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16459200" cy="10972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38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367" autoAdjust="0"/>
    <p:restoredTop sz="94660"/>
  </p:normalViewPr>
  <p:slideViewPr>
    <p:cSldViewPr snapToGrid="0">
      <p:cViewPr varScale="1">
        <p:scale>
          <a:sx n="72" d="100"/>
          <a:sy n="72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4440" y="1795781"/>
            <a:ext cx="13990320" cy="3820160"/>
          </a:xfrm>
        </p:spPr>
        <p:txBody>
          <a:bodyPr anchor="b"/>
          <a:lstStyle>
            <a:lvl1pPr algn="ctr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763261"/>
            <a:ext cx="12344400" cy="2649219"/>
          </a:xfrm>
        </p:spPr>
        <p:txBody>
          <a:bodyPr/>
          <a:lstStyle>
            <a:lvl1pPr marL="0" indent="0" algn="ctr">
              <a:buNone/>
              <a:defRPr sz="3840"/>
            </a:lvl1pPr>
            <a:lvl2pPr marL="731520" indent="0" algn="ctr">
              <a:buNone/>
              <a:defRPr sz="3200"/>
            </a:lvl2pPr>
            <a:lvl3pPr marL="1463040" indent="0" algn="ctr">
              <a:buNone/>
              <a:defRPr sz="2880"/>
            </a:lvl3pPr>
            <a:lvl4pPr marL="2194560" indent="0" algn="ctr">
              <a:buNone/>
              <a:defRPr sz="2560"/>
            </a:lvl4pPr>
            <a:lvl5pPr marL="2926080" indent="0" algn="ctr">
              <a:buNone/>
              <a:defRPr sz="2560"/>
            </a:lvl5pPr>
            <a:lvl6pPr marL="3657600" indent="0" algn="ctr">
              <a:buNone/>
              <a:defRPr sz="2560"/>
            </a:lvl6pPr>
            <a:lvl7pPr marL="4389120" indent="0" algn="ctr">
              <a:buNone/>
              <a:defRPr sz="2560"/>
            </a:lvl7pPr>
            <a:lvl8pPr marL="5120640" indent="0" algn="ctr">
              <a:buNone/>
              <a:defRPr sz="2560"/>
            </a:lvl8pPr>
            <a:lvl9pPr marL="5852160" indent="0" algn="ctr">
              <a:buNone/>
              <a:defRPr sz="25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141E-E3CC-44B2-85ED-65282012CC1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4104-6B47-4364-8A7F-80DDB4635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678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141E-E3CC-44B2-85ED-65282012CC1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4104-6B47-4364-8A7F-80DDB4635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09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78616" y="584200"/>
            <a:ext cx="3549015" cy="929894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1571" y="584200"/>
            <a:ext cx="10441305" cy="929894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141E-E3CC-44B2-85ED-65282012CC1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4104-6B47-4364-8A7F-80DDB4635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696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141E-E3CC-44B2-85ED-65282012CC1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4104-6B47-4364-8A7F-80DDB4635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593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998" y="2735583"/>
            <a:ext cx="14196060" cy="4564379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2998" y="7343143"/>
            <a:ext cx="14196060" cy="2400299"/>
          </a:xfrm>
        </p:spPr>
        <p:txBody>
          <a:bodyPr/>
          <a:lstStyle>
            <a:lvl1pPr marL="0" indent="0">
              <a:buNone/>
              <a:defRPr sz="3840">
                <a:solidFill>
                  <a:schemeClr val="tx1"/>
                </a:solidFill>
              </a:defRPr>
            </a:lvl1pPr>
            <a:lvl2pPr marL="73152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46304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3pPr>
            <a:lvl4pPr marL="219456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4pPr>
            <a:lvl5pPr marL="292608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5pPr>
            <a:lvl6pPr marL="365760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6pPr>
            <a:lvl7pPr marL="438912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7pPr>
            <a:lvl8pPr marL="512064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8pPr>
            <a:lvl9pPr marL="585216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141E-E3CC-44B2-85ED-65282012CC1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4104-6B47-4364-8A7F-80DDB4635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458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1570" y="2921000"/>
            <a:ext cx="6995160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32470" y="2921000"/>
            <a:ext cx="6995160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141E-E3CC-44B2-85ED-65282012CC1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4104-6B47-4364-8A7F-80DDB4635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748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584202"/>
            <a:ext cx="14196060" cy="21209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3716" y="2689861"/>
            <a:ext cx="6963012" cy="1318259"/>
          </a:xfrm>
        </p:spPr>
        <p:txBody>
          <a:bodyPr anchor="b"/>
          <a:lstStyle>
            <a:lvl1pPr marL="0" indent="0">
              <a:buNone/>
              <a:defRPr sz="3840" b="1"/>
            </a:lvl1pPr>
            <a:lvl2pPr marL="731520" indent="0">
              <a:buNone/>
              <a:defRPr sz="3200" b="1"/>
            </a:lvl2pPr>
            <a:lvl3pPr marL="1463040" indent="0">
              <a:buNone/>
              <a:defRPr sz="2880" b="1"/>
            </a:lvl3pPr>
            <a:lvl4pPr marL="2194560" indent="0">
              <a:buNone/>
              <a:defRPr sz="2560" b="1"/>
            </a:lvl4pPr>
            <a:lvl5pPr marL="2926080" indent="0">
              <a:buNone/>
              <a:defRPr sz="2560" b="1"/>
            </a:lvl5pPr>
            <a:lvl6pPr marL="3657600" indent="0">
              <a:buNone/>
              <a:defRPr sz="2560" b="1"/>
            </a:lvl6pPr>
            <a:lvl7pPr marL="4389120" indent="0">
              <a:buNone/>
              <a:defRPr sz="2560" b="1"/>
            </a:lvl7pPr>
            <a:lvl8pPr marL="5120640" indent="0">
              <a:buNone/>
              <a:defRPr sz="2560" b="1"/>
            </a:lvl8pPr>
            <a:lvl9pPr marL="5852160" indent="0">
              <a:buNone/>
              <a:defRPr sz="25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3716" y="4008120"/>
            <a:ext cx="6963012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332471" y="2689861"/>
            <a:ext cx="6997304" cy="1318259"/>
          </a:xfrm>
        </p:spPr>
        <p:txBody>
          <a:bodyPr anchor="b"/>
          <a:lstStyle>
            <a:lvl1pPr marL="0" indent="0">
              <a:buNone/>
              <a:defRPr sz="3840" b="1"/>
            </a:lvl1pPr>
            <a:lvl2pPr marL="731520" indent="0">
              <a:buNone/>
              <a:defRPr sz="3200" b="1"/>
            </a:lvl2pPr>
            <a:lvl3pPr marL="1463040" indent="0">
              <a:buNone/>
              <a:defRPr sz="2880" b="1"/>
            </a:lvl3pPr>
            <a:lvl4pPr marL="2194560" indent="0">
              <a:buNone/>
              <a:defRPr sz="2560" b="1"/>
            </a:lvl4pPr>
            <a:lvl5pPr marL="2926080" indent="0">
              <a:buNone/>
              <a:defRPr sz="2560" b="1"/>
            </a:lvl5pPr>
            <a:lvl6pPr marL="3657600" indent="0">
              <a:buNone/>
              <a:defRPr sz="2560" b="1"/>
            </a:lvl6pPr>
            <a:lvl7pPr marL="4389120" indent="0">
              <a:buNone/>
              <a:defRPr sz="2560" b="1"/>
            </a:lvl7pPr>
            <a:lvl8pPr marL="5120640" indent="0">
              <a:buNone/>
              <a:defRPr sz="2560" b="1"/>
            </a:lvl8pPr>
            <a:lvl9pPr marL="5852160" indent="0">
              <a:buNone/>
              <a:defRPr sz="25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32471" y="4008120"/>
            <a:ext cx="6997304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141E-E3CC-44B2-85ED-65282012CC1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4104-6B47-4364-8A7F-80DDB4635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859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141E-E3CC-44B2-85ED-65282012CC1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4104-6B47-4364-8A7F-80DDB4635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18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141E-E3CC-44B2-85ED-65282012CC1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4104-6B47-4364-8A7F-80DDB4635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266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731520"/>
            <a:ext cx="5308520" cy="2560320"/>
          </a:xfrm>
        </p:spPr>
        <p:txBody>
          <a:bodyPr anchor="b"/>
          <a:lstStyle>
            <a:lvl1pPr>
              <a:defRPr sz="5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7304" y="1579882"/>
            <a:ext cx="8332470" cy="7797800"/>
          </a:xfrm>
        </p:spPr>
        <p:txBody>
          <a:bodyPr/>
          <a:lstStyle>
            <a:lvl1pPr>
              <a:defRPr sz="5120"/>
            </a:lvl1pPr>
            <a:lvl2pPr>
              <a:defRPr sz="4480"/>
            </a:lvl2pPr>
            <a:lvl3pPr>
              <a:defRPr sz="384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3291840"/>
            <a:ext cx="5308520" cy="6098541"/>
          </a:xfrm>
        </p:spPr>
        <p:txBody>
          <a:bodyPr/>
          <a:lstStyle>
            <a:lvl1pPr marL="0" indent="0">
              <a:buNone/>
              <a:defRPr sz="2560"/>
            </a:lvl1pPr>
            <a:lvl2pPr marL="731520" indent="0">
              <a:buNone/>
              <a:defRPr sz="2240"/>
            </a:lvl2pPr>
            <a:lvl3pPr marL="1463040" indent="0">
              <a:buNone/>
              <a:defRPr sz="1920"/>
            </a:lvl3pPr>
            <a:lvl4pPr marL="2194560" indent="0">
              <a:buNone/>
              <a:defRPr sz="1600"/>
            </a:lvl4pPr>
            <a:lvl5pPr marL="2926080" indent="0">
              <a:buNone/>
              <a:defRPr sz="1600"/>
            </a:lvl5pPr>
            <a:lvl6pPr marL="3657600" indent="0">
              <a:buNone/>
              <a:defRPr sz="1600"/>
            </a:lvl6pPr>
            <a:lvl7pPr marL="4389120" indent="0">
              <a:buNone/>
              <a:defRPr sz="1600"/>
            </a:lvl7pPr>
            <a:lvl8pPr marL="5120640" indent="0">
              <a:buNone/>
              <a:defRPr sz="1600"/>
            </a:lvl8pPr>
            <a:lvl9pPr marL="585216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141E-E3CC-44B2-85ED-65282012CC1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4104-6B47-4364-8A7F-80DDB4635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82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731520"/>
            <a:ext cx="5308520" cy="2560320"/>
          </a:xfrm>
        </p:spPr>
        <p:txBody>
          <a:bodyPr anchor="b"/>
          <a:lstStyle>
            <a:lvl1pPr>
              <a:defRPr sz="5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97304" y="1579882"/>
            <a:ext cx="8332470" cy="7797800"/>
          </a:xfrm>
        </p:spPr>
        <p:txBody>
          <a:bodyPr anchor="t"/>
          <a:lstStyle>
            <a:lvl1pPr marL="0" indent="0">
              <a:buNone/>
              <a:defRPr sz="5120"/>
            </a:lvl1pPr>
            <a:lvl2pPr marL="731520" indent="0">
              <a:buNone/>
              <a:defRPr sz="4480"/>
            </a:lvl2pPr>
            <a:lvl3pPr marL="1463040" indent="0">
              <a:buNone/>
              <a:defRPr sz="3840"/>
            </a:lvl3pPr>
            <a:lvl4pPr marL="2194560" indent="0">
              <a:buNone/>
              <a:defRPr sz="3200"/>
            </a:lvl4pPr>
            <a:lvl5pPr marL="2926080" indent="0">
              <a:buNone/>
              <a:defRPr sz="3200"/>
            </a:lvl5pPr>
            <a:lvl6pPr marL="3657600" indent="0">
              <a:buNone/>
              <a:defRPr sz="3200"/>
            </a:lvl6pPr>
            <a:lvl7pPr marL="4389120" indent="0">
              <a:buNone/>
              <a:defRPr sz="3200"/>
            </a:lvl7pPr>
            <a:lvl8pPr marL="5120640" indent="0">
              <a:buNone/>
              <a:defRPr sz="3200"/>
            </a:lvl8pPr>
            <a:lvl9pPr marL="5852160" indent="0">
              <a:buNone/>
              <a:defRPr sz="3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3291840"/>
            <a:ext cx="5308520" cy="6098541"/>
          </a:xfrm>
        </p:spPr>
        <p:txBody>
          <a:bodyPr/>
          <a:lstStyle>
            <a:lvl1pPr marL="0" indent="0">
              <a:buNone/>
              <a:defRPr sz="2560"/>
            </a:lvl1pPr>
            <a:lvl2pPr marL="731520" indent="0">
              <a:buNone/>
              <a:defRPr sz="2240"/>
            </a:lvl2pPr>
            <a:lvl3pPr marL="1463040" indent="0">
              <a:buNone/>
              <a:defRPr sz="1920"/>
            </a:lvl3pPr>
            <a:lvl4pPr marL="2194560" indent="0">
              <a:buNone/>
              <a:defRPr sz="1600"/>
            </a:lvl4pPr>
            <a:lvl5pPr marL="2926080" indent="0">
              <a:buNone/>
              <a:defRPr sz="1600"/>
            </a:lvl5pPr>
            <a:lvl6pPr marL="3657600" indent="0">
              <a:buNone/>
              <a:defRPr sz="1600"/>
            </a:lvl6pPr>
            <a:lvl7pPr marL="4389120" indent="0">
              <a:buNone/>
              <a:defRPr sz="1600"/>
            </a:lvl7pPr>
            <a:lvl8pPr marL="5120640" indent="0">
              <a:buNone/>
              <a:defRPr sz="1600"/>
            </a:lvl8pPr>
            <a:lvl9pPr marL="585216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141E-E3CC-44B2-85ED-65282012CC1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4104-6B47-4364-8A7F-80DDB4635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4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1570" y="584202"/>
            <a:ext cx="14196060" cy="2120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570" y="2921000"/>
            <a:ext cx="14196060" cy="69621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1570" y="10170162"/>
            <a:ext cx="370332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1141E-E3CC-44B2-85ED-65282012CC1F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52110" y="10170162"/>
            <a:ext cx="555498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24310" y="10170162"/>
            <a:ext cx="370332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94104-6B47-4364-8A7F-80DDB4635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416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463040" rtl="0" eaLnBrk="1" latinLnBrk="0" hangingPunct="1">
        <a:lnSpc>
          <a:spcPct val="90000"/>
        </a:lnSpc>
        <a:spcBef>
          <a:spcPct val="0"/>
        </a:spcBef>
        <a:buNone/>
        <a:defRPr sz="70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146304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448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56032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5pPr>
      <a:lvl6pPr marL="402336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6pPr>
      <a:lvl7pPr marL="475488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7pPr>
      <a:lvl8pPr marL="548640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8pPr>
      <a:lvl9pPr marL="621792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46304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219456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4pPr>
      <a:lvl5pPr marL="292608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5pPr>
      <a:lvl6pPr marL="365760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6pPr>
      <a:lvl7pPr marL="438912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7pPr>
      <a:lvl8pPr marL="512064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8pPr>
      <a:lvl9pPr marL="5852160" algn="l" defTabSz="1463040" rtl="0" eaLnBrk="1" latinLnBrk="0" hangingPunct="1">
        <a:defRPr sz="28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image" Target="../media/image1.png"/><Relationship Id="rId7" Type="http://schemas.openxmlformats.org/officeDocument/2006/relationships/tags" Target="../tags/tag7.xml"/><Relationship Id="rId71" Type="http://schemas.openxmlformats.org/officeDocument/2006/relationships/image" Target="../media/image4.png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image" Target="../media/image2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image" Target="../media/image5.sv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slideLayout" Target="../slideLayouts/slideLayout1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image" Target="../media/image3.sv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1B13614-EE96-4053-9B69-03C6BFBB7A65}"/>
              </a:ext>
            </a:extLst>
          </p:cNvPr>
          <p:cNvSpPr/>
          <p:nvPr/>
        </p:nvSpPr>
        <p:spPr>
          <a:xfrm>
            <a:off x="0" y="0"/>
            <a:ext cx="16459200" cy="1351722"/>
          </a:xfrm>
          <a:prstGeom prst="rect">
            <a:avLst/>
          </a:prstGeom>
          <a:solidFill>
            <a:srgbClr val="1F38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/>
              <a:t>  Learning How to Ask: Querying LMs with Mixture of Soft Prompts</a:t>
            </a:r>
          </a:p>
          <a:p>
            <a:r>
              <a:rPr lang="en-US" sz="2000" dirty="0"/>
              <a:t>    Guanghui Qin and Jason Eisner</a:t>
            </a:r>
          </a:p>
          <a:p>
            <a:r>
              <a:rPr lang="en-US" sz="2000" dirty="0"/>
              <a:t>    Johns Hopkins University</a:t>
            </a:r>
          </a:p>
        </p:txBody>
      </p:sp>
      <p:pic>
        <p:nvPicPr>
          <p:cNvPr id="3" name="Picture 2" descr="Logo&#10;&#10;Description automatically generated with medium confidence">
            <a:extLst>
              <a:ext uri="{FF2B5EF4-FFF2-40B4-BE49-F238E27FC236}">
                <a16:creationId xmlns:a16="http://schemas.microsoft.com/office/drawing/2014/main" id="{02206B60-A43E-4901-9673-AB6418DD23D0}"/>
              </a:ext>
            </a:extLst>
          </p:cNvPr>
          <p:cNvPicPr>
            <a:picLocks noChangeAspect="1"/>
          </p:cNvPicPr>
          <p:nvPr/>
        </p:nvPicPr>
        <p:blipFill>
          <a:blip r:embed="rId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4669" y="0"/>
            <a:ext cx="3254531" cy="1351722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AC429D31-3CF2-40C7-8AA1-A67597042BCB}"/>
              </a:ext>
            </a:extLst>
          </p:cNvPr>
          <p:cNvGrpSpPr/>
          <p:nvPr/>
        </p:nvGrpSpPr>
        <p:grpSpPr>
          <a:xfrm>
            <a:off x="5204488" y="1628571"/>
            <a:ext cx="11084456" cy="5022141"/>
            <a:chOff x="3090813" y="2897648"/>
            <a:chExt cx="11407429" cy="5168472"/>
          </a:xfrm>
        </p:grpSpPr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91B30FBC-F8E4-4CBB-B6DF-90EE073341C0}"/>
                </a:ext>
              </a:extLst>
            </p:cNvPr>
            <p:cNvSpPr txBox="1"/>
            <p:nvPr/>
          </p:nvSpPr>
          <p:spPr>
            <a:xfrm>
              <a:off x="12350023" y="3454821"/>
              <a:ext cx="7616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7030A0"/>
                  </a:solidFill>
                </a:rPr>
                <a:t>1994</a:t>
              </a:r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3CF7E1F2-5C18-4DB4-A495-9127C1DF2ECC}"/>
                </a:ext>
              </a:extLst>
            </p:cNvPr>
            <p:cNvSpPr/>
            <p:nvPr/>
          </p:nvSpPr>
          <p:spPr>
            <a:xfrm>
              <a:off x="4771005" y="3302395"/>
              <a:ext cx="9433558" cy="604061"/>
            </a:xfrm>
            <a:custGeom>
              <a:avLst/>
              <a:gdLst>
                <a:gd name="connsiteX0" fmla="*/ 0 w 7129849"/>
                <a:gd name="connsiteY0" fmla="*/ 823784 h 836141"/>
                <a:gd name="connsiteX1" fmla="*/ 0 w 7129849"/>
                <a:gd name="connsiteY1" fmla="*/ 823784 h 836141"/>
                <a:gd name="connsiteX2" fmla="*/ 4922108 w 7129849"/>
                <a:gd name="connsiteY2" fmla="*/ 823784 h 836141"/>
                <a:gd name="connsiteX3" fmla="*/ 4922108 w 7129849"/>
                <a:gd name="connsiteY3" fmla="*/ 148282 h 836141"/>
                <a:gd name="connsiteX4" fmla="*/ 6042454 w 7129849"/>
                <a:gd name="connsiteY4" fmla="*/ 148282 h 836141"/>
                <a:gd name="connsiteX5" fmla="*/ 6042454 w 7129849"/>
                <a:gd name="connsiteY5" fmla="*/ 836141 h 836141"/>
                <a:gd name="connsiteX6" fmla="*/ 7129849 w 7129849"/>
                <a:gd name="connsiteY6" fmla="*/ 836141 h 836141"/>
                <a:gd name="connsiteX7" fmla="*/ 7129849 w 7129849"/>
                <a:gd name="connsiteY7" fmla="*/ 0 h 836141"/>
                <a:gd name="connsiteX8" fmla="*/ 8238 w 7129849"/>
                <a:gd name="connsiteY8" fmla="*/ 0 h 836141"/>
                <a:gd name="connsiteX9" fmla="*/ 16476 w 7129849"/>
                <a:gd name="connsiteY9" fmla="*/ 243017 h 836141"/>
                <a:gd name="connsiteX10" fmla="*/ 0 w 7129849"/>
                <a:gd name="connsiteY10" fmla="*/ 823784 h 836141"/>
                <a:gd name="connsiteX0" fmla="*/ 0 w 7129849"/>
                <a:gd name="connsiteY0" fmla="*/ 823784 h 836141"/>
                <a:gd name="connsiteX1" fmla="*/ 0 w 7129849"/>
                <a:gd name="connsiteY1" fmla="*/ 823784 h 836141"/>
                <a:gd name="connsiteX2" fmla="*/ 4922108 w 7129849"/>
                <a:gd name="connsiteY2" fmla="*/ 823784 h 836141"/>
                <a:gd name="connsiteX3" fmla="*/ 4922108 w 7129849"/>
                <a:gd name="connsiteY3" fmla="*/ 148282 h 836141"/>
                <a:gd name="connsiteX4" fmla="*/ 6042454 w 7129849"/>
                <a:gd name="connsiteY4" fmla="*/ 148282 h 836141"/>
                <a:gd name="connsiteX5" fmla="*/ 6042454 w 7129849"/>
                <a:gd name="connsiteY5" fmla="*/ 836141 h 836141"/>
                <a:gd name="connsiteX6" fmla="*/ 7129849 w 7129849"/>
                <a:gd name="connsiteY6" fmla="*/ 836141 h 836141"/>
                <a:gd name="connsiteX7" fmla="*/ 7129849 w 7129849"/>
                <a:gd name="connsiteY7" fmla="*/ 0 h 836141"/>
                <a:gd name="connsiteX8" fmla="*/ 8238 w 7129849"/>
                <a:gd name="connsiteY8" fmla="*/ 0 h 836141"/>
                <a:gd name="connsiteX9" fmla="*/ 16476 w 7129849"/>
                <a:gd name="connsiteY9" fmla="*/ 243017 h 836141"/>
                <a:gd name="connsiteX10" fmla="*/ 0 w 7129849"/>
                <a:gd name="connsiteY10" fmla="*/ 823784 h 836141"/>
                <a:gd name="connsiteX0" fmla="*/ 0 w 7129849"/>
                <a:gd name="connsiteY0" fmla="*/ 823784 h 836141"/>
                <a:gd name="connsiteX1" fmla="*/ 0 w 7129849"/>
                <a:gd name="connsiteY1" fmla="*/ 823784 h 836141"/>
                <a:gd name="connsiteX2" fmla="*/ 4922108 w 7129849"/>
                <a:gd name="connsiteY2" fmla="*/ 823784 h 836141"/>
                <a:gd name="connsiteX3" fmla="*/ 4922108 w 7129849"/>
                <a:gd name="connsiteY3" fmla="*/ 148282 h 836141"/>
                <a:gd name="connsiteX4" fmla="*/ 6042454 w 7129849"/>
                <a:gd name="connsiteY4" fmla="*/ 148282 h 836141"/>
                <a:gd name="connsiteX5" fmla="*/ 6042454 w 7129849"/>
                <a:gd name="connsiteY5" fmla="*/ 836141 h 836141"/>
                <a:gd name="connsiteX6" fmla="*/ 7129849 w 7129849"/>
                <a:gd name="connsiteY6" fmla="*/ 836141 h 836141"/>
                <a:gd name="connsiteX7" fmla="*/ 7129849 w 7129849"/>
                <a:gd name="connsiteY7" fmla="*/ 0 h 836141"/>
                <a:gd name="connsiteX8" fmla="*/ 8238 w 7129849"/>
                <a:gd name="connsiteY8" fmla="*/ 0 h 836141"/>
                <a:gd name="connsiteX9" fmla="*/ 0 w 7129849"/>
                <a:gd name="connsiteY9" fmla="*/ 823784 h 836141"/>
                <a:gd name="connsiteX0" fmla="*/ 248937 w 7378786"/>
                <a:gd name="connsiteY0" fmla="*/ 823784 h 836141"/>
                <a:gd name="connsiteX1" fmla="*/ 248937 w 7378786"/>
                <a:gd name="connsiteY1" fmla="*/ 823784 h 836141"/>
                <a:gd name="connsiteX2" fmla="*/ 5171045 w 7378786"/>
                <a:gd name="connsiteY2" fmla="*/ 823784 h 836141"/>
                <a:gd name="connsiteX3" fmla="*/ 5171045 w 7378786"/>
                <a:gd name="connsiteY3" fmla="*/ 148282 h 836141"/>
                <a:gd name="connsiteX4" fmla="*/ 6291391 w 7378786"/>
                <a:gd name="connsiteY4" fmla="*/ 148282 h 836141"/>
                <a:gd name="connsiteX5" fmla="*/ 6291391 w 7378786"/>
                <a:gd name="connsiteY5" fmla="*/ 836141 h 836141"/>
                <a:gd name="connsiteX6" fmla="*/ 7378786 w 7378786"/>
                <a:gd name="connsiteY6" fmla="*/ 836141 h 836141"/>
                <a:gd name="connsiteX7" fmla="*/ 7378786 w 7378786"/>
                <a:gd name="connsiteY7" fmla="*/ 0 h 836141"/>
                <a:gd name="connsiteX8" fmla="*/ 0 w 7378786"/>
                <a:gd name="connsiteY8" fmla="*/ 2382 h 836141"/>
                <a:gd name="connsiteX9" fmla="*/ 248937 w 7378786"/>
                <a:gd name="connsiteY9" fmla="*/ 823784 h 836141"/>
                <a:gd name="connsiteX0" fmla="*/ 3668 w 7378786"/>
                <a:gd name="connsiteY0" fmla="*/ 828547 h 836141"/>
                <a:gd name="connsiteX1" fmla="*/ 248937 w 7378786"/>
                <a:gd name="connsiteY1" fmla="*/ 823784 h 836141"/>
                <a:gd name="connsiteX2" fmla="*/ 5171045 w 7378786"/>
                <a:gd name="connsiteY2" fmla="*/ 823784 h 836141"/>
                <a:gd name="connsiteX3" fmla="*/ 5171045 w 7378786"/>
                <a:gd name="connsiteY3" fmla="*/ 148282 h 836141"/>
                <a:gd name="connsiteX4" fmla="*/ 6291391 w 7378786"/>
                <a:gd name="connsiteY4" fmla="*/ 148282 h 836141"/>
                <a:gd name="connsiteX5" fmla="*/ 6291391 w 7378786"/>
                <a:gd name="connsiteY5" fmla="*/ 836141 h 836141"/>
                <a:gd name="connsiteX6" fmla="*/ 7378786 w 7378786"/>
                <a:gd name="connsiteY6" fmla="*/ 836141 h 836141"/>
                <a:gd name="connsiteX7" fmla="*/ 7378786 w 7378786"/>
                <a:gd name="connsiteY7" fmla="*/ 0 h 836141"/>
                <a:gd name="connsiteX8" fmla="*/ 0 w 7378786"/>
                <a:gd name="connsiteY8" fmla="*/ 2382 h 836141"/>
                <a:gd name="connsiteX9" fmla="*/ 3668 w 7378786"/>
                <a:gd name="connsiteY9" fmla="*/ 828547 h 836141"/>
                <a:gd name="connsiteX0" fmla="*/ 3668 w 7378786"/>
                <a:gd name="connsiteY0" fmla="*/ 828547 h 836141"/>
                <a:gd name="connsiteX1" fmla="*/ 248937 w 7378786"/>
                <a:gd name="connsiteY1" fmla="*/ 823784 h 836141"/>
                <a:gd name="connsiteX2" fmla="*/ 5723989 w 7378786"/>
                <a:gd name="connsiteY2" fmla="*/ 833309 h 836141"/>
                <a:gd name="connsiteX3" fmla="*/ 5171045 w 7378786"/>
                <a:gd name="connsiteY3" fmla="*/ 148282 h 836141"/>
                <a:gd name="connsiteX4" fmla="*/ 6291391 w 7378786"/>
                <a:gd name="connsiteY4" fmla="*/ 148282 h 836141"/>
                <a:gd name="connsiteX5" fmla="*/ 6291391 w 7378786"/>
                <a:gd name="connsiteY5" fmla="*/ 836141 h 836141"/>
                <a:gd name="connsiteX6" fmla="*/ 7378786 w 7378786"/>
                <a:gd name="connsiteY6" fmla="*/ 836141 h 836141"/>
                <a:gd name="connsiteX7" fmla="*/ 7378786 w 7378786"/>
                <a:gd name="connsiteY7" fmla="*/ 0 h 836141"/>
                <a:gd name="connsiteX8" fmla="*/ 0 w 7378786"/>
                <a:gd name="connsiteY8" fmla="*/ 2382 h 836141"/>
                <a:gd name="connsiteX9" fmla="*/ 3668 w 7378786"/>
                <a:gd name="connsiteY9" fmla="*/ 828547 h 836141"/>
                <a:gd name="connsiteX0" fmla="*/ 3668 w 7378786"/>
                <a:gd name="connsiteY0" fmla="*/ 828547 h 836141"/>
                <a:gd name="connsiteX1" fmla="*/ 248937 w 7378786"/>
                <a:gd name="connsiteY1" fmla="*/ 823784 h 836141"/>
                <a:gd name="connsiteX2" fmla="*/ 5723989 w 7378786"/>
                <a:gd name="connsiteY2" fmla="*/ 833309 h 836141"/>
                <a:gd name="connsiteX3" fmla="*/ 5739565 w 7378786"/>
                <a:gd name="connsiteY3" fmla="*/ 148282 h 836141"/>
                <a:gd name="connsiteX4" fmla="*/ 6291391 w 7378786"/>
                <a:gd name="connsiteY4" fmla="*/ 148282 h 836141"/>
                <a:gd name="connsiteX5" fmla="*/ 6291391 w 7378786"/>
                <a:gd name="connsiteY5" fmla="*/ 836141 h 836141"/>
                <a:gd name="connsiteX6" fmla="*/ 7378786 w 7378786"/>
                <a:gd name="connsiteY6" fmla="*/ 836141 h 836141"/>
                <a:gd name="connsiteX7" fmla="*/ 7378786 w 7378786"/>
                <a:gd name="connsiteY7" fmla="*/ 0 h 836141"/>
                <a:gd name="connsiteX8" fmla="*/ 0 w 7378786"/>
                <a:gd name="connsiteY8" fmla="*/ 2382 h 836141"/>
                <a:gd name="connsiteX9" fmla="*/ 3668 w 7378786"/>
                <a:gd name="connsiteY9" fmla="*/ 828547 h 836141"/>
                <a:gd name="connsiteX0" fmla="*/ 3668 w 7378786"/>
                <a:gd name="connsiteY0" fmla="*/ 828547 h 836141"/>
                <a:gd name="connsiteX1" fmla="*/ 248937 w 7378786"/>
                <a:gd name="connsiteY1" fmla="*/ 823784 h 836141"/>
                <a:gd name="connsiteX2" fmla="*/ 5723989 w 7378786"/>
                <a:gd name="connsiteY2" fmla="*/ 833309 h 836141"/>
                <a:gd name="connsiteX3" fmla="*/ 5716202 w 7378786"/>
                <a:gd name="connsiteY3" fmla="*/ 148281 h 836141"/>
                <a:gd name="connsiteX4" fmla="*/ 6291391 w 7378786"/>
                <a:gd name="connsiteY4" fmla="*/ 148282 h 836141"/>
                <a:gd name="connsiteX5" fmla="*/ 6291391 w 7378786"/>
                <a:gd name="connsiteY5" fmla="*/ 836141 h 836141"/>
                <a:gd name="connsiteX6" fmla="*/ 7378786 w 7378786"/>
                <a:gd name="connsiteY6" fmla="*/ 836141 h 836141"/>
                <a:gd name="connsiteX7" fmla="*/ 7378786 w 7378786"/>
                <a:gd name="connsiteY7" fmla="*/ 0 h 836141"/>
                <a:gd name="connsiteX8" fmla="*/ 0 w 7378786"/>
                <a:gd name="connsiteY8" fmla="*/ 2382 h 836141"/>
                <a:gd name="connsiteX9" fmla="*/ 3668 w 7378786"/>
                <a:gd name="connsiteY9" fmla="*/ 828547 h 836141"/>
                <a:gd name="connsiteX0" fmla="*/ 3668 w 7378786"/>
                <a:gd name="connsiteY0" fmla="*/ 828547 h 836141"/>
                <a:gd name="connsiteX1" fmla="*/ 248937 w 7378786"/>
                <a:gd name="connsiteY1" fmla="*/ 823784 h 836141"/>
                <a:gd name="connsiteX2" fmla="*/ 5723989 w 7378786"/>
                <a:gd name="connsiteY2" fmla="*/ 833309 h 836141"/>
                <a:gd name="connsiteX3" fmla="*/ 5960572 w 7378786"/>
                <a:gd name="connsiteY3" fmla="*/ 137599 h 836141"/>
                <a:gd name="connsiteX4" fmla="*/ 6291391 w 7378786"/>
                <a:gd name="connsiteY4" fmla="*/ 148282 h 836141"/>
                <a:gd name="connsiteX5" fmla="*/ 6291391 w 7378786"/>
                <a:gd name="connsiteY5" fmla="*/ 836141 h 836141"/>
                <a:gd name="connsiteX6" fmla="*/ 7378786 w 7378786"/>
                <a:gd name="connsiteY6" fmla="*/ 836141 h 836141"/>
                <a:gd name="connsiteX7" fmla="*/ 7378786 w 7378786"/>
                <a:gd name="connsiteY7" fmla="*/ 0 h 836141"/>
                <a:gd name="connsiteX8" fmla="*/ 0 w 7378786"/>
                <a:gd name="connsiteY8" fmla="*/ 2382 h 836141"/>
                <a:gd name="connsiteX9" fmla="*/ 3668 w 7378786"/>
                <a:gd name="connsiteY9" fmla="*/ 828547 h 836141"/>
                <a:gd name="connsiteX0" fmla="*/ 3668 w 7378786"/>
                <a:gd name="connsiteY0" fmla="*/ 828547 h 836141"/>
                <a:gd name="connsiteX1" fmla="*/ 248937 w 7378786"/>
                <a:gd name="connsiteY1" fmla="*/ 823784 h 836141"/>
                <a:gd name="connsiteX2" fmla="*/ 5950478 w 7378786"/>
                <a:gd name="connsiteY2" fmla="*/ 833309 h 836141"/>
                <a:gd name="connsiteX3" fmla="*/ 5960572 w 7378786"/>
                <a:gd name="connsiteY3" fmla="*/ 137599 h 836141"/>
                <a:gd name="connsiteX4" fmla="*/ 6291391 w 7378786"/>
                <a:gd name="connsiteY4" fmla="*/ 148282 h 836141"/>
                <a:gd name="connsiteX5" fmla="*/ 6291391 w 7378786"/>
                <a:gd name="connsiteY5" fmla="*/ 836141 h 836141"/>
                <a:gd name="connsiteX6" fmla="*/ 7378786 w 7378786"/>
                <a:gd name="connsiteY6" fmla="*/ 836141 h 836141"/>
                <a:gd name="connsiteX7" fmla="*/ 7378786 w 7378786"/>
                <a:gd name="connsiteY7" fmla="*/ 0 h 836141"/>
                <a:gd name="connsiteX8" fmla="*/ 0 w 7378786"/>
                <a:gd name="connsiteY8" fmla="*/ 2382 h 836141"/>
                <a:gd name="connsiteX9" fmla="*/ 3668 w 7378786"/>
                <a:gd name="connsiteY9" fmla="*/ 828547 h 836141"/>
                <a:gd name="connsiteX0" fmla="*/ 3668 w 7378786"/>
                <a:gd name="connsiteY0" fmla="*/ 828547 h 836141"/>
                <a:gd name="connsiteX1" fmla="*/ 248937 w 7378786"/>
                <a:gd name="connsiteY1" fmla="*/ 823784 h 836141"/>
                <a:gd name="connsiteX2" fmla="*/ 5950478 w 7378786"/>
                <a:gd name="connsiteY2" fmla="*/ 833309 h 836141"/>
                <a:gd name="connsiteX3" fmla="*/ 5960572 w 7378786"/>
                <a:gd name="connsiteY3" fmla="*/ 137599 h 836141"/>
                <a:gd name="connsiteX4" fmla="*/ 6410596 w 7378786"/>
                <a:gd name="connsiteY4" fmla="*/ 137599 h 836141"/>
                <a:gd name="connsiteX5" fmla="*/ 6291391 w 7378786"/>
                <a:gd name="connsiteY5" fmla="*/ 836141 h 836141"/>
                <a:gd name="connsiteX6" fmla="*/ 7378786 w 7378786"/>
                <a:gd name="connsiteY6" fmla="*/ 836141 h 836141"/>
                <a:gd name="connsiteX7" fmla="*/ 7378786 w 7378786"/>
                <a:gd name="connsiteY7" fmla="*/ 0 h 836141"/>
                <a:gd name="connsiteX8" fmla="*/ 0 w 7378786"/>
                <a:gd name="connsiteY8" fmla="*/ 2382 h 836141"/>
                <a:gd name="connsiteX9" fmla="*/ 3668 w 7378786"/>
                <a:gd name="connsiteY9" fmla="*/ 828547 h 836141"/>
                <a:gd name="connsiteX0" fmla="*/ 3668 w 7378786"/>
                <a:gd name="connsiteY0" fmla="*/ 828547 h 857506"/>
                <a:gd name="connsiteX1" fmla="*/ 248937 w 7378786"/>
                <a:gd name="connsiteY1" fmla="*/ 823784 h 857506"/>
                <a:gd name="connsiteX2" fmla="*/ 5950478 w 7378786"/>
                <a:gd name="connsiteY2" fmla="*/ 833309 h 857506"/>
                <a:gd name="connsiteX3" fmla="*/ 5960572 w 7378786"/>
                <a:gd name="connsiteY3" fmla="*/ 137599 h 857506"/>
                <a:gd name="connsiteX4" fmla="*/ 6410596 w 7378786"/>
                <a:gd name="connsiteY4" fmla="*/ 137599 h 857506"/>
                <a:gd name="connsiteX5" fmla="*/ 6428477 w 7378786"/>
                <a:gd name="connsiteY5" fmla="*/ 857506 h 857506"/>
                <a:gd name="connsiteX6" fmla="*/ 7378786 w 7378786"/>
                <a:gd name="connsiteY6" fmla="*/ 836141 h 857506"/>
                <a:gd name="connsiteX7" fmla="*/ 7378786 w 7378786"/>
                <a:gd name="connsiteY7" fmla="*/ 0 h 857506"/>
                <a:gd name="connsiteX8" fmla="*/ 0 w 7378786"/>
                <a:gd name="connsiteY8" fmla="*/ 2382 h 857506"/>
                <a:gd name="connsiteX9" fmla="*/ 3668 w 7378786"/>
                <a:gd name="connsiteY9" fmla="*/ 828547 h 857506"/>
                <a:gd name="connsiteX0" fmla="*/ 3668 w 7378786"/>
                <a:gd name="connsiteY0" fmla="*/ 828547 h 857506"/>
                <a:gd name="connsiteX1" fmla="*/ 248937 w 7378786"/>
                <a:gd name="connsiteY1" fmla="*/ 823784 h 857506"/>
                <a:gd name="connsiteX2" fmla="*/ 5974319 w 7378786"/>
                <a:gd name="connsiteY2" fmla="*/ 843992 h 857506"/>
                <a:gd name="connsiteX3" fmla="*/ 5960572 w 7378786"/>
                <a:gd name="connsiteY3" fmla="*/ 137599 h 857506"/>
                <a:gd name="connsiteX4" fmla="*/ 6410596 w 7378786"/>
                <a:gd name="connsiteY4" fmla="*/ 137599 h 857506"/>
                <a:gd name="connsiteX5" fmla="*/ 6428477 w 7378786"/>
                <a:gd name="connsiteY5" fmla="*/ 857506 h 857506"/>
                <a:gd name="connsiteX6" fmla="*/ 7378786 w 7378786"/>
                <a:gd name="connsiteY6" fmla="*/ 836141 h 857506"/>
                <a:gd name="connsiteX7" fmla="*/ 7378786 w 7378786"/>
                <a:gd name="connsiteY7" fmla="*/ 0 h 857506"/>
                <a:gd name="connsiteX8" fmla="*/ 0 w 7378786"/>
                <a:gd name="connsiteY8" fmla="*/ 2382 h 857506"/>
                <a:gd name="connsiteX9" fmla="*/ 3668 w 7378786"/>
                <a:gd name="connsiteY9" fmla="*/ 828547 h 857506"/>
                <a:gd name="connsiteX0" fmla="*/ 3668 w 7378786"/>
                <a:gd name="connsiteY0" fmla="*/ 828547 h 857506"/>
                <a:gd name="connsiteX1" fmla="*/ 248937 w 7378786"/>
                <a:gd name="connsiteY1" fmla="*/ 823784 h 857506"/>
                <a:gd name="connsiteX2" fmla="*/ 5974319 w 7378786"/>
                <a:gd name="connsiteY2" fmla="*/ 843992 h 857506"/>
                <a:gd name="connsiteX3" fmla="*/ 5960572 w 7378786"/>
                <a:gd name="connsiteY3" fmla="*/ 137599 h 857506"/>
                <a:gd name="connsiteX4" fmla="*/ 6410596 w 7378786"/>
                <a:gd name="connsiteY4" fmla="*/ 137599 h 857506"/>
                <a:gd name="connsiteX5" fmla="*/ 6428477 w 7378786"/>
                <a:gd name="connsiteY5" fmla="*/ 857506 h 857506"/>
                <a:gd name="connsiteX6" fmla="*/ 7378786 w 7378786"/>
                <a:gd name="connsiteY6" fmla="*/ 836141 h 857506"/>
                <a:gd name="connsiteX7" fmla="*/ 7378786 w 7378786"/>
                <a:gd name="connsiteY7" fmla="*/ 0 h 857506"/>
                <a:gd name="connsiteX8" fmla="*/ 0 w 7378786"/>
                <a:gd name="connsiteY8" fmla="*/ 2382 h 857506"/>
                <a:gd name="connsiteX9" fmla="*/ 3668 w 7378786"/>
                <a:gd name="connsiteY9" fmla="*/ 828547 h 857506"/>
                <a:gd name="connsiteX0" fmla="*/ 3668 w 7378786"/>
                <a:gd name="connsiteY0" fmla="*/ 828547 h 857506"/>
                <a:gd name="connsiteX1" fmla="*/ 248937 w 7378786"/>
                <a:gd name="connsiteY1" fmla="*/ 823784 h 857506"/>
                <a:gd name="connsiteX2" fmla="*/ 5962399 w 7378786"/>
                <a:gd name="connsiteY2" fmla="*/ 843992 h 857506"/>
                <a:gd name="connsiteX3" fmla="*/ 5960572 w 7378786"/>
                <a:gd name="connsiteY3" fmla="*/ 137599 h 857506"/>
                <a:gd name="connsiteX4" fmla="*/ 6410596 w 7378786"/>
                <a:gd name="connsiteY4" fmla="*/ 137599 h 857506"/>
                <a:gd name="connsiteX5" fmla="*/ 6428477 w 7378786"/>
                <a:gd name="connsiteY5" fmla="*/ 857506 h 857506"/>
                <a:gd name="connsiteX6" fmla="*/ 7378786 w 7378786"/>
                <a:gd name="connsiteY6" fmla="*/ 836141 h 857506"/>
                <a:gd name="connsiteX7" fmla="*/ 7378786 w 7378786"/>
                <a:gd name="connsiteY7" fmla="*/ 0 h 857506"/>
                <a:gd name="connsiteX8" fmla="*/ 0 w 7378786"/>
                <a:gd name="connsiteY8" fmla="*/ 2382 h 857506"/>
                <a:gd name="connsiteX9" fmla="*/ 3668 w 7378786"/>
                <a:gd name="connsiteY9" fmla="*/ 828547 h 857506"/>
                <a:gd name="connsiteX0" fmla="*/ 3668 w 7378786"/>
                <a:gd name="connsiteY0" fmla="*/ 828547 h 843992"/>
                <a:gd name="connsiteX1" fmla="*/ 248937 w 7378786"/>
                <a:gd name="connsiteY1" fmla="*/ 823784 h 843992"/>
                <a:gd name="connsiteX2" fmla="*/ 5962399 w 7378786"/>
                <a:gd name="connsiteY2" fmla="*/ 843992 h 843992"/>
                <a:gd name="connsiteX3" fmla="*/ 5960572 w 7378786"/>
                <a:gd name="connsiteY3" fmla="*/ 137599 h 843992"/>
                <a:gd name="connsiteX4" fmla="*/ 6410596 w 7378786"/>
                <a:gd name="connsiteY4" fmla="*/ 137599 h 843992"/>
                <a:gd name="connsiteX5" fmla="*/ 6404636 w 7378786"/>
                <a:gd name="connsiteY5" fmla="*/ 836141 h 843992"/>
                <a:gd name="connsiteX6" fmla="*/ 7378786 w 7378786"/>
                <a:gd name="connsiteY6" fmla="*/ 836141 h 843992"/>
                <a:gd name="connsiteX7" fmla="*/ 7378786 w 7378786"/>
                <a:gd name="connsiteY7" fmla="*/ 0 h 843992"/>
                <a:gd name="connsiteX8" fmla="*/ 0 w 7378786"/>
                <a:gd name="connsiteY8" fmla="*/ 2382 h 843992"/>
                <a:gd name="connsiteX9" fmla="*/ 3668 w 7378786"/>
                <a:gd name="connsiteY9" fmla="*/ 828547 h 843992"/>
                <a:gd name="connsiteX0" fmla="*/ 3668 w 7378786"/>
                <a:gd name="connsiteY0" fmla="*/ 828547 h 846824"/>
                <a:gd name="connsiteX1" fmla="*/ 248937 w 7378786"/>
                <a:gd name="connsiteY1" fmla="*/ 823784 h 846824"/>
                <a:gd name="connsiteX2" fmla="*/ 5962399 w 7378786"/>
                <a:gd name="connsiteY2" fmla="*/ 843992 h 846824"/>
                <a:gd name="connsiteX3" fmla="*/ 5960572 w 7378786"/>
                <a:gd name="connsiteY3" fmla="*/ 137599 h 846824"/>
                <a:gd name="connsiteX4" fmla="*/ 6410596 w 7378786"/>
                <a:gd name="connsiteY4" fmla="*/ 137599 h 846824"/>
                <a:gd name="connsiteX5" fmla="*/ 6410596 w 7378786"/>
                <a:gd name="connsiteY5" fmla="*/ 846824 h 846824"/>
                <a:gd name="connsiteX6" fmla="*/ 7378786 w 7378786"/>
                <a:gd name="connsiteY6" fmla="*/ 836141 h 846824"/>
                <a:gd name="connsiteX7" fmla="*/ 7378786 w 7378786"/>
                <a:gd name="connsiteY7" fmla="*/ 0 h 846824"/>
                <a:gd name="connsiteX8" fmla="*/ 0 w 7378786"/>
                <a:gd name="connsiteY8" fmla="*/ 2382 h 846824"/>
                <a:gd name="connsiteX9" fmla="*/ 3668 w 7378786"/>
                <a:gd name="connsiteY9" fmla="*/ 828547 h 846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78786" h="846824">
                  <a:moveTo>
                    <a:pt x="3668" y="828547"/>
                  </a:moveTo>
                  <a:lnTo>
                    <a:pt x="248937" y="823784"/>
                  </a:lnTo>
                  <a:lnTo>
                    <a:pt x="5962399" y="843992"/>
                  </a:lnTo>
                  <a:cubicBezTo>
                    <a:pt x="5959803" y="615649"/>
                    <a:pt x="5963168" y="365942"/>
                    <a:pt x="5960572" y="137599"/>
                  </a:cubicBezTo>
                  <a:lnTo>
                    <a:pt x="6410596" y="137599"/>
                  </a:lnTo>
                  <a:cubicBezTo>
                    <a:pt x="6408609" y="370446"/>
                    <a:pt x="6412583" y="613977"/>
                    <a:pt x="6410596" y="846824"/>
                  </a:cubicBezTo>
                  <a:lnTo>
                    <a:pt x="7378786" y="836141"/>
                  </a:lnTo>
                  <a:lnTo>
                    <a:pt x="7378786" y="0"/>
                  </a:lnTo>
                  <a:lnTo>
                    <a:pt x="0" y="2382"/>
                  </a:lnTo>
                  <a:cubicBezTo>
                    <a:pt x="1223" y="277770"/>
                    <a:pt x="2445" y="553159"/>
                    <a:pt x="3668" y="828547"/>
                  </a:cubicBezTo>
                  <a:close/>
                </a:path>
              </a:pathLst>
            </a:cu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      We don’t care</a:t>
              </a:r>
            </a:p>
          </p:txBody>
        </p:sp>
        <p:pic>
          <p:nvPicPr>
            <p:cNvPr id="147" name="Graphic 146" descr="Arrow: Clockwise curve with solid fill">
              <a:extLst>
                <a:ext uri="{FF2B5EF4-FFF2-40B4-BE49-F238E27FC236}">
                  <a16:creationId xmlns:a16="http://schemas.microsoft.com/office/drawing/2014/main" id="{2F06D535-5A16-4A17-AB99-C1D938C2CF8B}"/>
                </a:ext>
              </a:extLst>
            </p:cNvPr>
            <p:cNvPicPr>
              <a:picLocks noChangeAspect="1"/>
            </p:cNvPicPr>
            <p:nvPr/>
          </p:nvPicPr>
          <p:blipFill>
            <a:blip r:embed="rId6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0"/>
                </a:ext>
              </a:extLst>
            </a:blip>
            <a:stretch>
              <a:fillRect/>
            </a:stretch>
          </p:blipFill>
          <p:spPr>
            <a:xfrm rot="5400000">
              <a:off x="12776252" y="2725402"/>
              <a:ext cx="569907" cy="914399"/>
            </a:xfrm>
            <a:prstGeom prst="rect">
              <a:avLst/>
            </a:prstGeom>
          </p:spPr>
        </p:pic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82ECE5EF-0CEC-4F89-9FC2-E67CF4BAAD0C}"/>
                </a:ext>
              </a:extLst>
            </p:cNvPr>
            <p:cNvSpPr txBox="1"/>
            <p:nvPr/>
          </p:nvSpPr>
          <p:spPr>
            <a:xfrm>
              <a:off x="13344225" y="2961060"/>
              <a:ext cx="8563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7030A0"/>
                  </a:solidFill>
                </a:rPr>
                <a:t>Output</a:t>
              </a:r>
            </a:p>
          </p:txBody>
        </p:sp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006A5CEB-C129-4544-9DED-B270AA2741F3}"/>
                </a:ext>
              </a:extLst>
            </p:cNvPr>
            <p:cNvSpPr txBox="1"/>
            <p:nvPr/>
          </p:nvSpPr>
          <p:spPr>
            <a:xfrm>
              <a:off x="11672133" y="7305787"/>
              <a:ext cx="3593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</a:t>
              </a:r>
            </a:p>
          </p:txBody>
        </p:sp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94D00E9E-DB28-43C0-BB7E-EE82C7521A18}"/>
                </a:ext>
              </a:extLst>
            </p:cNvPr>
            <p:cNvSpPr txBox="1"/>
            <p:nvPr/>
          </p:nvSpPr>
          <p:spPr>
            <a:xfrm>
              <a:off x="7043441" y="7334060"/>
              <a:ext cx="11912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performed</a:t>
              </a:r>
            </a:p>
          </p:txBody>
        </p:sp>
        <p:grpSp>
          <p:nvGrpSpPr>
            <p:cNvPr id="258" name="Group 257" descr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\blankx&#10;&#10;&#10;\end{document}" title="IguanaTex Vector Display">
              <a:extLst>
                <a:ext uri="{FF2B5EF4-FFF2-40B4-BE49-F238E27FC236}">
                  <a16:creationId xmlns:a16="http://schemas.microsoft.com/office/drawing/2014/main" id="{85D99C51-7BAA-4CEA-A878-12F6D9310D4E}"/>
                </a:ext>
              </a:extLst>
            </p:cNvPr>
            <p:cNvGrpSpPr>
              <a:grpSpLocks noChangeAspect="1"/>
            </p:cNvGrpSpPr>
            <p:nvPr>
              <p:custDataLst>
                <p:tags r:id="rId1"/>
              </p:custDataLst>
            </p:nvPr>
          </p:nvGrpSpPr>
          <p:grpSpPr>
            <a:xfrm>
              <a:off x="5019397" y="7385254"/>
              <a:ext cx="1714024" cy="286866"/>
              <a:chOff x="2540000" y="2540000"/>
              <a:chExt cx="379413" cy="63500"/>
            </a:xfrm>
          </p:grpSpPr>
          <p:sp>
            <p:nvSpPr>
              <p:cNvPr id="259" name="Rectangle 23">
                <a:extLst>
                  <a:ext uri="{FF2B5EF4-FFF2-40B4-BE49-F238E27FC236}">
                    <a16:creationId xmlns:a16="http://schemas.microsoft.com/office/drawing/2014/main" id="{883CC188-0370-4941-A5B6-9AC8F96A266A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2540000" y="2593975"/>
                <a:ext cx="311150" cy="952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" name="Freeform 24">
                <a:extLst>
                  <a:ext uri="{FF2B5EF4-FFF2-40B4-BE49-F238E27FC236}">
                    <a16:creationId xmlns:a16="http://schemas.microsoft.com/office/drawing/2014/main" id="{D9795DD9-8B30-48B2-BD50-B5EAD9BCC599}"/>
                  </a:ext>
                </a:extLst>
              </p:cNvPr>
              <p:cNvSpPr>
                <a:spLocks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2873375" y="2540000"/>
                <a:ext cx="46038" cy="60325"/>
              </a:xfrm>
              <a:custGeom>
                <a:avLst/>
                <a:gdLst>
                  <a:gd name="T0" fmla="*/ 109 w 191"/>
                  <a:gd name="T1" fmla="*/ 72 h 150"/>
                  <a:gd name="T2" fmla="*/ 107 w 191"/>
                  <a:gd name="T3" fmla="*/ 68 h 150"/>
                  <a:gd name="T4" fmla="*/ 133 w 191"/>
                  <a:gd name="T5" fmla="*/ 39 h 150"/>
                  <a:gd name="T6" fmla="*/ 185 w 191"/>
                  <a:gd name="T7" fmla="*/ 12 h 150"/>
                  <a:gd name="T8" fmla="*/ 185 w 191"/>
                  <a:gd name="T9" fmla="*/ 0 h 150"/>
                  <a:gd name="T10" fmla="*/ 155 w 191"/>
                  <a:gd name="T11" fmla="*/ 1 h 150"/>
                  <a:gd name="T12" fmla="*/ 121 w 191"/>
                  <a:gd name="T13" fmla="*/ 0 h 150"/>
                  <a:gd name="T14" fmla="*/ 121 w 191"/>
                  <a:gd name="T15" fmla="*/ 12 h 150"/>
                  <a:gd name="T16" fmla="*/ 128 w 191"/>
                  <a:gd name="T17" fmla="*/ 20 h 150"/>
                  <a:gd name="T18" fmla="*/ 123 w 191"/>
                  <a:gd name="T19" fmla="*/ 32 h 150"/>
                  <a:gd name="T20" fmla="*/ 98 w 191"/>
                  <a:gd name="T21" fmla="*/ 59 h 150"/>
                  <a:gd name="T22" fmla="*/ 69 w 191"/>
                  <a:gd name="T23" fmla="*/ 26 h 150"/>
                  <a:gd name="T24" fmla="*/ 65 w 191"/>
                  <a:gd name="T25" fmla="*/ 19 h 150"/>
                  <a:gd name="T26" fmla="*/ 75 w 191"/>
                  <a:gd name="T27" fmla="*/ 12 h 150"/>
                  <a:gd name="T28" fmla="*/ 75 w 191"/>
                  <a:gd name="T29" fmla="*/ 0 h 150"/>
                  <a:gd name="T30" fmla="*/ 36 w 191"/>
                  <a:gd name="T31" fmla="*/ 1 h 150"/>
                  <a:gd name="T32" fmla="*/ 2 w 191"/>
                  <a:gd name="T33" fmla="*/ 0 h 150"/>
                  <a:gd name="T34" fmla="*/ 2 w 191"/>
                  <a:gd name="T35" fmla="*/ 12 h 150"/>
                  <a:gd name="T36" fmla="*/ 36 w 191"/>
                  <a:gd name="T37" fmla="*/ 23 h 150"/>
                  <a:gd name="T38" fmla="*/ 80 w 191"/>
                  <a:gd name="T39" fmla="*/ 73 h 150"/>
                  <a:gd name="T40" fmla="*/ 82 w 191"/>
                  <a:gd name="T41" fmla="*/ 76 h 150"/>
                  <a:gd name="T42" fmla="*/ 53 w 191"/>
                  <a:gd name="T43" fmla="*/ 110 h 150"/>
                  <a:gd name="T44" fmla="*/ 0 w 191"/>
                  <a:gd name="T45" fmla="*/ 137 h 150"/>
                  <a:gd name="T46" fmla="*/ 0 w 191"/>
                  <a:gd name="T47" fmla="*/ 150 h 150"/>
                  <a:gd name="T48" fmla="*/ 29 w 191"/>
                  <a:gd name="T49" fmla="*/ 148 h 150"/>
                  <a:gd name="T50" fmla="*/ 64 w 191"/>
                  <a:gd name="T51" fmla="*/ 150 h 150"/>
                  <a:gd name="T52" fmla="*/ 64 w 191"/>
                  <a:gd name="T53" fmla="*/ 137 h 150"/>
                  <a:gd name="T54" fmla="*/ 57 w 191"/>
                  <a:gd name="T55" fmla="*/ 129 h 150"/>
                  <a:gd name="T56" fmla="*/ 66 w 191"/>
                  <a:gd name="T57" fmla="*/ 112 h 150"/>
                  <a:gd name="T58" fmla="*/ 91 w 191"/>
                  <a:gd name="T59" fmla="*/ 85 h 150"/>
                  <a:gd name="T60" fmla="*/ 121 w 191"/>
                  <a:gd name="T61" fmla="*/ 120 h 150"/>
                  <a:gd name="T62" fmla="*/ 128 w 191"/>
                  <a:gd name="T63" fmla="*/ 130 h 150"/>
                  <a:gd name="T64" fmla="*/ 118 w 191"/>
                  <a:gd name="T65" fmla="*/ 137 h 150"/>
                  <a:gd name="T66" fmla="*/ 118 w 191"/>
                  <a:gd name="T67" fmla="*/ 150 h 150"/>
                  <a:gd name="T68" fmla="*/ 158 w 191"/>
                  <a:gd name="T69" fmla="*/ 148 h 150"/>
                  <a:gd name="T70" fmla="*/ 191 w 191"/>
                  <a:gd name="T71" fmla="*/ 150 h 150"/>
                  <a:gd name="T72" fmla="*/ 191 w 191"/>
                  <a:gd name="T73" fmla="*/ 137 h 150"/>
                  <a:gd name="T74" fmla="*/ 157 w 191"/>
                  <a:gd name="T75" fmla="*/ 126 h 150"/>
                  <a:gd name="T76" fmla="*/ 109 w 191"/>
                  <a:gd name="T77" fmla="*/ 72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191" h="150">
                    <a:moveTo>
                      <a:pt x="109" y="72"/>
                    </a:moveTo>
                    <a:cubicBezTo>
                      <a:pt x="109" y="71"/>
                      <a:pt x="107" y="69"/>
                      <a:pt x="107" y="68"/>
                    </a:cubicBezTo>
                    <a:cubicBezTo>
                      <a:pt x="107" y="67"/>
                      <a:pt x="130" y="42"/>
                      <a:pt x="133" y="39"/>
                    </a:cubicBezTo>
                    <a:cubicBezTo>
                      <a:pt x="145" y="26"/>
                      <a:pt x="157" y="12"/>
                      <a:pt x="185" y="12"/>
                    </a:cubicBezTo>
                    <a:lnTo>
                      <a:pt x="185" y="0"/>
                    </a:lnTo>
                    <a:cubicBezTo>
                      <a:pt x="175" y="0"/>
                      <a:pt x="165" y="1"/>
                      <a:pt x="155" y="1"/>
                    </a:cubicBezTo>
                    <a:cubicBezTo>
                      <a:pt x="145" y="1"/>
                      <a:pt x="131" y="1"/>
                      <a:pt x="121" y="0"/>
                    </a:cubicBezTo>
                    <a:lnTo>
                      <a:pt x="121" y="12"/>
                    </a:lnTo>
                    <a:cubicBezTo>
                      <a:pt x="127" y="13"/>
                      <a:pt x="128" y="17"/>
                      <a:pt x="128" y="20"/>
                    </a:cubicBezTo>
                    <a:cubicBezTo>
                      <a:pt x="128" y="21"/>
                      <a:pt x="128" y="26"/>
                      <a:pt x="123" y="32"/>
                    </a:cubicBezTo>
                    <a:lnTo>
                      <a:pt x="98" y="59"/>
                    </a:lnTo>
                    <a:lnTo>
                      <a:pt x="69" y="26"/>
                    </a:lnTo>
                    <a:cubicBezTo>
                      <a:pt x="66" y="23"/>
                      <a:pt x="65" y="21"/>
                      <a:pt x="65" y="19"/>
                    </a:cubicBezTo>
                    <a:cubicBezTo>
                      <a:pt x="65" y="14"/>
                      <a:pt x="70" y="12"/>
                      <a:pt x="75" y="12"/>
                    </a:cubicBezTo>
                    <a:lnTo>
                      <a:pt x="75" y="0"/>
                    </a:lnTo>
                    <a:cubicBezTo>
                      <a:pt x="62" y="1"/>
                      <a:pt x="49" y="1"/>
                      <a:pt x="36" y="1"/>
                    </a:cubicBezTo>
                    <a:cubicBezTo>
                      <a:pt x="25" y="1"/>
                      <a:pt x="12" y="1"/>
                      <a:pt x="2" y="0"/>
                    </a:cubicBezTo>
                    <a:lnTo>
                      <a:pt x="2" y="12"/>
                    </a:lnTo>
                    <a:cubicBezTo>
                      <a:pt x="18" y="12"/>
                      <a:pt x="27" y="12"/>
                      <a:pt x="36" y="23"/>
                    </a:cubicBezTo>
                    <a:lnTo>
                      <a:pt x="80" y="73"/>
                    </a:lnTo>
                    <a:cubicBezTo>
                      <a:pt x="80" y="73"/>
                      <a:pt x="82" y="76"/>
                      <a:pt x="82" y="76"/>
                    </a:cubicBezTo>
                    <a:cubicBezTo>
                      <a:pt x="82" y="77"/>
                      <a:pt x="56" y="106"/>
                      <a:pt x="53" y="110"/>
                    </a:cubicBezTo>
                    <a:cubicBezTo>
                      <a:pt x="40" y="124"/>
                      <a:pt x="28" y="137"/>
                      <a:pt x="0" y="137"/>
                    </a:cubicBezTo>
                    <a:lnTo>
                      <a:pt x="0" y="150"/>
                    </a:lnTo>
                    <a:cubicBezTo>
                      <a:pt x="11" y="149"/>
                      <a:pt x="18" y="148"/>
                      <a:pt x="29" y="148"/>
                    </a:cubicBezTo>
                    <a:cubicBezTo>
                      <a:pt x="40" y="148"/>
                      <a:pt x="54" y="149"/>
                      <a:pt x="64" y="150"/>
                    </a:cubicBezTo>
                    <a:lnTo>
                      <a:pt x="64" y="137"/>
                    </a:lnTo>
                    <a:cubicBezTo>
                      <a:pt x="60" y="137"/>
                      <a:pt x="57" y="134"/>
                      <a:pt x="57" y="129"/>
                    </a:cubicBezTo>
                    <a:cubicBezTo>
                      <a:pt x="57" y="123"/>
                      <a:pt x="61" y="118"/>
                      <a:pt x="66" y="112"/>
                    </a:cubicBezTo>
                    <a:lnTo>
                      <a:pt x="91" y="85"/>
                    </a:lnTo>
                    <a:lnTo>
                      <a:pt x="121" y="120"/>
                    </a:lnTo>
                    <a:cubicBezTo>
                      <a:pt x="128" y="127"/>
                      <a:pt x="128" y="128"/>
                      <a:pt x="128" y="130"/>
                    </a:cubicBezTo>
                    <a:cubicBezTo>
                      <a:pt x="128" y="137"/>
                      <a:pt x="120" y="137"/>
                      <a:pt x="118" y="137"/>
                    </a:cubicBezTo>
                    <a:lnTo>
                      <a:pt x="118" y="150"/>
                    </a:lnTo>
                    <a:cubicBezTo>
                      <a:pt x="122" y="149"/>
                      <a:pt x="147" y="148"/>
                      <a:pt x="158" y="148"/>
                    </a:cubicBezTo>
                    <a:cubicBezTo>
                      <a:pt x="169" y="148"/>
                      <a:pt x="180" y="149"/>
                      <a:pt x="191" y="150"/>
                    </a:cubicBezTo>
                    <a:lnTo>
                      <a:pt x="191" y="137"/>
                    </a:lnTo>
                    <a:cubicBezTo>
                      <a:pt x="168" y="137"/>
                      <a:pt x="165" y="135"/>
                      <a:pt x="157" y="126"/>
                    </a:cubicBezTo>
                    <a:lnTo>
                      <a:pt x="109" y="72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61" name="Group 260" descr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\blanky&#10;&#10;&#10;\end{document}" title="IguanaTex Vector Display">
              <a:extLst>
                <a:ext uri="{FF2B5EF4-FFF2-40B4-BE49-F238E27FC236}">
                  <a16:creationId xmlns:a16="http://schemas.microsoft.com/office/drawing/2014/main" id="{34FF3EA8-C741-4293-B79F-E7E88AE78286}"/>
                </a:ext>
              </a:extLst>
            </p:cNvPr>
            <p:cNvGrpSpPr>
              <a:grpSpLocks noChangeAspect="1"/>
            </p:cNvGrpSpPr>
            <p:nvPr>
              <p:custDataLst>
                <p:tags r:id="rId2"/>
              </p:custDataLst>
            </p:nvPr>
          </p:nvGrpSpPr>
          <p:grpSpPr>
            <a:xfrm>
              <a:off x="12193298" y="7398728"/>
              <a:ext cx="1454140" cy="323822"/>
              <a:chOff x="2540000" y="2540000"/>
              <a:chExt cx="377825" cy="84138"/>
            </a:xfrm>
          </p:grpSpPr>
          <p:sp>
            <p:nvSpPr>
              <p:cNvPr id="262" name="Rectangle 31">
                <a:extLst>
                  <a:ext uri="{FF2B5EF4-FFF2-40B4-BE49-F238E27FC236}">
                    <a16:creationId xmlns:a16="http://schemas.microsoft.com/office/drawing/2014/main" id="{F0D5F1CC-1006-458B-A0EC-190D894DF488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2540000" y="2590800"/>
                <a:ext cx="311150" cy="79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3" name="Freeform 32">
                <a:extLst>
                  <a:ext uri="{FF2B5EF4-FFF2-40B4-BE49-F238E27FC236}">
                    <a16:creationId xmlns:a16="http://schemas.microsoft.com/office/drawing/2014/main" id="{38E8A027-5CF2-44F8-BC60-AC5C4BF72448}"/>
                  </a:ext>
                </a:extLst>
              </p:cNvPr>
              <p:cNvSpPr>
                <a:spLocks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2873375" y="2540000"/>
                <a:ext cx="44450" cy="84138"/>
              </a:xfrm>
              <a:custGeom>
                <a:avLst/>
                <a:gdLst>
                  <a:gd name="T0" fmla="*/ 155 w 188"/>
                  <a:gd name="T1" fmla="*/ 35 h 222"/>
                  <a:gd name="T2" fmla="*/ 188 w 188"/>
                  <a:gd name="T3" fmla="*/ 13 h 222"/>
                  <a:gd name="T4" fmla="*/ 188 w 188"/>
                  <a:gd name="T5" fmla="*/ 0 h 222"/>
                  <a:gd name="T6" fmla="*/ 161 w 188"/>
                  <a:gd name="T7" fmla="*/ 2 h 222"/>
                  <a:gd name="T8" fmla="*/ 129 w 188"/>
                  <a:gd name="T9" fmla="*/ 0 h 222"/>
                  <a:gd name="T10" fmla="*/ 129 w 188"/>
                  <a:gd name="T11" fmla="*/ 13 h 222"/>
                  <a:gd name="T12" fmla="*/ 144 w 188"/>
                  <a:gd name="T13" fmla="*/ 26 h 222"/>
                  <a:gd name="T14" fmla="*/ 141 w 188"/>
                  <a:gd name="T15" fmla="*/ 37 h 222"/>
                  <a:gd name="T16" fmla="*/ 102 w 188"/>
                  <a:gd name="T17" fmla="*/ 120 h 222"/>
                  <a:gd name="T18" fmla="*/ 59 w 188"/>
                  <a:gd name="T19" fmla="*/ 28 h 222"/>
                  <a:gd name="T20" fmla="*/ 57 w 188"/>
                  <a:gd name="T21" fmla="*/ 21 h 222"/>
                  <a:gd name="T22" fmla="*/ 75 w 188"/>
                  <a:gd name="T23" fmla="*/ 13 h 222"/>
                  <a:gd name="T24" fmla="*/ 75 w 188"/>
                  <a:gd name="T25" fmla="*/ 0 h 222"/>
                  <a:gd name="T26" fmla="*/ 35 w 188"/>
                  <a:gd name="T27" fmla="*/ 2 h 222"/>
                  <a:gd name="T28" fmla="*/ 0 w 188"/>
                  <a:gd name="T29" fmla="*/ 0 h 222"/>
                  <a:gd name="T30" fmla="*/ 0 w 188"/>
                  <a:gd name="T31" fmla="*/ 13 h 222"/>
                  <a:gd name="T32" fmla="*/ 29 w 188"/>
                  <a:gd name="T33" fmla="*/ 25 h 222"/>
                  <a:gd name="T34" fmla="*/ 88 w 188"/>
                  <a:gd name="T35" fmla="*/ 151 h 222"/>
                  <a:gd name="T36" fmla="*/ 78 w 188"/>
                  <a:gd name="T37" fmla="*/ 172 h 222"/>
                  <a:gd name="T38" fmla="*/ 35 w 188"/>
                  <a:gd name="T39" fmla="*/ 212 h 222"/>
                  <a:gd name="T40" fmla="*/ 20 w 188"/>
                  <a:gd name="T41" fmla="*/ 208 h 222"/>
                  <a:gd name="T42" fmla="*/ 30 w 188"/>
                  <a:gd name="T43" fmla="*/ 193 h 222"/>
                  <a:gd name="T44" fmla="*/ 15 w 188"/>
                  <a:gd name="T45" fmla="*/ 178 h 222"/>
                  <a:gd name="T46" fmla="*/ 0 w 188"/>
                  <a:gd name="T47" fmla="*/ 194 h 222"/>
                  <a:gd name="T48" fmla="*/ 35 w 188"/>
                  <a:gd name="T49" fmla="*/ 222 h 222"/>
                  <a:gd name="T50" fmla="*/ 87 w 188"/>
                  <a:gd name="T51" fmla="*/ 181 h 222"/>
                  <a:gd name="T52" fmla="*/ 155 w 188"/>
                  <a:gd name="T53" fmla="*/ 35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88" h="222">
                    <a:moveTo>
                      <a:pt x="155" y="35"/>
                    </a:moveTo>
                    <a:cubicBezTo>
                      <a:pt x="164" y="13"/>
                      <a:pt x="182" y="13"/>
                      <a:pt x="188" y="13"/>
                    </a:cubicBezTo>
                    <a:lnTo>
                      <a:pt x="188" y="0"/>
                    </a:lnTo>
                    <a:cubicBezTo>
                      <a:pt x="178" y="1"/>
                      <a:pt x="171" y="2"/>
                      <a:pt x="161" y="2"/>
                    </a:cubicBezTo>
                    <a:cubicBezTo>
                      <a:pt x="152" y="2"/>
                      <a:pt x="139" y="1"/>
                      <a:pt x="129" y="0"/>
                    </a:cubicBezTo>
                    <a:lnTo>
                      <a:pt x="129" y="13"/>
                    </a:lnTo>
                    <a:cubicBezTo>
                      <a:pt x="141" y="14"/>
                      <a:pt x="144" y="21"/>
                      <a:pt x="144" y="26"/>
                    </a:cubicBezTo>
                    <a:cubicBezTo>
                      <a:pt x="144" y="30"/>
                      <a:pt x="142" y="34"/>
                      <a:pt x="141" y="37"/>
                    </a:cubicBezTo>
                    <a:lnTo>
                      <a:pt x="102" y="120"/>
                    </a:lnTo>
                    <a:lnTo>
                      <a:pt x="59" y="28"/>
                    </a:lnTo>
                    <a:cubicBezTo>
                      <a:pt x="58" y="26"/>
                      <a:pt x="57" y="23"/>
                      <a:pt x="57" y="21"/>
                    </a:cubicBezTo>
                    <a:cubicBezTo>
                      <a:pt x="57" y="13"/>
                      <a:pt x="69" y="13"/>
                      <a:pt x="75" y="13"/>
                    </a:cubicBezTo>
                    <a:lnTo>
                      <a:pt x="75" y="0"/>
                    </a:lnTo>
                    <a:cubicBezTo>
                      <a:pt x="70" y="1"/>
                      <a:pt x="44" y="2"/>
                      <a:pt x="35" y="2"/>
                    </a:cubicBezTo>
                    <a:cubicBezTo>
                      <a:pt x="24" y="2"/>
                      <a:pt x="11" y="1"/>
                      <a:pt x="0" y="0"/>
                    </a:cubicBezTo>
                    <a:lnTo>
                      <a:pt x="0" y="13"/>
                    </a:lnTo>
                    <a:cubicBezTo>
                      <a:pt x="20" y="13"/>
                      <a:pt x="24" y="14"/>
                      <a:pt x="29" y="25"/>
                    </a:cubicBezTo>
                    <a:lnTo>
                      <a:pt x="88" y="151"/>
                    </a:lnTo>
                    <a:cubicBezTo>
                      <a:pt x="85" y="158"/>
                      <a:pt x="81" y="165"/>
                      <a:pt x="78" y="172"/>
                    </a:cubicBezTo>
                    <a:cubicBezTo>
                      <a:pt x="70" y="188"/>
                      <a:pt x="59" y="212"/>
                      <a:pt x="35" y="212"/>
                    </a:cubicBezTo>
                    <a:cubicBezTo>
                      <a:pt x="27" y="212"/>
                      <a:pt x="24" y="211"/>
                      <a:pt x="20" y="208"/>
                    </a:cubicBezTo>
                    <a:cubicBezTo>
                      <a:pt x="21" y="208"/>
                      <a:pt x="30" y="205"/>
                      <a:pt x="30" y="193"/>
                    </a:cubicBezTo>
                    <a:cubicBezTo>
                      <a:pt x="30" y="185"/>
                      <a:pt x="24" y="178"/>
                      <a:pt x="15" y="178"/>
                    </a:cubicBezTo>
                    <a:cubicBezTo>
                      <a:pt x="6" y="178"/>
                      <a:pt x="0" y="185"/>
                      <a:pt x="0" y="194"/>
                    </a:cubicBezTo>
                    <a:cubicBezTo>
                      <a:pt x="0" y="210"/>
                      <a:pt x="17" y="222"/>
                      <a:pt x="35" y="222"/>
                    </a:cubicBezTo>
                    <a:cubicBezTo>
                      <a:pt x="65" y="222"/>
                      <a:pt x="82" y="191"/>
                      <a:pt x="87" y="181"/>
                    </a:cubicBezTo>
                    <a:lnTo>
                      <a:pt x="155" y="35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64" name="TextBox 263">
              <a:extLst>
                <a:ext uri="{FF2B5EF4-FFF2-40B4-BE49-F238E27FC236}">
                  <a16:creationId xmlns:a16="http://schemas.microsoft.com/office/drawing/2014/main" id="{AE1D5958-7EB2-445A-9C86-79D0C9E47079}"/>
                </a:ext>
              </a:extLst>
            </p:cNvPr>
            <p:cNvSpPr txBox="1"/>
            <p:nvPr/>
          </p:nvSpPr>
          <p:spPr>
            <a:xfrm>
              <a:off x="13721424" y="7071653"/>
              <a:ext cx="31450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/>
                <a:t>.</a:t>
              </a:r>
            </a:p>
          </p:txBody>
        </p:sp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386C11E5-9ECD-402D-AE13-843875EF0B1F}"/>
                </a:ext>
              </a:extLst>
            </p:cNvPr>
            <p:cNvSpPr txBox="1"/>
            <p:nvPr/>
          </p:nvSpPr>
          <p:spPr>
            <a:xfrm>
              <a:off x="5083158" y="7289165"/>
              <a:ext cx="1316514" cy="338555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wrap="square" rtlCol="0">
              <a:spAutoFit/>
            </a:bodyPr>
            <a:lstStyle/>
            <a:p>
              <a:r>
                <a:rPr lang="en-US" sz="1600" dirty="0">
                  <a:ln w="0"/>
                  <a:solidFill>
                    <a:srgbClr val="FF000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Cab Calloway</a:t>
              </a:r>
            </a:p>
          </p:txBody>
        </p:sp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1DCCB1AF-33EC-4350-A408-E71875563E0D}"/>
                </a:ext>
              </a:extLst>
            </p:cNvPr>
            <p:cNvSpPr txBox="1"/>
            <p:nvPr/>
          </p:nvSpPr>
          <p:spPr>
            <a:xfrm>
              <a:off x="12387826" y="7221019"/>
              <a:ext cx="8819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7030A0"/>
                  </a:solidFill>
                </a:rPr>
                <a:t>[MASK]</a:t>
              </a:r>
            </a:p>
          </p:txBody>
        </p:sp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3F9FD59D-64F6-482F-A8C9-5F39B508EA33}"/>
                </a:ext>
              </a:extLst>
            </p:cNvPr>
            <p:cNvSpPr txBox="1"/>
            <p:nvPr/>
          </p:nvSpPr>
          <p:spPr>
            <a:xfrm>
              <a:off x="3735259" y="7696788"/>
              <a:ext cx="6848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Input</a:t>
              </a:r>
            </a:p>
          </p:txBody>
        </p:sp>
        <p:pic>
          <p:nvPicPr>
            <p:cNvPr id="268" name="Graphic 267" descr="Arrow: Clockwise curve with solid fill">
              <a:extLst>
                <a:ext uri="{FF2B5EF4-FFF2-40B4-BE49-F238E27FC236}">
                  <a16:creationId xmlns:a16="http://schemas.microsoft.com/office/drawing/2014/main" id="{381C9768-7276-4695-A086-AFCD8C8375B2}"/>
                </a:ext>
              </a:extLst>
            </p:cNvPr>
            <p:cNvPicPr>
              <a:picLocks noChangeAspect="1"/>
            </p:cNvPicPr>
            <p:nvPr/>
          </p:nvPicPr>
          <p:blipFill>
            <a:blip r:embed="rId7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2"/>
                </a:ext>
              </a:extLst>
            </a:blip>
            <a:stretch>
              <a:fillRect/>
            </a:stretch>
          </p:blipFill>
          <p:spPr>
            <a:xfrm rot="5400000">
              <a:off x="4372127" y="7074215"/>
              <a:ext cx="569907" cy="914399"/>
            </a:xfrm>
            <a:prstGeom prst="rect">
              <a:avLst/>
            </a:prstGeom>
          </p:spPr>
        </p:pic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CF250008-CF17-4FEC-B51D-9F99DB3172E2}"/>
                </a:ext>
              </a:extLst>
            </p:cNvPr>
            <p:cNvSpPr txBox="1"/>
            <p:nvPr/>
          </p:nvSpPr>
          <p:spPr>
            <a:xfrm>
              <a:off x="3090813" y="7320886"/>
              <a:ext cx="9461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Prompt:</a:t>
              </a:r>
            </a:p>
          </p:txBody>
        </p:sp>
        <p:grpSp>
          <p:nvGrpSpPr>
            <p:cNvPr id="270" name="Group 269">
              <a:extLst>
                <a:ext uri="{FF2B5EF4-FFF2-40B4-BE49-F238E27FC236}">
                  <a16:creationId xmlns:a16="http://schemas.microsoft.com/office/drawing/2014/main" id="{5923EE1B-E187-4067-8F8A-A46A39743A20}"/>
                </a:ext>
              </a:extLst>
            </p:cNvPr>
            <p:cNvGrpSpPr/>
            <p:nvPr/>
          </p:nvGrpSpPr>
          <p:grpSpPr>
            <a:xfrm>
              <a:off x="4874649" y="6882182"/>
              <a:ext cx="604414" cy="189471"/>
              <a:chOff x="2356022" y="1664043"/>
              <a:chExt cx="1313935" cy="411891"/>
            </a:xfrm>
          </p:grpSpPr>
          <p:sp>
            <p:nvSpPr>
              <p:cNvPr id="271" name="Rectangle: Rounded Corners 270">
                <a:extLst>
                  <a:ext uri="{FF2B5EF4-FFF2-40B4-BE49-F238E27FC236}">
                    <a16:creationId xmlns:a16="http://schemas.microsoft.com/office/drawing/2014/main" id="{59781585-59B9-4945-A341-30D33FC0F24D}"/>
                  </a:ext>
                </a:extLst>
              </p:cNvPr>
              <p:cNvSpPr/>
              <p:nvPr/>
            </p:nvSpPr>
            <p:spPr>
              <a:xfrm>
                <a:off x="2356022" y="1664043"/>
                <a:ext cx="1313935" cy="411891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2" name="Oval 271">
                <a:extLst>
                  <a:ext uri="{FF2B5EF4-FFF2-40B4-BE49-F238E27FC236}">
                    <a16:creationId xmlns:a16="http://schemas.microsoft.com/office/drawing/2014/main" id="{A8B4921F-F0DD-4ED3-B175-0966F063D344}"/>
                  </a:ext>
                </a:extLst>
              </p:cNvPr>
              <p:cNvSpPr/>
              <p:nvPr/>
            </p:nvSpPr>
            <p:spPr>
              <a:xfrm>
                <a:off x="2458995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3" name="Oval 272">
                <a:extLst>
                  <a:ext uri="{FF2B5EF4-FFF2-40B4-BE49-F238E27FC236}">
                    <a16:creationId xmlns:a16="http://schemas.microsoft.com/office/drawing/2014/main" id="{F4A3407D-BC1F-418C-ABC7-D136B2E4521B}"/>
                  </a:ext>
                </a:extLst>
              </p:cNvPr>
              <p:cNvSpPr/>
              <p:nvPr/>
            </p:nvSpPr>
            <p:spPr>
              <a:xfrm>
                <a:off x="2885303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4" name="Oval 273">
                <a:extLst>
                  <a:ext uri="{FF2B5EF4-FFF2-40B4-BE49-F238E27FC236}">
                    <a16:creationId xmlns:a16="http://schemas.microsoft.com/office/drawing/2014/main" id="{2203FD7F-E924-406F-9586-898AB2FA4F7B}"/>
                  </a:ext>
                </a:extLst>
              </p:cNvPr>
              <p:cNvSpPr/>
              <p:nvPr/>
            </p:nvSpPr>
            <p:spPr>
              <a:xfrm>
                <a:off x="3345592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5" name="Group 274">
              <a:extLst>
                <a:ext uri="{FF2B5EF4-FFF2-40B4-BE49-F238E27FC236}">
                  <a16:creationId xmlns:a16="http://schemas.microsoft.com/office/drawing/2014/main" id="{AC2D2E0C-FC8D-475D-BACD-34654F30D8A5}"/>
                </a:ext>
              </a:extLst>
            </p:cNvPr>
            <p:cNvGrpSpPr/>
            <p:nvPr/>
          </p:nvGrpSpPr>
          <p:grpSpPr>
            <a:xfrm>
              <a:off x="5760626" y="6882182"/>
              <a:ext cx="604414" cy="189471"/>
              <a:chOff x="2356022" y="1664043"/>
              <a:chExt cx="1313935" cy="411891"/>
            </a:xfrm>
          </p:grpSpPr>
          <p:sp>
            <p:nvSpPr>
              <p:cNvPr id="276" name="Rectangle: Rounded Corners 275">
                <a:extLst>
                  <a:ext uri="{FF2B5EF4-FFF2-40B4-BE49-F238E27FC236}">
                    <a16:creationId xmlns:a16="http://schemas.microsoft.com/office/drawing/2014/main" id="{A6A93036-E7CD-4565-816A-296D3F3D00F6}"/>
                  </a:ext>
                </a:extLst>
              </p:cNvPr>
              <p:cNvSpPr/>
              <p:nvPr/>
            </p:nvSpPr>
            <p:spPr>
              <a:xfrm>
                <a:off x="2356022" y="1664043"/>
                <a:ext cx="1313935" cy="411891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7" name="Oval 276">
                <a:extLst>
                  <a:ext uri="{FF2B5EF4-FFF2-40B4-BE49-F238E27FC236}">
                    <a16:creationId xmlns:a16="http://schemas.microsoft.com/office/drawing/2014/main" id="{6E068645-457F-4230-A87B-E2DABFFEEFE9}"/>
                  </a:ext>
                </a:extLst>
              </p:cNvPr>
              <p:cNvSpPr/>
              <p:nvPr/>
            </p:nvSpPr>
            <p:spPr>
              <a:xfrm>
                <a:off x="2458995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8" name="Oval 277">
                <a:extLst>
                  <a:ext uri="{FF2B5EF4-FFF2-40B4-BE49-F238E27FC236}">
                    <a16:creationId xmlns:a16="http://schemas.microsoft.com/office/drawing/2014/main" id="{EAAFA968-597B-4691-82B9-C623D1BC97BB}"/>
                  </a:ext>
                </a:extLst>
              </p:cNvPr>
              <p:cNvSpPr/>
              <p:nvPr/>
            </p:nvSpPr>
            <p:spPr>
              <a:xfrm>
                <a:off x="2885303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" name="Oval 278">
                <a:extLst>
                  <a:ext uri="{FF2B5EF4-FFF2-40B4-BE49-F238E27FC236}">
                    <a16:creationId xmlns:a16="http://schemas.microsoft.com/office/drawing/2014/main" id="{87A1E6E0-69DC-4263-BB53-1BB7F38953A0}"/>
                  </a:ext>
                </a:extLst>
              </p:cNvPr>
              <p:cNvSpPr/>
              <p:nvPr/>
            </p:nvSpPr>
            <p:spPr>
              <a:xfrm>
                <a:off x="3345592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0" name="Group 279">
              <a:extLst>
                <a:ext uri="{FF2B5EF4-FFF2-40B4-BE49-F238E27FC236}">
                  <a16:creationId xmlns:a16="http://schemas.microsoft.com/office/drawing/2014/main" id="{5E65F060-FA61-41B3-A8C5-9B0AD3B0F589}"/>
                </a:ext>
              </a:extLst>
            </p:cNvPr>
            <p:cNvGrpSpPr/>
            <p:nvPr/>
          </p:nvGrpSpPr>
          <p:grpSpPr>
            <a:xfrm>
              <a:off x="7338773" y="6882182"/>
              <a:ext cx="604414" cy="189471"/>
              <a:chOff x="2356022" y="1664043"/>
              <a:chExt cx="1313935" cy="411891"/>
            </a:xfrm>
          </p:grpSpPr>
          <p:sp>
            <p:nvSpPr>
              <p:cNvPr id="281" name="Rectangle: Rounded Corners 280">
                <a:extLst>
                  <a:ext uri="{FF2B5EF4-FFF2-40B4-BE49-F238E27FC236}">
                    <a16:creationId xmlns:a16="http://schemas.microsoft.com/office/drawing/2014/main" id="{04B3D788-60EA-47F1-A89B-D9B880E89D42}"/>
                  </a:ext>
                </a:extLst>
              </p:cNvPr>
              <p:cNvSpPr/>
              <p:nvPr/>
            </p:nvSpPr>
            <p:spPr>
              <a:xfrm>
                <a:off x="2356022" y="1664043"/>
                <a:ext cx="1313935" cy="411891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2" name="Oval 281">
                <a:extLst>
                  <a:ext uri="{FF2B5EF4-FFF2-40B4-BE49-F238E27FC236}">
                    <a16:creationId xmlns:a16="http://schemas.microsoft.com/office/drawing/2014/main" id="{7FBB1B72-0299-4CAB-A1F3-0D084E17926F}"/>
                  </a:ext>
                </a:extLst>
              </p:cNvPr>
              <p:cNvSpPr/>
              <p:nvPr/>
            </p:nvSpPr>
            <p:spPr>
              <a:xfrm>
                <a:off x="2458995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3" name="Oval 282">
                <a:extLst>
                  <a:ext uri="{FF2B5EF4-FFF2-40B4-BE49-F238E27FC236}">
                    <a16:creationId xmlns:a16="http://schemas.microsoft.com/office/drawing/2014/main" id="{FAB3D67C-92A3-4B85-85CD-028ACE653DAD}"/>
                  </a:ext>
                </a:extLst>
              </p:cNvPr>
              <p:cNvSpPr/>
              <p:nvPr/>
            </p:nvSpPr>
            <p:spPr>
              <a:xfrm>
                <a:off x="2885303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Oval 283">
                <a:extLst>
                  <a:ext uri="{FF2B5EF4-FFF2-40B4-BE49-F238E27FC236}">
                    <a16:creationId xmlns:a16="http://schemas.microsoft.com/office/drawing/2014/main" id="{03C13F05-3E66-47DE-96A3-880FE31BE401}"/>
                  </a:ext>
                </a:extLst>
              </p:cNvPr>
              <p:cNvSpPr/>
              <p:nvPr/>
            </p:nvSpPr>
            <p:spPr>
              <a:xfrm>
                <a:off x="3345592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5" name="Group 284">
              <a:extLst>
                <a:ext uri="{FF2B5EF4-FFF2-40B4-BE49-F238E27FC236}">
                  <a16:creationId xmlns:a16="http://schemas.microsoft.com/office/drawing/2014/main" id="{EB4F0B5F-AE4B-410A-BB7B-82A2CD606E0A}"/>
                </a:ext>
              </a:extLst>
            </p:cNvPr>
            <p:cNvGrpSpPr/>
            <p:nvPr/>
          </p:nvGrpSpPr>
          <p:grpSpPr>
            <a:xfrm>
              <a:off x="8435162" y="6882182"/>
              <a:ext cx="604414" cy="189471"/>
              <a:chOff x="2356022" y="1664043"/>
              <a:chExt cx="1313935" cy="411891"/>
            </a:xfrm>
          </p:grpSpPr>
          <p:sp>
            <p:nvSpPr>
              <p:cNvPr id="286" name="Rectangle: Rounded Corners 285">
                <a:extLst>
                  <a:ext uri="{FF2B5EF4-FFF2-40B4-BE49-F238E27FC236}">
                    <a16:creationId xmlns:a16="http://schemas.microsoft.com/office/drawing/2014/main" id="{58ADC8FA-985B-4744-A679-8197575B8BE3}"/>
                  </a:ext>
                </a:extLst>
              </p:cNvPr>
              <p:cNvSpPr/>
              <p:nvPr/>
            </p:nvSpPr>
            <p:spPr>
              <a:xfrm>
                <a:off x="2356022" y="1664043"/>
                <a:ext cx="1313935" cy="411891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Oval 286">
                <a:extLst>
                  <a:ext uri="{FF2B5EF4-FFF2-40B4-BE49-F238E27FC236}">
                    <a16:creationId xmlns:a16="http://schemas.microsoft.com/office/drawing/2014/main" id="{8D3567FE-D10E-4DDF-A3D6-81D5756C8731}"/>
                  </a:ext>
                </a:extLst>
              </p:cNvPr>
              <p:cNvSpPr/>
              <p:nvPr/>
            </p:nvSpPr>
            <p:spPr>
              <a:xfrm>
                <a:off x="2458995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Oval 287">
                <a:extLst>
                  <a:ext uri="{FF2B5EF4-FFF2-40B4-BE49-F238E27FC236}">
                    <a16:creationId xmlns:a16="http://schemas.microsoft.com/office/drawing/2014/main" id="{3824743F-CC3A-47BC-B3A1-C456B00A548A}"/>
                  </a:ext>
                </a:extLst>
              </p:cNvPr>
              <p:cNvSpPr/>
              <p:nvPr/>
            </p:nvSpPr>
            <p:spPr>
              <a:xfrm>
                <a:off x="2885303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Oval 288">
                <a:extLst>
                  <a:ext uri="{FF2B5EF4-FFF2-40B4-BE49-F238E27FC236}">
                    <a16:creationId xmlns:a16="http://schemas.microsoft.com/office/drawing/2014/main" id="{EE9039D1-23ED-4DB3-AB41-5DAAD36C2960}"/>
                  </a:ext>
                </a:extLst>
              </p:cNvPr>
              <p:cNvSpPr/>
              <p:nvPr/>
            </p:nvSpPr>
            <p:spPr>
              <a:xfrm>
                <a:off x="3345592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0" name="Group 289">
              <a:extLst>
                <a:ext uri="{FF2B5EF4-FFF2-40B4-BE49-F238E27FC236}">
                  <a16:creationId xmlns:a16="http://schemas.microsoft.com/office/drawing/2014/main" id="{41C0D216-5D26-499B-9B04-E4998C7C58B3}"/>
                </a:ext>
              </a:extLst>
            </p:cNvPr>
            <p:cNvGrpSpPr/>
            <p:nvPr/>
          </p:nvGrpSpPr>
          <p:grpSpPr>
            <a:xfrm>
              <a:off x="9487785" y="6882182"/>
              <a:ext cx="604414" cy="189471"/>
              <a:chOff x="2356022" y="1664043"/>
              <a:chExt cx="1313935" cy="411891"/>
            </a:xfrm>
          </p:grpSpPr>
          <p:sp>
            <p:nvSpPr>
              <p:cNvPr id="291" name="Rectangle: Rounded Corners 290">
                <a:extLst>
                  <a:ext uri="{FF2B5EF4-FFF2-40B4-BE49-F238E27FC236}">
                    <a16:creationId xmlns:a16="http://schemas.microsoft.com/office/drawing/2014/main" id="{9878E3B8-7E36-4D0A-9778-D46876C57DC4}"/>
                  </a:ext>
                </a:extLst>
              </p:cNvPr>
              <p:cNvSpPr/>
              <p:nvPr/>
            </p:nvSpPr>
            <p:spPr>
              <a:xfrm>
                <a:off x="2356022" y="1664043"/>
                <a:ext cx="1313935" cy="411891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Oval 291">
                <a:extLst>
                  <a:ext uri="{FF2B5EF4-FFF2-40B4-BE49-F238E27FC236}">
                    <a16:creationId xmlns:a16="http://schemas.microsoft.com/office/drawing/2014/main" id="{81EED2FD-D878-4767-B5BE-AFE2FB6AE196}"/>
                  </a:ext>
                </a:extLst>
              </p:cNvPr>
              <p:cNvSpPr/>
              <p:nvPr/>
            </p:nvSpPr>
            <p:spPr>
              <a:xfrm>
                <a:off x="2458995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3" name="Oval 292">
                <a:extLst>
                  <a:ext uri="{FF2B5EF4-FFF2-40B4-BE49-F238E27FC236}">
                    <a16:creationId xmlns:a16="http://schemas.microsoft.com/office/drawing/2014/main" id="{743D6D80-870B-4A0E-9F5F-6DF6D93004B1}"/>
                  </a:ext>
                </a:extLst>
              </p:cNvPr>
              <p:cNvSpPr/>
              <p:nvPr/>
            </p:nvSpPr>
            <p:spPr>
              <a:xfrm>
                <a:off x="2885303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4" name="Oval 293">
                <a:extLst>
                  <a:ext uri="{FF2B5EF4-FFF2-40B4-BE49-F238E27FC236}">
                    <a16:creationId xmlns:a16="http://schemas.microsoft.com/office/drawing/2014/main" id="{94366C5D-335E-4536-B078-C9C49E24D619}"/>
                  </a:ext>
                </a:extLst>
              </p:cNvPr>
              <p:cNvSpPr/>
              <p:nvPr/>
            </p:nvSpPr>
            <p:spPr>
              <a:xfrm>
                <a:off x="3345592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5" name="Group 294">
              <a:extLst>
                <a:ext uri="{FF2B5EF4-FFF2-40B4-BE49-F238E27FC236}">
                  <a16:creationId xmlns:a16="http://schemas.microsoft.com/office/drawing/2014/main" id="{3A169A32-E60C-49D7-8EB7-18B3CEA17262}"/>
                </a:ext>
              </a:extLst>
            </p:cNvPr>
            <p:cNvGrpSpPr/>
            <p:nvPr/>
          </p:nvGrpSpPr>
          <p:grpSpPr>
            <a:xfrm>
              <a:off x="12470036" y="6882182"/>
              <a:ext cx="604414" cy="189471"/>
              <a:chOff x="2356022" y="1664043"/>
              <a:chExt cx="1313935" cy="411891"/>
            </a:xfrm>
          </p:grpSpPr>
          <p:sp>
            <p:nvSpPr>
              <p:cNvPr id="296" name="Rectangle: Rounded Corners 295">
                <a:extLst>
                  <a:ext uri="{FF2B5EF4-FFF2-40B4-BE49-F238E27FC236}">
                    <a16:creationId xmlns:a16="http://schemas.microsoft.com/office/drawing/2014/main" id="{69F3464B-ED5D-41F0-9880-0FDD51E3C74E}"/>
                  </a:ext>
                </a:extLst>
              </p:cNvPr>
              <p:cNvSpPr/>
              <p:nvPr/>
            </p:nvSpPr>
            <p:spPr>
              <a:xfrm>
                <a:off x="2356022" y="1664043"/>
                <a:ext cx="1313935" cy="411891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7" name="Oval 296">
                <a:extLst>
                  <a:ext uri="{FF2B5EF4-FFF2-40B4-BE49-F238E27FC236}">
                    <a16:creationId xmlns:a16="http://schemas.microsoft.com/office/drawing/2014/main" id="{A42702E9-3FC7-4283-9F8E-217AE97E6F0E}"/>
                  </a:ext>
                </a:extLst>
              </p:cNvPr>
              <p:cNvSpPr/>
              <p:nvPr/>
            </p:nvSpPr>
            <p:spPr>
              <a:xfrm>
                <a:off x="2458995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8" name="Oval 297">
                <a:extLst>
                  <a:ext uri="{FF2B5EF4-FFF2-40B4-BE49-F238E27FC236}">
                    <a16:creationId xmlns:a16="http://schemas.microsoft.com/office/drawing/2014/main" id="{FF9319CE-05A9-4B68-B659-91FE73A33879}"/>
                  </a:ext>
                </a:extLst>
              </p:cNvPr>
              <p:cNvSpPr/>
              <p:nvPr/>
            </p:nvSpPr>
            <p:spPr>
              <a:xfrm>
                <a:off x="2885303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9" name="Oval 298">
                <a:extLst>
                  <a:ext uri="{FF2B5EF4-FFF2-40B4-BE49-F238E27FC236}">
                    <a16:creationId xmlns:a16="http://schemas.microsoft.com/office/drawing/2014/main" id="{30A4424E-87B5-4D1E-854A-4C61B1BE93E2}"/>
                  </a:ext>
                </a:extLst>
              </p:cNvPr>
              <p:cNvSpPr/>
              <p:nvPr/>
            </p:nvSpPr>
            <p:spPr>
              <a:xfrm>
                <a:off x="3345592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00" name="TextBox 299">
              <a:extLst>
                <a:ext uri="{FF2B5EF4-FFF2-40B4-BE49-F238E27FC236}">
                  <a16:creationId xmlns:a16="http://schemas.microsoft.com/office/drawing/2014/main" id="{E59CE03F-5231-4E33-A6D6-D1CE27EC92BD}"/>
                </a:ext>
              </a:extLst>
            </p:cNvPr>
            <p:cNvSpPr txBox="1"/>
            <p:nvPr/>
          </p:nvSpPr>
          <p:spPr>
            <a:xfrm>
              <a:off x="3090813" y="6771614"/>
              <a:ext cx="9357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Layer-0:</a:t>
              </a:r>
            </a:p>
          </p:txBody>
        </p:sp>
        <p:sp>
          <p:nvSpPr>
            <p:cNvPr id="307" name="Rectangle: Rounded Corners 306">
              <a:extLst>
                <a:ext uri="{FF2B5EF4-FFF2-40B4-BE49-F238E27FC236}">
                  <a16:creationId xmlns:a16="http://schemas.microsoft.com/office/drawing/2014/main" id="{D133572B-8C7A-4C5E-905F-170643DA612C}"/>
                </a:ext>
              </a:extLst>
            </p:cNvPr>
            <p:cNvSpPr/>
            <p:nvPr/>
          </p:nvSpPr>
          <p:spPr>
            <a:xfrm>
              <a:off x="4771005" y="6134626"/>
              <a:ext cx="9433558" cy="238169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Transformers</a:t>
              </a:r>
            </a:p>
          </p:txBody>
        </p:sp>
        <p:sp>
          <p:nvSpPr>
            <p:cNvPr id="314" name="Arrow: Up 313">
              <a:extLst>
                <a:ext uri="{FF2B5EF4-FFF2-40B4-BE49-F238E27FC236}">
                  <a16:creationId xmlns:a16="http://schemas.microsoft.com/office/drawing/2014/main" id="{E564C386-4ED2-4D3C-B0DA-9B05FA87840F}"/>
                </a:ext>
              </a:extLst>
            </p:cNvPr>
            <p:cNvSpPr/>
            <p:nvPr/>
          </p:nvSpPr>
          <p:spPr>
            <a:xfrm>
              <a:off x="5137813" y="6556986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5" name="Arrow: Up 314">
              <a:extLst>
                <a:ext uri="{FF2B5EF4-FFF2-40B4-BE49-F238E27FC236}">
                  <a16:creationId xmlns:a16="http://schemas.microsoft.com/office/drawing/2014/main" id="{B05100EA-36BA-4ED4-B735-064787F27B12}"/>
                </a:ext>
              </a:extLst>
            </p:cNvPr>
            <p:cNvSpPr/>
            <p:nvPr/>
          </p:nvSpPr>
          <p:spPr>
            <a:xfrm>
              <a:off x="5999214" y="6556986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6" name="Arrow: Up 315">
              <a:extLst>
                <a:ext uri="{FF2B5EF4-FFF2-40B4-BE49-F238E27FC236}">
                  <a16:creationId xmlns:a16="http://schemas.microsoft.com/office/drawing/2014/main" id="{1865E1A5-1E99-4AAF-BB35-43FFAB75594A}"/>
                </a:ext>
              </a:extLst>
            </p:cNvPr>
            <p:cNvSpPr/>
            <p:nvPr/>
          </p:nvSpPr>
          <p:spPr>
            <a:xfrm>
              <a:off x="7556634" y="6556986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7" name="Arrow: Up 316">
              <a:extLst>
                <a:ext uri="{FF2B5EF4-FFF2-40B4-BE49-F238E27FC236}">
                  <a16:creationId xmlns:a16="http://schemas.microsoft.com/office/drawing/2014/main" id="{CB79CE53-10B1-4A2F-9A90-372AE8F9F1AB}"/>
                </a:ext>
              </a:extLst>
            </p:cNvPr>
            <p:cNvSpPr/>
            <p:nvPr/>
          </p:nvSpPr>
          <p:spPr>
            <a:xfrm>
              <a:off x="8635340" y="6556986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8" name="Arrow: Up 317">
              <a:extLst>
                <a:ext uri="{FF2B5EF4-FFF2-40B4-BE49-F238E27FC236}">
                  <a16:creationId xmlns:a16="http://schemas.microsoft.com/office/drawing/2014/main" id="{844099EE-7865-4D89-B3D2-4317B22B9224}"/>
                </a:ext>
              </a:extLst>
            </p:cNvPr>
            <p:cNvSpPr/>
            <p:nvPr/>
          </p:nvSpPr>
          <p:spPr>
            <a:xfrm>
              <a:off x="12705734" y="6556986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9" name="Arrow: Up 318">
              <a:extLst>
                <a:ext uri="{FF2B5EF4-FFF2-40B4-BE49-F238E27FC236}">
                  <a16:creationId xmlns:a16="http://schemas.microsoft.com/office/drawing/2014/main" id="{B70977BE-B097-41CA-BEEF-A98404692EF4}"/>
                </a:ext>
              </a:extLst>
            </p:cNvPr>
            <p:cNvSpPr/>
            <p:nvPr/>
          </p:nvSpPr>
          <p:spPr>
            <a:xfrm>
              <a:off x="9703659" y="6556986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5" name="TextBox 364">
              <a:extLst>
                <a:ext uri="{FF2B5EF4-FFF2-40B4-BE49-F238E27FC236}">
                  <a16:creationId xmlns:a16="http://schemas.microsoft.com/office/drawing/2014/main" id="{5D44515D-A12D-4D70-9A66-D62BD314529B}"/>
                </a:ext>
              </a:extLst>
            </p:cNvPr>
            <p:cNvSpPr txBox="1"/>
            <p:nvPr/>
          </p:nvSpPr>
          <p:spPr>
            <a:xfrm>
              <a:off x="8441393" y="7334060"/>
              <a:ext cx="6089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until</a:t>
              </a:r>
            </a:p>
          </p:txBody>
        </p:sp>
        <p:sp>
          <p:nvSpPr>
            <p:cNvPr id="366" name="TextBox 365">
              <a:extLst>
                <a:ext uri="{FF2B5EF4-FFF2-40B4-BE49-F238E27FC236}">
                  <a16:creationId xmlns:a16="http://schemas.microsoft.com/office/drawing/2014/main" id="{5E41A547-26F9-45EA-88D8-70E02167C81A}"/>
                </a:ext>
              </a:extLst>
            </p:cNvPr>
            <p:cNvSpPr txBox="1"/>
            <p:nvPr/>
          </p:nvSpPr>
          <p:spPr>
            <a:xfrm>
              <a:off x="9563505" y="7334060"/>
              <a:ext cx="4491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his</a:t>
              </a:r>
            </a:p>
          </p:txBody>
        </p:sp>
        <p:sp>
          <p:nvSpPr>
            <p:cNvPr id="367" name="TextBox 366">
              <a:extLst>
                <a:ext uri="{FF2B5EF4-FFF2-40B4-BE49-F238E27FC236}">
                  <a16:creationId xmlns:a16="http://schemas.microsoft.com/office/drawing/2014/main" id="{902AA32D-D94E-4950-9F75-F443B5D5D429}"/>
                </a:ext>
              </a:extLst>
            </p:cNvPr>
            <p:cNvSpPr txBox="1"/>
            <p:nvPr/>
          </p:nvSpPr>
          <p:spPr>
            <a:xfrm>
              <a:off x="10412888" y="7334060"/>
              <a:ext cx="7291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death</a:t>
              </a:r>
            </a:p>
          </p:txBody>
        </p:sp>
        <p:grpSp>
          <p:nvGrpSpPr>
            <p:cNvPr id="368" name="Group 367">
              <a:extLst>
                <a:ext uri="{FF2B5EF4-FFF2-40B4-BE49-F238E27FC236}">
                  <a16:creationId xmlns:a16="http://schemas.microsoft.com/office/drawing/2014/main" id="{3967222B-FCED-43CB-A8ED-3CDFB2316112}"/>
                </a:ext>
              </a:extLst>
            </p:cNvPr>
            <p:cNvGrpSpPr/>
            <p:nvPr/>
          </p:nvGrpSpPr>
          <p:grpSpPr>
            <a:xfrm>
              <a:off x="10490703" y="6882182"/>
              <a:ext cx="604414" cy="189471"/>
              <a:chOff x="2356022" y="1664043"/>
              <a:chExt cx="1313935" cy="411891"/>
            </a:xfrm>
          </p:grpSpPr>
          <p:sp>
            <p:nvSpPr>
              <p:cNvPr id="369" name="Rectangle: Rounded Corners 368">
                <a:extLst>
                  <a:ext uri="{FF2B5EF4-FFF2-40B4-BE49-F238E27FC236}">
                    <a16:creationId xmlns:a16="http://schemas.microsoft.com/office/drawing/2014/main" id="{F0C0C1D1-550F-4AEE-ABC9-C901CE588749}"/>
                  </a:ext>
                </a:extLst>
              </p:cNvPr>
              <p:cNvSpPr/>
              <p:nvPr/>
            </p:nvSpPr>
            <p:spPr>
              <a:xfrm>
                <a:off x="2356022" y="1664043"/>
                <a:ext cx="1313935" cy="411891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0" name="Oval 369">
                <a:extLst>
                  <a:ext uri="{FF2B5EF4-FFF2-40B4-BE49-F238E27FC236}">
                    <a16:creationId xmlns:a16="http://schemas.microsoft.com/office/drawing/2014/main" id="{1B49819A-B7AA-4816-9982-08921AE3DD37}"/>
                  </a:ext>
                </a:extLst>
              </p:cNvPr>
              <p:cNvSpPr/>
              <p:nvPr/>
            </p:nvSpPr>
            <p:spPr>
              <a:xfrm>
                <a:off x="2458995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1" name="Oval 370">
                <a:extLst>
                  <a:ext uri="{FF2B5EF4-FFF2-40B4-BE49-F238E27FC236}">
                    <a16:creationId xmlns:a16="http://schemas.microsoft.com/office/drawing/2014/main" id="{0CCA7453-BD0B-4124-B1C9-D62A5094924A}"/>
                  </a:ext>
                </a:extLst>
              </p:cNvPr>
              <p:cNvSpPr/>
              <p:nvPr/>
            </p:nvSpPr>
            <p:spPr>
              <a:xfrm>
                <a:off x="2885303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2" name="Oval 371">
                <a:extLst>
                  <a:ext uri="{FF2B5EF4-FFF2-40B4-BE49-F238E27FC236}">
                    <a16:creationId xmlns:a16="http://schemas.microsoft.com/office/drawing/2014/main" id="{106167C6-2C81-4D51-BF38-8D1960BC651A}"/>
                  </a:ext>
                </a:extLst>
              </p:cNvPr>
              <p:cNvSpPr/>
              <p:nvPr/>
            </p:nvSpPr>
            <p:spPr>
              <a:xfrm>
                <a:off x="3345592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73" name="Arrow: Up 372">
              <a:extLst>
                <a:ext uri="{FF2B5EF4-FFF2-40B4-BE49-F238E27FC236}">
                  <a16:creationId xmlns:a16="http://schemas.microsoft.com/office/drawing/2014/main" id="{846A611B-B1A9-498C-BDAB-2AA2F58BFC84}"/>
                </a:ext>
              </a:extLst>
            </p:cNvPr>
            <p:cNvSpPr/>
            <p:nvPr/>
          </p:nvSpPr>
          <p:spPr>
            <a:xfrm>
              <a:off x="10706577" y="6556986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74" name="Group 373">
              <a:extLst>
                <a:ext uri="{FF2B5EF4-FFF2-40B4-BE49-F238E27FC236}">
                  <a16:creationId xmlns:a16="http://schemas.microsoft.com/office/drawing/2014/main" id="{02DE3402-AB9B-439B-B159-03D15B1D97CA}"/>
                </a:ext>
              </a:extLst>
            </p:cNvPr>
            <p:cNvGrpSpPr/>
            <p:nvPr/>
          </p:nvGrpSpPr>
          <p:grpSpPr>
            <a:xfrm>
              <a:off x="11497537" y="6882182"/>
              <a:ext cx="604414" cy="189471"/>
              <a:chOff x="2356022" y="1664043"/>
              <a:chExt cx="1313935" cy="411891"/>
            </a:xfrm>
          </p:grpSpPr>
          <p:sp>
            <p:nvSpPr>
              <p:cNvPr id="375" name="Rectangle: Rounded Corners 374">
                <a:extLst>
                  <a:ext uri="{FF2B5EF4-FFF2-40B4-BE49-F238E27FC236}">
                    <a16:creationId xmlns:a16="http://schemas.microsoft.com/office/drawing/2014/main" id="{0634D2D6-0252-4F5C-A7D6-F3EE1B6CA39F}"/>
                  </a:ext>
                </a:extLst>
              </p:cNvPr>
              <p:cNvSpPr/>
              <p:nvPr/>
            </p:nvSpPr>
            <p:spPr>
              <a:xfrm>
                <a:off x="2356022" y="1664043"/>
                <a:ext cx="1313935" cy="411891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6" name="Oval 375">
                <a:extLst>
                  <a:ext uri="{FF2B5EF4-FFF2-40B4-BE49-F238E27FC236}">
                    <a16:creationId xmlns:a16="http://schemas.microsoft.com/office/drawing/2014/main" id="{531C121F-3B9E-4B79-A5EF-B6D315154889}"/>
                  </a:ext>
                </a:extLst>
              </p:cNvPr>
              <p:cNvSpPr/>
              <p:nvPr/>
            </p:nvSpPr>
            <p:spPr>
              <a:xfrm>
                <a:off x="2458995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7" name="Oval 376">
                <a:extLst>
                  <a:ext uri="{FF2B5EF4-FFF2-40B4-BE49-F238E27FC236}">
                    <a16:creationId xmlns:a16="http://schemas.microsoft.com/office/drawing/2014/main" id="{D40C3FA7-B0BA-49AE-862B-D00DE6F8E421}"/>
                  </a:ext>
                </a:extLst>
              </p:cNvPr>
              <p:cNvSpPr/>
              <p:nvPr/>
            </p:nvSpPr>
            <p:spPr>
              <a:xfrm>
                <a:off x="2885303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8" name="Oval 377">
                <a:extLst>
                  <a:ext uri="{FF2B5EF4-FFF2-40B4-BE49-F238E27FC236}">
                    <a16:creationId xmlns:a16="http://schemas.microsoft.com/office/drawing/2014/main" id="{FB7C39BD-187C-4042-853E-9160E2E5F6EC}"/>
                  </a:ext>
                </a:extLst>
              </p:cNvPr>
              <p:cNvSpPr/>
              <p:nvPr/>
            </p:nvSpPr>
            <p:spPr>
              <a:xfrm>
                <a:off x="3345592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79" name="Arrow: Up 378">
              <a:extLst>
                <a:ext uri="{FF2B5EF4-FFF2-40B4-BE49-F238E27FC236}">
                  <a16:creationId xmlns:a16="http://schemas.microsoft.com/office/drawing/2014/main" id="{4EE9BB68-D575-4F65-803A-511400CAA012}"/>
                </a:ext>
              </a:extLst>
            </p:cNvPr>
            <p:cNvSpPr/>
            <p:nvPr/>
          </p:nvSpPr>
          <p:spPr>
            <a:xfrm>
              <a:off x="11675707" y="6556986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6" name="Group 385">
              <a:extLst>
                <a:ext uri="{FF2B5EF4-FFF2-40B4-BE49-F238E27FC236}">
                  <a16:creationId xmlns:a16="http://schemas.microsoft.com/office/drawing/2014/main" id="{BE78D0E2-5A24-4557-8183-4B0DA02D73C0}"/>
                </a:ext>
              </a:extLst>
            </p:cNvPr>
            <p:cNvGrpSpPr/>
            <p:nvPr/>
          </p:nvGrpSpPr>
          <p:grpSpPr>
            <a:xfrm>
              <a:off x="13545508" y="6882182"/>
              <a:ext cx="604414" cy="189471"/>
              <a:chOff x="2356022" y="1664043"/>
              <a:chExt cx="1313935" cy="411891"/>
            </a:xfrm>
          </p:grpSpPr>
          <p:sp>
            <p:nvSpPr>
              <p:cNvPr id="387" name="Rectangle: Rounded Corners 386">
                <a:extLst>
                  <a:ext uri="{FF2B5EF4-FFF2-40B4-BE49-F238E27FC236}">
                    <a16:creationId xmlns:a16="http://schemas.microsoft.com/office/drawing/2014/main" id="{05685F9F-DF79-48F4-B1ED-CBEA976C78FD}"/>
                  </a:ext>
                </a:extLst>
              </p:cNvPr>
              <p:cNvSpPr/>
              <p:nvPr/>
            </p:nvSpPr>
            <p:spPr>
              <a:xfrm>
                <a:off x="2356022" y="1664043"/>
                <a:ext cx="1313935" cy="411891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8" name="Oval 387">
                <a:extLst>
                  <a:ext uri="{FF2B5EF4-FFF2-40B4-BE49-F238E27FC236}">
                    <a16:creationId xmlns:a16="http://schemas.microsoft.com/office/drawing/2014/main" id="{6B519DCE-9C56-4531-A5D1-BC63E42707CF}"/>
                  </a:ext>
                </a:extLst>
              </p:cNvPr>
              <p:cNvSpPr/>
              <p:nvPr/>
            </p:nvSpPr>
            <p:spPr>
              <a:xfrm>
                <a:off x="2458995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9" name="Oval 388">
                <a:extLst>
                  <a:ext uri="{FF2B5EF4-FFF2-40B4-BE49-F238E27FC236}">
                    <a16:creationId xmlns:a16="http://schemas.microsoft.com/office/drawing/2014/main" id="{424F2A66-3EC7-4F37-8680-9C58A56EFE94}"/>
                  </a:ext>
                </a:extLst>
              </p:cNvPr>
              <p:cNvSpPr/>
              <p:nvPr/>
            </p:nvSpPr>
            <p:spPr>
              <a:xfrm>
                <a:off x="2885303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0" name="Oval 389">
                <a:extLst>
                  <a:ext uri="{FF2B5EF4-FFF2-40B4-BE49-F238E27FC236}">
                    <a16:creationId xmlns:a16="http://schemas.microsoft.com/office/drawing/2014/main" id="{719DBAFA-9F51-4EB7-BA4F-977FF4974766}"/>
                  </a:ext>
                </a:extLst>
              </p:cNvPr>
              <p:cNvSpPr/>
              <p:nvPr/>
            </p:nvSpPr>
            <p:spPr>
              <a:xfrm>
                <a:off x="3345592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91" name="Arrow: Up 390">
              <a:extLst>
                <a:ext uri="{FF2B5EF4-FFF2-40B4-BE49-F238E27FC236}">
                  <a16:creationId xmlns:a16="http://schemas.microsoft.com/office/drawing/2014/main" id="{BC3B6CD4-31A4-472C-A61E-1A5A214BF763}"/>
                </a:ext>
              </a:extLst>
            </p:cNvPr>
            <p:cNvSpPr/>
            <p:nvPr/>
          </p:nvSpPr>
          <p:spPr>
            <a:xfrm>
              <a:off x="13729539" y="6556986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2" name="Arrow: Up 391">
              <a:extLst>
                <a:ext uri="{FF2B5EF4-FFF2-40B4-BE49-F238E27FC236}">
                  <a16:creationId xmlns:a16="http://schemas.microsoft.com/office/drawing/2014/main" id="{4A467D16-1C0A-42AF-9858-746158BED874}"/>
                </a:ext>
              </a:extLst>
            </p:cNvPr>
            <p:cNvSpPr/>
            <p:nvPr/>
          </p:nvSpPr>
          <p:spPr>
            <a:xfrm>
              <a:off x="5137813" y="5795347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3" name="Arrow: Up 392">
              <a:extLst>
                <a:ext uri="{FF2B5EF4-FFF2-40B4-BE49-F238E27FC236}">
                  <a16:creationId xmlns:a16="http://schemas.microsoft.com/office/drawing/2014/main" id="{9000D25E-8E10-4EFF-936C-45A7BABC5CC6}"/>
                </a:ext>
              </a:extLst>
            </p:cNvPr>
            <p:cNvSpPr/>
            <p:nvPr/>
          </p:nvSpPr>
          <p:spPr>
            <a:xfrm>
              <a:off x="5999214" y="5795347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4" name="Arrow: Up 393">
              <a:extLst>
                <a:ext uri="{FF2B5EF4-FFF2-40B4-BE49-F238E27FC236}">
                  <a16:creationId xmlns:a16="http://schemas.microsoft.com/office/drawing/2014/main" id="{C141AFD3-0782-4083-891E-B65FCD50E6F8}"/>
                </a:ext>
              </a:extLst>
            </p:cNvPr>
            <p:cNvSpPr/>
            <p:nvPr/>
          </p:nvSpPr>
          <p:spPr>
            <a:xfrm>
              <a:off x="7556634" y="5795347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5" name="Arrow: Up 394">
              <a:extLst>
                <a:ext uri="{FF2B5EF4-FFF2-40B4-BE49-F238E27FC236}">
                  <a16:creationId xmlns:a16="http://schemas.microsoft.com/office/drawing/2014/main" id="{460747EC-45FD-4B93-9470-A81A02FE886A}"/>
                </a:ext>
              </a:extLst>
            </p:cNvPr>
            <p:cNvSpPr/>
            <p:nvPr/>
          </p:nvSpPr>
          <p:spPr>
            <a:xfrm>
              <a:off x="8635340" y="5795347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6" name="Arrow: Up 395">
              <a:extLst>
                <a:ext uri="{FF2B5EF4-FFF2-40B4-BE49-F238E27FC236}">
                  <a16:creationId xmlns:a16="http://schemas.microsoft.com/office/drawing/2014/main" id="{E170CBA7-004A-4A3F-9943-63E98E8BF78D}"/>
                </a:ext>
              </a:extLst>
            </p:cNvPr>
            <p:cNvSpPr/>
            <p:nvPr/>
          </p:nvSpPr>
          <p:spPr>
            <a:xfrm>
              <a:off x="12705734" y="5795347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7" name="Arrow: Up 396">
              <a:extLst>
                <a:ext uri="{FF2B5EF4-FFF2-40B4-BE49-F238E27FC236}">
                  <a16:creationId xmlns:a16="http://schemas.microsoft.com/office/drawing/2014/main" id="{A77EF575-1C00-425F-B9F7-93F81660E7AA}"/>
                </a:ext>
              </a:extLst>
            </p:cNvPr>
            <p:cNvSpPr/>
            <p:nvPr/>
          </p:nvSpPr>
          <p:spPr>
            <a:xfrm>
              <a:off x="9703659" y="5795347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8" name="Arrow: Up 397">
              <a:extLst>
                <a:ext uri="{FF2B5EF4-FFF2-40B4-BE49-F238E27FC236}">
                  <a16:creationId xmlns:a16="http://schemas.microsoft.com/office/drawing/2014/main" id="{7AF9CEDB-F6B7-462E-BFB3-094FFE569C59}"/>
                </a:ext>
              </a:extLst>
            </p:cNvPr>
            <p:cNvSpPr/>
            <p:nvPr/>
          </p:nvSpPr>
          <p:spPr>
            <a:xfrm>
              <a:off x="10706577" y="5795347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9" name="Arrow: Up 398">
              <a:extLst>
                <a:ext uri="{FF2B5EF4-FFF2-40B4-BE49-F238E27FC236}">
                  <a16:creationId xmlns:a16="http://schemas.microsoft.com/office/drawing/2014/main" id="{12E41613-290C-445F-B3C5-D4077C76A0C0}"/>
                </a:ext>
              </a:extLst>
            </p:cNvPr>
            <p:cNvSpPr/>
            <p:nvPr/>
          </p:nvSpPr>
          <p:spPr>
            <a:xfrm>
              <a:off x="11675707" y="5795347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0" name="Arrow: Up 399">
              <a:extLst>
                <a:ext uri="{FF2B5EF4-FFF2-40B4-BE49-F238E27FC236}">
                  <a16:creationId xmlns:a16="http://schemas.microsoft.com/office/drawing/2014/main" id="{00528915-D7F3-45E1-AB64-DEEE36C5A6F7}"/>
                </a:ext>
              </a:extLst>
            </p:cNvPr>
            <p:cNvSpPr/>
            <p:nvPr/>
          </p:nvSpPr>
          <p:spPr>
            <a:xfrm>
              <a:off x="13729539" y="5795347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01" name="Group 400">
              <a:extLst>
                <a:ext uri="{FF2B5EF4-FFF2-40B4-BE49-F238E27FC236}">
                  <a16:creationId xmlns:a16="http://schemas.microsoft.com/office/drawing/2014/main" id="{74C2A9BB-EB3A-48D0-80E1-84099CDBFFEC}"/>
                </a:ext>
              </a:extLst>
            </p:cNvPr>
            <p:cNvGrpSpPr/>
            <p:nvPr/>
          </p:nvGrpSpPr>
          <p:grpSpPr>
            <a:xfrm>
              <a:off x="4874649" y="5518430"/>
              <a:ext cx="604414" cy="189471"/>
              <a:chOff x="2356022" y="1664043"/>
              <a:chExt cx="1313935" cy="411891"/>
            </a:xfrm>
          </p:grpSpPr>
          <p:sp>
            <p:nvSpPr>
              <p:cNvPr id="402" name="Rectangle: Rounded Corners 401">
                <a:extLst>
                  <a:ext uri="{FF2B5EF4-FFF2-40B4-BE49-F238E27FC236}">
                    <a16:creationId xmlns:a16="http://schemas.microsoft.com/office/drawing/2014/main" id="{961896BD-4226-45C6-B6D0-DFE7B32B81ED}"/>
                  </a:ext>
                </a:extLst>
              </p:cNvPr>
              <p:cNvSpPr/>
              <p:nvPr/>
            </p:nvSpPr>
            <p:spPr>
              <a:xfrm>
                <a:off x="2356022" y="1664043"/>
                <a:ext cx="1313935" cy="411891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Oval 402">
                <a:extLst>
                  <a:ext uri="{FF2B5EF4-FFF2-40B4-BE49-F238E27FC236}">
                    <a16:creationId xmlns:a16="http://schemas.microsoft.com/office/drawing/2014/main" id="{5F286480-451A-4269-9E36-27D51823BAB1}"/>
                  </a:ext>
                </a:extLst>
              </p:cNvPr>
              <p:cNvSpPr/>
              <p:nvPr/>
            </p:nvSpPr>
            <p:spPr>
              <a:xfrm>
                <a:off x="2458995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Oval 403">
                <a:extLst>
                  <a:ext uri="{FF2B5EF4-FFF2-40B4-BE49-F238E27FC236}">
                    <a16:creationId xmlns:a16="http://schemas.microsoft.com/office/drawing/2014/main" id="{03AC0CDC-4714-4B97-B36C-5309818C4871}"/>
                  </a:ext>
                </a:extLst>
              </p:cNvPr>
              <p:cNvSpPr/>
              <p:nvPr/>
            </p:nvSpPr>
            <p:spPr>
              <a:xfrm>
                <a:off x="2885303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Oval 404">
                <a:extLst>
                  <a:ext uri="{FF2B5EF4-FFF2-40B4-BE49-F238E27FC236}">
                    <a16:creationId xmlns:a16="http://schemas.microsoft.com/office/drawing/2014/main" id="{A0BD0CE1-66D0-4A83-85A7-00B910DD32B4}"/>
                  </a:ext>
                </a:extLst>
              </p:cNvPr>
              <p:cNvSpPr/>
              <p:nvPr/>
            </p:nvSpPr>
            <p:spPr>
              <a:xfrm>
                <a:off x="3345592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6" name="Group 405">
              <a:extLst>
                <a:ext uri="{FF2B5EF4-FFF2-40B4-BE49-F238E27FC236}">
                  <a16:creationId xmlns:a16="http://schemas.microsoft.com/office/drawing/2014/main" id="{C536C6F9-FF40-4281-85EE-1631735E7BAA}"/>
                </a:ext>
              </a:extLst>
            </p:cNvPr>
            <p:cNvGrpSpPr/>
            <p:nvPr/>
          </p:nvGrpSpPr>
          <p:grpSpPr>
            <a:xfrm>
              <a:off x="5760626" y="5518430"/>
              <a:ext cx="604414" cy="189471"/>
              <a:chOff x="2356022" y="1664043"/>
              <a:chExt cx="1313935" cy="411891"/>
            </a:xfrm>
          </p:grpSpPr>
          <p:sp>
            <p:nvSpPr>
              <p:cNvPr id="407" name="Rectangle: Rounded Corners 406">
                <a:extLst>
                  <a:ext uri="{FF2B5EF4-FFF2-40B4-BE49-F238E27FC236}">
                    <a16:creationId xmlns:a16="http://schemas.microsoft.com/office/drawing/2014/main" id="{87F8BD9F-B980-41A8-9264-5B57DFA90EC7}"/>
                  </a:ext>
                </a:extLst>
              </p:cNvPr>
              <p:cNvSpPr/>
              <p:nvPr/>
            </p:nvSpPr>
            <p:spPr>
              <a:xfrm>
                <a:off x="2356022" y="1664043"/>
                <a:ext cx="1313935" cy="411891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Oval 407">
                <a:extLst>
                  <a:ext uri="{FF2B5EF4-FFF2-40B4-BE49-F238E27FC236}">
                    <a16:creationId xmlns:a16="http://schemas.microsoft.com/office/drawing/2014/main" id="{A8A00626-09C3-466B-A496-390C94C8793A}"/>
                  </a:ext>
                </a:extLst>
              </p:cNvPr>
              <p:cNvSpPr/>
              <p:nvPr/>
            </p:nvSpPr>
            <p:spPr>
              <a:xfrm>
                <a:off x="2458995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9" name="Oval 408">
                <a:extLst>
                  <a:ext uri="{FF2B5EF4-FFF2-40B4-BE49-F238E27FC236}">
                    <a16:creationId xmlns:a16="http://schemas.microsoft.com/office/drawing/2014/main" id="{19CEEFAD-9918-4516-8C76-90F3DE63CADE}"/>
                  </a:ext>
                </a:extLst>
              </p:cNvPr>
              <p:cNvSpPr/>
              <p:nvPr/>
            </p:nvSpPr>
            <p:spPr>
              <a:xfrm>
                <a:off x="2885303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0" name="Oval 409">
                <a:extLst>
                  <a:ext uri="{FF2B5EF4-FFF2-40B4-BE49-F238E27FC236}">
                    <a16:creationId xmlns:a16="http://schemas.microsoft.com/office/drawing/2014/main" id="{9CAF5A9E-DCB4-4C5C-85CD-D55F3EEA0F7D}"/>
                  </a:ext>
                </a:extLst>
              </p:cNvPr>
              <p:cNvSpPr/>
              <p:nvPr/>
            </p:nvSpPr>
            <p:spPr>
              <a:xfrm>
                <a:off x="3345592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1" name="Group 410">
              <a:extLst>
                <a:ext uri="{FF2B5EF4-FFF2-40B4-BE49-F238E27FC236}">
                  <a16:creationId xmlns:a16="http://schemas.microsoft.com/office/drawing/2014/main" id="{BFB859D1-1409-4ACA-B855-FE6D847A0882}"/>
                </a:ext>
              </a:extLst>
            </p:cNvPr>
            <p:cNvGrpSpPr/>
            <p:nvPr/>
          </p:nvGrpSpPr>
          <p:grpSpPr>
            <a:xfrm>
              <a:off x="7338773" y="5518430"/>
              <a:ext cx="604414" cy="189471"/>
              <a:chOff x="2356022" y="1664043"/>
              <a:chExt cx="1313935" cy="411891"/>
            </a:xfrm>
          </p:grpSpPr>
          <p:sp>
            <p:nvSpPr>
              <p:cNvPr id="412" name="Rectangle: Rounded Corners 411">
                <a:extLst>
                  <a:ext uri="{FF2B5EF4-FFF2-40B4-BE49-F238E27FC236}">
                    <a16:creationId xmlns:a16="http://schemas.microsoft.com/office/drawing/2014/main" id="{46EE78FB-0F82-4027-8E8D-0049505DDCDF}"/>
                  </a:ext>
                </a:extLst>
              </p:cNvPr>
              <p:cNvSpPr/>
              <p:nvPr/>
            </p:nvSpPr>
            <p:spPr>
              <a:xfrm>
                <a:off x="2356022" y="1664043"/>
                <a:ext cx="1313935" cy="411891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3" name="Oval 412">
                <a:extLst>
                  <a:ext uri="{FF2B5EF4-FFF2-40B4-BE49-F238E27FC236}">
                    <a16:creationId xmlns:a16="http://schemas.microsoft.com/office/drawing/2014/main" id="{0B23B464-D939-4E9C-B4E2-A2D3758F0FCE}"/>
                  </a:ext>
                </a:extLst>
              </p:cNvPr>
              <p:cNvSpPr/>
              <p:nvPr/>
            </p:nvSpPr>
            <p:spPr>
              <a:xfrm>
                <a:off x="2458995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4" name="Oval 413">
                <a:extLst>
                  <a:ext uri="{FF2B5EF4-FFF2-40B4-BE49-F238E27FC236}">
                    <a16:creationId xmlns:a16="http://schemas.microsoft.com/office/drawing/2014/main" id="{F245574A-4CFF-4795-8EB7-ED73CF91CF1C}"/>
                  </a:ext>
                </a:extLst>
              </p:cNvPr>
              <p:cNvSpPr/>
              <p:nvPr/>
            </p:nvSpPr>
            <p:spPr>
              <a:xfrm>
                <a:off x="2885303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5" name="Oval 414">
                <a:extLst>
                  <a:ext uri="{FF2B5EF4-FFF2-40B4-BE49-F238E27FC236}">
                    <a16:creationId xmlns:a16="http://schemas.microsoft.com/office/drawing/2014/main" id="{B0438B86-4207-481C-A758-38BF2E260970}"/>
                  </a:ext>
                </a:extLst>
              </p:cNvPr>
              <p:cNvSpPr/>
              <p:nvPr/>
            </p:nvSpPr>
            <p:spPr>
              <a:xfrm>
                <a:off x="3345592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6" name="Group 415">
              <a:extLst>
                <a:ext uri="{FF2B5EF4-FFF2-40B4-BE49-F238E27FC236}">
                  <a16:creationId xmlns:a16="http://schemas.microsoft.com/office/drawing/2014/main" id="{F8761164-3C97-4E1A-8FD4-AB3A70184904}"/>
                </a:ext>
              </a:extLst>
            </p:cNvPr>
            <p:cNvGrpSpPr/>
            <p:nvPr/>
          </p:nvGrpSpPr>
          <p:grpSpPr>
            <a:xfrm>
              <a:off x="8435162" y="5518430"/>
              <a:ext cx="604414" cy="189471"/>
              <a:chOff x="2356022" y="1664043"/>
              <a:chExt cx="1313935" cy="411891"/>
            </a:xfrm>
          </p:grpSpPr>
          <p:sp>
            <p:nvSpPr>
              <p:cNvPr id="417" name="Rectangle: Rounded Corners 416">
                <a:extLst>
                  <a:ext uri="{FF2B5EF4-FFF2-40B4-BE49-F238E27FC236}">
                    <a16:creationId xmlns:a16="http://schemas.microsoft.com/office/drawing/2014/main" id="{B1543510-E276-41EE-975C-4644695224E1}"/>
                  </a:ext>
                </a:extLst>
              </p:cNvPr>
              <p:cNvSpPr/>
              <p:nvPr/>
            </p:nvSpPr>
            <p:spPr>
              <a:xfrm>
                <a:off x="2356022" y="1664043"/>
                <a:ext cx="1313935" cy="411891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Oval 417">
                <a:extLst>
                  <a:ext uri="{FF2B5EF4-FFF2-40B4-BE49-F238E27FC236}">
                    <a16:creationId xmlns:a16="http://schemas.microsoft.com/office/drawing/2014/main" id="{7D602424-95ED-4599-B0EA-F1FAB4D380C0}"/>
                  </a:ext>
                </a:extLst>
              </p:cNvPr>
              <p:cNvSpPr/>
              <p:nvPr/>
            </p:nvSpPr>
            <p:spPr>
              <a:xfrm>
                <a:off x="2458995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9" name="Oval 418">
                <a:extLst>
                  <a:ext uri="{FF2B5EF4-FFF2-40B4-BE49-F238E27FC236}">
                    <a16:creationId xmlns:a16="http://schemas.microsoft.com/office/drawing/2014/main" id="{475B3C98-0DBC-4553-BF75-B0AB08115A08}"/>
                  </a:ext>
                </a:extLst>
              </p:cNvPr>
              <p:cNvSpPr/>
              <p:nvPr/>
            </p:nvSpPr>
            <p:spPr>
              <a:xfrm>
                <a:off x="2885303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Oval 419">
                <a:extLst>
                  <a:ext uri="{FF2B5EF4-FFF2-40B4-BE49-F238E27FC236}">
                    <a16:creationId xmlns:a16="http://schemas.microsoft.com/office/drawing/2014/main" id="{A51A5DA0-3EF7-471D-88F0-57A09D873816}"/>
                  </a:ext>
                </a:extLst>
              </p:cNvPr>
              <p:cNvSpPr/>
              <p:nvPr/>
            </p:nvSpPr>
            <p:spPr>
              <a:xfrm>
                <a:off x="3345592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1" name="Group 420">
              <a:extLst>
                <a:ext uri="{FF2B5EF4-FFF2-40B4-BE49-F238E27FC236}">
                  <a16:creationId xmlns:a16="http://schemas.microsoft.com/office/drawing/2014/main" id="{AA64D724-66A3-447B-881C-43BA62976ADA}"/>
                </a:ext>
              </a:extLst>
            </p:cNvPr>
            <p:cNvGrpSpPr/>
            <p:nvPr/>
          </p:nvGrpSpPr>
          <p:grpSpPr>
            <a:xfrm>
              <a:off x="9487785" y="5518430"/>
              <a:ext cx="604414" cy="189471"/>
              <a:chOff x="2356022" y="1664043"/>
              <a:chExt cx="1313935" cy="411891"/>
            </a:xfrm>
          </p:grpSpPr>
          <p:sp>
            <p:nvSpPr>
              <p:cNvPr id="422" name="Rectangle: Rounded Corners 421">
                <a:extLst>
                  <a:ext uri="{FF2B5EF4-FFF2-40B4-BE49-F238E27FC236}">
                    <a16:creationId xmlns:a16="http://schemas.microsoft.com/office/drawing/2014/main" id="{30D60921-16E1-4ADA-9567-678CF353441D}"/>
                  </a:ext>
                </a:extLst>
              </p:cNvPr>
              <p:cNvSpPr/>
              <p:nvPr/>
            </p:nvSpPr>
            <p:spPr>
              <a:xfrm>
                <a:off x="2356022" y="1664043"/>
                <a:ext cx="1313935" cy="411891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Oval 422">
                <a:extLst>
                  <a:ext uri="{FF2B5EF4-FFF2-40B4-BE49-F238E27FC236}">
                    <a16:creationId xmlns:a16="http://schemas.microsoft.com/office/drawing/2014/main" id="{EC8E2832-CAEE-46F5-98BD-8C3D4B875F7F}"/>
                  </a:ext>
                </a:extLst>
              </p:cNvPr>
              <p:cNvSpPr/>
              <p:nvPr/>
            </p:nvSpPr>
            <p:spPr>
              <a:xfrm>
                <a:off x="2458995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4" name="Oval 423">
                <a:extLst>
                  <a:ext uri="{FF2B5EF4-FFF2-40B4-BE49-F238E27FC236}">
                    <a16:creationId xmlns:a16="http://schemas.microsoft.com/office/drawing/2014/main" id="{B4ABCA2D-E320-4719-B19C-0D2ADB0EE9C0}"/>
                  </a:ext>
                </a:extLst>
              </p:cNvPr>
              <p:cNvSpPr/>
              <p:nvPr/>
            </p:nvSpPr>
            <p:spPr>
              <a:xfrm>
                <a:off x="2885303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Oval 424">
                <a:extLst>
                  <a:ext uri="{FF2B5EF4-FFF2-40B4-BE49-F238E27FC236}">
                    <a16:creationId xmlns:a16="http://schemas.microsoft.com/office/drawing/2014/main" id="{883E53A4-CF0E-4477-8A57-860ED5C3E96F}"/>
                  </a:ext>
                </a:extLst>
              </p:cNvPr>
              <p:cNvSpPr/>
              <p:nvPr/>
            </p:nvSpPr>
            <p:spPr>
              <a:xfrm>
                <a:off x="3345592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6" name="Group 425">
              <a:extLst>
                <a:ext uri="{FF2B5EF4-FFF2-40B4-BE49-F238E27FC236}">
                  <a16:creationId xmlns:a16="http://schemas.microsoft.com/office/drawing/2014/main" id="{2517A0EE-A5DF-4A5E-A463-54591F6BEEA6}"/>
                </a:ext>
              </a:extLst>
            </p:cNvPr>
            <p:cNvGrpSpPr/>
            <p:nvPr/>
          </p:nvGrpSpPr>
          <p:grpSpPr>
            <a:xfrm>
              <a:off x="12448486" y="5518430"/>
              <a:ext cx="604414" cy="189471"/>
              <a:chOff x="2356022" y="1664043"/>
              <a:chExt cx="1313935" cy="411891"/>
            </a:xfrm>
          </p:grpSpPr>
          <p:sp>
            <p:nvSpPr>
              <p:cNvPr id="427" name="Rectangle: Rounded Corners 426">
                <a:extLst>
                  <a:ext uri="{FF2B5EF4-FFF2-40B4-BE49-F238E27FC236}">
                    <a16:creationId xmlns:a16="http://schemas.microsoft.com/office/drawing/2014/main" id="{1CF5669B-9540-42D9-B0B3-EBBB114A571B}"/>
                  </a:ext>
                </a:extLst>
              </p:cNvPr>
              <p:cNvSpPr/>
              <p:nvPr/>
            </p:nvSpPr>
            <p:spPr>
              <a:xfrm>
                <a:off x="2356022" y="1664043"/>
                <a:ext cx="1313935" cy="411891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Oval 427">
                <a:extLst>
                  <a:ext uri="{FF2B5EF4-FFF2-40B4-BE49-F238E27FC236}">
                    <a16:creationId xmlns:a16="http://schemas.microsoft.com/office/drawing/2014/main" id="{2DEC4781-F127-44C0-A54D-1D379BD36B98}"/>
                  </a:ext>
                </a:extLst>
              </p:cNvPr>
              <p:cNvSpPr/>
              <p:nvPr/>
            </p:nvSpPr>
            <p:spPr>
              <a:xfrm>
                <a:off x="2458995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Oval 428">
                <a:extLst>
                  <a:ext uri="{FF2B5EF4-FFF2-40B4-BE49-F238E27FC236}">
                    <a16:creationId xmlns:a16="http://schemas.microsoft.com/office/drawing/2014/main" id="{77611F65-3DF2-432F-A9EC-E04365F28197}"/>
                  </a:ext>
                </a:extLst>
              </p:cNvPr>
              <p:cNvSpPr/>
              <p:nvPr/>
            </p:nvSpPr>
            <p:spPr>
              <a:xfrm>
                <a:off x="2885303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Oval 429">
                <a:extLst>
                  <a:ext uri="{FF2B5EF4-FFF2-40B4-BE49-F238E27FC236}">
                    <a16:creationId xmlns:a16="http://schemas.microsoft.com/office/drawing/2014/main" id="{2466B26D-727F-490C-823E-AB7A9724077C}"/>
                  </a:ext>
                </a:extLst>
              </p:cNvPr>
              <p:cNvSpPr/>
              <p:nvPr/>
            </p:nvSpPr>
            <p:spPr>
              <a:xfrm>
                <a:off x="3345592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31" name="Rectangle: Rounded Corners 430">
              <a:extLst>
                <a:ext uri="{FF2B5EF4-FFF2-40B4-BE49-F238E27FC236}">
                  <a16:creationId xmlns:a16="http://schemas.microsoft.com/office/drawing/2014/main" id="{AFB231AE-3990-4D04-A012-BDF7CF87C2AA}"/>
                </a:ext>
              </a:extLst>
            </p:cNvPr>
            <p:cNvSpPr/>
            <p:nvPr/>
          </p:nvSpPr>
          <p:spPr>
            <a:xfrm>
              <a:off x="4771005" y="4770874"/>
              <a:ext cx="9433558" cy="238169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Transformers</a:t>
              </a:r>
            </a:p>
          </p:txBody>
        </p:sp>
        <p:sp>
          <p:nvSpPr>
            <p:cNvPr id="432" name="Arrow: Up 431">
              <a:extLst>
                <a:ext uri="{FF2B5EF4-FFF2-40B4-BE49-F238E27FC236}">
                  <a16:creationId xmlns:a16="http://schemas.microsoft.com/office/drawing/2014/main" id="{F5C8B968-023A-421F-9425-109AE2E97B7B}"/>
                </a:ext>
              </a:extLst>
            </p:cNvPr>
            <p:cNvSpPr/>
            <p:nvPr/>
          </p:nvSpPr>
          <p:spPr>
            <a:xfrm>
              <a:off x="5137813" y="5193233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3" name="Arrow: Up 432">
              <a:extLst>
                <a:ext uri="{FF2B5EF4-FFF2-40B4-BE49-F238E27FC236}">
                  <a16:creationId xmlns:a16="http://schemas.microsoft.com/office/drawing/2014/main" id="{D9FDCEB3-91F1-4B17-B7DA-4DDA5EFD4A85}"/>
                </a:ext>
              </a:extLst>
            </p:cNvPr>
            <p:cNvSpPr/>
            <p:nvPr/>
          </p:nvSpPr>
          <p:spPr>
            <a:xfrm>
              <a:off x="5999214" y="5193233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4" name="Arrow: Up 433">
              <a:extLst>
                <a:ext uri="{FF2B5EF4-FFF2-40B4-BE49-F238E27FC236}">
                  <a16:creationId xmlns:a16="http://schemas.microsoft.com/office/drawing/2014/main" id="{10FB06C8-64A8-4F9A-851A-AE3CAE1FBF43}"/>
                </a:ext>
              </a:extLst>
            </p:cNvPr>
            <p:cNvSpPr/>
            <p:nvPr/>
          </p:nvSpPr>
          <p:spPr>
            <a:xfrm>
              <a:off x="7556634" y="5193233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5" name="Arrow: Up 434">
              <a:extLst>
                <a:ext uri="{FF2B5EF4-FFF2-40B4-BE49-F238E27FC236}">
                  <a16:creationId xmlns:a16="http://schemas.microsoft.com/office/drawing/2014/main" id="{6643BB7C-821F-4118-BEAC-355DF4023CDD}"/>
                </a:ext>
              </a:extLst>
            </p:cNvPr>
            <p:cNvSpPr/>
            <p:nvPr/>
          </p:nvSpPr>
          <p:spPr>
            <a:xfrm>
              <a:off x="8635340" y="5193233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6" name="Arrow: Up 435">
              <a:extLst>
                <a:ext uri="{FF2B5EF4-FFF2-40B4-BE49-F238E27FC236}">
                  <a16:creationId xmlns:a16="http://schemas.microsoft.com/office/drawing/2014/main" id="{CF517724-E000-4638-AF21-0E18723E0DF7}"/>
                </a:ext>
              </a:extLst>
            </p:cNvPr>
            <p:cNvSpPr/>
            <p:nvPr/>
          </p:nvSpPr>
          <p:spPr>
            <a:xfrm>
              <a:off x="12705734" y="5193233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7" name="Arrow: Up 436">
              <a:extLst>
                <a:ext uri="{FF2B5EF4-FFF2-40B4-BE49-F238E27FC236}">
                  <a16:creationId xmlns:a16="http://schemas.microsoft.com/office/drawing/2014/main" id="{66575B76-A9A5-4BE6-8DA8-5676A534C2CC}"/>
                </a:ext>
              </a:extLst>
            </p:cNvPr>
            <p:cNvSpPr/>
            <p:nvPr/>
          </p:nvSpPr>
          <p:spPr>
            <a:xfrm>
              <a:off x="9703659" y="5193233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38" name="Group 437">
              <a:extLst>
                <a:ext uri="{FF2B5EF4-FFF2-40B4-BE49-F238E27FC236}">
                  <a16:creationId xmlns:a16="http://schemas.microsoft.com/office/drawing/2014/main" id="{2D437096-9D8B-4719-A6CD-2CC1910B8F8A}"/>
                </a:ext>
              </a:extLst>
            </p:cNvPr>
            <p:cNvGrpSpPr/>
            <p:nvPr/>
          </p:nvGrpSpPr>
          <p:grpSpPr>
            <a:xfrm>
              <a:off x="10437478" y="5518430"/>
              <a:ext cx="604414" cy="189471"/>
              <a:chOff x="2356022" y="1664043"/>
              <a:chExt cx="1313935" cy="411891"/>
            </a:xfrm>
          </p:grpSpPr>
          <p:sp>
            <p:nvSpPr>
              <p:cNvPr id="439" name="Rectangle: Rounded Corners 438">
                <a:extLst>
                  <a:ext uri="{FF2B5EF4-FFF2-40B4-BE49-F238E27FC236}">
                    <a16:creationId xmlns:a16="http://schemas.microsoft.com/office/drawing/2014/main" id="{FF85F8AA-72FF-4EF3-9430-E77A013AA0B9}"/>
                  </a:ext>
                </a:extLst>
              </p:cNvPr>
              <p:cNvSpPr/>
              <p:nvPr/>
            </p:nvSpPr>
            <p:spPr>
              <a:xfrm>
                <a:off x="2356022" y="1664043"/>
                <a:ext cx="1313935" cy="411891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Oval 439">
                <a:extLst>
                  <a:ext uri="{FF2B5EF4-FFF2-40B4-BE49-F238E27FC236}">
                    <a16:creationId xmlns:a16="http://schemas.microsoft.com/office/drawing/2014/main" id="{A8448BC6-FFC0-43D0-8064-5900B6CD8DB2}"/>
                  </a:ext>
                </a:extLst>
              </p:cNvPr>
              <p:cNvSpPr/>
              <p:nvPr/>
            </p:nvSpPr>
            <p:spPr>
              <a:xfrm>
                <a:off x="2458995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Oval 440">
                <a:extLst>
                  <a:ext uri="{FF2B5EF4-FFF2-40B4-BE49-F238E27FC236}">
                    <a16:creationId xmlns:a16="http://schemas.microsoft.com/office/drawing/2014/main" id="{5BFE33BF-AA7F-4966-8778-CA67B1EFA13B}"/>
                  </a:ext>
                </a:extLst>
              </p:cNvPr>
              <p:cNvSpPr/>
              <p:nvPr/>
            </p:nvSpPr>
            <p:spPr>
              <a:xfrm>
                <a:off x="2885303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Oval 441">
                <a:extLst>
                  <a:ext uri="{FF2B5EF4-FFF2-40B4-BE49-F238E27FC236}">
                    <a16:creationId xmlns:a16="http://schemas.microsoft.com/office/drawing/2014/main" id="{294042B7-D767-46CF-BDBB-7BF7C4C48354}"/>
                  </a:ext>
                </a:extLst>
              </p:cNvPr>
              <p:cNvSpPr/>
              <p:nvPr/>
            </p:nvSpPr>
            <p:spPr>
              <a:xfrm>
                <a:off x="3345592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3" name="Arrow: Up 442">
              <a:extLst>
                <a:ext uri="{FF2B5EF4-FFF2-40B4-BE49-F238E27FC236}">
                  <a16:creationId xmlns:a16="http://schemas.microsoft.com/office/drawing/2014/main" id="{23D6448E-3A4E-4C4D-8D1C-D0B4D40A8ABC}"/>
                </a:ext>
              </a:extLst>
            </p:cNvPr>
            <p:cNvSpPr/>
            <p:nvPr/>
          </p:nvSpPr>
          <p:spPr>
            <a:xfrm>
              <a:off x="10706577" y="5193233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44" name="Group 443">
              <a:extLst>
                <a:ext uri="{FF2B5EF4-FFF2-40B4-BE49-F238E27FC236}">
                  <a16:creationId xmlns:a16="http://schemas.microsoft.com/office/drawing/2014/main" id="{1E45A8E6-D34A-4743-9418-F3487064D227}"/>
                </a:ext>
              </a:extLst>
            </p:cNvPr>
            <p:cNvGrpSpPr/>
            <p:nvPr/>
          </p:nvGrpSpPr>
          <p:grpSpPr>
            <a:xfrm>
              <a:off x="11442522" y="5518430"/>
              <a:ext cx="604414" cy="189471"/>
              <a:chOff x="2356022" y="1664043"/>
              <a:chExt cx="1313935" cy="411891"/>
            </a:xfrm>
          </p:grpSpPr>
          <p:sp>
            <p:nvSpPr>
              <p:cNvPr id="445" name="Rectangle: Rounded Corners 444">
                <a:extLst>
                  <a:ext uri="{FF2B5EF4-FFF2-40B4-BE49-F238E27FC236}">
                    <a16:creationId xmlns:a16="http://schemas.microsoft.com/office/drawing/2014/main" id="{164DE90C-418F-4A18-86C3-7AC3DD73509A}"/>
                  </a:ext>
                </a:extLst>
              </p:cNvPr>
              <p:cNvSpPr/>
              <p:nvPr/>
            </p:nvSpPr>
            <p:spPr>
              <a:xfrm>
                <a:off x="2356022" y="1664043"/>
                <a:ext cx="1313935" cy="411891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Oval 445">
                <a:extLst>
                  <a:ext uri="{FF2B5EF4-FFF2-40B4-BE49-F238E27FC236}">
                    <a16:creationId xmlns:a16="http://schemas.microsoft.com/office/drawing/2014/main" id="{2F99AF6A-5032-498C-A98E-E3BE9D504180}"/>
                  </a:ext>
                </a:extLst>
              </p:cNvPr>
              <p:cNvSpPr/>
              <p:nvPr/>
            </p:nvSpPr>
            <p:spPr>
              <a:xfrm>
                <a:off x="2458995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Oval 446">
                <a:extLst>
                  <a:ext uri="{FF2B5EF4-FFF2-40B4-BE49-F238E27FC236}">
                    <a16:creationId xmlns:a16="http://schemas.microsoft.com/office/drawing/2014/main" id="{BCE6F92F-E934-43CF-937D-F50E12E6CF6A}"/>
                  </a:ext>
                </a:extLst>
              </p:cNvPr>
              <p:cNvSpPr/>
              <p:nvPr/>
            </p:nvSpPr>
            <p:spPr>
              <a:xfrm>
                <a:off x="2885303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Oval 447">
                <a:extLst>
                  <a:ext uri="{FF2B5EF4-FFF2-40B4-BE49-F238E27FC236}">
                    <a16:creationId xmlns:a16="http://schemas.microsoft.com/office/drawing/2014/main" id="{248030F6-D9DA-421C-877C-108F456B23E4}"/>
                  </a:ext>
                </a:extLst>
              </p:cNvPr>
              <p:cNvSpPr/>
              <p:nvPr/>
            </p:nvSpPr>
            <p:spPr>
              <a:xfrm>
                <a:off x="3345592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9" name="Arrow: Up 448">
              <a:extLst>
                <a:ext uri="{FF2B5EF4-FFF2-40B4-BE49-F238E27FC236}">
                  <a16:creationId xmlns:a16="http://schemas.microsoft.com/office/drawing/2014/main" id="{6992B503-1A16-4ADF-B42F-813071932FB2}"/>
                </a:ext>
              </a:extLst>
            </p:cNvPr>
            <p:cNvSpPr/>
            <p:nvPr/>
          </p:nvSpPr>
          <p:spPr>
            <a:xfrm>
              <a:off x="11675707" y="5193233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50" name="Group 449">
              <a:extLst>
                <a:ext uri="{FF2B5EF4-FFF2-40B4-BE49-F238E27FC236}">
                  <a16:creationId xmlns:a16="http://schemas.microsoft.com/office/drawing/2014/main" id="{CDB170A7-B1CE-4D20-8E41-758E4DF18AB1}"/>
                </a:ext>
              </a:extLst>
            </p:cNvPr>
            <p:cNvGrpSpPr/>
            <p:nvPr/>
          </p:nvGrpSpPr>
          <p:grpSpPr>
            <a:xfrm>
              <a:off x="13535115" y="5518430"/>
              <a:ext cx="604414" cy="189471"/>
              <a:chOff x="2356022" y="1664043"/>
              <a:chExt cx="1313935" cy="411891"/>
            </a:xfrm>
          </p:grpSpPr>
          <p:sp>
            <p:nvSpPr>
              <p:cNvPr id="451" name="Rectangle: Rounded Corners 450">
                <a:extLst>
                  <a:ext uri="{FF2B5EF4-FFF2-40B4-BE49-F238E27FC236}">
                    <a16:creationId xmlns:a16="http://schemas.microsoft.com/office/drawing/2014/main" id="{16F6443C-8DE1-4A5C-A6EF-58F513C0BCB1}"/>
                  </a:ext>
                </a:extLst>
              </p:cNvPr>
              <p:cNvSpPr/>
              <p:nvPr/>
            </p:nvSpPr>
            <p:spPr>
              <a:xfrm>
                <a:off x="2356022" y="1664043"/>
                <a:ext cx="1313935" cy="411891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2" name="Oval 451">
                <a:extLst>
                  <a:ext uri="{FF2B5EF4-FFF2-40B4-BE49-F238E27FC236}">
                    <a16:creationId xmlns:a16="http://schemas.microsoft.com/office/drawing/2014/main" id="{45167D89-A779-48D8-95C8-7565B173C27F}"/>
                  </a:ext>
                </a:extLst>
              </p:cNvPr>
              <p:cNvSpPr/>
              <p:nvPr/>
            </p:nvSpPr>
            <p:spPr>
              <a:xfrm>
                <a:off x="2458995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Oval 452">
                <a:extLst>
                  <a:ext uri="{FF2B5EF4-FFF2-40B4-BE49-F238E27FC236}">
                    <a16:creationId xmlns:a16="http://schemas.microsoft.com/office/drawing/2014/main" id="{DBBC6189-85D0-4148-9835-8EFB723B3536}"/>
                  </a:ext>
                </a:extLst>
              </p:cNvPr>
              <p:cNvSpPr/>
              <p:nvPr/>
            </p:nvSpPr>
            <p:spPr>
              <a:xfrm>
                <a:off x="2885303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Oval 453">
                <a:extLst>
                  <a:ext uri="{FF2B5EF4-FFF2-40B4-BE49-F238E27FC236}">
                    <a16:creationId xmlns:a16="http://schemas.microsoft.com/office/drawing/2014/main" id="{C1298F68-2EC2-480E-8833-6E3CCFFCBE82}"/>
                  </a:ext>
                </a:extLst>
              </p:cNvPr>
              <p:cNvSpPr/>
              <p:nvPr/>
            </p:nvSpPr>
            <p:spPr>
              <a:xfrm>
                <a:off x="3345592" y="1746420"/>
                <a:ext cx="247135" cy="247135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5" name="Arrow: Up 454">
              <a:extLst>
                <a:ext uri="{FF2B5EF4-FFF2-40B4-BE49-F238E27FC236}">
                  <a16:creationId xmlns:a16="http://schemas.microsoft.com/office/drawing/2014/main" id="{D8A6F6DB-7CC7-48CB-A8C3-8134144B4819}"/>
                </a:ext>
              </a:extLst>
            </p:cNvPr>
            <p:cNvSpPr/>
            <p:nvPr/>
          </p:nvSpPr>
          <p:spPr>
            <a:xfrm>
              <a:off x="13713094" y="5193233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6" name="Arrow: Up 455">
              <a:extLst>
                <a:ext uri="{FF2B5EF4-FFF2-40B4-BE49-F238E27FC236}">
                  <a16:creationId xmlns:a16="http://schemas.microsoft.com/office/drawing/2014/main" id="{0EE9BED6-ACCC-4CBE-B066-E2631223B547}"/>
                </a:ext>
              </a:extLst>
            </p:cNvPr>
            <p:cNvSpPr/>
            <p:nvPr/>
          </p:nvSpPr>
          <p:spPr>
            <a:xfrm>
              <a:off x="5137813" y="3973520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7" name="Arrow: Up 456">
              <a:extLst>
                <a:ext uri="{FF2B5EF4-FFF2-40B4-BE49-F238E27FC236}">
                  <a16:creationId xmlns:a16="http://schemas.microsoft.com/office/drawing/2014/main" id="{F90F84AE-6B21-4C0D-B81A-B2E5076A279D}"/>
                </a:ext>
              </a:extLst>
            </p:cNvPr>
            <p:cNvSpPr/>
            <p:nvPr/>
          </p:nvSpPr>
          <p:spPr>
            <a:xfrm>
              <a:off x="5999214" y="3973520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8" name="Arrow: Up 457">
              <a:extLst>
                <a:ext uri="{FF2B5EF4-FFF2-40B4-BE49-F238E27FC236}">
                  <a16:creationId xmlns:a16="http://schemas.microsoft.com/office/drawing/2014/main" id="{7FBB769C-73CF-4275-8B92-B49CE9161D6E}"/>
                </a:ext>
              </a:extLst>
            </p:cNvPr>
            <p:cNvSpPr/>
            <p:nvPr/>
          </p:nvSpPr>
          <p:spPr>
            <a:xfrm>
              <a:off x="7556634" y="3973520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9" name="Arrow: Up 458">
              <a:extLst>
                <a:ext uri="{FF2B5EF4-FFF2-40B4-BE49-F238E27FC236}">
                  <a16:creationId xmlns:a16="http://schemas.microsoft.com/office/drawing/2014/main" id="{ADBD72FE-2915-4010-A78C-AEDA69E8AFAE}"/>
                </a:ext>
              </a:extLst>
            </p:cNvPr>
            <p:cNvSpPr/>
            <p:nvPr/>
          </p:nvSpPr>
          <p:spPr>
            <a:xfrm>
              <a:off x="8635340" y="3973520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0" name="Arrow: Up 459">
              <a:extLst>
                <a:ext uri="{FF2B5EF4-FFF2-40B4-BE49-F238E27FC236}">
                  <a16:creationId xmlns:a16="http://schemas.microsoft.com/office/drawing/2014/main" id="{FB119910-54B5-43F6-8781-CA9593DAFAE7}"/>
                </a:ext>
              </a:extLst>
            </p:cNvPr>
            <p:cNvSpPr/>
            <p:nvPr/>
          </p:nvSpPr>
          <p:spPr>
            <a:xfrm>
              <a:off x="12705734" y="3973520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1" name="Arrow: Up 460">
              <a:extLst>
                <a:ext uri="{FF2B5EF4-FFF2-40B4-BE49-F238E27FC236}">
                  <a16:creationId xmlns:a16="http://schemas.microsoft.com/office/drawing/2014/main" id="{C64602CF-0192-4B52-AE5B-8A4C8A6F03E8}"/>
                </a:ext>
              </a:extLst>
            </p:cNvPr>
            <p:cNvSpPr/>
            <p:nvPr/>
          </p:nvSpPr>
          <p:spPr>
            <a:xfrm>
              <a:off x="9703659" y="3973520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2" name="Arrow: Up 461">
              <a:extLst>
                <a:ext uri="{FF2B5EF4-FFF2-40B4-BE49-F238E27FC236}">
                  <a16:creationId xmlns:a16="http://schemas.microsoft.com/office/drawing/2014/main" id="{42FDB8B1-F150-43A1-874D-86A798B1AE40}"/>
                </a:ext>
              </a:extLst>
            </p:cNvPr>
            <p:cNvSpPr/>
            <p:nvPr/>
          </p:nvSpPr>
          <p:spPr>
            <a:xfrm>
              <a:off x="10706577" y="3973520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3" name="Arrow: Up 462">
              <a:extLst>
                <a:ext uri="{FF2B5EF4-FFF2-40B4-BE49-F238E27FC236}">
                  <a16:creationId xmlns:a16="http://schemas.microsoft.com/office/drawing/2014/main" id="{D4D9D506-4155-4FA0-9515-09E4F73DE5E1}"/>
                </a:ext>
              </a:extLst>
            </p:cNvPr>
            <p:cNvSpPr/>
            <p:nvPr/>
          </p:nvSpPr>
          <p:spPr>
            <a:xfrm>
              <a:off x="11675707" y="3973520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4" name="Arrow: Up 463">
              <a:extLst>
                <a:ext uri="{FF2B5EF4-FFF2-40B4-BE49-F238E27FC236}">
                  <a16:creationId xmlns:a16="http://schemas.microsoft.com/office/drawing/2014/main" id="{3F78D189-C844-4B0D-89A4-DA8B772A965D}"/>
                </a:ext>
              </a:extLst>
            </p:cNvPr>
            <p:cNvSpPr/>
            <p:nvPr/>
          </p:nvSpPr>
          <p:spPr>
            <a:xfrm>
              <a:off x="13713094" y="3973520"/>
              <a:ext cx="168876" cy="238169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5" name="TextBox 464">
              <a:extLst>
                <a:ext uri="{FF2B5EF4-FFF2-40B4-BE49-F238E27FC236}">
                  <a16:creationId xmlns:a16="http://schemas.microsoft.com/office/drawing/2014/main" id="{237B43B4-9FCE-43CA-BBC3-DC2522172950}"/>
                </a:ext>
              </a:extLst>
            </p:cNvPr>
            <p:cNvSpPr txBox="1"/>
            <p:nvPr/>
          </p:nvSpPr>
          <p:spPr>
            <a:xfrm>
              <a:off x="8943530" y="4374880"/>
              <a:ext cx="122591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Many layers …</a:t>
              </a:r>
            </a:p>
          </p:txBody>
        </p:sp>
        <p:grpSp>
          <p:nvGrpSpPr>
            <p:cNvPr id="479" name="Group 478" descr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0^1$&#10;&#10;&#10;&#10;\end{document}" title="IguanaTex Vector Display">
              <a:extLst>
                <a:ext uri="{FF2B5EF4-FFF2-40B4-BE49-F238E27FC236}">
                  <a16:creationId xmlns:a16="http://schemas.microsoft.com/office/drawing/2014/main" id="{13FCB918-8F67-4B01-826E-A5B55080BEA9}"/>
                </a:ext>
              </a:extLst>
            </p:cNvPr>
            <p:cNvGrpSpPr>
              <a:grpSpLocks noChangeAspect="1"/>
            </p:cNvGrpSpPr>
            <p:nvPr>
              <p:custDataLst>
                <p:tags r:id="rId3"/>
              </p:custDataLst>
            </p:nvPr>
          </p:nvGrpSpPr>
          <p:grpSpPr>
            <a:xfrm>
              <a:off x="7966986" y="6855474"/>
              <a:ext cx="325437" cy="201613"/>
              <a:chOff x="2541591" y="2540000"/>
              <a:chExt cx="325438" cy="201613"/>
            </a:xfrm>
          </p:grpSpPr>
          <p:sp>
            <p:nvSpPr>
              <p:cNvPr id="474" name="Freeform 53">
                <a:extLst>
                  <a:ext uri="{FF2B5EF4-FFF2-40B4-BE49-F238E27FC236}">
                    <a16:creationId xmlns:a16="http://schemas.microsoft.com/office/drawing/2014/main" id="{EA01C1EE-6CA5-41DB-9FFE-3C81F4D0D52C}"/>
                  </a:ext>
                </a:extLst>
              </p:cNvPr>
              <p:cNvSpPr>
                <a:spLocks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2541591" y="2584450"/>
                <a:ext cx="114300" cy="123825"/>
              </a:xfrm>
              <a:custGeom>
                <a:avLst/>
                <a:gdLst>
                  <a:gd name="T0" fmla="*/ 176 w 332"/>
                  <a:gd name="T1" fmla="*/ 176 h 332"/>
                  <a:gd name="T2" fmla="*/ 315 w 332"/>
                  <a:gd name="T3" fmla="*/ 176 h 332"/>
                  <a:gd name="T4" fmla="*/ 332 w 332"/>
                  <a:gd name="T5" fmla="*/ 166 h 332"/>
                  <a:gd name="T6" fmla="*/ 315 w 332"/>
                  <a:gd name="T7" fmla="*/ 156 h 332"/>
                  <a:gd name="T8" fmla="*/ 176 w 332"/>
                  <a:gd name="T9" fmla="*/ 156 h 332"/>
                  <a:gd name="T10" fmla="*/ 176 w 332"/>
                  <a:gd name="T11" fmla="*/ 16 h 332"/>
                  <a:gd name="T12" fmla="*/ 166 w 332"/>
                  <a:gd name="T13" fmla="*/ 0 h 332"/>
                  <a:gd name="T14" fmla="*/ 156 w 332"/>
                  <a:gd name="T15" fmla="*/ 16 h 332"/>
                  <a:gd name="T16" fmla="*/ 156 w 332"/>
                  <a:gd name="T17" fmla="*/ 156 h 332"/>
                  <a:gd name="T18" fmla="*/ 17 w 332"/>
                  <a:gd name="T19" fmla="*/ 156 h 332"/>
                  <a:gd name="T20" fmla="*/ 0 w 332"/>
                  <a:gd name="T21" fmla="*/ 166 h 332"/>
                  <a:gd name="T22" fmla="*/ 17 w 332"/>
                  <a:gd name="T23" fmla="*/ 176 h 332"/>
                  <a:gd name="T24" fmla="*/ 156 w 332"/>
                  <a:gd name="T25" fmla="*/ 176 h 332"/>
                  <a:gd name="T26" fmla="*/ 156 w 332"/>
                  <a:gd name="T27" fmla="*/ 316 h 332"/>
                  <a:gd name="T28" fmla="*/ 166 w 332"/>
                  <a:gd name="T29" fmla="*/ 332 h 332"/>
                  <a:gd name="T30" fmla="*/ 176 w 332"/>
                  <a:gd name="T31" fmla="*/ 316 h 332"/>
                  <a:gd name="T32" fmla="*/ 176 w 332"/>
                  <a:gd name="T33" fmla="*/ 176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32" h="332">
                    <a:moveTo>
                      <a:pt x="176" y="176"/>
                    </a:moveTo>
                    <a:lnTo>
                      <a:pt x="315" y="176"/>
                    </a:lnTo>
                    <a:cubicBezTo>
                      <a:pt x="322" y="176"/>
                      <a:pt x="332" y="176"/>
                      <a:pt x="332" y="166"/>
                    </a:cubicBezTo>
                    <a:cubicBezTo>
                      <a:pt x="332" y="156"/>
                      <a:pt x="322" y="156"/>
                      <a:pt x="315" y="156"/>
                    </a:cubicBezTo>
                    <a:lnTo>
                      <a:pt x="176" y="156"/>
                    </a:lnTo>
                    <a:lnTo>
                      <a:pt x="176" y="16"/>
                    </a:lnTo>
                    <a:cubicBezTo>
                      <a:pt x="176" y="9"/>
                      <a:pt x="176" y="0"/>
                      <a:pt x="166" y="0"/>
                    </a:cubicBezTo>
                    <a:cubicBezTo>
                      <a:pt x="156" y="0"/>
                      <a:pt x="156" y="9"/>
                      <a:pt x="156" y="16"/>
                    </a:cubicBezTo>
                    <a:lnTo>
                      <a:pt x="156" y="156"/>
                    </a:lnTo>
                    <a:lnTo>
                      <a:pt x="17" y="156"/>
                    </a:lnTo>
                    <a:cubicBezTo>
                      <a:pt x="10" y="156"/>
                      <a:pt x="0" y="156"/>
                      <a:pt x="0" y="166"/>
                    </a:cubicBezTo>
                    <a:cubicBezTo>
                      <a:pt x="0" y="176"/>
                      <a:pt x="10" y="176"/>
                      <a:pt x="17" y="176"/>
                    </a:cubicBezTo>
                    <a:lnTo>
                      <a:pt x="156" y="176"/>
                    </a:lnTo>
                    <a:lnTo>
                      <a:pt x="156" y="316"/>
                    </a:lnTo>
                    <a:cubicBezTo>
                      <a:pt x="156" y="323"/>
                      <a:pt x="156" y="332"/>
                      <a:pt x="166" y="332"/>
                    </a:cubicBezTo>
                    <a:cubicBezTo>
                      <a:pt x="176" y="332"/>
                      <a:pt x="176" y="323"/>
                      <a:pt x="176" y="316"/>
                    </a:cubicBezTo>
                    <a:lnTo>
                      <a:pt x="176" y="176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5" name="Freeform 54">
                <a:extLst>
                  <a:ext uri="{FF2B5EF4-FFF2-40B4-BE49-F238E27FC236}">
                    <a16:creationId xmlns:a16="http://schemas.microsoft.com/office/drawing/2014/main" id="{D9FCB90E-A548-49E7-A6CE-11A66F6D261C}"/>
                  </a:ext>
                </a:extLst>
              </p:cNvPr>
              <p:cNvSpPr>
                <a:spLocks noEditPoint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2673354" y="2560638"/>
                <a:ext cx="123825" cy="131763"/>
              </a:xfrm>
              <a:custGeom>
                <a:avLst/>
                <a:gdLst>
                  <a:gd name="T0" fmla="*/ 197 w 368"/>
                  <a:gd name="T1" fmla="*/ 9 h 358"/>
                  <a:gd name="T2" fmla="*/ 184 w 368"/>
                  <a:gd name="T3" fmla="*/ 0 h 358"/>
                  <a:gd name="T4" fmla="*/ 171 w 368"/>
                  <a:gd name="T5" fmla="*/ 9 h 358"/>
                  <a:gd name="T6" fmla="*/ 3 w 368"/>
                  <a:gd name="T7" fmla="*/ 348 h 358"/>
                  <a:gd name="T8" fmla="*/ 0 w 368"/>
                  <a:gd name="T9" fmla="*/ 354 h 358"/>
                  <a:gd name="T10" fmla="*/ 11 w 368"/>
                  <a:gd name="T11" fmla="*/ 358 h 358"/>
                  <a:gd name="T12" fmla="*/ 357 w 368"/>
                  <a:gd name="T13" fmla="*/ 358 h 358"/>
                  <a:gd name="T14" fmla="*/ 368 w 368"/>
                  <a:gd name="T15" fmla="*/ 354 h 358"/>
                  <a:gd name="T16" fmla="*/ 366 w 368"/>
                  <a:gd name="T17" fmla="*/ 348 h 358"/>
                  <a:gd name="T18" fmla="*/ 197 w 368"/>
                  <a:gd name="T19" fmla="*/ 9 h 358"/>
                  <a:gd name="T20" fmla="*/ 168 w 368"/>
                  <a:gd name="T21" fmla="*/ 50 h 358"/>
                  <a:gd name="T22" fmla="*/ 303 w 368"/>
                  <a:gd name="T23" fmla="*/ 320 h 358"/>
                  <a:gd name="T24" fmla="*/ 34 w 368"/>
                  <a:gd name="T25" fmla="*/ 320 h 358"/>
                  <a:gd name="T26" fmla="*/ 168 w 368"/>
                  <a:gd name="T27" fmla="*/ 50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8" h="358">
                    <a:moveTo>
                      <a:pt x="197" y="9"/>
                    </a:moveTo>
                    <a:cubicBezTo>
                      <a:pt x="194" y="3"/>
                      <a:pt x="193" y="0"/>
                      <a:pt x="184" y="0"/>
                    </a:cubicBezTo>
                    <a:cubicBezTo>
                      <a:pt x="176" y="0"/>
                      <a:pt x="175" y="3"/>
                      <a:pt x="171" y="9"/>
                    </a:cubicBezTo>
                    <a:lnTo>
                      <a:pt x="3" y="348"/>
                    </a:lnTo>
                    <a:cubicBezTo>
                      <a:pt x="0" y="352"/>
                      <a:pt x="0" y="353"/>
                      <a:pt x="0" y="354"/>
                    </a:cubicBezTo>
                    <a:cubicBezTo>
                      <a:pt x="0" y="358"/>
                      <a:pt x="3" y="358"/>
                      <a:pt x="11" y="358"/>
                    </a:cubicBezTo>
                    <a:lnTo>
                      <a:pt x="357" y="358"/>
                    </a:lnTo>
                    <a:cubicBezTo>
                      <a:pt x="365" y="358"/>
                      <a:pt x="368" y="358"/>
                      <a:pt x="368" y="354"/>
                    </a:cubicBezTo>
                    <a:cubicBezTo>
                      <a:pt x="368" y="353"/>
                      <a:pt x="368" y="352"/>
                      <a:pt x="366" y="348"/>
                    </a:cubicBezTo>
                    <a:lnTo>
                      <a:pt x="197" y="9"/>
                    </a:lnTo>
                    <a:close/>
                    <a:moveTo>
                      <a:pt x="168" y="50"/>
                    </a:moveTo>
                    <a:lnTo>
                      <a:pt x="303" y="320"/>
                    </a:lnTo>
                    <a:lnTo>
                      <a:pt x="34" y="320"/>
                    </a:lnTo>
                    <a:lnTo>
                      <a:pt x="168" y="5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6" name="Freeform 55">
                <a:extLst>
                  <a:ext uri="{FF2B5EF4-FFF2-40B4-BE49-F238E27FC236}">
                    <a16:creationId xmlns:a16="http://schemas.microsoft.com/office/drawing/2014/main" id="{3F82B0C3-0E54-428F-8E94-54AD1055B46C}"/>
                  </a:ext>
                </a:extLst>
              </p:cNvPr>
              <p:cNvSpPr>
                <a:spLocks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819404" y="2540000"/>
                <a:ext cx="42863" cy="85725"/>
              </a:xfrm>
              <a:custGeom>
                <a:avLst/>
                <a:gdLst>
                  <a:gd name="T0" fmla="*/ 79 w 127"/>
                  <a:gd name="T1" fmla="*/ 10 h 232"/>
                  <a:gd name="T2" fmla="*/ 69 w 127"/>
                  <a:gd name="T3" fmla="*/ 0 h 232"/>
                  <a:gd name="T4" fmla="*/ 0 w 127"/>
                  <a:gd name="T5" fmla="*/ 22 h 232"/>
                  <a:gd name="T6" fmla="*/ 0 w 127"/>
                  <a:gd name="T7" fmla="*/ 35 h 232"/>
                  <a:gd name="T8" fmla="*/ 51 w 127"/>
                  <a:gd name="T9" fmla="*/ 25 h 232"/>
                  <a:gd name="T10" fmla="*/ 51 w 127"/>
                  <a:gd name="T11" fmla="*/ 203 h 232"/>
                  <a:gd name="T12" fmla="*/ 16 w 127"/>
                  <a:gd name="T13" fmla="*/ 219 h 232"/>
                  <a:gd name="T14" fmla="*/ 3 w 127"/>
                  <a:gd name="T15" fmla="*/ 219 h 232"/>
                  <a:gd name="T16" fmla="*/ 3 w 127"/>
                  <a:gd name="T17" fmla="*/ 232 h 232"/>
                  <a:gd name="T18" fmla="*/ 65 w 127"/>
                  <a:gd name="T19" fmla="*/ 230 h 232"/>
                  <a:gd name="T20" fmla="*/ 127 w 127"/>
                  <a:gd name="T21" fmla="*/ 232 h 232"/>
                  <a:gd name="T22" fmla="*/ 127 w 127"/>
                  <a:gd name="T23" fmla="*/ 219 h 232"/>
                  <a:gd name="T24" fmla="*/ 114 w 127"/>
                  <a:gd name="T25" fmla="*/ 219 h 232"/>
                  <a:gd name="T26" fmla="*/ 79 w 127"/>
                  <a:gd name="T27" fmla="*/ 203 h 232"/>
                  <a:gd name="T28" fmla="*/ 79 w 127"/>
                  <a:gd name="T29" fmla="*/ 10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7" h="232">
                    <a:moveTo>
                      <a:pt x="79" y="10"/>
                    </a:moveTo>
                    <a:cubicBezTo>
                      <a:pt x="79" y="0"/>
                      <a:pt x="78" y="0"/>
                      <a:pt x="69" y="0"/>
                    </a:cubicBezTo>
                    <a:cubicBezTo>
                      <a:pt x="46" y="22"/>
                      <a:pt x="14" y="22"/>
                      <a:pt x="0" y="22"/>
                    </a:cubicBezTo>
                    <a:lnTo>
                      <a:pt x="0" y="35"/>
                    </a:lnTo>
                    <a:cubicBezTo>
                      <a:pt x="9" y="35"/>
                      <a:pt x="32" y="35"/>
                      <a:pt x="51" y="25"/>
                    </a:cubicBezTo>
                    <a:lnTo>
                      <a:pt x="51" y="203"/>
                    </a:lnTo>
                    <a:cubicBezTo>
                      <a:pt x="51" y="215"/>
                      <a:pt x="51" y="219"/>
                      <a:pt x="16" y="219"/>
                    </a:cubicBezTo>
                    <a:lnTo>
                      <a:pt x="3" y="219"/>
                    </a:lnTo>
                    <a:lnTo>
                      <a:pt x="3" y="232"/>
                    </a:lnTo>
                    <a:cubicBezTo>
                      <a:pt x="9" y="231"/>
                      <a:pt x="52" y="230"/>
                      <a:pt x="65" y="230"/>
                    </a:cubicBezTo>
                    <a:cubicBezTo>
                      <a:pt x="76" y="230"/>
                      <a:pt x="119" y="231"/>
                      <a:pt x="127" y="232"/>
                    </a:cubicBezTo>
                    <a:lnTo>
                      <a:pt x="127" y="219"/>
                    </a:lnTo>
                    <a:lnTo>
                      <a:pt x="114" y="219"/>
                    </a:lnTo>
                    <a:cubicBezTo>
                      <a:pt x="79" y="219"/>
                      <a:pt x="79" y="215"/>
                      <a:pt x="79" y="203"/>
                    </a:cubicBezTo>
                    <a:lnTo>
                      <a:pt x="79" y="1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7" name="Freeform 56">
                <a:extLst>
                  <a:ext uri="{FF2B5EF4-FFF2-40B4-BE49-F238E27FC236}">
                    <a16:creationId xmlns:a16="http://schemas.microsoft.com/office/drawing/2014/main" id="{40A5FD95-A2F8-4879-B6ED-76E49F100C65}"/>
                  </a:ext>
                </a:extLst>
              </p:cNvPr>
              <p:cNvSpPr>
                <a:spLocks noEditPoint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2813054" y="2652713"/>
                <a:ext cx="53975" cy="88900"/>
              </a:xfrm>
              <a:custGeom>
                <a:avLst/>
                <a:gdLst>
                  <a:gd name="T0" fmla="*/ 162 w 162"/>
                  <a:gd name="T1" fmla="*/ 120 h 238"/>
                  <a:gd name="T2" fmla="*/ 142 w 162"/>
                  <a:gd name="T3" fmla="*/ 30 h 238"/>
                  <a:gd name="T4" fmla="*/ 81 w 162"/>
                  <a:gd name="T5" fmla="*/ 0 h 238"/>
                  <a:gd name="T6" fmla="*/ 0 w 162"/>
                  <a:gd name="T7" fmla="*/ 120 h 238"/>
                  <a:gd name="T8" fmla="*/ 81 w 162"/>
                  <a:gd name="T9" fmla="*/ 238 h 238"/>
                  <a:gd name="T10" fmla="*/ 162 w 162"/>
                  <a:gd name="T11" fmla="*/ 120 h 238"/>
                  <a:gd name="T12" fmla="*/ 81 w 162"/>
                  <a:gd name="T13" fmla="*/ 229 h 238"/>
                  <a:gd name="T14" fmla="*/ 37 w 162"/>
                  <a:gd name="T15" fmla="*/ 191 h 238"/>
                  <a:gd name="T16" fmla="*/ 32 w 162"/>
                  <a:gd name="T17" fmla="*/ 116 h 238"/>
                  <a:gd name="T18" fmla="*/ 37 w 162"/>
                  <a:gd name="T19" fmla="*/ 44 h 238"/>
                  <a:gd name="T20" fmla="*/ 81 w 162"/>
                  <a:gd name="T21" fmla="*/ 9 h 238"/>
                  <a:gd name="T22" fmla="*/ 124 w 162"/>
                  <a:gd name="T23" fmla="*/ 41 h 238"/>
                  <a:gd name="T24" fmla="*/ 130 w 162"/>
                  <a:gd name="T25" fmla="*/ 116 h 238"/>
                  <a:gd name="T26" fmla="*/ 126 w 162"/>
                  <a:gd name="T27" fmla="*/ 189 h 238"/>
                  <a:gd name="T28" fmla="*/ 81 w 162"/>
                  <a:gd name="T29" fmla="*/ 229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62" h="238">
                    <a:moveTo>
                      <a:pt x="162" y="120"/>
                    </a:moveTo>
                    <a:cubicBezTo>
                      <a:pt x="162" y="82"/>
                      <a:pt x="158" y="54"/>
                      <a:pt x="142" y="30"/>
                    </a:cubicBezTo>
                    <a:cubicBezTo>
                      <a:pt x="131" y="14"/>
                      <a:pt x="109" y="0"/>
                      <a:pt x="81" y="0"/>
                    </a:cubicBezTo>
                    <a:cubicBezTo>
                      <a:pt x="0" y="0"/>
                      <a:pt x="0" y="95"/>
                      <a:pt x="0" y="120"/>
                    </a:cubicBezTo>
                    <a:cubicBezTo>
                      <a:pt x="0" y="145"/>
                      <a:pt x="0" y="238"/>
                      <a:pt x="81" y="238"/>
                    </a:cubicBezTo>
                    <a:cubicBezTo>
                      <a:pt x="162" y="238"/>
                      <a:pt x="162" y="145"/>
                      <a:pt x="162" y="120"/>
                    </a:cubicBezTo>
                    <a:close/>
                    <a:moveTo>
                      <a:pt x="81" y="229"/>
                    </a:moveTo>
                    <a:cubicBezTo>
                      <a:pt x="65" y="229"/>
                      <a:pt x="44" y="219"/>
                      <a:pt x="37" y="191"/>
                    </a:cubicBezTo>
                    <a:cubicBezTo>
                      <a:pt x="32" y="170"/>
                      <a:pt x="32" y="141"/>
                      <a:pt x="32" y="116"/>
                    </a:cubicBezTo>
                    <a:cubicBezTo>
                      <a:pt x="32" y="90"/>
                      <a:pt x="32" y="64"/>
                      <a:pt x="37" y="44"/>
                    </a:cubicBezTo>
                    <a:cubicBezTo>
                      <a:pt x="45" y="17"/>
                      <a:pt x="67" y="9"/>
                      <a:pt x="81" y="9"/>
                    </a:cubicBezTo>
                    <a:cubicBezTo>
                      <a:pt x="100" y="9"/>
                      <a:pt x="118" y="21"/>
                      <a:pt x="124" y="41"/>
                    </a:cubicBezTo>
                    <a:cubicBezTo>
                      <a:pt x="130" y="60"/>
                      <a:pt x="130" y="85"/>
                      <a:pt x="130" y="116"/>
                    </a:cubicBezTo>
                    <a:cubicBezTo>
                      <a:pt x="130" y="141"/>
                      <a:pt x="130" y="167"/>
                      <a:pt x="126" y="189"/>
                    </a:cubicBezTo>
                    <a:cubicBezTo>
                      <a:pt x="119" y="221"/>
                      <a:pt x="95" y="229"/>
                      <a:pt x="81" y="229"/>
                    </a:cubicBez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05" name="Group 504" descr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0^2$&#10;&#10;&#10;&#10;\end{document}" title="IguanaTex Vector Display">
              <a:extLst>
                <a:ext uri="{FF2B5EF4-FFF2-40B4-BE49-F238E27FC236}">
                  <a16:creationId xmlns:a16="http://schemas.microsoft.com/office/drawing/2014/main" id="{88B2FEC8-CB64-4510-8F9C-26DB3ED5DA6A}"/>
                </a:ext>
              </a:extLst>
            </p:cNvPr>
            <p:cNvGrpSpPr>
              <a:grpSpLocks noChangeAspect="1"/>
            </p:cNvGrpSpPr>
            <p:nvPr>
              <p:custDataLst>
                <p:tags r:id="rId4"/>
              </p:custDataLst>
            </p:nvPr>
          </p:nvGrpSpPr>
          <p:grpSpPr>
            <a:xfrm>
              <a:off x="9068481" y="6852951"/>
              <a:ext cx="325437" cy="201613"/>
              <a:chOff x="2541591" y="2540000"/>
              <a:chExt cx="325438" cy="201613"/>
            </a:xfrm>
          </p:grpSpPr>
          <p:sp>
            <p:nvSpPr>
              <p:cNvPr id="500" name="Freeform 73">
                <a:extLst>
                  <a:ext uri="{FF2B5EF4-FFF2-40B4-BE49-F238E27FC236}">
                    <a16:creationId xmlns:a16="http://schemas.microsoft.com/office/drawing/2014/main" id="{9A5F245A-1D66-401A-9CE2-2D7FD95123D2}"/>
                  </a:ext>
                </a:extLst>
              </p:cNvPr>
              <p:cNvSpPr>
                <a:spLocks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2541591" y="2586038"/>
                <a:ext cx="114300" cy="122238"/>
              </a:xfrm>
              <a:custGeom>
                <a:avLst/>
                <a:gdLst>
                  <a:gd name="T0" fmla="*/ 176 w 332"/>
                  <a:gd name="T1" fmla="*/ 176 h 332"/>
                  <a:gd name="T2" fmla="*/ 315 w 332"/>
                  <a:gd name="T3" fmla="*/ 176 h 332"/>
                  <a:gd name="T4" fmla="*/ 332 w 332"/>
                  <a:gd name="T5" fmla="*/ 166 h 332"/>
                  <a:gd name="T6" fmla="*/ 315 w 332"/>
                  <a:gd name="T7" fmla="*/ 156 h 332"/>
                  <a:gd name="T8" fmla="*/ 176 w 332"/>
                  <a:gd name="T9" fmla="*/ 156 h 332"/>
                  <a:gd name="T10" fmla="*/ 176 w 332"/>
                  <a:gd name="T11" fmla="*/ 16 h 332"/>
                  <a:gd name="T12" fmla="*/ 166 w 332"/>
                  <a:gd name="T13" fmla="*/ 0 h 332"/>
                  <a:gd name="T14" fmla="*/ 156 w 332"/>
                  <a:gd name="T15" fmla="*/ 16 h 332"/>
                  <a:gd name="T16" fmla="*/ 156 w 332"/>
                  <a:gd name="T17" fmla="*/ 156 h 332"/>
                  <a:gd name="T18" fmla="*/ 17 w 332"/>
                  <a:gd name="T19" fmla="*/ 156 h 332"/>
                  <a:gd name="T20" fmla="*/ 0 w 332"/>
                  <a:gd name="T21" fmla="*/ 166 h 332"/>
                  <a:gd name="T22" fmla="*/ 17 w 332"/>
                  <a:gd name="T23" fmla="*/ 176 h 332"/>
                  <a:gd name="T24" fmla="*/ 156 w 332"/>
                  <a:gd name="T25" fmla="*/ 176 h 332"/>
                  <a:gd name="T26" fmla="*/ 156 w 332"/>
                  <a:gd name="T27" fmla="*/ 316 h 332"/>
                  <a:gd name="T28" fmla="*/ 166 w 332"/>
                  <a:gd name="T29" fmla="*/ 332 h 332"/>
                  <a:gd name="T30" fmla="*/ 176 w 332"/>
                  <a:gd name="T31" fmla="*/ 316 h 332"/>
                  <a:gd name="T32" fmla="*/ 176 w 332"/>
                  <a:gd name="T33" fmla="*/ 176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32" h="332">
                    <a:moveTo>
                      <a:pt x="176" y="176"/>
                    </a:moveTo>
                    <a:lnTo>
                      <a:pt x="315" y="176"/>
                    </a:lnTo>
                    <a:cubicBezTo>
                      <a:pt x="322" y="176"/>
                      <a:pt x="332" y="176"/>
                      <a:pt x="332" y="166"/>
                    </a:cubicBezTo>
                    <a:cubicBezTo>
                      <a:pt x="332" y="156"/>
                      <a:pt x="322" y="156"/>
                      <a:pt x="315" y="156"/>
                    </a:cubicBezTo>
                    <a:lnTo>
                      <a:pt x="176" y="156"/>
                    </a:lnTo>
                    <a:lnTo>
                      <a:pt x="176" y="16"/>
                    </a:lnTo>
                    <a:cubicBezTo>
                      <a:pt x="176" y="9"/>
                      <a:pt x="176" y="0"/>
                      <a:pt x="166" y="0"/>
                    </a:cubicBezTo>
                    <a:cubicBezTo>
                      <a:pt x="156" y="0"/>
                      <a:pt x="156" y="9"/>
                      <a:pt x="156" y="16"/>
                    </a:cubicBezTo>
                    <a:lnTo>
                      <a:pt x="156" y="156"/>
                    </a:lnTo>
                    <a:lnTo>
                      <a:pt x="17" y="156"/>
                    </a:lnTo>
                    <a:cubicBezTo>
                      <a:pt x="10" y="156"/>
                      <a:pt x="0" y="156"/>
                      <a:pt x="0" y="166"/>
                    </a:cubicBezTo>
                    <a:cubicBezTo>
                      <a:pt x="0" y="176"/>
                      <a:pt x="10" y="176"/>
                      <a:pt x="17" y="176"/>
                    </a:cubicBezTo>
                    <a:lnTo>
                      <a:pt x="156" y="176"/>
                    </a:lnTo>
                    <a:lnTo>
                      <a:pt x="156" y="316"/>
                    </a:lnTo>
                    <a:cubicBezTo>
                      <a:pt x="156" y="323"/>
                      <a:pt x="156" y="332"/>
                      <a:pt x="166" y="332"/>
                    </a:cubicBezTo>
                    <a:cubicBezTo>
                      <a:pt x="176" y="332"/>
                      <a:pt x="176" y="323"/>
                      <a:pt x="176" y="316"/>
                    </a:cubicBezTo>
                    <a:lnTo>
                      <a:pt x="176" y="176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1" name="Freeform 74">
                <a:extLst>
                  <a:ext uri="{FF2B5EF4-FFF2-40B4-BE49-F238E27FC236}">
                    <a16:creationId xmlns:a16="http://schemas.microsoft.com/office/drawing/2014/main" id="{655AD465-AEC2-4BEA-9EA9-F283632FBF17}"/>
                  </a:ext>
                </a:extLst>
              </p:cNvPr>
              <p:cNvSpPr>
                <a:spLocks noEditPoint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2673354" y="2560638"/>
                <a:ext cx="123825" cy="133350"/>
              </a:xfrm>
              <a:custGeom>
                <a:avLst/>
                <a:gdLst>
                  <a:gd name="T0" fmla="*/ 197 w 368"/>
                  <a:gd name="T1" fmla="*/ 9 h 358"/>
                  <a:gd name="T2" fmla="*/ 184 w 368"/>
                  <a:gd name="T3" fmla="*/ 0 h 358"/>
                  <a:gd name="T4" fmla="*/ 171 w 368"/>
                  <a:gd name="T5" fmla="*/ 9 h 358"/>
                  <a:gd name="T6" fmla="*/ 3 w 368"/>
                  <a:gd name="T7" fmla="*/ 348 h 358"/>
                  <a:gd name="T8" fmla="*/ 0 w 368"/>
                  <a:gd name="T9" fmla="*/ 354 h 358"/>
                  <a:gd name="T10" fmla="*/ 11 w 368"/>
                  <a:gd name="T11" fmla="*/ 358 h 358"/>
                  <a:gd name="T12" fmla="*/ 357 w 368"/>
                  <a:gd name="T13" fmla="*/ 358 h 358"/>
                  <a:gd name="T14" fmla="*/ 368 w 368"/>
                  <a:gd name="T15" fmla="*/ 354 h 358"/>
                  <a:gd name="T16" fmla="*/ 366 w 368"/>
                  <a:gd name="T17" fmla="*/ 348 h 358"/>
                  <a:gd name="T18" fmla="*/ 197 w 368"/>
                  <a:gd name="T19" fmla="*/ 9 h 358"/>
                  <a:gd name="T20" fmla="*/ 168 w 368"/>
                  <a:gd name="T21" fmla="*/ 50 h 358"/>
                  <a:gd name="T22" fmla="*/ 303 w 368"/>
                  <a:gd name="T23" fmla="*/ 320 h 358"/>
                  <a:gd name="T24" fmla="*/ 34 w 368"/>
                  <a:gd name="T25" fmla="*/ 320 h 358"/>
                  <a:gd name="T26" fmla="*/ 168 w 368"/>
                  <a:gd name="T27" fmla="*/ 50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8" h="358">
                    <a:moveTo>
                      <a:pt x="197" y="9"/>
                    </a:moveTo>
                    <a:cubicBezTo>
                      <a:pt x="194" y="3"/>
                      <a:pt x="193" y="0"/>
                      <a:pt x="184" y="0"/>
                    </a:cubicBezTo>
                    <a:cubicBezTo>
                      <a:pt x="176" y="0"/>
                      <a:pt x="175" y="3"/>
                      <a:pt x="171" y="9"/>
                    </a:cubicBezTo>
                    <a:lnTo>
                      <a:pt x="3" y="348"/>
                    </a:lnTo>
                    <a:cubicBezTo>
                      <a:pt x="0" y="352"/>
                      <a:pt x="0" y="353"/>
                      <a:pt x="0" y="354"/>
                    </a:cubicBezTo>
                    <a:cubicBezTo>
                      <a:pt x="0" y="358"/>
                      <a:pt x="3" y="358"/>
                      <a:pt x="11" y="358"/>
                    </a:cubicBezTo>
                    <a:lnTo>
                      <a:pt x="357" y="358"/>
                    </a:lnTo>
                    <a:cubicBezTo>
                      <a:pt x="365" y="358"/>
                      <a:pt x="368" y="358"/>
                      <a:pt x="368" y="354"/>
                    </a:cubicBezTo>
                    <a:cubicBezTo>
                      <a:pt x="368" y="353"/>
                      <a:pt x="368" y="352"/>
                      <a:pt x="366" y="348"/>
                    </a:cubicBezTo>
                    <a:lnTo>
                      <a:pt x="197" y="9"/>
                    </a:lnTo>
                    <a:close/>
                    <a:moveTo>
                      <a:pt x="168" y="50"/>
                    </a:moveTo>
                    <a:lnTo>
                      <a:pt x="303" y="320"/>
                    </a:lnTo>
                    <a:lnTo>
                      <a:pt x="34" y="320"/>
                    </a:lnTo>
                    <a:lnTo>
                      <a:pt x="168" y="5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" name="Freeform 75">
                <a:extLst>
                  <a:ext uri="{FF2B5EF4-FFF2-40B4-BE49-F238E27FC236}">
                    <a16:creationId xmlns:a16="http://schemas.microsoft.com/office/drawing/2014/main" id="{FAD87928-D82C-4D37-9911-63188900CC2E}"/>
                  </a:ext>
                </a:extLst>
              </p:cNvPr>
              <p:cNvSpPr>
                <a:spLocks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2813054" y="2540000"/>
                <a:ext cx="52388" cy="85725"/>
              </a:xfrm>
              <a:custGeom>
                <a:avLst/>
                <a:gdLst>
                  <a:gd name="T0" fmla="*/ 154 w 154"/>
                  <a:gd name="T1" fmla="*/ 168 h 232"/>
                  <a:gd name="T2" fmla="*/ 142 w 154"/>
                  <a:gd name="T3" fmla="*/ 168 h 232"/>
                  <a:gd name="T4" fmla="*/ 133 w 154"/>
                  <a:gd name="T5" fmla="*/ 200 h 232"/>
                  <a:gd name="T6" fmla="*/ 99 w 154"/>
                  <a:gd name="T7" fmla="*/ 202 h 232"/>
                  <a:gd name="T8" fmla="*/ 35 w 154"/>
                  <a:gd name="T9" fmla="*/ 202 h 232"/>
                  <a:gd name="T10" fmla="*/ 104 w 154"/>
                  <a:gd name="T11" fmla="*/ 144 h 232"/>
                  <a:gd name="T12" fmla="*/ 154 w 154"/>
                  <a:gd name="T13" fmla="*/ 68 h 232"/>
                  <a:gd name="T14" fmla="*/ 73 w 154"/>
                  <a:gd name="T15" fmla="*/ 0 h 232"/>
                  <a:gd name="T16" fmla="*/ 0 w 154"/>
                  <a:gd name="T17" fmla="*/ 63 h 232"/>
                  <a:gd name="T18" fmla="*/ 19 w 154"/>
                  <a:gd name="T19" fmla="*/ 82 h 232"/>
                  <a:gd name="T20" fmla="*/ 37 w 154"/>
                  <a:gd name="T21" fmla="*/ 64 h 232"/>
                  <a:gd name="T22" fmla="*/ 17 w 154"/>
                  <a:gd name="T23" fmla="*/ 45 h 232"/>
                  <a:gd name="T24" fmla="*/ 67 w 154"/>
                  <a:gd name="T25" fmla="*/ 13 h 232"/>
                  <a:gd name="T26" fmla="*/ 120 w 154"/>
                  <a:gd name="T27" fmla="*/ 68 h 232"/>
                  <a:gd name="T28" fmla="*/ 88 w 154"/>
                  <a:gd name="T29" fmla="*/ 135 h 232"/>
                  <a:gd name="T30" fmla="*/ 4 w 154"/>
                  <a:gd name="T31" fmla="*/ 218 h 232"/>
                  <a:gd name="T32" fmla="*/ 0 w 154"/>
                  <a:gd name="T33" fmla="*/ 232 h 232"/>
                  <a:gd name="T34" fmla="*/ 144 w 154"/>
                  <a:gd name="T35" fmla="*/ 232 h 232"/>
                  <a:gd name="T36" fmla="*/ 154 w 154"/>
                  <a:gd name="T37" fmla="*/ 168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54" h="232">
                    <a:moveTo>
                      <a:pt x="154" y="168"/>
                    </a:moveTo>
                    <a:lnTo>
                      <a:pt x="142" y="168"/>
                    </a:lnTo>
                    <a:cubicBezTo>
                      <a:pt x="141" y="176"/>
                      <a:pt x="138" y="197"/>
                      <a:pt x="133" y="200"/>
                    </a:cubicBezTo>
                    <a:cubicBezTo>
                      <a:pt x="131" y="202"/>
                      <a:pt x="104" y="202"/>
                      <a:pt x="99" y="202"/>
                    </a:cubicBezTo>
                    <a:lnTo>
                      <a:pt x="35" y="202"/>
                    </a:lnTo>
                    <a:cubicBezTo>
                      <a:pt x="71" y="170"/>
                      <a:pt x="83" y="160"/>
                      <a:pt x="104" y="144"/>
                    </a:cubicBezTo>
                    <a:cubicBezTo>
                      <a:pt x="130" y="123"/>
                      <a:pt x="154" y="101"/>
                      <a:pt x="154" y="68"/>
                    </a:cubicBezTo>
                    <a:cubicBezTo>
                      <a:pt x="154" y="26"/>
                      <a:pt x="117" y="0"/>
                      <a:pt x="73" y="0"/>
                    </a:cubicBezTo>
                    <a:cubicBezTo>
                      <a:pt x="29" y="0"/>
                      <a:pt x="0" y="31"/>
                      <a:pt x="0" y="63"/>
                    </a:cubicBezTo>
                    <a:cubicBezTo>
                      <a:pt x="0" y="80"/>
                      <a:pt x="15" y="82"/>
                      <a:pt x="19" y="82"/>
                    </a:cubicBezTo>
                    <a:cubicBezTo>
                      <a:pt x="27" y="82"/>
                      <a:pt x="37" y="76"/>
                      <a:pt x="37" y="64"/>
                    </a:cubicBezTo>
                    <a:cubicBezTo>
                      <a:pt x="37" y="57"/>
                      <a:pt x="35" y="45"/>
                      <a:pt x="17" y="45"/>
                    </a:cubicBezTo>
                    <a:cubicBezTo>
                      <a:pt x="27" y="20"/>
                      <a:pt x="51" y="13"/>
                      <a:pt x="67" y="13"/>
                    </a:cubicBezTo>
                    <a:cubicBezTo>
                      <a:pt x="102" y="13"/>
                      <a:pt x="120" y="40"/>
                      <a:pt x="120" y="68"/>
                    </a:cubicBezTo>
                    <a:cubicBezTo>
                      <a:pt x="120" y="99"/>
                      <a:pt x="99" y="123"/>
                      <a:pt x="88" y="135"/>
                    </a:cubicBezTo>
                    <a:lnTo>
                      <a:pt x="4" y="218"/>
                    </a:lnTo>
                    <a:cubicBezTo>
                      <a:pt x="0" y="221"/>
                      <a:pt x="0" y="222"/>
                      <a:pt x="0" y="232"/>
                    </a:cubicBezTo>
                    <a:lnTo>
                      <a:pt x="144" y="232"/>
                    </a:lnTo>
                    <a:lnTo>
                      <a:pt x="154" y="168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3" name="Freeform 76">
                <a:extLst>
                  <a:ext uri="{FF2B5EF4-FFF2-40B4-BE49-F238E27FC236}">
                    <a16:creationId xmlns:a16="http://schemas.microsoft.com/office/drawing/2014/main" id="{8E7A8A6E-9E59-4622-8A48-41C5F67A8738}"/>
                  </a:ext>
                </a:extLst>
              </p:cNvPr>
              <p:cNvSpPr>
                <a:spLocks noEditPoint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2813054" y="2652713"/>
                <a:ext cx="53975" cy="88900"/>
              </a:xfrm>
              <a:custGeom>
                <a:avLst/>
                <a:gdLst>
                  <a:gd name="T0" fmla="*/ 162 w 162"/>
                  <a:gd name="T1" fmla="*/ 120 h 238"/>
                  <a:gd name="T2" fmla="*/ 142 w 162"/>
                  <a:gd name="T3" fmla="*/ 30 h 238"/>
                  <a:gd name="T4" fmla="*/ 81 w 162"/>
                  <a:gd name="T5" fmla="*/ 0 h 238"/>
                  <a:gd name="T6" fmla="*/ 0 w 162"/>
                  <a:gd name="T7" fmla="*/ 120 h 238"/>
                  <a:gd name="T8" fmla="*/ 81 w 162"/>
                  <a:gd name="T9" fmla="*/ 238 h 238"/>
                  <a:gd name="T10" fmla="*/ 162 w 162"/>
                  <a:gd name="T11" fmla="*/ 120 h 238"/>
                  <a:gd name="T12" fmla="*/ 81 w 162"/>
                  <a:gd name="T13" fmla="*/ 229 h 238"/>
                  <a:gd name="T14" fmla="*/ 37 w 162"/>
                  <a:gd name="T15" fmla="*/ 191 h 238"/>
                  <a:gd name="T16" fmla="*/ 32 w 162"/>
                  <a:gd name="T17" fmla="*/ 116 h 238"/>
                  <a:gd name="T18" fmla="*/ 37 w 162"/>
                  <a:gd name="T19" fmla="*/ 44 h 238"/>
                  <a:gd name="T20" fmla="*/ 81 w 162"/>
                  <a:gd name="T21" fmla="*/ 9 h 238"/>
                  <a:gd name="T22" fmla="*/ 124 w 162"/>
                  <a:gd name="T23" fmla="*/ 41 h 238"/>
                  <a:gd name="T24" fmla="*/ 130 w 162"/>
                  <a:gd name="T25" fmla="*/ 116 h 238"/>
                  <a:gd name="T26" fmla="*/ 126 w 162"/>
                  <a:gd name="T27" fmla="*/ 189 h 238"/>
                  <a:gd name="T28" fmla="*/ 81 w 162"/>
                  <a:gd name="T29" fmla="*/ 229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62" h="238">
                    <a:moveTo>
                      <a:pt x="162" y="120"/>
                    </a:moveTo>
                    <a:cubicBezTo>
                      <a:pt x="162" y="82"/>
                      <a:pt x="158" y="54"/>
                      <a:pt x="142" y="30"/>
                    </a:cubicBezTo>
                    <a:cubicBezTo>
                      <a:pt x="131" y="14"/>
                      <a:pt x="109" y="0"/>
                      <a:pt x="81" y="0"/>
                    </a:cubicBezTo>
                    <a:cubicBezTo>
                      <a:pt x="0" y="0"/>
                      <a:pt x="0" y="95"/>
                      <a:pt x="0" y="120"/>
                    </a:cubicBezTo>
                    <a:cubicBezTo>
                      <a:pt x="0" y="145"/>
                      <a:pt x="0" y="238"/>
                      <a:pt x="81" y="238"/>
                    </a:cubicBezTo>
                    <a:cubicBezTo>
                      <a:pt x="162" y="238"/>
                      <a:pt x="162" y="145"/>
                      <a:pt x="162" y="120"/>
                    </a:cubicBezTo>
                    <a:close/>
                    <a:moveTo>
                      <a:pt x="81" y="229"/>
                    </a:moveTo>
                    <a:cubicBezTo>
                      <a:pt x="65" y="229"/>
                      <a:pt x="44" y="219"/>
                      <a:pt x="37" y="191"/>
                    </a:cubicBezTo>
                    <a:cubicBezTo>
                      <a:pt x="32" y="170"/>
                      <a:pt x="32" y="141"/>
                      <a:pt x="32" y="116"/>
                    </a:cubicBezTo>
                    <a:cubicBezTo>
                      <a:pt x="32" y="90"/>
                      <a:pt x="32" y="64"/>
                      <a:pt x="37" y="44"/>
                    </a:cubicBezTo>
                    <a:cubicBezTo>
                      <a:pt x="45" y="17"/>
                      <a:pt x="67" y="9"/>
                      <a:pt x="81" y="9"/>
                    </a:cubicBezTo>
                    <a:cubicBezTo>
                      <a:pt x="100" y="9"/>
                      <a:pt x="118" y="21"/>
                      <a:pt x="124" y="41"/>
                    </a:cubicBezTo>
                    <a:cubicBezTo>
                      <a:pt x="130" y="60"/>
                      <a:pt x="130" y="85"/>
                      <a:pt x="130" y="116"/>
                    </a:cubicBezTo>
                    <a:cubicBezTo>
                      <a:pt x="130" y="141"/>
                      <a:pt x="130" y="167"/>
                      <a:pt x="126" y="189"/>
                    </a:cubicBezTo>
                    <a:cubicBezTo>
                      <a:pt x="119" y="221"/>
                      <a:pt x="95" y="229"/>
                      <a:pt x="81" y="229"/>
                    </a:cubicBez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70" name="Group 69" descr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0^3$&#10;&#10;&#10;&#10;\end{document}" title="IguanaTex Vector Display">
              <a:extLst>
                <a:ext uri="{FF2B5EF4-FFF2-40B4-BE49-F238E27FC236}">
                  <a16:creationId xmlns:a16="http://schemas.microsoft.com/office/drawing/2014/main" id="{3D96D493-9C49-4C08-9394-9D0A1BE056B8}"/>
                </a:ext>
              </a:extLst>
            </p:cNvPr>
            <p:cNvGrpSpPr>
              <a:grpSpLocks noChangeAspect="1"/>
            </p:cNvGrpSpPr>
            <p:nvPr>
              <p:custDataLst>
                <p:tags r:id="rId5"/>
              </p:custDataLst>
            </p:nvPr>
          </p:nvGrpSpPr>
          <p:grpSpPr>
            <a:xfrm>
              <a:off x="10119500" y="6859794"/>
              <a:ext cx="325437" cy="201613"/>
              <a:chOff x="2541591" y="2540000"/>
              <a:chExt cx="325438" cy="201613"/>
            </a:xfrm>
          </p:grpSpPr>
          <p:sp>
            <p:nvSpPr>
              <p:cNvPr id="65" name="Freeform 83">
                <a:extLst>
                  <a:ext uri="{FF2B5EF4-FFF2-40B4-BE49-F238E27FC236}">
                    <a16:creationId xmlns:a16="http://schemas.microsoft.com/office/drawing/2014/main" id="{71B3AFE7-A9C2-44E6-99BE-E7AD6FFDA7FB}"/>
                  </a:ext>
                </a:extLst>
              </p:cNvPr>
              <p:cNvSpPr>
                <a:spLocks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2541591" y="2586038"/>
                <a:ext cx="114300" cy="122238"/>
              </a:xfrm>
              <a:custGeom>
                <a:avLst/>
                <a:gdLst>
                  <a:gd name="T0" fmla="*/ 176 w 332"/>
                  <a:gd name="T1" fmla="*/ 176 h 332"/>
                  <a:gd name="T2" fmla="*/ 315 w 332"/>
                  <a:gd name="T3" fmla="*/ 176 h 332"/>
                  <a:gd name="T4" fmla="*/ 332 w 332"/>
                  <a:gd name="T5" fmla="*/ 166 h 332"/>
                  <a:gd name="T6" fmla="*/ 315 w 332"/>
                  <a:gd name="T7" fmla="*/ 156 h 332"/>
                  <a:gd name="T8" fmla="*/ 176 w 332"/>
                  <a:gd name="T9" fmla="*/ 156 h 332"/>
                  <a:gd name="T10" fmla="*/ 176 w 332"/>
                  <a:gd name="T11" fmla="*/ 16 h 332"/>
                  <a:gd name="T12" fmla="*/ 166 w 332"/>
                  <a:gd name="T13" fmla="*/ 0 h 332"/>
                  <a:gd name="T14" fmla="*/ 156 w 332"/>
                  <a:gd name="T15" fmla="*/ 16 h 332"/>
                  <a:gd name="T16" fmla="*/ 156 w 332"/>
                  <a:gd name="T17" fmla="*/ 156 h 332"/>
                  <a:gd name="T18" fmla="*/ 17 w 332"/>
                  <a:gd name="T19" fmla="*/ 156 h 332"/>
                  <a:gd name="T20" fmla="*/ 0 w 332"/>
                  <a:gd name="T21" fmla="*/ 166 h 332"/>
                  <a:gd name="T22" fmla="*/ 17 w 332"/>
                  <a:gd name="T23" fmla="*/ 176 h 332"/>
                  <a:gd name="T24" fmla="*/ 156 w 332"/>
                  <a:gd name="T25" fmla="*/ 176 h 332"/>
                  <a:gd name="T26" fmla="*/ 156 w 332"/>
                  <a:gd name="T27" fmla="*/ 316 h 332"/>
                  <a:gd name="T28" fmla="*/ 166 w 332"/>
                  <a:gd name="T29" fmla="*/ 332 h 332"/>
                  <a:gd name="T30" fmla="*/ 176 w 332"/>
                  <a:gd name="T31" fmla="*/ 316 h 332"/>
                  <a:gd name="T32" fmla="*/ 176 w 332"/>
                  <a:gd name="T33" fmla="*/ 176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32" h="332">
                    <a:moveTo>
                      <a:pt x="176" y="176"/>
                    </a:moveTo>
                    <a:lnTo>
                      <a:pt x="315" y="176"/>
                    </a:lnTo>
                    <a:cubicBezTo>
                      <a:pt x="322" y="176"/>
                      <a:pt x="332" y="176"/>
                      <a:pt x="332" y="166"/>
                    </a:cubicBezTo>
                    <a:cubicBezTo>
                      <a:pt x="332" y="156"/>
                      <a:pt x="322" y="156"/>
                      <a:pt x="315" y="156"/>
                    </a:cubicBezTo>
                    <a:lnTo>
                      <a:pt x="176" y="156"/>
                    </a:lnTo>
                    <a:lnTo>
                      <a:pt x="176" y="16"/>
                    </a:lnTo>
                    <a:cubicBezTo>
                      <a:pt x="176" y="9"/>
                      <a:pt x="176" y="0"/>
                      <a:pt x="166" y="0"/>
                    </a:cubicBezTo>
                    <a:cubicBezTo>
                      <a:pt x="156" y="0"/>
                      <a:pt x="156" y="9"/>
                      <a:pt x="156" y="16"/>
                    </a:cubicBezTo>
                    <a:lnTo>
                      <a:pt x="156" y="156"/>
                    </a:lnTo>
                    <a:lnTo>
                      <a:pt x="17" y="156"/>
                    </a:lnTo>
                    <a:cubicBezTo>
                      <a:pt x="10" y="156"/>
                      <a:pt x="0" y="156"/>
                      <a:pt x="0" y="166"/>
                    </a:cubicBezTo>
                    <a:cubicBezTo>
                      <a:pt x="0" y="176"/>
                      <a:pt x="10" y="176"/>
                      <a:pt x="17" y="176"/>
                    </a:cubicBezTo>
                    <a:lnTo>
                      <a:pt x="156" y="176"/>
                    </a:lnTo>
                    <a:lnTo>
                      <a:pt x="156" y="316"/>
                    </a:lnTo>
                    <a:cubicBezTo>
                      <a:pt x="156" y="323"/>
                      <a:pt x="156" y="332"/>
                      <a:pt x="166" y="332"/>
                    </a:cubicBezTo>
                    <a:cubicBezTo>
                      <a:pt x="176" y="332"/>
                      <a:pt x="176" y="323"/>
                      <a:pt x="176" y="316"/>
                    </a:cubicBezTo>
                    <a:lnTo>
                      <a:pt x="176" y="176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84">
                <a:extLst>
                  <a:ext uri="{FF2B5EF4-FFF2-40B4-BE49-F238E27FC236}">
                    <a16:creationId xmlns:a16="http://schemas.microsoft.com/office/drawing/2014/main" id="{B1767955-5B83-4CD1-B304-4D870E6D7AEA}"/>
                  </a:ext>
                </a:extLst>
              </p:cNvPr>
              <p:cNvSpPr>
                <a:spLocks noEditPoints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2673354" y="2560638"/>
                <a:ext cx="123825" cy="133350"/>
              </a:xfrm>
              <a:custGeom>
                <a:avLst/>
                <a:gdLst>
                  <a:gd name="T0" fmla="*/ 197 w 368"/>
                  <a:gd name="T1" fmla="*/ 9 h 358"/>
                  <a:gd name="T2" fmla="*/ 184 w 368"/>
                  <a:gd name="T3" fmla="*/ 0 h 358"/>
                  <a:gd name="T4" fmla="*/ 171 w 368"/>
                  <a:gd name="T5" fmla="*/ 9 h 358"/>
                  <a:gd name="T6" fmla="*/ 3 w 368"/>
                  <a:gd name="T7" fmla="*/ 348 h 358"/>
                  <a:gd name="T8" fmla="*/ 0 w 368"/>
                  <a:gd name="T9" fmla="*/ 354 h 358"/>
                  <a:gd name="T10" fmla="*/ 11 w 368"/>
                  <a:gd name="T11" fmla="*/ 358 h 358"/>
                  <a:gd name="T12" fmla="*/ 357 w 368"/>
                  <a:gd name="T13" fmla="*/ 358 h 358"/>
                  <a:gd name="T14" fmla="*/ 368 w 368"/>
                  <a:gd name="T15" fmla="*/ 354 h 358"/>
                  <a:gd name="T16" fmla="*/ 366 w 368"/>
                  <a:gd name="T17" fmla="*/ 348 h 358"/>
                  <a:gd name="T18" fmla="*/ 197 w 368"/>
                  <a:gd name="T19" fmla="*/ 9 h 358"/>
                  <a:gd name="T20" fmla="*/ 168 w 368"/>
                  <a:gd name="T21" fmla="*/ 50 h 358"/>
                  <a:gd name="T22" fmla="*/ 303 w 368"/>
                  <a:gd name="T23" fmla="*/ 320 h 358"/>
                  <a:gd name="T24" fmla="*/ 34 w 368"/>
                  <a:gd name="T25" fmla="*/ 320 h 358"/>
                  <a:gd name="T26" fmla="*/ 168 w 368"/>
                  <a:gd name="T27" fmla="*/ 50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8" h="358">
                    <a:moveTo>
                      <a:pt x="197" y="9"/>
                    </a:moveTo>
                    <a:cubicBezTo>
                      <a:pt x="194" y="3"/>
                      <a:pt x="193" y="0"/>
                      <a:pt x="184" y="0"/>
                    </a:cubicBezTo>
                    <a:cubicBezTo>
                      <a:pt x="176" y="0"/>
                      <a:pt x="175" y="3"/>
                      <a:pt x="171" y="9"/>
                    </a:cubicBezTo>
                    <a:lnTo>
                      <a:pt x="3" y="348"/>
                    </a:lnTo>
                    <a:cubicBezTo>
                      <a:pt x="0" y="352"/>
                      <a:pt x="0" y="353"/>
                      <a:pt x="0" y="354"/>
                    </a:cubicBezTo>
                    <a:cubicBezTo>
                      <a:pt x="0" y="358"/>
                      <a:pt x="3" y="358"/>
                      <a:pt x="11" y="358"/>
                    </a:cubicBezTo>
                    <a:lnTo>
                      <a:pt x="357" y="358"/>
                    </a:lnTo>
                    <a:cubicBezTo>
                      <a:pt x="365" y="358"/>
                      <a:pt x="368" y="358"/>
                      <a:pt x="368" y="354"/>
                    </a:cubicBezTo>
                    <a:cubicBezTo>
                      <a:pt x="368" y="353"/>
                      <a:pt x="368" y="352"/>
                      <a:pt x="366" y="348"/>
                    </a:cubicBezTo>
                    <a:lnTo>
                      <a:pt x="197" y="9"/>
                    </a:lnTo>
                    <a:close/>
                    <a:moveTo>
                      <a:pt x="168" y="50"/>
                    </a:moveTo>
                    <a:lnTo>
                      <a:pt x="303" y="320"/>
                    </a:lnTo>
                    <a:lnTo>
                      <a:pt x="34" y="320"/>
                    </a:lnTo>
                    <a:lnTo>
                      <a:pt x="168" y="5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85">
                <a:extLst>
                  <a:ext uri="{FF2B5EF4-FFF2-40B4-BE49-F238E27FC236}">
                    <a16:creationId xmlns:a16="http://schemas.microsoft.com/office/drawing/2014/main" id="{98BBDE75-2291-456C-BC37-C54E377C4666}"/>
                  </a:ext>
                </a:extLst>
              </p:cNvPr>
              <p:cNvSpPr>
                <a:spLocks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2813054" y="2540000"/>
                <a:ext cx="53975" cy="88900"/>
              </a:xfrm>
              <a:custGeom>
                <a:avLst/>
                <a:gdLst>
                  <a:gd name="T0" fmla="*/ 76 w 160"/>
                  <a:gd name="T1" fmla="*/ 115 h 239"/>
                  <a:gd name="T2" fmla="*/ 123 w 160"/>
                  <a:gd name="T3" fmla="*/ 171 h 239"/>
                  <a:gd name="T4" fmla="*/ 78 w 160"/>
                  <a:gd name="T5" fmla="*/ 228 h 239"/>
                  <a:gd name="T6" fmla="*/ 18 w 160"/>
                  <a:gd name="T7" fmla="*/ 203 h 239"/>
                  <a:gd name="T8" fmla="*/ 39 w 160"/>
                  <a:gd name="T9" fmla="*/ 184 h 239"/>
                  <a:gd name="T10" fmla="*/ 20 w 160"/>
                  <a:gd name="T11" fmla="*/ 164 h 239"/>
                  <a:gd name="T12" fmla="*/ 0 w 160"/>
                  <a:gd name="T13" fmla="*/ 185 h 239"/>
                  <a:gd name="T14" fmla="*/ 78 w 160"/>
                  <a:gd name="T15" fmla="*/ 239 h 239"/>
                  <a:gd name="T16" fmla="*/ 160 w 160"/>
                  <a:gd name="T17" fmla="*/ 171 h 239"/>
                  <a:gd name="T18" fmla="*/ 100 w 160"/>
                  <a:gd name="T19" fmla="*/ 109 h 239"/>
                  <a:gd name="T20" fmla="*/ 150 w 160"/>
                  <a:gd name="T21" fmla="*/ 48 h 239"/>
                  <a:gd name="T22" fmla="*/ 79 w 160"/>
                  <a:gd name="T23" fmla="*/ 0 h 239"/>
                  <a:gd name="T24" fmla="*/ 11 w 160"/>
                  <a:gd name="T25" fmla="*/ 47 h 239"/>
                  <a:gd name="T26" fmla="*/ 29 w 160"/>
                  <a:gd name="T27" fmla="*/ 65 h 239"/>
                  <a:gd name="T28" fmla="*/ 47 w 160"/>
                  <a:gd name="T29" fmla="*/ 48 h 239"/>
                  <a:gd name="T30" fmla="*/ 29 w 160"/>
                  <a:gd name="T31" fmla="*/ 29 h 239"/>
                  <a:gd name="T32" fmla="*/ 78 w 160"/>
                  <a:gd name="T33" fmla="*/ 10 h 239"/>
                  <a:gd name="T34" fmla="*/ 116 w 160"/>
                  <a:gd name="T35" fmla="*/ 48 h 239"/>
                  <a:gd name="T36" fmla="*/ 102 w 160"/>
                  <a:gd name="T37" fmla="*/ 90 h 239"/>
                  <a:gd name="T38" fmla="*/ 63 w 160"/>
                  <a:gd name="T39" fmla="*/ 105 h 239"/>
                  <a:gd name="T40" fmla="*/ 52 w 160"/>
                  <a:gd name="T41" fmla="*/ 106 h 239"/>
                  <a:gd name="T42" fmla="*/ 48 w 160"/>
                  <a:gd name="T43" fmla="*/ 110 h 239"/>
                  <a:gd name="T44" fmla="*/ 58 w 160"/>
                  <a:gd name="T45" fmla="*/ 115 h 239"/>
                  <a:gd name="T46" fmla="*/ 76 w 160"/>
                  <a:gd name="T47" fmla="*/ 115 h 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60" h="239">
                    <a:moveTo>
                      <a:pt x="76" y="115"/>
                    </a:moveTo>
                    <a:cubicBezTo>
                      <a:pt x="104" y="115"/>
                      <a:pt x="123" y="134"/>
                      <a:pt x="123" y="171"/>
                    </a:cubicBezTo>
                    <a:cubicBezTo>
                      <a:pt x="123" y="215"/>
                      <a:pt x="98" y="228"/>
                      <a:pt x="78" y="228"/>
                    </a:cubicBezTo>
                    <a:cubicBezTo>
                      <a:pt x="64" y="228"/>
                      <a:pt x="33" y="224"/>
                      <a:pt x="18" y="203"/>
                    </a:cubicBezTo>
                    <a:cubicBezTo>
                      <a:pt x="35" y="203"/>
                      <a:pt x="39" y="191"/>
                      <a:pt x="39" y="184"/>
                    </a:cubicBezTo>
                    <a:cubicBezTo>
                      <a:pt x="39" y="173"/>
                      <a:pt x="30" y="164"/>
                      <a:pt x="20" y="164"/>
                    </a:cubicBezTo>
                    <a:cubicBezTo>
                      <a:pt x="10" y="164"/>
                      <a:pt x="0" y="170"/>
                      <a:pt x="0" y="185"/>
                    </a:cubicBezTo>
                    <a:cubicBezTo>
                      <a:pt x="0" y="218"/>
                      <a:pt x="36" y="239"/>
                      <a:pt x="78" y="239"/>
                    </a:cubicBezTo>
                    <a:cubicBezTo>
                      <a:pt x="127" y="239"/>
                      <a:pt x="160" y="206"/>
                      <a:pt x="160" y="171"/>
                    </a:cubicBezTo>
                    <a:cubicBezTo>
                      <a:pt x="160" y="144"/>
                      <a:pt x="138" y="117"/>
                      <a:pt x="100" y="109"/>
                    </a:cubicBezTo>
                    <a:cubicBezTo>
                      <a:pt x="136" y="96"/>
                      <a:pt x="150" y="70"/>
                      <a:pt x="150" y="48"/>
                    </a:cubicBezTo>
                    <a:cubicBezTo>
                      <a:pt x="150" y="21"/>
                      <a:pt x="118" y="0"/>
                      <a:pt x="79" y="0"/>
                    </a:cubicBezTo>
                    <a:cubicBezTo>
                      <a:pt x="40" y="0"/>
                      <a:pt x="11" y="19"/>
                      <a:pt x="11" y="47"/>
                    </a:cubicBezTo>
                    <a:cubicBezTo>
                      <a:pt x="11" y="59"/>
                      <a:pt x="18" y="65"/>
                      <a:pt x="29" y="65"/>
                    </a:cubicBezTo>
                    <a:cubicBezTo>
                      <a:pt x="40" y="65"/>
                      <a:pt x="47" y="57"/>
                      <a:pt x="47" y="48"/>
                    </a:cubicBezTo>
                    <a:cubicBezTo>
                      <a:pt x="47" y="37"/>
                      <a:pt x="40" y="30"/>
                      <a:pt x="29" y="29"/>
                    </a:cubicBezTo>
                    <a:cubicBezTo>
                      <a:pt x="41" y="14"/>
                      <a:pt x="65" y="10"/>
                      <a:pt x="78" y="10"/>
                    </a:cubicBezTo>
                    <a:cubicBezTo>
                      <a:pt x="94" y="10"/>
                      <a:pt x="116" y="18"/>
                      <a:pt x="116" y="48"/>
                    </a:cubicBezTo>
                    <a:cubicBezTo>
                      <a:pt x="116" y="63"/>
                      <a:pt x="111" y="79"/>
                      <a:pt x="102" y="90"/>
                    </a:cubicBezTo>
                    <a:cubicBezTo>
                      <a:pt x="90" y="103"/>
                      <a:pt x="81" y="104"/>
                      <a:pt x="63" y="105"/>
                    </a:cubicBezTo>
                    <a:cubicBezTo>
                      <a:pt x="54" y="106"/>
                      <a:pt x="54" y="106"/>
                      <a:pt x="52" y="106"/>
                    </a:cubicBezTo>
                    <a:cubicBezTo>
                      <a:pt x="51" y="106"/>
                      <a:pt x="48" y="107"/>
                      <a:pt x="48" y="110"/>
                    </a:cubicBezTo>
                    <a:cubicBezTo>
                      <a:pt x="48" y="115"/>
                      <a:pt x="52" y="115"/>
                      <a:pt x="58" y="115"/>
                    </a:cubicBezTo>
                    <a:lnTo>
                      <a:pt x="76" y="115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86">
                <a:extLst>
                  <a:ext uri="{FF2B5EF4-FFF2-40B4-BE49-F238E27FC236}">
                    <a16:creationId xmlns:a16="http://schemas.microsoft.com/office/drawing/2014/main" id="{C868FFFB-B61A-4377-9CE7-02F83E6F3998}"/>
                  </a:ext>
                </a:extLst>
              </p:cNvPr>
              <p:cNvSpPr>
                <a:spLocks noEditPoint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2813054" y="2652713"/>
                <a:ext cx="53975" cy="88900"/>
              </a:xfrm>
              <a:custGeom>
                <a:avLst/>
                <a:gdLst>
                  <a:gd name="T0" fmla="*/ 162 w 162"/>
                  <a:gd name="T1" fmla="*/ 120 h 238"/>
                  <a:gd name="T2" fmla="*/ 142 w 162"/>
                  <a:gd name="T3" fmla="*/ 30 h 238"/>
                  <a:gd name="T4" fmla="*/ 81 w 162"/>
                  <a:gd name="T5" fmla="*/ 0 h 238"/>
                  <a:gd name="T6" fmla="*/ 0 w 162"/>
                  <a:gd name="T7" fmla="*/ 120 h 238"/>
                  <a:gd name="T8" fmla="*/ 81 w 162"/>
                  <a:gd name="T9" fmla="*/ 238 h 238"/>
                  <a:gd name="T10" fmla="*/ 162 w 162"/>
                  <a:gd name="T11" fmla="*/ 120 h 238"/>
                  <a:gd name="T12" fmla="*/ 81 w 162"/>
                  <a:gd name="T13" fmla="*/ 229 h 238"/>
                  <a:gd name="T14" fmla="*/ 37 w 162"/>
                  <a:gd name="T15" fmla="*/ 191 h 238"/>
                  <a:gd name="T16" fmla="*/ 32 w 162"/>
                  <a:gd name="T17" fmla="*/ 116 h 238"/>
                  <a:gd name="T18" fmla="*/ 37 w 162"/>
                  <a:gd name="T19" fmla="*/ 44 h 238"/>
                  <a:gd name="T20" fmla="*/ 81 w 162"/>
                  <a:gd name="T21" fmla="*/ 9 h 238"/>
                  <a:gd name="T22" fmla="*/ 124 w 162"/>
                  <a:gd name="T23" fmla="*/ 41 h 238"/>
                  <a:gd name="T24" fmla="*/ 130 w 162"/>
                  <a:gd name="T25" fmla="*/ 116 h 238"/>
                  <a:gd name="T26" fmla="*/ 126 w 162"/>
                  <a:gd name="T27" fmla="*/ 189 h 238"/>
                  <a:gd name="T28" fmla="*/ 81 w 162"/>
                  <a:gd name="T29" fmla="*/ 229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62" h="238">
                    <a:moveTo>
                      <a:pt x="162" y="120"/>
                    </a:moveTo>
                    <a:cubicBezTo>
                      <a:pt x="162" y="82"/>
                      <a:pt x="158" y="54"/>
                      <a:pt x="142" y="30"/>
                    </a:cubicBezTo>
                    <a:cubicBezTo>
                      <a:pt x="131" y="14"/>
                      <a:pt x="109" y="0"/>
                      <a:pt x="81" y="0"/>
                    </a:cubicBezTo>
                    <a:cubicBezTo>
                      <a:pt x="0" y="0"/>
                      <a:pt x="0" y="95"/>
                      <a:pt x="0" y="120"/>
                    </a:cubicBezTo>
                    <a:cubicBezTo>
                      <a:pt x="0" y="145"/>
                      <a:pt x="0" y="238"/>
                      <a:pt x="81" y="238"/>
                    </a:cubicBezTo>
                    <a:cubicBezTo>
                      <a:pt x="162" y="238"/>
                      <a:pt x="162" y="145"/>
                      <a:pt x="162" y="120"/>
                    </a:cubicBezTo>
                    <a:close/>
                    <a:moveTo>
                      <a:pt x="81" y="229"/>
                    </a:moveTo>
                    <a:cubicBezTo>
                      <a:pt x="65" y="229"/>
                      <a:pt x="44" y="219"/>
                      <a:pt x="37" y="191"/>
                    </a:cubicBezTo>
                    <a:cubicBezTo>
                      <a:pt x="32" y="170"/>
                      <a:pt x="32" y="141"/>
                      <a:pt x="32" y="116"/>
                    </a:cubicBezTo>
                    <a:cubicBezTo>
                      <a:pt x="32" y="90"/>
                      <a:pt x="32" y="64"/>
                      <a:pt x="37" y="44"/>
                    </a:cubicBezTo>
                    <a:cubicBezTo>
                      <a:pt x="45" y="17"/>
                      <a:pt x="67" y="9"/>
                      <a:pt x="81" y="9"/>
                    </a:cubicBezTo>
                    <a:cubicBezTo>
                      <a:pt x="100" y="9"/>
                      <a:pt x="118" y="21"/>
                      <a:pt x="124" y="41"/>
                    </a:cubicBezTo>
                    <a:cubicBezTo>
                      <a:pt x="130" y="60"/>
                      <a:pt x="130" y="85"/>
                      <a:pt x="130" y="116"/>
                    </a:cubicBezTo>
                    <a:cubicBezTo>
                      <a:pt x="130" y="141"/>
                      <a:pt x="130" y="167"/>
                      <a:pt x="126" y="189"/>
                    </a:cubicBezTo>
                    <a:cubicBezTo>
                      <a:pt x="119" y="221"/>
                      <a:pt x="95" y="229"/>
                      <a:pt x="81" y="229"/>
                    </a:cubicBez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83" name="Group 82" descr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0^4$&#10;&#10;&#10;&#10;\end{document}" title="IguanaTex Vector Display">
              <a:extLst>
                <a:ext uri="{FF2B5EF4-FFF2-40B4-BE49-F238E27FC236}">
                  <a16:creationId xmlns:a16="http://schemas.microsoft.com/office/drawing/2014/main" id="{00E78040-E8E0-44E4-B723-8D5461471332}"/>
                </a:ext>
              </a:extLst>
            </p:cNvPr>
            <p:cNvGrpSpPr>
              <a:grpSpLocks noChangeAspect="1"/>
            </p:cNvGrpSpPr>
            <p:nvPr>
              <p:custDataLst>
                <p:tags r:id="rId6"/>
              </p:custDataLst>
            </p:nvPr>
          </p:nvGrpSpPr>
          <p:grpSpPr>
            <a:xfrm>
              <a:off x="11112626" y="6851418"/>
              <a:ext cx="353397" cy="220234"/>
              <a:chOff x="2541591" y="2540000"/>
              <a:chExt cx="328613" cy="204788"/>
            </a:xfrm>
          </p:grpSpPr>
          <p:sp>
            <p:nvSpPr>
              <p:cNvPr id="78" name="Freeform 93">
                <a:extLst>
                  <a:ext uri="{FF2B5EF4-FFF2-40B4-BE49-F238E27FC236}">
                    <a16:creationId xmlns:a16="http://schemas.microsoft.com/office/drawing/2014/main" id="{4CA8DB0E-F651-43A7-B20F-FBC03DD1FA39}"/>
                  </a:ext>
                </a:extLst>
              </p:cNvPr>
              <p:cNvSpPr>
                <a:spLocks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2541591" y="2586038"/>
                <a:ext cx="114300" cy="125413"/>
              </a:xfrm>
              <a:custGeom>
                <a:avLst/>
                <a:gdLst>
                  <a:gd name="T0" fmla="*/ 176 w 332"/>
                  <a:gd name="T1" fmla="*/ 176 h 332"/>
                  <a:gd name="T2" fmla="*/ 315 w 332"/>
                  <a:gd name="T3" fmla="*/ 176 h 332"/>
                  <a:gd name="T4" fmla="*/ 332 w 332"/>
                  <a:gd name="T5" fmla="*/ 166 h 332"/>
                  <a:gd name="T6" fmla="*/ 315 w 332"/>
                  <a:gd name="T7" fmla="*/ 156 h 332"/>
                  <a:gd name="T8" fmla="*/ 176 w 332"/>
                  <a:gd name="T9" fmla="*/ 156 h 332"/>
                  <a:gd name="T10" fmla="*/ 176 w 332"/>
                  <a:gd name="T11" fmla="*/ 16 h 332"/>
                  <a:gd name="T12" fmla="*/ 166 w 332"/>
                  <a:gd name="T13" fmla="*/ 0 h 332"/>
                  <a:gd name="T14" fmla="*/ 156 w 332"/>
                  <a:gd name="T15" fmla="*/ 16 h 332"/>
                  <a:gd name="T16" fmla="*/ 156 w 332"/>
                  <a:gd name="T17" fmla="*/ 156 h 332"/>
                  <a:gd name="T18" fmla="*/ 17 w 332"/>
                  <a:gd name="T19" fmla="*/ 156 h 332"/>
                  <a:gd name="T20" fmla="*/ 0 w 332"/>
                  <a:gd name="T21" fmla="*/ 166 h 332"/>
                  <a:gd name="T22" fmla="*/ 17 w 332"/>
                  <a:gd name="T23" fmla="*/ 176 h 332"/>
                  <a:gd name="T24" fmla="*/ 156 w 332"/>
                  <a:gd name="T25" fmla="*/ 176 h 332"/>
                  <a:gd name="T26" fmla="*/ 156 w 332"/>
                  <a:gd name="T27" fmla="*/ 316 h 332"/>
                  <a:gd name="T28" fmla="*/ 166 w 332"/>
                  <a:gd name="T29" fmla="*/ 332 h 332"/>
                  <a:gd name="T30" fmla="*/ 176 w 332"/>
                  <a:gd name="T31" fmla="*/ 316 h 332"/>
                  <a:gd name="T32" fmla="*/ 176 w 332"/>
                  <a:gd name="T33" fmla="*/ 176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32" h="332">
                    <a:moveTo>
                      <a:pt x="176" y="176"/>
                    </a:moveTo>
                    <a:lnTo>
                      <a:pt x="315" y="176"/>
                    </a:lnTo>
                    <a:cubicBezTo>
                      <a:pt x="322" y="176"/>
                      <a:pt x="332" y="176"/>
                      <a:pt x="332" y="166"/>
                    </a:cubicBezTo>
                    <a:cubicBezTo>
                      <a:pt x="332" y="156"/>
                      <a:pt x="322" y="156"/>
                      <a:pt x="315" y="156"/>
                    </a:cubicBezTo>
                    <a:lnTo>
                      <a:pt x="176" y="156"/>
                    </a:lnTo>
                    <a:lnTo>
                      <a:pt x="176" y="16"/>
                    </a:lnTo>
                    <a:cubicBezTo>
                      <a:pt x="176" y="9"/>
                      <a:pt x="176" y="0"/>
                      <a:pt x="166" y="0"/>
                    </a:cubicBezTo>
                    <a:cubicBezTo>
                      <a:pt x="156" y="0"/>
                      <a:pt x="156" y="9"/>
                      <a:pt x="156" y="16"/>
                    </a:cubicBezTo>
                    <a:lnTo>
                      <a:pt x="156" y="156"/>
                    </a:lnTo>
                    <a:lnTo>
                      <a:pt x="17" y="156"/>
                    </a:lnTo>
                    <a:cubicBezTo>
                      <a:pt x="10" y="156"/>
                      <a:pt x="0" y="156"/>
                      <a:pt x="0" y="166"/>
                    </a:cubicBezTo>
                    <a:cubicBezTo>
                      <a:pt x="0" y="176"/>
                      <a:pt x="10" y="176"/>
                      <a:pt x="17" y="176"/>
                    </a:cubicBezTo>
                    <a:lnTo>
                      <a:pt x="156" y="176"/>
                    </a:lnTo>
                    <a:lnTo>
                      <a:pt x="156" y="316"/>
                    </a:lnTo>
                    <a:cubicBezTo>
                      <a:pt x="156" y="323"/>
                      <a:pt x="156" y="332"/>
                      <a:pt x="166" y="332"/>
                    </a:cubicBezTo>
                    <a:cubicBezTo>
                      <a:pt x="176" y="332"/>
                      <a:pt x="176" y="323"/>
                      <a:pt x="176" y="316"/>
                    </a:cubicBezTo>
                    <a:lnTo>
                      <a:pt x="176" y="176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94">
                <a:extLst>
                  <a:ext uri="{FF2B5EF4-FFF2-40B4-BE49-F238E27FC236}">
                    <a16:creationId xmlns:a16="http://schemas.microsoft.com/office/drawing/2014/main" id="{0BBC7A8D-A1FE-4069-8806-5F931259CA54}"/>
                  </a:ext>
                </a:extLst>
              </p:cNvPr>
              <p:cNvSpPr>
                <a:spLocks noEditPoint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2673354" y="2562225"/>
                <a:ext cx="125413" cy="133350"/>
              </a:xfrm>
              <a:custGeom>
                <a:avLst/>
                <a:gdLst>
                  <a:gd name="T0" fmla="*/ 197 w 368"/>
                  <a:gd name="T1" fmla="*/ 9 h 358"/>
                  <a:gd name="T2" fmla="*/ 184 w 368"/>
                  <a:gd name="T3" fmla="*/ 0 h 358"/>
                  <a:gd name="T4" fmla="*/ 171 w 368"/>
                  <a:gd name="T5" fmla="*/ 9 h 358"/>
                  <a:gd name="T6" fmla="*/ 3 w 368"/>
                  <a:gd name="T7" fmla="*/ 348 h 358"/>
                  <a:gd name="T8" fmla="*/ 0 w 368"/>
                  <a:gd name="T9" fmla="*/ 354 h 358"/>
                  <a:gd name="T10" fmla="*/ 11 w 368"/>
                  <a:gd name="T11" fmla="*/ 358 h 358"/>
                  <a:gd name="T12" fmla="*/ 357 w 368"/>
                  <a:gd name="T13" fmla="*/ 358 h 358"/>
                  <a:gd name="T14" fmla="*/ 368 w 368"/>
                  <a:gd name="T15" fmla="*/ 354 h 358"/>
                  <a:gd name="T16" fmla="*/ 366 w 368"/>
                  <a:gd name="T17" fmla="*/ 348 h 358"/>
                  <a:gd name="T18" fmla="*/ 197 w 368"/>
                  <a:gd name="T19" fmla="*/ 9 h 358"/>
                  <a:gd name="T20" fmla="*/ 168 w 368"/>
                  <a:gd name="T21" fmla="*/ 50 h 358"/>
                  <a:gd name="T22" fmla="*/ 302 w 368"/>
                  <a:gd name="T23" fmla="*/ 320 h 358"/>
                  <a:gd name="T24" fmla="*/ 33 w 368"/>
                  <a:gd name="T25" fmla="*/ 320 h 358"/>
                  <a:gd name="T26" fmla="*/ 168 w 368"/>
                  <a:gd name="T27" fmla="*/ 50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8" h="358">
                    <a:moveTo>
                      <a:pt x="197" y="9"/>
                    </a:moveTo>
                    <a:cubicBezTo>
                      <a:pt x="194" y="3"/>
                      <a:pt x="193" y="0"/>
                      <a:pt x="184" y="0"/>
                    </a:cubicBezTo>
                    <a:cubicBezTo>
                      <a:pt x="176" y="0"/>
                      <a:pt x="175" y="3"/>
                      <a:pt x="171" y="9"/>
                    </a:cubicBezTo>
                    <a:lnTo>
                      <a:pt x="3" y="348"/>
                    </a:lnTo>
                    <a:cubicBezTo>
                      <a:pt x="0" y="352"/>
                      <a:pt x="0" y="353"/>
                      <a:pt x="0" y="354"/>
                    </a:cubicBezTo>
                    <a:cubicBezTo>
                      <a:pt x="0" y="358"/>
                      <a:pt x="3" y="358"/>
                      <a:pt x="11" y="358"/>
                    </a:cubicBezTo>
                    <a:lnTo>
                      <a:pt x="357" y="358"/>
                    </a:lnTo>
                    <a:cubicBezTo>
                      <a:pt x="365" y="358"/>
                      <a:pt x="368" y="358"/>
                      <a:pt x="368" y="354"/>
                    </a:cubicBezTo>
                    <a:cubicBezTo>
                      <a:pt x="368" y="353"/>
                      <a:pt x="368" y="352"/>
                      <a:pt x="366" y="348"/>
                    </a:cubicBezTo>
                    <a:lnTo>
                      <a:pt x="197" y="9"/>
                    </a:lnTo>
                    <a:close/>
                    <a:moveTo>
                      <a:pt x="168" y="50"/>
                    </a:moveTo>
                    <a:lnTo>
                      <a:pt x="302" y="320"/>
                    </a:lnTo>
                    <a:lnTo>
                      <a:pt x="33" y="320"/>
                    </a:lnTo>
                    <a:lnTo>
                      <a:pt x="168" y="5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95">
                <a:extLst>
                  <a:ext uri="{FF2B5EF4-FFF2-40B4-BE49-F238E27FC236}">
                    <a16:creationId xmlns:a16="http://schemas.microsoft.com/office/drawing/2014/main" id="{7FCF2110-CEDF-43D8-AAB6-FC1C06AE3107}"/>
                  </a:ext>
                </a:extLst>
              </p:cNvPr>
              <p:cNvSpPr>
                <a:spLocks noEditPoint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2811466" y="2540000"/>
                <a:ext cx="58738" cy="87313"/>
              </a:xfrm>
              <a:custGeom>
                <a:avLst/>
                <a:gdLst>
                  <a:gd name="T0" fmla="*/ 171 w 171"/>
                  <a:gd name="T1" fmla="*/ 178 h 235"/>
                  <a:gd name="T2" fmla="*/ 171 w 171"/>
                  <a:gd name="T3" fmla="*/ 165 h 235"/>
                  <a:gd name="T4" fmla="*/ 132 w 171"/>
                  <a:gd name="T5" fmla="*/ 165 h 235"/>
                  <a:gd name="T6" fmla="*/ 132 w 171"/>
                  <a:gd name="T7" fmla="*/ 9 h 235"/>
                  <a:gd name="T8" fmla="*/ 125 w 171"/>
                  <a:gd name="T9" fmla="*/ 0 h 235"/>
                  <a:gd name="T10" fmla="*/ 116 w 171"/>
                  <a:gd name="T11" fmla="*/ 5 h 235"/>
                  <a:gd name="T12" fmla="*/ 0 w 171"/>
                  <a:gd name="T13" fmla="*/ 165 h 235"/>
                  <a:gd name="T14" fmla="*/ 0 w 171"/>
                  <a:gd name="T15" fmla="*/ 178 h 235"/>
                  <a:gd name="T16" fmla="*/ 103 w 171"/>
                  <a:gd name="T17" fmla="*/ 178 h 235"/>
                  <a:gd name="T18" fmla="*/ 103 w 171"/>
                  <a:gd name="T19" fmla="*/ 206 h 235"/>
                  <a:gd name="T20" fmla="*/ 75 w 171"/>
                  <a:gd name="T21" fmla="*/ 222 h 235"/>
                  <a:gd name="T22" fmla="*/ 65 w 171"/>
                  <a:gd name="T23" fmla="*/ 222 h 235"/>
                  <a:gd name="T24" fmla="*/ 65 w 171"/>
                  <a:gd name="T25" fmla="*/ 235 h 235"/>
                  <a:gd name="T26" fmla="*/ 117 w 171"/>
                  <a:gd name="T27" fmla="*/ 233 h 235"/>
                  <a:gd name="T28" fmla="*/ 170 w 171"/>
                  <a:gd name="T29" fmla="*/ 235 h 235"/>
                  <a:gd name="T30" fmla="*/ 170 w 171"/>
                  <a:gd name="T31" fmla="*/ 222 h 235"/>
                  <a:gd name="T32" fmla="*/ 161 w 171"/>
                  <a:gd name="T33" fmla="*/ 222 h 235"/>
                  <a:gd name="T34" fmla="*/ 132 w 171"/>
                  <a:gd name="T35" fmla="*/ 206 h 235"/>
                  <a:gd name="T36" fmla="*/ 132 w 171"/>
                  <a:gd name="T37" fmla="*/ 178 h 235"/>
                  <a:gd name="T38" fmla="*/ 171 w 171"/>
                  <a:gd name="T39" fmla="*/ 178 h 235"/>
                  <a:gd name="T40" fmla="*/ 105 w 171"/>
                  <a:gd name="T41" fmla="*/ 37 h 235"/>
                  <a:gd name="T42" fmla="*/ 105 w 171"/>
                  <a:gd name="T43" fmla="*/ 165 h 235"/>
                  <a:gd name="T44" fmla="*/ 13 w 171"/>
                  <a:gd name="T45" fmla="*/ 165 h 235"/>
                  <a:gd name="T46" fmla="*/ 105 w 171"/>
                  <a:gd name="T47" fmla="*/ 37 h 2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71" h="235">
                    <a:moveTo>
                      <a:pt x="171" y="178"/>
                    </a:moveTo>
                    <a:lnTo>
                      <a:pt x="171" y="165"/>
                    </a:lnTo>
                    <a:lnTo>
                      <a:pt x="132" y="165"/>
                    </a:lnTo>
                    <a:lnTo>
                      <a:pt x="132" y="9"/>
                    </a:lnTo>
                    <a:cubicBezTo>
                      <a:pt x="132" y="2"/>
                      <a:pt x="132" y="0"/>
                      <a:pt x="125" y="0"/>
                    </a:cubicBezTo>
                    <a:cubicBezTo>
                      <a:pt x="121" y="0"/>
                      <a:pt x="119" y="0"/>
                      <a:pt x="116" y="5"/>
                    </a:cubicBezTo>
                    <a:lnTo>
                      <a:pt x="0" y="165"/>
                    </a:lnTo>
                    <a:lnTo>
                      <a:pt x="0" y="178"/>
                    </a:lnTo>
                    <a:lnTo>
                      <a:pt x="103" y="178"/>
                    </a:lnTo>
                    <a:lnTo>
                      <a:pt x="103" y="206"/>
                    </a:lnTo>
                    <a:cubicBezTo>
                      <a:pt x="103" y="218"/>
                      <a:pt x="103" y="222"/>
                      <a:pt x="75" y="222"/>
                    </a:cubicBezTo>
                    <a:lnTo>
                      <a:pt x="65" y="222"/>
                    </a:lnTo>
                    <a:lnTo>
                      <a:pt x="65" y="235"/>
                    </a:lnTo>
                    <a:cubicBezTo>
                      <a:pt x="83" y="234"/>
                      <a:pt x="105" y="233"/>
                      <a:pt x="117" y="233"/>
                    </a:cubicBezTo>
                    <a:cubicBezTo>
                      <a:pt x="130" y="233"/>
                      <a:pt x="153" y="234"/>
                      <a:pt x="170" y="235"/>
                    </a:cubicBezTo>
                    <a:lnTo>
                      <a:pt x="170" y="222"/>
                    </a:lnTo>
                    <a:lnTo>
                      <a:pt x="161" y="222"/>
                    </a:lnTo>
                    <a:cubicBezTo>
                      <a:pt x="132" y="222"/>
                      <a:pt x="132" y="218"/>
                      <a:pt x="132" y="206"/>
                    </a:cubicBezTo>
                    <a:lnTo>
                      <a:pt x="132" y="178"/>
                    </a:lnTo>
                    <a:lnTo>
                      <a:pt x="171" y="178"/>
                    </a:lnTo>
                    <a:close/>
                    <a:moveTo>
                      <a:pt x="105" y="37"/>
                    </a:moveTo>
                    <a:lnTo>
                      <a:pt x="105" y="165"/>
                    </a:lnTo>
                    <a:lnTo>
                      <a:pt x="13" y="165"/>
                    </a:lnTo>
                    <a:lnTo>
                      <a:pt x="105" y="3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96">
                <a:extLst>
                  <a:ext uri="{FF2B5EF4-FFF2-40B4-BE49-F238E27FC236}">
                    <a16:creationId xmlns:a16="http://schemas.microsoft.com/office/drawing/2014/main" id="{569D58BB-777E-41F5-AAD1-38F44ADE4C94}"/>
                  </a:ext>
                </a:extLst>
              </p:cNvPr>
              <p:cNvSpPr>
                <a:spLocks noEditPoint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2813054" y="2655888"/>
                <a:ext cx="55563" cy="88900"/>
              </a:xfrm>
              <a:custGeom>
                <a:avLst/>
                <a:gdLst>
                  <a:gd name="T0" fmla="*/ 162 w 162"/>
                  <a:gd name="T1" fmla="*/ 120 h 238"/>
                  <a:gd name="T2" fmla="*/ 141 w 162"/>
                  <a:gd name="T3" fmla="*/ 30 h 238"/>
                  <a:gd name="T4" fmla="*/ 81 w 162"/>
                  <a:gd name="T5" fmla="*/ 0 h 238"/>
                  <a:gd name="T6" fmla="*/ 0 w 162"/>
                  <a:gd name="T7" fmla="*/ 120 h 238"/>
                  <a:gd name="T8" fmla="*/ 81 w 162"/>
                  <a:gd name="T9" fmla="*/ 238 h 238"/>
                  <a:gd name="T10" fmla="*/ 162 w 162"/>
                  <a:gd name="T11" fmla="*/ 120 h 238"/>
                  <a:gd name="T12" fmla="*/ 81 w 162"/>
                  <a:gd name="T13" fmla="*/ 229 h 238"/>
                  <a:gd name="T14" fmla="*/ 36 w 162"/>
                  <a:gd name="T15" fmla="*/ 191 h 238"/>
                  <a:gd name="T16" fmla="*/ 32 w 162"/>
                  <a:gd name="T17" fmla="*/ 116 h 238"/>
                  <a:gd name="T18" fmla="*/ 37 w 162"/>
                  <a:gd name="T19" fmla="*/ 44 h 238"/>
                  <a:gd name="T20" fmla="*/ 81 w 162"/>
                  <a:gd name="T21" fmla="*/ 9 h 238"/>
                  <a:gd name="T22" fmla="*/ 124 w 162"/>
                  <a:gd name="T23" fmla="*/ 41 h 238"/>
                  <a:gd name="T24" fmla="*/ 130 w 162"/>
                  <a:gd name="T25" fmla="*/ 116 h 238"/>
                  <a:gd name="T26" fmla="*/ 125 w 162"/>
                  <a:gd name="T27" fmla="*/ 189 h 238"/>
                  <a:gd name="T28" fmla="*/ 81 w 162"/>
                  <a:gd name="T29" fmla="*/ 229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62" h="238">
                    <a:moveTo>
                      <a:pt x="162" y="120"/>
                    </a:moveTo>
                    <a:cubicBezTo>
                      <a:pt x="162" y="82"/>
                      <a:pt x="157" y="54"/>
                      <a:pt x="141" y="30"/>
                    </a:cubicBezTo>
                    <a:cubicBezTo>
                      <a:pt x="130" y="14"/>
                      <a:pt x="109" y="0"/>
                      <a:pt x="81" y="0"/>
                    </a:cubicBezTo>
                    <a:cubicBezTo>
                      <a:pt x="0" y="0"/>
                      <a:pt x="0" y="95"/>
                      <a:pt x="0" y="120"/>
                    </a:cubicBezTo>
                    <a:cubicBezTo>
                      <a:pt x="0" y="145"/>
                      <a:pt x="0" y="238"/>
                      <a:pt x="81" y="238"/>
                    </a:cubicBezTo>
                    <a:cubicBezTo>
                      <a:pt x="162" y="238"/>
                      <a:pt x="162" y="145"/>
                      <a:pt x="162" y="120"/>
                    </a:cubicBezTo>
                    <a:close/>
                    <a:moveTo>
                      <a:pt x="81" y="229"/>
                    </a:moveTo>
                    <a:cubicBezTo>
                      <a:pt x="65" y="229"/>
                      <a:pt x="43" y="219"/>
                      <a:pt x="36" y="191"/>
                    </a:cubicBezTo>
                    <a:cubicBezTo>
                      <a:pt x="32" y="170"/>
                      <a:pt x="32" y="141"/>
                      <a:pt x="32" y="116"/>
                    </a:cubicBezTo>
                    <a:cubicBezTo>
                      <a:pt x="32" y="90"/>
                      <a:pt x="32" y="64"/>
                      <a:pt x="37" y="44"/>
                    </a:cubicBezTo>
                    <a:cubicBezTo>
                      <a:pt x="44" y="17"/>
                      <a:pt x="66" y="9"/>
                      <a:pt x="81" y="9"/>
                    </a:cubicBezTo>
                    <a:cubicBezTo>
                      <a:pt x="100" y="9"/>
                      <a:pt x="118" y="21"/>
                      <a:pt x="124" y="41"/>
                    </a:cubicBezTo>
                    <a:cubicBezTo>
                      <a:pt x="130" y="60"/>
                      <a:pt x="130" y="85"/>
                      <a:pt x="130" y="116"/>
                    </a:cubicBezTo>
                    <a:cubicBezTo>
                      <a:pt x="130" y="141"/>
                      <a:pt x="130" y="167"/>
                      <a:pt x="125" y="189"/>
                    </a:cubicBezTo>
                    <a:cubicBezTo>
                      <a:pt x="118" y="221"/>
                      <a:pt x="95" y="229"/>
                      <a:pt x="81" y="229"/>
                    </a:cubicBez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96" name="Group 95" descr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0^5$&#10;&#10;&#10;&#10;\end{document}" title="IguanaTex Vector Display">
              <a:extLst>
                <a:ext uri="{FF2B5EF4-FFF2-40B4-BE49-F238E27FC236}">
                  <a16:creationId xmlns:a16="http://schemas.microsoft.com/office/drawing/2014/main" id="{4CE57908-322C-48BE-A0E6-F3D4B4902298}"/>
                </a:ext>
              </a:extLst>
            </p:cNvPr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>
            <a:xfrm>
              <a:off x="12112113" y="6865920"/>
              <a:ext cx="325437" cy="201613"/>
              <a:chOff x="11114105" y="6851650"/>
              <a:chExt cx="325438" cy="201613"/>
            </a:xfrm>
          </p:grpSpPr>
          <p:sp>
            <p:nvSpPr>
              <p:cNvPr id="91" name="Freeform 103">
                <a:extLst>
                  <a:ext uri="{FF2B5EF4-FFF2-40B4-BE49-F238E27FC236}">
                    <a16:creationId xmlns:a16="http://schemas.microsoft.com/office/drawing/2014/main" id="{0E1BB825-0B99-4F8E-BD56-27770A0832E4}"/>
                  </a:ext>
                </a:extLst>
              </p:cNvPr>
              <p:cNvSpPr>
                <a:spLocks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11114105" y="6896100"/>
                <a:ext cx="114300" cy="123825"/>
              </a:xfrm>
              <a:custGeom>
                <a:avLst/>
                <a:gdLst>
                  <a:gd name="T0" fmla="*/ 176 w 332"/>
                  <a:gd name="T1" fmla="*/ 176 h 332"/>
                  <a:gd name="T2" fmla="*/ 315 w 332"/>
                  <a:gd name="T3" fmla="*/ 176 h 332"/>
                  <a:gd name="T4" fmla="*/ 332 w 332"/>
                  <a:gd name="T5" fmla="*/ 166 h 332"/>
                  <a:gd name="T6" fmla="*/ 315 w 332"/>
                  <a:gd name="T7" fmla="*/ 156 h 332"/>
                  <a:gd name="T8" fmla="*/ 176 w 332"/>
                  <a:gd name="T9" fmla="*/ 156 h 332"/>
                  <a:gd name="T10" fmla="*/ 176 w 332"/>
                  <a:gd name="T11" fmla="*/ 16 h 332"/>
                  <a:gd name="T12" fmla="*/ 166 w 332"/>
                  <a:gd name="T13" fmla="*/ 0 h 332"/>
                  <a:gd name="T14" fmla="*/ 156 w 332"/>
                  <a:gd name="T15" fmla="*/ 16 h 332"/>
                  <a:gd name="T16" fmla="*/ 156 w 332"/>
                  <a:gd name="T17" fmla="*/ 156 h 332"/>
                  <a:gd name="T18" fmla="*/ 17 w 332"/>
                  <a:gd name="T19" fmla="*/ 156 h 332"/>
                  <a:gd name="T20" fmla="*/ 0 w 332"/>
                  <a:gd name="T21" fmla="*/ 166 h 332"/>
                  <a:gd name="T22" fmla="*/ 17 w 332"/>
                  <a:gd name="T23" fmla="*/ 176 h 332"/>
                  <a:gd name="T24" fmla="*/ 156 w 332"/>
                  <a:gd name="T25" fmla="*/ 176 h 332"/>
                  <a:gd name="T26" fmla="*/ 156 w 332"/>
                  <a:gd name="T27" fmla="*/ 316 h 332"/>
                  <a:gd name="T28" fmla="*/ 166 w 332"/>
                  <a:gd name="T29" fmla="*/ 332 h 332"/>
                  <a:gd name="T30" fmla="*/ 176 w 332"/>
                  <a:gd name="T31" fmla="*/ 316 h 332"/>
                  <a:gd name="T32" fmla="*/ 176 w 332"/>
                  <a:gd name="T33" fmla="*/ 176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32" h="332">
                    <a:moveTo>
                      <a:pt x="176" y="176"/>
                    </a:moveTo>
                    <a:lnTo>
                      <a:pt x="315" y="176"/>
                    </a:lnTo>
                    <a:cubicBezTo>
                      <a:pt x="322" y="176"/>
                      <a:pt x="332" y="176"/>
                      <a:pt x="332" y="166"/>
                    </a:cubicBezTo>
                    <a:cubicBezTo>
                      <a:pt x="332" y="156"/>
                      <a:pt x="322" y="156"/>
                      <a:pt x="315" y="156"/>
                    </a:cubicBezTo>
                    <a:lnTo>
                      <a:pt x="176" y="156"/>
                    </a:lnTo>
                    <a:lnTo>
                      <a:pt x="176" y="16"/>
                    </a:lnTo>
                    <a:cubicBezTo>
                      <a:pt x="176" y="9"/>
                      <a:pt x="176" y="0"/>
                      <a:pt x="166" y="0"/>
                    </a:cubicBezTo>
                    <a:cubicBezTo>
                      <a:pt x="156" y="0"/>
                      <a:pt x="156" y="9"/>
                      <a:pt x="156" y="16"/>
                    </a:cubicBezTo>
                    <a:lnTo>
                      <a:pt x="156" y="156"/>
                    </a:lnTo>
                    <a:lnTo>
                      <a:pt x="17" y="156"/>
                    </a:lnTo>
                    <a:cubicBezTo>
                      <a:pt x="10" y="156"/>
                      <a:pt x="0" y="156"/>
                      <a:pt x="0" y="166"/>
                    </a:cubicBezTo>
                    <a:cubicBezTo>
                      <a:pt x="0" y="176"/>
                      <a:pt x="10" y="176"/>
                      <a:pt x="17" y="176"/>
                    </a:cubicBezTo>
                    <a:lnTo>
                      <a:pt x="156" y="176"/>
                    </a:lnTo>
                    <a:lnTo>
                      <a:pt x="156" y="316"/>
                    </a:lnTo>
                    <a:cubicBezTo>
                      <a:pt x="156" y="323"/>
                      <a:pt x="156" y="332"/>
                      <a:pt x="166" y="332"/>
                    </a:cubicBezTo>
                    <a:cubicBezTo>
                      <a:pt x="176" y="332"/>
                      <a:pt x="176" y="323"/>
                      <a:pt x="176" y="316"/>
                    </a:cubicBezTo>
                    <a:lnTo>
                      <a:pt x="176" y="176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Freeform 104">
                <a:extLst>
                  <a:ext uri="{FF2B5EF4-FFF2-40B4-BE49-F238E27FC236}">
                    <a16:creationId xmlns:a16="http://schemas.microsoft.com/office/drawing/2014/main" id="{1ECE27DC-94DA-4D72-A170-CF43BF138DBB}"/>
                  </a:ext>
                </a:extLst>
              </p:cNvPr>
              <p:cNvSpPr>
                <a:spLocks noEditPoint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11245868" y="6872288"/>
                <a:ext cx="123825" cy="131763"/>
              </a:xfrm>
              <a:custGeom>
                <a:avLst/>
                <a:gdLst>
                  <a:gd name="T0" fmla="*/ 197 w 368"/>
                  <a:gd name="T1" fmla="*/ 9 h 358"/>
                  <a:gd name="T2" fmla="*/ 184 w 368"/>
                  <a:gd name="T3" fmla="*/ 0 h 358"/>
                  <a:gd name="T4" fmla="*/ 171 w 368"/>
                  <a:gd name="T5" fmla="*/ 9 h 358"/>
                  <a:gd name="T6" fmla="*/ 3 w 368"/>
                  <a:gd name="T7" fmla="*/ 348 h 358"/>
                  <a:gd name="T8" fmla="*/ 0 w 368"/>
                  <a:gd name="T9" fmla="*/ 354 h 358"/>
                  <a:gd name="T10" fmla="*/ 11 w 368"/>
                  <a:gd name="T11" fmla="*/ 358 h 358"/>
                  <a:gd name="T12" fmla="*/ 357 w 368"/>
                  <a:gd name="T13" fmla="*/ 358 h 358"/>
                  <a:gd name="T14" fmla="*/ 368 w 368"/>
                  <a:gd name="T15" fmla="*/ 354 h 358"/>
                  <a:gd name="T16" fmla="*/ 366 w 368"/>
                  <a:gd name="T17" fmla="*/ 348 h 358"/>
                  <a:gd name="T18" fmla="*/ 197 w 368"/>
                  <a:gd name="T19" fmla="*/ 9 h 358"/>
                  <a:gd name="T20" fmla="*/ 168 w 368"/>
                  <a:gd name="T21" fmla="*/ 50 h 358"/>
                  <a:gd name="T22" fmla="*/ 303 w 368"/>
                  <a:gd name="T23" fmla="*/ 320 h 358"/>
                  <a:gd name="T24" fmla="*/ 34 w 368"/>
                  <a:gd name="T25" fmla="*/ 320 h 358"/>
                  <a:gd name="T26" fmla="*/ 168 w 368"/>
                  <a:gd name="T27" fmla="*/ 50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8" h="358">
                    <a:moveTo>
                      <a:pt x="197" y="9"/>
                    </a:moveTo>
                    <a:cubicBezTo>
                      <a:pt x="194" y="3"/>
                      <a:pt x="193" y="0"/>
                      <a:pt x="184" y="0"/>
                    </a:cubicBezTo>
                    <a:cubicBezTo>
                      <a:pt x="176" y="0"/>
                      <a:pt x="175" y="3"/>
                      <a:pt x="171" y="9"/>
                    </a:cubicBezTo>
                    <a:lnTo>
                      <a:pt x="3" y="348"/>
                    </a:lnTo>
                    <a:cubicBezTo>
                      <a:pt x="0" y="352"/>
                      <a:pt x="0" y="353"/>
                      <a:pt x="0" y="354"/>
                    </a:cubicBezTo>
                    <a:cubicBezTo>
                      <a:pt x="0" y="358"/>
                      <a:pt x="3" y="358"/>
                      <a:pt x="11" y="358"/>
                    </a:cubicBezTo>
                    <a:lnTo>
                      <a:pt x="357" y="358"/>
                    </a:lnTo>
                    <a:cubicBezTo>
                      <a:pt x="365" y="358"/>
                      <a:pt x="368" y="358"/>
                      <a:pt x="368" y="354"/>
                    </a:cubicBezTo>
                    <a:cubicBezTo>
                      <a:pt x="368" y="353"/>
                      <a:pt x="368" y="352"/>
                      <a:pt x="366" y="348"/>
                    </a:cubicBezTo>
                    <a:lnTo>
                      <a:pt x="197" y="9"/>
                    </a:lnTo>
                    <a:close/>
                    <a:moveTo>
                      <a:pt x="168" y="50"/>
                    </a:moveTo>
                    <a:lnTo>
                      <a:pt x="303" y="320"/>
                    </a:lnTo>
                    <a:lnTo>
                      <a:pt x="34" y="320"/>
                    </a:lnTo>
                    <a:lnTo>
                      <a:pt x="168" y="5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105">
                <a:extLst>
                  <a:ext uri="{FF2B5EF4-FFF2-40B4-BE49-F238E27FC236}">
                    <a16:creationId xmlns:a16="http://schemas.microsoft.com/office/drawing/2014/main" id="{6A246AFF-A838-4E5C-A6F1-9B7BF94E3D31}"/>
                  </a:ext>
                </a:extLst>
              </p:cNvPr>
              <p:cNvSpPr>
                <a:spLocks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11385568" y="6851650"/>
                <a:ext cx="52388" cy="88900"/>
              </a:xfrm>
              <a:custGeom>
                <a:avLst/>
                <a:gdLst>
                  <a:gd name="T0" fmla="*/ 32 w 154"/>
                  <a:gd name="T1" fmla="*/ 37 h 239"/>
                  <a:gd name="T2" fmla="*/ 66 w 154"/>
                  <a:gd name="T3" fmla="*/ 42 h 239"/>
                  <a:gd name="T4" fmla="*/ 139 w 154"/>
                  <a:gd name="T5" fmla="*/ 5 h 239"/>
                  <a:gd name="T6" fmla="*/ 135 w 154"/>
                  <a:gd name="T7" fmla="*/ 0 h 239"/>
                  <a:gd name="T8" fmla="*/ 132 w 154"/>
                  <a:gd name="T9" fmla="*/ 1 h 239"/>
                  <a:gd name="T10" fmla="*/ 80 w 154"/>
                  <a:gd name="T11" fmla="*/ 11 h 239"/>
                  <a:gd name="T12" fmla="*/ 29 w 154"/>
                  <a:gd name="T13" fmla="*/ 2 h 239"/>
                  <a:gd name="T14" fmla="*/ 24 w 154"/>
                  <a:gd name="T15" fmla="*/ 0 h 239"/>
                  <a:gd name="T16" fmla="*/ 20 w 154"/>
                  <a:gd name="T17" fmla="*/ 10 h 239"/>
                  <a:gd name="T18" fmla="*/ 20 w 154"/>
                  <a:gd name="T19" fmla="*/ 112 h 239"/>
                  <a:gd name="T20" fmla="*/ 25 w 154"/>
                  <a:gd name="T21" fmla="*/ 123 h 239"/>
                  <a:gd name="T22" fmla="*/ 32 w 154"/>
                  <a:gd name="T23" fmla="*/ 118 h 239"/>
                  <a:gd name="T24" fmla="*/ 81 w 154"/>
                  <a:gd name="T25" fmla="*/ 96 h 239"/>
                  <a:gd name="T26" fmla="*/ 113 w 154"/>
                  <a:gd name="T27" fmla="*/ 115 h 239"/>
                  <a:gd name="T28" fmla="*/ 121 w 154"/>
                  <a:gd name="T29" fmla="*/ 160 h 239"/>
                  <a:gd name="T30" fmla="*/ 111 w 154"/>
                  <a:gd name="T31" fmla="*/ 207 h 239"/>
                  <a:gd name="T32" fmla="*/ 70 w 154"/>
                  <a:gd name="T33" fmla="*/ 228 h 239"/>
                  <a:gd name="T34" fmla="*/ 15 w 154"/>
                  <a:gd name="T35" fmla="*/ 192 h 239"/>
                  <a:gd name="T36" fmla="*/ 35 w 154"/>
                  <a:gd name="T37" fmla="*/ 175 h 239"/>
                  <a:gd name="T38" fmla="*/ 18 w 154"/>
                  <a:gd name="T39" fmla="*/ 157 h 239"/>
                  <a:gd name="T40" fmla="*/ 0 w 154"/>
                  <a:gd name="T41" fmla="*/ 176 h 239"/>
                  <a:gd name="T42" fmla="*/ 71 w 154"/>
                  <a:gd name="T43" fmla="*/ 239 h 239"/>
                  <a:gd name="T44" fmla="*/ 154 w 154"/>
                  <a:gd name="T45" fmla="*/ 162 h 239"/>
                  <a:gd name="T46" fmla="*/ 81 w 154"/>
                  <a:gd name="T47" fmla="*/ 86 h 239"/>
                  <a:gd name="T48" fmla="*/ 32 w 154"/>
                  <a:gd name="T49" fmla="*/ 103 h 239"/>
                  <a:gd name="T50" fmla="*/ 32 w 154"/>
                  <a:gd name="T51" fmla="*/ 37 h 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54" h="239">
                    <a:moveTo>
                      <a:pt x="32" y="37"/>
                    </a:moveTo>
                    <a:cubicBezTo>
                      <a:pt x="50" y="42"/>
                      <a:pt x="60" y="42"/>
                      <a:pt x="66" y="42"/>
                    </a:cubicBezTo>
                    <a:cubicBezTo>
                      <a:pt x="112" y="42"/>
                      <a:pt x="139" y="10"/>
                      <a:pt x="139" y="5"/>
                    </a:cubicBezTo>
                    <a:cubicBezTo>
                      <a:pt x="139" y="1"/>
                      <a:pt x="137" y="0"/>
                      <a:pt x="135" y="0"/>
                    </a:cubicBezTo>
                    <a:cubicBezTo>
                      <a:pt x="134" y="0"/>
                      <a:pt x="134" y="0"/>
                      <a:pt x="132" y="1"/>
                    </a:cubicBezTo>
                    <a:cubicBezTo>
                      <a:pt x="124" y="4"/>
                      <a:pt x="105" y="11"/>
                      <a:pt x="80" y="11"/>
                    </a:cubicBezTo>
                    <a:cubicBezTo>
                      <a:pt x="70" y="11"/>
                      <a:pt x="51" y="11"/>
                      <a:pt x="29" y="2"/>
                    </a:cubicBezTo>
                    <a:cubicBezTo>
                      <a:pt x="25" y="0"/>
                      <a:pt x="25" y="0"/>
                      <a:pt x="24" y="0"/>
                    </a:cubicBezTo>
                    <a:cubicBezTo>
                      <a:pt x="20" y="0"/>
                      <a:pt x="20" y="4"/>
                      <a:pt x="20" y="10"/>
                    </a:cubicBezTo>
                    <a:lnTo>
                      <a:pt x="20" y="112"/>
                    </a:lnTo>
                    <a:cubicBezTo>
                      <a:pt x="20" y="118"/>
                      <a:pt x="20" y="123"/>
                      <a:pt x="25" y="123"/>
                    </a:cubicBezTo>
                    <a:cubicBezTo>
                      <a:pt x="28" y="123"/>
                      <a:pt x="29" y="122"/>
                      <a:pt x="32" y="118"/>
                    </a:cubicBezTo>
                    <a:cubicBezTo>
                      <a:pt x="47" y="99"/>
                      <a:pt x="69" y="96"/>
                      <a:pt x="81" y="96"/>
                    </a:cubicBezTo>
                    <a:cubicBezTo>
                      <a:pt x="102" y="96"/>
                      <a:pt x="111" y="112"/>
                      <a:pt x="113" y="115"/>
                    </a:cubicBezTo>
                    <a:cubicBezTo>
                      <a:pt x="119" y="127"/>
                      <a:pt x="121" y="140"/>
                      <a:pt x="121" y="160"/>
                    </a:cubicBezTo>
                    <a:cubicBezTo>
                      <a:pt x="121" y="171"/>
                      <a:pt x="121" y="191"/>
                      <a:pt x="111" y="207"/>
                    </a:cubicBezTo>
                    <a:cubicBezTo>
                      <a:pt x="102" y="219"/>
                      <a:pt x="87" y="228"/>
                      <a:pt x="70" y="228"/>
                    </a:cubicBezTo>
                    <a:cubicBezTo>
                      <a:pt x="47" y="228"/>
                      <a:pt x="24" y="215"/>
                      <a:pt x="15" y="192"/>
                    </a:cubicBezTo>
                    <a:cubicBezTo>
                      <a:pt x="28" y="193"/>
                      <a:pt x="35" y="184"/>
                      <a:pt x="35" y="175"/>
                    </a:cubicBezTo>
                    <a:cubicBezTo>
                      <a:pt x="35" y="160"/>
                      <a:pt x="22" y="157"/>
                      <a:pt x="18" y="157"/>
                    </a:cubicBezTo>
                    <a:cubicBezTo>
                      <a:pt x="17" y="157"/>
                      <a:pt x="0" y="157"/>
                      <a:pt x="0" y="176"/>
                    </a:cubicBezTo>
                    <a:cubicBezTo>
                      <a:pt x="0" y="207"/>
                      <a:pt x="29" y="239"/>
                      <a:pt x="71" y="239"/>
                    </a:cubicBezTo>
                    <a:cubicBezTo>
                      <a:pt x="115" y="239"/>
                      <a:pt x="154" y="206"/>
                      <a:pt x="154" y="162"/>
                    </a:cubicBezTo>
                    <a:cubicBezTo>
                      <a:pt x="154" y="122"/>
                      <a:pt x="124" y="86"/>
                      <a:pt x="81" y="86"/>
                    </a:cubicBezTo>
                    <a:cubicBezTo>
                      <a:pt x="66" y="86"/>
                      <a:pt x="48" y="90"/>
                      <a:pt x="32" y="103"/>
                    </a:cubicBezTo>
                    <a:lnTo>
                      <a:pt x="32" y="37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106">
                <a:extLst>
                  <a:ext uri="{FF2B5EF4-FFF2-40B4-BE49-F238E27FC236}">
                    <a16:creationId xmlns:a16="http://schemas.microsoft.com/office/drawing/2014/main" id="{811775A1-71F8-4EC3-98C7-3CFC733BE6FE}"/>
                  </a:ext>
                </a:extLst>
              </p:cNvPr>
              <p:cNvSpPr>
                <a:spLocks noEditPoint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11385568" y="6964363"/>
                <a:ext cx="53975" cy="88900"/>
              </a:xfrm>
              <a:custGeom>
                <a:avLst/>
                <a:gdLst>
                  <a:gd name="T0" fmla="*/ 162 w 162"/>
                  <a:gd name="T1" fmla="*/ 120 h 238"/>
                  <a:gd name="T2" fmla="*/ 142 w 162"/>
                  <a:gd name="T3" fmla="*/ 30 h 238"/>
                  <a:gd name="T4" fmla="*/ 81 w 162"/>
                  <a:gd name="T5" fmla="*/ 0 h 238"/>
                  <a:gd name="T6" fmla="*/ 0 w 162"/>
                  <a:gd name="T7" fmla="*/ 120 h 238"/>
                  <a:gd name="T8" fmla="*/ 81 w 162"/>
                  <a:gd name="T9" fmla="*/ 238 h 238"/>
                  <a:gd name="T10" fmla="*/ 162 w 162"/>
                  <a:gd name="T11" fmla="*/ 120 h 238"/>
                  <a:gd name="T12" fmla="*/ 81 w 162"/>
                  <a:gd name="T13" fmla="*/ 229 h 238"/>
                  <a:gd name="T14" fmla="*/ 37 w 162"/>
                  <a:gd name="T15" fmla="*/ 191 h 238"/>
                  <a:gd name="T16" fmla="*/ 32 w 162"/>
                  <a:gd name="T17" fmla="*/ 116 h 238"/>
                  <a:gd name="T18" fmla="*/ 37 w 162"/>
                  <a:gd name="T19" fmla="*/ 44 h 238"/>
                  <a:gd name="T20" fmla="*/ 81 w 162"/>
                  <a:gd name="T21" fmla="*/ 9 h 238"/>
                  <a:gd name="T22" fmla="*/ 124 w 162"/>
                  <a:gd name="T23" fmla="*/ 41 h 238"/>
                  <a:gd name="T24" fmla="*/ 130 w 162"/>
                  <a:gd name="T25" fmla="*/ 116 h 238"/>
                  <a:gd name="T26" fmla="*/ 126 w 162"/>
                  <a:gd name="T27" fmla="*/ 189 h 238"/>
                  <a:gd name="T28" fmla="*/ 81 w 162"/>
                  <a:gd name="T29" fmla="*/ 229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62" h="238">
                    <a:moveTo>
                      <a:pt x="162" y="120"/>
                    </a:moveTo>
                    <a:cubicBezTo>
                      <a:pt x="162" y="82"/>
                      <a:pt x="158" y="54"/>
                      <a:pt x="142" y="30"/>
                    </a:cubicBezTo>
                    <a:cubicBezTo>
                      <a:pt x="131" y="14"/>
                      <a:pt x="109" y="0"/>
                      <a:pt x="81" y="0"/>
                    </a:cubicBezTo>
                    <a:cubicBezTo>
                      <a:pt x="0" y="0"/>
                      <a:pt x="0" y="95"/>
                      <a:pt x="0" y="120"/>
                    </a:cubicBezTo>
                    <a:cubicBezTo>
                      <a:pt x="0" y="145"/>
                      <a:pt x="0" y="238"/>
                      <a:pt x="81" y="238"/>
                    </a:cubicBezTo>
                    <a:cubicBezTo>
                      <a:pt x="162" y="238"/>
                      <a:pt x="162" y="145"/>
                      <a:pt x="162" y="120"/>
                    </a:cubicBezTo>
                    <a:close/>
                    <a:moveTo>
                      <a:pt x="81" y="229"/>
                    </a:moveTo>
                    <a:cubicBezTo>
                      <a:pt x="65" y="229"/>
                      <a:pt x="44" y="219"/>
                      <a:pt x="37" y="191"/>
                    </a:cubicBezTo>
                    <a:cubicBezTo>
                      <a:pt x="32" y="170"/>
                      <a:pt x="32" y="141"/>
                      <a:pt x="32" y="116"/>
                    </a:cubicBezTo>
                    <a:cubicBezTo>
                      <a:pt x="32" y="90"/>
                      <a:pt x="32" y="64"/>
                      <a:pt x="37" y="44"/>
                    </a:cubicBezTo>
                    <a:cubicBezTo>
                      <a:pt x="45" y="17"/>
                      <a:pt x="67" y="9"/>
                      <a:pt x="81" y="9"/>
                    </a:cubicBezTo>
                    <a:cubicBezTo>
                      <a:pt x="100" y="9"/>
                      <a:pt x="118" y="21"/>
                      <a:pt x="124" y="41"/>
                    </a:cubicBezTo>
                    <a:cubicBezTo>
                      <a:pt x="130" y="60"/>
                      <a:pt x="130" y="85"/>
                      <a:pt x="130" y="116"/>
                    </a:cubicBezTo>
                    <a:cubicBezTo>
                      <a:pt x="130" y="141"/>
                      <a:pt x="130" y="167"/>
                      <a:pt x="126" y="189"/>
                    </a:cubicBezTo>
                    <a:cubicBezTo>
                      <a:pt x="119" y="221"/>
                      <a:pt x="95" y="229"/>
                      <a:pt x="81" y="229"/>
                    </a:cubicBez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9" name="Group 108" descr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0^6$&#10;&#10;&#10;&#10;\end{document}" title="IguanaTex Vector Display">
              <a:extLst>
                <a:ext uri="{FF2B5EF4-FFF2-40B4-BE49-F238E27FC236}">
                  <a16:creationId xmlns:a16="http://schemas.microsoft.com/office/drawing/2014/main" id="{4A576062-F8F5-43BB-8F90-008E39566896}"/>
                </a:ext>
              </a:extLst>
            </p:cNvPr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>
            <a:xfrm>
              <a:off x="14172805" y="6875240"/>
              <a:ext cx="325437" cy="201613"/>
              <a:chOff x="2541591" y="2540000"/>
              <a:chExt cx="325438" cy="201613"/>
            </a:xfrm>
          </p:grpSpPr>
          <p:sp>
            <p:nvSpPr>
              <p:cNvPr id="104" name="Freeform 113">
                <a:extLst>
                  <a:ext uri="{FF2B5EF4-FFF2-40B4-BE49-F238E27FC236}">
                    <a16:creationId xmlns:a16="http://schemas.microsoft.com/office/drawing/2014/main" id="{75554CC3-44CC-4F33-9830-70A2DE0789DB}"/>
                  </a:ext>
                </a:extLst>
              </p:cNvPr>
              <p:cNvSpPr>
                <a:spLocks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2541591" y="2586038"/>
                <a:ext cx="114300" cy="122238"/>
              </a:xfrm>
              <a:custGeom>
                <a:avLst/>
                <a:gdLst>
                  <a:gd name="T0" fmla="*/ 176 w 332"/>
                  <a:gd name="T1" fmla="*/ 176 h 332"/>
                  <a:gd name="T2" fmla="*/ 315 w 332"/>
                  <a:gd name="T3" fmla="*/ 176 h 332"/>
                  <a:gd name="T4" fmla="*/ 332 w 332"/>
                  <a:gd name="T5" fmla="*/ 166 h 332"/>
                  <a:gd name="T6" fmla="*/ 315 w 332"/>
                  <a:gd name="T7" fmla="*/ 156 h 332"/>
                  <a:gd name="T8" fmla="*/ 176 w 332"/>
                  <a:gd name="T9" fmla="*/ 156 h 332"/>
                  <a:gd name="T10" fmla="*/ 176 w 332"/>
                  <a:gd name="T11" fmla="*/ 16 h 332"/>
                  <a:gd name="T12" fmla="*/ 166 w 332"/>
                  <a:gd name="T13" fmla="*/ 0 h 332"/>
                  <a:gd name="T14" fmla="*/ 156 w 332"/>
                  <a:gd name="T15" fmla="*/ 16 h 332"/>
                  <a:gd name="T16" fmla="*/ 156 w 332"/>
                  <a:gd name="T17" fmla="*/ 156 h 332"/>
                  <a:gd name="T18" fmla="*/ 17 w 332"/>
                  <a:gd name="T19" fmla="*/ 156 h 332"/>
                  <a:gd name="T20" fmla="*/ 0 w 332"/>
                  <a:gd name="T21" fmla="*/ 166 h 332"/>
                  <a:gd name="T22" fmla="*/ 17 w 332"/>
                  <a:gd name="T23" fmla="*/ 176 h 332"/>
                  <a:gd name="T24" fmla="*/ 156 w 332"/>
                  <a:gd name="T25" fmla="*/ 176 h 332"/>
                  <a:gd name="T26" fmla="*/ 156 w 332"/>
                  <a:gd name="T27" fmla="*/ 316 h 332"/>
                  <a:gd name="T28" fmla="*/ 166 w 332"/>
                  <a:gd name="T29" fmla="*/ 332 h 332"/>
                  <a:gd name="T30" fmla="*/ 176 w 332"/>
                  <a:gd name="T31" fmla="*/ 316 h 332"/>
                  <a:gd name="T32" fmla="*/ 176 w 332"/>
                  <a:gd name="T33" fmla="*/ 176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32" h="332">
                    <a:moveTo>
                      <a:pt x="176" y="176"/>
                    </a:moveTo>
                    <a:lnTo>
                      <a:pt x="315" y="176"/>
                    </a:lnTo>
                    <a:cubicBezTo>
                      <a:pt x="322" y="176"/>
                      <a:pt x="332" y="176"/>
                      <a:pt x="332" y="166"/>
                    </a:cubicBezTo>
                    <a:cubicBezTo>
                      <a:pt x="332" y="156"/>
                      <a:pt x="322" y="156"/>
                      <a:pt x="315" y="156"/>
                    </a:cubicBezTo>
                    <a:lnTo>
                      <a:pt x="176" y="156"/>
                    </a:lnTo>
                    <a:lnTo>
                      <a:pt x="176" y="16"/>
                    </a:lnTo>
                    <a:cubicBezTo>
                      <a:pt x="176" y="9"/>
                      <a:pt x="176" y="0"/>
                      <a:pt x="166" y="0"/>
                    </a:cubicBezTo>
                    <a:cubicBezTo>
                      <a:pt x="156" y="0"/>
                      <a:pt x="156" y="9"/>
                      <a:pt x="156" y="16"/>
                    </a:cubicBezTo>
                    <a:lnTo>
                      <a:pt x="156" y="156"/>
                    </a:lnTo>
                    <a:lnTo>
                      <a:pt x="17" y="156"/>
                    </a:lnTo>
                    <a:cubicBezTo>
                      <a:pt x="10" y="156"/>
                      <a:pt x="0" y="156"/>
                      <a:pt x="0" y="166"/>
                    </a:cubicBezTo>
                    <a:cubicBezTo>
                      <a:pt x="0" y="176"/>
                      <a:pt x="10" y="176"/>
                      <a:pt x="17" y="176"/>
                    </a:cubicBezTo>
                    <a:lnTo>
                      <a:pt x="156" y="176"/>
                    </a:lnTo>
                    <a:lnTo>
                      <a:pt x="156" y="316"/>
                    </a:lnTo>
                    <a:cubicBezTo>
                      <a:pt x="156" y="323"/>
                      <a:pt x="156" y="332"/>
                      <a:pt x="166" y="332"/>
                    </a:cubicBezTo>
                    <a:cubicBezTo>
                      <a:pt x="176" y="332"/>
                      <a:pt x="176" y="323"/>
                      <a:pt x="176" y="316"/>
                    </a:cubicBezTo>
                    <a:lnTo>
                      <a:pt x="176" y="176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" name="Freeform 114">
                <a:extLst>
                  <a:ext uri="{FF2B5EF4-FFF2-40B4-BE49-F238E27FC236}">
                    <a16:creationId xmlns:a16="http://schemas.microsoft.com/office/drawing/2014/main" id="{EFB0E2D8-898E-44C8-8A4E-A466EFBD239D}"/>
                  </a:ext>
                </a:extLst>
              </p:cNvPr>
              <p:cNvSpPr>
                <a:spLocks noEditPoint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2673354" y="2560638"/>
                <a:ext cx="123825" cy="133350"/>
              </a:xfrm>
              <a:custGeom>
                <a:avLst/>
                <a:gdLst>
                  <a:gd name="T0" fmla="*/ 197 w 368"/>
                  <a:gd name="T1" fmla="*/ 9 h 358"/>
                  <a:gd name="T2" fmla="*/ 184 w 368"/>
                  <a:gd name="T3" fmla="*/ 0 h 358"/>
                  <a:gd name="T4" fmla="*/ 171 w 368"/>
                  <a:gd name="T5" fmla="*/ 9 h 358"/>
                  <a:gd name="T6" fmla="*/ 3 w 368"/>
                  <a:gd name="T7" fmla="*/ 348 h 358"/>
                  <a:gd name="T8" fmla="*/ 0 w 368"/>
                  <a:gd name="T9" fmla="*/ 354 h 358"/>
                  <a:gd name="T10" fmla="*/ 11 w 368"/>
                  <a:gd name="T11" fmla="*/ 358 h 358"/>
                  <a:gd name="T12" fmla="*/ 357 w 368"/>
                  <a:gd name="T13" fmla="*/ 358 h 358"/>
                  <a:gd name="T14" fmla="*/ 368 w 368"/>
                  <a:gd name="T15" fmla="*/ 354 h 358"/>
                  <a:gd name="T16" fmla="*/ 366 w 368"/>
                  <a:gd name="T17" fmla="*/ 348 h 358"/>
                  <a:gd name="T18" fmla="*/ 197 w 368"/>
                  <a:gd name="T19" fmla="*/ 9 h 358"/>
                  <a:gd name="T20" fmla="*/ 168 w 368"/>
                  <a:gd name="T21" fmla="*/ 50 h 358"/>
                  <a:gd name="T22" fmla="*/ 303 w 368"/>
                  <a:gd name="T23" fmla="*/ 320 h 358"/>
                  <a:gd name="T24" fmla="*/ 34 w 368"/>
                  <a:gd name="T25" fmla="*/ 320 h 358"/>
                  <a:gd name="T26" fmla="*/ 168 w 368"/>
                  <a:gd name="T27" fmla="*/ 50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8" h="358">
                    <a:moveTo>
                      <a:pt x="197" y="9"/>
                    </a:moveTo>
                    <a:cubicBezTo>
                      <a:pt x="194" y="3"/>
                      <a:pt x="193" y="0"/>
                      <a:pt x="184" y="0"/>
                    </a:cubicBezTo>
                    <a:cubicBezTo>
                      <a:pt x="176" y="0"/>
                      <a:pt x="175" y="3"/>
                      <a:pt x="171" y="9"/>
                    </a:cubicBezTo>
                    <a:lnTo>
                      <a:pt x="3" y="348"/>
                    </a:lnTo>
                    <a:cubicBezTo>
                      <a:pt x="0" y="352"/>
                      <a:pt x="0" y="353"/>
                      <a:pt x="0" y="354"/>
                    </a:cubicBezTo>
                    <a:cubicBezTo>
                      <a:pt x="0" y="358"/>
                      <a:pt x="3" y="358"/>
                      <a:pt x="11" y="358"/>
                    </a:cubicBezTo>
                    <a:lnTo>
                      <a:pt x="357" y="358"/>
                    </a:lnTo>
                    <a:cubicBezTo>
                      <a:pt x="365" y="358"/>
                      <a:pt x="368" y="358"/>
                      <a:pt x="368" y="354"/>
                    </a:cubicBezTo>
                    <a:cubicBezTo>
                      <a:pt x="368" y="353"/>
                      <a:pt x="368" y="352"/>
                      <a:pt x="366" y="348"/>
                    </a:cubicBezTo>
                    <a:lnTo>
                      <a:pt x="197" y="9"/>
                    </a:lnTo>
                    <a:close/>
                    <a:moveTo>
                      <a:pt x="168" y="50"/>
                    </a:moveTo>
                    <a:lnTo>
                      <a:pt x="303" y="320"/>
                    </a:lnTo>
                    <a:lnTo>
                      <a:pt x="34" y="320"/>
                    </a:lnTo>
                    <a:lnTo>
                      <a:pt x="168" y="5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" name="Freeform 115">
                <a:extLst>
                  <a:ext uri="{FF2B5EF4-FFF2-40B4-BE49-F238E27FC236}">
                    <a16:creationId xmlns:a16="http://schemas.microsoft.com/office/drawing/2014/main" id="{FC998488-67C9-4251-9AB6-B54E40172E4E}"/>
                  </a:ext>
                </a:extLst>
              </p:cNvPr>
              <p:cNvSpPr>
                <a:spLocks noEditPoint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2813054" y="2540000"/>
                <a:ext cx="53975" cy="88900"/>
              </a:xfrm>
              <a:custGeom>
                <a:avLst/>
                <a:gdLst>
                  <a:gd name="T0" fmla="*/ 33 w 160"/>
                  <a:gd name="T1" fmla="*/ 118 h 239"/>
                  <a:gd name="T2" fmla="*/ 49 w 160"/>
                  <a:gd name="T3" fmla="*/ 42 h 239"/>
                  <a:gd name="T4" fmla="*/ 102 w 160"/>
                  <a:gd name="T5" fmla="*/ 10 h 239"/>
                  <a:gd name="T6" fmla="*/ 134 w 160"/>
                  <a:gd name="T7" fmla="*/ 22 h 239"/>
                  <a:gd name="T8" fmla="*/ 118 w 160"/>
                  <a:gd name="T9" fmla="*/ 39 h 239"/>
                  <a:gd name="T10" fmla="*/ 134 w 160"/>
                  <a:gd name="T11" fmla="*/ 56 h 239"/>
                  <a:gd name="T12" fmla="*/ 151 w 160"/>
                  <a:gd name="T13" fmla="*/ 39 h 239"/>
                  <a:gd name="T14" fmla="*/ 102 w 160"/>
                  <a:gd name="T15" fmla="*/ 0 h 239"/>
                  <a:gd name="T16" fmla="*/ 0 w 160"/>
                  <a:gd name="T17" fmla="*/ 121 h 239"/>
                  <a:gd name="T18" fmla="*/ 81 w 160"/>
                  <a:gd name="T19" fmla="*/ 239 h 239"/>
                  <a:gd name="T20" fmla="*/ 160 w 160"/>
                  <a:gd name="T21" fmla="*/ 161 h 239"/>
                  <a:gd name="T22" fmla="*/ 84 w 160"/>
                  <a:gd name="T23" fmla="*/ 84 h 239"/>
                  <a:gd name="T24" fmla="*/ 33 w 160"/>
                  <a:gd name="T25" fmla="*/ 118 h 239"/>
                  <a:gd name="T26" fmla="*/ 81 w 160"/>
                  <a:gd name="T27" fmla="*/ 228 h 239"/>
                  <a:gd name="T28" fmla="*/ 43 w 160"/>
                  <a:gd name="T29" fmla="*/ 202 h 239"/>
                  <a:gd name="T30" fmla="*/ 35 w 160"/>
                  <a:gd name="T31" fmla="*/ 153 h 239"/>
                  <a:gd name="T32" fmla="*/ 83 w 160"/>
                  <a:gd name="T33" fmla="*/ 93 h 239"/>
                  <a:gd name="T34" fmla="*/ 118 w 160"/>
                  <a:gd name="T35" fmla="*/ 112 h 239"/>
                  <a:gd name="T36" fmla="*/ 127 w 160"/>
                  <a:gd name="T37" fmla="*/ 161 h 239"/>
                  <a:gd name="T38" fmla="*/ 118 w 160"/>
                  <a:gd name="T39" fmla="*/ 209 h 239"/>
                  <a:gd name="T40" fmla="*/ 81 w 160"/>
                  <a:gd name="T41" fmla="*/ 228 h 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0" h="239">
                    <a:moveTo>
                      <a:pt x="33" y="118"/>
                    </a:moveTo>
                    <a:cubicBezTo>
                      <a:pt x="33" y="89"/>
                      <a:pt x="36" y="63"/>
                      <a:pt x="49" y="42"/>
                    </a:cubicBezTo>
                    <a:cubicBezTo>
                      <a:pt x="61" y="23"/>
                      <a:pt x="80" y="10"/>
                      <a:pt x="102" y="10"/>
                    </a:cubicBezTo>
                    <a:cubicBezTo>
                      <a:pt x="113" y="10"/>
                      <a:pt x="127" y="13"/>
                      <a:pt x="134" y="22"/>
                    </a:cubicBezTo>
                    <a:cubicBezTo>
                      <a:pt x="125" y="23"/>
                      <a:pt x="118" y="29"/>
                      <a:pt x="118" y="39"/>
                    </a:cubicBezTo>
                    <a:cubicBezTo>
                      <a:pt x="118" y="48"/>
                      <a:pt x="123" y="56"/>
                      <a:pt x="134" y="56"/>
                    </a:cubicBezTo>
                    <a:cubicBezTo>
                      <a:pt x="144" y="56"/>
                      <a:pt x="151" y="49"/>
                      <a:pt x="151" y="39"/>
                    </a:cubicBezTo>
                    <a:cubicBezTo>
                      <a:pt x="151" y="18"/>
                      <a:pt x="136" y="0"/>
                      <a:pt x="102" y="0"/>
                    </a:cubicBezTo>
                    <a:cubicBezTo>
                      <a:pt x="51" y="0"/>
                      <a:pt x="0" y="46"/>
                      <a:pt x="0" y="121"/>
                    </a:cubicBezTo>
                    <a:cubicBezTo>
                      <a:pt x="0" y="212"/>
                      <a:pt x="43" y="239"/>
                      <a:pt x="81" y="239"/>
                    </a:cubicBezTo>
                    <a:cubicBezTo>
                      <a:pt x="123" y="239"/>
                      <a:pt x="160" y="206"/>
                      <a:pt x="160" y="161"/>
                    </a:cubicBezTo>
                    <a:cubicBezTo>
                      <a:pt x="160" y="116"/>
                      <a:pt x="125" y="84"/>
                      <a:pt x="84" y="84"/>
                    </a:cubicBezTo>
                    <a:cubicBezTo>
                      <a:pt x="57" y="84"/>
                      <a:pt x="41" y="102"/>
                      <a:pt x="33" y="118"/>
                    </a:cubicBezTo>
                    <a:close/>
                    <a:moveTo>
                      <a:pt x="81" y="228"/>
                    </a:moveTo>
                    <a:cubicBezTo>
                      <a:pt x="63" y="228"/>
                      <a:pt x="50" y="218"/>
                      <a:pt x="43" y="202"/>
                    </a:cubicBezTo>
                    <a:cubicBezTo>
                      <a:pt x="37" y="192"/>
                      <a:pt x="35" y="174"/>
                      <a:pt x="35" y="153"/>
                    </a:cubicBezTo>
                    <a:cubicBezTo>
                      <a:pt x="35" y="119"/>
                      <a:pt x="55" y="93"/>
                      <a:pt x="83" y="93"/>
                    </a:cubicBezTo>
                    <a:cubicBezTo>
                      <a:pt x="99" y="93"/>
                      <a:pt x="110" y="100"/>
                      <a:pt x="118" y="112"/>
                    </a:cubicBezTo>
                    <a:cubicBezTo>
                      <a:pt x="127" y="126"/>
                      <a:pt x="127" y="140"/>
                      <a:pt x="127" y="161"/>
                    </a:cubicBezTo>
                    <a:cubicBezTo>
                      <a:pt x="127" y="181"/>
                      <a:pt x="127" y="195"/>
                      <a:pt x="118" y="209"/>
                    </a:cubicBezTo>
                    <a:cubicBezTo>
                      <a:pt x="109" y="221"/>
                      <a:pt x="98" y="228"/>
                      <a:pt x="81" y="228"/>
                    </a:cubicBez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" name="Freeform 116">
                <a:extLst>
                  <a:ext uri="{FF2B5EF4-FFF2-40B4-BE49-F238E27FC236}">
                    <a16:creationId xmlns:a16="http://schemas.microsoft.com/office/drawing/2014/main" id="{61DAA72D-4DBA-4F01-90B3-876340C8A8E0}"/>
                  </a:ext>
                </a:extLst>
              </p:cNvPr>
              <p:cNvSpPr>
                <a:spLocks noEditPoint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2813054" y="2652713"/>
                <a:ext cx="53975" cy="88900"/>
              </a:xfrm>
              <a:custGeom>
                <a:avLst/>
                <a:gdLst>
                  <a:gd name="T0" fmla="*/ 162 w 162"/>
                  <a:gd name="T1" fmla="*/ 120 h 238"/>
                  <a:gd name="T2" fmla="*/ 142 w 162"/>
                  <a:gd name="T3" fmla="*/ 30 h 238"/>
                  <a:gd name="T4" fmla="*/ 81 w 162"/>
                  <a:gd name="T5" fmla="*/ 0 h 238"/>
                  <a:gd name="T6" fmla="*/ 0 w 162"/>
                  <a:gd name="T7" fmla="*/ 120 h 238"/>
                  <a:gd name="T8" fmla="*/ 81 w 162"/>
                  <a:gd name="T9" fmla="*/ 238 h 238"/>
                  <a:gd name="T10" fmla="*/ 162 w 162"/>
                  <a:gd name="T11" fmla="*/ 120 h 238"/>
                  <a:gd name="T12" fmla="*/ 81 w 162"/>
                  <a:gd name="T13" fmla="*/ 229 h 238"/>
                  <a:gd name="T14" fmla="*/ 37 w 162"/>
                  <a:gd name="T15" fmla="*/ 191 h 238"/>
                  <a:gd name="T16" fmla="*/ 32 w 162"/>
                  <a:gd name="T17" fmla="*/ 116 h 238"/>
                  <a:gd name="T18" fmla="*/ 37 w 162"/>
                  <a:gd name="T19" fmla="*/ 44 h 238"/>
                  <a:gd name="T20" fmla="*/ 81 w 162"/>
                  <a:gd name="T21" fmla="*/ 9 h 238"/>
                  <a:gd name="T22" fmla="*/ 124 w 162"/>
                  <a:gd name="T23" fmla="*/ 41 h 238"/>
                  <a:gd name="T24" fmla="*/ 130 w 162"/>
                  <a:gd name="T25" fmla="*/ 116 h 238"/>
                  <a:gd name="T26" fmla="*/ 126 w 162"/>
                  <a:gd name="T27" fmla="*/ 189 h 238"/>
                  <a:gd name="T28" fmla="*/ 81 w 162"/>
                  <a:gd name="T29" fmla="*/ 229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62" h="238">
                    <a:moveTo>
                      <a:pt x="162" y="120"/>
                    </a:moveTo>
                    <a:cubicBezTo>
                      <a:pt x="162" y="82"/>
                      <a:pt x="158" y="54"/>
                      <a:pt x="142" y="30"/>
                    </a:cubicBezTo>
                    <a:cubicBezTo>
                      <a:pt x="131" y="14"/>
                      <a:pt x="109" y="0"/>
                      <a:pt x="81" y="0"/>
                    </a:cubicBezTo>
                    <a:cubicBezTo>
                      <a:pt x="0" y="0"/>
                      <a:pt x="0" y="95"/>
                      <a:pt x="0" y="120"/>
                    </a:cubicBezTo>
                    <a:cubicBezTo>
                      <a:pt x="0" y="145"/>
                      <a:pt x="0" y="238"/>
                      <a:pt x="81" y="238"/>
                    </a:cubicBezTo>
                    <a:cubicBezTo>
                      <a:pt x="162" y="238"/>
                      <a:pt x="162" y="145"/>
                      <a:pt x="162" y="120"/>
                    </a:cubicBezTo>
                    <a:close/>
                    <a:moveTo>
                      <a:pt x="81" y="229"/>
                    </a:moveTo>
                    <a:cubicBezTo>
                      <a:pt x="65" y="229"/>
                      <a:pt x="44" y="219"/>
                      <a:pt x="37" y="191"/>
                    </a:cubicBezTo>
                    <a:cubicBezTo>
                      <a:pt x="32" y="170"/>
                      <a:pt x="32" y="141"/>
                      <a:pt x="32" y="116"/>
                    </a:cubicBezTo>
                    <a:cubicBezTo>
                      <a:pt x="32" y="90"/>
                      <a:pt x="32" y="64"/>
                      <a:pt x="37" y="44"/>
                    </a:cubicBezTo>
                    <a:cubicBezTo>
                      <a:pt x="45" y="17"/>
                      <a:pt x="67" y="9"/>
                      <a:pt x="81" y="9"/>
                    </a:cubicBezTo>
                    <a:cubicBezTo>
                      <a:pt x="100" y="9"/>
                      <a:pt x="118" y="21"/>
                      <a:pt x="124" y="41"/>
                    </a:cubicBezTo>
                    <a:cubicBezTo>
                      <a:pt x="130" y="60"/>
                      <a:pt x="130" y="85"/>
                      <a:pt x="130" y="116"/>
                    </a:cubicBezTo>
                    <a:cubicBezTo>
                      <a:pt x="130" y="141"/>
                      <a:pt x="130" y="167"/>
                      <a:pt x="126" y="189"/>
                    </a:cubicBezTo>
                    <a:cubicBezTo>
                      <a:pt x="119" y="221"/>
                      <a:pt x="95" y="229"/>
                      <a:pt x="81" y="229"/>
                    </a:cubicBez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2" name="Group 121" descr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1^1$&#10;&#10;&#10;&#10;\end{document}" title="IguanaTex Vector Display">
              <a:extLst>
                <a:ext uri="{FF2B5EF4-FFF2-40B4-BE49-F238E27FC236}">
                  <a16:creationId xmlns:a16="http://schemas.microsoft.com/office/drawing/2014/main" id="{6B1E134F-8D34-455A-8A8D-E144196D0EE7}"/>
                </a:ext>
              </a:extLst>
            </p:cNvPr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>
            <a:xfrm>
              <a:off x="7982039" y="5512359"/>
              <a:ext cx="315912" cy="196850"/>
              <a:chOff x="2541592" y="2540000"/>
              <a:chExt cx="315913" cy="196850"/>
            </a:xfrm>
          </p:grpSpPr>
          <p:sp>
            <p:nvSpPr>
              <p:cNvPr id="117" name="Freeform 123">
                <a:extLst>
                  <a:ext uri="{FF2B5EF4-FFF2-40B4-BE49-F238E27FC236}">
                    <a16:creationId xmlns:a16="http://schemas.microsoft.com/office/drawing/2014/main" id="{CC4DD8FA-212E-49B9-83A1-19E50B1FF04F}"/>
                  </a:ext>
                </a:extLst>
              </p:cNvPr>
              <p:cNvSpPr>
                <a:spLocks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2541592" y="2584450"/>
                <a:ext cx="112713" cy="122238"/>
              </a:xfrm>
              <a:custGeom>
                <a:avLst/>
                <a:gdLst>
                  <a:gd name="T0" fmla="*/ 176 w 332"/>
                  <a:gd name="T1" fmla="*/ 176 h 332"/>
                  <a:gd name="T2" fmla="*/ 316 w 332"/>
                  <a:gd name="T3" fmla="*/ 176 h 332"/>
                  <a:gd name="T4" fmla="*/ 332 w 332"/>
                  <a:gd name="T5" fmla="*/ 166 h 332"/>
                  <a:gd name="T6" fmla="*/ 316 w 332"/>
                  <a:gd name="T7" fmla="*/ 156 h 332"/>
                  <a:gd name="T8" fmla="*/ 176 w 332"/>
                  <a:gd name="T9" fmla="*/ 156 h 332"/>
                  <a:gd name="T10" fmla="*/ 176 w 332"/>
                  <a:gd name="T11" fmla="*/ 16 h 332"/>
                  <a:gd name="T12" fmla="*/ 166 w 332"/>
                  <a:gd name="T13" fmla="*/ 0 h 332"/>
                  <a:gd name="T14" fmla="*/ 156 w 332"/>
                  <a:gd name="T15" fmla="*/ 16 h 332"/>
                  <a:gd name="T16" fmla="*/ 156 w 332"/>
                  <a:gd name="T17" fmla="*/ 156 h 332"/>
                  <a:gd name="T18" fmla="*/ 17 w 332"/>
                  <a:gd name="T19" fmla="*/ 156 h 332"/>
                  <a:gd name="T20" fmla="*/ 0 w 332"/>
                  <a:gd name="T21" fmla="*/ 166 h 332"/>
                  <a:gd name="T22" fmla="*/ 17 w 332"/>
                  <a:gd name="T23" fmla="*/ 176 h 332"/>
                  <a:gd name="T24" fmla="*/ 156 w 332"/>
                  <a:gd name="T25" fmla="*/ 176 h 332"/>
                  <a:gd name="T26" fmla="*/ 156 w 332"/>
                  <a:gd name="T27" fmla="*/ 316 h 332"/>
                  <a:gd name="T28" fmla="*/ 166 w 332"/>
                  <a:gd name="T29" fmla="*/ 332 h 332"/>
                  <a:gd name="T30" fmla="*/ 176 w 332"/>
                  <a:gd name="T31" fmla="*/ 316 h 332"/>
                  <a:gd name="T32" fmla="*/ 176 w 332"/>
                  <a:gd name="T33" fmla="*/ 176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32" h="332">
                    <a:moveTo>
                      <a:pt x="176" y="176"/>
                    </a:moveTo>
                    <a:lnTo>
                      <a:pt x="316" y="176"/>
                    </a:lnTo>
                    <a:cubicBezTo>
                      <a:pt x="323" y="176"/>
                      <a:pt x="332" y="176"/>
                      <a:pt x="332" y="166"/>
                    </a:cubicBezTo>
                    <a:cubicBezTo>
                      <a:pt x="332" y="156"/>
                      <a:pt x="323" y="156"/>
                      <a:pt x="316" y="156"/>
                    </a:cubicBezTo>
                    <a:lnTo>
                      <a:pt x="176" y="156"/>
                    </a:lnTo>
                    <a:lnTo>
                      <a:pt x="176" y="16"/>
                    </a:lnTo>
                    <a:cubicBezTo>
                      <a:pt x="176" y="9"/>
                      <a:pt x="176" y="0"/>
                      <a:pt x="166" y="0"/>
                    </a:cubicBezTo>
                    <a:cubicBezTo>
                      <a:pt x="156" y="0"/>
                      <a:pt x="156" y="9"/>
                      <a:pt x="156" y="16"/>
                    </a:cubicBezTo>
                    <a:lnTo>
                      <a:pt x="156" y="156"/>
                    </a:lnTo>
                    <a:lnTo>
                      <a:pt x="17" y="156"/>
                    </a:lnTo>
                    <a:cubicBezTo>
                      <a:pt x="10" y="156"/>
                      <a:pt x="0" y="156"/>
                      <a:pt x="0" y="166"/>
                    </a:cubicBezTo>
                    <a:cubicBezTo>
                      <a:pt x="0" y="176"/>
                      <a:pt x="10" y="176"/>
                      <a:pt x="17" y="176"/>
                    </a:cubicBezTo>
                    <a:lnTo>
                      <a:pt x="156" y="176"/>
                    </a:lnTo>
                    <a:lnTo>
                      <a:pt x="156" y="316"/>
                    </a:lnTo>
                    <a:cubicBezTo>
                      <a:pt x="156" y="323"/>
                      <a:pt x="156" y="332"/>
                      <a:pt x="166" y="332"/>
                    </a:cubicBezTo>
                    <a:cubicBezTo>
                      <a:pt x="176" y="332"/>
                      <a:pt x="176" y="323"/>
                      <a:pt x="176" y="316"/>
                    </a:cubicBezTo>
                    <a:lnTo>
                      <a:pt x="176" y="176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" name="Freeform 124">
                <a:extLst>
                  <a:ext uri="{FF2B5EF4-FFF2-40B4-BE49-F238E27FC236}">
                    <a16:creationId xmlns:a16="http://schemas.microsoft.com/office/drawing/2014/main" id="{ED31A483-79B4-408D-84E5-63A98F2C4B70}"/>
                  </a:ext>
                </a:extLst>
              </p:cNvPr>
              <p:cNvSpPr>
                <a:spLocks noEditPoint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670180" y="2560638"/>
                <a:ext cx="123825" cy="130175"/>
              </a:xfrm>
              <a:custGeom>
                <a:avLst/>
                <a:gdLst>
                  <a:gd name="T0" fmla="*/ 198 w 369"/>
                  <a:gd name="T1" fmla="*/ 9 h 357"/>
                  <a:gd name="T2" fmla="*/ 185 w 369"/>
                  <a:gd name="T3" fmla="*/ 0 h 357"/>
                  <a:gd name="T4" fmla="*/ 172 w 369"/>
                  <a:gd name="T5" fmla="*/ 9 h 357"/>
                  <a:gd name="T6" fmla="*/ 3 w 369"/>
                  <a:gd name="T7" fmla="*/ 347 h 357"/>
                  <a:gd name="T8" fmla="*/ 0 w 369"/>
                  <a:gd name="T9" fmla="*/ 353 h 357"/>
                  <a:gd name="T10" fmla="*/ 11 w 369"/>
                  <a:gd name="T11" fmla="*/ 357 h 357"/>
                  <a:gd name="T12" fmla="*/ 358 w 369"/>
                  <a:gd name="T13" fmla="*/ 357 h 357"/>
                  <a:gd name="T14" fmla="*/ 369 w 369"/>
                  <a:gd name="T15" fmla="*/ 353 h 357"/>
                  <a:gd name="T16" fmla="*/ 366 w 369"/>
                  <a:gd name="T17" fmla="*/ 347 h 357"/>
                  <a:gd name="T18" fmla="*/ 198 w 369"/>
                  <a:gd name="T19" fmla="*/ 9 h 357"/>
                  <a:gd name="T20" fmla="*/ 169 w 369"/>
                  <a:gd name="T21" fmla="*/ 50 h 357"/>
                  <a:gd name="T22" fmla="*/ 303 w 369"/>
                  <a:gd name="T23" fmla="*/ 319 h 357"/>
                  <a:gd name="T24" fmla="*/ 34 w 369"/>
                  <a:gd name="T25" fmla="*/ 319 h 357"/>
                  <a:gd name="T26" fmla="*/ 169 w 369"/>
                  <a:gd name="T27" fmla="*/ 50 h 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9" h="357">
                    <a:moveTo>
                      <a:pt x="198" y="9"/>
                    </a:moveTo>
                    <a:cubicBezTo>
                      <a:pt x="194" y="2"/>
                      <a:pt x="193" y="0"/>
                      <a:pt x="185" y="0"/>
                    </a:cubicBezTo>
                    <a:cubicBezTo>
                      <a:pt x="176" y="0"/>
                      <a:pt x="175" y="2"/>
                      <a:pt x="172" y="9"/>
                    </a:cubicBezTo>
                    <a:lnTo>
                      <a:pt x="3" y="347"/>
                    </a:lnTo>
                    <a:cubicBezTo>
                      <a:pt x="0" y="351"/>
                      <a:pt x="0" y="352"/>
                      <a:pt x="0" y="353"/>
                    </a:cubicBezTo>
                    <a:cubicBezTo>
                      <a:pt x="0" y="357"/>
                      <a:pt x="3" y="357"/>
                      <a:pt x="11" y="357"/>
                    </a:cubicBezTo>
                    <a:lnTo>
                      <a:pt x="358" y="357"/>
                    </a:lnTo>
                    <a:cubicBezTo>
                      <a:pt x="366" y="357"/>
                      <a:pt x="369" y="357"/>
                      <a:pt x="369" y="353"/>
                    </a:cubicBezTo>
                    <a:cubicBezTo>
                      <a:pt x="369" y="352"/>
                      <a:pt x="369" y="351"/>
                      <a:pt x="366" y="347"/>
                    </a:cubicBezTo>
                    <a:lnTo>
                      <a:pt x="198" y="9"/>
                    </a:lnTo>
                    <a:close/>
                    <a:moveTo>
                      <a:pt x="169" y="50"/>
                    </a:moveTo>
                    <a:lnTo>
                      <a:pt x="303" y="319"/>
                    </a:lnTo>
                    <a:lnTo>
                      <a:pt x="34" y="319"/>
                    </a:lnTo>
                    <a:lnTo>
                      <a:pt x="169" y="5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" name="Freeform 125">
                <a:extLst>
                  <a:ext uri="{FF2B5EF4-FFF2-40B4-BE49-F238E27FC236}">
                    <a16:creationId xmlns:a16="http://schemas.microsoft.com/office/drawing/2014/main" id="{98B36B52-B0E7-4925-85FF-D4AF461A232A}"/>
                  </a:ext>
                </a:extLst>
              </p:cNvPr>
              <p:cNvSpPr>
                <a:spLocks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2814642" y="2540000"/>
                <a:ext cx="42863" cy="84138"/>
              </a:xfrm>
              <a:custGeom>
                <a:avLst/>
                <a:gdLst>
                  <a:gd name="T0" fmla="*/ 79 w 127"/>
                  <a:gd name="T1" fmla="*/ 10 h 232"/>
                  <a:gd name="T2" fmla="*/ 68 w 127"/>
                  <a:gd name="T3" fmla="*/ 0 h 232"/>
                  <a:gd name="T4" fmla="*/ 0 w 127"/>
                  <a:gd name="T5" fmla="*/ 23 h 232"/>
                  <a:gd name="T6" fmla="*/ 0 w 127"/>
                  <a:gd name="T7" fmla="*/ 35 h 232"/>
                  <a:gd name="T8" fmla="*/ 50 w 127"/>
                  <a:gd name="T9" fmla="*/ 25 h 232"/>
                  <a:gd name="T10" fmla="*/ 50 w 127"/>
                  <a:gd name="T11" fmla="*/ 203 h 232"/>
                  <a:gd name="T12" fmla="*/ 15 w 127"/>
                  <a:gd name="T13" fmla="*/ 219 h 232"/>
                  <a:gd name="T14" fmla="*/ 2 w 127"/>
                  <a:gd name="T15" fmla="*/ 219 h 232"/>
                  <a:gd name="T16" fmla="*/ 2 w 127"/>
                  <a:gd name="T17" fmla="*/ 232 h 232"/>
                  <a:gd name="T18" fmla="*/ 64 w 127"/>
                  <a:gd name="T19" fmla="*/ 231 h 232"/>
                  <a:gd name="T20" fmla="*/ 127 w 127"/>
                  <a:gd name="T21" fmla="*/ 232 h 232"/>
                  <a:gd name="T22" fmla="*/ 127 w 127"/>
                  <a:gd name="T23" fmla="*/ 219 h 232"/>
                  <a:gd name="T24" fmla="*/ 113 w 127"/>
                  <a:gd name="T25" fmla="*/ 219 h 232"/>
                  <a:gd name="T26" fmla="*/ 79 w 127"/>
                  <a:gd name="T27" fmla="*/ 203 h 232"/>
                  <a:gd name="T28" fmla="*/ 79 w 127"/>
                  <a:gd name="T29" fmla="*/ 10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7" h="232">
                    <a:moveTo>
                      <a:pt x="79" y="10"/>
                    </a:moveTo>
                    <a:cubicBezTo>
                      <a:pt x="79" y="1"/>
                      <a:pt x="78" y="0"/>
                      <a:pt x="68" y="0"/>
                    </a:cubicBezTo>
                    <a:cubicBezTo>
                      <a:pt x="46" y="22"/>
                      <a:pt x="14" y="23"/>
                      <a:pt x="0" y="23"/>
                    </a:cubicBezTo>
                    <a:lnTo>
                      <a:pt x="0" y="35"/>
                    </a:lnTo>
                    <a:cubicBezTo>
                      <a:pt x="8" y="35"/>
                      <a:pt x="31" y="35"/>
                      <a:pt x="50" y="25"/>
                    </a:cubicBezTo>
                    <a:lnTo>
                      <a:pt x="50" y="203"/>
                    </a:lnTo>
                    <a:cubicBezTo>
                      <a:pt x="50" y="215"/>
                      <a:pt x="50" y="219"/>
                      <a:pt x="15" y="219"/>
                    </a:cubicBezTo>
                    <a:lnTo>
                      <a:pt x="2" y="219"/>
                    </a:lnTo>
                    <a:lnTo>
                      <a:pt x="2" y="232"/>
                    </a:lnTo>
                    <a:cubicBezTo>
                      <a:pt x="8" y="232"/>
                      <a:pt x="51" y="231"/>
                      <a:pt x="64" y="231"/>
                    </a:cubicBezTo>
                    <a:cubicBezTo>
                      <a:pt x="75" y="231"/>
                      <a:pt x="119" y="232"/>
                      <a:pt x="127" y="232"/>
                    </a:cubicBezTo>
                    <a:lnTo>
                      <a:pt x="127" y="219"/>
                    </a:lnTo>
                    <a:lnTo>
                      <a:pt x="113" y="219"/>
                    </a:lnTo>
                    <a:cubicBezTo>
                      <a:pt x="79" y="219"/>
                      <a:pt x="79" y="215"/>
                      <a:pt x="79" y="203"/>
                    </a:cubicBezTo>
                    <a:lnTo>
                      <a:pt x="79" y="1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" name="Freeform 126">
                <a:extLst>
                  <a:ext uri="{FF2B5EF4-FFF2-40B4-BE49-F238E27FC236}">
                    <a16:creationId xmlns:a16="http://schemas.microsoft.com/office/drawing/2014/main" id="{6A13FE7D-9C10-468C-B5A1-2F074933F87A}"/>
                  </a:ext>
                </a:extLst>
              </p:cNvPr>
              <p:cNvSpPr>
                <a:spLocks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2814642" y="2651125"/>
                <a:ext cx="42863" cy="85725"/>
              </a:xfrm>
              <a:custGeom>
                <a:avLst/>
                <a:gdLst>
                  <a:gd name="T0" fmla="*/ 79 w 127"/>
                  <a:gd name="T1" fmla="*/ 10 h 232"/>
                  <a:gd name="T2" fmla="*/ 68 w 127"/>
                  <a:gd name="T3" fmla="*/ 0 h 232"/>
                  <a:gd name="T4" fmla="*/ 0 w 127"/>
                  <a:gd name="T5" fmla="*/ 22 h 232"/>
                  <a:gd name="T6" fmla="*/ 0 w 127"/>
                  <a:gd name="T7" fmla="*/ 35 h 232"/>
                  <a:gd name="T8" fmla="*/ 50 w 127"/>
                  <a:gd name="T9" fmla="*/ 25 h 232"/>
                  <a:gd name="T10" fmla="*/ 50 w 127"/>
                  <a:gd name="T11" fmla="*/ 203 h 232"/>
                  <a:gd name="T12" fmla="*/ 15 w 127"/>
                  <a:gd name="T13" fmla="*/ 219 h 232"/>
                  <a:gd name="T14" fmla="*/ 2 w 127"/>
                  <a:gd name="T15" fmla="*/ 219 h 232"/>
                  <a:gd name="T16" fmla="*/ 2 w 127"/>
                  <a:gd name="T17" fmla="*/ 232 h 232"/>
                  <a:gd name="T18" fmla="*/ 64 w 127"/>
                  <a:gd name="T19" fmla="*/ 230 h 232"/>
                  <a:gd name="T20" fmla="*/ 127 w 127"/>
                  <a:gd name="T21" fmla="*/ 232 h 232"/>
                  <a:gd name="T22" fmla="*/ 127 w 127"/>
                  <a:gd name="T23" fmla="*/ 219 h 232"/>
                  <a:gd name="T24" fmla="*/ 113 w 127"/>
                  <a:gd name="T25" fmla="*/ 219 h 232"/>
                  <a:gd name="T26" fmla="*/ 79 w 127"/>
                  <a:gd name="T27" fmla="*/ 203 h 232"/>
                  <a:gd name="T28" fmla="*/ 79 w 127"/>
                  <a:gd name="T29" fmla="*/ 10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7" h="232">
                    <a:moveTo>
                      <a:pt x="79" y="10"/>
                    </a:moveTo>
                    <a:cubicBezTo>
                      <a:pt x="79" y="0"/>
                      <a:pt x="78" y="0"/>
                      <a:pt x="68" y="0"/>
                    </a:cubicBezTo>
                    <a:cubicBezTo>
                      <a:pt x="46" y="22"/>
                      <a:pt x="14" y="22"/>
                      <a:pt x="0" y="22"/>
                    </a:cubicBezTo>
                    <a:lnTo>
                      <a:pt x="0" y="35"/>
                    </a:lnTo>
                    <a:cubicBezTo>
                      <a:pt x="8" y="35"/>
                      <a:pt x="31" y="35"/>
                      <a:pt x="50" y="25"/>
                    </a:cubicBezTo>
                    <a:lnTo>
                      <a:pt x="50" y="203"/>
                    </a:lnTo>
                    <a:cubicBezTo>
                      <a:pt x="50" y="215"/>
                      <a:pt x="50" y="219"/>
                      <a:pt x="15" y="219"/>
                    </a:cubicBezTo>
                    <a:lnTo>
                      <a:pt x="2" y="219"/>
                    </a:lnTo>
                    <a:lnTo>
                      <a:pt x="2" y="232"/>
                    </a:lnTo>
                    <a:cubicBezTo>
                      <a:pt x="8" y="231"/>
                      <a:pt x="51" y="230"/>
                      <a:pt x="64" y="230"/>
                    </a:cubicBezTo>
                    <a:cubicBezTo>
                      <a:pt x="75" y="230"/>
                      <a:pt x="119" y="231"/>
                      <a:pt x="127" y="232"/>
                    </a:cubicBezTo>
                    <a:lnTo>
                      <a:pt x="127" y="219"/>
                    </a:lnTo>
                    <a:lnTo>
                      <a:pt x="113" y="219"/>
                    </a:lnTo>
                    <a:cubicBezTo>
                      <a:pt x="79" y="219"/>
                      <a:pt x="79" y="215"/>
                      <a:pt x="79" y="203"/>
                    </a:cubicBezTo>
                    <a:lnTo>
                      <a:pt x="79" y="1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94" name="Group 193" descr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1^2$&#10;&#10;\end{document}" title="IguanaTex Vector Display">
              <a:extLst>
                <a:ext uri="{FF2B5EF4-FFF2-40B4-BE49-F238E27FC236}">
                  <a16:creationId xmlns:a16="http://schemas.microsoft.com/office/drawing/2014/main" id="{3A92AA91-9EBE-4D87-8040-7356FF6A3DD2}"/>
                </a:ext>
              </a:extLst>
            </p:cNvPr>
            <p:cNvGrpSpPr>
              <a:grpSpLocks noChangeAspect="1"/>
            </p:cNvGrpSpPr>
            <p:nvPr>
              <p:custDataLst>
                <p:tags r:id="rId10"/>
              </p:custDataLst>
            </p:nvPr>
          </p:nvGrpSpPr>
          <p:grpSpPr>
            <a:xfrm>
              <a:off x="9071363" y="5511797"/>
              <a:ext cx="323851" cy="198438"/>
              <a:chOff x="7983525" y="5511800"/>
              <a:chExt cx="323851" cy="198438"/>
            </a:xfrm>
          </p:grpSpPr>
          <p:sp>
            <p:nvSpPr>
              <p:cNvPr id="189" name="Freeform 133">
                <a:extLst>
                  <a:ext uri="{FF2B5EF4-FFF2-40B4-BE49-F238E27FC236}">
                    <a16:creationId xmlns:a16="http://schemas.microsoft.com/office/drawing/2014/main" id="{49CE2A6E-605D-43B4-B72B-AD20F639331D}"/>
                  </a:ext>
                </a:extLst>
              </p:cNvPr>
              <p:cNvSpPr>
                <a:spLocks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7983525" y="5556250"/>
                <a:ext cx="112713" cy="123825"/>
              </a:xfrm>
              <a:custGeom>
                <a:avLst/>
                <a:gdLst>
                  <a:gd name="T0" fmla="*/ 176 w 332"/>
                  <a:gd name="T1" fmla="*/ 176 h 332"/>
                  <a:gd name="T2" fmla="*/ 315 w 332"/>
                  <a:gd name="T3" fmla="*/ 176 h 332"/>
                  <a:gd name="T4" fmla="*/ 332 w 332"/>
                  <a:gd name="T5" fmla="*/ 166 h 332"/>
                  <a:gd name="T6" fmla="*/ 315 w 332"/>
                  <a:gd name="T7" fmla="*/ 156 h 332"/>
                  <a:gd name="T8" fmla="*/ 176 w 332"/>
                  <a:gd name="T9" fmla="*/ 156 h 332"/>
                  <a:gd name="T10" fmla="*/ 176 w 332"/>
                  <a:gd name="T11" fmla="*/ 16 h 332"/>
                  <a:gd name="T12" fmla="*/ 166 w 332"/>
                  <a:gd name="T13" fmla="*/ 0 h 332"/>
                  <a:gd name="T14" fmla="*/ 156 w 332"/>
                  <a:gd name="T15" fmla="*/ 16 h 332"/>
                  <a:gd name="T16" fmla="*/ 156 w 332"/>
                  <a:gd name="T17" fmla="*/ 156 h 332"/>
                  <a:gd name="T18" fmla="*/ 17 w 332"/>
                  <a:gd name="T19" fmla="*/ 156 h 332"/>
                  <a:gd name="T20" fmla="*/ 0 w 332"/>
                  <a:gd name="T21" fmla="*/ 166 h 332"/>
                  <a:gd name="T22" fmla="*/ 17 w 332"/>
                  <a:gd name="T23" fmla="*/ 176 h 332"/>
                  <a:gd name="T24" fmla="*/ 156 w 332"/>
                  <a:gd name="T25" fmla="*/ 176 h 332"/>
                  <a:gd name="T26" fmla="*/ 156 w 332"/>
                  <a:gd name="T27" fmla="*/ 316 h 332"/>
                  <a:gd name="T28" fmla="*/ 166 w 332"/>
                  <a:gd name="T29" fmla="*/ 332 h 332"/>
                  <a:gd name="T30" fmla="*/ 176 w 332"/>
                  <a:gd name="T31" fmla="*/ 316 h 332"/>
                  <a:gd name="T32" fmla="*/ 176 w 332"/>
                  <a:gd name="T33" fmla="*/ 176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32" h="332">
                    <a:moveTo>
                      <a:pt x="176" y="176"/>
                    </a:moveTo>
                    <a:lnTo>
                      <a:pt x="315" y="176"/>
                    </a:lnTo>
                    <a:cubicBezTo>
                      <a:pt x="322" y="176"/>
                      <a:pt x="332" y="176"/>
                      <a:pt x="332" y="166"/>
                    </a:cubicBezTo>
                    <a:cubicBezTo>
                      <a:pt x="332" y="156"/>
                      <a:pt x="322" y="156"/>
                      <a:pt x="315" y="156"/>
                    </a:cubicBezTo>
                    <a:lnTo>
                      <a:pt x="176" y="156"/>
                    </a:lnTo>
                    <a:lnTo>
                      <a:pt x="176" y="16"/>
                    </a:lnTo>
                    <a:cubicBezTo>
                      <a:pt x="176" y="9"/>
                      <a:pt x="176" y="0"/>
                      <a:pt x="166" y="0"/>
                    </a:cubicBezTo>
                    <a:cubicBezTo>
                      <a:pt x="156" y="0"/>
                      <a:pt x="156" y="9"/>
                      <a:pt x="156" y="16"/>
                    </a:cubicBezTo>
                    <a:lnTo>
                      <a:pt x="156" y="156"/>
                    </a:lnTo>
                    <a:lnTo>
                      <a:pt x="17" y="156"/>
                    </a:lnTo>
                    <a:cubicBezTo>
                      <a:pt x="10" y="156"/>
                      <a:pt x="0" y="156"/>
                      <a:pt x="0" y="166"/>
                    </a:cubicBezTo>
                    <a:cubicBezTo>
                      <a:pt x="0" y="176"/>
                      <a:pt x="10" y="176"/>
                      <a:pt x="17" y="176"/>
                    </a:cubicBezTo>
                    <a:lnTo>
                      <a:pt x="156" y="176"/>
                    </a:lnTo>
                    <a:lnTo>
                      <a:pt x="156" y="316"/>
                    </a:lnTo>
                    <a:cubicBezTo>
                      <a:pt x="156" y="323"/>
                      <a:pt x="156" y="332"/>
                      <a:pt x="166" y="332"/>
                    </a:cubicBezTo>
                    <a:cubicBezTo>
                      <a:pt x="176" y="332"/>
                      <a:pt x="176" y="323"/>
                      <a:pt x="176" y="316"/>
                    </a:cubicBezTo>
                    <a:lnTo>
                      <a:pt x="176" y="176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0" name="Freeform 134">
                <a:extLst>
                  <a:ext uri="{FF2B5EF4-FFF2-40B4-BE49-F238E27FC236}">
                    <a16:creationId xmlns:a16="http://schemas.microsoft.com/office/drawing/2014/main" id="{497AD822-5E1F-4E3A-A320-D676D668B133}"/>
                  </a:ext>
                </a:extLst>
              </p:cNvPr>
              <p:cNvSpPr>
                <a:spLocks noEditPoint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8113700" y="5532438"/>
                <a:ext cx="125413" cy="131763"/>
              </a:xfrm>
              <a:custGeom>
                <a:avLst/>
                <a:gdLst>
                  <a:gd name="T0" fmla="*/ 197 w 368"/>
                  <a:gd name="T1" fmla="*/ 9 h 357"/>
                  <a:gd name="T2" fmla="*/ 184 w 368"/>
                  <a:gd name="T3" fmla="*/ 0 h 357"/>
                  <a:gd name="T4" fmla="*/ 171 w 368"/>
                  <a:gd name="T5" fmla="*/ 9 h 357"/>
                  <a:gd name="T6" fmla="*/ 3 w 368"/>
                  <a:gd name="T7" fmla="*/ 347 h 357"/>
                  <a:gd name="T8" fmla="*/ 0 w 368"/>
                  <a:gd name="T9" fmla="*/ 353 h 357"/>
                  <a:gd name="T10" fmla="*/ 11 w 368"/>
                  <a:gd name="T11" fmla="*/ 357 h 357"/>
                  <a:gd name="T12" fmla="*/ 357 w 368"/>
                  <a:gd name="T13" fmla="*/ 357 h 357"/>
                  <a:gd name="T14" fmla="*/ 368 w 368"/>
                  <a:gd name="T15" fmla="*/ 353 h 357"/>
                  <a:gd name="T16" fmla="*/ 366 w 368"/>
                  <a:gd name="T17" fmla="*/ 347 h 357"/>
                  <a:gd name="T18" fmla="*/ 197 w 368"/>
                  <a:gd name="T19" fmla="*/ 9 h 357"/>
                  <a:gd name="T20" fmla="*/ 168 w 368"/>
                  <a:gd name="T21" fmla="*/ 50 h 357"/>
                  <a:gd name="T22" fmla="*/ 303 w 368"/>
                  <a:gd name="T23" fmla="*/ 319 h 357"/>
                  <a:gd name="T24" fmla="*/ 34 w 368"/>
                  <a:gd name="T25" fmla="*/ 319 h 357"/>
                  <a:gd name="T26" fmla="*/ 168 w 368"/>
                  <a:gd name="T27" fmla="*/ 50 h 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8" h="357">
                    <a:moveTo>
                      <a:pt x="197" y="9"/>
                    </a:moveTo>
                    <a:cubicBezTo>
                      <a:pt x="194" y="2"/>
                      <a:pt x="193" y="0"/>
                      <a:pt x="184" y="0"/>
                    </a:cubicBezTo>
                    <a:cubicBezTo>
                      <a:pt x="176" y="0"/>
                      <a:pt x="175" y="2"/>
                      <a:pt x="171" y="9"/>
                    </a:cubicBezTo>
                    <a:lnTo>
                      <a:pt x="3" y="347"/>
                    </a:lnTo>
                    <a:cubicBezTo>
                      <a:pt x="0" y="351"/>
                      <a:pt x="0" y="352"/>
                      <a:pt x="0" y="353"/>
                    </a:cubicBezTo>
                    <a:cubicBezTo>
                      <a:pt x="0" y="357"/>
                      <a:pt x="3" y="357"/>
                      <a:pt x="11" y="357"/>
                    </a:cubicBezTo>
                    <a:lnTo>
                      <a:pt x="357" y="357"/>
                    </a:lnTo>
                    <a:cubicBezTo>
                      <a:pt x="365" y="357"/>
                      <a:pt x="368" y="357"/>
                      <a:pt x="368" y="353"/>
                    </a:cubicBezTo>
                    <a:cubicBezTo>
                      <a:pt x="368" y="352"/>
                      <a:pt x="368" y="351"/>
                      <a:pt x="366" y="347"/>
                    </a:cubicBezTo>
                    <a:lnTo>
                      <a:pt x="197" y="9"/>
                    </a:lnTo>
                    <a:close/>
                    <a:moveTo>
                      <a:pt x="168" y="50"/>
                    </a:moveTo>
                    <a:lnTo>
                      <a:pt x="303" y="319"/>
                    </a:lnTo>
                    <a:lnTo>
                      <a:pt x="34" y="319"/>
                    </a:lnTo>
                    <a:lnTo>
                      <a:pt x="168" y="5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" name="Freeform 135">
                <a:extLst>
                  <a:ext uri="{FF2B5EF4-FFF2-40B4-BE49-F238E27FC236}">
                    <a16:creationId xmlns:a16="http://schemas.microsoft.com/office/drawing/2014/main" id="{88C3EC1D-604E-4CE0-9A8D-10C6F4E8D474}"/>
                  </a:ext>
                </a:extLst>
              </p:cNvPr>
              <p:cNvSpPr>
                <a:spLocks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8254988" y="5511800"/>
                <a:ext cx="52388" cy="85725"/>
              </a:xfrm>
              <a:custGeom>
                <a:avLst/>
                <a:gdLst>
                  <a:gd name="T0" fmla="*/ 154 w 154"/>
                  <a:gd name="T1" fmla="*/ 169 h 232"/>
                  <a:gd name="T2" fmla="*/ 142 w 154"/>
                  <a:gd name="T3" fmla="*/ 169 h 232"/>
                  <a:gd name="T4" fmla="*/ 133 w 154"/>
                  <a:gd name="T5" fmla="*/ 200 h 232"/>
                  <a:gd name="T6" fmla="*/ 99 w 154"/>
                  <a:gd name="T7" fmla="*/ 202 h 232"/>
                  <a:gd name="T8" fmla="*/ 35 w 154"/>
                  <a:gd name="T9" fmla="*/ 202 h 232"/>
                  <a:gd name="T10" fmla="*/ 104 w 154"/>
                  <a:gd name="T11" fmla="*/ 144 h 232"/>
                  <a:gd name="T12" fmla="*/ 154 w 154"/>
                  <a:gd name="T13" fmla="*/ 68 h 232"/>
                  <a:gd name="T14" fmla="*/ 73 w 154"/>
                  <a:gd name="T15" fmla="*/ 0 h 232"/>
                  <a:gd name="T16" fmla="*/ 0 w 154"/>
                  <a:gd name="T17" fmla="*/ 63 h 232"/>
                  <a:gd name="T18" fmla="*/ 19 w 154"/>
                  <a:gd name="T19" fmla="*/ 82 h 232"/>
                  <a:gd name="T20" fmla="*/ 37 w 154"/>
                  <a:gd name="T21" fmla="*/ 64 h 232"/>
                  <a:gd name="T22" fmla="*/ 17 w 154"/>
                  <a:gd name="T23" fmla="*/ 45 h 232"/>
                  <a:gd name="T24" fmla="*/ 67 w 154"/>
                  <a:gd name="T25" fmla="*/ 13 h 232"/>
                  <a:gd name="T26" fmla="*/ 120 w 154"/>
                  <a:gd name="T27" fmla="*/ 68 h 232"/>
                  <a:gd name="T28" fmla="*/ 88 w 154"/>
                  <a:gd name="T29" fmla="*/ 135 h 232"/>
                  <a:gd name="T30" fmla="*/ 4 w 154"/>
                  <a:gd name="T31" fmla="*/ 218 h 232"/>
                  <a:gd name="T32" fmla="*/ 0 w 154"/>
                  <a:gd name="T33" fmla="*/ 232 h 232"/>
                  <a:gd name="T34" fmla="*/ 144 w 154"/>
                  <a:gd name="T35" fmla="*/ 232 h 232"/>
                  <a:gd name="T36" fmla="*/ 154 w 154"/>
                  <a:gd name="T37" fmla="*/ 169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54" h="232">
                    <a:moveTo>
                      <a:pt x="154" y="169"/>
                    </a:moveTo>
                    <a:lnTo>
                      <a:pt x="142" y="169"/>
                    </a:lnTo>
                    <a:cubicBezTo>
                      <a:pt x="141" y="176"/>
                      <a:pt x="138" y="197"/>
                      <a:pt x="133" y="200"/>
                    </a:cubicBezTo>
                    <a:cubicBezTo>
                      <a:pt x="131" y="202"/>
                      <a:pt x="104" y="202"/>
                      <a:pt x="99" y="202"/>
                    </a:cubicBezTo>
                    <a:lnTo>
                      <a:pt x="35" y="202"/>
                    </a:lnTo>
                    <a:cubicBezTo>
                      <a:pt x="71" y="170"/>
                      <a:pt x="83" y="160"/>
                      <a:pt x="104" y="144"/>
                    </a:cubicBezTo>
                    <a:cubicBezTo>
                      <a:pt x="130" y="123"/>
                      <a:pt x="154" y="102"/>
                      <a:pt x="154" y="68"/>
                    </a:cubicBezTo>
                    <a:cubicBezTo>
                      <a:pt x="154" y="26"/>
                      <a:pt x="117" y="0"/>
                      <a:pt x="73" y="0"/>
                    </a:cubicBezTo>
                    <a:cubicBezTo>
                      <a:pt x="29" y="0"/>
                      <a:pt x="0" y="31"/>
                      <a:pt x="0" y="63"/>
                    </a:cubicBezTo>
                    <a:cubicBezTo>
                      <a:pt x="0" y="81"/>
                      <a:pt x="15" y="82"/>
                      <a:pt x="19" y="82"/>
                    </a:cubicBezTo>
                    <a:cubicBezTo>
                      <a:pt x="27" y="82"/>
                      <a:pt x="37" y="76"/>
                      <a:pt x="37" y="64"/>
                    </a:cubicBezTo>
                    <a:cubicBezTo>
                      <a:pt x="37" y="58"/>
                      <a:pt x="35" y="45"/>
                      <a:pt x="17" y="45"/>
                    </a:cubicBezTo>
                    <a:cubicBezTo>
                      <a:pt x="27" y="21"/>
                      <a:pt x="51" y="13"/>
                      <a:pt x="67" y="13"/>
                    </a:cubicBezTo>
                    <a:cubicBezTo>
                      <a:pt x="102" y="13"/>
                      <a:pt x="120" y="40"/>
                      <a:pt x="120" y="68"/>
                    </a:cubicBezTo>
                    <a:cubicBezTo>
                      <a:pt x="120" y="99"/>
                      <a:pt x="99" y="123"/>
                      <a:pt x="88" y="135"/>
                    </a:cubicBezTo>
                    <a:lnTo>
                      <a:pt x="4" y="218"/>
                    </a:lnTo>
                    <a:cubicBezTo>
                      <a:pt x="0" y="222"/>
                      <a:pt x="0" y="222"/>
                      <a:pt x="0" y="232"/>
                    </a:cubicBezTo>
                    <a:lnTo>
                      <a:pt x="144" y="232"/>
                    </a:lnTo>
                    <a:lnTo>
                      <a:pt x="154" y="169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2" name="Freeform 136">
                <a:extLst>
                  <a:ext uri="{FF2B5EF4-FFF2-40B4-BE49-F238E27FC236}">
                    <a16:creationId xmlns:a16="http://schemas.microsoft.com/office/drawing/2014/main" id="{08738B0C-B80D-415B-BBB0-97328440A33B}"/>
                  </a:ext>
                </a:extLst>
              </p:cNvPr>
              <p:cNvSpPr>
                <a:spLocks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8259750" y="5624513"/>
                <a:ext cx="42863" cy="85725"/>
              </a:xfrm>
              <a:custGeom>
                <a:avLst/>
                <a:gdLst>
                  <a:gd name="T0" fmla="*/ 79 w 127"/>
                  <a:gd name="T1" fmla="*/ 10 h 232"/>
                  <a:gd name="T2" fmla="*/ 69 w 127"/>
                  <a:gd name="T3" fmla="*/ 0 h 232"/>
                  <a:gd name="T4" fmla="*/ 0 w 127"/>
                  <a:gd name="T5" fmla="*/ 22 h 232"/>
                  <a:gd name="T6" fmla="*/ 0 w 127"/>
                  <a:gd name="T7" fmla="*/ 35 h 232"/>
                  <a:gd name="T8" fmla="*/ 51 w 127"/>
                  <a:gd name="T9" fmla="*/ 25 h 232"/>
                  <a:gd name="T10" fmla="*/ 51 w 127"/>
                  <a:gd name="T11" fmla="*/ 203 h 232"/>
                  <a:gd name="T12" fmla="*/ 16 w 127"/>
                  <a:gd name="T13" fmla="*/ 219 h 232"/>
                  <a:gd name="T14" fmla="*/ 3 w 127"/>
                  <a:gd name="T15" fmla="*/ 219 h 232"/>
                  <a:gd name="T16" fmla="*/ 3 w 127"/>
                  <a:gd name="T17" fmla="*/ 232 h 232"/>
                  <a:gd name="T18" fmla="*/ 65 w 127"/>
                  <a:gd name="T19" fmla="*/ 230 h 232"/>
                  <a:gd name="T20" fmla="*/ 127 w 127"/>
                  <a:gd name="T21" fmla="*/ 232 h 232"/>
                  <a:gd name="T22" fmla="*/ 127 w 127"/>
                  <a:gd name="T23" fmla="*/ 219 h 232"/>
                  <a:gd name="T24" fmla="*/ 114 w 127"/>
                  <a:gd name="T25" fmla="*/ 219 h 232"/>
                  <a:gd name="T26" fmla="*/ 79 w 127"/>
                  <a:gd name="T27" fmla="*/ 203 h 232"/>
                  <a:gd name="T28" fmla="*/ 79 w 127"/>
                  <a:gd name="T29" fmla="*/ 10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7" h="232">
                    <a:moveTo>
                      <a:pt x="79" y="10"/>
                    </a:moveTo>
                    <a:cubicBezTo>
                      <a:pt x="79" y="0"/>
                      <a:pt x="78" y="0"/>
                      <a:pt x="69" y="0"/>
                    </a:cubicBezTo>
                    <a:cubicBezTo>
                      <a:pt x="46" y="22"/>
                      <a:pt x="14" y="22"/>
                      <a:pt x="0" y="22"/>
                    </a:cubicBezTo>
                    <a:lnTo>
                      <a:pt x="0" y="35"/>
                    </a:lnTo>
                    <a:cubicBezTo>
                      <a:pt x="9" y="35"/>
                      <a:pt x="32" y="35"/>
                      <a:pt x="51" y="25"/>
                    </a:cubicBezTo>
                    <a:lnTo>
                      <a:pt x="51" y="203"/>
                    </a:lnTo>
                    <a:cubicBezTo>
                      <a:pt x="51" y="215"/>
                      <a:pt x="51" y="219"/>
                      <a:pt x="16" y="219"/>
                    </a:cubicBezTo>
                    <a:lnTo>
                      <a:pt x="3" y="219"/>
                    </a:lnTo>
                    <a:lnTo>
                      <a:pt x="3" y="232"/>
                    </a:lnTo>
                    <a:cubicBezTo>
                      <a:pt x="9" y="231"/>
                      <a:pt x="52" y="230"/>
                      <a:pt x="65" y="230"/>
                    </a:cubicBezTo>
                    <a:cubicBezTo>
                      <a:pt x="76" y="230"/>
                      <a:pt x="119" y="231"/>
                      <a:pt x="127" y="232"/>
                    </a:cubicBezTo>
                    <a:lnTo>
                      <a:pt x="127" y="219"/>
                    </a:lnTo>
                    <a:lnTo>
                      <a:pt x="114" y="219"/>
                    </a:lnTo>
                    <a:cubicBezTo>
                      <a:pt x="79" y="219"/>
                      <a:pt x="79" y="215"/>
                      <a:pt x="79" y="203"/>
                    </a:cubicBezTo>
                    <a:lnTo>
                      <a:pt x="79" y="1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08" name="Group 207" descr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1^3$&#10;&#10;\end{document}" title="IguanaTex Vector Display">
              <a:extLst>
                <a:ext uri="{FF2B5EF4-FFF2-40B4-BE49-F238E27FC236}">
                  <a16:creationId xmlns:a16="http://schemas.microsoft.com/office/drawing/2014/main" id="{307369B4-DAD8-43CC-B32B-0FAC9A74755B}"/>
                </a:ext>
              </a:extLst>
            </p:cNvPr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>
            <a:xfrm>
              <a:off x="10102120" y="5511797"/>
              <a:ext cx="325437" cy="196852"/>
              <a:chOff x="9072576" y="5511800"/>
              <a:chExt cx="325438" cy="196851"/>
            </a:xfrm>
          </p:grpSpPr>
          <p:sp>
            <p:nvSpPr>
              <p:cNvPr id="202" name="Freeform 143">
                <a:extLst>
                  <a:ext uri="{FF2B5EF4-FFF2-40B4-BE49-F238E27FC236}">
                    <a16:creationId xmlns:a16="http://schemas.microsoft.com/office/drawing/2014/main" id="{5866E55C-C2CD-40E8-A03E-9513475922DB}"/>
                  </a:ext>
                </a:extLst>
              </p:cNvPr>
              <p:cNvSpPr>
                <a:spLocks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9072576" y="5556250"/>
                <a:ext cx="114300" cy="122238"/>
              </a:xfrm>
              <a:custGeom>
                <a:avLst/>
                <a:gdLst>
                  <a:gd name="T0" fmla="*/ 176 w 332"/>
                  <a:gd name="T1" fmla="*/ 176 h 332"/>
                  <a:gd name="T2" fmla="*/ 315 w 332"/>
                  <a:gd name="T3" fmla="*/ 176 h 332"/>
                  <a:gd name="T4" fmla="*/ 332 w 332"/>
                  <a:gd name="T5" fmla="*/ 166 h 332"/>
                  <a:gd name="T6" fmla="*/ 315 w 332"/>
                  <a:gd name="T7" fmla="*/ 156 h 332"/>
                  <a:gd name="T8" fmla="*/ 176 w 332"/>
                  <a:gd name="T9" fmla="*/ 156 h 332"/>
                  <a:gd name="T10" fmla="*/ 176 w 332"/>
                  <a:gd name="T11" fmla="*/ 16 h 332"/>
                  <a:gd name="T12" fmla="*/ 166 w 332"/>
                  <a:gd name="T13" fmla="*/ 0 h 332"/>
                  <a:gd name="T14" fmla="*/ 156 w 332"/>
                  <a:gd name="T15" fmla="*/ 16 h 332"/>
                  <a:gd name="T16" fmla="*/ 156 w 332"/>
                  <a:gd name="T17" fmla="*/ 156 h 332"/>
                  <a:gd name="T18" fmla="*/ 17 w 332"/>
                  <a:gd name="T19" fmla="*/ 156 h 332"/>
                  <a:gd name="T20" fmla="*/ 0 w 332"/>
                  <a:gd name="T21" fmla="*/ 166 h 332"/>
                  <a:gd name="T22" fmla="*/ 17 w 332"/>
                  <a:gd name="T23" fmla="*/ 176 h 332"/>
                  <a:gd name="T24" fmla="*/ 156 w 332"/>
                  <a:gd name="T25" fmla="*/ 176 h 332"/>
                  <a:gd name="T26" fmla="*/ 156 w 332"/>
                  <a:gd name="T27" fmla="*/ 316 h 332"/>
                  <a:gd name="T28" fmla="*/ 166 w 332"/>
                  <a:gd name="T29" fmla="*/ 332 h 332"/>
                  <a:gd name="T30" fmla="*/ 176 w 332"/>
                  <a:gd name="T31" fmla="*/ 316 h 332"/>
                  <a:gd name="T32" fmla="*/ 176 w 332"/>
                  <a:gd name="T33" fmla="*/ 176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32" h="332">
                    <a:moveTo>
                      <a:pt x="176" y="176"/>
                    </a:moveTo>
                    <a:lnTo>
                      <a:pt x="315" y="176"/>
                    </a:lnTo>
                    <a:cubicBezTo>
                      <a:pt x="322" y="176"/>
                      <a:pt x="332" y="176"/>
                      <a:pt x="332" y="166"/>
                    </a:cubicBezTo>
                    <a:cubicBezTo>
                      <a:pt x="332" y="156"/>
                      <a:pt x="322" y="156"/>
                      <a:pt x="315" y="156"/>
                    </a:cubicBezTo>
                    <a:lnTo>
                      <a:pt x="176" y="156"/>
                    </a:lnTo>
                    <a:lnTo>
                      <a:pt x="176" y="16"/>
                    </a:lnTo>
                    <a:cubicBezTo>
                      <a:pt x="176" y="9"/>
                      <a:pt x="176" y="0"/>
                      <a:pt x="166" y="0"/>
                    </a:cubicBezTo>
                    <a:cubicBezTo>
                      <a:pt x="156" y="0"/>
                      <a:pt x="156" y="9"/>
                      <a:pt x="156" y="16"/>
                    </a:cubicBezTo>
                    <a:lnTo>
                      <a:pt x="156" y="156"/>
                    </a:lnTo>
                    <a:lnTo>
                      <a:pt x="17" y="156"/>
                    </a:lnTo>
                    <a:cubicBezTo>
                      <a:pt x="10" y="156"/>
                      <a:pt x="0" y="156"/>
                      <a:pt x="0" y="166"/>
                    </a:cubicBezTo>
                    <a:cubicBezTo>
                      <a:pt x="0" y="176"/>
                      <a:pt x="10" y="176"/>
                      <a:pt x="17" y="176"/>
                    </a:cubicBezTo>
                    <a:lnTo>
                      <a:pt x="156" y="176"/>
                    </a:lnTo>
                    <a:lnTo>
                      <a:pt x="156" y="316"/>
                    </a:lnTo>
                    <a:cubicBezTo>
                      <a:pt x="156" y="323"/>
                      <a:pt x="156" y="332"/>
                      <a:pt x="166" y="332"/>
                    </a:cubicBezTo>
                    <a:cubicBezTo>
                      <a:pt x="176" y="332"/>
                      <a:pt x="176" y="323"/>
                      <a:pt x="176" y="316"/>
                    </a:cubicBezTo>
                    <a:lnTo>
                      <a:pt x="176" y="176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3" name="Freeform 144">
                <a:extLst>
                  <a:ext uri="{FF2B5EF4-FFF2-40B4-BE49-F238E27FC236}">
                    <a16:creationId xmlns:a16="http://schemas.microsoft.com/office/drawing/2014/main" id="{5D5FCEC4-3E3B-4555-AAEA-7A4FA5379EAA}"/>
                  </a:ext>
                </a:extLst>
              </p:cNvPr>
              <p:cNvSpPr>
                <a:spLocks noEditPoint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9204339" y="5532438"/>
                <a:ext cx="123825" cy="130175"/>
              </a:xfrm>
              <a:custGeom>
                <a:avLst/>
                <a:gdLst>
                  <a:gd name="T0" fmla="*/ 197 w 368"/>
                  <a:gd name="T1" fmla="*/ 9 h 357"/>
                  <a:gd name="T2" fmla="*/ 184 w 368"/>
                  <a:gd name="T3" fmla="*/ 0 h 357"/>
                  <a:gd name="T4" fmla="*/ 171 w 368"/>
                  <a:gd name="T5" fmla="*/ 9 h 357"/>
                  <a:gd name="T6" fmla="*/ 3 w 368"/>
                  <a:gd name="T7" fmla="*/ 347 h 357"/>
                  <a:gd name="T8" fmla="*/ 0 w 368"/>
                  <a:gd name="T9" fmla="*/ 353 h 357"/>
                  <a:gd name="T10" fmla="*/ 11 w 368"/>
                  <a:gd name="T11" fmla="*/ 357 h 357"/>
                  <a:gd name="T12" fmla="*/ 357 w 368"/>
                  <a:gd name="T13" fmla="*/ 357 h 357"/>
                  <a:gd name="T14" fmla="*/ 368 w 368"/>
                  <a:gd name="T15" fmla="*/ 353 h 357"/>
                  <a:gd name="T16" fmla="*/ 366 w 368"/>
                  <a:gd name="T17" fmla="*/ 347 h 357"/>
                  <a:gd name="T18" fmla="*/ 197 w 368"/>
                  <a:gd name="T19" fmla="*/ 9 h 357"/>
                  <a:gd name="T20" fmla="*/ 168 w 368"/>
                  <a:gd name="T21" fmla="*/ 50 h 357"/>
                  <a:gd name="T22" fmla="*/ 303 w 368"/>
                  <a:gd name="T23" fmla="*/ 319 h 357"/>
                  <a:gd name="T24" fmla="*/ 34 w 368"/>
                  <a:gd name="T25" fmla="*/ 319 h 357"/>
                  <a:gd name="T26" fmla="*/ 168 w 368"/>
                  <a:gd name="T27" fmla="*/ 50 h 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8" h="357">
                    <a:moveTo>
                      <a:pt x="197" y="9"/>
                    </a:moveTo>
                    <a:cubicBezTo>
                      <a:pt x="194" y="2"/>
                      <a:pt x="193" y="0"/>
                      <a:pt x="184" y="0"/>
                    </a:cubicBezTo>
                    <a:cubicBezTo>
                      <a:pt x="176" y="0"/>
                      <a:pt x="175" y="2"/>
                      <a:pt x="171" y="9"/>
                    </a:cubicBezTo>
                    <a:lnTo>
                      <a:pt x="3" y="347"/>
                    </a:lnTo>
                    <a:cubicBezTo>
                      <a:pt x="0" y="351"/>
                      <a:pt x="0" y="352"/>
                      <a:pt x="0" y="353"/>
                    </a:cubicBezTo>
                    <a:cubicBezTo>
                      <a:pt x="0" y="357"/>
                      <a:pt x="3" y="357"/>
                      <a:pt x="11" y="357"/>
                    </a:cubicBezTo>
                    <a:lnTo>
                      <a:pt x="357" y="357"/>
                    </a:lnTo>
                    <a:cubicBezTo>
                      <a:pt x="365" y="357"/>
                      <a:pt x="368" y="357"/>
                      <a:pt x="368" y="353"/>
                    </a:cubicBezTo>
                    <a:cubicBezTo>
                      <a:pt x="368" y="352"/>
                      <a:pt x="368" y="351"/>
                      <a:pt x="366" y="347"/>
                    </a:cubicBezTo>
                    <a:lnTo>
                      <a:pt x="197" y="9"/>
                    </a:lnTo>
                    <a:close/>
                    <a:moveTo>
                      <a:pt x="168" y="50"/>
                    </a:moveTo>
                    <a:lnTo>
                      <a:pt x="303" y="319"/>
                    </a:lnTo>
                    <a:lnTo>
                      <a:pt x="34" y="319"/>
                    </a:lnTo>
                    <a:lnTo>
                      <a:pt x="168" y="5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" name="Freeform 145">
                <a:extLst>
                  <a:ext uri="{FF2B5EF4-FFF2-40B4-BE49-F238E27FC236}">
                    <a16:creationId xmlns:a16="http://schemas.microsoft.com/office/drawing/2014/main" id="{26FE1D1D-E1A6-4BAB-AB92-A3B43DA47F57}"/>
                  </a:ext>
                </a:extLst>
              </p:cNvPr>
              <p:cNvSpPr>
                <a:spLocks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9344039" y="5511800"/>
                <a:ext cx="53975" cy="87313"/>
              </a:xfrm>
              <a:custGeom>
                <a:avLst/>
                <a:gdLst>
                  <a:gd name="T0" fmla="*/ 76 w 160"/>
                  <a:gd name="T1" fmla="*/ 115 h 239"/>
                  <a:gd name="T2" fmla="*/ 123 w 160"/>
                  <a:gd name="T3" fmla="*/ 172 h 239"/>
                  <a:gd name="T4" fmla="*/ 78 w 160"/>
                  <a:gd name="T5" fmla="*/ 228 h 239"/>
                  <a:gd name="T6" fmla="*/ 18 w 160"/>
                  <a:gd name="T7" fmla="*/ 203 h 239"/>
                  <a:gd name="T8" fmla="*/ 39 w 160"/>
                  <a:gd name="T9" fmla="*/ 184 h 239"/>
                  <a:gd name="T10" fmla="*/ 20 w 160"/>
                  <a:gd name="T11" fmla="*/ 165 h 239"/>
                  <a:gd name="T12" fmla="*/ 0 w 160"/>
                  <a:gd name="T13" fmla="*/ 185 h 239"/>
                  <a:gd name="T14" fmla="*/ 78 w 160"/>
                  <a:gd name="T15" fmla="*/ 239 h 239"/>
                  <a:gd name="T16" fmla="*/ 160 w 160"/>
                  <a:gd name="T17" fmla="*/ 172 h 239"/>
                  <a:gd name="T18" fmla="*/ 100 w 160"/>
                  <a:gd name="T19" fmla="*/ 109 h 239"/>
                  <a:gd name="T20" fmla="*/ 150 w 160"/>
                  <a:gd name="T21" fmla="*/ 48 h 239"/>
                  <a:gd name="T22" fmla="*/ 79 w 160"/>
                  <a:gd name="T23" fmla="*/ 0 h 239"/>
                  <a:gd name="T24" fmla="*/ 11 w 160"/>
                  <a:gd name="T25" fmla="*/ 47 h 239"/>
                  <a:gd name="T26" fmla="*/ 29 w 160"/>
                  <a:gd name="T27" fmla="*/ 66 h 239"/>
                  <a:gd name="T28" fmla="*/ 47 w 160"/>
                  <a:gd name="T29" fmla="*/ 48 h 239"/>
                  <a:gd name="T30" fmla="*/ 29 w 160"/>
                  <a:gd name="T31" fmla="*/ 30 h 239"/>
                  <a:gd name="T32" fmla="*/ 78 w 160"/>
                  <a:gd name="T33" fmla="*/ 10 h 239"/>
                  <a:gd name="T34" fmla="*/ 116 w 160"/>
                  <a:gd name="T35" fmla="*/ 48 h 239"/>
                  <a:gd name="T36" fmla="*/ 102 w 160"/>
                  <a:gd name="T37" fmla="*/ 90 h 239"/>
                  <a:gd name="T38" fmla="*/ 63 w 160"/>
                  <a:gd name="T39" fmla="*/ 105 h 239"/>
                  <a:gd name="T40" fmla="*/ 52 w 160"/>
                  <a:gd name="T41" fmla="*/ 106 h 239"/>
                  <a:gd name="T42" fmla="*/ 48 w 160"/>
                  <a:gd name="T43" fmla="*/ 111 h 239"/>
                  <a:gd name="T44" fmla="*/ 58 w 160"/>
                  <a:gd name="T45" fmla="*/ 115 h 239"/>
                  <a:gd name="T46" fmla="*/ 76 w 160"/>
                  <a:gd name="T47" fmla="*/ 115 h 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60" h="239">
                    <a:moveTo>
                      <a:pt x="76" y="115"/>
                    </a:moveTo>
                    <a:cubicBezTo>
                      <a:pt x="104" y="115"/>
                      <a:pt x="123" y="134"/>
                      <a:pt x="123" y="172"/>
                    </a:cubicBezTo>
                    <a:cubicBezTo>
                      <a:pt x="123" y="215"/>
                      <a:pt x="98" y="228"/>
                      <a:pt x="78" y="228"/>
                    </a:cubicBezTo>
                    <a:cubicBezTo>
                      <a:pt x="64" y="228"/>
                      <a:pt x="33" y="224"/>
                      <a:pt x="18" y="203"/>
                    </a:cubicBezTo>
                    <a:cubicBezTo>
                      <a:pt x="35" y="203"/>
                      <a:pt x="39" y="191"/>
                      <a:pt x="39" y="184"/>
                    </a:cubicBezTo>
                    <a:cubicBezTo>
                      <a:pt x="39" y="173"/>
                      <a:pt x="30" y="165"/>
                      <a:pt x="20" y="165"/>
                    </a:cubicBezTo>
                    <a:cubicBezTo>
                      <a:pt x="10" y="165"/>
                      <a:pt x="0" y="171"/>
                      <a:pt x="0" y="185"/>
                    </a:cubicBezTo>
                    <a:cubicBezTo>
                      <a:pt x="0" y="218"/>
                      <a:pt x="36" y="239"/>
                      <a:pt x="78" y="239"/>
                    </a:cubicBezTo>
                    <a:cubicBezTo>
                      <a:pt x="127" y="239"/>
                      <a:pt x="160" y="207"/>
                      <a:pt x="160" y="172"/>
                    </a:cubicBezTo>
                    <a:cubicBezTo>
                      <a:pt x="160" y="144"/>
                      <a:pt x="138" y="117"/>
                      <a:pt x="100" y="109"/>
                    </a:cubicBezTo>
                    <a:cubicBezTo>
                      <a:pt x="136" y="96"/>
                      <a:pt x="150" y="70"/>
                      <a:pt x="150" y="48"/>
                    </a:cubicBezTo>
                    <a:cubicBezTo>
                      <a:pt x="150" y="21"/>
                      <a:pt x="118" y="0"/>
                      <a:pt x="79" y="0"/>
                    </a:cubicBezTo>
                    <a:cubicBezTo>
                      <a:pt x="40" y="0"/>
                      <a:pt x="11" y="19"/>
                      <a:pt x="11" y="47"/>
                    </a:cubicBezTo>
                    <a:cubicBezTo>
                      <a:pt x="11" y="59"/>
                      <a:pt x="18" y="66"/>
                      <a:pt x="29" y="66"/>
                    </a:cubicBezTo>
                    <a:cubicBezTo>
                      <a:pt x="40" y="66"/>
                      <a:pt x="47" y="58"/>
                      <a:pt x="47" y="48"/>
                    </a:cubicBezTo>
                    <a:cubicBezTo>
                      <a:pt x="47" y="38"/>
                      <a:pt x="40" y="30"/>
                      <a:pt x="29" y="30"/>
                    </a:cubicBezTo>
                    <a:cubicBezTo>
                      <a:pt x="41" y="14"/>
                      <a:pt x="65" y="10"/>
                      <a:pt x="78" y="10"/>
                    </a:cubicBezTo>
                    <a:cubicBezTo>
                      <a:pt x="94" y="10"/>
                      <a:pt x="116" y="18"/>
                      <a:pt x="116" y="48"/>
                    </a:cubicBezTo>
                    <a:cubicBezTo>
                      <a:pt x="116" y="63"/>
                      <a:pt x="111" y="79"/>
                      <a:pt x="102" y="90"/>
                    </a:cubicBezTo>
                    <a:cubicBezTo>
                      <a:pt x="90" y="103"/>
                      <a:pt x="81" y="104"/>
                      <a:pt x="63" y="105"/>
                    </a:cubicBezTo>
                    <a:cubicBezTo>
                      <a:pt x="54" y="106"/>
                      <a:pt x="54" y="106"/>
                      <a:pt x="52" y="106"/>
                    </a:cubicBezTo>
                    <a:cubicBezTo>
                      <a:pt x="51" y="106"/>
                      <a:pt x="48" y="107"/>
                      <a:pt x="48" y="111"/>
                    </a:cubicBezTo>
                    <a:cubicBezTo>
                      <a:pt x="48" y="115"/>
                      <a:pt x="52" y="115"/>
                      <a:pt x="58" y="115"/>
                    </a:cubicBezTo>
                    <a:lnTo>
                      <a:pt x="76" y="115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" name="Freeform 146">
                <a:extLst>
                  <a:ext uri="{FF2B5EF4-FFF2-40B4-BE49-F238E27FC236}">
                    <a16:creationId xmlns:a16="http://schemas.microsoft.com/office/drawing/2014/main" id="{0F34E41A-9BCD-433B-B8EF-46D808202B05}"/>
                  </a:ext>
                </a:extLst>
              </p:cNvPr>
              <p:cNvSpPr>
                <a:spLocks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9350389" y="5624513"/>
                <a:ext cx="42863" cy="84138"/>
              </a:xfrm>
              <a:custGeom>
                <a:avLst/>
                <a:gdLst>
                  <a:gd name="T0" fmla="*/ 79 w 127"/>
                  <a:gd name="T1" fmla="*/ 10 h 232"/>
                  <a:gd name="T2" fmla="*/ 69 w 127"/>
                  <a:gd name="T3" fmla="*/ 0 h 232"/>
                  <a:gd name="T4" fmla="*/ 0 w 127"/>
                  <a:gd name="T5" fmla="*/ 22 h 232"/>
                  <a:gd name="T6" fmla="*/ 0 w 127"/>
                  <a:gd name="T7" fmla="*/ 35 h 232"/>
                  <a:gd name="T8" fmla="*/ 51 w 127"/>
                  <a:gd name="T9" fmla="*/ 25 h 232"/>
                  <a:gd name="T10" fmla="*/ 51 w 127"/>
                  <a:gd name="T11" fmla="*/ 203 h 232"/>
                  <a:gd name="T12" fmla="*/ 16 w 127"/>
                  <a:gd name="T13" fmla="*/ 219 h 232"/>
                  <a:gd name="T14" fmla="*/ 3 w 127"/>
                  <a:gd name="T15" fmla="*/ 219 h 232"/>
                  <a:gd name="T16" fmla="*/ 3 w 127"/>
                  <a:gd name="T17" fmla="*/ 232 h 232"/>
                  <a:gd name="T18" fmla="*/ 65 w 127"/>
                  <a:gd name="T19" fmla="*/ 230 h 232"/>
                  <a:gd name="T20" fmla="*/ 127 w 127"/>
                  <a:gd name="T21" fmla="*/ 232 h 232"/>
                  <a:gd name="T22" fmla="*/ 127 w 127"/>
                  <a:gd name="T23" fmla="*/ 219 h 232"/>
                  <a:gd name="T24" fmla="*/ 114 w 127"/>
                  <a:gd name="T25" fmla="*/ 219 h 232"/>
                  <a:gd name="T26" fmla="*/ 79 w 127"/>
                  <a:gd name="T27" fmla="*/ 203 h 232"/>
                  <a:gd name="T28" fmla="*/ 79 w 127"/>
                  <a:gd name="T29" fmla="*/ 10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7" h="232">
                    <a:moveTo>
                      <a:pt x="79" y="10"/>
                    </a:moveTo>
                    <a:cubicBezTo>
                      <a:pt x="79" y="0"/>
                      <a:pt x="78" y="0"/>
                      <a:pt x="69" y="0"/>
                    </a:cubicBezTo>
                    <a:cubicBezTo>
                      <a:pt x="46" y="22"/>
                      <a:pt x="14" y="22"/>
                      <a:pt x="0" y="22"/>
                    </a:cubicBezTo>
                    <a:lnTo>
                      <a:pt x="0" y="35"/>
                    </a:lnTo>
                    <a:cubicBezTo>
                      <a:pt x="9" y="35"/>
                      <a:pt x="32" y="35"/>
                      <a:pt x="51" y="25"/>
                    </a:cubicBezTo>
                    <a:lnTo>
                      <a:pt x="51" y="203"/>
                    </a:lnTo>
                    <a:cubicBezTo>
                      <a:pt x="51" y="215"/>
                      <a:pt x="51" y="219"/>
                      <a:pt x="16" y="219"/>
                    </a:cubicBezTo>
                    <a:lnTo>
                      <a:pt x="3" y="219"/>
                    </a:lnTo>
                    <a:lnTo>
                      <a:pt x="3" y="232"/>
                    </a:lnTo>
                    <a:cubicBezTo>
                      <a:pt x="9" y="231"/>
                      <a:pt x="52" y="230"/>
                      <a:pt x="65" y="230"/>
                    </a:cubicBezTo>
                    <a:cubicBezTo>
                      <a:pt x="76" y="230"/>
                      <a:pt x="119" y="231"/>
                      <a:pt x="127" y="232"/>
                    </a:cubicBezTo>
                    <a:lnTo>
                      <a:pt x="127" y="219"/>
                    </a:lnTo>
                    <a:lnTo>
                      <a:pt x="114" y="219"/>
                    </a:lnTo>
                    <a:cubicBezTo>
                      <a:pt x="79" y="219"/>
                      <a:pt x="79" y="215"/>
                      <a:pt x="79" y="203"/>
                    </a:cubicBezTo>
                    <a:lnTo>
                      <a:pt x="79" y="1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21" name="Group 220" descr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1^4$&#10;&#10;\end{document}" title="IguanaTex Vector Display">
              <a:extLst>
                <a:ext uri="{FF2B5EF4-FFF2-40B4-BE49-F238E27FC236}">
                  <a16:creationId xmlns:a16="http://schemas.microsoft.com/office/drawing/2014/main" id="{9C002917-D3EB-40B2-9B4A-742C3F1368D5}"/>
                </a:ext>
              </a:extLst>
            </p:cNvPr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>
            <a:xfrm>
              <a:off x="11070567" y="5511797"/>
              <a:ext cx="327025" cy="198438"/>
              <a:chOff x="10104422" y="5511800"/>
              <a:chExt cx="327026" cy="198438"/>
            </a:xfrm>
          </p:grpSpPr>
          <p:sp>
            <p:nvSpPr>
              <p:cNvPr id="216" name="Freeform 153">
                <a:extLst>
                  <a:ext uri="{FF2B5EF4-FFF2-40B4-BE49-F238E27FC236}">
                    <a16:creationId xmlns:a16="http://schemas.microsoft.com/office/drawing/2014/main" id="{70D92D84-9B35-4064-92A7-52AEF21E74AC}"/>
                  </a:ext>
                </a:extLst>
              </p:cNvPr>
              <p:cNvSpPr>
                <a:spLocks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10104422" y="5557838"/>
                <a:ext cx="114300" cy="122238"/>
              </a:xfrm>
              <a:custGeom>
                <a:avLst/>
                <a:gdLst>
                  <a:gd name="T0" fmla="*/ 176 w 332"/>
                  <a:gd name="T1" fmla="*/ 176 h 332"/>
                  <a:gd name="T2" fmla="*/ 315 w 332"/>
                  <a:gd name="T3" fmla="*/ 176 h 332"/>
                  <a:gd name="T4" fmla="*/ 332 w 332"/>
                  <a:gd name="T5" fmla="*/ 166 h 332"/>
                  <a:gd name="T6" fmla="*/ 315 w 332"/>
                  <a:gd name="T7" fmla="*/ 156 h 332"/>
                  <a:gd name="T8" fmla="*/ 176 w 332"/>
                  <a:gd name="T9" fmla="*/ 156 h 332"/>
                  <a:gd name="T10" fmla="*/ 176 w 332"/>
                  <a:gd name="T11" fmla="*/ 17 h 332"/>
                  <a:gd name="T12" fmla="*/ 166 w 332"/>
                  <a:gd name="T13" fmla="*/ 0 h 332"/>
                  <a:gd name="T14" fmla="*/ 156 w 332"/>
                  <a:gd name="T15" fmla="*/ 17 h 332"/>
                  <a:gd name="T16" fmla="*/ 156 w 332"/>
                  <a:gd name="T17" fmla="*/ 156 h 332"/>
                  <a:gd name="T18" fmla="*/ 17 w 332"/>
                  <a:gd name="T19" fmla="*/ 156 h 332"/>
                  <a:gd name="T20" fmla="*/ 0 w 332"/>
                  <a:gd name="T21" fmla="*/ 166 h 332"/>
                  <a:gd name="T22" fmla="*/ 17 w 332"/>
                  <a:gd name="T23" fmla="*/ 176 h 332"/>
                  <a:gd name="T24" fmla="*/ 156 w 332"/>
                  <a:gd name="T25" fmla="*/ 176 h 332"/>
                  <a:gd name="T26" fmla="*/ 156 w 332"/>
                  <a:gd name="T27" fmla="*/ 316 h 332"/>
                  <a:gd name="T28" fmla="*/ 166 w 332"/>
                  <a:gd name="T29" fmla="*/ 332 h 332"/>
                  <a:gd name="T30" fmla="*/ 176 w 332"/>
                  <a:gd name="T31" fmla="*/ 316 h 332"/>
                  <a:gd name="T32" fmla="*/ 176 w 332"/>
                  <a:gd name="T33" fmla="*/ 176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32" h="332">
                    <a:moveTo>
                      <a:pt x="176" y="176"/>
                    </a:moveTo>
                    <a:lnTo>
                      <a:pt x="315" y="176"/>
                    </a:lnTo>
                    <a:cubicBezTo>
                      <a:pt x="322" y="176"/>
                      <a:pt x="332" y="176"/>
                      <a:pt x="332" y="166"/>
                    </a:cubicBezTo>
                    <a:cubicBezTo>
                      <a:pt x="332" y="156"/>
                      <a:pt x="322" y="156"/>
                      <a:pt x="315" y="156"/>
                    </a:cubicBezTo>
                    <a:lnTo>
                      <a:pt x="176" y="156"/>
                    </a:lnTo>
                    <a:lnTo>
                      <a:pt x="176" y="17"/>
                    </a:lnTo>
                    <a:cubicBezTo>
                      <a:pt x="176" y="10"/>
                      <a:pt x="176" y="0"/>
                      <a:pt x="166" y="0"/>
                    </a:cubicBezTo>
                    <a:cubicBezTo>
                      <a:pt x="156" y="0"/>
                      <a:pt x="156" y="10"/>
                      <a:pt x="156" y="17"/>
                    </a:cubicBezTo>
                    <a:lnTo>
                      <a:pt x="156" y="156"/>
                    </a:lnTo>
                    <a:lnTo>
                      <a:pt x="17" y="156"/>
                    </a:lnTo>
                    <a:cubicBezTo>
                      <a:pt x="10" y="156"/>
                      <a:pt x="0" y="156"/>
                      <a:pt x="0" y="166"/>
                    </a:cubicBezTo>
                    <a:cubicBezTo>
                      <a:pt x="0" y="176"/>
                      <a:pt x="10" y="176"/>
                      <a:pt x="17" y="176"/>
                    </a:cubicBezTo>
                    <a:lnTo>
                      <a:pt x="156" y="176"/>
                    </a:lnTo>
                    <a:lnTo>
                      <a:pt x="156" y="316"/>
                    </a:lnTo>
                    <a:cubicBezTo>
                      <a:pt x="156" y="323"/>
                      <a:pt x="156" y="332"/>
                      <a:pt x="166" y="332"/>
                    </a:cubicBezTo>
                    <a:cubicBezTo>
                      <a:pt x="176" y="332"/>
                      <a:pt x="176" y="323"/>
                      <a:pt x="176" y="316"/>
                    </a:cubicBezTo>
                    <a:lnTo>
                      <a:pt x="176" y="176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7" name="Freeform 154">
                <a:extLst>
                  <a:ext uri="{FF2B5EF4-FFF2-40B4-BE49-F238E27FC236}">
                    <a16:creationId xmlns:a16="http://schemas.microsoft.com/office/drawing/2014/main" id="{FB7BDB5F-D642-4644-9999-E941F60CAD15}"/>
                  </a:ext>
                </a:extLst>
              </p:cNvPr>
              <p:cNvSpPr>
                <a:spLocks noEditPoint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10234597" y="5532438"/>
                <a:ext cx="125413" cy="131763"/>
              </a:xfrm>
              <a:custGeom>
                <a:avLst/>
                <a:gdLst>
                  <a:gd name="T0" fmla="*/ 197 w 368"/>
                  <a:gd name="T1" fmla="*/ 9 h 357"/>
                  <a:gd name="T2" fmla="*/ 184 w 368"/>
                  <a:gd name="T3" fmla="*/ 0 h 357"/>
                  <a:gd name="T4" fmla="*/ 171 w 368"/>
                  <a:gd name="T5" fmla="*/ 9 h 357"/>
                  <a:gd name="T6" fmla="*/ 3 w 368"/>
                  <a:gd name="T7" fmla="*/ 347 h 357"/>
                  <a:gd name="T8" fmla="*/ 0 w 368"/>
                  <a:gd name="T9" fmla="*/ 353 h 357"/>
                  <a:gd name="T10" fmla="*/ 11 w 368"/>
                  <a:gd name="T11" fmla="*/ 357 h 357"/>
                  <a:gd name="T12" fmla="*/ 357 w 368"/>
                  <a:gd name="T13" fmla="*/ 357 h 357"/>
                  <a:gd name="T14" fmla="*/ 368 w 368"/>
                  <a:gd name="T15" fmla="*/ 353 h 357"/>
                  <a:gd name="T16" fmla="*/ 366 w 368"/>
                  <a:gd name="T17" fmla="*/ 347 h 357"/>
                  <a:gd name="T18" fmla="*/ 197 w 368"/>
                  <a:gd name="T19" fmla="*/ 9 h 357"/>
                  <a:gd name="T20" fmla="*/ 168 w 368"/>
                  <a:gd name="T21" fmla="*/ 50 h 357"/>
                  <a:gd name="T22" fmla="*/ 302 w 368"/>
                  <a:gd name="T23" fmla="*/ 319 h 357"/>
                  <a:gd name="T24" fmla="*/ 33 w 368"/>
                  <a:gd name="T25" fmla="*/ 319 h 357"/>
                  <a:gd name="T26" fmla="*/ 168 w 368"/>
                  <a:gd name="T27" fmla="*/ 50 h 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8" h="357">
                    <a:moveTo>
                      <a:pt x="197" y="9"/>
                    </a:moveTo>
                    <a:cubicBezTo>
                      <a:pt x="194" y="3"/>
                      <a:pt x="193" y="0"/>
                      <a:pt x="184" y="0"/>
                    </a:cubicBezTo>
                    <a:cubicBezTo>
                      <a:pt x="176" y="0"/>
                      <a:pt x="175" y="3"/>
                      <a:pt x="171" y="9"/>
                    </a:cubicBezTo>
                    <a:lnTo>
                      <a:pt x="3" y="347"/>
                    </a:lnTo>
                    <a:cubicBezTo>
                      <a:pt x="0" y="352"/>
                      <a:pt x="0" y="353"/>
                      <a:pt x="0" y="353"/>
                    </a:cubicBezTo>
                    <a:cubicBezTo>
                      <a:pt x="0" y="357"/>
                      <a:pt x="3" y="357"/>
                      <a:pt x="11" y="357"/>
                    </a:cubicBezTo>
                    <a:lnTo>
                      <a:pt x="357" y="357"/>
                    </a:lnTo>
                    <a:cubicBezTo>
                      <a:pt x="365" y="357"/>
                      <a:pt x="368" y="357"/>
                      <a:pt x="368" y="353"/>
                    </a:cubicBezTo>
                    <a:cubicBezTo>
                      <a:pt x="368" y="353"/>
                      <a:pt x="368" y="352"/>
                      <a:pt x="366" y="347"/>
                    </a:cubicBezTo>
                    <a:lnTo>
                      <a:pt x="197" y="9"/>
                    </a:lnTo>
                    <a:close/>
                    <a:moveTo>
                      <a:pt x="168" y="50"/>
                    </a:moveTo>
                    <a:lnTo>
                      <a:pt x="302" y="319"/>
                    </a:lnTo>
                    <a:lnTo>
                      <a:pt x="33" y="319"/>
                    </a:lnTo>
                    <a:lnTo>
                      <a:pt x="168" y="5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8" name="Freeform 155">
                <a:extLst>
                  <a:ext uri="{FF2B5EF4-FFF2-40B4-BE49-F238E27FC236}">
                    <a16:creationId xmlns:a16="http://schemas.microsoft.com/office/drawing/2014/main" id="{9FA28D0A-3C02-4E01-88E0-5EC017E99B9D}"/>
                  </a:ext>
                </a:extLst>
              </p:cNvPr>
              <p:cNvSpPr>
                <a:spLocks noEditPoint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10372710" y="5511800"/>
                <a:ext cx="58738" cy="85725"/>
              </a:xfrm>
              <a:custGeom>
                <a:avLst/>
                <a:gdLst>
                  <a:gd name="T0" fmla="*/ 171 w 171"/>
                  <a:gd name="T1" fmla="*/ 178 h 235"/>
                  <a:gd name="T2" fmla="*/ 171 w 171"/>
                  <a:gd name="T3" fmla="*/ 166 h 235"/>
                  <a:gd name="T4" fmla="*/ 132 w 171"/>
                  <a:gd name="T5" fmla="*/ 166 h 235"/>
                  <a:gd name="T6" fmla="*/ 132 w 171"/>
                  <a:gd name="T7" fmla="*/ 10 h 235"/>
                  <a:gd name="T8" fmla="*/ 125 w 171"/>
                  <a:gd name="T9" fmla="*/ 0 h 235"/>
                  <a:gd name="T10" fmla="*/ 116 w 171"/>
                  <a:gd name="T11" fmla="*/ 5 h 235"/>
                  <a:gd name="T12" fmla="*/ 0 w 171"/>
                  <a:gd name="T13" fmla="*/ 166 h 235"/>
                  <a:gd name="T14" fmla="*/ 0 w 171"/>
                  <a:gd name="T15" fmla="*/ 178 h 235"/>
                  <a:gd name="T16" fmla="*/ 103 w 171"/>
                  <a:gd name="T17" fmla="*/ 178 h 235"/>
                  <a:gd name="T18" fmla="*/ 103 w 171"/>
                  <a:gd name="T19" fmla="*/ 207 h 235"/>
                  <a:gd name="T20" fmla="*/ 75 w 171"/>
                  <a:gd name="T21" fmla="*/ 223 h 235"/>
                  <a:gd name="T22" fmla="*/ 65 w 171"/>
                  <a:gd name="T23" fmla="*/ 223 h 235"/>
                  <a:gd name="T24" fmla="*/ 65 w 171"/>
                  <a:gd name="T25" fmla="*/ 235 h 235"/>
                  <a:gd name="T26" fmla="*/ 117 w 171"/>
                  <a:gd name="T27" fmla="*/ 234 h 235"/>
                  <a:gd name="T28" fmla="*/ 170 w 171"/>
                  <a:gd name="T29" fmla="*/ 235 h 235"/>
                  <a:gd name="T30" fmla="*/ 170 w 171"/>
                  <a:gd name="T31" fmla="*/ 223 h 235"/>
                  <a:gd name="T32" fmla="*/ 161 w 171"/>
                  <a:gd name="T33" fmla="*/ 223 h 235"/>
                  <a:gd name="T34" fmla="*/ 132 w 171"/>
                  <a:gd name="T35" fmla="*/ 207 h 235"/>
                  <a:gd name="T36" fmla="*/ 132 w 171"/>
                  <a:gd name="T37" fmla="*/ 178 h 235"/>
                  <a:gd name="T38" fmla="*/ 171 w 171"/>
                  <a:gd name="T39" fmla="*/ 178 h 235"/>
                  <a:gd name="T40" fmla="*/ 105 w 171"/>
                  <a:gd name="T41" fmla="*/ 38 h 235"/>
                  <a:gd name="T42" fmla="*/ 105 w 171"/>
                  <a:gd name="T43" fmla="*/ 166 h 235"/>
                  <a:gd name="T44" fmla="*/ 13 w 171"/>
                  <a:gd name="T45" fmla="*/ 166 h 235"/>
                  <a:gd name="T46" fmla="*/ 105 w 171"/>
                  <a:gd name="T47" fmla="*/ 38 h 2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71" h="235">
                    <a:moveTo>
                      <a:pt x="171" y="178"/>
                    </a:moveTo>
                    <a:lnTo>
                      <a:pt x="171" y="166"/>
                    </a:lnTo>
                    <a:lnTo>
                      <a:pt x="132" y="166"/>
                    </a:lnTo>
                    <a:lnTo>
                      <a:pt x="132" y="10"/>
                    </a:lnTo>
                    <a:cubicBezTo>
                      <a:pt x="132" y="3"/>
                      <a:pt x="132" y="0"/>
                      <a:pt x="125" y="0"/>
                    </a:cubicBezTo>
                    <a:cubicBezTo>
                      <a:pt x="121" y="0"/>
                      <a:pt x="119" y="0"/>
                      <a:pt x="116" y="5"/>
                    </a:cubicBezTo>
                    <a:lnTo>
                      <a:pt x="0" y="166"/>
                    </a:lnTo>
                    <a:lnTo>
                      <a:pt x="0" y="178"/>
                    </a:lnTo>
                    <a:lnTo>
                      <a:pt x="103" y="178"/>
                    </a:lnTo>
                    <a:lnTo>
                      <a:pt x="103" y="207"/>
                    </a:lnTo>
                    <a:cubicBezTo>
                      <a:pt x="103" y="219"/>
                      <a:pt x="103" y="223"/>
                      <a:pt x="75" y="223"/>
                    </a:cubicBezTo>
                    <a:lnTo>
                      <a:pt x="65" y="223"/>
                    </a:lnTo>
                    <a:lnTo>
                      <a:pt x="65" y="235"/>
                    </a:lnTo>
                    <a:cubicBezTo>
                      <a:pt x="83" y="235"/>
                      <a:pt x="105" y="234"/>
                      <a:pt x="117" y="234"/>
                    </a:cubicBezTo>
                    <a:cubicBezTo>
                      <a:pt x="130" y="234"/>
                      <a:pt x="153" y="235"/>
                      <a:pt x="170" y="235"/>
                    </a:cubicBezTo>
                    <a:lnTo>
                      <a:pt x="170" y="223"/>
                    </a:lnTo>
                    <a:lnTo>
                      <a:pt x="161" y="223"/>
                    </a:lnTo>
                    <a:cubicBezTo>
                      <a:pt x="132" y="223"/>
                      <a:pt x="132" y="219"/>
                      <a:pt x="132" y="207"/>
                    </a:cubicBezTo>
                    <a:lnTo>
                      <a:pt x="132" y="178"/>
                    </a:lnTo>
                    <a:lnTo>
                      <a:pt x="171" y="178"/>
                    </a:lnTo>
                    <a:close/>
                    <a:moveTo>
                      <a:pt x="105" y="38"/>
                    </a:moveTo>
                    <a:lnTo>
                      <a:pt x="105" y="166"/>
                    </a:lnTo>
                    <a:lnTo>
                      <a:pt x="13" y="166"/>
                    </a:lnTo>
                    <a:lnTo>
                      <a:pt x="105" y="3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9" name="Freeform 156">
                <a:extLst>
                  <a:ext uri="{FF2B5EF4-FFF2-40B4-BE49-F238E27FC236}">
                    <a16:creationId xmlns:a16="http://schemas.microsoft.com/office/drawing/2014/main" id="{62E61927-00F1-4E94-A7B1-CE11DED03CB5}"/>
                  </a:ext>
                </a:extLst>
              </p:cNvPr>
              <p:cNvSpPr>
                <a:spLocks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10382235" y="5624513"/>
                <a:ext cx="42863" cy="85725"/>
              </a:xfrm>
              <a:custGeom>
                <a:avLst/>
                <a:gdLst>
                  <a:gd name="T0" fmla="*/ 79 w 127"/>
                  <a:gd name="T1" fmla="*/ 10 h 232"/>
                  <a:gd name="T2" fmla="*/ 68 w 127"/>
                  <a:gd name="T3" fmla="*/ 0 h 232"/>
                  <a:gd name="T4" fmla="*/ 0 w 127"/>
                  <a:gd name="T5" fmla="*/ 22 h 232"/>
                  <a:gd name="T6" fmla="*/ 0 w 127"/>
                  <a:gd name="T7" fmla="*/ 35 h 232"/>
                  <a:gd name="T8" fmla="*/ 50 w 127"/>
                  <a:gd name="T9" fmla="*/ 25 h 232"/>
                  <a:gd name="T10" fmla="*/ 50 w 127"/>
                  <a:gd name="T11" fmla="*/ 203 h 232"/>
                  <a:gd name="T12" fmla="*/ 15 w 127"/>
                  <a:gd name="T13" fmla="*/ 219 h 232"/>
                  <a:gd name="T14" fmla="*/ 2 w 127"/>
                  <a:gd name="T15" fmla="*/ 219 h 232"/>
                  <a:gd name="T16" fmla="*/ 2 w 127"/>
                  <a:gd name="T17" fmla="*/ 232 h 232"/>
                  <a:gd name="T18" fmla="*/ 64 w 127"/>
                  <a:gd name="T19" fmla="*/ 230 h 232"/>
                  <a:gd name="T20" fmla="*/ 127 w 127"/>
                  <a:gd name="T21" fmla="*/ 232 h 232"/>
                  <a:gd name="T22" fmla="*/ 127 w 127"/>
                  <a:gd name="T23" fmla="*/ 219 h 232"/>
                  <a:gd name="T24" fmla="*/ 113 w 127"/>
                  <a:gd name="T25" fmla="*/ 219 h 232"/>
                  <a:gd name="T26" fmla="*/ 79 w 127"/>
                  <a:gd name="T27" fmla="*/ 203 h 232"/>
                  <a:gd name="T28" fmla="*/ 79 w 127"/>
                  <a:gd name="T29" fmla="*/ 10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7" h="232">
                    <a:moveTo>
                      <a:pt x="79" y="10"/>
                    </a:moveTo>
                    <a:cubicBezTo>
                      <a:pt x="79" y="0"/>
                      <a:pt x="78" y="0"/>
                      <a:pt x="68" y="0"/>
                    </a:cubicBezTo>
                    <a:cubicBezTo>
                      <a:pt x="46" y="22"/>
                      <a:pt x="14" y="22"/>
                      <a:pt x="0" y="22"/>
                    </a:cubicBezTo>
                    <a:lnTo>
                      <a:pt x="0" y="35"/>
                    </a:lnTo>
                    <a:cubicBezTo>
                      <a:pt x="8" y="35"/>
                      <a:pt x="31" y="35"/>
                      <a:pt x="50" y="25"/>
                    </a:cubicBezTo>
                    <a:lnTo>
                      <a:pt x="50" y="203"/>
                    </a:lnTo>
                    <a:cubicBezTo>
                      <a:pt x="50" y="215"/>
                      <a:pt x="50" y="219"/>
                      <a:pt x="15" y="219"/>
                    </a:cubicBezTo>
                    <a:lnTo>
                      <a:pt x="2" y="219"/>
                    </a:lnTo>
                    <a:lnTo>
                      <a:pt x="2" y="232"/>
                    </a:lnTo>
                    <a:cubicBezTo>
                      <a:pt x="8" y="231"/>
                      <a:pt x="51" y="230"/>
                      <a:pt x="64" y="230"/>
                    </a:cubicBezTo>
                    <a:cubicBezTo>
                      <a:pt x="75" y="230"/>
                      <a:pt x="119" y="231"/>
                      <a:pt x="127" y="232"/>
                    </a:cubicBezTo>
                    <a:lnTo>
                      <a:pt x="127" y="219"/>
                    </a:lnTo>
                    <a:lnTo>
                      <a:pt x="113" y="219"/>
                    </a:lnTo>
                    <a:cubicBezTo>
                      <a:pt x="79" y="219"/>
                      <a:pt x="79" y="215"/>
                      <a:pt x="79" y="203"/>
                    </a:cubicBezTo>
                    <a:lnTo>
                      <a:pt x="79" y="1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34" name="Group 233" descr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1^5$&#10;&#10;\end{document}" title="IguanaTex Vector Display">
              <a:extLst>
                <a:ext uri="{FF2B5EF4-FFF2-40B4-BE49-F238E27FC236}">
                  <a16:creationId xmlns:a16="http://schemas.microsoft.com/office/drawing/2014/main" id="{3DB9F8AB-A209-429D-98F4-F1CDC238E25F}"/>
                </a:ext>
              </a:extLst>
            </p:cNvPr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>
            <a:xfrm>
              <a:off x="12076316" y="5511797"/>
              <a:ext cx="322263" cy="196850"/>
              <a:chOff x="11072830" y="5511800"/>
              <a:chExt cx="322263" cy="196850"/>
            </a:xfrm>
          </p:grpSpPr>
          <p:sp>
            <p:nvSpPr>
              <p:cNvPr id="229" name="Freeform 163">
                <a:extLst>
                  <a:ext uri="{FF2B5EF4-FFF2-40B4-BE49-F238E27FC236}">
                    <a16:creationId xmlns:a16="http://schemas.microsoft.com/office/drawing/2014/main" id="{7AD42DF2-4E06-4DCA-97E4-D04CC945A768}"/>
                  </a:ext>
                </a:extLst>
              </p:cNvPr>
              <p:cNvSpPr>
                <a:spLocks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11072830" y="5556250"/>
                <a:ext cx="112713" cy="122238"/>
              </a:xfrm>
              <a:custGeom>
                <a:avLst/>
                <a:gdLst>
                  <a:gd name="T0" fmla="*/ 176 w 332"/>
                  <a:gd name="T1" fmla="*/ 176 h 332"/>
                  <a:gd name="T2" fmla="*/ 315 w 332"/>
                  <a:gd name="T3" fmla="*/ 176 h 332"/>
                  <a:gd name="T4" fmla="*/ 332 w 332"/>
                  <a:gd name="T5" fmla="*/ 166 h 332"/>
                  <a:gd name="T6" fmla="*/ 315 w 332"/>
                  <a:gd name="T7" fmla="*/ 156 h 332"/>
                  <a:gd name="T8" fmla="*/ 176 w 332"/>
                  <a:gd name="T9" fmla="*/ 156 h 332"/>
                  <a:gd name="T10" fmla="*/ 176 w 332"/>
                  <a:gd name="T11" fmla="*/ 16 h 332"/>
                  <a:gd name="T12" fmla="*/ 166 w 332"/>
                  <a:gd name="T13" fmla="*/ 0 h 332"/>
                  <a:gd name="T14" fmla="*/ 156 w 332"/>
                  <a:gd name="T15" fmla="*/ 16 h 332"/>
                  <a:gd name="T16" fmla="*/ 156 w 332"/>
                  <a:gd name="T17" fmla="*/ 156 h 332"/>
                  <a:gd name="T18" fmla="*/ 17 w 332"/>
                  <a:gd name="T19" fmla="*/ 156 h 332"/>
                  <a:gd name="T20" fmla="*/ 0 w 332"/>
                  <a:gd name="T21" fmla="*/ 166 h 332"/>
                  <a:gd name="T22" fmla="*/ 17 w 332"/>
                  <a:gd name="T23" fmla="*/ 176 h 332"/>
                  <a:gd name="T24" fmla="*/ 156 w 332"/>
                  <a:gd name="T25" fmla="*/ 176 h 332"/>
                  <a:gd name="T26" fmla="*/ 156 w 332"/>
                  <a:gd name="T27" fmla="*/ 316 h 332"/>
                  <a:gd name="T28" fmla="*/ 166 w 332"/>
                  <a:gd name="T29" fmla="*/ 332 h 332"/>
                  <a:gd name="T30" fmla="*/ 176 w 332"/>
                  <a:gd name="T31" fmla="*/ 316 h 332"/>
                  <a:gd name="T32" fmla="*/ 176 w 332"/>
                  <a:gd name="T33" fmla="*/ 176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32" h="332">
                    <a:moveTo>
                      <a:pt x="176" y="176"/>
                    </a:moveTo>
                    <a:lnTo>
                      <a:pt x="315" y="176"/>
                    </a:lnTo>
                    <a:cubicBezTo>
                      <a:pt x="322" y="176"/>
                      <a:pt x="332" y="176"/>
                      <a:pt x="332" y="166"/>
                    </a:cubicBezTo>
                    <a:cubicBezTo>
                      <a:pt x="332" y="156"/>
                      <a:pt x="322" y="156"/>
                      <a:pt x="315" y="156"/>
                    </a:cubicBezTo>
                    <a:lnTo>
                      <a:pt x="176" y="156"/>
                    </a:lnTo>
                    <a:lnTo>
                      <a:pt x="176" y="16"/>
                    </a:lnTo>
                    <a:cubicBezTo>
                      <a:pt x="176" y="9"/>
                      <a:pt x="176" y="0"/>
                      <a:pt x="166" y="0"/>
                    </a:cubicBezTo>
                    <a:cubicBezTo>
                      <a:pt x="156" y="0"/>
                      <a:pt x="156" y="9"/>
                      <a:pt x="156" y="16"/>
                    </a:cubicBezTo>
                    <a:lnTo>
                      <a:pt x="156" y="156"/>
                    </a:lnTo>
                    <a:lnTo>
                      <a:pt x="17" y="156"/>
                    </a:lnTo>
                    <a:cubicBezTo>
                      <a:pt x="10" y="156"/>
                      <a:pt x="0" y="156"/>
                      <a:pt x="0" y="166"/>
                    </a:cubicBezTo>
                    <a:cubicBezTo>
                      <a:pt x="0" y="176"/>
                      <a:pt x="10" y="176"/>
                      <a:pt x="17" y="176"/>
                    </a:cubicBezTo>
                    <a:lnTo>
                      <a:pt x="156" y="176"/>
                    </a:lnTo>
                    <a:lnTo>
                      <a:pt x="156" y="316"/>
                    </a:lnTo>
                    <a:cubicBezTo>
                      <a:pt x="156" y="323"/>
                      <a:pt x="156" y="332"/>
                      <a:pt x="166" y="332"/>
                    </a:cubicBezTo>
                    <a:cubicBezTo>
                      <a:pt x="176" y="332"/>
                      <a:pt x="176" y="323"/>
                      <a:pt x="176" y="316"/>
                    </a:cubicBezTo>
                    <a:lnTo>
                      <a:pt x="176" y="176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0" name="Freeform 164">
                <a:extLst>
                  <a:ext uri="{FF2B5EF4-FFF2-40B4-BE49-F238E27FC236}">
                    <a16:creationId xmlns:a16="http://schemas.microsoft.com/office/drawing/2014/main" id="{841C5FC6-1E82-418F-BC50-929F67E35AD2}"/>
                  </a:ext>
                </a:extLst>
              </p:cNvPr>
              <p:cNvSpPr>
                <a:spLocks noEditPoint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11203005" y="5532438"/>
                <a:ext cx="123825" cy="130175"/>
              </a:xfrm>
              <a:custGeom>
                <a:avLst/>
                <a:gdLst>
                  <a:gd name="T0" fmla="*/ 197 w 368"/>
                  <a:gd name="T1" fmla="*/ 9 h 357"/>
                  <a:gd name="T2" fmla="*/ 184 w 368"/>
                  <a:gd name="T3" fmla="*/ 0 h 357"/>
                  <a:gd name="T4" fmla="*/ 171 w 368"/>
                  <a:gd name="T5" fmla="*/ 9 h 357"/>
                  <a:gd name="T6" fmla="*/ 3 w 368"/>
                  <a:gd name="T7" fmla="*/ 347 h 357"/>
                  <a:gd name="T8" fmla="*/ 0 w 368"/>
                  <a:gd name="T9" fmla="*/ 353 h 357"/>
                  <a:gd name="T10" fmla="*/ 11 w 368"/>
                  <a:gd name="T11" fmla="*/ 357 h 357"/>
                  <a:gd name="T12" fmla="*/ 357 w 368"/>
                  <a:gd name="T13" fmla="*/ 357 h 357"/>
                  <a:gd name="T14" fmla="*/ 368 w 368"/>
                  <a:gd name="T15" fmla="*/ 353 h 357"/>
                  <a:gd name="T16" fmla="*/ 366 w 368"/>
                  <a:gd name="T17" fmla="*/ 347 h 357"/>
                  <a:gd name="T18" fmla="*/ 197 w 368"/>
                  <a:gd name="T19" fmla="*/ 9 h 357"/>
                  <a:gd name="T20" fmla="*/ 168 w 368"/>
                  <a:gd name="T21" fmla="*/ 50 h 357"/>
                  <a:gd name="T22" fmla="*/ 303 w 368"/>
                  <a:gd name="T23" fmla="*/ 319 h 357"/>
                  <a:gd name="T24" fmla="*/ 34 w 368"/>
                  <a:gd name="T25" fmla="*/ 319 h 357"/>
                  <a:gd name="T26" fmla="*/ 168 w 368"/>
                  <a:gd name="T27" fmla="*/ 50 h 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8" h="357">
                    <a:moveTo>
                      <a:pt x="197" y="9"/>
                    </a:moveTo>
                    <a:cubicBezTo>
                      <a:pt x="194" y="2"/>
                      <a:pt x="193" y="0"/>
                      <a:pt x="184" y="0"/>
                    </a:cubicBezTo>
                    <a:cubicBezTo>
                      <a:pt x="176" y="0"/>
                      <a:pt x="175" y="2"/>
                      <a:pt x="171" y="9"/>
                    </a:cubicBezTo>
                    <a:lnTo>
                      <a:pt x="3" y="347"/>
                    </a:lnTo>
                    <a:cubicBezTo>
                      <a:pt x="0" y="351"/>
                      <a:pt x="0" y="352"/>
                      <a:pt x="0" y="353"/>
                    </a:cubicBezTo>
                    <a:cubicBezTo>
                      <a:pt x="0" y="357"/>
                      <a:pt x="3" y="357"/>
                      <a:pt x="11" y="357"/>
                    </a:cubicBezTo>
                    <a:lnTo>
                      <a:pt x="357" y="357"/>
                    </a:lnTo>
                    <a:cubicBezTo>
                      <a:pt x="365" y="357"/>
                      <a:pt x="368" y="357"/>
                      <a:pt x="368" y="353"/>
                    </a:cubicBezTo>
                    <a:cubicBezTo>
                      <a:pt x="368" y="352"/>
                      <a:pt x="368" y="351"/>
                      <a:pt x="366" y="347"/>
                    </a:cubicBezTo>
                    <a:lnTo>
                      <a:pt x="197" y="9"/>
                    </a:lnTo>
                    <a:close/>
                    <a:moveTo>
                      <a:pt x="168" y="50"/>
                    </a:moveTo>
                    <a:lnTo>
                      <a:pt x="303" y="319"/>
                    </a:lnTo>
                    <a:lnTo>
                      <a:pt x="34" y="319"/>
                    </a:lnTo>
                    <a:lnTo>
                      <a:pt x="168" y="5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1" name="Freeform 165">
                <a:extLst>
                  <a:ext uri="{FF2B5EF4-FFF2-40B4-BE49-F238E27FC236}">
                    <a16:creationId xmlns:a16="http://schemas.microsoft.com/office/drawing/2014/main" id="{800D634B-74E8-4B21-AA9E-AD5DCC503F86}"/>
                  </a:ext>
                </a:extLst>
              </p:cNvPr>
              <p:cNvSpPr>
                <a:spLocks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11342705" y="5511800"/>
                <a:ext cx="52388" cy="87313"/>
              </a:xfrm>
              <a:custGeom>
                <a:avLst/>
                <a:gdLst>
                  <a:gd name="T0" fmla="*/ 32 w 154"/>
                  <a:gd name="T1" fmla="*/ 37 h 239"/>
                  <a:gd name="T2" fmla="*/ 66 w 154"/>
                  <a:gd name="T3" fmla="*/ 42 h 239"/>
                  <a:gd name="T4" fmla="*/ 139 w 154"/>
                  <a:gd name="T5" fmla="*/ 5 h 239"/>
                  <a:gd name="T6" fmla="*/ 135 w 154"/>
                  <a:gd name="T7" fmla="*/ 0 h 239"/>
                  <a:gd name="T8" fmla="*/ 132 w 154"/>
                  <a:gd name="T9" fmla="*/ 1 h 239"/>
                  <a:gd name="T10" fmla="*/ 80 w 154"/>
                  <a:gd name="T11" fmla="*/ 11 h 239"/>
                  <a:gd name="T12" fmla="*/ 29 w 154"/>
                  <a:gd name="T13" fmla="*/ 2 h 239"/>
                  <a:gd name="T14" fmla="*/ 24 w 154"/>
                  <a:gd name="T15" fmla="*/ 0 h 239"/>
                  <a:gd name="T16" fmla="*/ 20 w 154"/>
                  <a:gd name="T17" fmla="*/ 10 h 239"/>
                  <a:gd name="T18" fmla="*/ 20 w 154"/>
                  <a:gd name="T19" fmla="*/ 113 h 239"/>
                  <a:gd name="T20" fmla="*/ 25 w 154"/>
                  <a:gd name="T21" fmla="*/ 123 h 239"/>
                  <a:gd name="T22" fmla="*/ 32 w 154"/>
                  <a:gd name="T23" fmla="*/ 118 h 239"/>
                  <a:gd name="T24" fmla="*/ 81 w 154"/>
                  <a:gd name="T25" fmla="*/ 96 h 239"/>
                  <a:gd name="T26" fmla="*/ 113 w 154"/>
                  <a:gd name="T27" fmla="*/ 115 h 239"/>
                  <a:gd name="T28" fmla="*/ 121 w 154"/>
                  <a:gd name="T29" fmla="*/ 160 h 239"/>
                  <a:gd name="T30" fmla="*/ 111 w 154"/>
                  <a:gd name="T31" fmla="*/ 207 h 239"/>
                  <a:gd name="T32" fmla="*/ 70 w 154"/>
                  <a:gd name="T33" fmla="*/ 228 h 239"/>
                  <a:gd name="T34" fmla="*/ 15 w 154"/>
                  <a:gd name="T35" fmla="*/ 192 h 239"/>
                  <a:gd name="T36" fmla="*/ 35 w 154"/>
                  <a:gd name="T37" fmla="*/ 175 h 239"/>
                  <a:gd name="T38" fmla="*/ 18 w 154"/>
                  <a:gd name="T39" fmla="*/ 157 h 239"/>
                  <a:gd name="T40" fmla="*/ 0 w 154"/>
                  <a:gd name="T41" fmla="*/ 176 h 239"/>
                  <a:gd name="T42" fmla="*/ 71 w 154"/>
                  <a:gd name="T43" fmla="*/ 239 h 239"/>
                  <a:gd name="T44" fmla="*/ 154 w 154"/>
                  <a:gd name="T45" fmla="*/ 162 h 239"/>
                  <a:gd name="T46" fmla="*/ 81 w 154"/>
                  <a:gd name="T47" fmla="*/ 86 h 239"/>
                  <a:gd name="T48" fmla="*/ 32 w 154"/>
                  <a:gd name="T49" fmla="*/ 103 h 239"/>
                  <a:gd name="T50" fmla="*/ 32 w 154"/>
                  <a:gd name="T51" fmla="*/ 37 h 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54" h="239">
                    <a:moveTo>
                      <a:pt x="32" y="37"/>
                    </a:moveTo>
                    <a:cubicBezTo>
                      <a:pt x="50" y="42"/>
                      <a:pt x="60" y="42"/>
                      <a:pt x="66" y="42"/>
                    </a:cubicBezTo>
                    <a:cubicBezTo>
                      <a:pt x="112" y="42"/>
                      <a:pt x="139" y="10"/>
                      <a:pt x="139" y="5"/>
                    </a:cubicBezTo>
                    <a:cubicBezTo>
                      <a:pt x="139" y="1"/>
                      <a:pt x="137" y="0"/>
                      <a:pt x="135" y="0"/>
                    </a:cubicBezTo>
                    <a:cubicBezTo>
                      <a:pt x="134" y="0"/>
                      <a:pt x="134" y="0"/>
                      <a:pt x="132" y="1"/>
                    </a:cubicBezTo>
                    <a:cubicBezTo>
                      <a:pt x="124" y="5"/>
                      <a:pt x="105" y="11"/>
                      <a:pt x="80" y="11"/>
                    </a:cubicBezTo>
                    <a:cubicBezTo>
                      <a:pt x="70" y="11"/>
                      <a:pt x="51" y="11"/>
                      <a:pt x="29" y="2"/>
                    </a:cubicBezTo>
                    <a:cubicBezTo>
                      <a:pt x="25" y="0"/>
                      <a:pt x="25" y="0"/>
                      <a:pt x="24" y="0"/>
                    </a:cubicBezTo>
                    <a:cubicBezTo>
                      <a:pt x="20" y="0"/>
                      <a:pt x="20" y="4"/>
                      <a:pt x="20" y="10"/>
                    </a:cubicBezTo>
                    <a:lnTo>
                      <a:pt x="20" y="113"/>
                    </a:lnTo>
                    <a:cubicBezTo>
                      <a:pt x="20" y="119"/>
                      <a:pt x="20" y="123"/>
                      <a:pt x="25" y="123"/>
                    </a:cubicBezTo>
                    <a:cubicBezTo>
                      <a:pt x="28" y="123"/>
                      <a:pt x="29" y="122"/>
                      <a:pt x="32" y="118"/>
                    </a:cubicBezTo>
                    <a:cubicBezTo>
                      <a:pt x="47" y="99"/>
                      <a:pt x="69" y="96"/>
                      <a:pt x="81" y="96"/>
                    </a:cubicBezTo>
                    <a:cubicBezTo>
                      <a:pt x="102" y="96"/>
                      <a:pt x="111" y="113"/>
                      <a:pt x="113" y="115"/>
                    </a:cubicBezTo>
                    <a:cubicBezTo>
                      <a:pt x="119" y="127"/>
                      <a:pt x="121" y="140"/>
                      <a:pt x="121" y="160"/>
                    </a:cubicBezTo>
                    <a:cubicBezTo>
                      <a:pt x="121" y="171"/>
                      <a:pt x="121" y="192"/>
                      <a:pt x="111" y="207"/>
                    </a:cubicBezTo>
                    <a:cubicBezTo>
                      <a:pt x="102" y="219"/>
                      <a:pt x="87" y="228"/>
                      <a:pt x="70" y="228"/>
                    </a:cubicBezTo>
                    <a:cubicBezTo>
                      <a:pt x="47" y="228"/>
                      <a:pt x="24" y="215"/>
                      <a:pt x="15" y="192"/>
                    </a:cubicBezTo>
                    <a:cubicBezTo>
                      <a:pt x="28" y="193"/>
                      <a:pt x="35" y="185"/>
                      <a:pt x="35" y="175"/>
                    </a:cubicBezTo>
                    <a:cubicBezTo>
                      <a:pt x="35" y="160"/>
                      <a:pt x="22" y="157"/>
                      <a:pt x="18" y="157"/>
                    </a:cubicBezTo>
                    <a:cubicBezTo>
                      <a:pt x="17" y="157"/>
                      <a:pt x="0" y="157"/>
                      <a:pt x="0" y="176"/>
                    </a:cubicBezTo>
                    <a:cubicBezTo>
                      <a:pt x="0" y="208"/>
                      <a:pt x="29" y="239"/>
                      <a:pt x="71" y="239"/>
                    </a:cubicBezTo>
                    <a:cubicBezTo>
                      <a:pt x="115" y="239"/>
                      <a:pt x="154" y="206"/>
                      <a:pt x="154" y="162"/>
                    </a:cubicBezTo>
                    <a:cubicBezTo>
                      <a:pt x="154" y="122"/>
                      <a:pt x="124" y="86"/>
                      <a:pt x="81" y="86"/>
                    </a:cubicBezTo>
                    <a:cubicBezTo>
                      <a:pt x="66" y="86"/>
                      <a:pt x="48" y="90"/>
                      <a:pt x="32" y="103"/>
                    </a:cubicBezTo>
                    <a:lnTo>
                      <a:pt x="32" y="37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2" name="Freeform 166">
                <a:extLst>
                  <a:ext uri="{FF2B5EF4-FFF2-40B4-BE49-F238E27FC236}">
                    <a16:creationId xmlns:a16="http://schemas.microsoft.com/office/drawing/2014/main" id="{0584A93C-DD65-4D2E-99B5-F2A71D4D6450}"/>
                  </a:ext>
                </a:extLst>
              </p:cNvPr>
              <p:cNvSpPr>
                <a:spLocks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11347468" y="5622925"/>
                <a:ext cx="42863" cy="85725"/>
              </a:xfrm>
              <a:custGeom>
                <a:avLst/>
                <a:gdLst>
                  <a:gd name="T0" fmla="*/ 79 w 127"/>
                  <a:gd name="T1" fmla="*/ 10 h 232"/>
                  <a:gd name="T2" fmla="*/ 69 w 127"/>
                  <a:gd name="T3" fmla="*/ 0 h 232"/>
                  <a:gd name="T4" fmla="*/ 0 w 127"/>
                  <a:gd name="T5" fmla="*/ 22 h 232"/>
                  <a:gd name="T6" fmla="*/ 0 w 127"/>
                  <a:gd name="T7" fmla="*/ 35 h 232"/>
                  <a:gd name="T8" fmla="*/ 51 w 127"/>
                  <a:gd name="T9" fmla="*/ 25 h 232"/>
                  <a:gd name="T10" fmla="*/ 51 w 127"/>
                  <a:gd name="T11" fmla="*/ 203 h 232"/>
                  <a:gd name="T12" fmla="*/ 16 w 127"/>
                  <a:gd name="T13" fmla="*/ 219 h 232"/>
                  <a:gd name="T14" fmla="*/ 3 w 127"/>
                  <a:gd name="T15" fmla="*/ 219 h 232"/>
                  <a:gd name="T16" fmla="*/ 3 w 127"/>
                  <a:gd name="T17" fmla="*/ 232 h 232"/>
                  <a:gd name="T18" fmla="*/ 65 w 127"/>
                  <a:gd name="T19" fmla="*/ 230 h 232"/>
                  <a:gd name="T20" fmla="*/ 127 w 127"/>
                  <a:gd name="T21" fmla="*/ 232 h 232"/>
                  <a:gd name="T22" fmla="*/ 127 w 127"/>
                  <a:gd name="T23" fmla="*/ 219 h 232"/>
                  <a:gd name="T24" fmla="*/ 114 w 127"/>
                  <a:gd name="T25" fmla="*/ 219 h 232"/>
                  <a:gd name="T26" fmla="*/ 79 w 127"/>
                  <a:gd name="T27" fmla="*/ 203 h 232"/>
                  <a:gd name="T28" fmla="*/ 79 w 127"/>
                  <a:gd name="T29" fmla="*/ 10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7" h="232">
                    <a:moveTo>
                      <a:pt x="79" y="10"/>
                    </a:moveTo>
                    <a:cubicBezTo>
                      <a:pt x="79" y="0"/>
                      <a:pt x="78" y="0"/>
                      <a:pt x="69" y="0"/>
                    </a:cubicBezTo>
                    <a:cubicBezTo>
                      <a:pt x="46" y="22"/>
                      <a:pt x="14" y="22"/>
                      <a:pt x="0" y="22"/>
                    </a:cubicBezTo>
                    <a:lnTo>
                      <a:pt x="0" y="35"/>
                    </a:lnTo>
                    <a:cubicBezTo>
                      <a:pt x="9" y="35"/>
                      <a:pt x="32" y="35"/>
                      <a:pt x="51" y="25"/>
                    </a:cubicBezTo>
                    <a:lnTo>
                      <a:pt x="51" y="203"/>
                    </a:lnTo>
                    <a:cubicBezTo>
                      <a:pt x="51" y="215"/>
                      <a:pt x="51" y="219"/>
                      <a:pt x="16" y="219"/>
                    </a:cubicBezTo>
                    <a:lnTo>
                      <a:pt x="3" y="219"/>
                    </a:lnTo>
                    <a:lnTo>
                      <a:pt x="3" y="232"/>
                    </a:lnTo>
                    <a:cubicBezTo>
                      <a:pt x="9" y="231"/>
                      <a:pt x="52" y="230"/>
                      <a:pt x="65" y="230"/>
                    </a:cubicBezTo>
                    <a:cubicBezTo>
                      <a:pt x="76" y="230"/>
                      <a:pt x="119" y="231"/>
                      <a:pt x="127" y="232"/>
                    </a:cubicBezTo>
                    <a:lnTo>
                      <a:pt x="127" y="219"/>
                    </a:lnTo>
                    <a:lnTo>
                      <a:pt x="114" y="219"/>
                    </a:lnTo>
                    <a:cubicBezTo>
                      <a:pt x="79" y="219"/>
                      <a:pt x="79" y="215"/>
                      <a:pt x="79" y="203"/>
                    </a:cubicBezTo>
                    <a:lnTo>
                      <a:pt x="79" y="1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47" name="Group 246" descr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1^6$&#10;&#10;\end{document}" title="IguanaTex Vector Display">
              <a:extLst>
                <a:ext uri="{FF2B5EF4-FFF2-40B4-BE49-F238E27FC236}">
                  <a16:creationId xmlns:a16="http://schemas.microsoft.com/office/drawing/2014/main" id="{715738D8-8E41-479A-A156-3E27A3C8A4A4}"/>
                </a:ext>
              </a:extLst>
            </p:cNvPr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>
            <a:xfrm>
              <a:off x="14172805" y="5511797"/>
              <a:ext cx="325437" cy="196852"/>
              <a:chOff x="12077719" y="5511800"/>
              <a:chExt cx="325438" cy="196851"/>
            </a:xfrm>
          </p:grpSpPr>
          <p:sp>
            <p:nvSpPr>
              <p:cNvPr id="242" name="Freeform 173">
                <a:extLst>
                  <a:ext uri="{FF2B5EF4-FFF2-40B4-BE49-F238E27FC236}">
                    <a16:creationId xmlns:a16="http://schemas.microsoft.com/office/drawing/2014/main" id="{F10C16BF-E1C9-4A6C-86B5-7A3C94CBF606}"/>
                  </a:ext>
                </a:extLst>
              </p:cNvPr>
              <p:cNvSpPr>
                <a:spLocks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12077719" y="5556250"/>
                <a:ext cx="114300" cy="122238"/>
              </a:xfrm>
              <a:custGeom>
                <a:avLst/>
                <a:gdLst>
                  <a:gd name="T0" fmla="*/ 176 w 332"/>
                  <a:gd name="T1" fmla="*/ 176 h 332"/>
                  <a:gd name="T2" fmla="*/ 315 w 332"/>
                  <a:gd name="T3" fmla="*/ 176 h 332"/>
                  <a:gd name="T4" fmla="*/ 332 w 332"/>
                  <a:gd name="T5" fmla="*/ 166 h 332"/>
                  <a:gd name="T6" fmla="*/ 315 w 332"/>
                  <a:gd name="T7" fmla="*/ 156 h 332"/>
                  <a:gd name="T8" fmla="*/ 176 w 332"/>
                  <a:gd name="T9" fmla="*/ 156 h 332"/>
                  <a:gd name="T10" fmla="*/ 176 w 332"/>
                  <a:gd name="T11" fmla="*/ 16 h 332"/>
                  <a:gd name="T12" fmla="*/ 166 w 332"/>
                  <a:gd name="T13" fmla="*/ 0 h 332"/>
                  <a:gd name="T14" fmla="*/ 156 w 332"/>
                  <a:gd name="T15" fmla="*/ 16 h 332"/>
                  <a:gd name="T16" fmla="*/ 156 w 332"/>
                  <a:gd name="T17" fmla="*/ 156 h 332"/>
                  <a:gd name="T18" fmla="*/ 17 w 332"/>
                  <a:gd name="T19" fmla="*/ 156 h 332"/>
                  <a:gd name="T20" fmla="*/ 0 w 332"/>
                  <a:gd name="T21" fmla="*/ 166 h 332"/>
                  <a:gd name="T22" fmla="*/ 17 w 332"/>
                  <a:gd name="T23" fmla="*/ 176 h 332"/>
                  <a:gd name="T24" fmla="*/ 156 w 332"/>
                  <a:gd name="T25" fmla="*/ 176 h 332"/>
                  <a:gd name="T26" fmla="*/ 156 w 332"/>
                  <a:gd name="T27" fmla="*/ 316 h 332"/>
                  <a:gd name="T28" fmla="*/ 166 w 332"/>
                  <a:gd name="T29" fmla="*/ 332 h 332"/>
                  <a:gd name="T30" fmla="*/ 176 w 332"/>
                  <a:gd name="T31" fmla="*/ 316 h 332"/>
                  <a:gd name="T32" fmla="*/ 176 w 332"/>
                  <a:gd name="T33" fmla="*/ 176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32" h="332">
                    <a:moveTo>
                      <a:pt x="176" y="176"/>
                    </a:moveTo>
                    <a:lnTo>
                      <a:pt x="315" y="176"/>
                    </a:lnTo>
                    <a:cubicBezTo>
                      <a:pt x="322" y="176"/>
                      <a:pt x="332" y="176"/>
                      <a:pt x="332" y="166"/>
                    </a:cubicBezTo>
                    <a:cubicBezTo>
                      <a:pt x="332" y="156"/>
                      <a:pt x="322" y="156"/>
                      <a:pt x="315" y="156"/>
                    </a:cubicBezTo>
                    <a:lnTo>
                      <a:pt x="176" y="156"/>
                    </a:lnTo>
                    <a:lnTo>
                      <a:pt x="176" y="16"/>
                    </a:lnTo>
                    <a:cubicBezTo>
                      <a:pt x="176" y="9"/>
                      <a:pt x="176" y="0"/>
                      <a:pt x="166" y="0"/>
                    </a:cubicBezTo>
                    <a:cubicBezTo>
                      <a:pt x="156" y="0"/>
                      <a:pt x="156" y="9"/>
                      <a:pt x="156" y="16"/>
                    </a:cubicBezTo>
                    <a:lnTo>
                      <a:pt x="156" y="156"/>
                    </a:lnTo>
                    <a:lnTo>
                      <a:pt x="17" y="156"/>
                    </a:lnTo>
                    <a:cubicBezTo>
                      <a:pt x="10" y="156"/>
                      <a:pt x="0" y="156"/>
                      <a:pt x="0" y="166"/>
                    </a:cubicBezTo>
                    <a:cubicBezTo>
                      <a:pt x="0" y="176"/>
                      <a:pt x="10" y="176"/>
                      <a:pt x="17" y="176"/>
                    </a:cubicBezTo>
                    <a:lnTo>
                      <a:pt x="156" y="176"/>
                    </a:lnTo>
                    <a:lnTo>
                      <a:pt x="156" y="316"/>
                    </a:lnTo>
                    <a:cubicBezTo>
                      <a:pt x="156" y="323"/>
                      <a:pt x="156" y="332"/>
                      <a:pt x="166" y="332"/>
                    </a:cubicBezTo>
                    <a:cubicBezTo>
                      <a:pt x="176" y="332"/>
                      <a:pt x="176" y="323"/>
                      <a:pt x="176" y="316"/>
                    </a:cubicBezTo>
                    <a:lnTo>
                      <a:pt x="176" y="176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3" name="Freeform 174">
                <a:extLst>
                  <a:ext uri="{FF2B5EF4-FFF2-40B4-BE49-F238E27FC236}">
                    <a16:creationId xmlns:a16="http://schemas.microsoft.com/office/drawing/2014/main" id="{515483ED-FAF2-439D-87D7-A661024AE10B}"/>
                  </a:ext>
                </a:extLst>
              </p:cNvPr>
              <p:cNvSpPr>
                <a:spLocks noEditPoint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12209482" y="5532438"/>
                <a:ext cx="123825" cy="130175"/>
              </a:xfrm>
              <a:custGeom>
                <a:avLst/>
                <a:gdLst>
                  <a:gd name="T0" fmla="*/ 197 w 368"/>
                  <a:gd name="T1" fmla="*/ 9 h 357"/>
                  <a:gd name="T2" fmla="*/ 184 w 368"/>
                  <a:gd name="T3" fmla="*/ 0 h 357"/>
                  <a:gd name="T4" fmla="*/ 171 w 368"/>
                  <a:gd name="T5" fmla="*/ 9 h 357"/>
                  <a:gd name="T6" fmla="*/ 3 w 368"/>
                  <a:gd name="T7" fmla="*/ 347 h 357"/>
                  <a:gd name="T8" fmla="*/ 0 w 368"/>
                  <a:gd name="T9" fmla="*/ 353 h 357"/>
                  <a:gd name="T10" fmla="*/ 11 w 368"/>
                  <a:gd name="T11" fmla="*/ 357 h 357"/>
                  <a:gd name="T12" fmla="*/ 357 w 368"/>
                  <a:gd name="T13" fmla="*/ 357 h 357"/>
                  <a:gd name="T14" fmla="*/ 368 w 368"/>
                  <a:gd name="T15" fmla="*/ 353 h 357"/>
                  <a:gd name="T16" fmla="*/ 366 w 368"/>
                  <a:gd name="T17" fmla="*/ 347 h 357"/>
                  <a:gd name="T18" fmla="*/ 197 w 368"/>
                  <a:gd name="T19" fmla="*/ 9 h 357"/>
                  <a:gd name="T20" fmla="*/ 168 w 368"/>
                  <a:gd name="T21" fmla="*/ 50 h 357"/>
                  <a:gd name="T22" fmla="*/ 303 w 368"/>
                  <a:gd name="T23" fmla="*/ 319 h 357"/>
                  <a:gd name="T24" fmla="*/ 34 w 368"/>
                  <a:gd name="T25" fmla="*/ 319 h 357"/>
                  <a:gd name="T26" fmla="*/ 168 w 368"/>
                  <a:gd name="T27" fmla="*/ 50 h 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8" h="357">
                    <a:moveTo>
                      <a:pt x="197" y="9"/>
                    </a:moveTo>
                    <a:cubicBezTo>
                      <a:pt x="194" y="2"/>
                      <a:pt x="193" y="0"/>
                      <a:pt x="184" y="0"/>
                    </a:cubicBezTo>
                    <a:cubicBezTo>
                      <a:pt x="176" y="0"/>
                      <a:pt x="175" y="2"/>
                      <a:pt x="171" y="9"/>
                    </a:cubicBezTo>
                    <a:lnTo>
                      <a:pt x="3" y="347"/>
                    </a:lnTo>
                    <a:cubicBezTo>
                      <a:pt x="0" y="351"/>
                      <a:pt x="0" y="352"/>
                      <a:pt x="0" y="353"/>
                    </a:cubicBezTo>
                    <a:cubicBezTo>
                      <a:pt x="0" y="357"/>
                      <a:pt x="3" y="357"/>
                      <a:pt x="11" y="357"/>
                    </a:cubicBezTo>
                    <a:lnTo>
                      <a:pt x="357" y="357"/>
                    </a:lnTo>
                    <a:cubicBezTo>
                      <a:pt x="365" y="357"/>
                      <a:pt x="368" y="357"/>
                      <a:pt x="368" y="353"/>
                    </a:cubicBezTo>
                    <a:cubicBezTo>
                      <a:pt x="368" y="352"/>
                      <a:pt x="368" y="351"/>
                      <a:pt x="366" y="347"/>
                    </a:cubicBezTo>
                    <a:lnTo>
                      <a:pt x="197" y="9"/>
                    </a:lnTo>
                    <a:close/>
                    <a:moveTo>
                      <a:pt x="168" y="50"/>
                    </a:moveTo>
                    <a:lnTo>
                      <a:pt x="303" y="319"/>
                    </a:lnTo>
                    <a:lnTo>
                      <a:pt x="34" y="319"/>
                    </a:lnTo>
                    <a:lnTo>
                      <a:pt x="168" y="5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4" name="Freeform 175">
                <a:extLst>
                  <a:ext uri="{FF2B5EF4-FFF2-40B4-BE49-F238E27FC236}">
                    <a16:creationId xmlns:a16="http://schemas.microsoft.com/office/drawing/2014/main" id="{0AD7FAD9-F8AF-47F2-8671-055DB0B86CA2}"/>
                  </a:ext>
                </a:extLst>
              </p:cNvPr>
              <p:cNvSpPr>
                <a:spLocks noEditPoint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12349182" y="5511800"/>
                <a:ext cx="53975" cy="87313"/>
              </a:xfrm>
              <a:custGeom>
                <a:avLst/>
                <a:gdLst>
                  <a:gd name="T0" fmla="*/ 33 w 160"/>
                  <a:gd name="T1" fmla="*/ 118 h 239"/>
                  <a:gd name="T2" fmla="*/ 49 w 160"/>
                  <a:gd name="T3" fmla="*/ 42 h 239"/>
                  <a:gd name="T4" fmla="*/ 102 w 160"/>
                  <a:gd name="T5" fmla="*/ 10 h 239"/>
                  <a:gd name="T6" fmla="*/ 134 w 160"/>
                  <a:gd name="T7" fmla="*/ 23 h 239"/>
                  <a:gd name="T8" fmla="*/ 118 w 160"/>
                  <a:gd name="T9" fmla="*/ 39 h 239"/>
                  <a:gd name="T10" fmla="*/ 134 w 160"/>
                  <a:gd name="T11" fmla="*/ 56 h 239"/>
                  <a:gd name="T12" fmla="*/ 151 w 160"/>
                  <a:gd name="T13" fmla="*/ 39 h 239"/>
                  <a:gd name="T14" fmla="*/ 102 w 160"/>
                  <a:gd name="T15" fmla="*/ 0 h 239"/>
                  <a:gd name="T16" fmla="*/ 0 w 160"/>
                  <a:gd name="T17" fmla="*/ 121 h 239"/>
                  <a:gd name="T18" fmla="*/ 81 w 160"/>
                  <a:gd name="T19" fmla="*/ 239 h 239"/>
                  <a:gd name="T20" fmla="*/ 160 w 160"/>
                  <a:gd name="T21" fmla="*/ 161 h 239"/>
                  <a:gd name="T22" fmla="*/ 84 w 160"/>
                  <a:gd name="T23" fmla="*/ 84 h 239"/>
                  <a:gd name="T24" fmla="*/ 33 w 160"/>
                  <a:gd name="T25" fmla="*/ 118 h 239"/>
                  <a:gd name="T26" fmla="*/ 81 w 160"/>
                  <a:gd name="T27" fmla="*/ 228 h 239"/>
                  <a:gd name="T28" fmla="*/ 43 w 160"/>
                  <a:gd name="T29" fmla="*/ 202 h 239"/>
                  <a:gd name="T30" fmla="*/ 35 w 160"/>
                  <a:gd name="T31" fmla="*/ 154 h 239"/>
                  <a:gd name="T32" fmla="*/ 83 w 160"/>
                  <a:gd name="T33" fmla="*/ 94 h 239"/>
                  <a:gd name="T34" fmla="*/ 118 w 160"/>
                  <a:gd name="T35" fmla="*/ 113 h 239"/>
                  <a:gd name="T36" fmla="*/ 127 w 160"/>
                  <a:gd name="T37" fmla="*/ 161 h 239"/>
                  <a:gd name="T38" fmla="*/ 118 w 160"/>
                  <a:gd name="T39" fmla="*/ 209 h 239"/>
                  <a:gd name="T40" fmla="*/ 81 w 160"/>
                  <a:gd name="T41" fmla="*/ 228 h 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0" h="239">
                    <a:moveTo>
                      <a:pt x="33" y="118"/>
                    </a:moveTo>
                    <a:cubicBezTo>
                      <a:pt x="33" y="89"/>
                      <a:pt x="36" y="63"/>
                      <a:pt x="49" y="42"/>
                    </a:cubicBezTo>
                    <a:cubicBezTo>
                      <a:pt x="61" y="23"/>
                      <a:pt x="80" y="10"/>
                      <a:pt x="102" y="10"/>
                    </a:cubicBezTo>
                    <a:cubicBezTo>
                      <a:pt x="113" y="10"/>
                      <a:pt x="127" y="13"/>
                      <a:pt x="134" y="23"/>
                    </a:cubicBezTo>
                    <a:cubicBezTo>
                      <a:pt x="125" y="23"/>
                      <a:pt x="118" y="29"/>
                      <a:pt x="118" y="39"/>
                    </a:cubicBezTo>
                    <a:cubicBezTo>
                      <a:pt x="118" y="48"/>
                      <a:pt x="123" y="56"/>
                      <a:pt x="134" y="56"/>
                    </a:cubicBezTo>
                    <a:cubicBezTo>
                      <a:pt x="144" y="56"/>
                      <a:pt x="151" y="49"/>
                      <a:pt x="151" y="39"/>
                    </a:cubicBezTo>
                    <a:cubicBezTo>
                      <a:pt x="151" y="18"/>
                      <a:pt x="136" y="0"/>
                      <a:pt x="102" y="0"/>
                    </a:cubicBezTo>
                    <a:cubicBezTo>
                      <a:pt x="51" y="0"/>
                      <a:pt x="0" y="46"/>
                      <a:pt x="0" y="121"/>
                    </a:cubicBezTo>
                    <a:cubicBezTo>
                      <a:pt x="0" y="212"/>
                      <a:pt x="43" y="239"/>
                      <a:pt x="81" y="239"/>
                    </a:cubicBezTo>
                    <a:cubicBezTo>
                      <a:pt x="123" y="239"/>
                      <a:pt x="160" y="207"/>
                      <a:pt x="160" y="161"/>
                    </a:cubicBezTo>
                    <a:cubicBezTo>
                      <a:pt x="160" y="117"/>
                      <a:pt x="125" y="84"/>
                      <a:pt x="84" y="84"/>
                    </a:cubicBezTo>
                    <a:cubicBezTo>
                      <a:pt x="57" y="84"/>
                      <a:pt x="41" y="102"/>
                      <a:pt x="33" y="118"/>
                    </a:cubicBezTo>
                    <a:close/>
                    <a:moveTo>
                      <a:pt x="81" y="228"/>
                    </a:moveTo>
                    <a:cubicBezTo>
                      <a:pt x="63" y="228"/>
                      <a:pt x="50" y="218"/>
                      <a:pt x="43" y="202"/>
                    </a:cubicBezTo>
                    <a:cubicBezTo>
                      <a:pt x="37" y="192"/>
                      <a:pt x="35" y="174"/>
                      <a:pt x="35" y="154"/>
                    </a:cubicBezTo>
                    <a:cubicBezTo>
                      <a:pt x="35" y="120"/>
                      <a:pt x="55" y="94"/>
                      <a:pt x="83" y="94"/>
                    </a:cubicBezTo>
                    <a:cubicBezTo>
                      <a:pt x="99" y="94"/>
                      <a:pt x="110" y="100"/>
                      <a:pt x="118" y="113"/>
                    </a:cubicBezTo>
                    <a:cubicBezTo>
                      <a:pt x="127" y="126"/>
                      <a:pt x="127" y="141"/>
                      <a:pt x="127" y="161"/>
                    </a:cubicBezTo>
                    <a:cubicBezTo>
                      <a:pt x="127" y="181"/>
                      <a:pt x="127" y="195"/>
                      <a:pt x="118" y="209"/>
                    </a:cubicBezTo>
                    <a:cubicBezTo>
                      <a:pt x="109" y="221"/>
                      <a:pt x="98" y="228"/>
                      <a:pt x="81" y="228"/>
                    </a:cubicBez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5" name="Freeform 176">
                <a:extLst>
                  <a:ext uri="{FF2B5EF4-FFF2-40B4-BE49-F238E27FC236}">
                    <a16:creationId xmlns:a16="http://schemas.microsoft.com/office/drawing/2014/main" id="{F8954DD0-F10F-4CE2-9F80-747A893CD431}"/>
                  </a:ext>
                </a:extLst>
              </p:cNvPr>
              <p:cNvSpPr>
                <a:spLocks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12355532" y="5624513"/>
                <a:ext cx="42863" cy="84138"/>
              </a:xfrm>
              <a:custGeom>
                <a:avLst/>
                <a:gdLst>
                  <a:gd name="T0" fmla="*/ 79 w 127"/>
                  <a:gd name="T1" fmla="*/ 10 h 232"/>
                  <a:gd name="T2" fmla="*/ 69 w 127"/>
                  <a:gd name="T3" fmla="*/ 0 h 232"/>
                  <a:gd name="T4" fmla="*/ 0 w 127"/>
                  <a:gd name="T5" fmla="*/ 22 h 232"/>
                  <a:gd name="T6" fmla="*/ 0 w 127"/>
                  <a:gd name="T7" fmla="*/ 35 h 232"/>
                  <a:gd name="T8" fmla="*/ 51 w 127"/>
                  <a:gd name="T9" fmla="*/ 25 h 232"/>
                  <a:gd name="T10" fmla="*/ 51 w 127"/>
                  <a:gd name="T11" fmla="*/ 203 h 232"/>
                  <a:gd name="T12" fmla="*/ 16 w 127"/>
                  <a:gd name="T13" fmla="*/ 219 h 232"/>
                  <a:gd name="T14" fmla="*/ 3 w 127"/>
                  <a:gd name="T15" fmla="*/ 219 h 232"/>
                  <a:gd name="T16" fmla="*/ 3 w 127"/>
                  <a:gd name="T17" fmla="*/ 232 h 232"/>
                  <a:gd name="T18" fmla="*/ 65 w 127"/>
                  <a:gd name="T19" fmla="*/ 230 h 232"/>
                  <a:gd name="T20" fmla="*/ 127 w 127"/>
                  <a:gd name="T21" fmla="*/ 232 h 232"/>
                  <a:gd name="T22" fmla="*/ 127 w 127"/>
                  <a:gd name="T23" fmla="*/ 219 h 232"/>
                  <a:gd name="T24" fmla="*/ 114 w 127"/>
                  <a:gd name="T25" fmla="*/ 219 h 232"/>
                  <a:gd name="T26" fmla="*/ 79 w 127"/>
                  <a:gd name="T27" fmla="*/ 203 h 232"/>
                  <a:gd name="T28" fmla="*/ 79 w 127"/>
                  <a:gd name="T29" fmla="*/ 10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7" h="232">
                    <a:moveTo>
                      <a:pt x="79" y="10"/>
                    </a:moveTo>
                    <a:cubicBezTo>
                      <a:pt x="79" y="0"/>
                      <a:pt x="78" y="0"/>
                      <a:pt x="69" y="0"/>
                    </a:cubicBezTo>
                    <a:cubicBezTo>
                      <a:pt x="46" y="22"/>
                      <a:pt x="14" y="22"/>
                      <a:pt x="0" y="22"/>
                    </a:cubicBezTo>
                    <a:lnTo>
                      <a:pt x="0" y="35"/>
                    </a:lnTo>
                    <a:cubicBezTo>
                      <a:pt x="9" y="35"/>
                      <a:pt x="32" y="35"/>
                      <a:pt x="51" y="25"/>
                    </a:cubicBezTo>
                    <a:lnTo>
                      <a:pt x="51" y="203"/>
                    </a:lnTo>
                    <a:cubicBezTo>
                      <a:pt x="51" y="215"/>
                      <a:pt x="51" y="219"/>
                      <a:pt x="16" y="219"/>
                    </a:cubicBezTo>
                    <a:lnTo>
                      <a:pt x="3" y="219"/>
                    </a:lnTo>
                    <a:lnTo>
                      <a:pt x="3" y="232"/>
                    </a:lnTo>
                    <a:cubicBezTo>
                      <a:pt x="9" y="231"/>
                      <a:pt x="52" y="230"/>
                      <a:pt x="65" y="230"/>
                    </a:cubicBezTo>
                    <a:cubicBezTo>
                      <a:pt x="76" y="230"/>
                      <a:pt x="119" y="231"/>
                      <a:pt x="127" y="232"/>
                    </a:cubicBezTo>
                    <a:lnTo>
                      <a:pt x="127" y="219"/>
                    </a:lnTo>
                    <a:lnTo>
                      <a:pt x="114" y="219"/>
                    </a:lnTo>
                    <a:cubicBezTo>
                      <a:pt x="79" y="219"/>
                      <a:pt x="79" y="215"/>
                      <a:pt x="79" y="203"/>
                    </a:cubicBezTo>
                    <a:lnTo>
                      <a:pt x="79" y="1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04" name="TextBox 703">
              <a:extLst>
                <a:ext uri="{FF2B5EF4-FFF2-40B4-BE49-F238E27FC236}">
                  <a16:creationId xmlns:a16="http://schemas.microsoft.com/office/drawing/2014/main" id="{440D22E3-F0A7-4F0C-9EA3-87E5858DDC87}"/>
                </a:ext>
              </a:extLst>
            </p:cNvPr>
            <p:cNvSpPr txBox="1"/>
            <p:nvPr/>
          </p:nvSpPr>
          <p:spPr>
            <a:xfrm>
              <a:off x="3090813" y="5420323"/>
              <a:ext cx="9357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Layer-1:</a:t>
              </a:r>
            </a:p>
          </p:txBody>
        </p:sp>
        <p:sp>
          <p:nvSpPr>
            <p:cNvPr id="705" name="TextBox 704">
              <a:extLst>
                <a:ext uri="{FF2B5EF4-FFF2-40B4-BE49-F238E27FC236}">
                  <a16:creationId xmlns:a16="http://schemas.microsoft.com/office/drawing/2014/main" id="{D116CBAA-5F28-4EF8-BDCA-D8B8902C90F3}"/>
                </a:ext>
              </a:extLst>
            </p:cNvPr>
            <p:cNvSpPr txBox="1"/>
            <p:nvPr/>
          </p:nvSpPr>
          <p:spPr>
            <a:xfrm>
              <a:off x="3090813" y="4334530"/>
              <a:ext cx="14244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Many layers..</a:t>
              </a:r>
            </a:p>
          </p:txBody>
        </p:sp>
      </p:grp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3A83D44-6680-4B3E-AE11-15A00BEB0337}"/>
              </a:ext>
            </a:extLst>
          </p:cNvPr>
          <p:cNvSpPr/>
          <p:nvPr/>
        </p:nvSpPr>
        <p:spPr>
          <a:xfrm>
            <a:off x="125014" y="1513119"/>
            <a:ext cx="4655253" cy="2879537"/>
          </a:xfrm>
          <a:custGeom>
            <a:avLst/>
            <a:gdLst>
              <a:gd name="connsiteX0" fmla="*/ 0 w 4655253"/>
              <a:gd name="connsiteY0" fmla="*/ 479932 h 2879537"/>
              <a:gd name="connsiteX1" fmla="*/ 479932 w 4655253"/>
              <a:gd name="connsiteY1" fmla="*/ 0 h 2879537"/>
              <a:gd name="connsiteX2" fmla="*/ 1169738 w 4655253"/>
              <a:gd name="connsiteY2" fmla="*/ 0 h 2879537"/>
              <a:gd name="connsiteX3" fmla="*/ 1748682 w 4655253"/>
              <a:gd name="connsiteY3" fmla="*/ 0 h 2879537"/>
              <a:gd name="connsiteX4" fmla="*/ 2290673 w 4655253"/>
              <a:gd name="connsiteY4" fmla="*/ 0 h 2879537"/>
              <a:gd name="connsiteX5" fmla="*/ 2943525 w 4655253"/>
              <a:gd name="connsiteY5" fmla="*/ 0 h 2879537"/>
              <a:gd name="connsiteX6" fmla="*/ 3522469 w 4655253"/>
              <a:gd name="connsiteY6" fmla="*/ 0 h 2879537"/>
              <a:gd name="connsiteX7" fmla="*/ 4175321 w 4655253"/>
              <a:gd name="connsiteY7" fmla="*/ 0 h 2879537"/>
              <a:gd name="connsiteX8" fmla="*/ 4655253 w 4655253"/>
              <a:gd name="connsiteY8" fmla="*/ 479932 h 2879537"/>
              <a:gd name="connsiteX9" fmla="*/ 4655253 w 4655253"/>
              <a:gd name="connsiteY9" fmla="*/ 1081430 h 2879537"/>
              <a:gd name="connsiteX10" fmla="*/ 4655253 w 4655253"/>
              <a:gd name="connsiteY10" fmla="*/ 1721321 h 2879537"/>
              <a:gd name="connsiteX11" fmla="*/ 4655253 w 4655253"/>
              <a:gd name="connsiteY11" fmla="*/ 2399605 h 2879537"/>
              <a:gd name="connsiteX12" fmla="*/ 4175321 w 4655253"/>
              <a:gd name="connsiteY12" fmla="*/ 2879537 h 2879537"/>
              <a:gd name="connsiteX13" fmla="*/ 3559423 w 4655253"/>
              <a:gd name="connsiteY13" fmla="*/ 2879537 h 2879537"/>
              <a:gd name="connsiteX14" fmla="*/ 3017432 w 4655253"/>
              <a:gd name="connsiteY14" fmla="*/ 2879537 h 2879537"/>
              <a:gd name="connsiteX15" fmla="*/ 2401534 w 4655253"/>
              <a:gd name="connsiteY15" fmla="*/ 2879537 h 2879537"/>
              <a:gd name="connsiteX16" fmla="*/ 1711728 w 4655253"/>
              <a:gd name="connsiteY16" fmla="*/ 2879537 h 2879537"/>
              <a:gd name="connsiteX17" fmla="*/ 1095830 w 4655253"/>
              <a:gd name="connsiteY17" fmla="*/ 2879537 h 2879537"/>
              <a:gd name="connsiteX18" fmla="*/ 479932 w 4655253"/>
              <a:gd name="connsiteY18" fmla="*/ 2879537 h 2879537"/>
              <a:gd name="connsiteX19" fmla="*/ 0 w 4655253"/>
              <a:gd name="connsiteY19" fmla="*/ 2399605 h 2879537"/>
              <a:gd name="connsiteX20" fmla="*/ 0 w 4655253"/>
              <a:gd name="connsiteY20" fmla="*/ 1740517 h 2879537"/>
              <a:gd name="connsiteX21" fmla="*/ 0 w 4655253"/>
              <a:gd name="connsiteY21" fmla="*/ 1139020 h 2879537"/>
              <a:gd name="connsiteX22" fmla="*/ 0 w 4655253"/>
              <a:gd name="connsiteY22" fmla="*/ 479932 h 2879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655253" h="2879537" extrusionOk="0">
                <a:moveTo>
                  <a:pt x="0" y="479932"/>
                </a:moveTo>
                <a:cubicBezTo>
                  <a:pt x="-54847" y="181042"/>
                  <a:pt x="183967" y="11599"/>
                  <a:pt x="479932" y="0"/>
                </a:cubicBezTo>
                <a:cubicBezTo>
                  <a:pt x="648517" y="-8749"/>
                  <a:pt x="999086" y="-2472"/>
                  <a:pt x="1169738" y="0"/>
                </a:cubicBezTo>
                <a:cubicBezTo>
                  <a:pt x="1340390" y="2472"/>
                  <a:pt x="1588258" y="21910"/>
                  <a:pt x="1748682" y="0"/>
                </a:cubicBezTo>
                <a:cubicBezTo>
                  <a:pt x="1909106" y="-21910"/>
                  <a:pt x="2140601" y="-18387"/>
                  <a:pt x="2290673" y="0"/>
                </a:cubicBezTo>
                <a:cubicBezTo>
                  <a:pt x="2440745" y="18387"/>
                  <a:pt x="2698437" y="-7680"/>
                  <a:pt x="2943525" y="0"/>
                </a:cubicBezTo>
                <a:cubicBezTo>
                  <a:pt x="3188613" y="7680"/>
                  <a:pt x="3340997" y="-3519"/>
                  <a:pt x="3522469" y="0"/>
                </a:cubicBezTo>
                <a:cubicBezTo>
                  <a:pt x="3703941" y="3519"/>
                  <a:pt x="3934590" y="26448"/>
                  <a:pt x="4175321" y="0"/>
                </a:cubicBezTo>
                <a:cubicBezTo>
                  <a:pt x="4438868" y="-14421"/>
                  <a:pt x="4623056" y="259617"/>
                  <a:pt x="4655253" y="479932"/>
                </a:cubicBezTo>
                <a:cubicBezTo>
                  <a:pt x="4639643" y="673680"/>
                  <a:pt x="4684657" y="878395"/>
                  <a:pt x="4655253" y="1081430"/>
                </a:cubicBezTo>
                <a:cubicBezTo>
                  <a:pt x="4625849" y="1284465"/>
                  <a:pt x="4681350" y="1430330"/>
                  <a:pt x="4655253" y="1721321"/>
                </a:cubicBezTo>
                <a:cubicBezTo>
                  <a:pt x="4629156" y="2012312"/>
                  <a:pt x="4625560" y="2084643"/>
                  <a:pt x="4655253" y="2399605"/>
                </a:cubicBezTo>
                <a:cubicBezTo>
                  <a:pt x="4661976" y="2658021"/>
                  <a:pt x="4460807" y="2866366"/>
                  <a:pt x="4175321" y="2879537"/>
                </a:cubicBezTo>
                <a:cubicBezTo>
                  <a:pt x="3980395" y="2873141"/>
                  <a:pt x="3822245" y="2870998"/>
                  <a:pt x="3559423" y="2879537"/>
                </a:cubicBezTo>
                <a:cubicBezTo>
                  <a:pt x="3296601" y="2888076"/>
                  <a:pt x="3193812" y="2855627"/>
                  <a:pt x="3017432" y="2879537"/>
                </a:cubicBezTo>
                <a:cubicBezTo>
                  <a:pt x="2841052" y="2903447"/>
                  <a:pt x="2540613" y="2856071"/>
                  <a:pt x="2401534" y="2879537"/>
                </a:cubicBezTo>
                <a:cubicBezTo>
                  <a:pt x="2262455" y="2903003"/>
                  <a:pt x="2001126" y="2910531"/>
                  <a:pt x="1711728" y="2879537"/>
                </a:cubicBezTo>
                <a:cubicBezTo>
                  <a:pt x="1422330" y="2848543"/>
                  <a:pt x="1249436" y="2873967"/>
                  <a:pt x="1095830" y="2879537"/>
                </a:cubicBezTo>
                <a:cubicBezTo>
                  <a:pt x="942224" y="2885107"/>
                  <a:pt x="618149" y="2883084"/>
                  <a:pt x="479932" y="2879537"/>
                </a:cubicBezTo>
                <a:cubicBezTo>
                  <a:pt x="174565" y="2881197"/>
                  <a:pt x="20494" y="2627721"/>
                  <a:pt x="0" y="2399605"/>
                </a:cubicBezTo>
                <a:cubicBezTo>
                  <a:pt x="-31343" y="2134624"/>
                  <a:pt x="-21039" y="1984522"/>
                  <a:pt x="0" y="1740517"/>
                </a:cubicBezTo>
                <a:cubicBezTo>
                  <a:pt x="21039" y="1496512"/>
                  <a:pt x="-2466" y="1275665"/>
                  <a:pt x="0" y="1139020"/>
                </a:cubicBezTo>
                <a:cubicBezTo>
                  <a:pt x="2466" y="1002375"/>
                  <a:pt x="-14189" y="724186"/>
                  <a:pt x="0" y="479932"/>
                </a:cubicBezTo>
                <a:close/>
              </a:path>
            </a:pathLst>
          </a:custGeom>
          <a:noFill/>
          <a:ln w="34925" cap="flat" cmpd="sng" algn="ctr">
            <a:solidFill>
              <a:schemeClr val="accent5"/>
            </a:solidFill>
            <a:prstDash val="solid"/>
            <a:bevel/>
            <a:headEnd type="none" w="med" len="med"/>
            <a:tailEnd type="none" w="med" len="med"/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softEdge rad="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Abstract</a:t>
            </a:r>
            <a:endParaRPr lang="en-US" sz="2000" b="1" dirty="0">
              <a:solidFill>
                <a:schemeClr val="tx1"/>
              </a:solidFill>
            </a:endParaRPr>
          </a:p>
          <a:p>
            <a:r>
              <a:rPr lang="en-US" sz="2000" b="1" dirty="0">
                <a:solidFill>
                  <a:schemeClr val="tx1"/>
                </a:solidFill>
              </a:rPr>
              <a:t>Task</a:t>
            </a:r>
            <a:r>
              <a:rPr lang="en-US" sz="2000" dirty="0">
                <a:solidFill>
                  <a:schemeClr val="tx1"/>
                </a:solidFill>
              </a:rPr>
              <a:t>: Extract factual knowledge from cloze language models.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Basic method</a:t>
            </a:r>
            <a:r>
              <a:rPr lang="en-US" sz="2000" dirty="0">
                <a:solidFill>
                  <a:schemeClr val="tx1"/>
                </a:solidFill>
              </a:rPr>
              <a:t>: Run cloze LM on prompts (sentence with blanks)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This work</a:t>
            </a:r>
            <a:r>
              <a:rPr lang="en-US" sz="2000" dirty="0">
                <a:solidFill>
                  <a:schemeClr val="tx1"/>
                </a:solidFill>
              </a:rPr>
              <a:t>: Replace prompts with vectors that can be optimized with back-propagation in a continuous space. </a:t>
            </a:r>
          </a:p>
        </p:txBody>
      </p:sp>
      <p:sp>
        <p:nvSpPr>
          <p:cNvPr id="220" name="Rectangle: Rounded Corners 219">
            <a:extLst>
              <a:ext uri="{FF2B5EF4-FFF2-40B4-BE49-F238E27FC236}">
                <a16:creationId xmlns:a16="http://schemas.microsoft.com/office/drawing/2014/main" id="{5106ED75-B528-44D9-80D8-4774CE4EF646}"/>
              </a:ext>
            </a:extLst>
          </p:cNvPr>
          <p:cNvSpPr/>
          <p:nvPr/>
        </p:nvSpPr>
        <p:spPr>
          <a:xfrm>
            <a:off x="125014" y="4614908"/>
            <a:ext cx="4655253" cy="2644310"/>
          </a:xfrm>
          <a:custGeom>
            <a:avLst/>
            <a:gdLst>
              <a:gd name="connsiteX0" fmla="*/ 0 w 4655253"/>
              <a:gd name="connsiteY0" fmla="*/ 440727 h 2644310"/>
              <a:gd name="connsiteX1" fmla="*/ 440727 w 4655253"/>
              <a:gd name="connsiteY1" fmla="*/ 0 h 2644310"/>
              <a:gd name="connsiteX2" fmla="*/ 1145169 w 4655253"/>
              <a:gd name="connsiteY2" fmla="*/ 0 h 2644310"/>
              <a:gd name="connsiteX3" fmla="*/ 1736398 w 4655253"/>
              <a:gd name="connsiteY3" fmla="*/ 0 h 2644310"/>
              <a:gd name="connsiteX4" fmla="*/ 2289889 w 4655253"/>
              <a:gd name="connsiteY4" fmla="*/ 0 h 2644310"/>
              <a:gd name="connsiteX5" fmla="*/ 2956593 w 4655253"/>
              <a:gd name="connsiteY5" fmla="*/ 0 h 2644310"/>
              <a:gd name="connsiteX6" fmla="*/ 3547822 w 4655253"/>
              <a:gd name="connsiteY6" fmla="*/ 0 h 2644310"/>
              <a:gd name="connsiteX7" fmla="*/ 4214526 w 4655253"/>
              <a:gd name="connsiteY7" fmla="*/ 0 h 2644310"/>
              <a:gd name="connsiteX8" fmla="*/ 4655253 w 4655253"/>
              <a:gd name="connsiteY8" fmla="*/ 440727 h 2644310"/>
              <a:gd name="connsiteX9" fmla="*/ 4655253 w 4655253"/>
              <a:gd name="connsiteY9" fmla="*/ 993089 h 2644310"/>
              <a:gd name="connsiteX10" fmla="*/ 4655253 w 4655253"/>
              <a:gd name="connsiteY10" fmla="*/ 1580707 h 2644310"/>
              <a:gd name="connsiteX11" fmla="*/ 4655253 w 4655253"/>
              <a:gd name="connsiteY11" fmla="*/ 2203583 h 2644310"/>
              <a:gd name="connsiteX12" fmla="*/ 4214526 w 4655253"/>
              <a:gd name="connsiteY12" fmla="*/ 2644310 h 2644310"/>
              <a:gd name="connsiteX13" fmla="*/ 3585560 w 4655253"/>
              <a:gd name="connsiteY13" fmla="*/ 2644310 h 2644310"/>
              <a:gd name="connsiteX14" fmla="*/ 3032069 w 4655253"/>
              <a:gd name="connsiteY14" fmla="*/ 2644310 h 2644310"/>
              <a:gd name="connsiteX15" fmla="*/ 2403102 w 4655253"/>
              <a:gd name="connsiteY15" fmla="*/ 2644310 h 2644310"/>
              <a:gd name="connsiteX16" fmla="*/ 1698660 w 4655253"/>
              <a:gd name="connsiteY16" fmla="*/ 2644310 h 2644310"/>
              <a:gd name="connsiteX17" fmla="*/ 1069694 w 4655253"/>
              <a:gd name="connsiteY17" fmla="*/ 2644310 h 2644310"/>
              <a:gd name="connsiteX18" fmla="*/ 440727 w 4655253"/>
              <a:gd name="connsiteY18" fmla="*/ 2644310 h 2644310"/>
              <a:gd name="connsiteX19" fmla="*/ 0 w 4655253"/>
              <a:gd name="connsiteY19" fmla="*/ 2203583 h 2644310"/>
              <a:gd name="connsiteX20" fmla="*/ 0 w 4655253"/>
              <a:gd name="connsiteY20" fmla="*/ 1598336 h 2644310"/>
              <a:gd name="connsiteX21" fmla="*/ 0 w 4655253"/>
              <a:gd name="connsiteY21" fmla="*/ 1045974 h 2644310"/>
              <a:gd name="connsiteX22" fmla="*/ 0 w 4655253"/>
              <a:gd name="connsiteY22" fmla="*/ 440727 h 2644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655253" h="2644310" extrusionOk="0">
                <a:moveTo>
                  <a:pt x="0" y="440727"/>
                </a:moveTo>
                <a:cubicBezTo>
                  <a:pt x="-17563" y="186487"/>
                  <a:pt x="142535" y="20562"/>
                  <a:pt x="440727" y="0"/>
                </a:cubicBezTo>
                <a:cubicBezTo>
                  <a:pt x="770573" y="-15239"/>
                  <a:pt x="809663" y="31094"/>
                  <a:pt x="1145169" y="0"/>
                </a:cubicBezTo>
                <a:cubicBezTo>
                  <a:pt x="1480675" y="-31094"/>
                  <a:pt x="1545146" y="-19538"/>
                  <a:pt x="1736398" y="0"/>
                </a:cubicBezTo>
                <a:cubicBezTo>
                  <a:pt x="1927650" y="19538"/>
                  <a:pt x="2075865" y="-541"/>
                  <a:pt x="2289889" y="0"/>
                </a:cubicBezTo>
                <a:cubicBezTo>
                  <a:pt x="2503913" y="541"/>
                  <a:pt x="2678584" y="-7607"/>
                  <a:pt x="2956593" y="0"/>
                </a:cubicBezTo>
                <a:cubicBezTo>
                  <a:pt x="3234602" y="7607"/>
                  <a:pt x="3320500" y="-7342"/>
                  <a:pt x="3547822" y="0"/>
                </a:cubicBezTo>
                <a:cubicBezTo>
                  <a:pt x="3775144" y="7342"/>
                  <a:pt x="3931448" y="23942"/>
                  <a:pt x="4214526" y="0"/>
                </a:cubicBezTo>
                <a:cubicBezTo>
                  <a:pt x="4456292" y="-15648"/>
                  <a:pt x="4626247" y="237631"/>
                  <a:pt x="4655253" y="440727"/>
                </a:cubicBezTo>
                <a:cubicBezTo>
                  <a:pt x="4633327" y="709053"/>
                  <a:pt x="4630147" y="809126"/>
                  <a:pt x="4655253" y="993089"/>
                </a:cubicBezTo>
                <a:cubicBezTo>
                  <a:pt x="4680359" y="1177052"/>
                  <a:pt x="4634759" y="1378493"/>
                  <a:pt x="4655253" y="1580707"/>
                </a:cubicBezTo>
                <a:cubicBezTo>
                  <a:pt x="4675747" y="1782921"/>
                  <a:pt x="4671160" y="1991878"/>
                  <a:pt x="4655253" y="2203583"/>
                </a:cubicBezTo>
                <a:cubicBezTo>
                  <a:pt x="4696140" y="2406587"/>
                  <a:pt x="4476210" y="2632525"/>
                  <a:pt x="4214526" y="2644310"/>
                </a:cubicBezTo>
                <a:cubicBezTo>
                  <a:pt x="4017464" y="2669915"/>
                  <a:pt x="3898952" y="2672496"/>
                  <a:pt x="3585560" y="2644310"/>
                </a:cubicBezTo>
                <a:cubicBezTo>
                  <a:pt x="3272168" y="2616124"/>
                  <a:pt x="3256750" y="2634963"/>
                  <a:pt x="3032069" y="2644310"/>
                </a:cubicBezTo>
                <a:cubicBezTo>
                  <a:pt x="2807388" y="2653657"/>
                  <a:pt x="2667174" y="2624896"/>
                  <a:pt x="2403102" y="2644310"/>
                </a:cubicBezTo>
                <a:cubicBezTo>
                  <a:pt x="2139030" y="2663724"/>
                  <a:pt x="2046054" y="2661768"/>
                  <a:pt x="1698660" y="2644310"/>
                </a:cubicBezTo>
                <a:cubicBezTo>
                  <a:pt x="1351266" y="2626852"/>
                  <a:pt x="1231296" y="2656475"/>
                  <a:pt x="1069694" y="2644310"/>
                </a:cubicBezTo>
                <a:cubicBezTo>
                  <a:pt x="908092" y="2632145"/>
                  <a:pt x="682547" y="2614893"/>
                  <a:pt x="440727" y="2644310"/>
                </a:cubicBezTo>
                <a:cubicBezTo>
                  <a:pt x="168901" y="2645480"/>
                  <a:pt x="10357" y="2428320"/>
                  <a:pt x="0" y="2203583"/>
                </a:cubicBezTo>
                <a:cubicBezTo>
                  <a:pt x="-4" y="2003443"/>
                  <a:pt x="14334" y="1824992"/>
                  <a:pt x="0" y="1598336"/>
                </a:cubicBezTo>
                <a:cubicBezTo>
                  <a:pt x="-14334" y="1371680"/>
                  <a:pt x="-24364" y="1211794"/>
                  <a:pt x="0" y="1045974"/>
                </a:cubicBezTo>
                <a:cubicBezTo>
                  <a:pt x="24364" y="880154"/>
                  <a:pt x="-13339" y="673997"/>
                  <a:pt x="0" y="440727"/>
                </a:cubicBezTo>
                <a:close/>
              </a:path>
            </a:pathLst>
          </a:custGeom>
          <a:noFill/>
          <a:ln w="34925" cap="flat" cmpd="sng" algn="ctr">
            <a:solidFill>
              <a:schemeClr val="accent5"/>
            </a:solidFill>
            <a:prstDash val="solid"/>
            <a:bevel/>
            <a:headEnd type="none" w="med" len="med"/>
            <a:tailEnd type="none" w="med" len="med"/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softEdge rad="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Soft Prompts</a:t>
            </a:r>
          </a:p>
          <a:p>
            <a:r>
              <a:rPr lang="en-US" sz="2000" dirty="0">
                <a:solidFill>
                  <a:schemeClr val="tx1"/>
                </a:solidFill>
              </a:rPr>
              <a:t>Words in prompts are discrete, but transformers are concerned with </a:t>
            </a:r>
            <a:r>
              <a:rPr lang="en-US" sz="2000" i="1" dirty="0">
                <a:solidFill>
                  <a:schemeClr val="tx1"/>
                </a:solidFill>
              </a:rPr>
              <a:t>vectors</a:t>
            </a:r>
            <a:r>
              <a:rPr lang="en-US" sz="2000" dirty="0">
                <a:solidFill>
                  <a:schemeClr val="tx1"/>
                </a:solidFill>
              </a:rPr>
              <a:t>. Instead of feeding LMs with words, we can feed </a:t>
            </a:r>
            <a:r>
              <a:rPr lang="en-US" sz="2000" i="1" dirty="0">
                <a:solidFill>
                  <a:schemeClr val="tx1"/>
                </a:solidFill>
              </a:rPr>
              <a:t>vectors              </a:t>
            </a:r>
            <a:r>
              <a:rPr lang="en-US" sz="2000" dirty="0">
                <a:solidFill>
                  <a:schemeClr val="tx1"/>
                </a:solidFill>
              </a:rPr>
              <a:t> (layer-0 in diagram) that can be optimized with back-propagation.</a:t>
            </a:r>
          </a:p>
        </p:txBody>
      </p:sp>
      <p:sp>
        <p:nvSpPr>
          <p:cNvPr id="222" name="Rectangle: Rounded Corners 221">
            <a:extLst>
              <a:ext uri="{FF2B5EF4-FFF2-40B4-BE49-F238E27FC236}">
                <a16:creationId xmlns:a16="http://schemas.microsoft.com/office/drawing/2014/main" id="{594F953B-ED55-422D-84B5-96E9A3F2BEF4}"/>
              </a:ext>
            </a:extLst>
          </p:cNvPr>
          <p:cNvSpPr/>
          <p:nvPr/>
        </p:nvSpPr>
        <p:spPr>
          <a:xfrm>
            <a:off x="5022574" y="7049124"/>
            <a:ext cx="4837167" cy="3593476"/>
          </a:xfrm>
          <a:custGeom>
            <a:avLst/>
            <a:gdLst>
              <a:gd name="connsiteX0" fmla="*/ 0 w 4837167"/>
              <a:gd name="connsiteY0" fmla="*/ 598925 h 3593476"/>
              <a:gd name="connsiteX1" fmla="*/ 598925 w 4837167"/>
              <a:gd name="connsiteY1" fmla="*/ 0 h 3593476"/>
              <a:gd name="connsiteX2" fmla="*/ 1278264 w 4837167"/>
              <a:gd name="connsiteY2" fmla="*/ 0 h 3593476"/>
              <a:gd name="connsiteX3" fmla="*/ 1848424 w 4837167"/>
              <a:gd name="connsiteY3" fmla="*/ 0 h 3593476"/>
              <a:gd name="connsiteX4" fmla="*/ 2382190 w 4837167"/>
              <a:gd name="connsiteY4" fmla="*/ 0 h 3593476"/>
              <a:gd name="connsiteX5" fmla="*/ 3025136 w 4837167"/>
              <a:gd name="connsiteY5" fmla="*/ 0 h 3593476"/>
              <a:gd name="connsiteX6" fmla="*/ 3595296 w 4837167"/>
              <a:gd name="connsiteY6" fmla="*/ 0 h 3593476"/>
              <a:gd name="connsiteX7" fmla="*/ 4238242 w 4837167"/>
              <a:gd name="connsiteY7" fmla="*/ 0 h 3593476"/>
              <a:gd name="connsiteX8" fmla="*/ 4837167 w 4837167"/>
              <a:gd name="connsiteY8" fmla="*/ 598925 h 3593476"/>
              <a:gd name="connsiteX9" fmla="*/ 4837167 w 4837167"/>
              <a:gd name="connsiteY9" fmla="*/ 1149919 h 3593476"/>
              <a:gd name="connsiteX10" fmla="*/ 4837167 w 4837167"/>
              <a:gd name="connsiteY10" fmla="*/ 1748825 h 3593476"/>
              <a:gd name="connsiteX11" fmla="*/ 4837167 w 4837167"/>
              <a:gd name="connsiteY11" fmla="*/ 2347732 h 3593476"/>
              <a:gd name="connsiteX12" fmla="*/ 4837167 w 4837167"/>
              <a:gd name="connsiteY12" fmla="*/ 2994551 h 3593476"/>
              <a:gd name="connsiteX13" fmla="*/ 4238242 w 4837167"/>
              <a:gd name="connsiteY13" fmla="*/ 3593476 h 3593476"/>
              <a:gd name="connsiteX14" fmla="*/ 3631689 w 4837167"/>
              <a:gd name="connsiteY14" fmla="*/ 3593476 h 3593476"/>
              <a:gd name="connsiteX15" fmla="*/ 3025136 w 4837167"/>
              <a:gd name="connsiteY15" fmla="*/ 3593476 h 3593476"/>
              <a:gd name="connsiteX16" fmla="*/ 2345797 w 4837167"/>
              <a:gd name="connsiteY16" fmla="*/ 3593476 h 3593476"/>
              <a:gd name="connsiteX17" fmla="*/ 1739244 w 4837167"/>
              <a:gd name="connsiteY17" fmla="*/ 3593476 h 3593476"/>
              <a:gd name="connsiteX18" fmla="*/ 1241871 w 4837167"/>
              <a:gd name="connsiteY18" fmla="*/ 3593476 h 3593476"/>
              <a:gd name="connsiteX19" fmla="*/ 598925 w 4837167"/>
              <a:gd name="connsiteY19" fmla="*/ 3593476 h 3593476"/>
              <a:gd name="connsiteX20" fmla="*/ 0 w 4837167"/>
              <a:gd name="connsiteY20" fmla="*/ 2994551 h 3593476"/>
              <a:gd name="connsiteX21" fmla="*/ 0 w 4837167"/>
              <a:gd name="connsiteY21" fmla="*/ 2419601 h 3593476"/>
              <a:gd name="connsiteX22" fmla="*/ 0 w 4837167"/>
              <a:gd name="connsiteY22" fmla="*/ 1820694 h 3593476"/>
              <a:gd name="connsiteX23" fmla="*/ 0 w 4837167"/>
              <a:gd name="connsiteY23" fmla="*/ 1293657 h 3593476"/>
              <a:gd name="connsiteX24" fmla="*/ 0 w 4837167"/>
              <a:gd name="connsiteY24" fmla="*/ 598925 h 3593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837167" h="3593476" extrusionOk="0">
                <a:moveTo>
                  <a:pt x="0" y="598925"/>
                </a:moveTo>
                <a:cubicBezTo>
                  <a:pt x="-53683" y="235035"/>
                  <a:pt x="257839" y="3869"/>
                  <a:pt x="598925" y="0"/>
                </a:cubicBezTo>
                <a:cubicBezTo>
                  <a:pt x="817466" y="-11990"/>
                  <a:pt x="980944" y="-17740"/>
                  <a:pt x="1278264" y="0"/>
                </a:cubicBezTo>
                <a:cubicBezTo>
                  <a:pt x="1575584" y="17740"/>
                  <a:pt x="1714262" y="6576"/>
                  <a:pt x="1848424" y="0"/>
                </a:cubicBezTo>
                <a:cubicBezTo>
                  <a:pt x="1982586" y="-6576"/>
                  <a:pt x="2236487" y="8066"/>
                  <a:pt x="2382190" y="0"/>
                </a:cubicBezTo>
                <a:cubicBezTo>
                  <a:pt x="2527893" y="-8066"/>
                  <a:pt x="2876389" y="-20378"/>
                  <a:pt x="3025136" y="0"/>
                </a:cubicBezTo>
                <a:cubicBezTo>
                  <a:pt x="3173883" y="20378"/>
                  <a:pt x="3361772" y="15227"/>
                  <a:pt x="3595296" y="0"/>
                </a:cubicBezTo>
                <a:cubicBezTo>
                  <a:pt x="3828820" y="-15227"/>
                  <a:pt x="3919034" y="-31982"/>
                  <a:pt x="4238242" y="0"/>
                </a:cubicBezTo>
                <a:cubicBezTo>
                  <a:pt x="4562119" y="-65805"/>
                  <a:pt x="4812080" y="303012"/>
                  <a:pt x="4837167" y="598925"/>
                </a:cubicBezTo>
                <a:cubicBezTo>
                  <a:pt x="4833421" y="872645"/>
                  <a:pt x="4860119" y="946297"/>
                  <a:pt x="4837167" y="1149919"/>
                </a:cubicBezTo>
                <a:cubicBezTo>
                  <a:pt x="4814215" y="1353541"/>
                  <a:pt x="4824039" y="1586257"/>
                  <a:pt x="4837167" y="1748825"/>
                </a:cubicBezTo>
                <a:cubicBezTo>
                  <a:pt x="4850295" y="1911393"/>
                  <a:pt x="4835613" y="2094718"/>
                  <a:pt x="4837167" y="2347732"/>
                </a:cubicBezTo>
                <a:cubicBezTo>
                  <a:pt x="4838721" y="2600746"/>
                  <a:pt x="4823440" y="2719686"/>
                  <a:pt x="4837167" y="2994551"/>
                </a:cubicBezTo>
                <a:cubicBezTo>
                  <a:pt x="4861709" y="3355390"/>
                  <a:pt x="4598441" y="3567716"/>
                  <a:pt x="4238242" y="3593476"/>
                </a:cubicBezTo>
                <a:cubicBezTo>
                  <a:pt x="4079354" y="3596288"/>
                  <a:pt x="3900751" y="3579315"/>
                  <a:pt x="3631689" y="3593476"/>
                </a:cubicBezTo>
                <a:cubicBezTo>
                  <a:pt x="3362627" y="3607637"/>
                  <a:pt x="3174336" y="3609745"/>
                  <a:pt x="3025136" y="3593476"/>
                </a:cubicBezTo>
                <a:cubicBezTo>
                  <a:pt x="2875936" y="3577207"/>
                  <a:pt x="2490487" y="3580499"/>
                  <a:pt x="2345797" y="3593476"/>
                </a:cubicBezTo>
                <a:cubicBezTo>
                  <a:pt x="2201107" y="3606453"/>
                  <a:pt x="1979431" y="3582323"/>
                  <a:pt x="1739244" y="3593476"/>
                </a:cubicBezTo>
                <a:cubicBezTo>
                  <a:pt x="1499057" y="3604629"/>
                  <a:pt x="1486715" y="3569250"/>
                  <a:pt x="1241871" y="3593476"/>
                </a:cubicBezTo>
                <a:cubicBezTo>
                  <a:pt x="997027" y="3617702"/>
                  <a:pt x="809410" y="3589026"/>
                  <a:pt x="598925" y="3593476"/>
                </a:cubicBezTo>
                <a:cubicBezTo>
                  <a:pt x="333965" y="3554435"/>
                  <a:pt x="-12548" y="3345248"/>
                  <a:pt x="0" y="2994551"/>
                </a:cubicBezTo>
                <a:cubicBezTo>
                  <a:pt x="-27076" y="2785152"/>
                  <a:pt x="8366" y="2537771"/>
                  <a:pt x="0" y="2419601"/>
                </a:cubicBezTo>
                <a:cubicBezTo>
                  <a:pt x="-8366" y="2301431"/>
                  <a:pt x="15218" y="1942268"/>
                  <a:pt x="0" y="1820694"/>
                </a:cubicBezTo>
                <a:cubicBezTo>
                  <a:pt x="-15218" y="1699120"/>
                  <a:pt x="2419" y="1551537"/>
                  <a:pt x="0" y="1293657"/>
                </a:cubicBezTo>
                <a:cubicBezTo>
                  <a:pt x="-2419" y="1035777"/>
                  <a:pt x="-13695" y="912523"/>
                  <a:pt x="0" y="598925"/>
                </a:cubicBezTo>
                <a:close/>
              </a:path>
            </a:pathLst>
          </a:custGeom>
          <a:noFill/>
          <a:ln w="34925" cap="flat" cmpd="sng" algn="ctr">
            <a:solidFill>
              <a:schemeClr val="accent5"/>
            </a:solidFill>
            <a:prstDash val="solid"/>
            <a:bevel/>
            <a:headEnd type="none" w="med" len="med"/>
            <a:tailEnd type="none" w="med" len="med"/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softEdge rad="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Deep Perturbation</a:t>
            </a:r>
          </a:p>
          <a:p>
            <a:r>
              <a:rPr lang="en-US" sz="2000" dirty="0">
                <a:solidFill>
                  <a:schemeClr val="tx1"/>
                </a:solidFill>
              </a:rPr>
              <a:t>Transformers encode the prompts with </a:t>
            </a:r>
            <a:r>
              <a:rPr lang="en-US" sz="2000" i="1" dirty="0">
                <a:solidFill>
                  <a:schemeClr val="tx1"/>
                </a:solidFill>
              </a:rPr>
              <a:t>many</a:t>
            </a:r>
            <a:r>
              <a:rPr lang="en-US" sz="2000" dirty="0">
                <a:solidFill>
                  <a:schemeClr val="tx1"/>
                </a:solidFill>
              </a:rPr>
              <a:t> layers of sequences of vectors. Extending the idea of soft prompts to all the layers, we add “perturbation biases” to each layer of transformers.</a:t>
            </a:r>
          </a:p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Ensembling</a:t>
            </a:r>
            <a:endParaRPr lang="en-US" sz="2000" b="1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We exploit a mixture of prompts, whose weights can be trained with EM algorithm.</a:t>
            </a:r>
          </a:p>
        </p:txBody>
      </p:sp>
      <p:sp>
        <p:nvSpPr>
          <p:cNvPr id="223" name="Rectangle: Rounded Corners 222">
            <a:extLst>
              <a:ext uri="{FF2B5EF4-FFF2-40B4-BE49-F238E27FC236}">
                <a16:creationId xmlns:a16="http://schemas.microsoft.com/office/drawing/2014/main" id="{21E403E3-E5AF-4C8B-8EEA-BDF5165742FB}"/>
              </a:ext>
            </a:extLst>
          </p:cNvPr>
          <p:cNvSpPr/>
          <p:nvPr/>
        </p:nvSpPr>
        <p:spPr>
          <a:xfrm>
            <a:off x="125015" y="7481470"/>
            <a:ext cx="4655252" cy="3161130"/>
          </a:xfrm>
          <a:custGeom>
            <a:avLst/>
            <a:gdLst>
              <a:gd name="connsiteX0" fmla="*/ 0 w 4655252"/>
              <a:gd name="connsiteY0" fmla="*/ 526866 h 3161130"/>
              <a:gd name="connsiteX1" fmla="*/ 526866 w 4655252"/>
              <a:gd name="connsiteY1" fmla="*/ 0 h 3161130"/>
              <a:gd name="connsiteX2" fmla="*/ 1199150 w 4655252"/>
              <a:gd name="connsiteY2" fmla="*/ 0 h 3161130"/>
              <a:gd name="connsiteX3" fmla="*/ 1763388 w 4655252"/>
              <a:gd name="connsiteY3" fmla="*/ 0 h 3161130"/>
              <a:gd name="connsiteX4" fmla="*/ 2291611 w 4655252"/>
              <a:gd name="connsiteY4" fmla="*/ 0 h 3161130"/>
              <a:gd name="connsiteX5" fmla="*/ 2927879 w 4655252"/>
              <a:gd name="connsiteY5" fmla="*/ 0 h 3161130"/>
              <a:gd name="connsiteX6" fmla="*/ 3492117 w 4655252"/>
              <a:gd name="connsiteY6" fmla="*/ 0 h 3161130"/>
              <a:gd name="connsiteX7" fmla="*/ 4128386 w 4655252"/>
              <a:gd name="connsiteY7" fmla="*/ 0 h 3161130"/>
              <a:gd name="connsiteX8" fmla="*/ 4655252 w 4655252"/>
              <a:gd name="connsiteY8" fmla="*/ 526866 h 3161130"/>
              <a:gd name="connsiteX9" fmla="*/ 4655252 w 4655252"/>
              <a:gd name="connsiteY9" fmla="*/ 1011568 h 3161130"/>
              <a:gd name="connsiteX10" fmla="*/ 4655252 w 4655252"/>
              <a:gd name="connsiteY10" fmla="*/ 1538417 h 3161130"/>
              <a:gd name="connsiteX11" fmla="*/ 4655252 w 4655252"/>
              <a:gd name="connsiteY11" fmla="*/ 2065267 h 3161130"/>
              <a:gd name="connsiteX12" fmla="*/ 4655252 w 4655252"/>
              <a:gd name="connsiteY12" fmla="*/ 2634264 h 3161130"/>
              <a:gd name="connsiteX13" fmla="*/ 4128386 w 4655252"/>
              <a:gd name="connsiteY13" fmla="*/ 3161130 h 3161130"/>
              <a:gd name="connsiteX14" fmla="*/ 3528133 w 4655252"/>
              <a:gd name="connsiteY14" fmla="*/ 3161130 h 3161130"/>
              <a:gd name="connsiteX15" fmla="*/ 2927879 w 4655252"/>
              <a:gd name="connsiteY15" fmla="*/ 3161130 h 3161130"/>
              <a:gd name="connsiteX16" fmla="*/ 2255596 w 4655252"/>
              <a:gd name="connsiteY16" fmla="*/ 3161130 h 3161130"/>
              <a:gd name="connsiteX17" fmla="*/ 1655342 w 4655252"/>
              <a:gd name="connsiteY17" fmla="*/ 3161130 h 3161130"/>
              <a:gd name="connsiteX18" fmla="*/ 1163135 w 4655252"/>
              <a:gd name="connsiteY18" fmla="*/ 3161130 h 3161130"/>
              <a:gd name="connsiteX19" fmla="*/ 526866 w 4655252"/>
              <a:gd name="connsiteY19" fmla="*/ 3161130 h 3161130"/>
              <a:gd name="connsiteX20" fmla="*/ 0 w 4655252"/>
              <a:gd name="connsiteY20" fmla="*/ 2634264 h 3161130"/>
              <a:gd name="connsiteX21" fmla="*/ 0 w 4655252"/>
              <a:gd name="connsiteY21" fmla="*/ 2128488 h 3161130"/>
              <a:gd name="connsiteX22" fmla="*/ 0 w 4655252"/>
              <a:gd name="connsiteY22" fmla="*/ 1601639 h 3161130"/>
              <a:gd name="connsiteX23" fmla="*/ 0 w 4655252"/>
              <a:gd name="connsiteY23" fmla="*/ 1138011 h 3161130"/>
              <a:gd name="connsiteX24" fmla="*/ 0 w 4655252"/>
              <a:gd name="connsiteY24" fmla="*/ 526866 h 3161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655252" h="3161130" extrusionOk="0">
                <a:moveTo>
                  <a:pt x="0" y="526866"/>
                </a:moveTo>
                <a:cubicBezTo>
                  <a:pt x="-41887" y="210049"/>
                  <a:pt x="180273" y="20872"/>
                  <a:pt x="526866" y="0"/>
                </a:cubicBezTo>
                <a:cubicBezTo>
                  <a:pt x="735786" y="18576"/>
                  <a:pt x="1033287" y="-19811"/>
                  <a:pt x="1199150" y="0"/>
                </a:cubicBezTo>
                <a:cubicBezTo>
                  <a:pt x="1365013" y="19811"/>
                  <a:pt x="1514436" y="-25063"/>
                  <a:pt x="1763388" y="0"/>
                </a:cubicBezTo>
                <a:cubicBezTo>
                  <a:pt x="2012340" y="25063"/>
                  <a:pt x="2099963" y="20186"/>
                  <a:pt x="2291611" y="0"/>
                </a:cubicBezTo>
                <a:cubicBezTo>
                  <a:pt x="2483259" y="-20186"/>
                  <a:pt x="2629380" y="-19244"/>
                  <a:pt x="2927879" y="0"/>
                </a:cubicBezTo>
                <a:cubicBezTo>
                  <a:pt x="3226378" y="19244"/>
                  <a:pt x="3368303" y="-11138"/>
                  <a:pt x="3492117" y="0"/>
                </a:cubicBezTo>
                <a:cubicBezTo>
                  <a:pt x="3615931" y="11138"/>
                  <a:pt x="3949206" y="-24340"/>
                  <a:pt x="4128386" y="0"/>
                </a:cubicBezTo>
                <a:cubicBezTo>
                  <a:pt x="4418143" y="-11662"/>
                  <a:pt x="4624962" y="277980"/>
                  <a:pt x="4655252" y="526866"/>
                </a:cubicBezTo>
                <a:cubicBezTo>
                  <a:pt x="4647580" y="741925"/>
                  <a:pt x="4677681" y="785463"/>
                  <a:pt x="4655252" y="1011568"/>
                </a:cubicBezTo>
                <a:cubicBezTo>
                  <a:pt x="4632823" y="1237673"/>
                  <a:pt x="4663850" y="1322118"/>
                  <a:pt x="4655252" y="1538417"/>
                </a:cubicBezTo>
                <a:cubicBezTo>
                  <a:pt x="4646654" y="1754716"/>
                  <a:pt x="4664146" y="1855100"/>
                  <a:pt x="4655252" y="2065267"/>
                </a:cubicBezTo>
                <a:cubicBezTo>
                  <a:pt x="4646359" y="2275434"/>
                  <a:pt x="4657305" y="2451825"/>
                  <a:pt x="4655252" y="2634264"/>
                </a:cubicBezTo>
                <a:cubicBezTo>
                  <a:pt x="4677196" y="2952124"/>
                  <a:pt x="4467738" y="3118778"/>
                  <a:pt x="4128386" y="3161130"/>
                </a:cubicBezTo>
                <a:cubicBezTo>
                  <a:pt x="3891755" y="3155797"/>
                  <a:pt x="3677907" y="3136070"/>
                  <a:pt x="3528133" y="3161130"/>
                </a:cubicBezTo>
                <a:cubicBezTo>
                  <a:pt x="3378359" y="3186190"/>
                  <a:pt x="3136159" y="3184546"/>
                  <a:pt x="2927879" y="3161130"/>
                </a:cubicBezTo>
                <a:cubicBezTo>
                  <a:pt x="2719599" y="3137714"/>
                  <a:pt x="2468728" y="3167346"/>
                  <a:pt x="2255596" y="3161130"/>
                </a:cubicBezTo>
                <a:cubicBezTo>
                  <a:pt x="2042464" y="3154914"/>
                  <a:pt x="1925824" y="3157523"/>
                  <a:pt x="1655342" y="3161130"/>
                </a:cubicBezTo>
                <a:cubicBezTo>
                  <a:pt x="1384860" y="3164737"/>
                  <a:pt x="1346976" y="3159986"/>
                  <a:pt x="1163135" y="3161130"/>
                </a:cubicBezTo>
                <a:cubicBezTo>
                  <a:pt x="979294" y="3162274"/>
                  <a:pt x="658865" y="3130143"/>
                  <a:pt x="526866" y="3161130"/>
                </a:cubicBezTo>
                <a:cubicBezTo>
                  <a:pt x="292650" y="3127459"/>
                  <a:pt x="-7667" y="2937416"/>
                  <a:pt x="0" y="2634264"/>
                </a:cubicBezTo>
                <a:cubicBezTo>
                  <a:pt x="-18781" y="2491583"/>
                  <a:pt x="-7141" y="2377667"/>
                  <a:pt x="0" y="2128488"/>
                </a:cubicBezTo>
                <a:cubicBezTo>
                  <a:pt x="7141" y="1879309"/>
                  <a:pt x="1535" y="1787839"/>
                  <a:pt x="0" y="1601639"/>
                </a:cubicBezTo>
                <a:cubicBezTo>
                  <a:pt x="-1535" y="1415439"/>
                  <a:pt x="6597" y="1244214"/>
                  <a:pt x="0" y="1138011"/>
                </a:cubicBezTo>
                <a:cubicBezTo>
                  <a:pt x="-6597" y="1031808"/>
                  <a:pt x="-13982" y="673053"/>
                  <a:pt x="0" y="526866"/>
                </a:cubicBezTo>
                <a:close/>
              </a:path>
            </a:pathLst>
          </a:custGeom>
          <a:noFill/>
          <a:ln w="34925" cap="flat" cmpd="sng" algn="ctr">
            <a:solidFill>
              <a:schemeClr val="accent5"/>
            </a:solidFill>
            <a:prstDash val="solid"/>
            <a:bevel/>
            <a:headEnd type="none" w="med" len="med"/>
            <a:tailEnd type="none" w="med" len="med"/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softEdge rad="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Why Soft?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Easy to optimize</a:t>
            </a:r>
            <a:r>
              <a:rPr lang="en-US" sz="2000" dirty="0">
                <a:solidFill>
                  <a:schemeClr val="tx1"/>
                </a:solidFill>
              </a:rPr>
              <a:t>: Back-propagation.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Larger space of prompts</a:t>
            </a:r>
            <a:r>
              <a:rPr lang="en-US" sz="2000" dirty="0">
                <a:solidFill>
                  <a:schemeClr val="tx1"/>
                </a:solidFill>
              </a:rPr>
              <a:t>: Vectors can be more expressive.               = { </a:t>
            </a:r>
            <a:r>
              <a:rPr lang="en-US" sz="2000" dirty="0" err="1">
                <a:solidFill>
                  <a:schemeClr val="tx1"/>
                </a:solidFill>
              </a:rPr>
              <a:t>perfor</a:t>
            </a:r>
            <a:r>
              <a:rPr lang="en-US" sz="2000" dirty="0">
                <a:solidFill>
                  <a:schemeClr val="tx1"/>
                </a:solidFill>
              </a:rPr>
              <a:t>-med, played, painted} can be profession-neutral;                = {his, her, their} can be gender-neutral.</a:t>
            </a:r>
          </a:p>
          <a:p>
            <a:r>
              <a:rPr lang="en-US" sz="2000" b="1" dirty="0" err="1">
                <a:solidFill>
                  <a:schemeClr val="tx1"/>
                </a:solidFill>
              </a:rPr>
              <a:t>Focusness</a:t>
            </a:r>
            <a:r>
              <a:rPr lang="en-US" sz="2000" dirty="0">
                <a:solidFill>
                  <a:schemeClr val="tx1"/>
                </a:solidFill>
              </a:rPr>
              <a:t>: Certain keywords can be emphasized by adjusting vector length.</a:t>
            </a:r>
          </a:p>
        </p:txBody>
      </p: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03CE9631-A6CD-453F-92F9-84B2C09A182D}"/>
              </a:ext>
            </a:extLst>
          </p:cNvPr>
          <p:cNvGrpSpPr/>
          <p:nvPr/>
        </p:nvGrpSpPr>
        <p:grpSpPr>
          <a:xfrm>
            <a:off x="2570523" y="8709386"/>
            <a:ext cx="604414" cy="189471"/>
            <a:chOff x="2356022" y="1664043"/>
            <a:chExt cx="1313935" cy="411891"/>
          </a:xfrm>
        </p:grpSpPr>
        <p:sp>
          <p:nvSpPr>
            <p:cNvPr id="226" name="Rectangle: Rounded Corners 225">
              <a:extLst>
                <a:ext uri="{FF2B5EF4-FFF2-40B4-BE49-F238E27FC236}">
                  <a16:creationId xmlns:a16="http://schemas.microsoft.com/office/drawing/2014/main" id="{F9872974-D865-4F41-81AF-5DD0D1217C78}"/>
                </a:ext>
              </a:extLst>
            </p:cNvPr>
            <p:cNvSpPr/>
            <p:nvPr/>
          </p:nvSpPr>
          <p:spPr>
            <a:xfrm>
              <a:off x="2356022" y="1664043"/>
              <a:ext cx="1313935" cy="411891"/>
            </a:xfrm>
            <a:prstGeom prst="roundRect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>
              <a:extLst>
                <a:ext uri="{FF2B5EF4-FFF2-40B4-BE49-F238E27FC236}">
                  <a16:creationId xmlns:a16="http://schemas.microsoft.com/office/drawing/2014/main" id="{AB4C030D-1A3A-4FFF-A0AF-968920A338CF}"/>
                </a:ext>
              </a:extLst>
            </p:cNvPr>
            <p:cNvSpPr/>
            <p:nvPr/>
          </p:nvSpPr>
          <p:spPr>
            <a:xfrm>
              <a:off x="2458995" y="1746420"/>
              <a:ext cx="247135" cy="247135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>
              <a:extLst>
                <a:ext uri="{FF2B5EF4-FFF2-40B4-BE49-F238E27FC236}">
                  <a16:creationId xmlns:a16="http://schemas.microsoft.com/office/drawing/2014/main" id="{BCD63D05-39E0-4F3D-BA27-903C41C75BD1}"/>
                </a:ext>
              </a:extLst>
            </p:cNvPr>
            <p:cNvSpPr/>
            <p:nvPr/>
          </p:nvSpPr>
          <p:spPr>
            <a:xfrm>
              <a:off x="2885303" y="1746420"/>
              <a:ext cx="247135" cy="247135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>
              <a:extLst>
                <a:ext uri="{FF2B5EF4-FFF2-40B4-BE49-F238E27FC236}">
                  <a16:creationId xmlns:a16="http://schemas.microsoft.com/office/drawing/2014/main" id="{4B7BEF86-59BF-494A-ABEE-D8C87BECD25E}"/>
                </a:ext>
              </a:extLst>
            </p:cNvPr>
            <p:cNvSpPr/>
            <p:nvPr/>
          </p:nvSpPr>
          <p:spPr>
            <a:xfrm>
              <a:off x="3345592" y="1746420"/>
              <a:ext cx="247135" cy="247135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5" name="Group 234">
            <a:extLst>
              <a:ext uri="{FF2B5EF4-FFF2-40B4-BE49-F238E27FC236}">
                <a16:creationId xmlns:a16="http://schemas.microsoft.com/office/drawing/2014/main" id="{EBA9AB16-5F81-409A-87C3-A585D981E59E}"/>
              </a:ext>
            </a:extLst>
          </p:cNvPr>
          <p:cNvGrpSpPr/>
          <p:nvPr/>
        </p:nvGrpSpPr>
        <p:grpSpPr>
          <a:xfrm>
            <a:off x="2551473" y="9312636"/>
            <a:ext cx="604414" cy="189471"/>
            <a:chOff x="2356022" y="1664043"/>
            <a:chExt cx="1313935" cy="411891"/>
          </a:xfrm>
        </p:grpSpPr>
        <p:sp>
          <p:nvSpPr>
            <p:cNvPr id="236" name="Rectangle: Rounded Corners 235">
              <a:extLst>
                <a:ext uri="{FF2B5EF4-FFF2-40B4-BE49-F238E27FC236}">
                  <a16:creationId xmlns:a16="http://schemas.microsoft.com/office/drawing/2014/main" id="{4622F713-B0CD-4FEA-A019-CB1CCF415A40}"/>
                </a:ext>
              </a:extLst>
            </p:cNvPr>
            <p:cNvSpPr/>
            <p:nvPr/>
          </p:nvSpPr>
          <p:spPr>
            <a:xfrm>
              <a:off x="2356022" y="1664043"/>
              <a:ext cx="1313935" cy="411891"/>
            </a:xfrm>
            <a:prstGeom prst="roundRect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>
              <a:extLst>
                <a:ext uri="{FF2B5EF4-FFF2-40B4-BE49-F238E27FC236}">
                  <a16:creationId xmlns:a16="http://schemas.microsoft.com/office/drawing/2014/main" id="{BC01CC42-246F-40D2-9491-D6AB22F0AB05}"/>
                </a:ext>
              </a:extLst>
            </p:cNvPr>
            <p:cNvSpPr/>
            <p:nvPr/>
          </p:nvSpPr>
          <p:spPr>
            <a:xfrm>
              <a:off x="2458995" y="1746420"/>
              <a:ext cx="247135" cy="247135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>
              <a:extLst>
                <a:ext uri="{FF2B5EF4-FFF2-40B4-BE49-F238E27FC236}">
                  <a16:creationId xmlns:a16="http://schemas.microsoft.com/office/drawing/2014/main" id="{A8A17588-E05B-4897-960E-AB012D856979}"/>
                </a:ext>
              </a:extLst>
            </p:cNvPr>
            <p:cNvSpPr/>
            <p:nvPr/>
          </p:nvSpPr>
          <p:spPr>
            <a:xfrm>
              <a:off x="2885303" y="1746420"/>
              <a:ext cx="247135" cy="247135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>
              <a:extLst>
                <a:ext uri="{FF2B5EF4-FFF2-40B4-BE49-F238E27FC236}">
                  <a16:creationId xmlns:a16="http://schemas.microsoft.com/office/drawing/2014/main" id="{2CD74601-37BF-4317-8AB1-1941B8ACFE4A}"/>
                </a:ext>
              </a:extLst>
            </p:cNvPr>
            <p:cNvSpPr/>
            <p:nvPr/>
          </p:nvSpPr>
          <p:spPr>
            <a:xfrm>
              <a:off x="3345592" y="1746420"/>
              <a:ext cx="247135" cy="247135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1" name="Rectangle: Diagonal Corners Rounded 240">
            <a:extLst>
              <a:ext uri="{FF2B5EF4-FFF2-40B4-BE49-F238E27FC236}">
                <a16:creationId xmlns:a16="http://schemas.microsoft.com/office/drawing/2014/main" id="{F04C755F-75E0-4EE2-BB76-EC6FCCB1C1D8}"/>
              </a:ext>
            </a:extLst>
          </p:cNvPr>
          <p:cNvSpPr/>
          <p:nvPr/>
        </p:nvSpPr>
        <p:spPr>
          <a:xfrm>
            <a:off x="5022574" y="1488920"/>
            <a:ext cx="11311612" cy="5283355"/>
          </a:xfrm>
          <a:custGeom>
            <a:avLst/>
            <a:gdLst>
              <a:gd name="connsiteX0" fmla="*/ 880577 w 11311612"/>
              <a:gd name="connsiteY0" fmla="*/ 0 h 5283355"/>
              <a:gd name="connsiteX1" fmla="*/ 1471669 w 11311612"/>
              <a:gd name="connsiteY1" fmla="*/ 0 h 5283355"/>
              <a:gd name="connsiteX2" fmla="*/ 1854140 w 11311612"/>
              <a:gd name="connsiteY2" fmla="*/ 0 h 5283355"/>
              <a:gd name="connsiteX3" fmla="*/ 2758163 w 11311612"/>
              <a:gd name="connsiteY3" fmla="*/ 0 h 5283355"/>
              <a:gd name="connsiteX4" fmla="*/ 3349255 w 11311612"/>
              <a:gd name="connsiteY4" fmla="*/ 0 h 5283355"/>
              <a:gd name="connsiteX5" fmla="*/ 3940347 w 11311612"/>
              <a:gd name="connsiteY5" fmla="*/ 0 h 5283355"/>
              <a:gd name="connsiteX6" fmla="*/ 4844370 w 11311612"/>
              <a:gd name="connsiteY6" fmla="*/ 0 h 5283355"/>
              <a:gd name="connsiteX7" fmla="*/ 5331152 w 11311612"/>
              <a:gd name="connsiteY7" fmla="*/ 0 h 5283355"/>
              <a:gd name="connsiteX8" fmla="*/ 6235175 w 11311612"/>
              <a:gd name="connsiteY8" fmla="*/ 0 h 5283355"/>
              <a:gd name="connsiteX9" fmla="*/ 7139198 w 11311612"/>
              <a:gd name="connsiteY9" fmla="*/ 0 h 5283355"/>
              <a:gd name="connsiteX10" fmla="*/ 7834600 w 11311612"/>
              <a:gd name="connsiteY10" fmla="*/ 0 h 5283355"/>
              <a:gd name="connsiteX11" fmla="*/ 8738623 w 11311612"/>
              <a:gd name="connsiteY11" fmla="*/ 0 h 5283355"/>
              <a:gd name="connsiteX12" fmla="*/ 9329715 w 11311612"/>
              <a:gd name="connsiteY12" fmla="*/ 0 h 5283355"/>
              <a:gd name="connsiteX13" fmla="*/ 9920807 w 11311612"/>
              <a:gd name="connsiteY13" fmla="*/ 0 h 5283355"/>
              <a:gd name="connsiteX14" fmla="*/ 10720520 w 11311612"/>
              <a:gd name="connsiteY14" fmla="*/ 0 h 5283355"/>
              <a:gd name="connsiteX15" fmla="*/ 11311612 w 11311612"/>
              <a:gd name="connsiteY15" fmla="*/ 0 h 5283355"/>
              <a:gd name="connsiteX16" fmla="*/ 11311612 w 11311612"/>
              <a:gd name="connsiteY16" fmla="*/ 0 h 5283355"/>
              <a:gd name="connsiteX17" fmla="*/ 11311612 w 11311612"/>
              <a:gd name="connsiteY17" fmla="*/ 717024 h 5283355"/>
              <a:gd name="connsiteX18" fmla="*/ 11311612 w 11311612"/>
              <a:gd name="connsiteY18" fmla="*/ 1390020 h 5283355"/>
              <a:gd name="connsiteX19" fmla="*/ 11311612 w 11311612"/>
              <a:gd name="connsiteY19" fmla="*/ 2063016 h 5283355"/>
              <a:gd name="connsiteX20" fmla="*/ 11311612 w 11311612"/>
              <a:gd name="connsiteY20" fmla="*/ 2736012 h 5283355"/>
              <a:gd name="connsiteX21" fmla="*/ 11311612 w 11311612"/>
              <a:gd name="connsiteY21" fmla="*/ 3232897 h 5283355"/>
              <a:gd name="connsiteX22" fmla="*/ 11311612 w 11311612"/>
              <a:gd name="connsiteY22" fmla="*/ 3773810 h 5283355"/>
              <a:gd name="connsiteX23" fmla="*/ 11311612 w 11311612"/>
              <a:gd name="connsiteY23" fmla="*/ 4402778 h 5283355"/>
              <a:gd name="connsiteX24" fmla="*/ 10431035 w 11311612"/>
              <a:gd name="connsiteY24" fmla="*/ 5283355 h 5283355"/>
              <a:gd name="connsiteX25" fmla="*/ 9735633 w 11311612"/>
              <a:gd name="connsiteY25" fmla="*/ 5283355 h 5283355"/>
              <a:gd name="connsiteX26" fmla="*/ 9040230 w 11311612"/>
              <a:gd name="connsiteY26" fmla="*/ 5283355 h 5283355"/>
              <a:gd name="connsiteX27" fmla="*/ 8344828 w 11311612"/>
              <a:gd name="connsiteY27" fmla="*/ 5283355 h 5283355"/>
              <a:gd name="connsiteX28" fmla="*/ 7440805 w 11311612"/>
              <a:gd name="connsiteY28" fmla="*/ 5283355 h 5283355"/>
              <a:gd name="connsiteX29" fmla="*/ 6641092 w 11311612"/>
              <a:gd name="connsiteY29" fmla="*/ 5283355 h 5283355"/>
              <a:gd name="connsiteX30" fmla="*/ 6258621 w 11311612"/>
              <a:gd name="connsiteY30" fmla="*/ 5283355 h 5283355"/>
              <a:gd name="connsiteX31" fmla="*/ 5667529 w 11311612"/>
              <a:gd name="connsiteY31" fmla="*/ 5283355 h 5283355"/>
              <a:gd name="connsiteX32" fmla="*/ 4763506 w 11311612"/>
              <a:gd name="connsiteY32" fmla="*/ 5283355 h 5283355"/>
              <a:gd name="connsiteX33" fmla="*/ 4068104 w 11311612"/>
              <a:gd name="connsiteY33" fmla="*/ 5283355 h 5283355"/>
              <a:gd name="connsiteX34" fmla="*/ 3268391 w 11311612"/>
              <a:gd name="connsiteY34" fmla="*/ 5283355 h 5283355"/>
              <a:gd name="connsiteX35" fmla="*/ 2677299 w 11311612"/>
              <a:gd name="connsiteY35" fmla="*/ 5283355 h 5283355"/>
              <a:gd name="connsiteX36" fmla="*/ 1981897 w 11311612"/>
              <a:gd name="connsiteY36" fmla="*/ 5283355 h 5283355"/>
              <a:gd name="connsiteX37" fmla="*/ 1077874 w 11311612"/>
              <a:gd name="connsiteY37" fmla="*/ 5283355 h 5283355"/>
              <a:gd name="connsiteX38" fmla="*/ 591092 w 11311612"/>
              <a:gd name="connsiteY38" fmla="*/ 5283355 h 5283355"/>
              <a:gd name="connsiteX39" fmla="*/ 0 w 11311612"/>
              <a:gd name="connsiteY39" fmla="*/ 5283355 h 5283355"/>
              <a:gd name="connsiteX40" fmla="*/ 0 w 11311612"/>
              <a:gd name="connsiteY40" fmla="*/ 5283355 h 5283355"/>
              <a:gd name="connsiteX41" fmla="*/ 0 w 11311612"/>
              <a:gd name="connsiteY41" fmla="*/ 4742442 h 5283355"/>
              <a:gd name="connsiteX42" fmla="*/ 0 w 11311612"/>
              <a:gd name="connsiteY42" fmla="*/ 4157502 h 5283355"/>
              <a:gd name="connsiteX43" fmla="*/ 0 w 11311612"/>
              <a:gd name="connsiteY43" fmla="*/ 3528533 h 5283355"/>
              <a:gd name="connsiteX44" fmla="*/ 0 w 11311612"/>
              <a:gd name="connsiteY44" fmla="*/ 2987621 h 5283355"/>
              <a:gd name="connsiteX45" fmla="*/ 0 w 11311612"/>
              <a:gd name="connsiteY45" fmla="*/ 2270597 h 5283355"/>
              <a:gd name="connsiteX46" fmla="*/ 0 w 11311612"/>
              <a:gd name="connsiteY46" fmla="*/ 1641629 h 5283355"/>
              <a:gd name="connsiteX47" fmla="*/ 0 w 11311612"/>
              <a:gd name="connsiteY47" fmla="*/ 880577 h 5283355"/>
              <a:gd name="connsiteX48" fmla="*/ 880577 w 11311612"/>
              <a:gd name="connsiteY48" fmla="*/ 0 h 5283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1311612" h="5283355" extrusionOk="0">
                <a:moveTo>
                  <a:pt x="880577" y="0"/>
                </a:moveTo>
                <a:cubicBezTo>
                  <a:pt x="1063411" y="-13442"/>
                  <a:pt x="1221331" y="14176"/>
                  <a:pt x="1471669" y="0"/>
                </a:cubicBezTo>
                <a:cubicBezTo>
                  <a:pt x="1722007" y="-14176"/>
                  <a:pt x="1675247" y="-6980"/>
                  <a:pt x="1854140" y="0"/>
                </a:cubicBezTo>
                <a:cubicBezTo>
                  <a:pt x="2033033" y="6980"/>
                  <a:pt x="2324164" y="37648"/>
                  <a:pt x="2758163" y="0"/>
                </a:cubicBezTo>
                <a:cubicBezTo>
                  <a:pt x="3192162" y="-37648"/>
                  <a:pt x="3084364" y="20602"/>
                  <a:pt x="3349255" y="0"/>
                </a:cubicBezTo>
                <a:cubicBezTo>
                  <a:pt x="3614146" y="-20602"/>
                  <a:pt x="3786914" y="26456"/>
                  <a:pt x="3940347" y="0"/>
                </a:cubicBezTo>
                <a:cubicBezTo>
                  <a:pt x="4093780" y="-26456"/>
                  <a:pt x="4597611" y="12309"/>
                  <a:pt x="4844370" y="0"/>
                </a:cubicBezTo>
                <a:cubicBezTo>
                  <a:pt x="5091129" y="-12309"/>
                  <a:pt x="5170723" y="-2007"/>
                  <a:pt x="5331152" y="0"/>
                </a:cubicBezTo>
                <a:cubicBezTo>
                  <a:pt x="5491581" y="2007"/>
                  <a:pt x="6036177" y="-12718"/>
                  <a:pt x="6235175" y="0"/>
                </a:cubicBezTo>
                <a:cubicBezTo>
                  <a:pt x="6434173" y="12718"/>
                  <a:pt x="6874416" y="-20734"/>
                  <a:pt x="7139198" y="0"/>
                </a:cubicBezTo>
                <a:cubicBezTo>
                  <a:pt x="7403980" y="20734"/>
                  <a:pt x="7566675" y="-8475"/>
                  <a:pt x="7834600" y="0"/>
                </a:cubicBezTo>
                <a:cubicBezTo>
                  <a:pt x="8102525" y="8475"/>
                  <a:pt x="8315601" y="-7362"/>
                  <a:pt x="8738623" y="0"/>
                </a:cubicBezTo>
                <a:cubicBezTo>
                  <a:pt x="9161645" y="7362"/>
                  <a:pt x="9203105" y="-13932"/>
                  <a:pt x="9329715" y="0"/>
                </a:cubicBezTo>
                <a:cubicBezTo>
                  <a:pt x="9456325" y="13932"/>
                  <a:pt x="9763303" y="6101"/>
                  <a:pt x="9920807" y="0"/>
                </a:cubicBezTo>
                <a:cubicBezTo>
                  <a:pt x="10078311" y="-6101"/>
                  <a:pt x="10355803" y="-36162"/>
                  <a:pt x="10720520" y="0"/>
                </a:cubicBezTo>
                <a:cubicBezTo>
                  <a:pt x="11085237" y="36162"/>
                  <a:pt x="11076105" y="20278"/>
                  <a:pt x="11311612" y="0"/>
                </a:cubicBezTo>
                <a:lnTo>
                  <a:pt x="11311612" y="0"/>
                </a:lnTo>
                <a:cubicBezTo>
                  <a:pt x="11337367" y="223289"/>
                  <a:pt x="11341842" y="511047"/>
                  <a:pt x="11311612" y="717024"/>
                </a:cubicBezTo>
                <a:cubicBezTo>
                  <a:pt x="11281382" y="923001"/>
                  <a:pt x="11287015" y="1057383"/>
                  <a:pt x="11311612" y="1390020"/>
                </a:cubicBezTo>
                <a:cubicBezTo>
                  <a:pt x="11336209" y="1722657"/>
                  <a:pt x="11289664" y="1781289"/>
                  <a:pt x="11311612" y="2063016"/>
                </a:cubicBezTo>
                <a:cubicBezTo>
                  <a:pt x="11333560" y="2344743"/>
                  <a:pt x="11343997" y="2442865"/>
                  <a:pt x="11311612" y="2736012"/>
                </a:cubicBezTo>
                <a:cubicBezTo>
                  <a:pt x="11279227" y="3029159"/>
                  <a:pt x="11303928" y="3006188"/>
                  <a:pt x="11311612" y="3232897"/>
                </a:cubicBezTo>
                <a:cubicBezTo>
                  <a:pt x="11319296" y="3459606"/>
                  <a:pt x="11333902" y="3533428"/>
                  <a:pt x="11311612" y="3773810"/>
                </a:cubicBezTo>
                <a:cubicBezTo>
                  <a:pt x="11289322" y="4014192"/>
                  <a:pt x="11293807" y="4248072"/>
                  <a:pt x="11311612" y="4402778"/>
                </a:cubicBezTo>
                <a:cubicBezTo>
                  <a:pt x="11276021" y="4891005"/>
                  <a:pt x="10967084" y="5381802"/>
                  <a:pt x="10431035" y="5283355"/>
                </a:cubicBezTo>
                <a:cubicBezTo>
                  <a:pt x="10229000" y="5280951"/>
                  <a:pt x="9980196" y="5294465"/>
                  <a:pt x="9735633" y="5283355"/>
                </a:cubicBezTo>
                <a:cubicBezTo>
                  <a:pt x="9491070" y="5272245"/>
                  <a:pt x="9386908" y="5282107"/>
                  <a:pt x="9040230" y="5283355"/>
                </a:cubicBezTo>
                <a:cubicBezTo>
                  <a:pt x="8693552" y="5284603"/>
                  <a:pt x="8669187" y="5280270"/>
                  <a:pt x="8344828" y="5283355"/>
                </a:cubicBezTo>
                <a:cubicBezTo>
                  <a:pt x="8020469" y="5286440"/>
                  <a:pt x="7873524" y="5294916"/>
                  <a:pt x="7440805" y="5283355"/>
                </a:cubicBezTo>
                <a:cubicBezTo>
                  <a:pt x="7008086" y="5271794"/>
                  <a:pt x="6811968" y="5307294"/>
                  <a:pt x="6641092" y="5283355"/>
                </a:cubicBezTo>
                <a:cubicBezTo>
                  <a:pt x="6470216" y="5259416"/>
                  <a:pt x="6448768" y="5279692"/>
                  <a:pt x="6258621" y="5283355"/>
                </a:cubicBezTo>
                <a:cubicBezTo>
                  <a:pt x="6068474" y="5287018"/>
                  <a:pt x="5861503" y="5311587"/>
                  <a:pt x="5667529" y="5283355"/>
                </a:cubicBezTo>
                <a:cubicBezTo>
                  <a:pt x="5473555" y="5255123"/>
                  <a:pt x="4975546" y="5248941"/>
                  <a:pt x="4763506" y="5283355"/>
                </a:cubicBezTo>
                <a:cubicBezTo>
                  <a:pt x="4551466" y="5317769"/>
                  <a:pt x="4400954" y="5285213"/>
                  <a:pt x="4068104" y="5283355"/>
                </a:cubicBezTo>
                <a:cubicBezTo>
                  <a:pt x="3735254" y="5281497"/>
                  <a:pt x="3637373" y="5291293"/>
                  <a:pt x="3268391" y="5283355"/>
                </a:cubicBezTo>
                <a:cubicBezTo>
                  <a:pt x="2899409" y="5275417"/>
                  <a:pt x="2942654" y="5279888"/>
                  <a:pt x="2677299" y="5283355"/>
                </a:cubicBezTo>
                <a:cubicBezTo>
                  <a:pt x="2411944" y="5286822"/>
                  <a:pt x="2160077" y="5274526"/>
                  <a:pt x="1981897" y="5283355"/>
                </a:cubicBezTo>
                <a:cubicBezTo>
                  <a:pt x="1803717" y="5292184"/>
                  <a:pt x="1358297" y="5317673"/>
                  <a:pt x="1077874" y="5283355"/>
                </a:cubicBezTo>
                <a:cubicBezTo>
                  <a:pt x="797451" y="5249037"/>
                  <a:pt x="761390" y="5305983"/>
                  <a:pt x="591092" y="5283355"/>
                </a:cubicBezTo>
                <a:cubicBezTo>
                  <a:pt x="420794" y="5260727"/>
                  <a:pt x="290986" y="5278820"/>
                  <a:pt x="0" y="5283355"/>
                </a:cubicBezTo>
                <a:lnTo>
                  <a:pt x="0" y="5283355"/>
                </a:lnTo>
                <a:cubicBezTo>
                  <a:pt x="961" y="5140129"/>
                  <a:pt x="-22279" y="4993094"/>
                  <a:pt x="0" y="4742442"/>
                </a:cubicBezTo>
                <a:cubicBezTo>
                  <a:pt x="22279" y="4491790"/>
                  <a:pt x="6157" y="4338608"/>
                  <a:pt x="0" y="4157502"/>
                </a:cubicBezTo>
                <a:cubicBezTo>
                  <a:pt x="-6157" y="3976396"/>
                  <a:pt x="864" y="3782977"/>
                  <a:pt x="0" y="3528533"/>
                </a:cubicBezTo>
                <a:cubicBezTo>
                  <a:pt x="-864" y="3274089"/>
                  <a:pt x="26228" y="3099790"/>
                  <a:pt x="0" y="2987621"/>
                </a:cubicBezTo>
                <a:cubicBezTo>
                  <a:pt x="-26228" y="2875452"/>
                  <a:pt x="645" y="2523642"/>
                  <a:pt x="0" y="2270597"/>
                </a:cubicBezTo>
                <a:cubicBezTo>
                  <a:pt x="-645" y="2017552"/>
                  <a:pt x="-3333" y="1888376"/>
                  <a:pt x="0" y="1641629"/>
                </a:cubicBezTo>
                <a:cubicBezTo>
                  <a:pt x="3333" y="1394882"/>
                  <a:pt x="14856" y="1069024"/>
                  <a:pt x="0" y="880577"/>
                </a:cubicBezTo>
                <a:cubicBezTo>
                  <a:pt x="-34116" y="355215"/>
                  <a:pt x="413339" y="-20656"/>
                  <a:pt x="880577" y="0"/>
                </a:cubicBezTo>
                <a:close/>
              </a:path>
            </a:pathLst>
          </a:custGeom>
          <a:noFill/>
          <a:ln w="34925" cap="sq" cmpd="sng" algn="ctr">
            <a:solidFill>
              <a:schemeClr val="accent5"/>
            </a:solidFill>
            <a:prstDash val="solid"/>
            <a:bevel/>
            <a:headEnd type="none" w="med" len="med"/>
            <a:tailEnd type="none" w="med" len="med"/>
            <a:extLst>
              <a:ext uri="{C807C97D-BFC1-408E-A445-0C87EB9F89A2}">
                <ask:lineSketchStyleProps xmlns:ask="http://schemas.microsoft.com/office/drawing/2018/sketchyshapes" sd="1219033472">
                  <a:prstGeom prst="round2Diag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softEdge rad="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46" name="Rectangle: Rounded Corners 245">
            <a:extLst>
              <a:ext uri="{FF2B5EF4-FFF2-40B4-BE49-F238E27FC236}">
                <a16:creationId xmlns:a16="http://schemas.microsoft.com/office/drawing/2014/main" id="{76F39592-72D1-4DEF-AD1E-9418C06F3228}"/>
              </a:ext>
            </a:extLst>
          </p:cNvPr>
          <p:cNvSpPr/>
          <p:nvPr/>
        </p:nvSpPr>
        <p:spPr>
          <a:xfrm>
            <a:off x="10067220" y="7049124"/>
            <a:ext cx="6266965" cy="3593476"/>
          </a:xfrm>
          <a:custGeom>
            <a:avLst/>
            <a:gdLst>
              <a:gd name="connsiteX0" fmla="*/ 0 w 6266965"/>
              <a:gd name="connsiteY0" fmla="*/ 598925 h 3593476"/>
              <a:gd name="connsiteX1" fmla="*/ 598925 w 6266965"/>
              <a:gd name="connsiteY1" fmla="*/ 0 h 3593476"/>
              <a:gd name="connsiteX2" fmla="*/ 1333947 w 6266965"/>
              <a:gd name="connsiteY2" fmla="*/ 0 h 3593476"/>
              <a:gd name="connsiteX3" fmla="*/ 1916895 w 6266965"/>
              <a:gd name="connsiteY3" fmla="*/ 0 h 3593476"/>
              <a:gd name="connsiteX4" fmla="*/ 2449152 w 6266965"/>
              <a:gd name="connsiteY4" fmla="*/ 0 h 3593476"/>
              <a:gd name="connsiteX5" fmla="*/ 3133483 w 6266965"/>
              <a:gd name="connsiteY5" fmla="*/ 0 h 3593476"/>
              <a:gd name="connsiteX6" fmla="*/ 3716431 w 6266965"/>
              <a:gd name="connsiteY6" fmla="*/ 0 h 3593476"/>
              <a:gd name="connsiteX7" fmla="*/ 4451452 w 6266965"/>
              <a:gd name="connsiteY7" fmla="*/ 0 h 3593476"/>
              <a:gd name="connsiteX8" fmla="*/ 4983709 w 6266965"/>
              <a:gd name="connsiteY8" fmla="*/ 0 h 3593476"/>
              <a:gd name="connsiteX9" fmla="*/ 5668040 w 6266965"/>
              <a:gd name="connsiteY9" fmla="*/ 0 h 3593476"/>
              <a:gd name="connsiteX10" fmla="*/ 6266965 w 6266965"/>
              <a:gd name="connsiteY10" fmla="*/ 598925 h 3593476"/>
              <a:gd name="connsiteX11" fmla="*/ 6266965 w 6266965"/>
              <a:gd name="connsiteY11" fmla="*/ 1197832 h 3593476"/>
              <a:gd name="connsiteX12" fmla="*/ 6266965 w 6266965"/>
              <a:gd name="connsiteY12" fmla="*/ 1772782 h 3593476"/>
              <a:gd name="connsiteX13" fmla="*/ 6266965 w 6266965"/>
              <a:gd name="connsiteY13" fmla="*/ 2419601 h 3593476"/>
              <a:gd name="connsiteX14" fmla="*/ 6266965 w 6266965"/>
              <a:gd name="connsiteY14" fmla="*/ 2994551 h 3593476"/>
              <a:gd name="connsiteX15" fmla="*/ 5668040 w 6266965"/>
              <a:gd name="connsiteY15" fmla="*/ 3593476 h 3593476"/>
              <a:gd name="connsiteX16" fmla="*/ 4983709 w 6266965"/>
              <a:gd name="connsiteY16" fmla="*/ 3593476 h 3593476"/>
              <a:gd name="connsiteX17" fmla="*/ 4350070 w 6266965"/>
              <a:gd name="connsiteY17" fmla="*/ 3593476 h 3593476"/>
              <a:gd name="connsiteX18" fmla="*/ 3868504 w 6266965"/>
              <a:gd name="connsiteY18" fmla="*/ 3593476 h 3593476"/>
              <a:gd name="connsiteX19" fmla="*/ 3336247 w 6266965"/>
              <a:gd name="connsiteY19" fmla="*/ 3593476 h 3593476"/>
              <a:gd name="connsiteX20" fmla="*/ 2601225 w 6266965"/>
              <a:gd name="connsiteY20" fmla="*/ 3593476 h 3593476"/>
              <a:gd name="connsiteX21" fmla="*/ 1967586 w 6266965"/>
              <a:gd name="connsiteY21" fmla="*/ 3593476 h 3593476"/>
              <a:gd name="connsiteX22" fmla="*/ 1435329 w 6266965"/>
              <a:gd name="connsiteY22" fmla="*/ 3593476 h 3593476"/>
              <a:gd name="connsiteX23" fmla="*/ 598925 w 6266965"/>
              <a:gd name="connsiteY23" fmla="*/ 3593476 h 3593476"/>
              <a:gd name="connsiteX24" fmla="*/ 0 w 6266965"/>
              <a:gd name="connsiteY24" fmla="*/ 2994551 h 3593476"/>
              <a:gd name="connsiteX25" fmla="*/ 0 w 6266965"/>
              <a:gd name="connsiteY25" fmla="*/ 2395645 h 3593476"/>
              <a:gd name="connsiteX26" fmla="*/ 0 w 6266965"/>
              <a:gd name="connsiteY26" fmla="*/ 1844651 h 3593476"/>
              <a:gd name="connsiteX27" fmla="*/ 0 w 6266965"/>
              <a:gd name="connsiteY27" fmla="*/ 1221788 h 3593476"/>
              <a:gd name="connsiteX28" fmla="*/ 0 w 6266965"/>
              <a:gd name="connsiteY28" fmla="*/ 598925 h 3593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6266965" h="3593476" extrusionOk="0">
                <a:moveTo>
                  <a:pt x="0" y="598925"/>
                </a:moveTo>
                <a:cubicBezTo>
                  <a:pt x="-53683" y="235035"/>
                  <a:pt x="257839" y="3869"/>
                  <a:pt x="598925" y="0"/>
                </a:cubicBezTo>
                <a:cubicBezTo>
                  <a:pt x="864815" y="26489"/>
                  <a:pt x="1182332" y="26647"/>
                  <a:pt x="1333947" y="0"/>
                </a:cubicBezTo>
                <a:cubicBezTo>
                  <a:pt x="1485562" y="-26647"/>
                  <a:pt x="1710457" y="-11846"/>
                  <a:pt x="1916895" y="0"/>
                </a:cubicBezTo>
                <a:cubicBezTo>
                  <a:pt x="2123333" y="11846"/>
                  <a:pt x="2334082" y="17825"/>
                  <a:pt x="2449152" y="0"/>
                </a:cubicBezTo>
                <a:cubicBezTo>
                  <a:pt x="2564222" y="-17825"/>
                  <a:pt x="2992038" y="14256"/>
                  <a:pt x="3133483" y="0"/>
                </a:cubicBezTo>
                <a:cubicBezTo>
                  <a:pt x="3274928" y="-14256"/>
                  <a:pt x="3573437" y="9956"/>
                  <a:pt x="3716431" y="0"/>
                </a:cubicBezTo>
                <a:cubicBezTo>
                  <a:pt x="3859425" y="-9956"/>
                  <a:pt x="4190392" y="30537"/>
                  <a:pt x="4451452" y="0"/>
                </a:cubicBezTo>
                <a:cubicBezTo>
                  <a:pt x="4712512" y="-30537"/>
                  <a:pt x="4790814" y="10131"/>
                  <a:pt x="4983709" y="0"/>
                </a:cubicBezTo>
                <a:cubicBezTo>
                  <a:pt x="5176604" y="-10131"/>
                  <a:pt x="5389885" y="-27187"/>
                  <a:pt x="5668040" y="0"/>
                </a:cubicBezTo>
                <a:cubicBezTo>
                  <a:pt x="6007621" y="2117"/>
                  <a:pt x="6240589" y="263882"/>
                  <a:pt x="6266965" y="598925"/>
                </a:cubicBezTo>
                <a:cubicBezTo>
                  <a:pt x="6258072" y="800261"/>
                  <a:pt x="6265411" y="944818"/>
                  <a:pt x="6266965" y="1197832"/>
                </a:cubicBezTo>
                <a:cubicBezTo>
                  <a:pt x="6268519" y="1450846"/>
                  <a:pt x="6284525" y="1533421"/>
                  <a:pt x="6266965" y="1772782"/>
                </a:cubicBezTo>
                <a:cubicBezTo>
                  <a:pt x="6249406" y="2012143"/>
                  <a:pt x="6264492" y="2242359"/>
                  <a:pt x="6266965" y="2419601"/>
                </a:cubicBezTo>
                <a:cubicBezTo>
                  <a:pt x="6269438" y="2596843"/>
                  <a:pt x="6291172" y="2709139"/>
                  <a:pt x="6266965" y="2994551"/>
                </a:cubicBezTo>
                <a:cubicBezTo>
                  <a:pt x="6230948" y="3331242"/>
                  <a:pt x="5987674" y="3585788"/>
                  <a:pt x="5668040" y="3593476"/>
                </a:cubicBezTo>
                <a:cubicBezTo>
                  <a:pt x="5433662" y="3621190"/>
                  <a:pt x="5161415" y="3611456"/>
                  <a:pt x="4983709" y="3593476"/>
                </a:cubicBezTo>
                <a:cubicBezTo>
                  <a:pt x="4806003" y="3575496"/>
                  <a:pt x="4492367" y="3606221"/>
                  <a:pt x="4350070" y="3593476"/>
                </a:cubicBezTo>
                <a:cubicBezTo>
                  <a:pt x="4207773" y="3580731"/>
                  <a:pt x="4043130" y="3609284"/>
                  <a:pt x="3868504" y="3593476"/>
                </a:cubicBezTo>
                <a:cubicBezTo>
                  <a:pt x="3693878" y="3577668"/>
                  <a:pt x="3588419" y="3595940"/>
                  <a:pt x="3336247" y="3593476"/>
                </a:cubicBezTo>
                <a:cubicBezTo>
                  <a:pt x="3084075" y="3591012"/>
                  <a:pt x="2926058" y="3622290"/>
                  <a:pt x="2601225" y="3593476"/>
                </a:cubicBezTo>
                <a:cubicBezTo>
                  <a:pt x="2276392" y="3564662"/>
                  <a:pt x="2230389" y="3573525"/>
                  <a:pt x="1967586" y="3593476"/>
                </a:cubicBezTo>
                <a:cubicBezTo>
                  <a:pt x="1704783" y="3613427"/>
                  <a:pt x="1564746" y="3587622"/>
                  <a:pt x="1435329" y="3593476"/>
                </a:cubicBezTo>
                <a:cubicBezTo>
                  <a:pt x="1305912" y="3599330"/>
                  <a:pt x="846740" y="3556321"/>
                  <a:pt x="598925" y="3593476"/>
                </a:cubicBezTo>
                <a:cubicBezTo>
                  <a:pt x="194664" y="3589317"/>
                  <a:pt x="57174" y="3374551"/>
                  <a:pt x="0" y="2994551"/>
                </a:cubicBezTo>
                <a:cubicBezTo>
                  <a:pt x="-6721" y="2805041"/>
                  <a:pt x="5252" y="2603326"/>
                  <a:pt x="0" y="2395645"/>
                </a:cubicBezTo>
                <a:cubicBezTo>
                  <a:pt x="-5252" y="2187964"/>
                  <a:pt x="-20529" y="1985925"/>
                  <a:pt x="0" y="1844651"/>
                </a:cubicBezTo>
                <a:cubicBezTo>
                  <a:pt x="20529" y="1703377"/>
                  <a:pt x="-3605" y="1471572"/>
                  <a:pt x="0" y="1221788"/>
                </a:cubicBezTo>
                <a:cubicBezTo>
                  <a:pt x="3605" y="972004"/>
                  <a:pt x="-8390" y="829408"/>
                  <a:pt x="0" y="598925"/>
                </a:cubicBezTo>
                <a:close/>
              </a:path>
            </a:pathLst>
          </a:custGeom>
          <a:noFill/>
          <a:ln w="34925" cap="flat" cmpd="sng" algn="ctr">
            <a:solidFill>
              <a:schemeClr val="accent5"/>
            </a:solidFill>
            <a:prstDash val="solid"/>
            <a:bevel/>
            <a:headEnd type="none" w="med" len="med"/>
            <a:tailEnd type="none" w="med" len="med"/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softEdge rad="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Experiments</a:t>
            </a:r>
          </a:p>
          <a:p>
            <a:r>
              <a:rPr lang="en-US" sz="2000" dirty="0">
                <a:solidFill>
                  <a:schemeClr val="tx1"/>
                </a:solidFill>
              </a:rPr>
              <a:t>Experiments conducted on T-Rex datasets show: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tx1"/>
                </a:solidFill>
              </a:rPr>
              <a:t>Performance improved by 12.2% if trained from other people’s prompts.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tx1"/>
                </a:solidFill>
              </a:rPr>
              <a:t>Training from </a:t>
            </a:r>
            <a:r>
              <a:rPr lang="en-US" sz="2000" i="1" dirty="0">
                <a:solidFill>
                  <a:schemeClr val="tx1"/>
                </a:solidFill>
              </a:rPr>
              <a:t>random initialization </a:t>
            </a:r>
            <a:r>
              <a:rPr lang="en-US" sz="2000" dirty="0">
                <a:solidFill>
                  <a:schemeClr val="tx1"/>
                </a:solidFill>
              </a:rPr>
              <a:t>is almost as good as from other prompts.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Others</a:t>
            </a:r>
            <a:r>
              <a:rPr lang="en-US" sz="2000" dirty="0">
                <a:solidFill>
                  <a:schemeClr val="tx1"/>
                </a:solidFill>
              </a:rPr>
              <a:t>: Extensive experiments on many datasets with many language models all show the effectiveness of soft prompts &amp; deep perturbation. Please look at our paper for more details.</a:t>
            </a:r>
          </a:p>
        </p:txBody>
      </p:sp>
      <p:grpSp>
        <p:nvGrpSpPr>
          <p:cNvPr id="248" name="Group 247">
            <a:extLst>
              <a:ext uri="{FF2B5EF4-FFF2-40B4-BE49-F238E27FC236}">
                <a16:creationId xmlns:a16="http://schemas.microsoft.com/office/drawing/2014/main" id="{93078E2E-7531-4499-9683-7DF30E93C496}"/>
              </a:ext>
            </a:extLst>
          </p:cNvPr>
          <p:cNvGrpSpPr/>
          <p:nvPr/>
        </p:nvGrpSpPr>
        <p:grpSpPr>
          <a:xfrm>
            <a:off x="3286140" y="6178221"/>
            <a:ext cx="604414" cy="189471"/>
            <a:chOff x="2356022" y="1664043"/>
            <a:chExt cx="1313935" cy="411891"/>
          </a:xfrm>
        </p:grpSpPr>
        <p:sp>
          <p:nvSpPr>
            <p:cNvPr id="249" name="Rectangle: Rounded Corners 248">
              <a:extLst>
                <a:ext uri="{FF2B5EF4-FFF2-40B4-BE49-F238E27FC236}">
                  <a16:creationId xmlns:a16="http://schemas.microsoft.com/office/drawing/2014/main" id="{4869A515-F514-4B65-98A5-08C894502294}"/>
                </a:ext>
              </a:extLst>
            </p:cNvPr>
            <p:cNvSpPr/>
            <p:nvPr/>
          </p:nvSpPr>
          <p:spPr>
            <a:xfrm>
              <a:off x="2356022" y="1664043"/>
              <a:ext cx="1313935" cy="411891"/>
            </a:xfrm>
            <a:prstGeom prst="roundRect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Oval 249">
              <a:extLst>
                <a:ext uri="{FF2B5EF4-FFF2-40B4-BE49-F238E27FC236}">
                  <a16:creationId xmlns:a16="http://schemas.microsoft.com/office/drawing/2014/main" id="{652A4455-2009-4E14-BF2F-F94802BF3A90}"/>
                </a:ext>
              </a:extLst>
            </p:cNvPr>
            <p:cNvSpPr/>
            <p:nvPr/>
          </p:nvSpPr>
          <p:spPr>
            <a:xfrm>
              <a:off x="2458995" y="1746420"/>
              <a:ext cx="247135" cy="247135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Oval 250">
              <a:extLst>
                <a:ext uri="{FF2B5EF4-FFF2-40B4-BE49-F238E27FC236}">
                  <a16:creationId xmlns:a16="http://schemas.microsoft.com/office/drawing/2014/main" id="{9AA2D377-D02E-49A4-A88E-F61B5CC20E88}"/>
                </a:ext>
              </a:extLst>
            </p:cNvPr>
            <p:cNvSpPr/>
            <p:nvPr/>
          </p:nvSpPr>
          <p:spPr>
            <a:xfrm>
              <a:off x="2885303" y="1746420"/>
              <a:ext cx="247135" cy="247135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Oval 251">
              <a:extLst>
                <a:ext uri="{FF2B5EF4-FFF2-40B4-BE49-F238E27FC236}">
                  <a16:creationId xmlns:a16="http://schemas.microsoft.com/office/drawing/2014/main" id="{BCFF75EE-84AC-40D0-83F3-27C6CC5F07B7}"/>
                </a:ext>
              </a:extLst>
            </p:cNvPr>
            <p:cNvSpPr/>
            <p:nvPr/>
          </p:nvSpPr>
          <p:spPr>
            <a:xfrm>
              <a:off x="3345592" y="1746420"/>
              <a:ext cx="247135" cy="247135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416137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5"/>
  <p:tag name="ORIGINALWIDTH" val="14.93752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\blankx&#10;&#10;&#10;\end{document}"/>
  <p:tag name="IGUANATEXSIZE" val="20"/>
  <p:tag name="IGUANATEXCURSOR" val="33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5.580371"/>
  <p:tag name="ORIGINALWIDTH" val="9.107171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1^2$&#10;&#10;\end{document}"/>
  <p:tag name="IGUANATEXSIZE" val="28"/>
  <p:tag name="IGUANATEXCURSOR" val="3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5.535743"/>
  <p:tag name="ORIGINALWIDTH" val="9.1518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1^3$&#10;&#10;\end{document}"/>
  <p:tag name="IGUANATEXSIZE" val="28"/>
  <p:tag name="IGUANATEXCURSOR" val="3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5.580371"/>
  <p:tag name="ORIGINALWIDTH" val="9.196457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1^4$&#10;&#10;\end{document}"/>
  <p:tag name="IGUANATEXSIZE" val="28"/>
  <p:tag name="IGUANATEXCURSOR" val="3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5.535714"/>
  <p:tag name="ORIGINALWIDTH" val="9.062514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1^5$&#10;&#10;\end{document}"/>
  <p:tag name="IGUANATEXSIZE" val="28"/>
  <p:tag name="IGUANATEXCURSOR" val="3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5.535743"/>
  <p:tag name="ORIGINALWIDTH" val="9.1518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1^6$&#10;&#10;\end{document}"/>
  <p:tag name="IGUANATEXSIZE" val="28"/>
  <p:tag name="IGUANATEXCURSOR" val="3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437514"/>
  <p:tag name="ORIGINALWIDTH" val="3.214286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1^6$&#10;&#10;\end{document}"/>
  <p:tag name="IGUANATEXSIZE" val="28"/>
  <p:tag name="IGUANATEXCURSOR" val="3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  <p:tag name="EMFCHILD" val="Tr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660714"/>
  <p:tag name="ORIGINALWIDTH" val="3.482143"/>
  <p:tag name="EMFCHILD" val="Tru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455371"/>
  <p:tag name="ORIGINALWIDTH" val="1.517857"/>
  <p:tag name="EMFCHILD" val="Tr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366086"/>
  <p:tag name="ORIGINALWIDTH" val="1.205371"/>
  <p:tag name="EMFCHILD" val="Tru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437514"/>
  <p:tag name="ORIGINALWIDTH" val="3.169657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1^5$&#10;&#10;\end{document}"/>
  <p:tag name="IGUANATEXSIZE" val="28"/>
  <p:tag name="IGUANATEXCURSOR" val="3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  <p:tag name="EMFCHILD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31252"/>
  <p:tag name="ORIGINALWIDTH" val="14.875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\blanky&#10;&#10;&#10;\end{document}"/>
  <p:tag name="IGUANATEXSIZE" val="20"/>
  <p:tag name="IGUANATEXCURSOR" val="338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660714"/>
  <p:tag name="ORIGINALWIDTH" val="3.482143"/>
  <p:tag name="EMFCHILD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455371"/>
  <p:tag name="ORIGINALWIDTH" val="1.473228"/>
  <p:tag name="EMFCHILD" val="Tru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410714"/>
  <p:tag name="ORIGINALWIDTH" val="1.205371"/>
  <p:tag name="EMFCHILD" val="Tru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437514"/>
  <p:tag name="ORIGINALWIDTH" val="3.214286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1^4$&#10;&#10;\end{document}"/>
  <p:tag name="IGUANATEXSIZE" val="28"/>
  <p:tag name="IGUANATEXCURSOR" val="3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  <p:tag name="EMFCHILD" val="Tr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705371"/>
  <p:tag name="ORIGINALWIDTH" val="3.5268"/>
  <p:tag name="EMFCHILD" val="Tru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410714"/>
  <p:tag name="ORIGINALWIDTH" val="1.6518"/>
  <p:tag name="EMFCHILD" val="Tru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410714"/>
  <p:tag name="ORIGINALWIDTH" val="1.205371"/>
  <p:tag name="EMFCHILD" val="Tru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437514"/>
  <p:tag name="ORIGINALWIDTH" val="3.214286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1^3$&#10;&#10;\end{document}"/>
  <p:tag name="IGUANATEXSIZE" val="28"/>
  <p:tag name="IGUANATEXCURSOR" val="3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  <p:tag name="EMFCHILD" val="Tru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660714"/>
  <p:tag name="ORIGINALWIDTH" val="3.482143"/>
  <p:tag name="EMFCHILD" val="Tru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455371"/>
  <p:tag name="ORIGINALWIDTH" val="1.517857"/>
  <p:tag name="EMFCHILD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5.669657"/>
  <p:tag name="ORIGINALWIDTH" val="9.1518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0^1$&#10;&#10;&#10;&#10;\end{document}"/>
  <p:tag name="IGUANATEXSIZE" val="28"/>
  <p:tag name="IGUANATEXCURSOR" val="3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366086"/>
  <p:tag name="ORIGINALWIDTH" val="1.205371"/>
  <p:tag name="EMFCHILD" val="Tru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482143"/>
  <p:tag name="ORIGINALWIDTH" val="3.169657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1^2$&#10;&#10;\end{document}"/>
  <p:tag name="IGUANATEXSIZE" val="28"/>
  <p:tag name="IGUANATEXCURSOR" val="3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  <p:tag name="EMFCHILD" val="Tru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705371"/>
  <p:tag name="ORIGINALWIDTH" val="3.5268"/>
  <p:tag name="EMFCHILD" val="Tru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410714"/>
  <p:tag name="ORIGINALWIDTH" val="1.473228"/>
  <p:tag name="EMFCHILD" val="Tru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410714"/>
  <p:tag name="ORIGINALWIDTH" val="1.205371"/>
  <p:tag name="EMFCHILD" val="Tru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437514"/>
  <p:tag name="ORIGINALWIDTH" val="3.169657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1^1$&#10;&#10;&#10;&#10;\end{document}"/>
  <p:tag name="IGUANATEXSIZE" val="28"/>
  <p:tag name="IGUANATEXCURSOR" val="34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  <p:tag name="EMFCHILD" val="Tru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660714"/>
  <p:tag name="ORIGINALWIDTH" val="3.482143"/>
  <p:tag name="EMFCHILD" val="Tru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366086"/>
  <p:tag name="ORIGINALWIDTH" val="1.205371"/>
  <p:tag name="EMFCHILD" val="Tru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410714"/>
  <p:tag name="ORIGINALWIDTH" val="1.205371"/>
  <p:tag name="EMFCHILD" val="Tru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437514"/>
  <p:tag name="ORIGINALWIDTH" val="3.214286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0^6$&#10;&#10;&#10;&#10;\end{document}"/>
  <p:tag name="IGUANATEXSIZE" val="28"/>
  <p:tag name="IGUANATEXCURSOR" val="3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  <p:tag name="EMFCHILD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5.669657"/>
  <p:tag name="ORIGINALWIDTH" val="9.1518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0^2$&#10;&#10;&#10;&#10;\end{document}"/>
  <p:tag name="IGUANATEXSIZE" val="28"/>
  <p:tag name="IGUANATEXCURSOR" val="3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75"/>
  <p:tag name="ORIGINALWIDTH" val="3.482143"/>
  <p:tag name="EMFCHILD" val="Tru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5"/>
  <p:tag name="ORIGINALWIDTH" val="1.517857"/>
  <p:tag name="EMFCHILD" val="Tru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5"/>
  <p:tag name="ORIGINALWIDTH" val="1.517857"/>
  <p:tag name="EMFCHILD" val="Tru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482143"/>
  <p:tag name="ORIGINALWIDTH" val="3.214286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0^5$&#10;&#10;&#10;&#10;\end{document}"/>
  <p:tag name="IGUANATEXSIZE" val="28"/>
  <p:tag name="IGUANATEXCURSOR" val="3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  <p:tag name="EMFCHILD" val="Tru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705371"/>
  <p:tag name="ORIGINALWIDTH" val="3.482143"/>
  <p:tag name="EMFCHILD" val="Tru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5"/>
  <p:tag name="ORIGINALWIDTH" val="1.473228"/>
  <p:tag name="EMFCHILD" val="Tru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5"/>
  <p:tag name="ORIGINALWIDTH" val="1.517857"/>
  <p:tag name="EMFCHILD" val="Tru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5268"/>
  <p:tag name="ORIGINALWIDTH" val="3.214286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0^4$&#10;&#10;&#10;&#10;\end{document}"/>
  <p:tag name="IGUANATEXSIZE" val="28"/>
  <p:tag name="IGUANATEXCURSOR" val="3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  <p:tag name="EMFCHILD" val="Tru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75"/>
  <p:tag name="ORIGINALWIDTH" val="3.5268"/>
  <p:tag name="EMFCHILD" val="Tru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455371"/>
  <p:tag name="ORIGINALWIDTH" val="1.6518"/>
  <p:tag name="EMFCHILD" val="Tr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5.669657"/>
  <p:tag name="ORIGINALWIDTH" val="9.1518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0^3$&#10;&#10;&#10;&#10;\end{document}"/>
  <p:tag name="IGUANATEXSIZE" val="28"/>
  <p:tag name="IGUANATEXCURSOR" val="3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5"/>
  <p:tag name="ORIGINALWIDTH" val="1.562514"/>
  <p:tag name="EMFCHILD" val="Tru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437514"/>
  <p:tag name="ORIGINALWIDTH" val="3.214286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0^3$&#10;&#10;&#10;&#10;\end{document}"/>
  <p:tag name="IGUANATEXSIZE" val="28"/>
  <p:tag name="IGUANATEXCURSOR" val="3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  <p:tag name="EMFCHILD" val="Tru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75"/>
  <p:tag name="ORIGINALWIDTH" val="3.482143"/>
  <p:tag name="EMFCHILD" val="Tru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5"/>
  <p:tag name="ORIGINALWIDTH" val="1.517857"/>
  <p:tag name="EMFCHILD" val="Tru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5"/>
  <p:tag name="ORIGINALWIDTH" val="1.517857"/>
  <p:tag name="EMFCHILD" val="Tru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437514"/>
  <p:tag name="ORIGINALWIDTH" val="3.214286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0^2$&#10;&#10;&#10;&#10;\end{document}"/>
  <p:tag name="IGUANATEXSIZE" val="28"/>
  <p:tag name="IGUANATEXCURSOR" val="3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  <p:tag name="EMFCHILD" val="Tru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75"/>
  <p:tag name="ORIGINALWIDTH" val="3.482143"/>
  <p:tag name="EMFCHILD" val="Tru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410714"/>
  <p:tag name="ORIGINALWIDTH" val="1.473228"/>
  <p:tag name="EMFCHILD" val="Tru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5"/>
  <p:tag name="ORIGINALWIDTH" val="1.517857"/>
  <p:tag name="EMFCHILD" val="Tru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482143"/>
  <p:tag name="ORIGINALWIDTH" val="3.214286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0^1$&#10;&#10;&#10;&#10;\end{document}"/>
  <p:tag name="IGUANATEXSIZE" val="28"/>
  <p:tag name="IGUANATEXCURSOR" val="3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  <p:tag name="EMFCHILD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5.758943"/>
  <p:tag name="ORIGINALWIDTH" val="9.241086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0^4$&#10;&#10;&#10;&#10;\end{document}"/>
  <p:tag name="IGUANATEXSIZE" val="28"/>
  <p:tag name="IGUANATEXCURSOR" val="3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705371"/>
  <p:tag name="ORIGINALWIDTH" val="3.482143"/>
  <p:tag name="EMFCHILD" val="Tru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410714"/>
  <p:tag name="ORIGINALWIDTH" val="1.205371"/>
  <p:tag name="EMFCHILD" val="Tru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5"/>
  <p:tag name="ORIGINALWIDTH" val="1.517857"/>
  <p:tag name="EMFCHILD" val="Tru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0.3125197"/>
  <p:tag name="ORIGINALWIDTH" val="12.25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\blanky&#10;&#10;&#10;\end{document}"/>
  <p:tag name="IGUANATEXSIZE" val="20"/>
  <p:tag name="IGUANATEXCURSOR" val="338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  <p:tag name="EMFCHILD" val="Tru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3.31252"/>
  <p:tag name="ORIGINALWIDTH" val="1.75"/>
  <p:tag name="EMFCHILD" val="Tru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0.375"/>
  <p:tag name="ORIGINALWIDTH" val="12.25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\blankx&#10;&#10;&#10;\end{document}"/>
  <p:tag name="IGUANATEXSIZE" val="20"/>
  <p:tag name="IGUANATEXCURSOR" val="33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  <p:tag name="EMFCHILD" val="Tru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2.375"/>
  <p:tag name="ORIGINALWIDTH" val="1.81252"/>
  <p:tag name="EMFCHILD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5.669657"/>
  <p:tag name="ORIGINALWIDTH" val="9.1518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0^5$&#10;&#10;&#10;&#10;\end{document}"/>
  <p:tag name="IGUANATEXSIZE" val="28"/>
  <p:tag name="IGUANATEXCURSOR" val="3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5.669657"/>
  <p:tag name="ORIGINALWIDTH" val="9.1518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0^6$&#10;&#10;&#10;&#10;\end{document}"/>
  <p:tag name="IGUANATEXSIZE" val="28"/>
  <p:tag name="IGUANATEXCURSOR" val="3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HEIGHT" val="5.535714"/>
  <p:tag name="ORIGINALWIDTH" val="8.883943"/>
  <p:tag name="LATEXADDIN" val="\documentclass{article}&#10;\usepackage{amsmath}&#10;\usepackage{amssymb}&#10;\usepackage{latexsym}&#10;\usepackage{amsfonts}&#10;\usepackage{etoolbox,xspace}&#10;\pagestyle{empty}&#10;\begin{document}&#10;&#10;\newcommand{\blank}{\underline{\hspace{6ex}}\xspace}&#10;\newcommand{\blankx}{\blank$\!_\mathrm{x}$\xspace}&#10;\newcommand{\blanky}{\blank$\!_\mathrm{y}$\xspace}&#10;&#10;$+\Delta_1^1$&#10;&#10;&#10;&#10;\end{document}"/>
  <p:tag name="IGUANATEXSIZE" val="28"/>
  <p:tag name="IGUANATEXCURSOR" val="34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541E0C86AF654E9A7AB1710622B475" ma:contentTypeVersion="9" ma:contentTypeDescription="Create a new document." ma:contentTypeScope="" ma:versionID="927fb58661a7c42e23f4fefb5b524401">
  <xsd:schema xmlns:xsd="http://www.w3.org/2001/XMLSchema" xmlns:xs="http://www.w3.org/2001/XMLSchema" xmlns:p="http://schemas.microsoft.com/office/2006/metadata/properties" xmlns:ns3="8a80d37f-92d9-41fc-887f-f87b26702b8b" xmlns:ns4="6226260d-30de-4fb7-801b-7bf40ec5a1d4" targetNamespace="http://schemas.microsoft.com/office/2006/metadata/properties" ma:root="true" ma:fieldsID="a6a5d902455bbd4461f90549f23d3875" ns3:_="" ns4:_="">
    <xsd:import namespace="8a80d37f-92d9-41fc-887f-f87b26702b8b"/>
    <xsd:import namespace="6226260d-30de-4fb7-801b-7bf40ec5a1d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80d37f-92d9-41fc-887f-f87b26702b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26260d-30de-4fb7-801b-7bf40ec5a1d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CB3BB56-2A01-442E-9D60-DEE7670BC9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80d37f-92d9-41fc-887f-f87b26702b8b"/>
    <ds:schemaRef ds:uri="6226260d-30de-4fb7-801b-7bf40ec5a1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FBD21EC-25E5-466C-8D23-3BEFDA7FD28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A133C43-43A1-4326-8BEF-20B9BFF910A2}">
  <ds:schemaRefs>
    <ds:schemaRef ds:uri="http://purl.org/dc/terms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6226260d-30de-4fb7-801b-7bf40ec5a1d4"/>
    <ds:schemaRef ds:uri="http://purl.org/dc/elements/1.1/"/>
    <ds:schemaRef ds:uri="8a80d37f-92d9-41fc-887f-f87b26702b8b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191</TotalTime>
  <Words>309</Words>
  <Application>Microsoft Office PowerPoint</Application>
  <PresentationFormat>Custom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Guanghui Qin</dc:creator>
  <cp:lastModifiedBy>Guanghui Qin</cp:lastModifiedBy>
  <cp:revision>13</cp:revision>
  <dcterms:created xsi:type="dcterms:W3CDTF">2021-05-13T18:48:20Z</dcterms:created>
  <dcterms:modified xsi:type="dcterms:W3CDTF">2021-05-16T07:10:16Z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0x010100E2541E0C86AF654E9A7AB1710622B475</vt:lpwstr>
  </property>
</Properties>
</file>