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299" r:id="rId3"/>
    <p:sldId id="2479" r:id="rId4"/>
    <p:sldId id="2481" r:id="rId5"/>
    <p:sldId id="2477" r:id="rId6"/>
    <p:sldId id="247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83FF"/>
    <a:srgbClr val="FF7E79"/>
    <a:srgbClr val="EFB0FF"/>
    <a:srgbClr val="FFD5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29"/>
    <p:restoredTop sz="75374"/>
  </p:normalViewPr>
  <p:slideViewPr>
    <p:cSldViewPr snapToGrid="0" snapToObjects="1">
      <p:cViewPr varScale="1">
        <p:scale>
          <a:sx n="95" d="100"/>
          <a:sy n="95" d="100"/>
        </p:scale>
        <p:origin x="3320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21" d="100"/>
          <a:sy n="121" d="100"/>
        </p:scale>
        <p:origin x="3864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56F9DB-8965-5B49-ADA2-85FE83F04F0A}" type="datetimeFigureOut">
              <a:rPr lang="en-US" smtClean="0"/>
              <a:t>10/27/20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9F712F-8530-F94C-A802-45162B0BE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134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hi everyone, welcome to my talk: noise contrastive estimation for multivariate point processes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9F712F-8530-F94C-A802-45162B0BE8B3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727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data we consider in this paper is sequences of events in continuous time </a:t>
            </a:r>
          </a:p>
          <a:p>
            <a:r>
              <a:rPr lang="en-US" dirty="0"/>
              <a:t>here is an example</a:t>
            </a:r>
          </a:p>
          <a:p>
            <a:endParaRPr lang="en-US" dirty="0"/>
          </a:p>
          <a:p>
            <a:r>
              <a:rPr lang="en-US" dirty="0"/>
              <a:t>multivariate point process is a model for such data</a:t>
            </a:r>
          </a:p>
          <a:p>
            <a:r>
              <a:rPr lang="en-US" dirty="0"/>
              <a:t>at each time t, it reads the history of events up to time t </a:t>
            </a:r>
          </a:p>
          <a:p>
            <a:r>
              <a:rPr lang="en-US" dirty="0"/>
              <a:t>and predicts what we’ll see now</a:t>
            </a:r>
          </a:p>
          <a:p>
            <a:endParaRPr lang="en-US" dirty="0"/>
          </a:p>
          <a:p>
            <a:r>
              <a:rPr lang="en-US" dirty="0"/>
              <a:t>an event of each type may happen with a very small probability </a:t>
            </a:r>
          </a:p>
          <a:p>
            <a:r>
              <a:rPr lang="en-US" dirty="0"/>
              <a:t>and almost surely, nothing happens</a:t>
            </a:r>
          </a:p>
          <a:p>
            <a:endParaRPr lang="en-US" dirty="0"/>
          </a:p>
          <a:p>
            <a:r>
              <a:rPr lang="en-US" dirty="0"/>
              <a:t>here is a usual way of training this model: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an event happens, its probability under the model is increased;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this has been done for all the past events; </a:t>
            </a:r>
          </a:p>
          <a:p>
            <a:r>
              <a:rPr lang="en-US" dirty="0"/>
              <a:t>if nothing happens, probabilities of all event types are decreased </a:t>
            </a:r>
          </a:p>
          <a:p>
            <a:r>
              <a:rPr lang="en-US" dirty="0"/>
              <a:t>this has been done for all the infinitely many past NON-events  </a:t>
            </a:r>
          </a:p>
          <a:p>
            <a:endParaRPr lang="en-US" dirty="0"/>
          </a:p>
          <a:p>
            <a:r>
              <a:rPr lang="en-US" dirty="0"/>
              <a:t>this way is maximum log-likelihood estimation and it can be slow </a:t>
            </a:r>
          </a:p>
          <a:p>
            <a:r>
              <a:rPr lang="en-US" dirty="0"/>
              <a:t>in this paper, we propose an alternative noise-contrastive estimation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9F712F-8530-F94C-A802-45162B0BE8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071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our method relies on sequences of noise events drawn from a known distribution</a:t>
            </a:r>
          </a:p>
          <a:p>
            <a:r>
              <a:rPr lang="en-US" dirty="0"/>
              <a:t>at each time, conditioned on the true history, </a:t>
            </a:r>
          </a:p>
          <a:p>
            <a:r>
              <a:rPr lang="en-US" dirty="0"/>
              <a:t>which of these event and non-events is real? </a:t>
            </a:r>
          </a:p>
          <a:p>
            <a:endParaRPr lang="en-US" dirty="0"/>
          </a:p>
          <a:p>
            <a:r>
              <a:rPr lang="en-US" dirty="0"/>
              <a:t>in this example, the A event is real, so its model probability is increased </a:t>
            </a:r>
          </a:p>
          <a:p>
            <a:r>
              <a:rPr lang="en-US" dirty="0"/>
              <a:t>we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consult the model probability and the known noise probability</a:t>
            </a:r>
          </a:p>
          <a:p>
            <a:r>
              <a:rPr lang="en-US" dirty="0"/>
              <a:t>to classify which of these events and non-events is the real one.  </a:t>
            </a:r>
          </a:p>
          <a:p>
            <a:r>
              <a:rPr lang="en-US" dirty="0"/>
              <a:t>and we train the model to optimize the log-loss of this classifier.</a:t>
            </a:r>
          </a:p>
          <a:p>
            <a:r>
              <a:rPr lang="en-US" dirty="0"/>
              <a:t>let's see another example:</a:t>
            </a:r>
          </a:p>
          <a:p>
            <a:r>
              <a:rPr lang="en-US" dirty="0"/>
              <a:t>the 1st non-event is real </a:t>
            </a:r>
          </a:p>
          <a:p>
            <a:r>
              <a:rPr lang="en-US" dirty="0"/>
              <a:t>but the C event and the 2nd non-event are noise </a:t>
            </a:r>
          </a:p>
          <a:p>
            <a:r>
              <a:rPr lang="en-US" dirty="0"/>
              <a:t>then the model probability of type-C should be decreased so the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classifier</a:t>
            </a:r>
            <a:r>
              <a:rPr lang="en-US" dirty="0"/>
              <a:t> won't incorrectly think this event is real </a:t>
            </a:r>
          </a:p>
          <a:p>
            <a:endParaRPr lang="en-US" dirty="0"/>
          </a:p>
          <a:p>
            <a:r>
              <a:rPr lang="en-US" dirty="0"/>
              <a:t>let's see another example: 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time, the three choices are symmetric, 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 the classifier </a:t>
            </a:r>
            <a:r>
              <a:rPr lang="en-US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must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guess 1/3, 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we can't improve that by changing the parameters.  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therefore, we only need </a:t>
            </a:r>
            <a:r>
              <a:rPr lang="en-US" dirty="0"/>
              <a:t>to consider the tasks that there is a real or noise event </a:t>
            </a:r>
          </a:p>
          <a:p>
            <a:r>
              <a:rPr lang="en-US" dirty="0"/>
              <a:t>and there are only finitely many of them</a:t>
            </a:r>
          </a:p>
          <a:p>
            <a:r>
              <a:rPr lang="en-US" dirty="0"/>
              <a:t>the model probability of each real event is increased </a:t>
            </a:r>
          </a:p>
          <a:p>
            <a:r>
              <a:rPr lang="en-US" dirty="0"/>
              <a:t>the model probability of each noise event is decreased </a:t>
            </a:r>
          </a:p>
          <a:p>
            <a:r>
              <a:rPr lang="en-US" dirty="0"/>
              <a:t>this method is faster than MLE because it computes fewer probabilities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[maybe show some formula, but no talk]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9F712F-8530-F94C-A802-45162B0BE8B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6630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is what their learning curves typically look like </a:t>
            </a:r>
          </a:p>
          <a:p>
            <a:r>
              <a:rPr lang="en-US" dirty="0"/>
              <a:t>as we can see, NCE is better: it achieves comparable log-likelihood with fewer # of probabilities computed and less wall-clock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9F712F-8530-F94C-A802-45162B0BE8B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682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can find more in paper</a:t>
            </a:r>
          </a:p>
          <a:p>
            <a:r>
              <a:rPr lang="en-US" dirty="0"/>
              <a:t>e.g., theorems &amp; proofs, how to draw noise, more results and analysis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9F712F-8530-F94C-A802-45162B0BE8B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9883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9F712F-8530-F94C-A802-45162B0BE8B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884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C5052-8DF3-1D42-A1F5-55BE826BEE41}" type="datetime1">
              <a:rPr lang="en-US" smtClean="0"/>
              <a:t>10/27/20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3113-EE91-7342-A67C-8F40BDBBE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183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0C57A-D703-0F4A-BAB8-A6371BA36749}" type="datetime1">
              <a:rPr lang="en-US" smtClean="0"/>
              <a:t>10/27/20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3113-EE91-7342-A67C-8F40BDBBE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861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DFCA8-B7BE-954B-BA6B-56AAC90AB546}" type="datetime1">
              <a:rPr lang="en-US" smtClean="0"/>
              <a:t>10/27/20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3113-EE91-7342-A67C-8F40BDBBE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34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08832-5559-7E4F-A7C0-D6C37FB1F672}" type="datetime1">
              <a:rPr lang="en-US" smtClean="0"/>
              <a:t>10/27/20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3113-EE91-7342-A67C-8F40BDBBE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162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A7D48-1131-3446-AD25-95A73B7419CE}" type="datetime1">
              <a:rPr lang="en-US" smtClean="0"/>
              <a:t>10/27/20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3113-EE91-7342-A67C-8F40BDBBE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194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BA817-911D-2C4B-BFDC-1E26FE7E5F63}" type="datetime1">
              <a:rPr lang="en-US" smtClean="0"/>
              <a:t>10/27/20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3113-EE91-7342-A67C-8F40BDBBE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620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84AB6-F47B-4B41-B944-FCF856D0B134}" type="datetime1">
              <a:rPr lang="en-US" smtClean="0"/>
              <a:t>10/27/20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3113-EE91-7342-A67C-8F40BDBBE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066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" y="365126"/>
            <a:ext cx="896112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80B5C-41A4-C041-95B6-CC647872311A}" type="datetime1">
              <a:rPr lang="en-US" smtClean="0"/>
              <a:t>10/27/20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3113-EE91-7342-A67C-8F40BDBBE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09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FED1A-2289-DF4E-9211-63A77F3872AE}" type="datetime1">
              <a:rPr lang="en-US" smtClean="0"/>
              <a:t>10/27/20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3113-EE91-7342-A67C-8F40BDBBE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912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2BD9D-9D1B-5946-BDA4-1EE945C4D0FD}" type="datetime1">
              <a:rPr lang="en-US" smtClean="0"/>
              <a:t>10/27/20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3113-EE91-7342-A67C-8F40BDBBE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911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F28EB-569A-7149-A55D-2CBE7C9C2288}" type="datetime1">
              <a:rPr lang="en-US" smtClean="0"/>
              <a:t>10/27/20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3113-EE91-7342-A67C-8F40BDBBE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611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E1096-07E7-8F45-974B-CBFC36C89F78}" type="datetime1">
              <a:rPr lang="en-US" smtClean="0"/>
              <a:t>10/27/20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B3113-EE91-7342-A67C-8F40BDBBEE5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68F89CC9-A967-8F48-B0C3-A23299397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3BD647-4343-0B4F-8461-6187192B6D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572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g"/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jpg"/><Relationship Id="rId5" Type="http://schemas.openxmlformats.org/officeDocument/2006/relationships/image" Target="../media/image13.jpeg"/><Relationship Id="rId4" Type="http://schemas.openxmlformats.org/officeDocument/2006/relationships/image" Target="../media/image12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BC2B9-EBBE-AD46-8ABD-83EB829A59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122363"/>
            <a:ext cx="8229600" cy="23876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Noise-Contrastive Estimation</a:t>
            </a:r>
            <a:br>
              <a:rPr lang="en-US" sz="36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2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Multivariate Point Processes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712461-DCD5-4E46-B4DE-BA3703C082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079875"/>
            <a:ext cx="6858000" cy="1655762"/>
          </a:xfrm>
        </p:spPr>
        <p:txBody>
          <a:bodyPr>
            <a:normAutofit/>
          </a:bodyPr>
          <a:lstStyle/>
          <a:p>
            <a:pPr algn="r"/>
            <a:r>
              <a:rPr lang="en-US" sz="1600" b="1" dirty="0"/>
              <a:t>Hongyuan Mei, Tom Wan, Jason Eisner</a:t>
            </a:r>
          </a:p>
          <a:p>
            <a:pPr algn="r"/>
            <a:r>
              <a:rPr lang="en-US" sz="1600" b="1" dirty="0"/>
              <a:t>Johns Hopkins University</a:t>
            </a:r>
          </a:p>
          <a:p>
            <a:pPr algn="r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324029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entagon 74">
            <a:extLst>
              <a:ext uri="{FF2B5EF4-FFF2-40B4-BE49-F238E27FC236}">
                <a16:creationId xmlns:a16="http://schemas.microsoft.com/office/drawing/2014/main" id="{27799DD8-D057-E046-8067-BCE6EC732675}"/>
              </a:ext>
            </a:extLst>
          </p:cNvPr>
          <p:cNvSpPr/>
          <p:nvPr/>
        </p:nvSpPr>
        <p:spPr>
          <a:xfrm>
            <a:off x="590146" y="2217886"/>
            <a:ext cx="5633706" cy="597053"/>
          </a:xfrm>
          <a:prstGeom prst="homePlat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5D6FC5-B1CD-5E44-8A38-7128537F1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7E79"/>
                </a:solidFill>
              </a:rPr>
              <a:t>MLE: </a:t>
            </a:r>
            <a:r>
              <a:rPr lang="en-US" dirty="0">
                <a:solidFill>
                  <a:schemeClr val="accent2"/>
                </a:solidFill>
              </a:rPr>
              <a:t>Max log prob of </a:t>
            </a:r>
            <a:r>
              <a:rPr lang="en-US" i="1" dirty="0">
                <a:solidFill>
                  <a:srgbClr val="D883FF"/>
                </a:solidFill>
              </a:rPr>
              <a:t>data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C2B12EB-6D8D-3648-B2BE-11F8898FE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3113-EE91-7342-A67C-8F40BDBBEE5B}" type="slidenum">
              <a:rPr lang="en-US" smtClean="0"/>
              <a:t>1</a:t>
            </a:fld>
            <a:endParaRPr lang="en-US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50F18A4-9145-A24F-8DCF-7919906C4038}"/>
              </a:ext>
            </a:extLst>
          </p:cNvPr>
          <p:cNvCxnSpPr>
            <a:cxnSpLocks/>
          </p:cNvCxnSpPr>
          <p:nvPr/>
        </p:nvCxnSpPr>
        <p:spPr>
          <a:xfrm>
            <a:off x="593025" y="1889645"/>
            <a:ext cx="7957949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none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E890230A-F64C-D841-905C-6C3A8692B58E}"/>
              </a:ext>
            </a:extLst>
          </p:cNvPr>
          <p:cNvSpPr txBox="1"/>
          <p:nvPr/>
        </p:nvSpPr>
        <p:spPr>
          <a:xfrm>
            <a:off x="130569" y="1907899"/>
            <a:ext cx="1039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time=0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49FABB6-497E-A841-AEE9-42428E925D19}"/>
              </a:ext>
            </a:extLst>
          </p:cNvPr>
          <p:cNvCxnSpPr/>
          <p:nvPr/>
        </p:nvCxnSpPr>
        <p:spPr>
          <a:xfrm>
            <a:off x="590145" y="1752485"/>
            <a:ext cx="0" cy="27432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051088BB-83BB-EA41-A9DF-43E02730C3AF}"/>
              </a:ext>
            </a:extLst>
          </p:cNvPr>
          <p:cNvSpPr>
            <a:spLocks noChangeAspect="1"/>
          </p:cNvSpPr>
          <p:nvPr/>
        </p:nvSpPr>
        <p:spPr>
          <a:xfrm>
            <a:off x="1603900" y="2282991"/>
            <a:ext cx="452778" cy="457200"/>
          </a:xfrm>
          <a:prstGeom prst="ellipse">
            <a:avLst/>
          </a:prstGeom>
          <a:noFill/>
          <a:ln w="50800">
            <a:solidFill>
              <a:srgbClr val="D88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D883FF"/>
                </a:solidFill>
              </a:rPr>
              <a:t>B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E1D54A4-1F4D-7E43-A051-769ACAED7C81}"/>
              </a:ext>
            </a:extLst>
          </p:cNvPr>
          <p:cNvSpPr>
            <a:spLocks noChangeAspect="1"/>
          </p:cNvSpPr>
          <p:nvPr/>
        </p:nvSpPr>
        <p:spPr>
          <a:xfrm>
            <a:off x="2835974" y="2282991"/>
            <a:ext cx="452778" cy="457200"/>
          </a:xfrm>
          <a:prstGeom prst="ellipse">
            <a:avLst/>
          </a:prstGeom>
          <a:noFill/>
          <a:ln w="50800">
            <a:solidFill>
              <a:srgbClr val="D88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D883FF"/>
                </a:solidFill>
              </a:rPr>
              <a:t>A</a:t>
            </a:r>
          </a:p>
        </p:txBody>
      </p:sp>
      <p:sp>
        <p:nvSpPr>
          <p:cNvPr id="35" name="Up Arrow 34">
            <a:extLst>
              <a:ext uri="{FF2B5EF4-FFF2-40B4-BE49-F238E27FC236}">
                <a16:creationId xmlns:a16="http://schemas.microsoft.com/office/drawing/2014/main" id="{E9265B2A-48B8-C641-B3D8-85BB21EB49AE}"/>
              </a:ext>
            </a:extLst>
          </p:cNvPr>
          <p:cNvSpPr/>
          <p:nvPr/>
        </p:nvSpPr>
        <p:spPr>
          <a:xfrm>
            <a:off x="1586302" y="1260133"/>
            <a:ext cx="484632" cy="546896"/>
          </a:xfrm>
          <a:prstGeom prst="upArrow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Up Arrow 36">
            <a:extLst>
              <a:ext uri="{FF2B5EF4-FFF2-40B4-BE49-F238E27FC236}">
                <a16:creationId xmlns:a16="http://schemas.microsoft.com/office/drawing/2014/main" id="{C7F8CB58-10D3-1E40-96F9-03C41D51DCC3}"/>
              </a:ext>
            </a:extLst>
          </p:cNvPr>
          <p:cNvSpPr/>
          <p:nvPr/>
        </p:nvSpPr>
        <p:spPr>
          <a:xfrm>
            <a:off x="2815122" y="1260133"/>
            <a:ext cx="484632" cy="546896"/>
          </a:xfrm>
          <a:prstGeom prst="upArrow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E9892EA-31BF-A14A-93A6-1F65BBD0A41D}"/>
              </a:ext>
            </a:extLst>
          </p:cNvPr>
          <p:cNvSpPr txBox="1"/>
          <p:nvPr/>
        </p:nvSpPr>
        <p:spPr>
          <a:xfrm>
            <a:off x="814955" y="1327388"/>
            <a:ext cx="562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7E79"/>
                </a:solidFill>
              </a:rPr>
              <a:t>……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51C3327-C4F6-414A-A7AB-FC8332F2A203}"/>
              </a:ext>
            </a:extLst>
          </p:cNvPr>
          <p:cNvSpPr txBox="1"/>
          <p:nvPr/>
        </p:nvSpPr>
        <p:spPr>
          <a:xfrm>
            <a:off x="3914204" y="1327388"/>
            <a:ext cx="562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7E79"/>
                </a:solidFill>
              </a:rPr>
              <a:t>……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F3A2CA1-2FD4-7D4A-AF6A-D7451A010691}"/>
              </a:ext>
            </a:extLst>
          </p:cNvPr>
          <p:cNvSpPr txBox="1"/>
          <p:nvPr/>
        </p:nvSpPr>
        <p:spPr>
          <a:xfrm>
            <a:off x="4669833" y="1327388"/>
            <a:ext cx="562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7E79"/>
                </a:solidFill>
              </a:rPr>
              <a:t>……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DCDEF42-D44E-9543-9720-1561B2C9F690}"/>
              </a:ext>
            </a:extLst>
          </p:cNvPr>
          <p:cNvSpPr txBox="1"/>
          <p:nvPr/>
        </p:nvSpPr>
        <p:spPr>
          <a:xfrm>
            <a:off x="5338748" y="1327388"/>
            <a:ext cx="562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7E79"/>
                </a:solidFill>
              </a:rPr>
              <a:t>……</a:t>
            </a:r>
          </a:p>
        </p:txBody>
      </p:sp>
      <p:sp>
        <p:nvSpPr>
          <p:cNvPr id="58" name="Rounded Rectangle 57">
            <a:extLst>
              <a:ext uri="{FF2B5EF4-FFF2-40B4-BE49-F238E27FC236}">
                <a16:creationId xmlns:a16="http://schemas.microsoft.com/office/drawing/2014/main" id="{4B99B6C5-F91E-BD47-A58B-33E74DE0DB82}"/>
              </a:ext>
            </a:extLst>
          </p:cNvPr>
          <p:cNvSpPr/>
          <p:nvPr/>
        </p:nvSpPr>
        <p:spPr>
          <a:xfrm>
            <a:off x="183153" y="3780787"/>
            <a:ext cx="6132535" cy="808033"/>
          </a:xfrm>
          <a:prstGeom prst="roundRect">
            <a:avLst/>
          </a:prstGeom>
          <a:solidFill>
            <a:schemeClr val="bg1">
              <a:alpha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Loop over </a:t>
            </a:r>
            <a:r>
              <a:rPr lang="en-US" sz="2400" b="1" u="sng" dirty="0">
                <a:solidFill>
                  <a:srgbClr val="FF0000"/>
                </a:solidFill>
              </a:rPr>
              <a:t>all</a:t>
            </a:r>
            <a:r>
              <a:rPr lang="en-US" sz="2400" b="1" dirty="0">
                <a:solidFill>
                  <a:srgbClr val="FF0000"/>
                </a:solidFill>
              </a:rPr>
              <a:t> 50000 event types!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(A, B, C, …)</a:t>
            </a: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D004A1B4-3229-D542-BE03-74DFB4DC25F6}"/>
              </a:ext>
            </a:extLst>
          </p:cNvPr>
          <p:cNvSpPr>
            <a:spLocks noChangeAspect="1"/>
          </p:cNvSpPr>
          <p:nvPr/>
        </p:nvSpPr>
        <p:spPr>
          <a:xfrm>
            <a:off x="4331641" y="2282991"/>
            <a:ext cx="452778" cy="457200"/>
          </a:xfrm>
          <a:prstGeom prst="ellipse">
            <a:avLst/>
          </a:prstGeom>
          <a:noFill/>
          <a:ln w="50800">
            <a:solidFill>
              <a:srgbClr val="D88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D883FF"/>
                </a:solidFill>
              </a:rPr>
              <a:t>C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F6AC02A0-D4A8-D74A-BD4F-FD3A3491FBF0}"/>
              </a:ext>
            </a:extLst>
          </p:cNvPr>
          <p:cNvSpPr>
            <a:spLocks noChangeAspect="1"/>
          </p:cNvSpPr>
          <p:nvPr/>
        </p:nvSpPr>
        <p:spPr>
          <a:xfrm>
            <a:off x="5044484" y="2282991"/>
            <a:ext cx="452778" cy="457200"/>
          </a:xfrm>
          <a:prstGeom prst="ellipse">
            <a:avLst/>
          </a:prstGeom>
          <a:noFill/>
          <a:ln w="50800">
            <a:solidFill>
              <a:srgbClr val="D88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D883FF"/>
                </a:solidFill>
              </a:rPr>
              <a:t>A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FDD89154-0A5A-C444-BD42-38E645A30C8C}"/>
              </a:ext>
            </a:extLst>
          </p:cNvPr>
          <p:cNvCxnSpPr>
            <a:cxnSpLocks/>
          </p:cNvCxnSpPr>
          <p:nvPr/>
        </p:nvCxnSpPr>
        <p:spPr>
          <a:xfrm flipV="1">
            <a:off x="6255923" y="1902996"/>
            <a:ext cx="0" cy="2415509"/>
          </a:xfrm>
          <a:prstGeom prst="line">
            <a:avLst/>
          </a:prstGeom>
          <a:ln w="25400">
            <a:solidFill>
              <a:schemeClr val="accent3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572DD65B-2895-8741-B5FD-049D49C35F5E}"/>
              </a:ext>
            </a:extLst>
          </p:cNvPr>
          <p:cNvCxnSpPr>
            <a:cxnSpLocks/>
          </p:cNvCxnSpPr>
          <p:nvPr/>
        </p:nvCxnSpPr>
        <p:spPr>
          <a:xfrm flipV="1">
            <a:off x="6821420" y="1902996"/>
            <a:ext cx="0" cy="2415509"/>
          </a:xfrm>
          <a:prstGeom prst="line">
            <a:avLst/>
          </a:prstGeom>
          <a:ln w="25400">
            <a:solidFill>
              <a:schemeClr val="accent3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C97A8DDF-9EAB-5640-AB53-A914ACCA2A06}"/>
              </a:ext>
            </a:extLst>
          </p:cNvPr>
          <p:cNvSpPr txBox="1"/>
          <p:nvPr/>
        </p:nvSpPr>
        <p:spPr>
          <a:xfrm>
            <a:off x="5989278" y="1907899"/>
            <a:ext cx="276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792C97CD-E54C-3A49-843D-87E2773DA26B}"/>
              </a:ext>
            </a:extLst>
          </p:cNvPr>
          <p:cNvSpPr txBox="1"/>
          <p:nvPr/>
        </p:nvSpPr>
        <p:spPr>
          <a:xfrm>
            <a:off x="6798680" y="1907899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 + dt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8C6916D3-D44D-034B-81E7-128DDB31277D}"/>
              </a:ext>
            </a:extLst>
          </p:cNvPr>
          <p:cNvSpPr>
            <a:spLocks noChangeAspect="1"/>
          </p:cNvSpPr>
          <p:nvPr/>
        </p:nvSpPr>
        <p:spPr>
          <a:xfrm>
            <a:off x="6307927" y="2179753"/>
            <a:ext cx="452778" cy="457200"/>
          </a:xfrm>
          <a:prstGeom prst="ellipse">
            <a:avLst/>
          </a:prstGeom>
          <a:noFill/>
          <a:ln w="50800">
            <a:solidFill>
              <a:srgbClr val="D88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D883FF"/>
                </a:solidFill>
              </a:rPr>
              <a:t>A</a:t>
            </a: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9976E0E2-150B-5343-BC66-404783E1CA6A}"/>
              </a:ext>
            </a:extLst>
          </p:cNvPr>
          <p:cNvSpPr>
            <a:spLocks noChangeAspect="1"/>
          </p:cNvSpPr>
          <p:nvPr/>
        </p:nvSpPr>
        <p:spPr>
          <a:xfrm>
            <a:off x="6312841" y="2745108"/>
            <a:ext cx="452778" cy="457200"/>
          </a:xfrm>
          <a:prstGeom prst="ellipse">
            <a:avLst/>
          </a:prstGeom>
          <a:noFill/>
          <a:ln w="50800">
            <a:solidFill>
              <a:srgbClr val="D88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D883FF"/>
                </a:solidFill>
              </a:rPr>
              <a:t>B</a:t>
            </a: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03FB2232-339A-F748-A79F-F34B7645BD76}"/>
              </a:ext>
            </a:extLst>
          </p:cNvPr>
          <p:cNvSpPr>
            <a:spLocks noChangeAspect="1"/>
          </p:cNvSpPr>
          <p:nvPr/>
        </p:nvSpPr>
        <p:spPr>
          <a:xfrm>
            <a:off x="6317755" y="3310463"/>
            <a:ext cx="452778" cy="457200"/>
          </a:xfrm>
          <a:prstGeom prst="ellipse">
            <a:avLst/>
          </a:prstGeom>
          <a:noFill/>
          <a:ln w="50800">
            <a:solidFill>
              <a:srgbClr val="D88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D883FF"/>
                </a:solidFill>
              </a:rPr>
              <a:t>C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8D88212-01D6-6C4A-ADA3-D0212E80892D}"/>
                  </a:ext>
                </a:extLst>
              </p:cNvPr>
              <p:cNvSpPr txBox="1"/>
              <p:nvPr/>
            </p:nvSpPr>
            <p:spPr>
              <a:xfrm>
                <a:off x="6372174" y="3858965"/>
                <a:ext cx="352661" cy="43088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rgbClr val="D883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</m:t>
                      </m:r>
                    </m:oMath>
                  </m:oMathPara>
                </a14:m>
                <a:endParaRPr lang="en-US" sz="2800" dirty="0">
                  <a:solidFill>
                    <a:srgbClr val="D883FF"/>
                  </a:solidFill>
                </a:endParaRPr>
              </a:p>
            </p:txBody>
          </p:sp>
        </mc:Choice>
        <mc:Fallback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8D88212-01D6-6C4A-ADA3-D0212E8089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2174" y="3858965"/>
                <a:ext cx="352661" cy="430887"/>
              </a:xfrm>
              <a:prstGeom prst="rect">
                <a:avLst/>
              </a:prstGeom>
              <a:blipFill>
                <a:blip r:embed="rId3"/>
                <a:stretch>
                  <a:fillRect l="-20690" r="-20690" b="-20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Rectangle 70">
            <a:extLst>
              <a:ext uri="{FF2B5EF4-FFF2-40B4-BE49-F238E27FC236}">
                <a16:creationId xmlns:a16="http://schemas.microsoft.com/office/drawing/2014/main" id="{E7D22327-1881-274B-BB61-AA142D1D5B42}"/>
              </a:ext>
            </a:extLst>
          </p:cNvPr>
          <p:cNvSpPr/>
          <p:nvPr/>
        </p:nvSpPr>
        <p:spPr>
          <a:xfrm>
            <a:off x="6919320" y="2163259"/>
            <a:ext cx="6944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D883FF"/>
                </a:solidFill>
              </a:rPr>
              <a:t>5dt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EEAEC8B1-8B68-FF4F-B698-C1F214CEC339}"/>
              </a:ext>
            </a:extLst>
          </p:cNvPr>
          <p:cNvSpPr/>
          <p:nvPr/>
        </p:nvSpPr>
        <p:spPr>
          <a:xfrm>
            <a:off x="6925627" y="2736763"/>
            <a:ext cx="6944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D883FF"/>
                </a:solidFill>
              </a:rPr>
              <a:t>7dt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C354EFD-9429-9849-A256-9E3D04022E2F}"/>
              </a:ext>
            </a:extLst>
          </p:cNvPr>
          <p:cNvSpPr/>
          <p:nvPr/>
        </p:nvSpPr>
        <p:spPr>
          <a:xfrm>
            <a:off x="6905497" y="3325827"/>
            <a:ext cx="6944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D883FF"/>
                </a:solidFill>
              </a:rPr>
              <a:t>2dt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0C98FC94-743E-D04C-AC6F-6CFEF396ACFD}"/>
                  </a:ext>
                </a:extLst>
              </p:cNvPr>
              <p:cNvSpPr/>
              <p:nvPr/>
            </p:nvSpPr>
            <p:spPr>
              <a:xfrm>
                <a:off x="6919320" y="3861655"/>
                <a:ext cx="2202847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>
                    <a:solidFill>
                      <a:srgbClr val="D883FF"/>
                    </a:solidFill>
                  </a:rPr>
                  <a:t>1-(5+7+2)dt</a:t>
                </a:r>
              </a:p>
              <a:p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D88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400" dirty="0">
                    <a:solidFill>
                      <a:srgbClr val="D883FF"/>
                    </a:solidFill>
                  </a:rPr>
                  <a:t>1</a:t>
                </a:r>
              </a:p>
            </p:txBody>
          </p:sp>
        </mc:Choice>
        <mc:Fallback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0C98FC94-743E-D04C-AC6F-6CFEF396ACF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9320" y="3861655"/>
                <a:ext cx="2202847" cy="830997"/>
              </a:xfrm>
              <a:prstGeom prst="rect">
                <a:avLst/>
              </a:prstGeom>
              <a:blipFill>
                <a:blip r:embed="rId4"/>
                <a:stretch>
                  <a:fillRect l="-4000" t="-4478" r="-3429" b="-149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Up Arrow 79">
            <a:extLst>
              <a:ext uri="{FF2B5EF4-FFF2-40B4-BE49-F238E27FC236}">
                <a16:creationId xmlns:a16="http://schemas.microsoft.com/office/drawing/2014/main" id="{307BE893-A16A-CF46-B346-236A3B01B250}"/>
              </a:ext>
            </a:extLst>
          </p:cNvPr>
          <p:cNvSpPr/>
          <p:nvPr/>
        </p:nvSpPr>
        <p:spPr>
          <a:xfrm>
            <a:off x="4331641" y="1274039"/>
            <a:ext cx="484632" cy="546896"/>
          </a:xfrm>
          <a:prstGeom prst="upArrow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Up Arrow 80">
            <a:extLst>
              <a:ext uri="{FF2B5EF4-FFF2-40B4-BE49-F238E27FC236}">
                <a16:creationId xmlns:a16="http://schemas.microsoft.com/office/drawing/2014/main" id="{4CE1728B-B329-8445-88C2-7B0DFF82A365}"/>
              </a:ext>
            </a:extLst>
          </p:cNvPr>
          <p:cNvSpPr/>
          <p:nvPr/>
        </p:nvSpPr>
        <p:spPr>
          <a:xfrm>
            <a:off x="5030537" y="1259043"/>
            <a:ext cx="484632" cy="546896"/>
          </a:xfrm>
          <a:prstGeom prst="upArrow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20CF8646-55CB-C243-A84B-533074CEF518}"/>
              </a:ext>
            </a:extLst>
          </p:cNvPr>
          <p:cNvCxnSpPr>
            <a:cxnSpLocks/>
          </p:cNvCxnSpPr>
          <p:nvPr/>
        </p:nvCxnSpPr>
        <p:spPr>
          <a:xfrm>
            <a:off x="757341" y="1248279"/>
            <a:ext cx="0" cy="548640"/>
          </a:xfrm>
          <a:prstGeom prst="straightConnector1">
            <a:avLst/>
          </a:prstGeom>
          <a:ln w="50800">
            <a:solidFill>
              <a:srgbClr val="FF7E79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431BD200-670C-C34D-AA05-8868BF1BD1FA}"/>
              </a:ext>
            </a:extLst>
          </p:cNvPr>
          <p:cNvCxnSpPr>
            <a:cxnSpLocks/>
          </p:cNvCxnSpPr>
          <p:nvPr/>
        </p:nvCxnSpPr>
        <p:spPr>
          <a:xfrm>
            <a:off x="2610723" y="1255138"/>
            <a:ext cx="0" cy="548640"/>
          </a:xfrm>
          <a:prstGeom prst="straightConnector1">
            <a:avLst/>
          </a:prstGeom>
          <a:ln w="50800">
            <a:solidFill>
              <a:srgbClr val="FF7E79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FF302CAF-A9EB-D44B-AB57-B8983A42CEAF}"/>
              </a:ext>
            </a:extLst>
          </p:cNvPr>
          <p:cNvCxnSpPr>
            <a:cxnSpLocks/>
          </p:cNvCxnSpPr>
          <p:nvPr/>
        </p:nvCxnSpPr>
        <p:spPr>
          <a:xfrm>
            <a:off x="3795509" y="1274039"/>
            <a:ext cx="0" cy="548640"/>
          </a:xfrm>
          <a:prstGeom prst="straightConnector1">
            <a:avLst/>
          </a:prstGeom>
          <a:ln w="50800">
            <a:solidFill>
              <a:srgbClr val="FF7E79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845D784B-9590-1444-93B3-76BDAC5DBF41}"/>
              </a:ext>
            </a:extLst>
          </p:cNvPr>
          <p:cNvCxnSpPr>
            <a:cxnSpLocks/>
          </p:cNvCxnSpPr>
          <p:nvPr/>
        </p:nvCxnSpPr>
        <p:spPr>
          <a:xfrm>
            <a:off x="5953690" y="1292940"/>
            <a:ext cx="0" cy="548640"/>
          </a:xfrm>
          <a:prstGeom prst="straightConnector1">
            <a:avLst/>
          </a:prstGeom>
          <a:ln w="50800">
            <a:solidFill>
              <a:srgbClr val="FF7E79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>
            <a:extLst>
              <a:ext uri="{FF2B5EF4-FFF2-40B4-BE49-F238E27FC236}">
                <a16:creationId xmlns:a16="http://schemas.microsoft.com/office/drawing/2014/main" id="{3E41FAB4-D1DA-5344-932F-D6179DF67946}"/>
              </a:ext>
            </a:extLst>
          </p:cNvPr>
          <p:cNvSpPr txBox="1"/>
          <p:nvPr/>
        </p:nvSpPr>
        <p:spPr>
          <a:xfrm>
            <a:off x="3151152" y="1332089"/>
            <a:ext cx="562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7E79"/>
                </a:solidFill>
              </a:rPr>
              <a:t>……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73390377-BAC7-9B48-B87A-E4C1384FFAC4}"/>
              </a:ext>
            </a:extLst>
          </p:cNvPr>
          <p:cNvSpPr txBox="1"/>
          <p:nvPr/>
        </p:nvSpPr>
        <p:spPr>
          <a:xfrm>
            <a:off x="1965312" y="1336790"/>
            <a:ext cx="562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7E79"/>
                </a:solidFill>
              </a:rPr>
              <a:t>……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E0E05FFC-FF9C-4540-8471-E8D980E5B63F}"/>
              </a:ext>
            </a:extLst>
          </p:cNvPr>
          <p:cNvCxnSpPr>
            <a:cxnSpLocks/>
          </p:cNvCxnSpPr>
          <p:nvPr/>
        </p:nvCxnSpPr>
        <p:spPr>
          <a:xfrm>
            <a:off x="1422431" y="1256968"/>
            <a:ext cx="0" cy="548640"/>
          </a:xfrm>
          <a:prstGeom prst="straightConnector1">
            <a:avLst/>
          </a:prstGeom>
          <a:ln w="50800">
            <a:solidFill>
              <a:srgbClr val="FF7E79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60CF5037-2965-0646-BFF4-82919F1EB9C1}"/>
              </a:ext>
            </a:extLst>
          </p:cNvPr>
          <p:cNvCxnSpPr>
            <a:cxnSpLocks/>
          </p:cNvCxnSpPr>
          <p:nvPr/>
        </p:nvCxnSpPr>
        <p:spPr>
          <a:xfrm flipV="1">
            <a:off x="445230" y="393071"/>
            <a:ext cx="4535059" cy="823089"/>
          </a:xfrm>
          <a:prstGeom prst="line">
            <a:avLst/>
          </a:prstGeom>
          <a:ln w="1270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375AF3D9-168D-2040-BCEA-98E235BCAB87}"/>
              </a:ext>
            </a:extLst>
          </p:cNvPr>
          <p:cNvCxnSpPr>
            <a:cxnSpLocks/>
          </p:cNvCxnSpPr>
          <p:nvPr/>
        </p:nvCxnSpPr>
        <p:spPr>
          <a:xfrm>
            <a:off x="439490" y="578727"/>
            <a:ext cx="4614826" cy="498570"/>
          </a:xfrm>
          <a:prstGeom prst="line">
            <a:avLst/>
          </a:prstGeom>
          <a:ln w="1270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Oval 94">
            <a:extLst>
              <a:ext uri="{FF2B5EF4-FFF2-40B4-BE49-F238E27FC236}">
                <a16:creationId xmlns:a16="http://schemas.microsoft.com/office/drawing/2014/main" id="{51C52CD0-55A7-9C49-88E6-2836C09DCAB8}"/>
              </a:ext>
            </a:extLst>
          </p:cNvPr>
          <p:cNvSpPr/>
          <p:nvPr/>
        </p:nvSpPr>
        <p:spPr>
          <a:xfrm>
            <a:off x="6224591" y="2666527"/>
            <a:ext cx="639097" cy="639097"/>
          </a:xfrm>
          <a:prstGeom prst="ellipse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Up Arrow 95">
            <a:extLst>
              <a:ext uri="{FF2B5EF4-FFF2-40B4-BE49-F238E27FC236}">
                <a16:creationId xmlns:a16="http://schemas.microsoft.com/office/drawing/2014/main" id="{6FDC408F-5B0E-7B45-B7F9-0E822C455A2B}"/>
              </a:ext>
            </a:extLst>
          </p:cNvPr>
          <p:cNvSpPr/>
          <p:nvPr/>
        </p:nvSpPr>
        <p:spPr>
          <a:xfrm>
            <a:off x="7536111" y="2682015"/>
            <a:ext cx="484632" cy="546896"/>
          </a:xfrm>
          <a:prstGeom prst="upArrow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E4B63D16-BFE2-2642-B469-BC5FB8197A58}"/>
              </a:ext>
            </a:extLst>
          </p:cNvPr>
          <p:cNvSpPr/>
          <p:nvPr/>
        </p:nvSpPr>
        <p:spPr>
          <a:xfrm>
            <a:off x="6224595" y="3787492"/>
            <a:ext cx="639097" cy="639097"/>
          </a:xfrm>
          <a:prstGeom prst="ellipse">
            <a:avLst/>
          </a:prstGeom>
          <a:solidFill>
            <a:srgbClr val="FF7E7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5CA12E29-F2AB-5242-9865-C2BA0B53A14C}"/>
              </a:ext>
            </a:extLst>
          </p:cNvPr>
          <p:cNvCxnSpPr>
            <a:cxnSpLocks/>
          </p:cNvCxnSpPr>
          <p:nvPr/>
        </p:nvCxnSpPr>
        <p:spPr>
          <a:xfrm>
            <a:off x="7778427" y="3282339"/>
            <a:ext cx="0" cy="548640"/>
          </a:xfrm>
          <a:prstGeom prst="straightConnector1">
            <a:avLst/>
          </a:prstGeom>
          <a:ln w="50800">
            <a:solidFill>
              <a:srgbClr val="FF7E79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2F6FFA96-A4D2-0446-A33D-1FC5C11F17A1}"/>
              </a:ext>
            </a:extLst>
          </p:cNvPr>
          <p:cNvCxnSpPr>
            <a:cxnSpLocks/>
          </p:cNvCxnSpPr>
          <p:nvPr/>
        </p:nvCxnSpPr>
        <p:spPr>
          <a:xfrm>
            <a:off x="7778427" y="2711755"/>
            <a:ext cx="0" cy="548640"/>
          </a:xfrm>
          <a:prstGeom prst="straightConnector1">
            <a:avLst/>
          </a:prstGeom>
          <a:ln w="50800">
            <a:solidFill>
              <a:srgbClr val="FF7E79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FF8D9B22-A693-B04A-ADF7-E4FC89C36F6F}"/>
              </a:ext>
            </a:extLst>
          </p:cNvPr>
          <p:cNvCxnSpPr>
            <a:cxnSpLocks/>
          </p:cNvCxnSpPr>
          <p:nvPr/>
        </p:nvCxnSpPr>
        <p:spPr>
          <a:xfrm>
            <a:off x="7778427" y="2141171"/>
            <a:ext cx="0" cy="548640"/>
          </a:xfrm>
          <a:prstGeom prst="straightConnector1">
            <a:avLst/>
          </a:prstGeom>
          <a:ln w="50800">
            <a:solidFill>
              <a:srgbClr val="FF7E79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B2BEBC38-3210-4E41-B757-5E68028F44A6}"/>
              </a:ext>
            </a:extLst>
          </p:cNvPr>
          <p:cNvCxnSpPr>
            <a:cxnSpLocks/>
          </p:cNvCxnSpPr>
          <p:nvPr/>
        </p:nvCxnSpPr>
        <p:spPr>
          <a:xfrm>
            <a:off x="6256730" y="1541292"/>
            <a:ext cx="0" cy="293395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none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>
            <a:extLst>
              <a:ext uri="{FF2B5EF4-FFF2-40B4-BE49-F238E27FC236}">
                <a16:creationId xmlns:a16="http://schemas.microsoft.com/office/drawing/2014/main" id="{6B157617-5C71-6648-B906-97397DBDEF34}"/>
              </a:ext>
            </a:extLst>
          </p:cNvPr>
          <p:cNvSpPr txBox="1"/>
          <p:nvPr/>
        </p:nvSpPr>
        <p:spPr>
          <a:xfrm>
            <a:off x="5932409" y="1198049"/>
            <a:ext cx="766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NOW</a:t>
            </a:r>
          </a:p>
        </p:txBody>
      </p:sp>
      <p:sp>
        <p:nvSpPr>
          <p:cNvPr id="103" name="Rounded Rectangle 102">
            <a:extLst>
              <a:ext uri="{FF2B5EF4-FFF2-40B4-BE49-F238E27FC236}">
                <a16:creationId xmlns:a16="http://schemas.microsoft.com/office/drawing/2014/main" id="{710B489E-578A-DF40-975A-7EA0D1E16197}"/>
              </a:ext>
            </a:extLst>
          </p:cNvPr>
          <p:cNvSpPr/>
          <p:nvPr/>
        </p:nvSpPr>
        <p:spPr>
          <a:xfrm>
            <a:off x="0" y="4679210"/>
            <a:ext cx="7998905" cy="1262606"/>
          </a:xfrm>
          <a:prstGeom prst="roundRect">
            <a:avLst/>
          </a:prstGeom>
          <a:solidFill>
            <a:schemeClr val="bg1">
              <a:alpha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Integrate over </a:t>
            </a:r>
            <a:r>
              <a:rPr lang="en-US" sz="2400" b="1" u="sng" dirty="0">
                <a:solidFill>
                  <a:srgbClr val="FF0000"/>
                </a:solidFill>
              </a:rPr>
              <a:t>infinitely</a:t>
            </a:r>
            <a:r>
              <a:rPr lang="en-US" sz="2400" b="1" dirty="0">
                <a:solidFill>
                  <a:srgbClr val="FF0000"/>
                </a:solidFill>
              </a:rPr>
              <a:t> many </a:t>
            </a:r>
            <a:r>
              <a:rPr lang="en-US" sz="2400" b="1" i="1" dirty="0">
                <a:solidFill>
                  <a:srgbClr val="FF0000"/>
                </a:solidFill>
              </a:rPr>
              <a:t>non</a:t>
            </a:r>
            <a:r>
              <a:rPr lang="en-US" sz="2400" b="1" dirty="0">
                <a:solidFill>
                  <a:srgbClr val="FF0000"/>
                </a:solidFill>
              </a:rPr>
              <a:t>-events!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(often </a:t>
            </a:r>
            <a:r>
              <a:rPr lang="en-US" sz="2400" b="1" dirty="0" err="1">
                <a:solidFill>
                  <a:srgbClr val="FF0000"/>
                </a:solidFill>
              </a:rPr>
              <a:t>approx</a:t>
            </a:r>
            <a:r>
              <a:rPr lang="en-US" sz="2400" b="1" dirty="0">
                <a:solidFill>
                  <a:srgbClr val="FF0000"/>
                </a:solidFill>
              </a:rPr>
              <a:t> by sampling)</a:t>
            </a:r>
          </a:p>
        </p:txBody>
      </p:sp>
      <p:sp>
        <p:nvSpPr>
          <p:cNvPr id="104" name="Rounded Rectangle 103">
            <a:extLst>
              <a:ext uri="{FF2B5EF4-FFF2-40B4-BE49-F238E27FC236}">
                <a16:creationId xmlns:a16="http://schemas.microsoft.com/office/drawing/2014/main" id="{96296963-4C43-754E-B00E-C884B33DD179}"/>
              </a:ext>
            </a:extLst>
          </p:cNvPr>
          <p:cNvSpPr/>
          <p:nvPr/>
        </p:nvSpPr>
        <p:spPr>
          <a:xfrm>
            <a:off x="82295" y="5867141"/>
            <a:ext cx="6132535" cy="681013"/>
          </a:xfrm>
          <a:prstGeom prst="roundRect">
            <a:avLst/>
          </a:prstGeom>
          <a:solidFill>
            <a:schemeClr val="bg1">
              <a:alpha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SLOW</a:t>
            </a:r>
          </a:p>
        </p:txBody>
      </p:sp>
      <p:sp>
        <p:nvSpPr>
          <p:cNvPr id="109" name="Arc 108">
            <a:extLst>
              <a:ext uri="{FF2B5EF4-FFF2-40B4-BE49-F238E27FC236}">
                <a16:creationId xmlns:a16="http://schemas.microsoft.com/office/drawing/2014/main" id="{11A26D04-3544-D24C-AA9C-30C6B9111DB7}"/>
              </a:ext>
            </a:extLst>
          </p:cNvPr>
          <p:cNvSpPr/>
          <p:nvPr/>
        </p:nvSpPr>
        <p:spPr>
          <a:xfrm rot="16200000">
            <a:off x="6269823" y="1677574"/>
            <a:ext cx="548640" cy="639098"/>
          </a:xfrm>
          <a:prstGeom prst="arc">
            <a:avLst>
              <a:gd name="adj1" fmla="val 17592244"/>
              <a:gd name="adj2" fmla="val 3924917"/>
            </a:avLst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2373F24D-E9CA-F540-99A4-7949A3B76200}"/>
              </a:ext>
            </a:extLst>
          </p:cNvPr>
          <p:cNvSpPr txBox="1"/>
          <p:nvPr/>
        </p:nvSpPr>
        <p:spPr>
          <a:xfrm>
            <a:off x="6603642" y="1395591"/>
            <a:ext cx="2395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dt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= infinitesimal</a:t>
            </a:r>
          </a:p>
        </p:txBody>
      </p:sp>
      <p:sp>
        <p:nvSpPr>
          <p:cNvPr id="94" name="Rounded Rectangle 93">
            <a:extLst>
              <a:ext uri="{FF2B5EF4-FFF2-40B4-BE49-F238E27FC236}">
                <a16:creationId xmlns:a16="http://schemas.microsoft.com/office/drawing/2014/main" id="{C52965E9-32F8-6C40-A26C-C778F71F4480}"/>
              </a:ext>
            </a:extLst>
          </p:cNvPr>
          <p:cNvSpPr/>
          <p:nvPr/>
        </p:nvSpPr>
        <p:spPr>
          <a:xfrm rot="417948">
            <a:off x="3745538" y="520368"/>
            <a:ext cx="5624518" cy="1242716"/>
          </a:xfrm>
          <a:prstGeom prst="roundRect">
            <a:avLst/>
          </a:prstGeom>
          <a:solidFill>
            <a:schemeClr val="bg1">
              <a:alpha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1"/>
                </a:solidFill>
              </a:rPr>
              <a:t>alternative:</a:t>
            </a:r>
          </a:p>
          <a:p>
            <a:pPr algn="ctr"/>
            <a:r>
              <a:rPr lang="en-US" sz="2400" b="1" dirty="0">
                <a:solidFill>
                  <a:schemeClr val="accent1"/>
                </a:solidFill>
              </a:rPr>
              <a:t>noise-contrastive estimation</a:t>
            </a:r>
          </a:p>
        </p:txBody>
      </p:sp>
    </p:spTree>
    <p:extLst>
      <p:ext uri="{BB962C8B-B14F-4D97-AF65-F5344CB8AC3E}">
        <p14:creationId xmlns:p14="http://schemas.microsoft.com/office/powerpoint/2010/main" val="2591651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5" grpId="0"/>
      <p:bldP spid="30" grpId="0" animBg="1"/>
      <p:bldP spid="31" grpId="0" animBg="1"/>
      <p:bldP spid="35" grpId="0" animBg="1"/>
      <p:bldP spid="37" grpId="0" animBg="1"/>
      <p:bldP spid="53" grpId="0"/>
      <p:bldP spid="54" grpId="0"/>
      <p:bldP spid="55" grpId="0"/>
      <p:bldP spid="56" grpId="0"/>
      <p:bldP spid="58" grpId="0" animBg="1"/>
      <p:bldP spid="59" grpId="0" animBg="1"/>
      <p:bldP spid="61" grpId="0" animBg="1"/>
      <p:bldP spid="64" grpId="0"/>
      <p:bldP spid="65" grpId="0"/>
      <p:bldP spid="66" grpId="0" animBg="1"/>
      <p:bldP spid="67" grpId="0" animBg="1"/>
      <p:bldP spid="68" grpId="0" animBg="1"/>
      <p:bldP spid="70" grpId="0"/>
      <p:bldP spid="71" grpId="0"/>
      <p:bldP spid="72" grpId="0"/>
      <p:bldP spid="73" grpId="0"/>
      <p:bldP spid="74" grpId="0"/>
      <p:bldP spid="80" grpId="0" animBg="1"/>
      <p:bldP spid="81" grpId="0" animBg="1"/>
      <p:bldP spid="89" grpId="0"/>
      <p:bldP spid="90" grpId="0"/>
      <p:bldP spid="95" grpId="0" animBg="1"/>
      <p:bldP spid="95" grpId="1" animBg="1"/>
      <p:bldP spid="96" grpId="0" animBg="1"/>
      <p:bldP spid="96" grpId="1" animBg="1"/>
      <p:bldP spid="97" grpId="0" animBg="1"/>
      <p:bldP spid="102" grpId="0"/>
      <p:bldP spid="103" grpId="0" animBg="1"/>
      <p:bldP spid="104" grpId="0" animBg="1"/>
      <p:bldP spid="109" grpId="0" animBg="1"/>
      <p:bldP spid="110" grpId="0"/>
      <p:bldP spid="9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Box 129">
            <a:extLst>
              <a:ext uri="{FF2B5EF4-FFF2-40B4-BE49-F238E27FC236}">
                <a16:creationId xmlns:a16="http://schemas.microsoft.com/office/drawing/2014/main" id="{F380D95E-258C-CE40-AA64-C5B231969F14}"/>
              </a:ext>
            </a:extLst>
          </p:cNvPr>
          <p:cNvSpPr txBox="1"/>
          <p:nvPr/>
        </p:nvSpPr>
        <p:spPr>
          <a:xfrm rot="21272065">
            <a:off x="141358" y="2367063"/>
            <a:ext cx="7425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D883FF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rPr>
              <a:t>real</a:t>
            </a:r>
          </a:p>
        </p:txBody>
      </p:sp>
      <p:sp>
        <p:nvSpPr>
          <p:cNvPr id="109" name="Rounded Rectangle 108">
            <a:extLst>
              <a:ext uri="{FF2B5EF4-FFF2-40B4-BE49-F238E27FC236}">
                <a16:creationId xmlns:a16="http://schemas.microsoft.com/office/drawing/2014/main" id="{285CF02E-A760-9B49-892B-7AC0A82D54A4}"/>
              </a:ext>
            </a:extLst>
          </p:cNvPr>
          <p:cNvSpPr/>
          <p:nvPr/>
        </p:nvSpPr>
        <p:spPr>
          <a:xfrm>
            <a:off x="1737024" y="2039583"/>
            <a:ext cx="194933" cy="3491057"/>
          </a:xfrm>
          <a:prstGeom prst="roundRect">
            <a:avLst/>
          </a:prstGeom>
          <a:solidFill>
            <a:srgbClr val="FFC000">
              <a:alpha val="50000"/>
            </a:srgbClr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ounded Rectangle 111">
            <a:extLst>
              <a:ext uri="{FF2B5EF4-FFF2-40B4-BE49-F238E27FC236}">
                <a16:creationId xmlns:a16="http://schemas.microsoft.com/office/drawing/2014/main" id="{720B4478-3DE3-4547-A105-9CAFE327528F}"/>
              </a:ext>
            </a:extLst>
          </p:cNvPr>
          <p:cNvSpPr/>
          <p:nvPr/>
        </p:nvSpPr>
        <p:spPr>
          <a:xfrm>
            <a:off x="2961456" y="2039583"/>
            <a:ext cx="194933" cy="3491057"/>
          </a:xfrm>
          <a:prstGeom prst="roundRect">
            <a:avLst/>
          </a:prstGeom>
          <a:solidFill>
            <a:srgbClr val="FFC000">
              <a:alpha val="50000"/>
            </a:srgbClr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ounded Rectangle 112">
            <a:extLst>
              <a:ext uri="{FF2B5EF4-FFF2-40B4-BE49-F238E27FC236}">
                <a16:creationId xmlns:a16="http://schemas.microsoft.com/office/drawing/2014/main" id="{11D49A53-B940-8849-861F-AF6FC5DA4CC6}"/>
              </a:ext>
            </a:extLst>
          </p:cNvPr>
          <p:cNvSpPr/>
          <p:nvPr/>
        </p:nvSpPr>
        <p:spPr>
          <a:xfrm>
            <a:off x="3977579" y="2039583"/>
            <a:ext cx="194933" cy="3491057"/>
          </a:xfrm>
          <a:prstGeom prst="roundRect">
            <a:avLst/>
          </a:prstGeom>
          <a:solidFill>
            <a:srgbClr val="FFC000">
              <a:alpha val="50000"/>
            </a:srgbClr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ounded Rectangle 113">
            <a:extLst>
              <a:ext uri="{FF2B5EF4-FFF2-40B4-BE49-F238E27FC236}">
                <a16:creationId xmlns:a16="http://schemas.microsoft.com/office/drawing/2014/main" id="{105277C9-82BC-A846-B831-078028398E74}"/>
              </a:ext>
            </a:extLst>
          </p:cNvPr>
          <p:cNvSpPr/>
          <p:nvPr/>
        </p:nvSpPr>
        <p:spPr>
          <a:xfrm>
            <a:off x="2486676" y="2039583"/>
            <a:ext cx="194933" cy="3491057"/>
          </a:xfrm>
          <a:prstGeom prst="roundRect">
            <a:avLst/>
          </a:prstGeom>
          <a:solidFill>
            <a:srgbClr val="FFC000">
              <a:alpha val="50000"/>
            </a:srgbClr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ounded Rectangle 114">
            <a:extLst>
              <a:ext uri="{FF2B5EF4-FFF2-40B4-BE49-F238E27FC236}">
                <a16:creationId xmlns:a16="http://schemas.microsoft.com/office/drawing/2014/main" id="{8DE53DCB-B44A-DD48-9EB9-36DD1A275B9F}"/>
              </a:ext>
            </a:extLst>
          </p:cNvPr>
          <p:cNvSpPr/>
          <p:nvPr/>
        </p:nvSpPr>
        <p:spPr>
          <a:xfrm>
            <a:off x="1104104" y="2039583"/>
            <a:ext cx="194933" cy="3491057"/>
          </a:xfrm>
          <a:prstGeom prst="roundRect">
            <a:avLst/>
          </a:prstGeom>
          <a:solidFill>
            <a:srgbClr val="FFC000">
              <a:alpha val="50000"/>
            </a:srgbClr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ounded Rectangle 115">
            <a:extLst>
              <a:ext uri="{FF2B5EF4-FFF2-40B4-BE49-F238E27FC236}">
                <a16:creationId xmlns:a16="http://schemas.microsoft.com/office/drawing/2014/main" id="{BD727CAC-9D79-9148-82A4-6E339FEEF4C0}"/>
              </a:ext>
            </a:extLst>
          </p:cNvPr>
          <p:cNvSpPr/>
          <p:nvPr/>
        </p:nvSpPr>
        <p:spPr>
          <a:xfrm>
            <a:off x="2249311" y="2039583"/>
            <a:ext cx="194933" cy="3491057"/>
          </a:xfrm>
          <a:prstGeom prst="roundRect">
            <a:avLst/>
          </a:prstGeom>
          <a:solidFill>
            <a:srgbClr val="FFC000">
              <a:alpha val="50000"/>
            </a:srgbClr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ounded Rectangle 116">
            <a:extLst>
              <a:ext uri="{FF2B5EF4-FFF2-40B4-BE49-F238E27FC236}">
                <a16:creationId xmlns:a16="http://schemas.microsoft.com/office/drawing/2014/main" id="{3E2B0763-0DEE-BC40-8848-F6E1C9C6BD5A}"/>
              </a:ext>
            </a:extLst>
          </p:cNvPr>
          <p:cNvSpPr/>
          <p:nvPr/>
        </p:nvSpPr>
        <p:spPr>
          <a:xfrm>
            <a:off x="3462846" y="2039583"/>
            <a:ext cx="194933" cy="3491057"/>
          </a:xfrm>
          <a:prstGeom prst="roundRect">
            <a:avLst/>
          </a:prstGeom>
          <a:solidFill>
            <a:srgbClr val="FFC000">
              <a:alpha val="50000"/>
            </a:srgbClr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AF69A300-B552-3F41-8B95-99C3D657B196}"/>
              </a:ext>
            </a:extLst>
          </p:cNvPr>
          <p:cNvSpPr/>
          <p:nvPr/>
        </p:nvSpPr>
        <p:spPr>
          <a:xfrm>
            <a:off x="4459889" y="2039583"/>
            <a:ext cx="194933" cy="3491057"/>
          </a:xfrm>
          <a:prstGeom prst="roundRect">
            <a:avLst/>
          </a:prstGeom>
          <a:solidFill>
            <a:srgbClr val="FFC000">
              <a:alpha val="50000"/>
            </a:srgbClr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ounded Rectangle 118">
            <a:extLst>
              <a:ext uri="{FF2B5EF4-FFF2-40B4-BE49-F238E27FC236}">
                <a16:creationId xmlns:a16="http://schemas.microsoft.com/office/drawing/2014/main" id="{6E4E53C2-0ADA-F34B-BF19-A9C7C3794734}"/>
              </a:ext>
            </a:extLst>
          </p:cNvPr>
          <p:cNvSpPr/>
          <p:nvPr/>
        </p:nvSpPr>
        <p:spPr>
          <a:xfrm>
            <a:off x="4788836" y="2039583"/>
            <a:ext cx="194933" cy="3491057"/>
          </a:xfrm>
          <a:prstGeom prst="roundRect">
            <a:avLst/>
          </a:prstGeom>
          <a:solidFill>
            <a:srgbClr val="FFC000">
              <a:alpha val="50000"/>
            </a:srgbClr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ounded Rectangle 119">
            <a:extLst>
              <a:ext uri="{FF2B5EF4-FFF2-40B4-BE49-F238E27FC236}">
                <a16:creationId xmlns:a16="http://schemas.microsoft.com/office/drawing/2014/main" id="{96225D85-CF6F-314B-9DC3-5802F607C99D}"/>
              </a:ext>
            </a:extLst>
          </p:cNvPr>
          <p:cNvSpPr/>
          <p:nvPr/>
        </p:nvSpPr>
        <p:spPr>
          <a:xfrm>
            <a:off x="5176680" y="2039583"/>
            <a:ext cx="194933" cy="3491057"/>
          </a:xfrm>
          <a:prstGeom prst="roundRect">
            <a:avLst/>
          </a:prstGeom>
          <a:solidFill>
            <a:srgbClr val="FFC000">
              <a:alpha val="50000"/>
            </a:srgbClr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ounded Rectangle 120">
            <a:extLst>
              <a:ext uri="{FF2B5EF4-FFF2-40B4-BE49-F238E27FC236}">
                <a16:creationId xmlns:a16="http://schemas.microsoft.com/office/drawing/2014/main" id="{34A1F02B-362E-134E-8210-30802EC79A62}"/>
              </a:ext>
            </a:extLst>
          </p:cNvPr>
          <p:cNvSpPr/>
          <p:nvPr/>
        </p:nvSpPr>
        <p:spPr>
          <a:xfrm>
            <a:off x="5849556" y="2039583"/>
            <a:ext cx="194933" cy="3491057"/>
          </a:xfrm>
          <a:prstGeom prst="roundRect">
            <a:avLst/>
          </a:prstGeom>
          <a:solidFill>
            <a:srgbClr val="FFC000">
              <a:alpha val="50000"/>
            </a:srgbClr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5D6FC5-B1CD-5E44-8A38-7128537F1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NCE: </a:t>
            </a:r>
            <a:r>
              <a:rPr lang="en-US" dirty="0">
                <a:solidFill>
                  <a:schemeClr val="accent2"/>
                </a:solidFill>
              </a:rPr>
              <a:t>Max log prob of </a:t>
            </a:r>
            <a:r>
              <a:rPr lang="en-US" i="1" dirty="0">
                <a:solidFill>
                  <a:srgbClr val="FFC000"/>
                </a:solidFill>
              </a:rPr>
              <a:t>correct discrimination</a:t>
            </a:r>
            <a:endParaRPr lang="en-US" i="1" dirty="0">
              <a:solidFill>
                <a:srgbClr val="D883FF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C2B12EB-6D8D-3648-B2BE-11F8898FE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3113-EE91-7342-A67C-8F40BDBBEE5B}" type="slidenum">
              <a:rPr lang="en-US" smtClean="0"/>
              <a:t>2</a:t>
            </a:fld>
            <a:endParaRPr lang="en-US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50F18A4-9145-A24F-8DCF-7919906C4038}"/>
              </a:ext>
            </a:extLst>
          </p:cNvPr>
          <p:cNvCxnSpPr>
            <a:cxnSpLocks/>
          </p:cNvCxnSpPr>
          <p:nvPr/>
        </p:nvCxnSpPr>
        <p:spPr>
          <a:xfrm>
            <a:off x="593025" y="1889645"/>
            <a:ext cx="7957949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none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E890230A-F64C-D841-905C-6C3A8692B58E}"/>
              </a:ext>
            </a:extLst>
          </p:cNvPr>
          <p:cNvSpPr txBox="1"/>
          <p:nvPr/>
        </p:nvSpPr>
        <p:spPr>
          <a:xfrm>
            <a:off x="130569" y="1907899"/>
            <a:ext cx="1039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time=0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49FABB6-497E-A841-AEE9-42428E925D19}"/>
              </a:ext>
            </a:extLst>
          </p:cNvPr>
          <p:cNvCxnSpPr/>
          <p:nvPr/>
        </p:nvCxnSpPr>
        <p:spPr>
          <a:xfrm>
            <a:off x="590145" y="1752485"/>
            <a:ext cx="0" cy="27432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051088BB-83BB-EA41-A9DF-43E02730C3AF}"/>
              </a:ext>
            </a:extLst>
          </p:cNvPr>
          <p:cNvSpPr>
            <a:spLocks noChangeAspect="1"/>
          </p:cNvSpPr>
          <p:nvPr/>
        </p:nvSpPr>
        <p:spPr>
          <a:xfrm>
            <a:off x="1603900" y="2282991"/>
            <a:ext cx="452778" cy="457200"/>
          </a:xfrm>
          <a:prstGeom prst="ellipse">
            <a:avLst/>
          </a:prstGeom>
          <a:noFill/>
          <a:ln w="50800">
            <a:solidFill>
              <a:srgbClr val="D88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D883FF"/>
                </a:solidFill>
              </a:rPr>
              <a:t>B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E1D54A4-1F4D-7E43-A051-769ACAED7C81}"/>
              </a:ext>
            </a:extLst>
          </p:cNvPr>
          <p:cNvSpPr>
            <a:spLocks noChangeAspect="1"/>
          </p:cNvSpPr>
          <p:nvPr/>
        </p:nvSpPr>
        <p:spPr>
          <a:xfrm>
            <a:off x="2835974" y="2282991"/>
            <a:ext cx="452778" cy="457200"/>
          </a:xfrm>
          <a:prstGeom prst="ellipse">
            <a:avLst/>
          </a:prstGeom>
          <a:noFill/>
          <a:ln w="50800">
            <a:solidFill>
              <a:srgbClr val="D88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D883FF"/>
                </a:solidFill>
              </a:rPr>
              <a:t>A</a:t>
            </a:r>
          </a:p>
        </p:txBody>
      </p:sp>
      <p:sp>
        <p:nvSpPr>
          <p:cNvPr id="35" name="Up Arrow 34">
            <a:extLst>
              <a:ext uri="{FF2B5EF4-FFF2-40B4-BE49-F238E27FC236}">
                <a16:creationId xmlns:a16="http://schemas.microsoft.com/office/drawing/2014/main" id="{E9265B2A-48B8-C641-B3D8-85BB21EB49AE}"/>
              </a:ext>
            </a:extLst>
          </p:cNvPr>
          <p:cNvSpPr/>
          <p:nvPr/>
        </p:nvSpPr>
        <p:spPr>
          <a:xfrm>
            <a:off x="1586302" y="1260133"/>
            <a:ext cx="484632" cy="546896"/>
          </a:xfrm>
          <a:prstGeom prst="upArrow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Up Arrow 36">
            <a:extLst>
              <a:ext uri="{FF2B5EF4-FFF2-40B4-BE49-F238E27FC236}">
                <a16:creationId xmlns:a16="http://schemas.microsoft.com/office/drawing/2014/main" id="{C7F8CB58-10D3-1E40-96F9-03C41D51DCC3}"/>
              </a:ext>
            </a:extLst>
          </p:cNvPr>
          <p:cNvSpPr/>
          <p:nvPr/>
        </p:nvSpPr>
        <p:spPr>
          <a:xfrm>
            <a:off x="2815122" y="1260133"/>
            <a:ext cx="484632" cy="546896"/>
          </a:xfrm>
          <a:prstGeom prst="upArrow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D004A1B4-3229-D542-BE03-74DFB4DC25F6}"/>
              </a:ext>
            </a:extLst>
          </p:cNvPr>
          <p:cNvSpPr>
            <a:spLocks noChangeAspect="1"/>
          </p:cNvSpPr>
          <p:nvPr/>
        </p:nvSpPr>
        <p:spPr>
          <a:xfrm>
            <a:off x="4331641" y="2282991"/>
            <a:ext cx="452778" cy="457200"/>
          </a:xfrm>
          <a:prstGeom prst="ellipse">
            <a:avLst/>
          </a:prstGeom>
          <a:noFill/>
          <a:ln w="50800">
            <a:solidFill>
              <a:srgbClr val="D88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D883FF"/>
                </a:solidFill>
              </a:rPr>
              <a:t>C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F6AC02A0-D4A8-D74A-BD4F-FD3A3491FBF0}"/>
              </a:ext>
            </a:extLst>
          </p:cNvPr>
          <p:cNvSpPr>
            <a:spLocks noChangeAspect="1"/>
          </p:cNvSpPr>
          <p:nvPr/>
        </p:nvSpPr>
        <p:spPr>
          <a:xfrm>
            <a:off x="5044484" y="2282991"/>
            <a:ext cx="452778" cy="457200"/>
          </a:xfrm>
          <a:prstGeom prst="ellipse">
            <a:avLst/>
          </a:prstGeom>
          <a:noFill/>
          <a:ln w="50800">
            <a:solidFill>
              <a:srgbClr val="D88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D883FF"/>
                </a:solidFill>
              </a:rPr>
              <a:t>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8D88212-01D6-6C4A-ADA3-D0212E80892D}"/>
                  </a:ext>
                </a:extLst>
              </p:cNvPr>
              <p:cNvSpPr txBox="1"/>
              <p:nvPr/>
            </p:nvSpPr>
            <p:spPr>
              <a:xfrm>
                <a:off x="3902556" y="2299472"/>
                <a:ext cx="352661" cy="43088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rgbClr val="D883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</m:t>
                      </m:r>
                    </m:oMath>
                  </m:oMathPara>
                </a14:m>
                <a:endParaRPr lang="en-US" sz="2800" dirty="0">
                  <a:solidFill>
                    <a:srgbClr val="D883FF"/>
                  </a:solidFill>
                </a:endParaRPr>
              </a:p>
            </p:txBody>
          </p:sp>
        </mc:Choice>
        <mc:Fallback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8D88212-01D6-6C4A-ADA3-D0212E8089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556" y="2299472"/>
                <a:ext cx="352661" cy="430887"/>
              </a:xfrm>
              <a:prstGeom prst="rect">
                <a:avLst/>
              </a:prstGeom>
              <a:blipFill>
                <a:blip r:embed="rId3"/>
                <a:stretch>
                  <a:fillRect l="-24138" r="-20690" b="-1666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Pentagon 74">
            <a:extLst>
              <a:ext uri="{FF2B5EF4-FFF2-40B4-BE49-F238E27FC236}">
                <a16:creationId xmlns:a16="http://schemas.microsoft.com/office/drawing/2014/main" id="{27799DD8-D057-E046-8067-BCE6EC732675}"/>
              </a:ext>
            </a:extLst>
          </p:cNvPr>
          <p:cNvSpPr/>
          <p:nvPr/>
        </p:nvSpPr>
        <p:spPr>
          <a:xfrm>
            <a:off x="590146" y="2217886"/>
            <a:ext cx="5165798" cy="597053"/>
          </a:xfrm>
          <a:prstGeom prst="homePlat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Up Arrow 79">
            <a:extLst>
              <a:ext uri="{FF2B5EF4-FFF2-40B4-BE49-F238E27FC236}">
                <a16:creationId xmlns:a16="http://schemas.microsoft.com/office/drawing/2014/main" id="{307BE893-A16A-CF46-B346-236A3B01B250}"/>
              </a:ext>
            </a:extLst>
          </p:cNvPr>
          <p:cNvSpPr/>
          <p:nvPr/>
        </p:nvSpPr>
        <p:spPr>
          <a:xfrm>
            <a:off x="4331641" y="1274039"/>
            <a:ext cx="484632" cy="546896"/>
          </a:xfrm>
          <a:prstGeom prst="upArrow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Up Arrow 80">
            <a:extLst>
              <a:ext uri="{FF2B5EF4-FFF2-40B4-BE49-F238E27FC236}">
                <a16:creationId xmlns:a16="http://schemas.microsoft.com/office/drawing/2014/main" id="{4CE1728B-B329-8445-88C2-7B0DFF82A365}"/>
              </a:ext>
            </a:extLst>
          </p:cNvPr>
          <p:cNvSpPr/>
          <p:nvPr/>
        </p:nvSpPr>
        <p:spPr>
          <a:xfrm>
            <a:off x="5030537" y="1259043"/>
            <a:ext cx="484632" cy="546896"/>
          </a:xfrm>
          <a:prstGeom prst="upArrow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01092CB5-085E-F845-A00A-E0C4E3B9B4AB}"/>
              </a:ext>
            </a:extLst>
          </p:cNvPr>
          <p:cNvSpPr>
            <a:spLocks noChangeAspect="1"/>
          </p:cNvSpPr>
          <p:nvPr/>
        </p:nvSpPr>
        <p:spPr>
          <a:xfrm>
            <a:off x="979552" y="3526775"/>
            <a:ext cx="452778" cy="457200"/>
          </a:xfrm>
          <a:prstGeom prst="ellipse">
            <a:avLst/>
          </a:prstGeom>
          <a:noFill/>
          <a:ln w="508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D927ADE9-8F74-E041-B46A-C7C4E5597E98}"/>
              </a:ext>
            </a:extLst>
          </p:cNvPr>
          <p:cNvSpPr>
            <a:spLocks noChangeAspect="1"/>
          </p:cNvSpPr>
          <p:nvPr/>
        </p:nvSpPr>
        <p:spPr>
          <a:xfrm>
            <a:off x="2368940" y="3526775"/>
            <a:ext cx="452778" cy="457200"/>
          </a:xfrm>
          <a:prstGeom prst="ellipse">
            <a:avLst/>
          </a:prstGeom>
          <a:noFill/>
          <a:ln w="508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CC094AC9-8A56-A645-992F-0F715D782577}"/>
              </a:ext>
            </a:extLst>
          </p:cNvPr>
          <p:cNvSpPr>
            <a:spLocks noChangeAspect="1"/>
          </p:cNvSpPr>
          <p:nvPr/>
        </p:nvSpPr>
        <p:spPr>
          <a:xfrm>
            <a:off x="3854772" y="3526775"/>
            <a:ext cx="452778" cy="457200"/>
          </a:xfrm>
          <a:prstGeom prst="ellipse">
            <a:avLst/>
          </a:prstGeom>
          <a:noFill/>
          <a:ln w="508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7E1DD678-54EE-1349-8EF7-EE36410CDD91}"/>
              </a:ext>
            </a:extLst>
          </p:cNvPr>
          <p:cNvSpPr>
            <a:spLocks noChangeAspect="1"/>
          </p:cNvSpPr>
          <p:nvPr/>
        </p:nvSpPr>
        <p:spPr>
          <a:xfrm>
            <a:off x="2125006" y="4770559"/>
            <a:ext cx="452778" cy="457200"/>
          </a:xfrm>
          <a:prstGeom prst="ellipse">
            <a:avLst/>
          </a:prstGeom>
          <a:noFill/>
          <a:ln w="508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6E90600-52E6-D44C-9EE6-8777C806D1FD}"/>
              </a:ext>
            </a:extLst>
          </p:cNvPr>
          <p:cNvSpPr>
            <a:spLocks noChangeAspect="1"/>
          </p:cNvSpPr>
          <p:nvPr/>
        </p:nvSpPr>
        <p:spPr>
          <a:xfrm>
            <a:off x="3328743" y="4770559"/>
            <a:ext cx="452778" cy="457200"/>
          </a:xfrm>
          <a:prstGeom prst="ellipse">
            <a:avLst/>
          </a:prstGeom>
          <a:noFill/>
          <a:ln w="508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0FF3AF53-9AA7-6648-83E7-9850CDA92CBC}"/>
              </a:ext>
            </a:extLst>
          </p:cNvPr>
          <p:cNvSpPr>
            <a:spLocks noChangeAspect="1"/>
          </p:cNvSpPr>
          <p:nvPr/>
        </p:nvSpPr>
        <p:spPr>
          <a:xfrm>
            <a:off x="4670860" y="4770559"/>
            <a:ext cx="452778" cy="457200"/>
          </a:xfrm>
          <a:prstGeom prst="ellipse">
            <a:avLst/>
          </a:prstGeom>
          <a:noFill/>
          <a:ln w="508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</a:t>
            </a:r>
          </a:p>
        </p:txBody>
      </p:sp>
      <p:sp>
        <p:nvSpPr>
          <p:cNvPr id="77" name="Pentagon 76">
            <a:extLst>
              <a:ext uri="{FF2B5EF4-FFF2-40B4-BE49-F238E27FC236}">
                <a16:creationId xmlns:a16="http://schemas.microsoft.com/office/drawing/2014/main" id="{05F94BE0-AD7E-6E45-8BD0-89ED93765D16}"/>
              </a:ext>
            </a:extLst>
          </p:cNvPr>
          <p:cNvSpPr/>
          <p:nvPr/>
        </p:nvSpPr>
        <p:spPr>
          <a:xfrm>
            <a:off x="586942" y="2219248"/>
            <a:ext cx="2187198" cy="597053"/>
          </a:xfrm>
          <a:prstGeom prst="homePlat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6919972F-827C-D941-B85F-FE54B4639506}"/>
                  </a:ext>
                </a:extLst>
              </p:cNvPr>
              <p:cNvSpPr txBox="1"/>
              <p:nvPr/>
            </p:nvSpPr>
            <p:spPr>
              <a:xfrm>
                <a:off x="2886034" y="3539063"/>
                <a:ext cx="352661" cy="43088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</m:t>
                      </m:r>
                    </m:oMath>
                  </m:oMathPara>
                </a14:m>
                <a:endParaRPr lang="en-US" sz="2800" dirty="0">
                  <a:solidFill>
                    <a:srgbClr val="D883FF"/>
                  </a:solidFill>
                </a:endParaRPr>
              </a:p>
            </p:txBody>
          </p:sp>
        </mc:Choice>
        <mc:Fallback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6919972F-827C-D941-B85F-FE54B46395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6034" y="3539063"/>
                <a:ext cx="352661" cy="430887"/>
              </a:xfrm>
              <a:prstGeom prst="rect">
                <a:avLst/>
              </a:prstGeom>
              <a:blipFill>
                <a:blip r:embed="rId4"/>
                <a:stretch>
                  <a:fillRect l="-21429" r="-25000" b="-171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AB897A40-EBA8-284F-8263-3406D8A8F08E}"/>
                  </a:ext>
                </a:extLst>
              </p:cNvPr>
              <p:cNvSpPr txBox="1"/>
              <p:nvPr/>
            </p:nvSpPr>
            <p:spPr>
              <a:xfrm>
                <a:off x="2886034" y="4770559"/>
                <a:ext cx="352661" cy="43088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</m:t>
                      </m:r>
                    </m:oMath>
                  </m:oMathPara>
                </a14:m>
                <a:endParaRPr lang="en-US" sz="2800" dirty="0">
                  <a:solidFill>
                    <a:srgbClr val="D883FF"/>
                  </a:solidFill>
                </a:endParaRPr>
              </a:p>
            </p:txBody>
          </p:sp>
        </mc:Choice>
        <mc:Fallback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AB897A40-EBA8-284F-8263-3406D8A8F0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6034" y="4770559"/>
                <a:ext cx="352661" cy="430887"/>
              </a:xfrm>
              <a:prstGeom prst="rect">
                <a:avLst/>
              </a:prstGeom>
              <a:blipFill>
                <a:blip r:embed="rId4"/>
                <a:stretch>
                  <a:fillRect l="-21429" r="-25000" b="-171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Rounded Rectangle 83">
            <a:extLst>
              <a:ext uri="{FF2B5EF4-FFF2-40B4-BE49-F238E27FC236}">
                <a16:creationId xmlns:a16="http://schemas.microsoft.com/office/drawing/2014/main" id="{C075BFC1-E25C-7846-A439-38EF9C6D9A15}"/>
              </a:ext>
            </a:extLst>
          </p:cNvPr>
          <p:cNvSpPr/>
          <p:nvPr/>
        </p:nvSpPr>
        <p:spPr>
          <a:xfrm>
            <a:off x="660752" y="5569361"/>
            <a:ext cx="4793371" cy="532692"/>
          </a:xfrm>
          <a:prstGeom prst="roundRect">
            <a:avLst/>
          </a:prstGeom>
          <a:solidFill>
            <a:schemeClr val="bg1">
              <a:alpha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>
                <a:solidFill>
                  <a:srgbClr val="FFC000"/>
                </a:solidFill>
              </a:rPr>
              <a:t>Which Is Real?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8CBD4BC1-5BAD-5D4B-BCF2-8D0F8E12C1F5}"/>
                  </a:ext>
                </a:extLst>
              </p:cNvPr>
              <p:cNvSpPr txBox="1"/>
              <p:nvPr/>
            </p:nvSpPr>
            <p:spPr>
              <a:xfrm>
                <a:off x="3902556" y="4770559"/>
                <a:ext cx="352661" cy="43088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</m:t>
                      </m:r>
                    </m:oMath>
                  </m:oMathPara>
                </a14:m>
                <a:endParaRPr lang="en-US" sz="2800" dirty="0">
                  <a:solidFill>
                    <a:srgbClr val="D883FF"/>
                  </a:solidFill>
                </a:endParaRPr>
              </a:p>
            </p:txBody>
          </p:sp>
        </mc:Choice>
        <mc:Fallback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8CBD4BC1-5BAD-5D4B-BCF2-8D0F8E12C1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556" y="4770559"/>
                <a:ext cx="352661" cy="430887"/>
              </a:xfrm>
              <a:prstGeom prst="rect">
                <a:avLst/>
              </a:prstGeom>
              <a:blipFill>
                <a:blip r:embed="rId5"/>
                <a:stretch>
                  <a:fillRect l="-24138" r="-20690" b="-171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" name="Pentagon 101">
            <a:extLst>
              <a:ext uri="{FF2B5EF4-FFF2-40B4-BE49-F238E27FC236}">
                <a16:creationId xmlns:a16="http://schemas.microsoft.com/office/drawing/2014/main" id="{449269FA-8929-3F4D-BF3A-6B4C0EAB2BAF}"/>
              </a:ext>
            </a:extLst>
          </p:cNvPr>
          <p:cNvSpPr/>
          <p:nvPr/>
        </p:nvSpPr>
        <p:spPr>
          <a:xfrm>
            <a:off x="582026" y="2221992"/>
            <a:ext cx="3311138" cy="597053"/>
          </a:xfrm>
          <a:prstGeom prst="homePlat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0F11F295-F667-BF4B-BEFF-0681349943D0}"/>
                  </a:ext>
                </a:extLst>
              </p:cNvPr>
              <p:cNvSpPr txBox="1"/>
              <p:nvPr/>
            </p:nvSpPr>
            <p:spPr>
              <a:xfrm>
                <a:off x="5785437" y="2294555"/>
                <a:ext cx="352661" cy="43088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rgbClr val="D883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</m:t>
                      </m:r>
                    </m:oMath>
                  </m:oMathPara>
                </a14:m>
                <a:endParaRPr lang="en-US" sz="2800" dirty="0">
                  <a:solidFill>
                    <a:srgbClr val="D883FF"/>
                  </a:solidFill>
                </a:endParaRPr>
              </a:p>
            </p:txBody>
          </p:sp>
        </mc:Choice>
        <mc:Fallback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0F11F295-F667-BF4B-BEFF-0681349943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5437" y="2294555"/>
                <a:ext cx="352661" cy="430887"/>
              </a:xfrm>
              <a:prstGeom prst="rect">
                <a:avLst/>
              </a:prstGeom>
              <a:blipFill>
                <a:blip r:embed="rId6"/>
                <a:stretch>
                  <a:fillRect l="-20690" r="-20690" b="-171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EC806F0C-F83D-3442-9C6D-457C306DB830}"/>
                  </a:ext>
                </a:extLst>
              </p:cNvPr>
              <p:cNvSpPr txBox="1"/>
              <p:nvPr/>
            </p:nvSpPr>
            <p:spPr>
              <a:xfrm>
                <a:off x="5785437" y="4765642"/>
                <a:ext cx="352661" cy="43088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</m:t>
                      </m:r>
                    </m:oMath>
                  </m:oMathPara>
                </a14:m>
                <a:endParaRPr lang="en-US" sz="2800" dirty="0">
                  <a:solidFill>
                    <a:srgbClr val="D883FF"/>
                  </a:solidFill>
                </a:endParaRPr>
              </a:p>
            </p:txBody>
          </p:sp>
        </mc:Choice>
        <mc:Fallback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EC806F0C-F83D-3442-9C6D-457C306DB8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5437" y="4765642"/>
                <a:ext cx="352661" cy="430887"/>
              </a:xfrm>
              <a:prstGeom prst="rect">
                <a:avLst/>
              </a:prstGeom>
              <a:blipFill>
                <a:blip r:embed="rId7"/>
                <a:stretch>
                  <a:fillRect l="-20690" r="-20690" b="-2058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55E162D5-1D93-7647-8978-547BA840FBA5}"/>
                  </a:ext>
                </a:extLst>
              </p:cNvPr>
              <p:cNvSpPr txBox="1"/>
              <p:nvPr/>
            </p:nvSpPr>
            <p:spPr>
              <a:xfrm>
                <a:off x="5785437" y="3539063"/>
                <a:ext cx="352661" cy="43088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</m:t>
                      </m:r>
                    </m:oMath>
                  </m:oMathPara>
                </a14:m>
                <a:endParaRPr lang="en-US" sz="2800" dirty="0">
                  <a:solidFill>
                    <a:srgbClr val="D883FF"/>
                  </a:solidFill>
                </a:endParaRPr>
              </a:p>
            </p:txBody>
          </p:sp>
        </mc:Choice>
        <mc:Fallback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55E162D5-1D93-7647-8978-547BA840FB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5437" y="3539063"/>
                <a:ext cx="352661" cy="430887"/>
              </a:xfrm>
              <a:prstGeom prst="rect">
                <a:avLst/>
              </a:prstGeom>
              <a:blipFill>
                <a:blip r:embed="rId8"/>
                <a:stretch>
                  <a:fillRect l="-20690" r="-20690" b="-171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8" name="Up Arrow 107">
            <a:extLst>
              <a:ext uri="{FF2B5EF4-FFF2-40B4-BE49-F238E27FC236}">
                <a16:creationId xmlns:a16="http://schemas.microsoft.com/office/drawing/2014/main" id="{1319416A-9137-7E45-BFC8-2825B0AE2ED2}"/>
              </a:ext>
            </a:extLst>
          </p:cNvPr>
          <p:cNvSpPr/>
          <p:nvPr/>
        </p:nvSpPr>
        <p:spPr>
          <a:xfrm flipV="1">
            <a:off x="3828022" y="1274039"/>
            <a:ext cx="484632" cy="546896"/>
          </a:xfrm>
          <a:prstGeom prst="upArrow">
            <a:avLst/>
          </a:prstGeom>
          <a:solidFill>
            <a:srgbClr val="FF7E79">
              <a:alpha val="5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Up Arrow 121">
            <a:extLst>
              <a:ext uri="{FF2B5EF4-FFF2-40B4-BE49-F238E27FC236}">
                <a16:creationId xmlns:a16="http://schemas.microsoft.com/office/drawing/2014/main" id="{C24EEBBB-24A3-F84A-8CE9-AAC1B840D098}"/>
              </a:ext>
            </a:extLst>
          </p:cNvPr>
          <p:cNvSpPr/>
          <p:nvPr/>
        </p:nvSpPr>
        <p:spPr>
          <a:xfrm flipV="1">
            <a:off x="953868" y="1274039"/>
            <a:ext cx="484632" cy="546896"/>
          </a:xfrm>
          <a:prstGeom prst="upArrow">
            <a:avLst/>
          </a:prstGeom>
          <a:solidFill>
            <a:srgbClr val="FF7E79">
              <a:alpha val="5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Up Arrow 122">
            <a:extLst>
              <a:ext uri="{FF2B5EF4-FFF2-40B4-BE49-F238E27FC236}">
                <a16:creationId xmlns:a16="http://schemas.microsoft.com/office/drawing/2014/main" id="{097A76F9-A8EB-E945-9FA1-7E98ACEB453D}"/>
              </a:ext>
            </a:extLst>
          </p:cNvPr>
          <p:cNvSpPr/>
          <p:nvPr/>
        </p:nvSpPr>
        <p:spPr>
          <a:xfrm flipV="1">
            <a:off x="2070934" y="1274039"/>
            <a:ext cx="484632" cy="546896"/>
          </a:xfrm>
          <a:prstGeom prst="upArrow">
            <a:avLst/>
          </a:prstGeom>
          <a:solidFill>
            <a:srgbClr val="FF7E79">
              <a:alpha val="5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Up Arrow 123">
            <a:extLst>
              <a:ext uri="{FF2B5EF4-FFF2-40B4-BE49-F238E27FC236}">
                <a16:creationId xmlns:a16="http://schemas.microsoft.com/office/drawing/2014/main" id="{B8AEB3A7-C2C4-A64C-B8F5-16C14F17C619}"/>
              </a:ext>
            </a:extLst>
          </p:cNvPr>
          <p:cNvSpPr/>
          <p:nvPr/>
        </p:nvSpPr>
        <p:spPr>
          <a:xfrm flipV="1">
            <a:off x="2375833" y="1274039"/>
            <a:ext cx="484632" cy="546896"/>
          </a:xfrm>
          <a:prstGeom prst="upArrow">
            <a:avLst/>
          </a:prstGeom>
          <a:solidFill>
            <a:srgbClr val="FF7E79">
              <a:alpha val="5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Up Arrow 124">
            <a:extLst>
              <a:ext uri="{FF2B5EF4-FFF2-40B4-BE49-F238E27FC236}">
                <a16:creationId xmlns:a16="http://schemas.microsoft.com/office/drawing/2014/main" id="{88D5935A-A204-BE4F-835A-BDA40C7B1BD2}"/>
              </a:ext>
            </a:extLst>
          </p:cNvPr>
          <p:cNvSpPr/>
          <p:nvPr/>
        </p:nvSpPr>
        <p:spPr>
          <a:xfrm flipV="1">
            <a:off x="3318359" y="1274039"/>
            <a:ext cx="484632" cy="546896"/>
          </a:xfrm>
          <a:prstGeom prst="upArrow">
            <a:avLst/>
          </a:prstGeom>
          <a:solidFill>
            <a:srgbClr val="FF7E79">
              <a:alpha val="5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6" name="Up Arrow 125">
            <a:extLst>
              <a:ext uri="{FF2B5EF4-FFF2-40B4-BE49-F238E27FC236}">
                <a16:creationId xmlns:a16="http://schemas.microsoft.com/office/drawing/2014/main" id="{7CA76F30-E99D-494F-B050-6D23B7F6F510}"/>
              </a:ext>
            </a:extLst>
          </p:cNvPr>
          <p:cNvSpPr/>
          <p:nvPr/>
        </p:nvSpPr>
        <p:spPr>
          <a:xfrm flipV="1">
            <a:off x="4676376" y="1274039"/>
            <a:ext cx="484632" cy="546896"/>
          </a:xfrm>
          <a:prstGeom prst="upArrow">
            <a:avLst/>
          </a:prstGeom>
          <a:solidFill>
            <a:srgbClr val="FF7E79">
              <a:alpha val="5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8" name="Rounded Rectangle 127">
            <a:extLst>
              <a:ext uri="{FF2B5EF4-FFF2-40B4-BE49-F238E27FC236}">
                <a16:creationId xmlns:a16="http://schemas.microsoft.com/office/drawing/2014/main" id="{302750A6-E1D1-FA45-9380-3F1BE42F5C56}"/>
              </a:ext>
            </a:extLst>
          </p:cNvPr>
          <p:cNvSpPr/>
          <p:nvPr/>
        </p:nvSpPr>
        <p:spPr>
          <a:xfrm>
            <a:off x="3296127" y="2600084"/>
            <a:ext cx="5849808" cy="1091375"/>
          </a:xfrm>
          <a:prstGeom prst="roundRect">
            <a:avLst/>
          </a:prstGeom>
          <a:solidFill>
            <a:schemeClr val="bg1">
              <a:alpha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Loop over real and noise events</a:t>
            </a:r>
          </a:p>
          <a:p>
            <a:pPr algn="ctr"/>
            <a:r>
              <a:rPr lang="en-US" sz="2400" b="1" u="sng" dirty="0">
                <a:solidFill>
                  <a:srgbClr val="FF0000"/>
                </a:solidFill>
              </a:rPr>
              <a:t>finite</a:t>
            </a:r>
            <a:r>
              <a:rPr lang="en-US" sz="2400" b="1" dirty="0">
                <a:solidFill>
                  <a:srgbClr val="FF0000"/>
                </a:solidFill>
              </a:rPr>
              <a:t> &amp; </a:t>
            </a:r>
            <a:r>
              <a:rPr lang="en-US" sz="2400" b="1" u="sng" dirty="0">
                <a:solidFill>
                  <a:srgbClr val="FF0000"/>
                </a:solidFill>
              </a:rPr>
              <a:t>small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  <a:sym typeface="Wingdings" pitchFamily="2" charset="2"/>
              </a:rPr>
              <a:t> faster SGD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9B890803-0901-CF45-9F19-1AA9FAB38C3A}"/>
              </a:ext>
            </a:extLst>
          </p:cNvPr>
          <p:cNvSpPr txBox="1"/>
          <p:nvPr/>
        </p:nvSpPr>
        <p:spPr>
          <a:xfrm rot="21272065">
            <a:off x="-3767" y="3561226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rPr>
              <a:t>noise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271C6487-5BCE-3940-9917-CB474073D2DF}"/>
              </a:ext>
            </a:extLst>
          </p:cNvPr>
          <p:cNvSpPr txBox="1"/>
          <p:nvPr/>
        </p:nvSpPr>
        <p:spPr>
          <a:xfrm rot="21272065">
            <a:off x="-3767" y="4755389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rPr>
              <a:t>noise</a:t>
            </a:r>
          </a:p>
        </p:txBody>
      </p:sp>
    </p:spTree>
    <p:extLst>
      <p:ext uri="{BB962C8B-B14F-4D97-AF65-F5344CB8AC3E}">
        <p14:creationId xmlns:p14="http://schemas.microsoft.com/office/powerpoint/2010/main" val="389056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1" grpId="1" animBg="1"/>
      <p:bldP spid="35" grpId="0" animBg="1"/>
      <p:bldP spid="37" grpId="0" animBg="1"/>
      <p:bldP spid="70" grpId="0"/>
      <p:bldP spid="70" grpId="1"/>
      <p:bldP spid="75" grpId="0" animBg="1"/>
      <p:bldP spid="80" grpId="0" animBg="1"/>
      <p:bldP spid="81" grpId="0" animBg="1"/>
      <p:bldP spid="49" grpId="0" animBg="1"/>
      <p:bldP spid="50" grpId="0" animBg="1"/>
      <p:bldP spid="51" grpId="0" animBg="1"/>
      <p:bldP spid="57" grpId="0" animBg="1"/>
      <p:bldP spid="69" grpId="0" animBg="1"/>
      <p:bldP spid="76" grpId="0" animBg="1"/>
      <p:bldP spid="77" grpId="0" animBg="1"/>
      <p:bldP spid="77" grpId="1" animBg="1"/>
      <p:bldP spid="79" grpId="0"/>
      <p:bldP spid="79" grpId="1"/>
      <p:bldP spid="82" grpId="0"/>
      <p:bldP spid="82" grpId="1"/>
      <p:bldP spid="84" grpId="0" animBg="1"/>
      <p:bldP spid="101" grpId="0"/>
      <p:bldP spid="101" grpId="1"/>
      <p:bldP spid="102" grpId="0" animBg="1"/>
      <p:bldP spid="102" grpId="1" animBg="1"/>
      <p:bldP spid="104" grpId="0"/>
      <p:bldP spid="104" grpId="1"/>
      <p:bldP spid="106" grpId="0"/>
      <p:bldP spid="106" grpId="1"/>
      <p:bldP spid="107" grpId="0"/>
      <p:bldP spid="107" grpId="1"/>
      <p:bldP spid="108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8" grpId="0" animBg="1"/>
      <p:bldP spid="133" grpId="0"/>
      <p:bldP spid="1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44">
            <a:extLst>
              <a:ext uri="{FF2B5EF4-FFF2-40B4-BE49-F238E27FC236}">
                <a16:creationId xmlns:a16="http://schemas.microsoft.com/office/drawing/2014/main" id="{731D56FD-99EE-DB40-B61D-45A16E8A1AA3}"/>
              </a:ext>
            </a:extLst>
          </p:cNvPr>
          <p:cNvGrpSpPr/>
          <p:nvPr/>
        </p:nvGrpSpPr>
        <p:grpSpPr>
          <a:xfrm>
            <a:off x="4407010" y="2669627"/>
            <a:ext cx="4572000" cy="3431479"/>
            <a:chOff x="6738918" y="1425267"/>
            <a:chExt cx="4572000" cy="3431479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CD9EFF27-2F72-4D43-BED0-A24880FE7AB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738918" y="1425267"/>
              <a:ext cx="4572000" cy="3431479"/>
            </a:xfrm>
            <a:prstGeom prst="rect">
              <a:avLst/>
            </a:prstGeom>
          </p:spPr>
        </p:pic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45E21779-3C52-6D4B-B906-E1F2A04D08F2}"/>
                </a:ext>
              </a:extLst>
            </p:cNvPr>
            <p:cNvSpPr/>
            <p:nvPr/>
          </p:nvSpPr>
          <p:spPr>
            <a:xfrm>
              <a:off x="6844858" y="2125373"/>
              <a:ext cx="205676" cy="15488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6A37957C-CA6E-2E4B-B9E8-111A87AD7017}"/>
                </a:ext>
              </a:extLst>
            </p:cNvPr>
            <p:cNvSpPr/>
            <p:nvPr/>
          </p:nvSpPr>
          <p:spPr>
            <a:xfrm rot="5400000">
              <a:off x="9275395" y="3333927"/>
              <a:ext cx="240879" cy="26110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DD280C8-3CD1-5D42-BF76-639E53E55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NCE </a:t>
            </a:r>
            <a:r>
              <a:rPr lang="en-US" dirty="0">
                <a:solidFill>
                  <a:schemeClr val="accent2"/>
                </a:solidFill>
              </a:rPr>
              <a:t>vs </a:t>
            </a:r>
            <a:r>
              <a:rPr lang="en-US" dirty="0">
                <a:solidFill>
                  <a:srgbClr val="FF7E79"/>
                </a:solidFill>
              </a:rPr>
              <a:t>MLE: </a:t>
            </a:r>
            <a:r>
              <a:rPr lang="en-US" dirty="0">
                <a:solidFill>
                  <a:schemeClr val="accent2"/>
                </a:solidFill>
              </a:rPr>
              <a:t>what it typically looks like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3296E06-E614-7E48-9342-5C6FF86D7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3113-EE91-7342-A67C-8F40BDBBEE5B}" type="slidenum">
              <a:rPr lang="en-US" smtClean="0"/>
              <a:t>3</a:t>
            </a:fld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118D7CC-C37D-EC4D-AB1E-95C4DF08DEC6}"/>
              </a:ext>
            </a:extLst>
          </p:cNvPr>
          <p:cNvSpPr txBox="1"/>
          <p:nvPr/>
        </p:nvSpPr>
        <p:spPr>
          <a:xfrm>
            <a:off x="619358" y="6211179"/>
            <a:ext cx="3401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# of probabilities computed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9397726-0DD8-454B-A574-B96C03DE8128}"/>
              </a:ext>
            </a:extLst>
          </p:cNvPr>
          <p:cNvSpPr txBox="1"/>
          <p:nvPr/>
        </p:nvSpPr>
        <p:spPr>
          <a:xfrm>
            <a:off x="6523119" y="6211179"/>
            <a:ext cx="1921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wall-clock time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284CE37-FCD1-E742-B3BE-C6619357F90B}"/>
              </a:ext>
            </a:extLst>
          </p:cNvPr>
          <p:cNvSpPr txBox="1"/>
          <p:nvPr/>
        </p:nvSpPr>
        <p:spPr>
          <a:xfrm rot="18900000">
            <a:off x="-206661" y="1534064"/>
            <a:ext cx="1734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log-likelihood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42F5C9C-1159-8C4B-AC46-FC41D961E565}"/>
              </a:ext>
            </a:extLst>
          </p:cNvPr>
          <p:cNvSpPr txBox="1"/>
          <p:nvPr/>
        </p:nvSpPr>
        <p:spPr>
          <a:xfrm rot="21272065">
            <a:off x="3012498" y="1194287"/>
            <a:ext cx="8787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rPr>
              <a:t>NCE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37" name="Arc 36">
            <a:extLst>
              <a:ext uri="{FF2B5EF4-FFF2-40B4-BE49-F238E27FC236}">
                <a16:creationId xmlns:a16="http://schemas.microsoft.com/office/drawing/2014/main" id="{B73FDF4E-E0A7-C443-B7CB-B47C0131EF09}"/>
              </a:ext>
            </a:extLst>
          </p:cNvPr>
          <p:cNvSpPr/>
          <p:nvPr/>
        </p:nvSpPr>
        <p:spPr>
          <a:xfrm rot="9944773" flipH="1">
            <a:off x="6183823" y="1643650"/>
            <a:ext cx="362324" cy="1569938"/>
          </a:xfrm>
          <a:prstGeom prst="arc">
            <a:avLst>
              <a:gd name="adj1" fmla="val 16286150"/>
              <a:gd name="adj2" fmla="val 4876063"/>
            </a:avLst>
          </a:prstGeom>
          <a:noFill/>
          <a:ln w="25400">
            <a:solidFill>
              <a:srgbClr val="FF7E79"/>
            </a:solidFill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66FF3BF-1806-DB44-8605-7AB4F5858EAB}"/>
              </a:ext>
            </a:extLst>
          </p:cNvPr>
          <p:cNvSpPr txBox="1"/>
          <p:nvPr/>
        </p:nvSpPr>
        <p:spPr>
          <a:xfrm rot="583597">
            <a:off x="5414104" y="1389251"/>
            <a:ext cx="8819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FF7E79"/>
                </a:solidFill>
                <a:latin typeface="Verdana" panose="020B0604030504040204"/>
              </a:rPr>
              <a:t>MLE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7E79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26838CA-D55F-F449-A075-D44BAFE1F407}"/>
              </a:ext>
            </a:extLst>
          </p:cNvPr>
          <p:cNvGrpSpPr/>
          <p:nvPr/>
        </p:nvGrpSpPr>
        <p:grpSpPr>
          <a:xfrm>
            <a:off x="76204" y="2631086"/>
            <a:ext cx="4572000" cy="3431479"/>
            <a:chOff x="925909" y="1655931"/>
            <a:chExt cx="4572000" cy="3431479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2396DEE2-157D-784C-9F08-6540D556751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25909" y="1655931"/>
              <a:ext cx="4572000" cy="3431479"/>
            </a:xfrm>
            <a:prstGeom prst="rect">
              <a:avLst/>
            </a:prstGeom>
          </p:spPr>
        </p:pic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D3787F7F-B703-7E4D-8A3E-76E549470CDD}"/>
                </a:ext>
              </a:extLst>
            </p:cNvPr>
            <p:cNvSpPr/>
            <p:nvPr/>
          </p:nvSpPr>
          <p:spPr>
            <a:xfrm>
              <a:off x="1030152" y="2389787"/>
              <a:ext cx="205676" cy="15488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A4A7FF39-5FF5-8A4F-9EBF-A4365B3C6716}"/>
                </a:ext>
              </a:extLst>
            </p:cNvPr>
            <p:cNvSpPr/>
            <p:nvPr/>
          </p:nvSpPr>
          <p:spPr>
            <a:xfrm rot="5400000">
              <a:off x="3421361" y="3568845"/>
              <a:ext cx="240879" cy="26110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Up Arrow 20">
            <a:extLst>
              <a:ext uri="{FF2B5EF4-FFF2-40B4-BE49-F238E27FC236}">
                <a16:creationId xmlns:a16="http://schemas.microsoft.com/office/drawing/2014/main" id="{D1C92E7D-B234-6B4D-82BF-C24EC1F9AA04}"/>
              </a:ext>
            </a:extLst>
          </p:cNvPr>
          <p:cNvSpPr/>
          <p:nvPr/>
        </p:nvSpPr>
        <p:spPr>
          <a:xfrm>
            <a:off x="104390" y="2239315"/>
            <a:ext cx="548640" cy="3912145"/>
          </a:xfrm>
          <a:prstGeom prst="upArrow">
            <a:avLst>
              <a:gd name="adj1" fmla="val 17236"/>
              <a:gd name="adj2" fmla="val 50000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Up Arrow 21">
            <a:extLst>
              <a:ext uri="{FF2B5EF4-FFF2-40B4-BE49-F238E27FC236}">
                <a16:creationId xmlns:a16="http://schemas.microsoft.com/office/drawing/2014/main" id="{CD170F33-2876-FF41-A480-324A7018AC1C}"/>
              </a:ext>
            </a:extLst>
          </p:cNvPr>
          <p:cNvSpPr/>
          <p:nvPr/>
        </p:nvSpPr>
        <p:spPr>
          <a:xfrm rot="5400000">
            <a:off x="2048700" y="4175878"/>
            <a:ext cx="548640" cy="3891294"/>
          </a:xfrm>
          <a:prstGeom prst="upArrow">
            <a:avLst>
              <a:gd name="adj1" fmla="val 17236"/>
              <a:gd name="adj2" fmla="val 50000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 Arrow 24">
            <a:extLst>
              <a:ext uri="{FF2B5EF4-FFF2-40B4-BE49-F238E27FC236}">
                <a16:creationId xmlns:a16="http://schemas.microsoft.com/office/drawing/2014/main" id="{DE5BD220-4F86-FC4E-8515-011CA3133075}"/>
              </a:ext>
            </a:extLst>
          </p:cNvPr>
          <p:cNvSpPr/>
          <p:nvPr/>
        </p:nvSpPr>
        <p:spPr>
          <a:xfrm rot="5400000">
            <a:off x="6632060" y="4268639"/>
            <a:ext cx="548640" cy="3720494"/>
          </a:xfrm>
          <a:prstGeom prst="upArrow">
            <a:avLst>
              <a:gd name="adj1" fmla="val 17236"/>
              <a:gd name="adj2" fmla="val 50000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c 33">
            <a:extLst>
              <a:ext uri="{FF2B5EF4-FFF2-40B4-BE49-F238E27FC236}">
                <a16:creationId xmlns:a16="http://schemas.microsoft.com/office/drawing/2014/main" id="{02C12475-883D-294C-BAE0-25334226541F}"/>
              </a:ext>
            </a:extLst>
          </p:cNvPr>
          <p:cNvSpPr/>
          <p:nvPr/>
        </p:nvSpPr>
        <p:spPr>
          <a:xfrm rot="13411062">
            <a:off x="2044941" y="1204467"/>
            <a:ext cx="526193" cy="2054903"/>
          </a:xfrm>
          <a:prstGeom prst="arc">
            <a:avLst>
              <a:gd name="adj1" fmla="val 16286150"/>
              <a:gd name="adj2" fmla="val 5289402"/>
            </a:avLst>
          </a:prstGeom>
          <a:noFill/>
          <a:ln w="25400">
            <a:solidFill>
              <a:schemeClr val="accent1"/>
            </a:solidFill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39" name="Arc 38">
            <a:extLst>
              <a:ext uri="{FF2B5EF4-FFF2-40B4-BE49-F238E27FC236}">
                <a16:creationId xmlns:a16="http://schemas.microsoft.com/office/drawing/2014/main" id="{3598D359-D186-7D47-BE45-2C461E9C5B19}"/>
              </a:ext>
            </a:extLst>
          </p:cNvPr>
          <p:cNvSpPr/>
          <p:nvPr/>
        </p:nvSpPr>
        <p:spPr>
          <a:xfrm rot="7408642" flipH="1">
            <a:off x="4246423" y="931699"/>
            <a:ext cx="948753" cy="2723702"/>
          </a:xfrm>
          <a:prstGeom prst="arc">
            <a:avLst>
              <a:gd name="adj1" fmla="val 16286150"/>
              <a:gd name="adj2" fmla="val 4746884"/>
            </a:avLst>
          </a:prstGeom>
          <a:noFill/>
          <a:ln w="25400">
            <a:solidFill>
              <a:schemeClr val="accent1"/>
            </a:solidFill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36" name="Arc 35">
            <a:extLst>
              <a:ext uri="{FF2B5EF4-FFF2-40B4-BE49-F238E27FC236}">
                <a16:creationId xmlns:a16="http://schemas.microsoft.com/office/drawing/2014/main" id="{2DA30744-FF0B-094B-985B-B82E7DB131AC}"/>
              </a:ext>
            </a:extLst>
          </p:cNvPr>
          <p:cNvSpPr/>
          <p:nvPr/>
        </p:nvSpPr>
        <p:spPr>
          <a:xfrm rot="14806296">
            <a:off x="3432993" y="409626"/>
            <a:ext cx="743330" cy="4020913"/>
          </a:xfrm>
          <a:prstGeom prst="arc">
            <a:avLst>
              <a:gd name="adj1" fmla="val 16286150"/>
              <a:gd name="adj2" fmla="val 5070809"/>
            </a:avLst>
          </a:prstGeom>
          <a:noFill/>
          <a:ln w="25400">
            <a:solidFill>
              <a:srgbClr val="FF7E79"/>
            </a:solidFill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7781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908B3-1AB2-1840-94CB-DF174DE7C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NCE: </a:t>
            </a:r>
            <a:r>
              <a:rPr lang="en-US" dirty="0">
                <a:solidFill>
                  <a:schemeClr val="accent2"/>
                </a:solidFill>
              </a:rPr>
              <a:t>More in paper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5A5E643-F0A1-BF4D-ACDC-DF244F5A0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3113-EE91-7342-A67C-8F40BDBBEE5B}" type="slidenum">
              <a:rPr lang="en-US" smtClean="0"/>
              <a:t>4</a:t>
            </a:fld>
            <a:endParaRPr lang="en-US"/>
          </a:p>
        </p:txBody>
      </p:sp>
      <p:pic>
        <p:nvPicPr>
          <p:cNvPr id="16" name="Picture 15" descr="Text, letter&#10;&#10;Description automatically generated">
            <a:extLst>
              <a:ext uri="{FF2B5EF4-FFF2-40B4-BE49-F238E27FC236}">
                <a16:creationId xmlns:a16="http://schemas.microsoft.com/office/drawing/2014/main" id="{586B3BA7-70ED-394E-A009-648F7217E3FB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 rot="20435907">
            <a:off x="205202" y="3152847"/>
            <a:ext cx="3428358" cy="1330183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5" name="Picture 14" descr="Text, letter&#10;&#10;Description automatically generated">
            <a:extLst>
              <a:ext uri="{FF2B5EF4-FFF2-40B4-BE49-F238E27FC236}">
                <a16:creationId xmlns:a16="http://schemas.microsoft.com/office/drawing/2014/main" id="{573A6C39-C29D-E941-82CF-244BE284C87B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50000"/>
          </a:blip>
          <a:stretch>
            <a:fillRect/>
          </a:stretch>
        </p:blipFill>
        <p:spPr>
          <a:xfrm rot="638071">
            <a:off x="248442" y="4469894"/>
            <a:ext cx="3058915" cy="1195386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7" name="Picture 16" descr="A picture containing text&#10;&#10;Description automatically generated">
            <a:extLst>
              <a:ext uri="{FF2B5EF4-FFF2-40B4-BE49-F238E27FC236}">
                <a16:creationId xmlns:a16="http://schemas.microsoft.com/office/drawing/2014/main" id="{D570D755-2ACE-8A4E-8AC4-1DF03E93A6FF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50000"/>
          </a:blip>
          <a:stretch>
            <a:fillRect/>
          </a:stretch>
        </p:blipFill>
        <p:spPr>
          <a:xfrm>
            <a:off x="56466" y="1622248"/>
            <a:ext cx="3675376" cy="106116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14259E52-FD8D-134F-958D-DBD59ED140C0}"/>
              </a:ext>
            </a:extLst>
          </p:cNvPr>
          <p:cNvSpPr/>
          <p:nvPr/>
        </p:nvSpPr>
        <p:spPr>
          <a:xfrm>
            <a:off x="729698" y="2616754"/>
            <a:ext cx="2003769" cy="1165422"/>
          </a:xfrm>
          <a:prstGeom prst="roundRect">
            <a:avLst/>
          </a:prstGeom>
          <a:solidFill>
            <a:schemeClr val="bg1">
              <a:alpha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2"/>
                </a:solidFill>
              </a:rPr>
              <a:t>theorems</a:t>
            </a:r>
          </a:p>
          <a:p>
            <a:pPr algn="ctr"/>
            <a:r>
              <a:rPr lang="en-US" sz="2400" b="1" dirty="0">
                <a:solidFill>
                  <a:schemeClr val="accent2"/>
                </a:solidFill>
              </a:rPr>
              <a:t>&amp;</a:t>
            </a:r>
          </a:p>
          <a:p>
            <a:pPr algn="ctr"/>
            <a:r>
              <a:rPr lang="en-US" sz="2400" b="1" dirty="0">
                <a:solidFill>
                  <a:schemeClr val="accent2"/>
                </a:solidFill>
              </a:rPr>
              <a:t>proofs</a:t>
            </a:r>
          </a:p>
        </p:txBody>
      </p:sp>
      <p:pic>
        <p:nvPicPr>
          <p:cNvPr id="5" name="Picture 4" descr="A close up of a newspaper&#10;&#10;Description automatically generated">
            <a:extLst>
              <a:ext uri="{FF2B5EF4-FFF2-40B4-BE49-F238E27FC236}">
                <a16:creationId xmlns:a16="http://schemas.microsoft.com/office/drawing/2014/main" id="{0E38090B-9C6F-A640-94E9-3BD1AD0BE1B4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40000"/>
          </a:blip>
          <a:stretch>
            <a:fillRect/>
          </a:stretch>
        </p:blipFill>
        <p:spPr>
          <a:xfrm rot="1062389">
            <a:off x="3007534" y="3283104"/>
            <a:ext cx="2978524" cy="2201518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17C7718D-3E46-AA40-AE16-3D2D90FE6800}"/>
              </a:ext>
            </a:extLst>
          </p:cNvPr>
          <p:cNvSpPr/>
          <p:nvPr/>
        </p:nvSpPr>
        <p:spPr>
          <a:xfrm rot="1198558">
            <a:off x="2440626" y="2054290"/>
            <a:ext cx="4262747" cy="1165422"/>
          </a:xfrm>
          <a:prstGeom prst="roundRect">
            <a:avLst/>
          </a:prstGeom>
          <a:solidFill>
            <a:schemeClr val="bg1">
              <a:alpha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2"/>
                </a:solidFill>
              </a:rPr>
              <a:t>how to draw noise </a:t>
            </a:r>
            <a:r>
              <a:rPr lang="en-US" sz="2400" b="1" i="1" dirty="0">
                <a:solidFill>
                  <a:schemeClr val="accent2"/>
                </a:solidFill>
              </a:rPr>
              <a:t>fast</a:t>
            </a:r>
          </a:p>
        </p:txBody>
      </p:sp>
      <p:pic>
        <p:nvPicPr>
          <p:cNvPr id="9" name="Picture 8" descr="Diagram&#10;&#10;Description automatically generated">
            <a:extLst>
              <a:ext uri="{FF2B5EF4-FFF2-40B4-BE49-F238E27FC236}">
                <a16:creationId xmlns:a16="http://schemas.microsoft.com/office/drawing/2014/main" id="{CB57046C-CB24-A040-85F1-6BB31811E98E}"/>
              </a:ext>
            </a:extLst>
          </p:cNvPr>
          <p:cNvPicPr>
            <a:picLocks noChangeAspect="1"/>
          </p:cNvPicPr>
          <p:nvPr/>
        </p:nvPicPr>
        <p:blipFill>
          <a:blip r:embed="rId7">
            <a:alphaModFix amt="40000"/>
          </a:blip>
          <a:stretch>
            <a:fillRect/>
          </a:stretch>
        </p:blipFill>
        <p:spPr>
          <a:xfrm rot="20171547">
            <a:off x="5763909" y="1272261"/>
            <a:ext cx="2767623" cy="2201518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1FC2A5B9-47D8-664B-BDE2-C06EFC374C7D}"/>
              </a:ext>
            </a:extLst>
          </p:cNvPr>
          <p:cNvPicPr>
            <a:picLocks noChangeAspect="1"/>
          </p:cNvPicPr>
          <p:nvPr/>
        </p:nvPicPr>
        <p:blipFill>
          <a:blip r:embed="rId8">
            <a:alphaModFix amt="40000"/>
          </a:blip>
          <a:stretch>
            <a:fillRect/>
          </a:stretch>
        </p:blipFill>
        <p:spPr>
          <a:xfrm rot="20765184">
            <a:off x="5895912" y="3734637"/>
            <a:ext cx="2604217" cy="198986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4B947F32-7118-E34D-85AB-D01B48F8B106}"/>
              </a:ext>
            </a:extLst>
          </p:cNvPr>
          <p:cNvSpPr/>
          <p:nvPr/>
        </p:nvSpPr>
        <p:spPr>
          <a:xfrm>
            <a:off x="4707948" y="2972183"/>
            <a:ext cx="4395234" cy="1165422"/>
          </a:xfrm>
          <a:prstGeom prst="roundRect">
            <a:avLst/>
          </a:prstGeom>
          <a:solidFill>
            <a:schemeClr val="bg1">
              <a:alpha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2"/>
                </a:solidFill>
              </a:rPr>
              <a:t>more results &amp; analysis</a:t>
            </a:r>
          </a:p>
        </p:txBody>
      </p:sp>
    </p:spTree>
    <p:extLst>
      <p:ext uri="{BB962C8B-B14F-4D97-AF65-F5344CB8AC3E}">
        <p14:creationId xmlns:p14="http://schemas.microsoft.com/office/powerpoint/2010/main" val="929667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BC2B9-EBBE-AD46-8ABD-83EB829A59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122363"/>
            <a:ext cx="8229600" cy="23876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THANK</a:t>
            </a:r>
            <a:r>
              <a:rPr lang="en-US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600" b="1" dirty="0">
                <a:solidFill>
                  <a:srgbClr val="FF7E7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</a:t>
            </a:r>
            <a:endParaRPr lang="en-US" sz="3200" b="1" dirty="0">
              <a:solidFill>
                <a:srgbClr val="FF7E7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712461-DCD5-4E46-B4DE-BA3703C082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079875"/>
            <a:ext cx="6858000" cy="1655762"/>
          </a:xfrm>
        </p:spPr>
        <p:txBody>
          <a:bodyPr>
            <a:normAutofit/>
          </a:bodyPr>
          <a:lstStyle/>
          <a:p>
            <a:pPr algn="r"/>
            <a:r>
              <a:rPr lang="en-US" sz="1600" b="1" dirty="0"/>
              <a:t>Hongyuan Mei, Tom Wan, Jason Eisner</a:t>
            </a:r>
          </a:p>
          <a:p>
            <a:pPr algn="r"/>
            <a:r>
              <a:rPr lang="en-US" sz="1600" b="1" dirty="0"/>
              <a:t>Johns Hopkins University</a:t>
            </a:r>
          </a:p>
          <a:p>
            <a:pPr algn="r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785662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onsolas-Verdana">
      <a:majorFont>
        <a:latin typeface="Consolas" panose="020B0609020204030204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 panose="020B060403050404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8967</TotalTime>
  <Words>630</Words>
  <Application>Microsoft Macintosh PowerPoint</Application>
  <PresentationFormat>On-screen Show (4:3)</PresentationFormat>
  <Paragraphs>133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Cambria Math</vt:lpstr>
      <vt:lpstr>Consolas</vt:lpstr>
      <vt:lpstr>Verdana</vt:lpstr>
      <vt:lpstr>Office Theme</vt:lpstr>
      <vt:lpstr>Noise-Contrastive Estimation for Multivariate Point Processes</vt:lpstr>
      <vt:lpstr>MLE: Max log prob of data</vt:lpstr>
      <vt:lpstr>NCE: Max log prob of correct discrimination</vt:lpstr>
      <vt:lpstr>NCE vs MLE: what it typically looks like</vt:lpstr>
      <vt:lpstr>NCE: More in paper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Hongyuan Mei</dc:creator>
  <cp:lastModifiedBy>Hongyuan Mei</cp:lastModifiedBy>
  <cp:revision>519</cp:revision>
  <dcterms:created xsi:type="dcterms:W3CDTF">2020-06-12T08:14:13Z</dcterms:created>
  <dcterms:modified xsi:type="dcterms:W3CDTF">2020-10-27T15:46:19Z</dcterms:modified>
</cp:coreProperties>
</file>