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media/image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5.jpe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6.jpeg" ContentType="image/jpeg"/>
  <Override PartName="/ppt/charts/chart1.xml" ContentType="application/vnd.openxmlformats-officedocument.drawingml.chart+xml"/>
  <Override PartName="/ppt/charts/chart2.xml" ContentType="application/vnd.openxmlformats-officedocument.drawingml.chart+xml"/>
  <Override PartName="/ppt/notesSlides/notesSlide52.xml" ContentType="application/vnd.openxmlformats-officedocument.presentationml.notesSlide+xml"/>
  <Override PartName="/ppt/charts/chart3.xml" ContentType="application/vnd.openxmlformats-officedocument.drawingml.chart+xml"/>
  <Override PartName="/ppt/notesSlides/notesSlide53.xml" ContentType="application/vnd.openxmlformats-officedocument.presentationml.notesSlide+xml"/>
  <Override PartName="/ppt/charts/chart4.xml" ContentType="application/vnd.openxmlformats-officedocument.drawingml.chart+xml"/>
  <Override PartName="/ppt/notesSlides/notesSlide54.xml" ContentType="application/vnd.openxmlformats-officedocument.presentationml.notesSlide+xml"/>
  <Override PartName="/ppt/charts/chart5.xml" ContentType="application/vnd.openxmlformats-officedocument.drawingml.chart+xml"/>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860602"/>
          <c:y val="0.169447"/>
          <c:w val="0.90894"/>
          <c:h val="0.575938"/>
        </c:manualLayout>
      </c:layout>
      <c:barChart>
        <c:barDir val="col"/>
        <c:grouping val="clustered"/>
        <c:varyColors val="0"/>
        <c:ser>
          <c:idx val="0"/>
          <c:order val="0"/>
          <c:tx>
            <c:strRef>
              <c:f>Sheet1!$A$2</c:f>
              <c:strCache>
                <c:ptCount val="1"/>
                <c:pt idx="0">
                  <c:v>Region 1</c:v>
                </c:pt>
              </c:strCache>
            </c:strRef>
          </c:tx>
          <c:spPr>
            <a:solidFill>
              <a:schemeClr val="accent1"/>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Sheet1!$B$2:$B$2</c:f>
              <c:numCache>
                <c:ptCount val="1"/>
                <c:pt idx="0">
                  <c:v>0.600000</c:v>
                </c:pt>
              </c:numCache>
            </c:numRef>
          </c:val>
        </c:ser>
        <c:ser>
          <c:idx val="1"/>
          <c:order val="1"/>
          <c:tx>
            <c:strRef>
              <c:f>Sheet1!$A$3</c:f>
              <c:strCache>
                <c:ptCount val="1"/>
                <c:pt idx="0">
                  <c:v>Region 5</c:v>
                </c:pt>
              </c:strCache>
            </c:strRef>
          </c:tx>
          <c:spPr>
            <a:solidFill>
              <a:schemeClr val="accent3"/>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Sheet1!$B$3:$B$3</c:f>
              <c:numCache>
                <c:ptCount val="1"/>
                <c:pt idx="0">
                  <c:v>0.200000</c:v>
                </c:pt>
              </c:numCache>
            </c:numRef>
          </c:val>
        </c:ser>
        <c:ser>
          <c:idx val="2"/>
          <c:order val="2"/>
          <c:tx>
            <c:strRef>
              <c:f>Sheet1!$A$4</c:f>
              <c:strCache>
                <c:ptCount val="1"/>
                <c:pt idx="0">
                  <c:v>Region 4</c:v>
                </c:pt>
              </c:strCache>
            </c:strRef>
          </c:tx>
          <c:spPr>
            <a:solidFill>
              <a:schemeClr val="accent4">
                <a:hueOff val="-461056"/>
                <a:satOff val="4338"/>
                <a:lumOff val="-10225"/>
              </a:schemeClr>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Sheet1!$B$4:$B$4</c:f>
              <c:numCache>
                <c:ptCount val="1"/>
                <c:pt idx="0">
                  <c:v>0.250000</c:v>
                </c:pt>
              </c:numCache>
            </c:numRef>
          </c:val>
        </c:ser>
        <c:ser>
          <c:idx val="3"/>
          <c:order val="3"/>
          <c:tx>
            <c:strRef>
              <c:f>Sheet1!$A$5</c:f>
              <c:strCache>
                <c:ptCount val="1"/>
                <c:pt idx="0">
                  <c:v>Region 2</c:v>
                </c:pt>
              </c:strCache>
            </c:strRef>
          </c:tx>
          <c:spPr>
            <a:solidFill>
              <a:srgbClr val="FF2600"/>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Sheet1!$B$5:$B$5</c:f>
              <c:numCache>
                <c:ptCount val="1"/>
                <c:pt idx="0">
                  <c:v>0.050000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2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0.00" sourceLinked="0"/>
        <c:majorTickMark val="none"/>
        <c:minorTickMark val="none"/>
        <c:tickLblPos val="nextTo"/>
        <c:spPr>
          <a:ln w="12700" cap="flat">
            <a:noFill/>
            <a:prstDash val="solid"/>
            <a:miter lim="400000"/>
          </a:ln>
        </c:spPr>
        <c:txPr>
          <a:bodyPr rot="0"/>
          <a:lstStyle/>
          <a:p>
            <a:pPr>
              <a:defRPr b="0" i="0" strike="noStrike" sz="200" u="none">
                <a:solidFill>
                  <a:srgbClr val="000000"/>
                </a:solidFill>
                <a:latin typeface="Helvetica Neue"/>
              </a:defRPr>
            </a:pPr>
          </a:p>
        </c:txPr>
        <c:crossAx val="2094734552"/>
        <c:crosses val="autoZero"/>
        <c:crossBetween val="between"/>
        <c:majorUnit val="0.15"/>
        <c:minorUnit val="0.0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884158"/>
          <c:y val="0.169447"/>
          <c:w val="0.906584"/>
          <c:h val="0.575938"/>
        </c:manualLayout>
      </c:layout>
      <c:barChart>
        <c:barDir val="col"/>
        <c:grouping val="clustered"/>
        <c:varyColors val="0"/>
        <c:ser>
          <c:idx val="0"/>
          <c:order val="0"/>
          <c:tx>
            <c:strRef>
              <c:f>Sheet1!$A$2</c:f>
              <c:strCache>
                <c:ptCount val="1"/>
                <c:pt idx="0">
                  <c:v>Region 1</c:v>
                </c:pt>
              </c:strCache>
            </c:strRef>
          </c:tx>
          <c:spPr>
            <a:solidFill>
              <a:schemeClr val="accent1"/>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Sheet1!$B$2:$B$2</c:f>
              <c:numCache>
                <c:ptCount val="1"/>
                <c:pt idx="0">
                  <c:v>0.400000</c:v>
                </c:pt>
              </c:numCache>
            </c:numRef>
          </c:val>
        </c:ser>
        <c:ser>
          <c:idx val="1"/>
          <c:order val="1"/>
          <c:tx>
            <c:strRef>
              <c:f>Sheet1!$A$3</c:f>
              <c:strCache>
                <c:ptCount val="1"/>
                <c:pt idx="0">
                  <c:v>Region 5</c:v>
                </c:pt>
              </c:strCache>
            </c:strRef>
          </c:tx>
          <c:spPr>
            <a:solidFill>
              <a:schemeClr val="accent3"/>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Sheet1!$B$3:$B$3</c:f>
              <c:numCache>
                <c:ptCount val="1"/>
                <c:pt idx="0">
                  <c:v>0.350000</c:v>
                </c:pt>
              </c:numCache>
            </c:numRef>
          </c:val>
        </c:ser>
        <c:ser>
          <c:idx val="2"/>
          <c:order val="2"/>
          <c:tx>
            <c:strRef>
              <c:f>Sheet1!$A$4</c:f>
              <c:strCache>
                <c:ptCount val="1"/>
                <c:pt idx="0">
                  <c:v>Region 4</c:v>
                </c:pt>
              </c:strCache>
            </c:strRef>
          </c:tx>
          <c:spPr>
            <a:solidFill>
              <a:schemeClr val="accent4">
                <a:hueOff val="-461056"/>
                <a:satOff val="4338"/>
                <a:lumOff val="-10225"/>
              </a:schemeClr>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Sheet1!$B$4:$B$4</c:f>
              <c:numCache>
                <c:ptCount val="1"/>
                <c:pt idx="0">
                  <c:v>0.200000</c:v>
                </c:pt>
              </c:numCache>
            </c:numRef>
          </c:val>
        </c:ser>
        <c:ser>
          <c:idx val="3"/>
          <c:order val="3"/>
          <c:tx>
            <c:strRef>
              <c:f>Sheet1!$A$5</c:f>
              <c:strCache>
                <c:ptCount val="1"/>
                <c:pt idx="0">
                  <c:v>Region 2</c:v>
                </c:pt>
              </c:strCache>
            </c:strRef>
          </c:tx>
          <c:spPr>
            <a:solidFill>
              <a:srgbClr val="FF2600"/>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taggings</c:v>
                </c:pt>
              </c:strCache>
            </c:strRef>
          </c:cat>
          <c:val>
            <c:numRef>
              <c:f>Sheet1!$B$5:$B$5</c:f>
              <c:numCache>
                <c:ptCount val="1"/>
                <c:pt idx="0">
                  <c:v>0.050000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2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b="0" i="0" strike="noStrike" sz="200" u="none">
                <a:solidFill>
                  <a:srgbClr val="000000"/>
                </a:solidFill>
                <a:latin typeface="Helvetica Neue"/>
              </a:defRPr>
            </a:pPr>
          </a:p>
        </c:txPr>
        <c:crossAx val="2094734552"/>
        <c:crosses val="autoZero"/>
        <c:crossBetween val="between"/>
        <c:majorUnit val="0.1"/>
        <c:minorUnit val="0.0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4574"/>
          <c:y val="0.0625187"/>
          <c:w val="0.84926"/>
          <c:h val="0.835651"/>
        </c:manualLayout>
      </c:layout>
      <c:barChart>
        <c:barDir val="col"/>
        <c:grouping val="clustered"/>
        <c:varyColors val="0"/>
        <c:ser>
          <c:idx val="0"/>
          <c:order val="0"/>
          <c:tx>
            <c:strRef>
              <c:f>Sheet1!$A$2</c:f>
              <c:strCache>
                <c:ptCount val="1"/>
                <c:pt idx="0">
                  <c:v>Iden</c:v>
                </c:pt>
              </c:strCache>
            </c:strRef>
          </c:tx>
          <c:spPr>
            <a:solidFill>
              <a:schemeClr val="accent1"/>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Sheet1!$B$2:$B$2</c:f>
              <c:numCache>
                <c:ptCount val="1"/>
                <c:pt idx="0">
                  <c:v>0.824000</c:v>
                </c:pt>
              </c:numCache>
            </c:numRef>
          </c:val>
        </c:ser>
        <c:ser>
          <c:idx val="1"/>
          <c:order val="1"/>
          <c:tx>
            <c:strRef>
              <c:f>Sheet1!$A$3</c:f>
              <c:strCache>
                <c:ptCount val="1"/>
                <c:pt idx="0">
                  <c:v>PCA</c:v>
                </c:pt>
              </c:strCache>
            </c:strRef>
          </c:tx>
          <c:spPr>
            <a:solidFill>
              <a:schemeClr val="accent3"/>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Sheet1!$B$3:$B$3</c:f>
              <c:numCache>
                <c:ptCount val="1"/>
                <c:pt idx="0">
                  <c:v>0.823000</c:v>
                </c:pt>
              </c:numCache>
            </c:numRef>
          </c:val>
        </c:ser>
        <c:ser>
          <c:idx val="2"/>
          <c:order val="2"/>
          <c:tx>
            <c:strRef>
              <c:f>Sheet1!$A$4</c:f>
              <c:strCache>
                <c:ptCount val="1"/>
                <c:pt idx="0">
                  <c:v>MLP</c:v>
                </c:pt>
              </c:strCache>
            </c:strRef>
          </c:tx>
          <c:spPr>
            <a:solidFill>
              <a:schemeClr val="accent4">
                <a:hueOff val="-461056"/>
                <a:satOff val="4338"/>
                <a:lumOff val="-10225"/>
              </a:schemeClr>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Sheet1!$B$4:$B$4</c:f>
              <c:numCache>
                <c:ptCount val="1"/>
                <c:pt idx="0">
                  <c:v>0.839000</c:v>
                </c:pt>
              </c:numCache>
            </c:numRef>
          </c:val>
        </c:ser>
        <c:ser>
          <c:idx val="3"/>
          <c:order val="3"/>
          <c:tx>
            <c:strRef>
              <c:f>Sheet1!$A$5</c:f>
              <c:strCache>
                <c:ptCount val="1"/>
                <c:pt idx="0">
                  <c:v>VIBc</c:v>
                </c:pt>
              </c:strCache>
            </c:strRef>
          </c:tx>
          <c:spPr>
            <a:solidFill>
              <a:srgbClr val="FF2600"/>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Sheet1!$B$5:$B$5</c:f>
              <c:numCache>
                <c:ptCount val="1"/>
                <c:pt idx="0">
                  <c:v>0.851000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2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2200" u="none">
                <a:solidFill>
                  <a:srgbClr val="000000"/>
                </a:solidFill>
                <a:latin typeface="Helvetica Neue"/>
              </a:defRPr>
            </a:pPr>
          </a:p>
        </c:txPr>
        <c:crossAx val="2094734552"/>
        <c:crosses val="autoZero"/>
        <c:crossBetween val="between"/>
        <c:majorUnit val="0.0125"/>
        <c:minorUnit val="0.006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20753"/>
          <c:y val="0.0532428"/>
          <c:w val="0.774247"/>
          <c:h val="0.858181"/>
        </c:manualLayout>
      </c:layout>
      <c:barChart>
        <c:barDir val="col"/>
        <c:grouping val="clustered"/>
        <c:varyColors val="0"/>
        <c:ser>
          <c:idx val="0"/>
          <c:order val="0"/>
          <c:tx>
            <c:strRef>
              <c:f>Sheet1!$A$2</c:f>
              <c:strCache>
                <c:ptCount val="1"/>
                <c:pt idx="0">
                  <c:v>Untitled 1</c:v>
                </c:pt>
              </c:strCache>
            </c:strRef>
          </c:tx>
          <c:spPr>
            <a:solidFill>
              <a:schemeClr val="accent1"/>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Sheet1!$B$2:$B$2</c:f>
              <c:numCache>
                <c:ptCount val="1"/>
                <c:pt idx="0">
                  <c:v>0.712000</c:v>
                </c:pt>
              </c:numCache>
            </c:numRef>
          </c:val>
        </c:ser>
        <c:ser>
          <c:idx val="1"/>
          <c:order val="1"/>
          <c:tx>
            <c:strRef>
              <c:f>Sheet1!$A$3</c:f>
              <c:strCache>
                <c:ptCount val="1"/>
                <c:pt idx="0">
                  <c:v>Untitled 2</c:v>
                </c:pt>
              </c:strCache>
            </c:strRef>
          </c:tx>
          <c:spPr>
            <a:solidFill>
              <a:srgbClr val="FF2600"/>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Sheet1!$B$3:$B$3</c:f>
              <c:numCache>
                <c:ptCount val="1"/>
                <c:pt idx="0">
                  <c:v>0.742000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2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2200" u="none">
                <a:solidFill>
                  <a:srgbClr val="000000"/>
                </a:solidFill>
                <a:latin typeface="Helvetica Neue"/>
              </a:defRPr>
            </a:pPr>
          </a:p>
        </c:txPr>
        <c:crossAx val="2094734552"/>
        <c:crosses val="autoZero"/>
        <c:crossBetween val="between"/>
        <c:majorUnit val="0.0125"/>
        <c:minorUnit val="0.006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4574"/>
          <c:y val="0.0625187"/>
          <c:w val="0.84926"/>
          <c:h val="0.835651"/>
        </c:manualLayout>
      </c:layout>
      <c:barChart>
        <c:barDir val="col"/>
        <c:grouping val="clustered"/>
        <c:varyColors val="0"/>
        <c:ser>
          <c:idx val="0"/>
          <c:order val="0"/>
          <c:tx>
            <c:strRef>
              <c:f>Sheet1!$A$2</c:f>
              <c:strCache>
                <c:ptCount val="1"/>
                <c:pt idx="0">
                  <c:v>Iden</c:v>
                </c:pt>
              </c:strCache>
            </c:strRef>
          </c:tx>
          <c:spPr>
            <a:solidFill>
              <a:schemeClr val="accent1"/>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Sheet1!$B$2:$B$2</c:f>
              <c:numCache>
                <c:ptCount val="1"/>
                <c:pt idx="0">
                  <c:v>0.824000</c:v>
                </c:pt>
              </c:numCache>
            </c:numRef>
          </c:val>
        </c:ser>
        <c:ser>
          <c:idx val="1"/>
          <c:order val="1"/>
          <c:tx>
            <c:strRef>
              <c:f>Sheet1!$A$3</c:f>
              <c:strCache>
                <c:ptCount val="1"/>
                <c:pt idx="0">
                  <c:v>PCA</c:v>
                </c:pt>
              </c:strCache>
            </c:strRef>
          </c:tx>
          <c:spPr>
            <a:solidFill>
              <a:schemeClr val="accent3"/>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Sheet1!$B$3:$B$3</c:f>
              <c:numCache>
                <c:ptCount val="1"/>
                <c:pt idx="0">
                  <c:v>0.823000</c:v>
                </c:pt>
              </c:numCache>
            </c:numRef>
          </c:val>
        </c:ser>
        <c:ser>
          <c:idx val="2"/>
          <c:order val="2"/>
          <c:tx>
            <c:strRef>
              <c:f>Sheet1!$A$4</c:f>
              <c:strCache>
                <c:ptCount val="1"/>
                <c:pt idx="0">
                  <c:v>MLP</c:v>
                </c:pt>
              </c:strCache>
            </c:strRef>
          </c:tx>
          <c:spPr>
            <a:solidFill>
              <a:schemeClr val="accent4">
                <a:hueOff val="-461056"/>
                <a:satOff val="4338"/>
                <a:lumOff val="-10225"/>
              </a:schemeClr>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Sheet1!$B$4:$B$4</c:f>
              <c:numCache>
                <c:ptCount val="1"/>
                <c:pt idx="0">
                  <c:v>0.839000</c:v>
                </c:pt>
              </c:numCache>
            </c:numRef>
          </c:val>
        </c:ser>
        <c:ser>
          <c:idx val="3"/>
          <c:order val="3"/>
          <c:tx>
            <c:strRef>
              <c:f>Sheet1!$A$5</c:f>
              <c:strCache>
                <c:ptCount val="1"/>
                <c:pt idx="0">
                  <c:v>VIBc</c:v>
                </c:pt>
              </c:strCache>
            </c:strRef>
          </c:tx>
          <c:spPr>
            <a:solidFill>
              <a:srgbClr val="FF2600"/>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Sheet1!$B$5:$B$5</c:f>
              <c:numCache>
                <c:ptCount val="1"/>
                <c:pt idx="0">
                  <c:v>0.851000</c:v>
                </c:pt>
              </c:numCache>
            </c:numRef>
          </c:val>
        </c:ser>
        <c:ser>
          <c:idx val="4"/>
          <c:order val="4"/>
          <c:tx>
            <c:strRef>
              <c:f>Sheet1!$A$6</c:f>
              <c:strCache>
                <c:ptCount val="1"/>
                <c:pt idx="0">
                  <c:v>finetune</c:v>
                </c:pt>
              </c:strCache>
            </c:strRef>
          </c:tx>
          <c:spPr>
            <a:solidFill>
              <a:srgbClr val="C24885"/>
            </a:solidFill>
            <a:ln w="12700" cap="flat">
              <a:noFill/>
              <a:miter lim="400000"/>
            </a:ln>
            <a:effectLst/>
          </c:spPr>
          <c:invertIfNegative val="0"/>
          <c:dLbls>
            <c:numFmt formatCode="#,##0" sourceLinked="0"/>
            <c:txPr>
              <a:bodyPr/>
              <a:lstStyle/>
              <a:p>
                <a:pPr>
                  <a:defRPr b="0" i="0" strike="noStrike" sz="340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Sheet1!$B$6:$B$6</c:f>
              <c:numCache>
                <c:ptCount val="1"/>
                <c:pt idx="0">
                  <c:v>0.845000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2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2200" u="none">
                <a:solidFill>
                  <a:srgbClr val="000000"/>
                </a:solidFill>
                <a:latin typeface="Helvetica Neue"/>
              </a:defRPr>
            </a:pPr>
          </a:p>
        </c:txPr>
        <c:crossAx val="2094734552"/>
        <c:crosses val="autoZero"/>
        <c:crossBetween val="between"/>
        <c:majorUnit val="0.0125"/>
        <c:minorUnit val="0.006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Hello everyone, I am Lisa, and this work is done jointly with my advisor Jason Eisner. </a:t>
            </a:r>
          </a:p>
          <a:p>
            <a:pPr/>
            <a:r>
              <a:t>That’s a long title. here is one you can remember.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[CLICK] This Embedding threshing framework can be easily generalizable by swapping blackbox models. [CLICK]</a:t>
            </a:r>
          </a:p>
          <a:p>
            <a:pPr/>
            <a:r>
              <a:t>Now, because we have a different task, [CLICK] ELMo’s body will be split differently. </a:t>
            </a:r>
          </a:p>
          <a:p>
            <a:pPr/>
          </a:p>
          <a:p>
            <a:pPr/>
            <a:r>
              <a:t>PULSE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What are the advantages of our model? We only need to train the thresher not the ELMo parameters, this is much faster, we train on a hundred sentences per second, and since the thresher has a smaller parameter space, there is less danger of overfitting if we have a small training set for the task.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Let’s train a parser on full ELMo, that’s the star on the right. It is pretty accurate, but we overfit, because the treebank isn’t big enough. </a:t>
            </a:r>
          </a:p>
          <a:p>
            <a:pPr/>
            <a:r>
              <a:t>As we gradually squeeze [NEXT] information from ELMo embeddings, it actually improves accuracy a little just as fine-tuning would. </a:t>
            </a:r>
          </a:p>
          <a:p>
            <a:pPr/>
            <a:r>
              <a:t>[NEXT]  As we keep squeezing, we start losing useful information too [NEXT] and this “lossy compression” hurts parsing accuracy.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p>
            <a:pPr/>
            <a:r>
              <a:t>Let’s train a parser on full ELMo, that’s the star on the right. It is pretty accurate, but we overfit, because the treebank isn’t big enough. </a:t>
            </a:r>
          </a:p>
          <a:p>
            <a:pPr/>
            <a:r>
              <a:t>As we gradually squeeze [NEXT] information from ELMo embeddings, it actually improves accuracy a little just as fine-tuning would. </a:t>
            </a:r>
          </a:p>
          <a:p>
            <a:pPr/>
            <a:r>
              <a:t>[NEXT]  As we keep squeezing, we start losing useful information too [NEXT] and this “lossy compression” hurts parsing accuracy.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p>
            <a:pPr/>
            <a:r>
              <a:t>Let’s train a parser on full ELMo, that’s the star on the right. It is pretty accurate, but we overfit, because the treebank isn’t big enough. </a:t>
            </a:r>
          </a:p>
          <a:p>
            <a:pPr/>
            <a:r>
              <a:t>As we gradually squeeze [NEXT] information from ELMo embeddings, it actually improves accuracy a little just as fine-tuning would. </a:t>
            </a:r>
          </a:p>
          <a:p>
            <a:pPr/>
            <a:r>
              <a:t>[NEXT]  As we keep squeezing, we start losing useful information too [NEXT] and this “lossy compression” hurts parsing accuracy.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hape 677"/>
          <p:cNvSpPr/>
          <p:nvPr>
            <p:ph type="sldImg"/>
          </p:nvPr>
        </p:nvSpPr>
        <p:spPr>
          <a:prstGeom prst="rect">
            <a:avLst/>
          </a:prstGeom>
        </p:spPr>
        <p:txBody>
          <a:bodyPr/>
          <a:lstStyle/>
          <a:p>
            <a:pPr/>
          </a:p>
        </p:txBody>
      </p:sp>
      <p:sp>
        <p:nvSpPr>
          <p:cNvPr id="678" name="Shape 678"/>
          <p:cNvSpPr/>
          <p:nvPr>
            <p:ph type="body" sz="quarter" idx="1"/>
          </p:nvPr>
        </p:nvSpPr>
        <p:spPr>
          <a:prstGeom prst="rect">
            <a:avLst/>
          </a:prstGeom>
        </p:spPr>
        <p:txBody>
          <a:bodyPr/>
          <a:lstStyle/>
          <a:p>
            <a:pPr/>
            <a:r>
              <a:t>Let’s train a parser on full ELMo, that’s the star on the right. It is pretty accurate, but we overfit, because the treebank isn’t big enough. </a:t>
            </a:r>
          </a:p>
          <a:p>
            <a:pPr/>
            <a:r>
              <a:t>As we gradually squeeze [NEXT] information from ELMo embeddings, it actually improves accuracy a little just as fine-tuning would. </a:t>
            </a:r>
          </a:p>
          <a:p>
            <a:pPr/>
            <a:r>
              <a:t>[NEXT]  As we keep squeezing, we start losing useful information too [NEXT] and this “lossy compression” hurts parsing accuracy.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hape 707"/>
          <p:cNvSpPr/>
          <p:nvPr>
            <p:ph type="sldImg"/>
          </p:nvPr>
        </p:nvSpPr>
        <p:spPr>
          <a:prstGeom prst="rect">
            <a:avLst/>
          </a:prstGeom>
        </p:spPr>
        <p:txBody>
          <a:bodyPr/>
          <a:lstStyle/>
          <a:p>
            <a:pPr/>
          </a:p>
        </p:txBody>
      </p:sp>
      <p:sp>
        <p:nvSpPr>
          <p:cNvPr id="708" name="Shape 708"/>
          <p:cNvSpPr/>
          <p:nvPr>
            <p:ph type="body" sz="quarter" idx="1"/>
          </p:nvPr>
        </p:nvSpPr>
        <p:spPr>
          <a:prstGeom prst="rect">
            <a:avLst/>
          </a:prstGeom>
        </p:spPr>
        <p:txBody>
          <a:bodyPr/>
          <a:lstStyle/>
          <a:p>
            <a:pPr/>
            <a:r>
              <a:t>Let’s train a parser on full ELMo, that’s the star on the right. It is pretty accurate, but we overfit, because the treebank isn’t big enough. </a:t>
            </a:r>
          </a:p>
          <a:p>
            <a:pPr/>
            <a:r>
              <a:t>As we gradually squeeze [NEXT] information from ELMo embeddings, it actually improves accuracy a little just as fine-tuning would. </a:t>
            </a:r>
          </a:p>
          <a:p>
            <a:pPr/>
            <a:r>
              <a:t>[NEXT]  As we keep squeezing, we start losing useful information too [NEXT] and this “lossy compression” hurts parsing accuracy.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r>
              <a:t>Let’s train a parser on full ELMo, that’s the star on the right. It is pretty accurate, but we overfit, because the treebank isn’t big enough. </a:t>
            </a:r>
          </a:p>
          <a:p>
            <a:pPr/>
            <a:r>
              <a:t>As we gradually squeeze [NEXT] information from ELMo embeddings, it actually improves accuracy a little just as fine-tuning would. </a:t>
            </a:r>
          </a:p>
          <a:p>
            <a:pPr/>
            <a:r>
              <a:t>[NEXT]  As we keep squeezing, [NEXT]  we start losing useful information too and this “lossy compression” hurts parsing accuracy.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Shape 770"/>
          <p:cNvSpPr/>
          <p:nvPr>
            <p:ph type="sldImg"/>
          </p:nvPr>
        </p:nvSpPr>
        <p:spPr>
          <a:prstGeom prst="rect">
            <a:avLst/>
          </a:prstGeom>
        </p:spPr>
        <p:txBody>
          <a:bodyPr/>
          <a:lstStyle/>
          <a:p>
            <a:pPr/>
          </a:p>
        </p:txBody>
      </p:sp>
      <p:sp>
        <p:nvSpPr>
          <p:cNvPr id="771" name="Shape 771"/>
          <p:cNvSpPr/>
          <p:nvPr>
            <p:ph type="body" sz="quarter" idx="1"/>
          </p:nvPr>
        </p:nvSpPr>
        <p:spPr>
          <a:prstGeom prst="rect">
            <a:avLst/>
          </a:prstGeom>
        </p:spPr>
        <p:txBody>
          <a:bodyPr/>
          <a:lstStyle/>
          <a:p>
            <a:pPr/>
            <a:r>
              <a:t>So how does specialization work? We use an information theoretic method, it’s called information bottleneck.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Shape 816"/>
          <p:cNvSpPr/>
          <p:nvPr>
            <p:ph type="sldImg"/>
          </p:nvPr>
        </p:nvSpPr>
        <p:spPr>
          <a:prstGeom prst="rect">
            <a:avLst/>
          </a:prstGeom>
        </p:spPr>
        <p:txBody>
          <a:bodyPr/>
          <a:lstStyle/>
          <a:p>
            <a:pPr/>
          </a:p>
        </p:txBody>
      </p:sp>
      <p:sp>
        <p:nvSpPr>
          <p:cNvPr id="817" name="Shape 817"/>
          <p:cNvSpPr/>
          <p:nvPr>
            <p:ph type="body" sz="quarter" idx="1"/>
          </p:nvPr>
        </p:nvSpPr>
        <p:spPr>
          <a:prstGeom prst="rect">
            <a:avLst/>
          </a:prstGeom>
        </p:spPr>
        <p:txBody>
          <a:bodyPr/>
          <a:lstStyle/>
          <a:p>
            <a:pPr/>
            <a:r>
              <a:t>We introduce [CLICK] “Oscar” who stays actively at the garbage can, demanding and hoping for more trash…  </a:t>
            </a:r>
          </a:p>
          <a:p>
            <a:pPr/>
            <a:r>
              <a:t>[CLICK] Oscar’s feedback back propagates to make the thresher produce more chaff.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r>
              <a:t>Intro: Previous papers have used ELMo as a starting point for task-specific representations (basically they initialize with ELMo and fine-tune  ).  But the brilliant idea of ELMo is that it's based on language modeling, and the language model has to know everything about the language -- so whatever task you do, the relevant information is also needed by the language model so the information should “ALREADY” be in the ELMo embeddings: Now the question is: how do we get the task-specific information OUT?</a:t>
            </a:r>
          </a:p>
          <a:p>
            <a:pPr/>
            <a:r>
              <a:t>[CLICK] We will focus on how to get syntactic knowledge out.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a:r>
              <a:t>The second term weights more. We will keep fewer information and leave more leftover for Oscar. </a:t>
            </a:r>
          </a:p>
          <a:p>
            <a:pPr/>
          </a:p>
          <a:p>
            <a:pPr/>
            <a:r>
              <a:t>See !!! We have a HAPPY OSCAR!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Shape 872"/>
          <p:cNvSpPr/>
          <p:nvPr>
            <p:ph type="sldImg"/>
          </p:nvPr>
        </p:nvSpPr>
        <p:spPr>
          <a:prstGeom prst="rect">
            <a:avLst/>
          </a:prstGeom>
        </p:spPr>
        <p:txBody>
          <a:bodyPr/>
          <a:lstStyle/>
          <a:p>
            <a:pPr/>
          </a:p>
        </p:txBody>
      </p:sp>
      <p:sp>
        <p:nvSpPr>
          <p:cNvPr id="873" name="Shape 873"/>
          <p:cNvSpPr/>
          <p:nvPr>
            <p:ph type="body" sz="quarter" idx="1"/>
          </p:nvPr>
        </p:nvSpPr>
        <p:spPr>
          <a:prstGeom prst="rect">
            <a:avLst/>
          </a:prstGeom>
        </p:spPr>
        <p:txBody>
          <a:bodyPr/>
          <a:lstStyle/>
          <a:p>
            <a:pPr/>
            <a:r>
              <a:t>This is the information bottleneck objective we want to minimize.  This wants our thresher to discard as much ELMo information as possible [CLICK] while still keeping the syntactic information to help our task.[CLICK] .</a:t>
            </a:r>
          </a:p>
          <a:p>
            <a:pPr/>
            <a:r>
              <a:t>1 [CLICK] The first term is the mutual info between our grain and dependency parses, indicating how much information our grain has about the true parse. We want to help the parser as much as possible to choose among parses. </a:t>
            </a:r>
          </a:p>
          <a:p>
            <a:pPr/>
            <a:r>
              <a:t>[make the underbraced words appear ]</a:t>
            </a:r>
          </a:p>
          <a:p>
            <a:pPr/>
            <a:r>
              <a:t>2 [CLICK] The second term is the MI between our grain and ELMo embeddings, indicating how much information our grain retains overall. We want to retain as little as possible. </a:t>
            </a:r>
          </a:p>
          <a:p>
            <a:pPr/>
            <a:r>
              <a:t>3. Basically, the first term is to make the parser happy, and the second is to make Oscar happy. </a:t>
            </a:r>
          </a:p>
          <a:p>
            <a:pPr/>
            <a:r>
              <a:t>[CLICK] Beta is the tradeoff parameter, [CLICK] when we have a bigger beta, we have more compression to make Oscar happy. </a:t>
            </a:r>
          </a:p>
          <a:p>
            <a:pPr/>
          </a:p>
          <a:p>
            <a:pPr/>
            <a:r>
              <a:t>PULSE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Shape 892"/>
          <p:cNvSpPr/>
          <p:nvPr>
            <p:ph type="sldImg"/>
          </p:nvPr>
        </p:nvSpPr>
        <p:spPr>
          <a:prstGeom prst="rect">
            <a:avLst/>
          </a:prstGeom>
        </p:spPr>
        <p:txBody>
          <a:bodyPr/>
          <a:lstStyle/>
          <a:p>
            <a:pPr/>
          </a:p>
        </p:txBody>
      </p:sp>
      <p:sp>
        <p:nvSpPr>
          <p:cNvPr id="893" name="Shape 893"/>
          <p:cNvSpPr/>
          <p:nvPr>
            <p:ph type="body" sz="quarter" idx="1"/>
          </p:nvPr>
        </p:nvSpPr>
        <p:spPr>
          <a:prstGeom prst="rect">
            <a:avLst/>
          </a:prstGeom>
        </p:spPr>
        <p:txBody>
          <a:bodyPr/>
          <a:lstStyle/>
          <a:p>
            <a:pPr/>
            <a:r>
              <a:t>[head is the pink part, and body is the moon-shaped part.]</a:t>
            </a:r>
          </a:p>
          <a:p>
            <a:pPr/>
            <a:r>
              <a:t>Venn Diagram animation to demonstrate how training looks like.   </a:t>
            </a:r>
          </a:p>
          <a:p>
            <a:pPr/>
            <a:r>
              <a:t>the red region is the information contained in ELMo. </a:t>
            </a:r>
          </a:p>
          <a:p>
            <a:pPr/>
            <a:r>
              <a:t>The white region is the information required to parse. </a:t>
            </a:r>
          </a:p>
          <a:p>
            <a:pPr/>
            <a:r>
              <a:t>The overlapping pink region is what we try to get. </a:t>
            </a:r>
          </a:p>
          <a:p>
            <a:pPr/>
          </a:p>
          <a:p>
            <a:pPr/>
            <a:r>
              <a:t>The blue region is the information contained in our grain, and this is what we are trying to optimize.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hape 912"/>
          <p:cNvSpPr/>
          <p:nvPr>
            <p:ph type="sldImg"/>
          </p:nvPr>
        </p:nvSpPr>
        <p:spPr>
          <a:prstGeom prst="rect">
            <a:avLst/>
          </a:prstGeom>
        </p:spPr>
        <p:txBody>
          <a:bodyPr/>
          <a:lstStyle/>
          <a:p>
            <a:pPr/>
          </a:p>
        </p:txBody>
      </p:sp>
      <p:sp>
        <p:nvSpPr>
          <p:cNvPr id="913" name="Shape 913"/>
          <p:cNvSpPr/>
          <p:nvPr>
            <p:ph type="body" sz="quarter" idx="1"/>
          </p:nvPr>
        </p:nvSpPr>
        <p:spPr>
          <a:prstGeom prst="rect">
            <a:avLst/>
          </a:prstGeom>
        </p:spPr>
        <p:txBody>
          <a:bodyPr/>
          <a:lstStyle/>
          <a:p>
            <a:pPr/>
            <a:r>
              <a:t>As we train, the blue region will shrink and gradually move towards the pink region.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Shape 932"/>
          <p:cNvSpPr/>
          <p:nvPr>
            <p:ph type="sldImg"/>
          </p:nvPr>
        </p:nvSpPr>
        <p:spPr>
          <a:prstGeom prst="rect">
            <a:avLst/>
          </a:prstGeom>
        </p:spPr>
        <p:txBody>
          <a:bodyPr/>
          <a:lstStyle/>
          <a:p>
            <a:pPr/>
          </a:p>
        </p:txBody>
      </p:sp>
      <p:sp>
        <p:nvSpPr>
          <p:cNvPr id="933" name="Shape 933"/>
          <p:cNvSpPr/>
          <p:nvPr>
            <p:ph type="body" sz="quarter" idx="1"/>
          </p:nvPr>
        </p:nvSpPr>
        <p:spPr>
          <a:prstGeom prst="rect">
            <a:avLst/>
          </a:prstGeom>
        </p:spPr>
        <p:txBody>
          <a:bodyPr/>
          <a:lstStyle/>
          <a:p>
            <a:pPr/>
            <a:r>
              <a:t>the blue region will shrink and gradually move towards the pink region.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Shape 952"/>
          <p:cNvSpPr/>
          <p:nvPr>
            <p:ph type="sldImg"/>
          </p:nvPr>
        </p:nvSpPr>
        <p:spPr>
          <a:prstGeom prst="rect">
            <a:avLst/>
          </a:prstGeom>
        </p:spPr>
        <p:txBody>
          <a:bodyPr/>
          <a:lstStyle/>
          <a:p>
            <a:pPr/>
          </a:p>
        </p:txBody>
      </p:sp>
      <p:sp>
        <p:nvSpPr>
          <p:cNvPr id="953" name="Shape 953"/>
          <p:cNvSpPr/>
          <p:nvPr>
            <p:ph type="body" sz="quarter" idx="1"/>
          </p:nvPr>
        </p:nvSpPr>
        <p:spPr>
          <a:prstGeom prst="rect">
            <a:avLst/>
          </a:prstGeom>
        </p:spPr>
        <p:txBody>
          <a:bodyPr/>
          <a:lstStyle/>
          <a:p>
            <a:pPr/>
            <a:r>
              <a:t>the blue region will shrink and gradually move towards the pink region.  Shrinking means we are pleasing Oscar, and getting closer to the pink region means that we are making the parser happy.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Shape 1009"/>
          <p:cNvSpPr/>
          <p:nvPr>
            <p:ph type="sldImg"/>
          </p:nvPr>
        </p:nvSpPr>
        <p:spPr>
          <a:prstGeom prst="rect">
            <a:avLst/>
          </a:prstGeom>
        </p:spPr>
        <p:txBody>
          <a:bodyPr/>
          <a:lstStyle/>
          <a:p>
            <a:pPr/>
          </a:p>
        </p:txBody>
      </p:sp>
      <p:sp>
        <p:nvSpPr>
          <p:cNvPr id="1010" name="Shape 1010"/>
          <p:cNvSpPr/>
          <p:nvPr>
            <p:ph type="body" sz="quarter" idx="1"/>
          </p:nvPr>
        </p:nvSpPr>
        <p:spPr>
          <a:prstGeom prst="rect">
            <a:avLst/>
          </a:prstGeom>
        </p:spPr>
        <p:txBody>
          <a:bodyPr/>
          <a:lstStyle/>
          <a:p>
            <a:pPr/>
            <a:r>
              <a:t>Let’s delve a little bit to the mathematical representation of each term. </a:t>
            </a:r>
          </a:p>
          <a:p>
            <a:pPr/>
            <a:r>
              <a:t>1. The first term [CLICK] (by definition) could be rewritten as this: the difference between entropy of parse and conditional entropy of parse given grain. </a:t>
            </a:r>
          </a:p>
          <a:p>
            <a:pPr/>
            <a:r>
              <a:t>2. [CLICK] The first term is constant w.r.t. the thresher parameters. To evaluate conditional entropy, we need a probabilistic parsing model.</a:t>
            </a:r>
          </a:p>
          <a:p>
            <a:pPr/>
            <a:r>
              <a:t>3. The second term [CLICK] (by definition) could be rewritten as a KL divergence and to evaluate this, [CLICK] we need to know p(grain | elmo) and p(grain). </a:t>
            </a:r>
          </a:p>
          <a:p>
            <a:pPr/>
            <a:r>
              <a:t>I will show you how these unknown terms appear in our model architecture.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Shape 1033"/>
          <p:cNvSpPr/>
          <p:nvPr>
            <p:ph type="sldImg"/>
          </p:nvPr>
        </p:nvSpPr>
        <p:spPr>
          <a:prstGeom prst="rect">
            <a:avLst/>
          </a:prstGeom>
        </p:spPr>
        <p:txBody>
          <a:bodyPr/>
          <a:lstStyle/>
          <a:p>
            <a:pPr/>
          </a:p>
        </p:txBody>
      </p:sp>
      <p:sp>
        <p:nvSpPr>
          <p:cNvPr id="1034" name="Shape 1034"/>
          <p:cNvSpPr/>
          <p:nvPr>
            <p:ph type="body" sz="quarter" idx="1"/>
          </p:nvPr>
        </p:nvSpPr>
        <p:spPr>
          <a:prstGeom prst="rect">
            <a:avLst/>
          </a:prstGeom>
        </p:spPr>
        <p:txBody>
          <a:bodyPr/>
          <a:lstStyle/>
          <a:p>
            <a:pPr/>
            <a:r>
              <a:t>This is our model architecture, </a:t>
            </a:r>
          </a:p>
          <a:p>
            <a:pPr/>
            <a:r>
              <a:t>we start from an English sentence, [CLICK] pass it through a ELMo layer to produce the corresponding ELMo embeddings. </a:t>
            </a:r>
          </a:p>
          <a:p>
            <a:pPr/>
            <a:r>
              <a:t>Then we pass through our token encoder, [CLICK] which parametrizes p(grain | elmo). </a:t>
            </a:r>
          </a:p>
          <a:p>
            <a:pPr/>
            <a:r>
              <a:t>We get samples of specialized taggings from the token encoder, and pass them into the decoder [CLICK]. The decoder is essentially a parser that parametrized p(parse | grain).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9" name="Shape 1059"/>
          <p:cNvSpPr/>
          <p:nvPr>
            <p:ph type="sldImg"/>
          </p:nvPr>
        </p:nvSpPr>
        <p:spPr>
          <a:prstGeom prst="rect">
            <a:avLst/>
          </a:prstGeom>
        </p:spPr>
        <p:txBody>
          <a:bodyPr/>
          <a:lstStyle/>
          <a:p>
            <a:pPr/>
          </a:p>
        </p:txBody>
      </p:sp>
      <p:sp>
        <p:nvSpPr>
          <p:cNvPr id="1060" name="Shape 1060"/>
          <p:cNvSpPr/>
          <p:nvPr>
            <p:ph type="body" sz="quarter" idx="1"/>
          </p:nvPr>
        </p:nvSpPr>
        <p:spPr>
          <a:prstGeom prst="rect">
            <a:avLst/>
          </a:prstGeom>
        </p:spPr>
        <p:txBody>
          <a:bodyPr/>
          <a:lstStyle/>
          <a:p>
            <a:pPr/>
            <a:r>
              <a:t>Now let’s zoom in to see the token encoder.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Shape 1081"/>
          <p:cNvSpPr/>
          <p:nvPr>
            <p:ph type="sldImg"/>
          </p:nvPr>
        </p:nvSpPr>
        <p:spPr>
          <a:prstGeom prst="rect">
            <a:avLst/>
          </a:prstGeom>
        </p:spPr>
        <p:txBody>
          <a:bodyPr/>
          <a:lstStyle/>
          <a:p>
            <a:pPr/>
          </a:p>
        </p:txBody>
      </p:sp>
      <p:sp>
        <p:nvSpPr>
          <p:cNvPr id="1082" name="Shape 1082"/>
          <p:cNvSpPr/>
          <p:nvPr>
            <p:ph type="body" sz="quarter" idx="1"/>
          </p:nvPr>
        </p:nvSpPr>
        <p:spPr>
          <a:prstGeom prst="rect">
            <a:avLst/>
          </a:prstGeom>
        </p:spPr>
        <p:txBody>
          <a:bodyPr/>
          <a:lstStyle/>
          <a:p>
            <a:pPr/>
            <a:r>
              <a:t>Recall that we are trying to squeeze out useless information. </a:t>
            </a:r>
          </a:p>
          <a:p>
            <a:pPr/>
            <a:r>
              <a:t>One standard way to reduce dimensionality is PCA. The task specific version of PCA is CCA [CLICK] (Canonical Correspondence analysis).</a:t>
            </a:r>
          </a:p>
          <a:p>
            <a:pPr/>
            <a:r>
              <a:t>Our method is different from CCA, because it’s stochastic. But what is the good about being stochastic?</a:t>
            </a:r>
          </a:p>
          <a:p>
            <a:pPr/>
            <a:r>
              <a:t>We could choose to keep a different level of compression for each dimension. </a:t>
            </a:r>
          </a:p>
          <a:p>
            <a:pPr/>
            <a:r>
              <a:t>A CCA could lose information by being non-injective, we could lose information by using the stochasticity and make some dimension noisier. [NEXT]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For this paper, we present a general framework of extracting task-relevant information from pre-trained ELMo embeddings. It is a form of specialization. We will take syntactic parsing as an example.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Shape 1101"/>
          <p:cNvSpPr/>
          <p:nvPr>
            <p:ph type="sldImg"/>
          </p:nvPr>
        </p:nvSpPr>
        <p:spPr>
          <a:prstGeom prst="rect">
            <a:avLst/>
          </a:prstGeom>
        </p:spPr>
        <p:txBody>
          <a:bodyPr/>
          <a:lstStyle/>
          <a:p>
            <a:pPr/>
          </a:p>
        </p:txBody>
      </p:sp>
      <p:sp>
        <p:nvSpPr>
          <p:cNvPr id="1102" name="Shape 1102"/>
          <p:cNvSpPr/>
          <p:nvPr>
            <p:ph type="body" sz="quarter" idx="1"/>
          </p:nvPr>
        </p:nvSpPr>
        <p:spPr>
          <a:prstGeom prst="rect">
            <a:avLst/>
          </a:prstGeom>
        </p:spPr>
        <p:txBody>
          <a:bodyPr/>
          <a:lstStyle/>
          <a:p>
            <a:pPr/>
            <a:r>
              <a:t>For some word tokens, we really need all 4 dims. </a:t>
            </a:r>
          </a:p>
          <a:p>
            <a:pPr/>
            <a:r>
              <a:t>As a result, the Gaussian distribution is very spiky and have less noise.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Shape 1121"/>
          <p:cNvSpPr/>
          <p:nvPr>
            <p:ph type="sldImg"/>
          </p:nvPr>
        </p:nvSpPr>
        <p:spPr>
          <a:prstGeom prst="rect">
            <a:avLst/>
          </a:prstGeom>
        </p:spPr>
        <p:txBody>
          <a:bodyPr/>
          <a:lstStyle/>
          <a:p>
            <a:pPr/>
          </a:p>
        </p:txBody>
      </p:sp>
      <p:sp>
        <p:nvSpPr>
          <p:cNvPr id="1122" name="Shape 1122"/>
          <p:cNvSpPr/>
          <p:nvPr>
            <p:ph type="body" sz="quarter" idx="1"/>
          </p:nvPr>
        </p:nvSpPr>
        <p:spPr>
          <a:prstGeom prst="rect">
            <a:avLst/>
          </a:prstGeom>
        </p:spPr>
        <p:txBody>
          <a:bodyPr/>
          <a:lstStyle/>
          <a:p>
            <a:pPr/>
            <a:r>
              <a:t>but for other tokens, retaining less information will still allow a correct parse.</a:t>
            </a:r>
          </a:p>
          <a:p>
            <a:pPr/>
          </a:p>
          <a:p>
            <a:pPr/>
            <a:r>
              <a:t>The gaussian at dim 3 and dim 1 becomes flatter and have more variance. We keep less information by introducing more noise to those dimensions.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Shape 1144"/>
          <p:cNvSpPr/>
          <p:nvPr>
            <p:ph type="sldImg"/>
          </p:nvPr>
        </p:nvSpPr>
        <p:spPr>
          <a:prstGeom prst="rect">
            <a:avLst/>
          </a:prstGeom>
        </p:spPr>
        <p:txBody>
          <a:bodyPr/>
          <a:lstStyle/>
          <a:p>
            <a:pPr/>
          </a:p>
        </p:txBody>
      </p:sp>
      <p:sp>
        <p:nvSpPr>
          <p:cNvPr id="1145" name="Shape 1145"/>
          <p:cNvSpPr/>
          <p:nvPr>
            <p:ph type="body" sz="quarter" idx="1"/>
          </p:nvPr>
        </p:nvSpPr>
        <p:spPr>
          <a:prstGeom prst="rect">
            <a:avLst/>
          </a:prstGeom>
        </p:spPr>
        <p:txBody>
          <a:bodyPr/>
          <a:lstStyle/>
          <a:p>
            <a:pPr/>
            <a:r>
              <a:t>For example, in English, [CLICK] we can throw away whether an object pronoun was singular or plural.</a:t>
            </a:r>
          </a:p>
          <a:p>
            <a:pPr/>
            <a:r>
              <a:t>We care about the number of a subject pronoun but not an object pronoun. </a:t>
            </a:r>
          </a:p>
          <a:p>
            <a:pPr/>
          </a:p>
          <a:p>
            <a:pPr/>
            <a:r>
              <a:t>[CLICK] We will have more chaff coming out of dimension number 3, making Oscar happy. [CLICK] And dimension 4 is enough to keep cookie monster happy[CLICK]. Basically, we use a coarser grained tag in the object position. </a:t>
            </a:r>
          </a:p>
          <a:p>
            <a:pPr/>
          </a:p>
          <a:p>
            <a:pPr/>
            <a:r>
              <a:t>PULSE</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Shape 1183"/>
          <p:cNvSpPr/>
          <p:nvPr>
            <p:ph type="sldImg"/>
          </p:nvPr>
        </p:nvSpPr>
        <p:spPr>
          <a:prstGeom prst="rect">
            <a:avLst/>
          </a:prstGeom>
        </p:spPr>
        <p:txBody>
          <a:bodyPr/>
          <a:lstStyle/>
          <a:p>
            <a:pPr/>
          </a:p>
        </p:txBody>
      </p:sp>
      <p:sp>
        <p:nvSpPr>
          <p:cNvPr id="1184" name="Shape 1184"/>
          <p:cNvSpPr/>
          <p:nvPr>
            <p:ph type="body" sz="quarter" idx="1"/>
          </p:nvPr>
        </p:nvSpPr>
        <p:spPr>
          <a:prstGeom prst="rect">
            <a:avLst/>
          </a:prstGeom>
        </p:spPr>
        <p:txBody>
          <a:bodyPr/>
          <a:lstStyle/>
          <a:p>
            <a:pPr/>
            <a:r>
              <a:t>This is the architecture of our token encoder. </a:t>
            </a:r>
          </a:p>
          <a:p>
            <a:pPr/>
            <a:r>
              <a:t>We pass the ELMo embeddings [CLICK] through a feedforward NN to produce a vector of mean and a vector of standard deviation for each dimensions. </a:t>
            </a:r>
          </a:p>
          <a:p>
            <a:pPr/>
            <a:r>
              <a:t>[CLICK] We get the gaussian distributions for each dimensions respectively.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6" name="Shape 1216"/>
          <p:cNvSpPr/>
          <p:nvPr>
            <p:ph type="sldImg"/>
          </p:nvPr>
        </p:nvSpPr>
        <p:spPr>
          <a:prstGeom prst="rect">
            <a:avLst/>
          </a:prstGeom>
        </p:spPr>
        <p:txBody>
          <a:bodyPr/>
          <a:lstStyle/>
          <a:p>
            <a:pPr/>
          </a:p>
        </p:txBody>
      </p:sp>
      <p:sp>
        <p:nvSpPr>
          <p:cNvPr id="1217" name="Shape 1217"/>
          <p:cNvSpPr/>
          <p:nvPr>
            <p:ph type="body" sz="quarter" idx="1"/>
          </p:nvPr>
        </p:nvSpPr>
        <p:spPr>
          <a:prstGeom prst="rect">
            <a:avLst/>
          </a:prstGeom>
        </p:spPr>
        <p:txBody>
          <a:bodyPr/>
          <a:lstStyle/>
          <a:p>
            <a:pPr/>
            <a:r>
              <a:t>Recall that we have the cartoon tradeoff curve. Now, we will show you an empirical one.  The cartoon and empirical curves are consistent. </a:t>
            </a:r>
          </a:p>
          <a:p>
            <a:pPr/>
            <a:r>
              <a:t>The orange line means that the specialized embeddings have 256 dimension. [CLICK]The blue line means that the specialized embeddings only have 5 dimensions. </a:t>
            </a:r>
          </a:p>
          <a:p>
            <a:pPr/>
            <a:r>
              <a:t>Notice that when we keep less information, the blue line have better parsing accuracy than the orange line. This is because once we compress enough, we can keep all the information with a less noisy 5-dim compression and it’s easier to optimize in practice for a fixed # of samples. </a:t>
            </a:r>
          </a:p>
          <a:p>
            <a:pPr/>
            <a:r>
              <a:t>For the same level of MI, the 256 dimension needs to contain more noise, so sampling would be bad. </a:t>
            </a:r>
          </a:p>
          <a:p>
            <a:pPr/>
          </a:p>
          <a:p>
            <a:pPr/>
          </a:p>
          <a:p>
            <a:pPr/>
          </a:p>
          <a:p>
            <a:pPr/>
            <a:r>
              <a:t>—————</a:t>
            </a:r>
          </a:p>
          <a:p>
            <a:pPr/>
            <a:r>
              <a:t>3. when d=256, we just keep Oscar fed by making the dimensions noisier, so we only keep as much information as when d=5, and our parsing performance is about the same</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Shape 1222"/>
          <p:cNvSpPr/>
          <p:nvPr>
            <p:ph type="sldImg"/>
          </p:nvPr>
        </p:nvSpPr>
        <p:spPr>
          <a:prstGeom prst="rect">
            <a:avLst/>
          </a:prstGeom>
        </p:spPr>
        <p:txBody>
          <a:bodyPr/>
          <a:lstStyle/>
          <a:p>
            <a:pPr/>
          </a:p>
        </p:txBody>
      </p:sp>
      <p:sp>
        <p:nvSpPr>
          <p:cNvPr id="1223" name="Shape 1223"/>
          <p:cNvSpPr/>
          <p:nvPr>
            <p:ph type="body" sz="quarter" idx="1"/>
          </p:nvPr>
        </p:nvSpPr>
        <p:spPr>
          <a:prstGeom prst="rect">
            <a:avLst/>
          </a:prstGeom>
        </p:spPr>
        <p:txBody>
          <a:bodyPr/>
          <a:lstStyle/>
          <a:p>
            <a:pPr/>
            <a:r>
              <a:t>Our specialization is contextual, because we are compressing from ELMo layer 1.</a:t>
            </a:r>
          </a:p>
          <a:p>
            <a:pPr/>
          </a:p>
          <a:p>
            <a:pPr/>
            <a:r>
              <a:t>So, we achieve a specialized representation that’s contextual and contains syntactic information.</a:t>
            </a:r>
          </a:p>
          <a:p>
            <a:pPr/>
          </a:p>
          <a:p>
            <a:pPr/>
            <a:r>
              <a:t>What do linguists do?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9" name="Shape 1239"/>
          <p:cNvSpPr/>
          <p:nvPr>
            <p:ph type="sldImg"/>
          </p:nvPr>
        </p:nvSpPr>
        <p:spPr>
          <a:prstGeom prst="rect">
            <a:avLst/>
          </a:prstGeom>
        </p:spPr>
        <p:txBody>
          <a:bodyPr/>
          <a:lstStyle/>
          <a:p>
            <a:pPr/>
          </a:p>
        </p:txBody>
      </p:sp>
      <p:sp>
        <p:nvSpPr>
          <p:cNvPr id="1240" name="Shape 1240"/>
          <p:cNvSpPr/>
          <p:nvPr>
            <p:ph type="body" sz="quarter" idx="1"/>
          </p:nvPr>
        </p:nvSpPr>
        <p:spPr>
          <a:prstGeom prst="rect">
            <a:avLst/>
          </a:prstGeom>
        </p:spPr>
        <p:txBody>
          <a:bodyPr/>
          <a:lstStyle/>
          <a:p>
            <a:pPr/>
            <a:r>
              <a:t>[CLICK] POS tags are the conventional syntactically compressed  representations.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9" name="Shape 1259"/>
          <p:cNvSpPr/>
          <p:nvPr>
            <p:ph type="sldImg"/>
          </p:nvPr>
        </p:nvSpPr>
        <p:spPr>
          <a:prstGeom prst="rect">
            <a:avLst/>
          </a:prstGeom>
        </p:spPr>
        <p:txBody>
          <a:bodyPr/>
          <a:lstStyle/>
          <a:p>
            <a:pPr/>
          </a:p>
        </p:txBody>
      </p:sp>
      <p:sp>
        <p:nvSpPr>
          <p:cNvPr id="1260" name="Shape 1260"/>
          <p:cNvSpPr/>
          <p:nvPr>
            <p:ph type="body" sz="quarter" idx="1"/>
          </p:nvPr>
        </p:nvSpPr>
        <p:spPr>
          <a:prstGeom prst="rect">
            <a:avLst/>
          </a:prstGeom>
        </p:spPr>
        <p:txBody>
          <a:bodyPr/>
          <a:lstStyle/>
          <a:p>
            <a:pPr/>
            <a:r>
              <a:t>[CLICK]  Sometimes linguists use fine grained super-tags, like CCG tags, which are specifically supposed to guide parsing. </a:t>
            </a:r>
          </a:p>
          <a:p>
            <a:pPr/>
          </a:p>
          <a:p>
            <a:pPr/>
            <a:r>
              <a:t>So could we get these discrete tags automatically? </a:t>
            </a:r>
          </a:p>
          <a:p>
            <a:pPr/>
          </a:p>
          <a:p>
            <a:pPr/>
            <a:r>
              <a:t>Yes, we can, let’s extend our method to the discrete case.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3" name="Shape 1313"/>
          <p:cNvSpPr/>
          <p:nvPr>
            <p:ph type="sldImg"/>
          </p:nvPr>
        </p:nvSpPr>
        <p:spPr>
          <a:prstGeom prst="rect">
            <a:avLst/>
          </a:prstGeom>
        </p:spPr>
        <p:txBody>
          <a:bodyPr/>
          <a:lstStyle/>
          <a:p>
            <a:pPr/>
          </a:p>
        </p:txBody>
      </p:sp>
      <p:sp>
        <p:nvSpPr>
          <p:cNvPr id="1314" name="Shape 1314"/>
          <p:cNvSpPr/>
          <p:nvPr>
            <p:ph type="body" sz="quarter" idx="1"/>
          </p:nvPr>
        </p:nvSpPr>
        <p:spPr>
          <a:prstGeom prst="rect">
            <a:avLst/>
          </a:prstGeom>
        </p:spPr>
        <p:txBody>
          <a:bodyPr/>
          <a:lstStyle/>
          <a:p>
            <a:pPr/>
            <a:r>
              <a:t>1. We put the continuous on the Right hand side as as comparison. [CLICK] </a:t>
            </a:r>
          </a:p>
          <a:p>
            <a:pPr/>
            <a:r>
              <a:t>2. The deterministic counter part for discrete case is a one-hot vector, notice in this example that only VERB fires, and the other dimensions are 0. </a:t>
            </a:r>
          </a:p>
          <a:p>
            <a:pPr/>
            <a:r>
              <a:t>3. Our IB method is stochastic in that we have a multinomial distribution for this token, whose probabilities sum up to 1. </a:t>
            </a:r>
          </a:p>
          <a:p>
            <a:pPr/>
            <a:r>
              <a:t>4. But, actually, we don’t know the correspondence between dimensions and POS tags, and we don’t even know if there is a correspondence, so we will just call them by their indices. </a:t>
            </a:r>
          </a:p>
          <a:p>
            <a:pPr/>
            <a:r>
              <a:t>Like, maybe dim 3 and dim 4 are different forms of nouns. So here we are again using randomness to forget whether the object pronoun is pl, or sing.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2" name="Shape 1332"/>
          <p:cNvSpPr/>
          <p:nvPr>
            <p:ph type="sldImg"/>
          </p:nvPr>
        </p:nvSpPr>
        <p:spPr>
          <a:prstGeom prst="rect">
            <a:avLst/>
          </a:prstGeom>
        </p:spPr>
        <p:txBody>
          <a:bodyPr/>
          <a:lstStyle/>
          <a:p>
            <a:pPr/>
          </a:p>
        </p:txBody>
      </p:sp>
      <p:sp>
        <p:nvSpPr>
          <p:cNvPr id="1333" name="Shape 1333"/>
          <p:cNvSpPr/>
          <p:nvPr>
            <p:ph type="body" sz="quarter" idx="1"/>
          </p:nvPr>
        </p:nvSpPr>
        <p:spPr>
          <a:prstGeom prst="rect">
            <a:avLst/>
          </a:prstGeom>
        </p:spPr>
        <p:txBody>
          <a:bodyPr/>
          <a:lstStyle/>
          <a:p>
            <a:pPr/>
            <a:r>
              <a:t>discrete architecture. </a:t>
            </a:r>
          </a:p>
          <a:p>
            <a:pPr/>
          </a:p>
          <a:p>
            <a:pPr/>
            <a:r>
              <a:t>similar structure, [CLICK] a feedforward non-linear NN to produce parameter for a softmax distribution and finally [CLICK]  pass through a softmax layer to generate the multinomial distribution.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Here is how people fine-tune word embeddings for a task. </a:t>
            </a:r>
          </a:p>
          <a:p>
            <a:pPr/>
            <a:r>
              <a:t>Imagine a wheat field that sends wheat [CLICK] to the factory, that produces cookies [CLICK]. An evaluator[CLICK]’s feedback is propagated back to the factory and all the way back to the wheat field, aka genetic engineering.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7" name="Shape 1357"/>
          <p:cNvSpPr/>
          <p:nvPr>
            <p:ph type="sldImg"/>
          </p:nvPr>
        </p:nvSpPr>
        <p:spPr>
          <a:prstGeom prst="rect">
            <a:avLst/>
          </a:prstGeom>
        </p:spPr>
        <p:txBody>
          <a:bodyPr/>
          <a:lstStyle/>
          <a:p>
            <a:pPr/>
          </a:p>
        </p:txBody>
      </p:sp>
      <p:sp>
        <p:nvSpPr>
          <p:cNvPr id="1358" name="Shape 1358"/>
          <p:cNvSpPr/>
          <p:nvPr>
            <p:ph type="body" sz="quarter" idx="1"/>
          </p:nvPr>
        </p:nvSpPr>
        <p:spPr>
          <a:prstGeom prst="rect">
            <a:avLst/>
          </a:prstGeom>
        </p:spPr>
        <p:txBody>
          <a:bodyPr/>
          <a:lstStyle/>
          <a:p>
            <a:pPr/>
            <a:r>
              <a:t>Let’s zoom in to the parser.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7" name="Shape 1377"/>
          <p:cNvSpPr/>
          <p:nvPr>
            <p:ph type="sldImg"/>
          </p:nvPr>
        </p:nvSpPr>
        <p:spPr>
          <a:prstGeom prst="rect">
            <a:avLst/>
          </a:prstGeom>
        </p:spPr>
        <p:txBody>
          <a:bodyPr/>
          <a:lstStyle/>
          <a:p>
            <a:pPr/>
          </a:p>
        </p:txBody>
      </p:sp>
      <p:sp>
        <p:nvSpPr>
          <p:cNvPr id="1378" name="Shape 1378"/>
          <p:cNvSpPr/>
          <p:nvPr>
            <p:ph type="body" sz="quarter" idx="1"/>
          </p:nvPr>
        </p:nvSpPr>
        <p:spPr>
          <a:prstGeom prst="rect">
            <a:avLst/>
          </a:prstGeom>
        </p:spPr>
        <p:txBody>
          <a:bodyPr/>
          <a:lstStyle/>
          <a:p>
            <a:pPr/>
            <a:r>
              <a:t>square, do not use embedding with color. </a:t>
            </a:r>
          </a:p>
          <a:p>
            <a:pPr/>
          </a:p>
          <a:p>
            <a:pPr/>
            <a:r>
              <a:t>say DET, NOUN…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6" name="Shape 1476"/>
          <p:cNvSpPr/>
          <p:nvPr>
            <p:ph type="sldImg"/>
          </p:nvPr>
        </p:nvSpPr>
        <p:spPr>
          <a:prstGeom prst="rect">
            <a:avLst/>
          </a:prstGeom>
        </p:spPr>
        <p:txBody>
          <a:bodyPr/>
          <a:lstStyle/>
          <a:p>
            <a:pPr/>
          </a:p>
        </p:txBody>
      </p:sp>
      <p:sp>
        <p:nvSpPr>
          <p:cNvPr id="1477" name="Shape 1477"/>
          <p:cNvSpPr/>
          <p:nvPr>
            <p:ph type="body" sz="quarter" idx="1"/>
          </p:nvPr>
        </p:nvSpPr>
        <p:spPr>
          <a:prstGeom prst="rect">
            <a:avLst/>
          </a:prstGeom>
        </p:spPr>
        <p:txBody>
          <a:bodyPr/>
          <a:lstStyle/>
          <a:p>
            <a:pPr/>
            <a:r>
              <a:t>zoom out.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9" name="Shape 1549"/>
          <p:cNvSpPr/>
          <p:nvPr>
            <p:ph type="sldImg"/>
          </p:nvPr>
        </p:nvSpPr>
        <p:spPr>
          <a:prstGeom prst="rect">
            <a:avLst/>
          </a:prstGeom>
        </p:spPr>
        <p:txBody>
          <a:bodyPr/>
          <a:lstStyle/>
          <a:p>
            <a:pPr/>
          </a:p>
        </p:txBody>
      </p:sp>
      <p:sp>
        <p:nvSpPr>
          <p:cNvPr id="1550" name="Shape 1550"/>
          <p:cNvSpPr/>
          <p:nvPr>
            <p:ph type="body" sz="quarter" idx="1"/>
          </p:nvPr>
        </p:nvSpPr>
        <p:spPr>
          <a:prstGeom prst="rect">
            <a:avLst/>
          </a:prstGeom>
        </p:spPr>
        <p:txBody>
          <a:bodyPr/>
          <a:lstStyle/>
          <a:p>
            <a:pPr/>
            <a:r>
              <a:t>highlight with green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9" name="Shape 1569"/>
          <p:cNvSpPr/>
          <p:nvPr>
            <p:ph type="sldImg"/>
          </p:nvPr>
        </p:nvSpPr>
        <p:spPr>
          <a:prstGeom prst="rect">
            <a:avLst/>
          </a:prstGeom>
        </p:spPr>
        <p:txBody>
          <a:bodyPr/>
          <a:lstStyle/>
          <a:p>
            <a:pPr/>
          </a:p>
        </p:txBody>
      </p:sp>
      <p:sp>
        <p:nvSpPr>
          <p:cNvPr id="1570" name="Shape 1570"/>
          <p:cNvSpPr/>
          <p:nvPr>
            <p:ph type="body" sz="quarter" idx="1"/>
          </p:nvPr>
        </p:nvSpPr>
        <p:spPr>
          <a:prstGeom prst="rect">
            <a:avLst/>
          </a:prstGeom>
        </p:spPr>
        <p:txBody>
          <a:bodyPr/>
          <a:lstStyle/>
          <a:p>
            <a:pPr/>
          </a:p>
          <a:p>
            <a:pPr/>
            <a:r>
              <a:t>We use a neural dependency parser that takes in a vector representation for each token.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5" name="Shape 1595"/>
          <p:cNvSpPr/>
          <p:nvPr>
            <p:ph type="sldImg"/>
          </p:nvPr>
        </p:nvSpPr>
        <p:spPr>
          <a:prstGeom prst="rect">
            <a:avLst/>
          </a:prstGeom>
        </p:spPr>
        <p:txBody>
          <a:bodyPr/>
          <a:lstStyle/>
          <a:p>
            <a:pPr/>
          </a:p>
        </p:txBody>
      </p:sp>
      <p:sp>
        <p:nvSpPr>
          <p:cNvPr id="1596" name="Shape 1596"/>
          <p:cNvSpPr/>
          <p:nvPr>
            <p:ph type="body" sz="quarter" idx="1"/>
          </p:nvPr>
        </p:nvSpPr>
        <p:spPr>
          <a:prstGeom prst="rect">
            <a:avLst/>
          </a:prstGeom>
        </p:spPr>
        <p:txBody>
          <a:bodyPr/>
          <a:lstStyle/>
          <a:p>
            <a:pPr/>
            <a:r>
              <a:t>Note there is a slight disparity, the output of our token encoder is a Gaussian distribution over specialized embedding vectors, or a multinomial distribution over discrete tags. [CLICK]</a:t>
            </a:r>
          </a:p>
          <a:p>
            <a:pPr/>
            <a:r>
              <a:t>But the input to the parser isn’t a distribution. [CLICK]  It’s specific vectors or tags.  Our objective requires us to average parse log-probabilities over the distribution, so we need to sample and average. [CLICK] </a:t>
            </a:r>
          </a:p>
          <a:p>
            <a:pPr/>
            <a:r>
              <a:t>Because we have a sampling step in the forward pass, we will have to consider how to estimate stochastic gradient in the backward pass. Luckily there are principled ways to do it. [CLICK] For continuous case, we use the re-parametrization trick. For discrete case, we use the Gumbel-Softmax trick.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3" name="Shape 1673"/>
          <p:cNvSpPr/>
          <p:nvPr>
            <p:ph type="sldImg"/>
          </p:nvPr>
        </p:nvSpPr>
        <p:spPr>
          <a:prstGeom prst="rect">
            <a:avLst/>
          </a:prstGeom>
        </p:spPr>
        <p:txBody>
          <a:bodyPr/>
          <a:lstStyle/>
          <a:p>
            <a:pPr/>
          </a:p>
        </p:txBody>
      </p:sp>
      <p:sp>
        <p:nvSpPr>
          <p:cNvPr id="1674" name="Shape 1674"/>
          <p:cNvSpPr/>
          <p:nvPr>
            <p:ph type="body" sz="quarter" idx="1"/>
          </p:nvPr>
        </p:nvSpPr>
        <p:spPr>
          <a:prstGeom prst="rect">
            <a:avLst/>
          </a:prstGeom>
        </p:spPr>
        <p:txBody>
          <a:bodyPr/>
          <a:lstStyle/>
          <a:p>
            <a:pPr/>
            <a:r>
              <a:t>READ: </a:t>
            </a:r>
          </a:p>
          <a:p>
            <a:pPr/>
            <a:r>
              <a:t>which is what the previous slide actually estimated. </a:t>
            </a:r>
          </a:p>
          <a:p>
            <a:pPr/>
          </a:p>
          <a:p>
            <a:pPr/>
            <a:r>
              <a:t>For mathematical details about why these two terms are intractable, and the details of the upper bound, please refer to our paper.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4" name="Shape 1704"/>
          <p:cNvSpPr/>
          <p:nvPr>
            <p:ph type="sldImg"/>
          </p:nvPr>
        </p:nvSpPr>
        <p:spPr>
          <a:prstGeom prst="rect">
            <a:avLst/>
          </a:prstGeom>
        </p:spPr>
        <p:txBody>
          <a:bodyPr/>
          <a:lstStyle/>
          <a:p>
            <a:pPr/>
          </a:p>
        </p:txBody>
      </p:sp>
      <p:sp>
        <p:nvSpPr>
          <p:cNvPr id="1705" name="Shape 1705"/>
          <p:cNvSpPr/>
          <p:nvPr>
            <p:ph type="body" sz="quarter" idx="1"/>
          </p:nvPr>
        </p:nvSpPr>
        <p:spPr>
          <a:prstGeom prst="rect">
            <a:avLst/>
          </a:prstGeom>
        </p:spPr>
        <p:txBody>
          <a:bodyPr/>
          <a:lstStyle/>
          <a:p>
            <a:pPr/>
            <a:r>
              <a:t>Let’s look at some T-sne plots,  [CLICK] Each dot represents a word token, and it’s colored by the gold POS tags. </a:t>
            </a:r>
          </a:p>
          <a:p>
            <a:pPr/>
            <a:r>
              <a:t>When we keep all information, we could see the clustering, but the boundary is not clearly separated. </a:t>
            </a:r>
          </a:p>
          <a:p>
            <a:pPr/>
            <a:r>
              <a:t>When we have moderate compression (with a good beta value), we have very clear clustering of POS tags. </a:t>
            </a:r>
          </a:p>
          <a:p>
            <a:pPr/>
            <a:r>
              <a:t>When we have too much compression, everything just mixed together.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5" name="Shape 1725"/>
          <p:cNvSpPr/>
          <p:nvPr>
            <p:ph type="sldImg"/>
          </p:nvPr>
        </p:nvSpPr>
        <p:spPr>
          <a:prstGeom prst="rect">
            <a:avLst/>
          </a:prstGeom>
        </p:spPr>
        <p:txBody>
          <a:bodyPr/>
          <a:lstStyle/>
          <a:p>
            <a:pPr/>
          </a:p>
        </p:txBody>
      </p:sp>
      <p:sp>
        <p:nvSpPr>
          <p:cNvPr id="1726" name="Shape 1726"/>
          <p:cNvSpPr/>
          <p:nvPr>
            <p:ph type="body" sz="quarter" idx="1"/>
          </p:nvPr>
        </p:nvSpPr>
        <p:spPr>
          <a:prstGeom prst="rect">
            <a:avLst/>
          </a:prstGeom>
        </p:spPr>
        <p:txBody>
          <a:bodyPr/>
          <a:lstStyle/>
          <a:p>
            <a:pPr/>
            <a:r>
              <a:t>gradually starve Oscar. </a:t>
            </a:r>
          </a:p>
          <a:p>
            <a:pPr/>
          </a:p>
          <a:p>
            <a:pPr/>
            <a:r>
              <a:t>[TODO] turn horizontally,,,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6" name="Shape 1746"/>
          <p:cNvSpPr/>
          <p:nvPr>
            <p:ph type="sldImg"/>
          </p:nvPr>
        </p:nvSpPr>
        <p:spPr>
          <a:prstGeom prst="rect">
            <a:avLst/>
          </a:prstGeom>
        </p:spPr>
        <p:txBody>
          <a:bodyPr/>
          <a:lstStyle/>
          <a:p>
            <a:pPr/>
          </a:p>
        </p:txBody>
      </p:sp>
      <p:sp>
        <p:nvSpPr>
          <p:cNvPr id="1747" name="Shape 1747"/>
          <p:cNvSpPr/>
          <p:nvPr>
            <p:ph type="body" sz="quarter" idx="1"/>
          </p:nvPr>
        </p:nvSpPr>
        <p:spPr>
          <a:prstGeom prst="rect">
            <a:avLst/>
          </a:prstGeom>
        </p:spPr>
        <p:txBody>
          <a:bodyPr/>
          <a:lstStyle/>
          <a:p>
            <a:pPr/>
            <a:r>
              <a:t>For the discrete case, we run deterministic annealing to get a hierarchical clustering of the discrete taggings. </a:t>
            </a:r>
          </a:p>
          <a:p>
            <a:pPr/>
            <a:r>
              <a:t>We start from beta being very large [CLICK] (i.e. a happy Oscar) and we gradually anneal beta down, we keep more information which yields finer grained taggings at Oscar’s expense. [CLICK ] Poor Oscar… </a:t>
            </a:r>
          </a:p>
          <a:p>
            <a:pPr/>
          </a:p>
          <a:p>
            <a:pPr/>
            <a:r>
              <a:t>The hierarchical clustering result successfully captures those big categories categories [CLICK ] like ADJ, VERB, NOUN, etc. </a:t>
            </a:r>
          </a:p>
          <a:p>
            <a:pPr/>
            <a:r>
              <a:t>The cute part is that as we get more finer grained [CLICK], they also capture the clusters like possive pronouns, nominative cases, accusative cases, and anaphors.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In an NLP setting, the field is a pre-trained ELMo model, which passes word embeddings[CLICK] to the parser, which sends parse cookies[CLICK] to an evaluation script. The script could score labeled attachment or log-likelihood.</a:t>
            </a:r>
          </a:p>
          <a:p>
            <a:pPr/>
          </a:p>
          <a:p>
            <a:pPr/>
            <a:r>
              <a:t>In the backward pass, [CLICK] people back-propagate to the parser and all the way back to the ELMo model, so it fine-tunes ELMo jointly with the parser.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3" name="Shape 1753"/>
          <p:cNvSpPr/>
          <p:nvPr>
            <p:ph type="sldImg"/>
          </p:nvPr>
        </p:nvSpPr>
        <p:spPr>
          <a:prstGeom prst="rect">
            <a:avLst/>
          </a:prstGeom>
        </p:spPr>
        <p:txBody>
          <a:bodyPr/>
          <a:lstStyle/>
          <a:p>
            <a:pPr/>
          </a:p>
        </p:txBody>
      </p:sp>
      <p:sp>
        <p:nvSpPr>
          <p:cNvPr id="1754" name="Shape 1754"/>
          <p:cNvSpPr/>
          <p:nvPr>
            <p:ph type="body" sz="quarter" idx="1"/>
          </p:nvPr>
        </p:nvSpPr>
        <p:spPr>
          <a:prstGeom prst="rect">
            <a:avLst/>
          </a:prstGeom>
        </p:spPr>
        <p:txBody>
          <a:bodyPr/>
          <a:lstStyle/>
          <a:p>
            <a:pPr/>
            <a:r>
              <a:t>13:10</a:t>
            </a:r>
          </a:p>
          <a:p>
            <a:pPr/>
            <a:r>
              <a:t>Our results agree with the intuition that POS keeps information about parsing. </a:t>
            </a:r>
          </a:p>
          <a:p>
            <a:pPr/>
            <a:r>
              <a:t>POS is contextual. Our taggings are contextual as well !!!</a:t>
            </a:r>
          </a:p>
          <a:p>
            <a:pPr/>
            <a:r>
              <a:t>[CLICK] However, word type should be strong predictor of POS tags. How do we specialize so that our specialized taggings mostly depend on type information.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5" name="Shape 1775"/>
          <p:cNvSpPr/>
          <p:nvPr>
            <p:ph type="sldImg"/>
          </p:nvPr>
        </p:nvSpPr>
        <p:spPr>
          <a:prstGeom prst="rect">
            <a:avLst/>
          </a:prstGeom>
        </p:spPr>
        <p:txBody>
          <a:bodyPr/>
          <a:lstStyle/>
          <a:p>
            <a:pPr/>
          </a:p>
        </p:txBody>
      </p:sp>
      <p:sp>
        <p:nvSpPr>
          <p:cNvPr id="1776" name="Shape 1776"/>
          <p:cNvSpPr/>
          <p:nvPr>
            <p:ph type="body" sz="quarter" idx="1"/>
          </p:nvPr>
        </p:nvSpPr>
        <p:spPr>
          <a:prstGeom prst="rect">
            <a:avLst/>
          </a:prstGeom>
        </p:spPr>
        <p:txBody>
          <a:bodyPr/>
          <a:lstStyle/>
          <a:p>
            <a:pPr/>
            <a:r>
              <a:t>READ: A simple solution is to use ELMo-0, it’s based on character level conv net, so ELMo-0 is not contextual. Specializing is to extract from existing embeddings, which is also non-contextual.</a:t>
            </a:r>
          </a:p>
          <a:p>
            <a:pPr/>
            <a:r>
              <a:t>We propose a soft-version, making the specialized tagging depend MOSTLY on its word types. We add the conditional mutual information term. </a:t>
            </a:r>
          </a:p>
          <a:p>
            <a:pPr/>
            <a:r>
              <a:t>To minimize this term is to say that as we introduce the context of each word, our specialized taggings do not contain much extra information than if we only look at the word type.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8" name="Shape 1928"/>
          <p:cNvSpPr/>
          <p:nvPr>
            <p:ph type="sldImg"/>
          </p:nvPr>
        </p:nvSpPr>
        <p:spPr>
          <a:prstGeom prst="rect">
            <a:avLst/>
          </a:prstGeom>
        </p:spPr>
        <p:txBody>
          <a:bodyPr/>
          <a:lstStyle/>
          <a:p>
            <a:pPr/>
          </a:p>
        </p:txBody>
      </p:sp>
      <p:sp>
        <p:nvSpPr>
          <p:cNvPr id="1929" name="Shape 1929"/>
          <p:cNvSpPr/>
          <p:nvPr>
            <p:ph type="body" sz="quarter" idx="1"/>
          </p:nvPr>
        </p:nvSpPr>
        <p:spPr>
          <a:prstGeom prst="rect">
            <a:avLst/>
          </a:prstGeom>
        </p:spPr>
        <p:txBody>
          <a:bodyPr/>
          <a:lstStyle/>
          <a:p>
            <a:pPr/>
            <a:r>
              <a:t>We compare to 3 baselines. </a:t>
            </a:r>
          </a:p>
          <a:p>
            <a:pPr/>
            <a:r>
              <a:t>PCA in green is task agnostic, and does not help the blue baseline at all. </a:t>
            </a:r>
          </a:p>
          <a:p>
            <a:pPr/>
            <a:r>
              <a:t>MLP in yellow is like our method, it helps ELMo, but it keeps the same amount of information for every token, whereas our method (in red) makes Oscar happy. </a:t>
            </a:r>
          </a:p>
          <a:p>
            <a:pPr/>
          </a:p>
          <a:p>
            <a:pPr/>
            <a:r>
              <a:t>Our method outperforms the 3 baselines. </a:t>
            </a:r>
          </a:p>
          <a:p>
            <a:pPr/>
            <a:r>
              <a:t>&lt;SLOW&gt;</a:t>
            </a:r>
          </a:p>
          <a:p>
            <a:pPr/>
            <a:r>
              <a:t>Now this graph only shows English, but we run experiments on 9 languages. </a:t>
            </a:r>
          </a:p>
          <a:p>
            <a:pPr/>
            <a:r>
              <a:t>[CLICK] Our method wins or statistically ties across all 9 languages. We have approximately 1 point improvement on labeled attachment score, on average .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8" name="Shape 1938"/>
          <p:cNvSpPr/>
          <p:nvPr>
            <p:ph type="sldImg"/>
          </p:nvPr>
        </p:nvSpPr>
        <p:spPr>
          <a:prstGeom prst="rect">
            <a:avLst/>
          </a:prstGeom>
        </p:spPr>
        <p:txBody>
          <a:bodyPr/>
          <a:lstStyle/>
          <a:p>
            <a:pPr/>
          </a:p>
        </p:txBody>
      </p:sp>
      <p:sp>
        <p:nvSpPr>
          <p:cNvPr id="1939" name="Shape 1939"/>
          <p:cNvSpPr/>
          <p:nvPr>
            <p:ph type="body" sz="quarter" idx="1"/>
          </p:nvPr>
        </p:nvSpPr>
        <p:spPr>
          <a:prstGeom prst="rect">
            <a:avLst/>
          </a:prstGeom>
        </p:spPr>
        <p:txBody>
          <a:bodyPr/>
          <a:lstStyle/>
          <a:p>
            <a:pPr/>
            <a:r>
              <a:t>The gold POS tags are good for parsing, but the point of our method is to find the tagset that’s MOST useful for parsing. </a:t>
            </a:r>
          </a:p>
          <a:p>
            <a:pPr/>
            <a:r>
              <a:t>And our result outperforms the POS baselines, unsurprisingly.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1" name="Shape 1951"/>
          <p:cNvSpPr/>
          <p:nvPr>
            <p:ph type="sldImg"/>
          </p:nvPr>
        </p:nvSpPr>
        <p:spPr>
          <a:prstGeom prst="rect">
            <a:avLst/>
          </a:prstGeom>
        </p:spPr>
        <p:txBody>
          <a:bodyPr/>
          <a:lstStyle/>
          <a:p>
            <a:pPr/>
          </a:p>
        </p:txBody>
      </p:sp>
      <p:sp>
        <p:nvSpPr>
          <p:cNvPr id="1952" name="Shape 1952"/>
          <p:cNvSpPr/>
          <p:nvPr>
            <p:ph type="body" sz="quarter" idx="1"/>
          </p:nvPr>
        </p:nvSpPr>
        <p:spPr>
          <a:prstGeom prst="rect">
            <a:avLst/>
          </a:prstGeom>
        </p:spPr>
        <p:txBody>
          <a:bodyPr/>
          <a:lstStyle/>
          <a:p>
            <a:pPr/>
            <a:r>
              <a:t>Now, we thought you might have a question. Sure, threshing works, but does it work as well as fine-tuning?  So we ran an extra experiment yesterday on English.  (Poor us.)</a:t>
            </a:r>
          </a:p>
          <a:p>
            <a:pPr/>
          </a:p>
          <a:p>
            <a:pPr/>
            <a:r>
              <a:t>It turns out that we actually did a little BETTER than fine-tuning.  The difference isn’t statistically significant.  </a:t>
            </a:r>
          </a:p>
          <a:p>
            <a:pPr/>
            <a:r>
              <a:t>Also, a caveat is we didn’t do an extensive hyperparameter search.  We swept only one fine-tuning hyperparameter,  namely weight decay, just as our threshing method swept only the beta hyperparameter.  That’s how most people fine-tune in practice.  </a:t>
            </a:r>
          </a:p>
          <a:p>
            <a:pPr/>
            <a:r>
              <a:t>If you burn a lot more cycles, maybe fine-tuning will win.  But if you want something cheap and effective, threshing is both cheaper and more effective than basic fine-tuning.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Now we introduce our new idea, threshing. </a:t>
            </a:r>
          </a:p>
          <a:p>
            <a:pPr/>
            <a:r>
              <a:t>Wheat has good parts — grain and useless parts — chaff. Threshing keeps only the grain. </a:t>
            </a:r>
          </a:p>
          <a:p>
            <a:pPr/>
            <a:r>
              <a:t>[CLICK] In our case, [CLICK]Grain is the syntax, [CLICK]Chaff is “ALL” the other information that ELMo extracted. That’s useful for language modeling but not for us.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Now let’s look at our specialization framework. </a:t>
            </a:r>
          </a:p>
          <a:p>
            <a:pPr/>
            <a:r>
              <a:t>[CLICK] We introduce a new step of threshing, and a garbage can to keep the useless information. </a:t>
            </a:r>
          </a:p>
          <a:p>
            <a:pPr/>
            <a:r>
              <a:t>In the forward pass, we still start with the wheat, but we keep the grain [CLICK] and throw away the chaff. </a:t>
            </a:r>
          </a:p>
          <a:p>
            <a:pPr/>
            <a:r>
              <a:t>In the backward pass, [CLICK] we backprop through the threshing step, and what backprop is doing is to improve the thresher and get better separation of wheat from chaff. </a:t>
            </a:r>
          </a:p>
          <a:p>
            <a:pPr/>
            <a:r>
              <a:t>Notice [CLICK] that we are not Back-prop all the way to wheat field.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Similarly, for NLP tasks, the threshing step separates pre-trained ELMo embeddings into specialized taggings and chaff.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[CLICK]  So Poor ELMo, but at least we don’t have to retrain him anymore [CLICK] . </a:t>
            </a:r>
          </a:p>
          <a:p>
            <a:pPr/>
            <a:r>
              <a:t>The original ELMo already has all the body parts we might ever need, because ELMo was pre-trained for a LM task which is NLP complete. We just have to decide which parts of ELMo to keep. </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
        <p:nvSpPr>
          <p:cNvPr id="4"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tif"/><Relationship Id="rId4" Type="http://schemas.openxmlformats.org/officeDocument/2006/relationships/image" Target="../media/image8.png"/><Relationship Id="rId5" Type="http://schemas.openxmlformats.org/officeDocument/2006/relationships/image" Target="../media/image3.tif"/><Relationship Id="rId6" Type="http://schemas.openxmlformats.org/officeDocument/2006/relationships/image" Target="../media/image22.png"/><Relationship Id="rId7" Type="http://schemas.openxmlformats.org/officeDocument/2006/relationships/image" Target="../media/image7.png"/><Relationship Id="rId8" Type="http://schemas.openxmlformats.org/officeDocument/2006/relationships/image" Target="../media/image23.png"/><Relationship Id="rId9" Type="http://schemas.openxmlformats.org/officeDocument/2006/relationships/image" Target="../media/image2.tif"/><Relationship Id="rId10" Type="http://schemas.openxmlformats.org/officeDocument/2006/relationships/image" Target="../media/image1.jpe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24.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0.png"/><Relationship Id="rId19" Type="http://schemas.openxmlformats.org/officeDocument/2006/relationships/image" Target="../media/image21.png"/><Relationship Id="rId20" Type="http://schemas.openxmlformats.org/officeDocument/2006/relationships/image" Target="../media/image29.png"/><Relationship Id="rId21" Type="http://schemas.openxmlformats.org/officeDocument/2006/relationships/image" Target="../media/image2.jpeg"/><Relationship Id="rId22"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jpeg"/><Relationship Id="rId4"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5.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3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6.tif"/><Relationship Id="rId5" Type="http://schemas.openxmlformats.org/officeDocument/2006/relationships/image" Target="../media/image12.png"/><Relationship Id="rId6" Type="http://schemas.openxmlformats.org/officeDocument/2006/relationships/image" Target="../media/image5.tif"/><Relationship Id="rId7" Type="http://schemas.openxmlformats.org/officeDocument/2006/relationships/image" Target="../media/image8.png"/><Relationship Id="rId8" Type="http://schemas.openxmlformats.org/officeDocument/2006/relationships/image" Target="../media/image3.tif"/><Relationship Id="rId9" Type="http://schemas.openxmlformats.org/officeDocument/2006/relationships/image" Target="../media/image22.png"/><Relationship Id="rId10" Type="http://schemas.openxmlformats.org/officeDocument/2006/relationships/image" Target="../media/image7.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0.png"/><Relationship Id="rId14"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2.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jpeg"/><Relationship Id="rId12" Type="http://schemas.openxmlformats.org/officeDocument/2006/relationships/image" Target="../media/image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12.png"/><Relationship Id="rId7" Type="http://schemas.openxmlformats.org/officeDocument/2006/relationships/image" Target="../media/image45.png"/><Relationship Id="rId8" Type="http://schemas.openxmlformats.org/officeDocument/2006/relationships/image" Target="../media/image4.jpe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6.tif"/><Relationship Id="rId12" Type="http://schemas.openxmlformats.org/officeDocument/2006/relationships/image" Target="../media/image47.png"/><Relationship Id="rId13" Type="http://schemas.openxmlformats.org/officeDocument/2006/relationships/image" Target="../media/image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12.png"/><Relationship Id="rId6" Type="http://schemas.openxmlformats.org/officeDocument/2006/relationships/image" Target="../media/image45.png"/><Relationship Id="rId7" Type="http://schemas.openxmlformats.org/officeDocument/2006/relationships/image" Target="../media/image4.jpeg"/><Relationship Id="rId8" Type="http://schemas.openxmlformats.org/officeDocument/2006/relationships/image" Target="../media/image47.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image" Target="../media/image54.png"/><Relationship Id="rId15" Type="http://schemas.openxmlformats.org/officeDocument/2006/relationships/image" Target="../media/image55.png"/><Relationship Id="rId16" Type="http://schemas.openxmlformats.org/officeDocument/2006/relationships/image" Target="../media/image56.png"/><Relationship Id="rId17" Type="http://schemas.openxmlformats.org/officeDocument/2006/relationships/image" Target="../media/image57.png"/><Relationship Id="rId18" Type="http://schemas.openxmlformats.org/officeDocument/2006/relationships/image" Target="../media/image58.png"/><Relationship Id="rId19" Type="http://schemas.openxmlformats.org/officeDocument/2006/relationships/image" Target="../media/image59.png"/><Relationship Id="rId20" Type="http://schemas.openxmlformats.org/officeDocument/2006/relationships/image" Target="../media/image6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12.png"/><Relationship Id="rId7" Type="http://schemas.openxmlformats.org/officeDocument/2006/relationships/image" Target="../media/image54.png"/><Relationship Id="rId8" Type="http://schemas.openxmlformats.org/officeDocument/2006/relationships/image" Target="../media/image4.jpeg"/><Relationship Id="rId9" Type="http://schemas.openxmlformats.org/officeDocument/2006/relationships/image" Target="../media/image64.png"/><Relationship Id="rId10" Type="http://schemas.openxmlformats.org/officeDocument/2006/relationships/image" Target="../media/image59.png"/><Relationship Id="rId11" Type="http://schemas.openxmlformats.org/officeDocument/2006/relationships/image" Target="../media/image4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12.png"/><Relationship Id="rId7" Type="http://schemas.openxmlformats.org/officeDocument/2006/relationships/image" Target="../media/image54.png"/><Relationship Id="rId8" Type="http://schemas.openxmlformats.org/officeDocument/2006/relationships/image" Target="../media/image4.jpeg"/><Relationship Id="rId9" Type="http://schemas.openxmlformats.org/officeDocument/2006/relationships/image" Target="../media/image64.png"/><Relationship Id="rId10" Type="http://schemas.openxmlformats.org/officeDocument/2006/relationships/image" Target="../media/image59.png"/><Relationship Id="rId11" Type="http://schemas.openxmlformats.org/officeDocument/2006/relationships/image" Target="../media/image4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tif"/><Relationship Id="rId7" Type="http://schemas.openxmlformats.org/officeDocument/2006/relationships/image" Target="../media/image2.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 Id="rId9" Type="http://schemas.openxmlformats.org/officeDocument/2006/relationships/image" Target="../media/image79.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8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tif"/><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5.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12.png"/><Relationship Id="rId7" Type="http://schemas.openxmlformats.org/officeDocument/2006/relationships/image" Target="../media/image54.png"/><Relationship Id="rId8" Type="http://schemas.openxmlformats.org/officeDocument/2006/relationships/image" Target="../media/image4.jpeg"/><Relationship Id="rId9" Type="http://schemas.openxmlformats.org/officeDocument/2006/relationships/image" Target="../media/image46.png"/><Relationship Id="rId10" Type="http://schemas.openxmlformats.org/officeDocument/2006/relationships/image" Target="../media/image59.png"/><Relationship Id="rId11" Type="http://schemas.openxmlformats.org/officeDocument/2006/relationships/image" Target="../media/image6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63.png"/><Relationship Id="rId7" Type="http://schemas.openxmlformats.org/officeDocument/2006/relationships/image" Target="../media/image8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1" Type="http://schemas.openxmlformats.org/officeDocument/2006/relationships/image" Target="../media/image9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1" Type="http://schemas.openxmlformats.org/officeDocument/2006/relationships/image" Target="../media/image92.png"/><Relationship Id="rId12" Type="http://schemas.openxmlformats.org/officeDocument/2006/relationships/image" Target="../media/image9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1" Type="http://schemas.openxmlformats.org/officeDocument/2006/relationships/image" Target="../media/image9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6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69.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 Id="rId11" Type="http://schemas.openxmlformats.org/officeDocument/2006/relationships/image" Target="../media/image88.png"/><Relationship Id="rId12" Type="http://schemas.openxmlformats.org/officeDocument/2006/relationships/image" Target="../media/image89.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63.png"/><Relationship Id="rId7" Type="http://schemas.openxmlformats.org/officeDocument/2006/relationships/image" Target="../media/image69.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 Id="rId11" Type="http://schemas.openxmlformats.org/officeDocument/2006/relationships/image" Target="../media/image9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8.png"/><Relationship Id="rId15" Type="http://schemas.openxmlformats.org/officeDocument/2006/relationships/image" Target="../media/image99.png"/><Relationship Id="rId16" Type="http://schemas.openxmlformats.org/officeDocument/2006/relationships/image" Target="../media/image100.png"/><Relationship Id="rId17" Type="http://schemas.openxmlformats.org/officeDocument/2006/relationships/image" Target="../media/image93.png"/><Relationship Id="rId18" Type="http://schemas.openxmlformats.org/officeDocument/2006/relationships/image" Target="../media/image101.png"/><Relationship Id="rId19" Type="http://schemas.openxmlformats.org/officeDocument/2006/relationships/image" Target="../media/image102.png"/><Relationship Id="rId20" Type="http://schemas.openxmlformats.org/officeDocument/2006/relationships/image" Target="../media/image10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6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tif"/><Relationship Id="rId4" Type="http://schemas.openxmlformats.org/officeDocument/2006/relationships/image" Target="../media/image1.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3.tif"/><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6.png"/><Relationship Id="rId13" Type="http://schemas.openxmlformats.org/officeDocument/2006/relationships/image" Target="../media/image5.png"/><Relationship Id="rId14"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7.png"/><Relationship Id="rId8" Type="http://schemas.openxmlformats.org/officeDocument/2006/relationships/image" Target="../media/image104.png"/><Relationship Id="rId9" Type="http://schemas.openxmlformats.org/officeDocument/2006/relationships/image" Target="../media/image105.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09.png"/><Relationship Id="rId7" Type="http://schemas.openxmlformats.org/officeDocument/2006/relationships/image" Target="../media/image115.png"/><Relationship Id="rId8" Type="http://schemas.openxmlformats.org/officeDocument/2006/relationships/image" Target="../media/image11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 Id="rId3" Type="http://schemas.openxmlformats.org/officeDocument/2006/relationships/image" Target="../media/image109.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13.png"/><Relationship Id="rId7" Type="http://schemas.openxmlformats.org/officeDocument/2006/relationships/image" Target="../media/image117.png"/><Relationship Id="rId8" Type="http://schemas.openxmlformats.org/officeDocument/2006/relationships/image" Target="../media/image11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pn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13.png"/><Relationship Id="rId6" Type="http://schemas.openxmlformats.org/officeDocument/2006/relationships/image" Target="../media/image117.png"/><Relationship Id="rId7" Type="http://schemas.openxmlformats.org/officeDocument/2006/relationships/image" Target="../media/image119.png"/><Relationship Id="rId8" Type="http://schemas.openxmlformats.org/officeDocument/2006/relationships/image" Target="../media/image109.png"/><Relationship Id="rId9" Type="http://schemas.openxmlformats.org/officeDocument/2006/relationships/image" Target="../media/image11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3.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60.png"/><Relationship Id="rId4" Type="http://schemas.openxmlformats.org/officeDocument/2006/relationships/image" Target="../media/image4.jpeg"/><Relationship Id="rId5" Type="http://schemas.openxmlformats.org/officeDocument/2006/relationships/image" Target="../media/image12.png"/><Relationship Id="rId6" Type="http://schemas.openxmlformats.org/officeDocument/2006/relationships/image" Target="../media/image54.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33.png"/><Relationship Id="rId8" Type="http://schemas.openxmlformats.org/officeDocument/2006/relationships/image" Target="../media/image3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tif"/><Relationship Id="rId4" Type="http://schemas.openxmlformats.org/officeDocument/2006/relationships/image" Target="../media/image13.png"/><Relationship Id="rId5" Type="http://schemas.openxmlformats.org/officeDocument/2006/relationships/image" Target="../media/image1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jpeg"/><Relationship Id="rId4" Type="http://schemas.openxmlformats.org/officeDocument/2006/relationships/image" Target="../media/image127.png"/><Relationship Id="rId5" Type="http://schemas.openxmlformats.org/officeDocument/2006/relationships/image" Target="../media/image6.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28.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2.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jpeg"/><Relationship Id="rId4" Type="http://schemas.openxmlformats.org/officeDocument/2006/relationships/image" Target="../media/image2.tif"/><Relationship Id="rId5" Type="http://schemas.openxmlformats.org/officeDocument/2006/relationships/image" Target="../media/image5.tif"/><Relationship Id="rId6" Type="http://schemas.openxmlformats.org/officeDocument/2006/relationships/image" Target="../media/image1.jpeg"/><Relationship Id="rId7" Type="http://schemas.openxmlformats.org/officeDocument/2006/relationships/image" Target="../media/image7.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chart" Target="../charts/chart1.xml"/><Relationship Id="rId9" Type="http://schemas.openxmlformats.org/officeDocument/2006/relationships/chart" Target="../charts/chart2.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chart" Target="../charts/chart3.xml"/><Relationship Id="rId4" Type="http://schemas.openxmlformats.org/officeDocument/2006/relationships/image" Target="../media/image128.png"/><Relationship Id="rId5" Type="http://schemas.openxmlformats.org/officeDocument/2006/relationships/image" Target="../media/image13.png"/><Relationship Id="rId6" Type="http://schemas.openxmlformats.org/officeDocument/2006/relationships/image" Target="../media/image138.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chart" Target="../charts/chart4.xml"/><Relationship Id="rId4" Type="http://schemas.openxmlformats.org/officeDocument/2006/relationships/image" Target="../media/image128.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chart" Target="../charts/chart5.xml"/><Relationship Id="rId4" Type="http://schemas.openxmlformats.org/officeDocument/2006/relationships/image" Target="../media/image128.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5.tif"/><Relationship Id="rId5" Type="http://schemas.openxmlformats.org/officeDocument/2006/relationships/image" Target="../media/image8.png"/><Relationship Id="rId6" Type="http://schemas.openxmlformats.org/officeDocument/2006/relationships/image" Target="../media/image3.tif"/><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tif"/><Relationship Id="rId10" Type="http://schemas.openxmlformats.org/officeDocument/2006/relationships/image" Target="../media/image1.jpeg"/><Relationship Id="rId11" Type="http://schemas.openxmlformats.org/officeDocument/2006/relationships/image" Target="../media/image7.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png"/><Relationship Id="rId19" Type="http://schemas.openxmlformats.org/officeDocument/2006/relationships/image" Target="../media/image20.png"/><Relationship Id="rId20" Type="http://schemas.openxmlformats.org/officeDocument/2006/relationships/image" Target="../media/image21.png"/><Relationship Id="rId21" Type="http://schemas.openxmlformats.org/officeDocument/2006/relationships/image" Target="../media/image2.jpeg"/><Relationship Id="rId22"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5.tif"/><Relationship Id="rId5" Type="http://schemas.openxmlformats.org/officeDocument/2006/relationships/image" Target="../media/image8.png"/><Relationship Id="rId6" Type="http://schemas.openxmlformats.org/officeDocument/2006/relationships/image" Target="../media/image3.tif"/><Relationship Id="rId7" Type="http://schemas.openxmlformats.org/officeDocument/2006/relationships/image" Target="../media/image22.png"/><Relationship Id="rId8" Type="http://schemas.openxmlformats.org/officeDocument/2006/relationships/image" Target="../media/image7.png"/><Relationship Id="rId9" Type="http://schemas.openxmlformats.org/officeDocument/2006/relationships/image" Target="../media/image23.png"/><Relationship Id="rId10" Type="http://schemas.openxmlformats.org/officeDocument/2006/relationships/image" Target="../media/image2.tif"/><Relationship Id="rId11" Type="http://schemas.openxmlformats.org/officeDocument/2006/relationships/image" Target="../media/image1.jpe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png"/><Relationship Id="rId19" Type="http://schemas.openxmlformats.org/officeDocument/2006/relationships/image" Target="../media/image20.png"/><Relationship Id="rId20" Type="http://schemas.openxmlformats.org/officeDocument/2006/relationships/image" Target="../media/image21.png"/><Relationship Id="rId21" Type="http://schemas.openxmlformats.org/officeDocument/2006/relationships/image" Target="../media/image2.jpe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pecializing Word Embeddings (for Parsing) by Information Bottleneck"/>
          <p:cNvSpPr txBox="1"/>
          <p:nvPr>
            <p:ph type="ctrTitle"/>
          </p:nvPr>
        </p:nvSpPr>
        <p:spPr>
          <a:xfrm>
            <a:off x="1270000" y="-77236"/>
            <a:ext cx="10464800" cy="3302001"/>
          </a:xfrm>
          <a:prstGeom prst="rect">
            <a:avLst/>
          </a:prstGeom>
        </p:spPr>
        <p:txBody>
          <a:bodyPr/>
          <a:lstStyle>
            <a:lvl1pPr>
              <a:defRPr sz="6000"/>
            </a:lvl1pPr>
          </a:lstStyle>
          <a:p>
            <a:pPr/>
            <a:r>
              <a:t>Specializing Word Embeddings (for Parsing) by Information Bottleneck</a:t>
            </a:r>
          </a:p>
        </p:txBody>
      </p:sp>
      <p:sp>
        <p:nvSpPr>
          <p:cNvPr id="120" name="Xiang Lisa Li and Jason Eisner"/>
          <p:cNvSpPr txBox="1"/>
          <p:nvPr>
            <p:ph type="subTitle" sz="quarter" idx="1"/>
          </p:nvPr>
        </p:nvSpPr>
        <p:spPr>
          <a:xfrm>
            <a:off x="1270000" y="6297011"/>
            <a:ext cx="10464800" cy="1130301"/>
          </a:xfrm>
          <a:prstGeom prst="rect">
            <a:avLst/>
          </a:prstGeom>
        </p:spPr>
        <p:txBody>
          <a:bodyPr/>
          <a:lstStyle/>
          <a:p>
            <a:pPr/>
            <a:r>
              <a:t>Xiang Lisa Li and Jason Eisner</a:t>
            </a:r>
          </a:p>
        </p:txBody>
      </p:sp>
      <p:sp>
        <p:nvSpPr>
          <p:cNvPr id="121"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 name="Image" descr="Image"/>
          <p:cNvPicPr>
            <a:picLocks noChangeAspect="1"/>
          </p:cNvPicPr>
          <p:nvPr/>
        </p:nvPicPr>
        <p:blipFill>
          <a:blip r:embed="rId3">
            <a:extLst/>
          </a:blip>
          <a:stretch>
            <a:fillRect/>
          </a:stretch>
        </p:blipFill>
        <p:spPr>
          <a:xfrm>
            <a:off x="5089909" y="6883400"/>
            <a:ext cx="6989776" cy="2693165"/>
          </a:xfrm>
          <a:prstGeom prst="rect">
            <a:avLst/>
          </a:prstGeom>
          <a:ln w="12700">
            <a:miter lim="400000"/>
          </a:ln>
        </p:spPr>
      </p:pic>
      <p:sp>
        <p:nvSpPr>
          <p:cNvPr id="123" name="Threshing Word Embeddings"/>
          <p:cNvSpPr txBox="1"/>
          <p:nvPr/>
        </p:nvSpPr>
        <p:spPr>
          <a:xfrm>
            <a:off x="1270000" y="2505910"/>
            <a:ext cx="104648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0" sz="8000">
                <a:solidFill>
                  <a:schemeClr val="accent5">
                    <a:hueOff val="-82419"/>
                    <a:satOff val="-9513"/>
                    <a:lumOff val="-16343"/>
                  </a:schemeClr>
                </a:solidFill>
                <a:latin typeface="+mn-lt"/>
                <a:ea typeface="+mn-ea"/>
                <a:cs typeface="+mn-cs"/>
                <a:sym typeface="Helvetica Neue Medium"/>
              </a:defRPr>
            </a:lvl1pPr>
          </a:lstStyle>
          <a:p>
            <a:pPr/>
            <a:r>
              <a:t>Threshing Word Embeddings</a:t>
            </a:r>
          </a:p>
        </p:txBody>
      </p:sp>
      <p:grpSp>
        <p:nvGrpSpPr>
          <p:cNvPr id="130" name="Group"/>
          <p:cNvGrpSpPr/>
          <p:nvPr/>
        </p:nvGrpSpPr>
        <p:grpSpPr>
          <a:xfrm>
            <a:off x="1256965" y="681361"/>
            <a:ext cx="10765360" cy="2390162"/>
            <a:chOff x="-38942" y="-38943"/>
            <a:chExt cx="10765359" cy="2390161"/>
          </a:xfrm>
        </p:grpSpPr>
        <p:pic>
          <p:nvPicPr>
            <p:cNvPr id="124" name="Line Line" descr="Line Line"/>
            <p:cNvPicPr>
              <a:picLocks noChangeAspect="0"/>
            </p:cNvPicPr>
            <p:nvPr/>
          </p:nvPicPr>
          <p:blipFill>
            <a:blip r:embed="rId4">
              <a:extLst/>
            </a:blip>
            <a:stretch>
              <a:fillRect/>
            </a:stretch>
          </p:blipFill>
          <p:spPr>
            <a:xfrm rot="21523114">
              <a:off x="1439002" y="44204"/>
              <a:ext cx="7438726" cy="240893"/>
            </a:xfrm>
            <a:prstGeom prst="rect">
              <a:avLst/>
            </a:prstGeom>
            <a:effectLst/>
          </p:spPr>
        </p:pic>
        <p:pic>
          <p:nvPicPr>
            <p:cNvPr id="126" name="Line Line" descr="Line Line"/>
            <p:cNvPicPr>
              <a:picLocks noChangeAspect="0"/>
            </p:cNvPicPr>
            <p:nvPr/>
          </p:nvPicPr>
          <p:blipFill>
            <a:blip r:embed="rId5">
              <a:extLst/>
            </a:blip>
            <a:stretch>
              <a:fillRect/>
            </a:stretch>
          </p:blipFill>
          <p:spPr>
            <a:xfrm rot="21523114">
              <a:off x="-36764" y="984614"/>
              <a:ext cx="10761002" cy="315208"/>
            </a:xfrm>
            <a:prstGeom prst="rect">
              <a:avLst/>
            </a:prstGeom>
            <a:effectLst/>
          </p:spPr>
        </p:pic>
        <p:pic>
          <p:nvPicPr>
            <p:cNvPr id="128" name="Line Line" descr="Line Line"/>
            <p:cNvPicPr>
              <a:picLocks noChangeAspect="0"/>
            </p:cNvPicPr>
            <p:nvPr/>
          </p:nvPicPr>
          <p:blipFill>
            <a:blip r:embed="rId6">
              <a:extLst/>
            </a:blip>
            <a:stretch>
              <a:fillRect/>
            </a:stretch>
          </p:blipFill>
          <p:spPr>
            <a:xfrm rot="21523114">
              <a:off x="864716" y="1985416"/>
              <a:ext cx="8683551" cy="268738"/>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0"/>
                                        </p:tgtEl>
                                        <p:attrNameLst>
                                          <p:attrName>style.visibility</p:attrName>
                                        </p:attrNameLst>
                                      </p:cBhvr>
                                      <p:to>
                                        <p:strVal val="visible"/>
                                      </p:to>
                                    </p:set>
                                    <p:animEffect filter="wipe(left)" transition="in">
                                      <p:cBhvr>
                                        <p:cTn id="7" dur="1000"/>
                                        <p:tgtEl>
                                          <p:spTgt spid="130"/>
                                        </p:tgtEl>
                                      </p:cBhvr>
                                    </p:animEffec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1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1"/>
      <p:bldP build="whole" bldLvl="1" animBg="1" rev="0" advAuto="0" spid="123"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Image" descr="Image"/>
          <p:cNvPicPr>
            <a:picLocks noChangeAspect="1"/>
          </p:cNvPicPr>
          <p:nvPr/>
        </p:nvPicPr>
        <p:blipFill>
          <a:blip r:embed="rId3">
            <a:extLst/>
          </a:blip>
          <a:stretch>
            <a:fillRect/>
          </a:stretch>
        </p:blipFill>
        <p:spPr>
          <a:xfrm>
            <a:off x="4196705" y="6076133"/>
            <a:ext cx="2218963" cy="2218963"/>
          </a:xfrm>
          <a:prstGeom prst="rect">
            <a:avLst/>
          </a:prstGeom>
          <a:ln w="12700">
            <a:miter lim="400000"/>
          </a:ln>
        </p:spPr>
      </p:pic>
      <p:sp>
        <p:nvSpPr>
          <p:cNvPr id="452" name="A blackbox…"/>
          <p:cNvSpPr/>
          <p:nvPr/>
        </p:nvSpPr>
        <p:spPr>
          <a:xfrm>
            <a:off x="10545914" y="6721068"/>
            <a:ext cx="2176871"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t>A blackbox</a:t>
            </a:r>
          </a:p>
          <a:p>
            <a:pPr>
              <a:defRPr b="0" sz="2200">
                <a:solidFill>
                  <a:srgbClr val="FFFFFF"/>
                </a:solidFill>
                <a:latin typeface="+mn-lt"/>
                <a:ea typeface="+mn-ea"/>
                <a:cs typeface="+mn-cs"/>
                <a:sym typeface="Helvetica Neue Medium"/>
              </a:defRPr>
            </a:pPr>
            <a:r>
              <a:t>parser scorer </a:t>
            </a:r>
          </a:p>
        </p:txBody>
      </p:sp>
      <p:pic>
        <p:nvPicPr>
          <p:cNvPr id="453" name="Image" descr="Image"/>
          <p:cNvPicPr>
            <a:picLocks noChangeAspect="1"/>
          </p:cNvPicPr>
          <p:nvPr/>
        </p:nvPicPr>
        <p:blipFill>
          <a:blip r:embed="rId4">
            <a:extLst/>
          </a:blip>
          <a:stretch>
            <a:fillRect/>
          </a:stretch>
        </p:blipFill>
        <p:spPr>
          <a:xfrm>
            <a:off x="-207565" y="6410300"/>
            <a:ext cx="3663970" cy="1789265"/>
          </a:xfrm>
          <a:prstGeom prst="rect">
            <a:avLst/>
          </a:prstGeom>
          <a:ln w="12700">
            <a:miter lim="400000"/>
          </a:ln>
        </p:spPr>
      </p:pic>
      <p:pic>
        <p:nvPicPr>
          <p:cNvPr id="454" name="Image" descr="Image"/>
          <p:cNvPicPr>
            <a:picLocks noChangeAspect="1"/>
          </p:cNvPicPr>
          <p:nvPr/>
        </p:nvPicPr>
        <p:blipFill>
          <a:blip r:embed="rId5">
            <a:extLst/>
          </a:blip>
          <a:stretch>
            <a:fillRect/>
          </a:stretch>
        </p:blipFill>
        <p:spPr>
          <a:xfrm>
            <a:off x="1037057" y="5820314"/>
            <a:ext cx="1174727" cy="879911"/>
          </a:xfrm>
          <a:prstGeom prst="rect">
            <a:avLst/>
          </a:prstGeom>
          <a:ln w="12700">
            <a:miter lim="400000"/>
          </a:ln>
        </p:spPr>
      </p:pic>
      <p:sp>
        <p:nvSpPr>
          <p:cNvPr id="455" name="Parser"/>
          <p:cNvSpPr/>
          <p:nvPr/>
        </p:nvSpPr>
        <p:spPr>
          <a:xfrm>
            <a:off x="7387776" y="6721068"/>
            <a:ext cx="1764310"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Parser</a:t>
            </a:r>
          </a:p>
        </p:txBody>
      </p:sp>
      <p:pic>
        <p:nvPicPr>
          <p:cNvPr id="456" name="Line Line" descr="Line Line"/>
          <p:cNvPicPr>
            <a:picLocks noChangeAspect="0"/>
          </p:cNvPicPr>
          <p:nvPr/>
        </p:nvPicPr>
        <p:blipFill>
          <a:blip r:embed="rId6">
            <a:extLst/>
          </a:blip>
          <a:stretch>
            <a:fillRect/>
          </a:stretch>
        </p:blipFill>
        <p:spPr>
          <a:xfrm>
            <a:off x="3350960" y="7479786"/>
            <a:ext cx="1238138" cy="401378"/>
          </a:xfrm>
          <a:prstGeom prst="rect">
            <a:avLst/>
          </a:prstGeom>
        </p:spPr>
      </p:pic>
      <p:sp>
        <p:nvSpPr>
          <p:cNvPr id="458" name="ELMo…"/>
          <p:cNvSpPr txBox="1"/>
          <p:nvPr/>
        </p:nvSpPr>
        <p:spPr>
          <a:xfrm>
            <a:off x="2947890" y="7766053"/>
            <a:ext cx="1993088"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ELMo</a:t>
            </a:r>
          </a:p>
          <a:p>
            <a:pPr/>
            <a:r>
              <a:t> embeddings</a:t>
            </a:r>
          </a:p>
        </p:txBody>
      </p:sp>
      <p:sp>
        <p:nvSpPr>
          <p:cNvPr id="459" name="parse tree"/>
          <p:cNvSpPr txBox="1"/>
          <p:nvPr/>
        </p:nvSpPr>
        <p:spPr>
          <a:xfrm>
            <a:off x="9147635" y="7799639"/>
            <a:ext cx="158770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parse tree</a:t>
            </a:r>
          </a:p>
        </p:txBody>
      </p:sp>
      <p:pic>
        <p:nvPicPr>
          <p:cNvPr id="460" name="Line Line" descr="Line Line"/>
          <p:cNvPicPr>
            <a:picLocks noChangeAspect="0"/>
          </p:cNvPicPr>
          <p:nvPr/>
        </p:nvPicPr>
        <p:blipFill>
          <a:blip r:embed="rId6">
            <a:extLst/>
          </a:blip>
          <a:stretch>
            <a:fillRect/>
          </a:stretch>
        </p:blipFill>
        <p:spPr>
          <a:xfrm>
            <a:off x="9267256" y="7479786"/>
            <a:ext cx="1238138" cy="401378"/>
          </a:xfrm>
          <a:prstGeom prst="rect">
            <a:avLst/>
          </a:prstGeom>
        </p:spPr>
      </p:pic>
      <p:grpSp>
        <p:nvGrpSpPr>
          <p:cNvPr id="464" name="Group"/>
          <p:cNvGrpSpPr/>
          <p:nvPr/>
        </p:nvGrpSpPr>
        <p:grpSpPr>
          <a:xfrm>
            <a:off x="8546358" y="5639686"/>
            <a:ext cx="2185986" cy="1067097"/>
            <a:chOff x="-50800" y="0"/>
            <a:chExt cx="2185985" cy="1067095"/>
          </a:xfrm>
        </p:grpSpPr>
        <p:pic>
          <p:nvPicPr>
            <p:cNvPr id="522"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463"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467" name="Group"/>
          <p:cNvGrpSpPr/>
          <p:nvPr/>
        </p:nvGrpSpPr>
        <p:grpSpPr>
          <a:xfrm>
            <a:off x="5962451" y="5639686"/>
            <a:ext cx="2185987" cy="1067097"/>
            <a:chOff x="-50800" y="0"/>
            <a:chExt cx="2185985" cy="1067095"/>
          </a:xfrm>
        </p:grpSpPr>
        <p:pic>
          <p:nvPicPr>
            <p:cNvPr id="524"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466"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468" name="Line Line" descr="Line Line"/>
          <p:cNvPicPr>
            <a:picLocks noChangeAspect="0"/>
          </p:cNvPicPr>
          <p:nvPr/>
        </p:nvPicPr>
        <p:blipFill>
          <a:blip r:embed="rId8">
            <a:extLst/>
          </a:blip>
          <a:stretch>
            <a:fillRect/>
          </a:stretch>
        </p:blipFill>
        <p:spPr>
          <a:xfrm>
            <a:off x="6286633" y="7479786"/>
            <a:ext cx="1163467" cy="401378"/>
          </a:xfrm>
          <a:prstGeom prst="rect">
            <a:avLst/>
          </a:prstGeom>
        </p:spPr>
      </p:pic>
      <p:sp>
        <p:nvSpPr>
          <p:cNvPr id="470" name="Specialization:"/>
          <p:cNvSpPr txBox="1"/>
          <p:nvPr/>
        </p:nvSpPr>
        <p:spPr>
          <a:xfrm>
            <a:off x="415003" y="270673"/>
            <a:ext cx="2782444" cy="56044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FFFFFF"/>
                </a:solidFill>
                <a:latin typeface="+mn-lt"/>
                <a:ea typeface="+mn-ea"/>
                <a:cs typeface="+mn-cs"/>
                <a:sym typeface="Helvetica Neue Medium"/>
              </a:defRPr>
            </a:lvl1pPr>
          </a:lstStyle>
          <a:p>
            <a:pPr/>
            <a:r>
              <a:t>Specialization: </a:t>
            </a:r>
          </a:p>
        </p:txBody>
      </p:sp>
      <p:grpSp>
        <p:nvGrpSpPr>
          <p:cNvPr id="473" name="Group"/>
          <p:cNvGrpSpPr/>
          <p:nvPr/>
        </p:nvGrpSpPr>
        <p:grpSpPr>
          <a:xfrm>
            <a:off x="195399" y="1165311"/>
            <a:ext cx="2970262" cy="2792580"/>
            <a:chOff x="0" y="0"/>
            <a:chExt cx="2970260" cy="2792578"/>
          </a:xfrm>
        </p:grpSpPr>
        <p:pic>
          <p:nvPicPr>
            <p:cNvPr id="471" name="Image" descr="Image"/>
            <p:cNvPicPr>
              <a:picLocks noChangeAspect="1"/>
            </p:cNvPicPr>
            <p:nvPr/>
          </p:nvPicPr>
          <p:blipFill>
            <a:blip r:embed="rId9">
              <a:extLst/>
            </a:blip>
            <a:srcRect l="26617" t="0" r="0" b="0"/>
            <a:stretch>
              <a:fillRect/>
            </a:stretch>
          </p:blipFill>
          <p:spPr>
            <a:xfrm>
              <a:off x="0" y="0"/>
              <a:ext cx="2970262" cy="2276809"/>
            </a:xfrm>
            <a:prstGeom prst="rect">
              <a:avLst/>
            </a:prstGeom>
            <a:ln w="12700" cap="flat">
              <a:noFill/>
              <a:miter lim="400000"/>
            </a:ln>
            <a:effectLst/>
          </p:spPr>
        </p:pic>
        <p:sp>
          <p:nvSpPr>
            <p:cNvPr id="472" name="wheat field"/>
            <p:cNvSpPr txBox="1"/>
            <p:nvPr/>
          </p:nvSpPr>
          <p:spPr>
            <a:xfrm>
              <a:off x="692203" y="2398763"/>
              <a:ext cx="1461586" cy="393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wheat field</a:t>
              </a:r>
            </a:p>
          </p:txBody>
        </p:sp>
      </p:grpSp>
      <p:pic>
        <p:nvPicPr>
          <p:cNvPr id="474" name="Image" descr="Image"/>
          <p:cNvPicPr>
            <a:picLocks noChangeAspect="1"/>
          </p:cNvPicPr>
          <p:nvPr/>
        </p:nvPicPr>
        <p:blipFill>
          <a:blip r:embed="rId3">
            <a:extLst/>
          </a:blip>
          <a:stretch>
            <a:fillRect/>
          </a:stretch>
        </p:blipFill>
        <p:spPr>
          <a:xfrm>
            <a:off x="4341100" y="1544076"/>
            <a:ext cx="2218963" cy="2218963"/>
          </a:xfrm>
          <a:prstGeom prst="rect">
            <a:avLst/>
          </a:prstGeom>
          <a:ln w="12700">
            <a:miter lim="400000"/>
          </a:ln>
        </p:spPr>
      </p:pic>
      <p:grpSp>
        <p:nvGrpSpPr>
          <p:cNvPr id="477" name="Group"/>
          <p:cNvGrpSpPr/>
          <p:nvPr/>
        </p:nvGrpSpPr>
        <p:grpSpPr>
          <a:xfrm>
            <a:off x="7591173" y="1302499"/>
            <a:ext cx="1681088" cy="2702116"/>
            <a:chOff x="0" y="0"/>
            <a:chExt cx="1681086" cy="2702115"/>
          </a:xfrm>
        </p:grpSpPr>
        <p:pic>
          <p:nvPicPr>
            <p:cNvPr id="475" name="Image" descr="Image"/>
            <p:cNvPicPr>
              <a:picLocks noChangeAspect="1"/>
            </p:cNvPicPr>
            <p:nvPr/>
          </p:nvPicPr>
          <p:blipFill>
            <a:blip r:embed="rId10">
              <a:extLst/>
            </a:blip>
            <a:stretch>
              <a:fillRect/>
            </a:stretch>
          </p:blipFill>
          <p:spPr>
            <a:xfrm>
              <a:off x="0" y="0"/>
              <a:ext cx="1681087" cy="2373299"/>
            </a:xfrm>
            <a:prstGeom prst="rect">
              <a:avLst/>
            </a:prstGeom>
            <a:ln w="12700" cap="flat">
              <a:noFill/>
              <a:miter lim="400000"/>
            </a:ln>
            <a:effectLst/>
          </p:spPr>
        </p:pic>
        <p:sp>
          <p:nvSpPr>
            <p:cNvPr id="476" name="Factory"/>
            <p:cNvSpPr txBox="1"/>
            <p:nvPr/>
          </p:nvSpPr>
          <p:spPr>
            <a:xfrm>
              <a:off x="379329" y="2373182"/>
              <a:ext cx="866988" cy="3289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600"/>
              </a:lvl1pPr>
            </a:lstStyle>
            <a:p>
              <a:pPr/>
              <a:r>
                <a:t>Factory</a:t>
              </a:r>
            </a:p>
          </p:txBody>
        </p:sp>
      </p:grpSp>
      <p:grpSp>
        <p:nvGrpSpPr>
          <p:cNvPr id="480" name="Group"/>
          <p:cNvGrpSpPr/>
          <p:nvPr/>
        </p:nvGrpSpPr>
        <p:grpSpPr>
          <a:xfrm>
            <a:off x="5919839" y="629160"/>
            <a:ext cx="2185986" cy="1067096"/>
            <a:chOff x="-50800" y="0"/>
            <a:chExt cx="2185985" cy="1067095"/>
          </a:xfrm>
        </p:grpSpPr>
        <p:pic>
          <p:nvPicPr>
            <p:cNvPr id="526"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479"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481" name="Line Line" descr="Line Line"/>
          <p:cNvPicPr>
            <a:picLocks noChangeAspect="0"/>
          </p:cNvPicPr>
          <p:nvPr/>
        </p:nvPicPr>
        <p:blipFill>
          <a:blip r:embed="rId11">
            <a:extLst/>
          </a:blip>
          <a:stretch>
            <a:fillRect/>
          </a:stretch>
        </p:blipFill>
        <p:spPr>
          <a:xfrm>
            <a:off x="6299232" y="2392747"/>
            <a:ext cx="1448536" cy="494003"/>
          </a:xfrm>
          <a:prstGeom prst="rect">
            <a:avLst/>
          </a:prstGeom>
        </p:spPr>
      </p:pic>
      <p:sp>
        <p:nvSpPr>
          <p:cNvPr id="483" name="grain"/>
          <p:cNvSpPr txBox="1"/>
          <p:nvPr/>
        </p:nvSpPr>
        <p:spPr>
          <a:xfrm>
            <a:off x="6398036" y="2744348"/>
            <a:ext cx="1186948"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grain</a:t>
            </a:r>
          </a:p>
        </p:txBody>
      </p:sp>
      <p:pic>
        <p:nvPicPr>
          <p:cNvPr id="484" name="Line Line" descr="Line Line"/>
          <p:cNvPicPr>
            <a:picLocks noChangeAspect="0"/>
          </p:cNvPicPr>
          <p:nvPr/>
        </p:nvPicPr>
        <p:blipFill>
          <a:blip r:embed="rId12">
            <a:extLst/>
          </a:blip>
          <a:stretch>
            <a:fillRect/>
          </a:stretch>
        </p:blipFill>
        <p:spPr>
          <a:xfrm>
            <a:off x="3157328" y="2594994"/>
            <a:ext cx="1435745" cy="401378"/>
          </a:xfrm>
          <a:prstGeom prst="rect">
            <a:avLst/>
          </a:prstGeom>
        </p:spPr>
      </p:pic>
      <p:sp>
        <p:nvSpPr>
          <p:cNvPr id="486" name="wheat plant"/>
          <p:cNvSpPr txBox="1"/>
          <p:nvPr/>
        </p:nvSpPr>
        <p:spPr>
          <a:xfrm>
            <a:off x="3152213" y="2852774"/>
            <a:ext cx="1389670"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wheat plant</a:t>
            </a:r>
          </a:p>
        </p:txBody>
      </p:sp>
      <p:grpSp>
        <p:nvGrpSpPr>
          <p:cNvPr id="489" name="Group"/>
          <p:cNvGrpSpPr/>
          <p:nvPr/>
        </p:nvGrpSpPr>
        <p:grpSpPr>
          <a:xfrm>
            <a:off x="8659112" y="629160"/>
            <a:ext cx="2185986" cy="1067096"/>
            <a:chOff x="-50800" y="0"/>
            <a:chExt cx="2185985" cy="1067095"/>
          </a:xfrm>
        </p:grpSpPr>
        <p:pic>
          <p:nvPicPr>
            <p:cNvPr id="528"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488"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490" name="Line Line" descr="Line Line"/>
          <p:cNvPicPr>
            <a:picLocks noChangeAspect="0"/>
          </p:cNvPicPr>
          <p:nvPr/>
        </p:nvPicPr>
        <p:blipFill>
          <a:blip r:embed="rId13">
            <a:extLst/>
          </a:blip>
          <a:stretch>
            <a:fillRect/>
          </a:stretch>
        </p:blipFill>
        <p:spPr>
          <a:xfrm rot="2700000">
            <a:off x="6075111" y="3368367"/>
            <a:ext cx="1670784" cy="494003"/>
          </a:xfrm>
          <a:prstGeom prst="rect">
            <a:avLst/>
          </a:prstGeom>
        </p:spPr>
      </p:pic>
      <p:pic>
        <p:nvPicPr>
          <p:cNvPr id="492" name="Cartoon-Trash-Can-N2.png" descr="Cartoon-Trash-Can-N2.png"/>
          <p:cNvPicPr>
            <a:picLocks noChangeAspect="1"/>
          </p:cNvPicPr>
          <p:nvPr/>
        </p:nvPicPr>
        <p:blipFill>
          <a:blip r:embed="rId14">
            <a:extLst/>
          </a:blip>
          <a:stretch>
            <a:fillRect/>
          </a:stretch>
        </p:blipFill>
        <p:spPr>
          <a:xfrm>
            <a:off x="7205442" y="3968608"/>
            <a:ext cx="1186947" cy="1473354"/>
          </a:xfrm>
          <a:prstGeom prst="rect">
            <a:avLst/>
          </a:prstGeom>
          <a:ln w="12700">
            <a:miter lim="400000"/>
          </a:ln>
        </p:spPr>
      </p:pic>
      <p:sp>
        <p:nvSpPr>
          <p:cNvPr id="493" name="chaff"/>
          <p:cNvSpPr txBox="1"/>
          <p:nvPr/>
        </p:nvSpPr>
        <p:spPr>
          <a:xfrm rot="2491959">
            <a:off x="6240145" y="3489075"/>
            <a:ext cx="83881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chaff</a:t>
            </a:r>
          </a:p>
        </p:txBody>
      </p:sp>
      <p:pic>
        <p:nvPicPr>
          <p:cNvPr id="494" name="Line Line" descr="Line Line"/>
          <p:cNvPicPr>
            <a:picLocks noChangeAspect="0"/>
          </p:cNvPicPr>
          <p:nvPr/>
        </p:nvPicPr>
        <p:blipFill>
          <a:blip r:embed="rId15">
            <a:extLst/>
          </a:blip>
          <a:stretch>
            <a:fillRect/>
          </a:stretch>
        </p:blipFill>
        <p:spPr>
          <a:xfrm rot="18900000">
            <a:off x="5470685" y="5403667"/>
            <a:ext cx="2165843" cy="494003"/>
          </a:xfrm>
          <a:prstGeom prst="rect">
            <a:avLst/>
          </a:prstGeom>
        </p:spPr>
      </p:pic>
      <p:sp>
        <p:nvSpPr>
          <p:cNvPr id="496" name="chaff"/>
          <p:cNvSpPr txBox="1"/>
          <p:nvPr/>
        </p:nvSpPr>
        <p:spPr>
          <a:xfrm rot="18633085">
            <a:off x="5652827" y="5404443"/>
            <a:ext cx="83881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chaff</a:t>
            </a:r>
          </a:p>
        </p:txBody>
      </p:sp>
      <p:sp>
        <p:nvSpPr>
          <p:cNvPr id="497" name="sentiment…"/>
          <p:cNvSpPr txBox="1"/>
          <p:nvPr/>
        </p:nvSpPr>
        <p:spPr>
          <a:xfrm>
            <a:off x="7498634" y="7004521"/>
            <a:ext cx="1542594" cy="77929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200">
                <a:solidFill>
                  <a:srgbClr val="FFFFFF"/>
                </a:solidFill>
                <a:latin typeface="+mn-lt"/>
                <a:ea typeface="+mn-ea"/>
                <a:cs typeface="+mn-cs"/>
                <a:sym typeface="Helvetica Neue Medium"/>
              </a:defRPr>
            </a:pPr>
            <a:r>
              <a:t>sentiment </a:t>
            </a:r>
          </a:p>
          <a:p>
            <a:pPr>
              <a:defRPr b="0" sz="2200">
                <a:solidFill>
                  <a:srgbClr val="FFFFFF"/>
                </a:solidFill>
                <a:latin typeface="+mn-lt"/>
                <a:ea typeface="+mn-ea"/>
                <a:cs typeface="+mn-cs"/>
                <a:sym typeface="Helvetica Neue Medium"/>
              </a:defRPr>
            </a:pPr>
            <a:r>
              <a:t>analyzer</a:t>
            </a:r>
          </a:p>
        </p:txBody>
      </p:sp>
      <p:sp>
        <p:nvSpPr>
          <p:cNvPr id="498" name="sentiment…"/>
          <p:cNvSpPr txBox="1"/>
          <p:nvPr/>
        </p:nvSpPr>
        <p:spPr>
          <a:xfrm>
            <a:off x="10752194" y="7005325"/>
            <a:ext cx="1764311" cy="77929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2200">
                <a:solidFill>
                  <a:srgbClr val="FFFFFF"/>
                </a:solidFill>
                <a:latin typeface="+mn-lt"/>
                <a:ea typeface="+mn-ea"/>
                <a:cs typeface="+mn-cs"/>
                <a:sym typeface="Helvetica Neue Medium"/>
              </a:defRPr>
            </a:pPr>
            <a:r>
              <a:t>sentiment </a:t>
            </a:r>
          </a:p>
          <a:p>
            <a:pPr>
              <a:defRPr b="0" sz="2200">
                <a:solidFill>
                  <a:srgbClr val="FFFFFF"/>
                </a:solidFill>
                <a:latin typeface="+mn-lt"/>
                <a:ea typeface="+mn-ea"/>
                <a:cs typeface="+mn-cs"/>
                <a:sym typeface="Helvetica Neue Medium"/>
              </a:defRPr>
            </a:pPr>
            <a:r>
              <a:t>scorer</a:t>
            </a:r>
          </a:p>
        </p:txBody>
      </p:sp>
      <p:sp>
        <p:nvSpPr>
          <p:cNvPr id="499" name="specialized…"/>
          <p:cNvSpPr txBox="1"/>
          <p:nvPr/>
        </p:nvSpPr>
        <p:spPr>
          <a:xfrm>
            <a:off x="5994966" y="7765115"/>
            <a:ext cx="1993088" cy="1197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specialized </a:t>
            </a:r>
          </a:p>
          <a:p>
            <a:pPr/>
            <a:r>
              <a:t>embeddings</a:t>
            </a:r>
          </a:p>
          <a:p>
            <a:pPr/>
            <a:r>
              <a:t>or tags</a:t>
            </a:r>
          </a:p>
        </p:txBody>
      </p:sp>
      <p:sp>
        <p:nvSpPr>
          <p:cNvPr id="500" name="Our specialization technique is easily adaptable by…"/>
          <p:cNvSpPr txBox="1"/>
          <p:nvPr/>
        </p:nvSpPr>
        <p:spPr>
          <a:xfrm>
            <a:off x="1781627" y="8485609"/>
            <a:ext cx="9241537" cy="10303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3000">
                <a:solidFill>
                  <a:srgbClr val="FFFFFF"/>
                </a:solidFill>
                <a:latin typeface="+mn-lt"/>
                <a:ea typeface="+mn-ea"/>
                <a:cs typeface="+mn-cs"/>
                <a:sym typeface="Helvetica Neue Medium"/>
              </a:defRPr>
            </a:pPr>
            <a:r>
              <a:t>Our specialization technique is easily adaptable by </a:t>
            </a:r>
          </a:p>
          <a:p>
            <a:pPr>
              <a:defRPr b="0" sz="3000">
                <a:solidFill>
                  <a:srgbClr val="FFFFFF"/>
                </a:solidFill>
                <a:latin typeface="+mn-lt"/>
                <a:ea typeface="+mn-ea"/>
                <a:cs typeface="+mn-cs"/>
                <a:sym typeface="Helvetica Neue Medium"/>
              </a:defRPr>
            </a:pPr>
            <a:r>
              <a:t>swapping blackboxes !</a:t>
            </a:r>
          </a:p>
        </p:txBody>
      </p:sp>
      <p:sp>
        <p:nvSpPr>
          <p:cNvPr id="501" name="sentiment"/>
          <p:cNvSpPr txBox="1"/>
          <p:nvPr/>
        </p:nvSpPr>
        <p:spPr>
          <a:xfrm>
            <a:off x="9209027" y="7962534"/>
            <a:ext cx="1464920" cy="43639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sentiment </a:t>
            </a:r>
          </a:p>
        </p:txBody>
      </p:sp>
      <p:sp>
        <p:nvSpPr>
          <p:cNvPr id="5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3" name="Rectangle"/>
          <p:cNvSpPr/>
          <p:nvPr/>
        </p:nvSpPr>
        <p:spPr>
          <a:xfrm>
            <a:off x="9986101" y="3629151"/>
            <a:ext cx="2249256" cy="18090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504" name="head-elmo.png" descr="head-elmo.png"/>
          <p:cNvPicPr>
            <a:picLocks noChangeAspect="1"/>
          </p:cNvPicPr>
          <p:nvPr/>
        </p:nvPicPr>
        <p:blipFill>
          <a:blip r:embed="rId16">
            <a:extLst/>
          </a:blip>
          <a:stretch>
            <a:fillRect/>
          </a:stretch>
        </p:blipFill>
        <p:spPr>
          <a:xfrm>
            <a:off x="4654815" y="7543482"/>
            <a:ext cx="1497996" cy="1108789"/>
          </a:xfrm>
          <a:prstGeom prst="rect">
            <a:avLst/>
          </a:prstGeom>
          <a:ln w="12700">
            <a:miter lim="400000"/>
          </a:ln>
        </p:spPr>
      </p:pic>
      <p:pic>
        <p:nvPicPr>
          <p:cNvPr id="505" name="head-elmo.png" descr="head-elmo.png"/>
          <p:cNvPicPr>
            <a:picLocks noChangeAspect="1"/>
          </p:cNvPicPr>
          <p:nvPr/>
        </p:nvPicPr>
        <p:blipFill>
          <a:blip r:embed="rId17">
            <a:extLst/>
          </a:blip>
          <a:stretch>
            <a:fillRect/>
          </a:stretch>
        </p:blipFill>
        <p:spPr>
          <a:xfrm>
            <a:off x="4166411" y="8205973"/>
            <a:ext cx="2249257" cy="1113314"/>
          </a:xfrm>
          <a:prstGeom prst="rect">
            <a:avLst/>
          </a:prstGeom>
          <a:ln w="12700">
            <a:miter lim="400000"/>
          </a:ln>
        </p:spPr>
      </p:pic>
      <p:grpSp>
        <p:nvGrpSpPr>
          <p:cNvPr id="509" name="Group"/>
          <p:cNvGrpSpPr/>
          <p:nvPr/>
        </p:nvGrpSpPr>
        <p:grpSpPr>
          <a:xfrm>
            <a:off x="3153624" y="269481"/>
            <a:ext cx="2514898" cy="1488366"/>
            <a:chOff x="-50800" y="0"/>
            <a:chExt cx="2514896" cy="1488365"/>
          </a:xfrm>
        </p:grpSpPr>
        <p:pic>
          <p:nvPicPr>
            <p:cNvPr id="530" name="Connection Line" descr="Connection Line"/>
            <p:cNvPicPr>
              <a:picLocks noChangeAspect="0"/>
            </p:cNvPicPr>
            <p:nvPr/>
          </p:nvPicPr>
          <p:blipFill>
            <a:blip r:embed="rId18">
              <a:extLst/>
            </a:blip>
            <a:stretch>
              <a:fillRect/>
            </a:stretch>
          </p:blipFill>
          <p:spPr>
            <a:xfrm>
              <a:off x="-50800" y="815001"/>
              <a:ext cx="2185986" cy="673365"/>
            </a:xfrm>
            <a:prstGeom prst="rect">
              <a:avLst/>
            </a:prstGeom>
            <a:effectLst/>
          </p:spPr>
        </p:pic>
        <p:sp>
          <p:nvSpPr>
            <p:cNvPr id="507" name="NO back-prop"/>
            <p:cNvSpPr txBox="1"/>
            <p:nvPr/>
          </p:nvSpPr>
          <p:spPr>
            <a:xfrm>
              <a:off x="295140" y="-1"/>
              <a:ext cx="216895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rPr>
                  <a:solidFill>
                    <a:schemeClr val="accent5">
                      <a:hueOff val="-82419"/>
                      <a:satOff val="-9513"/>
                      <a:lumOff val="-16343"/>
                    </a:schemeClr>
                  </a:solidFill>
                </a:rPr>
                <a:t>NO</a:t>
              </a:r>
              <a:r>
                <a:t> back-prop</a:t>
              </a:r>
            </a:p>
          </p:txBody>
        </p:sp>
        <p:pic>
          <p:nvPicPr>
            <p:cNvPr id="508" name="PinClipart.com_mistake-clipart_615350.png" descr="PinClipart.com_mistake-clipart_615350.png"/>
            <p:cNvPicPr>
              <a:picLocks noChangeAspect="1"/>
            </p:cNvPicPr>
            <p:nvPr/>
          </p:nvPicPr>
          <p:blipFill>
            <a:blip r:embed="rId19">
              <a:extLst/>
            </a:blip>
            <a:stretch>
              <a:fillRect/>
            </a:stretch>
          </p:blipFill>
          <p:spPr>
            <a:xfrm>
              <a:off x="540511" y="475427"/>
              <a:ext cx="1046400" cy="784800"/>
            </a:xfrm>
            <a:prstGeom prst="rect">
              <a:avLst/>
            </a:prstGeom>
            <a:ln w="12700" cap="flat">
              <a:noFill/>
              <a:miter lim="400000"/>
            </a:ln>
            <a:effectLst/>
          </p:spPr>
        </p:pic>
      </p:grpSp>
      <p:grpSp>
        <p:nvGrpSpPr>
          <p:cNvPr id="513" name="Group"/>
          <p:cNvGrpSpPr/>
          <p:nvPr/>
        </p:nvGrpSpPr>
        <p:grpSpPr>
          <a:xfrm>
            <a:off x="2829669" y="5045762"/>
            <a:ext cx="2514898" cy="1488367"/>
            <a:chOff x="-50800" y="0"/>
            <a:chExt cx="2514896" cy="1488365"/>
          </a:xfrm>
        </p:grpSpPr>
        <p:pic>
          <p:nvPicPr>
            <p:cNvPr id="532" name="Connection Line" descr="Connection Line"/>
            <p:cNvPicPr>
              <a:picLocks noChangeAspect="0"/>
            </p:cNvPicPr>
            <p:nvPr/>
          </p:nvPicPr>
          <p:blipFill>
            <a:blip r:embed="rId18">
              <a:extLst/>
            </a:blip>
            <a:stretch>
              <a:fillRect/>
            </a:stretch>
          </p:blipFill>
          <p:spPr>
            <a:xfrm>
              <a:off x="-50800" y="815001"/>
              <a:ext cx="2185986" cy="673365"/>
            </a:xfrm>
            <a:prstGeom prst="rect">
              <a:avLst/>
            </a:prstGeom>
            <a:effectLst/>
          </p:spPr>
        </p:pic>
        <p:sp>
          <p:nvSpPr>
            <p:cNvPr id="511" name="NO back-prop"/>
            <p:cNvSpPr txBox="1"/>
            <p:nvPr/>
          </p:nvSpPr>
          <p:spPr>
            <a:xfrm>
              <a:off x="295140" y="-1"/>
              <a:ext cx="216895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rPr>
                  <a:solidFill>
                    <a:schemeClr val="accent5">
                      <a:hueOff val="-82419"/>
                      <a:satOff val="-9513"/>
                      <a:lumOff val="-16343"/>
                    </a:schemeClr>
                  </a:solidFill>
                </a:rPr>
                <a:t>NO</a:t>
              </a:r>
              <a:r>
                <a:t> back-prop</a:t>
              </a:r>
            </a:p>
          </p:txBody>
        </p:sp>
        <p:pic>
          <p:nvPicPr>
            <p:cNvPr id="512" name="PinClipart.com_mistake-clipart_615350.png" descr="PinClipart.com_mistake-clipart_615350.png"/>
            <p:cNvPicPr>
              <a:picLocks noChangeAspect="1"/>
            </p:cNvPicPr>
            <p:nvPr/>
          </p:nvPicPr>
          <p:blipFill>
            <a:blip r:embed="rId19">
              <a:extLst/>
            </a:blip>
            <a:stretch>
              <a:fillRect/>
            </a:stretch>
          </p:blipFill>
          <p:spPr>
            <a:xfrm>
              <a:off x="540511" y="475427"/>
              <a:ext cx="1046400" cy="784800"/>
            </a:xfrm>
            <a:prstGeom prst="rect">
              <a:avLst/>
            </a:prstGeom>
            <a:ln w="12700" cap="flat">
              <a:noFill/>
              <a:miter lim="400000"/>
            </a:ln>
            <a:effectLst/>
          </p:spPr>
        </p:pic>
      </p:grpSp>
      <p:pic>
        <p:nvPicPr>
          <p:cNvPr id="534" name="Connection Line" descr="Connection Line"/>
          <p:cNvPicPr>
            <a:picLocks noChangeAspect="0"/>
          </p:cNvPicPr>
          <p:nvPr/>
        </p:nvPicPr>
        <p:blipFill>
          <a:blip r:embed="rId20">
            <a:extLst/>
          </a:blip>
          <a:stretch>
            <a:fillRect/>
          </a:stretch>
        </p:blipFill>
        <p:spPr>
          <a:xfrm>
            <a:off x="5964733" y="6023592"/>
            <a:ext cx="2185986" cy="673365"/>
          </a:xfrm>
          <a:prstGeom prst="rect">
            <a:avLst/>
          </a:prstGeom>
        </p:spPr>
      </p:pic>
      <p:pic>
        <p:nvPicPr>
          <p:cNvPr id="536" name="Connection Line" descr="Connection Line"/>
          <p:cNvPicPr>
            <a:picLocks noChangeAspect="0"/>
          </p:cNvPicPr>
          <p:nvPr/>
        </p:nvPicPr>
        <p:blipFill>
          <a:blip r:embed="rId20">
            <a:extLst/>
          </a:blip>
          <a:stretch>
            <a:fillRect/>
          </a:stretch>
        </p:blipFill>
        <p:spPr>
          <a:xfrm>
            <a:off x="8543620" y="6017807"/>
            <a:ext cx="2185986" cy="673365"/>
          </a:xfrm>
          <a:prstGeom prst="rect">
            <a:avLst/>
          </a:prstGeom>
        </p:spPr>
      </p:pic>
      <p:pic>
        <p:nvPicPr>
          <p:cNvPr id="516" name="Unknown.jpeg" descr="Unknown.jpeg"/>
          <p:cNvPicPr>
            <a:picLocks noChangeAspect="1"/>
          </p:cNvPicPr>
          <p:nvPr/>
        </p:nvPicPr>
        <p:blipFill>
          <a:blip r:embed="rId21">
            <a:extLst/>
          </a:blip>
          <a:stretch>
            <a:fillRect/>
          </a:stretch>
        </p:blipFill>
        <p:spPr>
          <a:xfrm>
            <a:off x="10667550" y="1763246"/>
            <a:ext cx="2127760" cy="1937620"/>
          </a:xfrm>
          <a:prstGeom prst="rect">
            <a:avLst/>
          </a:prstGeom>
          <a:ln w="12700">
            <a:miter lim="400000"/>
          </a:ln>
        </p:spPr>
      </p:pic>
      <p:grpSp>
        <p:nvGrpSpPr>
          <p:cNvPr id="520" name="Group"/>
          <p:cNvGrpSpPr/>
          <p:nvPr/>
        </p:nvGrpSpPr>
        <p:grpSpPr>
          <a:xfrm>
            <a:off x="9312301" y="2434888"/>
            <a:ext cx="1760944" cy="825570"/>
            <a:chOff x="-50799" y="-124678"/>
            <a:chExt cx="1760943" cy="825568"/>
          </a:xfrm>
        </p:grpSpPr>
        <p:sp>
          <p:nvSpPr>
            <p:cNvPr id="517" name="cookies"/>
            <p:cNvSpPr txBox="1"/>
            <p:nvPr/>
          </p:nvSpPr>
          <p:spPr>
            <a:xfrm>
              <a:off x="154109" y="0"/>
              <a:ext cx="1243130" cy="700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cookies</a:t>
              </a:r>
            </a:p>
          </p:txBody>
        </p:sp>
        <p:pic>
          <p:nvPicPr>
            <p:cNvPr id="518" name="Line Line" descr="Line Line"/>
            <p:cNvPicPr>
              <a:picLocks noChangeAspect="0"/>
            </p:cNvPicPr>
            <p:nvPr/>
          </p:nvPicPr>
          <p:blipFill>
            <a:blip r:embed="rId22">
              <a:extLst/>
            </a:blip>
            <a:stretch>
              <a:fillRect/>
            </a:stretch>
          </p:blipFill>
          <p:spPr>
            <a:xfrm>
              <a:off x="-50800" y="-124679"/>
              <a:ext cx="1760944" cy="401377"/>
            </a:xfrm>
            <a:prstGeom prst="rect">
              <a:avLst/>
            </a:prstGeom>
            <a:effectLst/>
          </p:spPr>
        </p:pic>
      </p:grpSp>
      <p:sp>
        <p:nvSpPr>
          <p:cNvPr id="521" name="I would like the cookies to be sweeter."/>
          <p:cNvSpPr/>
          <p:nvPr/>
        </p:nvSpPr>
        <p:spPr>
          <a:xfrm>
            <a:off x="11089648" y="159017"/>
            <a:ext cx="1781176" cy="1779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4" y="0"/>
                </a:moveTo>
                <a:cubicBezTo>
                  <a:pt x="296" y="0"/>
                  <a:pt x="0" y="296"/>
                  <a:pt x="0" y="665"/>
                </a:cubicBezTo>
                <a:lnTo>
                  <a:pt x="0" y="15935"/>
                </a:lnTo>
                <a:cubicBezTo>
                  <a:pt x="0" y="16303"/>
                  <a:pt x="296" y="16605"/>
                  <a:pt x="664" y="16605"/>
                </a:cubicBezTo>
                <a:lnTo>
                  <a:pt x="5958" y="16605"/>
                </a:lnTo>
                <a:lnTo>
                  <a:pt x="7296" y="21600"/>
                </a:lnTo>
                <a:lnTo>
                  <a:pt x="8629" y="16605"/>
                </a:lnTo>
                <a:lnTo>
                  <a:pt x="20936" y="16605"/>
                </a:lnTo>
                <a:cubicBezTo>
                  <a:pt x="21304" y="16605"/>
                  <a:pt x="21600" y="16303"/>
                  <a:pt x="21600" y="15935"/>
                </a:cubicBezTo>
                <a:lnTo>
                  <a:pt x="21600" y="665"/>
                </a:lnTo>
                <a:cubicBezTo>
                  <a:pt x="21600" y="296"/>
                  <a:pt x="21304" y="0"/>
                  <a:pt x="20936" y="0"/>
                </a:cubicBezTo>
                <a:lnTo>
                  <a:pt x="664" y="0"/>
                </a:lnTo>
                <a:close/>
              </a:path>
            </a:pathLst>
          </a:cu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000">
                <a:solidFill>
                  <a:srgbClr val="FFFFFF"/>
                </a:solidFill>
                <a:latin typeface="+mn-lt"/>
                <a:ea typeface="+mn-ea"/>
                <a:cs typeface="+mn-cs"/>
                <a:sym typeface="Helvetica Neue Medium"/>
              </a:defRPr>
            </a:lvl1pPr>
          </a:lstStyle>
          <a:p>
            <a:pPr/>
            <a:r>
              <a:t>I would like the cookies to be sweeter.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497"/>
                                        </p:tgtEl>
                                        <p:attrNameLst>
                                          <p:attrName>style.visibility</p:attrName>
                                        </p:attrNameLst>
                                      </p:cBhvr>
                                      <p:to>
                                        <p:strVal val="visible"/>
                                      </p:to>
                                    </p:set>
                                    <p:anim calcmode="lin" valueType="num">
                                      <p:cBhvr>
                                        <p:cTn id="11" dur="500" fill="hold"/>
                                        <p:tgtEl>
                                          <p:spTgt spid="497"/>
                                        </p:tgtEl>
                                        <p:attrNameLst>
                                          <p:attrName>ppt_x</p:attrName>
                                        </p:attrNameLst>
                                      </p:cBhvr>
                                      <p:tavLst>
                                        <p:tav tm="0">
                                          <p:val>
                                            <p:strVal val="#ppt_x"/>
                                          </p:val>
                                        </p:tav>
                                        <p:tav tm="100000">
                                          <p:val>
                                            <p:strVal val="#ppt_x"/>
                                          </p:val>
                                        </p:tav>
                                      </p:tavLst>
                                    </p:anim>
                                    <p:anim calcmode="lin" valueType="num">
                                      <p:cBhvr>
                                        <p:cTn id="12" dur="500" fill="hold"/>
                                        <p:tgtEl>
                                          <p:spTgt spid="49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Class="entr" nodeType="afterEffect" presetSubtype="1" presetID="2" grpId="3" fill="hold">
                                  <p:stCondLst>
                                    <p:cond delay="0"/>
                                  </p:stCondLst>
                                  <p:iterate type="el" backwards="0">
                                    <p:tmAbs val="0"/>
                                  </p:iterate>
                                  <p:childTnLst>
                                    <p:set>
                                      <p:cBhvr>
                                        <p:cTn id="15" fill="hold"/>
                                        <p:tgtEl>
                                          <p:spTgt spid="501"/>
                                        </p:tgtEl>
                                        <p:attrNameLst>
                                          <p:attrName>style.visibility</p:attrName>
                                        </p:attrNameLst>
                                      </p:cBhvr>
                                      <p:to>
                                        <p:strVal val="visible"/>
                                      </p:to>
                                    </p:set>
                                    <p:anim calcmode="lin" valueType="num">
                                      <p:cBhvr>
                                        <p:cTn id="16" dur="500" fill="hold"/>
                                        <p:tgtEl>
                                          <p:spTgt spid="501"/>
                                        </p:tgtEl>
                                        <p:attrNameLst>
                                          <p:attrName>ppt_x</p:attrName>
                                        </p:attrNameLst>
                                      </p:cBhvr>
                                      <p:tavLst>
                                        <p:tav tm="0">
                                          <p:val>
                                            <p:strVal val="#ppt_x"/>
                                          </p:val>
                                        </p:tav>
                                        <p:tav tm="100000">
                                          <p:val>
                                            <p:strVal val="#ppt_x"/>
                                          </p:val>
                                        </p:tav>
                                      </p:tavLst>
                                    </p:anim>
                                    <p:anim calcmode="lin" valueType="num">
                                      <p:cBhvr>
                                        <p:cTn id="17" dur="500" fill="hold"/>
                                        <p:tgtEl>
                                          <p:spTgt spid="501"/>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Class="entr" nodeType="afterEffect" presetSubtype="1" presetID="2" grpId="4" fill="hold">
                                  <p:stCondLst>
                                    <p:cond delay="0"/>
                                  </p:stCondLst>
                                  <p:iterate type="el" backwards="0">
                                    <p:tmAbs val="0"/>
                                  </p:iterate>
                                  <p:childTnLst>
                                    <p:set>
                                      <p:cBhvr>
                                        <p:cTn id="20" fill="hold"/>
                                        <p:tgtEl>
                                          <p:spTgt spid="498"/>
                                        </p:tgtEl>
                                        <p:attrNameLst>
                                          <p:attrName>style.visibility</p:attrName>
                                        </p:attrNameLst>
                                      </p:cBhvr>
                                      <p:to>
                                        <p:strVal val="visible"/>
                                      </p:to>
                                    </p:set>
                                    <p:anim calcmode="lin" valueType="num">
                                      <p:cBhvr>
                                        <p:cTn id="21" dur="500" fill="hold"/>
                                        <p:tgtEl>
                                          <p:spTgt spid="498"/>
                                        </p:tgtEl>
                                        <p:attrNameLst>
                                          <p:attrName>ppt_x</p:attrName>
                                        </p:attrNameLst>
                                      </p:cBhvr>
                                      <p:tavLst>
                                        <p:tav tm="0">
                                          <p:val>
                                            <p:strVal val="#ppt_x"/>
                                          </p:val>
                                        </p:tav>
                                        <p:tav tm="100000">
                                          <p:val>
                                            <p:strVal val="#ppt_x"/>
                                          </p:val>
                                        </p:tav>
                                      </p:tavLst>
                                    </p:anim>
                                    <p:anim calcmode="lin" valueType="num">
                                      <p:cBhvr>
                                        <p:cTn id="22" dur="500" fill="hold"/>
                                        <p:tgtEl>
                                          <p:spTgt spid="498"/>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Class="entr" nodeType="afterEffect" presetSubtype="2" presetID="22" grpId="5" fill="hold">
                                  <p:stCondLst>
                                    <p:cond delay="0"/>
                                  </p:stCondLst>
                                  <p:iterate type="el" backwards="0">
                                    <p:tmAbs val="0"/>
                                  </p:iterate>
                                  <p:childTnLst>
                                    <p:set>
                                      <p:cBhvr>
                                        <p:cTn id="25" fill="hold"/>
                                        <p:tgtEl>
                                          <p:spTgt spid="536"/>
                                        </p:tgtEl>
                                        <p:attrNameLst>
                                          <p:attrName>style.visibility</p:attrName>
                                        </p:attrNameLst>
                                      </p:cBhvr>
                                      <p:to>
                                        <p:strVal val="visible"/>
                                      </p:to>
                                    </p:set>
                                    <p:animEffect filter="wipe(right)" transition="in">
                                      <p:cBhvr>
                                        <p:cTn id="26" dur="400"/>
                                        <p:tgtEl>
                                          <p:spTgt spid="536"/>
                                        </p:tgtEl>
                                      </p:cBhvr>
                                    </p:animEffect>
                                  </p:childTnLst>
                                </p:cTn>
                              </p:par>
                            </p:childTnLst>
                          </p:cTn>
                        </p:par>
                        <p:par>
                          <p:cTn id="27" fill="hold">
                            <p:stCondLst>
                              <p:cond delay="1900"/>
                            </p:stCondLst>
                            <p:childTnLst>
                              <p:par>
                                <p:cTn id="28" presetClass="entr" nodeType="afterEffect" presetSubtype="2" presetID="22" grpId="6" fill="hold">
                                  <p:stCondLst>
                                    <p:cond delay="0"/>
                                  </p:stCondLst>
                                  <p:iterate type="el" backwards="0">
                                    <p:tmAbs val="0"/>
                                  </p:iterate>
                                  <p:childTnLst>
                                    <p:set>
                                      <p:cBhvr>
                                        <p:cTn id="29" fill="hold"/>
                                        <p:tgtEl>
                                          <p:spTgt spid="534"/>
                                        </p:tgtEl>
                                        <p:attrNameLst>
                                          <p:attrName>style.visibility</p:attrName>
                                        </p:attrNameLst>
                                      </p:cBhvr>
                                      <p:to>
                                        <p:strVal val="visible"/>
                                      </p:to>
                                    </p:set>
                                    <p:animEffect filter="wipe(right)" transition="in">
                                      <p:cBhvr>
                                        <p:cTn id="30" dur="400"/>
                                        <p:tgtEl>
                                          <p:spTgt spid="534"/>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2" grpId="7" fill="hold">
                                  <p:stCondLst>
                                    <p:cond delay="0"/>
                                  </p:stCondLst>
                                  <p:iterate type="el" backwards="0">
                                    <p:tmAbs val="0"/>
                                  </p:iterate>
                                  <p:childTnLst>
                                    <p:set>
                                      <p:cBhvr>
                                        <p:cTn id="34" fill="hold"/>
                                        <p:tgtEl>
                                          <p:spTgt spid="504"/>
                                        </p:tgtEl>
                                        <p:attrNameLst>
                                          <p:attrName>style.visibility</p:attrName>
                                        </p:attrNameLst>
                                      </p:cBhvr>
                                      <p:to>
                                        <p:strVal val="visible"/>
                                      </p:to>
                                    </p:set>
                                    <p:animEffect filter="wipe(up)" transition="in">
                                      <p:cBhvr>
                                        <p:cTn id="35" dur="300"/>
                                        <p:tgtEl>
                                          <p:spTgt spid="504"/>
                                        </p:tgtEl>
                                      </p:cBhvr>
                                    </p:animEffect>
                                  </p:childTnLst>
                                </p:cTn>
                              </p:par>
                            </p:childTnLst>
                          </p:cTn>
                        </p:par>
                        <p:par>
                          <p:cTn id="36" fill="hold">
                            <p:stCondLst>
                              <p:cond delay="300"/>
                            </p:stCondLst>
                            <p:childTnLst>
                              <p:par>
                                <p:cTn id="37" presetClass="entr" nodeType="afterEffect" presetSubtype="1" presetID="22" grpId="8" fill="hold">
                                  <p:stCondLst>
                                    <p:cond delay="0"/>
                                  </p:stCondLst>
                                  <p:iterate type="el" backwards="0">
                                    <p:tmAbs val="0"/>
                                  </p:iterate>
                                  <p:childTnLst>
                                    <p:set>
                                      <p:cBhvr>
                                        <p:cTn id="38" fill="hold"/>
                                        <p:tgtEl>
                                          <p:spTgt spid="505"/>
                                        </p:tgtEl>
                                        <p:attrNameLst>
                                          <p:attrName>style.visibility</p:attrName>
                                        </p:attrNameLst>
                                      </p:cBhvr>
                                      <p:to>
                                        <p:strVal val="visible"/>
                                      </p:to>
                                    </p:set>
                                    <p:animEffect filter="wipe(up)" transition="in">
                                      <p:cBhvr>
                                        <p:cTn id="39" dur="300"/>
                                        <p:tgtEl>
                                          <p:spTgt spid="505"/>
                                        </p:tgtEl>
                                      </p:cBhvr>
                                    </p:animEffect>
                                  </p:childTnLst>
                                </p:cTn>
                              </p:par>
                            </p:childTnLst>
                          </p:cTn>
                        </p:par>
                      </p:childTnLst>
                    </p:cTn>
                  </p:par>
                  <p:par>
                    <p:cTn id="40" fill="hold">
                      <p:stCondLst>
                        <p:cond delay="indefinite"/>
                      </p:stCondLst>
                      <p:childTnLst>
                        <p:par>
                          <p:cTn id="41" fill="hold">
                            <p:stCondLst>
                              <p:cond delay="0"/>
                            </p:stCondLst>
                            <p:childTnLst>
                              <p:par>
                                <p:cTn id="42" presetClass="path" nodeType="clickEffect" presetSubtype="0" presetID="-1" grpId="9" accel="50000" decel="50000" fill="hold">
                                  <p:stCondLst>
                                    <p:cond delay="0"/>
                                  </p:stCondLst>
                                  <p:childTnLst>
                                    <p:animMotion path="M 0.000000 0.000000 L 0.184171 -0.308129" origin="layout" pathEditMode="relative">
                                      <p:cBhvr>
                                        <p:cTn id="43" dur="1000" fill="hold"/>
                                        <p:tgtEl>
                                          <p:spTgt spid="504"/>
                                        </p:tgtEl>
                                        <p:attrNameLst>
                                          <p:attrName>ppt_x</p:attrName>
                                          <p:attrName>ppt_y</p:attrName>
                                        </p:attrNameLst>
                                      </p:cBhvr>
                                    </p:animMotion>
                                  </p:childTnLst>
                                </p:cTn>
                              </p:par>
                            </p:childTnLst>
                          </p:cTn>
                        </p:par>
                        <p:par>
                          <p:cTn id="44" fill="hold">
                            <p:stCondLst>
                              <p:cond delay="0"/>
                            </p:stCondLst>
                            <p:childTnLst>
                              <p:par>
                                <p:cTn id="45" presetClass="path" nodeType="withEffect" presetSubtype="0" presetID="-1" grpId="10" accel="50000" decel="50000" fill="hold">
                                  <p:stCondLst>
                                    <p:cond delay="0"/>
                                  </p:stCondLst>
                                  <p:childTnLst>
                                    <p:animMotion path="M 0.000000 0.000000 L 0.229061 -0.043478" origin="layout" pathEditMode="relative">
                                      <p:cBhvr>
                                        <p:cTn id="46" dur="1000" fill="hold"/>
                                        <p:tgtEl>
                                          <p:spTgt spid="50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5" grpId="8"/>
      <p:bldP build="whole" bldLvl="1" animBg="1" rev="0" advAuto="0" spid="497" grpId="2"/>
      <p:bldP build="whole" bldLvl="1" animBg="1" rev="0" advAuto="0" spid="500" grpId="1"/>
      <p:bldP build="whole" bldLvl="1" animBg="1" rev="0" advAuto="0" spid="504" grpId="7"/>
      <p:bldP build="whole" bldLvl="1" animBg="1" rev="0" advAuto="0" spid="501" grpId="3"/>
      <p:bldP build="whole" bldLvl="1" animBg="1" rev="0" advAuto="0" spid="536" grpId="5"/>
      <p:bldP build="whole" bldLvl="1" animBg="1" rev="0" advAuto="0" spid="534" grpId="6"/>
      <p:bldP build="whole" bldLvl="1" animBg="1" rev="0" advAuto="0" spid="498" grpId="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Pros of Specialization"/>
          <p:cNvSpPr txBox="1"/>
          <p:nvPr>
            <p:ph type="title"/>
          </p:nvPr>
        </p:nvSpPr>
        <p:spPr>
          <a:xfrm>
            <a:off x="293472" y="254000"/>
            <a:ext cx="11099801" cy="2159000"/>
          </a:xfrm>
          <a:prstGeom prst="rect">
            <a:avLst/>
          </a:prstGeom>
        </p:spPr>
        <p:txBody>
          <a:bodyPr/>
          <a:lstStyle/>
          <a:p>
            <a:pPr/>
            <a:r>
              <a:t>Pros of Specialization</a:t>
            </a:r>
          </a:p>
        </p:txBody>
      </p:sp>
      <p:sp>
        <p:nvSpPr>
          <p:cNvPr id="542" name="Faster — trains on 100 sentences per second…"/>
          <p:cNvSpPr txBox="1"/>
          <p:nvPr>
            <p:ph type="body" idx="1"/>
          </p:nvPr>
        </p:nvSpPr>
        <p:spPr>
          <a:prstGeom prst="rect">
            <a:avLst/>
          </a:prstGeom>
        </p:spPr>
        <p:txBody>
          <a:bodyPr/>
          <a:lstStyle/>
          <a:p>
            <a:pPr>
              <a:defRPr sz="4000"/>
            </a:pPr>
            <a:r>
              <a:t>Faster — trains on 100 sentences per second</a:t>
            </a:r>
          </a:p>
          <a:p>
            <a:pPr>
              <a:defRPr sz="4000"/>
            </a:pPr>
            <a:r>
              <a:t>Better generalization — few parameters, so harder to overfit. </a:t>
            </a:r>
          </a:p>
        </p:txBody>
      </p:sp>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4" name="vs. Fine Tuning"/>
          <p:cNvSpPr txBox="1"/>
          <p:nvPr/>
        </p:nvSpPr>
        <p:spPr>
          <a:xfrm>
            <a:off x="8470302" y="2070637"/>
            <a:ext cx="370890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vs. Fine Tuning</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Group" descr="Group"/>
          <p:cNvPicPr>
            <a:picLocks noChangeAspect="0"/>
          </p:cNvPicPr>
          <p:nvPr/>
        </p:nvPicPr>
        <p:blipFill>
          <a:blip r:embed="rId3">
            <a:extLst/>
          </a:blip>
          <a:stretch>
            <a:fillRect/>
          </a:stretch>
        </p:blipFill>
        <p:spPr>
          <a:xfrm flipH="1">
            <a:off x="1856920" y="1661372"/>
            <a:ext cx="3687282" cy="2610411"/>
          </a:xfrm>
          <a:prstGeom prst="rect">
            <a:avLst/>
          </a:prstGeom>
        </p:spPr>
      </p:pic>
      <p:pic>
        <p:nvPicPr>
          <p:cNvPr id="550" name="Line Line" descr="Line Line"/>
          <p:cNvPicPr>
            <a:picLocks noChangeAspect="0"/>
          </p:cNvPicPr>
          <p:nvPr/>
        </p:nvPicPr>
        <p:blipFill>
          <a:blip r:embed="rId4">
            <a:extLst/>
          </a:blip>
          <a:stretch>
            <a:fillRect/>
          </a:stretch>
        </p:blipFill>
        <p:spPr>
          <a:xfrm rot="16200000">
            <a:off x="-273961" y="2683477"/>
            <a:ext cx="3488963" cy="457904"/>
          </a:xfrm>
          <a:prstGeom prst="rect">
            <a:avLst/>
          </a:prstGeom>
        </p:spPr>
      </p:pic>
      <p:pic>
        <p:nvPicPr>
          <p:cNvPr id="552" name="Line Line" descr="Line Line"/>
          <p:cNvPicPr>
            <a:picLocks noChangeAspect="0"/>
          </p:cNvPicPr>
          <p:nvPr/>
        </p:nvPicPr>
        <p:blipFill>
          <a:blip r:embed="rId5">
            <a:extLst/>
          </a:blip>
          <a:stretch>
            <a:fillRect/>
          </a:stretch>
        </p:blipFill>
        <p:spPr>
          <a:xfrm rot="10800000">
            <a:off x="1418117" y="4437686"/>
            <a:ext cx="4475022" cy="352235"/>
          </a:xfrm>
          <a:prstGeom prst="rect">
            <a:avLst/>
          </a:prstGeom>
        </p:spPr>
      </p:pic>
      <p:sp>
        <p:nvSpPr>
          <p:cNvPr id="554" name="Star"/>
          <p:cNvSpPr/>
          <p:nvPr/>
        </p:nvSpPr>
        <p:spPr>
          <a:xfrm>
            <a:off x="4925717" y="1477242"/>
            <a:ext cx="632876" cy="634965"/>
          </a:xfrm>
          <a:prstGeom prst="star5">
            <a:avLst>
              <a:gd name="adj" fmla="val 19100"/>
              <a:gd name="hf" fmla="val 105146"/>
              <a:gd name="vf" fmla="val 110557"/>
            </a:avLst>
          </a:prstGeom>
          <a:solidFill>
            <a:schemeClr val="accent4">
              <a:hueOff val="-461056"/>
              <a:satOff val="4338"/>
              <a:lumOff val="-10225"/>
            </a:schemeClr>
          </a:solidFill>
          <a:ln w="12700">
            <a:miter lim="400000"/>
          </a:ln>
          <a:effectLst>
            <a:outerShdw sx="100000" sy="100000" kx="0" ky="0" algn="b" rotWithShape="0" blurRad="190500" dist="8455" dir="5400000">
              <a:srgbClr val="000000"/>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55" name="Accuracy"/>
          <p:cNvSpPr txBox="1"/>
          <p:nvPr/>
        </p:nvSpPr>
        <p:spPr>
          <a:xfrm>
            <a:off x="205383" y="776958"/>
            <a:ext cx="148041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Accuracy</a:t>
            </a:r>
          </a:p>
        </p:txBody>
      </p:sp>
      <p:sp>
        <p:nvSpPr>
          <p:cNvPr id="556"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pic>
        <p:nvPicPr>
          <p:cNvPr id="557" name="Image" descr="Image"/>
          <p:cNvPicPr>
            <a:picLocks noChangeAspect="0"/>
          </p:cNvPicPr>
          <p:nvPr/>
        </p:nvPicPr>
        <p:blipFill>
          <a:blip r:embed="rId6">
            <a:extLst/>
          </a:blip>
          <a:stretch>
            <a:fillRect/>
          </a:stretch>
        </p:blipFill>
        <p:spPr>
          <a:xfrm rot="285851">
            <a:off x="6926258" y="889465"/>
            <a:ext cx="5867068" cy="3505892"/>
          </a:xfrm>
          <a:prstGeom prst="rect">
            <a:avLst/>
          </a:prstGeom>
          <a:ln w="12700">
            <a:miter lim="400000"/>
          </a:ln>
        </p:spPr>
      </p:pic>
      <p:pic>
        <p:nvPicPr>
          <p:cNvPr id="558" name="Image" descr="Image"/>
          <p:cNvPicPr>
            <a:picLocks noChangeAspect="1"/>
          </p:cNvPicPr>
          <p:nvPr/>
        </p:nvPicPr>
        <p:blipFill>
          <a:blip r:embed="rId7">
            <a:extLst/>
          </a:blip>
          <a:stretch>
            <a:fillRect/>
          </a:stretch>
        </p:blipFill>
        <p:spPr>
          <a:xfrm>
            <a:off x="3283943" y="1410556"/>
            <a:ext cx="701651" cy="701651"/>
          </a:xfrm>
          <a:prstGeom prst="rect">
            <a:avLst/>
          </a:prstGeom>
          <a:ln w="12700">
            <a:miter lim="400000"/>
          </a:ln>
        </p:spPr>
      </p:pic>
      <p:pic>
        <p:nvPicPr>
          <p:cNvPr id="559" name="Line Line" descr="Line Line"/>
          <p:cNvPicPr>
            <a:picLocks noChangeAspect="0"/>
          </p:cNvPicPr>
          <p:nvPr/>
        </p:nvPicPr>
        <p:blipFill>
          <a:blip r:embed="rId8">
            <a:extLst/>
          </a:blip>
          <a:stretch>
            <a:fillRect/>
          </a:stretch>
        </p:blipFill>
        <p:spPr>
          <a:xfrm>
            <a:off x="1098800" y="7102701"/>
            <a:ext cx="5203522" cy="430991"/>
          </a:xfrm>
          <a:prstGeom prst="rect">
            <a:avLst/>
          </a:prstGeom>
          <a:effectLst>
            <a:outerShdw sx="100000" sy="100000" kx="0" ky="0" algn="b" rotWithShape="0" blurRad="63500" dist="25400" dir="5400000">
              <a:srgbClr val="000000">
                <a:alpha val="50000"/>
              </a:srgbClr>
            </a:outerShdw>
          </a:effectLst>
        </p:spPr>
      </p:pic>
      <p:sp>
        <p:nvSpPr>
          <p:cNvPr id="560" name="Baseline Accuracy…"/>
          <p:cNvSpPr txBox="1"/>
          <p:nvPr/>
        </p:nvSpPr>
        <p:spPr>
          <a:xfrm>
            <a:off x="161945" y="7440699"/>
            <a:ext cx="327507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Baseline Accuracy</a:t>
            </a:r>
          </a:p>
          <a:p>
            <a:pPr/>
            <a:r>
              <a:t>Bigger representation</a:t>
            </a:r>
          </a:p>
        </p:txBody>
      </p:sp>
      <p:sp>
        <p:nvSpPr>
          <p:cNvPr id="561" name="Worse Accuracy…"/>
          <p:cNvSpPr txBox="1"/>
          <p:nvPr/>
        </p:nvSpPr>
        <p:spPr>
          <a:xfrm>
            <a:off x="4297899" y="7440699"/>
            <a:ext cx="341558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Worse Accuracy</a:t>
            </a:r>
          </a:p>
          <a:p>
            <a:pPr/>
            <a:r>
              <a:t>Smaller representation</a:t>
            </a:r>
          </a:p>
        </p:txBody>
      </p:sp>
      <p:sp>
        <p:nvSpPr>
          <p:cNvPr id="562" name="Shape"/>
          <p:cNvSpPr/>
          <p:nvPr/>
        </p:nvSpPr>
        <p:spPr>
          <a:xfrm>
            <a:off x="2876971" y="6850265"/>
            <a:ext cx="632876" cy="634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63" name="Best Accuracy"/>
          <p:cNvSpPr txBox="1"/>
          <p:nvPr/>
        </p:nvSpPr>
        <p:spPr>
          <a:xfrm>
            <a:off x="2080583" y="6126605"/>
            <a:ext cx="22256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Best Accuracy</a:t>
            </a:r>
          </a:p>
        </p:txBody>
      </p:sp>
      <p:sp>
        <p:nvSpPr>
          <p:cNvPr id="5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5" name="Image" descr="Image"/>
          <p:cNvPicPr>
            <a:picLocks noChangeAspect="1"/>
          </p:cNvPicPr>
          <p:nvPr/>
        </p:nvPicPr>
        <p:blipFill>
          <a:blip r:embed="rId9">
            <a:extLst/>
          </a:blip>
          <a:stretch>
            <a:fillRect/>
          </a:stretch>
        </p:blipFill>
        <p:spPr>
          <a:xfrm>
            <a:off x="1712764" y="3317888"/>
            <a:ext cx="701650" cy="701651"/>
          </a:xfrm>
          <a:prstGeom prst="rect">
            <a:avLst/>
          </a:prstGeom>
          <a:ln w="12700">
            <a:miter lim="400000"/>
          </a:ln>
        </p:spPr>
      </p:pic>
      <p:sp>
        <p:nvSpPr>
          <p:cNvPr id="566" name="Rectangle"/>
          <p:cNvSpPr/>
          <p:nvPr/>
        </p:nvSpPr>
        <p:spPr>
          <a:xfrm>
            <a:off x="28508" y="6031843"/>
            <a:ext cx="7933240" cy="26876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567" name="wheat.png" descr="wheat.png"/>
          <p:cNvPicPr>
            <a:picLocks noChangeAspect="1"/>
          </p:cNvPicPr>
          <p:nvPr/>
        </p:nvPicPr>
        <p:blipFill>
          <a:blip r:embed="rId10">
            <a:extLst/>
          </a:blip>
          <a:stretch>
            <a:fillRect/>
          </a:stretch>
        </p:blipFill>
        <p:spPr>
          <a:xfrm>
            <a:off x="4297898" y="5187781"/>
            <a:ext cx="3415590" cy="1855058"/>
          </a:xfrm>
          <a:prstGeom prst="rect">
            <a:avLst/>
          </a:prstGeom>
          <a:ln w="12700">
            <a:miter lim="400000"/>
          </a:ln>
        </p:spPr>
      </p:pic>
      <p:grpSp>
        <p:nvGrpSpPr>
          <p:cNvPr id="574" name="Group"/>
          <p:cNvGrpSpPr/>
          <p:nvPr/>
        </p:nvGrpSpPr>
        <p:grpSpPr>
          <a:xfrm>
            <a:off x="-1858926" y="5180143"/>
            <a:ext cx="4761129" cy="1983875"/>
            <a:chOff x="0" y="0"/>
            <a:chExt cx="4761127" cy="1983874"/>
          </a:xfrm>
        </p:grpSpPr>
        <p:pic>
          <p:nvPicPr>
            <p:cNvPr id="568" name="Line Line" descr="Line Line"/>
            <p:cNvPicPr>
              <a:picLocks noChangeAspect="0"/>
            </p:cNvPicPr>
            <p:nvPr/>
          </p:nvPicPr>
          <p:blipFill>
            <a:blip r:embed="rId11">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569"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570"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571" name="wheat1.png" descr="wheat1.png"/>
            <p:cNvPicPr>
              <a:picLocks noChangeAspect="1"/>
            </p:cNvPicPr>
            <p:nvPr/>
          </p:nvPicPr>
          <p:blipFill>
            <a:blip r:embed="rId12">
              <a:extLst/>
            </a:blip>
            <a:stretch>
              <a:fillRect/>
            </a:stretch>
          </p:blipFill>
          <p:spPr>
            <a:xfrm>
              <a:off x="1442815" y="0"/>
              <a:ext cx="3200396" cy="978268"/>
            </a:xfrm>
            <a:prstGeom prst="rect">
              <a:avLst/>
            </a:prstGeom>
            <a:ln w="12700" cap="flat">
              <a:noFill/>
              <a:miter lim="400000"/>
            </a:ln>
            <a:effectLst/>
          </p:spPr>
        </p:pic>
        <p:pic>
          <p:nvPicPr>
            <p:cNvPr id="572" name="wheat1.png" descr="wheat1.png"/>
            <p:cNvPicPr>
              <a:picLocks noChangeAspect="1"/>
            </p:cNvPicPr>
            <p:nvPr/>
          </p:nvPicPr>
          <p:blipFill>
            <a:blip r:embed="rId13">
              <a:extLst/>
            </a:blip>
            <a:stretch>
              <a:fillRect/>
            </a:stretch>
          </p:blipFill>
          <p:spPr>
            <a:xfrm>
              <a:off x="1596363" y="412481"/>
              <a:ext cx="2893300" cy="1571394"/>
            </a:xfrm>
            <a:prstGeom prst="rect">
              <a:avLst/>
            </a:prstGeom>
            <a:ln w="12700" cap="flat">
              <a:noFill/>
              <a:miter lim="400000"/>
            </a:ln>
            <a:effectLst/>
          </p:spPr>
        </p:pic>
        <p:pic>
          <p:nvPicPr>
            <p:cNvPr id="573" name="wheat1.png" descr="wheat1.png"/>
            <p:cNvPicPr>
              <a:picLocks noChangeAspect="1"/>
            </p:cNvPicPr>
            <p:nvPr/>
          </p:nvPicPr>
          <p:blipFill>
            <a:blip r:embed="rId12">
              <a:extLst/>
            </a:blip>
            <a:stretch>
              <a:fillRect/>
            </a:stretch>
          </p:blipFill>
          <p:spPr>
            <a:xfrm>
              <a:off x="1645342" y="191760"/>
              <a:ext cx="3115786" cy="95240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78"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9" name="wheat.png" descr="wheat.png"/>
          <p:cNvPicPr>
            <a:picLocks noChangeAspect="1"/>
          </p:cNvPicPr>
          <p:nvPr/>
        </p:nvPicPr>
        <p:blipFill>
          <a:blip r:embed="rId2">
            <a:extLst/>
          </a:blip>
          <a:stretch>
            <a:fillRect/>
          </a:stretch>
        </p:blipFill>
        <p:spPr>
          <a:xfrm>
            <a:off x="-1078387" y="-565222"/>
            <a:ext cx="6991974" cy="3797444"/>
          </a:xfrm>
          <a:prstGeom prst="rect">
            <a:avLst/>
          </a:prstGeom>
          <a:ln w="12700">
            <a:miter lim="400000"/>
          </a:ln>
        </p:spPr>
      </p:pic>
      <p:pic>
        <p:nvPicPr>
          <p:cNvPr id="580" name="wheat.png" descr="wheat.png"/>
          <p:cNvPicPr>
            <a:picLocks noChangeAspect="1"/>
          </p:cNvPicPr>
          <p:nvPr/>
        </p:nvPicPr>
        <p:blipFill>
          <a:blip r:embed="rId2">
            <a:extLst/>
          </a:blip>
          <a:stretch>
            <a:fillRect/>
          </a:stretch>
        </p:blipFill>
        <p:spPr>
          <a:xfrm>
            <a:off x="4929411" y="70059"/>
            <a:ext cx="6991974" cy="3797444"/>
          </a:xfrm>
          <a:prstGeom prst="rect">
            <a:avLst/>
          </a:prstGeom>
          <a:ln w="12700">
            <a:miter lim="400000"/>
          </a:ln>
        </p:spPr>
      </p:pic>
      <p:grpSp>
        <p:nvGrpSpPr>
          <p:cNvPr id="588" name="Group"/>
          <p:cNvGrpSpPr/>
          <p:nvPr/>
        </p:nvGrpSpPr>
        <p:grpSpPr>
          <a:xfrm>
            <a:off x="1234880" y="4579836"/>
            <a:ext cx="4942803" cy="2321128"/>
            <a:chOff x="0" y="0"/>
            <a:chExt cx="4942801" cy="2321127"/>
          </a:xfrm>
        </p:grpSpPr>
        <p:pic>
          <p:nvPicPr>
            <p:cNvPr id="581" name="Line Line" descr="Line Line"/>
            <p:cNvPicPr>
              <a:picLocks noChangeAspect="0"/>
            </p:cNvPicPr>
            <p:nvPr/>
          </p:nvPicPr>
          <p:blipFill>
            <a:blip r:embed="rId3">
              <a:extLst/>
            </a:blip>
            <a:stretch>
              <a:fillRect/>
            </a:stretch>
          </p:blipFill>
          <p:spPr>
            <a:xfrm>
              <a:off x="374233" y="1319541"/>
              <a:ext cx="2195492" cy="430992"/>
            </a:xfrm>
            <a:prstGeom prst="rect">
              <a:avLst/>
            </a:prstGeom>
            <a:effectLst>
              <a:outerShdw sx="100000" sy="100000" kx="0" ky="0" algn="b" rotWithShape="0" blurRad="63500" dist="25400" dir="5400000">
                <a:srgbClr val="000000">
                  <a:alpha val="50000"/>
                </a:srgbClr>
              </a:outerShdw>
            </a:effectLst>
          </p:spPr>
        </p:pic>
        <p:sp>
          <p:nvSpPr>
            <p:cNvPr id="582" name="Worse Accuracy…"/>
            <p:cNvSpPr txBox="1"/>
            <p:nvPr/>
          </p:nvSpPr>
          <p:spPr>
            <a:xfrm>
              <a:off x="1703065" y="1586123"/>
              <a:ext cx="1413380" cy="343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583" name="Rectangle"/>
            <p:cNvSpPr/>
            <p:nvPr/>
          </p:nvSpPr>
          <p:spPr>
            <a:xfrm>
              <a:off x="0" y="979342"/>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584" name="wheat1.png" descr="wheat1.png"/>
            <p:cNvPicPr>
              <a:picLocks noChangeAspect="1"/>
            </p:cNvPicPr>
            <p:nvPr/>
          </p:nvPicPr>
          <p:blipFill>
            <a:blip r:embed="rId4">
              <a:extLst/>
            </a:blip>
            <a:stretch>
              <a:fillRect/>
            </a:stretch>
          </p:blipFill>
          <p:spPr>
            <a:xfrm>
              <a:off x="1645342" y="529012"/>
              <a:ext cx="3115786" cy="952406"/>
            </a:xfrm>
            <a:prstGeom prst="rect">
              <a:avLst/>
            </a:prstGeom>
            <a:ln w="12700" cap="flat">
              <a:noFill/>
              <a:miter lim="400000"/>
            </a:ln>
            <a:effectLst/>
          </p:spPr>
        </p:pic>
        <p:pic>
          <p:nvPicPr>
            <p:cNvPr id="585" name="wheat1.png" descr="wheat1.png"/>
            <p:cNvPicPr>
              <a:picLocks noChangeAspect="1"/>
            </p:cNvPicPr>
            <p:nvPr/>
          </p:nvPicPr>
          <p:blipFill>
            <a:blip r:embed="rId4">
              <a:extLst/>
            </a:blip>
            <a:stretch>
              <a:fillRect/>
            </a:stretch>
          </p:blipFill>
          <p:spPr>
            <a:xfrm>
              <a:off x="1442815" y="337252"/>
              <a:ext cx="3200396" cy="978269"/>
            </a:xfrm>
            <a:prstGeom prst="rect">
              <a:avLst/>
            </a:prstGeom>
            <a:ln w="12700" cap="flat">
              <a:noFill/>
              <a:miter lim="400000"/>
            </a:ln>
            <a:effectLst/>
          </p:spPr>
        </p:pic>
        <p:pic>
          <p:nvPicPr>
            <p:cNvPr id="586" name="wheat1.png" descr="wheat1.png"/>
            <p:cNvPicPr>
              <a:picLocks noChangeAspect="1"/>
            </p:cNvPicPr>
            <p:nvPr/>
          </p:nvPicPr>
          <p:blipFill>
            <a:blip r:embed="rId4">
              <a:extLst/>
            </a:blip>
            <a:stretch>
              <a:fillRect/>
            </a:stretch>
          </p:blipFill>
          <p:spPr>
            <a:xfrm>
              <a:off x="1143224" y="0"/>
              <a:ext cx="3799578" cy="1161420"/>
            </a:xfrm>
            <a:prstGeom prst="rect">
              <a:avLst/>
            </a:prstGeom>
            <a:ln w="12700" cap="flat">
              <a:noFill/>
              <a:miter lim="400000"/>
            </a:ln>
            <a:effectLst/>
          </p:spPr>
        </p:pic>
        <p:pic>
          <p:nvPicPr>
            <p:cNvPr id="587" name="wheat1.png" descr="wheat1.png"/>
            <p:cNvPicPr>
              <a:picLocks noChangeAspect="1"/>
            </p:cNvPicPr>
            <p:nvPr/>
          </p:nvPicPr>
          <p:blipFill>
            <a:blip r:embed="rId5">
              <a:extLst/>
            </a:blip>
            <a:stretch>
              <a:fillRect/>
            </a:stretch>
          </p:blipFill>
          <p:spPr>
            <a:xfrm>
              <a:off x="1596363" y="749734"/>
              <a:ext cx="2893300" cy="157139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0" name="Group" descr="Group"/>
          <p:cNvPicPr>
            <a:picLocks noChangeAspect="0"/>
          </p:cNvPicPr>
          <p:nvPr/>
        </p:nvPicPr>
        <p:blipFill>
          <a:blip r:embed="rId3">
            <a:extLst/>
          </a:blip>
          <a:stretch>
            <a:fillRect/>
          </a:stretch>
        </p:blipFill>
        <p:spPr>
          <a:xfrm flipH="1">
            <a:off x="1856920" y="1661372"/>
            <a:ext cx="3687282" cy="2610411"/>
          </a:xfrm>
          <a:prstGeom prst="rect">
            <a:avLst/>
          </a:prstGeom>
        </p:spPr>
      </p:pic>
      <p:pic>
        <p:nvPicPr>
          <p:cNvPr id="592" name="Line Line" descr="Line Line"/>
          <p:cNvPicPr>
            <a:picLocks noChangeAspect="0"/>
          </p:cNvPicPr>
          <p:nvPr/>
        </p:nvPicPr>
        <p:blipFill>
          <a:blip r:embed="rId4">
            <a:extLst/>
          </a:blip>
          <a:stretch>
            <a:fillRect/>
          </a:stretch>
        </p:blipFill>
        <p:spPr>
          <a:xfrm rot="16200000">
            <a:off x="-273961" y="2683477"/>
            <a:ext cx="3488963" cy="457904"/>
          </a:xfrm>
          <a:prstGeom prst="rect">
            <a:avLst/>
          </a:prstGeom>
        </p:spPr>
      </p:pic>
      <p:pic>
        <p:nvPicPr>
          <p:cNvPr id="594" name="Line Line" descr="Line Line"/>
          <p:cNvPicPr>
            <a:picLocks noChangeAspect="0"/>
          </p:cNvPicPr>
          <p:nvPr/>
        </p:nvPicPr>
        <p:blipFill>
          <a:blip r:embed="rId5">
            <a:extLst/>
          </a:blip>
          <a:stretch>
            <a:fillRect/>
          </a:stretch>
        </p:blipFill>
        <p:spPr>
          <a:xfrm rot="10800000">
            <a:off x="1418117" y="4437686"/>
            <a:ext cx="4475022" cy="352235"/>
          </a:xfrm>
          <a:prstGeom prst="rect">
            <a:avLst/>
          </a:prstGeom>
        </p:spPr>
      </p:pic>
      <p:sp>
        <p:nvSpPr>
          <p:cNvPr id="596" name="Star"/>
          <p:cNvSpPr/>
          <p:nvPr/>
        </p:nvSpPr>
        <p:spPr>
          <a:xfrm>
            <a:off x="4096171" y="1318312"/>
            <a:ext cx="632877" cy="634966"/>
          </a:xfrm>
          <a:prstGeom prst="star5">
            <a:avLst>
              <a:gd name="adj" fmla="val 19100"/>
              <a:gd name="hf" fmla="val 105146"/>
              <a:gd name="vf" fmla="val 110557"/>
            </a:avLst>
          </a:prstGeom>
          <a:solidFill>
            <a:schemeClr val="accent4">
              <a:hueOff val="-461056"/>
              <a:satOff val="4338"/>
              <a:lumOff val="-10225"/>
            </a:schemeClr>
          </a:solidFill>
          <a:ln w="12700">
            <a:miter lim="400000"/>
          </a:ln>
          <a:effectLst>
            <a:outerShdw sx="100000" sy="100000" kx="0" ky="0" algn="b" rotWithShape="0" blurRad="190500" dist="8455" dir="5400000">
              <a:srgbClr val="000000"/>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597" name="Image" descr="Image"/>
          <p:cNvPicPr>
            <a:picLocks noChangeAspect="0"/>
          </p:cNvPicPr>
          <p:nvPr/>
        </p:nvPicPr>
        <p:blipFill>
          <a:blip r:embed="rId6">
            <a:extLst/>
          </a:blip>
          <a:stretch>
            <a:fillRect/>
          </a:stretch>
        </p:blipFill>
        <p:spPr>
          <a:xfrm rot="285851">
            <a:off x="7910576" y="930412"/>
            <a:ext cx="4881047" cy="3505892"/>
          </a:xfrm>
          <a:prstGeom prst="rect">
            <a:avLst/>
          </a:prstGeom>
          <a:ln w="12700">
            <a:miter lim="400000"/>
          </a:ln>
        </p:spPr>
      </p:pic>
      <p:pic>
        <p:nvPicPr>
          <p:cNvPr id="598" name="Image" descr="Image"/>
          <p:cNvPicPr>
            <a:picLocks noChangeAspect="1"/>
          </p:cNvPicPr>
          <p:nvPr/>
        </p:nvPicPr>
        <p:blipFill>
          <a:blip r:embed="rId7">
            <a:extLst/>
          </a:blip>
          <a:stretch>
            <a:fillRect/>
          </a:stretch>
        </p:blipFill>
        <p:spPr>
          <a:xfrm>
            <a:off x="3283943" y="1410556"/>
            <a:ext cx="701651" cy="701651"/>
          </a:xfrm>
          <a:prstGeom prst="rect">
            <a:avLst/>
          </a:prstGeom>
          <a:ln w="12700">
            <a:miter lim="400000"/>
          </a:ln>
        </p:spPr>
      </p:pic>
      <p:pic>
        <p:nvPicPr>
          <p:cNvPr id="599" name="Line Line" descr="Line Line"/>
          <p:cNvPicPr>
            <a:picLocks noChangeAspect="0"/>
          </p:cNvPicPr>
          <p:nvPr/>
        </p:nvPicPr>
        <p:blipFill>
          <a:blip r:embed="rId8">
            <a:extLst/>
          </a:blip>
          <a:stretch>
            <a:fillRect/>
          </a:stretch>
        </p:blipFill>
        <p:spPr>
          <a:xfrm>
            <a:off x="1098800" y="7102701"/>
            <a:ext cx="5203522" cy="430991"/>
          </a:xfrm>
          <a:prstGeom prst="rect">
            <a:avLst/>
          </a:prstGeom>
          <a:effectLst>
            <a:outerShdw sx="100000" sy="100000" kx="0" ky="0" algn="b" rotWithShape="0" blurRad="63500" dist="25400" dir="5400000">
              <a:srgbClr val="000000">
                <a:alpha val="50000"/>
              </a:srgbClr>
            </a:outerShdw>
          </a:effectLst>
        </p:spPr>
      </p:pic>
      <p:sp>
        <p:nvSpPr>
          <p:cNvPr id="600" name="Baseline Accuracy…"/>
          <p:cNvSpPr txBox="1"/>
          <p:nvPr/>
        </p:nvSpPr>
        <p:spPr>
          <a:xfrm>
            <a:off x="161945" y="7440699"/>
            <a:ext cx="327507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Baseline Accuracy</a:t>
            </a:r>
          </a:p>
          <a:p>
            <a:pPr/>
            <a:r>
              <a:t>Bigger representation</a:t>
            </a:r>
          </a:p>
        </p:txBody>
      </p:sp>
      <p:sp>
        <p:nvSpPr>
          <p:cNvPr id="601" name="Worse Accuracy…"/>
          <p:cNvSpPr txBox="1"/>
          <p:nvPr/>
        </p:nvSpPr>
        <p:spPr>
          <a:xfrm>
            <a:off x="4297899" y="7440699"/>
            <a:ext cx="341558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Worse Accuracy</a:t>
            </a:r>
          </a:p>
          <a:p>
            <a:pPr/>
            <a:r>
              <a:t>Smaller representation</a:t>
            </a:r>
          </a:p>
        </p:txBody>
      </p:sp>
      <p:sp>
        <p:nvSpPr>
          <p:cNvPr id="602" name="Shape"/>
          <p:cNvSpPr/>
          <p:nvPr/>
        </p:nvSpPr>
        <p:spPr>
          <a:xfrm>
            <a:off x="2876971" y="6850265"/>
            <a:ext cx="632876" cy="634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3" name="Best Accuracy"/>
          <p:cNvSpPr txBox="1"/>
          <p:nvPr/>
        </p:nvSpPr>
        <p:spPr>
          <a:xfrm>
            <a:off x="2080583" y="6126605"/>
            <a:ext cx="22256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Best Accuracy</a:t>
            </a:r>
          </a:p>
        </p:txBody>
      </p:sp>
      <p:sp>
        <p:nvSpPr>
          <p:cNvPr id="6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5" name="Accuracy"/>
          <p:cNvSpPr txBox="1"/>
          <p:nvPr/>
        </p:nvSpPr>
        <p:spPr>
          <a:xfrm>
            <a:off x="205383" y="776958"/>
            <a:ext cx="148041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Accuracy</a:t>
            </a:r>
          </a:p>
        </p:txBody>
      </p:sp>
      <p:pic>
        <p:nvPicPr>
          <p:cNvPr id="606" name="Image" descr="Image"/>
          <p:cNvPicPr>
            <a:picLocks noChangeAspect="1"/>
          </p:cNvPicPr>
          <p:nvPr/>
        </p:nvPicPr>
        <p:blipFill>
          <a:blip r:embed="rId9">
            <a:extLst/>
          </a:blip>
          <a:stretch>
            <a:fillRect/>
          </a:stretch>
        </p:blipFill>
        <p:spPr>
          <a:xfrm>
            <a:off x="1712764" y="3317888"/>
            <a:ext cx="701650" cy="701651"/>
          </a:xfrm>
          <a:prstGeom prst="rect">
            <a:avLst/>
          </a:prstGeom>
          <a:ln w="12700">
            <a:miter lim="400000"/>
          </a:ln>
        </p:spPr>
      </p:pic>
      <p:sp>
        <p:nvSpPr>
          <p:cNvPr id="607"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sp>
        <p:nvSpPr>
          <p:cNvPr id="608" name="Rectangle"/>
          <p:cNvSpPr/>
          <p:nvPr/>
        </p:nvSpPr>
        <p:spPr>
          <a:xfrm>
            <a:off x="182253" y="5974347"/>
            <a:ext cx="7933240" cy="26876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609" name="wheat.png" descr="wheat.png"/>
          <p:cNvPicPr>
            <a:picLocks noChangeAspect="1"/>
          </p:cNvPicPr>
          <p:nvPr/>
        </p:nvPicPr>
        <p:blipFill>
          <a:blip r:embed="rId10">
            <a:extLst/>
          </a:blip>
          <a:stretch>
            <a:fillRect/>
          </a:stretch>
        </p:blipFill>
        <p:spPr>
          <a:xfrm>
            <a:off x="4297898" y="5187781"/>
            <a:ext cx="3415590" cy="1855058"/>
          </a:xfrm>
          <a:prstGeom prst="rect">
            <a:avLst/>
          </a:prstGeom>
          <a:ln w="12700">
            <a:miter lim="400000"/>
          </a:ln>
        </p:spPr>
      </p:pic>
      <p:grpSp>
        <p:nvGrpSpPr>
          <p:cNvPr id="616" name="Group"/>
          <p:cNvGrpSpPr/>
          <p:nvPr/>
        </p:nvGrpSpPr>
        <p:grpSpPr>
          <a:xfrm>
            <a:off x="-1858926" y="5180143"/>
            <a:ext cx="4761129" cy="1983875"/>
            <a:chOff x="0" y="0"/>
            <a:chExt cx="4761127" cy="1983874"/>
          </a:xfrm>
        </p:grpSpPr>
        <p:pic>
          <p:nvPicPr>
            <p:cNvPr id="610" name="Line Line" descr="Line Line"/>
            <p:cNvPicPr>
              <a:picLocks noChangeAspect="0"/>
            </p:cNvPicPr>
            <p:nvPr/>
          </p:nvPicPr>
          <p:blipFill>
            <a:blip r:embed="rId11">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611"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612"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613" name="wheat1.png" descr="wheat1.png"/>
            <p:cNvPicPr>
              <a:picLocks noChangeAspect="1"/>
            </p:cNvPicPr>
            <p:nvPr/>
          </p:nvPicPr>
          <p:blipFill>
            <a:blip r:embed="rId12">
              <a:extLst/>
            </a:blip>
            <a:stretch>
              <a:fillRect/>
            </a:stretch>
          </p:blipFill>
          <p:spPr>
            <a:xfrm>
              <a:off x="1442815" y="0"/>
              <a:ext cx="3200396" cy="978268"/>
            </a:xfrm>
            <a:prstGeom prst="rect">
              <a:avLst/>
            </a:prstGeom>
            <a:ln w="12700" cap="flat">
              <a:noFill/>
              <a:miter lim="400000"/>
            </a:ln>
            <a:effectLst/>
          </p:spPr>
        </p:pic>
        <p:pic>
          <p:nvPicPr>
            <p:cNvPr id="614" name="wheat1.png" descr="wheat1.png"/>
            <p:cNvPicPr>
              <a:picLocks noChangeAspect="1"/>
            </p:cNvPicPr>
            <p:nvPr/>
          </p:nvPicPr>
          <p:blipFill>
            <a:blip r:embed="rId13">
              <a:extLst/>
            </a:blip>
            <a:stretch>
              <a:fillRect/>
            </a:stretch>
          </p:blipFill>
          <p:spPr>
            <a:xfrm>
              <a:off x="1596363" y="412481"/>
              <a:ext cx="2893300" cy="1571394"/>
            </a:xfrm>
            <a:prstGeom prst="rect">
              <a:avLst/>
            </a:prstGeom>
            <a:ln w="12700" cap="flat">
              <a:noFill/>
              <a:miter lim="400000"/>
            </a:ln>
            <a:effectLst/>
          </p:spPr>
        </p:pic>
        <p:pic>
          <p:nvPicPr>
            <p:cNvPr id="615" name="wheat1.png" descr="wheat1.png"/>
            <p:cNvPicPr>
              <a:picLocks noChangeAspect="1"/>
            </p:cNvPicPr>
            <p:nvPr/>
          </p:nvPicPr>
          <p:blipFill>
            <a:blip r:embed="rId12">
              <a:extLst/>
            </a:blip>
            <a:stretch>
              <a:fillRect/>
            </a:stretch>
          </p:blipFill>
          <p:spPr>
            <a:xfrm>
              <a:off x="1645342" y="191760"/>
              <a:ext cx="3115786" cy="95240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0" name="Group" descr="Group"/>
          <p:cNvPicPr>
            <a:picLocks noChangeAspect="0"/>
          </p:cNvPicPr>
          <p:nvPr/>
        </p:nvPicPr>
        <p:blipFill>
          <a:blip r:embed="rId3">
            <a:extLst/>
          </a:blip>
          <a:stretch>
            <a:fillRect/>
          </a:stretch>
        </p:blipFill>
        <p:spPr>
          <a:xfrm flipH="1">
            <a:off x="1856920" y="1661372"/>
            <a:ext cx="3687282" cy="2610411"/>
          </a:xfrm>
          <a:prstGeom prst="rect">
            <a:avLst/>
          </a:prstGeom>
        </p:spPr>
      </p:pic>
      <p:pic>
        <p:nvPicPr>
          <p:cNvPr id="622" name="Line Line" descr="Line Line"/>
          <p:cNvPicPr>
            <a:picLocks noChangeAspect="0"/>
          </p:cNvPicPr>
          <p:nvPr/>
        </p:nvPicPr>
        <p:blipFill>
          <a:blip r:embed="rId4">
            <a:extLst/>
          </a:blip>
          <a:stretch>
            <a:fillRect/>
          </a:stretch>
        </p:blipFill>
        <p:spPr>
          <a:xfrm rot="16200000">
            <a:off x="-273961" y="2683477"/>
            <a:ext cx="3488963" cy="457904"/>
          </a:xfrm>
          <a:prstGeom prst="rect">
            <a:avLst/>
          </a:prstGeom>
        </p:spPr>
      </p:pic>
      <p:pic>
        <p:nvPicPr>
          <p:cNvPr id="624" name="Line Line" descr="Line Line"/>
          <p:cNvPicPr>
            <a:picLocks noChangeAspect="0"/>
          </p:cNvPicPr>
          <p:nvPr/>
        </p:nvPicPr>
        <p:blipFill>
          <a:blip r:embed="rId5">
            <a:extLst/>
          </a:blip>
          <a:stretch>
            <a:fillRect/>
          </a:stretch>
        </p:blipFill>
        <p:spPr>
          <a:xfrm rot="10800000">
            <a:off x="1418117" y="4437686"/>
            <a:ext cx="4475022" cy="352235"/>
          </a:xfrm>
          <a:prstGeom prst="rect">
            <a:avLst/>
          </a:prstGeom>
        </p:spPr>
      </p:pic>
      <p:sp>
        <p:nvSpPr>
          <p:cNvPr id="626" name="Star"/>
          <p:cNvSpPr/>
          <p:nvPr/>
        </p:nvSpPr>
        <p:spPr>
          <a:xfrm>
            <a:off x="3384123" y="2149697"/>
            <a:ext cx="632876" cy="634966"/>
          </a:xfrm>
          <a:prstGeom prst="star5">
            <a:avLst>
              <a:gd name="adj" fmla="val 19100"/>
              <a:gd name="hf" fmla="val 105146"/>
              <a:gd name="vf" fmla="val 110557"/>
            </a:avLst>
          </a:prstGeom>
          <a:solidFill>
            <a:schemeClr val="accent4">
              <a:hueOff val="-461056"/>
              <a:satOff val="4338"/>
              <a:lumOff val="-10225"/>
            </a:schemeClr>
          </a:solidFill>
          <a:ln w="12700">
            <a:miter lim="400000"/>
          </a:ln>
          <a:effectLst>
            <a:outerShdw sx="100000" sy="100000" kx="0" ky="0" algn="b" rotWithShape="0" blurRad="190500" dist="8455" dir="5400000">
              <a:srgbClr val="000000"/>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627" name="Image" descr="Image"/>
          <p:cNvPicPr>
            <a:picLocks noChangeAspect="0"/>
          </p:cNvPicPr>
          <p:nvPr/>
        </p:nvPicPr>
        <p:blipFill>
          <a:blip r:embed="rId6">
            <a:extLst/>
          </a:blip>
          <a:stretch>
            <a:fillRect/>
          </a:stretch>
        </p:blipFill>
        <p:spPr>
          <a:xfrm rot="285851">
            <a:off x="8700619" y="963277"/>
            <a:ext cx="4089636" cy="3505892"/>
          </a:xfrm>
          <a:prstGeom prst="rect">
            <a:avLst/>
          </a:prstGeom>
          <a:ln w="12700">
            <a:miter lim="400000"/>
          </a:ln>
        </p:spPr>
      </p:pic>
      <p:pic>
        <p:nvPicPr>
          <p:cNvPr id="628" name="Image" descr="Image"/>
          <p:cNvPicPr>
            <a:picLocks noChangeAspect="1"/>
          </p:cNvPicPr>
          <p:nvPr/>
        </p:nvPicPr>
        <p:blipFill>
          <a:blip r:embed="rId7">
            <a:extLst/>
          </a:blip>
          <a:stretch>
            <a:fillRect/>
          </a:stretch>
        </p:blipFill>
        <p:spPr>
          <a:xfrm>
            <a:off x="3283943" y="1410556"/>
            <a:ext cx="701651" cy="701651"/>
          </a:xfrm>
          <a:prstGeom prst="rect">
            <a:avLst/>
          </a:prstGeom>
          <a:ln w="12700">
            <a:miter lim="400000"/>
          </a:ln>
        </p:spPr>
      </p:pic>
      <p:pic>
        <p:nvPicPr>
          <p:cNvPr id="629" name="Line Line" descr="Line Line"/>
          <p:cNvPicPr>
            <a:picLocks noChangeAspect="0"/>
          </p:cNvPicPr>
          <p:nvPr/>
        </p:nvPicPr>
        <p:blipFill>
          <a:blip r:embed="rId8">
            <a:extLst/>
          </a:blip>
          <a:stretch>
            <a:fillRect/>
          </a:stretch>
        </p:blipFill>
        <p:spPr>
          <a:xfrm>
            <a:off x="1098800" y="7102701"/>
            <a:ext cx="5203522" cy="430991"/>
          </a:xfrm>
          <a:prstGeom prst="rect">
            <a:avLst/>
          </a:prstGeom>
          <a:effectLst>
            <a:outerShdw sx="100000" sy="100000" kx="0" ky="0" algn="b" rotWithShape="0" blurRad="63500" dist="25400" dir="5400000">
              <a:srgbClr val="000000">
                <a:alpha val="50000"/>
              </a:srgbClr>
            </a:outerShdw>
          </a:effectLst>
        </p:spPr>
      </p:pic>
      <p:sp>
        <p:nvSpPr>
          <p:cNvPr id="630" name="Baseline Accuracy…"/>
          <p:cNvSpPr txBox="1"/>
          <p:nvPr/>
        </p:nvSpPr>
        <p:spPr>
          <a:xfrm>
            <a:off x="161945" y="7440699"/>
            <a:ext cx="327507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Baseline Accuracy</a:t>
            </a:r>
          </a:p>
          <a:p>
            <a:pPr/>
            <a:r>
              <a:t>Bigger representation</a:t>
            </a:r>
          </a:p>
        </p:txBody>
      </p:sp>
      <p:sp>
        <p:nvSpPr>
          <p:cNvPr id="631" name="Worse Accuracy…"/>
          <p:cNvSpPr txBox="1"/>
          <p:nvPr/>
        </p:nvSpPr>
        <p:spPr>
          <a:xfrm>
            <a:off x="4297899" y="7440699"/>
            <a:ext cx="341558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Worse Accuracy</a:t>
            </a:r>
          </a:p>
          <a:p>
            <a:pPr/>
            <a:r>
              <a:t>Smaller representation</a:t>
            </a:r>
          </a:p>
        </p:txBody>
      </p:sp>
      <p:sp>
        <p:nvSpPr>
          <p:cNvPr id="632" name="Shape"/>
          <p:cNvSpPr/>
          <p:nvPr/>
        </p:nvSpPr>
        <p:spPr>
          <a:xfrm>
            <a:off x="2876971" y="6850265"/>
            <a:ext cx="632876" cy="634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33" name="Best Accuracy"/>
          <p:cNvSpPr txBox="1"/>
          <p:nvPr/>
        </p:nvSpPr>
        <p:spPr>
          <a:xfrm>
            <a:off x="2080583" y="6126605"/>
            <a:ext cx="22256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Best Accuracy</a:t>
            </a:r>
          </a:p>
        </p:txBody>
      </p:sp>
      <p:sp>
        <p:nvSpPr>
          <p:cNvPr id="6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5" name="Accuracy"/>
          <p:cNvSpPr txBox="1"/>
          <p:nvPr/>
        </p:nvSpPr>
        <p:spPr>
          <a:xfrm>
            <a:off x="205383" y="776958"/>
            <a:ext cx="148041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Accuracy</a:t>
            </a:r>
          </a:p>
        </p:txBody>
      </p:sp>
      <p:pic>
        <p:nvPicPr>
          <p:cNvPr id="636" name="Image" descr="Image"/>
          <p:cNvPicPr>
            <a:picLocks noChangeAspect="1"/>
          </p:cNvPicPr>
          <p:nvPr/>
        </p:nvPicPr>
        <p:blipFill>
          <a:blip r:embed="rId9">
            <a:extLst/>
          </a:blip>
          <a:stretch>
            <a:fillRect/>
          </a:stretch>
        </p:blipFill>
        <p:spPr>
          <a:xfrm>
            <a:off x="1712764" y="3317888"/>
            <a:ext cx="701650" cy="701651"/>
          </a:xfrm>
          <a:prstGeom prst="rect">
            <a:avLst/>
          </a:prstGeom>
          <a:ln w="12700">
            <a:miter lim="400000"/>
          </a:ln>
        </p:spPr>
      </p:pic>
      <p:sp>
        <p:nvSpPr>
          <p:cNvPr id="637"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sp>
        <p:nvSpPr>
          <p:cNvPr id="638" name="Rectangle"/>
          <p:cNvSpPr/>
          <p:nvPr/>
        </p:nvSpPr>
        <p:spPr>
          <a:xfrm>
            <a:off x="182253" y="5974347"/>
            <a:ext cx="7933240" cy="26876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639" name="wheat.png" descr="wheat.png"/>
          <p:cNvPicPr>
            <a:picLocks noChangeAspect="1"/>
          </p:cNvPicPr>
          <p:nvPr/>
        </p:nvPicPr>
        <p:blipFill>
          <a:blip r:embed="rId10">
            <a:extLst/>
          </a:blip>
          <a:stretch>
            <a:fillRect/>
          </a:stretch>
        </p:blipFill>
        <p:spPr>
          <a:xfrm>
            <a:off x="4297898" y="5187781"/>
            <a:ext cx="3415590" cy="1855058"/>
          </a:xfrm>
          <a:prstGeom prst="rect">
            <a:avLst/>
          </a:prstGeom>
          <a:ln w="12700">
            <a:miter lim="400000"/>
          </a:ln>
        </p:spPr>
      </p:pic>
      <p:grpSp>
        <p:nvGrpSpPr>
          <p:cNvPr id="646" name="Group"/>
          <p:cNvGrpSpPr/>
          <p:nvPr/>
        </p:nvGrpSpPr>
        <p:grpSpPr>
          <a:xfrm>
            <a:off x="-1858926" y="5180143"/>
            <a:ext cx="4761129" cy="1983875"/>
            <a:chOff x="0" y="0"/>
            <a:chExt cx="4761127" cy="1983874"/>
          </a:xfrm>
        </p:grpSpPr>
        <p:pic>
          <p:nvPicPr>
            <p:cNvPr id="640" name="Line Line" descr="Line Line"/>
            <p:cNvPicPr>
              <a:picLocks noChangeAspect="0"/>
            </p:cNvPicPr>
            <p:nvPr/>
          </p:nvPicPr>
          <p:blipFill>
            <a:blip r:embed="rId11">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641"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642"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643" name="wheat1.png" descr="wheat1.png"/>
            <p:cNvPicPr>
              <a:picLocks noChangeAspect="1"/>
            </p:cNvPicPr>
            <p:nvPr/>
          </p:nvPicPr>
          <p:blipFill>
            <a:blip r:embed="rId12">
              <a:extLst/>
            </a:blip>
            <a:stretch>
              <a:fillRect/>
            </a:stretch>
          </p:blipFill>
          <p:spPr>
            <a:xfrm>
              <a:off x="1442815" y="0"/>
              <a:ext cx="3200396" cy="978268"/>
            </a:xfrm>
            <a:prstGeom prst="rect">
              <a:avLst/>
            </a:prstGeom>
            <a:ln w="12700" cap="flat">
              <a:noFill/>
              <a:miter lim="400000"/>
            </a:ln>
            <a:effectLst/>
          </p:spPr>
        </p:pic>
        <p:pic>
          <p:nvPicPr>
            <p:cNvPr id="644" name="wheat1.png" descr="wheat1.png"/>
            <p:cNvPicPr>
              <a:picLocks noChangeAspect="1"/>
            </p:cNvPicPr>
            <p:nvPr/>
          </p:nvPicPr>
          <p:blipFill>
            <a:blip r:embed="rId13">
              <a:extLst/>
            </a:blip>
            <a:stretch>
              <a:fillRect/>
            </a:stretch>
          </p:blipFill>
          <p:spPr>
            <a:xfrm>
              <a:off x="1596363" y="412481"/>
              <a:ext cx="2893300" cy="1571394"/>
            </a:xfrm>
            <a:prstGeom prst="rect">
              <a:avLst/>
            </a:prstGeom>
            <a:ln w="12700" cap="flat">
              <a:noFill/>
              <a:miter lim="400000"/>
            </a:ln>
            <a:effectLst/>
          </p:spPr>
        </p:pic>
        <p:pic>
          <p:nvPicPr>
            <p:cNvPr id="645" name="wheat1.png" descr="wheat1.png"/>
            <p:cNvPicPr>
              <a:picLocks noChangeAspect="1"/>
            </p:cNvPicPr>
            <p:nvPr/>
          </p:nvPicPr>
          <p:blipFill>
            <a:blip r:embed="rId12">
              <a:extLst/>
            </a:blip>
            <a:stretch>
              <a:fillRect/>
            </a:stretch>
          </p:blipFill>
          <p:spPr>
            <a:xfrm>
              <a:off x="1645342" y="191760"/>
              <a:ext cx="3115786" cy="95240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0" name="Group" descr="Group"/>
          <p:cNvPicPr>
            <a:picLocks noChangeAspect="0"/>
          </p:cNvPicPr>
          <p:nvPr/>
        </p:nvPicPr>
        <p:blipFill>
          <a:blip r:embed="rId3">
            <a:extLst/>
          </a:blip>
          <a:stretch>
            <a:fillRect/>
          </a:stretch>
        </p:blipFill>
        <p:spPr>
          <a:xfrm flipH="1">
            <a:off x="1856920" y="1661372"/>
            <a:ext cx="3687282" cy="2610411"/>
          </a:xfrm>
          <a:prstGeom prst="rect">
            <a:avLst/>
          </a:prstGeom>
        </p:spPr>
      </p:pic>
      <p:pic>
        <p:nvPicPr>
          <p:cNvPr id="652" name="Line Line" descr="Line Line"/>
          <p:cNvPicPr>
            <a:picLocks noChangeAspect="0"/>
          </p:cNvPicPr>
          <p:nvPr/>
        </p:nvPicPr>
        <p:blipFill>
          <a:blip r:embed="rId4">
            <a:extLst/>
          </a:blip>
          <a:stretch>
            <a:fillRect/>
          </a:stretch>
        </p:blipFill>
        <p:spPr>
          <a:xfrm rot="16200000">
            <a:off x="-273961" y="2683477"/>
            <a:ext cx="3488963" cy="457904"/>
          </a:xfrm>
          <a:prstGeom prst="rect">
            <a:avLst/>
          </a:prstGeom>
        </p:spPr>
      </p:pic>
      <p:pic>
        <p:nvPicPr>
          <p:cNvPr id="654" name="Line Line" descr="Line Line"/>
          <p:cNvPicPr>
            <a:picLocks noChangeAspect="0"/>
          </p:cNvPicPr>
          <p:nvPr/>
        </p:nvPicPr>
        <p:blipFill>
          <a:blip r:embed="rId5">
            <a:extLst/>
          </a:blip>
          <a:stretch>
            <a:fillRect/>
          </a:stretch>
        </p:blipFill>
        <p:spPr>
          <a:xfrm rot="10800000">
            <a:off x="1418117" y="4437686"/>
            <a:ext cx="4475022" cy="352235"/>
          </a:xfrm>
          <a:prstGeom prst="rect">
            <a:avLst/>
          </a:prstGeom>
        </p:spPr>
      </p:pic>
      <p:sp>
        <p:nvSpPr>
          <p:cNvPr id="656" name="Star"/>
          <p:cNvSpPr/>
          <p:nvPr/>
        </p:nvSpPr>
        <p:spPr>
          <a:xfrm>
            <a:off x="3318331" y="3102828"/>
            <a:ext cx="632876" cy="634965"/>
          </a:xfrm>
          <a:prstGeom prst="star5">
            <a:avLst>
              <a:gd name="adj" fmla="val 19100"/>
              <a:gd name="hf" fmla="val 105146"/>
              <a:gd name="vf" fmla="val 110557"/>
            </a:avLst>
          </a:prstGeom>
          <a:solidFill>
            <a:schemeClr val="accent4">
              <a:hueOff val="-461056"/>
              <a:satOff val="4338"/>
              <a:lumOff val="-10225"/>
            </a:schemeClr>
          </a:solidFill>
          <a:ln w="12700">
            <a:miter lim="400000"/>
          </a:ln>
          <a:effectLst>
            <a:outerShdw sx="100000" sy="100000" kx="0" ky="0" algn="b" rotWithShape="0" blurRad="190500" dist="8455" dir="5400000">
              <a:srgbClr val="000000"/>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657" name="Image" descr="Image"/>
          <p:cNvPicPr>
            <a:picLocks noChangeAspect="0"/>
          </p:cNvPicPr>
          <p:nvPr/>
        </p:nvPicPr>
        <p:blipFill>
          <a:blip r:embed="rId6">
            <a:extLst/>
          </a:blip>
          <a:stretch>
            <a:fillRect/>
          </a:stretch>
        </p:blipFill>
        <p:spPr>
          <a:xfrm rot="285851">
            <a:off x="9295369" y="988018"/>
            <a:ext cx="3493857" cy="3505892"/>
          </a:xfrm>
          <a:prstGeom prst="rect">
            <a:avLst/>
          </a:prstGeom>
          <a:ln w="12700">
            <a:miter lim="400000"/>
          </a:ln>
        </p:spPr>
      </p:pic>
      <p:pic>
        <p:nvPicPr>
          <p:cNvPr id="658" name="Image" descr="Image"/>
          <p:cNvPicPr>
            <a:picLocks noChangeAspect="1"/>
          </p:cNvPicPr>
          <p:nvPr/>
        </p:nvPicPr>
        <p:blipFill>
          <a:blip r:embed="rId7">
            <a:extLst/>
          </a:blip>
          <a:stretch>
            <a:fillRect/>
          </a:stretch>
        </p:blipFill>
        <p:spPr>
          <a:xfrm>
            <a:off x="3283943" y="1410556"/>
            <a:ext cx="701651" cy="701651"/>
          </a:xfrm>
          <a:prstGeom prst="rect">
            <a:avLst/>
          </a:prstGeom>
          <a:ln w="12700">
            <a:miter lim="400000"/>
          </a:ln>
        </p:spPr>
      </p:pic>
      <p:pic>
        <p:nvPicPr>
          <p:cNvPr id="659" name="Line Line" descr="Line Line"/>
          <p:cNvPicPr>
            <a:picLocks noChangeAspect="0"/>
          </p:cNvPicPr>
          <p:nvPr/>
        </p:nvPicPr>
        <p:blipFill>
          <a:blip r:embed="rId8">
            <a:extLst/>
          </a:blip>
          <a:stretch>
            <a:fillRect/>
          </a:stretch>
        </p:blipFill>
        <p:spPr>
          <a:xfrm>
            <a:off x="1098800" y="7102701"/>
            <a:ext cx="5203522" cy="430991"/>
          </a:xfrm>
          <a:prstGeom prst="rect">
            <a:avLst/>
          </a:prstGeom>
          <a:effectLst>
            <a:outerShdw sx="100000" sy="100000" kx="0" ky="0" algn="b" rotWithShape="0" blurRad="63500" dist="25400" dir="5400000">
              <a:srgbClr val="000000">
                <a:alpha val="50000"/>
              </a:srgbClr>
            </a:outerShdw>
          </a:effectLst>
        </p:spPr>
      </p:pic>
      <p:sp>
        <p:nvSpPr>
          <p:cNvPr id="660" name="Baseline Accuracy…"/>
          <p:cNvSpPr txBox="1"/>
          <p:nvPr/>
        </p:nvSpPr>
        <p:spPr>
          <a:xfrm>
            <a:off x="161945" y="7440699"/>
            <a:ext cx="327507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Baseline Accuracy</a:t>
            </a:r>
          </a:p>
          <a:p>
            <a:pPr/>
            <a:r>
              <a:t>Bigger representation</a:t>
            </a:r>
          </a:p>
        </p:txBody>
      </p:sp>
      <p:sp>
        <p:nvSpPr>
          <p:cNvPr id="661" name="Worse Accuracy…"/>
          <p:cNvSpPr txBox="1"/>
          <p:nvPr/>
        </p:nvSpPr>
        <p:spPr>
          <a:xfrm>
            <a:off x="4297899" y="7440699"/>
            <a:ext cx="341558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Worse Accuracy</a:t>
            </a:r>
          </a:p>
          <a:p>
            <a:pPr/>
            <a:r>
              <a:t>Smaller representation</a:t>
            </a:r>
          </a:p>
        </p:txBody>
      </p:sp>
      <p:sp>
        <p:nvSpPr>
          <p:cNvPr id="662" name="Shape"/>
          <p:cNvSpPr/>
          <p:nvPr/>
        </p:nvSpPr>
        <p:spPr>
          <a:xfrm>
            <a:off x="2876971" y="6850265"/>
            <a:ext cx="632876" cy="634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63" name="Best Accuracy"/>
          <p:cNvSpPr txBox="1"/>
          <p:nvPr/>
        </p:nvSpPr>
        <p:spPr>
          <a:xfrm>
            <a:off x="2080583" y="6126605"/>
            <a:ext cx="22256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Best Accuracy</a:t>
            </a:r>
          </a:p>
        </p:txBody>
      </p:sp>
      <p:sp>
        <p:nvSpPr>
          <p:cNvPr id="6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5" name="Accuracy"/>
          <p:cNvSpPr txBox="1"/>
          <p:nvPr/>
        </p:nvSpPr>
        <p:spPr>
          <a:xfrm>
            <a:off x="205383" y="776958"/>
            <a:ext cx="148041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Accuracy</a:t>
            </a:r>
          </a:p>
        </p:txBody>
      </p:sp>
      <p:pic>
        <p:nvPicPr>
          <p:cNvPr id="666" name="Image" descr="Image"/>
          <p:cNvPicPr>
            <a:picLocks noChangeAspect="1"/>
          </p:cNvPicPr>
          <p:nvPr/>
        </p:nvPicPr>
        <p:blipFill>
          <a:blip r:embed="rId9">
            <a:extLst/>
          </a:blip>
          <a:stretch>
            <a:fillRect/>
          </a:stretch>
        </p:blipFill>
        <p:spPr>
          <a:xfrm>
            <a:off x="1712764" y="3317888"/>
            <a:ext cx="701650" cy="701651"/>
          </a:xfrm>
          <a:prstGeom prst="rect">
            <a:avLst/>
          </a:prstGeom>
          <a:ln w="12700">
            <a:miter lim="400000"/>
          </a:ln>
        </p:spPr>
      </p:pic>
      <p:sp>
        <p:nvSpPr>
          <p:cNvPr id="667"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sp>
        <p:nvSpPr>
          <p:cNvPr id="668" name="Rectangle"/>
          <p:cNvSpPr/>
          <p:nvPr/>
        </p:nvSpPr>
        <p:spPr>
          <a:xfrm>
            <a:off x="182253" y="5974347"/>
            <a:ext cx="7933240" cy="26876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669" name="wheat.png" descr="wheat.png"/>
          <p:cNvPicPr>
            <a:picLocks noChangeAspect="1"/>
          </p:cNvPicPr>
          <p:nvPr/>
        </p:nvPicPr>
        <p:blipFill>
          <a:blip r:embed="rId10">
            <a:extLst/>
          </a:blip>
          <a:stretch>
            <a:fillRect/>
          </a:stretch>
        </p:blipFill>
        <p:spPr>
          <a:xfrm>
            <a:off x="4297898" y="5187781"/>
            <a:ext cx="3415590" cy="1855058"/>
          </a:xfrm>
          <a:prstGeom prst="rect">
            <a:avLst/>
          </a:prstGeom>
          <a:ln w="12700">
            <a:miter lim="400000"/>
          </a:ln>
        </p:spPr>
      </p:pic>
      <p:grpSp>
        <p:nvGrpSpPr>
          <p:cNvPr id="676" name="Group"/>
          <p:cNvGrpSpPr/>
          <p:nvPr/>
        </p:nvGrpSpPr>
        <p:grpSpPr>
          <a:xfrm>
            <a:off x="-1858926" y="5180143"/>
            <a:ext cx="4761129" cy="1983875"/>
            <a:chOff x="0" y="0"/>
            <a:chExt cx="4761127" cy="1983874"/>
          </a:xfrm>
        </p:grpSpPr>
        <p:pic>
          <p:nvPicPr>
            <p:cNvPr id="670" name="Line Line" descr="Line Line"/>
            <p:cNvPicPr>
              <a:picLocks noChangeAspect="0"/>
            </p:cNvPicPr>
            <p:nvPr/>
          </p:nvPicPr>
          <p:blipFill>
            <a:blip r:embed="rId11">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671"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672"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673" name="wheat1.png" descr="wheat1.png"/>
            <p:cNvPicPr>
              <a:picLocks noChangeAspect="1"/>
            </p:cNvPicPr>
            <p:nvPr/>
          </p:nvPicPr>
          <p:blipFill>
            <a:blip r:embed="rId12">
              <a:extLst/>
            </a:blip>
            <a:stretch>
              <a:fillRect/>
            </a:stretch>
          </p:blipFill>
          <p:spPr>
            <a:xfrm>
              <a:off x="1442815" y="0"/>
              <a:ext cx="3200396" cy="978268"/>
            </a:xfrm>
            <a:prstGeom prst="rect">
              <a:avLst/>
            </a:prstGeom>
            <a:ln w="12700" cap="flat">
              <a:noFill/>
              <a:miter lim="400000"/>
            </a:ln>
            <a:effectLst/>
          </p:spPr>
        </p:pic>
        <p:pic>
          <p:nvPicPr>
            <p:cNvPr id="674" name="wheat1.png" descr="wheat1.png"/>
            <p:cNvPicPr>
              <a:picLocks noChangeAspect="1"/>
            </p:cNvPicPr>
            <p:nvPr/>
          </p:nvPicPr>
          <p:blipFill>
            <a:blip r:embed="rId13">
              <a:extLst/>
            </a:blip>
            <a:stretch>
              <a:fillRect/>
            </a:stretch>
          </p:blipFill>
          <p:spPr>
            <a:xfrm>
              <a:off x="1596363" y="412481"/>
              <a:ext cx="2893300" cy="1571394"/>
            </a:xfrm>
            <a:prstGeom prst="rect">
              <a:avLst/>
            </a:prstGeom>
            <a:ln w="12700" cap="flat">
              <a:noFill/>
              <a:miter lim="400000"/>
            </a:ln>
            <a:effectLst/>
          </p:spPr>
        </p:pic>
        <p:pic>
          <p:nvPicPr>
            <p:cNvPr id="675" name="wheat1.png" descr="wheat1.png"/>
            <p:cNvPicPr>
              <a:picLocks noChangeAspect="1"/>
            </p:cNvPicPr>
            <p:nvPr/>
          </p:nvPicPr>
          <p:blipFill>
            <a:blip r:embed="rId12">
              <a:extLst/>
            </a:blip>
            <a:stretch>
              <a:fillRect/>
            </a:stretch>
          </p:blipFill>
          <p:spPr>
            <a:xfrm>
              <a:off x="1645342" y="191760"/>
              <a:ext cx="3115786" cy="95240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0" advTm="0" p14:dur="20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0" name="Group" descr="Group"/>
          <p:cNvPicPr>
            <a:picLocks noChangeAspect="0"/>
          </p:cNvPicPr>
          <p:nvPr/>
        </p:nvPicPr>
        <p:blipFill>
          <a:blip r:embed="rId3">
            <a:extLst/>
          </a:blip>
          <a:stretch>
            <a:fillRect/>
          </a:stretch>
        </p:blipFill>
        <p:spPr>
          <a:xfrm flipH="1">
            <a:off x="1856920" y="1661372"/>
            <a:ext cx="3687282" cy="2610411"/>
          </a:xfrm>
          <a:prstGeom prst="rect">
            <a:avLst/>
          </a:prstGeom>
        </p:spPr>
      </p:pic>
      <p:pic>
        <p:nvPicPr>
          <p:cNvPr id="682" name="Line Line" descr="Line Line"/>
          <p:cNvPicPr>
            <a:picLocks noChangeAspect="0"/>
          </p:cNvPicPr>
          <p:nvPr/>
        </p:nvPicPr>
        <p:blipFill>
          <a:blip r:embed="rId4">
            <a:extLst/>
          </a:blip>
          <a:stretch>
            <a:fillRect/>
          </a:stretch>
        </p:blipFill>
        <p:spPr>
          <a:xfrm rot="16200000">
            <a:off x="-273961" y="2683477"/>
            <a:ext cx="3488963" cy="457904"/>
          </a:xfrm>
          <a:prstGeom prst="rect">
            <a:avLst/>
          </a:prstGeom>
        </p:spPr>
      </p:pic>
      <p:pic>
        <p:nvPicPr>
          <p:cNvPr id="684" name="Line Line" descr="Line Line"/>
          <p:cNvPicPr>
            <a:picLocks noChangeAspect="0"/>
          </p:cNvPicPr>
          <p:nvPr/>
        </p:nvPicPr>
        <p:blipFill>
          <a:blip r:embed="rId5">
            <a:extLst/>
          </a:blip>
          <a:stretch>
            <a:fillRect/>
          </a:stretch>
        </p:blipFill>
        <p:spPr>
          <a:xfrm rot="10800000">
            <a:off x="1418117" y="4437686"/>
            <a:ext cx="4475022" cy="352235"/>
          </a:xfrm>
          <a:prstGeom prst="rect">
            <a:avLst/>
          </a:prstGeom>
        </p:spPr>
      </p:pic>
      <p:sp>
        <p:nvSpPr>
          <p:cNvPr id="686" name="Star"/>
          <p:cNvSpPr/>
          <p:nvPr/>
        </p:nvSpPr>
        <p:spPr>
          <a:xfrm>
            <a:off x="2694236" y="3598717"/>
            <a:ext cx="632877" cy="634966"/>
          </a:xfrm>
          <a:prstGeom prst="star5">
            <a:avLst>
              <a:gd name="adj" fmla="val 19100"/>
              <a:gd name="hf" fmla="val 105146"/>
              <a:gd name="vf" fmla="val 110557"/>
            </a:avLst>
          </a:prstGeom>
          <a:solidFill>
            <a:schemeClr val="accent4">
              <a:hueOff val="-461056"/>
              <a:satOff val="4338"/>
              <a:lumOff val="-10225"/>
            </a:schemeClr>
          </a:solidFill>
          <a:ln w="12700">
            <a:miter lim="400000"/>
          </a:ln>
          <a:effectLst>
            <a:outerShdw sx="100000" sy="100000" kx="0" ky="0" algn="b" rotWithShape="0" blurRad="190500" dist="8455" dir="5400000">
              <a:srgbClr val="000000"/>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687" name="Image" descr="Image"/>
          <p:cNvPicPr>
            <a:picLocks noChangeAspect="0"/>
          </p:cNvPicPr>
          <p:nvPr/>
        </p:nvPicPr>
        <p:blipFill>
          <a:blip r:embed="rId6">
            <a:extLst/>
          </a:blip>
          <a:stretch>
            <a:fillRect/>
          </a:stretch>
        </p:blipFill>
        <p:spPr>
          <a:xfrm rot="285851">
            <a:off x="10170668" y="1024430"/>
            <a:ext cx="2617043" cy="3505892"/>
          </a:xfrm>
          <a:prstGeom prst="rect">
            <a:avLst/>
          </a:prstGeom>
          <a:ln w="12700">
            <a:miter lim="400000"/>
          </a:ln>
        </p:spPr>
      </p:pic>
      <p:pic>
        <p:nvPicPr>
          <p:cNvPr id="688" name="Image" descr="Image"/>
          <p:cNvPicPr>
            <a:picLocks noChangeAspect="1"/>
          </p:cNvPicPr>
          <p:nvPr/>
        </p:nvPicPr>
        <p:blipFill>
          <a:blip r:embed="rId7">
            <a:extLst/>
          </a:blip>
          <a:stretch>
            <a:fillRect/>
          </a:stretch>
        </p:blipFill>
        <p:spPr>
          <a:xfrm>
            <a:off x="3283943" y="1410556"/>
            <a:ext cx="701651" cy="701651"/>
          </a:xfrm>
          <a:prstGeom prst="rect">
            <a:avLst/>
          </a:prstGeom>
          <a:ln w="12700">
            <a:miter lim="400000"/>
          </a:ln>
        </p:spPr>
      </p:pic>
      <p:pic>
        <p:nvPicPr>
          <p:cNvPr id="689" name="Line Line" descr="Line Line"/>
          <p:cNvPicPr>
            <a:picLocks noChangeAspect="0"/>
          </p:cNvPicPr>
          <p:nvPr/>
        </p:nvPicPr>
        <p:blipFill>
          <a:blip r:embed="rId8">
            <a:extLst/>
          </a:blip>
          <a:stretch>
            <a:fillRect/>
          </a:stretch>
        </p:blipFill>
        <p:spPr>
          <a:xfrm>
            <a:off x="1098800" y="7102701"/>
            <a:ext cx="5203522" cy="430991"/>
          </a:xfrm>
          <a:prstGeom prst="rect">
            <a:avLst/>
          </a:prstGeom>
          <a:effectLst>
            <a:outerShdw sx="100000" sy="100000" kx="0" ky="0" algn="b" rotWithShape="0" blurRad="63500" dist="25400" dir="5400000">
              <a:srgbClr val="000000">
                <a:alpha val="50000"/>
              </a:srgbClr>
            </a:outerShdw>
          </a:effectLst>
        </p:spPr>
      </p:pic>
      <p:sp>
        <p:nvSpPr>
          <p:cNvPr id="690" name="Baseline Accuracy…"/>
          <p:cNvSpPr txBox="1"/>
          <p:nvPr/>
        </p:nvSpPr>
        <p:spPr>
          <a:xfrm>
            <a:off x="161945" y="7440699"/>
            <a:ext cx="327507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Baseline Accuracy</a:t>
            </a:r>
          </a:p>
          <a:p>
            <a:pPr/>
            <a:r>
              <a:t>Bigger representation</a:t>
            </a:r>
          </a:p>
        </p:txBody>
      </p:sp>
      <p:sp>
        <p:nvSpPr>
          <p:cNvPr id="691" name="Worse Accuracy…"/>
          <p:cNvSpPr txBox="1"/>
          <p:nvPr/>
        </p:nvSpPr>
        <p:spPr>
          <a:xfrm>
            <a:off x="4297899" y="7440699"/>
            <a:ext cx="341558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Worse Accuracy</a:t>
            </a:r>
          </a:p>
          <a:p>
            <a:pPr/>
            <a:r>
              <a:t>Smaller representation</a:t>
            </a:r>
          </a:p>
        </p:txBody>
      </p:sp>
      <p:sp>
        <p:nvSpPr>
          <p:cNvPr id="692" name="Shape"/>
          <p:cNvSpPr/>
          <p:nvPr/>
        </p:nvSpPr>
        <p:spPr>
          <a:xfrm>
            <a:off x="2876971" y="6850265"/>
            <a:ext cx="632876" cy="634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93" name="Best Accuracy"/>
          <p:cNvSpPr txBox="1"/>
          <p:nvPr/>
        </p:nvSpPr>
        <p:spPr>
          <a:xfrm>
            <a:off x="2080583" y="6126605"/>
            <a:ext cx="22256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Best Accuracy</a:t>
            </a:r>
          </a:p>
        </p:txBody>
      </p:sp>
      <p:sp>
        <p:nvSpPr>
          <p:cNvPr id="6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5" name="Accuracy"/>
          <p:cNvSpPr txBox="1"/>
          <p:nvPr/>
        </p:nvSpPr>
        <p:spPr>
          <a:xfrm>
            <a:off x="205383" y="776958"/>
            <a:ext cx="148041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Accuracy</a:t>
            </a:r>
          </a:p>
        </p:txBody>
      </p:sp>
      <p:pic>
        <p:nvPicPr>
          <p:cNvPr id="696" name="Image" descr="Image"/>
          <p:cNvPicPr>
            <a:picLocks noChangeAspect="1"/>
          </p:cNvPicPr>
          <p:nvPr/>
        </p:nvPicPr>
        <p:blipFill>
          <a:blip r:embed="rId9">
            <a:extLst/>
          </a:blip>
          <a:stretch>
            <a:fillRect/>
          </a:stretch>
        </p:blipFill>
        <p:spPr>
          <a:xfrm>
            <a:off x="1712764" y="3317888"/>
            <a:ext cx="701650" cy="701651"/>
          </a:xfrm>
          <a:prstGeom prst="rect">
            <a:avLst/>
          </a:prstGeom>
          <a:ln w="12700">
            <a:miter lim="400000"/>
          </a:ln>
        </p:spPr>
      </p:pic>
      <p:sp>
        <p:nvSpPr>
          <p:cNvPr id="697"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sp>
        <p:nvSpPr>
          <p:cNvPr id="698" name="Rectangle"/>
          <p:cNvSpPr/>
          <p:nvPr/>
        </p:nvSpPr>
        <p:spPr>
          <a:xfrm>
            <a:off x="182253" y="5974347"/>
            <a:ext cx="7933240" cy="26876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699" name="wheat.png" descr="wheat.png"/>
          <p:cNvPicPr>
            <a:picLocks noChangeAspect="1"/>
          </p:cNvPicPr>
          <p:nvPr/>
        </p:nvPicPr>
        <p:blipFill>
          <a:blip r:embed="rId10">
            <a:extLst/>
          </a:blip>
          <a:stretch>
            <a:fillRect/>
          </a:stretch>
        </p:blipFill>
        <p:spPr>
          <a:xfrm>
            <a:off x="4297898" y="5187781"/>
            <a:ext cx="3415590" cy="1855058"/>
          </a:xfrm>
          <a:prstGeom prst="rect">
            <a:avLst/>
          </a:prstGeom>
          <a:ln w="12700">
            <a:miter lim="400000"/>
          </a:ln>
        </p:spPr>
      </p:pic>
      <p:grpSp>
        <p:nvGrpSpPr>
          <p:cNvPr id="706" name="Group"/>
          <p:cNvGrpSpPr/>
          <p:nvPr/>
        </p:nvGrpSpPr>
        <p:grpSpPr>
          <a:xfrm>
            <a:off x="-1858926" y="5180143"/>
            <a:ext cx="4761129" cy="1983875"/>
            <a:chOff x="0" y="0"/>
            <a:chExt cx="4761127" cy="1983874"/>
          </a:xfrm>
        </p:grpSpPr>
        <p:pic>
          <p:nvPicPr>
            <p:cNvPr id="700" name="Line Line" descr="Line Line"/>
            <p:cNvPicPr>
              <a:picLocks noChangeAspect="0"/>
            </p:cNvPicPr>
            <p:nvPr/>
          </p:nvPicPr>
          <p:blipFill>
            <a:blip r:embed="rId11">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701"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702"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703" name="wheat1.png" descr="wheat1.png"/>
            <p:cNvPicPr>
              <a:picLocks noChangeAspect="1"/>
            </p:cNvPicPr>
            <p:nvPr/>
          </p:nvPicPr>
          <p:blipFill>
            <a:blip r:embed="rId12">
              <a:extLst/>
            </a:blip>
            <a:stretch>
              <a:fillRect/>
            </a:stretch>
          </p:blipFill>
          <p:spPr>
            <a:xfrm>
              <a:off x="1442815" y="0"/>
              <a:ext cx="3200396" cy="978268"/>
            </a:xfrm>
            <a:prstGeom prst="rect">
              <a:avLst/>
            </a:prstGeom>
            <a:ln w="12700" cap="flat">
              <a:noFill/>
              <a:miter lim="400000"/>
            </a:ln>
            <a:effectLst/>
          </p:spPr>
        </p:pic>
        <p:pic>
          <p:nvPicPr>
            <p:cNvPr id="704" name="wheat1.png" descr="wheat1.png"/>
            <p:cNvPicPr>
              <a:picLocks noChangeAspect="1"/>
            </p:cNvPicPr>
            <p:nvPr/>
          </p:nvPicPr>
          <p:blipFill>
            <a:blip r:embed="rId13">
              <a:extLst/>
            </a:blip>
            <a:stretch>
              <a:fillRect/>
            </a:stretch>
          </p:blipFill>
          <p:spPr>
            <a:xfrm>
              <a:off x="1596363" y="412481"/>
              <a:ext cx="2893300" cy="1571394"/>
            </a:xfrm>
            <a:prstGeom prst="rect">
              <a:avLst/>
            </a:prstGeom>
            <a:ln w="12700" cap="flat">
              <a:noFill/>
              <a:miter lim="400000"/>
            </a:ln>
            <a:effectLst/>
          </p:spPr>
        </p:pic>
        <p:pic>
          <p:nvPicPr>
            <p:cNvPr id="705" name="wheat1.png" descr="wheat1.png"/>
            <p:cNvPicPr>
              <a:picLocks noChangeAspect="1"/>
            </p:cNvPicPr>
            <p:nvPr/>
          </p:nvPicPr>
          <p:blipFill>
            <a:blip r:embed="rId12">
              <a:extLst/>
            </a:blip>
            <a:stretch>
              <a:fillRect/>
            </a:stretch>
          </p:blipFill>
          <p:spPr>
            <a:xfrm>
              <a:off x="1645342" y="191760"/>
              <a:ext cx="3115786" cy="95240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0" name="Group" descr="Group"/>
          <p:cNvPicPr>
            <a:picLocks noChangeAspect="0"/>
          </p:cNvPicPr>
          <p:nvPr/>
        </p:nvPicPr>
        <p:blipFill>
          <a:blip r:embed="rId3">
            <a:extLst/>
          </a:blip>
          <a:stretch>
            <a:fillRect/>
          </a:stretch>
        </p:blipFill>
        <p:spPr>
          <a:xfrm flipH="1">
            <a:off x="1856920" y="1661372"/>
            <a:ext cx="3687282" cy="2610411"/>
          </a:xfrm>
          <a:prstGeom prst="rect">
            <a:avLst/>
          </a:prstGeom>
        </p:spPr>
      </p:pic>
      <p:pic>
        <p:nvPicPr>
          <p:cNvPr id="712" name="Line Line" descr="Line Line"/>
          <p:cNvPicPr>
            <a:picLocks noChangeAspect="0"/>
          </p:cNvPicPr>
          <p:nvPr/>
        </p:nvPicPr>
        <p:blipFill>
          <a:blip r:embed="rId4">
            <a:extLst/>
          </a:blip>
          <a:stretch>
            <a:fillRect/>
          </a:stretch>
        </p:blipFill>
        <p:spPr>
          <a:xfrm rot="16200000">
            <a:off x="-273961" y="2683477"/>
            <a:ext cx="3488963" cy="457904"/>
          </a:xfrm>
          <a:prstGeom prst="rect">
            <a:avLst/>
          </a:prstGeom>
        </p:spPr>
      </p:pic>
      <p:pic>
        <p:nvPicPr>
          <p:cNvPr id="714" name="Line Line" descr="Line Line"/>
          <p:cNvPicPr>
            <a:picLocks noChangeAspect="0"/>
          </p:cNvPicPr>
          <p:nvPr/>
        </p:nvPicPr>
        <p:blipFill>
          <a:blip r:embed="rId5">
            <a:extLst/>
          </a:blip>
          <a:stretch>
            <a:fillRect/>
          </a:stretch>
        </p:blipFill>
        <p:spPr>
          <a:xfrm rot="10800000">
            <a:off x="1418117" y="4437686"/>
            <a:ext cx="4475022" cy="352235"/>
          </a:xfrm>
          <a:prstGeom prst="rect">
            <a:avLst/>
          </a:prstGeom>
        </p:spPr>
      </p:pic>
      <p:sp>
        <p:nvSpPr>
          <p:cNvPr id="716" name="Star"/>
          <p:cNvSpPr/>
          <p:nvPr/>
        </p:nvSpPr>
        <p:spPr>
          <a:xfrm>
            <a:off x="1747151" y="3797887"/>
            <a:ext cx="632876" cy="634965"/>
          </a:xfrm>
          <a:prstGeom prst="star5">
            <a:avLst>
              <a:gd name="adj" fmla="val 19100"/>
              <a:gd name="hf" fmla="val 105146"/>
              <a:gd name="vf" fmla="val 110557"/>
            </a:avLst>
          </a:prstGeom>
          <a:solidFill>
            <a:schemeClr val="accent4">
              <a:hueOff val="-461056"/>
              <a:satOff val="4338"/>
              <a:lumOff val="-10225"/>
            </a:schemeClr>
          </a:solidFill>
          <a:ln w="12700">
            <a:miter lim="400000"/>
          </a:ln>
          <a:effectLst>
            <a:outerShdw sx="100000" sy="100000" kx="0" ky="0" algn="b" rotWithShape="0" blurRad="190500" dist="8455" dir="5400000">
              <a:srgbClr val="000000"/>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717" name="Image" descr="Image"/>
          <p:cNvPicPr>
            <a:picLocks noChangeAspect="0"/>
          </p:cNvPicPr>
          <p:nvPr/>
        </p:nvPicPr>
        <p:blipFill>
          <a:blip r:embed="rId6">
            <a:extLst/>
          </a:blip>
          <a:stretch>
            <a:fillRect/>
          </a:stretch>
        </p:blipFill>
        <p:spPr>
          <a:xfrm rot="285851">
            <a:off x="10742417" y="1048215"/>
            <a:ext cx="2044305" cy="3505892"/>
          </a:xfrm>
          <a:prstGeom prst="rect">
            <a:avLst/>
          </a:prstGeom>
          <a:ln w="12700">
            <a:miter lim="400000"/>
          </a:ln>
        </p:spPr>
      </p:pic>
      <p:pic>
        <p:nvPicPr>
          <p:cNvPr id="718" name="Image" descr="Image"/>
          <p:cNvPicPr>
            <a:picLocks noChangeAspect="1"/>
          </p:cNvPicPr>
          <p:nvPr/>
        </p:nvPicPr>
        <p:blipFill>
          <a:blip r:embed="rId7">
            <a:extLst/>
          </a:blip>
          <a:stretch>
            <a:fillRect/>
          </a:stretch>
        </p:blipFill>
        <p:spPr>
          <a:xfrm>
            <a:off x="3283943" y="1410556"/>
            <a:ext cx="701651" cy="701651"/>
          </a:xfrm>
          <a:prstGeom prst="rect">
            <a:avLst/>
          </a:prstGeom>
          <a:ln w="12700">
            <a:miter lim="400000"/>
          </a:ln>
        </p:spPr>
      </p:pic>
      <p:pic>
        <p:nvPicPr>
          <p:cNvPr id="719" name="Line Line" descr="Line Line"/>
          <p:cNvPicPr>
            <a:picLocks noChangeAspect="0"/>
          </p:cNvPicPr>
          <p:nvPr/>
        </p:nvPicPr>
        <p:blipFill>
          <a:blip r:embed="rId8">
            <a:extLst/>
          </a:blip>
          <a:stretch>
            <a:fillRect/>
          </a:stretch>
        </p:blipFill>
        <p:spPr>
          <a:xfrm>
            <a:off x="1098800" y="7102701"/>
            <a:ext cx="5203522" cy="430991"/>
          </a:xfrm>
          <a:prstGeom prst="rect">
            <a:avLst/>
          </a:prstGeom>
          <a:effectLst>
            <a:outerShdw sx="100000" sy="100000" kx="0" ky="0" algn="b" rotWithShape="0" blurRad="63500" dist="25400" dir="5400000">
              <a:srgbClr val="000000">
                <a:alpha val="50000"/>
              </a:srgbClr>
            </a:outerShdw>
          </a:effectLst>
        </p:spPr>
      </p:pic>
      <p:sp>
        <p:nvSpPr>
          <p:cNvPr id="720" name="Baseline Accuracy…"/>
          <p:cNvSpPr txBox="1"/>
          <p:nvPr/>
        </p:nvSpPr>
        <p:spPr>
          <a:xfrm>
            <a:off x="161945" y="7440699"/>
            <a:ext cx="327507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Baseline Accuracy</a:t>
            </a:r>
          </a:p>
          <a:p>
            <a:pPr/>
            <a:r>
              <a:t>Bigger representation</a:t>
            </a:r>
          </a:p>
        </p:txBody>
      </p:sp>
      <p:sp>
        <p:nvSpPr>
          <p:cNvPr id="721" name="Worse Accuracy…"/>
          <p:cNvSpPr txBox="1"/>
          <p:nvPr/>
        </p:nvSpPr>
        <p:spPr>
          <a:xfrm>
            <a:off x="4297899" y="7440699"/>
            <a:ext cx="341558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Worse Accuracy</a:t>
            </a:r>
          </a:p>
          <a:p>
            <a:pPr/>
            <a:r>
              <a:t>Smaller representation</a:t>
            </a:r>
          </a:p>
        </p:txBody>
      </p:sp>
      <p:sp>
        <p:nvSpPr>
          <p:cNvPr id="722" name="Shape"/>
          <p:cNvSpPr/>
          <p:nvPr/>
        </p:nvSpPr>
        <p:spPr>
          <a:xfrm>
            <a:off x="2876971" y="6850265"/>
            <a:ext cx="632876" cy="634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23" name="Best Accuracy"/>
          <p:cNvSpPr txBox="1"/>
          <p:nvPr/>
        </p:nvSpPr>
        <p:spPr>
          <a:xfrm>
            <a:off x="2080583" y="6126605"/>
            <a:ext cx="22256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Best Accuracy</a:t>
            </a:r>
          </a:p>
        </p:txBody>
      </p:sp>
      <p:sp>
        <p:nvSpPr>
          <p:cNvPr id="7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5" name="Accuracy"/>
          <p:cNvSpPr txBox="1"/>
          <p:nvPr/>
        </p:nvSpPr>
        <p:spPr>
          <a:xfrm>
            <a:off x="205383" y="776958"/>
            <a:ext cx="148041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Accuracy</a:t>
            </a:r>
          </a:p>
        </p:txBody>
      </p:sp>
      <p:pic>
        <p:nvPicPr>
          <p:cNvPr id="726" name="Image" descr="Image"/>
          <p:cNvPicPr>
            <a:picLocks noChangeAspect="1"/>
          </p:cNvPicPr>
          <p:nvPr/>
        </p:nvPicPr>
        <p:blipFill>
          <a:blip r:embed="rId9">
            <a:extLst/>
          </a:blip>
          <a:stretch>
            <a:fillRect/>
          </a:stretch>
        </p:blipFill>
        <p:spPr>
          <a:xfrm>
            <a:off x="1712764" y="3317888"/>
            <a:ext cx="701650" cy="701651"/>
          </a:xfrm>
          <a:prstGeom prst="rect">
            <a:avLst/>
          </a:prstGeom>
          <a:ln w="12700">
            <a:miter lim="400000"/>
          </a:ln>
        </p:spPr>
      </p:pic>
      <p:sp>
        <p:nvSpPr>
          <p:cNvPr id="727"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sp>
        <p:nvSpPr>
          <p:cNvPr id="728" name="Rectangle"/>
          <p:cNvSpPr/>
          <p:nvPr/>
        </p:nvSpPr>
        <p:spPr>
          <a:xfrm>
            <a:off x="182253" y="5974347"/>
            <a:ext cx="7933240" cy="26876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729" name="wheat.png" descr="wheat.png"/>
          <p:cNvPicPr>
            <a:picLocks noChangeAspect="1"/>
          </p:cNvPicPr>
          <p:nvPr/>
        </p:nvPicPr>
        <p:blipFill>
          <a:blip r:embed="rId10">
            <a:extLst/>
          </a:blip>
          <a:stretch>
            <a:fillRect/>
          </a:stretch>
        </p:blipFill>
        <p:spPr>
          <a:xfrm>
            <a:off x="4297898" y="5187781"/>
            <a:ext cx="3415590" cy="1855058"/>
          </a:xfrm>
          <a:prstGeom prst="rect">
            <a:avLst/>
          </a:prstGeom>
          <a:ln w="12700">
            <a:miter lim="400000"/>
          </a:ln>
        </p:spPr>
      </p:pic>
      <p:grpSp>
        <p:nvGrpSpPr>
          <p:cNvPr id="736" name="Group"/>
          <p:cNvGrpSpPr/>
          <p:nvPr/>
        </p:nvGrpSpPr>
        <p:grpSpPr>
          <a:xfrm>
            <a:off x="-1858926" y="5180143"/>
            <a:ext cx="4761129" cy="1983875"/>
            <a:chOff x="0" y="0"/>
            <a:chExt cx="4761127" cy="1983874"/>
          </a:xfrm>
        </p:grpSpPr>
        <p:pic>
          <p:nvPicPr>
            <p:cNvPr id="730" name="Line Line" descr="Line Line"/>
            <p:cNvPicPr>
              <a:picLocks noChangeAspect="0"/>
            </p:cNvPicPr>
            <p:nvPr/>
          </p:nvPicPr>
          <p:blipFill>
            <a:blip r:embed="rId11">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731"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732"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733" name="wheat1.png" descr="wheat1.png"/>
            <p:cNvPicPr>
              <a:picLocks noChangeAspect="1"/>
            </p:cNvPicPr>
            <p:nvPr/>
          </p:nvPicPr>
          <p:blipFill>
            <a:blip r:embed="rId12">
              <a:extLst/>
            </a:blip>
            <a:stretch>
              <a:fillRect/>
            </a:stretch>
          </p:blipFill>
          <p:spPr>
            <a:xfrm>
              <a:off x="1442815" y="0"/>
              <a:ext cx="3200396" cy="978268"/>
            </a:xfrm>
            <a:prstGeom prst="rect">
              <a:avLst/>
            </a:prstGeom>
            <a:ln w="12700" cap="flat">
              <a:noFill/>
              <a:miter lim="400000"/>
            </a:ln>
            <a:effectLst/>
          </p:spPr>
        </p:pic>
        <p:pic>
          <p:nvPicPr>
            <p:cNvPr id="734" name="wheat1.png" descr="wheat1.png"/>
            <p:cNvPicPr>
              <a:picLocks noChangeAspect="1"/>
            </p:cNvPicPr>
            <p:nvPr/>
          </p:nvPicPr>
          <p:blipFill>
            <a:blip r:embed="rId13">
              <a:extLst/>
            </a:blip>
            <a:stretch>
              <a:fillRect/>
            </a:stretch>
          </p:blipFill>
          <p:spPr>
            <a:xfrm>
              <a:off x="1596363" y="412481"/>
              <a:ext cx="2893300" cy="1571394"/>
            </a:xfrm>
            <a:prstGeom prst="rect">
              <a:avLst/>
            </a:prstGeom>
            <a:ln w="12700" cap="flat">
              <a:noFill/>
              <a:miter lim="400000"/>
            </a:ln>
            <a:effectLst/>
          </p:spPr>
        </p:pic>
        <p:pic>
          <p:nvPicPr>
            <p:cNvPr id="735" name="wheat1.png" descr="wheat1.png"/>
            <p:cNvPicPr>
              <a:picLocks noChangeAspect="1"/>
            </p:cNvPicPr>
            <p:nvPr/>
          </p:nvPicPr>
          <p:blipFill>
            <a:blip r:embed="rId12">
              <a:extLst/>
            </a:blip>
            <a:stretch>
              <a:fillRect/>
            </a:stretch>
          </p:blipFill>
          <p:spPr>
            <a:xfrm>
              <a:off x="1645342" y="191760"/>
              <a:ext cx="3115786" cy="95240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0" name="Image" descr="Image"/>
          <p:cNvPicPr>
            <a:picLocks noChangeAspect="0"/>
          </p:cNvPicPr>
          <p:nvPr/>
        </p:nvPicPr>
        <p:blipFill>
          <a:blip r:embed="rId3">
            <a:extLst/>
          </a:blip>
          <a:stretch>
            <a:fillRect/>
          </a:stretch>
        </p:blipFill>
        <p:spPr>
          <a:xfrm rot="285851">
            <a:off x="10742417" y="1048215"/>
            <a:ext cx="2044305" cy="3505892"/>
          </a:xfrm>
          <a:prstGeom prst="rect">
            <a:avLst/>
          </a:prstGeom>
          <a:ln w="12700">
            <a:miter lim="400000"/>
          </a:ln>
        </p:spPr>
      </p:pic>
      <p:pic>
        <p:nvPicPr>
          <p:cNvPr id="741" name="Line Line" descr="Line Line"/>
          <p:cNvPicPr>
            <a:picLocks noChangeAspect="0"/>
          </p:cNvPicPr>
          <p:nvPr/>
        </p:nvPicPr>
        <p:blipFill>
          <a:blip r:embed="rId4">
            <a:extLst/>
          </a:blip>
          <a:stretch>
            <a:fillRect/>
          </a:stretch>
        </p:blipFill>
        <p:spPr>
          <a:xfrm>
            <a:off x="1098800" y="7102701"/>
            <a:ext cx="5203522" cy="430991"/>
          </a:xfrm>
          <a:prstGeom prst="rect">
            <a:avLst/>
          </a:prstGeom>
          <a:effectLst>
            <a:outerShdw sx="100000" sy="100000" kx="0" ky="0" algn="b" rotWithShape="0" blurRad="63500" dist="25400" dir="5400000">
              <a:srgbClr val="000000">
                <a:alpha val="50000"/>
              </a:srgbClr>
            </a:outerShdw>
          </a:effectLst>
        </p:spPr>
      </p:pic>
      <p:sp>
        <p:nvSpPr>
          <p:cNvPr id="742" name="Baseline Accuracy…"/>
          <p:cNvSpPr txBox="1"/>
          <p:nvPr/>
        </p:nvSpPr>
        <p:spPr>
          <a:xfrm>
            <a:off x="161945" y="7440699"/>
            <a:ext cx="327507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Baseline Accuracy</a:t>
            </a:r>
          </a:p>
          <a:p>
            <a:pPr/>
            <a:r>
              <a:t>Bigger representation</a:t>
            </a:r>
          </a:p>
        </p:txBody>
      </p:sp>
      <p:sp>
        <p:nvSpPr>
          <p:cNvPr id="743" name="Worse Accuracy…"/>
          <p:cNvSpPr txBox="1"/>
          <p:nvPr/>
        </p:nvSpPr>
        <p:spPr>
          <a:xfrm>
            <a:off x="4297899" y="7440699"/>
            <a:ext cx="341558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Worse Accuracy</a:t>
            </a:r>
          </a:p>
          <a:p>
            <a:pPr/>
            <a:r>
              <a:t>Smaller representation</a:t>
            </a:r>
          </a:p>
        </p:txBody>
      </p:sp>
      <p:sp>
        <p:nvSpPr>
          <p:cNvPr id="744" name="Shape"/>
          <p:cNvSpPr/>
          <p:nvPr/>
        </p:nvSpPr>
        <p:spPr>
          <a:xfrm>
            <a:off x="2876971" y="6850265"/>
            <a:ext cx="632876" cy="634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45" name="Best Accuracy"/>
          <p:cNvSpPr txBox="1"/>
          <p:nvPr/>
        </p:nvSpPr>
        <p:spPr>
          <a:xfrm>
            <a:off x="2080583" y="6126605"/>
            <a:ext cx="22256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Best Accuracy</a:t>
            </a:r>
          </a:p>
        </p:txBody>
      </p:sp>
      <p:sp>
        <p:nvSpPr>
          <p:cNvPr id="7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7"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pic>
        <p:nvPicPr>
          <p:cNvPr id="748" name="Group" descr="Group"/>
          <p:cNvPicPr>
            <a:picLocks noChangeAspect="0"/>
          </p:cNvPicPr>
          <p:nvPr/>
        </p:nvPicPr>
        <p:blipFill>
          <a:blip r:embed="rId5">
            <a:extLst/>
          </a:blip>
          <a:stretch>
            <a:fillRect/>
          </a:stretch>
        </p:blipFill>
        <p:spPr>
          <a:xfrm flipH="1">
            <a:off x="1856920" y="1661372"/>
            <a:ext cx="3687282" cy="2610411"/>
          </a:xfrm>
          <a:prstGeom prst="rect">
            <a:avLst/>
          </a:prstGeom>
        </p:spPr>
      </p:pic>
      <p:pic>
        <p:nvPicPr>
          <p:cNvPr id="750" name="Line Line" descr="Line Line"/>
          <p:cNvPicPr>
            <a:picLocks noChangeAspect="0"/>
          </p:cNvPicPr>
          <p:nvPr/>
        </p:nvPicPr>
        <p:blipFill>
          <a:blip r:embed="rId6">
            <a:extLst/>
          </a:blip>
          <a:stretch>
            <a:fillRect/>
          </a:stretch>
        </p:blipFill>
        <p:spPr>
          <a:xfrm rot="16200000">
            <a:off x="-273961" y="2683477"/>
            <a:ext cx="3488963" cy="457904"/>
          </a:xfrm>
          <a:prstGeom prst="rect">
            <a:avLst/>
          </a:prstGeom>
        </p:spPr>
      </p:pic>
      <p:pic>
        <p:nvPicPr>
          <p:cNvPr id="752" name="Line Line" descr="Line Line"/>
          <p:cNvPicPr>
            <a:picLocks noChangeAspect="0"/>
          </p:cNvPicPr>
          <p:nvPr/>
        </p:nvPicPr>
        <p:blipFill>
          <a:blip r:embed="rId7">
            <a:extLst/>
          </a:blip>
          <a:stretch>
            <a:fillRect/>
          </a:stretch>
        </p:blipFill>
        <p:spPr>
          <a:xfrm rot="10800000">
            <a:off x="1418117" y="4437686"/>
            <a:ext cx="4475022" cy="352235"/>
          </a:xfrm>
          <a:prstGeom prst="rect">
            <a:avLst/>
          </a:prstGeom>
        </p:spPr>
      </p:pic>
      <p:sp>
        <p:nvSpPr>
          <p:cNvPr id="754" name="Star"/>
          <p:cNvSpPr/>
          <p:nvPr/>
        </p:nvSpPr>
        <p:spPr>
          <a:xfrm>
            <a:off x="1747151" y="3797887"/>
            <a:ext cx="632876" cy="634965"/>
          </a:xfrm>
          <a:prstGeom prst="star5">
            <a:avLst>
              <a:gd name="adj" fmla="val 19100"/>
              <a:gd name="hf" fmla="val 105146"/>
              <a:gd name="vf" fmla="val 110557"/>
            </a:avLst>
          </a:prstGeom>
          <a:solidFill>
            <a:schemeClr val="accent4">
              <a:hueOff val="-461056"/>
              <a:satOff val="4338"/>
              <a:lumOff val="-10225"/>
            </a:schemeClr>
          </a:solidFill>
          <a:ln w="12700">
            <a:miter lim="400000"/>
          </a:ln>
          <a:effectLst>
            <a:outerShdw sx="100000" sy="100000" kx="0" ky="0" algn="b" rotWithShape="0" blurRad="190500" dist="8455" dir="5400000">
              <a:srgbClr val="000000"/>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755" name="Image" descr="Image"/>
          <p:cNvPicPr>
            <a:picLocks noChangeAspect="1"/>
          </p:cNvPicPr>
          <p:nvPr/>
        </p:nvPicPr>
        <p:blipFill>
          <a:blip r:embed="rId8">
            <a:extLst/>
          </a:blip>
          <a:stretch>
            <a:fillRect/>
          </a:stretch>
        </p:blipFill>
        <p:spPr>
          <a:xfrm>
            <a:off x="3283943" y="1410556"/>
            <a:ext cx="701651" cy="701651"/>
          </a:xfrm>
          <a:prstGeom prst="rect">
            <a:avLst/>
          </a:prstGeom>
          <a:ln w="12700">
            <a:miter lim="400000"/>
          </a:ln>
        </p:spPr>
      </p:pic>
      <p:sp>
        <p:nvSpPr>
          <p:cNvPr id="756" name="Accuracy"/>
          <p:cNvSpPr txBox="1"/>
          <p:nvPr/>
        </p:nvSpPr>
        <p:spPr>
          <a:xfrm>
            <a:off x="205383" y="776958"/>
            <a:ext cx="148041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Accuracy</a:t>
            </a:r>
          </a:p>
        </p:txBody>
      </p:sp>
      <p:pic>
        <p:nvPicPr>
          <p:cNvPr id="757" name="Image" descr="Image"/>
          <p:cNvPicPr>
            <a:picLocks noChangeAspect="1"/>
          </p:cNvPicPr>
          <p:nvPr/>
        </p:nvPicPr>
        <p:blipFill>
          <a:blip r:embed="rId9">
            <a:extLst/>
          </a:blip>
          <a:stretch>
            <a:fillRect/>
          </a:stretch>
        </p:blipFill>
        <p:spPr>
          <a:xfrm>
            <a:off x="1712764" y="3317888"/>
            <a:ext cx="701650" cy="701651"/>
          </a:xfrm>
          <a:prstGeom prst="rect">
            <a:avLst/>
          </a:prstGeom>
          <a:ln w="12700">
            <a:miter lim="400000"/>
          </a:ln>
        </p:spPr>
      </p:pic>
      <p:sp>
        <p:nvSpPr>
          <p:cNvPr id="758" name="Information Kept"/>
          <p:cNvSpPr txBox="1"/>
          <p:nvPr/>
        </p:nvSpPr>
        <p:spPr>
          <a:xfrm>
            <a:off x="4076081" y="4993926"/>
            <a:ext cx="256855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Information Kept</a:t>
            </a:r>
          </a:p>
        </p:txBody>
      </p:sp>
      <p:sp>
        <p:nvSpPr>
          <p:cNvPr id="759" name="How exactly does the…"/>
          <p:cNvSpPr txBox="1"/>
          <p:nvPr/>
        </p:nvSpPr>
        <p:spPr>
          <a:xfrm>
            <a:off x="2967834" y="1750762"/>
            <a:ext cx="6796406" cy="1632581"/>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5000">
                <a:solidFill>
                  <a:srgbClr val="FFFFFF"/>
                </a:solidFill>
                <a:latin typeface="+mn-lt"/>
                <a:ea typeface="+mn-ea"/>
                <a:cs typeface="+mn-cs"/>
                <a:sym typeface="Helvetica Neue Medium"/>
              </a:defRPr>
            </a:pPr>
            <a:r>
              <a:t>How exactly does the </a:t>
            </a:r>
          </a:p>
          <a:p>
            <a:pPr>
              <a:defRPr b="0" sz="5000">
                <a:solidFill>
                  <a:srgbClr val="FFFFFF"/>
                </a:solidFill>
                <a:latin typeface="+mn-lt"/>
                <a:ea typeface="+mn-ea"/>
                <a:cs typeface="+mn-cs"/>
                <a:sym typeface="Helvetica Neue Medium"/>
              </a:defRPr>
            </a:pPr>
            <a:r>
              <a:t>specialization work?</a:t>
            </a:r>
          </a:p>
        </p:txBody>
      </p:sp>
      <p:sp>
        <p:nvSpPr>
          <p:cNvPr id="760" name="Rectangle"/>
          <p:cNvSpPr/>
          <p:nvPr/>
        </p:nvSpPr>
        <p:spPr>
          <a:xfrm>
            <a:off x="79756" y="6215228"/>
            <a:ext cx="7933240" cy="26876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767" name="Group"/>
          <p:cNvGrpSpPr/>
          <p:nvPr/>
        </p:nvGrpSpPr>
        <p:grpSpPr>
          <a:xfrm>
            <a:off x="-1858926" y="5180143"/>
            <a:ext cx="4761129" cy="1983875"/>
            <a:chOff x="0" y="0"/>
            <a:chExt cx="4761127" cy="1983874"/>
          </a:xfrm>
        </p:grpSpPr>
        <p:pic>
          <p:nvPicPr>
            <p:cNvPr id="761" name="Line Line" descr="Line Line"/>
            <p:cNvPicPr>
              <a:picLocks noChangeAspect="0"/>
            </p:cNvPicPr>
            <p:nvPr/>
          </p:nvPicPr>
          <p:blipFill>
            <a:blip r:embed="rId10">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762"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763"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764" name="wheat1.png" descr="wheat1.png"/>
            <p:cNvPicPr>
              <a:picLocks noChangeAspect="1"/>
            </p:cNvPicPr>
            <p:nvPr/>
          </p:nvPicPr>
          <p:blipFill>
            <a:blip r:embed="rId11">
              <a:extLst/>
            </a:blip>
            <a:stretch>
              <a:fillRect/>
            </a:stretch>
          </p:blipFill>
          <p:spPr>
            <a:xfrm>
              <a:off x="1442815" y="0"/>
              <a:ext cx="3200396" cy="978268"/>
            </a:xfrm>
            <a:prstGeom prst="rect">
              <a:avLst/>
            </a:prstGeom>
            <a:ln w="12700" cap="flat">
              <a:noFill/>
              <a:miter lim="400000"/>
            </a:ln>
            <a:effectLst/>
          </p:spPr>
        </p:pic>
        <p:pic>
          <p:nvPicPr>
            <p:cNvPr id="765" name="wheat1.png" descr="wheat1.png"/>
            <p:cNvPicPr>
              <a:picLocks noChangeAspect="1"/>
            </p:cNvPicPr>
            <p:nvPr/>
          </p:nvPicPr>
          <p:blipFill>
            <a:blip r:embed="rId12">
              <a:extLst/>
            </a:blip>
            <a:stretch>
              <a:fillRect/>
            </a:stretch>
          </p:blipFill>
          <p:spPr>
            <a:xfrm>
              <a:off x="1596363" y="412481"/>
              <a:ext cx="2893300" cy="1571394"/>
            </a:xfrm>
            <a:prstGeom prst="rect">
              <a:avLst/>
            </a:prstGeom>
            <a:ln w="12700" cap="flat">
              <a:noFill/>
              <a:miter lim="400000"/>
            </a:ln>
            <a:effectLst/>
          </p:spPr>
        </p:pic>
        <p:pic>
          <p:nvPicPr>
            <p:cNvPr id="766" name="wheat1.png" descr="wheat1.png"/>
            <p:cNvPicPr>
              <a:picLocks noChangeAspect="1"/>
            </p:cNvPicPr>
            <p:nvPr/>
          </p:nvPicPr>
          <p:blipFill>
            <a:blip r:embed="rId11">
              <a:extLst/>
            </a:blip>
            <a:stretch>
              <a:fillRect/>
            </a:stretch>
          </p:blipFill>
          <p:spPr>
            <a:xfrm>
              <a:off x="1645342" y="191760"/>
              <a:ext cx="3115786" cy="952405"/>
            </a:xfrm>
            <a:prstGeom prst="rect">
              <a:avLst/>
            </a:prstGeom>
            <a:ln w="12700" cap="flat">
              <a:noFill/>
              <a:miter lim="400000"/>
            </a:ln>
            <a:effectLst/>
          </p:spPr>
        </p:pic>
      </p:grpSp>
      <p:pic>
        <p:nvPicPr>
          <p:cNvPr id="768" name="wheat.png" descr="wheat.png"/>
          <p:cNvPicPr>
            <a:picLocks noChangeAspect="1"/>
          </p:cNvPicPr>
          <p:nvPr/>
        </p:nvPicPr>
        <p:blipFill>
          <a:blip r:embed="rId13">
            <a:extLst/>
          </a:blip>
          <a:stretch>
            <a:fillRect/>
          </a:stretch>
        </p:blipFill>
        <p:spPr>
          <a:xfrm>
            <a:off x="4297898" y="5187781"/>
            <a:ext cx="3415590" cy="1855058"/>
          </a:xfrm>
          <a:prstGeom prst="rect">
            <a:avLst/>
          </a:prstGeom>
          <a:ln w="12700">
            <a:miter lim="400000"/>
          </a:ln>
        </p:spPr>
      </p:pic>
      <p:sp>
        <p:nvSpPr>
          <p:cNvPr id="769" name="Information Bottleneck"/>
          <p:cNvSpPr txBox="1"/>
          <p:nvPr/>
        </p:nvSpPr>
        <p:spPr>
          <a:xfrm>
            <a:off x="3783332" y="4902372"/>
            <a:ext cx="8145781" cy="1019298"/>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6000">
                <a:solidFill>
                  <a:srgbClr val="FFFFFF"/>
                </a:solidFill>
                <a:latin typeface="+mn-lt"/>
                <a:ea typeface="+mn-ea"/>
                <a:cs typeface="+mn-cs"/>
                <a:sym typeface="Helvetica Neue Medium"/>
              </a:defRPr>
            </a:lvl1pPr>
          </a:lstStyle>
          <a:p>
            <a:pPr/>
            <a:r>
              <a:t>Information Bottleneck</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59"/>
                                        </p:tgtEl>
                                        <p:attrNameLst>
                                          <p:attrName>style.visibility</p:attrName>
                                        </p:attrNameLst>
                                      </p:cBhvr>
                                      <p:to>
                                        <p:strVal val="visible"/>
                                      </p:to>
                                    </p:set>
                                    <p:animEffect filter="wipe(left)" transition="in">
                                      <p:cBhvr>
                                        <p:cTn id="7" dur="1000"/>
                                        <p:tgtEl>
                                          <p:spTgt spid="759"/>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769"/>
                                        </p:tgtEl>
                                        <p:attrNameLst>
                                          <p:attrName>style.visibility</p:attrName>
                                        </p:attrNameLst>
                                      </p:cBhvr>
                                      <p:to>
                                        <p:strVal val="visible"/>
                                      </p:to>
                                    </p:set>
                                    <p:animEffect filter="wipe(left)" transition="in">
                                      <p:cBhvr>
                                        <p:cTn id="11" dur="1000"/>
                                        <p:tgtEl>
                                          <p:spTgt spid="7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9" grpId="1"/>
      <p:bldP build="whole" bldLvl="1" animBg="1" rev="0" advAuto="0" spid="769"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Image" descr="Image"/>
          <p:cNvPicPr>
            <a:picLocks noChangeAspect="1"/>
          </p:cNvPicPr>
          <p:nvPr/>
        </p:nvPicPr>
        <p:blipFill>
          <a:blip r:embed="rId3">
            <a:extLst/>
          </a:blip>
          <a:stretch>
            <a:fillRect/>
          </a:stretch>
        </p:blipFill>
        <p:spPr>
          <a:xfrm>
            <a:off x="-2798967" y="2472509"/>
            <a:ext cx="15805078" cy="8890356"/>
          </a:xfrm>
          <a:prstGeom prst="rect">
            <a:avLst/>
          </a:prstGeom>
          <a:ln w="12700">
            <a:miter lim="400000"/>
          </a:ln>
        </p:spPr>
      </p:pic>
      <p:sp>
        <p:nvSpPr>
          <p:cNvPr id="135" name="Pre-trained Word Embeddings"/>
          <p:cNvSpPr txBox="1"/>
          <p:nvPr/>
        </p:nvSpPr>
        <p:spPr>
          <a:xfrm>
            <a:off x="1598414" y="294012"/>
            <a:ext cx="9330699"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C82506"/>
                </a:solidFill>
              </a:defRPr>
            </a:lvl1pPr>
          </a:lstStyle>
          <a:p>
            <a:pPr/>
            <a:r>
              <a:t>Pre-trained Word Embeddings</a:t>
            </a:r>
          </a:p>
        </p:txBody>
      </p:sp>
      <p:sp>
        <p:nvSpPr>
          <p:cNvPr id="136" name="Bert"/>
          <p:cNvSpPr txBox="1"/>
          <p:nvPr/>
        </p:nvSpPr>
        <p:spPr>
          <a:xfrm>
            <a:off x="7086479" y="5870762"/>
            <a:ext cx="883540"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defRPr>
            </a:lvl1pPr>
          </a:lstStyle>
          <a:p>
            <a:pPr/>
            <a:r>
              <a:t>Bert</a:t>
            </a:r>
          </a:p>
        </p:txBody>
      </p:sp>
      <p:sp>
        <p:nvSpPr>
          <p:cNvPr id="137" name="ELMo"/>
          <p:cNvSpPr txBox="1"/>
          <p:nvPr/>
        </p:nvSpPr>
        <p:spPr>
          <a:xfrm>
            <a:off x="1841048" y="8368894"/>
            <a:ext cx="116548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defRPr>
            </a:lvl1pPr>
          </a:lstStyle>
          <a:p>
            <a:pPr/>
            <a:r>
              <a:t>ELMo</a:t>
            </a:r>
          </a:p>
        </p:txBody>
      </p:sp>
      <p:sp>
        <p:nvSpPr>
          <p:cNvPr id="138" name="Arrow"/>
          <p:cNvSpPr/>
          <p:nvPr/>
        </p:nvSpPr>
        <p:spPr>
          <a:xfrm rot="5400000">
            <a:off x="5628763" y="930788"/>
            <a:ext cx="1270001" cy="1270001"/>
          </a:xfrm>
          <a:prstGeom prst="rightArrow">
            <a:avLst>
              <a:gd name="adj1" fmla="val 32713"/>
              <a:gd name="adj2" fmla="val 44769"/>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9" name="Syntactic Knowledge"/>
          <p:cNvSpPr txBox="1"/>
          <p:nvPr/>
        </p:nvSpPr>
        <p:spPr>
          <a:xfrm>
            <a:off x="1598414" y="1794190"/>
            <a:ext cx="9330699"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C82506"/>
                </a:solidFill>
              </a:defRPr>
            </a:lvl1pPr>
          </a:lstStyle>
          <a:p>
            <a:pPr/>
            <a:r>
              <a:t>Syntactic Knowledge</a:t>
            </a:r>
          </a:p>
        </p:txBody>
      </p:sp>
      <p:sp>
        <p:nvSpPr>
          <p:cNvPr id="140"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38"/>
                                        </p:tgtEl>
                                        <p:attrNameLst>
                                          <p:attrName>style.visibility</p:attrName>
                                        </p:attrNameLst>
                                      </p:cBhvr>
                                      <p:to>
                                        <p:strVal val="visible"/>
                                      </p:to>
                                    </p:set>
                                    <p:anim calcmode="lin" valueType="num">
                                      <p:cBhvr>
                                        <p:cTn id="7" dur="500" fill="hold"/>
                                        <p:tgtEl>
                                          <p:spTgt spid="138"/>
                                        </p:tgtEl>
                                        <p:attrNameLst>
                                          <p:attrName>ppt_x</p:attrName>
                                        </p:attrNameLst>
                                      </p:cBhvr>
                                      <p:tavLst>
                                        <p:tav tm="0">
                                          <p:val>
                                            <p:strVal val="#ppt_x"/>
                                          </p:val>
                                        </p:tav>
                                        <p:tav tm="100000">
                                          <p:val>
                                            <p:strVal val="#ppt_x"/>
                                          </p:val>
                                        </p:tav>
                                      </p:tavLst>
                                    </p:anim>
                                    <p:anim calcmode="lin" valueType="num">
                                      <p:cBhvr>
                                        <p:cTn id="8" dur="500" fill="hold"/>
                                        <p:tgtEl>
                                          <p:spTgt spid="1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Class="entr" nodeType="afterEffect" presetSubtype="1" presetID="2" grpId="2" fill="hold">
                                  <p:stCondLst>
                                    <p:cond delay="0"/>
                                  </p:stCondLst>
                                  <p:iterate type="el" backwards="0">
                                    <p:tmAbs val="0"/>
                                  </p:iterate>
                                  <p:childTnLst>
                                    <p:set>
                                      <p:cBhvr>
                                        <p:cTn id="11" fill="hold"/>
                                        <p:tgtEl>
                                          <p:spTgt spid="139"/>
                                        </p:tgtEl>
                                        <p:attrNameLst>
                                          <p:attrName>style.visibility</p:attrName>
                                        </p:attrNameLst>
                                      </p:cBhvr>
                                      <p:to>
                                        <p:strVal val="visible"/>
                                      </p:to>
                                    </p:set>
                                    <p:anim calcmode="lin" valueType="num">
                                      <p:cBhvr>
                                        <p:cTn id="12" dur="1500" fill="hold"/>
                                        <p:tgtEl>
                                          <p:spTgt spid="139"/>
                                        </p:tgtEl>
                                        <p:attrNameLst>
                                          <p:attrName>ppt_x</p:attrName>
                                        </p:attrNameLst>
                                      </p:cBhvr>
                                      <p:tavLst>
                                        <p:tav tm="0">
                                          <p:val>
                                            <p:strVal val="#ppt_x"/>
                                          </p:val>
                                        </p:tav>
                                        <p:tav tm="100000">
                                          <p:val>
                                            <p:strVal val="#ppt_x"/>
                                          </p:val>
                                        </p:tav>
                                      </p:tavLst>
                                    </p:anim>
                                    <p:anim calcmode="lin" valueType="num">
                                      <p:cBhvr>
                                        <p:cTn id="13" dur="1500" fill="hold"/>
                                        <p:tgtEl>
                                          <p:spTgt spid="1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1"/>
      <p:bldP build="whole" bldLvl="1" animBg="1" rev="0" advAuto="0" spid="139"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3" name="Cartoon-Trash-Can-N2.png" descr="Cartoon-Trash-Can-N2.png"/>
          <p:cNvPicPr>
            <a:picLocks noChangeAspect="1"/>
          </p:cNvPicPr>
          <p:nvPr/>
        </p:nvPicPr>
        <p:blipFill>
          <a:blip r:embed="rId3">
            <a:extLst/>
          </a:blip>
          <a:stretch>
            <a:fillRect/>
          </a:stretch>
        </p:blipFill>
        <p:spPr>
          <a:xfrm>
            <a:off x="7205442" y="3968608"/>
            <a:ext cx="1186947" cy="1473354"/>
          </a:xfrm>
          <a:prstGeom prst="rect">
            <a:avLst/>
          </a:prstGeom>
          <a:ln w="12700">
            <a:miter lim="400000"/>
          </a:ln>
        </p:spPr>
      </p:pic>
      <p:pic>
        <p:nvPicPr>
          <p:cNvPr id="774" name="Image" descr="Image"/>
          <p:cNvPicPr>
            <a:picLocks noChangeAspect="1"/>
          </p:cNvPicPr>
          <p:nvPr/>
        </p:nvPicPr>
        <p:blipFill>
          <a:blip r:embed="rId4">
            <a:extLst/>
          </a:blip>
          <a:stretch>
            <a:fillRect/>
          </a:stretch>
        </p:blipFill>
        <p:spPr>
          <a:xfrm>
            <a:off x="6611425" y="3008589"/>
            <a:ext cx="2374981" cy="2566011"/>
          </a:xfrm>
          <a:prstGeom prst="rect">
            <a:avLst/>
          </a:prstGeom>
          <a:ln w="12700">
            <a:miter lim="400000"/>
          </a:ln>
        </p:spPr>
      </p:pic>
      <p:pic>
        <p:nvPicPr>
          <p:cNvPr id="775" name="Image" descr="Image"/>
          <p:cNvPicPr>
            <a:picLocks noChangeAspect="1"/>
          </p:cNvPicPr>
          <p:nvPr/>
        </p:nvPicPr>
        <p:blipFill>
          <a:blip r:embed="rId5">
            <a:extLst/>
          </a:blip>
          <a:stretch>
            <a:fillRect/>
          </a:stretch>
        </p:blipFill>
        <p:spPr>
          <a:xfrm>
            <a:off x="7962479" y="8253243"/>
            <a:ext cx="3958016" cy="1137192"/>
          </a:xfrm>
          <a:prstGeom prst="rect">
            <a:avLst/>
          </a:prstGeom>
          <a:ln w="12700">
            <a:miter lim="400000"/>
          </a:ln>
        </p:spPr>
      </p:pic>
      <p:pic>
        <p:nvPicPr>
          <p:cNvPr id="776" name="Image" descr="Image"/>
          <p:cNvPicPr>
            <a:picLocks noChangeAspect="1"/>
          </p:cNvPicPr>
          <p:nvPr/>
        </p:nvPicPr>
        <p:blipFill>
          <a:blip r:embed="rId6">
            <a:extLst/>
          </a:blip>
          <a:stretch>
            <a:fillRect/>
          </a:stretch>
        </p:blipFill>
        <p:spPr>
          <a:xfrm>
            <a:off x="4196705" y="6076133"/>
            <a:ext cx="2218963" cy="2218963"/>
          </a:xfrm>
          <a:prstGeom prst="rect">
            <a:avLst/>
          </a:prstGeom>
          <a:ln w="12700">
            <a:miter lim="400000"/>
          </a:ln>
        </p:spPr>
      </p:pic>
      <p:sp>
        <p:nvSpPr>
          <p:cNvPr id="777" name="A blackbox…"/>
          <p:cNvSpPr/>
          <p:nvPr/>
        </p:nvSpPr>
        <p:spPr>
          <a:xfrm>
            <a:off x="10545914" y="6721068"/>
            <a:ext cx="2176871"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t>A blackbox</a:t>
            </a:r>
          </a:p>
          <a:p>
            <a:pPr>
              <a:defRPr b="0" sz="2200">
                <a:solidFill>
                  <a:srgbClr val="FFFFFF"/>
                </a:solidFill>
                <a:latin typeface="+mn-lt"/>
                <a:ea typeface="+mn-ea"/>
                <a:cs typeface="+mn-cs"/>
                <a:sym typeface="Helvetica Neue Medium"/>
              </a:defRPr>
            </a:pPr>
            <a:r>
              <a:t>parser scorer </a:t>
            </a:r>
          </a:p>
        </p:txBody>
      </p:sp>
      <p:pic>
        <p:nvPicPr>
          <p:cNvPr id="778" name="Image" descr="Image"/>
          <p:cNvPicPr>
            <a:picLocks noChangeAspect="1"/>
          </p:cNvPicPr>
          <p:nvPr/>
        </p:nvPicPr>
        <p:blipFill>
          <a:blip r:embed="rId7">
            <a:extLst/>
          </a:blip>
          <a:stretch>
            <a:fillRect/>
          </a:stretch>
        </p:blipFill>
        <p:spPr>
          <a:xfrm>
            <a:off x="-207565" y="6410300"/>
            <a:ext cx="3663970" cy="1789265"/>
          </a:xfrm>
          <a:prstGeom prst="rect">
            <a:avLst/>
          </a:prstGeom>
          <a:ln w="12700">
            <a:miter lim="400000"/>
          </a:ln>
        </p:spPr>
      </p:pic>
      <p:pic>
        <p:nvPicPr>
          <p:cNvPr id="779" name="Image" descr="Image"/>
          <p:cNvPicPr>
            <a:picLocks noChangeAspect="1"/>
          </p:cNvPicPr>
          <p:nvPr/>
        </p:nvPicPr>
        <p:blipFill>
          <a:blip r:embed="rId8">
            <a:extLst/>
          </a:blip>
          <a:stretch>
            <a:fillRect/>
          </a:stretch>
        </p:blipFill>
        <p:spPr>
          <a:xfrm>
            <a:off x="1037057" y="5820314"/>
            <a:ext cx="1174727" cy="879911"/>
          </a:xfrm>
          <a:prstGeom prst="rect">
            <a:avLst/>
          </a:prstGeom>
          <a:ln w="12700">
            <a:miter lim="400000"/>
          </a:ln>
        </p:spPr>
      </p:pic>
      <p:sp>
        <p:nvSpPr>
          <p:cNvPr id="780" name="Parser"/>
          <p:cNvSpPr/>
          <p:nvPr/>
        </p:nvSpPr>
        <p:spPr>
          <a:xfrm>
            <a:off x="7387776" y="6721068"/>
            <a:ext cx="1764310"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Parser</a:t>
            </a:r>
          </a:p>
        </p:txBody>
      </p:sp>
      <p:pic>
        <p:nvPicPr>
          <p:cNvPr id="781" name="Line Line" descr="Line Line"/>
          <p:cNvPicPr>
            <a:picLocks noChangeAspect="0"/>
          </p:cNvPicPr>
          <p:nvPr/>
        </p:nvPicPr>
        <p:blipFill>
          <a:blip r:embed="rId9">
            <a:extLst/>
          </a:blip>
          <a:stretch>
            <a:fillRect/>
          </a:stretch>
        </p:blipFill>
        <p:spPr>
          <a:xfrm>
            <a:off x="3350960" y="7479786"/>
            <a:ext cx="1238138" cy="401378"/>
          </a:xfrm>
          <a:prstGeom prst="rect">
            <a:avLst/>
          </a:prstGeom>
        </p:spPr>
      </p:pic>
      <p:sp>
        <p:nvSpPr>
          <p:cNvPr id="783" name="ELMo…"/>
          <p:cNvSpPr txBox="1"/>
          <p:nvPr/>
        </p:nvSpPr>
        <p:spPr>
          <a:xfrm>
            <a:off x="2947890" y="7766053"/>
            <a:ext cx="1993088"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ELMo</a:t>
            </a:r>
          </a:p>
          <a:p>
            <a:pPr/>
            <a:r>
              <a:t> embeddings</a:t>
            </a:r>
          </a:p>
        </p:txBody>
      </p:sp>
      <p:sp>
        <p:nvSpPr>
          <p:cNvPr id="784" name="parse tree"/>
          <p:cNvSpPr txBox="1"/>
          <p:nvPr/>
        </p:nvSpPr>
        <p:spPr>
          <a:xfrm>
            <a:off x="9147635" y="7799639"/>
            <a:ext cx="158770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parse tree</a:t>
            </a:r>
          </a:p>
        </p:txBody>
      </p:sp>
      <p:pic>
        <p:nvPicPr>
          <p:cNvPr id="785" name="Line Line" descr="Line Line"/>
          <p:cNvPicPr>
            <a:picLocks noChangeAspect="0"/>
          </p:cNvPicPr>
          <p:nvPr/>
        </p:nvPicPr>
        <p:blipFill>
          <a:blip r:embed="rId9">
            <a:extLst/>
          </a:blip>
          <a:stretch>
            <a:fillRect/>
          </a:stretch>
        </p:blipFill>
        <p:spPr>
          <a:xfrm>
            <a:off x="9267256" y="7479786"/>
            <a:ext cx="1238138" cy="401378"/>
          </a:xfrm>
          <a:prstGeom prst="rect">
            <a:avLst/>
          </a:prstGeom>
        </p:spPr>
      </p:pic>
      <p:grpSp>
        <p:nvGrpSpPr>
          <p:cNvPr id="789" name="Group"/>
          <p:cNvGrpSpPr/>
          <p:nvPr/>
        </p:nvGrpSpPr>
        <p:grpSpPr>
          <a:xfrm>
            <a:off x="8546358" y="5639686"/>
            <a:ext cx="2185986" cy="1067097"/>
            <a:chOff x="-50800" y="0"/>
            <a:chExt cx="2185985" cy="1067095"/>
          </a:xfrm>
        </p:grpSpPr>
        <p:pic>
          <p:nvPicPr>
            <p:cNvPr id="808" name="Connection Line" descr="Connection Line"/>
            <p:cNvPicPr>
              <a:picLocks noChangeAspect="0"/>
            </p:cNvPicPr>
            <p:nvPr/>
          </p:nvPicPr>
          <p:blipFill>
            <a:blip r:embed="rId10">
              <a:extLst/>
            </a:blip>
            <a:stretch>
              <a:fillRect/>
            </a:stretch>
          </p:blipFill>
          <p:spPr>
            <a:xfrm>
              <a:off x="-50800" y="393731"/>
              <a:ext cx="2185986" cy="673365"/>
            </a:xfrm>
            <a:prstGeom prst="rect">
              <a:avLst/>
            </a:prstGeom>
            <a:effectLst/>
          </p:spPr>
        </p:pic>
        <p:sp>
          <p:nvSpPr>
            <p:cNvPr id="788"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792" name="Group"/>
          <p:cNvGrpSpPr/>
          <p:nvPr/>
        </p:nvGrpSpPr>
        <p:grpSpPr>
          <a:xfrm>
            <a:off x="5962451" y="5639686"/>
            <a:ext cx="2185987" cy="1067097"/>
            <a:chOff x="-50800" y="0"/>
            <a:chExt cx="2185985" cy="1067095"/>
          </a:xfrm>
        </p:grpSpPr>
        <p:pic>
          <p:nvPicPr>
            <p:cNvPr id="810" name="Connection Line" descr="Connection Line"/>
            <p:cNvPicPr>
              <a:picLocks noChangeAspect="0"/>
            </p:cNvPicPr>
            <p:nvPr/>
          </p:nvPicPr>
          <p:blipFill>
            <a:blip r:embed="rId10">
              <a:extLst/>
            </a:blip>
            <a:stretch>
              <a:fillRect/>
            </a:stretch>
          </p:blipFill>
          <p:spPr>
            <a:xfrm>
              <a:off x="-50800" y="393731"/>
              <a:ext cx="2185986" cy="673365"/>
            </a:xfrm>
            <a:prstGeom prst="rect">
              <a:avLst/>
            </a:prstGeom>
            <a:effectLst/>
          </p:spPr>
        </p:pic>
        <p:sp>
          <p:nvSpPr>
            <p:cNvPr id="791"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793" name="Line Line" descr="Line Line"/>
          <p:cNvPicPr>
            <a:picLocks noChangeAspect="0"/>
          </p:cNvPicPr>
          <p:nvPr/>
        </p:nvPicPr>
        <p:blipFill>
          <a:blip r:embed="rId11">
            <a:extLst/>
          </a:blip>
          <a:stretch>
            <a:fillRect/>
          </a:stretch>
        </p:blipFill>
        <p:spPr>
          <a:xfrm>
            <a:off x="6286633" y="7479786"/>
            <a:ext cx="1163467" cy="401378"/>
          </a:xfrm>
          <a:prstGeom prst="rect">
            <a:avLst/>
          </a:prstGeom>
        </p:spPr>
      </p:pic>
      <p:sp>
        <p:nvSpPr>
          <p:cNvPr id="795" name="specialized…"/>
          <p:cNvSpPr txBox="1"/>
          <p:nvPr/>
        </p:nvSpPr>
        <p:spPr>
          <a:xfrm>
            <a:off x="5885851" y="7766053"/>
            <a:ext cx="1913841"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specialized </a:t>
            </a:r>
          </a:p>
          <a:p>
            <a:pPr/>
            <a:r>
              <a:t>taggings</a:t>
            </a:r>
          </a:p>
        </p:txBody>
      </p:sp>
      <p:pic>
        <p:nvPicPr>
          <p:cNvPr id="796" name="Line Line" descr="Line Line"/>
          <p:cNvPicPr>
            <a:picLocks noChangeAspect="0"/>
          </p:cNvPicPr>
          <p:nvPr/>
        </p:nvPicPr>
        <p:blipFill>
          <a:blip r:embed="rId12">
            <a:extLst/>
          </a:blip>
          <a:stretch>
            <a:fillRect/>
          </a:stretch>
        </p:blipFill>
        <p:spPr>
          <a:xfrm rot="18900000">
            <a:off x="5470685" y="5403667"/>
            <a:ext cx="2165843" cy="494003"/>
          </a:xfrm>
          <a:prstGeom prst="rect">
            <a:avLst/>
          </a:prstGeom>
        </p:spPr>
      </p:pic>
      <p:sp>
        <p:nvSpPr>
          <p:cNvPr id="798" name="chaff"/>
          <p:cNvSpPr txBox="1"/>
          <p:nvPr/>
        </p:nvSpPr>
        <p:spPr>
          <a:xfrm rot="18633085">
            <a:off x="5855599" y="5191111"/>
            <a:ext cx="83881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chaff</a:t>
            </a:r>
          </a:p>
        </p:txBody>
      </p:sp>
      <p:sp>
        <p:nvSpPr>
          <p:cNvPr id="7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0" name="Rectangle"/>
          <p:cNvSpPr/>
          <p:nvPr/>
        </p:nvSpPr>
        <p:spPr>
          <a:xfrm>
            <a:off x="9986101" y="3629151"/>
            <a:ext cx="2249256" cy="18090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804" name="Group"/>
          <p:cNvGrpSpPr/>
          <p:nvPr/>
        </p:nvGrpSpPr>
        <p:grpSpPr>
          <a:xfrm>
            <a:off x="2829669" y="5173257"/>
            <a:ext cx="2514898" cy="1488366"/>
            <a:chOff x="-50800" y="0"/>
            <a:chExt cx="2514896" cy="1488365"/>
          </a:xfrm>
        </p:grpSpPr>
        <p:pic>
          <p:nvPicPr>
            <p:cNvPr id="812" name="Connection Line" descr="Connection Line"/>
            <p:cNvPicPr>
              <a:picLocks noChangeAspect="0"/>
            </p:cNvPicPr>
            <p:nvPr/>
          </p:nvPicPr>
          <p:blipFill>
            <a:blip r:embed="rId13">
              <a:extLst/>
            </a:blip>
            <a:stretch>
              <a:fillRect/>
            </a:stretch>
          </p:blipFill>
          <p:spPr>
            <a:xfrm>
              <a:off x="-50800" y="815001"/>
              <a:ext cx="2185986" cy="673365"/>
            </a:xfrm>
            <a:prstGeom prst="rect">
              <a:avLst/>
            </a:prstGeom>
            <a:effectLst/>
          </p:spPr>
        </p:pic>
        <p:sp>
          <p:nvSpPr>
            <p:cNvPr id="802" name="NO back-prop"/>
            <p:cNvSpPr txBox="1"/>
            <p:nvPr/>
          </p:nvSpPr>
          <p:spPr>
            <a:xfrm>
              <a:off x="295140" y="-1"/>
              <a:ext cx="216895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rPr>
                  <a:solidFill>
                    <a:schemeClr val="accent5">
                      <a:hueOff val="-82419"/>
                      <a:satOff val="-9513"/>
                      <a:lumOff val="-16343"/>
                    </a:schemeClr>
                  </a:solidFill>
                </a:rPr>
                <a:t>NO</a:t>
              </a:r>
              <a:r>
                <a:t> back-prop</a:t>
              </a:r>
            </a:p>
          </p:txBody>
        </p:sp>
        <p:pic>
          <p:nvPicPr>
            <p:cNvPr id="803" name="PinClipart.com_mistake-clipart_615350.png" descr="PinClipart.com_mistake-clipart_615350.png"/>
            <p:cNvPicPr>
              <a:picLocks noChangeAspect="1"/>
            </p:cNvPicPr>
            <p:nvPr/>
          </p:nvPicPr>
          <p:blipFill>
            <a:blip r:embed="rId14">
              <a:extLst/>
            </a:blip>
            <a:stretch>
              <a:fillRect/>
            </a:stretch>
          </p:blipFill>
          <p:spPr>
            <a:xfrm>
              <a:off x="540511" y="475427"/>
              <a:ext cx="1046400" cy="784800"/>
            </a:xfrm>
            <a:prstGeom prst="rect">
              <a:avLst/>
            </a:prstGeom>
            <a:ln w="12700" cap="flat">
              <a:noFill/>
              <a:miter lim="400000"/>
            </a:ln>
            <a:effectLst/>
          </p:spPr>
        </p:pic>
      </p:grpSp>
      <p:grpSp>
        <p:nvGrpSpPr>
          <p:cNvPr id="807" name="Group"/>
          <p:cNvGrpSpPr/>
          <p:nvPr/>
        </p:nvGrpSpPr>
        <p:grpSpPr>
          <a:xfrm rot="18903362">
            <a:off x="4997182" y="4453094"/>
            <a:ext cx="2185986" cy="1067096"/>
            <a:chOff x="-50800" y="0"/>
            <a:chExt cx="2185985" cy="1067095"/>
          </a:xfrm>
        </p:grpSpPr>
        <p:pic>
          <p:nvPicPr>
            <p:cNvPr id="814" name="Connection Line" descr="Connection Line"/>
            <p:cNvPicPr>
              <a:picLocks noChangeAspect="0"/>
            </p:cNvPicPr>
            <p:nvPr/>
          </p:nvPicPr>
          <p:blipFill>
            <a:blip r:embed="rId10">
              <a:extLst/>
            </a:blip>
            <a:stretch>
              <a:fillRect/>
            </a:stretch>
          </p:blipFill>
          <p:spPr>
            <a:xfrm>
              <a:off x="-50800" y="393731"/>
              <a:ext cx="2185986" cy="673365"/>
            </a:xfrm>
            <a:prstGeom prst="rect">
              <a:avLst/>
            </a:prstGeom>
            <a:effectLst/>
          </p:spPr>
        </p:pic>
        <p:sp>
          <p:nvSpPr>
            <p:cNvPr id="806"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74"/>
                                        </p:tgtEl>
                                        <p:attrNameLst>
                                          <p:attrName>style.visibility</p:attrName>
                                        </p:attrNameLst>
                                      </p:cBhvr>
                                      <p:to>
                                        <p:strVal val="visible"/>
                                      </p:to>
                                    </p:set>
                                    <p:animEffect filter="dissolve" transition="in">
                                      <p:cBhvr>
                                        <p:cTn id="7" dur="1500"/>
                                        <p:tgtEl>
                                          <p:spTgt spid="7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2" presetID="18" grpId="2" fill="hold">
                                  <p:stCondLst>
                                    <p:cond delay="0"/>
                                  </p:stCondLst>
                                  <p:iterate type="el" backwards="0">
                                    <p:tmAbs val="0"/>
                                  </p:iterate>
                                  <p:childTnLst>
                                    <p:set>
                                      <p:cBhvr>
                                        <p:cTn id="11" fill="hold"/>
                                        <p:tgtEl>
                                          <p:spTgt spid="807"/>
                                        </p:tgtEl>
                                        <p:attrNameLst>
                                          <p:attrName>style.visibility</p:attrName>
                                        </p:attrNameLst>
                                      </p:cBhvr>
                                      <p:to>
                                        <p:strVal val="visible"/>
                                      </p:to>
                                    </p:set>
                                    <p:animEffect filter="strips(downLeft)" transition="in">
                                      <p:cBhvr>
                                        <p:cTn id="12" dur="1000"/>
                                        <p:tgtEl>
                                          <p:spTgt spid="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7" grpId="2"/>
      <p:bldP build="whole" bldLvl="1" animBg="1" rev="0" advAuto="0" spid="77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19" name="Rectangle"/>
          <p:cNvSpPr/>
          <p:nvPr/>
        </p:nvSpPr>
        <p:spPr>
          <a:xfrm>
            <a:off x="7879432" y="2840131"/>
            <a:ext cx="500881" cy="1270001"/>
          </a:xfrm>
          <a:prstGeom prst="rect">
            <a:avLst/>
          </a:pr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20" name="Information Bottleneck Objective"/>
          <p:cNvSpPr txBox="1"/>
          <p:nvPr>
            <p:ph type="title"/>
          </p:nvPr>
        </p:nvSpPr>
        <p:spPr>
          <a:xfrm>
            <a:off x="977900" y="292100"/>
            <a:ext cx="11099800" cy="2159000"/>
          </a:xfrm>
          <a:prstGeom prst="rect">
            <a:avLst/>
          </a:prstGeom>
        </p:spPr>
        <p:txBody>
          <a:bodyPr/>
          <a:lstStyle>
            <a:lvl1pPr defTabSz="484886">
              <a:defRPr sz="6640"/>
            </a:lvl1pPr>
          </a:lstStyle>
          <a:p>
            <a:pPr/>
            <a:r>
              <a:t>Information Bottleneck Objective</a:t>
            </a:r>
          </a:p>
        </p:txBody>
      </p:sp>
      <p:pic>
        <p:nvPicPr>
          <p:cNvPr id="821" name="Image" descr="Image"/>
          <p:cNvPicPr>
            <a:picLocks noChangeAspect="1"/>
          </p:cNvPicPr>
          <p:nvPr/>
        </p:nvPicPr>
        <p:blipFill>
          <a:blip r:embed="rId3">
            <a:extLst/>
          </a:blip>
          <a:stretch>
            <a:fillRect/>
          </a:stretch>
        </p:blipFill>
        <p:spPr>
          <a:xfrm>
            <a:off x="2076877" y="4499162"/>
            <a:ext cx="5043979" cy="460538"/>
          </a:xfrm>
          <a:prstGeom prst="rect">
            <a:avLst/>
          </a:prstGeom>
          <a:ln w="12700">
            <a:miter lim="400000"/>
          </a:ln>
        </p:spPr>
      </p:pic>
      <p:sp>
        <p:nvSpPr>
          <p:cNvPr id="822" name="mutual information between…"/>
          <p:cNvSpPr txBox="1"/>
          <p:nvPr/>
        </p:nvSpPr>
        <p:spPr>
          <a:xfrm>
            <a:off x="2597683" y="4947852"/>
            <a:ext cx="4459530"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mutual information between </a:t>
            </a:r>
          </a:p>
          <a:p>
            <a:pPr/>
            <a:r>
              <a:t>dependency parses </a:t>
            </a:r>
          </a:p>
          <a:p>
            <a:pPr/>
            <a:r>
              <a:t>and our specialized taggings. </a:t>
            </a:r>
          </a:p>
        </p:txBody>
      </p:sp>
      <p:pic>
        <p:nvPicPr>
          <p:cNvPr id="823" name="Image" descr="Image"/>
          <p:cNvPicPr>
            <a:picLocks noChangeAspect="1"/>
          </p:cNvPicPr>
          <p:nvPr/>
        </p:nvPicPr>
        <p:blipFill>
          <a:blip r:embed="rId3">
            <a:extLst/>
          </a:blip>
          <a:stretch>
            <a:fillRect/>
          </a:stretch>
        </p:blipFill>
        <p:spPr>
          <a:xfrm>
            <a:off x="7575547" y="4499162"/>
            <a:ext cx="5043979" cy="460538"/>
          </a:xfrm>
          <a:prstGeom prst="rect">
            <a:avLst/>
          </a:prstGeom>
          <a:ln w="12700">
            <a:miter lim="400000"/>
          </a:ln>
        </p:spPr>
      </p:pic>
      <p:sp>
        <p:nvSpPr>
          <p:cNvPr id="824" name="mutual information between…"/>
          <p:cNvSpPr txBox="1"/>
          <p:nvPr/>
        </p:nvSpPr>
        <p:spPr>
          <a:xfrm>
            <a:off x="7500697" y="4947852"/>
            <a:ext cx="4707942"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mutual information between </a:t>
            </a:r>
          </a:p>
          <a:p>
            <a:pPr/>
            <a:r>
              <a:t>pre-trained ELMo embeddings </a:t>
            </a:r>
          </a:p>
          <a:p>
            <a:pPr/>
            <a:r>
              <a:t>and our specialized taggings. </a:t>
            </a:r>
          </a:p>
        </p:txBody>
      </p:sp>
      <p:sp>
        <p:nvSpPr>
          <p:cNvPr id="825" name="information to help parser"/>
          <p:cNvSpPr txBox="1"/>
          <p:nvPr/>
        </p:nvSpPr>
        <p:spPr>
          <a:xfrm>
            <a:off x="1401031" y="6298868"/>
            <a:ext cx="4659631" cy="56044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FFFFFF"/>
                </a:solidFill>
                <a:latin typeface="+mn-lt"/>
                <a:ea typeface="+mn-ea"/>
                <a:cs typeface="+mn-cs"/>
                <a:sym typeface="Helvetica Neue Medium"/>
              </a:defRPr>
            </a:lvl1pPr>
          </a:lstStyle>
          <a:p>
            <a:pPr/>
            <a:r>
              <a:t>information to help parser</a:t>
            </a:r>
          </a:p>
        </p:txBody>
      </p:sp>
      <p:sp>
        <p:nvSpPr>
          <p:cNvPr id="826" name="keep fewer information"/>
          <p:cNvSpPr txBox="1"/>
          <p:nvPr/>
        </p:nvSpPr>
        <p:spPr>
          <a:xfrm>
            <a:off x="8018228" y="6298868"/>
            <a:ext cx="4158616" cy="56044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FFFFFF"/>
                </a:solidFill>
                <a:latin typeface="+mn-lt"/>
                <a:ea typeface="+mn-ea"/>
                <a:cs typeface="+mn-cs"/>
                <a:sym typeface="Helvetica Neue Medium"/>
              </a:defRPr>
            </a:lvl1pPr>
          </a:lstStyle>
          <a:p>
            <a:pPr/>
            <a:r>
              <a:t>keep fewer information</a:t>
            </a:r>
          </a:p>
        </p:txBody>
      </p:sp>
      <p:grpSp>
        <p:nvGrpSpPr>
          <p:cNvPr id="832" name="Group"/>
          <p:cNvGrpSpPr/>
          <p:nvPr/>
        </p:nvGrpSpPr>
        <p:grpSpPr>
          <a:xfrm>
            <a:off x="345275" y="7707396"/>
            <a:ext cx="7464886" cy="1105444"/>
            <a:chOff x="0" y="0"/>
            <a:chExt cx="7464885" cy="1105443"/>
          </a:xfrm>
        </p:grpSpPr>
        <p:sp>
          <p:nvSpPr>
            <p:cNvPr id="827" name="bigger"/>
            <p:cNvSpPr txBox="1"/>
            <p:nvPr/>
          </p:nvSpPr>
          <p:spPr>
            <a:xfrm>
              <a:off x="0" y="254000"/>
              <a:ext cx="1394232"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bigger</a:t>
              </a:r>
            </a:p>
          </p:txBody>
        </p:sp>
        <p:pic>
          <p:nvPicPr>
            <p:cNvPr id="828" name="Image" descr="Image"/>
            <p:cNvPicPr>
              <a:picLocks noChangeAspect="1"/>
            </p:cNvPicPr>
            <p:nvPr/>
          </p:nvPicPr>
          <p:blipFill>
            <a:blip r:embed="rId4">
              <a:extLst/>
            </a:blip>
            <a:stretch>
              <a:fillRect/>
            </a:stretch>
          </p:blipFill>
          <p:spPr>
            <a:xfrm>
              <a:off x="1467974" y="159172"/>
              <a:ext cx="500882" cy="787099"/>
            </a:xfrm>
            <a:prstGeom prst="rect">
              <a:avLst/>
            </a:prstGeom>
            <a:ln w="12700" cap="flat">
              <a:noFill/>
              <a:miter lim="400000"/>
            </a:ln>
            <a:effectLst/>
          </p:spPr>
        </p:pic>
        <p:sp>
          <p:nvSpPr>
            <p:cNvPr id="829" name="more compression…"/>
            <p:cNvSpPr txBox="1"/>
            <p:nvPr/>
          </p:nvSpPr>
          <p:spPr>
            <a:xfrm>
              <a:off x="3494446" y="-1"/>
              <a:ext cx="3970440" cy="1105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more compression</a:t>
              </a:r>
            </a:p>
            <a:p>
              <a:pPr algn="l">
                <a:defRPr sz="3300"/>
              </a:pPr>
              <a:r>
                <a:t>make Oscar happy</a:t>
              </a:r>
            </a:p>
          </p:txBody>
        </p:sp>
        <p:pic>
          <p:nvPicPr>
            <p:cNvPr id="830" name="Line Line" descr="Line Line"/>
            <p:cNvPicPr>
              <a:picLocks noChangeAspect="0"/>
            </p:cNvPicPr>
            <p:nvPr/>
          </p:nvPicPr>
          <p:blipFill>
            <a:blip r:embed="rId5">
              <a:extLst/>
            </a:blip>
            <a:stretch>
              <a:fillRect/>
            </a:stretch>
          </p:blipFill>
          <p:spPr>
            <a:xfrm>
              <a:off x="2301577" y="349926"/>
              <a:ext cx="915055" cy="405592"/>
            </a:xfrm>
            <a:prstGeom prst="rect">
              <a:avLst/>
            </a:prstGeom>
            <a:effectLst/>
          </p:spPr>
        </p:pic>
      </p:grpSp>
      <p:sp>
        <p:nvSpPr>
          <p:cNvPr id="833"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41" name="Group"/>
          <p:cNvGrpSpPr/>
          <p:nvPr/>
        </p:nvGrpSpPr>
        <p:grpSpPr>
          <a:xfrm>
            <a:off x="922125" y="2978393"/>
            <a:ext cx="11211350" cy="1356084"/>
            <a:chOff x="0" y="0"/>
            <a:chExt cx="11211347" cy="1356082"/>
          </a:xfrm>
        </p:grpSpPr>
        <p:pic>
          <p:nvPicPr>
            <p:cNvPr id="834" name="Image" descr="Image"/>
            <p:cNvPicPr>
              <a:picLocks noChangeAspect="1"/>
            </p:cNvPicPr>
            <p:nvPr/>
          </p:nvPicPr>
          <p:blipFill>
            <a:blip r:embed="rId6">
              <a:extLst/>
            </a:blip>
            <a:stretch>
              <a:fillRect/>
            </a:stretch>
          </p:blipFill>
          <p:spPr>
            <a:xfrm>
              <a:off x="7492479" y="287932"/>
              <a:ext cx="3718869" cy="590551"/>
            </a:xfrm>
            <a:prstGeom prst="rect">
              <a:avLst/>
            </a:prstGeom>
            <a:ln w="12700" cap="flat">
              <a:noFill/>
              <a:miter lim="400000"/>
            </a:ln>
            <a:effectLst/>
          </p:spPr>
        </p:pic>
        <p:pic>
          <p:nvPicPr>
            <p:cNvPr id="835" name="Image" descr="Image"/>
            <p:cNvPicPr>
              <a:picLocks noChangeAspect="1"/>
            </p:cNvPicPr>
            <p:nvPr/>
          </p:nvPicPr>
          <p:blipFill>
            <a:blip r:embed="rId7">
              <a:extLst/>
            </a:blip>
            <a:stretch>
              <a:fillRect/>
            </a:stretch>
          </p:blipFill>
          <p:spPr>
            <a:xfrm>
              <a:off x="1014192" y="327185"/>
              <a:ext cx="6449004" cy="512046"/>
            </a:xfrm>
            <a:prstGeom prst="rect">
              <a:avLst/>
            </a:prstGeom>
            <a:ln w="12700" cap="flat">
              <a:noFill/>
              <a:miter lim="400000"/>
            </a:ln>
            <a:effectLst/>
          </p:spPr>
        </p:pic>
        <p:pic>
          <p:nvPicPr>
            <p:cNvPr id="836" name="Image" descr="Image"/>
            <p:cNvPicPr>
              <a:picLocks noChangeAspect="1"/>
            </p:cNvPicPr>
            <p:nvPr/>
          </p:nvPicPr>
          <p:blipFill>
            <a:blip r:embed="rId8">
              <a:extLst/>
            </a:blip>
            <a:stretch>
              <a:fillRect/>
            </a:stretch>
          </p:blipFill>
          <p:spPr>
            <a:xfrm>
              <a:off x="2040516" y="193279"/>
              <a:ext cx="2448203" cy="703402"/>
            </a:xfrm>
            <a:prstGeom prst="rect">
              <a:avLst/>
            </a:prstGeom>
            <a:ln w="12700" cap="flat">
              <a:noFill/>
              <a:miter lim="400000"/>
            </a:ln>
            <a:effectLst/>
          </p:spPr>
        </p:pic>
        <p:pic>
          <p:nvPicPr>
            <p:cNvPr id="837" name="Image" descr="Image"/>
            <p:cNvPicPr>
              <a:picLocks noChangeAspect="1"/>
            </p:cNvPicPr>
            <p:nvPr/>
          </p:nvPicPr>
          <p:blipFill>
            <a:blip r:embed="rId9">
              <a:extLst/>
            </a:blip>
            <a:stretch>
              <a:fillRect/>
            </a:stretch>
          </p:blipFill>
          <p:spPr>
            <a:xfrm>
              <a:off x="0" y="367180"/>
              <a:ext cx="774700" cy="355601"/>
            </a:xfrm>
            <a:prstGeom prst="rect">
              <a:avLst/>
            </a:prstGeom>
            <a:ln w="12700" cap="flat">
              <a:noFill/>
              <a:miter lim="400000"/>
            </a:ln>
            <a:effectLst/>
          </p:spPr>
        </p:pic>
        <p:pic>
          <p:nvPicPr>
            <p:cNvPr id="838"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10">
              <a:extLst/>
            </a:blip>
            <a:stretch>
              <a:fillRect/>
            </a:stretch>
          </p:blipFill>
          <p:spPr>
            <a:xfrm>
              <a:off x="7981175" y="161409"/>
              <a:ext cx="1081281" cy="970329"/>
            </a:xfrm>
            <a:prstGeom prst="rect">
              <a:avLst/>
            </a:prstGeom>
            <a:ln w="12700" cap="flat">
              <a:noFill/>
              <a:miter lim="400000"/>
            </a:ln>
            <a:effectLst/>
          </p:spPr>
        </p:pic>
        <p:pic>
          <p:nvPicPr>
            <p:cNvPr id="839" name="wheat.jpg" descr="wheat.jpg"/>
            <p:cNvPicPr>
              <a:picLocks noChangeAspect="0"/>
            </p:cNvPicPr>
            <p:nvPr/>
          </p:nvPicPr>
          <p:blipFill>
            <a:blip r:embed="rId11">
              <a:extLst/>
            </a:blip>
            <a:stretch>
              <a:fillRect/>
            </a:stretch>
          </p:blipFill>
          <p:spPr>
            <a:xfrm>
              <a:off x="9580434" y="86082"/>
              <a:ext cx="1134250" cy="1270001"/>
            </a:xfrm>
            <a:prstGeom prst="rect">
              <a:avLst/>
            </a:prstGeom>
            <a:ln w="12700" cap="flat">
              <a:noFill/>
              <a:miter lim="400000"/>
            </a:ln>
            <a:effectLst/>
          </p:spPr>
        </p:pic>
        <p:pic>
          <p:nvPicPr>
            <p:cNvPr id="840" name="wheat.jpg" descr="wheat.jpg"/>
            <p:cNvPicPr>
              <a:picLocks noChangeAspect="0"/>
            </p:cNvPicPr>
            <p:nvPr/>
          </p:nvPicPr>
          <p:blipFill>
            <a:blip r:embed="rId11">
              <a:extLst/>
            </a:blip>
            <a:stretch>
              <a:fillRect/>
            </a:stretch>
          </p:blipFill>
          <p:spPr>
            <a:xfrm>
              <a:off x="4947654" y="0"/>
              <a:ext cx="1265239" cy="1166416"/>
            </a:xfrm>
            <a:prstGeom prst="rect">
              <a:avLst/>
            </a:prstGeom>
            <a:ln w="12700" cap="flat">
              <a:noFill/>
              <a:miter lim="400000"/>
            </a:ln>
            <a:effectLst/>
          </p:spPr>
        </p:pic>
      </p:grpSp>
      <p:pic>
        <p:nvPicPr>
          <p:cNvPr id="842" name="Image" descr="Image"/>
          <p:cNvPicPr>
            <a:picLocks noChangeAspect="1"/>
          </p:cNvPicPr>
          <p:nvPr/>
        </p:nvPicPr>
        <p:blipFill>
          <a:blip r:embed="rId12">
            <a:extLst/>
          </a:blip>
          <a:srcRect l="29371" t="0" r="29371" b="69126"/>
          <a:stretch>
            <a:fillRect/>
          </a:stretch>
        </p:blipFill>
        <p:spPr>
          <a:xfrm>
            <a:off x="8680494" y="7114339"/>
            <a:ext cx="2834114" cy="229141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mph" nodeType="clickEffect" presetSubtype="0" presetID="6" grpId="2" accel="50000" decel="50000" fill="hold">
                                  <p:stCondLst>
                                    <p:cond delay="0"/>
                                  </p:stCondLst>
                                  <p:childTnLst>
                                    <p:animScale>
                                      <p:cBhvr>
                                        <p:cTn id="10" dur="1000" fill="hold"/>
                                        <p:tgtEl>
                                          <p:spTgt spid="825"/>
                                        </p:tgtEl>
                                      </p:cBhvr>
                                      <p:by x="68903" y="68903"/>
                                    </p:animScale>
                                  </p:childTnLst>
                                </p:cTn>
                              </p:par>
                            </p:childTnLst>
                          </p:cTn>
                        </p:par>
                        <p:par>
                          <p:cTn id="11" fill="hold">
                            <p:stCondLst>
                              <p:cond delay="0"/>
                            </p:stCondLst>
                            <p:childTnLst>
                              <p:par>
                                <p:cTn id="12" presetClass="path" nodeType="withEffect" presetSubtype="0" presetID="-1" grpId="3" accel="50000" decel="50000" fill="hold">
                                  <p:stCondLst>
                                    <p:cond delay="0"/>
                                  </p:stCondLst>
                                  <p:childTnLst>
                                    <p:animMotion path="M 0.000000 0.000000 L 0.015380 0.000000" origin="layout" pathEditMode="relative">
                                      <p:cBhvr>
                                        <p:cTn id="13" dur="1000" fill="hold"/>
                                        <p:tgtEl>
                                          <p:spTgt spid="825"/>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Class="emph" nodeType="clickEffect" presetSubtype="0" presetID="6" grpId="4" accel="50000" decel="50000" fill="hold">
                                  <p:stCondLst>
                                    <p:cond delay="0"/>
                                  </p:stCondLst>
                                  <p:childTnLst>
                                    <p:animScale>
                                      <p:cBhvr>
                                        <p:cTn id="17" dur="1000" fill="hold"/>
                                        <p:tgtEl>
                                          <p:spTgt spid="826"/>
                                        </p:tgtEl>
                                      </p:cBhvr>
                                      <p:by x="172871" y="172871"/>
                                    </p:animScale>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8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2" grpId="1"/>
      <p:bldP build="whole" bldLvl="1" animBg="1" rev="0" advAuto="0" spid="826" grpId="4"/>
      <p:bldP build="whole" bldLvl="1" animBg="1" rev="0" advAuto="0" spid="842" grpId="5"/>
      <p:bldP build="whole" bldLvl="1" animBg="1" rev="0" advAuto="0" spid="825"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Rectangle"/>
          <p:cNvSpPr/>
          <p:nvPr/>
        </p:nvSpPr>
        <p:spPr>
          <a:xfrm>
            <a:off x="7879432" y="2840131"/>
            <a:ext cx="500881" cy="1270001"/>
          </a:xfrm>
          <a:prstGeom prst="rect">
            <a:avLst/>
          </a:pr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47" name="Information Bottleneck Objective"/>
          <p:cNvSpPr txBox="1"/>
          <p:nvPr>
            <p:ph type="title"/>
          </p:nvPr>
        </p:nvSpPr>
        <p:spPr>
          <a:xfrm>
            <a:off x="977900" y="292100"/>
            <a:ext cx="11099800" cy="2159000"/>
          </a:xfrm>
          <a:prstGeom prst="rect">
            <a:avLst/>
          </a:prstGeom>
        </p:spPr>
        <p:txBody>
          <a:bodyPr/>
          <a:lstStyle>
            <a:lvl1pPr defTabSz="484886">
              <a:defRPr sz="6640"/>
            </a:lvl1pPr>
          </a:lstStyle>
          <a:p>
            <a:pPr/>
            <a:r>
              <a:t>Information Bottleneck Objective</a:t>
            </a:r>
          </a:p>
        </p:txBody>
      </p:sp>
      <p:pic>
        <p:nvPicPr>
          <p:cNvPr id="848" name="Image" descr="Image"/>
          <p:cNvPicPr>
            <a:picLocks noChangeAspect="1"/>
          </p:cNvPicPr>
          <p:nvPr/>
        </p:nvPicPr>
        <p:blipFill>
          <a:blip r:embed="rId3">
            <a:extLst/>
          </a:blip>
          <a:stretch>
            <a:fillRect/>
          </a:stretch>
        </p:blipFill>
        <p:spPr>
          <a:xfrm>
            <a:off x="2189708" y="4158497"/>
            <a:ext cx="4742080" cy="432974"/>
          </a:xfrm>
          <a:prstGeom prst="rect">
            <a:avLst/>
          </a:prstGeom>
          <a:ln w="12700">
            <a:miter lim="400000"/>
          </a:ln>
        </p:spPr>
      </p:pic>
      <p:sp>
        <p:nvSpPr>
          <p:cNvPr id="849" name="mutual information between…"/>
          <p:cNvSpPr txBox="1"/>
          <p:nvPr/>
        </p:nvSpPr>
        <p:spPr>
          <a:xfrm>
            <a:off x="2189708" y="4672103"/>
            <a:ext cx="4742080"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mutual information between </a:t>
            </a:r>
          </a:p>
          <a:p>
            <a:pPr/>
            <a:r>
              <a:t>dependency parses </a:t>
            </a:r>
          </a:p>
          <a:p>
            <a:pPr/>
            <a:r>
              <a:t>and specialized representation. </a:t>
            </a:r>
          </a:p>
        </p:txBody>
      </p:sp>
      <p:pic>
        <p:nvPicPr>
          <p:cNvPr id="850" name="Image" descr="Image"/>
          <p:cNvPicPr>
            <a:picLocks noChangeAspect="1"/>
          </p:cNvPicPr>
          <p:nvPr/>
        </p:nvPicPr>
        <p:blipFill>
          <a:blip r:embed="rId3">
            <a:extLst/>
          </a:blip>
          <a:stretch>
            <a:fillRect/>
          </a:stretch>
        </p:blipFill>
        <p:spPr>
          <a:xfrm>
            <a:off x="8456376" y="4285320"/>
            <a:ext cx="3810318" cy="347899"/>
          </a:xfrm>
          <a:prstGeom prst="rect">
            <a:avLst/>
          </a:prstGeom>
          <a:ln w="12700">
            <a:miter lim="400000"/>
          </a:ln>
        </p:spPr>
      </p:pic>
      <p:sp>
        <p:nvSpPr>
          <p:cNvPr id="851" name="mutual information between…"/>
          <p:cNvSpPr txBox="1"/>
          <p:nvPr/>
        </p:nvSpPr>
        <p:spPr>
          <a:xfrm>
            <a:off x="7990496" y="4672103"/>
            <a:ext cx="4742079"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mutual information between </a:t>
            </a:r>
          </a:p>
          <a:p>
            <a:pPr/>
            <a:r>
              <a:t>pre-trained ELMo embeddings </a:t>
            </a:r>
          </a:p>
          <a:p>
            <a:pPr/>
            <a:r>
              <a:t>and specialized representation. </a:t>
            </a:r>
          </a:p>
        </p:txBody>
      </p:sp>
      <p:sp>
        <p:nvSpPr>
          <p:cNvPr id="8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3" name="Image" descr="Image"/>
          <p:cNvPicPr>
            <a:picLocks noChangeAspect="1"/>
          </p:cNvPicPr>
          <p:nvPr/>
        </p:nvPicPr>
        <p:blipFill>
          <a:blip r:embed="rId4">
            <a:extLst/>
          </a:blip>
          <a:stretch>
            <a:fillRect/>
          </a:stretch>
        </p:blipFill>
        <p:spPr>
          <a:xfrm>
            <a:off x="8414604" y="3266326"/>
            <a:ext cx="3718870" cy="590551"/>
          </a:xfrm>
          <a:prstGeom prst="rect">
            <a:avLst/>
          </a:prstGeom>
          <a:ln w="12700">
            <a:miter lim="400000"/>
          </a:ln>
        </p:spPr>
      </p:pic>
      <p:pic>
        <p:nvPicPr>
          <p:cNvPr id="854" name="Image" descr="Image"/>
          <p:cNvPicPr>
            <a:picLocks noChangeAspect="1"/>
          </p:cNvPicPr>
          <p:nvPr/>
        </p:nvPicPr>
        <p:blipFill>
          <a:blip r:embed="rId5">
            <a:extLst/>
          </a:blip>
          <a:srcRect l="4992" t="0" r="0" b="0"/>
          <a:stretch>
            <a:fillRect/>
          </a:stretch>
        </p:blipFill>
        <p:spPr>
          <a:xfrm>
            <a:off x="2258317" y="3305578"/>
            <a:ext cx="6127005" cy="512047"/>
          </a:xfrm>
          <a:prstGeom prst="rect">
            <a:avLst/>
          </a:prstGeom>
          <a:ln w="12700">
            <a:miter lim="400000"/>
          </a:ln>
        </p:spPr>
      </p:pic>
      <p:pic>
        <p:nvPicPr>
          <p:cNvPr id="855" name="Image" descr="Image"/>
          <p:cNvPicPr>
            <a:picLocks noChangeAspect="1"/>
          </p:cNvPicPr>
          <p:nvPr/>
        </p:nvPicPr>
        <p:blipFill>
          <a:blip r:embed="rId6">
            <a:extLst/>
          </a:blip>
          <a:stretch>
            <a:fillRect/>
          </a:stretch>
        </p:blipFill>
        <p:spPr>
          <a:xfrm>
            <a:off x="2962642" y="3171673"/>
            <a:ext cx="2448203" cy="703402"/>
          </a:xfrm>
          <a:prstGeom prst="rect">
            <a:avLst/>
          </a:prstGeom>
          <a:ln w="12700">
            <a:miter lim="400000"/>
          </a:ln>
        </p:spPr>
      </p:pic>
      <p:pic>
        <p:nvPicPr>
          <p:cNvPr id="856" name="Image" descr="Image"/>
          <p:cNvPicPr>
            <a:picLocks noChangeAspect="1"/>
          </p:cNvPicPr>
          <p:nvPr/>
        </p:nvPicPr>
        <p:blipFill>
          <a:blip r:embed="rId7">
            <a:extLst/>
          </a:blip>
          <a:stretch>
            <a:fillRect/>
          </a:stretch>
        </p:blipFill>
        <p:spPr>
          <a:xfrm>
            <a:off x="922126" y="3345574"/>
            <a:ext cx="774701" cy="355601"/>
          </a:xfrm>
          <a:prstGeom prst="rect">
            <a:avLst/>
          </a:prstGeom>
          <a:ln w="12700">
            <a:miter lim="400000"/>
          </a:ln>
        </p:spPr>
      </p:pic>
      <p:pic>
        <p:nvPicPr>
          <p:cNvPr id="857" name="wheat.jpg" descr="wheat.jpg"/>
          <p:cNvPicPr>
            <a:picLocks noChangeAspect="0"/>
          </p:cNvPicPr>
          <p:nvPr/>
        </p:nvPicPr>
        <p:blipFill>
          <a:blip r:embed="rId8">
            <a:extLst/>
          </a:blip>
          <a:stretch>
            <a:fillRect/>
          </a:stretch>
        </p:blipFill>
        <p:spPr>
          <a:xfrm>
            <a:off x="10502560" y="3064476"/>
            <a:ext cx="1134250" cy="1270001"/>
          </a:xfrm>
          <a:prstGeom prst="rect">
            <a:avLst/>
          </a:prstGeom>
          <a:ln w="12700">
            <a:miter lim="400000"/>
          </a:ln>
        </p:spPr>
      </p:pic>
      <p:pic>
        <p:nvPicPr>
          <p:cNvPr id="858" name="wheat.jpg" descr="wheat.jpg"/>
          <p:cNvPicPr>
            <a:picLocks noChangeAspect="0"/>
          </p:cNvPicPr>
          <p:nvPr/>
        </p:nvPicPr>
        <p:blipFill>
          <a:blip r:embed="rId8">
            <a:extLst/>
          </a:blip>
          <a:stretch>
            <a:fillRect/>
          </a:stretch>
        </p:blipFill>
        <p:spPr>
          <a:xfrm>
            <a:off x="5869781" y="2978393"/>
            <a:ext cx="1265238" cy="1166417"/>
          </a:xfrm>
          <a:prstGeom prst="rect">
            <a:avLst/>
          </a:prstGeom>
          <a:ln w="12700">
            <a:miter lim="400000"/>
          </a:ln>
        </p:spPr>
      </p:pic>
      <p:grpSp>
        <p:nvGrpSpPr>
          <p:cNvPr id="864" name="Group"/>
          <p:cNvGrpSpPr/>
          <p:nvPr/>
        </p:nvGrpSpPr>
        <p:grpSpPr>
          <a:xfrm>
            <a:off x="345275" y="7707396"/>
            <a:ext cx="7464886" cy="1105444"/>
            <a:chOff x="0" y="0"/>
            <a:chExt cx="7464885" cy="1105443"/>
          </a:xfrm>
        </p:grpSpPr>
        <p:sp>
          <p:nvSpPr>
            <p:cNvPr id="859" name="bigger"/>
            <p:cNvSpPr txBox="1"/>
            <p:nvPr/>
          </p:nvSpPr>
          <p:spPr>
            <a:xfrm>
              <a:off x="0" y="254000"/>
              <a:ext cx="1394232"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bigger</a:t>
              </a:r>
            </a:p>
          </p:txBody>
        </p:sp>
        <p:pic>
          <p:nvPicPr>
            <p:cNvPr id="860" name="Image" descr="Image"/>
            <p:cNvPicPr>
              <a:picLocks noChangeAspect="1"/>
            </p:cNvPicPr>
            <p:nvPr/>
          </p:nvPicPr>
          <p:blipFill>
            <a:blip r:embed="rId9">
              <a:extLst/>
            </a:blip>
            <a:stretch>
              <a:fillRect/>
            </a:stretch>
          </p:blipFill>
          <p:spPr>
            <a:xfrm>
              <a:off x="1467974" y="159172"/>
              <a:ext cx="500882" cy="787099"/>
            </a:xfrm>
            <a:prstGeom prst="rect">
              <a:avLst/>
            </a:prstGeom>
            <a:ln w="12700" cap="flat">
              <a:noFill/>
              <a:miter lim="400000"/>
            </a:ln>
            <a:effectLst/>
          </p:spPr>
        </p:pic>
        <p:sp>
          <p:nvSpPr>
            <p:cNvPr id="861" name="more compression…"/>
            <p:cNvSpPr txBox="1"/>
            <p:nvPr/>
          </p:nvSpPr>
          <p:spPr>
            <a:xfrm>
              <a:off x="3494446" y="-1"/>
              <a:ext cx="3970440" cy="1105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more compression</a:t>
              </a:r>
            </a:p>
            <a:p>
              <a:pPr algn="l">
                <a:defRPr sz="3300"/>
              </a:pPr>
              <a:r>
                <a:t>make Oscar happy</a:t>
              </a:r>
            </a:p>
          </p:txBody>
        </p:sp>
        <p:pic>
          <p:nvPicPr>
            <p:cNvPr id="862" name="Line Line" descr="Line Line"/>
            <p:cNvPicPr>
              <a:picLocks noChangeAspect="0"/>
            </p:cNvPicPr>
            <p:nvPr/>
          </p:nvPicPr>
          <p:blipFill>
            <a:blip r:embed="rId10">
              <a:extLst/>
            </a:blip>
            <a:stretch>
              <a:fillRect/>
            </a:stretch>
          </p:blipFill>
          <p:spPr>
            <a:xfrm>
              <a:off x="2301577" y="349926"/>
              <a:ext cx="915055" cy="405592"/>
            </a:xfrm>
            <a:prstGeom prst="rect">
              <a:avLst/>
            </a:prstGeom>
            <a:effectLst/>
          </p:spPr>
        </p:pic>
      </p:grpSp>
      <p:grpSp>
        <p:nvGrpSpPr>
          <p:cNvPr id="867" name="Group"/>
          <p:cNvGrpSpPr/>
          <p:nvPr/>
        </p:nvGrpSpPr>
        <p:grpSpPr>
          <a:xfrm>
            <a:off x="7834586" y="6298867"/>
            <a:ext cx="4525900" cy="3106883"/>
            <a:chOff x="0" y="0"/>
            <a:chExt cx="4525898" cy="3106882"/>
          </a:xfrm>
        </p:grpSpPr>
        <p:sp>
          <p:nvSpPr>
            <p:cNvPr id="865" name="discard more information"/>
            <p:cNvSpPr txBox="1"/>
            <p:nvPr/>
          </p:nvSpPr>
          <p:spPr>
            <a:xfrm>
              <a:off x="-1" y="-1"/>
              <a:ext cx="4525900" cy="560450"/>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3000">
                  <a:solidFill>
                    <a:srgbClr val="FFFFFF"/>
                  </a:solidFill>
                  <a:latin typeface="+mn-lt"/>
                  <a:ea typeface="+mn-ea"/>
                  <a:cs typeface="+mn-cs"/>
                  <a:sym typeface="Helvetica Neue Medium"/>
                </a:defRPr>
              </a:lvl1pPr>
            </a:lstStyle>
            <a:p>
              <a:pPr/>
              <a:r>
                <a:t>discard more information</a:t>
              </a:r>
            </a:p>
          </p:txBody>
        </p:sp>
        <p:pic>
          <p:nvPicPr>
            <p:cNvPr id="866" name="Image" descr="Image"/>
            <p:cNvPicPr>
              <a:picLocks noChangeAspect="1"/>
            </p:cNvPicPr>
            <p:nvPr/>
          </p:nvPicPr>
          <p:blipFill>
            <a:blip r:embed="rId11">
              <a:extLst/>
            </a:blip>
            <a:srcRect l="29371" t="0" r="29371" b="69126"/>
            <a:stretch>
              <a:fillRect/>
            </a:stretch>
          </p:blipFill>
          <p:spPr>
            <a:xfrm>
              <a:off x="845907" y="815471"/>
              <a:ext cx="2834114" cy="2291412"/>
            </a:xfrm>
            <a:prstGeom prst="rect">
              <a:avLst/>
            </a:prstGeom>
            <a:ln w="12700" cap="flat">
              <a:noFill/>
              <a:miter lim="400000"/>
            </a:ln>
            <a:effectLst/>
          </p:spPr>
        </p:pic>
      </p:grpSp>
      <p:sp>
        <p:nvSpPr>
          <p:cNvPr id="868" name="—"/>
          <p:cNvSpPr txBox="1"/>
          <p:nvPr/>
        </p:nvSpPr>
        <p:spPr>
          <a:xfrm>
            <a:off x="1717221" y="3243080"/>
            <a:ext cx="49530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a:t>
            </a:r>
          </a:p>
        </p:txBody>
      </p:sp>
      <p:pic>
        <p:nvPicPr>
          <p:cNvPr id="869" name="hiclipart.com-id_dkzkn.png" descr="hiclipart.com-id_dkzkn.png"/>
          <p:cNvPicPr>
            <a:picLocks noChangeAspect="1"/>
          </p:cNvPicPr>
          <p:nvPr/>
        </p:nvPicPr>
        <p:blipFill>
          <a:blip r:embed="rId12">
            <a:extLst/>
          </a:blip>
          <a:stretch>
            <a:fillRect/>
          </a:stretch>
        </p:blipFill>
        <p:spPr>
          <a:xfrm>
            <a:off x="8763203" y="2703827"/>
            <a:ext cx="1356468" cy="1542609"/>
          </a:xfrm>
          <a:prstGeom prst="rect">
            <a:avLst/>
          </a:prstGeom>
          <a:ln w="12700">
            <a:miter lim="400000"/>
          </a:ln>
        </p:spPr>
      </p:pic>
      <p:sp>
        <p:nvSpPr>
          <p:cNvPr id="870" name="keep more syntactic information"/>
          <p:cNvSpPr txBox="1"/>
          <p:nvPr/>
        </p:nvSpPr>
        <p:spPr>
          <a:xfrm>
            <a:off x="1669719" y="6298868"/>
            <a:ext cx="5782057" cy="56044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FFFFFF"/>
                </a:solidFill>
                <a:latin typeface="+mn-lt"/>
                <a:ea typeface="+mn-ea"/>
                <a:cs typeface="+mn-cs"/>
                <a:sym typeface="Helvetica Neue Medium"/>
              </a:defRPr>
            </a:lvl1pPr>
          </a:lstStyle>
          <a:p>
            <a:pPr/>
            <a:r>
              <a:t>keep more syntactic information</a:t>
            </a:r>
          </a:p>
        </p:txBody>
      </p:sp>
      <p:pic>
        <p:nvPicPr>
          <p:cNvPr id="871" name="Unknown.jpeg" descr="Unknown.jpeg"/>
          <p:cNvPicPr>
            <a:picLocks noChangeAspect="1"/>
          </p:cNvPicPr>
          <p:nvPr/>
        </p:nvPicPr>
        <p:blipFill>
          <a:blip r:embed="rId13">
            <a:extLst/>
          </a:blip>
          <a:stretch>
            <a:fillRect/>
          </a:stretch>
        </p:blipFill>
        <p:spPr>
          <a:xfrm>
            <a:off x="3122924" y="7288422"/>
            <a:ext cx="2127760" cy="193762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70"/>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87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8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8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6" fill="hold">
                                  <p:stCondLst>
                                    <p:cond delay="0"/>
                                  </p:stCondLst>
                                  <p:iterate type="el" backwards="0">
                                    <p:tmAbs val="0"/>
                                  </p:iterate>
                                  <p:childTnLst>
                                    <p:set>
                                      <p:cBhvr>
                                        <p:cTn id="25" fill="hold"/>
                                        <p:tgtEl>
                                          <p:spTgt spid="84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xit" nodeType="clickEffect" presetSubtype="0" presetID="1" grpId="7" fill="hold">
                                  <p:stCondLst>
                                    <p:cond delay="0"/>
                                  </p:stCondLst>
                                  <p:iterate type="el" backwards="0">
                                    <p:tmAbs val="0"/>
                                  </p:iterate>
                                  <p:childTnLst>
                                    <p:set>
                                      <p:cBhvr>
                                        <p:cTn id="29" fill="hold">
                                          <p:stCondLst>
                                            <p:cond delay="0"/>
                                          </p:stCondLst>
                                        </p:cTn>
                                        <p:tgtEl>
                                          <p:spTgt spid="871"/>
                                        </p:tgtEl>
                                        <p:attrNameLst>
                                          <p:attrName>style.visibility</p:attrName>
                                        </p:attrNameLst>
                                      </p:cBhvr>
                                      <p:to>
                                        <p:strVal val="hidden"/>
                                      </p:to>
                                    </p:set>
                                  </p:childTnLst>
                                </p:cTn>
                              </p:par>
                            </p:childTnLst>
                          </p:cTn>
                        </p:par>
                        <p:par>
                          <p:cTn id="30" fill="hold">
                            <p:stCondLst>
                              <p:cond delay="0"/>
                            </p:stCondLst>
                            <p:childTnLst>
                              <p:par>
                                <p:cTn id="31" presetClass="entr" nodeType="afterEffect" presetSubtype="0" presetID="1" grpId="8" fill="hold">
                                  <p:stCondLst>
                                    <p:cond delay="0"/>
                                  </p:stCondLst>
                                  <p:iterate type="el" backwards="0">
                                    <p:tmAbs val="0"/>
                                  </p:iterate>
                                  <p:childTnLst>
                                    <p:set>
                                      <p:cBhvr>
                                        <p:cTn id="32" fill="hold"/>
                                        <p:tgtEl>
                                          <p:spTgt spid="8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6" grpId="6"/>
      <p:bldP build="whole" bldLvl="1" animBg="1" rev="0" advAuto="0" spid="871" grpId="3"/>
      <p:bldP build="whole" bldLvl="1" animBg="1" rev="0" advAuto="0" spid="871" grpId="7"/>
      <p:bldP build="whole" bldLvl="1" animBg="1" rev="0" advAuto="0" spid="864" grpId="8"/>
      <p:bldP build="whole" bldLvl="1" animBg="1" rev="0" advAuto="0" spid="851" grpId="5"/>
      <p:bldP build="whole" bldLvl="1" animBg="1" rev="0" advAuto="0" spid="867" grpId="1"/>
      <p:bldP build="whole" bldLvl="1" animBg="1" rev="0" advAuto="0" spid="870" grpId="2"/>
      <p:bldP build="whole" bldLvl="1" animBg="1" rev="0" advAuto="0" spid="849" grpId="4"/>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879" name="Group"/>
          <p:cNvGrpSpPr/>
          <p:nvPr/>
        </p:nvGrpSpPr>
        <p:grpSpPr>
          <a:xfrm>
            <a:off x="4711779" y="4863128"/>
            <a:ext cx="8123961" cy="4602853"/>
            <a:chOff x="0" y="0"/>
            <a:chExt cx="8123960" cy="4602851"/>
          </a:xfrm>
        </p:grpSpPr>
        <p:grpSp>
          <p:nvGrpSpPr>
            <p:cNvPr id="877" name="Group"/>
            <p:cNvGrpSpPr/>
            <p:nvPr/>
          </p:nvGrpSpPr>
          <p:grpSpPr>
            <a:xfrm>
              <a:off x="0" y="13671"/>
              <a:ext cx="7467600" cy="4589181"/>
              <a:chOff x="0" y="0"/>
              <a:chExt cx="7467600" cy="4589180"/>
            </a:xfrm>
          </p:grpSpPr>
          <p:pic>
            <p:nvPicPr>
              <p:cNvPr id="875" name="Image" descr="Image"/>
              <p:cNvPicPr>
                <a:picLocks noChangeAspect="1"/>
              </p:cNvPicPr>
              <p:nvPr/>
            </p:nvPicPr>
            <p:blipFill>
              <a:blip r:embed="rId3">
                <a:extLst/>
              </a:blip>
              <a:stretch>
                <a:fillRect/>
              </a:stretch>
            </p:blipFill>
            <p:spPr>
              <a:xfrm>
                <a:off x="0" y="118780"/>
                <a:ext cx="7467600" cy="4470401"/>
              </a:xfrm>
              <a:prstGeom prst="rect">
                <a:avLst/>
              </a:prstGeom>
              <a:ln w="12700" cap="flat">
                <a:noFill/>
                <a:miter lim="400000"/>
              </a:ln>
              <a:effectLst/>
            </p:spPr>
          </p:pic>
          <p:pic>
            <p:nvPicPr>
              <p:cNvPr id="876"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2210224" y="0"/>
                <a:ext cx="1081281" cy="970328"/>
              </a:xfrm>
              <a:prstGeom prst="rect">
                <a:avLst/>
              </a:prstGeom>
              <a:ln w="12700" cap="flat">
                <a:noFill/>
                <a:miter lim="400000"/>
              </a:ln>
              <a:effectLst/>
            </p:spPr>
          </p:pic>
        </p:grpSp>
        <p:pic>
          <p:nvPicPr>
            <p:cNvPr id="878" name="Image" descr="Image"/>
            <p:cNvPicPr>
              <a:picLocks noChangeAspect="1"/>
            </p:cNvPicPr>
            <p:nvPr/>
          </p:nvPicPr>
          <p:blipFill>
            <a:blip r:embed="rId5">
              <a:extLst/>
            </a:blip>
            <a:stretch>
              <a:fillRect/>
            </a:stretch>
          </p:blipFill>
          <p:spPr>
            <a:xfrm>
              <a:off x="5675758" y="0"/>
              <a:ext cx="2448203" cy="703402"/>
            </a:xfrm>
            <a:prstGeom prst="rect">
              <a:avLst/>
            </a:prstGeom>
            <a:ln w="12700" cap="flat">
              <a:noFill/>
              <a:miter lim="400000"/>
            </a:ln>
            <a:effectLst/>
          </p:spPr>
        </p:pic>
      </p:grpSp>
      <p:sp>
        <p:nvSpPr>
          <p:cNvPr id="880" name="Information Bottleneck Objective"/>
          <p:cNvSpPr txBox="1"/>
          <p:nvPr>
            <p:ph type="title"/>
          </p:nvPr>
        </p:nvSpPr>
        <p:spPr>
          <a:xfrm>
            <a:off x="952500" y="279400"/>
            <a:ext cx="11099800" cy="2159000"/>
          </a:xfrm>
          <a:prstGeom prst="rect">
            <a:avLst/>
          </a:prstGeom>
        </p:spPr>
        <p:txBody>
          <a:bodyPr/>
          <a:lstStyle>
            <a:lvl1pPr defTabSz="484886">
              <a:defRPr sz="6640"/>
            </a:lvl1pPr>
          </a:lstStyle>
          <a:p>
            <a:pPr/>
            <a:r>
              <a:t>Information Bottleneck Objective</a:t>
            </a:r>
          </a:p>
        </p:txBody>
      </p:sp>
      <p:sp>
        <p:nvSpPr>
          <p:cNvPr id="881" name="Venn interpretation:"/>
          <p:cNvSpPr txBox="1"/>
          <p:nvPr/>
        </p:nvSpPr>
        <p:spPr>
          <a:xfrm>
            <a:off x="6963031" y="9147974"/>
            <a:ext cx="296509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Venn interpretation:</a:t>
            </a:r>
          </a:p>
        </p:txBody>
      </p:sp>
      <p:sp>
        <p:nvSpPr>
          <p:cNvPr id="882" name="Grain"/>
          <p:cNvSpPr/>
          <p:nvPr/>
        </p:nvSpPr>
        <p:spPr>
          <a:xfrm>
            <a:off x="4975916" y="5514704"/>
            <a:ext cx="6142926" cy="3432152"/>
          </a:xfrm>
          <a:prstGeom prst="ellipse">
            <a:avLst/>
          </a:prstGeom>
          <a:solidFill>
            <a:schemeClr val="accent1">
              <a:alpha val="4300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Grain</a:t>
            </a:r>
          </a:p>
        </p:txBody>
      </p:sp>
      <p:sp>
        <p:nvSpPr>
          <p:cNvPr id="883"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91" name="Group"/>
          <p:cNvGrpSpPr/>
          <p:nvPr/>
        </p:nvGrpSpPr>
        <p:grpSpPr>
          <a:xfrm>
            <a:off x="922125" y="2978393"/>
            <a:ext cx="11211350" cy="1356084"/>
            <a:chOff x="0" y="0"/>
            <a:chExt cx="11211347" cy="1356082"/>
          </a:xfrm>
        </p:grpSpPr>
        <p:pic>
          <p:nvPicPr>
            <p:cNvPr id="884" name="Image" descr="Image"/>
            <p:cNvPicPr>
              <a:picLocks noChangeAspect="1"/>
            </p:cNvPicPr>
            <p:nvPr/>
          </p:nvPicPr>
          <p:blipFill>
            <a:blip r:embed="rId6">
              <a:extLst/>
            </a:blip>
            <a:stretch>
              <a:fillRect/>
            </a:stretch>
          </p:blipFill>
          <p:spPr>
            <a:xfrm>
              <a:off x="7492479" y="287932"/>
              <a:ext cx="3718869" cy="590551"/>
            </a:xfrm>
            <a:prstGeom prst="rect">
              <a:avLst/>
            </a:prstGeom>
            <a:ln w="12700" cap="flat">
              <a:noFill/>
              <a:miter lim="400000"/>
            </a:ln>
            <a:effectLst/>
          </p:spPr>
        </p:pic>
        <p:pic>
          <p:nvPicPr>
            <p:cNvPr id="885" name="Image" descr="Image"/>
            <p:cNvPicPr>
              <a:picLocks noChangeAspect="1"/>
            </p:cNvPicPr>
            <p:nvPr/>
          </p:nvPicPr>
          <p:blipFill>
            <a:blip r:embed="rId7">
              <a:extLst/>
            </a:blip>
            <a:stretch>
              <a:fillRect/>
            </a:stretch>
          </p:blipFill>
          <p:spPr>
            <a:xfrm>
              <a:off x="1014192" y="327185"/>
              <a:ext cx="6449004" cy="512046"/>
            </a:xfrm>
            <a:prstGeom prst="rect">
              <a:avLst/>
            </a:prstGeom>
            <a:ln w="12700" cap="flat">
              <a:noFill/>
              <a:miter lim="400000"/>
            </a:ln>
            <a:effectLst/>
          </p:spPr>
        </p:pic>
        <p:pic>
          <p:nvPicPr>
            <p:cNvPr id="886" name="Image" descr="Image"/>
            <p:cNvPicPr>
              <a:picLocks noChangeAspect="1"/>
            </p:cNvPicPr>
            <p:nvPr/>
          </p:nvPicPr>
          <p:blipFill>
            <a:blip r:embed="rId5">
              <a:extLst/>
            </a:blip>
            <a:stretch>
              <a:fillRect/>
            </a:stretch>
          </p:blipFill>
          <p:spPr>
            <a:xfrm>
              <a:off x="2040516" y="193279"/>
              <a:ext cx="2448203" cy="703402"/>
            </a:xfrm>
            <a:prstGeom prst="rect">
              <a:avLst/>
            </a:prstGeom>
            <a:ln w="12700" cap="flat">
              <a:noFill/>
              <a:miter lim="400000"/>
            </a:ln>
            <a:effectLst/>
          </p:spPr>
        </p:pic>
        <p:pic>
          <p:nvPicPr>
            <p:cNvPr id="887" name="Image" descr="Image"/>
            <p:cNvPicPr>
              <a:picLocks noChangeAspect="1"/>
            </p:cNvPicPr>
            <p:nvPr/>
          </p:nvPicPr>
          <p:blipFill>
            <a:blip r:embed="rId8">
              <a:extLst/>
            </a:blip>
            <a:stretch>
              <a:fillRect/>
            </a:stretch>
          </p:blipFill>
          <p:spPr>
            <a:xfrm>
              <a:off x="0" y="367180"/>
              <a:ext cx="774700" cy="355601"/>
            </a:xfrm>
            <a:prstGeom prst="rect">
              <a:avLst/>
            </a:prstGeom>
            <a:ln w="12700" cap="flat">
              <a:noFill/>
              <a:miter lim="400000"/>
            </a:ln>
            <a:effectLst/>
          </p:spPr>
        </p:pic>
        <p:pic>
          <p:nvPicPr>
            <p:cNvPr id="888"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7981175" y="161409"/>
              <a:ext cx="1081281" cy="970329"/>
            </a:xfrm>
            <a:prstGeom prst="rect">
              <a:avLst/>
            </a:prstGeom>
            <a:ln w="12700" cap="flat">
              <a:noFill/>
              <a:miter lim="400000"/>
            </a:ln>
            <a:effectLst/>
          </p:spPr>
        </p:pic>
        <p:pic>
          <p:nvPicPr>
            <p:cNvPr id="889" name="wheat.jpg" descr="wheat.jpg"/>
            <p:cNvPicPr>
              <a:picLocks noChangeAspect="0"/>
            </p:cNvPicPr>
            <p:nvPr/>
          </p:nvPicPr>
          <p:blipFill>
            <a:blip r:embed="rId9">
              <a:extLst/>
            </a:blip>
            <a:stretch>
              <a:fillRect/>
            </a:stretch>
          </p:blipFill>
          <p:spPr>
            <a:xfrm>
              <a:off x="9580434" y="86082"/>
              <a:ext cx="1134250" cy="1270001"/>
            </a:xfrm>
            <a:prstGeom prst="rect">
              <a:avLst/>
            </a:prstGeom>
            <a:ln w="12700" cap="flat">
              <a:noFill/>
              <a:miter lim="400000"/>
            </a:ln>
            <a:effectLst/>
          </p:spPr>
        </p:pic>
        <p:pic>
          <p:nvPicPr>
            <p:cNvPr id="890" name="wheat.jpg" descr="wheat.jpg"/>
            <p:cNvPicPr>
              <a:picLocks noChangeAspect="0"/>
            </p:cNvPicPr>
            <p:nvPr/>
          </p:nvPicPr>
          <p:blipFill>
            <a:blip r:embed="rId9">
              <a:extLst/>
            </a:blip>
            <a:stretch>
              <a:fillRect/>
            </a:stretch>
          </p:blipFill>
          <p:spPr>
            <a:xfrm>
              <a:off x="4947654" y="0"/>
              <a:ext cx="1265239" cy="116641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882"/>
                                        </p:tgtEl>
                                        <p:attrNameLst>
                                          <p:attrName>style.visibility</p:attrName>
                                        </p:attrNameLst>
                                      </p:cBhvr>
                                      <p:to>
                                        <p:strVal val="visible"/>
                                      </p:to>
                                    </p:set>
                                    <p:anim calcmode="lin" valueType="num">
                                      <p:cBhvr>
                                        <p:cTn id="7" dur="1500" fill="hold"/>
                                        <p:tgtEl>
                                          <p:spTgt spid="882"/>
                                        </p:tgtEl>
                                        <p:attrNameLst>
                                          <p:attrName>ppt_x</p:attrName>
                                        </p:attrNameLst>
                                      </p:cBhvr>
                                      <p:tavLst>
                                        <p:tav tm="0">
                                          <p:val>
                                            <p:strVal val="#ppt_x"/>
                                          </p:val>
                                        </p:tav>
                                        <p:tav tm="100000">
                                          <p:val>
                                            <p:strVal val="#ppt_x"/>
                                          </p:val>
                                        </p:tav>
                                      </p:tavLst>
                                    </p:anim>
                                    <p:anim calcmode="lin" valueType="num">
                                      <p:cBhvr>
                                        <p:cTn id="8" dur="1500" fill="hold"/>
                                        <p:tgtEl>
                                          <p:spTgt spid="8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899" name="Group"/>
          <p:cNvGrpSpPr/>
          <p:nvPr/>
        </p:nvGrpSpPr>
        <p:grpSpPr>
          <a:xfrm>
            <a:off x="4711779" y="4863128"/>
            <a:ext cx="8123961" cy="4602853"/>
            <a:chOff x="0" y="0"/>
            <a:chExt cx="8123960" cy="4602851"/>
          </a:xfrm>
        </p:grpSpPr>
        <p:grpSp>
          <p:nvGrpSpPr>
            <p:cNvPr id="897" name="Group"/>
            <p:cNvGrpSpPr/>
            <p:nvPr/>
          </p:nvGrpSpPr>
          <p:grpSpPr>
            <a:xfrm>
              <a:off x="0" y="13671"/>
              <a:ext cx="7467600" cy="4589181"/>
              <a:chOff x="0" y="0"/>
              <a:chExt cx="7467600" cy="4589180"/>
            </a:xfrm>
          </p:grpSpPr>
          <p:pic>
            <p:nvPicPr>
              <p:cNvPr id="895" name="Image" descr="Image"/>
              <p:cNvPicPr>
                <a:picLocks noChangeAspect="1"/>
              </p:cNvPicPr>
              <p:nvPr/>
            </p:nvPicPr>
            <p:blipFill>
              <a:blip r:embed="rId3">
                <a:extLst/>
              </a:blip>
              <a:stretch>
                <a:fillRect/>
              </a:stretch>
            </p:blipFill>
            <p:spPr>
              <a:xfrm>
                <a:off x="0" y="118780"/>
                <a:ext cx="7467600" cy="4470401"/>
              </a:xfrm>
              <a:prstGeom prst="rect">
                <a:avLst/>
              </a:prstGeom>
              <a:ln w="12700" cap="flat">
                <a:noFill/>
                <a:miter lim="400000"/>
              </a:ln>
              <a:effectLst/>
            </p:spPr>
          </p:pic>
          <p:pic>
            <p:nvPicPr>
              <p:cNvPr id="896"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2210224" y="0"/>
                <a:ext cx="1081281" cy="970328"/>
              </a:xfrm>
              <a:prstGeom prst="rect">
                <a:avLst/>
              </a:prstGeom>
              <a:ln w="12700" cap="flat">
                <a:noFill/>
                <a:miter lim="400000"/>
              </a:ln>
              <a:effectLst/>
            </p:spPr>
          </p:pic>
        </p:grpSp>
        <p:pic>
          <p:nvPicPr>
            <p:cNvPr id="898" name="Image" descr="Image"/>
            <p:cNvPicPr>
              <a:picLocks noChangeAspect="1"/>
            </p:cNvPicPr>
            <p:nvPr/>
          </p:nvPicPr>
          <p:blipFill>
            <a:blip r:embed="rId5">
              <a:extLst/>
            </a:blip>
            <a:stretch>
              <a:fillRect/>
            </a:stretch>
          </p:blipFill>
          <p:spPr>
            <a:xfrm>
              <a:off x="5675758" y="0"/>
              <a:ext cx="2448203" cy="703402"/>
            </a:xfrm>
            <a:prstGeom prst="rect">
              <a:avLst/>
            </a:prstGeom>
            <a:ln w="12700" cap="flat">
              <a:noFill/>
              <a:miter lim="400000"/>
            </a:ln>
            <a:effectLst/>
          </p:spPr>
        </p:pic>
      </p:grpSp>
      <p:sp>
        <p:nvSpPr>
          <p:cNvPr id="900" name="Information Bottleneck Objective"/>
          <p:cNvSpPr txBox="1"/>
          <p:nvPr>
            <p:ph type="title"/>
          </p:nvPr>
        </p:nvSpPr>
        <p:spPr>
          <a:xfrm>
            <a:off x="952500" y="279400"/>
            <a:ext cx="11099800" cy="2159000"/>
          </a:xfrm>
          <a:prstGeom prst="rect">
            <a:avLst/>
          </a:prstGeom>
        </p:spPr>
        <p:txBody>
          <a:bodyPr/>
          <a:lstStyle>
            <a:lvl1pPr defTabSz="484886">
              <a:defRPr sz="6640"/>
            </a:lvl1pPr>
          </a:lstStyle>
          <a:p>
            <a:pPr/>
            <a:r>
              <a:t>Information Bottleneck Objective</a:t>
            </a:r>
          </a:p>
        </p:txBody>
      </p:sp>
      <p:sp>
        <p:nvSpPr>
          <p:cNvPr id="901" name="Venn interpretation:"/>
          <p:cNvSpPr txBox="1"/>
          <p:nvPr/>
        </p:nvSpPr>
        <p:spPr>
          <a:xfrm>
            <a:off x="6963031" y="9147974"/>
            <a:ext cx="296509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Venn interpretation:</a:t>
            </a:r>
          </a:p>
        </p:txBody>
      </p:sp>
      <p:sp>
        <p:nvSpPr>
          <p:cNvPr id="902" name="Grain"/>
          <p:cNvSpPr/>
          <p:nvPr/>
        </p:nvSpPr>
        <p:spPr>
          <a:xfrm>
            <a:off x="5675948" y="6180136"/>
            <a:ext cx="3837577" cy="2101289"/>
          </a:xfrm>
          <a:prstGeom prst="ellipse">
            <a:avLst/>
          </a:prstGeom>
          <a:solidFill>
            <a:schemeClr val="accent1">
              <a:alpha val="4300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Grain</a:t>
            </a:r>
          </a:p>
        </p:txBody>
      </p:sp>
      <p:sp>
        <p:nvSpPr>
          <p:cNvPr id="903"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11" name="Group"/>
          <p:cNvGrpSpPr/>
          <p:nvPr/>
        </p:nvGrpSpPr>
        <p:grpSpPr>
          <a:xfrm>
            <a:off x="922125" y="2978393"/>
            <a:ext cx="11211350" cy="1356084"/>
            <a:chOff x="0" y="0"/>
            <a:chExt cx="11211347" cy="1356082"/>
          </a:xfrm>
        </p:grpSpPr>
        <p:pic>
          <p:nvPicPr>
            <p:cNvPr id="904" name="Image" descr="Image"/>
            <p:cNvPicPr>
              <a:picLocks noChangeAspect="1"/>
            </p:cNvPicPr>
            <p:nvPr/>
          </p:nvPicPr>
          <p:blipFill>
            <a:blip r:embed="rId6">
              <a:extLst/>
            </a:blip>
            <a:stretch>
              <a:fillRect/>
            </a:stretch>
          </p:blipFill>
          <p:spPr>
            <a:xfrm>
              <a:off x="7492479" y="287932"/>
              <a:ext cx="3718869" cy="590551"/>
            </a:xfrm>
            <a:prstGeom prst="rect">
              <a:avLst/>
            </a:prstGeom>
            <a:ln w="12700" cap="flat">
              <a:noFill/>
              <a:miter lim="400000"/>
            </a:ln>
            <a:effectLst/>
          </p:spPr>
        </p:pic>
        <p:pic>
          <p:nvPicPr>
            <p:cNvPr id="905" name="Image" descr="Image"/>
            <p:cNvPicPr>
              <a:picLocks noChangeAspect="1"/>
            </p:cNvPicPr>
            <p:nvPr/>
          </p:nvPicPr>
          <p:blipFill>
            <a:blip r:embed="rId7">
              <a:extLst/>
            </a:blip>
            <a:stretch>
              <a:fillRect/>
            </a:stretch>
          </p:blipFill>
          <p:spPr>
            <a:xfrm>
              <a:off x="1014192" y="327185"/>
              <a:ext cx="6449004" cy="512046"/>
            </a:xfrm>
            <a:prstGeom prst="rect">
              <a:avLst/>
            </a:prstGeom>
            <a:ln w="12700" cap="flat">
              <a:noFill/>
              <a:miter lim="400000"/>
            </a:ln>
            <a:effectLst/>
          </p:spPr>
        </p:pic>
        <p:pic>
          <p:nvPicPr>
            <p:cNvPr id="906" name="Image" descr="Image"/>
            <p:cNvPicPr>
              <a:picLocks noChangeAspect="1"/>
            </p:cNvPicPr>
            <p:nvPr/>
          </p:nvPicPr>
          <p:blipFill>
            <a:blip r:embed="rId5">
              <a:extLst/>
            </a:blip>
            <a:stretch>
              <a:fillRect/>
            </a:stretch>
          </p:blipFill>
          <p:spPr>
            <a:xfrm>
              <a:off x="2040516" y="193279"/>
              <a:ext cx="2448203" cy="703402"/>
            </a:xfrm>
            <a:prstGeom prst="rect">
              <a:avLst/>
            </a:prstGeom>
            <a:ln w="12700" cap="flat">
              <a:noFill/>
              <a:miter lim="400000"/>
            </a:ln>
            <a:effectLst/>
          </p:spPr>
        </p:pic>
        <p:pic>
          <p:nvPicPr>
            <p:cNvPr id="907" name="Image" descr="Image"/>
            <p:cNvPicPr>
              <a:picLocks noChangeAspect="1"/>
            </p:cNvPicPr>
            <p:nvPr/>
          </p:nvPicPr>
          <p:blipFill>
            <a:blip r:embed="rId8">
              <a:extLst/>
            </a:blip>
            <a:stretch>
              <a:fillRect/>
            </a:stretch>
          </p:blipFill>
          <p:spPr>
            <a:xfrm>
              <a:off x="0" y="367180"/>
              <a:ext cx="774700" cy="355601"/>
            </a:xfrm>
            <a:prstGeom prst="rect">
              <a:avLst/>
            </a:prstGeom>
            <a:ln w="12700" cap="flat">
              <a:noFill/>
              <a:miter lim="400000"/>
            </a:ln>
            <a:effectLst/>
          </p:spPr>
        </p:pic>
        <p:pic>
          <p:nvPicPr>
            <p:cNvPr id="908"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7981175" y="161409"/>
              <a:ext cx="1081281" cy="970329"/>
            </a:xfrm>
            <a:prstGeom prst="rect">
              <a:avLst/>
            </a:prstGeom>
            <a:ln w="12700" cap="flat">
              <a:noFill/>
              <a:miter lim="400000"/>
            </a:ln>
            <a:effectLst/>
          </p:spPr>
        </p:pic>
        <p:pic>
          <p:nvPicPr>
            <p:cNvPr id="909" name="wheat.jpg" descr="wheat.jpg"/>
            <p:cNvPicPr>
              <a:picLocks noChangeAspect="0"/>
            </p:cNvPicPr>
            <p:nvPr/>
          </p:nvPicPr>
          <p:blipFill>
            <a:blip r:embed="rId9">
              <a:extLst/>
            </a:blip>
            <a:stretch>
              <a:fillRect/>
            </a:stretch>
          </p:blipFill>
          <p:spPr>
            <a:xfrm>
              <a:off x="9580434" y="86082"/>
              <a:ext cx="1134250" cy="1270001"/>
            </a:xfrm>
            <a:prstGeom prst="rect">
              <a:avLst/>
            </a:prstGeom>
            <a:ln w="12700" cap="flat">
              <a:noFill/>
              <a:miter lim="400000"/>
            </a:ln>
            <a:effectLst/>
          </p:spPr>
        </p:pic>
        <p:pic>
          <p:nvPicPr>
            <p:cNvPr id="910" name="wheat.jpg" descr="wheat.jpg"/>
            <p:cNvPicPr>
              <a:picLocks noChangeAspect="0"/>
            </p:cNvPicPr>
            <p:nvPr/>
          </p:nvPicPr>
          <p:blipFill>
            <a:blip r:embed="rId9">
              <a:extLst/>
            </a:blip>
            <a:stretch>
              <a:fillRect/>
            </a:stretch>
          </p:blipFill>
          <p:spPr>
            <a:xfrm>
              <a:off x="4947654" y="0"/>
              <a:ext cx="1265239" cy="116641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0" advTm="0" p14:dur="20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919" name="Group"/>
          <p:cNvGrpSpPr/>
          <p:nvPr/>
        </p:nvGrpSpPr>
        <p:grpSpPr>
          <a:xfrm>
            <a:off x="4711779" y="4863128"/>
            <a:ext cx="8123961" cy="4602853"/>
            <a:chOff x="0" y="0"/>
            <a:chExt cx="8123960" cy="4602851"/>
          </a:xfrm>
        </p:grpSpPr>
        <p:grpSp>
          <p:nvGrpSpPr>
            <p:cNvPr id="917" name="Group"/>
            <p:cNvGrpSpPr/>
            <p:nvPr/>
          </p:nvGrpSpPr>
          <p:grpSpPr>
            <a:xfrm>
              <a:off x="0" y="13671"/>
              <a:ext cx="7467600" cy="4589181"/>
              <a:chOff x="0" y="0"/>
              <a:chExt cx="7467600" cy="4589180"/>
            </a:xfrm>
          </p:grpSpPr>
          <p:pic>
            <p:nvPicPr>
              <p:cNvPr id="915" name="Image" descr="Image"/>
              <p:cNvPicPr>
                <a:picLocks noChangeAspect="1"/>
              </p:cNvPicPr>
              <p:nvPr/>
            </p:nvPicPr>
            <p:blipFill>
              <a:blip r:embed="rId3">
                <a:extLst/>
              </a:blip>
              <a:stretch>
                <a:fillRect/>
              </a:stretch>
            </p:blipFill>
            <p:spPr>
              <a:xfrm>
                <a:off x="0" y="118780"/>
                <a:ext cx="7467600" cy="4470401"/>
              </a:xfrm>
              <a:prstGeom prst="rect">
                <a:avLst/>
              </a:prstGeom>
              <a:ln w="12700" cap="flat">
                <a:noFill/>
                <a:miter lim="400000"/>
              </a:ln>
              <a:effectLst/>
            </p:spPr>
          </p:pic>
          <p:pic>
            <p:nvPicPr>
              <p:cNvPr id="916"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2210224" y="0"/>
                <a:ext cx="1081281" cy="970328"/>
              </a:xfrm>
              <a:prstGeom prst="rect">
                <a:avLst/>
              </a:prstGeom>
              <a:ln w="12700" cap="flat">
                <a:noFill/>
                <a:miter lim="400000"/>
              </a:ln>
              <a:effectLst/>
            </p:spPr>
          </p:pic>
        </p:grpSp>
        <p:pic>
          <p:nvPicPr>
            <p:cNvPr id="918" name="Image" descr="Image"/>
            <p:cNvPicPr>
              <a:picLocks noChangeAspect="1"/>
            </p:cNvPicPr>
            <p:nvPr/>
          </p:nvPicPr>
          <p:blipFill>
            <a:blip r:embed="rId5">
              <a:extLst/>
            </a:blip>
            <a:stretch>
              <a:fillRect/>
            </a:stretch>
          </p:blipFill>
          <p:spPr>
            <a:xfrm>
              <a:off x="5675758" y="0"/>
              <a:ext cx="2448203" cy="703402"/>
            </a:xfrm>
            <a:prstGeom prst="rect">
              <a:avLst/>
            </a:prstGeom>
            <a:ln w="12700" cap="flat">
              <a:noFill/>
              <a:miter lim="400000"/>
            </a:ln>
            <a:effectLst/>
          </p:spPr>
        </p:pic>
      </p:grpSp>
      <p:sp>
        <p:nvSpPr>
          <p:cNvPr id="920" name="Information Bottleneck Objective"/>
          <p:cNvSpPr txBox="1"/>
          <p:nvPr>
            <p:ph type="title"/>
          </p:nvPr>
        </p:nvSpPr>
        <p:spPr>
          <a:xfrm>
            <a:off x="952500" y="279400"/>
            <a:ext cx="11099800" cy="2159000"/>
          </a:xfrm>
          <a:prstGeom prst="rect">
            <a:avLst/>
          </a:prstGeom>
        </p:spPr>
        <p:txBody>
          <a:bodyPr/>
          <a:lstStyle>
            <a:lvl1pPr defTabSz="484886">
              <a:defRPr sz="6640"/>
            </a:lvl1pPr>
          </a:lstStyle>
          <a:p>
            <a:pPr/>
            <a:r>
              <a:t>Information Bottleneck Objective</a:t>
            </a:r>
          </a:p>
        </p:txBody>
      </p:sp>
      <p:sp>
        <p:nvSpPr>
          <p:cNvPr id="921" name="Venn interpretation:"/>
          <p:cNvSpPr txBox="1"/>
          <p:nvPr/>
        </p:nvSpPr>
        <p:spPr>
          <a:xfrm>
            <a:off x="6963031" y="9147974"/>
            <a:ext cx="296509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Venn interpretation:</a:t>
            </a:r>
          </a:p>
        </p:txBody>
      </p:sp>
      <p:sp>
        <p:nvSpPr>
          <p:cNvPr id="922" name="Grain"/>
          <p:cNvSpPr/>
          <p:nvPr/>
        </p:nvSpPr>
        <p:spPr>
          <a:xfrm>
            <a:off x="7233161" y="6180136"/>
            <a:ext cx="3837577" cy="2101289"/>
          </a:xfrm>
          <a:prstGeom prst="ellipse">
            <a:avLst/>
          </a:prstGeom>
          <a:solidFill>
            <a:schemeClr val="accent1">
              <a:alpha val="4300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Grain</a:t>
            </a:r>
          </a:p>
        </p:txBody>
      </p:sp>
      <p:sp>
        <p:nvSpPr>
          <p:cNvPr id="923"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31" name="Group"/>
          <p:cNvGrpSpPr/>
          <p:nvPr/>
        </p:nvGrpSpPr>
        <p:grpSpPr>
          <a:xfrm>
            <a:off x="922125" y="2978393"/>
            <a:ext cx="11211350" cy="1356084"/>
            <a:chOff x="0" y="0"/>
            <a:chExt cx="11211347" cy="1356082"/>
          </a:xfrm>
        </p:grpSpPr>
        <p:pic>
          <p:nvPicPr>
            <p:cNvPr id="924" name="Image" descr="Image"/>
            <p:cNvPicPr>
              <a:picLocks noChangeAspect="1"/>
            </p:cNvPicPr>
            <p:nvPr/>
          </p:nvPicPr>
          <p:blipFill>
            <a:blip r:embed="rId6">
              <a:extLst/>
            </a:blip>
            <a:stretch>
              <a:fillRect/>
            </a:stretch>
          </p:blipFill>
          <p:spPr>
            <a:xfrm>
              <a:off x="7492479" y="287932"/>
              <a:ext cx="3718869" cy="590551"/>
            </a:xfrm>
            <a:prstGeom prst="rect">
              <a:avLst/>
            </a:prstGeom>
            <a:ln w="12700" cap="flat">
              <a:noFill/>
              <a:miter lim="400000"/>
            </a:ln>
            <a:effectLst/>
          </p:spPr>
        </p:pic>
        <p:pic>
          <p:nvPicPr>
            <p:cNvPr id="925" name="Image" descr="Image"/>
            <p:cNvPicPr>
              <a:picLocks noChangeAspect="1"/>
            </p:cNvPicPr>
            <p:nvPr/>
          </p:nvPicPr>
          <p:blipFill>
            <a:blip r:embed="rId7">
              <a:extLst/>
            </a:blip>
            <a:stretch>
              <a:fillRect/>
            </a:stretch>
          </p:blipFill>
          <p:spPr>
            <a:xfrm>
              <a:off x="1014192" y="327185"/>
              <a:ext cx="6449004" cy="512046"/>
            </a:xfrm>
            <a:prstGeom prst="rect">
              <a:avLst/>
            </a:prstGeom>
            <a:ln w="12700" cap="flat">
              <a:noFill/>
              <a:miter lim="400000"/>
            </a:ln>
            <a:effectLst/>
          </p:spPr>
        </p:pic>
        <p:pic>
          <p:nvPicPr>
            <p:cNvPr id="926" name="Image" descr="Image"/>
            <p:cNvPicPr>
              <a:picLocks noChangeAspect="1"/>
            </p:cNvPicPr>
            <p:nvPr/>
          </p:nvPicPr>
          <p:blipFill>
            <a:blip r:embed="rId5">
              <a:extLst/>
            </a:blip>
            <a:stretch>
              <a:fillRect/>
            </a:stretch>
          </p:blipFill>
          <p:spPr>
            <a:xfrm>
              <a:off x="2040516" y="193279"/>
              <a:ext cx="2448203" cy="703402"/>
            </a:xfrm>
            <a:prstGeom prst="rect">
              <a:avLst/>
            </a:prstGeom>
            <a:ln w="12700" cap="flat">
              <a:noFill/>
              <a:miter lim="400000"/>
            </a:ln>
            <a:effectLst/>
          </p:spPr>
        </p:pic>
        <p:pic>
          <p:nvPicPr>
            <p:cNvPr id="927" name="Image" descr="Image"/>
            <p:cNvPicPr>
              <a:picLocks noChangeAspect="1"/>
            </p:cNvPicPr>
            <p:nvPr/>
          </p:nvPicPr>
          <p:blipFill>
            <a:blip r:embed="rId8">
              <a:extLst/>
            </a:blip>
            <a:stretch>
              <a:fillRect/>
            </a:stretch>
          </p:blipFill>
          <p:spPr>
            <a:xfrm>
              <a:off x="0" y="367180"/>
              <a:ext cx="774700" cy="355601"/>
            </a:xfrm>
            <a:prstGeom prst="rect">
              <a:avLst/>
            </a:prstGeom>
            <a:ln w="12700" cap="flat">
              <a:noFill/>
              <a:miter lim="400000"/>
            </a:ln>
            <a:effectLst/>
          </p:spPr>
        </p:pic>
        <p:pic>
          <p:nvPicPr>
            <p:cNvPr id="928"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7981175" y="161409"/>
              <a:ext cx="1081281" cy="970329"/>
            </a:xfrm>
            <a:prstGeom prst="rect">
              <a:avLst/>
            </a:prstGeom>
            <a:ln w="12700" cap="flat">
              <a:noFill/>
              <a:miter lim="400000"/>
            </a:ln>
            <a:effectLst/>
          </p:spPr>
        </p:pic>
        <p:pic>
          <p:nvPicPr>
            <p:cNvPr id="929" name="wheat.jpg" descr="wheat.jpg"/>
            <p:cNvPicPr>
              <a:picLocks noChangeAspect="0"/>
            </p:cNvPicPr>
            <p:nvPr/>
          </p:nvPicPr>
          <p:blipFill>
            <a:blip r:embed="rId9">
              <a:extLst/>
            </a:blip>
            <a:stretch>
              <a:fillRect/>
            </a:stretch>
          </p:blipFill>
          <p:spPr>
            <a:xfrm>
              <a:off x="9580434" y="86082"/>
              <a:ext cx="1134250" cy="1270001"/>
            </a:xfrm>
            <a:prstGeom prst="rect">
              <a:avLst/>
            </a:prstGeom>
            <a:ln w="12700" cap="flat">
              <a:noFill/>
              <a:miter lim="400000"/>
            </a:ln>
            <a:effectLst/>
          </p:spPr>
        </p:pic>
        <p:pic>
          <p:nvPicPr>
            <p:cNvPr id="930" name="wheat.jpg" descr="wheat.jpg"/>
            <p:cNvPicPr>
              <a:picLocks noChangeAspect="0"/>
            </p:cNvPicPr>
            <p:nvPr/>
          </p:nvPicPr>
          <p:blipFill>
            <a:blip r:embed="rId9">
              <a:extLst/>
            </a:blip>
            <a:stretch>
              <a:fillRect/>
            </a:stretch>
          </p:blipFill>
          <p:spPr>
            <a:xfrm>
              <a:off x="4947654" y="0"/>
              <a:ext cx="1265239" cy="116641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0" advTm="0" p14:dur="20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939" name="Group"/>
          <p:cNvGrpSpPr/>
          <p:nvPr/>
        </p:nvGrpSpPr>
        <p:grpSpPr>
          <a:xfrm>
            <a:off x="4711779" y="4863128"/>
            <a:ext cx="8123961" cy="4602853"/>
            <a:chOff x="0" y="0"/>
            <a:chExt cx="8123960" cy="4602851"/>
          </a:xfrm>
        </p:grpSpPr>
        <p:grpSp>
          <p:nvGrpSpPr>
            <p:cNvPr id="937" name="Group"/>
            <p:cNvGrpSpPr/>
            <p:nvPr/>
          </p:nvGrpSpPr>
          <p:grpSpPr>
            <a:xfrm>
              <a:off x="0" y="13671"/>
              <a:ext cx="7467600" cy="4589181"/>
              <a:chOff x="0" y="0"/>
              <a:chExt cx="7467600" cy="4589180"/>
            </a:xfrm>
          </p:grpSpPr>
          <p:pic>
            <p:nvPicPr>
              <p:cNvPr id="935" name="Image" descr="Image"/>
              <p:cNvPicPr>
                <a:picLocks noChangeAspect="1"/>
              </p:cNvPicPr>
              <p:nvPr/>
            </p:nvPicPr>
            <p:blipFill>
              <a:blip r:embed="rId3">
                <a:extLst/>
              </a:blip>
              <a:stretch>
                <a:fillRect/>
              </a:stretch>
            </p:blipFill>
            <p:spPr>
              <a:xfrm>
                <a:off x="0" y="118780"/>
                <a:ext cx="7467600" cy="4470401"/>
              </a:xfrm>
              <a:prstGeom prst="rect">
                <a:avLst/>
              </a:prstGeom>
              <a:ln w="12700" cap="flat">
                <a:noFill/>
                <a:miter lim="400000"/>
              </a:ln>
              <a:effectLst/>
            </p:spPr>
          </p:pic>
          <p:pic>
            <p:nvPicPr>
              <p:cNvPr id="936"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2210224" y="0"/>
                <a:ext cx="1081281" cy="970328"/>
              </a:xfrm>
              <a:prstGeom prst="rect">
                <a:avLst/>
              </a:prstGeom>
              <a:ln w="12700" cap="flat">
                <a:noFill/>
                <a:miter lim="400000"/>
              </a:ln>
              <a:effectLst/>
            </p:spPr>
          </p:pic>
        </p:grpSp>
        <p:pic>
          <p:nvPicPr>
            <p:cNvPr id="938" name="Image" descr="Image"/>
            <p:cNvPicPr>
              <a:picLocks noChangeAspect="1"/>
            </p:cNvPicPr>
            <p:nvPr/>
          </p:nvPicPr>
          <p:blipFill>
            <a:blip r:embed="rId5">
              <a:extLst/>
            </a:blip>
            <a:stretch>
              <a:fillRect/>
            </a:stretch>
          </p:blipFill>
          <p:spPr>
            <a:xfrm>
              <a:off x="5675758" y="0"/>
              <a:ext cx="2448203" cy="703402"/>
            </a:xfrm>
            <a:prstGeom prst="rect">
              <a:avLst/>
            </a:prstGeom>
            <a:ln w="12700" cap="flat">
              <a:noFill/>
              <a:miter lim="400000"/>
            </a:ln>
            <a:effectLst/>
          </p:spPr>
        </p:pic>
      </p:grpSp>
      <p:sp>
        <p:nvSpPr>
          <p:cNvPr id="940" name="Information Bottleneck Objective"/>
          <p:cNvSpPr txBox="1"/>
          <p:nvPr>
            <p:ph type="title"/>
          </p:nvPr>
        </p:nvSpPr>
        <p:spPr>
          <a:xfrm>
            <a:off x="952500" y="279400"/>
            <a:ext cx="11099800" cy="2159000"/>
          </a:xfrm>
          <a:prstGeom prst="rect">
            <a:avLst/>
          </a:prstGeom>
        </p:spPr>
        <p:txBody>
          <a:bodyPr/>
          <a:lstStyle>
            <a:lvl1pPr defTabSz="484886">
              <a:defRPr sz="6640"/>
            </a:lvl1pPr>
          </a:lstStyle>
          <a:p>
            <a:pPr/>
            <a:r>
              <a:t>Information Bottleneck Objective</a:t>
            </a:r>
          </a:p>
        </p:txBody>
      </p:sp>
      <p:sp>
        <p:nvSpPr>
          <p:cNvPr id="941" name="Venn interpretation:"/>
          <p:cNvSpPr txBox="1"/>
          <p:nvPr/>
        </p:nvSpPr>
        <p:spPr>
          <a:xfrm>
            <a:off x="6963031" y="9147974"/>
            <a:ext cx="296509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Venn interpretation:</a:t>
            </a:r>
          </a:p>
        </p:txBody>
      </p:sp>
      <p:sp>
        <p:nvSpPr>
          <p:cNvPr id="942" name="Grain"/>
          <p:cNvSpPr/>
          <p:nvPr/>
        </p:nvSpPr>
        <p:spPr>
          <a:xfrm>
            <a:off x="7681076" y="5916971"/>
            <a:ext cx="3073591" cy="2857461"/>
          </a:xfrm>
          <a:prstGeom prst="ellipse">
            <a:avLst/>
          </a:prstGeom>
          <a:solidFill>
            <a:schemeClr val="accent1">
              <a:alpha val="4300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Grain</a:t>
            </a:r>
          </a:p>
        </p:txBody>
      </p:sp>
      <p:sp>
        <p:nvSpPr>
          <p:cNvPr id="943"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51" name="Group"/>
          <p:cNvGrpSpPr/>
          <p:nvPr/>
        </p:nvGrpSpPr>
        <p:grpSpPr>
          <a:xfrm>
            <a:off x="922125" y="2978393"/>
            <a:ext cx="11211350" cy="1356084"/>
            <a:chOff x="0" y="0"/>
            <a:chExt cx="11211347" cy="1356082"/>
          </a:xfrm>
        </p:grpSpPr>
        <p:pic>
          <p:nvPicPr>
            <p:cNvPr id="944" name="Image" descr="Image"/>
            <p:cNvPicPr>
              <a:picLocks noChangeAspect="1"/>
            </p:cNvPicPr>
            <p:nvPr/>
          </p:nvPicPr>
          <p:blipFill>
            <a:blip r:embed="rId6">
              <a:extLst/>
            </a:blip>
            <a:stretch>
              <a:fillRect/>
            </a:stretch>
          </p:blipFill>
          <p:spPr>
            <a:xfrm>
              <a:off x="7492479" y="287932"/>
              <a:ext cx="3718869" cy="590551"/>
            </a:xfrm>
            <a:prstGeom prst="rect">
              <a:avLst/>
            </a:prstGeom>
            <a:ln w="12700" cap="flat">
              <a:noFill/>
              <a:miter lim="400000"/>
            </a:ln>
            <a:effectLst/>
          </p:spPr>
        </p:pic>
        <p:pic>
          <p:nvPicPr>
            <p:cNvPr id="945" name="Image" descr="Image"/>
            <p:cNvPicPr>
              <a:picLocks noChangeAspect="1"/>
            </p:cNvPicPr>
            <p:nvPr/>
          </p:nvPicPr>
          <p:blipFill>
            <a:blip r:embed="rId7">
              <a:extLst/>
            </a:blip>
            <a:stretch>
              <a:fillRect/>
            </a:stretch>
          </p:blipFill>
          <p:spPr>
            <a:xfrm>
              <a:off x="1014192" y="327185"/>
              <a:ext cx="6449004" cy="512046"/>
            </a:xfrm>
            <a:prstGeom prst="rect">
              <a:avLst/>
            </a:prstGeom>
            <a:ln w="12700" cap="flat">
              <a:noFill/>
              <a:miter lim="400000"/>
            </a:ln>
            <a:effectLst/>
          </p:spPr>
        </p:pic>
        <p:pic>
          <p:nvPicPr>
            <p:cNvPr id="946" name="Image" descr="Image"/>
            <p:cNvPicPr>
              <a:picLocks noChangeAspect="1"/>
            </p:cNvPicPr>
            <p:nvPr/>
          </p:nvPicPr>
          <p:blipFill>
            <a:blip r:embed="rId5">
              <a:extLst/>
            </a:blip>
            <a:stretch>
              <a:fillRect/>
            </a:stretch>
          </p:blipFill>
          <p:spPr>
            <a:xfrm>
              <a:off x="2040516" y="193279"/>
              <a:ext cx="2448203" cy="703402"/>
            </a:xfrm>
            <a:prstGeom prst="rect">
              <a:avLst/>
            </a:prstGeom>
            <a:ln w="12700" cap="flat">
              <a:noFill/>
              <a:miter lim="400000"/>
            </a:ln>
            <a:effectLst/>
          </p:spPr>
        </p:pic>
        <p:pic>
          <p:nvPicPr>
            <p:cNvPr id="947" name="Image" descr="Image"/>
            <p:cNvPicPr>
              <a:picLocks noChangeAspect="1"/>
            </p:cNvPicPr>
            <p:nvPr/>
          </p:nvPicPr>
          <p:blipFill>
            <a:blip r:embed="rId8">
              <a:extLst/>
            </a:blip>
            <a:stretch>
              <a:fillRect/>
            </a:stretch>
          </p:blipFill>
          <p:spPr>
            <a:xfrm>
              <a:off x="0" y="367180"/>
              <a:ext cx="774700" cy="355601"/>
            </a:xfrm>
            <a:prstGeom prst="rect">
              <a:avLst/>
            </a:prstGeom>
            <a:ln w="12700" cap="flat">
              <a:noFill/>
              <a:miter lim="400000"/>
            </a:ln>
            <a:effectLst/>
          </p:spPr>
        </p:pic>
        <p:pic>
          <p:nvPicPr>
            <p:cNvPr id="948"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4">
              <a:extLst/>
            </a:blip>
            <a:stretch>
              <a:fillRect/>
            </a:stretch>
          </p:blipFill>
          <p:spPr>
            <a:xfrm>
              <a:off x="7981175" y="161409"/>
              <a:ext cx="1081281" cy="970329"/>
            </a:xfrm>
            <a:prstGeom prst="rect">
              <a:avLst/>
            </a:prstGeom>
            <a:ln w="12700" cap="flat">
              <a:noFill/>
              <a:miter lim="400000"/>
            </a:ln>
            <a:effectLst/>
          </p:spPr>
        </p:pic>
        <p:pic>
          <p:nvPicPr>
            <p:cNvPr id="949" name="wheat.jpg" descr="wheat.jpg"/>
            <p:cNvPicPr>
              <a:picLocks noChangeAspect="0"/>
            </p:cNvPicPr>
            <p:nvPr/>
          </p:nvPicPr>
          <p:blipFill>
            <a:blip r:embed="rId9">
              <a:extLst/>
            </a:blip>
            <a:stretch>
              <a:fillRect/>
            </a:stretch>
          </p:blipFill>
          <p:spPr>
            <a:xfrm>
              <a:off x="9580434" y="86082"/>
              <a:ext cx="1134250" cy="1270001"/>
            </a:xfrm>
            <a:prstGeom prst="rect">
              <a:avLst/>
            </a:prstGeom>
            <a:ln w="12700" cap="flat">
              <a:noFill/>
              <a:miter lim="400000"/>
            </a:ln>
            <a:effectLst/>
          </p:spPr>
        </p:pic>
        <p:pic>
          <p:nvPicPr>
            <p:cNvPr id="950" name="wheat.jpg" descr="wheat.jpg"/>
            <p:cNvPicPr>
              <a:picLocks noChangeAspect="0"/>
            </p:cNvPicPr>
            <p:nvPr/>
          </p:nvPicPr>
          <p:blipFill>
            <a:blip r:embed="rId9">
              <a:extLst/>
            </a:blip>
            <a:stretch>
              <a:fillRect/>
            </a:stretch>
          </p:blipFill>
          <p:spPr>
            <a:xfrm>
              <a:off x="4947654" y="0"/>
              <a:ext cx="1265239" cy="116641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Slide Number"/>
          <p:cNvSpPr txBox="1"/>
          <p:nvPr>
            <p:ph type="sldNum" sz="quarter" idx="2"/>
          </p:nvPr>
        </p:nvSpPr>
        <p:spPr>
          <a:xfrm>
            <a:off x="6541644" y="8963175"/>
            <a:ext cx="340260"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63" name="Group"/>
          <p:cNvGrpSpPr/>
          <p:nvPr/>
        </p:nvGrpSpPr>
        <p:grpSpPr>
          <a:xfrm>
            <a:off x="554909" y="438124"/>
            <a:ext cx="11894982" cy="1347442"/>
            <a:chOff x="0" y="0"/>
            <a:chExt cx="11894980" cy="1347440"/>
          </a:xfrm>
        </p:grpSpPr>
        <p:pic>
          <p:nvPicPr>
            <p:cNvPr id="956" name="Image" descr="Image"/>
            <p:cNvPicPr>
              <a:picLocks noChangeAspect="1"/>
            </p:cNvPicPr>
            <p:nvPr/>
          </p:nvPicPr>
          <p:blipFill>
            <a:blip r:embed="rId3">
              <a:extLst/>
            </a:blip>
            <a:srcRect l="0" t="0" r="0" b="0"/>
            <a:stretch>
              <a:fillRect/>
            </a:stretch>
          </p:blipFill>
          <p:spPr>
            <a:xfrm>
              <a:off x="7949346" y="400998"/>
              <a:ext cx="3945635" cy="626561"/>
            </a:xfrm>
            <a:prstGeom prst="rect">
              <a:avLst/>
            </a:prstGeom>
            <a:ln w="12700" cap="flat">
              <a:noFill/>
              <a:miter lim="400000"/>
            </a:ln>
            <a:effectLst/>
          </p:spPr>
        </p:pic>
        <p:pic>
          <p:nvPicPr>
            <p:cNvPr id="957" name="Image" descr="Image"/>
            <p:cNvPicPr>
              <a:picLocks noChangeAspect="1"/>
            </p:cNvPicPr>
            <p:nvPr/>
          </p:nvPicPr>
          <p:blipFill>
            <a:blip r:embed="rId4">
              <a:extLst/>
            </a:blip>
            <a:stretch>
              <a:fillRect/>
            </a:stretch>
          </p:blipFill>
          <p:spPr>
            <a:xfrm>
              <a:off x="1076034" y="442644"/>
              <a:ext cx="6842244" cy="543269"/>
            </a:xfrm>
            <a:prstGeom prst="rect">
              <a:avLst/>
            </a:prstGeom>
            <a:ln w="12700" cap="flat">
              <a:noFill/>
              <a:miter lim="400000"/>
            </a:ln>
            <a:effectLst/>
          </p:spPr>
        </p:pic>
        <p:pic>
          <p:nvPicPr>
            <p:cNvPr id="958" name="Image" descr="Image"/>
            <p:cNvPicPr>
              <a:picLocks noChangeAspect="1"/>
            </p:cNvPicPr>
            <p:nvPr/>
          </p:nvPicPr>
          <p:blipFill>
            <a:blip r:embed="rId5">
              <a:extLst/>
            </a:blip>
            <a:stretch>
              <a:fillRect/>
            </a:stretch>
          </p:blipFill>
          <p:spPr>
            <a:xfrm>
              <a:off x="2164940" y="300574"/>
              <a:ext cx="2597487" cy="746293"/>
            </a:xfrm>
            <a:prstGeom prst="rect">
              <a:avLst/>
            </a:prstGeom>
            <a:ln w="12700" cap="flat">
              <a:noFill/>
              <a:miter lim="400000"/>
            </a:ln>
            <a:effectLst/>
          </p:spPr>
        </p:pic>
        <p:pic>
          <p:nvPicPr>
            <p:cNvPr id="959" name="Image" descr="Image"/>
            <p:cNvPicPr>
              <a:picLocks noChangeAspect="1"/>
            </p:cNvPicPr>
            <p:nvPr/>
          </p:nvPicPr>
          <p:blipFill>
            <a:blip r:embed="rId6">
              <a:extLst/>
            </a:blip>
            <a:stretch>
              <a:fillRect/>
            </a:stretch>
          </p:blipFill>
          <p:spPr>
            <a:xfrm>
              <a:off x="0" y="485078"/>
              <a:ext cx="821939" cy="377284"/>
            </a:xfrm>
            <a:prstGeom prst="rect">
              <a:avLst/>
            </a:prstGeom>
            <a:ln w="12700" cap="flat">
              <a:noFill/>
              <a:miter lim="400000"/>
            </a:ln>
            <a:effectLst/>
          </p:spPr>
        </p:pic>
        <p:pic>
          <p:nvPicPr>
            <p:cNvPr id="960" name="wheat.jpg" descr="wheat.jpg"/>
            <p:cNvPicPr>
              <a:picLocks noChangeAspect="0"/>
            </p:cNvPicPr>
            <p:nvPr/>
          </p:nvPicPr>
          <p:blipFill>
            <a:blip r:embed="rId7">
              <a:extLst/>
            </a:blip>
            <a:stretch>
              <a:fillRect/>
            </a:stretch>
          </p:blipFill>
          <p:spPr>
            <a:xfrm>
              <a:off x="10164619" y="0"/>
              <a:ext cx="1203414" cy="1347441"/>
            </a:xfrm>
            <a:prstGeom prst="rect">
              <a:avLst/>
            </a:prstGeom>
            <a:ln w="12700" cap="flat">
              <a:noFill/>
              <a:miter lim="400000"/>
            </a:ln>
            <a:effectLst/>
          </p:spPr>
        </p:pic>
        <p:pic>
          <p:nvPicPr>
            <p:cNvPr id="961" name="wheat.jpg" descr="wheat.jpg"/>
            <p:cNvPicPr>
              <a:picLocks noChangeAspect="0"/>
            </p:cNvPicPr>
            <p:nvPr/>
          </p:nvPicPr>
          <p:blipFill>
            <a:blip r:embed="rId7">
              <a:extLst/>
            </a:blip>
            <a:stretch>
              <a:fillRect/>
            </a:stretch>
          </p:blipFill>
          <p:spPr>
            <a:xfrm>
              <a:off x="5249347" y="95508"/>
              <a:ext cx="1342389" cy="1237541"/>
            </a:xfrm>
            <a:prstGeom prst="rect">
              <a:avLst/>
            </a:prstGeom>
            <a:ln w="12700" cap="flat">
              <a:noFill/>
              <a:miter lim="400000"/>
            </a:ln>
            <a:effectLst/>
          </p:spPr>
        </p:pic>
        <p:pic>
          <p:nvPicPr>
            <p:cNvPr id="962" name="hiclipart.com-id_dkzkn.png" descr="hiclipart.com-id_dkzkn.png"/>
            <p:cNvPicPr>
              <a:picLocks noChangeAspect="1"/>
            </p:cNvPicPr>
            <p:nvPr/>
          </p:nvPicPr>
          <p:blipFill>
            <a:blip r:embed="rId8">
              <a:extLst/>
            </a:blip>
            <a:stretch>
              <a:fillRect/>
            </a:stretch>
          </p:blipFill>
          <p:spPr>
            <a:xfrm>
              <a:off x="8497615" y="55259"/>
              <a:ext cx="1087668" cy="1236923"/>
            </a:xfrm>
            <a:prstGeom prst="rect">
              <a:avLst/>
            </a:prstGeom>
            <a:ln w="12700" cap="flat">
              <a:noFill/>
              <a:miter lim="400000"/>
            </a:ln>
            <a:effectLst/>
          </p:spPr>
        </p:pic>
      </p:grpSp>
      <p:grpSp>
        <p:nvGrpSpPr>
          <p:cNvPr id="973" name="Group"/>
          <p:cNvGrpSpPr/>
          <p:nvPr/>
        </p:nvGrpSpPr>
        <p:grpSpPr>
          <a:xfrm>
            <a:off x="109056" y="1723992"/>
            <a:ext cx="8433880" cy="2467530"/>
            <a:chOff x="-38100" y="-50800"/>
            <a:chExt cx="8433879" cy="2467529"/>
          </a:xfrm>
        </p:grpSpPr>
        <p:grpSp>
          <p:nvGrpSpPr>
            <p:cNvPr id="969" name="Group"/>
            <p:cNvGrpSpPr/>
            <p:nvPr/>
          </p:nvGrpSpPr>
          <p:grpSpPr>
            <a:xfrm>
              <a:off x="-38101" y="740626"/>
              <a:ext cx="8433880" cy="1676104"/>
              <a:chOff x="-38100" y="-38100"/>
              <a:chExt cx="8433879" cy="1676103"/>
            </a:xfrm>
          </p:grpSpPr>
          <p:pic>
            <p:nvPicPr>
              <p:cNvPr id="964" name="Rectangle Rectangle" descr="Rectangle Rectangle"/>
              <p:cNvPicPr>
                <a:picLocks noChangeAspect="0"/>
              </p:cNvPicPr>
              <p:nvPr/>
            </p:nvPicPr>
            <p:blipFill>
              <a:blip r:embed="rId9">
                <a:extLst/>
              </a:blip>
              <a:stretch>
                <a:fillRect/>
              </a:stretch>
            </p:blipFill>
            <p:spPr>
              <a:xfrm>
                <a:off x="-38100" y="-38100"/>
                <a:ext cx="8433879" cy="1676104"/>
              </a:xfrm>
              <a:prstGeom prst="rect">
                <a:avLst/>
              </a:prstGeom>
              <a:effectLst/>
            </p:spPr>
          </p:pic>
          <p:pic>
            <p:nvPicPr>
              <p:cNvPr id="966" name="Image" descr="Image"/>
              <p:cNvPicPr>
                <a:picLocks noChangeAspect="1"/>
              </p:cNvPicPr>
              <p:nvPr/>
            </p:nvPicPr>
            <p:blipFill>
              <a:blip r:embed="rId10">
                <a:extLst/>
              </a:blip>
              <a:stretch>
                <a:fillRect/>
              </a:stretch>
            </p:blipFill>
            <p:spPr>
              <a:xfrm>
                <a:off x="188841" y="498351"/>
                <a:ext cx="7787890" cy="707991"/>
              </a:xfrm>
              <a:prstGeom prst="rect">
                <a:avLst/>
              </a:prstGeom>
              <a:ln w="12700" cap="flat">
                <a:noFill/>
                <a:miter lim="400000"/>
              </a:ln>
              <a:effectLst/>
            </p:spPr>
          </p:pic>
          <p:pic>
            <p:nvPicPr>
              <p:cNvPr id="967" name="Image" descr="Image"/>
              <p:cNvPicPr>
                <a:picLocks noChangeAspect="1"/>
              </p:cNvPicPr>
              <p:nvPr/>
            </p:nvPicPr>
            <p:blipFill>
              <a:blip r:embed="rId5">
                <a:extLst/>
              </a:blip>
              <a:srcRect l="0" t="0" r="28334" b="0"/>
              <a:stretch>
                <a:fillRect/>
              </a:stretch>
            </p:blipFill>
            <p:spPr>
              <a:xfrm>
                <a:off x="895780" y="519228"/>
                <a:ext cx="1662134" cy="666369"/>
              </a:xfrm>
              <a:prstGeom prst="rect">
                <a:avLst/>
              </a:prstGeom>
              <a:ln w="12700" cap="flat">
                <a:noFill/>
                <a:miter lim="400000"/>
              </a:ln>
              <a:effectLst/>
            </p:spPr>
          </p:pic>
          <p:pic>
            <p:nvPicPr>
              <p:cNvPr id="968" name="Image" descr="Image"/>
              <p:cNvPicPr>
                <a:picLocks noChangeAspect="1"/>
              </p:cNvPicPr>
              <p:nvPr/>
            </p:nvPicPr>
            <p:blipFill>
              <a:blip r:embed="rId5">
                <a:extLst/>
              </a:blip>
              <a:srcRect l="0" t="0" r="28334" b="0"/>
              <a:stretch>
                <a:fillRect/>
              </a:stretch>
            </p:blipFill>
            <p:spPr>
              <a:xfrm>
                <a:off x="4505957" y="466833"/>
                <a:ext cx="1662134" cy="666368"/>
              </a:xfrm>
              <a:prstGeom prst="rect">
                <a:avLst/>
              </a:prstGeom>
              <a:ln w="12700" cap="flat">
                <a:noFill/>
                <a:miter lim="400000"/>
              </a:ln>
              <a:effectLst/>
            </p:spPr>
          </p:pic>
        </p:grpSp>
        <p:pic>
          <p:nvPicPr>
            <p:cNvPr id="970" name="wheat.jpg" descr="wheat.jpg"/>
            <p:cNvPicPr>
              <a:picLocks noChangeAspect="0"/>
            </p:cNvPicPr>
            <p:nvPr/>
          </p:nvPicPr>
          <p:blipFill>
            <a:blip r:embed="rId7">
              <a:extLst/>
            </a:blip>
            <a:srcRect l="0" t="0" r="0" b="0"/>
            <a:stretch>
              <a:fillRect/>
            </a:stretch>
          </p:blipFill>
          <p:spPr>
            <a:xfrm>
              <a:off x="6485511" y="988723"/>
              <a:ext cx="1134251" cy="1179943"/>
            </a:xfrm>
            <a:prstGeom prst="rect">
              <a:avLst/>
            </a:prstGeom>
            <a:ln w="12700" cap="flat">
              <a:noFill/>
              <a:miter lim="400000"/>
            </a:ln>
            <a:effectLst/>
          </p:spPr>
        </p:pic>
        <p:pic>
          <p:nvPicPr>
            <p:cNvPr id="971" name="Line Line" descr="Line Line"/>
            <p:cNvPicPr>
              <a:picLocks noChangeAspect="0"/>
            </p:cNvPicPr>
            <p:nvPr/>
          </p:nvPicPr>
          <p:blipFill>
            <a:blip r:embed="rId11">
              <a:extLst/>
            </a:blip>
            <a:stretch>
              <a:fillRect/>
            </a:stretch>
          </p:blipFill>
          <p:spPr>
            <a:xfrm rot="5400000">
              <a:off x="3927181" y="107422"/>
              <a:ext cx="774348" cy="457904"/>
            </a:xfrm>
            <a:prstGeom prst="rect">
              <a:avLst/>
            </a:prstGeom>
            <a:effectLst/>
          </p:spPr>
        </p:pic>
      </p:grpSp>
      <p:pic>
        <p:nvPicPr>
          <p:cNvPr id="974" name="Rectangle Rectangle" descr="Rectangle Rectangle"/>
          <p:cNvPicPr>
            <a:picLocks noChangeAspect="0"/>
          </p:cNvPicPr>
          <p:nvPr/>
        </p:nvPicPr>
        <p:blipFill>
          <a:blip r:embed="rId12">
            <a:extLst/>
          </a:blip>
          <a:stretch>
            <a:fillRect/>
          </a:stretch>
        </p:blipFill>
        <p:spPr>
          <a:xfrm>
            <a:off x="1480264" y="374990"/>
            <a:ext cx="5961846" cy="1346201"/>
          </a:xfrm>
          <a:prstGeom prst="rect">
            <a:avLst/>
          </a:prstGeom>
        </p:spPr>
      </p:pic>
      <p:pic>
        <p:nvPicPr>
          <p:cNvPr id="976" name="Rectangle Rectangle" descr="Rectangle Rectangle"/>
          <p:cNvPicPr>
            <a:picLocks noChangeAspect="0"/>
          </p:cNvPicPr>
          <p:nvPr/>
        </p:nvPicPr>
        <p:blipFill>
          <a:blip r:embed="rId13">
            <a:extLst/>
          </a:blip>
          <a:stretch>
            <a:fillRect/>
          </a:stretch>
        </p:blipFill>
        <p:spPr>
          <a:xfrm>
            <a:off x="8404792" y="356902"/>
            <a:ext cx="4309847" cy="1382377"/>
          </a:xfrm>
          <a:prstGeom prst="rect">
            <a:avLst/>
          </a:prstGeom>
        </p:spPr>
      </p:pic>
      <p:grpSp>
        <p:nvGrpSpPr>
          <p:cNvPr id="988" name="Group"/>
          <p:cNvGrpSpPr/>
          <p:nvPr/>
        </p:nvGrpSpPr>
        <p:grpSpPr>
          <a:xfrm>
            <a:off x="24964" y="3270503"/>
            <a:ext cx="9232471" cy="2626683"/>
            <a:chOff x="-38322" y="-38322"/>
            <a:chExt cx="9232469" cy="2626682"/>
          </a:xfrm>
        </p:grpSpPr>
        <p:pic>
          <p:nvPicPr>
            <p:cNvPr id="978" name="wheat.jpg" descr="wheat.jpg"/>
            <p:cNvPicPr>
              <a:picLocks noChangeAspect="0"/>
            </p:cNvPicPr>
            <p:nvPr/>
          </p:nvPicPr>
          <p:blipFill>
            <a:blip r:embed="rId7">
              <a:extLst/>
            </a:blip>
            <a:srcRect l="0" t="0" r="0" b="0"/>
            <a:stretch>
              <a:fillRect/>
            </a:stretch>
          </p:blipFill>
          <p:spPr>
            <a:xfrm>
              <a:off x="7748885" y="901246"/>
              <a:ext cx="1134251" cy="1179944"/>
            </a:xfrm>
            <a:prstGeom prst="rect">
              <a:avLst/>
            </a:prstGeom>
            <a:ln w="12700" cap="flat">
              <a:noFill/>
              <a:miter lim="400000"/>
            </a:ln>
            <a:effectLst/>
          </p:spPr>
        </p:pic>
        <p:grpSp>
          <p:nvGrpSpPr>
            <p:cNvPr id="987" name="Group"/>
            <p:cNvGrpSpPr/>
            <p:nvPr/>
          </p:nvGrpSpPr>
          <p:grpSpPr>
            <a:xfrm>
              <a:off x="-38323" y="-38323"/>
              <a:ext cx="9232470" cy="2626683"/>
              <a:chOff x="-38322" y="-38322"/>
              <a:chExt cx="9232469" cy="2626682"/>
            </a:xfrm>
          </p:grpSpPr>
          <p:sp>
            <p:nvSpPr>
              <p:cNvPr id="979" name="constant"/>
              <p:cNvSpPr txBox="1"/>
              <p:nvPr/>
            </p:nvSpPr>
            <p:spPr>
              <a:xfrm>
                <a:off x="702061" y="1071518"/>
                <a:ext cx="1390194"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constant</a:t>
                </a:r>
              </a:p>
            </p:txBody>
          </p:sp>
          <p:grpSp>
            <p:nvGrpSpPr>
              <p:cNvPr id="984" name="Group"/>
              <p:cNvGrpSpPr/>
              <p:nvPr/>
            </p:nvGrpSpPr>
            <p:grpSpPr>
              <a:xfrm>
                <a:off x="3711495" y="950574"/>
                <a:ext cx="5482652" cy="1637786"/>
                <a:chOff x="1042111" y="0"/>
                <a:chExt cx="5482651" cy="1637785"/>
              </a:xfrm>
            </p:grpSpPr>
            <p:grpSp>
              <p:nvGrpSpPr>
                <p:cNvPr id="982" name="Group"/>
                <p:cNvGrpSpPr/>
                <p:nvPr/>
              </p:nvGrpSpPr>
              <p:grpSpPr>
                <a:xfrm>
                  <a:off x="2153838" y="0"/>
                  <a:ext cx="4370925" cy="703149"/>
                  <a:chOff x="0" y="0"/>
                  <a:chExt cx="4370924" cy="703148"/>
                </a:xfrm>
              </p:grpSpPr>
              <p:pic>
                <p:nvPicPr>
                  <p:cNvPr id="980" name="Image" descr="Image"/>
                  <p:cNvPicPr>
                    <a:picLocks noChangeAspect="1"/>
                  </p:cNvPicPr>
                  <p:nvPr/>
                </p:nvPicPr>
                <p:blipFill>
                  <a:blip r:embed="rId5">
                    <a:extLst/>
                  </a:blip>
                  <a:srcRect l="0" t="0" r="28334" b="0"/>
                  <a:stretch>
                    <a:fillRect/>
                  </a:stretch>
                </p:blipFill>
                <p:spPr>
                  <a:xfrm>
                    <a:off x="722764" y="70580"/>
                    <a:ext cx="1402053" cy="562099"/>
                  </a:xfrm>
                  <a:prstGeom prst="rect">
                    <a:avLst/>
                  </a:prstGeom>
                  <a:ln w="12700" cap="flat">
                    <a:noFill/>
                    <a:miter lim="400000"/>
                  </a:ln>
                  <a:effectLst/>
                </p:spPr>
              </p:pic>
              <p:pic>
                <p:nvPicPr>
                  <p:cNvPr id="981" name="Image" descr="Image"/>
                  <p:cNvPicPr>
                    <a:picLocks noChangeAspect="1"/>
                  </p:cNvPicPr>
                  <p:nvPr/>
                </p:nvPicPr>
                <p:blipFill>
                  <a:blip r:embed="rId14">
                    <a:extLst/>
                  </a:blip>
                  <a:stretch>
                    <a:fillRect/>
                  </a:stretch>
                </p:blipFill>
                <p:spPr>
                  <a:xfrm>
                    <a:off x="0" y="0"/>
                    <a:ext cx="4370925" cy="703149"/>
                  </a:xfrm>
                  <a:prstGeom prst="rect">
                    <a:avLst/>
                  </a:prstGeom>
                  <a:ln w="12700" cap="flat">
                    <a:noFill/>
                    <a:miter lim="400000"/>
                  </a:ln>
                  <a:effectLst/>
                </p:spPr>
              </p:pic>
            </p:grpSp>
            <p:sp>
              <p:nvSpPr>
                <p:cNvPr id="983" name="need to know"/>
                <p:cNvSpPr/>
                <p:nvPr/>
              </p:nvSpPr>
              <p:spPr>
                <a:xfrm>
                  <a:off x="1042111" y="36778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need to know</a:t>
                  </a:r>
                </a:p>
              </p:txBody>
            </p:sp>
          </p:grpSp>
          <p:pic>
            <p:nvPicPr>
              <p:cNvPr id="985" name="Line Line" descr="Line Line"/>
              <p:cNvPicPr>
                <a:picLocks noChangeAspect="0"/>
              </p:cNvPicPr>
              <p:nvPr/>
            </p:nvPicPr>
            <p:blipFill>
              <a:blip r:embed="rId15">
                <a:extLst/>
              </a:blip>
              <a:stretch>
                <a:fillRect/>
              </a:stretch>
            </p:blipFill>
            <p:spPr>
              <a:xfrm rot="20151">
                <a:off x="-37920" y="-28831"/>
                <a:ext cx="3239082" cy="146951"/>
              </a:xfrm>
              <a:prstGeom prst="rect">
                <a:avLst/>
              </a:prstGeom>
              <a:effectLst/>
            </p:spPr>
          </p:pic>
        </p:grpSp>
      </p:grpSp>
      <p:grpSp>
        <p:nvGrpSpPr>
          <p:cNvPr id="998" name="Group"/>
          <p:cNvGrpSpPr/>
          <p:nvPr/>
        </p:nvGrpSpPr>
        <p:grpSpPr>
          <a:xfrm>
            <a:off x="4710073" y="1927919"/>
            <a:ext cx="8276585" cy="5512357"/>
            <a:chOff x="-38100" y="-50799"/>
            <a:chExt cx="8276583" cy="5512356"/>
          </a:xfrm>
        </p:grpSpPr>
        <p:grpSp>
          <p:nvGrpSpPr>
            <p:cNvPr id="996" name="Group"/>
            <p:cNvGrpSpPr/>
            <p:nvPr/>
          </p:nvGrpSpPr>
          <p:grpSpPr>
            <a:xfrm>
              <a:off x="-38101" y="-50800"/>
              <a:ext cx="8276585" cy="5512357"/>
              <a:chOff x="-38100" y="-50800"/>
              <a:chExt cx="8276583" cy="5512356"/>
            </a:xfrm>
          </p:grpSpPr>
          <p:pic>
            <p:nvPicPr>
              <p:cNvPr id="989" name="Rectangle Rectangle" descr="Rectangle Rectangle"/>
              <p:cNvPicPr>
                <a:picLocks noChangeAspect="0"/>
              </p:cNvPicPr>
              <p:nvPr/>
            </p:nvPicPr>
            <p:blipFill>
              <a:blip r:embed="rId16">
                <a:extLst/>
              </a:blip>
              <a:stretch>
                <a:fillRect/>
              </a:stretch>
            </p:blipFill>
            <p:spPr>
              <a:xfrm>
                <a:off x="-38101" y="4079180"/>
                <a:ext cx="8276585" cy="1382377"/>
              </a:xfrm>
              <a:prstGeom prst="rect">
                <a:avLst/>
              </a:prstGeom>
              <a:effectLst/>
            </p:spPr>
          </p:pic>
          <p:pic>
            <p:nvPicPr>
              <p:cNvPr id="991" name="Image" descr="Image"/>
              <p:cNvPicPr>
                <a:picLocks noChangeAspect="1"/>
              </p:cNvPicPr>
              <p:nvPr/>
            </p:nvPicPr>
            <p:blipFill>
              <a:blip r:embed="rId17">
                <a:extLst/>
              </a:blip>
              <a:stretch>
                <a:fillRect/>
              </a:stretch>
            </p:blipFill>
            <p:spPr>
              <a:xfrm>
                <a:off x="218255" y="4433994"/>
                <a:ext cx="7763874" cy="672749"/>
              </a:xfrm>
              <a:prstGeom prst="rect">
                <a:avLst/>
              </a:prstGeom>
              <a:ln w="12700" cap="flat">
                <a:noFill/>
                <a:miter lim="400000"/>
              </a:ln>
              <a:effectLst/>
            </p:spPr>
          </p:pic>
          <p:pic>
            <p:nvPicPr>
              <p:cNvPr id="992" name="wheat.jpg" descr="wheat.jpg"/>
              <p:cNvPicPr>
                <a:picLocks noChangeAspect="0"/>
              </p:cNvPicPr>
              <p:nvPr/>
            </p:nvPicPr>
            <p:blipFill>
              <a:blip r:embed="rId7">
                <a:extLst/>
              </a:blip>
              <a:srcRect l="0" t="0" r="0" b="0"/>
              <a:stretch>
                <a:fillRect/>
              </a:stretch>
            </p:blipFill>
            <p:spPr>
              <a:xfrm>
                <a:off x="6376354" y="4135368"/>
                <a:ext cx="1134250" cy="1179943"/>
              </a:xfrm>
              <a:prstGeom prst="rect">
                <a:avLst/>
              </a:prstGeom>
              <a:ln w="12700" cap="flat">
                <a:noFill/>
                <a:miter lim="400000"/>
              </a:ln>
              <a:effectLst/>
            </p:spPr>
          </p:pic>
          <p:pic>
            <p:nvPicPr>
              <p:cNvPr id="993" name="wheat.jpg" descr="wheat.jpg"/>
              <p:cNvPicPr>
                <a:picLocks noChangeAspect="0"/>
              </p:cNvPicPr>
              <p:nvPr/>
            </p:nvPicPr>
            <p:blipFill>
              <a:blip r:embed="rId7">
                <a:extLst/>
              </a:blip>
              <a:stretch>
                <a:fillRect/>
              </a:stretch>
            </p:blipFill>
            <p:spPr>
              <a:xfrm>
                <a:off x="2032253" y="4187160"/>
                <a:ext cx="1265239" cy="1166417"/>
              </a:xfrm>
              <a:prstGeom prst="rect">
                <a:avLst/>
              </a:prstGeom>
              <a:ln w="12700" cap="flat">
                <a:noFill/>
                <a:miter lim="400000"/>
              </a:ln>
              <a:effectLst/>
            </p:spPr>
          </p:pic>
          <p:pic>
            <p:nvPicPr>
              <p:cNvPr id="994" name="Line Line" descr="Line Line"/>
              <p:cNvPicPr>
                <a:picLocks noChangeAspect="0"/>
              </p:cNvPicPr>
              <p:nvPr/>
            </p:nvPicPr>
            <p:blipFill>
              <a:blip r:embed="rId18">
                <a:extLst/>
              </a:blip>
              <a:stretch>
                <a:fillRect/>
              </a:stretch>
            </p:blipFill>
            <p:spPr>
              <a:xfrm rot="5400000">
                <a:off x="3813120" y="1718669"/>
                <a:ext cx="3996844" cy="457905"/>
              </a:xfrm>
              <a:prstGeom prst="rect">
                <a:avLst/>
              </a:prstGeom>
              <a:effectLst/>
            </p:spPr>
          </p:pic>
        </p:grpSp>
        <p:pic>
          <p:nvPicPr>
            <p:cNvPr id="997" name="hiclipart.com-id_dkzkn.png" descr="hiclipart.com-id_dkzkn.png"/>
            <p:cNvPicPr>
              <a:picLocks noChangeAspect="1"/>
            </p:cNvPicPr>
            <p:nvPr/>
          </p:nvPicPr>
          <p:blipFill>
            <a:blip r:embed="rId8">
              <a:extLst/>
            </a:blip>
            <a:stretch>
              <a:fillRect/>
            </a:stretch>
          </p:blipFill>
          <p:spPr>
            <a:xfrm>
              <a:off x="3556358" y="4097764"/>
              <a:ext cx="1087668" cy="1236923"/>
            </a:xfrm>
            <a:prstGeom prst="rect">
              <a:avLst/>
            </a:prstGeom>
            <a:ln w="12700" cap="flat">
              <a:noFill/>
              <a:miter lim="400000"/>
            </a:ln>
            <a:effectLst/>
          </p:spPr>
        </p:pic>
      </p:grpSp>
      <p:grpSp>
        <p:nvGrpSpPr>
          <p:cNvPr id="1008" name="Group"/>
          <p:cNvGrpSpPr/>
          <p:nvPr/>
        </p:nvGrpSpPr>
        <p:grpSpPr>
          <a:xfrm>
            <a:off x="4963757" y="7529290"/>
            <a:ext cx="7873212" cy="1818083"/>
            <a:chOff x="1042111" y="0"/>
            <a:chExt cx="7873211" cy="1818081"/>
          </a:xfrm>
        </p:grpSpPr>
        <p:grpSp>
          <p:nvGrpSpPr>
            <p:cNvPr id="1006" name="Group"/>
            <p:cNvGrpSpPr/>
            <p:nvPr/>
          </p:nvGrpSpPr>
          <p:grpSpPr>
            <a:xfrm>
              <a:off x="1042111" y="28489"/>
              <a:ext cx="7873212" cy="1789593"/>
              <a:chOff x="1042111" y="0"/>
              <a:chExt cx="7873211" cy="1789591"/>
            </a:xfrm>
          </p:grpSpPr>
          <p:grpSp>
            <p:nvGrpSpPr>
              <p:cNvPr id="1002" name="Group"/>
              <p:cNvGrpSpPr/>
              <p:nvPr/>
            </p:nvGrpSpPr>
            <p:grpSpPr>
              <a:xfrm>
                <a:off x="1042111" y="69869"/>
                <a:ext cx="7873212" cy="1719723"/>
                <a:chOff x="1042111" y="0"/>
                <a:chExt cx="7873211" cy="1719722"/>
              </a:xfrm>
            </p:grpSpPr>
            <p:sp>
              <p:nvSpPr>
                <p:cNvPr id="999" name="need to know"/>
                <p:cNvSpPr/>
                <p:nvPr/>
              </p:nvSpPr>
              <p:spPr>
                <a:xfrm>
                  <a:off x="1042111" y="44972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need to know</a:t>
                  </a:r>
                </a:p>
              </p:txBody>
            </p:sp>
            <p:pic>
              <p:nvPicPr>
                <p:cNvPr id="1000" name="Image" descr="Image"/>
                <p:cNvPicPr>
                  <a:picLocks noChangeAspect="1"/>
                </p:cNvPicPr>
                <p:nvPr/>
              </p:nvPicPr>
              <p:blipFill>
                <a:blip r:embed="rId19">
                  <a:extLst/>
                </a:blip>
                <a:srcRect l="0" t="0" r="0" b="0"/>
                <a:stretch>
                  <a:fillRect/>
                </a:stretch>
              </p:blipFill>
              <p:spPr>
                <a:xfrm>
                  <a:off x="2235648" y="35108"/>
                  <a:ext cx="3616485" cy="649564"/>
                </a:xfrm>
                <a:prstGeom prst="rect">
                  <a:avLst/>
                </a:prstGeom>
                <a:ln w="12700" cap="flat">
                  <a:noFill/>
                  <a:miter lim="400000"/>
                </a:ln>
                <a:effectLst/>
              </p:spPr>
            </p:pic>
            <p:pic>
              <p:nvPicPr>
                <p:cNvPr id="1001" name="Image" descr="Image"/>
                <p:cNvPicPr>
                  <a:picLocks noChangeAspect="1"/>
                </p:cNvPicPr>
                <p:nvPr/>
              </p:nvPicPr>
              <p:blipFill>
                <a:blip r:embed="rId20">
                  <a:extLst/>
                </a:blip>
                <a:stretch>
                  <a:fillRect/>
                </a:stretch>
              </p:blipFill>
              <p:spPr>
                <a:xfrm>
                  <a:off x="6577582" y="0"/>
                  <a:ext cx="2337742" cy="831697"/>
                </a:xfrm>
                <a:prstGeom prst="rect">
                  <a:avLst/>
                </a:prstGeom>
                <a:ln w="12700" cap="flat">
                  <a:noFill/>
                  <a:miter lim="400000"/>
                </a:ln>
                <a:effectLst/>
              </p:spPr>
            </p:pic>
          </p:grpSp>
          <p:sp>
            <p:nvSpPr>
              <p:cNvPr id="1003" name="and"/>
              <p:cNvSpPr/>
              <p:nvPr/>
            </p:nvSpPr>
            <p:spPr>
              <a:xfrm>
                <a:off x="6251763" y="46624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and</a:t>
                </a:r>
              </a:p>
            </p:txBody>
          </p:sp>
          <p:pic>
            <p:nvPicPr>
              <p:cNvPr id="1004" name="wheat.jpg" descr="wheat.jpg"/>
              <p:cNvPicPr>
                <a:picLocks noChangeAspect="0"/>
              </p:cNvPicPr>
              <p:nvPr/>
            </p:nvPicPr>
            <p:blipFill>
              <a:blip r:embed="rId7">
                <a:extLst/>
              </a:blip>
              <a:stretch>
                <a:fillRect/>
              </a:stretch>
            </p:blipFill>
            <p:spPr>
              <a:xfrm>
                <a:off x="2858781" y="6746"/>
                <a:ext cx="1265238" cy="1166417"/>
              </a:xfrm>
              <a:prstGeom prst="rect">
                <a:avLst/>
              </a:prstGeom>
              <a:ln w="12700" cap="flat">
                <a:noFill/>
                <a:miter lim="400000"/>
              </a:ln>
              <a:effectLst/>
            </p:spPr>
          </p:pic>
          <p:pic>
            <p:nvPicPr>
              <p:cNvPr id="1005" name="wheat.jpg" descr="wheat.jpg"/>
              <p:cNvPicPr>
                <a:picLocks noChangeAspect="0"/>
              </p:cNvPicPr>
              <p:nvPr/>
            </p:nvPicPr>
            <p:blipFill>
              <a:blip r:embed="rId7">
                <a:extLst/>
              </a:blip>
              <a:srcRect l="0" t="0" r="0" b="0"/>
              <a:stretch>
                <a:fillRect/>
              </a:stretch>
            </p:blipFill>
            <p:spPr>
              <a:xfrm>
                <a:off x="7387618" y="0"/>
                <a:ext cx="1134250" cy="1179943"/>
              </a:xfrm>
              <a:prstGeom prst="rect">
                <a:avLst/>
              </a:prstGeom>
              <a:ln w="12700" cap="flat">
                <a:noFill/>
                <a:miter lim="400000"/>
              </a:ln>
              <a:effectLst/>
            </p:spPr>
          </p:pic>
        </p:grpSp>
        <p:pic>
          <p:nvPicPr>
            <p:cNvPr id="1007" name="hiclipart.com-id_dkzkn.png" descr="hiclipart.com-id_dkzkn.png"/>
            <p:cNvPicPr>
              <a:picLocks noChangeAspect="1"/>
            </p:cNvPicPr>
            <p:nvPr/>
          </p:nvPicPr>
          <p:blipFill>
            <a:blip r:embed="rId8">
              <a:extLst/>
            </a:blip>
            <a:stretch>
              <a:fillRect/>
            </a:stretch>
          </p:blipFill>
          <p:spPr>
            <a:xfrm>
              <a:off x="4382885" y="0"/>
              <a:ext cx="1087668" cy="123692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0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3" grpId="1"/>
      <p:bldP build="whole" bldLvl="1" animBg="1" rev="0" advAuto="0" spid="988" grpId="2"/>
      <p:bldP build="whole" bldLvl="1" animBg="1" rev="0" advAuto="0" spid="1008" grpId="4"/>
      <p:bldP build="whole" bldLvl="1" animBg="1" rev="0" advAuto="0" spid="998" grpId="3"/>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2" name="Image" descr="Image"/>
          <p:cNvPicPr>
            <a:picLocks noChangeAspect="1"/>
          </p:cNvPicPr>
          <p:nvPr/>
        </p:nvPicPr>
        <p:blipFill>
          <a:blip r:embed="rId3">
            <a:extLst/>
          </a:blip>
          <a:stretch>
            <a:fillRect/>
          </a:stretch>
        </p:blipFill>
        <p:spPr>
          <a:xfrm>
            <a:off x="1126742" y="2601796"/>
            <a:ext cx="1159377" cy="4629105"/>
          </a:xfrm>
          <a:prstGeom prst="rect">
            <a:avLst/>
          </a:prstGeom>
          <a:ln w="12700">
            <a:miter lim="400000"/>
          </a:ln>
        </p:spPr>
      </p:pic>
      <p:grpSp>
        <p:nvGrpSpPr>
          <p:cNvPr id="1015" name="Group"/>
          <p:cNvGrpSpPr/>
          <p:nvPr/>
        </p:nvGrpSpPr>
        <p:grpSpPr>
          <a:xfrm>
            <a:off x="2120079" y="2241873"/>
            <a:ext cx="2828854" cy="6289782"/>
            <a:chOff x="0" y="0"/>
            <a:chExt cx="2828852" cy="6289780"/>
          </a:xfrm>
        </p:grpSpPr>
        <p:sp>
          <p:nvSpPr>
            <p:cNvPr id="1013" name="ELMo Layer"/>
            <p:cNvSpPr txBox="1"/>
            <p:nvPr/>
          </p:nvSpPr>
          <p:spPr>
            <a:xfrm>
              <a:off x="400435" y="5853385"/>
              <a:ext cx="1656868"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ELMo Layer</a:t>
              </a:r>
            </a:p>
          </p:txBody>
        </p:sp>
        <p:pic>
          <p:nvPicPr>
            <p:cNvPr id="1014" name="Image" descr="Image"/>
            <p:cNvPicPr>
              <a:picLocks noChangeAspect="1"/>
            </p:cNvPicPr>
            <p:nvPr/>
          </p:nvPicPr>
          <p:blipFill>
            <a:blip r:embed="rId4">
              <a:extLst/>
            </a:blip>
            <a:stretch>
              <a:fillRect/>
            </a:stretch>
          </p:blipFill>
          <p:spPr>
            <a:xfrm>
              <a:off x="0" y="0"/>
              <a:ext cx="2828853" cy="5348951"/>
            </a:xfrm>
            <a:prstGeom prst="rect">
              <a:avLst/>
            </a:prstGeom>
            <a:ln w="12700" cap="flat">
              <a:noFill/>
              <a:miter lim="400000"/>
            </a:ln>
            <a:effectLst/>
          </p:spPr>
        </p:pic>
      </p:grpSp>
      <p:sp>
        <p:nvSpPr>
          <p:cNvPr id="10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24" name="Group"/>
          <p:cNvGrpSpPr/>
          <p:nvPr/>
        </p:nvGrpSpPr>
        <p:grpSpPr>
          <a:xfrm>
            <a:off x="6376370" y="2248911"/>
            <a:ext cx="5501688" cy="6282743"/>
            <a:chOff x="0" y="0"/>
            <a:chExt cx="5501686" cy="6282742"/>
          </a:xfrm>
        </p:grpSpPr>
        <p:sp>
          <p:nvSpPr>
            <p:cNvPr id="1017" name="Decoder"/>
            <p:cNvSpPr txBox="1"/>
            <p:nvPr/>
          </p:nvSpPr>
          <p:spPr>
            <a:xfrm>
              <a:off x="714406" y="5846346"/>
              <a:ext cx="1216813" cy="43639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Decoder</a:t>
              </a:r>
            </a:p>
          </p:txBody>
        </p:sp>
        <p:pic>
          <p:nvPicPr>
            <p:cNvPr id="1018" name="Image" descr="Image"/>
            <p:cNvPicPr>
              <a:picLocks noChangeAspect="1"/>
            </p:cNvPicPr>
            <p:nvPr/>
          </p:nvPicPr>
          <p:blipFill>
            <a:blip r:embed="rId5">
              <a:extLst/>
            </a:blip>
            <a:stretch>
              <a:fillRect/>
            </a:stretch>
          </p:blipFill>
          <p:spPr>
            <a:xfrm>
              <a:off x="0" y="170873"/>
              <a:ext cx="5501687" cy="4993128"/>
            </a:xfrm>
            <a:prstGeom prst="rect">
              <a:avLst/>
            </a:prstGeom>
            <a:ln w="12700" cap="flat">
              <a:noFill/>
              <a:miter lim="400000"/>
            </a:ln>
            <a:effectLst/>
          </p:spPr>
        </p:pic>
        <p:grpSp>
          <p:nvGrpSpPr>
            <p:cNvPr id="1023" name="Group"/>
            <p:cNvGrpSpPr/>
            <p:nvPr/>
          </p:nvGrpSpPr>
          <p:grpSpPr>
            <a:xfrm>
              <a:off x="946320" y="0"/>
              <a:ext cx="3826286" cy="985247"/>
              <a:chOff x="0" y="0"/>
              <a:chExt cx="3826285" cy="985246"/>
            </a:xfrm>
          </p:grpSpPr>
          <p:grpSp>
            <p:nvGrpSpPr>
              <p:cNvPr id="1021" name="Group"/>
              <p:cNvGrpSpPr/>
              <p:nvPr/>
            </p:nvGrpSpPr>
            <p:grpSpPr>
              <a:xfrm>
                <a:off x="-1" y="184953"/>
                <a:ext cx="3826287" cy="615534"/>
                <a:chOff x="0" y="0"/>
                <a:chExt cx="3826285" cy="615532"/>
              </a:xfrm>
            </p:grpSpPr>
            <p:pic>
              <p:nvPicPr>
                <p:cNvPr id="1019" name="Image" descr="Image"/>
                <p:cNvPicPr>
                  <a:picLocks noChangeAspect="1"/>
                </p:cNvPicPr>
                <p:nvPr/>
              </p:nvPicPr>
              <p:blipFill>
                <a:blip r:embed="rId6">
                  <a:extLst/>
                </a:blip>
                <a:srcRect l="0" t="0" r="28334" b="0"/>
                <a:stretch>
                  <a:fillRect/>
                </a:stretch>
              </p:blipFill>
              <p:spPr>
                <a:xfrm>
                  <a:off x="632704" y="61785"/>
                  <a:ext cx="1227350" cy="492059"/>
                </a:xfrm>
                <a:prstGeom prst="rect">
                  <a:avLst/>
                </a:prstGeom>
                <a:ln w="12700" cap="flat">
                  <a:noFill/>
                  <a:miter lim="400000"/>
                </a:ln>
                <a:effectLst/>
              </p:spPr>
            </p:pic>
            <p:pic>
              <p:nvPicPr>
                <p:cNvPr id="1020" name="Image" descr="Image"/>
                <p:cNvPicPr>
                  <a:picLocks noChangeAspect="1"/>
                </p:cNvPicPr>
                <p:nvPr/>
              </p:nvPicPr>
              <p:blipFill>
                <a:blip r:embed="rId7">
                  <a:extLst/>
                </a:blip>
                <a:stretch>
                  <a:fillRect/>
                </a:stretch>
              </p:blipFill>
              <p:spPr>
                <a:xfrm>
                  <a:off x="0" y="0"/>
                  <a:ext cx="3826286" cy="615533"/>
                </a:xfrm>
                <a:prstGeom prst="rect">
                  <a:avLst/>
                </a:prstGeom>
                <a:ln w="12700" cap="flat">
                  <a:noFill/>
                  <a:miter lim="400000"/>
                </a:ln>
                <a:effectLst/>
              </p:spPr>
            </p:pic>
          </p:grpSp>
          <p:pic>
            <p:nvPicPr>
              <p:cNvPr id="1022" name="wheat.jpg" descr="wheat.jpg"/>
              <p:cNvPicPr>
                <a:picLocks noChangeAspect="0"/>
              </p:cNvPicPr>
              <p:nvPr/>
            </p:nvPicPr>
            <p:blipFill>
              <a:blip r:embed="rId8">
                <a:extLst/>
              </a:blip>
              <a:srcRect l="0" t="0" r="0" b="0"/>
              <a:stretch>
                <a:fillRect/>
              </a:stretch>
            </p:blipFill>
            <p:spPr>
              <a:xfrm>
                <a:off x="2484283" y="0"/>
                <a:ext cx="947094" cy="985247"/>
              </a:xfrm>
              <a:prstGeom prst="rect">
                <a:avLst/>
              </a:prstGeom>
              <a:ln w="12700" cap="flat">
                <a:noFill/>
                <a:miter lim="400000"/>
              </a:ln>
              <a:effectLst/>
            </p:spPr>
          </p:pic>
        </p:grpSp>
      </p:grpSp>
      <p:grpSp>
        <p:nvGrpSpPr>
          <p:cNvPr id="1032" name="Group"/>
          <p:cNvGrpSpPr/>
          <p:nvPr/>
        </p:nvGrpSpPr>
        <p:grpSpPr>
          <a:xfrm>
            <a:off x="3533306" y="715039"/>
            <a:ext cx="3616485" cy="7816616"/>
            <a:chOff x="0" y="0"/>
            <a:chExt cx="3616484" cy="7816615"/>
          </a:xfrm>
        </p:grpSpPr>
        <p:grpSp>
          <p:nvGrpSpPr>
            <p:cNvPr id="1027" name="Group"/>
            <p:cNvGrpSpPr/>
            <p:nvPr/>
          </p:nvGrpSpPr>
          <p:grpSpPr>
            <a:xfrm>
              <a:off x="938366" y="1704746"/>
              <a:ext cx="2039926" cy="6111870"/>
              <a:chOff x="0" y="0"/>
              <a:chExt cx="2039924" cy="6111868"/>
            </a:xfrm>
          </p:grpSpPr>
          <p:sp>
            <p:nvSpPr>
              <p:cNvPr id="1025" name="Token Encoder"/>
              <p:cNvSpPr txBox="1"/>
              <p:nvPr/>
            </p:nvSpPr>
            <p:spPr>
              <a:xfrm>
                <a:off x="0" y="5675473"/>
                <a:ext cx="2039925"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026" name="Image" descr="Image"/>
              <p:cNvPicPr>
                <a:picLocks noChangeAspect="1"/>
              </p:cNvPicPr>
              <p:nvPr/>
            </p:nvPicPr>
            <p:blipFill>
              <a:blip r:embed="rId9">
                <a:extLst/>
              </a:blip>
              <a:stretch>
                <a:fillRect/>
              </a:stretch>
            </p:blipFill>
            <p:spPr>
              <a:xfrm>
                <a:off x="582571" y="0"/>
                <a:ext cx="1216814" cy="4993128"/>
              </a:xfrm>
              <a:prstGeom prst="rect">
                <a:avLst/>
              </a:prstGeom>
              <a:ln w="12700" cap="flat">
                <a:noFill/>
                <a:miter lim="400000"/>
              </a:ln>
              <a:effectLst/>
            </p:spPr>
          </p:pic>
        </p:grpSp>
        <p:grpSp>
          <p:nvGrpSpPr>
            <p:cNvPr id="1031" name="Group"/>
            <p:cNvGrpSpPr/>
            <p:nvPr/>
          </p:nvGrpSpPr>
          <p:grpSpPr>
            <a:xfrm>
              <a:off x="0" y="0"/>
              <a:ext cx="3616485" cy="1236922"/>
              <a:chOff x="0" y="0"/>
              <a:chExt cx="3616484" cy="1236921"/>
            </a:xfrm>
          </p:grpSpPr>
          <p:pic>
            <p:nvPicPr>
              <p:cNvPr id="1028" name="Image" descr="Image"/>
              <p:cNvPicPr>
                <a:picLocks noChangeAspect="1"/>
              </p:cNvPicPr>
              <p:nvPr/>
            </p:nvPicPr>
            <p:blipFill>
              <a:blip r:embed="rId10">
                <a:extLst/>
              </a:blip>
              <a:srcRect l="0" t="0" r="0" b="0"/>
              <a:stretch>
                <a:fillRect/>
              </a:stretch>
            </p:blipFill>
            <p:spPr>
              <a:xfrm>
                <a:off x="0" y="133467"/>
                <a:ext cx="3616485" cy="649564"/>
              </a:xfrm>
              <a:prstGeom prst="rect">
                <a:avLst/>
              </a:prstGeom>
              <a:ln w="12700" cap="flat">
                <a:noFill/>
                <a:miter lim="400000"/>
              </a:ln>
              <a:effectLst/>
            </p:spPr>
          </p:pic>
          <p:pic>
            <p:nvPicPr>
              <p:cNvPr id="1029" name="wheat.jpg" descr="wheat.jpg"/>
              <p:cNvPicPr>
                <a:picLocks noChangeAspect="0"/>
              </p:cNvPicPr>
              <p:nvPr/>
            </p:nvPicPr>
            <p:blipFill>
              <a:blip r:embed="rId8">
                <a:extLst/>
              </a:blip>
              <a:stretch>
                <a:fillRect/>
              </a:stretch>
            </p:blipFill>
            <p:spPr>
              <a:xfrm>
                <a:off x="623133" y="35236"/>
                <a:ext cx="1265238" cy="1166417"/>
              </a:xfrm>
              <a:prstGeom prst="rect">
                <a:avLst/>
              </a:prstGeom>
              <a:ln w="12700" cap="flat">
                <a:noFill/>
                <a:miter lim="400000"/>
              </a:ln>
              <a:effectLst/>
            </p:spPr>
          </p:pic>
          <p:pic>
            <p:nvPicPr>
              <p:cNvPr id="1030" name="hiclipart.com-id_dkzkn.png" descr="hiclipart.com-id_dkzkn.png"/>
              <p:cNvPicPr>
                <a:picLocks noChangeAspect="1"/>
              </p:cNvPicPr>
              <p:nvPr/>
            </p:nvPicPr>
            <p:blipFill>
              <a:blip r:embed="rId11">
                <a:extLst/>
              </a:blip>
              <a:stretch>
                <a:fillRect/>
              </a:stretch>
            </p:blipFill>
            <p:spPr>
              <a:xfrm>
                <a:off x="2147237" y="0"/>
                <a:ext cx="1087668" cy="1236922"/>
              </a:xfrm>
              <a:prstGeom prst="rect">
                <a:avLst/>
              </a:prstGeom>
              <a:ln w="12700" cap="flat">
                <a:noFill/>
                <a:miter lim="400000"/>
              </a:ln>
              <a:effectLst/>
            </p:spPr>
          </p:pic>
        </p:grpSp>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015"/>
                                        </p:tgtEl>
                                        <p:attrNameLst>
                                          <p:attrName>style.visibility</p:attrName>
                                        </p:attrNameLst>
                                      </p:cBhvr>
                                      <p:to>
                                        <p:strVal val="visible"/>
                                      </p:to>
                                    </p:set>
                                    <p:animEffect filter="wipe(left)" transition="in">
                                      <p:cBhvr>
                                        <p:cTn id="7" dur="1000"/>
                                        <p:tgtEl>
                                          <p:spTgt spid="10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032"/>
                                        </p:tgtEl>
                                        <p:attrNameLst>
                                          <p:attrName>style.visibility</p:attrName>
                                        </p:attrNameLst>
                                      </p:cBhvr>
                                      <p:to>
                                        <p:strVal val="visible"/>
                                      </p:to>
                                    </p:set>
                                    <p:animEffect filter="wipe(left)" transition="in">
                                      <p:cBhvr>
                                        <p:cTn id="12" dur="10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024"/>
                                        </p:tgtEl>
                                        <p:attrNameLst>
                                          <p:attrName>style.visibility</p:attrName>
                                        </p:attrNameLst>
                                      </p:cBhvr>
                                      <p:to>
                                        <p:strVal val="visible"/>
                                      </p:to>
                                    </p:set>
                                    <p:animEffect filter="wipe(left)" transition="in">
                                      <p:cBhvr>
                                        <p:cTn id="17" dur="1000"/>
                                        <p:tgtEl>
                                          <p:spTgt spid="10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4" grpId="3"/>
      <p:bldP build="whole" bldLvl="1" animBg="1" rev="0" advAuto="0" spid="1015" grpId="1"/>
      <p:bldP build="whole" bldLvl="1" animBg="1" rev="0" advAuto="0" spid="1032"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Rectangle"/>
          <p:cNvSpPr/>
          <p:nvPr/>
        </p:nvSpPr>
        <p:spPr>
          <a:xfrm>
            <a:off x="4502286" y="3188276"/>
            <a:ext cx="2024585" cy="1120353"/>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58" name="Group"/>
          <p:cNvGrpSpPr/>
          <p:nvPr/>
        </p:nvGrpSpPr>
        <p:grpSpPr>
          <a:xfrm>
            <a:off x="1126742" y="715039"/>
            <a:ext cx="10751315" cy="7816616"/>
            <a:chOff x="0" y="0"/>
            <a:chExt cx="10751314" cy="7816615"/>
          </a:xfrm>
        </p:grpSpPr>
        <p:pic>
          <p:nvPicPr>
            <p:cNvPr id="1038" name="Image" descr="Image"/>
            <p:cNvPicPr>
              <a:picLocks noChangeAspect="1"/>
            </p:cNvPicPr>
            <p:nvPr/>
          </p:nvPicPr>
          <p:blipFill>
            <a:blip r:embed="rId3">
              <a:extLst/>
            </a:blip>
            <a:stretch>
              <a:fillRect/>
            </a:stretch>
          </p:blipFill>
          <p:spPr>
            <a:xfrm>
              <a:off x="0" y="1886757"/>
              <a:ext cx="1159377" cy="4629105"/>
            </a:xfrm>
            <a:prstGeom prst="rect">
              <a:avLst/>
            </a:prstGeom>
            <a:ln w="12700" cap="flat">
              <a:noFill/>
              <a:miter lim="400000"/>
            </a:ln>
            <a:effectLst/>
          </p:spPr>
        </p:pic>
        <p:grpSp>
          <p:nvGrpSpPr>
            <p:cNvPr id="1041" name="Group"/>
            <p:cNvGrpSpPr/>
            <p:nvPr/>
          </p:nvGrpSpPr>
          <p:grpSpPr>
            <a:xfrm>
              <a:off x="993337" y="1526834"/>
              <a:ext cx="2828853" cy="6289782"/>
              <a:chOff x="0" y="0"/>
              <a:chExt cx="2828852" cy="6289780"/>
            </a:xfrm>
          </p:grpSpPr>
          <p:sp>
            <p:nvSpPr>
              <p:cNvPr id="1039" name="ELMo Layer"/>
              <p:cNvSpPr txBox="1"/>
              <p:nvPr/>
            </p:nvSpPr>
            <p:spPr>
              <a:xfrm>
                <a:off x="400435" y="5853385"/>
                <a:ext cx="1656868"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ELMo Layer</a:t>
                </a:r>
              </a:p>
            </p:txBody>
          </p:sp>
          <p:pic>
            <p:nvPicPr>
              <p:cNvPr id="1040" name="Image" descr="Image"/>
              <p:cNvPicPr>
                <a:picLocks noChangeAspect="1"/>
              </p:cNvPicPr>
              <p:nvPr/>
            </p:nvPicPr>
            <p:blipFill>
              <a:blip r:embed="rId4">
                <a:extLst/>
              </a:blip>
              <a:stretch>
                <a:fillRect/>
              </a:stretch>
            </p:blipFill>
            <p:spPr>
              <a:xfrm>
                <a:off x="0" y="0"/>
                <a:ext cx="2828853" cy="5348951"/>
              </a:xfrm>
              <a:prstGeom prst="rect">
                <a:avLst/>
              </a:prstGeom>
              <a:ln w="12700" cap="flat">
                <a:noFill/>
                <a:miter lim="400000"/>
              </a:ln>
              <a:effectLst/>
            </p:spPr>
          </p:pic>
        </p:grpSp>
        <p:grpSp>
          <p:nvGrpSpPr>
            <p:cNvPr id="1049" name="Group"/>
            <p:cNvGrpSpPr/>
            <p:nvPr/>
          </p:nvGrpSpPr>
          <p:grpSpPr>
            <a:xfrm>
              <a:off x="5249627" y="1533872"/>
              <a:ext cx="5501688" cy="6282743"/>
              <a:chOff x="0" y="0"/>
              <a:chExt cx="5501686" cy="6282742"/>
            </a:xfrm>
          </p:grpSpPr>
          <p:sp>
            <p:nvSpPr>
              <p:cNvPr id="1042" name="Decoder"/>
              <p:cNvSpPr txBox="1"/>
              <p:nvPr/>
            </p:nvSpPr>
            <p:spPr>
              <a:xfrm>
                <a:off x="714406" y="5846346"/>
                <a:ext cx="1216813" cy="43639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Decoder</a:t>
                </a:r>
              </a:p>
            </p:txBody>
          </p:sp>
          <p:pic>
            <p:nvPicPr>
              <p:cNvPr id="1043" name="Image" descr="Image"/>
              <p:cNvPicPr>
                <a:picLocks noChangeAspect="1"/>
              </p:cNvPicPr>
              <p:nvPr/>
            </p:nvPicPr>
            <p:blipFill>
              <a:blip r:embed="rId5">
                <a:extLst/>
              </a:blip>
              <a:stretch>
                <a:fillRect/>
              </a:stretch>
            </p:blipFill>
            <p:spPr>
              <a:xfrm>
                <a:off x="0" y="170873"/>
                <a:ext cx="5501687" cy="4993128"/>
              </a:xfrm>
              <a:prstGeom prst="rect">
                <a:avLst/>
              </a:prstGeom>
              <a:ln w="12700" cap="flat">
                <a:noFill/>
                <a:miter lim="400000"/>
              </a:ln>
              <a:effectLst/>
            </p:spPr>
          </p:pic>
          <p:grpSp>
            <p:nvGrpSpPr>
              <p:cNvPr id="1048" name="Group"/>
              <p:cNvGrpSpPr/>
              <p:nvPr/>
            </p:nvGrpSpPr>
            <p:grpSpPr>
              <a:xfrm>
                <a:off x="946320" y="0"/>
                <a:ext cx="3826286" cy="985247"/>
                <a:chOff x="0" y="0"/>
                <a:chExt cx="3826285" cy="985246"/>
              </a:xfrm>
            </p:grpSpPr>
            <p:grpSp>
              <p:nvGrpSpPr>
                <p:cNvPr id="1046" name="Group"/>
                <p:cNvGrpSpPr/>
                <p:nvPr/>
              </p:nvGrpSpPr>
              <p:grpSpPr>
                <a:xfrm>
                  <a:off x="-1" y="184953"/>
                  <a:ext cx="3826287" cy="615534"/>
                  <a:chOff x="0" y="0"/>
                  <a:chExt cx="3826285" cy="615532"/>
                </a:xfrm>
              </p:grpSpPr>
              <p:pic>
                <p:nvPicPr>
                  <p:cNvPr id="1044" name="Image" descr="Image"/>
                  <p:cNvPicPr>
                    <a:picLocks noChangeAspect="1"/>
                  </p:cNvPicPr>
                  <p:nvPr/>
                </p:nvPicPr>
                <p:blipFill>
                  <a:blip r:embed="rId6">
                    <a:extLst/>
                  </a:blip>
                  <a:srcRect l="0" t="0" r="28334" b="0"/>
                  <a:stretch>
                    <a:fillRect/>
                  </a:stretch>
                </p:blipFill>
                <p:spPr>
                  <a:xfrm>
                    <a:off x="632704" y="61785"/>
                    <a:ext cx="1227350" cy="492059"/>
                  </a:xfrm>
                  <a:prstGeom prst="rect">
                    <a:avLst/>
                  </a:prstGeom>
                  <a:ln w="12700" cap="flat">
                    <a:noFill/>
                    <a:miter lim="400000"/>
                  </a:ln>
                  <a:effectLst/>
                </p:spPr>
              </p:pic>
              <p:pic>
                <p:nvPicPr>
                  <p:cNvPr id="1045" name="Image" descr="Image"/>
                  <p:cNvPicPr>
                    <a:picLocks noChangeAspect="1"/>
                  </p:cNvPicPr>
                  <p:nvPr/>
                </p:nvPicPr>
                <p:blipFill>
                  <a:blip r:embed="rId7">
                    <a:extLst/>
                  </a:blip>
                  <a:stretch>
                    <a:fillRect/>
                  </a:stretch>
                </p:blipFill>
                <p:spPr>
                  <a:xfrm>
                    <a:off x="0" y="0"/>
                    <a:ext cx="3826286" cy="615533"/>
                  </a:xfrm>
                  <a:prstGeom prst="rect">
                    <a:avLst/>
                  </a:prstGeom>
                  <a:ln w="12700" cap="flat">
                    <a:noFill/>
                    <a:miter lim="400000"/>
                  </a:ln>
                  <a:effectLst/>
                </p:spPr>
              </p:pic>
            </p:grpSp>
            <p:pic>
              <p:nvPicPr>
                <p:cNvPr id="1047" name="wheat.jpg" descr="wheat.jpg"/>
                <p:cNvPicPr>
                  <a:picLocks noChangeAspect="0"/>
                </p:cNvPicPr>
                <p:nvPr/>
              </p:nvPicPr>
              <p:blipFill>
                <a:blip r:embed="rId8">
                  <a:extLst/>
                </a:blip>
                <a:srcRect l="0" t="0" r="0" b="0"/>
                <a:stretch>
                  <a:fillRect/>
                </a:stretch>
              </p:blipFill>
              <p:spPr>
                <a:xfrm>
                  <a:off x="2484283" y="0"/>
                  <a:ext cx="947094" cy="985247"/>
                </a:xfrm>
                <a:prstGeom prst="rect">
                  <a:avLst/>
                </a:prstGeom>
                <a:ln w="12700" cap="flat">
                  <a:noFill/>
                  <a:miter lim="400000"/>
                </a:ln>
                <a:effectLst/>
              </p:spPr>
            </p:pic>
          </p:grpSp>
        </p:grpSp>
        <p:grpSp>
          <p:nvGrpSpPr>
            <p:cNvPr id="1057" name="Group"/>
            <p:cNvGrpSpPr/>
            <p:nvPr/>
          </p:nvGrpSpPr>
          <p:grpSpPr>
            <a:xfrm>
              <a:off x="2406563" y="0"/>
              <a:ext cx="3616486" cy="7816616"/>
              <a:chOff x="0" y="0"/>
              <a:chExt cx="3616484" cy="7816615"/>
            </a:xfrm>
          </p:grpSpPr>
          <p:grpSp>
            <p:nvGrpSpPr>
              <p:cNvPr id="1052" name="Group"/>
              <p:cNvGrpSpPr/>
              <p:nvPr/>
            </p:nvGrpSpPr>
            <p:grpSpPr>
              <a:xfrm>
                <a:off x="938366" y="1704746"/>
                <a:ext cx="2039926" cy="6111870"/>
                <a:chOff x="0" y="0"/>
                <a:chExt cx="2039924" cy="6111868"/>
              </a:xfrm>
            </p:grpSpPr>
            <p:sp>
              <p:nvSpPr>
                <p:cNvPr id="1050" name="Token Encoder"/>
                <p:cNvSpPr txBox="1"/>
                <p:nvPr/>
              </p:nvSpPr>
              <p:spPr>
                <a:xfrm>
                  <a:off x="0" y="5675473"/>
                  <a:ext cx="2039925"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051" name="Image" descr="Image"/>
                <p:cNvPicPr>
                  <a:picLocks noChangeAspect="1"/>
                </p:cNvPicPr>
                <p:nvPr/>
              </p:nvPicPr>
              <p:blipFill>
                <a:blip r:embed="rId9">
                  <a:extLst/>
                </a:blip>
                <a:stretch>
                  <a:fillRect/>
                </a:stretch>
              </p:blipFill>
              <p:spPr>
                <a:xfrm>
                  <a:off x="582571" y="0"/>
                  <a:ext cx="1216814" cy="4993128"/>
                </a:xfrm>
                <a:prstGeom prst="rect">
                  <a:avLst/>
                </a:prstGeom>
                <a:ln w="12700" cap="flat">
                  <a:noFill/>
                  <a:miter lim="400000"/>
                </a:ln>
                <a:effectLst/>
              </p:spPr>
            </p:pic>
          </p:grpSp>
          <p:grpSp>
            <p:nvGrpSpPr>
              <p:cNvPr id="1056" name="Group"/>
              <p:cNvGrpSpPr/>
              <p:nvPr/>
            </p:nvGrpSpPr>
            <p:grpSpPr>
              <a:xfrm>
                <a:off x="0" y="0"/>
                <a:ext cx="3616485" cy="1236922"/>
                <a:chOff x="0" y="0"/>
                <a:chExt cx="3616484" cy="1236921"/>
              </a:xfrm>
            </p:grpSpPr>
            <p:pic>
              <p:nvPicPr>
                <p:cNvPr id="1053" name="Image" descr="Image"/>
                <p:cNvPicPr>
                  <a:picLocks noChangeAspect="1"/>
                </p:cNvPicPr>
                <p:nvPr/>
              </p:nvPicPr>
              <p:blipFill>
                <a:blip r:embed="rId10">
                  <a:extLst/>
                </a:blip>
                <a:srcRect l="0" t="0" r="0" b="0"/>
                <a:stretch>
                  <a:fillRect/>
                </a:stretch>
              </p:blipFill>
              <p:spPr>
                <a:xfrm>
                  <a:off x="0" y="133467"/>
                  <a:ext cx="3616485" cy="649564"/>
                </a:xfrm>
                <a:prstGeom prst="rect">
                  <a:avLst/>
                </a:prstGeom>
                <a:ln w="12700" cap="flat">
                  <a:noFill/>
                  <a:miter lim="400000"/>
                </a:ln>
                <a:effectLst/>
              </p:spPr>
            </p:pic>
            <p:pic>
              <p:nvPicPr>
                <p:cNvPr id="1054" name="wheat.jpg" descr="wheat.jpg"/>
                <p:cNvPicPr>
                  <a:picLocks noChangeAspect="0"/>
                </p:cNvPicPr>
                <p:nvPr/>
              </p:nvPicPr>
              <p:blipFill>
                <a:blip r:embed="rId8">
                  <a:extLst/>
                </a:blip>
                <a:stretch>
                  <a:fillRect/>
                </a:stretch>
              </p:blipFill>
              <p:spPr>
                <a:xfrm>
                  <a:off x="623133" y="35236"/>
                  <a:ext cx="1265238" cy="1166417"/>
                </a:xfrm>
                <a:prstGeom prst="rect">
                  <a:avLst/>
                </a:prstGeom>
                <a:ln w="12700" cap="flat">
                  <a:noFill/>
                  <a:miter lim="400000"/>
                </a:ln>
                <a:effectLst/>
              </p:spPr>
            </p:pic>
            <p:pic>
              <p:nvPicPr>
                <p:cNvPr id="1055" name="hiclipart.com-id_dkzkn.png" descr="hiclipart.com-id_dkzkn.png"/>
                <p:cNvPicPr>
                  <a:picLocks noChangeAspect="1"/>
                </p:cNvPicPr>
                <p:nvPr/>
              </p:nvPicPr>
              <p:blipFill>
                <a:blip r:embed="rId11">
                  <a:extLst/>
                </a:blip>
                <a:stretch>
                  <a:fillRect/>
                </a:stretch>
              </p:blipFill>
              <p:spPr>
                <a:xfrm>
                  <a:off x="2147237" y="0"/>
                  <a:ext cx="1087668" cy="1236922"/>
                </a:xfrm>
                <a:prstGeom prst="rect">
                  <a:avLst/>
                </a:prstGeom>
                <a:ln w="12700" cap="flat">
                  <a:noFill/>
                  <a:miter lim="400000"/>
                </a:ln>
                <a:effectLst/>
              </p:spPr>
            </p:pic>
          </p:grpSp>
        </p:gr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How to extract syntax automatically?"/>
          <p:cNvSpPr txBox="1"/>
          <p:nvPr>
            <p:ph type="title"/>
          </p:nvPr>
        </p:nvSpPr>
        <p:spPr>
          <a:xfrm>
            <a:off x="952500" y="1361952"/>
            <a:ext cx="11099800" cy="2159001"/>
          </a:xfrm>
          <a:prstGeom prst="rect">
            <a:avLst/>
          </a:prstGeom>
        </p:spPr>
        <p:txBody>
          <a:bodyPr/>
          <a:lstStyle>
            <a:lvl1pPr defTabSz="484886">
              <a:defRPr sz="6640"/>
            </a:lvl1pPr>
          </a:lstStyle>
          <a:p>
            <a:pPr/>
            <a:r>
              <a:t>How to extract syntax automatically?</a:t>
            </a:r>
          </a:p>
        </p:txBody>
      </p:sp>
      <p:sp>
        <p:nvSpPr>
          <p:cNvPr id="145" name="Specialize the Embeddings!"/>
          <p:cNvSpPr txBox="1"/>
          <p:nvPr/>
        </p:nvSpPr>
        <p:spPr>
          <a:xfrm>
            <a:off x="602227" y="4267357"/>
            <a:ext cx="11099801"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90727">
              <a:defRPr b="0" sz="6719">
                <a:solidFill>
                  <a:schemeClr val="accent5"/>
                </a:solidFill>
                <a:latin typeface="+mn-lt"/>
                <a:ea typeface="+mn-ea"/>
                <a:cs typeface="+mn-cs"/>
                <a:sym typeface="Helvetica Neue Medium"/>
              </a:defRPr>
            </a:lvl1pPr>
          </a:lstStyle>
          <a:p>
            <a:pPr/>
            <a:r>
              <a:t>Specialize the Embeddings!</a:t>
            </a:r>
          </a:p>
        </p:txBody>
      </p:sp>
      <p:sp>
        <p:nvSpPr>
          <p:cNvPr id="146" name="for the task (parsing)"/>
          <p:cNvSpPr txBox="1"/>
          <p:nvPr/>
        </p:nvSpPr>
        <p:spPr>
          <a:xfrm>
            <a:off x="3933698" y="7506796"/>
            <a:ext cx="513740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for the task (parsing)</a:t>
            </a:r>
          </a:p>
        </p:txBody>
      </p:sp>
      <p:sp>
        <p:nvSpPr>
          <p:cNvPr id="147"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63" name="Rectangle"/>
          <p:cNvSpPr/>
          <p:nvPr/>
        </p:nvSpPr>
        <p:spPr>
          <a:xfrm>
            <a:off x="-1581514" y="-2136788"/>
            <a:ext cx="17361819" cy="13562484"/>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64" name="Image" descr="Image"/>
          <p:cNvPicPr>
            <a:picLocks noChangeAspect="1"/>
          </p:cNvPicPr>
          <p:nvPr/>
        </p:nvPicPr>
        <p:blipFill>
          <a:blip r:embed="rId3">
            <a:extLst/>
          </a:blip>
          <a:stretch>
            <a:fillRect/>
          </a:stretch>
        </p:blipFill>
        <p:spPr>
          <a:xfrm>
            <a:off x="1404247" y="1895205"/>
            <a:ext cx="591894" cy="6333261"/>
          </a:xfrm>
          <a:prstGeom prst="rect">
            <a:avLst/>
          </a:prstGeom>
          <a:ln w="12700">
            <a:miter lim="400000"/>
          </a:ln>
        </p:spPr>
      </p:pic>
      <p:pic>
        <p:nvPicPr>
          <p:cNvPr id="1065" name="Image" descr="Image"/>
          <p:cNvPicPr>
            <a:picLocks noChangeAspect="1"/>
          </p:cNvPicPr>
          <p:nvPr/>
        </p:nvPicPr>
        <p:blipFill>
          <a:blip r:embed="rId4">
            <a:extLst/>
          </a:blip>
          <a:stretch>
            <a:fillRect/>
          </a:stretch>
        </p:blipFill>
        <p:spPr>
          <a:xfrm>
            <a:off x="3943784" y="1956685"/>
            <a:ext cx="1016001" cy="6210301"/>
          </a:xfrm>
          <a:prstGeom prst="rect">
            <a:avLst/>
          </a:prstGeom>
          <a:ln w="12700">
            <a:miter lim="400000"/>
          </a:ln>
        </p:spPr>
      </p:pic>
      <p:sp>
        <p:nvSpPr>
          <p:cNvPr id="1066" name="ELMo…"/>
          <p:cNvSpPr txBox="1"/>
          <p:nvPr/>
        </p:nvSpPr>
        <p:spPr>
          <a:xfrm>
            <a:off x="897674" y="591497"/>
            <a:ext cx="1605040"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ELMo</a:t>
            </a:r>
          </a:p>
          <a:p>
            <a:pPr>
              <a:defRPr sz="3300"/>
            </a:pPr>
            <a:r>
              <a:t>Layer-1</a:t>
            </a:r>
          </a:p>
        </p:txBody>
      </p:sp>
      <p:sp>
        <p:nvSpPr>
          <p:cNvPr id="1067" name="PCA"/>
          <p:cNvSpPr txBox="1"/>
          <p:nvPr/>
        </p:nvSpPr>
        <p:spPr>
          <a:xfrm>
            <a:off x="3956046" y="845497"/>
            <a:ext cx="991477"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PCA</a:t>
            </a:r>
          </a:p>
        </p:txBody>
      </p:sp>
      <p:sp>
        <p:nvSpPr>
          <p:cNvPr id="1068" name="IB…"/>
          <p:cNvSpPr txBox="1"/>
          <p:nvPr/>
        </p:nvSpPr>
        <p:spPr>
          <a:xfrm>
            <a:off x="8516832" y="591497"/>
            <a:ext cx="2441983"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pic>
        <p:nvPicPr>
          <p:cNvPr id="1069" name="Image" descr="Image"/>
          <p:cNvPicPr>
            <a:picLocks noChangeAspect="1"/>
          </p:cNvPicPr>
          <p:nvPr/>
        </p:nvPicPr>
        <p:blipFill>
          <a:blip r:embed="rId5">
            <a:extLst/>
          </a:blip>
          <a:stretch>
            <a:fillRect/>
          </a:stretch>
        </p:blipFill>
        <p:spPr>
          <a:xfrm>
            <a:off x="9453326" y="2005956"/>
            <a:ext cx="1536701" cy="1041401"/>
          </a:xfrm>
          <a:prstGeom prst="rect">
            <a:avLst/>
          </a:prstGeom>
          <a:ln w="12700">
            <a:miter lim="400000"/>
          </a:ln>
        </p:spPr>
      </p:pic>
      <p:sp>
        <p:nvSpPr>
          <p:cNvPr id="1070" name="Line"/>
          <p:cNvSpPr/>
          <p:nvPr/>
        </p:nvSpPr>
        <p:spPr>
          <a:xfrm>
            <a:off x="8410793" y="3000372"/>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71" name="Image" descr="Image"/>
          <p:cNvPicPr>
            <a:picLocks noChangeAspect="1"/>
          </p:cNvPicPr>
          <p:nvPr/>
        </p:nvPicPr>
        <p:blipFill>
          <a:blip r:embed="rId5">
            <a:extLst/>
          </a:blip>
          <a:stretch>
            <a:fillRect/>
          </a:stretch>
        </p:blipFill>
        <p:spPr>
          <a:xfrm>
            <a:off x="8370416" y="3621532"/>
            <a:ext cx="1536701" cy="1041401"/>
          </a:xfrm>
          <a:prstGeom prst="rect">
            <a:avLst/>
          </a:prstGeom>
          <a:ln w="12700">
            <a:miter lim="400000"/>
          </a:ln>
        </p:spPr>
      </p:pic>
      <p:sp>
        <p:nvSpPr>
          <p:cNvPr id="1072" name="Line"/>
          <p:cNvSpPr/>
          <p:nvPr/>
        </p:nvSpPr>
        <p:spPr>
          <a:xfrm>
            <a:off x="8410793" y="4601971"/>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73" name="Image" descr="Image"/>
          <p:cNvPicPr>
            <a:picLocks noChangeAspect="1"/>
          </p:cNvPicPr>
          <p:nvPr/>
        </p:nvPicPr>
        <p:blipFill>
          <a:blip r:embed="rId5">
            <a:extLst/>
          </a:blip>
          <a:stretch>
            <a:fillRect/>
          </a:stretch>
        </p:blipFill>
        <p:spPr>
          <a:xfrm>
            <a:off x="9222919" y="5223131"/>
            <a:ext cx="1536701" cy="1041401"/>
          </a:xfrm>
          <a:prstGeom prst="rect">
            <a:avLst/>
          </a:prstGeom>
          <a:ln w="12700">
            <a:miter lim="400000"/>
          </a:ln>
        </p:spPr>
      </p:pic>
      <p:sp>
        <p:nvSpPr>
          <p:cNvPr id="1074" name="Line"/>
          <p:cNvSpPr/>
          <p:nvPr/>
        </p:nvSpPr>
        <p:spPr>
          <a:xfrm>
            <a:off x="8410793" y="6189596"/>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75" name="Image" descr="Image"/>
          <p:cNvPicPr>
            <a:picLocks noChangeAspect="1"/>
          </p:cNvPicPr>
          <p:nvPr/>
        </p:nvPicPr>
        <p:blipFill>
          <a:blip r:embed="rId5">
            <a:extLst/>
          </a:blip>
          <a:stretch>
            <a:fillRect/>
          </a:stretch>
        </p:blipFill>
        <p:spPr>
          <a:xfrm>
            <a:off x="8785149" y="6817868"/>
            <a:ext cx="1536701" cy="1041401"/>
          </a:xfrm>
          <a:prstGeom prst="rect">
            <a:avLst/>
          </a:prstGeom>
          <a:ln w="12700">
            <a:miter lim="400000"/>
          </a:ln>
        </p:spPr>
      </p:pic>
      <p:sp>
        <p:nvSpPr>
          <p:cNvPr id="1076" name="Line"/>
          <p:cNvSpPr/>
          <p:nvPr/>
        </p:nvSpPr>
        <p:spPr>
          <a:xfrm>
            <a:off x="8410793" y="7826258"/>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77" name="Line Line" descr="Line Line"/>
          <p:cNvPicPr>
            <a:picLocks noChangeAspect="0"/>
          </p:cNvPicPr>
          <p:nvPr/>
        </p:nvPicPr>
        <p:blipFill>
          <a:blip r:embed="rId6">
            <a:extLst/>
          </a:blip>
          <a:stretch>
            <a:fillRect/>
          </a:stretch>
        </p:blipFill>
        <p:spPr>
          <a:xfrm rot="20198148">
            <a:off x="3696565" y="1080719"/>
            <a:ext cx="1510439" cy="127001"/>
          </a:xfrm>
          <a:prstGeom prst="rect">
            <a:avLst/>
          </a:prstGeom>
        </p:spPr>
      </p:pic>
      <p:sp>
        <p:nvSpPr>
          <p:cNvPr id="1079" name="CCA"/>
          <p:cNvSpPr txBox="1"/>
          <p:nvPr/>
        </p:nvSpPr>
        <p:spPr>
          <a:xfrm>
            <a:off x="3913018" y="228750"/>
            <a:ext cx="1077533"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CCA</a:t>
            </a:r>
          </a:p>
        </p:txBody>
      </p:sp>
      <p:sp>
        <p:nvSpPr>
          <p:cNvPr id="1080" name="one word token"/>
          <p:cNvSpPr txBox="1"/>
          <p:nvPr/>
        </p:nvSpPr>
        <p:spPr>
          <a:xfrm>
            <a:off x="277509" y="8786175"/>
            <a:ext cx="32345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one word token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7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7" grpId="1"/>
      <p:bldP build="whole" bldLvl="1" animBg="1" rev="0" advAuto="0" spid="1079"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85" name="Rectangle"/>
          <p:cNvSpPr/>
          <p:nvPr/>
        </p:nvSpPr>
        <p:spPr>
          <a:xfrm>
            <a:off x="-1581514" y="-2136788"/>
            <a:ext cx="17361819" cy="13562484"/>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86" name="Image" descr="Image"/>
          <p:cNvPicPr>
            <a:picLocks noChangeAspect="1"/>
          </p:cNvPicPr>
          <p:nvPr/>
        </p:nvPicPr>
        <p:blipFill>
          <a:blip r:embed="rId3">
            <a:extLst/>
          </a:blip>
          <a:stretch>
            <a:fillRect/>
          </a:stretch>
        </p:blipFill>
        <p:spPr>
          <a:xfrm>
            <a:off x="1404247" y="1895205"/>
            <a:ext cx="591894" cy="6333261"/>
          </a:xfrm>
          <a:prstGeom prst="rect">
            <a:avLst/>
          </a:prstGeom>
          <a:ln w="12700">
            <a:miter lim="400000"/>
          </a:ln>
        </p:spPr>
      </p:pic>
      <p:pic>
        <p:nvPicPr>
          <p:cNvPr id="1087" name="Image" descr="Image"/>
          <p:cNvPicPr>
            <a:picLocks noChangeAspect="1"/>
          </p:cNvPicPr>
          <p:nvPr/>
        </p:nvPicPr>
        <p:blipFill>
          <a:blip r:embed="rId4">
            <a:extLst/>
          </a:blip>
          <a:stretch>
            <a:fillRect/>
          </a:stretch>
        </p:blipFill>
        <p:spPr>
          <a:xfrm>
            <a:off x="3943784" y="1956685"/>
            <a:ext cx="1016001" cy="6210301"/>
          </a:xfrm>
          <a:prstGeom prst="rect">
            <a:avLst/>
          </a:prstGeom>
          <a:ln w="12700">
            <a:miter lim="400000"/>
          </a:ln>
        </p:spPr>
      </p:pic>
      <p:sp>
        <p:nvSpPr>
          <p:cNvPr id="1088" name="ELMo…"/>
          <p:cNvSpPr txBox="1"/>
          <p:nvPr/>
        </p:nvSpPr>
        <p:spPr>
          <a:xfrm>
            <a:off x="897674" y="591497"/>
            <a:ext cx="1605040"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ELMo</a:t>
            </a:r>
          </a:p>
          <a:p>
            <a:pPr>
              <a:defRPr sz="3300"/>
            </a:pPr>
            <a:r>
              <a:t>Layer-1</a:t>
            </a:r>
          </a:p>
        </p:txBody>
      </p:sp>
      <p:sp>
        <p:nvSpPr>
          <p:cNvPr id="1089" name="CCA"/>
          <p:cNvSpPr txBox="1"/>
          <p:nvPr/>
        </p:nvSpPr>
        <p:spPr>
          <a:xfrm>
            <a:off x="3940539" y="845497"/>
            <a:ext cx="102249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CCA</a:t>
            </a:r>
          </a:p>
        </p:txBody>
      </p:sp>
      <p:sp>
        <p:nvSpPr>
          <p:cNvPr id="1090" name="IB…"/>
          <p:cNvSpPr txBox="1"/>
          <p:nvPr/>
        </p:nvSpPr>
        <p:spPr>
          <a:xfrm>
            <a:off x="8516832" y="591497"/>
            <a:ext cx="2441983"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pic>
        <p:nvPicPr>
          <p:cNvPr id="1091" name="Image" descr="Image"/>
          <p:cNvPicPr>
            <a:picLocks noChangeAspect="0"/>
          </p:cNvPicPr>
          <p:nvPr/>
        </p:nvPicPr>
        <p:blipFill>
          <a:blip r:embed="rId5">
            <a:extLst/>
          </a:blip>
          <a:stretch>
            <a:fillRect/>
          </a:stretch>
        </p:blipFill>
        <p:spPr>
          <a:xfrm>
            <a:off x="10147065" y="1499560"/>
            <a:ext cx="796881" cy="1752961"/>
          </a:xfrm>
          <a:prstGeom prst="rect">
            <a:avLst/>
          </a:prstGeom>
          <a:ln w="12700">
            <a:miter lim="400000"/>
          </a:ln>
        </p:spPr>
      </p:pic>
      <p:sp>
        <p:nvSpPr>
          <p:cNvPr id="1092" name="Line"/>
          <p:cNvSpPr/>
          <p:nvPr/>
        </p:nvSpPr>
        <p:spPr>
          <a:xfrm>
            <a:off x="8410793" y="3000372"/>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93" name="Image" descr="Image"/>
          <p:cNvPicPr>
            <a:picLocks noChangeAspect="0"/>
          </p:cNvPicPr>
          <p:nvPr/>
        </p:nvPicPr>
        <p:blipFill>
          <a:blip r:embed="rId5">
            <a:extLst/>
          </a:blip>
          <a:stretch>
            <a:fillRect/>
          </a:stretch>
        </p:blipFill>
        <p:spPr>
          <a:xfrm>
            <a:off x="8370416" y="3298963"/>
            <a:ext cx="591895" cy="1572505"/>
          </a:xfrm>
          <a:prstGeom prst="rect">
            <a:avLst/>
          </a:prstGeom>
          <a:ln w="12700">
            <a:miter lim="400000"/>
          </a:ln>
        </p:spPr>
      </p:pic>
      <p:sp>
        <p:nvSpPr>
          <p:cNvPr id="1094" name="Line"/>
          <p:cNvSpPr/>
          <p:nvPr/>
        </p:nvSpPr>
        <p:spPr>
          <a:xfrm>
            <a:off x="8410793" y="4601971"/>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95" name="Image" descr="Image"/>
          <p:cNvPicPr>
            <a:picLocks noChangeAspect="0"/>
          </p:cNvPicPr>
          <p:nvPr/>
        </p:nvPicPr>
        <p:blipFill>
          <a:blip r:embed="rId5">
            <a:extLst/>
          </a:blip>
          <a:stretch>
            <a:fillRect/>
          </a:stretch>
        </p:blipFill>
        <p:spPr>
          <a:xfrm>
            <a:off x="9741405" y="4633297"/>
            <a:ext cx="591894" cy="1751224"/>
          </a:xfrm>
          <a:prstGeom prst="rect">
            <a:avLst/>
          </a:prstGeom>
          <a:ln w="12700">
            <a:miter lim="400000"/>
          </a:ln>
        </p:spPr>
      </p:pic>
      <p:sp>
        <p:nvSpPr>
          <p:cNvPr id="1096" name="Line"/>
          <p:cNvSpPr/>
          <p:nvPr/>
        </p:nvSpPr>
        <p:spPr>
          <a:xfrm>
            <a:off x="8410793" y="6189596"/>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97" name="Image" descr="Image"/>
          <p:cNvPicPr>
            <a:picLocks noChangeAspect="0"/>
          </p:cNvPicPr>
          <p:nvPr/>
        </p:nvPicPr>
        <p:blipFill>
          <a:blip r:embed="rId5">
            <a:extLst/>
          </a:blip>
          <a:stretch>
            <a:fillRect/>
          </a:stretch>
        </p:blipFill>
        <p:spPr>
          <a:xfrm>
            <a:off x="9152128" y="5951423"/>
            <a:ext cx="340259" cy="2291985"/>
          </a:xfrm>
          <a:prstGeom prst="rect">
            <a:avLst/>
          </a:prstGeom>
          <a:ln w="12700">
            <a:miter lim="400000"/>
          </a:ln>
        </p:spPr>
      </p:pic>
      <p:sp>
        <p:nvSpPr>
          <p:cNvPr id="1098" name="Line"/>
          <p:cNvSpPr/>
          <p:nvPr/>
        </p:nvSpPr>
        <p:spPr>
          <a:xfrm>
            <a:off x="8410793" y="7826258"/>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9" name="For some tokens, we need all 4 dimensions"/>
          <p:cNvSpPr txBox="1"/>
          <p:nvPr/>
        </p:nvSpPr>
        <p:spPr>
          <a:xfrm>
            <a:off x="7057736" y="8324233"/>
            <a:ext cx="5360176" cy="1105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300"/>
            </a:lvl1pPr>
          </a:lstStyle>
          <a:p>
            <a:pPr/>
            <a:r>
              <a:t>For some tokens, we need all 4 dimensions</a:t>
            </a:r>
          </a:p>
        </p:txBody>
      </p:sp>
      <p:sp>
        <p:nvSpPr>
          <p:cNvPr id="1100" name="one word token"/>
          <p:cNvSpPr txBox="1"/>
          <p:nvPr/>
        </p:nvSpPr>
        <p:spPr>
          <a:xfrm>
            <a:off x="277509" y="8786175"/>
            <a:ext cx="32345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one word token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5" name="Rectangle"/>
          <p:cNvSpPr/>
          <p:nvPr/>
        </p:nvSpPr>
        <p:spPr>
          <a:xfrm>
            <a:off x="-1581514" y="-2136788"/>
            <a:ext cx="17361819" cy="13562484"/>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06" name="Image" descr="Image"/>
          <p:cNvPicPr>
            <a:picLocks noChangeAspect="1"/>
          </p:cNvPicPr>
          <p:nvPr/>
        </p:nvPicPr>
        <p:blipFill>
          <a:blip r:embed="rId3">
            <a:extLst/>
          </a:blip>
          <a:stretch>
            <a:fillRect/>
          </a:stretch>
        </p:blipFill>
        <p:spPr>
          <a:xfrm>
            <a:off x="1404247" y="1895205"/>
            <a:ext cx="591894" cy="6333261"/>
          </a:xfrm>
          <a:prstGeom prst="rect">
            <a:avLst/>
          </a:prstGeom>
          <a:ln w="12700">
            <a:miter lim="400000"/>
          </a:ln>
        </p:spPr>
      </p:pic>
      <p:pic>
        <p:nvPicPr>
          <p:cNvPr id="1107" name="Image" descr="Image"/>
          <p:cNvPicPr>
            <a:picLocks noChangeAspect="1"/>
          </p:cNvPicPr>
          <p:nvPr/>
        </p:nvPicPr>
        <p:blipFill>
          <a:blip r:embed="rId4">
            <a:extLst/>
          </a:blip>
          <a:stretch>
            <a:fillRect/>
          </a:stretch>
        </p:blipFill>
        <p:spPr>
          <a:xfrm>
            <a:off x="3943784" y="1956685"/>
            <a:ext cx="1016001" cy="6210301"/>
          </a:xfrm>
          <a:prstGeom prst="rect">
            <a:avLst/>
          </a:prstGeom>
          <a:ln w="12700">
            <a:miter lim="400000"/>
          </a:ln>
        </p:spPr>
      </p:pic>
      <p:sp>
        <p:nvSpPr>
          <p:cNvPr id="1108" name="ELMo…"/>
          <p:cNvSpPr txBox="1"/>
          <p:nvPr/>
        </p:nvSpPr>
        <p:spPr>
          <a:xfrm>
            <a:off x="897674" y="591497"/>
            <a:ext cx="1605040"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ELMo</a:t>
            </a:r>
          </a:p>
          <a:p>
            <a:pPr>
              <a:defRPr sz="3300"/>
            </a:pPr>
            <a:r>
              <a:t>Layer-1</a:t>
            </a:r>
          </a:p>
        </p:txBody>
      </p:sp>
      <p:sp>
        <p:nvSpPr>
          <p:cNvPr id="1109" name="CCA"/>
          <p:cNvSpPr txBox="1"/>
          <p:nvPr/>
        </p:nvSpPr>
        <p:spPr>
          <a:xfrm>
            <a:off x="3940539" y="845497"/>
            <a:ext cx="102249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CCA</a:t>
            </a:r>
          </a:p>
        </p:txBody>
      </p:sp>
      <p:sp>
        <p:nvSpPr>
          <p:cNvPr id="1110" name="IB…"/>
          <p:cNvSpPr txBox="1"/>
          <p:nvPr/>
        </p:nvSpPr>
        <p:spPr>
          <a:xfrm>
            <a:off x="8516832" y="591497"/>
            <a:ext cx="2441983"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pic>
        <p:nvPicPr>
          <p:cNvPr id="1111" name="Image" descr="Image"/>
          <p:cNvPicPr>
            <a:picLocks noChangeAspect="0"/>
          </p:cNvPicPr>
          <p:nvPr/>
        </p:nvPicPr>
        <p:blipFill>
          <a:blip r:embed="rId5">
            <a:extLst/>
          </a:blip>
          <a:stretch>
            <a:fillRect/>
          </a:stretch>
        </p:blipFill>
        <p:spPr>
          <a:xfrm>
            <a:off x="9130758" y="2463888"/>
            <a:ext cx="1813188" cy="597445"/>
          </a:xfrm>
          <a:prstGeom prst="rect">
            <a:avLst/>
          </a:prstGeom>
          <a:ln w="12700">
            <a:miter lim="400000"/>
          </a:ln>
        </p:spPr>
      </p:pic>
      <p:sp>
        <p:nvSpPr>
          <p:cNvPr id="1112" name="Line"/>
          <p:cNvSpPr/>
          <p:nvPr/>
        </p:nvSpPr>
        <p:spPr>
          <a:xfrm>
            <a:off x="8410793" y="3000372"/>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13" name="Image" descr="Image"/>
          <p:cNvPicPr>
            <a:picLocks noChangeAspect="0"/>
          </p:cNvPicPr>
          <p:nvPr/>
        </p:nvPicPr>
        <p:blipFill>
          <a:blip r:embed="rId5">
            <a:extLst/>
          </a:blip>
          <a:stretch>
            <a:fillRect/>
          </a:stretch>
        </p:blipFill>
        <p:spPr>
          <a:xfrm>
            <a:off x="8370416" y="3298963"/>
            <a:ext cx="591895" cy="1572505"/>
          </a:xfrm>
          <a:prstGeom prst="rect">
            <a:avLst/>
          </a:prstGeom>
          <a:ln w="12700">
            <a:miter lim="400000"/>
          </a:ln>
        </p:spPr>
      </p:pic>
      <p:sp>
        <p:nvSpPr>
          <p:cNvPr id="1114" name="Line"/>
          <p:cNvSpPr/>
          <p:nvPr/>
        </p:nvSpPr>
        <p:spPr>
          <a:xfrm>
            <a:off x="8410793" y="4601971"/>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5" name="Line"/>
          <p:cNvSpPr/>
          <p:nvPr/>
        </p:nvSpPr>
        <p:spPr>
          <a:xfrm>
            <a:off x="8410793" y="6189596"/>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16" name="Image" descr="Image"/>
          <p:cNvPicPr>
            <a:picLocks noChangeAspect="0"/>
          </p:cNvPicPr>
          <p:nvPr/>
        </p:nvPicPr>
        <p:blipFill>
          <a:blip r:embed="rId5">
            <a:extLst/>
          </a:blip>
          <a:stretch>
            <a:fillRect/>
          </a:stretch>
        </p:blipFill>
        <p:spPr>
          <a:xfrm>
            <a:off x="9152128" y="5951423"/>
            <a:ext cx="340259" cy="2291985"/>
          </a:xfrm>
          <a:prstGeom prst="rect">
            <a:avLst/>
          </a:prstGeom>
          <a:ln w="12700">
            <a:miter lim="400000"/>
          </a:ln>
        </p:spPr>
      </p:pic>
      <p:sp>
        <p:nvSpPr>
          <p:cNvPr id="1117" name="Line"/>
          <p:cNvSpPr/>
          <p:nvPr/>
        </p:nvSpPr>
        <p:spPr>
          <a:xfrm>
            <a:off x="8410793" y="7826258"/>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18" name="Image" descr="Image"/>
          <p:cNvPicPr>
            <a:picLocks noChangeAspect="0"/>
          </p:cNvPicPr>
          <p:nvPr/>
        </p:nvPicPr>
        <p:blipFill>
          <a:blip r:embed="rId5">
            <a:extLst/>
          </a:blip>
          <a:stretch>
            <a:fillRect/>
          </a:stretch>
        </p:blipFill>
        <p:spPr>
          <a:xfrm>
            <a:off x="8294756" y="5257563"/>
            <a:ext cx="2055003" cy="965674"/>
          </a:xfrm>
          <a:prstGeom prst="rect">
            <a:avLst/>
          </a:prstGeom>
          <a:ln w="12700">
            <a:miter lim="400000"/>
          </a:ln>
        </p:spPr>
      </p:pic>
      <p:sp>
        <p:nvSpPr>
          <p:cNvPr id="1119" name="For some tokens, retaining less information does not hurt parsing."/>
          <p:cNvSpPr txBox="1"/>
          <p:nvPr/>
        </p:nvSpPr>
        <p:spPr>
          <a:xfrm>
            <a:off x="7057736" y="8018985"/>
            <a:ext cx="5360176" cy="161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300"/>
            </a:lvl1pPr>
          </a:lstStyle>
          <a:p>
            <a:pPr/>
            <a:r>
              <a:t>For some tokens, retaining less information does not hurt parsing. </a:t>
            </a:r>
          </a:p>
        </p:txBody>
      </p:sp>
      <p:sp>
        <p:nvSpPr>
          <p:cNvPr id="1120" name="one word token"/>
          <p:cNvSpPr txBox="1"/>
          <p:nvPr/>
        </p:nvSpPr>
        <p:spPr>
          <a:xfrm>
            <a:off x="277509" y="8786175"/>
            <a:ext cx="32345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one word token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5" name="Rectangle"/>
          <p:cNvSpPr/>
          <p:nvPr/>
        </p:nvSpPr>
        <p:spPr>
          <a:xfrm>
            <a:off x="-1581514" y="-2136788"/>
            <a:ext cx="17361819" cy="13562484"/>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26" name="Image" descr="Image"/>
          <p:cNvPicPr>
            <a:picLocks noChangeAspect="1"/>
          </p:cNvPicPr>
          <p:nvPr/>
        </p:nvPicPr>
        <p:blipFill>
          <a:blip r:embed="rId3">
            <a:extLst/>
          </a:blip>
          <a:stretch>
            <a:fillRect/>
          </a:stretch>
        </p:blipFill>
        <p:spPr>
          <a:xfrm>
            <a:off x="1404247" y="1895205"/>
            <a:ext cx="591894" cy="6333261"/>
          </a:xfrm>
          <a:prstGeom prst="rect">
            <a:avLst/>
          </a:prstGeom>
          <a:ln w="12700">
            <a:miter lim="400000"/>
          </a:ln>
        </p:spPr>
      </p:pic>
      <p:pic>
        <p:nvPicPr>
          <p:cNvPr id="1127" name="Image" descr="Image"/>
          <p:cNvPicPr>
            <a:picLocks noChangeAspect="1"/>
          </p:cNvPicPr>
          <p:nvPr/>
        </p:nvPicPr>
        <p:blipFill>
          <a:blip r:embed="rId4">
            <a:extLst/>
          </a:blip>
          <a:stretch>
            <a:fillRect/>
          </a:stretch>
        </p:blipFill>
        <p:spPr>
          <a:xfrm>
            <a:off x="3943784" y="1956685"/>
            <a:ext cx="1016001" cy="6210301"/>
          </a:xfrm>
          <a:prstGeom prst="rect">
            <a:avLst/>
          </a:prstGeom>
          <a:ln w="12700">
            <a:miter lim="400000"/>
          </a:ln>
        </p:spPr>
      </p:pic>
      <p:sp>
        <p:nvSpPr>
          <p:cNvPr id="1128" name="ELMo…"/>
          <p:cNvSpPr txBox="1"/>
          <p:nvPr/>
        </p:nvSpPr>
        <p:spPr>
          <a:xfrm>
            <a:off x="897674" y="591497"/>
            <a:ext cx="1605040"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ELMo</a:t>
            </a:r>
          </a:p>
          <a:p>
            <a:pPr>
              <a:defRPr sz="3300"/>
            </a:pPr>
            <a:r>
              <a:t>Layer-1</a:t>
            </a:r>
          </a:p>
        </p:txBody>
      </p:sp>
      <p:sp>
        <p:nvSpPr>
          <p:cNvPr id="1129" name="CCA"/>
          <p:cNvSpPr txBox="1"/>
          <p:nvPr/>
        </p:nvSpPr>
        <p:spPr>
          <a:xfrm>
            <a:off x="3940539" y="845497"/>
            <a:ext cx="102249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CCA</a:t>
            </a:r>
          </a:p>
        </p:txBody>
      </p:sp>
      <p:sp>
        <p:nvSpPr>
          <p:cNvPr id="1130" name="IB…"/>
          <p:cNvSpPr txBox="1"/>
          <p:nvPr/>
        </p:nvSpPr>
        <p:spPr>
          <a:xfrm>
            <a:off x="8516832" y="591497"/>
            <a:ext cx="2441983"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pic>
        <p:nvPicPr>
          <p:cNvPr id="1131" name="Image" descr="Image"/>
          <p:cNvPicPr>
            <a:picLocks noChangeAspect="0"/>
          </p:cNvPicPr>
          <p:nvPr/>
        </p:nvPicPr>
        <p:blipFill>
          <a:blip r:embed="rId5">
            <a:extLst/>
          </a:blip>
          <a:stretch>
            <a:fillRect/>
          </a:stretch>
        </p:blipFill>
        <p:spPr>
          <a:xfrm>
            <a:off x="9130758" y="2463888"/>
            <a:ext cx="1813188" cy="597445"/>
          </a:xfrm>
          <a:prstGeom prst="rect">
            <a:avLst/>
          </a:prstGeom>
          <a:ln w="12700">
            <a:miter lim="400000"/>
          </a:ln>
        </p:spPr>
      </p:pic>
      <p:sp>
        <p:nvSpPr>
          <p:cNvPr id="1132" name="Line"/>
          <p:cNvSpPr/>
          <p:nvPr/>
        </p:nvSpPr>
        <p:spPr>
          <a:xfrm>
            <a:off x="8410793" y="3000372"/>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33" name="Image" descr="Image"/>
          <p:cNvPicPr>
            <a:picLocks noChangeAspect="0"/>
          </p:cNvPicPr>
          <p:nvPr/>
        </p:nvPicPr>
        <p:blipFill>
          <a:blip r:embed="rId5">
            <a:extLst/>
          </a:blip>
          <a:stretch>
            <a:fillRect/>
          </a:stretch>
        </p:blipFill>
        <p:spPr>
          <a:xfrm>
            <a:off x="8370416" y="3298963"/>
            <a:ext cx="591895" cy="1572505"/>
          </a:xfrm>
          <a:prstGeom prst="rect">
            <a:avLst/>
          </a:prstGeom>
          <a:ln w="12700">
            <a:miter lim="400000"/>
          </a:ln>
        </p:spPr>
      </p:pic>
      <p:sp>
        <p:nvSpPr>
          <p:cNvPr id="1134" name="Line"/>
          <p:cNvSpPr/>
          <p:nvPr/>
        </p:nvSpPr>
        <p:spPr>
          <a:xfrm>
            <a:off x="8410793" y="4601971"/>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35" name="Image" descr="Image"/>
          <p:cNvPicPr>
            <a:picLocks noChangeAspect="0"/>
          </p:cNvPicPr>
          <p:nvPr/>
        </p:nvPicPr>
        <p:blipFill>
          <a:blip r:embed="rId5">
            <a:extLst/>
          </a:blip>
          <a:stretch>
            <a:fillRect/>
          </a:stretch>
        </p:blipFill>
        <p:spPr>
          <a:xfrm>
            <a:off x="8294756" y="5257563"/>
            <a:ext cx="2055003" cy="965674"/>
          </a:xfrm>
          <a:prstGeom prst="rect">
            <a:avLst/>
          </a:prstGeom>
          <a:ln w="12700">
            <a:miter lim="400000"/>
          </a:ln>
        </p:spPr>
      </p:pic>
      <p:sp>
        <p:nvSpPr>
          <p:cNvPr id="1136" name="Line"/>
          <p:cNvSpPr/>
          <p:nvPr/>
        </p:nvSpPr>
        <p:spPr>
          <a:xfrm>
            <a:off x="8410793" y="6189596"/>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37" name="Image" descr="Image"/>
          <p:cNvPicPr>
            <a:picLocks noChangeAspect="0"/>
          </p:cNvPicPr>
          <p:nvPr/>
        </p:nvPicPr>
        <p:blipFill>
          <a:blip r:embed="rId5">
            <a:extLst/>
          </a:blip>
          <a:stretch>
            <a:fillRect/>
          </a:stretch>
        </p:blipFill>
        <p:spPr>
          <a:xfrm>
            <a:off x="9152128" y="5951423"/>
            <a:ext cx="340259" cy="2291985"/>
          </a:xfrm>
          <a:prstGeom prst="rect">
            <a:avLst/>
          </a:prstGeom>
          <a:ln w="12700">
            <a:miter lim="400000"/>
          </a:ln>
        </p:spPr>
      </p:pic>
      <p:sp>
        <p:nvSpPr>
          <p:cNvPr id="1138" name="Line"/>
          <p:cNvSpPr/>
          <p:nvPr/>
        </p:nvSpPr>
        <p:spPr>
          <a:xfrm>
            <a:off x="8410793" y="7826258"/>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9" name="Example: In English, we don’t care whether an object pronoun is singular or plural."/>
          <p:cNvSpPr txBox="1"/>
          <p:nvPr/>
        </p:nvSpPr>
        <p:spPr>
          <a:xfrm>
            <a:off x="2113307" y="8419468"/>
            <a:ext cx="9423323" cy="1030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Example: In English, we don’t care whether an object pronoun is singular or plural.</a:t>
            </a:r>
          </a:p>
        </p:txBody>
      </p:sp>
      <p:sp>
        <p:nvSpPr>
          <p:cNvPr id="1140" name="number:"/>
          <p:cNvSpPr txBox="1"/>
          <p:nvPr/>
        </p:nvSpPr>
        <p:spPr>
          <a:xfrm>
            <a:off x="6166753" y="5509870"/>
            <a:ext cx="131643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number:</a:t>
            </a:r>
          </a:p>
        </p:txBody>
      </p:sp>
      <p:sp>
        <p:nvSpPr>
          <p:cNvPr id="1141" name="accusative/…"/>
          <p:cNvSpPr txBox="1"/>
          <p:nvPr/>
        </p:nvSpPr>
        <p:spPr>
          <a:xfrm>
            <a:off x="5887099" y="7050176"/>
            <a:ext cx="1875740"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accusative/</a:t>
            </a:r>
          </a:p>
          <a:p>
            <a:pPr/>
            <a:r>
              <a:t>nominative:</a:t>
            </a:r>
          </a:p>
        </p:txBody>
      </p:sp>
      <p:pic>
        <p:nvPicPr>
          <p:cNvPr id="1142" name="Image" descr="Image"/>
          <p:cNvPicPr>
            <a:picLocks noChangeAspect="1"/>
          </p:cNvPicPr>
          <p:nvPr/>
        </p:nvPicPr>
        <p:blipFill>
          <a:blip r:embed="rId6">
            <a:extLst/>
          </a:blip>
          <a:srcRect l="29371" t="0" r="29371" b="69126"/>
          <a:stretch>
            <a:fillRect/>
          </a:stretch>
        </p:blipFill>
        <p:spPr>
          <a:xfrm>
            <a:off x="11161330" y="5225256"/>
            <a:ext cx="1274470" cy="1030423"/>
          </a:xfrm>
          <a:prstGeom prst="rect">
            <a:avLst/>
          </a:prstGeom>
          <a:ln w="12700">
            <a:miter lim="400000"/>
          </a:ln>
        </p:spPr>
      </p:pic>
      <p:pic>
        <p:nvPicPr>
          <p:cNvPr id="1143" name="Unknown.jpeg" descr="Unknown.jpeg"/>
          <p:cNvPicPr>
            <a:picLocks noChangeAspect="1"/>
          </p:cNvPicPr>
          <p:nvPr/>
        </p:nvPicPr>
        <p:blipFill>
          <a:blip r:embed="rId7">
            <a:extLst/>
          </a:blip>
          <a:stretch>
            <a:fillRect/>
          </a:stretch>
        </p:blipFill>
        <p:spPr>
          <a:xfrm>
            <a:off x="11232784" y="6819837"/>
            <a:ext cx="1131459" cy="10303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40"/>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14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11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1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1" grpId="3"/>
      <p:bldP build="whole" bldLvl="1" animBg="1" rev="0" advAuto="0" spid="1139" grpId="1"/>
      <p:bldP build="whole" bldLvl="1" animBg="1" rev="0" advAuto="0" spid="1140" grpId="2"/>
      <p:bldP build="whole" bldLvl="1" animBg="1" rev="0" advAuto="0" spid="1142" grpId="4"/>
      <p:bldP build="whole" bldLvl="1" animBg="1" rev="0" advAuto="0" spid="1143" grpId="5"/>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8" name="Rectangle"/>
          <p:cNvSpPr/>
          <p:nvPr/>
        </p:nvSpPr>
        <p:spPr>
          <a:xfrm>
            <a:off x="-1581514" y="-2136788"/>
            <a:ext cx="17361819" cy="13562484"/>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49" name="Image" descr="Image"/>
          <p:cNvPicPr>
            <a:picLocks noChangeAspect="1"/>
          </p:cNvPicPr>
          <p:nvPr/>
        </p:nvPicPr>
        <p:blipFill>
          <a:blip r:embed="rId3">
            <a:extLst/>
          </a:blip>
          <a:stretch>
            <a:fillRect/>
          </a:stretch>
        </p:blipFill>
        <p:spPr>
          <a:xfrm>
            <a:off x="1404247" y="1895205"/>
            <a:ext cx="591894" cy="6333261"/>
          </a:xfrm>
          <a:prstGeom prst="rect">
            <a:avLst/>
          </a:prstGeom>
          <a:ln w="12700">
            <a:miter lim="400000"/>
          </a:ln>
        </p:spPr>
      </p:pic>
      <p:sp>
        <p:nvSpPr>
          <p:cNvPr id="1150" name="ELMo…"/>
          <p:cNvSpPr txBox="1"/>
          <p:nvPr/>
        </p:nvSpPr>
        <p:spPr>
          <a:xfrm>
            <a:off x="897674" y="591497"/>
            <a:ext cx="1605040"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ELMo</a:t>
            </a:r>
          </a:p>
          <a:p>
            <a:pPr>
              <a:defRPr sz="3300"/>
            </a:pPr>
            <a:r>
              <a:t>Layer-1</a:t>
            </a:r>
          </a:p>
        </p:txBody>
      </p:sp>
      <p:sp>
        <p:nvSpPr>
          <p:cNvPr id="1151" name="IB…"/>
          <p:cNvSpPr txBox="1"/>
          <p:nvPr/>
        </p:nvSpPr>
        <p:spPr>
          <a:xfrm>
            <a:off x="8516832" y="591497"/>
            <a:ext cx="2441983"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pic>
        <p:nvPicPr>
          <p:cNvPr id="1152" name="Image" descr="Image"/>
          <p:cNvPicPr>
            <a:picLocks noChangeAspect="0"/>
          </p:cNvPicPr>
          <p:nvPr/>
        </p:nvPicPr>
        <p:blipFill>
          <a:blip r:embed="rId4">
            <a:extLst/>
          </a:blip>
          <a:stretch>
            <a:fillRect/>
          </a:stretch>
        </p:blipFill>
        <p:spPr>
          <a:xfrm>
            <a:off x="9130758" y="2463888"/>
            <a:ext cx="1813188" cy="597445"/>
          </a:xfrm>
          <a:prstGeom prst="rect">
            <a:avLst/>
          </a:prstGeom>
          <a:ln w="12700">
            <a:miter lim="400000"/>
          </a:ln>
        </p:spPr>
      </p:pic>
      <p:sp>
        <p:nvSpPr>
          <p:cNvPr id="1153" name="Line"/>
          <p:cNvSpPr/>
          <p:nvPr/>
        </p:nvSpPr>
        <p:spPr>
          <a:xfrm>
            <a:off x="8410793" y="3000372"/>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54" name="Image" descr="Image"/>
          <p:cNvPicPr>
            <a:picLocks noChangeAspect="0"/>
          </p:cNvPicPr>
          <p:nvPr/>
        </p:nvPicPr>
        <p:blipFill>
          <a:blip r:embed="rId4">
            <a:extLst/>
          </a:blip>
          <a:stretch>
            <a:fillRect/>
          </a:stretch>
        </p:blipFill>
        <p:spPr>
          <a:xfrm>
            <a:off x="8370416" y="3298963"/>
            <a:ext cx="591895" cy="1572505"/>
          </a:xfrm>
          <a:prstGeom prst="rect">
            <a:avLst/>
          </a:prstGeom>
          <a:ln w="12700">
            <a:miter lim="400000"/>
          </a:ln>
        </p:spPr>
      </p:pic>
      <p:sp>
        <p:nvSpPr>
          <p:cNvPr id="1155" name="Line"/>
          <p:cNvSpPr/>
          <p:nvPr/>
        </p:nvSpPr>
        <p:spPr>
          <a:xfrm>
            <a:off x="8410793" y="4601971"/>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56" name="Image" descr="Image"/>
          <p:cNvPicPr>
            <a:picLocks noChangeAspect="0"/>
          </p:cNvPicPr>
          <p:nvPr/>
        </p:nvPicPr>
        <p:blipFill>
          <a:blip r:embed="rId4">
            <a:extLst/>
          </a:blip>
          <a:stretch>
            <a:fillRect/>
          </a:stretch>
        </p:blipFill>
        <p:spPr>
          <a:xfrm>
            <a:off x="8294756" y="5257563"/>
            <a:ext cx="2055003" cy="965674"/>
          </a:xfrm>
          <a:prstGeom prst="rect">
            <a:avLst/>
          </a:prstGeom>
          <a:ln w="12700">
            <a:miter lim="400000"/>
          </a:ln>
        </p:spPr>
      </p:pic>
      <p:sp>
        <p:nvSpPr>
          <p:cNvPr id="1157" name="Line"/>
          <p:cNvSpPr/>
          <p:nvPr/>
        </p:nvSpPr>
        <p:spPr>
          <a:xfrm>
            <a:off x="8410793" y="6189596"/>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58" name="Image" descr="Image"/>
          <p:cNvPicPr>
            <a:picLocks noChangeAspect="0"/>
          </p:cNvPicPr>
          <p:nvPr/>
        </p:nvPicPr>
        <p:blipFill>
          <a:blip r:embed="rId4">
            <a:extLst/>
          </a:blip>
          <a:stretch>
            <a:fillRect/>
          </a:stretch>
        </p:blipFill>
        <p:spPr>
          <a:xfrm>
            <a:off x="9152128" y="5951423"/>
            <a:ext cx="340259" cy="2291985"/>
          </a:xfrm>
          <a:prstGeom prst="rect">
            <a:avLst/>
          </a:prstGeom>
          <a:ln w="12700">
            <a:miter lim="400000"/>
          </a:ln>
        </p:spPr>
      </p:pic>
      <p:sp>
        <p:nvSpPr>
          <p:cNvPr id="1159" name="Line"/>
          <p:cNvSpPr/>
          <p:nvPr/>
        </p:nvSpPr>
        <p:spPr>
          <a:xfrm>
            <a:off x="8410793" y="7826258"/>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160" name="Image" descr="Image"/>
          <p:cNvPicPr>
            <a:picLocks noChangeAspect="1"/>
          </p:cNvPicPr>
          <p:nvPr/>
        </p:nvPicPr>
        <p:blipFill>
          <a:blip r:embed="rId5">
            <a:extLst/>
          </a:blip>
          <a:stretch>
            <a:fillRect/>
          </a:stretch>
        </p:blipFill>
        <p:spPr>
          <a:xfrm>
            <a:off x="1497996" y="1999744"/>
            <a:ext cx="2388686" cy="6124184"/>
          </a:xfrm>
          <a:prstGeom prst="rect">
            <a:avLst/>
          </a:prstGeom>
          <a:ln w="12700">
            <a:miter lim="400000"/>
          </a:ln>
        </p:spPr>
      </p:pic>
      <p:pic>
        <p:nvPicPr>
          <p:cNvPr id="1161" name="Image" descr="Image"/>
          <p:cNvPicPr>
            <a:picLocks noChangeAspect="1"/>
          </p:cNvPicPr>
          <p:nvPr/>
        </p:nvPicPr>
        <p:blipFill>
          <a:blip r:embed="rId6">
            <a:extLst/>
          </a:blip>
          <a:stretch>
            <a:fillRect/>
          </a:stretch>
        </p:blipFill>
        <p:spPr>
          <a:xfrm>
            <a:off x="3672190" y="931082"/>
            <a:ext cx="2524959" cy="8624856"/>
          </a:xfrm>
          <a:prstGeom prst="rect">
            <a:avLst/>
          </a:prstGeom>
          <a:ln w="12700">
            <a:miter lim="400000"/>
          </a:ln>
        </p:spPr>
      </p:pic>
      <p:grpSp>
        <p:nvGrpSpPr>
          <p:cNvPr id="1166" name="Group"/>
          <p:cNvGrpSpPr/>
          <p:nvPr/>
        </p:nvGrpSpPr>
        <p:grpSpPr>
          <a:xfrm>
            <a:off x="5728361" y="1571750"/>
            <a:ext cx="2894070" cy="4783547"/>
            <a:chOff x="-143528" y="-202978"/>
            <a:chExt cx="2894069" cy="4783545"/>
          </a:xfrm>
        </p:grpSpPr>
        <p:pic>
          <p:nvPicPr>
            <p:cNvPr id="1162" name="Line Line" descr="Line Line"/>
            <p:cNvPicPr>
              <a:picLocks noChangeAspect="0"/>
            </p:cNvPicPr>
            <p:nvPr/>
          </p:nvPicPr>
          <p:blipFill>
            <a:blip r:embed="rId7">
              <a:extLst/>
            </a:blip>
            <a:stretch>
              <a:fillRect/>
            </a:stretch>
          </p:blipFill>
          <p:spPr>
            <a:xfrm rot="18546357">
              <a:off x="-741134" y="2663256"/>
              <a:ext cx="4089280" cy="405592"/>
            </a:xfrm>
            <a:prstGeom prst="rect">
              <a:avLst/>
            </a:prstGeom>
            <a:effectLst/>
          </p:spPr>
        </p:pic>
        <p:pic>
          <p:nvPicPr>
            <p:cNvPr id="1164" name="Line Line" descr="Line Line"/>
            <p:cNvPicPr>
              <a:picLocks noChangeAspect="0"/>
            </p:cNvPicPr>
            <p:nvPr/>
          </p:nvPicPr>
          <p:blipFill>
            <a:blip r:embed="rId8">
              <a:extLst/>
            </a:blip>
            <a:stretch>
              <a:fillRect/>
            </a:stretch>
          </p:blipFill>
          <p:spPr>
            <a:xfrm rot="1633006">
              <a:off x="-204296" y="430599"/>
              <a:ext cx="2868785" cy="405592"/>
            </a:xfrm>
            <a:prstGeom prst="rect">
              <a:avLst/>
            </a:prstGeom>
            <a:effectLst/>
          </p:spPr>
        </p:pic>
      </p:grpSp>
      <p:grpSp>
        <p:nvGrpSpPr>
          <p:cNvPr id="1171" name="Group"/>
          <p:cNvGrpSpPr/>
          <p:nvPr/>
        </p:nvGrpSpPr>
        <p:grpSpPr>
          <a:xfrm>
            <a:off x="5696064" y="2413404"/>
            <a:ext cx="2894070" cy="5022595"/>
            <a:chOff x="-188885" y="-197564"/>
            <a:chExt cx="2894069" cy="5022594"/>
          </a:xfrm>
        </p:grpSpPr>
        <p:pic>
          <p:nvPicPr>
            <p:cNvPr id="1167" name="Line Line" descr="Line Line"/>
            <p:cNvPicPr>
              <a:picLocks noChangeAspect="0"/>
            </p:cNvPicPr>
            <p:nvPr/>
          </p:nvPicPr>
          <p:blipFill>
            <a:blip r:embed="rId7">
              <a:extLst/>
            </a:blip>
            <a:stretch>
              <a:fillRect/>
            </a:stretch>
          </p:blipFill>
          <p:spPr>
            <a:xfrm rot="18546357">
              <a:off x="-786491" y="2907718"/>
              <a:ext cx="4089280" cy="405592"/>
            </a:xfrm>
            <a:prstGeom prst="rect">
              <a:avLst/>
            </a:prstGeom>
            <a:effectLst/>
          </p:spPr>
        </p:pic>
        <p:pic>
          <p:nvPicPr>
            <p:cNvPr id="1169" name="Line Line" descr="Line Line"/>
            <p:cNvPicPr>
              <a:picLocks noChangeAspect="0"/>
            </p:cNvPicPr>
            <p:nvPr/>
          </p:nvPicPr>
          <p:blipFill>
            <a:blip r:embed="rId9">
              <a:extLst/>
            </a:blip>
            <a:stretch>
              <a:fillRect/>
            </a:stretch>
          </p:blipFill>
          <p:spPr>
            <a:xfrm rot="1960344">
              <a:off x="-211664" y="552798"/>
              <a:ext cx="2898857" cy="405592"/>
            </a:xfrm>
            <a:prstGeom prst="rect">
              <a:avLst/>
            </a:prstGeom>
            <a:effectLst/>
          </p:spPr>
        </p:pic>
      </p:grpSp>
      <p:grpSp>
        <p:nvGrpSpPr>
          <p:cNvPr id="1176" name="Group"/>
          <p:cNvGrpSpPr/>
          <p:nvPr/>
        </p:nvGrpSpPr>
        <p:grpSpPr>
          <a:xfrm>
            <a:off x="5795261" y="3114783"/>
            <a:ext cx="2736149" cy="5204922"/>
            <a:chOff x="-188022" y="-169491"/>
            <a:chExt cx="2736147" cy="5204920"/>
          </a:xfrm>
        </p:grpSpPr>
        <p:pic>
          <p:nvPicPr>
            <p:cNvPr id="1172" name="Line Line" descr="Line Line"/>
            <p:cNvPicPr>
              <a:picLocks noChangeAspect="0"/>
            </p:cNvPicPr>
            <p:nvPr/>
          </p:nvPicPr>
          <p:blipFill>
            <a:blip r:embed="rId10">
              <a:extLst/>
            </a:blip>
            <a:stretch>
              <a:fillRect/>
            </a:stretch>
          </p:blipFill>
          <p:spPr>
            <a:xfrm rot="19065634">
              <a:off x="-417254" y="3589736"/>
              <a:ext cx="3251148" cy="405591"/>
            </a:xfrm>
            <a:prstGeom prst="rect">
              <a:avLst/>
            </a:prstGeom>
            <a:effectLst/>
          </p:spPr>
        </p:pic>
        <p:pic>
          <p:nvPicPr>
            <p:cNvPr id="1174" name="Line Line" descr="Line Line"/>
            <p:cNvPicPr>
              <a:picLocks noChangeAspect="0"/>
            </p:cNvPicPr>
            <p:nvPr/>
          </p:nvPicPr>
          <p:blipFill>
            <a:blip r:embed="rId11">
              <a:extLst/>
            </a:blip>
            <a:stretch>
              <a:fillRect/>
            </a:stretch>
          </p:blipFill>
          <p:spPr>
            <a:xfrm rot="2981517">
              <a:off x="-671918" y="1137925"/>
              <a:ext cx="3616746" cy="405591"/>
            </a:xfrm>
            <a:prstGeom prst="rect">
              <a:avLst/>
            </a:prstGeom>
            <a:effectLst/>
          </p:spPr>
        </p:pic>
      </p:grpSp>
      <p:grpSp>
        <p:nvGrpSpPr>
          <p:cNvPr id="1181" name="Group"/>
          <p:cNvGrpSpPr/>
          <p:nvPr/>
        </p:nvGrpSpPr>
        <p:grpSpPr>
          <a:xfrm>
            <a:off x="5746405" y="3798453"/>
            <a:ext cx="2752901" cy="5308430"/>
            <a:chOff x="-198890" y="-151460"/>
            <a:chExt cx="2752899" cy="5308429"/>
          </a:xfrm>
        </p:grpSpPr>
        <p:pic>
          <p:nvPicPr>
            <p:cNvPr id="1177" name="Line Line" descr="Line Line"/>
            <p:cNvPicPr>
              <a:picLocks noChangeAspect="0"/>
            </p:cNvPicPr>
            <p:nvPr/>
          </p:nvPicPr>
          <p:blipFill>
            <a:blip r:embed="rId12">
              <a:extLst/>
            </a:blip>
            <a:stretch>
              <a:fillRect/>
            </a:stretch>
          </p:blipFill>
          <p:spPr>
            <a:xfrm rot="19877710">
              <a:off x="-126562" y="4115342"/>
              <a:ext cx="2752289" cy="405591"/>
            </a:xfrm>
            <a:prstGeom prst="rect">
              <a:avLst/>
            </a:prstGeom>
            <a:effectLst/>
          </p:spPr>
        </p:pic>
        <p:pic>
          <p:nvPicPr>
            <p:cNvPr id="1179" name="Line Line" descr="Line Line"/>
            <p:cNvPicPr>
              <a:picLocks noChangeAspect="0"/>
            </p:cNvPicPr>
            <p:nvPr/>
          </p:nvPicPr>
          <p:blipFill>
            <a:blip r:embed="rId13">
              <a:extLst/>
            </a:blip>
            <a:stretch>
              <a:fillRect/>
            </a:stretch>
          </p:blipFill>
          <p:spPr>
            <a:xfrm rot="3449632">
              <a:off x="-1046473" y="1611634"/>
              <a:ext cx="4403735" cy="405591"/>
            </a:xfrm>
            <a:prstGeom prst="rect">
              <a:avLst/>
            </a:prstGeom>
            <a:effectLst/>
          </p:spPr>
        </p:pic>
      </p:grpSp>
      <p:sp>
        <p:nvSpPr>
          <p:cNvPr id="1182" name="one word token"/>
          <p:cNvSpPr txBox="1"/>
          <p:nvPr/>
        </p:nvSpPr>
        <p:spPr>
          <a:xfrm>
            <a:off x="277509" y="8786175"/>
            <a:ext cx="32345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one word token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160"/>
                                        </p:tgtEl>
                                        <p:attrNameLst>
                                          <p:attrName>style.visibility</p:attrName>
                                        </p:attrNameLst>
                                      </p:cBhvr>
                                      <p:to>
                                        <p:strVal val="visible"/>
                                      </p:to>
                                    </p:set>
                                    <p:animEffect filter="wipe(left)" transition="in">
                                      <p:cBhvr>
                                        <p:cTn id="7" dur="1000"/>
                                        <p:tgtEl>
                                          <p:spTgt spid="1160"/>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161"/>
                                        </p:tgtEl>
                                        <p:attrNameLst>
                                          <p:attrName>style.visibility</p:attrName>
                                        </p:attrNameLst>
                                      </p:cBhvr>
                                      <p:to>
                                        <p:strVal val="visible"/>
                                      </p:to>
                                    </p:set>
                                    <p:animEffect filter="wipe(left)" transition="in">
                                      <p:cBhvr>
                                        <p:cTn id="11" dur="500"/>
                                        <p:tgtEl>
                                          <p:spTgt spid="116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1166"/>
                                        </p:tgtEl>
                                        <p:attrNameLst>
                                          <p:attrName>style.visibility</p:attrName>
                                        </p:attrNameLst>
                                      </p:cBhvr>
                                      <p:to>
                                        <p:strVal val="visible"/>
                                      </p:to>
                                    </p:set>
                                    <p:animEffect filter="wipe(left)" transition="in">
                                      <p:cBhvr>
                                        <p:cTn id="16" dur="1000"/>
                                        <p:tgtEl>
                                          <p:spTgt spid="1166"/>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4" fill="hold">
                                  <p:stCondLst>
                                    <p:cond delay="0"/>
                                  </p:stCondLst>
                                  <p:iterate type="el" backwards="0">
                                    <p:tmAbs val="0"/>
                                  </p:iterate>
                                  <p:childTnLst>
                                    <p:set>
                                      <p:cBhvr>
                                        <p:cTn id="20" fill="hold">
                                          <p:stCondLst>
                                            <p:cond delay="0"/>
                                          </p:stCondLst>
                                        </p:cTn>
                                        <p:tgtEl>
                                          <p:spTgt spid="1166"/>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0" presetID="1" grpId="5" fill="hold">
                                  <p:stCondLst>
                                    <p:cond delay="0"/>
                                  </p:stCondLst>
                                  <p:iterate type="el" backwards="0">
                                    <p:tmAbs val="0"/>
                                  </p:iterate>
                                  <p:childTnLst>
                                    <p:set>
                                      <p:cBhvr>
                                        <p:cTn id="23" fill="hold"/>
                                        <p:tgtEl>
                                          <p:spTgt spid="1171"/>
                                        </p:tgtEl>
                                        <p:attrNameLst>
                                          <p:attrName>style.visibility</p:attrName>
                                        </p:attrNameLst>
                                      </p:cBhvr>
                                      <p:to>
                                        <p:strVal val="visible"/>
                                      </p:to>
                                    </p:set>
                                  </p:childTnLst>
                                </p:cTn>
                              </p:par>
                            </p:childTnLst>
                          </p:cTn>
                        </p:par>
                        <p:par>
                          <p:cTn id="24" fill="hold">
                            <p:stCondLst>
                              <p:cond delay="0"/>
                            </p:stCondLst>
                            <p:childTnLst>
                              <p:par>
                                <p:cTn id="25" presetClass="exit" nodeType="afterEffect" presetSubtype="0" presetID="1" grpId="6" fill="hold">
                                  <p:stCondLst>
                                    <p:cond delay="400"/>
                                  </p:stCondLst>
                                  <p:iterate type="el" backwards="0">
                                    <p:tmAbs val="0"/>
                                  </p:iterate>
                                  <p:childTnLst>
                                    <p:set>
                                      <p:cBhvr>
                                        <p:cTn id="26" fill="hold">
                                          <p:stCondLst>
                                            <p:cond delay="0"/>
                                          </p:stCondLst>
                                        </p:cTn>
                                        <p:tgtEl>
                                          <p:spTgt spid="1171"/>
                                        </p:tgtEl>
                                        <p:attrNameLst>
                                          <p:attrName>style.visibility</p:attrName>
                                        </p:attrNameLst>
                                      </p:cBhvr>
                                      <p:to>
                                        <p:strVal val="hidden"/>
                                      </p:to>
                                    </p:set>
                                  </p:childTnLst>
                                </p:cTn>
                              </p:par>
                            </p:childTnLst>
                          </p:cTn>
                        </p:par>
                        <p:par>
                          <p:cTn id="27" fill="hold">
                            <p:stCondLst>
                              <p:cond delay="400"/>
                            </p:stCondLst>
                            <p:childTnLst>
                              <p:par>
                                <p:cTn id="28" presetClass="entr" nodeType="afterEffect" presetSubtype="0" presetID="1" grpId="7" fill="hold">
                                  <p:stCondLst>
                                    <p:cond delay="0"/>
                                  </p:stCondLst>
                                  <p:iterate type="el" backwards="0">
                                    <p:tmAbs val="0"/>
                                  </p:iterate>
                                  <p:childTnLst>
                                    <p:set>
                                      <p:cBhvr>
                                        <p:cTn id="29" fill="hold"/>
                                        <p:tgtEl>
                                          <p:spTgt spid="1176"/>
                                        </p:tgtEl>
                                        <p:attrNameLst>
                                          <p:attrName>style.visibility</p:attrName>
                                        </p:attrNameLst>
                                      </p:cBhvr>
                                      <p:to>
                                        <p:strVal val="visible"/>
                                      </p:to>
                                    </p:set>
                                  </p:childTnLst>
                                </p:cTn>
                              </p:par>
                            </p:childTnLst>
                          </p:cTn>
                        </p:par>
                        <p:par>
                          <p:cTn id="30" fill="hold">
                            <p:stCondLst>
                              <p:cond delay="400"/>
                            </p:stCondLst>
                            <p:childTnLst>
                              <p:par>
                                <p:cTn id="31" presetClass="exit" nodeType="afterEffect" presetSubtype="0" presetID="1" grpId="8" fill="hold">
                                  <p:stCondLst>
                                    <p:cond delay="400"/>
                                  </p:stCondLst>
                                  <p:iterate type="el" backwards="0">
                                    <p:tmAbs val="0"/>
                                  </p:iterate>
                                  <p:childTnLst>
                                    <p:set>
                                      <p:cBhvr>
                                        <p:cTn id="32" fill="hold">
                                          <p:stCondLst>
                                            <p:cond delay="0"/>
                                          </p:stCondLst>
                                        </p:cTn>
                                        <p:tgtEl>
                                          <p:spTgt spid="1176"/>
                                        </p:tgtEl>
                                        <p:attrNameLst>
                                          <p:attrName>style.visibility</p:attrName>
                                        </p:attrNameLst>
                                      </p:cBhvr>
                                      <p:to>
                                        <p:strVal val="hidden"/>
                                      </p:to>
                                    </p:set>
                                  </p:childTnLst>
                                </p:cTn>
                              </p:par>
                            </p:childTnLst>
                          </p:cTn>
                        </p:par>
                        <p:par>
                          <p:cTn id="33" fill="hold">
                            <p:stCondLst>
                              <p:cond delay="800"/>
                            </p:stCondLst>
                            <p:childTnLst>
                              <p:par>
                                <p:cTn id="34" presetClass="entr" nodeType="afterEffect" presetSubtype="0" presetID="1" grpId="9" fill="hold">
                                  <p:stCondLst>
                                    <p:cond delay="0"/>
                                  </p:stCondLst>
                                  <p:iterate type="el" backwards="0">
                                    <p:tmAbs val="0"/>
                                  </p:iterate>
                                  <p:childTnLst>
                                    <p:set>
                                      <p:cBhvr>
                                        <p:cTn id="35" fill="hold"/>
                                        <p:tgtEl>
                                          <p:spTgt spid="1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1" grpId="5"/>
      <p:bldP build="whole" bldLvl="1" animBg="1" rev="0" advAuto="0" spid="1171" grpId="6"/>
      <p:bldP build="whole" bldLvl="1" animBg="1" rev="0" advAuto="0" spid="1166" grpId="3"/>
      <p:bldP build="whole" bldLvl="1" animBg="1" rev="0" advAuto="0" spid="1166" grpId="4"/>
      <p:bldP build="whole" bldLvl="1" animBg="1" rev="0" advAuto="0" spid="1160" grpId="1"/>
      <p:bldP build="whole" bldLvl="1" animBg="1" rev="0" advAuto="0" spid="1161" grpId="2"/>
      <p:bldP build="whole" bldLvl="1" animBg="1" rev="0" advAuto="0" spid="1181" grpId="9"/>
      <p:bldP build="whole" bldLvl="1" animBg="1" rev="0" advAuto="0" spid="1176" grpId="7"/>
      <p:bldP build="whole" bldLvl="1" animBg="1" rev="0" advAuto="0" spid="1176" grpId="8"/>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8" name="Group"/>
          <p:cNvGrpSpPr/>
          <p:nvPr/>
        </p:nvGrpSpPr>
        <p:grpSpPr>
          <a:xfrm>
            <a:off x="6692325" y="1616303"/>
            <a:ext cx="5819483" cy="5034052"/>
            <a:chOff x="0" y="0"/>
            <a:chExt cx="5819481" cy="5034051"/>
          </a:xfrm>
        </p:grpSpPr>
        <p:pic>
          <p:nvPicPr>
            <p:cNvPr id="1186" name="slide_tradeoffcurve.pdf" descr="slide_tradeoffcurve.pdf"/>
            <p:cNvPicPr>
              <a:picLocks noChangeAspect="1"/>
            </p:cNvPicPr>
            <p:nvPr/>
          </p:nvPicPr>
          <p:blipFill>
            <a:blip r:embed="rId3">
              <a:extLst/>
            </a:blip>
            <a:srcRect l="46365" t="0" r="0" b="0"/>
            <a:stretch>
              <a:fillRect/>
            </a:stretch>
          </p:blipFill>
          <p:spPr>
            <a:xfrm>
              <a:off x="15174" y="0"/>
              <a:ext cx="5804308" cy="5034052"/>
            </a:xfrm>
            <a:prstGeom prst="rect">
              <a:avLst/>
            </a:prstGeom>
            <a:ln w="12700" cap="flat">
              <a:noFill/>
              <a:miter lim="400000"/>
            </a:ln>
            <a:effectLst/>
          </p:spPr>
        </p:pic>
        <p:sp>
          <p:nvSpPr>
            <p:cNvPr id="1187" name="Rectangle"/>
            <p:cNvSpPr/>
            <p:nvPr/>
          </p:nvSpPr>
          <p:spPr>
            <a:xfrm>
              <a:off x="0" y="4356535"/>
              <a:ext cx="1270000" cy="58866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1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200" name="Group"/>
          <p:cNvGrpSpPr/>
          <p:nvPr/>
        </p:nvGrpSpPr>
        <p:grpSpPr>
          <a:xfrm>
            <a:off x="594765" y="1953134"/>
            <a:ext cx="6049866" cy="4678028"/>
            <a:chOff x="0" y="0"/>
            <a:chExt cx="6049865" cy="4678026"/>
          </a:xfrm>
        </p:grpSpPr>
        <p:pic>
          <p:nvPicPr>
            <p:cNvPr id="1190" name="Group" descr="Group"/>
            <p:cNvPicPr>
              <a:picLocks noChangeAspect="0"/>
            </p:cNvPicPr>
            <p:nvPr/>
          </p:nvPicPr>
          <p:blipFill>
            <a:blip r:embed="rId4">
              <a:extLst/>
            </a:blip>
            <a:stretch>
              <a:fillRect/>
            </a:stretch>
          </p:blipFill>
          <p:spPr>
            <a:xfrm flipH="1">
              <a:off x="1262155" y="884414"/>
              <a:ext cx="3687282" cy="2610411"/>
            </a:xfrm>
            <a:prstGeom prst="rect">
              <a:avLst/>
            </a:prstGeom>
            <a:effectLst/>
          </p:spPr>
        </p:pic>
        <p:pic>
          <p:nvPicPr>
            <p:cNvPr id="1192" name="Line Line" descr="Line Line"/>
            <p:cNvPicPr>
              <a:picLocks noChangeAspect="0"/>
            </p:cNvPicPr>
            <p:nvPr/>
          </p:nvPicPr>
          <p:blipFill>
            <a:blip r:embed="rId5">
              <a:extLst/>
            </a:blip>
            <a:stretch>
              <a:fillRect/>
            </a:stretch>
          </p:blipFill>
          <p:spPr>
            <a:xfrm rot="16200000">
              <a:off x="-868726" y="1906519"/>
              <a:ext cx="3488963" cy="457904"/>
            </a:xfrm>
            <a:prstGeom prst="rect">
              <a:avLst/>
            </a:prstGeom>
            <a:effectLst/>
          </p:spPr>
        </p:pic>
        <p:pic>
          <p:nvPicPr>
            <p:cNvPr id="1194" name="Line Line" descr="Line Line"/>
            <p:cNvPicPr>
              <a:picLocks noChangeAspect="0"/>
            </p:cNvPicPr>
            <p:nvPr/>
          </p:nvPicPr>
          <p:blipFill>
            <a:blip r:embed="rId6">
              <a:extLst/>
            </a:blip>
            <a:stretch>
              <a:fillRect/>
            </a:stretch>
          </p:blipFill>
          <p:spPr>
            <a:xfrm rot="10800000">
              <a:off x="823352" y="3660728"/>
              <a:ext cx="4475022" cy="352235"/>
            </a:xfrm>
            <a:prstGeom prst="rect">
              <a:avLst/>
            </a:prstGeom>
            <a:effectLst/>
          </p:spPr>
        </p:pic>
        <p:sp>
          <p:nvSpPr>
            <p:cNvPr id="1196" name="LAS"/>
            <p:cNvSpPr txBox="1"/>
            <p:nvPr/>
          </p:nvSpPr>
          <p:spPr>
            <a:xfrm>
              <a:off x="-1" y="-1"/>
              <a:ext cx="701651"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LAS</a:t>
              </a:r>
            </a:p>
          </p:txBody>
        </p:sp>
        <p:pic>
          <p:nvPicPr>
            <p:cNvPr id="1197" name="Image" descr="Image"/>
            <p:cNvPicPr>
              <a:picLocks noChangeAspect="1"/>
            </p:cNvPicPr>
            <p:nvPr/>
          </p:nvPicPr>
          <p:blipFill>
            <a:blip r:embed="rId7">
              <a:extLst/>
            </a:blip>
            <a:stretch>
              <a:fillRect/>
            </a:stretch>
          </p:blipFill>
          <p:spPr>
            <a:xfrm>
              <a:off x="3186483" y="205716"/>
              <a:ext cx="701651" cy="701651"/>
            </a:xfrm>
            <a:prstGeom prst="rect">
              <a:avLst/>
            </a:prstGeom>
            <a:ln w="12700" cap="flat">
              <a:noFill/>
              <a:miter lim="400000"/>
            </a:ln>
            <a:effectLst/>
          </p:spPr>
        </p:pic>
        <p:pic>
          <p:nvPicPr>
            <p:cNvPr id="1198" name="Image" descr="Image"/>
            <p:cNvPicPr>
              <a:picLocks noChangeAspect="1"/>
            </p:cNvPicPr>
            <p:nvPr/>
          </p:nvPicPr>
          <p:blipFill>
            <a:blip r:embed="rId8">
              <a:extLst/>
            </a:blip>
            <a:stretch>
              <a:fillRect/>
            </a:stretch>
          </p:blipFill>
          <p:spPr>
            <a:xfrm>
              <a:off x="1094050" y="2637183"/>
              <a:ext cx="701651" cy="701650"/>
            </a:xfrm>
            <a:prstGeom prst="rect">
              <a:avLst/>
            </a:prstGeom>
            <a:ln w="12700" cap="flat">
              <a:noFill/>
              <a:miter lim="400000"/>
            </a:ln>
            <a:effectLst/>
          </p:spPr>
        </p:pic>
        <p:sp>
          <p:nvSpPr>
            <p:cNvPr id="1199" name="Information Kept"/>
            <p:cNvSpPr txBox="1"/>
            <p:nvPr/>
          </p:nvSpPr>
          <p:spPr>
            <a:xfrm>
              <a:off x="3481316" y="4216968"/>
              <a:ext cx="2568550"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Information Kept</a:t>
              </a:r>
            </a:p>
          </p:txBody>
        </p:sp>
      </p:grpSp>
      <p:pic>
        <p:nvPicPr>
          <p:cNvPr id="1201" name="Line Line" descr="Line Line"/>
          <p:cNvPicPr>
            <a:picLocks noChangeAspect="0"/>
          </p:cNvPicPr>
          <p:nvPr/>
        </p:nvPicPr>
        <p:blipFill>
          <a:blip r:embed="rId9">
            <a:extLst/>
          </a:blip>
          <a:stretch>
            <a:fillRect/>
          </a:stretch>
        </p:blipFill>
        <p:spPr>
          <a:xfrm rot="10800000">
            <a:off x="9163684" y="6956643"/>
            <a:ext cx="1927854" cy="352235"/>
          </a:xfrm>
          <a:prstGeom prst="rect">
            <a:avLst/>
          </a:prstGeom>
        </p:spPr>
      </p:pic>
      <p:pic>
        <p:nvPicPr>
          <p:cNvPr id="1203" name="wheat.png" descr="wheat.png"/>
          <p:cNvPicPr>
            <a:picLocks noChangeAspect="1"/>
          </p:cNvPicPr>
          <p:nvPr/>
        </p:nvPicPr>
        <p:blipFill>
          <a:blip r:embed="rId10">
            <a:extLst/>
          </a:blip>
          <a:stretch>
            <a:fillRect/>
          </a:stretch>
        </p:blipFill>
        <p:spPr>
          <a:xfrm>
            <a:off x="4297898" y="6363958"/>
            <a:ext cx="3415590" cy="1855057"/>
          </a:xfrm>
          <a:prstGeom prst="rect">
            <a:avLst/>
          </a:prstGeom>
          <a:ln w="12700">
            <a:miter lim="400000"/>
          </a:ln>
        </p:spPr>
      </p:pic>
      <p:grpSp>
        <p:nvGrpSpPr>
          <p:cNvPr id="1210" name="Group"/>
          <p:cNvGrpSpPr/>
          <p:nvPr/>
        </p:nvGrpSpPr>
        <p:grpSpPr>
          <a:xfrm>
            <a:off x="-1858926" y="6356320"/>
            <a:ext cx="4761129" cy="1983875"/>
            <a:chOff x="0" y="0"/>
            <a:chExt cx="4761127" cy="1983874"/>
          </a:xfrm>
        </p:grpSpPr>
        <p:pic>
          <p:nvPicPr>
            <p:cNvPr id="1204" name="Line Line" descr="Line Line"/>
            <p:cNvPicPr>
              <a:picLocks noChangeAspect="0"/>
            </p:cNvPicPr>
            <p:nvPr/>
          </p:nvPicPr>
          <p:blipFill>
            <a:blip r:embed="rId11">
              <a:extLst/>
            </a:blip>
            <a:stretch>
              <a:fillRect/>
            </a:stretch>
          </p:blipFill>
          <p:spPr>
            <a:xfrm>
              <a:off x="374233" y="982288"/>
              <a:ext cx="2195492" cy="430992"/>
            </a:xfrm>
            <a:prstGeom prst="rect">
              <a:avLst/>
            </a:prstGeom>
            <a:effectLst>
              <a:outerShdw sx="100000" sy="100000" kx="0" ky="0" algn="b" rotWithShape="0" blurRad="63500" dist="25400" dir="5400000">
                <a:srgbClr val="000000">
                  <a:alpha val="50000"/>
                </a:srgbClr>
              </a:outerShdw>
            </a:effectLst>
          </p:spPr>
        </p:pic>
        <p:sp>
          <p:nvSpPr>
            <p:cNvPr id="1205" name="Worse Accuracy…"/>
            <p:cNvSpPr txBox="1"/>
            <p:nvPr/>
          </p:nvSpPr>
          <p:spPr>
            <a:xfrm>
              <a:off x="1703065" y="1248870"/>
              <a:ext cx="1413380" cy="343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Worse Accuracy</a:t>
              </a:r>
            </a:p>
            <a:p>
              <a:pPr/>
              <a:r>
                <a:t>Smaller representation</a:t>
              </a:r>
            </a:p>
          </p:txBody>
        </p:sp>
        <p:sp>
          <p:nvSpPr>
            <p:cNvPr id="1206" name="Rectangle"/>
            <p:cNvSpPr/>
            <p:nvPr/>
          </p:nvSpPr>
          <p:spPr>
            <a:xfrm>
              <a:off x="0" y="642089"/>
              <a:ext cx="3282796" cy="11121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1207" name="wheat1.png" descr="wheat1.png"/>
            <p:cNvPicPr>
              <a:picLocks noChangeAspect="1"/>
            </p:cNvPicPr>
            <p:nvPr/>
          </p:nvPicPr>
          <p:blipFill>
            <a:blip r:embed="rId12">
              <a:extLst/>
            </a:blip>
            <a:stretch>
              <a:fillRect/>
            </a:stretch>
          </p:blipFill>
          <p:spPr>
            <a:xfrm>
              <a:off x="1442815" y="0"/>
              <a:ext cx="3200396" cy="978268"/>
            </a:xfrm>
            <a:prstGeom prst="rect">
              <a:avLst/>
            </a:prstGeom>
            <a:ln w="12700" cap="flat">
              <a:noFill/>
              <a:miter lim="400000"/>
            </a:ln>
            <a:effectLst/>
          </p:spPr>
        </p:pic>
        <p:pic>
          <p:nvPicPr>
            <p:cNvPr id="1208" name="wheat1.png" descr="wheat1.png"/>
            <p:cNvPicPr>
              <a:picLocks noChangeAspect="1"/>
            </p:cNvPicPr>
            <p:nvPr/>
          </p:nvPicPr>
          <p:blipFill>
            <a:blip r:embed="rId13">
              <a:extLst/>
            </a:blip>
            <a:stretch>
              <a:fillRect/>
            </a:stretch>
          </p:blipFill>
          <p:spPr>
            <a:xfrm>
              <a:off x="1596363" y="412481"/>
              <a:ext cx="2893300" cy="1571394"/>
            </a:xfrm>
            <a:prstGeom prst="rect">
              <a:avLst/>
            </a:prstGeom>
            <a:ln w="12700" cap="flat">
              <a:noFill/>
              <a:miter lim="400000"/>
            </a:ln>
            <a:effectLst/>
          </p:spPr>
        </p:pic>
        <p:pic>
          <p:nvPicPr>
            <p:cNvPr id="1209" name="wheat1.png" descr="wheat1.png"/>
            <p:cNvPicPr>
              <a:picLocks noChangeAspect="1"/>
            </p:cNvPicPr>
            <p:nvPr/>
          </p:nvPicPr>
          <p:blipFill>
            <a:blip r:embed="rId12">
              <a:extLst/>
            </a:blip>
            <a:stretch>
              <a:fillRect/>
            </a:stretch>
          </p:blipFill>
          <p:spPr>
            <a:xfrm>
              <a:off x="1645342" y="191760"/>
              <a:ext cx="3115786" cy="952405"/>
            </a:xfrm>
            <a:prstGeom prst="rect">
              <a:avLst/>
            </a:prstGeom>
            <a:ln w="12700" cap="flat">
              <a:noFill/>
              <a:miter lim="400000"/>
            </a:ln>
            <a:effectLst/>
          </p:spPr>
        </p:pic>
      </p:grpSp>
      <p:sp>
        <p:nvSpPr>
          <p:cNvPr id="1211" name="English"/>
          <p:cNvSpPr txBox="1"/>
          <p:nvPr/>
        </p:nvSpPr>
        <p:spPr>
          <a:xfrm>
            <a:off x="9412564" y="848954"/>
            <a:ext cx="118049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English</a:t>
            </a:r>
          </a:p>
        </p:txBody>
      </p:sp>
      <p:sp>
        <p:nvSpPr>
          <p:cNvPr id="1212" name="Cartoon"/>
          <p:cNvSpPr txBox="1"/>
          <p:nvPr/>
        </p:nvSpPr>
        <p:spPr>
          <a:xfrm>
            <a:off x="2972607" y="848954"/>
            <a:ext cx="129418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Cartoon</a:t>
            </a:r>
          </a:p>
        </p:txBody>
      </p:sp>
      <p:pic>
        <p:nvPicPr>
          <p:cNvPr id="1213" name="slide_tradeoffcurve2.pdf" descr="slide_tradeoffcurve2.pdf"/>
          <p:cNvPicPr>
            <a:picLocks noChangeAspect="1"/>
          </p:cNvPicPr>
          <p:nvPr/>
        </p:nvPicPr>
        <p:blipFill>
          <a:blip r:embed="rId14">
            <a:extLst/>
          </a:blip>
          <a:srcRect l="45969" t="0" r="0" b="0"/>
          <a:stretch>
            <a:fillRect/>
          </a:stretch>
        </p:blipFill>
        <p:spPr>
          <a:xfrm>
            <a:off x="6703688" y="1615995"/>
            <a:ext cx="5847428" cy="5034225"/>
          </a:xfrm>
          <a:prstGeom prst="rect">
            <a:avLst/>
          </a:prstGeom>
          <a:ln w="12700">
            <a:miter lim="400000"/>
          </a:ln>
        </p:spPr>
      </p:pic>
      <p:pic>
        <p:nvPicPr>
          <p:cNvPr id="1214" name="Image" descr="Image"/>
          <p:cNvPicPr>
            <a:picLocks noChangeAspect="1"/>
          </p:cNvPicPr>
          <p:nvPr/>
        </p:nvPicPr>
        <p:blipFill>
          <a:blip r:embed="rId7">
            <a:extLst/>
          </a:blip>
          <a:stretch>
            <a:fillRect/>
          </a:stretch>
        </p:blipFill>
        <p:spPr>
          <a:xfrm>
            <a:off x="9993316" y="1349405"/>
            <a:ext cx="701650" cy="701651"/>
          </a:xfrm>
          <a:prstGeom prst="rect">
            <a:avLst/>
          </a:prstGeom>
          <a:ln w="12700">
            <a:miter lim="400000"/>
          </a:ln>
        </p:spPr>
      </p:pic>
      <p:sp>
        <p:nvSpPr>
          <p:cNvPr id="1215" name="Rectangle"/>
          <p:cNvSpPr/>
          <p:nvPr/>
        </p:nvSpPr>
        <p:spPr>
          <a:xfrm>
            <a:off x="6665242" y="6019544"/>
            <a:ext cx="950037" cy="609776"/>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2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3"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0" name="Q: Is our specialization contextual?"/>
          <p:cNvSpPr txBox="1"/>
          <p:nvPr/>
        </p:nvSpPr>
        <p:spPr>
          <a:xfrm>
            <a:off x="561623" y="405855"/>
            <a:ext cx="9368600" cy="78352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500">
                <a:solidFill>
                  <a:srgbClr val="FFFFFF"/>
                </a:solidFill>
                <a:latin typeface="+mn-lt"/>
                <a:ea typeface="+mn-ea"/>
                <a:cs typeface="+mn-cs"/>
                <a:sym typeface="Helvetica Neue Medium"/>
              </a:defRPr>
            </a:lvl1pPr>
          </a:lstStyle>
          <a:p>
            <a:pPr/>
            <a:r>
              <a:t>Q: Is our specialization contextual?</a:t>
            </a:r>
          </a:p>
        </p:txBody>
      </p:sp>
      <p:sp>
        <p:nvSpPr>
          <p:cNvPr id="1221" name="A: YES, because we compress ELMo layer 1, which depends on the context."/>
          <p:cNvSpPr txBox="1"/>
          <p:nvPr/>
        </p:nvSpPr>
        <p:spPr>
          <a:xfrm>
            <a:off x="583550" y="1920096"/>
            <a:ext cx="11955781" cy="1105444"/>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0" sz="3300">
                <a:solidFill>
                  <a:srgbClr val="FFFFFF"/>
                </a:solidFill>
                <a:latin typeface="+mn-lt"/>
                <a:ea typeface="+mn-ea"/>
                <a:cs typeface="+mn-cs"/>
                <a:sym typeface="Helvetica Neue Medium"/>
              </a:defRPr>
            </a:lvl1pPr>
          </a:lstStyle>
          <a:p>
            <a:pPr/>
            <a:r>
              <a:t>A: YES, because we compress ELMo layer 1, which depends on the context.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ELMo Embeddings"/>
          <p:cNvSpPr txBox="1"/>
          <p:nvPr/>
        </p:nvSpPr>
        <p:spPr>
          <a:xfrm>
            <a:off x="247798" y="2456498"/>
            <a:ext cx="582739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ELMo Embeddings</a:t>
            </a:r>
          </a:p>
        </p:txBody>
      </p:sp>
      <p:sp>
        <p:nvSpPr>
          <p:cNvPr id="1226" name="part-of-speech taggings"/>
          <p:cNvSpPr txBox="1"/>
          <p:nvPr/>
        </p:nvSpPr>
        <p:spPr>
          <a:xfrm>
            <a:off x="437784" y="7420738"/>
            <a:ext cx="599287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part-of-speech taggings</a:t>
            </a:r>
          </a:p>
        </p:txBody>
      </p:sp>
      <p:pic>
        <p:nvPicPr>
          <p:cNvPr id="1227" name="Image" descr="Image"/>
          <p:cNvPicPr>
            <a:picLocks noChangeAspect="1"/>
          </p:cNvPicPr>
          <p:nvPr/>
        </p:nvPicPr>
        <p:blipFill>
          <a:blip r:embed="rId3">
            <a:extLst/>
          </a:blip>
          <a:stretch>
            <a:fillRect/>
          </a:stretch>
        </p:blipFill>
        <p:spPr>
          <a:xfrm>
            <a:off x="8185578" y="2249050"/>
            <a:ext cx="1269836" cy="1272658"/>
          </a:xfrm>
          <a:prstGeom prst="rect">
            <a:avLst/>
          </a:prstGeom>
          <a:ln w="12700">
            <a:miter lim="400000"/>
          </a:ln>
        </p:spPr>
      </p:pic>
      <p:sp>
        <p:nvSpPr>
          <p:cNvPr id="1228" name="The  purchase price"/>
          <p:cNvSpPr txBox="1"/>
          <p:nvPr/>
        </p:nvSpPr>
        <p:spPr>
          <a:xfrm>
            <a:off x="6122771" y="1007699"/>
            <a:ext cx="5395616" cy="6516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300">
                <a:latin typeface="Apple Color Emoji"/>
                <a:ea typeface="Apple Color Emoji"/>
                <a:cs typeface="Apple Color Emoji"/>
                <a:sym typeface="Apple Color Emoji"/>
              </a:defRPr>
            </a:lvl1pPr>
          </a:lstStyle>
          <a:p>
            <a:pPr/>
            <a:r>
              <a:t>The  purchase price</a:t>
            </a:r>
          </a:p>
        </p:txBody>
      </p:sp>
      <p:sp>
        <p:nvSpPr>
          <p:cNvPr id="1229" name="Line"/>
          <p:cNvSpPr/>
          <p:nvPr/>
        </p:nvSpPr>
        <p:spPr>
          <a:xfrm>
            <a:off x="7162166" y="1530049"/>
            <a:ext cx="1068252" cy="1068253"/>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30" name="Line"/>
          <p:cNvSpPr/>
          <p:nvPr/>
        </p:nvSpPr>
        <p:spPr>
          <a:xfrm>
            <a:off x="8818390" y="1535915"/>
            <a:ext cx="1" cy="85788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31" name="Line"/>
          <p:cNvSpPr/>
          <p:nvPr/>
        </p:nvSpPr>
        <p:spPr>
          <a:xfrm flipH="1">
            <a:off x="9170627" y="1538767"/>
            <a:ext cx="1050815" cy="1050816"/>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237" name="Group"/>
          <p:cNvGrpSpPr/>
          <p:nvPr/>
        </p:nvGrpSpPr>
        <p:grpSpPr>
          <a:xfrm>
            <a:off x="7682771" y="3668098"/>
            <a:ext cx="2407808" cy="5377223"/>
            <a:chOff x="931247" y="0"/>
            <a:chExt cx="2407807" cy="5377221"/>
          </a:xfrm>
        </p:grpSpPr>
        <p:grpSp>
          <p:nvGrpSpPr>
            <p:cNvPr id="1235" name="Group"/>
            <p:cNvGrpSpPr/>
            <p:nvPr/>
          </p:nvGrpSpPr>
          <p:grpSpPr>
            <a:xfrm>
              <a:off x="931247" y="0"/>
              <a:ext cx="2275615" cy="3384445"/>
              <a:chOff x="0" y="0"/>
              <a:chExt cx="2275613" cy="3384444"/>
            </a:xfrm>
          </p:grpSpPr>
          <p:sp>
            <p:nvSpPr>
              <p:cNvPr id="1232" name="Structured Prediction"/>
              <p:cNvSpPr/>
              <p:nvPr/>
            </p:nvSpPr>
            <p:spPr>
              <a:xfrm>
                <a:off x="0" y="1035901"/>
                <a:ext cx="2275614" cy="1270001"/>
              </a:xfrm>
              <a:prstGeom prst="rect">
                <a:avLst/>
              </a:prstGeom>
              <a:solidFill>
                <a:schemeClr val="accent1"/>
              </a:solidFill>
              <a:ln w="63500" cap="flat">
                <a:solidFill>
                  <a:srgbClr val="000000"/>
                </a:solidFill>
                <a:prstDash val="solid"/>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3000">
                    <a:solidFill>
                      <a:srgbClr val="FFFFFF"/>
                    </a:solidFill>
                    <a:latin typeface="+mn-lt"/>
                    <a:ea typeface="+mn-ea"/>
                    <a:cs typeface="+mn-cs"/>
                    <a:sym typeface="Helvetica Neue Medium"/>
                  </a:defRPr>
                </a:lvl1pPr>
              </a:lstStyle>
              <a:p>
                <a:pPr/>
                <a:r>
                  <a:t>Structured Prediction</a:t>
                </a:r>
              </a:p>
            </p:txBody>
          </p:sp>
          <p:sp>
            <p:nvSpPr>
              <p:cNvPr id="1233" name="Arrow"/>
              <p:cNvSpPr/>
              <p:nvPr/>
            </p:nvSpPr>
            <p:spPr>
              <a:xfrm rot="5400000">
                <a:off x="708866" y="2568695"/>
                <a:ext cx="857882" cy="773619"/>
              </a:xfrm>
              <a:prstGeom prst="rightArrow">
                <a:avLst>
                  <a:gd name="adj1" fmla="val 28435"/>
                  <a:gd name="adj2" fmla="val 40049"/>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34" name="Arrow"/>
              <p:cNvSpPr/>
              <p:nvPr/>
            </p:nvSpPr>
            <p:spPr>
              <a:xfrm rot="5400000">
                <a:off x="706678" y="42131"/>
                <a:ext cx="857882" cy="773619"/>
              </a:xfrm>
              <a:prstGeom prst="rightArrow">
                <a:avLst>
                  <a:gd name="adj1" fmla="val 28435"/>
                  <a:gd name="adj2" fmla="val 40049"/>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36" name="Det  Noun Noun"/>
            <p:cNvSpPr/>
            <p:nvPr/>
          </p:nvSpPr>
          <p:spPr>
            <a:xfrm>
              <a:off x="2069055" y="410722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3300">
                  <a:latin typeface="Apple Color Emoji"/>
                  <a:ea typeface="Apple Color Emoji"/>
                  <a:cs typeface="Apple Color Emoji"/>
                  <a:sym typeface="Apple Color Emoji"/>
                </a:defRPr>
              </a:lvl1pPr>
            </a:lstStyle>
            <a:p>
              <a:pPr/>
              <a:r>
                <a:t>Det  Noun Noun</a:t>
              </a:r>
            </a:p>
          </p:txBody>
        </p:sp>
      </p:grpSp>
      <p:sp>
        <p:nvSpPr>
          <p:cNvPr id="12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226"/>
                                        </p:tgtEl>
                                        <p:attrNameLst>
                                          <p:attrName>style.visibility</p:attrName>
                                        </p:attrNameLst>
                                      </p:cBhvr>
                                      <p:to>
                                        <p:strVal val="visible"/>
                                      </p:to>
                                    </p:set>
                                    <p:anim calcmode="lin" valueType="num">
                                      <p:cBhvr>
                                        <p:cTn id="7" dur="500" fill="hold"/>
                                        <p:tgtEl>
                                          <p:spTgt spid="1226"/>
                                        </p:tgtEl>
                                        <p:attrNameLst>
                                          <p:attrName>ppt_x</p:attrName>
                                        </p:attrNameLst>
                                      </p:cBhvr>
                                      <p:tavLst>
                                        <p:tav tm="0">
                                          <p:val>
                                            <p:strVal val="0-#ppt_w/2"/>
                                          </p:val>
                                        </p:tav>
                                        <p:tav tm="100000">
                                          <p:val>
                                            <p:strVal val="#ppt_x"/>
                                          </p:val>
                                        </p:tav>
                                      </p:tavLst>
                                    </p:anim>
                                    <p:anim calcmode="lin" valueType="num">
                                      <p:cBhvr>
                                        <p:cTn id="8" dur="500" fill="hold"/>
                                        <p:tgtEl>
                                          <p:spTgt spid="12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1" presetID="22" grpId="2" fill="hold">
                                  <p:stCondLst>
                                    <p:cond delay="0"/>
                                  </p:stCondLst>
                                  <p:iterate type="el" backwards="0">
                                    <p:tmAbs val="0"/>
                                  </p:iterate>
                                  <p:childTnLst>
                                    <p:set>
                                      <p:cBhvr>
                                        <p:cTn id="11" fill="hold"/>
                                        <p:tgtEl>
                                          <p:spTgt spid="1237"/>
                                        </p:tgtEl>
                                        <p:attrNameLst>
                                          <p:attrName>style.visibility</p:attrName>
                                        </p:attrNameLst>
                                      </p:cBhvr>
                                      <p:to>
                                        <p:strVal val="visible"/>
                                      </p:to>
                                    </p:set>
                                    <p:animEffect filter="wipe(up)" transition="in">
                                      <p:cBhvr>
                                        <p:cTn id="12" dur="1000"/>
                                        <p:tgtEl>
                                          <p:spTgt spid="1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7" grpId="2"/>
      <p:bldP build="whole" bldLvl="1" animBg="1" rev="0" advAuto="0" spid="1226"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ELMo Embeddings"/>
          <p:cNvSpPr txBox="1"/>
          <p:nvPr/>
        </p:nvSpPr>
        <p:spPr>
          <a:xfrm>
            <a:off x="247798" y="2456498"/>
            <a:ext cx="582739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ELMo Embeddings</a:t>
            </a:r>
          </a:p>
        </p:txBody>
      </p:sp>
      <p:pic>
        <p:nvPicPr>
          <p:cNvPr id="1243" name="Image" descr="Image"/>
          <p:cNvPicPr>
            <a:picLocks noChangeAspect="1"/>
          </p:cNvPicPr>
          <p:nvPr/>
        </p:nvPicPr>
        <p:blipFill>
          <a:blip r:embed="rId3">
            <a:extLst/>
          </a:blip>
          <a:stretch>
            <a:fillRect/>
          </a:stretch>
        </p:blipFill>
        <p:spPr>
          <a:xfrm>
            <a:off x="8185578" y="2249050"/>
            <a:ext cx="1269836" cy="1272658"/>
          </a:xfrm>
          <a:prstGeom prst="rect">
            <a:avLst/>
          </a:prstGeom>
          <a:ln w="12700">
            <a:miter lim="400000"/>
          </a:ln>
        </p:spPr>
      </p:pic>
      <p:sp>
        <p:nvSpPr>
          <p:cNvPr id="1244" name="The  purchase price"/>
          <p:cNvSpPr txBox="1"/>
          <p:nvPr/>
        </p:nvSpPr>
        <p:spPr>
          <a:xfrm>
            <a:off x="6122771" y="1007699"/>
            <a:ext cx="5395616" cy="6516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300">
                <a:latin typeface="Apple Color Emoji"/>
                <a:ea typeface="Apple Color Emoji"/>
                <a:cs typeface="Apple Color Emoji"/>
                <a:sym typeface="Apple Color Emoji"/>
              </a:defRPr>
            </a:lvl1pPr>
          </a:lstStyle>
          <a:p>
            <a:pPr/>
            <a:r>
              <a:t>The  purchase price</a:t>
            </a:r>
          </a:p>
        </p:txBody>
      </p:sp>
      <p:sp>
        <p:nvSpPr>
          <p:cNvPr id="1245" name="Line"/>
          <p:cNvSpPr/>
          <p:nvPr/>
        </p:nvSpPr>
        <p:spPr>
          <a:xfrm>
            <a:off x="7162166" y="1530049"/>
            <a:ext cx="1068252" cy="1068253"/>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46" name="Line"/>
          <p:cNvSpPr/>
          <p:nvPr/>
        </p:nvSpPr>
        <p:spPr>
          <a:xfrm>
            <a:off x="8818390" y="1535915"/>
            <a:ext cx="1" cy="85788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47" name="Line"/>
          <p:cNvSpPr/>
          <p:nvPr/>
        </p:nvSpPr>
        <p:spPr>
          <a:xfrm flipH="1">
            <a:off x="9170627" y="1538767"/>
            <a:ext cx="1050815" cy="1050816"/>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255" name="Group"/>
          <p:cNvGrpSpPr/>
          <p:nvPr/>
        </p:nvGrpSpPr>
        <p:grpSpPr>
          <a:xfrm>
            <a:off x="6997120" y="3668098"/>
            <a:ext cx="4754787" cy="5721705"/>
            <a:chOff x="740492" y="0"/>
            <a:chExt cx="4754785" cy="5721703"/>
          </a:xfrm>
        </p:grpSpPr>
        <p:grpSp>
          <p:nvGrpSpPr>
            <p:cNvPr id="1251" name="Group"/>
            <p:cNvGrpSpPr/>
            <p:nvPr/>
          </p:nvGrpSpPr>
          <p:grpSpPr>
            <a:xfrm>
              <a:off x="1426143" y="0"/>
              <a:ext cx="2275615" cy="3384445"/>
              <a:chOff x="0" y="0"/>
              <a:chExt cx="2275613" cy="3384444"/>
            </a:xfrm>
          </p:grpSpPr>
          <p:sp>
            <p:nvSpPr>
              <p:cNvPr id="1248" name="Structured Prediction"/>
              <p:cNvSpPr/>
              <p:nvPr/>
            </p:nvSpPr>
            <p:spPr>
              <a:xfrm>
                <a:off x="0" y="1035901"/>
                <a:ext cx="2275614" cy="1270001"/>
              </a:xfrm>
              <a:prstGeom prst="rect">
                <a:avLst/>
              </a:prstGeom>
              <a:solidFill>
                <a:schemeClr val="accent1"/>
              </a:solidFill>
              <a:ln w="63500" cap="flat">
                <a:solidFill>
                  <a:srgbClr val="000000"/>
                </a:solidFill>
                <a:prstDash val="solid"/>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3000">
                    <a:solidFill>
                      <a:srgbClr val="FFFFFF"/>
                    </a:solidFill>
                    <a:latin typeface="+mn-lt"/>
                    <a:ea typeface="+mn-ea"/>
                    <a:cs typeface="+mn-cs"/>
                    <a:sym typeface="Helvetica Neue Medium"/>
                  </a:defRPr>
                </a:lvl1pPr>
              </a:lstStyle>
              <a:p>
                <a:pPr/>
                <a:r>
                  <a:t>Structured Prediction</a:t>
                </a:r>
              </a:p>
            </p:txBody>
          </p:sp>
          <p:sp>
            <p:nvSpPr>
              <p:cNvPr id="1249" name="Arrow"/>
              <p:cNvSpPr/>
              <p:nvPr/>
            </p:nvSpPr>
            <p:spPr>
              <a:xfrm rot="5400000">
                <a:off x="708866" y="2568695"/>
                <a:ext cx="857882" cy="773619"/>
              </a:xfrm>
              <a:prstGeom prst="rightArrow">
                <a:avLst>
                  <a:gd name="adj1" fmla="val 28435"/>
                  <a:gd name="adj2" fmla="val 40049"/>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50" name="Arrow"/>
              <p:cNvSpPr/>
              <p:nvPr/>
            </p:nvSpPr>
            <p:spPr>
              <a:xfrm rot="5400000">
                <a:off x="706678" y="42131"/>
                <a:ext cx="857882" cy="773619"/>
              </a:xfrm>
              <a:prstGeom prst="rightArrow">
                <a:avLst>
                  <a:gd name="adj1" fmla="val 28435"/>
                  <a:gd name="adj2" fmla="val 40049"/>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52" name="NP/NN"/>
            <p:cNvSpPr/>
            <p:nvPr/>
          </p:nvSpPr>
          <p:spPr>
            <a:xfrm>
              <a:off x="740492" y="445170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NP/NN</a:t>
              </a:r>
            </a:p>
          </p:txBody>
        </p:sp>
        <p:sp>
          <p:nvSpPr>
            <p:cNvPr id="1253" name="NN/N"/>
            <p:cNvSpPr/>
            <p:nvPr/>
          </p:nvSpPr>
          <p:spPr>
            <a:xfrm>
              <a:off x="2563951" y="445170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NN/N</a:t>
              </a:r>
            </a:p>
          </p:txBody>
        </p:sp>
        <p:sp>
          <p:nvSpPr>
            <p:cNvPr id="1254" name="N"/>
            <p:cNvSpPr/>
            <p:nvPr/>
          </p:nvSpPr>
          <p:spPr>
            <a:xfrm>
              <a:off x="4225278" y="445170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N</a:t>
              </a:r>
            </a:p>
          </p:txBody>
        </p:sp>
      </p:grpSp>
      <p:sp>
        <p:nvSpPr>
          <p:cNvPr id="1256" name="CCG taggings"/>
          <p:cNvSpPr txBox="1"/>
          <p:nvPr/>
        </p:nvSpPr>
        <p:spPr>
          <a:xfrm>
            <a:off x="2064883" y="7597433"/>
            <a:ext cx="299268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CCG taggings</a:t>
            </a:r>
          </a:p>
        </p:txBody>
      </p:sp>
      <p:sp>
        <p:nvSpPr>
          <p:cNvPr id="12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58" name="part-of-speech taggings"/>
          <p:cNvSpPr txBox="1"/>
          <p:nvPr/>
        </p:nvSpPr>
        <p:spPr>
          <a:xfrm>
            <a:off x="408916" y="6801813"/>
            <a:ext cx="599287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D6D5D5"/>
                </a:solidFill>
              </a:defRPr>
            </a:lvl1pPr>
          </a:lstStyle>
          <a:p>
            <a:pPr/>
            <a:r>
              <a:t>part-of-speech taggings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56"/>
                                        </p:tgtEl>
                                        <p:attrNameLst>
                                          <p:attrName>style.visibility</p:attrName>
                                        </p:attrNameLst>
                                      </p:cBhvr>
                                      <p:to>
                                        <p:strVal val="visible"/>
                                      </p:to>
                                    </p:set>
                                    <p:animEffect filter="wipe(left)" transition="in">
                                      <p:cBhvr>
                                        <p:cTn id="7" dur="1000"/>
                                        <p:tgtEl>
                                          <p:spTgt spid="1256"/>
                                        </p:tgtEl>
                                      </p:cBhvr>
                                    </p:animEffect>
                                  </p:childTnLst>
                                </p:cTn>
                              </p:par>
                            </p:childTnLst>
                          </p:cTn>
                        </p:par>
                        <p:par>
                          <p:cTn id="8" fill="hold">
                            <p:stCondLst>
                              <p:cond delay="1000"/>
                            </p:stCondLst>
                            <p:childTnLst>
                              <p:par>
                                <p:cTn id="9" presetClass="entr" nodeType="afterEffect" presetSubtype="1" presetID="22" grpId="2" fill="hold">
                                  <p:stCondLst>
                                    <p:cond delay="0"/>
                                  </p:stCondLst>
                                  <p:iterate type="el" backwards="0">
                                    <p:tmAbs val="0"/>
                                  </p:iterate>
                                  <p:childTnLst>
                                    <p:set>
                                      <p:cBhvr>
                                        <p:cTn id="10" fill="hold"/>
                                        <p:tgtEl>
                                          <p:spTgt spid="1255"/>
                                        </p:tgtEl>
                                        <p:attrNameLst>
                                          <p:attrName>style.visibility</p:attrName>
                                        </p:attrNameLst>
                                      </p:cBhvr>
                                      <p:to>
                                        <p:strVal val="visible"/>
                                      </p:to>
                                    </p:set>
                                    <p:animEffect filter="wipe(up)" transition="in">
                                      <p:cBhvr>
                                        <p:cTn id="11" dur="1000"/>
                                        <p:tgtEl>
                                          <p:spTgt spid="1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6" grpId="1"/>
      <p:bldP build="whole" bldLvl="1" animBg="1" rev="0" advAuto="0" spid="1255" grpId="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63" name="Rectangle"/>
          <p:cNvSpPr/>
          <p:nvPr/>
        </p:nvSpPr>
        <p:spPr>
          <a:xfrm>
            <a:off x="-1757977" y="-587717"/>
            <a:ext cx="17361819" cy="13562483"/>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264" name="Image" descr="Image"/>
          <p:cNvPicPr>
            <a:picLocks noChangeAspect="1"/>
          </p:cNvPicPr>
          <p:nvPr/>
        </p:nvPicPr>
        <p:blipFill>
          <a:blip r:embed="rId3">
            <a:extLst/>
          </a:blip>
          <a:stretch>
            <a:fillRect/>
          </a:stretch>
        </p:blipFill>
        <p:spPr>
          <a:xfrm>
            <a:off x="8595994" y="2407454"/>
            <a:ext cx="1016001" cy="6210301"/>
          </a:xfrm>
          <a:prstGeom prst="rect">
            <a:avLst/>
          </a:prstGeom>
          <a:ln w="12700">
            <a:miter lim="400000"/>
          </a:ln>
        </p:spPr>
      </p:pic>
      <p:grpSp>
        <p:nvGrpSpPr>
          <p:cNvPr id="1267" name="Group"/>
          <p:cNvGrpSpPr/>
          <p:nvPr/>
        </p:nvGrpSpPr>
        <p:grpSpPr>
          <a:xfrm>
            <a:off x="897674" y="591497"/>
            <a:ext cx="1605040" cy="7636969"/>
            <a:chOff x="0" y="0"/>
            <a:chExt cx="1605038" cy="7636967"/>
          </a:xfrm>
        </p:grpSpPr>
        <p:pic>
          <p:nvPicPr>
            <p:cNvPr id="1265" name="Image" descr="Image"/>
            <p:cNvPicPr>
              <a:picLocks noChangeAspect="1"/>
            </p:cNvPicPr>
            <p:nvPr/>
          </p:nvPicPr>
          <p:blipFill>
            <a:blip r:embed="rId4">
              <a:extLst/>
            </a:blip>
            <a:stretch>
              <a:fillRect/>
            </a:stretch>
          </p:blipFill>
          <p:spPr>
            <a:xfrm>
              <a:off x="506572" y="1303708"/>
              <a:ext cx="591895" cy="6333260"/>
            </a:xfrm>
            <a:prstGeom prst="rect">
              <a:avLst/>
            </a:prstGeom>
            <a:ln w="12700" cap="flat">
              <a:noFill/>
              <a:miter lim="400000"/>
            </a:ln>
            <a:effectLst/>
          </p:spPr>
        </p:pic>
        <p:sp>
          <p:nvSpPr>
            <p:cNvPr id="1266" name="ELMo…"/>
            <p:cNvSpPr txBox="1"/>
            <p:nvPr/>
          </p:nvSpPr>
          <p:spPr>
            <a:xfrm>
              <a:off x="0" y="-1"/>
              <a:ext cx="1605039" cy="1105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3300"/>
              </a:pPr>
              <a:r>
                <a:t>ELMo</a:t>
              </a:r>
            </a:p>
            <a:p>
              <a:pPr>
                <a:defRPr sz="3300"/>
              </a:pPr>
              <a:r>
                <a:t>Layer-1</a:t>
              </a:r>
            </a:p>
          </p:txBody>
        </p:sp>
      </p:grpSp>
      <p:sp>
        <p:nvSpPr>
          <p:cNvPr id="1268" name="PCA"/>
          <p:cNvSpPr txBox="1"/>
          <p:nvPr/>
        </p:nvSpPr>
        <p:spPr>
          <a:xfrm>
            <a:off x="8608256" y="1034778"/>
            <a:ext cx="991477"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PCA</a:t>
            </a:r>
          </a:p>
        </p:txBody>
      </p:sp>
      <p:sp>
        <p:nvSpPr>
          <p:cNvPr id="1269" name="IB…"/>
          <p:cNvSpPr txBox="1"/>
          <p:nvPr/>
        </p:nvSpPr>
        <p:spPr>
          <a:xfrm>
            <a:off x="10265422" y="591497"/>
            <a:ext cx="2441982"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pic>
        <p:nvPicPr>
          <p:cNvPr id="1270" name="Image" descr="Image"/>
          <p:cNvPicPr>
            <a:picLocks noChangeAspect="1"/>
          </p:cNvPicPr>
          <p:nvPr/>
        </p:nvPicPr>
        <p:blipFill>
          <a:blip r:embed="rId5">
            <a:extLst/>
          </a:blip>
          <a:stretch>
            <a:fillRect/>
          </a:stretch>
        </p:blipFill>
        <p:spPr>
          <a:xfrm>
            <a:off x="11201916" y="2455649"/>
            <a:ext cx="1536701" cy="1041401"/>
          </a:xfrm>
          <a:prstGeom prst="rect">
            <a:avLst/>
          </a:prstGeom>
          <a:ln w="12700">
            <a:miter lim="400000"/>
          </a:ln>
        </p:spPr>
      </p:pic>
      <p:sp>
        <p:nvSpPr>
          <p:cNvPr id="1271" name="Line"/>
          <p:cNvSpPr/>
          <p:nvPr/>
        </p:nvSpPr>
        <p:spPr>
          <a:xfrm>
            <a:off x="10159382" y="3450065"/>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272" name="Image" descr="Image"/>
          <p:cNvPicPr>
            <a:picLocks noChangeAspect="1"/>
          </p:cNvPicPr>
          <p:nvPr/>
        </p:nvPicPr>
        <p:blipFill>
          <a:blip r:embed="rId5">
            <a:extLst/>
          </a:blip>
          <a:stretch>
            <a:fillRect/>
          </a:stretch>
        </p:blipFill>
        <p:spPr>
          <a:xfrm>
            <a:off x="10119006" y="4071225"/>
            <a:ext cx="1536701" cy="1041401"/>
          </a:xfrm>
          <a:prstGeom prst="rect">
            <a:avLst/>
          </a:prstGeom>
          <a:ln w="12700">
            <a:miter lim="400000"/>
          </a:ln>
        </p:spPr>
      </p:pic>
      <p:sp>
        <p:nvSpPr>
          <p:cNvPr id="1273" name="Line"/>
          <p:cNvSpPr/>
          <p:nvPr/>
        </p:nvSpPr>
        <p:spPr>
          <a:xfrm>
            <a:off x="10159382" y="5051665"/>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274" name="Image" descr="Image"/>
          <p:cNvPicPr>
            <a:picLocks noChangeAspect="1"/>
          </p:cNvPicPr>
          <p:nvPr/>
        </p:nvPicPr>
        <p:blipFill>
          <a:blip r:embed="rId5">
            <a:extLst/>
          </a:blip>
          <a:stretch>
            <a:fillRect/>
          </a:stretch>
        </p:blipFill>
        <p:spPr>
          <a:xfrm>
            <a:off x="10971509" y="5672825"/>
            <a:ext cx="1536701" cy="1041401"/>
          </a:xfrm>
          <a:prstGeom prst="rect">
            <a:avLst/>
          </a:prstGeom>
          <a:ln w="12700">
            <a:miter lim="400000"/>
          </a:ln>
        </p:spPr>
      </p:pic>
      <p:sp>
        <p:nvSpPr>
          <p:cNvPr id="1275" name="Line"/>
          <p:cNvSpPr/>
          <p:nvPr/>
        </p:nvSpPr>
        <p:spPr>
          <a:xfrm>
            <a:off x="10159382" y="6639289"/>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276" name="Image" descr="Image"/>
          <p:cNvPicPr>
            <a:picLocks noChangeAspect="1"/>
          </p:cNvPicPr>
          <p:nvPr/>
        </p:nvPicPr>
        <p:blipFill>
          <a:blip r:embed="rId5">
            <a:extLst/>
          </a:blip>
          <a:stretch>
            <a:fillRect/>
          </a:stretch>
        </p:blipFill>
        <p:spPr>
          <a:xfrm>
            <a:off x="10533738" y="7267561"/>
            <a:ext cx="1536701" cy="1041401"/>
          </a:xfrm>
          <a:prstGeom prst="rect">
            <a:avLst/>
          </a:prstGeom>
          <a:ln w="12700">
            <a:miter lim="400000"/>
          </a:ln>
        </p:spPr>
      </p:pic>
      <p:sp>
        <p:nvSpPr>
          <p:cNvPr id="1277" name="Line"/>
          <p:cNvSpPr/>
          <p:nvPr/>
        </p:nvSpPr>
        <p:spPr>
          <a:xfrm>
            <a:off x="10159382" y="8275952"/>
            <a:ext cx="2654061"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78" name="HMM"/>
          <p:cNvSpPr txBox="1"/>
          <p:nvPr/>
        </p:nvSpPr>
        <p:spPr>
          <a:xfrm>
            <a:off x="4175002" y="845497"/>
            <a:ext cx="1185102"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HMM</a:t>
            </a:r>
          </a:p>
        </p:txBody>
      </p:sp>
      <p:sp>
        <p:nvSpPr>
          <p:cNvPr id="1279" name="DET"/>
          <p:cNvSpPr txBox="1"/>
          <p:nvPr/>
        </p:nvSpPr>
        <p:spPr>
          <a:xfrm>
            <a:off x="2884207" y="2338028"/>
            <a:ext cx="9525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DET</a:t>
            </a:r>
          </a:p>
        </p:txBody>
      </p:sp>
      <p:sp>
        <p:nvSpPr>
          <p:cNvPr id="1280" name="ADJ"/>
          <p:cNvSpPr txBox="1"/>
          <p:nvPr/>
        </p:nvSpPr>
        <p:spPr>
          <a:xfrm>
            <a:off x="2891751" y="3507585"/>
            <a:ext cx="944957"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ADJ</a:t>
            </a:r>
          </a:p>
        </p:txBody>
      </p:sp>
      <p:sp>
        <p:nvSpPr>
          <p:cNvPr id="1281" name="VERB"/>
          <p:cNvSpPr txBox="1"/>
          <p:nvPr/>
        </p:nvSpPr>
        <p:spPr>
          <a:xfrm>
            <a:off x="2589161" y="4696038"/>
            <a:ext cx="1247547"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VERB</a:t>
            </a:r>
          </a:p>
        </p:txBody>
      </p:sp>
      <p:sp>
        <p:nvSpPr>
          <p:cNvPr id="1282" name="NOUN"/>
          <p:cNvSpPr txBox="1"/>
          <p:nvPr/>
        </p:nvSpPr>
        <p:spPr>
          <a:xfrm>
            <a:off x="2464688" y="5884490"/>
            <a:ext cx="1372020" cy="597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NOUN</a:t>
            </a:r>
          </a:p>
        </p:txBody>
      </p:sp>
      <p:sp>
        <p:nvSpPr>
          <p:cNvPr id="1283" name="…"/>
          <p:cNvSpPr txBox="1"/>
          <p:nvPr/>
        </p:nvSpPr>
        <p:spPr>
          <a:xfrm>
            <a:off x="3303307" y="7054048"/>
            <a:ext cx="5334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a:t>
            </a:r>
          </a:p>
        </p:txBody>
      </p:sp>
      <p:sp>
        <p:nvSpPr>
          <p:cNvPr id="1284" name="Discrete"/>
          <p:cNvSpPr txBox="1"/>
          <p:nvPr/>
        </p:nvSpPr>
        <p:spPr>
          <a:xfrm>
            <a:off x="3832639" y="70246"/>
            <a:ext cx="3914845" cy="597445"/>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Discrete</a:t>
            </a:r>
          </a:p>
        </p:txBody>
      </p:sp>
      <p:sp>
        <p:nvSpPr>
          <p:cNvPr id="1285" name="Continuous"/>
          <p:cNvSpPr txBox="1"/>
          <p:nvPr/>
        </p:nvSpPr>
        <p:spPr>
          <a:xfrm>
            <a:off x="8611850" y="70246"/>
            <a:ext cx="3914844" cy="597445"/>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Continuous</a:t>
            </a:r>
          </a:p>
        </p:txBody>
      </p:sp>
      <p:sp>
        <p:nvSpPr>
          <p:cNvPr id="1286" name="IB…"/>
          <p:cNvSpPr txBox="1"/>
          <p:nvPr/>
        </p:nvSpPr>
        <p:spPr>
          <a:xfrm>
            <a:off x="5647001" y="675513"/>
            <a:ext cx="2441983"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sp>
        <p:nvSpPr>
          <p:cNvPr id="1287" name="0.05"/>
          <p:cNvSpPr txBox="1"/>
          <p:nvPr/>
        </p:nvSpPr>
        <p:spPr>
          <a:xfrm>
            <a:off x="6306611" y="2328317"/>
            <a:ext cx="929869"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0.05</a:t>
            </a:r>
          </a:p>
        </p:txBody>
      </p:sp>
      <p:sp>
        <p:nvSpPr>
          <p:cNvPr id="1288" name="0.1"/>
          <p:cNvSpPr txBox="1"/>
          <p:nvPr/>
        </p:nvSpPr>
        <p:spPr>
          <a:xfrm>
            <a:off x="6306611" y="3473641"/>
            <a:ext cx="696850"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0.1</a:t>
            </a:r>
          </a:p>
        </p:txBody>
      </p:sp>
      <p:sp>
        <p:nvSpPr>
          <p:cNvPr id="1289" name="0.5"/>
          <p:cNvSpPr txBox="1"/>
          <p:nvPr/>
        </p:nvSpPr>
        <p:spPr>
          <a:xfrm>
            <a:off x="6306611" y="4752943"/>
            <a:ext cx="696850"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0.5</a:t>
            </a:r>
          </a:p>
        </p:txBody>
      </p:sp>
      <p:sp>
        <p:nvSpPr>
          <p:cNvPr id="1290" name="0.35"/>
          <p:cNvSpPr txBox="1"/>
          <p:nvPr/>
        </p:nvSpPr>
        <p:spPr>
          <a:xfrm>
            <a:off x="6306611" y="5998301"/>
            <a:ext cx="929869"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0.35</a:t>
            </a:r>
          </a:p>
        </p:txBody>
      </p:sp>
      <p:sp>
        <p:nvSpPr>
          <p:cNvPr id="1291" name="0.0"/>
          <p:cNvSpPr txBox="1"/>
          <p:nvPr/>
        </p:nvSpPr>
        <p:spPr>
          <a:xfrm>
            <a:off x="6306611" y="7177570"/>
            <a:ext cx="696850"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0.0</a:t>
            </a:r>
          </a:p>
        </p:txBody>
      </p:sp>
      <p:sp>
        <p:nvSpPr>
          <p:cNvPr id="1292" name="Line"/>
          <p:cNvSpPr/>
          <p:nvPr/>
        </p:nvSpPr>
        <p:spPr>
          <a:xfrm flipV="1">
            <a:off x="8179666" y="7302"/>
            <a:ext cx="1" cy="9738996"/>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297" name="Group"/>
          <p:cNvGrpSpPr/>
          <p:nvPr/>
        </p:nvGrpSpPr>
        <p:grpSpPr>
          <a:xfrm>
            <a:off x="2243143" y="1888369"/>
            <a:ext cx="1170014" cy="4177208"/>
            <a:chOff x="0" y="0"/>
            <a:chExt cx="1170012" cy="4177207"/>
          </a:xfrm>
        </p:grpSpPr>
        <p:sp>
          <p:nvSpPr>
            <p:cNvPr id="1293" name="Tag 1"/>
            <p:cNvSpPr txBox="1"/>
            <p:nvPr/>
          </p:nvSpPr>
          <p:spPr>
            <a:xfrm>
              <a:off x="-1" y="0"/>
              <a:ext cx="1170014"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solidFill>
                    <a:srgbClr val="929292"/>
                  </a:solidFill>
                </a:defRPr>
              </a:lvl1pPr>
            </a:lstStyle>
            <a:p>
              <a:pPr/>
              <a:r>
                <a:t>Tag 1</a:t>
              </a:r>
            </a:p>
          </p:txBody>
        </p:sp>
        <p:sp>
          <p:nvSpPr>
            <p:cNvPr id="1294" name="Tag 2"/>
            <p:cNvSpPr txBox="1"/>
            <p:nvPr/>
          </p:nvSpPr>
          <p:spPr>
            <a:xfrm>
              <a:off x="-1" y="1100719"/>
              <a:ext cx="1170014"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solidFill>
                    <a:srgbClr val="929292"/>
                  </a:solidFill>
                </a:defRPr>
              </a:lvl1pPr>
            </a:lstStyle>
            <a:p>
              <a:pPr/>
              <a:r>
                <a:t>Tag 2</a:t>
              </a:r>
            </a:p>
          </p:txBody>
        </p:sp>
        <p:sp>
          <p:nvSpPr>
            <p:cNvPr id="1295" name="Tag 3"/>
            <p:cNvSpPr txBox="1"/>
            <p:nvPr/>
          </p:nvSpPr>
          <p:spPr>
            <a:xfrm>
              <a:off x="-1" y="2249345"/>
              <a:ext cx="1170014"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solidFill>
                    <a:srgbClr val="929292"/>
                  </a:solidFill>
                </a:defRPr>
              </a:lvl1pPr>
            </a:lstStyle>
            <a:p>
              <a:pPr/>
              <a:r>
                <a:t>Tag 3</a:t>
              </a:r>
            </a:p>
          </p:txBody>
        </p:sp>
        <p:sp>
          <p:nvSpPr>
            <p:cNvPr id="1296" name="Tag 4"/>
            <p:cNvSpPr txBox="1"/>
            <p:nvPr/>
          </p:nvSpPr>
          <p:spPr>
            <a:xfrm>
              <a:off x="-1" y="3579764"/>
              <a:ext cx="1170014"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solidFill>
                    <a:srgbClr val="929292"/>
                  </a:solidFill>
                </a:defRPr>
              </a:lvl1pPr>
            </a:lstStyle>
            <a:p>
              <a:pPr/>
              <a:r>
                <a:t>Tag 4</a:t>
              </a:r>
            </a:p>
          </p:txBody>
        </p:sp>
      </p:grpSp>
      <p:grpSp>
        <p:nvGrpSpPr>
          <p:cNvPr id="1306" name="Group"/>
          <p:cNvGrpSpPr/>
          <p:nvPr/>
        </p:nvGrpSpPr>
        <p:grpSpPr>
          <a:xfrm>
            <a:off x="2536442" y="2582695"/>
            <a:ext cx="1536701" cy="3654572"/>
            <a:chOff x="-63500" y="-63500"/>
            <a:chExt cx="1536700" cy="3654571"/>
          </a:xfrm>
        </p:grpSpPr>
        <p:pic>
          <p:nvPicPr>
            <p:cNvPr id="1298" name="Line Line" descr="Line Line"/>
            <p:cNvPicPr>
              <a:picLocks noChangeAspect="0"/>
            </p:cNvPicPr>
            <p:nvPr/>
          </p:nvPicPr>
          <p:blipFill>
            <a:blip r:embed="rId6">
              <a:extLst/>
            </a:blip>
            <a:stretch>
              <a:fillRect/>
            </a:stretch>
          </p:blipFill>
          <p:spPr>
            <a:xfrm>
              <a:off x="196850" y="-63500"/>
              <a:ext cx="1016000" cy="127000"/>
            </a:xfrm>
            <a:prstGeom prst="rect">
              <a:avLst/>
            </a:prstGeom>
            <a:effectLst/>
          </p:spPr>
        </p:pic>
        <p:pic>
          <p:nvPicPr>
            <p:cNvPr id="1300" name="Line Line" descr="Line Line"/>
            <p:cNvPicPr>
              <a:picLocks noChangeAspect="0"/>
            </p:cNvPicPr>
            <p:nvPr/>
          </p:nvPicPr>
          <p:blipFill>
            <a:blip r:embed="rId7">
              <a:extLst/>
            </a:blip>
            <a:stretch>
              <a:fillRect/>
            </a:stretch>
          </p:blipFill>
          <p:spPr>
            <a:xfrm>
              <a:off x="105074" y="1072051"/>
              <a:ext cx="1199551" cy="127001"/>
            </a:xfrm>
            <a:prstGeom prst="rect">
              <a:avLst/>
            </a:prstGeom>
            <a:effectLst/>
          </p:spPr>
        </p:pic>
        <p:pic>
          <p:nvPicPr>
            <p:cNvPr id="1302" name="Line Line" descr="Line Line"/>
            <p:cNvPicPr>
              <a:picLocks noChangeAspect="0"/>
            </p:cNvPicPr>
            <p:nvPr/>
          </p:nvPicPr>
          <p:blipFill>
            <a:blip r:embed="rId8">
              <a:extLst/>
            </a:blip>
            <a:stretch>
              <a:fillRect/>
            </a:stretch>
          </p:blipFill>
          <p:spPr>
            <a:xfrm>
              <a:off x="-63500" y="2268061"/>
              <a:ext cx="1536700" cy="127001"/>
            </a:xfrm>
            <a:prstGeom prst="rect">
              <a:avLst/>
            </a:prstGeom>
            <a:effectLst/>
          </p:spPr>
        </p:pic>
        <p:pic>
          <p:nvPicPr>
            <p:cNvPr id="1304" name="Line Line" descr="Line Line"/>
            <p:cNvPicPr>
              <a:picLocks noChangeAspect="0"/>
            </p:cNvPicPr>
            <p:nvPr/>
          </p:nvPicPr>
          <p:blipFill>
            <a:blip r:embed="rId8">
              <a:extLst/>
            </a:blip>
            <a:stretch>
              <a:fillRect/>
            </a:stretch>
          </p:blipFill>
          <p:spPr>
            <a:xfrm>
              <a:off x="-63500" y="3464071"/>
              <a:ext cx="1536700" cy="127001"/>
            </a:xfrm>
            <a:prstGeom prst="rect">
              <a:avLst/>
            </a:prstGeom>
            <a:effectLst/>
          </p:spPr>
        </p:pic>
      </p:grpSp>
      <p:sp>
        <p:nvSpPr>
          <p:cNvPr id="1307" name="0"/>
          <p:cNvSpPr txBox="1"/>
          <p:nvPr/>
        </p:nvSpPr>
        <p:spPr>
          <a:xfrm>
            <a:off x="4597423" y="2338028"/>
            <a:ext cx="34732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a:t>
            </a:r>
          </a:p>
        </p:txBody>
      </p:sp>
      <p:sp>
        <p:nvSpPr>
          <p:cNvPr id="1308" name="0"/>
          <p:cNvSpPr txBox="1"/>
          <p:nvPr/>
        </p:nvSpPr>
        <p:spPr>
          <a:xfrm>
            <a:off x="4597423" y="3507585"/>
            <a:ext cx="34732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a:t>
            </a:r>
          </a:p>
        </p:txBody>
      </p:sp>
      <p:sp>
        <p:nvSpPr>
          <p:cNvPr id="1309" name="1"/>
          <p:cNvSpPr txBox="1"/>
          <p:nvPr/>
        </p:nvSpPr>
        <p:spPr>
          <a:xfrm>
            <a:off x="4597423" y="4752943"/>
            <a:ext cx="34732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1</a:t>
            </a:r>
          </a:p>
        </p:txBody>
      </p:sp>
      <p:sp>
        <p:nvSpPr>
          <p:cNvPr id="1310" name="0"/>
          <p:cNvSpPr txBox="1"/>
          <p:nvPr/>
        </p:nvSpPr>
        <p:spPr>
          <a:xfrm>
            <a:off x="4597423" y="5998301"/>
            <a:ext cx="340260" cy="597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lvl1pPr>
          </a:lstStyle>
          <a:p>
            <a:pPr/>
            <a:r>
              <a:t>0</a:t>
            </a:r>
          </a:p>
        </p:txBody>
      </p:sp>
      <p:sp>
        <p:nvSpPr>
          <p:cNvPr id="1311" name="0"/>
          <p:cNvSpPr txBox="1"/>
          <p:nvPr/>
        </p:nvSpPr>
        <p:spPr>
          <a:xfrm>
            <a:off x="4597423" y="7167858"/>
            <a:ext cx="34732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0</a:t>
            </a:r>
          </a:p>
        </p:txBody>
      </p:sp>
      <p:sp>
        <p:nvSpPr>
          <p:cNvPr id="1312" name="one word token"/>
          <p:cNvSpPr txBox="1"/>
          <p:nvPr/>
        </p:nvSpPr>
        <p:spPr>
          <a:xfrm>
            <a:off x="277509" y="8786175"/>
            <a:ext cx="32345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one word token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8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27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28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287"/>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307"/>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279"/>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288"/>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280"/>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1308"/>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1281"/>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0"/>
                                  </p:stCondLst>
                                  <p:iterate type="el" backwards="0">
                                    <p:tmAbs val="0"/>
                                  </p:iterate>
                                  <p:childTnLst>
                                    <p:set>
                                      <p:cBhvr>
                                        <p:cTn id="36" fill="hold"/>
                                        <p:tgtEl>
                                          <p:spTgt spid="1309"/>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2" fill="hold">
                                  <p:stCondLst>
                                    <p:cond delay="0"/>
                                  </p:stCondLst>
                                  <p:iterate type="el" backwards="0">
                                    <p:tmAbs val="0"/>
                                  </p:iterate>
                                  <p:childTnLst>
                                    <p:set>
                                      <p:cBhvr>
                                        <p:cTn id="39" fill="hold"/>
                                        <p:tgtEl>
                                          <p:spTgt spid="1289"/>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3" fill="hold">
                                  <p:stCondLst>
                                    <p:cond delay="0"/>
                                  </p:stCondLst>
                                  <p:iterate type="el" backwards="0">
                                    <p:tmAbs val="0"/>
                                  </p:iterate>
                                  <p:childTnLst>
                                    <p:set>
                                      <p:cBhvr>
                                        <p:cTn id="42" fill="hold"/>
                                        <p:tgtEl>
                                          <p:spTgt spid="1282"/>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4" fill="hold">
                                  <p:stCondLst>
                                    <p:cond delay="0"/>
                                  </p:stCondLst>
                                  <p:iterate type="el" backwards="0">
                                    <p:tmAbs val="0"/>
                                  </p:iterate>
                                  <p:childTnLst>
                                    <p:set>
                                      <p:cBhvr>
                                        <p:cTn id="45" fill="hold"/>
                                        <p:tgtEl>
                                          <p:spTgt spid="1290"/>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5" fill="hold">
                                  <p:stCondLst>
                                    <p:cond delay="0"/>
                                  </p:stCondLst>
                                  <p:iterate type="el" backwards="0">
                                    <p:tmAbs val="0"/>
                                  </p:iterate>
                                  <p:childTnLst>
                                    <p:set>
                                      <p:cBhvr>
                                        <p:cTn id="48" fill="hold"/>
                                        <p:tgtEl>
                                          <p:spTgt spid="1310"/>
                                        </p:tgtEl>
                                        <p:attrNameLst>
                                          <p:attrName>style.visibility</p:attrName>
                                        </p:attrNameLst>
                                      </p:cBhvr>
                                      <p:to>
                                        <p:strVal val="visible"/>
                                      </p:to>
                                    </p:set>
                                  </p:childTnLst>
                                </p:cTn>
                              </p:par>
                            </p:childTnLst>
                          </p:cTn>
                        </p:par>
                        <p:par>
                          <p:cTn id="49" fill="hold">
                            <p:stCondLst>
                              <p:cond delay="0"/>
                            </p:stCondLst>
                            <p:childTnLst>
                              <p:par>
                                <p:cTn id="50" presetClass="entr" nodeType="afterEffect" presetSubtype="0" presetID="1" grpId="16" fill="hold">
                                  <p:stCondLst>
                                    <p:cond delay="0"/>
                                  </p:stCondLst>
                                  <p:iterate type="el" backwards="0">
                                    <p:tmAbs val="0"/>
                                  </p:iterate>
                                  <p:childTnLst>
                                    <p:set>
                                      <p:cBhvr>
                                        <p:cTn id="51" fill="hold"/>
                                        <p:tgtEl>
                                          <p:spTgt spid="1283"/>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0" presetID="1" grpId="17" fill="hold">
                                  <p:stCondLst>
                                    <p:cond delay="0"/>
                                  </p:stCondLst>
                                  <p:iterate type="el" backwards="0">
                                    <p:tmAbs val="0"/>
                                  </p:iterate>
                                  <p:childTnLst>
                                    <p:set>
                                      <p:cBhvr>
                                        <p:cTn id="54" fill="hold"/>
                                        <p:tgtEl>
                                          <p:spTgt spid="1311"/>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18" fill="hold">
                                  <p:stCondLst>
                                    <p:cond delay="0"/>
                                  </p:stCondLst>
                                  <p:iterate type="el" backwards="0">
                                    <p:tmAbs val="0"/>
                                  </p:iterate>
                                  <p:childTnLst>
                                    <p:set>
                                      <p:cBhvr>
                                        <p:cTn id="57" fill="hold"/>
                                        <p:tgtEl>
                                          <p:spTgt spid="129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8" presetID="22" grpId="19" fill="hold">
                                  <p:stCondLst>
                                    <p:cond delay="0"/>
                                  </p:stCondLst>
                                  <p:iterate type="el" backwards="0">
                                    <p:tmAbs val="0"/>
                                  </p:iterate>
                                  <p:childTnLst>
                                    <p:set>
                                      <p:cBhvr>
                                        <p:cTn id="61" fill="hold"/>
                                        <p:tgtEl>
                                          <p:spTgt spid="1306"/>
                                        </p:tgtEl>
                                        <p:attrNameLst>
                                          <p:attrName>style.visibility</p:attrName>
                                        </p:attrNameLst>
                                      </p:cBhvr>
                                      <p:to>
                                        <p:strVal val="visible"/>
                                      </p:to>
                                    </p:set>
                                    <p:animEffect filter="wipe(left)" transition="in">
                                      <p:cBhvr>
                                        <p:cTn id="62" dur="500"/>
                                        <p:tgtEl>
                                          <p:spTgt spid="1306"/>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20" fill="hold">
                                  <p:stCondLst>
                                    <p:cond delay="0"/>
                                  </p:stCondLst>
                                  <p:iterate type="el" backwards="0">
                                    <p:tmAbs val="0"/>
                                  </p:iterate>
                                  <p:childTnLst>
                                    <p:set>
                                      <p:cBhvr>
                                        <p:cTn id="66" fill="hold"/>
                                        <p:tgtEl>
                                          <p:spTgt spid="1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4" grpId="1"/>
      <p:bldP build="whole" bldLvl="1" animBg="1" rev="0" advAuto="0" spid="1311" grpId="17"/>
      <p:bldP build="whole" bldLvl="1" animBg="1" rev="0" advAuto="0" spid="1309" grpId="11"/>
      <p:bldP build="whole" bldLvl="1" animBg="1" rev="0" advAuto="0" spid="1310" grpId="15"/>
      <p:bldP build="whole" bldLvl="1" animBg="1" rev="0" advAuto="0" spid="1307" grpId="5"/>
      <p:bldP build="whole" bldLvl="1" animBg="1" rev="0" advAuto="0" spid="1308" grpId="9"/>
      <p:bldP build="whole" bldLvl="1" animBg="1" rev="0" advAuto="0" spid="1306" grpId="19"/>
      <p:bldP build="whole" bldLvl="1" animBg="1" rev="0" advAuto="0" spid="1283" grpId="16"/>
      <p:bldP build="whole" bldLvl="1" animBg="1" rev="0" advAuto="0" spid="1282" grpId="13"/>
      <p:bldP build="whole" bldLvl="1" animBg="1" rev="0" advAuto="0" spid="1281" grpId="10"/>
      <p:bldP build="whole" bldLvl="1" animBg="1" rev="0" advAuto="0" spid="1280" grpId="8"/>
      <p:bldP build="whole" bldLvl="1" animBg="1" rev="0" advAuto="0" spid="1278" grpId="2"/>
      <p:bldP build="whole" bldLvl="1" animBg="1" rev="0" advAuto="0" spid="1279" grpId="6"/>
      <p:bldP build="whole" bldLvl="1" animBg="1" rev="0" advAuto="0" spid="1291" grpId="18"/>
      <p:bldP build="whole" bldLvl="1" animBg="1" rev="0" advAuto="0" spid="1288" grpId="7"/>
      <p:bldP build="whole" bldLvl="1" animBg="1" rev="0" advAuto="0" spid="1287" grpId="4"/>
      <p:bldP build="whole" bldLvl="1" animBg="1" rev="0" advAuto="0" spid="1289" grpId="12"/>
      <p:bldP build="whole" bldLvl="1" animBg="1" rev="0" advAuto="0" spid="1290" grpId="14"/>
      <p:bldP build="whole" bldLvl="1" animBg="1" rev="0" advAuto="0" spid="1286" grpId="3"/>
      <p:bldP build="whole" bldLvl="1" animBg="1" rev="0" advAuto="0" spid="1297" grpId="20"/>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3" name="Group"/>
          <p:cNvGrpSpPr/>
          <p:nvPr/>
        </p:nvGrpSpPr>
        <p:grpSpPr>
          <a:xfrm>
            <a:off x="39116" y="1837924"/>
            <a:ext cx="3477427" cy="3269406"/>
            <a:chOff x="0" y="0"/>
            <a:chExt cx="3477426" cy="3269404"/>
          </a:xfrm>
        </p:grpSpPr>
        <p:pic>
          <p:nvPicPr>
            <p:cNvPr id="151" name="Image" descr="Image"/>
            <p:cNvPicPr>
              <a:picLocks noChangeAspect="1"/>
            </p:cNvPicPr>
            <p:nvPr/>
          </p:nvPicPr>
          <p:blipFill>
            <a:blip r:embed="rId3">
              <a:extLst/>
            </a:blip>
            <a:srcRect l="26617" t="0" r="0" b="0"/>
            <a:stretch>
              <a:fillRect/>
            </a:stretch>
          </p:blipFill>
          <p:spPr>
            <a:xfrm>
              <a:off x="0" y="0"/>
              <a:ext cx="3477427" cy="2665569"/>
            </a:xfrm>
            <a:prstGeom prst="rect">
              <a:avLst/>
            </a:prstGeom>
            <a:ln w="12700" cap="flat">
              <a:noFill/>
              <a:miter lim="400000"/>
            </a:ln>
            <a:effectLst/>
          </p:spPr>
        </p:pic>
        <p:sp>
          <p:nvSpPr>
            <p:cNvPr id="152" name="wheat field"/>
            <p:cNvSpPr txBox="1"/>
            <p:nvPr/>
          </p:nvSpPr>
          <p:spPr>
            <a:xfrm>
              <a:off x="810396" y="2808346"/>
              <a:ext cx="1711148"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wheat field</a:t>
              </a:r>
            </a:p>
          </p:txBody>
        </p:sp>
      </p:grpSp>
      <p:grpSp>
        <p:nvGrpSpPr>
          <p:cNvPr id="156" name="Group"/>
          <p:cNvGrpSpPr/>
          <p:nvPr/>
        </p:nvGrpSpPr>
        <p:grpSpPr>
          <a:xfrm>
            <a:off x="5363081" y="1319827"/>
            <a:ext cx="2356348" cy="3787503"/>
            <a:chOff x="0" y="0"/>
            <a:chExt cx="2356346" cy="3787501"/>
          </a:xfrm>
        </p:grpSpPr>
        <p:pic>
          <p:nvPicPr>
            <p:cNvPr id="154" name="Image" descr="Image"/>
            <p:cNvPicPr>
              <a:picLocks noChangeAspect="1"/>
            </p:cNvPicPr>
            <p:nvPr/>
          </p:nvPicPr>
          <p:blipFill>
            <a:blip r:embed="rId4">
              <a:extLst/>
            </a:blip>
            <a:stretch>
              <a:fillRect/>
            </a:stretch>
          </p:blipFill>
          <p:spPr>
            <a:xfrm>
              <a:off x="0" y="0"/>
              <a:ext cx="2356347" cy="3326607"/>
            </a:xfrm>
            <a:prstGeom prst="rect">
              <a:avLst/>
            </a:prstGeom>
            <a:ln w="12700" cap="flat">
              <a:noFill/>
              <a:miter lim="400000"/>
            </a:ln>
            <a:effectLst/>
          </p:spPr>
        </p:pic>
        <p:sp>
          <p:nvSpPr>
            <p:cNvPr id="155" name="Factory"/>
            <p:cNvSpPr txBox="1"/>
            <p:nvPr/>
          </p:nvSpPr>
          <p:spPr>
            <a:xfrm>
              <a:off x="531699" y="3326442"/>
              <a:ext cx="1215238"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Factory</a:t>
              </a:r>
            </a:p>
          </p:txBody>
        </p:sp>
      </p:grpSp>
      <p:grpSp>
        <p:nvGrpSpPr>
          <p:cNvPr id="160" name="Group"/>
          <p:cNvGrpSpPr/>
          <p:nvPr/>
        </p:nvGrpSpPr>
        <p:grpSpPr>
          <a:xfrm>
            <a:off x="7692154" y="3075928"/>
            <a:ext cx="2093028" cy="625774"/>
            <a:chOff x="-50800" y="-141890"/>
            <a:chExt cx="2093026" cy="625773"/>
          </a:xfrm>
        </p:grpSpPr>
        <p:sp>
          <p:nvSpPr>
            <p:cNvPr id="157" name="cookies"/>
            <p:cNvSpPr txBox="1"/>
            <p:nvPr/>
          </p:nvSpPr>
          <p:spPr>
            <a:xfrm>
              <a:off x="179342" y="-1"/>
              <a:ext cx="1512356" cy="4838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cookies</a:t>
              </a:r>
            </a:p>
          </p:txBody>
        </p:sp>
        <p:pic>
          <p:nvPicPr>
            <p:cNvPr id="158" name="Line Line" descr="Line Line"/>
            <p:cNvPicPr>
              <a:picLocks noChangeAspect="0"/>
            </p:cNvPicPr>
            <p:nvPr/>
          </p:nvPicPr>
          <p:blipFill>
            <a:blip r:embed="rId5">
              <a:extLst/>
            </a:blip>
            <a:stretch>
              <a:fillRect/>
            </a:stretch>
          </p:blipFill>
          <p:spPr>
            <a:xfrm>
              <a:off x="-50800" y="-141891"/>
              <a:ext cx="2093027" cy="401378"/>
            </a:xfrm>
            <a:prstGeom prst="rect">
              <a:avLst/>
            </a:prstGeom>
            <a:effectLst/>
          </p:spPr>
        </p:pic>
      </p:grpSp>
      <p:grpSp>
        <p:nvGrpSpPr>
          <p:cNvPr id="164" name="Group"/>
          <p:cNvGrpSpPr/>
          <p:nvPr/>
        </p:nvGrpSpPr>
        <p:grpSpPr>
          <a:xfrm>
            <a:off x="3665250" y="2995813"/>
            <a:ext cx="1953178" cy="707344"/>
            <a:chOff x="-50800" y="-180268"/>
            <a:chExt cx="1953176" cy="707342"/>
          </a:xfrm>
        </p:grpSpPr>
        <p:pic>
          <p:nvPicPr>
            <p:cNvPr id="161" name="Line Line" descr="Line Line"/>
            <p:cNvPicPr>
              <a:picLocks noChangeAspect="0"/>
            </p:cNvPicPr>
            <p:nvPr/>
          </p:nvPicPr>
          <p:blipFill>
            <a:blip r:embed="rId6">
              <a:extLst/>
            </a:blip>
            <a:stretch>
              <a:fillRect/>
            </a:stretch>
          </p:blipFill>
          <p:spPr>
            <a:xfrm>
              <a:off x="-50800" y="-180269"/>
              <a:ext cx="1953177" cy="401377"/>
            </a:xfrm>
            <a:prstGeom prst="rect">
              <a:avLst/>
            </a:prstGeom>
            <a:effectLst/>
          </p:spPr>
        </p:pic>
        <p:sp>
          <p:nvSpPr>
            <p:cNvPr id="163" name="wheat plant"/>
            <p:cNvSpPr txBox="1"/>
            <p:nvPr/>
          </p:nvSpPr>
          <p:spPr>
            <a:xfrm>
              <a:off x="231694" y="50577"/>
              <a:ext cx="1443633" cy="476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wheat plant</a:t>
              </a:r>
            </a:p>
          </p:txBody>
        </p:sp>
      </p:grpSp>
      <p:grpSp>
        <p:nvGrpSpPr>
          <p:cNvPr id="167" name="Group"/>
          <p:cNvGrpSpPr/>
          <p:nvPr/>
        </p:nvGrpSpPr>
        <p:grpSpPr>
          <a:xfrm>
            <a:off x="7481654" y="911921"/>
            <a:ext cx="2185987" cy="1067096"/>
            <a:chOff x="-50800" y="0"/>
            <a:chExt cx="2185985" cy="1067095"/>
          </a:xfrm>
        </p:grpSpPr>
        <p:pic>
          <p:nvPicPr>
            <p:cNvPr id="176"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166"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170" name="Group"/>
          <p:cNvGrpSpPr/>
          <p:nvPr/>
        </p:nvGrpSpPr>
        <p:grpSpPr>
          <a:xfrm>
            <a:off x="3473819" y="933897"/>
            <a:ext cx="2185986" cy="1067096"/>
            <a:chOff x="-50800" y="0"/>
            <a:chExt cx="2185985" cy="1067095"/>
          </a:xfrm>
        </p:grpSpPr>
        <p:pic>
          <p:nvPicPr>
            <p:cNvPr id="178"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169"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sp>
        <p:nvSpPr>
          <p:cNvPr id="171"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 name="Fine-tuning"/>
          <p:cNvSpPr txBox="1"/>
          <p:nvPr/>
        </p:nvSpPr>
        <p:spPr>
          <a:xfrm>
            <a:off x="3365619" y="5460175"/>
            <a:ext cx="6616565" cy="5604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solidFill>
                  <a:srgbClr val="FFFFFF"/>
                </a:solidFill>
                <a:latin typeface="+mn-lt"/>
                <a:ea typeface="+mn-ea"/>
                <a:cs typeface="+mn-cs"/>
                <a:sym typeface="Helvetica Neue Medium"/>
              </a:defRPr>
            </a:lvl1pPr>
          </a:lstStyle>
          <a:p>
            <a:pPr/>
            <a:r>
              <a:t>Fine-tuning</a:t>
            </a:r>
          </a:p>
        </p:txBody>
      </p:sp>
      <p:sp>
        <p:nvSpPr>
          <p:cNvPr id="173" name="Rectangle"/>
          <p:cNvSpPr/>
          <p:nvPr/>
        </p:nvSpPr>
        <p:spPr>
          <a:xfrm>
            <a:off x="9264206" y="4418785"/>
            <a:ext cx="2249257" cy="324307"/>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74" name="Unknown.jpeg" descr="Unknown.jpeg"/>
          <p:cNvPicPr>
            <a:picLocks noChangeAspect="1"/>
          </p:cNvPicPr>
          <p:nvPr/>
        </p:nvPicPr>
        <p:blipFill>
          <a:blip r:embed="rId8">
            <a:extLst/>
          </a:blip>
          <a:stretch>
            <a:fillRect/>
          </a:stretch>
        </p:blipFill>
        <p:spPr>
          <a:xfrm>
            <a:off x="9907240" y="2113726"/>
            <a:ext cx="2984501" cy="2717801"/>
          </a:xfrm>
          <a:prstGeom prst="rect">
            <a:avLst/>
          </a:prstGeom>
          <a:ln w="12700">
            <a:miter lim="400000"/>
          </a:ln>
        </p:spPr>
      </p:pic>
      <p:sp>
        <p:nvSpPr>
          <p:cNvPr id="175" name="I would like the cookies to be sweeter."/>
          <p:cNvSpPr/>
          <p:nvPr/>
        </p:nvSpPr>
        <p:spPr>
          <a:xfrm>
            <a:off x="10499295" y="524668"/>
            <a:ext cx="2498329" cy="1834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6" y="0"/>
                </a:moveTo>
                <a:cubicBezTo>
                  <a:pt x="298" y="0"/>
                  <a:pt x="0" y="405"/>
                  <a:pt x="0" y="906"/>
                </a:cubicBezTo>
                <a:lnTo>
                  <a:pt x="0" y="13900"/>
                </a:lnTo>
                <a:cubicBezTo>
                  <a:pt x="0" y="14401"/>
                  <a:pt x="298" y="14806"/>
                  <a:pt x="666" y="14806"/>
                </a:cubicBezTo>
                <a:lnTo>
                  <a:pt x="5960" y="14806"/>
                </a:lnTo>
                <a:lnTo>
                  <a:pt x="7295" y="21600"/>
                </a:lnTo>
                <a:lnTo>
                  <a:pt x="8626" y="14806"/>
                </a:lnTo>
                <a:lnTo>
                  <a:pt x="20934" y="14806"/>
                </a:lnTo>
                <a:cubicBezTo>
                  <a:pt x="21302" y="14806"/>
                  <a:pt x="21600" y="14401"/>
                  <a:pt x="21600" y="13900"/>
                </a:cubicBezTo>
                <a:lnTo>
                  <a:pt x="21600" y="906"/>
                </a:lnTo>
                <a:cubicBezTo>
                  <a:pt x="21600" y="405"/>
                  <a:pt x="21302" y="0"/>
                  <a:pt x="20934" y="0"/>
                </a:cubicBezTo>
                <a:lnTo>
                  <a:pt x="666" y="0"/>
                </a:lnTo>
                <a:close/>
              </a:path>
            </a:pathLst>
          </a:cu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I would like the cookies to be sweeter.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4"/>
                                        </p:tgtEl>
                                        <p:attrNameLst>
                                          <p:attrName>style.visibility</p:attrName>
                                        </p:attrNameLst>
                                      </p:cBhvr>
                                      <p:to>
                                        <p:strVal val="visible"/>
                                      </p:to>
                                    </p:set>
                                    <p:animEffect filter="wipe(left)" transition="in">
                                      <p:cBhvr>
                                        <p:cTn id="7" dur="499"/>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60"/>
                                        </p:tgtEl>
                                        <p:attrNameLst>
                                          <p:attrName>style.visibility</p:attrName>
                                        </p:attrNameLst>
                                      </p:cBhvr>
                                      <p:to>
                                        <p:strVal val="visible"/>
                                      </p:to>
                                    </p:set>
                                    <p:animEffect filter="wipe(left)" transition="in">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174"/>
                                        </p:tgtEl>
                                        <p:attrNameLst>
                                          <p:attrName>style.visibility</p:attrName>
                                        </p:attrNameLst>
                                      </p:cBhvr>
                                      <p:to>
                                        <p:strVal val="visible"/>
                                      </p:to>
                                    </p:set>
                                  </p:childTnLst>
                                </p:cTn>
                              </p:par>
                            </p:childTnLst>
                          </p:cTn>
                        </p:par>
                        <p:par>
                          <p:cTn id="17" fill="hold">
                            <p:stCondLst>
                              <p:cond delay="0"/>
                            </p:stCondLst>
                            <p:childTnLst>
                              <p:par>
                                <p:cTn id="18" presetClass="entr" nodeType="afterEffect" presetID="9" grpId="4" fill="hold">
                                  <p:stCondLst>
                                    <p:cond delay="0"/>
                                  </p:stCondLst>
                                  <p:iterate type="el" backwards="0">
                                    <p:tmAbs val="0"/>
                                  </p:iterate>
                                  <p:childTnLst>
                                    <p:set>
                                      <p:cBhvr>
                                        <p:cTn id="19" fill="hold"/>
                                        <p:tgtEl>
                                          <p:spTgt spid="175"/>
                                        </p:tgtEl>
                                        <p:attrNameLst>
                                          <p:attrName>style.visibility</p:attrName>
                                        </p:attrNameLst>
                                      </p:cBhvr>
                                      <p:to>
                                        <p:strVal val="visible"/>
                                      </p:to>
                                    </p:set>
                                    <p:animEffect filter="dissolve" transition="in">
                                      <p:cBhvr>
                                        <p:cTn id="20" dur="500"/>
                                        <p:tgtEl>
                                          <p:spTgt spid="175"/>
                                        </p:tgtEl>
                                      </p:cBhvr>
                                    </p:animEffect>
                                  </p:childTnLst>
                                </p:cTn>
                              </p:par>
                            </p:childTnLst>
                          </p:cTn>
                        </p:par>
                        <p:par>
                          <p:cTn id="21" fill="hold">
                            <p:stCondLst>
                              <p:cond delay="500"/>
                            </p:stCondLst>
                            <p:childTnLst>
                              <p:par>
                                <p:cTn id="22" presetClass="entr" nodeType="afterEffect" presetSubtype="2" presetID="22" grpId="5" fill="hold">
                                  <p:stCondLst>
                                    <p:cond delay="0"/>
                                  </p:stCondLst>
                                  <p:iterate type="el" backwards="0">
                                    <p:tmAbs val="0"/>
                                  </p:iterate>
                                  <p:childTnLst>
                                    <p:set>
                                      <p:cBhvr>
                                        <p:cTn id="23" fill="hold"/>
                                        <p:tgtEl>
                                          <p:spTgt spid="167"/>
                                        </p:tgtEl>
                                        <p:attrNameLst>
                                          <p:attrName>style.visibility</p:attrName>
                                        </p:attrNameLst>
                                      </p:cBhvr>
                                      <p:to>
                                        <p:strVal val="visible"/>
                                      </p:to>
                                    </p:set>
                                    <p:animEffect filter="wipe(right)" transition="in">
                                      <p:cBhvr>
                                        <p:cTn id="24" dur="500"/>
                                        <p:tgtEl>
                                          <p:spTgt spid="167"/>
                                        </p:tgtEl>
                                      </p:cBhvr>
                                    </p:animEffect>
                                  </p:childTnLst>
                                </p:cTn>
                              </p:par>
                            </p:childTnLst>
                          </p:cTn>
                        </p:par>
                        <p:par>
                          <p:cTn id="25" fill="hold">
                            <p:stCondLst>
                              <p:cond delay="1000"/>
                            </p:stCondLst>
                            <p:childTnLst>
                              <p:par>
                                <p:cTn id="26" presetClass="entr" nodeType="afterEffect" presetSubtype="2" presetID="22" grpId="6" fill="hold">
                                  <p:stCondLst>
                                    <p:cond delay="0"/>
                                  </p:stCondLst>
                                  <p:iterate type="el" backwards="0">
                                    <p:tmAbs val="0"/>
                                  </p:iterate>
                                  <p:childTnLst>
                                    <p:set>
                                      <p:cBhvr>
                                        <p:cTn id="27" fill="hold"/>
                                        <p:tgtEl>
                                          <p:spTgt spid="170"/>
                                        </p:tgtEl>
                                        <p:attrNameLst>
                                          <p:attrName>style.visibility</p:attrName>
                                        </p:attrNameLst>
                                      </p:cBhvr>
                                      <p:to>
                                        <p:strVal val="visible"/>
                                      </p:to>
                                    </p:set>
                                    <p:animEffect filter="wipe(right)" transition="in">
                                      <p:cBhvr>
                                        <p:cTn id="28" dur="5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3"/>
      <p:bldP build="whole" bldLvl="1" animBg="1" rev="0" advAuto="0" spid="175" grpId="4"/>
      <p:bldP build="whole" bldLvl="1" animBg="1" rev="0" advAuto="0" spid="170" grpId="6"/>
      <p:bldP build="whole" bldLvl="1" animBg="1" rev="0" advAuto="0" spid="164" grpId="1"/>
      <p:bldP build="whole" bldLvl="1" animBg="1" rev="0" advAuto="0" spid="167" grpId="5"/>
      <p:bldP build="whole" bldLvl="1" animBg="1" rev="0" advAuto="0" spid="160"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17" name="Rectangle"/>
          <p:cNvSpPr/>
          <p:nvPr/>
        </p:nvSpPr>
        <p:spPr>
          <a:xfrm>
            <a:off x="-3346145" y="-1586273"/>
            <a:ext cx="17361819" cy="13562483"/>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318" name="Image" descr="Image"/>
          <p:cNvPicPr>
            <a:picLocks noChangeAspect="1"/>
          </p:cNvPicPr>
          <p:nvPr/>
        </p:nvPicPr>
        <p:blipFill>
          <a:blip r:embed="rId3">
            <a:extLst/>
          </a:blip>
          <a:stretch>
            <a:fillRect/>
          </a:stretch>
        </p:blipFill>
        <p:spPr>
          <a:xfrm>
            <a:off x="1404247" y="1895205"/>
            <a:ext cx="591894" cy="6333261"/>
          </a:xfrm>
          <a:prstGeom prst="rect">
            <a:avLst/>
          </a:prstGeom>
          <a:ln w="12700">
            <a:miter lim="400000"/>
          </a:ln>
        </p:spPr>
      </p:pic>
      <p:sp>
        <p:nvSpPr>
          <p:cNvPr id="1319" name="ELMo…"/>
          <p:cNvSpPr txBox="1"/>
          <p:nvPr/>
        </p:nvSpPr>
        <p:spPr>
          <a:xfrm>
            <a:off x="897674" y="591497"/>
            <a:ext cx="1605040"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ELMo</a:t>
            </a:r>
          </a:p>
          <a:p>
            <a:pPr>
              <a:defRPr sz="3300"/>
            </a:pPr>
            <a:r>
              <a:t>Layer-1</a:t>
            </a:r>
          </a:p>
        </p:txBody>
      </p:sp>
      <p:sp>
        <p:nvSpPr>
          <p:cNvPr id="1320" name="IB…"/>
          <p:cNvSpPr txBox="1"/>
          <p:nvPr/>
        </p:nvSpPr>
        <p:spPr>
          <a:xfrm>
            <a:off x="9856699" y="617121"/>
            <a:ext cx="2441982" cy="1105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IB</a:t>
            </a:r>
          </a:p>
          <a:p>
            <a:pPr>
              <a:defRPr sz="3300"/>
            </a:pPr>
            <a:r>
              <a:t>(stochastic)</a:t>
            </a:r>
          </a:p>
        </p:txBody>
      </p:sp>
      <p:sp>
        <p:nvSpPr>
          <p:cNvPr id="1321" name="Tag 1  0.05"/>
          <p:cNvSpPr txBox="1"/>
          <p:nvPr/>
        </p:nvSpPr>
        <p:spPr>
          <a:xfrm>
            <a:off x="9968389" y="2354104"/>
            <a:ext cx="2218602"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Tag 1  0.05</a:t>
            </a:r>
          </a:p>
        </p:txBody>
      </p:sp>
      <p:sp>
        <p:nvSpPr>
          <p:cNvPr id="1322" name="Tag 2   0.1"/>
          <p:cNvSpPr txBox="1"/>
          <p:nvPr/>
        </p:nvSpPr>
        <p:spPr>
          <a:xfrm>
            <a:off x="9947760" y="3795385"/>
            <a:ext cx="2102092"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Tag 2   0.1</a:t>
            </a:r>
          </a:p>
        </p:txBody>
      </p:sp>
      <p:sp>
        <p:nvSpPr>
          <p:cNvPr id="1323" name="Tag 3   0.7"/>
          <p:cNvSpPr txBox="1"/>
          <p:nvPr/>
        </p:nvSpPr>
        <p:spPr>
          <a:xfrm>
            <a:off x="9947760" y="5130517"/>
            <a:ext cx="2102092"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Tag 3   0.7</a:t>
            </a:r>
          </a:p>
        </p:txBody>
      </p:sp>
      <p:sp>
        <p:nvSpPr>
          <p:cNvPr id="1324" name="Tag 4   0.15"/>
          <p:cNvSpPr txBox="1"/>
          <p:nvPr/>
        </p:nvSpPr>
        <p:spPr>
          <a:xfrm>
            <a:off x="9910134" y="6465649"/>
            <a:ext cx="2335112"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Tag 4   0.15</a:t>
            </a:r>
          </a:p>
        </p:txBody>
      </p:sp>
      <p:pic>
        <p:nvPicPr>
          <p:cNvPr id="1325" name="Image" descr="Image"/>
          <p:cNvPicPr>
            <a:picLocks noChangeAspect="1"/>
          </p:cNvPicPr>
          <p:nvPr/>
        </p:nvPicPr>
        <p:blipFill>
          <a:blip r:embed="rId4">
            <a:extLst/>
          </a:blip>
          <a:stretch>
            <a:fillRect/>
          </a:stretch>
        </p:blipFill>
        <p:spPr>
          <a:xfrm>
            <a:off x="1696334" y="2288476"/>
            <a:ext cx="1975300" cy="5176648"/>
          </a:xfrm>
          <a:prstGeom prst="rect">
            <a:avLst/>
          </a:prstGeom>
          <a:ln w="12700">
            <a:miter lim="400000"/>
          </a:ln>
        </p:spPr>
      </p:pic>
      <p:pic>
        <p:nvPicPr>
          <p:cNvPr id="1326" name="Image" descr="Image"/>
          <p:cNvPicPr>
            <a:picLocks noChangeAspect="1"/>
          </p:cNvPicPr>
          <p:nvPr/>
        </p:nvPicPr>
        <p:blipFill>
          <a:blip r:embed="rId5">
            <a:extLst/>
          </a:blip>
          <a:stretch>
            <a:fillRect/>
          </a:stretch>
        </p:blipFill>
        <p:spPr>
          <a:xfrm>
            <a:off x="3395450" y="1915126"/>
            <a:ext cx="2582184" cy="5753287"/>
          </a:xfrm>
          <a:prstGeom prst="rect">
            <a:avLst/>
          </a:prstGeom>
          <a:ln w="12700">
            <a:miter lim="400000"/>
          </a:ln>
        </p:spPr>
      </p:pic>
      <p:grpSp>
        <p:nvGrpSpPr>
          <p:cNvPr id="1330" name="Group"/>
          <p:cNvGrpSpPr/>
          <p:nvPr/>
        </p:nvGrpSpPr>
        <p:grpSpPr>
          <a:xfrm>
            <a:off x="6522503" y="4032843"/>
            <a:ext cx="2568982" cy="1040314"/>
            <a:chOff x="-63499" y="0"/>
            <a:chExt cx="2568981" cy="1040312"/>
          </a:xfrm>
        </p:grpSpPr>
        <p:pic>
          <p:nvPicPr>
            <p:cNvPr id="1327" name="Line Line" descr="Line Line"/>
            <p:cNvPicPr>
              <a:picLocks noChangeAspect="0"/>
            </p:cNvPicPr>
            <p:nvPr/>
          </p:nvPicPr>
          <p:blipFill>
            <a:blip r:embed="rId6">
              <a:extLst/>
            </a:blip>
            <a:stretch>
              <a:fillRect/>
            </a:stretch>
          </p:blipFill>
          <p:spPr>
            <a:xfrm>
              <a:off x="-63500" y="476739"/>
              <a:ext cx="2568982" cy="563574"/>
            </a:xfrm>
            <a:prstGeom prst="rect">
              <a:avLst/>
            </a:prstGeom>
            <a:effectLst/>
          </p:spPr>
        </p:pic>
        <p:sp>
          <p:nvSpPr>
            <p:cNvPr id="1329" name="Softmax"/>
            <p:cNvSpPr txBox="1"/>
            <p:nvPr/>
          </p:nvSpPr>
          <p:spPr>
            <a:xfrm>
              <a:off x="195065" y="-1"/>
              <a:ext cx="1623823"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r>
                <a:t>Softmax</a:t>
              </a:r>
            </a:p>
          </p:txBody>
        </p:sp>
      </p:grpSp>
      <p:sp>
        <p:nvSpPr>
          <p:cNvPr id="1331" name="one word token"/>
          <p:cNvSpPr txBox="1"/>
          <p:nvPr/>
        </p:nvSpPr>
        <p:spPr>
          <a:xfrm>
            <a:off x="277509" y="8786175"/>
            <a:ext cx="3234501"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one word token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25"/>
                                        </p:tgtEl>
                                        <p:attrNameLst>
                                          <p:attrName>style.visibility</p:attrName>
                                        </p:attrNameLst>
                                      </p:cBhvr>
                                      <p:to>
                                        <p:strVal val="visible"/>
                                      </p:to>
                                    </p:set>
                                    <p:animEffect filter="wipe(left)" transition="in">
                                      <p:cBhvr>
                                        <p:cTn id="7" dur="1000"/>
                                        <p:tgtEl>
                                          <p:spTgt spid="1325"/>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326"/>
                                        </p:tgtEl>
                                        <p:attrNameLst>
                                          <p:attrName>style.visibility</p:attrName>
                                        </p:attrNameLst>
                                      </p:cBhvr>
                                      <p:to>
                                        <p:strVal val="visible"/>
                                      </p:to>
                                    </p:set>
                                    <p:animEffect filter="wipe(left)" transition="in">
                                      <p:cBhvr>
                                        <p:cTn id="11" dur="1000"/>
                                        <p:tgtEl>
                                          <p:spTgt spid="132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1330"/>
                                        </p:tgtEl>
                                        <p:attrNameLst>
                                          <p:attrName>style.visibility</p:attrName>
                                        </p:attrNameLst>
                                      </p:cBhvr>
                                      <p:to>
                                        <p:strVal val="visible"/>
                                      </p:to>
                                    </p:set>
                                    <p:animEffect filter="wipe(left)" transition="in">
                                      <p:cBhvr>
                                        <p:cTn id="16" dur="1000"/>
                                        <p:tgtEl>
                                          <p:spTgt spid="1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5" grpId="1"/>
      <p:bldP build="whole" bldLvl="1" animBg="1" rev="0" advAuto="0" spid="1326" grpId="2"/>
      <p:bldP build="whole" bldLvl="1" animBg="1" rev="0" advAuto="0" spid="1330" grpId="3"/>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5" name="Rectangle"/>
          <p:cNvSpPr/>
          <p:nvPr/>
        </p:nvSpPr>
        <p:spPr>
          <a:xfrm>
            <a:off x="6604105" y="3247511"/>
            <a:ext cx="2248691" cy="1121703"/>
          </a:xfrm>
          <a:prstGeom prst="rect">
            <a:avLst/>
          </a:pr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356" name="Group"/>
          <p:cNvGrpSpPr/>
          <p:nvPr/>
        </p:nvGrpSpPr>
        <p:grpSpPr>
          <a:xfrm>
            <a:off x="1044694" y="1327091"/>
            <a:ext cx="10887334" cy="7410620"/>
            <a:chOff x="0" y="0"/>
            <a:chExt cx="10887332" cy="7410618"/>
          </a:xfrm>
        </p:grpSpPr>
        <p:pic>
          <p:nvPicPr>
            <p:cNvPr id="1337" name="Image" descr="Image"/>
            <p:cNvPicPr>
              <a:picLocks noChangeAspect="1"/>
            </p:cNvPicPr>
            <p:nvPr/>
          </p:nvPicPr>
          <p:blipFill>
            <a:blip r:embed="rId3">
              <a:extLst/>
            </a:blip>
            <a:stretch>
              <a:fillRect/>
            </a:stretch>
          </p:blipFill>
          <p:spPr>
            <a:xfrm>
              <a:off x="0" y="359923"/>
              <a:ext cx="1159377" cy="4629105"/>
            </a:xfrm>
            <a:prstGeom prst="rect">
              <a:avLst/>
            </a:prstGeom>
            <a:ln w="12700" cap="flat">
              <a:noFill/>
              <a:miter lim="400000"/>
            </a:ln>
            <a:effectLst/>
          </p:spPr>
        </p:pic>
        <p:grpSp>
          <p:nvGrpSpPr>
            <p:cNvPr id="1340" name="Group"/>
            <p:cNvGrpSpPr/>
            <p:nvPr/>
          </p:nvGrpSpPr>
          <p:grpSpPr>
            <a:xfrm>
              <a:off x="993337" y="0"/>
              <a:ext cx="2828853" cy="6289781"/>
              <a:chOff x="0" y="0"/>
              <a:chExt cx="2828852" cy="6289780"/>
            </a:xfrm>
          </p:grpSpPr>
          <p:sp>
            <p:nvSpPr>
              <p:cNvPr id="1338" name="ELMo Layer"/>
              <p:cNvSpPr txBox="1"/>
              <p:nvPr/>
            </p:nvSpPr>
            <p:spPr>
              <a:xfrm>
                <a:off x="400435" y="5853385"/>
                <a:ext cx="1656868"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ELMo Layer</a:t>
                </a:r>
              </a:p>
            </p:txBody>
          </p:sp>
          <p:pic>
            <p:nvPicPr>
              <p:cNvPr id="1339" name="Image" descr="Image"/>
              <p:cNvPicPr>
                <a:picLocks noChangeAspect="1"/>
              </p:cNvPicPr>
              <p:nvPr/>
            </p:nvPicPr>
            <p:blipFill>
              <a:blip r:embed="rId4">
                <a:extLst/>
              </a:blip>
              <a:stretch>
                <a:fillRect/>
              </a:stretch>
            </p:blipFill>
            <p:spPr>
              <a:xfrm>
                <a:off x="0" y="0"/>
                <a:ext cx="2828853" cy="5348951"/>
              </a:xfrm>
              <a:prstGeom prst="rect">
                <a:avLst/>
              </a:prstGeom>
              <a:ln w="12700" cap="flat">
                <a:noFill/>
                <a:miter lim="400000"/>
              </a:ln>
              <a:effectLst/>
            </p:spPr>
          </p:pic>
        </p:grpSp>
        <p:grpSp>
          <p:nvGrpSpPr>
            <p:cNvPr id="1347" name="Group"/>
            <p:cNvGrpSpPr/>
            <p:nvPr/>
          </p:nvGrpSpPr>
          <p:grpSpPr>
            <a:xfrm>
              <a:off x="5249628" y="177911"/>
              <a:ext cx="5637705" cy="7232708"/>
              <a:chOff x="0" y="0"/>
              <a:chExt cx="5637704" cy="7232706"/>
            </a:xfrm>
          </p:grpSpPr>
          <p:sp>
            <p:nvSpPr>
              <p:cNvPr id="1341" name="Decoder"/>
              <p:cNvSpPr txBox="1"/>
              <p:nvPr/>
            </p:nvSpPr>
            <p:spPr>
              <a:xfrm>
                <a:off x="714405" y="5675473"/>
                <a:ext cx="1216814"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Decoder</a:t>
                </a:r>
              </a:p>
            </p:txBody>
          </p:sp>
          <p:pic>
            <p:nvPicPr>
              <p:cNvPr id="1342" name="Image" descr="Image"/>
              <p:cNvPicPr>
                <a:picLocks noChangeAspect="1"/>
              </p:cNvPicPr>
              <p:nvPr/>
            </p:nvPicPr>
            <p:blipFill>
              <a:blip r:embed="rId5">
                <a:extLst/>
              </a:blip>
              <a:stretch>
                <a:fillRect/>
              </a:stretch>
            </p:blipFill>
            <p:spPr>
              <a:xfrm>
                <a:off x="0" y="0"/>
                <a:ext cx="5501687" cy="4993128"/>
              </a:xfrm>
              <a:prstGeom prst="rect">
                <a:avLst/>
              </a:prstGeom>
              <a:ln w="12700" cap="flat">
                <a:noFill/>
                <a:miter lim="400000"/>
              </a:ln>
              <a:effectLst/>
            </p:spPr>
          </p:pic>
          <p:grpSp>
            <p:nvGrpSpPr>
              <p:cNvPr id="1345" name="Group"/>
              <p:cNvGrpSpPr/>
              <p:nvPr/>
            </p:nvGrpSpPr>
            <p:grpSpPr>
              <a:xfrm>
                <a:off x="1811419" y="6432303"/>
                <a:ext cx="3826286" cy="615534"/>
                <a:chOff x="0" y="0"/>
                <a:chExt cx="3826285" cy="615532"/>
              </a:xfrm>
            </p:grpSpPr>
            <p:pic>
              <p:nvPicPr>
                <p:cNvPr id="1343" name="Image" descr="Image"/>
                <p:cNvPicPr>
                  <a:picLocks noChangeAspect="1"/>
                </p:cNvPicPr>
                <p:nvPr/>
              </p:nvPicPr>
              <p:blipFill>
                <a:blip r:embed="rId6">
                  <a:extLst/>
                </a:blip>
                <a:srcRect l="0" t="0" r="28334" b="0"/>
                <a:stretch>
                  <a:fillRect/>
                </a:stretch>
              </p:blipFill>
              <p:spPr>
                <a:xfrm>
                  <a:off x="632704" y="61785"/>
                  <a:ext cx="1227350" cy="492059"/>
                </a:xfrm>
                <a:prstGeom prst="rect">
                  <a:avLst/>
                </a:prstGeom>
                <a:ln w="12700" cap="flat">
                  <a:noFill/>
                  <a:miter lim="400000"/>
                </a:ln>
                <a:effectLst/>
              </p:spPr>
            </p:pic>
            <p:pic>
              <p:nvPicPr>
                <p:cNvPr id="1344" name="Image" descr="Image"/>
                <p:cNvPicPr>
                  <a:picLocks noChangeAspect="1"/>
                </p:cNvPicPr>
                <p:nvPr/>
              </p:nvPicPr>
              <p:blipFill>
                <a:blip r:embed="rId7">
                  <a:extLst/>
                </a:blip>
                <a:stretch>
                  <a:fillRect/>
                </a:stretch>
              </p:blipFill>
              <p:spPr>
                <a:xfrm>
                  <a:off x="0" y="0"/>
                  <a:ext cx="3826286" cy="615533"/>
                </a:xfrm>
                <a:prstGeom prst="rect">
                  <a:avLst/>
                </a:prstGeom>
                <a:ln w="12700" cap="flat">
                  <a:noFill/>
                  <a:miter lim="400000"/>
                </a:ln>
                <a:effectLst/>
              </p:spPr>
            </p:pic>
          </p:grpSp>
          <p:pic>
            <p:nvPicPr>
              <p:cNvPr id="1346" name="wheat.jpg" descr="wheat.jpg"/>
              <p:cNvPicPr>
                <a:picLocks noChangeAspect="0"/>
              </p:cNvPicPr>
              <p:nvPr/>
            </p:nvPicPr>
            <p:blipFill>
              <a:blip r:embed="rId8">
                <a:extLst/>
              </a:blip>
              <a:srcRect l="0" t="0" r="0" b="0"/>
              <a:stretch>
                <a:fillRect/>
              </a:stretch>
            </p:blipFill>
            <p:spPr>
              <a:xfrm>
                <a:off x="4402368" y="6247459"/>
                <a:ext cx="947095" cy="985248"/>
              </a:xfrm>
              <a:prstGeom prst="rect">
                <a:avLst/>
              </a:prstGeom>
              <a:ln w="12700" cap="flat">
                <a:noFill/>
                <a:miter lim="400000"/>
              </a:ln>
              <a:effectLst/>
            </p:spPr>
          </p:pic>
        </p:grpSp>
        <p:grpSp>
          <p:nvGrpSpPr>
            <p:cNvPr id="1355" name="Group"/>
            <p:cNvGrpSpPr/>
            <p:nvPr/>
          </p:nvGrpSpPr>
          <p:grpSpPr>
            <a:xfrm>
              <a:off x="2486837" y="177911"/>
              <a:ext cx="3038635" cy="7232708"/>
              <a:chOff x="0" y="0"/>
              <a:chExt cx="3038633" cy="7232706"/>
            </a:xfrm>
          </p:grpSpPr>
          <p:grpSp>
            <p:nvGrpSpPr>
              <p:cNvPr id="1351" name="Group"/>
              <p:cNvGrpSpPr/>
              <p:nvPr/>
            </p:nvGrpSpPr>
            <p:grpSpPr>
              <a:xfrm>
                <a:off x="0" y="6247459"/>
                <a:ext cx="3038634" cy="985248"/>
                <a:chOff x="0" y="0"/>
                <a:chExt cx="3038633" cy="985246"/>
              </a:xfrm>
            </p:grpSpPr>
            <p:pic>
              <p:nvPicPr>
                <p:cNvPr id="1348"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9">
                  <a:extLst/>
                </a:blip>
                <a:stretch>
                  <a:fillRect/>
                </a:stretch>
              </p:blipFill>
              <p:spPr>
                <a:xfrm>
                  <a:off x="1753875" y="0"/>
                  <a:ext cx="908511" cy="815287"/>
                </a:xfrm>
                <a:prstGeom prst="rect">
                  <a:avLst/>
                </a:prstGeom>
                <a:ln w="12700" cap="flat">
                  <a:noFill/>
                  <a:miter lim="400000"/>
                </a:ln>
                <a:effectLst/>
              </p:spPr>
            </p:pic>
            <p:pic>
              <p:nvPicPr>
                <p:cNvPr id="1349" name="wheat.jpg" descr="wheat.jpg"/>
                <p:cNvPicPr>
                  <a:picLocks noChangeAspect="0"/>
                </p:cNvPicPr>
                <p:nvPr/>
              </p:nvPicPr>
              <p:blipFill>
                <a:blip r:embed="rId8">
                  <a:extLst/>
                </a:blip>
                <a:stretch>
                  <a:fillRect/>
                </a:stretch>
              </p:blipFill>
              <p:spPr>
                <a:xfrm>
                  <a:off x="599791" y="5203"/>
                  <a:ext cx="1063076" cy="980044"/>
                </a:xfrm>
                <a:prstGeom prst="rect">
                  <a:avLst/>
                </a:prstGeom>
                <a:ln w="12700" cap="flat">
                  <a:noFill/>
                  <a:miter lim="400000"/>
                </a:ln>
                <a:effectLst/>
              </p:spPr>
            </p:pic>
            <p:pic>
              <p:nvPicPr>
                <p:cNvPr id="1350" name="Image" descr="Image"/>
                <p:cNvPicPr>
                  <a:picLocks noChangeAspect="1"/>
                </p:cNvPicPr>
                <p:nvPr/>
              </p:nvPicPr>
              <p:blipFill>
                <a:blip r:embed="rId10">
                  <a:extLst/>
                </a:blip>
                <a:srcRect l="0" t="0" r="0" b="0"/>
                <a:stretch>
                  <a:fillRect/>
                </a:stretch>
              </p:blipFill>
              <p:spPr>
                <a:xfrm>
                  <a:off x="0" y="222287"/>
                  <a:ext cx="3038634" cy="545775"/>
                </a:xfrm>
                <a:prstGeom prst="rect">
                  <a:avLst/>
                </a:prstGeom>
                <a:ln w="12700" cap="flat">
                  <a:noFill/>
                  <a:miter lim="400000"/>
                </a:ln>
                <a:effectLst/>
              </p:spPr>
            </p:pic>
          </p:grpSp>
          <p:grpSp>
            <p:nvGrpSpPr>
              <p:cNvPr id="1354" name="Group"/>
              <p:cNvGrpSpPr/>
              <p:nvPr/>
            </p:nvGrpSpPr>
            <p:grpSpPr>
              <a:xfrm>
                <a:off x="858093" y="0"/>
                <a:ext cx="2039926" cy="6111869"/>
                <a:chOff x="0" y="0"/>
                <a:chExt cx="2039924" cy="6111868"/>
              </a:xfrm>
            </p:grpSpPr>
            <p:sp>
              <p:nvSpPr>
                <p:cNvPr id="1352" name="Token Encoder"/>
                <p:cNvSpPr txBox="1"/>
                <p:nvPr/>
              </p:nvSpPr>
              <p:spPr>
                <a:xfrm>
                  <a:off x="0" y="5675473"/>
                  <a:ext cx="2039925"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353" name="Image" descr="Image"/>
                <p:cNvPicPr>
                  <a:picLocks noChangeAspect="1"/>
                </p:cNvPicPr>
                <p:nvPr/>
              </p:nvPicPr>
              <p:blipFill>
                <a:blip r:embed="rId11">
                  <a:extLst/>
                </a:blip>
                <a:stretch>
                  <a:fillRect/>
                </a:stretch>
              </p:blipFill>
              <p:spPr>
                <a:xfrm>
                  <a:off x="582571" y="0"/>
                  <a:ext cx="1216814" cy="4993128"/>
                </a:xfrm>
                <a:prstGeom prst="rect">
                  <a:avLst/>
                </a:prstGeom>
                <a:ln w="12700" cap="flat">
                  <a:noFill/>
                  <a:miter lim="400000"/>
                </a:ln>
                <a:effectLst/>
              </p:spPr>
            </p:pic>
          </p:grpSp>
        </p:grpSp>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60" name="Bottle"/>
          <p:cNvSpPr/>
          <p:nvPr/>
        </p:nvSpPr>
        <p:spPr>
          <a:xfrm rot="5400000">
            <a:off x="3087073" y="2509627"/>
            <a:ext cx="1416286" cy="4480324"/>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371" name="Group"/>
          <p:cNvGrpSpPr/>
          <p:nvPr/>
        </p:nvGrpSpPr>
        <p:grpSpPr>
          <a:xfrm>
            <a:off x="1280399" y="1821802"/>
            <a:ext cx="10444002" cy="6109996"/>
            <a:chOff x="0" y="0"/>
            <a:chExt cx="10444000" cy="6109995"/>
          </a:xfrm>
        </p:grpSpPr>
        <p:pic>
          <p:nvPicPr>
            <p:cNvPr id="1361" name="Image" descr="Image"/>
            <p:cNvPicPr>
              <a:picLocks noChangeAspect="1"/>
            </p:cNvPicPr>
            <p:nvPr/>
          </p:nvPicPr>
          <p:blipFill>
            <a:blip r:embed="rId3">
              <a:extLst/>
            </a:blip>
            <a:stretch>
              <a:fillRect/>
            </a:stretch>
          </p:blipFill>
          <p:spPr>
            <a:xfrm>
              <a:off x="0" y="349635"/>
              <a:ext cx="1126237" cy="4496787"/>
            </a:xfrm>
            <a:prstGeom prst="rect">
              <a:avLst/>
            </a:prstGeom>
            <a:ln w="12700" cap="flat">
              <a:noFill/>
              <a:miter lim="400000"/>
            </a:ln>
            <a:effectLst/>
          </p:spPr>
        </p:pic>
        <p:grpSp>
          <p:nvGrpSpPr>
            <p:cNvPr id="1364" name="Group"/>
            <p:cNvGrpSpPr/>
            <p:nvPr/>
          </p:nvGrpSpPr>
          <p:grpSpPr>
            <a:xfrm>
              <a:off x="964943" y="-1"/>
              <a:ext cx="2747994" cy="6109996"/>
              <a:chOff x="0" y="0"/>
              <a:chExt cx="2747992" cy="6109994"/>
            </a:xfrm>
          </p:grpSpPr>
          <p:sp>
            <p:nvSpPr>
              <p:cNvPr id="1362" name="ELMo Layer"/>
              <p:cNvSpPr txBox="1"/>
              <p:nvPr/>
            </p:nvSpPr>
            <p:spPr>
              <a:xfrm>
                <a:off x="388989" y="5686072"/>
                <a:ext cx="1609509" cy="423923"/>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363" name="Image" descr="Image"/>
              <p:cNvPicPr>
                <a:picLocks noChangeAspect="1"/>
              </p:cNvPicPr>
              <p:nvPr/>
            </p:nvPicPr>
            <p:blipFill>
              <a:blip r:embed="rId4">
                <a:extLst/>
              </a:blip>
              <a:stretch>
                <a:fillRect/>
              </a:stretch>
            </p:blipFill>
            <p:spPr>
              <a:xfrm>
                <a:off x="0" y="0"/>
                <a:ext cx="2747993" cy="5196057"/>
              </a:xfrm>
              <a:prstGeom prst="rect">
                <a:avLst/>
              </a:prstGeom>
              <a:ln w="12700" cap="flat">
                <a:noFill/>
                <a:miter lim="400000"/>
              </a:ln>
              <a:effectLst/>
            </p:spPr>
          </p:pic>
        </p:grpSp>
        <p:grpSp>
          <p:nvGrpSpPr>
            <p:cNvPr id="1367" name="Group"/>
            <p:cNvGrpSpPr/>
            <p:nvPr/>
          </p:nvGrpSpPr>
          <p:grpSpPr>
            <a:xfrm>
              <a:off x="3249319" y="172826"/>
              <a:ext cx="1981617" cy="5937169"/>
              <a:chOff x="0" y="0"/>
              <a:chExt cx="1981615" cy="5937168"/>
            </a:xfrm>
          </p:grpSpPr>
          <p:sp>
            <p:nvSpPr>
              <p:cNvPr id="1365" name="Token Encoder"/>
              <p:cNvSpPr txBox="1"/>
              <p:nvPr/>
            </p:nvSpPr>
            <p:spPr>
              <a:xfrm>
                <a:off x="0" y="5513247"/>
                <a:ext cx="1981616" cy="423922"/>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366" name="Image" descr="Image"/>
              <p:cNvPicPr>
                <a:picLocks noChangeAspect="1"/>
              </p:cNvPicPr>
              <p:nvPr/>
            </p:nvPicPr>
            <p:blipFill>
              <a:blip r:embed="rId5">
                <a:extLst/>
              </a:blip>
              <a:stretch>
                <a:fillRect/>
              </a:stretch>
            </p:blipFill>
            <p:spPr>
              <a:xfrm>
                <a:off x="565919" y="0"/>
                <a:ext cx="1182032" cy="4850405"/>
              </a:xfrm>
              <a:prstGeom prst="rect">
                <a:avLst/>
              </a:prstGeom>
              <a:ln w="12700" cap="flat">
                <a:noFill/>
                <a:miter lim="400000"/>
              </a:ln>
              <a:effectLst/>
            </p:spPr>
          </p:pic>
        </p:grpSp>
        <p:grpSp>
          <p:nvGrpSpPr>
            <p:cNvPr id="1370" name="Group"/>
            <p:cNvGrpSpPr/>
            <p:nvPr/>
          </p:nvGrpSpPr>
          <p:grpSpPr>
            <a:xfrm>
              <a:off x="5099573" y="172826"/>
              <a:ext cx="5344428" cy="5937169"/>
              <a:chOff x="0" y="0"/>
              <a:chExt cx="5344426" cy="5937168"/>
            </a:xfrm>
          </p:grpSpPr>
          <p:sp>
            <p:nvSpPr>
              <p:cNvPr id="1368" name="Decoder"/>
              <p:cNvSpPr txBox="1"/>
              <p:nvPr/>
            </p:nvSpPr>
            <p:spPr>
              <a:xfrm>
                <a:off x="693985" y="5513247"/>
                <a:ext cx="1182032" cy="423922"/>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369" name="Image" descr="Image"/>
              <p:cNvPicPr>
                <a:picLocks noChangeAspect="1"/>
              </p:cNvPicPr>
              <p:nvPr/>
            </p:nvPicPr>
            <p:blipFill>
              <a:blip r:embed="rId6">
                <a:extLst/>
              </a:blip>
              <a:stretch>
                <a:fillRect/>
              </a:stretch>
            </p:blipFill>
            <p:spPr>
              <a:xfrm>
                <a:off x="0" y="0"/>
                <a:ext cx="5344427" cy="4850405"/>
              </a:xfrm>
              <a:prstGeom prst="rect">
                <a:avLst/>
              </a:prstGeom>
              <a:ln w="12700" cap="flat">
                <a:noFill/>
                <a:miter lim="400000"/>
              </a:ln>
              <a:effectLst/>
            </p:spPr>
          </p:pic>
        </p:grpSp>
      </p:grpSp>
      <p:sp>
        <p:nvSpPr>
          <p:cNvPr id="1372" name="What about discrete case ?"/>
          <p:cNvSpPr txBox="1"/>
          <p:nvPr/>
        </p:nvSpPr>
        <p:spPr>
          <a:xfrm>
            <a:off x="2871215" y="406312"/>
            <a:ext cx="5839969"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C82506"/>
                </a:solidFill>
              </a:defRPr>
            </a:lvl1pPr>
          </a:lstStyle>
          <a:p>
            <a:pPr/>
            <a:r>
              <a:t>What about discrete case ? </a:t>
            </a:r>
          </a:p>
        </p:txBody>
      </p:sp>
      <p:sp>
        <p:nvSpPr>
          <p:cNvPr id="1373" name="Same architecture — slightly different Token Encoder"/>
          <p:cNvSpPr txBox="1"/>
          <p:nvPr/>
        </p:nvSpPr>
        <p:spPr>
          <a:xfrm>
            <a:off x="1297675" y="1009878"/>
            <a:ext cx="11239184"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700"/>
            </a:lvl1pPr>
          </a:lstStyle>
          <a:p>
            <a:pPr/>
            <a:r>
              <a:t>Same architecture — slightly different Token Encoder</a:t>
            </a:r>
          </a:p>
        </p:txBody>
      </p:sp>
      <p:sp>
        <p:nvSpPr>
          <p:cNvPr id="1374" name="Rectangle"/>
          <p:cNvSpPr/>
          <p:nvPr/>
        </p:nvSpPr>
        <p:spPr>
          <a:xfrm>
            <a:off x="6033963" y="1893867"/>
            <a:ext cx="324187" cy="50333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375" name="Image" descr="Image"/>
          <p:cNvPicPr>
            <a:picLocks noChangeAspect="1"/>
          </p:cNvPicPr>
          <p:nvPr/>
        </p:nvPicPr>
        <p:blipFill>
          <a:blip r:embed="rId7">
            <a:extLst/>
          </a:blip>
          <a:stretch>
            <a:fillRect/>
          </a:stretch>
        </p:blipFill>
        <p:spPr>
          <a:xfrm>
            <a:off x="6068223" y="1981727"/>
            <a:ext cx="255667" cy="4857671"/>
          </a:xfrm>
          <a:prstGeom prst="rect">
            <a:avLst/>
          </a:prstGeom>
          <a:ln w="12700">
            <a:miter lim="400000"/>
          </a:ln>
        </p:spPr>
      </p:pic>
      <p:sp>
        <p:nvSpPr>
          <p:cNvPr id="1376"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1373"/>
                                        </p:tgtEl>
                                        <p:attrNameLst>
                                          <p:attrName>style.visibility</p:attrName>
                                        </p:attrNameLst>
                                      </p:cBhvr>
                                      <p:to>
                                        <p:strVal val="visible"/>
                                      </p:to>
                                    </p:set>
                                    <p:anim calcmode="lin" valueType="num">
                                      <p:cBhvr>
                                        <p:cTn id="11" dur="1000" fill="hold"/>
                                        <p:tgtEl>
                                          <p:spTgt spid="1373"/>
                                        </p:tgtEl>
                                        <p:attrNameLst>
                                          <p:attrName>ppt_x</p:attrName>
                                        </p:attrNameLst>
                                      </p:cBhvr>
                                      <p:tavLst>
                                        <p:tav tm="0">
                                          <p:val>
                                            <p:strVal val="#ppt_x"/>
                                          </p:val>
                                        </p:tav>
                                        <p:tav tm="100000">
                                          <p:val>
                                            <p:strVal val="#ppt_x"/>
                                          </p:val>
                                        </p:tav>
                                      </p:tavLst>
                                    </p:anim>
                                    <p:anim calcmode="lin" valueType="num">
                                      <p:cBhvr>
                                        <p:cTn id="12" dur="1000" fill="hold"/>
                                        <p:tgtEl>
                                          <p:spTgt spid="137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374"/>
                                        </p:tgtEl>
                                        <p:attrNameLst>
                                          <p:attrName>style.visibility</p:attrName>
                                        </p:attrNameLst>
                                      </p:cBhvr>
                                      <p:to>
                                        <p:strVal val="visible"/>
                                      </p:to>
                                    </p:set>
                                    <p:animEffect filter="wipe(left)" transition="in">
                                      <p:cBhvr>
                                        <p:cTn id="17" dur="1000"/>
                                        <p:tgtEl>
                                          <p:spTgt spid="137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1375"/>
                                        </p:tgtEl>
                                        <p:attrNameLst>
                                          <p:attrName>style.visibility</p:attrName>
                                        </p:attrNameLst>
                                      </p:cBhvr>
                                      <p:to>
                                        <p:strVal val="visible"/>
                                      </p:to>
                                    </p:set>
                                    <p:animEffect filter="wipe(left)" transition="in">
                                      <p:cBhvr>
                                        <p:cTn id="22" dur="1000"/>
                                        <p:tgtEl>
                                          <p:spTgt spid="1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74" grpId="3"/>
      <p:bldP build="whole" bldLvl="1" animBg="1" rev="0" advAuto="0" spid="1373" grpId="2"/>
      <p:bldP build="whole" bldLvl="1" animBg="1" rev="0" advAuto="0" spid="1372" grpId="1"/>
      <p:bldP build="whole" bldLvl="1" animBg="1" rev="0" advAuto="0" spid="1375" grpId="4"/>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1394" name="Group"/>
          <p:cNvGrpSpPr/>
          <p:nvPr/>
        </p:nvGrpSpPr>
        <p:grpSpPr>
          <a:xfrm>
            <a:off x="-20784828" y="-4628133"/>
            <a:ext cx="66217968" cy="38739134"/>
            <a:chOff x="0" y="0"/>
            <a:chExt cx="66217967" cy="38739133"/>
          </a:xfrm>
        </p:grpSpPr>
        <p:sp>
          <p:nvSpPr>
            <p:cNvPr id="1380" name="Bottle"/>
            <p:cNvSpPr/>
            <p:nvPr/>
          </p:nvSpPr>
          <p:spPr>
            <a:xfrm rot="5400000">
              <a:off x="11454833" y="4361011"/>
              <a:ext cx="8979655" cy="28406537"/>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nvGrpSpPr>
            <p:cNvPr id="1391" name="Group"/>
            <p:cNvGrpSpPr/>
            <p:nvPr/>
          </p:nvGrpSpPr>
          <p:grpSpPr>
            <a:xfrm>
              <a:off x="0" y="-1"/>
              <a:ext cx="66217968" cy="38739134"/>
              <a:chOff x="0" y="0"/>
              <a:chExt cx="66217967" cy="38739132"/>
            </a:xfrm>
          </p:grpSpPr>
          <p:pic>
            <p:nvPicPr>
              <p:cNvPr id="1381" name="Image" descr="Image"/>
              <p:cNvPicPr>
                <a:picLocks noChangeAspect="1"/>
              </p:cNvPicPr>
              <p:nvPr/>
            </p:nvPicPr>
            <p:blipFill>
              <a:blip r:embed="rId2">
                <a:extLst/>
              </a:blip>
              <a:stretch>
                <a:fillRect/>
              </a:stretch>
            </p:blipFill>
            <p:spPr>
              <a:xfrm>
                <a:off x="0" y="2216787"/>
                <a:ext cx="7140666" cy="28510924"/>
              </a:xfrm>
              <a:prstGeom prst="rect">
                <a:avLst/>
              </a:prstGeom>
              <a:ln w="12700" cap="flat">
                <a:noFill/>
                <a:miter lim="400000"/>
              </a:ln>
              <a:effectLst/>
            </p:spPr>
          </p:pic>
          <p:grpSp>
            <p:nvGrpSpPr>
              <p:cNvPr id="1384" name="Group"/>
              <p:cNvGrpSpPr/>
              <p:nvPr/>
            </p:nvGrpSpPr>
            <p:grpSpPr>
              <a:xfrm>
                <a:off x="6118020" y="-1"/>
                <a:ext cx="17423065" cy="38739128"/>
                <a:chOff x="0" y="0"/>
                <a:chExt cx="17423063" cy="38739125"/>
              </a:xfrm>
            </p:grpSpPr>
            <p:sp>
              <p:nvSpPr>
                <p:cNvPr id="1382" name="ELMo Layer"/>
                <p:cNvSpPr txBox="1"/>
                <p:nvPr/>
              </p:nvSpPr>
              <p:spPr>
                <a:xfrm>
                  <a:off x="2466303" y="36051340"/>
                  <a:ext cx="10204744" cy="268778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383" name="Image" descr="Image"/>
                <p:cNvPicPr>
                  <a:picLocks noChangeAspect="1"/>
                </p:cNvPicPr>
                <p:nvPr/>
              </p:nvPicPr>
              <p:blipFill>
                <a:blip r:embed="rId3">
                  <a:extLst/>
                </a:blip>
                <a:stretch>
                  <a:fillRect/>
                </a:stretch>
              </p:blipFill>
              <p:spPr>
                <a:xfrm>
                  <a:off x="0" y="0"/>
                  <a:ext cx="17423064" cy="32944498"/>
                </a:xfrm>
                <a:prstGeom prst="rect">
                  <a:avLst/>
                </a:prstGeom>
                <a:ln w="12700" cap="flat">
                  <a:noFill/>
                  <a:miter lim="400000"/>
                </a:ln>
                <a:effectLst/>
              </p:spPr>
            </p:pic>
          </p:grpSp>
          <p:grpSp>
            <p:nvGrpSpPr>
              <p:cNvPr id="1387" name="Group"/>
              <p:cNvGrpSpPr/>
              <p:nvPr/>
            </p:nvGrpSpPr>
            <p:grpSpPr>
              <a:xfrm>
                <a:off x="20601620" y="1095767"/>
                <a:ext cx="12564015" cy="37643365"/>
                <a:chOff x="0" y="0"/>
                <a:chExt cx="12564014" cy="37643363"/>
              </a:xfrm>
            </p:grpSpPr>
            <p:sp>
              <p:nvSpPr>
                <p:cNvPr id="1385" name="Token Encoder"/>
                <p:cNvSpPr txBox="1"/>
                <p:nvPr/>
              </p:nvSpPr>
              <p:spPr>
                <a:xfrm>
                  <a:off x="0" y="34955577"/>
                  <a:ext cx="12564015" cy="268778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386" name="Image" descr="Image"/>
                <p:cNvPicPr>
                  <a:picLocks noChangeAspect="1"/>
                </p:cNvPicPr>
                <p:nvPr/>
              </p:nvPicPr>
              <p:blipFill>
                <a:blip r:embed="rId4">
                  <a:extLst/>
                </a:blip>
                <a:stretch>
                  <a:fillRect/>
                </a:stretch>
              </p:blipFill>
              <p:spPr>
                <a:xfrm>
                  <a:off x="3588092" y="0"/>
                  <a:ext cx="7494419" cy="30752964"/>
                </a:xfrm>
                <a:prstGeom prst="rect">
                  <a:avLst/>
                </a:prstGeom>
                <a:ln w="12700" cap="flat">
                  <a:noFill/>
                  <a:miter lim="400000"/>
                </a:ln>
                <a:effectLst/>
              </p:spPr>
            </p:pic>
          </p:grpSp>
          <p:grpSp>
            <p:nvGrpSpPr>
              <p:cNvPr id="1390" name="Group"/>
              <p:cNvGrpSpPr/>
              <p:nvPr/>
            </p:nvGrpSpPr>
            <p:grpSpPr>
              <a:xfrm>
                <a:off x="32332764" y="1095767"/>
                <a:ext cx="33885204" cy="37643365"/>
                <a:chOff x="0" y="0"/>
                <a:chExt cx="33885203" cy="37643363"/>
              </a:xfrm>
            </p:grpSpPr>
            <p:sp>
              <p:nvSpPr>
                <p:cNvPr id="1388" name="Decoder"/>
                <p:cNvSpPr txBox="1"/>
                <p:nvPr/>
              </p:nvSpPr>
              <p:spPr>
                <a:xfrm>
                  <a:off x="4400065" y="34955577"/>
                  <a:ext cx="7494419" cy="268778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389" name="Image" descr="Image"/>
                <p:cNvPicPr>
                  <a:picLocks noChangeAspect="1"/>
                </p:cNvPicPr>
                <p:nvPr/>
              </p:nvPicPr>
              <p:blipFill>
                <a:blip r:embed="rId5">
                  <a:extLst/>
                </a:blip>
                <a:stretch>
                  <a:fillRect/>
                </a:stretch>
              </p:blipFill>
              <p:spPr>
                <a:xfrm>
                  <a:off x="0" y="0"/>
                  <a:ext cx="33885204" cy="30752964"/>
                </a:xfrm>
                <a:prstGeom prst="rect">
                  <a:avLst/>
                </a:prstGeom>
                <a:ln w="12700" cap="flat">
                  <a:noFill/>
                  <a:miter lim="400000"/>
                </a:ln>
                <a:effectLst/>
              </p:spPr>
            </p:pic>
          </p:grpSp>
        </p:grpSp>
        <p:sp>
          <p:nvSpPr>
            <p:cNvPr id="1392" name="Rectangle"/>
            <p:cNvSpPr/>
            <p:nvPr/>
          </p:nvSpPr>
          <p:spPr>
            <a:xfrm>
              <a:off x="30138963" y="456910"/>
              <a:ext cx="2055430" cy="3191314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1393" name="Image" descr="Image"/>
            <p:cNvPicPr>
              <a:picLocks noChangeAspect="1"/>
            </p:cNvPicPr>
            <p:nvPr/>
          </p:nvPicPr>
          <p:blipFill>
            <a:blip r:embed="rId6">
              <a:extLst/>
            </a:blip>
            <a:stretch>
              <a:fillRect/>
            </a:stretch>
          </p:blipFill>
          <p:spPr>
            <a:xfrm>
              <a:off x="30356178" y="1013968"/>
              <a:ext cx="1621002" cy="30799030"/>
            </a:xfrm>
            <a:prstGeom prst="rect">
              <a:avLst/>
            </a:prstGeom>
            <a:ln w="12700" cap="flat">
              <a:noFill/>
              <a:miter lim="400000"/>
            </a:ln>
            <a:effectLst/>
          </p:spPr>
        </p:pic>
      </p:grpSp>
      <p:sp>
        <p:nvSpPr>
          <p:cNvPr id="1395" name="Token Encoder…"/>
          <p:cNvSpPr txBox="1"/>
          <p:nvPr/>
        </p:nvSpPr>
        <p:spPr>
          <a:xfrm>
            <a:off x="3847506" y="151173"/>
            <a:ext cx="5309788" cy="1105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300">
                <a:solidFill>
                  <a:srgbClr val="FFFFFF"/>
                </a:solidFill>
                <a:latin typeface="+mn-lt"/>
                <a:ea typeface="+mn-ea"/>
                <a:cs typeface="+mn-cs"/>
                <a:sym typeface="Helvetica Neue Medium"/>
              </a:defRPr>
            </a:pPr>
            <a:r>
              <a:t>Token Encoder</a:t>
            </a:r>
          </a:p>
          <a:p>
            <a:pPr>
              <a:defRPr b="0" sz="3300">
                <a:solidFill>
                  <a:srgbClr val="FFFFFF"/>
                </a:solidFill>
                <a:latin typeface="+mn-lt"/>
                <a:ea typeface="+mn-ea"/>
                <a:cs typeface="+mn-cs"/>
                <a:sym typeface="Helvetica Neue Medium"/>
              </a:defRPr>
            </a:pPr>
            <a:r>
              <a:t>(Discrete)</a:t>
            </a:r>
          </a:p>
        </p:txBody>
      </p:sp>
      <p:pic>
        <p:nvPicPr>
          <p:cNvPr id="1396" name="Image" descr="Image"/>
          <p:cNvPicPr>
            <a:picLocks noChangeAspect="1"/>
          </p:cNvPicPr>
          <p:nvPr/>
        </p:nvPicPr>
        <p:blipFill>
          <a:blip r:embed="rId7">
            <a:extLst/>
          </a:blip>
          <a:stretch>
            <a:fillRect/>
          </a:stretch>
        </p:blipFill>
        <p:spPr>
          <a:xfrm>
            <a:off x="85717" y="2096084"/>
            <a:ext cx="1277431" cy="1888851"/>
          </a:xfrm>
          <a:prstGeom prst="rect">
            <a:avLst/>
          </a:prstGeom>
          <a:ln w="12700">
            <a:miter lim="400000"/>
          </a:ln>
        </p:spPr>
      </p:pic>
      <p:pic>
        <p:nvPicPr>
          <p:cNvPr id="1397" name="Image" descr="Image"/>
          <p:cNvPicPr>
            <a:picLocks noChangeAspect="1"/>
          </p:cNvPicPr>
          <p:nvPr/>
        </p:nvPicPr>
        <p:blipFill>
          <a:blip r:embed="rId8">
            <a:extLst/>
          </a:blip>
          <a:stretch>
            <a:fillRect/>
          </a:stretch>
        </p:blipFill>
        <p:spPr>
          <a:xfrm>
            <a:off x="3906452" y="2887811"/>
            <a:ext cx="954772" cy="741654"/>
          </a:xfrm>
          <a:prstGeom prst="rect">
            <a:avLst/>
          </a:prstGeom>
          <a:ln w="12700">
            <a:miter lim="400000"/>
          </a:ln>
        </p:spPr>
      </p:pic>
      <p:pic>
        <p:nvPicPr>
          <p:cNvPr id="1398" name="Image" descr="Image"/>
          <p:cNvPicPr>
            <a:picLocks noChangeAspect="1"/>
          </p:cNvPicPr>
          <p:nvPr/>
        </p:nvPicPr>
        <p:blipFill>
          <a:blip r:embed="rId9">
            <a:extLst/>
          </a:blip>
          <a:stretch>
            <a:fillRect/>
          </a:stretch>
        </p:blipFill>
        <p:spPr>
          <a:xfrm>
            <a:off x="4358216" y="4017126"/>
            <a:ext cx="1917701" cy="787401"/>
          </a:xfrm>
          <a:prstGeom prst="rect">
            <a:avLst/>
          </a:prstGeom>
          <a:ln w="12700">
            <a:miter lim="400000"/>
          </a:ln>
        </p:spPr>
      </p:pic>
      <p:pic>
        <p:nvPicPr>
          <p:cNvPr id="1399" name="Image" descr="Image"/>
          <p:cNvPicPr>
            <a:picLocks noChangeAspect="1"/>
          </p:cNvPicPr>
          <p:nvPr/>
        </p:nvPicPr>
        <p:blipFill>
          <a:blip r:embed="rId10">
            <a:extLst/>
          </a:blip>
          <a:stretch>
            <a:fillRect/>
          </a:stretch>
        </p:blipFill>
        <p:spPr>
          <a:xfrm>
            <a:off x="1981200" y="2813050"/>
            <a:ext cx="2607382" cy="3653367"/>
          </a:xfrm>
          <a:prstGeom prst="rect">
            <a:avLst/>
          </a:prstGeom>
          <a:ln w="12700">
            <a:miter lim="400000"/>
          </a:ln>
        </p:spPr>
      </p:pic>
      <p:pic>
        <p:nvPicPr>
          <p:cNvPr id="1400" name="Image" descr="Image"/>
          <p:cNvPicPr>
            <a:picLocks noChangeAspect="1"/>
          </p:cNvPicPr>
          <p:nvPr/>
        </p:nvPicPr>
        <p:blipFill>
          <a:blip r:embed="rId11">
            <a:extLst/>
          </a:blip>
          <a:stretch>
            <a:fillRect/>
          </a:stretch>
        </p:blipFill>
        <p:spPr>
          <a:xfrm>
            <a:off x="5620080" y="2770019"/>
            <a:ext cx="954772" cy="977237"/>
          </a:xfrm>
          <a:prstGeom prst="rect">
            <a:avLst/>
          </a:prstGeom>
          <a:ln w="12700">
            <a:miter lim="400000"/>
          </a:ln>
        </p:spPr>
      </p:pic>
      <p:sp>
        <p:nvSpPr>
          <p:cNvPr id="1401" name="VERB"/>
          <p:cNvSpPr txBox="1"/>
          <p:nvPr/>
        </p:nvSpPr>
        <p:spPr>
          <a:xfrm>
            <a:off x="9909469" y="3547317"/>
            <a:ext cx="93848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VERB</a:t>
            </a:r>
          </a:p>
        </p:txBody>
      </p:sp>
      <p:grpSp>
        <p:nvGrpSpPr>
          <p:cNvPr id="1404" name="Group"/>
          <p:cNvGrpSpPr/>
          <p:nvPr/>
        </p:nvGrpSpPr>
        <p:grpSpPr>
          <a:xfrm rot="2045171">
            <a:off x="7108719" y="2702916"/>
            <a:ext cx="1588769" cy="1535633"/>
            <a:chOff x="0" y="18125"/>
            <a:chExt cx="1588768" cy="1535631"/>
          </a:xfrm>
        </p:grpSpPr>
        <p:sp>
          <p:nvSpPr>
            <p:cNvPr id="1402" name="Line"/>
            <p:cNvSpPr/>
            <p:nvPr/>
          </p:nvSpPr>
          <p:spPr>
            <a:xfrm flipV="1">
              <a:off x="0" y="18125"/>
              <a:ext cx="1541777" cy="1103411"/>
            </a:xfrm>
            <a:prstGeom prst="line">
              <a:avLst/>
            </a:prstGeom>
            <a:noFill/>
            <a:ln w="25400" cap="rnd">
              <a:solidFill>
                <a:srgbClr val="000000"/>
              </a:solidFill>
              <a:custDash>
                <a:ds d="100000" sp="200000"/>
              </a:custDash>
              <a:round/>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03" name="sample"/>
            <p:cNvSpPr txBox="1"/>
            <p:nvPr/>
          </p:nvSpPr>
          <p:spPr>
            <a:xfrm rot="19386273">
              <a:off x="12146" y="659103"/>
              <a:ext cx="1598263"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sample</a:t>
              </a:r>
            </a:p>
          </p:txBody>
        </p:sp>
      </p:grpSp>
      <p:sp>
        <p:nvSpPr>
          <p:cNvPr id="1405"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2" grpId="2" fill="hold">
                                  <p:stCondLst>
                                    <p:cond delay="0"/>
                                  </p:stCondLst>
                                  <p:iterate type="el" backwards="0">
                                    <p:tmAbs val="0"/>
                                  </p:iterate>
                                  <p:childTnLst>
                                    <p:set>
                                      <p:cBhvr>
                                        <p:cTn id="10" fill="hold"/>
                                        <p:tgtEl>
                                          <p:spTgt spid="1399"/>
                                        </p:tgtEl>
                                        <p:attrNameLst>
                                          <p:attrName>style.visibility</p:attrName>
                                        </p:attrNameLst>
                                      </p:cBhvr>
                                      <p:to>
                                        <p:strVal val="visible"/>
                                      </p:to>
                                    </p:set>
                                    <p:animEffect filter="wipe(left)" transition="in">
                                      <p:cBhvr>
                                        <p:cTn id="11" dur="1000"/>
                                        <p:tgtEl>
                                          <p:spTgt spid="139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13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4" fill="hold">
                                  <p:stCondLst>
                                    <p:cond delay="0"/>
                                  </p:stCondLst>
                                  <p:iterate type="el" backwards="0">
                                    <p:tmAbs val="0"/>
                                  </p:iterate>
                                  <p:childTnLst>
                                    <p:set>
                                      <p:cBhvr>
                                        <p:cTn id="19" fill="hold"/>
                                        <p:tgtEl>
                                          <p:spTgt spid="1398"/>
                                        </p:tgtEl>
                                        <p:attrNameLst>
                                          <p:attrName>style.visibility</p:attrName>
                                        </p:attrNameLst>
                                      </p:cBhvr>
                                      <p:to>
                                        <p:strVal val="visible"/>
                                      </p:to>
                                    </p:set>
                                    <p:animEffect filter="wipe(left)" transition="in">
                                      <p:cBhvr>
                                        <p:cTn id="20" dur="1000"/>
                                        <p:tgtEl>
                                          <p:spTgt spid="1398"/>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5" fill="hold">
                                  <p:stCondLst>
                                    <p:cond delay="0"/>
                                  </p:stCondLst>
                                  <p:iterate type="el" backwards="0">
                                    <p:tmAbs val="0"/>
                                  </p:iterate>
                                  <p:childTnLst>
                                    <p:set>
                                      <p:cBhvr>
                                        <p:cTn id="24" fill="hold"/>
                                        <p:tgtEl>
                                          <p:spTgt spid="1400"/>
                                        </p:tgtEl>
                                        <p:attrNameLst>
                                          <p:attrName>style.visibility</p:attrName>
                                        </p:attrNameLst>
                                      </p:cBhvr>
                                      <p:to>
                                        <p:strVal val="visible"/>
                                      </p:to>
                                    </p:set>
                                    <p:animEffect filter="wipe(left)" transition="in">
                                      <p:cBhvr>
                                        <p:cTn id="25" dur="1000"/>
                                        <p:tgtEl>
                                          <p:spTgt spid="1400"/>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3" presetID="18" grpId="6" fill="hold">
                                  <p:stCondLst>
                                    <p:cond delay="0"/>
                                  </p:stCondLst>
                                  <p:iterate type="el" backwards="0">
                                    <p:tmAbs val="0"/>
                                  </p:iterate>
                                  <p:childTnLst>
                                    <p:set>
                                      <p:cBhvr>
                                        <p:cTn id="29" fill="hold"/>
                                        <p:tgtEl>
                                          <p:spTgt spid="1404"/>
                                        </p:tgtEl>
                                        <p:attrNameLst>
                                          <p:attrName>style.visibility</p:attrName>
                                        </p:attrNameLst>
                                      </p:cBhvr>
                                      <p:to>
                                        <p:strVal val="visible"/>
                                      </p:to>
                                    </p:set>
                                    <p:animEffect filter="strips(upRight)" transition="in">
                                      <p:cBhvr>
                                        <p:cTn id="30" dur="1000"/>
                                        <p:tgtEl>
                                          <p:spTgt spid="1404"/>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7" fill="hold">
                                  <p:stCondLst>
                                    <p:cond delay="0"/>
                                  </p:stCondLst>
                                  <p:iterate type="el" backwards="0">
                                    <p:tmAbs val="0"/>
                                  </p:iterate>
                                  <p:childTnLst>
                                    <p:set>
                                      <p:cBhvr>
                                        <p:cTn id="34" fill="hold"/>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8" grpId="4"/>
      <p:bldP build="whole" bldLvl="1" animBg="1" rev="0" advAuto="0" spid="1397" grpId="3"/>
      <p:bldP build="whole" bldLvl="1" animBg="1" rev="0" advAuto="0" spid="1400" grpId="5"/>
      <p:bldP build="whole" bldLvl="1" animBg="1" rev="0" advAuto="0" spid="1399" grpId="2"/>
      <p:bldP build="whole" bldLvl="1" animBg="1" rev="0" advAuto="0" spid="1396" grpId="1"/>
      <p:bldP build="whole" bldLvl="1" animBg="1" rev="0" advAuto="0" spid="1401" grpId="7"/>
      <p:bldP build="whole" bldLvl="1" animBg="1" rev="0" advAuto="0" spid="1404" grpId="6"/>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1429" name="Group"/>
          <p:cNvGrpSpPr/>
          <p:nvPr/>
        </p:nvGrpSpPr>
        <p:grpSpPr>
          <a:xfrm>
            <a:off x="-20784828" y="-4628133"/>
            <a:ext cx="66217968" cy="38739134"/>
            <a:chOff x="0" y="0"/>
            <a:chExt cx="66217967" cy="38739133"/>
          </a:xfrm>
        </p:grpSpPr>
        <p:sp>
          <p:nvSpPr>
            <p:cNvPr id="1407" name="Token Encoder…"/>
            <p:cNvSpPr txBox="1"/>
            <p:nvPr/>
          </p:nvSpPr>
          <p:spPr>
            <a:xfrm>
              <a:off x="24632333" y="4779304"/>
              <a:ext cx="5309788" cy="1105445"/>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0" sz="3300">
                  <a:solidFill>
                    <a:srgbClr val="FFFFFF"/>
                  </a:solidFill>
                  <a:latin typeface="+mn-lt"/>
                  <a:ea typeface="+mn-ea"/>
                  <a:cs typeface="+mn-cs"/>
                  <a:sym typeface="Helvetica Neue Medium"/>
                </a:defRPr>
              </a:pPr>
              <a:r>
                <a:t>Token Encoder</a:t>
              </a:r>
            </a:p>
            <a:p>
              <a:pPr>
                <a:defRPr b="0" sz="3300">
                  <a:solidFill>
                    <a:srgbClr val="FFFFFF"/>
                  </a:solidFill>
                  <a:latin typeface="+mn-lt"/>
                  <a:ea typeface="+mn-ea"/>
                  <a:cs typeface="+mn-cs"/>
                  <a:sym typeface="Helvetica Neue Medium"/>
                </a:defRPr>
              </a:pPr>
              <a:r>
                <a:t>(Discrete)</a:t>
              </a:r>
            </a:p>
          </p:txBody>
        </p:sp>
        <p:grpSp>
          <p:nvGrpSpPr>
            <p:cNvPr id="1422" name="Group"/>
            <p:cNvGrpSpPr/>
            <p:nvPr/>
          </p:nvGrpSpPr>
          <p:grpSpPr>
            <a:xfrm>
              <a:off x="0" y="-1"/>
              <a:ext cx="66217968" cy="38739134"/>
              <a:chOff x="0" y="0"/>
              <a:chExt cx="66217967" cy="38739133"/>
            </a:xfrm>
          </p:grpSpPr>
          <p:sp>
            <p:nvSpPr>
              <p:cNvPr id="1408" name="Bottle"/>
              <p:cNvSpPr/>
              <p:nvPr/>
            </p:nvSpPr>
            <p:spPr>
              <a:xfrm rot="5400000">
                <a:off x="11454833" y="4361011"/>
                <a:ext cx="8979655" cy="28406537"/>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nvGrpSpPr>
              <p:cNvPr id="1419" name="Group"/>
              <p:cNvGrpSpPr/>
              <p:nvPr/>
            </p:nvGrpSpPr>
            <p:grpSpPr>
              <a:xfrm>
                <a:off x="0" y="-1"/>
                <a:ext cx="66217968" cy="38739134"/>
                <a:chOff x="0" y="0"/>
                <a:chExt cx="66217967" cy="38739132"/>
              </a:xfrm>
            </p:grpSpPr>
            <p:pic>
              <p:nvPicPr>
                <p:cNvPr id="1409" name="Image" descr="Image"/>
                <p:cNvPicPr>
                  <a:picLocks noChangeAspect="1"/>
                </p:cNvPicPr>
                <p:nvPr/>
              </p:nvPicPr>
              <p:blipFill>
                <a:blip r:embed="rId2">
                  <a:extLst/>
                </a:blip>
                <a:stretch>
                  <a:fillRect/>
                </a:stretch>
              </p:blipFill>
              <p:spPr>
                <a:xfrm>
                  <a:off x="0" y="2216787"/>
                  <a:ext cx="7140666" cy="28510924"/>
                </a:xfrm>
                <a:prstGeom prst="rect">
                  <a:avLst/>
                </a:prstGeom>
                <a:ln w="12700" cap="flat">
                  <a:noFill/>
                  <a:miter lim="400000"/>
                </a:ln>
                <a:effectLst/>
              </p:spPr>
            </p:pic>
            <p:grpSp>
              <p:nvGrpSpPr>
                <p:cNvPr id="1412" name="Group"/>
                <p:cNvGrpSpPr/>
                <p:nvPr/>
              </p:nvGrpSpPr>
              <p:grpSpPr>
                <a:xfrm>
                  <a:off x="6118020" y="-1"/>
                  <a:ext cx="17423065" cy="38739128"/>
                  <a:chOff x="0" y="0"/>
                  <a:chExt cx="17423063" cy="38739125"/>
                </a:xfrm>
              </p:grpSpPr>
              <p:sp>
                <p:nvSpPr>
                  <p:cNvPr id="1410" name="ELMo Layer"/>
                  <p:cNvSpPr txBox="1"/>
                  <p:nvPr/>
                </p:nvSpPr>
                <p:spPr>
                  <a:xfrm>
                    <a:off x="2466303" y="36051340"/>
                    <a:ext cx="10204744" cy="268778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411" name="Image" descr="Image"/>
                  <p:cNvPicPr>
                    <a:picLocks noChangeAspect="1"/>
                  </p:cNvPicPr>
                  <p:nvPr/>
                </p:nvPicPr>
                <p:blipFill>
                  <a:blip r:embed="rId3">
                    <a:extLst/>
                  </a:blip>
                  <a:stretch>
                    <a:fillRect/>
                  </a:stretch>
                </p:blipFill>
                <p:spPr>
                  <a:xfrm>
                    <a:off x="0" y="0"/>
                    <a:ext cx="17423064" cy="32944498"/>
                  </a:xfrm>
                  <a:prstGeom prst="rect">
                    <a:avLst/>
                  </a:prstGeom>
                  <a:ln w="12700" cap="flat">
                    <a:noFill/>
                    <a:miter lim="400000"/>
                  </a:ln>
                  <a:effectLst/>
                </p:spPr>
              </p:pic>
            </p:grpSp>
            <p:grpSp>
              <p:nvGrpSpPr>
                <p:cNvPr id="1415" name="Group"/>
                <p:cNvGrpSpPr/>
                <p:nvPr/>
              </p:nvGrpSpPr>
              <p:grpSpPr>
                <a:xfrm>
                  <a:off x="20601620" y="1095767"/>
                  <a:ext cx="12564015" cy="37643365"/>
                  <a:chOff x="0" y="0"/>
                  <a:chExt cx="12564014" cy="37643363"/>
                </a:xfrm>
              </p:grpSpPr>
              <p:sp>
                <p:nvSpPr>
                  <p:cNvPr id="1413" name="Token Encoder"/>
                  <p:cNvSpPr txBox="1"/>
                  <p:nvPr/>
                </p:nvSpPr>
                <p:spPr>
                  <a:xfrm>
                    <a:off x="0" y="34955577"/>
                    <a:ext cx="12564015" cy="268778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414" name="Image" descr="Image"/>
                  <p:cNvPicPr>
                    <a:picLocks noChangeAspect="1"/>
                  </p:cNvPicPr>
                  <p:nvPr/>
                </p:nvPicPr>
                <p:blipFill>
                  <a:blip r:embed="rId4">
                    <a:extLst/>
                  </a:blip>
                  <a:stretch>
                    <a:fillRect/>
                  </a:stretch>
                </p:blipFill>
                <p:spPr>
                  <a:xfrm>
                    <a:off x="3588092" y="0"/>
                    <a:ext cx="7494419" cy="30752964"/>
                  </a:xfrm>
                  <a:prstGeom prst="rect">
                    <a:avLst/>
                  </a:prstGeom>
                  <a:ln w="12700" cap="flat">
                    <a:noFill/>
                    <a:miter lim="400000"/>
                  </a:ln>
                  <a:effectLst/>
                </p:spPr>
              </p:pic>
            </p:grpSp>
            <p:grpSp>
              <p:nvGrpSpPr>
                <p:cNvPr id="1418" name="Group"/>
                <p:cNvGrpSpPr/>
                <p:nvPr/>
              </p:nvGrpSpPr>
              <p:grpSpPr>
                <a:xfrm>
                  <a:off x="32332764" y="1095767"/>
                  <a:ext cx="33885204" cy="37643365"/>
                  <a:chOff x="0" y="0"/>
                  <a:chExt cx="33885203" cy="37643363"/>
                </a:xfrm>
              </p:grpSpPr>
              <p:sp>
                <p:nvSpPr>
                  <p:cNvPr id="1416" name="Decoder"/>
                  <p:cNvSpPr txBox="1"/>
                  <p:nvPr/>
                </p:nvSpPr>
                <p:spPr>
                  <a:xfrm>
                    <a:off x="4400065" y="34955577"/>
                    <a:ext cx="7494419" cy="268778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417" name="Image" descr="Image"/>
                  <p:cNvPicPr>
                    <a:picLocks noChangeAspect="1"/>
                  </p:cNvPicPr>
                  <p:nvPr/>
                </p:nvPicPr>
                <p:blipFill>
                  <a:blip r:embed="rId5">
                    <a:extLst/>
                  </a:blip>
                  <a:stretch>
                    <a:fillRect/>
                  </a:stretch>
                </p:blipFill>
                <p:spPr>
                  <a:xfrm>
                    <a:off x="0" y="0"/>
                    <a:ext cx="33885204" cy="30752964"/>
                  </a:xfrm>
                  <a:prstGeom prst="rect">
                    <a:avLst/>
                  </a:prstGeom>
                  <a:ln w="12700" cap="flat">
                    <a:noFill/>
                    <a:miter lim="400000"/>
                  </a:ln>
                  <a:effectLst/>
                </p:spPr>
              </p:pic>
            </p:grpSp>
          </p:grpSp>
          <p:sp>
            <p:nvSpPr>
              <p:cNvPr id="1420" name="Rectangle"/>
              <p:cNvSpPr/>
              <p:nvPr/>
            </p:nvSpPr>
            <p:spPr>
              <a:xfrm>
                <a:off x="30138963" y="456910"/>
                <a:ext cx="2055430" cy="3191314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1421" name="Image" descr="Image"/>
              <p:cNvPicPr>
                <a:picLocks noChangeAspect="1"/>
              </p:cNvPicPr>
              <p:nvPr/>
            </p:nvPicPr>
            <p:blipFill>
              <a:blip r:embed="rId6">
                <a:extLst/>
              </a:blip>
              <a:stretch>
                <a:fillRect/>
              </a:stretch>
            </p:blipFill>
            <p:spPr>
              <a:xfrm>
                <a:off x="30356178" y="1013968"/>
                <a:ext cx="1621002" cy="30799030"/>
              </a:xfrm>
              <a:prstGeom prst="rect">
                <a:avLst/>
              </a:prstGeom>
              <a:ln w="12700" cap="flat">
                <a:noFill/>
                <a:miter lim="400000"/>
              </a:ln>
              <a:effectLst/>
            </p:spPr>
          </p:pic>
        </p:grpSp>
        <p:pic>
          <p:nvPicPr>
            <p:cNvPr id="1423" name="Image" descr="Image"/>
            <p:cNvPicPr>
              <a:picLocks noChangeAspect="1"/>
            </p:cNvPicPr>
            <p:nvPr/>
          </p:nvPicPr>
          <p:blipFill>
            <a:blip r:embed="rId7">
              <a:extLst/>
            </a:blip>
            <a:stretch>
              <a:fillRect/>
            </a:stretch>
          </p:blipFill>
          <p:spPr>
            <a:xfrm>
              <a:off x="20870544" y="6724215"/>
              <a:ext cx="1277431" cy="1888851"/>
            </a:xfrm>
            <a:prstGeom prst="rect">
              <a:avLst/>
            </a:prstGeom>
            <a:ln w="12700" cap="flat">
              <a:noFill/>
              <a:miter lim="400000"/>
            </a:ln>
            <a:effectLst/>
          </p:spPr>
        </p:pic>
        <p:pic>
          <p:nvPicPr>
            <p:cNvPr id="1424" name="Image" descr="Image"/>
            <p:cNvPicPr>
              <a:picLocks noChangeAspect="1"/>
            </p:cNvPicPr>
            <p:nvPr/>
          </p:nvPicPr>
          <p:blipFill>
            <a:blip r:embed="rId8">
              <a:extLst/>
            </a:blip>
            <a:stretch>
              <a:fillRect/>
            </a:stretch>
          </p:blipFill>
          <p:spPr>
            <a:xfrm>
              <a:off x="24691280" y="7515942"/>
              <a:ext cx="954772" cy="741654"/>
            </a:xfrm>
            <a:prstGeom prst="rect">
              <a:avLst/>
            </a:prstGeom>
            <a:ln w="12700" cap="flat">
              <a:noFill/>
              <a:miter lim="400000"/>
            </a:ln>
            <a:effectLst/>
          </p:spPr>
        </p:pic>
        <p:pic>
          <p:nvPicPr>
            <p:cNvPr id="1425" name="Image" descr="Image"/>
            <p:cNvPicPr>
              <a:picLocks noChangeAspect="1"/>
            </p:cNvPicPr>
            <p:nvPr/>
          </p:nvPicPr>
          <p:blipFill>
            <a:blip r:embed="rId9">
              <a:extLst/>
            </a:blip>
            <a:stretch>
              <a:fillRect/>
            </a:stretch>
          </p:blipFill>
          <p:spPr>
            <a:xfrm>
              <a:off x="25143043" y="8645257"/>
              <a:ext cx="1917701" cy="787401"/>
            </a:xfrm>
            <a:prstGeom prst="rect">
              <a:avLst/>
            </a:prstGeom>
            <a:ln w="12700" cap="flat">
              <a:noFill/>
              <a:miter lim="400000"/>
            </a:ln>
            <a:effectLst/>
          </p:spPr>
        </p:pic>
        <p:pic>
          <p:nvPicPr>
            <p:cNvPr id="1426" name="Image" descr="Image"/>
            <p:cNvPicPr>
              <a:picLocks noChangeAspect="1"/>
            </p:cNvPicPr>
            <p:nvPr/>
          </p:nvPicPr>
          <p:blipFill>
            <a:blip r:embed="rId10">
              <a:extLst/>
            </a:blip>
            <a:stretch>
              <a:fillRect/>
            </a:stretch>
          </p:blipFill>
          <p:spPr>
            <a:xfrm>
              <a:off x="22766027" y="7441181"/>
              <a:ext cx="2607382" cy="3653367"/>
            </a:xfrm>
            <a:prstGeom prst="rect">
              <a:avLst/>
            </a:prstGeom>
            <a:ln w="12700" cap="flat">
              <a:noFill/>
              <a:miter lim="400000"/>
            </a:ln>
            <a:effectLst/>
          </p:spPr>
        </p:pic>
        <p:pic>
          <p:nvPicPr>
            <p:cNvPr id="1427" name="Image" descr="Image"/>
            <p:cNvPicPr>
              <a:picLocks noChangeAspect="1"/>
            </p:cNvPicPr>
            <p:nvPr/>
          </p:nvPicPr>
          <p:blipFill>
            <a:blip r:embed="rId11">
              <a:extLst/>
            </a:blip>
            <a:stretch>
              <a:fillRect/>
            </a:stretch>
          </p:blipFill>
          <p:spPr>
            <a:xfrm>
              <a:off x="26404909" y="7398151"/>
              <a:ext cx="954772" cy="977237"/>
            </a:xfrm>
            <a:prstGeom prst="rect">
              <a:avLst/>
            </a:prstGeom>
            <a:ln w="12700" cap="flat">
              <a:noFill/>
              <a:miter lim="400000"/>
            </a:ln>
            <a:effectLst/>
          </p:spPr>
        </p:pic>
        <p:sp>
          <p:nvSpPr>
            <p:cNvPr id="1428" name="tag 0"/>
            <p:cNvSpPr txBox="1"/>
            <p:nvPr/>
          </p:nvSpPr>
          <p:spPr>
            <a:xfrm>
              <a:off x="30745046" y="8175449"/>
              <a:ext cx="836981"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tag 0</a:t>
              </a:r>
            </a:p>
          </p:txBody>
        </p:sp>
      </p:grpSp>
      <p:grpSp>
        <p:nvGrpSpPr>
          <p:cNvPr id="1433" name="Group"/>
          <p:cNvGrpSpPr/>
          <p:nvPr/>
        </p:nvGrpSpPr>
        <p:grpSpPr>
          <a:xfrm>
            <a:off x="6939236" y="7243797"/>
            <a:ext cx="3772784" cy="688014"/>
            <a:chOff x="-50800" y="0"/>
            <a:chExt cx="3772782" cy="688013"/>
          </a:xfrm>
        </p:grpSpPr>
        <p:pic>
          <p:nvPicPr>
            <p:cNvPr id="1430" name="Line Line" descr="Line Line"/>
            <p:cNvPicPr>
              <a:picLocks noChangeAspect="0"/>
            </p:cNvPicPr>
            <p:nvPr/>
          </p:nvPicPr>
          <p:blipFill>
            <a:blip r:embed="rId12">
              <a:extLst/>
            </a:blip>
            <a:stretch>
              <a:fillRect/>
            </a:stretch>
          </p:blipFill>
          <p:spPr>
            <a:xfrm rot="10800000">
              <a:off x="-50801" y="282422"/>
              <a:ext cx="3772784" cy="405592"/>
            </a:xfrm>
            <a:prstGeom prst="rect">
              <a:avLst/>
            </a:prstGeom>
            <a:effectLst/>
          </p:spPr>
        </p:pic>
        <p:sp>
          <p:nvSpPr>
            <p:cNvPr id="1432" name="Back-prop"/>
            <p:cNvSpPr txBox="1"/>
            <p:nvPr/>
          </p:nvSpPr>
          <p:spPr>
            <a:xfrm>
              <a:off x="1038256" y="-1"/>
              <a:ext cx="164957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sp>
        <p:nvSpPr>
          <p:cNvPr id="1434" name="via Gumbel-softmax trick"/>
          <p:cNvSpPr txBox="1"/>
          <p:nvPr/>
        </p:nvSpPr>
        <p:spPr>
          <a:xfrm>
            <a:off x="8890396" y="7810888"/>
            <a:ext cx="377586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via Gumbel-softmax trick</a:t>
            </a:r>
          </a:p>
        </p:txBody>
      </p:sp>
      <p:sp>
        <p:nvSpPr>
          <p:cNvPr id="1435" name="please refer to our paper or (Jang et al., 2016; Maddison et al., 2017)"/>
          <p:cNvSpPr txBox="1"/>
          <p:nvPr/>
        </p:nvSpPr>
        <p:spPr>
          <a:xfrm>
            <a:off x="2782174" y="8602503"/>
            <a:ext cx="1003797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please refer to our paper or (Jang et al., 2016; Maddison et al., 2017) </a:t>
            </a:r>
          </a:p>
        </p:txBody>
      </p:sp>
      <p:sp>
        <p:nvSpPr>
          <p:cNvPr id="1436"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433"/>
                                        </p:tgtEl>
                                        <p:attrNameLst>
                                          <p:attrName>style.visibility</p:attrName>
                                        </p:attrNameLst>
                                      </p:cBhvr>
                                      <p:to>
                                        <p:strVal val="visible"/>
                                      </p:to>
                                    </p:set>
                                    <p:animEffect filter="wipe(right)" transition="in">
                                      <p:cBhvr>
                                        <p:cTn id="7" dur="1000"/>
                                        <p:tgtEl>
                                          <p:spTgt spid="143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434"/>
                                        </p:tgtEl>
                                        <p:attrNameLst>
                                          <p:attrName>style.visibility</p:attrName>
                                        </p:attrNameLst>
                                      </p:cBhvr>
                                      <p:to>
                                        <p:strVal val="visible"/>
                                      </p:to>
                                    </p:set>
                                    <p:animEffect filter="wipe(left)" transition="in">
                                      <p:cBhvr>
                                        <p:cTn id="12" dur="1000"/>
                                        <p:tgtEl>
                                          <p:spTgt spid="143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1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4" grpId="2"/>
      <p:bldP build="whole" bldLvl="1" animBg="1" rev="0" advAuto="0" spid="1433" grpId="1"/>
      <p:bldP build="whole" bldLvl="1" animBg="1" rev="0" advAuto="0" spid="1435" grpId="3"/>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38"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461" name="Group"/>
          <p:cNvGrpSpPr/>
          <p:nvPr/>
        </p:nvGrpSpPr>
        <p:grpSpPr>
          <a:xfrm>
            <a:off x="487061" y="1357679"/>
            <a:ext cx="12030678" cy="7038242"/>
            <a:chOff x="0" y="0"/>
            <a:chExt cx="12030677" cy="7038241"/>
          </a:xfrm>
        </p:grpSpPr>
        <p:sp>
          <p:nvSpPr>
            <p:cNvPr id="1439" name="Token Encoder…"/>
            <p:cNvSpPr txBox="1"/>
            <p:nvPr/>
          </p:nvSpPr>
          <p:spPr>
            <a:xfrm>
              <a:off x="4475275" y="868318"/>
              <a:ext cx="964699" cy="200841"/>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0" sz="3300">
                  <a:solidFill>
                    <a:srgbClr val="FFFFFF"/>
                  </a:solidFill>
                  <a:latin typeface="+mn-lt"/>
                  <a:ea typeface="+mn-ea"/>
                  <a:cs typeface="+mn-cs"/>
                  <a:sym typeface="Helvetica Neue Medium"/>
                </a:defRPr>
              </a:pPr>
              <a:r>
                <a:t>Token Encoder</a:t>
              </a:r>
            </a:p>
            <a:p>
              <a:pPr>
                <a:defRPr b="0" sz="3300">
                  <a:solidFill>
                    <a:srgbClr val="FFFFFF"/>
                  </a:solidFill>
                  <a:latin typeface="+mn-lt"/>
                  <a:ea typeface="+mn-ea"/>
                  <a:cs typeface="+mn-cs"/>
                  <a:sym typeface="Helvetica Neue Medium"/>
                </a:defRPr>
              </a:pPr>
              <a:r>
                <a:t>(Discrete)</a:t>
              </a:r>
            </a:p>
          </p:txBody>
        </p:sp>
        <p:grpSp>
          <p:nvGrpSpPr>
            <p:cNvPr id="1454" name="Group"/>
            <p:cNvGrpSpPr/>
            <p:nvPr/>
          </p:nvGrpSpPr>
          <p:grpSpPr>
            <a:xfrm>
              <a:off x="0" y="-1"/>
              <a:ext cx="12030678" cy="7038243"/>
              <a:chOff x="0" y="0"/>
              <a:chExt cx="12030677" cy="7038241"/>
            </a:xfrm>
          </p:grpSpPr>
          <p:sp>
            <p:nvSpPr>
              <p:cNvPr id="1440" name="Bottle"/>
              <p:cNvSpPr/>
              <p:nvPr/>
            </p:nvSpPr>
            <p:spPr>
              <a:xfrm rot="5400000">
                <a:off x="2081148" y="792321"/>
                <a:ext cx="1631451" cy="5160986"/>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nvGrpSpPr>
              <p:cNvPr id="1451" name="Group"/>
              <p:cNvGrpSpPr/>
              <p:nvPr/>
            </p:nvGrpSpPr>
            <p:grpSpPr>
              <a:xfrm>
                <a:off x="0" y="-1"/>
                <a:ext cx="12030678" cy="7038243"/>
                <a:chOff x="0" y="0"/>
                <a:chExt cx="12030677" cy="7038241"/>
              </a:xfrm>
            </p:grpSpPr>
            <p:pic>
              <p:nvPicPr>
                <p:cNvPr id="1441" name="Image" descr="Image"/>
                <p:cNvPicPr>
                  <a:picLocks noChangeAspect="1"/>
                </p:cNvPicPr>
                <p:nvPr/>
              </p:nvPicPr>
              <p:blipFill>
                <a:blip r:embed="rId2">
                  <a:extLst/>
                </a:blip>
                <a:stretch>
                  <a:fillRect/>
                </a:stretch>
              </p:blipFill>
              <p:spPr>
                <a:xfrm>
                  <a:off x="0" y="402752"/>
                  <a:ext cx="1297338" cy="5179951"/>
                </a:xfrm>
                <a:prstGeom prst="rect">
                  <a:avLst/>
                </a:prstGeom>
                <a:ln w="12700" cap="flat">
                  <a:noFill/>
                  <a:miter lim="400000"/>
                </a:ln>
                <a:effectLst/>
              </p:spPr>
            </p:pic>
            <p:grpSp>
              <p:nvGrpSpPr>
                <p:cNvPr id="1444" name="Group"/>
                <p:cNvGrpSpPr/>
                <p:nvPr/>
              </p:nvGrpSpPr>
              <p:grpSpPr>
                <a:xfrm>
                  <a:off x="1111540" y="-1"/>
                  <a:ext cx="3165475" cy="7038242"/>
                  <a:chOff x="0" y="0"/>
                  <a:chExt cx="3165474" cy="7038240"/>
                </a:xfrm>
              </p:grpSpPr>
              <p:sp>
                <p:nvSpPr>
                  <p:cNvPr id="1442" name="ELMo Layer"/>
                  <p:cNvSpPr txBox="1"/>
                  <p:nvPr/>
                </p:nvSpPr>
                <p:spPr>
                  <a:xfrm>
                    <a:off x="448085" y="6549915"/>
                    <a:ext cx="1854029" cy="48832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443" name="Image" descr="Image"/>
                  <p:cNvPicPr>
                    <a:picLocks noChangeAspect="1"/>
                  </p:cNvPicPr>
                  <p:nvPr/>
                </p:nvPicPr>
                <p:blipFill>
                  <a:blip r:embed="rId3">
                    <a:extLst/>
                  </a:blip>
                  <a:stretch>
                    <a:fillRect/>
                  </a:stretch>
                </p:blipFill>
                <p:spPr>
                  <a:xfrm>
                    <a:off x="0" y="0"/>
                    <a:ext cx="3165475" cy="5985456"/>
                  </a:xfrm>
                  <a:prstGeom prst="rect">
                    <a:avLst/>
                  </a:prstGeom>
                  <a:ln w="12700" cap="flat">
                    <a:noFill/>
                    <a:miter lim="400000"/>
                  </a:ln>
                  <a:effectLst/>
                </p:spPr>
              </p:pic>
            </p:grpSp>
            <p:grpSp>
              <p:nvGrpSpPr>
                <p:cNvPr id="1447" name="Group"/>
                <p:cNvGrpSpPr/>
                <p:nvPr/>
              </p:nvGrpSpPr>
              <p:grpSpPr>
                <a:xfrm>
                  <a:off x="3742963" y="199082"/>
                  <a:ext cx="2282669" cy="6839160"/>
                  <a:chOff x="0" y="0"/>
                  <a:chExt cx="2282667" cy="6839159"/>
                </a:xfrm>
              </p:grpSpPr>
              <p:sp>
                <p:nvSpPr>
                  <p:cNvPr id="1445" name="Token Encoder"/>
                  <p:cNvSpPr txBox="1"/>
                  <p:nvPr/>
                </p:nvSpPr>
                <p:spPr>
                  <a:xfrm>
                    <a:off x="0" y="6350834"/>
                    <a:ext cx="2282668" cy="48832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446" name="Image" descr="Image"/>
                  <p:cNvPicPr>
                    <a:picLocks noChangeAspect="1"/>
                  </p:cNvPicPr>
                  <p:nvPr/>
                </p:nvPicPr>
                <p:blipFill>
                  <a:blip r:embed="rId4">
                    <a:extLst/>
                  </a:blip>
                  <a:stretch>
                    <a:fillRect/>
                  </a:stretch>
                </p:blipFill>
                <p:spPr>
                  <a:xfrm>
                    <a:off x="651895" y="0"/>
                    <a:ext cx="1361609" cy="5587291"/>
                  </a:xfrm>
                  <a:prstGeom prst="rect">
                    <a:avLst/>
                  </a:prstGeom>
                  <a:ln w="12700" cap="flat">
                    <a:noFill/>
                    <a:miter lim="400000"/>
                  </a:ln>
                  <a:effectLst/>
                </p:spPr>
              </p:pic>
            </p:grpSp>
            <p:grpSp>
              <p:nvGrpSpPr>
                <p:cNvPr id="1450" name="Group"/>
                <p:cNvGrpSpPr/>
                <p:nvPr/>
              </p:nvGrpSpPr>
              <p:grpSpPr>
                <a:xfrm>
                  <a:off x="5874312" y="199082"/>
                  <a:ext cx="6156366" cy="6839160"/>
                  <a:chOff x="0" y="0"/>
                  <a:chExt cx="6156364" cy="6839159"/>
                </a:xfrm>
              </p:grpSpPr>
              <p:sp>
                <p:nvSpPr>
                  <p:cNvPr id="1448" name="Decoder"/>
                  <p:cNvSpPr txBox="1"/>
                  <p:nvPr/>
                </p:nvSpPr>
                <p:spPr>
                  <a:xfrm>
                    <a:off x="799416" y="6350834"/>
                    <a:ext cx="1361610" cy="48832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449" name="Image" descr="Image"/>
                  <p:cNvPicPr>
                    <a:picLocks noChangeAspect="1"/>
                  </p:cNvPicPr>
                  <p:nvPr/>
                </p:nvPicPr>
                <p:blipFill>
                  <a:blip r:embed="rId5">
                    <a:extLst/>
                  </a:blip>
                  <a:stretch>
                    <a:fillRect/>
                  </a:stretch>
                </p:blipFill>
                <p:spPr>
                  <a:xfrm>
                    <a:off x="0" y="0"/>
                    <a:ext cx="6156365" cy="5587291"/>
                  </a:xfrm>
                  <a:prstGeom prst="rect">
                    <a:avLst/>
                  </a:prstGeom>
                  <a:ln w="12700" cap="flat">
                    <a:noFill/>
                    <a:miter lim="400000"/>
                  </a:ln>
                  <a:effectLst/>
                </p:spPr>
              </p:pic>
            </p:grpSp>
          </p:grpSp>
          <p:sp>
            <p:nvSpPr>
              <p:cNvPr id="1452" name="Rectangle"/>
              <p:cNvSpPr/>
              <p:nvPr/>
            </p:nvSpPr>
            <p:spPr>
              <a:xfrm>
                <a:off x="5475736" y="83012"/>
                <a:ext cx="373438" cy="579807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1453" name="Image" descr="Image"/>
              <p:cNvPicPr>
                <a:picLocks noChangeAspect="1"/>
              </p:cNvPicPr>
              <p:nvPr/>
            </p:nvPicPr>
            <p:blipFill>
              <a:blip r:embed="rId6">
                <a:extLst/>
              </a:blip>
              <a:stretch>
                <a:fillRect/>
              </a:stretch>
            </p:blipFill>
            <p:spPr>
              <a:xfrm>
                <a:off x="5515200" y="184220"/>
                <a:ext cx="294509" cy="5595661"/>
              </a:xfrm>
              <a:prstGeom prst="rect">
                <a:avLst/>
              </a:prstGeom>
              <a:ln w="12700" cap="flat">
                <a:noFill/>
                <a:miter lim="400000"/>
              </a:ln>
              <a:effectLst/>
            </p:spPr>
          </p:pic>
        </p:grpSp>
        <p:pic>
          <p:nvPicPr>
            <p:cNvPr id="1455" name="Image" descr="Image"/>
            <p:cNvPicPr>
              <a:picLocks noChangeAspect="1"/>
            </p:cNvPicPr>
            <p:nvPr/>
          </p:nvPicPr>
          <p:blipFill>
            <a:blip r:embed="rId7">
              <a:extLst/>
            </a:blip>
            <a:stretch>
              <a:fillRect/>
            </a:stretch>
          </p:blipFill>
          <p:spPr>
            <a:xfrm>
              <a:off x="3791822" y="1221675"/>
              <a:ext cx="232089" cy="343173"/>
            </a:xfrm>
            <a:prstGeom prst="rect">
              <a:avLst/>
            </a:prstGeom>
            <a:ln w="12700" cap="flat">
              <a:noFill/>
              <a:miter lim="400000"/>
            </a:ln>
            <a:effectLst/>
          </p:spPr>
        </p:pic>
        <p:pic>
          <p:nvPicPr>
            <p:cNvPr id="1456" name="Image" descr="Image"/>
            <p:cNvPicPr>
              <a:picLocks noChangeAspect="1"/>
            </p:cNvPicPr>
            <p:nvPr/>
          </p:nvPicPr>
          <p:blipFill>
            <a:blip r:embed="rId8">
              <a:extLst/>
            </a:blip>
            <a:stretch>
              <a:fillRect/>
            </a:stretch>
          </p:blipFill>
          <p:spPr>
            <a:xfrm>
              <a:off x="4485985" y="1365519"/>
              <a:ext cx="173466" cy="134746"/>
            </a:xfrm>
            <a:prstGeom prst="rect">
              <a:avLst/>
            </a:prstGeom>
            <a:ln w="12700" cap="flat">
              <a:noFill/>
              <a:miter lim="400000"/>
            </a:ln>
            <a:effectLst/>
          </p:spPr>
        </p:pic>
        <p:pic>
          <p:nvPicPr>
            <p:cNvPr id="1457" name="Image" descr="Image"/>
            <p:cNvPicPr>
              <a:picLocks noChangeAspect="1"/>
            </p:cNvPicPr>
            <p:nvPr/>
          </p:nvPicPr>
          <p:blipFill>
            <a:blip r:embed="rId9">
              <a:extLst/>
            </a:blip>
            <a:stretch>
              <a:fillRect/>
            </a:stretch>
          </p:blipFill>
          <p:spPr>
            <a:xfrm>
              <a:off x="4568063" y="1570696"/>
              <a:ext cx="348414" cy="143058"/>
            </a:xfrm>
            <a:prstGeom prst="rect">
              <a:avLst/>
            </a:prstGeom>
            <a:ln w="12700" cap="flat">
              <a:noFill/>
              <a:miter lim="400000"/>
            </a:ln>
            <a:effectLst/>
          </p:spPr>
        </p:pic>
        <p:pic>
          <p:nvPicPr>
            <p:cNvPr id="1458" name="Image" descr="Image"/>
            <p:cNvPicPr>
              <a:picLocks noChangeAspect="1"/>
            </p:cNvPicPr>
            <p:nvPr/>
          </p:nvPicPr>
          <p:blipFill>
            <a:blip r:embed="rId10">
              <a:extLst/>
            </a:blip>
            <a:stretch>
              <a:fillRect/>
            </a:stretch>
          </p:blipFill>
          <p:spPr>
            <a:xfrm>
              <a:off x="4136199" y="1351936"/>
              <a:ext cx="473718" cy="663755"/>
            </a:xfrm>
            <a:prstGeom prst="rect">
              <a:avLst/>
            </a:prstGeom>
            <a:ln w="12700" cap="flat">
              <a:noFill/>
              <a:miter lim="400000"/>
            </a:ln>
            <a:effectLst/>
          </p:spPr>
        </p:pic>
        <p:pic>
          <p:nvPicPr>
            <p:cNvPr id="1459" name="Image" descr="Image"/>
            <p:cNvPicPr>
              <a:picLocks noChangeAspect="1"/>
            </p:cNvPicPr>
            <p:nvPr/>
          </p:nvPicPr>
          <p:blipFill>
            <a:blip r:embed="rId11">
              <a:extLst/>
            </a:blip>
            <a:stretch>
              <a:fillRect/>
            </a:stretch>
          </p:blipFill>
          <p:spPr>
            <a:xfrm>
              <a:off x="4797322" y="1344118"/>
              <a:ext cx="173466" cy="177548"/>
            </a:xfrm>
            <a:prstGeom prst="rect">
              <a:avLst/>
            </a:prstGeom>
            <a:ln w="12700" cap="flat">
              <a:noFill/>
              <a:miter lim="400000"/>
            </a:ln>
            <a:effectLst/>
          </p:spPr>
        </p:pic>
        <p:sp>
          <p:nvSpPr>
            <p:cNvPr id="1460" name="VERB"/>
            <p:cNvSpPr txBox="1"/>
            <p:nvPr/>
          </p:nvSpPr>
          <p:spPr>
            <a:xfrm>
              <a:off x="5576631" y="1485340"/>
              <a:ext cx="170507" cy="83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VERB</a:t>
              </a:r>
            </a:p>
          </p:txBody>
        </p:sp>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63" name="Rectangle"/>
          <p:cNvSpPr/>
          <p:nvPr/>
        </p:nvSpPr>
        <p:spPr>
          <a:xfrm>
            <a:off x="4438286" y="3294943"/>
            <a:ext cx="2024586" cy="1120353"/>
          </a:xfrm>
          <a:prstGeom prst="rect">
            <a:avLst/>
          </a:prstGeom>
          <a:solidFill>
            <a:srgbClr val="EFE49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474" name="Group"/>
          <p:cNvGrpSpPr/>
          <p:nvPr/>
        </p:nvGrpSpPr>
        <p:grpSpPr>
          <a:xfrm>
            <a:off x="1044694" y="1327091"/>
            <a:ext cx="10751315" cy="6289782"/>
            <a:chOff x="0" y="0"/>
            <a:chExt cx="10751314" cy="6289780"/>
          </a:xfrm>
        </p:grpSpPr>
        <p:pic>
          <p:nvPicPr>
            <p:cNvPr id="1464" name="Image" descr="Image"/>
            <p:cNvPicPr>
              <a:picLocks noChangeAspect="1"/>
            </p:cNvPicPr>
            <p:nvPr/>
          </p:nvPicPr>
          <p:blipFill>
            <a:blip r:embed="rId3">
              <a:extLst/>
            </a:blip>
            <a:stretch>
              <a:fillRect/>
            </a:stretch>
          </p:blipFill>
          <p:spPr>
            <a:xfrm>
              <a:off x="0" y="359923"/>
              <a:ext cx="1159377" cy="4629105"/>
            </a:xfrm>
            <a:prstGeom prst="rect">
              <a:avLst/>
            </a:prstGeom>
            <a:ln w="12700" cap="flat">
              <a:noFill/>
              <a:miter lim="400000"/>
            </a:ln>
            <a:effectLst/>
          </p:spPr>
        </p:pic>
        <p:grpSp>
          <p:nvGrpSpPr>
            <p:cNvPr id="1467" name="Group"/>
            <p:cNvGrpSpPr/>
            <p:nvPr/>
          </p:nvGrpSpPr>
          <p:grpSpPr>
            <a:xfrm>
              <a:off x="993337" y="0"/>
              <a:ext cx="2828853" cy="6289781"/>
              <a:chOff x="0" y="0"/>
              <a:chExt cx="2828852" cy="6289780"/>
            </a:xfrm>
          </p:grpSpPr>
          <p:sp>
            <p:nvSpPr>
              <p:cNvPr id="1465" name="ELMo Layer"/>
              <p:cNvSpPr txBox="1"/>
              <p:nvPr/>
            </p:nvSpPr>
            <p:spPr>
              <a:xfrm>
                <a:off x="400435" y="5853385"/>
                <a:ext cx="1656868"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ELMo Layer</a:t>
                </a:r>
              </a:p>
            </p:txBody>
          </p:sp>
          <p:pic>
            <p:nvPicPr>
              <p:cNvPr id="1466" name="Image" descr="Image"/>
              <p:cNvPicPr>
                <a:picLocks noChangeAspect="1"/>
              </p:cNvPicPr>
              <p:nvPr/>
            </p:nvPicPr>
            <p:blipFill>
              <a:blip r:embed="rId4">
                <a:extLst/>
              </a:blip>
              <a:stretch>
                <a:fillRect/>
              </a:stretch>
            </p:blipFill>
            <p:spPr>
              <a:xfrm>
                <a:off x="0" y="0"/>
                <a:ext cx="2828853" cy="5348951"/>
              </a:xfrm>
              <a:prstGeom prst="rect">
                <a:avLst/>
              </a:prstGeom>
              <a:ln w="12700" cap="flat">
                <a:noFill/>
                <a:miter lim="400000"/>
              </a:ln>
              <a:effectLst/>
            </p:spPr>
          </p:pic>
        </p:grpSp>
        <p:grpSp>
          <p:nvGrpSpPr>
            <p:cNvPr id="1470" name="Group"/>
            <p:cNvGrpSpPr/>
            <p:nvPr/>
          </p:nvGrpSpPr>
          <p:grpSpPr>
            <a:xfrm>
              <a:off x="3344930" y="177911"/>
              <a:ext cx="2039926" cy="6111870"/>
              <a:chOff x="0" y="0"/>
              <a:chExt cx="2039924" cy="6111868"/>
            </a:xfrm>
          </p:grpSpPr>
          <p:sp>
            <p:nvSpPr>
              <p:cNvPr id="1468" name="Token Encoder"/>
              <p:cNvSpPr txBox="1"/>
              <p:nvPr/>
            </p:nvSpPr>
            <p:spPr>
              <a:xfrm>
                <a:off x="0" y="5675473"/>
                <a:ext cx="2039925"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469" name="Image" descr="Image"/>
              <p:cNvPicPr>
                <a:picLocks noChangeAspect="1"/>
              </p:cNvPicPr>
              <p:nvPr/>
            </p:nvPicPr>
            <p:blipFill>
              <a:blip r:embed="rId5">
                <a:extLst/>
              </a:blip>
              <a:stretch>
                <a:fillRect/>
              </a:stretch>
            </p:blipFill>
            <p:spPr>
              <a:xfrm>
                <a:off x="582571" y="0"/>
                <a:ext cx="1216814" cy="4993128"/>
              </a:xfrm>
              <a:prstGeom prst="rect">
                <a:avLst/>
              </a:prstGeom>
              <a:ln w="12700" cap="flat">
                <a:noFill/>
                <a:miter lim="400000"/>
              </a:ln>
              <a:effectLst/>
            </p:spPr>
          </p:pic>
        </p:grpSp>
        <p:grpSp>
          <p:nvGrpSpPr>
            <p:cNvPr id="1473" name="Group"/>
            <p:cNvGrpSpPr/>
            <p:nvPr/>
          </p:nvGrpSpPr>
          <p:grpSpPr>
            <a:xfrm>
              <a:off x="5249628" y="177911"/>
              <a:ext cx="5501687" cy="6111870"/>
              <a:chOff x="0" y="0"/>
              <a:chExt cx="5501686" cy="6111868"/>
            </a:xfrm>
          </p:grpSpPr>
          <p:sp>
            <p:nvSpPr>
              <p:cNvPr id="1471" name="Decoder"/>
              <p:cNvSpPr txBox="1"/>
              <p:nvPr/>
            </p:nvSpPr>
            <p:spPr>
              <a:xfrm>
                <a:off x="714405" y="5675473"/>
                <a:ext cx="1216814"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Decoder</a:t>
                </a:r>
              </a:p>
            </p:txBody>
          </p:sp>
          <p:pic>
            <p:nvPicPr>
              <p:cNvPr id="1472" name="Image" descr="Image"/>
              <p:cNvPicPr>
                <a:picLocks noChangeAspect="1"/>
              </p:cNvPicPr>
              <p:nvPr/>
            </p:nvPicPr>
            <p:blipFill>
              <a:blip r:embed="rId6">
                <a:extLst/>
              </a:blip>
              <a:stretch>
                <a:fillRect/>
              </a:stretch>
            </p:blipFill>
            <p:spPr>
              <a:xfrm>
                <a:off x="0" y="0"/>
                <a:ext cx="5501687" cy="4993128"/>
              </a:xfrm>
              <a:prstGeom prst="rect">
                <a:avLst/>
              </a:prstGeom>
              <a:ln w="12700" cap="flat">
                <a:noFill/>
                <a:miter lim="400000"/>
              </a:ln>
              <a:effectLst/>
            </p:spPr>
          </p:pic>
        </p:grpSp>
      </p:grpSp>
      <p:sp>
        <p:nvSpPr>
          <p:cNvPr id="1475"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79" name="Bottle"/>
          <p:cNvSpPr/>
          <p:nvPr/>
        </p:nvSpPr>
        <p:spPr>
          <a:xfrm rot="5400000">
            <a:off x="-7772320" y="-12627457"/>
            <a:ext cx="10772021" cy="34076567"/>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490" name="Group"/>
          <p:cNvGrpSpPr/>
          <p:nvPr/>
        </p:nvGrpSpPr>
        <p:grpSpPr>
          <a:xfrm>
            <a:off x="-21513574" y="-11563754"/>
            <a:ext cx="68674730" cy="40176395"/>
            <a:chOff x="0" y="0"/>
            <a:chExt cx="68674729" cy="40176394"/>
          </a:xfrm>
        </p:grpSpPr>
        <p:pic>
          <p:nvPicPr>
            <p:cNvPr id="1480" name="Image" descr="Image"/>
            <p:cNvPicPr>
              <a:picLocks noChangeAspect="1"/>
            </p:cNvPicPr>
            <p:nvPr/>
          </p:nvPicPr>
          <p:blipFill>
            <a:blip r:embed="rId2">
              <a:extLst/>
            </a:blip>
            <a:stretch>
              <a:fillRect/>
            </a:stretch>
          </p:blipFill>
          <p:spPr>
            <a:xfrm>
              <a:off x="0" y="2299032"/>
              <a:ext cx="7405593" cy="29568714"/>
            </a:xfrm>
            <a:prstGeom prst="rect">
              <a:avLst/>
            </a:prstGeom>
            <a:ln w="12700" cap="flat">
              <a:noFill/>
              <a:miter lim="400000"/>
            </a:ln>
            <a:effectLst/>
          </p:spPr>
        </p:pic>
        <p:grpSp>
          <p:nvGrpSpPr>
            <p:cNvPr id="1483" name="Group"/>
            <p:cNvGrpSpPr/>
            <p:nvPr/>
          </p:nvGrpSpPr>
          <p:grpSpPr>
            <a:xfrm>
              <a:off x="6345006" y="0"/>
              <a:ext cx="18069479" cy="40176395"/>
              <a:chOff x="0" y="0"/>
              <a:chExt cx="18069478" cy="40176395"/>
            </a:xfrm>
          </p:grpSpPr>
          <p:sp>
            <p:nvSpPr>
              <p:cNvPr id="1481" name="ELMo Layer"/>
              <p:cNvSpPr txBox="1"/>
              <p:nvPr/>
            </p:nvSpPr>
            <p:spPr>
              <a:xfrm>
                <a:off x="2557806" y="37388889"/>
                <a:ext cx="10583351" cy="278750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482" name="Image" descr="Image"/>
              <p:cNvPicPr>
                <a:picLocks noChangeAspect="1"/>
              </p:cNvPicPr>
              <p:nvPr/>
            </p:nvPicPr>
            <p:blipFill>
              <a:blip r:embed="rId3">
                <a:extLst/>
              </a:blip>
              <a:stretch>
                <a:fillRect/>
              </a:stretch>
            </p:blipFill>
            <p:spPr>
              <a:xfrm>
                <a:off x="0" y="0"/>
                <a:ext cx="18069479" cy="34166777"/>
              </a:xfrm>
              <a:prstGeom prst="rect">
                <a:avLst/>
              </a:prstGeom>
              <a:ln w="12700" cap="flat">
                <a:noFill/>
                <a:miter lim="400000"/>
              </a:ln>
              <a:effectLst/>
            </p:spPr>
          </p:pic>
        </p:grpSp>
        <p:grpSp>
          <p:nvGrpSpPr>
            <p:cNvPr id="1486" name="Group"/>
            <p:cNvGrpSpPr/>
            <p:nvPr/>
          </p:nvGrpSpPr>
          <p:grpSpPr>
            <a:xfrm>
              <a:off x="21365964" y="1136422"/>
              <a:ext cx="13030154" cy="39039972"/>
              <a:chOff x="0" y="0"/>
              <a:chExt cx="13030153" cy="39039971"/>
            </a:xfrm>
          </p:grpSpPr>
          <p:sp>
            <p:nvSpPr>
              <p:cNvPr id="1484" name="Token Encoder"/>
              <p:cNvSpPr txBox="1"/>
              <p:nvPr/>
            </p:nvSpPr>
            <p:spPr>
              <a:xfrm>
                <a:off x="0" y="36252466"/>
                <a:ext cx="13030154" cy="278750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485" name="Image" descr="Image"/>
              <p:cNvPicPr>
                <a:picLocks noChangeAspect="1"/>
              </p:cNvPicPr>
              <p:nvPr/>
            </p:nvPicPr>
            <p:blipFill>
              <a:blip r:embed="rId4">
                <a:extLst/>
              </a:blip>
              <a:stretch>
                <a:fillRect/>
              </a:stretch>
            </p:blipFill>
            <p:spPr>
              <a:xfrm>
                <a:off x="3721214" y="0"/>
                <a:ext cx="7772470" cy="31893933"/>
              </a:xfrm>
              <a:prstGeom prst="rect">
                <a:avLst/>
              </a:prstGeom>
              <a:ln w="12700" cap="flat">
                <a:noFill/>
                <a:miter lim="400000"/>
              </a:ln>
              <a:effectLst/>
            </p:spPr>
          </p:pic>
        </p:grpSp>
        <p:grpSp>
          <p:nvGrpSpPr>
            <p:cNvPr id="1489" name="Group"/>
            <p:cNvGrpSpPr/>
            <p:nvPr/>
          </p:nvGrpSpPr>
          <p:grpSpPr>
            <a:xfrm>
              <a:off x="33532343" y="1136422"/>
              <a:ext cx="35142387" cy="39039972"/>
              <a:chOff x="0" y="0"/>
              <a:chExt cx="35142385" cy="39039971"/>
            </a:xfrm>
          </p:grpSpPr>
          <p:sp>
            <p:nvSpPr>
              <p:cNvPr id="1487" name="Decoder"/>
              <p:cNvSpPr txBox="1"/>
              <p:nvPr/>
            </p:nvSpPr>
            <p:spPr>
              <a:xfrm>
                <a:off x="4563313" y="36252466"/>
                <a:ext cx="7772470" cy="278750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488" name="Image" descr="Image"/>
              <p:cNvPicPr>
                <a:picLocks noChangeAspect="1"/>
              </p:cNvPicPr>
              <p:nvPr/>
            </p:nvPicPr>
            <p:blipFill>
              <a:blip r:embed="rId5">
                <a:extLst/>
              </a:blip>
              <a:stretch>
                <a:fillRect/>
              </a:stretch>
            </p:blipFill>
            <p:spPr>
              <a:xfrm>
                <a:off x="0" y="0"/>
                <a:ext cx="35142386" cy="31893933"/>
              </a:xfrm>
              <a:prstGeom prst="rect">
                <a:avLst/>
              </a:prstGeom>
              <a:ln w="12700" cap="flat">
                <a:noFill/>
                <a:miter lim="400000"/>
              </a:ln>
              <a:effectLst/>
            </p:spPr>
          </p:pic>
        </p:grpSp>
      </p:grpSp>
      <p:sp>
        <p:nvSpPr>
          <p:cNvPr id="1491" name="Token Encoder"/>
          <p:cNvSpPr txBox="1"/>
          <p:nvPr/>
        </p:nvSpPr>
        <p:spPr>
          <a:xfrm>
            <a:off x="5013524" y="151173"/>
            <a:ext cx="2977751" cy="1105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Token Encoder</a:t>
            </a:r>
          </a:p>
        </p:txBody>
      </p:sp>
      <p:pic>
        <p:nvPicPr>
          <p:cNvPr id="1492" name="Image" descr="Image"/>
          <p:cNvPicPr>
            <a:picLocks noChangeAspect="1"/>
          </p:cNvPicPr>
          <p:nvPr/>
        </p:nvPicPr>
        <p:blipFill>
          <a:blip r:embed="rId6">
            <a:extLst/>
          </a:blip>
          <a:stretch>
            <a:fillRect/>
          </a:stretch>
        </p:blipFill>
        <p:spPr>
          <a:xfrm>
            <a:off x="2281377" y="2838541"/>
            <a:ext cx="1412551" cy="3621538"/>
          </a:xfrm>
          <a:prstGeom prst="rect">
            <a:avLst/>
          </a:prstGeom>
          <a:ln w="12700">
            <a:miter lim="400000"/>
          </a:ln>
        </p:spPr>
      </p:pic>
      <p:pic>
        <p:nvPicPr>
          <p:cNvPr id="1493" name="Image" descr="Image"/>
          <p:cNvPicPr>
            <a:picLocks noChangeAspect="1"/>
          </p:cNvPicPr>
          <p:nvPr/>
        </p:nvPicPr>
        <p:blipFill>
          <a:blip r:embed="rId7">
            <a:extLst/>
          </a:blip>
          <a:stretch>
            <a:fillRect/>
          </a:stretch>
        </p:blipFill>
        <p:spPr>
          <a:xfrm>
            <a:off x="3638915" y="2810625"/>
            <a:ext cx="1473867" cy="3677370"/>
          </a:xfrm>
          <a:prstGeom prst="rect">
            <a:avLst/>
          </a:prstGeom>
          <a:ln w="12700">
            <a:miter lim="400000"/>
          </a:ln>
        </p:spPr>
      </p:pic>
      <p:pic>
        <p:nvPicPr>
          <p:cNvPr id="1494" name="Image" descr="Image"/>
          <p:cNvPicPr>
            <a:picLocks noChangeAspect="1"/>
          </p:cNvPicPr>
          <p:nvPr/>
        </p:nvPicPr>
        <p:blipFill>
          <a:blip r:embed="rId8">
            <a:extLst/>
          </a:blip>
          <a:stretch>
            <a:fillRect/>
          </a:stretch>
        </p:blipFill>
        <p:spPr>
          <a:xfrm>
            <a:off x="4917718" y="3443828"/>
            <a:ext cx="3169364" cy="3199264"/>
          </a:xfrm>
          <a:prstGeom prst="rect">
            <a:avLst/>
          </a:prstGeom>
          <a:ln w="25400">
            <a:miter lim="400000"/>
          </a:ln>
          <a:effectLst>
            <a:outerShdw sx="100000" sy="100000" kx="0" ky="0" algn="b" rotWithShape="0" blurRad="254000" dist="127000" dir="5400000">
              <a:srgbClr val="000000">
                <a:alpha val="70000"/>
              </a:srgbClr>
            </a:outerShdw>
          </a:effectLst>
        </p:spPr>
      </p:pic>
      <p:pic>
        <p:nvPicPr>
          <p:cNvPr id="1495" name="Image" descr="Image"/>
          <p:cNvPicPr>
            <a:picLocks noChangeAspect="1"/>
          </p:cNvPicPr>
          <p:nvPr/>
        </p:nvPicPr>
        <p:blipFill>
          <a:blip r:embed="rId9">
            <a:extLst/>
          </a:blip>
          <a:stretch>
            <a:fillRect/>
          </a:stretch>
        </p:blipFill>
        <p:spPr>
          <a:xfrm>
            <a:off x="5129698" y="4914900"/>
            <a:ext cx="3517901" cy="1651000"/>
          </a:xfrm>
          <a:prstGeom prst="rect">
            <a:avLst/>
          </a:prstGeom>
          <a:ln w="12700">
            <a:miter lim="400000"/>
          </a:ln>
        </p:spPr>
      </p:pic>
      <p:pic>
        <p:nvPicPr>
          <p:cNvPr id="1496" name="Image" descr="Image"/>
          <p:cNvPicPr>
            <a:picLocks noChangeAspect="1"/>
          </p:cNvPicPr>
          <p:nvPr/>
        </p:nvPicPr>
        <p:blipFill>
          <a:blip r:embed="rId10">
            <a:extLst/>
          </a:blip>
          <a:stretch>
            <a:fillRect/>
          </a:stretch>
        </p:blipFill>
        <p:spPr>
          <a:xfrm>
            <a:off x="4988372" y="4048088"/>
            <a:ext cx="1632556" cy="2739855"/>
          </a:xfrm>
          <a:prstGeom prst="rect">
            <a:avLst/>
          </a:prstGeom>
          <a:ln w="12700">
            <a:miter lim="400000"/>
          </a:ln>
        </p:spPr>
      </p:pic>
      <p:grpSp>
        <p:nvGrpSpPr>
          <p:cNvPr id="1499" name="Group"/>
          <p:cNvGrpSpPr/>
          <p:nvPr/>
        </p:nvGrpSpPr>
        <p:grpSpPr>
          <a:xfrm>
            <a:off x="6111024" y="5229454"/>
            <a:ext cx="3954141" cy="461060"/>
            <a:chOff x="0" y="0"/>
            <a:chExt cx="3954139" cy="461058"/>
          </a:xfrm>
        </p:grpSpPr>
        <p:sp>
          <p:nvSpPr>
            <p:cNvPr id="1497" name="Line"/>
            <p:cNvSpPr/>
            <p:nvPr/>
          </p:nvSpPr>
          <p:spPr>
            <a:xfrm>
              <a:off x="0" y="188677"/>
              <a:ext cx="3954140" cy="43184"/>
            </a:xfrm>
            <a:prstGeom prst="line">
              <a:avLst/>
            </a:prstGeom>
            <a:noFill/>
            <a:ln w="25400" cap="rnd">
              <a:solidFill>
                <a:srgbClr val="000000"/>
              </a:solidFill>
              <a:custDash>
                <a:ds d="100000" sp="200000"/>
              </a:custDash>
              <a:round/>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98" name="sample"/>
            <p:cNvSpPr txBox="1"/>
            <p:nvPr/>
          </p:nvSpPr>
          <p:spPr>
            <a:xfrm>
              <a:off x="2161383" y="-1"/>
              <a:ext cx="116890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sample</a:t>
              </a:r>
            </a:p>
          </p:txBody>
        </p:sp>
      </p:grpSp>
      <p:grpSp>
        <p:nvGrpSpPr>
          <p:cNvPr id="1502" name="Group"/>
          <p:cNvGrpSpPr/>
          <p:nvPr/>
        </p:nvGrpSpPr>
        <p:grpSpPr>
          <a:xfrm>
            <a:off x="7147817" y="4009820"/>
            <a:ext cx="2970948" cy="2056556"/>
            <a:chOff x="0" y="0"/>
            <a:chExt cx="2970947" cy="2056555"/>
          </a:xfrm>
        </p:grpSpPr>
        <p:sp>
          <p:nvSpPr>
            <p:cNvPr id="1500" name="Line"/>
            <p:cNvSpPr/>
            <p:nvPr/>
          </p:nvSpPr>
          <p:spPr>
            <a:xfrm flipV="1">
              <a:off x="-1" y="-1"/>
              <a:ext cx="2970949" cy="2056557"/>
            </a:xfrm>
            <a:prstGeom prst="line">
              <a:avLst/>
            </a:prstGeom>
            <a:noFill/>
            <a:ln w="25400" cap="rnd">
              <a:solidFill>
                <a:srgbClr val="000000"/>
              </a:solidFill>
              <a:custDash>
                <a:ds d="100000" sp="200000"/>
              </a:custDash>
              <a:round/>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01" name="sample"/>
            <p:cNvSpPr txBox="1"/>
            <p:nvPr/>
          </p:nvSpPr>
          <p:spPr>
            <a:xfrm rot="19113486">
              <a:off x="773803" y="803110"/>
              <a:ext cx="116890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sample</a:t>
              </a:r>
            </a:p>
          </p:txBody>
        </p:sp>
      </p:grpSp>
      <p:pic>
        <p:nvPicPr>
          <p:cNvPr id="1503" name="Image" descr="Image"/>
          <p:cNvPicPr>
            <a:picLocks noChangeAspect="1"/>
          </p:cNvPicPr>
          <p:nvPr/>
        </p:nvPicPr>
        <p:blipFill>
          <a:blip r:embed="rId11">
            <a:extLst/>
          </a:blip>
          <a:stretch>
            <a:fillRect/>
          </a:stretch>
        </p:blipFill>
        <p:spPr>
          <a:xfrm>
            <a:off x="85717" y="2096084"/>
            <a:ext cx="1277431" cy="1888851"/>
          </a:xfrm>
          <a:prstGeom prst="rect">
            <a:avLst/>
          </a:prstGeom>
          <a:ln w="12700">
            <a:miter lim="400000"/>
          </a:ln>
        </p:spPr>
      </p:pic>
      <p:pic>
        <p:nvPicPr>
          <p:cNvPr id="1504" name="Image" descr="Image"/>
          <p:cNvPicPr>
            <a:picLocks noChangeAspect="1"/>
          </p:cNvPicPr>
          <p:nvPr/>
        </p:nvPicPr>
        <p:blipFill>
          <a:blip r:embed="rId12">
            <a:extLst/>
          </a:blip>
          <a:stretch>
            <a:fillRect/>
          </a:stretch>
        </p:blipFill>
        <p:spPr>
          <a:xfrm>
            <a:off x="5159518" y="3006344"/>
            <a:ext cx="954772" cy="741654"/>
          </a:xfrm>
          <a:prstGeom prst="rect">
            <a:avLst/>
          </a:prstGeom>
          <a:ln w="12700">
            <a:miter lim="400000"/>
          </a:ln>
        </p:spPr>
      </p:pic>
      <p:pic>
        <p:nvPicPr>
          <p:cNvPr id="1505" name="Image" descr="Image"/>
          <p:cNvPicPr>
            <a:picLocks noChangeAspect="1"/>
          </p:cNvPicPr>
          <p:nvPr/>
        </p:nvPicPr>
        <p:blipFill>
          <a:blip r:embed="rId13">
            <a:extLst/>
          </a:blip>
          <a:stretch>
            <a:fillRect/>
          </a:stretch>
        </p:blipFill>
        <p:spPr>
          <a:xfrm>
            <a:off x="3766072" y="6356699"/>
            <a:ext cx="1079501" cy="1104901"/>
          </a:xfrm>
          <a:prstGeom prst="rect">
            <a:avLst/>
          </a:prstGeom>
          <a:ln w="12700">
            <a:miter lim="400000"/>
          </a:ln>
        </p:spPr>
      </p:pic>
      <p:pic>
        <p:nvPicPr>
          <p:cNvPr id="1506" name="Image" descr="Image"/>
          <p:cNvPicPr>
            <a:picLocks noChangeAspect="1"/>
          </p:cNvPicPr>
          <p:nvPr/>
        </p:nvPicPr>
        <p:blipFill>
          <a:blip r:embed="rId14">
            <a:extLst/>
          </a:blip>
          <a:stretch>
            <a:fillRect/>
          </a:stretch>
        </p:blipFill>
        <p:spPr>
          <a:xfrm>
            <a:off x="10210050" y="3853765"/>
            <a:ext cx="601632" cy="252298"/>
          </a:xfrm>
          <a:prstGeom prst="rect">
            <a:avLst/>
          </a:prstGeom>
          <a:ln w="12700">
            <a:miter lim="400000"/>
          </a:ln>
        </p:spPr>
      </p:pic>
      <p:pic>
        <p:nvPicPr>
          <p:cNvPr id="1507" name="Image" descr="Image"/>
          <p:cNvPicPr>
            <a:picLocks noChangeAspect="1"/>
          </p:cNvPicPr>
          <p:nvPr/>
        </p:nvPicPr>
        <p:blipFill>
          <a:blip r:embed="rId15">
            <a:extLst/>
          </a:blip>
          <a:stretch>
            <a:fillRect/>
          </a:stretch>
        </p:blipFill>
        <p:spPr>
          <a:xfrm>
            <a:off x="10083371" y="5174144"/>
            <a:ext cx="676273" cy="199809"/>
          </a:xfrm>
          <a:prstGeom prst="rect">
            <a:avLst/>
          </a:prstGeom>
          <a:ln w="12700">
            <a:miter lim="400000"/>
          </a:ln>
        </p:spPr>
      </p:pic>
      <p:sp>
        <p:nvSpPr>
          <p:cNvPr id="1508"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2" grpId="2" fill="hold">
                                  <p:stCondLst>
                                    <p:cond delay="0"/>
                                  </p:stCondLst>
                                  <p:iterate type="el" backwards="0">
                                    <p:tmAbs val="0"/>
                                  </p:iterate>
                                  <p:childTnLst>
                                    <p:set>
                                      <p:cBhvr>
                                        <p:cTn id="10" fill="hold"/>
                                        <p:tgtEl>
                                          <p:spTgt spid="1492"/>
                                        </p:tgtEl>
                                        <p:attrNameLst>
                                          <p:attrName>style.visibility</p:attrName>
                                        </p:attrNameLst>
                                      </p:cBhvr>
                                      <p:to>
                                        <p:strVal val="visible"/>
                                      </p:to>
                                    </p:set>
                                    <p:animEffect filter="wipe(left)" transition="in">
                                      <p:cBhvr>
                                        <p:cTn id="11" dur="1000"/>
                                        <p:tgtEl>
                                          <p:spTgt spid="149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1493"/>
                                        </p:tgtEl>
                                        <p:attrNameLst>
                                          <p:attrName>style.visibility</p:attrName>
                                        </p:attrNameLst>
                                      </p:cBhvr>
                                      <p:to>
                                        <p:strVal val="visible"/>
                                      </p:to>
                                    </p:set>
                                    <p:animEffect filter="wipe(left)" transition="in">
                                      <p:cBhvr>
                                        <p:cTn id="16" dur="1000"/>
                                        <p:tgtEl>
                                          <p:spTgt spid="149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15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5" fill="hold">
                                  <p:stCondLst>
                                    <p:cond delay="0"/>
                                  </p:stCondLst>
                                  <p:iterate type="el" backwards="0">
                                    <p:tmAbs val="0"/>
                                  </p:iterate>
                                  <p:childTnLst>
                                    <p:set>
                                      <p:cBhvr>
                                        <p:cTn id="24" fill="hold"/>
                                        <p:tgtEl>
                                          <p:spTgt spid="15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6" fill="hold">
                                  <p:stCondLst>
                                    <p:cond delay="0"/>
                                  </p:stCondLst>
                                  <p:iterate type="el" backwards="0">
                                    <p:tmAbs val="0"/>
                                  </p:iterate>
                                  <p:childTnLst>
                                    <p:set>
                                      <p:cBhvr>
                                        <p:cTn id="28" fill="hold"/>
                                        <p:tgtEl>
                                          <p:spTgt spid="149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7" fill="hold">
                                  <p:stCondLst>
                                    <p:cond delay="0"/>
                                  </p:stCondLst>
                                  <p:iterate type="el" backwards="0">
                                    <p:tmAbs val="0"/>
                                  </p:iterate>
                                  <p:childTnLst>
                                    <p:set>
                                      <p:cBhvr>
                                        <p:cTn id="32" fill="hold"/>
                                        <p:tgtEl>
                                          <p:spTgt spid="1494"/>
                                        </p:tgtEl>
                                        <p:attrNameLst>
                                          <p:attrName>style.visibility</p:attrName>
                                        </p:attrNameLst>
                                      </p:cBhvr>
                                      <p:to>
                                        <p:strVal val="visible"/>
                                      </p:to>
                                    </p:set>
                                    <p:animEffect filter="wipe(left)" transition="in">
                                      <p:cBhvr>
                                        <p:cTn id="33" dur="1000"/>
                                        <p:tgtEl>
                                          <p:spTgt spid="1494"/>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2" grpId="8" fill="hold">
                                  <p:stCondLst>
                                    <p:cond delay="0"/>
                                  </p:stCondLst>
                                  <p:iterate type="el" backwards="0">
                                    <p:tmAbs val="0"/>
                                  </p:iterate>
                                  <p:childTnLst>
                                    <p:set>
                                      <p:cBhvr>
                                        <p:cTn id="37" fill="hold"/>
                                        <p:tgtEl>
                                          <p:spTgt spid="1496"/>
                                        </p:tgtEl>
                                        <p:attrNameLst>
                                          <p:attrName>style.visibility</p:attrName>
                                        </p:attrNameLst>
                                      </p:cBhvr>
                                      <p:to>
                                        <p:strVal val="visible"/>
                                      </p:to>
                                    </p:set>
                                    <p:animEffect filter="wipe(left)" transition="in">
                                      <p:cBhvr>
                                        <p:cTn id="38" dur="1000"/>
                                        <p:tgtEl>
                                          <p:spTgt spid="1496"/>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3" presetID="18" grpId="9" fill="hold">
                                  <p:stCondLst>
                                    <p:cond delay="0"/>
                                  </p:stCondLst>
                                  <p:iterate type="el" backwards="0">
                                    <p:tmAbs val="0"/>
                                  </p:iterate>
                                  <p:childTnLst>
                                    <p:set>
                                      <p:cBhvr>
                                        <p:cTn id="42" fill="hold"/>
                                        <p:tgtEl>
                                          <p:spTgt spid="1502"/>
                                        </p:tgtEl>
                                        <p:attrNameLst>
                                          <p:attrName>style.visibility</p:attrName>
                                        </p:attrNameLst>
                                      </p:cBhvr>
                                      <p:to>
                                        <p:strVal val="visible"/>
                                      </p:to>
                                    </p:set>
                                    <p:animEffect filter="strips(upRight)" transition="in">
                                      <p:cBhvr>
                                        <p:cTn id="43" dur="1000"/>
                                        <p:tgtEl>
                                          <p:spTgt spid="1502"/>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8" presetID="22" grpId="10" fill="hold">
                                  <p:stCondLst>
                                    <p:cond delay="0"/>
                                  </p:stCondLst>
                                  <p:iterate type="el" backwards="0">
                                    <p:tmAbs val="0"/>
                                  </p:iterate>
                                  <p:childTnLst>
                                    <p:set>
                                      <p:cBhvr>
                                        <p:cTn id="47" fill="hold"/>
                                        <p:tgtEl>
                                          <p:spTgt spid="1499"/>
                                        </p:tgtEl>
                                        <p:attrNameLst>
                                          <p:attrName>style.visibility</p:attrName>
                                        </p:attrNameLst>
                                      </p:cBhvr>
                                      <p:to>
                                        <p:strVal val="visible"/>
                                      </p:to>
                                    </p:set>
                                    <p:animEffect filter="wipe(left)" transition="in">
                                      <p:cBhvr>
                                        <p:cTn id="48" dur="1000"/>
                                        <p:tgtEl>
                                          <p:spTgt spid="1499"/>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1" fill="hold">
                                  <p:stCondLst>
                                    <p:cond delay="0"/>
                                  </p:stCondLst>
                                  <p:iterate type="el" backwards="0">
                                    <p:tmAbs val="0"/>
                                  </p:iterate>
                                  <p:childTnLst>
                                    <p:set>
                                      <p:cBhvr>
                                        <p:cTn id="52" fill="hold"/>
                                        <p:tgtEl>
                                          <p:spTgt spid="150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2" fill="hold">
                                  <p:stCondLst>
                                    <p:cond delay="0"/>
                                  </p:stCondLst>
                                  <p:iterate type="el" backwards="0">
                                    <p:tmAbs val="0"/>
                                  </p:iterate>
                                  <p:childTnLst>
                                    <p:set>
                                      <p:cBhvr>
                                        <p:cTn id="56" fill="hold"/>
                                        <p:tgtEl>
                                          <p:spTgt spid="1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3" grpId="3"/>
      <p:bldP build="whole" bldLvl="1" animBg="1" rev="0" advAuto="0" spid="1495" grpId="6"/>
      <p:bldP build="whole" bldLvl="1" animBg="1" rev="0" advAuto="0" spid="1499" grpId="10"/>
      <p:bldP build="whole" bldLvl="1" animBg="1" rev="0" advAuto="0" spid="1494" grpId="7"/>
      <p:bldP build="whole" bldLvl="1" animBg="1" rev="0" advAuto="0" spid="1507" grpId="12"/>
      <p:bldP build="whole" bldLvl="1" animBg="1" rev="0" advAuto="0" spid="1504" grpId="4"/>
      <p:bldP build="whole" bldLvl="1" animBg="1" rev="0" advAuto="0" spid="1506" grpId="11"/>
      <p:bldP build="whole" bldLvl="1" animBg="1" rev="0" advAuto="0" spid="1492" grpId="2"/>
      <p:bldP build="whole" bldLvl="1" animBg="1" rev="0" advAuto="0" spid="1505" grpId="5"/>
      <p:bldP build="whole" bldLvl="1" animBg="1" rev="0" advAuto="0" spid="1496" grpId="8"/>
      <p:bldP build="whole" bldLvl="1" animBg="1" rev="0" advAuto="0" spid="1503" grpId="1"/>
      <p:bldP build="whole" bldLvl="1" animBg="1" rev="0" advAuto="0" spid="1502" grpId="9"/>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10" name="Bottle"/>
          <p:cNvSpPr/>
          <p:nvPr/>
        </p:nvSpPr>
        <p:spPr>
          <a:xfrm rot="5400000">
            <a:off x="-7772320" y="-12627457"/>
            <a:ext cx="10772021" cy="34076567"/>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521" name="Group"/>
          <p:cNvGrpSpPr/>
          <p:nvPr/>
        </p:nvGrpSpPr>
        <p:grpSpPr>
          <a:xfrm>
            <a:off x="-21513574" y="-11563754"/>
            <a:ext cx="68674730" cy="40176395"/>
            <a:chOff x="0" y="0"/>
            <a:chExt cx="68674729" cy="40176394"/>
          </a:xfrm>
        </p:grpSpPr>
        <p:pic>
          <p:nvPicPr>
            <p:cNvPr id="1511" name="Image" descr="Image"/>
            <p:cNvPicPr>
              <a:picLocks noChangeAspect="1"/>
            </p:cNvPicPr>
            <p:nvPr/>
          </p:nvPicPr>
          <p:blipFill>
            <a:blip r:embed="rId3">
              <a:extLst/>
            </a:blip>
            <a:stretch>
              <a:fillRect/>
            </a:stretch>
          </p:blipFill>
          <p:spPr>
            <a:xfrm>
              <a:off x="0" y="2299032"/>
              <a:ext cx="7405593" cy="29568714"/>
            </a:xfrm>
            <a:prstGeom prst="rect">
              <a:avLst/>
            </a:prstGeom>
            <a:ln w="12700" cap="flat">
              <a:noFill/>
              <a:miter lim="400000"/>
            </a:ln>
            <a:effectLst/>
          </p:spPr>
        </p:pic>
        <p:grpSp>
          <p:nvGrpSpPr>
            <p:cNvPr id="1514" name="Group"/>
            <p:cNvGrpSpPr/>
            <p:nvPr/>
          </p:nvGrpSpPr>
          <p:grpSpPr>
            <a:xfrm>
              <a:off x="6345006" y="0"/>
              <a:ext cx="18069479" cy="40176395"/>
              <a:chOff x="0" y="0"/>
              <a:chExt cx="18069478" cy="40176395"/>
            </a:xfrm>
          </p:grpSpPr>
          <p:sp>
            <p:nvSpPr>
              <p:cNvPr id="1512" name="ELMo Layer"/>
              <p:cNvSpPr txBox="1"/>
              <p:nvPr/>
            </p:nvSpPr>
            <p:spPr>
              <a:xfrm>
                <a:off x="2557806" y="37388889"/>
                <a:ext cx="10583351" cy="278750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513" name="Image" descr="Image"/>
              <p:cNvPicPr>
                <a:picLocks noChangeAspect="1"/>
              </p:cNvPicPr>
              <p:nvPr/>
            </p:nvPicPr>
            <p:blipFill>
              <a:blip r:embed="rId4">
                <a:extLst/>
              </a:blip>
              <a:stretch>
                <a:fillRect/>
              </a:stretch>
            </p:blipFill>
            <p:spPr>
              <a:xfrm>
                <a:off x="0" y="0"/>
                <a:ext cx="18069479" cy="34166777"/>
              </a:xfrm>
              <a:prstGeom prst="rect">
                <a:avLst/>
              </a:prstGeom>
              <a:ln w="12700" cap="flat">
                <a:noFill/>
                <a:miter lim="400000"/>
              </a:ln>
              <a:effectLst/>
            </p:spPr>
          </p:pic>
        </p:grpSp>
        <p:grpSp>
          <p:nvGrpSpPr>
            <p:cNvPr id="1517" name="Group"/>
            <p:cNvGrpSpPr/>
            <p:nvPr/>
          </p:nvGrpSpPr>
          <p:grpSpPr>
            <a:xfrm>
              <a:off x="21365964" y="1136422"/>
              <a:ext cx="13030154" cy="39039972"/>
              <a:chOff x="0" y="0"/>
              <a:chExt cx="13030153" cy="39039971"/>
            </a:xfrm>
          </p:grpSpPr>
          <p:sp>
            <p:nvSpPr>
              <p:cNvPr id="1515" name="Token Encoder"/>
              <p:cNvSpPr txBox="1"/>
              <p:nvPr/>
            </p:nvSpPr>
            <p:spPr>
              <a:xfrm>
                <a:off x="0" y="36252466"/>
                <a:ext cx="13030154" cy="278750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516" name="Image" descr="Image"/>
              <p:cNvPicPr>
                <a:picLocks noChangeAspect="1"/>
              </p:cNvPicPr>
              <p:nvPr/>
            </p:nvPicPr>
            <p:blipFill>
              <a:blip r:embed="rId5">
                <a:extLst/>
              </a:blip>
              <a:stretch>
                <a:fillRect/>
              </a:stretch>
            </p:blipFill>
            <p:spPr>
              <a:xfrm>
                <a:off x="3721214" y="0"/>
                <a:ext cx="7772470" cy="31893933"/>
              </a:xfrm>
              <a:prstGeom prst="rect">
                <a:avLst/>
              </a:prstGeom>
              <a:ln w="12700" cap="flat">
                <a:noFill/>
                <a:miter lim="400000"/>
              </a:ln>
              <a:effectLst/>
            </p:spPr>
          </p:pic>
        </p:grpSp>
        <p:grpSp>
          <p:nvGrpSpPr>
            <p:cNvPr id="1520" name="Group"/>
            <p:cNvGrpSpPr/>
            <p:nvPr/>
          </p:nvGrpSpPr>
          <p:grpSpPr>
            <a:xfrm>
              <a:off x="33532343" y="1136422"/>
              <a:ext cx="35142387" cy="39039972"/>
              <a:chOff x="0" y="0"/>
              <a:chExt cx="35142385" cy="39039971"/>
            </a:xfrm>
          </p:grpSpPr>
          <p:sp>
            <p:nvSpPr>
              <p:cNvPr id="1518" name="Decoder"/>
              <p:cNvSpPr txBox="1"/>
              <p:nvPr/>
            </p:nvSpPr>
            <p:spPr>
              <a:xfrm>
                <a:off x="4563313" y="36252466"/>
                <a:ext cx="7772470" cy="278750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519" name="Image" descr="Image"/>
              <p:cNvPicPr>
                <a:picLocks noChangeAspect="1"/>
              </p:cNvPicPr>
              <p:nvPr/>
            </p:nvPicPr>
            <p:blipFill>
              <a:blip r:embed="rId6">
                <a:extLst/>
              </a:blip>
              <a:stretch>
                <a:fillRect/>
              </a:stretch>
            </p:blipFill>
            <p:spPr>
              <a:xfrm>
                <a:off x="0" y="0"/>
                <a:ext cx="35142386" cy="31893933"/>
              </a:xfrm>
              <a:prstGeom prst="rect">
                <a:avLst/>
              </a:prstGeom>
              <a:ln w="12700" cap="flat">
                <a:noFill/>
                <a:miter lim="400000"/>
              </a:ln>
              <a:effectLst/>
            </p:spPr>
          </p:pic>
        </p:grpSp>
      </p:grpSp>
      <p:sp>
        <p:nvSpPr>
          <p:cNvPr id="1522" name="Token Encoder"/>
          <p:cNvSpPr txBox="1"/>
          <p:nvPr/>
        </p:nvSpPr>
        <p:spPr>
          <a:xfrm>
            <a:off x="5013524" y="151173"/>
            <a:ext cx="2977751" cy="1105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Token Encoder</a:t>
            </a:r>
          </a:p>
        </p:txBody>
      </p:sp>
      <p:pic>
        <p:nvPicPr>
          <p:cNvPr id="1523" name="Image" descr="Image"/>
          <p:cNvPicPr>
            <a:picLocks noChangeAspect="1"/>
          </p:cNvPicPr>
          <p:nvPr/>
        </p:nvPicPr>
        <p:blipFill>
          <a:blip r:embed="rId7">
            <a:extLst/>
          </a:blip>
          <a:stretch>
            <a:fillRect/>
          </a:stretch>
        </p:blipFill>
        <p:spPr>
          <a:xfrm>
            <a:off x="2281377" y="2838541"/>
            <a:ext cx="1412551" cy="3621538"/>
          </a:xfrm>
          <a:prstGeom prst="rect">
            <a:avLst/>
          </a:prstGeom>
          <a:ln w="12700">
            <a:miter lim="400000"/>
          </a:ln>
        </p:spPr>
      </p:pic>
      <p:pic>
        <p:nvPicPr>
          <p:cNvPr id="1524" name="Image" descr="Image"/>
          <p:cNvPicPr>
            <a:picLocks noChangeAspect="1"/>
          </p:cNvPicPr>
          <p:nvPr/>
        </p:nvPicPr>
        <p:blipFill>
          <a:blip r:embed="rId8">
            <a:extLst/>
          </a:blip>
          <a:stretch>
            <a:fillRect/>
          </a:stretch>
        </p:blipFill>
        <p:spPr>
          <a:xfrm>
            <a:off x="3638915" y="2810625"/>
            <a:ext cx="1473867" cy="3677370"/>
          </a:xfrm>
          <a:prstGeom prst="rect">
            <a:avLst/>
          </a:prstGeom>
          <a:ln w="12700">
            <a:miter lim="400000"/>
          </a:ln>
        </p:spPr>
      </p:pic>
      <p:pic>
        <p:nvPicPr>
          <p:cNvPr id="1525" name="Image" descr="Image"/>
          <p:cNvPicPr>
            <a:picLocks noChangeAspect="1"/>
          </p:cNvPicPr>
          <p:nvPr/>
        </p:nvPicPr>
        <p:blipFill>
          <a:blip r:embed="rId9">
            <a:extLst/>
          </a:blip>
          <a:stretch>
            <a:fillRect/>
          </a:stretch>
        </p:blipFill>
        <p:spPr>
          <a:xfrm>
            <a:off x="4917718" y="3469228"/>
            <a:ext cx="3169364" cy="3199264"/>
          </a:xfrm>
          <a:prstGeom prst="rect">
            <a:avLst/>
          </a:prstGeom>
          <a:ln w="25400">
            <a:miter lim="400000"/>
          </a:ln>
          <a:effectLst>
            <a:outerShdw sx="100000" sy="100000" kx="0" ky="0" algn="b" rotWithShape="0" blurRad="254000" dist="127000" dir="5400000">
              <a:srgbClr val="000000">
                <a:alpha val="70000"/>
              </a:srgbClr>
            </a:outerShdw>
          </a:effectLst>
        </p:spPr>
      </p:pic>
      <p:pic>
        <p:nvPicPr>
          <p:cNvPr id="1526" name="Image" descr="Image"/>
          <p:cNvPicPr>
            <a:picLocks noChangeAspect="1"/>
          </p:cNvPicPr>
          <p:nvPr/>
        </p:nvPicPr>
        <p:blipFill>
          <a:blip r:embed="rId10">
            <a:extLst/>
          </a:blip>
          <a:stretch>
            <a:fillRect/>
          </a:stretch>
        </p:blipFill>
        <p:spPr>
          <a:xfrm>
            <a:off x="5129698" y="4914900"/>
            <a:ext cx="3517901" cy="1651000"/>
          </a:xfrm>
          <a:prstGeom prst="rect">
            <a:avLst/>
          </a:prstGeom>
          <a:ln w="12700">
            <a:miter lim="400000"/>
          </a:ln>
        </p:spPr>
      </p:pic>
      <p:pic>
        <p:nvPicPr>
          <p:cNvPr id="1527" name="Image" descr="Image"/>
          <p:cNvPicPr>
            <a:picLocks noChangeAspect="1"/>
          </p:cNvPicPr>
          <p:nvPr/>
        </p:nvPicPr>
        <p:blipFill>
          <a:blip r:embed="rId11">
            <a:extLst/>
          </a:blip>
          <a:stretch>
            <a:fillRect/>
          </a:stretch>
        </p:blipFill>
        <p:spPr>
          <a:xfrm>
            <a:off x="4988372" y="4048088"/>
            <a:ext cx="1632556" cy="2739855"/>
          </a:xfrm>
          <a:prstGeom prst="rect">
            <a:avLst/>
          </a:prstGeom>
          <a:ln w="12700">
            <a:miter lim="400000"/>
          </a:ln>
        </p:spPr>
      </p:pic>
      <p:grpSp>
        <p:nvGrpSpPr>
          <p:cNvPr id="1530" name="Group"/>
          <p:cNvGrpSpPr/>
          <p:nvPr/>
        </p:nvGrpSpPr>
        <p:grpSpPr>
          <a:xfrm>
            <a:off x="6111024" y="5229454"/>
            <a:ext cx="3954141" cy="461060"/>
            <a:chOff x="0" y="0"/>
            <a:chExt cx="3954139" cy="461058"/>
          </a:xfrm>
        </p:grpSpPr>
        <p:sp>
          <p:nvSpPr>
            <p:cNvPr id="1528" name="Line"/>
            <p:cNvSpPr/>
            <p:nvPr/>
          </p:nvSpPr>
          <p:spPr>
            <a:xfrm>
              <a:off x="0" y="188677"/>
              <a:ext cx="3954140" cy="43184"/>
            </a:xfrm>
            <a:prstGeom prst="line">
              <a:avLst/>
            </a:prstGeom>
            <a:noFill/>
            <a:ln w="25400" cap="rnd">
              <a:solidFill>
                <a:srgbClr val="000000"/>
              </a:solidFill>
              <a:custDash>
                <a:ds d="100000" sp="200000"/>
              </a:custDash>
              <a:round/>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29" name="sample"/>
            <p:cNvSpPr txBox="1"/>
            <p:nvPr/>
          </p:nvSpPr>
          <p:spPr>
            <a:xfrm>
              <a:off x="2161383" y="-1"/>
              <a:ext cx="116890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sample</a:t>
              </a:r>
            </a:p>
          </p:txBody>
        </p:sp>
      </p:grpSp>
      <p:grpSp>
        <p:nvGrpSpPr>
          <p:cNvPr id="1533" name="Group"/>
          <p:cNvGrpSpPr/>
          <p:nvPr/>
        </p:nvGrpSpPr>
        <p:grpSpPr>
          <a:xfrm>
            <a:off x="7147817" y="4009820"/>
            <a:ext cx="2970948" cy="2056556"/>
            <a:chOff x="0" y="0"/>
            <a:chExt cx="2970947" cy="2056555"/>
          </a:xfrm>
        </p:grpSpPr>
        <p:sp>
          <p:nvSpPr>
            <p:cNvPr id="1531" name="Line"/>
            <p:cNvSpPr/>
            <p:nvPr/>
          </p:nvSpPr>
          <p:spPr>
            <a:xfrm flipV="1">
              <a:off x="-1" y="-1"/>
              <a:ext cx="2970949" cy="2056557"/>
            </a:xfrm>
            <a:prstGeom prst="line">
              <a:avLst/>
            </a:prstGeom>
            <a:noFill/>
            <a:ln w="25400" cap="rnd">
              <a:solidFill>
                <a:srgbClr val="000000"/>
              </a:solidFill>
              <a:custDash>
                <a:ds d="100000" sp="200000"/>
              </a:custDash>
              <a:round/>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32" name="sample"/>
            <p:cNvSpPr txBox="1"/>
            <p:nvPr/>
          </p:nvSpPr>
          <p:spPr>
            <a:xfrm rot="19113486">
              <a:off x="773803" y="803110"/>
              <a:ext cx="116890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sample</a:t>
              </a:r>
            </a:p>
          </p:txBody>
        </p:sp>
      </p:grpSp>
      <p:pic>
        <p:nvPicPr>
          <p:cNvPr id="1534" name="Image" descr="Image"/>
          <p:cNvPicPr>
            <a:picLocks noChangeAspect="1"/>
          </p:cNvPicPr>
          <p:nvPr/>
        </p:nvPicPr>
        <p:blipFill>
          <a:blip r:embed="rId12">
            <a:extLst/>
          </a:blip>
          <a:stretch>
            <a:fillRect/>
          </a:stretch>
        </p:blipFill>
        <p:spPr>
          <a:xfrm>
            <a:off x="85717" y="2096084"/>
            <a:ext cx="1277431" cy="1888851"/>
          </a:xfrm>
          <a:prstGeom prst="rect">
            <a:avLst/>
          </a:prstGeom>
          <a:ln w="12700">
            <a:miter lim="400000"/>
          </a:ln>
        </p:spPr>
      </p:pic>
      <p:pic>
        <p:nvPicPr>
          <p:cNvPr id="1535" name="Image" descr="Image"/>
          <p:cNvPicPr>
            <a:picLocks noChangeAspect="1"/>
          </p:cNvPicPr>
          <p:nvPr/>
        </p:nvPicPr>
        <p:blipFill>
          <a:blip r:embed="rId13">
            <a:extLst/>
          </a:blip>
          <a:stretch>
            <a:fillRect/>
          </a:stretch>
        </p:blipFill>
        <p:spPr>
          <a:xfrm>
            <a:off x="5159518" y="3006344"/>
            <a:ext cx="954772" cy="741654"/>
          </a:xfrm>
          <a:prstGeom prst="rect">
            <a:avLst/>
          </a:prstGeom>
          <a:ln w="12700">
            <a:miter lim="400000"/>
          </a:ln>
        </p:spPr>
      </p:pic>
      <p:pic>
        <p:nvPicPr>
          <p:cNvPr id="1536" name="Image" descr="Image"/>
          <p:cNvPicPr>
            <a:picLocks noChangeAspect="1"/>
          </p:cNvPicPr>
          <p:nvPr/>
        </p:nvPicPr>
        <p:blipFill>
          <a:blip r:embed="rId14">
            <a:extLst/>
          </a:blip>
          <a:stretch>
            <a:fillRect/>
          </a:stretch>
        </p:blipFill>
        <p:spPr>
          <a:xfrm>
            <a:off x="3766072" y="6356699"/>
            <a:ext cx="1079501" cy="1104901"/>
          </a:xfrm>
          <a:prstGeom prst="rect">
            <a:avLst/>
          </a:prstGeom>
          <a:ln w="12700">
            <a:miter lim="400000"/>
          </a:ln>
        </p:spPr>
      </p:pic>
      <p:pic>
        <p:nvPicPr>
          <p:cNvPr id="1537" name="Image" descr="Image"/>
          <p:cNvPicPr>
            <a:picLocks noChangeAspect="1"/>
          </p:cNvPicPr>
          <p:nvPr/>
        </p:nvPicPr>
        <p:blipFill>
          <a:blip r:embed="rId15">
            <a:extLst/>
          </a:blip>
          <a:stretch>
            <a:fillRect/>
          </a:stretch>
        </p:blipFill>
        <p:spPr>
          <a:xfrm>
            <a:off x="10210050" y="3853765"/>
            <a:ext cx="601632" cy="252298"/>
          </a:xfrm>
          <a:prstGeom prst="rect">
            <a:avLst/>
          </a:prstGeom>
          <a:ln w="12700">
            <a:miter lim="400000"/>
          </a:ln>
        </p:spPr>
      </p:pic>
      <p:pic>
        <p:nvPicPr>
          <p:cNvPr id="1538" name="Image" descr="Image"/>
          <p:cNvPicPr>
            <a:picLocks noChangeAspect="1"/>
          </p:cNvPicPr>
          <p:nvPr/>
        </p:nvPicPr>
        <p:blipFill>
          <a:blip r:embed="rId16">
            <a:extLst/>
          </a:blip>
          <a:stretch>
            <a:fillRect/>
          </a:stretch>
        </p:blipFill>
        <p:spPr>
          <a:xfrm>
            <a:off x="10083371" y="5174144"/>
            <a:ext cx="676273" cy="199809"/>
          </a:xfrm>
          <a:prstGeom prst="rect">
            <a:avLst/>
          </a:prstGeom>
          <a:ln w="12700">
            <a:miter lim="400000"/>
          </a:ln>
        </p:spPr>
      </p:pic>
      <p:grpSp>
        <p:nvGrpSpPr>
          <p:cNvPr id="1542" name="Group"/>
          <p:cNvGrpSpPr/>
          <p:nvPr/>
        </p:nvGrpSpPr>
        <p:grpSpPr>
          <a:xfrm>
            <a:off x="6939236" y="7243797"/>
            <a:ext cx="3772784" cy="688014"/>
            <a:chOff x="-50800" y="0"/>
            <a:chExt cx="3772782" cy="688013"/>
          </a:xfrm>
        </p:grpSpPr>
        <p:pic>
          <p:nvPicPr>
            <p:cNvPr id="1539" name="Line Line" descr="Line Line"/>
            <p:cNvPicPr>
              <a:picLocks noChangeAspect="0"/>
            </p:cNvPicPr>
            <p:nvPr/>
          </p:nvPicPr>
          <p:blipFill>
            <a:blip r:embed="rId17">
              <a:extLst/>
            </a:blip>
            <a:stretch>
              <a:fillRect/>
            </a:stretch>
          </p:blipFill>
          <p:spPr>
            <a:xfrm rot="10800000">
              <a:off x="-50801" y="282422"/>
              <a:ext cx="3772784" cy="405592"/>
            </a:xfrm>
            <a:prstGeom prst="rect">
              <a:avLst/>
            </a:prstGeom>
            <a:effectLst/>
          </p:spPr>
        </p:pic>
        <p:sp>
          <p:nvSpPr>
            <p:cNvPr id="1541" name="Back-prop"/>
            <p:cNvSpPr txBox="1"/>
            <p:nvPr/>
          </p:nvSpPr>
          <p:spPr>
            <a:xfrm>
              <a:off x="1038256" y="-1"/>
              <a:ext cx="164957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sp>
        <p:nvSpPr>
          <p:cNvPr id="1543" name="via reparametrization trick"/>
          <p:cNvSpPr txBox="1"/>
          <p:nvPr/>
        </p:nvSpPr>
        <p:spPr>
          <a:xfrm>
            <a:off x="8810996" y="7810888"/>
            <a:ext cx="393466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via reparametrization trick</a:t>
            </a:r>
          </a:p>
        </p:txBody>
      </p:sp>
      <p:grpSp>
        <p:nvGrpSpPr>
          <p:cNvPr id="1546" name="Group"/>
          <p:cNvGrpSpPr/>
          <p:nvPr/>
        </p:nvGrpSpPr>
        <p:grpSpPr>
          <a:xfrm>
            <a:off x="2513589" y="8179665"/>
            <a:ext cx="2429225" cy="1057466"/>
            <a:chOff x="0" y="0"/>
            <a:chExt cx="2429223" cy="1057464"/>
          </a:xfrm>
        </p:grpSpPr>
        <p:pic>
          <p:nvPicPr>
            <p:cNvPr id="1544" name="Image" descr="Image"/>
            <p:cNvPicPr>
              <a:picLocks noChangeAspect="1"/>
            </p:cNvPicPr>
            <p:nvPr/>
          </p:nvPicPr>
          <p:blipFill>
            <a:blip r:embed="rId18">
              <a:extLst/>
            </a:blip>
            <a:stretch>
              <a:fillRect/>
            </a:stretch>
          </p:blipFill>
          <p:spPr>
            <a:xfrm>
              <a:off x="3523" y="0"/>
              <a:ext cx="2425701" cy="482600"/>
            </a:xfrm>
            <a:prstGeom prst="rect">
              <a:avLst/>
            </a:prstGeom>
            <a:ln w="12700" cap="flat">
              <a:noFill/>
              <a:miter lim="400000"/>
            </a:ln>
            <a:effectLst/>
          </p:spPr>
        </p:pic>
        <p:pic>
          <p:nvPicPr>
            <p:cNvPr id="1545" name="Image" descr="Image"/>
            <p:cNvPicPr>
              <a:picLocks noChangeAspect="1"/>
            </p:cNvPicPr>
            <p:nvPr/>
          </p:nvPicPr>
          <p:blipFill>
            <a:blip r:embed="rId19">
              <a:extLst/>
            </a:blip>
            <a:stretch>
              <a:fillRect/>
            </a:stretch>
          </p:blipFill>
          <p:spPr>
            <a:xfrm>
              <a:off x="0" y="574864"/>
              <a:ext cx="2425700" cy="482601"/>
            </a:xfrm>
            <a:prstGeom prst="rect">
              <a:avLst/>
            </a:prstGeom>
            <a:ln w="12700" cap="flat">
              <a:noFill/>
              <a:miter lim="400000"/>
            </a:ln>
            <a:effectLst/>
          </p:spPr>
        </p:pic>
      </p:grpSp>
      <p:pic>
        <p:nvPicPr>
          <p:cNvPr id="1547" name="Image" descr="Image"/>
          <p:cNvPicPr>
            <a:picLocks noChangeAspect="1"/>
          </p:cNvPicPr>
          <p:nvPr/>
        </p:nvPicPr>
        <p:blipFill>
          <a:blip r:embed="rId20">
            <a:extLst/>
          </a:blip>
          <a:stretch>
            <a:fillRect/>
          </a:stretch>
        </p:blipFill>
        <p:spPr>
          <a:xfrm>
            <a:off x="5790903" y="8099969"/>
            <a:ext cx="2832101" cy="1104901"/>
          </a:xfrm>
          <a:prstGeom prst="rect">
            <a:avLst/>
          </a:prstGeom>
          <a:ln w="12700">
            <a:miter lim="400000"/>
          </a:ln>
        </p:spPr>
      </p:pic>
      <p:sp>
        <p:nvSpPr>
          <p:cNvPr id="1548"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542"/>
                                        </p:tgtEl>
                                        <p:attrNameLst>
                                          <p:attrName>style.visibility</p:attrName>
                                        </p:attrNameLst>
                                      </p:cBhvr>
                                      <p:to>
                                        <p:strVal val="visible"/>
                                      </p:to>
                                    </p:set>
                                    <p:animEffect filter="wipe(right)" transition="in">
                                      <p:cBhvr>
                                        <p:cTn id="7" dur="1000"/>
                                        <p:tgtEl>
                                          <p:spTgt spid="154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543"/>
                                        </p:tgtEl>
                                        <p:attrNameLst>
                                          <p:attrName>style.visibility</p:attrName>
                                        </p:attrNameLst>
                                      </p:cBhvr>
                                      <p:to>
                                        <p:strVal val="visible"/>
                                      </p:to>
                                    </p:set>
                                    <p:animEffect filter="wipe(left)" transition="in">
                                      <p:cBhvr>
                                        <p:cTn id="12" dur="1000"/>
                                        <p:tgtEl>
                                          <p:spTgt spid="154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546"/>
                                        </p:tgtEl>
                                        <p:attrNameLst>
                                          <p:attrName>style.visibility</p:attrName>
                                        </p:attrNameLst>
                                      </p:cBhvr>
                                      <p:to>
                                        <p:strVal val="visible"/>
                                      </p:to>
                                    </p:set>
                                    <p:animEffect filter="wipe(left)" transition="in">
                                      <p:cBhvr>
                                        <p:cTn id="17" dur="1000"/>
                                        <p:tgtEl>
                                          <p:spTgt spid="154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1547"/>
                                        </p:tgtEl>
                                        <p:attrNameLst>
                                          <p:attrName>style.visibility</p:attrName>
                                        </p:attrNameLst>
                                      </p:cBhvr>
                                      <p:to>
                                        <p:strVal val="visible"/>
                                      </p:to>
                                    </p:set>
                                    <p:animEffect filter="wipe(left)" transition="in">
                                      <p:cBhvr>
                                        <p:cTn id="22" dur="1000"/>
                                        <p:tgtEl>
                                          <p:spTgt spid="1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7" grpId="4"/>
      <p:bldP build="whole" bldLvl="1" animBg="1" rev="0" advAuto="0" spid="1542" grpId="1"/>
      <p:bldP build="whole" bldLvl="1" animBg="1" rev="0" advAuto="0" spid="1543" grpId="2"/>
      <p:bldP build="whole" bldLvl="1" animBg="1" rev="0" advAuto="0" spid="1546" grpId="3"/>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Rectangle"/>
          <p:cNvSpPr/>
          <p:nvPr/>
        </p:nvSpPr>
        <p:spPr>
          <a:xfrm>
            <a:off x="-1918675" y="-802985"/>
            <a:ext cx="15551951" cy="11359570"/>
          </a:xfrm>
          <a:prstGeom prst="rect">
            <a:avLst/>
          </a:pr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53" name="Bottle"/>
          <p:cNvSpPr/>
          <p:nvPr/>
        </p:nvSpPr>
        <p:spPr>
          <a:xfrm rot="5400000">
            <a:off x="-6211661" y="773540"/>
            <a:ext cx="2971685" cy="9400725"/>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564" name="Group"/>
          <p:cNvGrpSpPr/>
          <p:nvPr/>
        </p:nvGrpSpPr>
        <p:grpSpPr>
          <a:xfrm>
            <a:off x="-10002469" y="-669672"/>
            <a:ext cx="21913860" cy="12820144"/>
            <a:chOff x="0" y="0"/>
            <a:chExt cx="21913859" cy="12820142"/>
          </a:xfrm>
        </p:grpSpPr>
        <p:pic>
          <p:nvPicPr>
            <p:cNvPr id="1554" name="Image" descr="Image"/>
            <p:cNvPicPr>
              <a:picLocks noChangeAspect="1"/>
            </p:cNvPicPr>
            <p:nvPr/>
          </p:nvPicPr>
          <p:blipFill>
            <a:blip r:embed="rId3">
              <a:extLst/>
            </a:blip>
            <a:stretch>
              <a:fillRect/>
            </a:stretch>
          </p:blipFill>
          <p:spPr>
            <a:xfrm>
              <a:off x="0" y="733613"/>
              <a:ext cx="2363099" cy="9435270"/>
            </a:xfrm>
            <a:prstGeom prst="rect">
              <a:avLst/>
            </a:prstGeom>
            <a:ln w="12700" cap="flat">
              <a:noFill/>
              <a:miter lim="400000"/>
            </a:ln>
            <a:effectLst/>
          </p:spPr>
        </p:pic>
        <p:grpSp>
          <p:nvGrpSpPr>
            <p:cNvPr id="1557" name="Group"/>
            <p:cNvGrpSpPr/>
            <p:nvPr/>
          </p:nvGrpSpPr>
          <p:grpSpPr>
            <a:xfrm>
              <a:off x="2024668" y="-1"/>
              <a:ext cx="5765907" cy="12820143"/>
              <a:chOff x="0" y="0"/>
              <a:chExt cx="5765905" cy="12820141"/>
            </a:xfrm>
          </p:grpSpPr>
          <p:sp>
            <p:nvSpPr>
              <p:cNvPr id="1555" name="ELMo Layer"/>
              <p:cNvSpPr txBox="1"/>
              <p:nvPr/>
            </p:nvSpPr>
            <p:spPr>
              <a:xfrm>
                <a:off x="816186" y="11930658"/>
                <a:ext cx="3377110" cy="889484"/>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556" name="Image" descr="Image"/>
              <p:cNvPicPr>
                <a:picLocks noChangeAspect="1"/>
              </p:cNvPicPr>
              <p:nvPr/>
            </p:nvPicPr>
            <p:blipFill>
              <a:blip r:embed="rId4">
                <a:extLst/>
              </a:blip>
              <a:stretch>
                <a:fillRect/>
              </a:stretch>
            </p:blipFill>
            <p:spPr>
              <a:xfrm>
                <a:off x="0" y="0"/>
                <a:ext cx="5765906" cy="10902495"/>
              </a:xfrm>
              <a:prstGeom prst="rect">
                <a:avLst/>
              </a:prstGeom>
              <a:ln w="12700" cap="flat">
                <a:noFill/>
                <a:miter lim="400000"/>
              </a:ln>
              <a:effectLst/>
            </p:spPr>
          </p:pic>
        </p:grpSp>
        <p:grpSp>
          <p:nvGrpSpPr>
            <p:cNvPr id="1560" name="Group"/>
            <p:cNvGrpSpPr/>
            <p:nvPr/>
          </p:nvGrpSpPr>
          <p:grpSpPr>
            <a:xfrm>
              <a:off x="6817802" y="362628"/>
              <a:ext cx="4157876" cy="12457515"/>
              <a:chOff x="0" y="0"/>
              <a:chExt cx="4157875" cy="12457513"/>
            </a:xfrm>
          </p:grpSpPr>
          <p:sp>
            <p:nvSpPr>
              <p:cNvPr id="1558" name="Token Encoder"/>
              <p:cNvSpPr txBox="1"/>
              <p:nvPr/>
            </p:nvSpPr>
            <p:spPr>
              <a:xfrm>
                <a:off x="0" y="11568031"/>
                <a:ext cx="4157876" cy="889483"/>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559" name="Image" descr="Image"/>
              <p:cNvPicPr>
                <a:picLocks noChangeAspect="1"/>
              </p:cNvPicPr>
              <p:nvPr/>
            </p:nvPicPr>
            <p:blipFill>
              <a:blip r:embed="rId5">
                <a:extLst/>
              </a:blip>
              <a:stretch>
                <a:fillRect/>
              </a:stretch>
            </p:blipFill>
            <p:spPr>
              <a:xfrm>
                <a:off x="1187426" y="0"/>
                <a:ext cx="2480168" cy="10177239"/>
              </a:xfrm>
              <a:prstGeom prst="rect">
                <a:avLst/>
              </a:prstGeom>
              <a:ln w="12700" cap="flat">
                <a:noFill/>
                <a:miter lim="400000"/>
              </a:ln>
              <a:effectLst/>
            </p:spPr>
          </p:pic>
        </p:grpSp>
        <p:grpSp>
          <p:nvGrpSpPr>
            <p:cNvPr id="1563" name="Group"/>
            <p:cNvGrpSpPr/>
            <p:nvPr/>
          </p:nvGrpSpPr>
          <p:grpSpPr>
            <a:xfrm>
              <a:off x="10700050" y="362628"/>
              <a:ext cx="11213810" cy="12457515"/>
              <a:chOff x="0" y="0"/>
              <a:chExt cx="11213808" cy="12457513"/>
            </a:xfrm>
          </p:grpSpPr>
          <p:sp>
            <p:nvSpPr>
              <p:cNvPr id="1561" name="Decoder"/>
              <p:cNvSpPr txBox="1"/>
              <p:nvPr/>
            </p:nvSpPr>
            <p:spPr>
              <a:xfrm>
                <a:off x="1456136" y="11568031"/>
                <a:ext cx="2480168" cy="889483"/>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562" name="Image" descr="Image"/>
              <p:cNvPicPr>
                <a:picLocks noChangeAspect="1"/>
              </p:cNvPicPr>
              <p:nvPr/>
            </p:nvPicPr>
            <p:blipFill>
              <a:blip r:embed="rId6">
                <a:extLst/>
              </a:blip>
              <a:stretch>
                <a:fillRect/>
              </a:stretch>
            </p:blipFill>
            <p:spPr>
              <a:xfrm>
                <a:off x="0" y="0"/>
                <a:ext cx="11213809" cy="10177239"/>
              </a:xfrm>
              <a:prstGeom prst="rect">
                <a:avLst/>
              </a:prstGeom>
              <a:ln w="12700" cap="flat">
                <a:noFill/>
                <a:miter lim="400000"/>
              </a:ln>
              <a:effectLst/>
            </p:spPr>
          </p:pic>
        </p:grpSp>
      </p:grpSp>
      <p:sp>
        <p:nvSpPr>
          <p:cNvPr id="1565" name="Decoder"/>
          <p:cNvSpPr txBox="1"/>
          <p:nvPr/>
        </p:nvSpPr>
        <p:spPr>
          <a:xfrm>
            <a:off x="5013524" y="405173"/>
            <a:ext cx="2977751" cy="597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Decoder</a:t>
            </a:r>
          </a:p>
        </p:txBody>
      </p:sp>
      <p:sp>
        <p:nvSpPr>
          <p:cNvPr id="15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7" name="the deep biaffine dependency parser (Dozat and Manning, 2016)"/>
          <p:cNvSpPr txBox="1"/>
          <p:nvPr/>
        </p:nvSpPr>
        <p:spPr>
          <a:xfrm>
            <a:off x="2836373" y="6308687"/>
            <a:ext cx="1001676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300"/>
              </a:lnSpc>
              <a:spcBef>
                <a:spcPts val="1200"/>
              </a:spcBef>
              <a:defRPr b="0" sz="3000">
                <a:latin typeface="Times"/>
                <a:ea typeface="Times"/>
                <a:cs typeface="Times"/>
                <a:sym typeface="Times"/>
              </a:defRPr>
            </a:pPr>
            <a:r>
              <a:t>the deep biaffine dependency parser (</a:t>
            </a:r>
            <a:r>
              <a:rPr>
                <a:solidFill>
                  <a:srgbClr val="000080"/>
                </a:solidFill>
              </a:rPr>
              <a:t>Dozat and Manning</a:t>
            </a:r>
            <a:r>
              <a:t>, </a:t>
            </a:r>
            <a:r>
              <a:rPr>
                <a:solidFill>
                  <a:srgbClr val="000080"/>
                </a:solidFill>
              </a:rPr>
              <a:t>2016</a:t>
            </a:r>
            <a:r>
              <a:t>) </a:t>
            </a:r>
          </a:p>
        </p:txBody>
      </p:sp>
      <p:sp>
        <p:nvSpPr>
          <p:cNvPr id="1568" name="Dependency Parsing"/>
          <p:cNvSpPr txBox="1"/>
          <p:nvPr/>
        </p:nvSpPr>
        <p:spPr>
          <a:xfrm>
            <a:off x="3966260" y="1596137"/>
            <a:ext cx="5072280"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4000"/>
              <a:t>Dependency</a:t>
            </a:r>
            <a:r>
              <a:t> </a:t>
            </a:r>
            <a:r>
              <a:rPr sz="4000"/>
              <a:t>Parsing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Fine-tuning"/>
          <p:cNvSpPr txBox="1"/>
          <p:nvPr/>
        </p:nvSpPr>
        <p:spPr>
          <a:xfrm>
            <a:off x="3365619" y="5460175"/>
            <a:ext cx="6616565" cy="5604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solidFill>
                  <a:srgbClr val="FFFFFF"/>
                </a:solidFill>
                <a:latin typeface="+mn-lt"/>
                <a:ea typeface="+mn-ea"/>
                <a:cs typeface="+mn-cs"/>
                <a:sym typeface="Helvetica Neue Medium"/>
              </a:defRPr>
            </a:lvl1pPr>
          </a:lstStyle>
          <a:p>
            <a:pPr/>
            <a:r>
              <a:t>Fine-tuning</a:t>
            </a:r>
          </a:p>
        </p:txBody>
      </p:sp>
      <p:grpSp>
        <p:nvGrpSpPr>
          <p:cNvPr id="186" name="Group"/>
          <p:cNvGrpSpPr/>
          <p:nvPr/>
        </p:nvGrpSpPr>
        <p:grpSpPr>
          <a:xfrm>
            <a:off x="39116" y="1837924"/>
            <a:ext cx="3477427" cy="3269406"/>
            <a:chOff x="0" y="0"/>
            <a:chExt cx="3477426" cy="3269404"/>
          </a:xfrm>
        </p:grpSpPr>
        <p:pic>
          <p:nvPicPr>
            <p:cNvPr id="184" name="Image" descr="Image"/>
            <p:cNvPicPr>
              <a:picLocks noChangeAspect="1"/>
            </p:cNvPicPr>
            <p:nvPr/>
          </p:nvPicPr>
          <p:blipFill>
            <a:blip r:embed="rId3">
              <a:extLst/>
            </a:blip>
            <a:srcRect l="26617" t="0" r="0" b="0"/>
            <a:stretch>
              <a:fillRect/>
            </a:stretch>
          </p:blipFill>
          <p:spPr>
            <a:xfrm>
              <a:off x="0" y="0"/>
              <a:ext cx="3477427" cy="2665569"/>
            </a:xfrm>
            <a:prstGeom prst="rect">
              <a:avLst/>
            </a:prstGeom>
            <a:ln w="12700" cap="flat">
              <a:noFill/>
              <a:miter lim="400000"/>
            </a:ln>
            <a:effectLst/>
          </p:spPr>
        </p:pic>
        <p:sp>
          <p:nvSpPr>
            <p:cNvPr id="185" name="wheat field"/>
            <p:cNvSpPr txBox="1"/>
            <p:nvPr/>
          </p:nvSpPr>
          <p:spPr>
            <a:xfrm>
              <a:off x="810396" y="2808346"/>
              <a:ext cx="1711148"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wheat field</a:t>
              </a:r>
            </a:p>
          </p:txBody>
        </p:sp>
      </p:grpSp>
      <p:grpSp>
        <p:nvGrpSpPr>
          <p:cNvPr id="189" name="Group"/>
          <p:cNvGrpSpPr/>
          <p:nvPr/>
        </p:nvGrpSpPr>
        <p:grpSpPr>
          <a:xfrm>
            <a:off x="5363081" y="1319827"/>
            <a:ext cx="2356348" cy="3787503"/>
            <a:chOff x="0" y="0"/>
            <a:chExt cx="2356346" cy="3787501"/>
          </a:xfrm>
        </p:grpSpPr>
        <p:pic>
          <p:nvPicPr>
            <p:cNvPr id="187" name="Image" descr="Image"/>
            <p:cNvPicPr>
              <a:picLocks noChangeAspect="1"/>
            </p:cNvPicPr>
            <p:nvPr/>
          </p:nvPicPr>
          <p:blipFill>
            <a:blip r:embed="rId4">
              <a:extLst/>
            </a:blip>
            <a:stretch>
              <a:fillRect/>
            </a:stretch>
          </p:blipFill>
          <p:spPr>
            <a:xfrm>
              <a:off x="0" y="0"/>
              <a:ext cx="2356347" cy="3326607"/>
            </a:xfrm>
            <a:prstGeom prst="rect">
              <a:avLst/>
            </a:prstGeom>
            <a:ln w="12700" cap="flat">
              <a:noFill/>
              <a:miter lim="400000"/>
            </a:ln>
            <a:effectLst/>
          </p:spPr>
        </p:pic>
        <p:sp>
          <p:nvSpPr>
            <p:cNvPr id="188" name="Factory"/>
            <p:cNvSpPr txBox="1"/>
            <p:nvPr/>
          </p:nvSpPr>
          <p:spPr>
            <a:xfrm>
              <a:off x="531699" y="3326442"/>
              <a:ext cx="1215238"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Factory</a:t>
              </a:r>
            </a:p>
          </p:txBody>
        </p:sp>
      </p:grpSp>
      <p:grpSp>
        <p:nvGrpSpPr>
          <p:cNvPr id="192" name="Group"/>
          <p:cNvGrpSpPr/>
          <p:nvPr/>
        </p:nvGrpSpPr>
        <p:grpSpPr>
          <a:xfrm>
            <a:off x="7481654" y="911921"/>
            <a:ext cx="2185987" cy="1067096"/>
            <a:chOff x="-50800" y="0"/>
            <a:chExt cx="2185985" cy="1067095"/>
          </a:xfrm>
        </p:grpSpPr>
        <p:pic>
          <p:nvPicPr>
            <p:cNvPr id="230" name="Connection Line" descr="Connection Line"/>
            <p:cNvPicPr>
              <a:picLocks noChangeAspect="0"/>
            </p:cNvPicPr>
            <p:nvPr/>
          </p:nvPicPr>
          <p:blipFill>
            <a:blip r:embed="rId5">
              <a:extLst/>
            </a:blip>
            <a:stretch>
              <a:fillRect/>
            </a:stretch>
          </p:blipFill>
          <p:spPr>
            <a:xfrm>
              <a:off x="-50800" y="393731"/>
              <a:ext cx="2185986" cy="673365"/>
            </a:xfrm>
            <a:prstGeom prst="rect">
              <a:avLst/>
            </a:prstGeom>
            <a:effectLst/>
          </p:spPr>
        </p:pic>
        <p:sp>
          <p:nvSpPr>
            <p:cNvPr id="191"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sp>
        <p:nvSpPr>
          <p:cNvPr id="193" name="A blackbox…"/>
          <p:cNvSpPr/>
          <p:nvPr/>
        </p:nvSpPr>
        <p:spPr>
          <a:xfrm>
            <a:off x="9975425" y="6721069"/>
            <a:ext cx="2628042"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t>A blackbox</a:t>
            </a:r>
          </a:p>
          <a:p>
            <a:pPr>
              <a:defRPr b="0" sz="2200">
                <a:solidFill>
                  <a:srgbClr val="FFFFFF"/>
                </a:solidFill>
                <a:latin typeface="+mn-lt"/>
                <a:ea typeface="+mn-ea"/>
                <a:cs typeface="+mn-cs"/>
                <a:sym typeface="Helvetica Neue Medium"/>
              </a:defRPr>
            </a:pPr>
            <a:r>
              <a:t>parser scorer </a:t>
            </a:r>
          </a:p>
        </p:txBody>
      </p:sp>
      <p:pic>
        <p:nvPicPr>
          <p:cNvPr id="194" name="Image" descr="Image"/>
          <p:cNvPicPr>
            <a:picLocks noChangeAspect="1"/>
          </p:cNvPicPr>
          <p:nvPr/>
        </p:nvPicPr>
        <p:blipFill>
          <a:blip r:embed="rId6">
            <a:extLst/>
          </a:blip>
          <a:stretch>
            <a:fillRect/>
          </a:stretch>
        </p:blipFill>
        <p:spPr>
          <a:xfrm>
            <a:off x="150389" y="6461437"/>
            <a:ext cx="3663970" cy="1789264"/>
          </a:xfrm>
          <a:prstGeom prst="rect">
            <a:avLst/>
          </a:prstGeom>
          <a:ln w="12700">
            <a:miter lim="400000"/>
          </a:ln>
        </p:spPr>
      </p:pic>
      <p:pic>
        <p:nvPicPr>
          <p:cNvPr id="195" name="Image" descr="Image"/>
          <p:cNvPicPr>
            <a:picLocks noChangeAspect="1"/>
          </p:cNvPicPr>
          <p:nvPr/>
        </p:nvPicPr>
        <p:blipFill>
          <a:blip r:embed="rId7">
            <a:extLst/>
          </a:blip>
          <a:stretch>
            <a:fillRect/>
          </a:stretch>
        </p:blipFill>
        <p:spPr>
          <a:xfrm>
            <a:off x="1395011" y="5871450"/>
            <a:ext cx="1174727" cy="879911"/>
          </a:xfrm>
          <a:prstGeom prst="rect">
            <a:avLst/>
          </a:prstGeom>
          <a:ln w="12700">
            <a:miter lim="400000"/>
          </a:ln>
        </p:spPr>
      </p:pic>
      <p:sp>
        <p:nvSpPr>
          <p:cNvPr id="196" name="Parser"/>
          <p:cNvSpPr/>
          <p:nvPr/>
        </p:nvSpPr>
        <p:spPr>
          <a:xfrm>
            <a:off x="5645727" y="6721069"/>
            <a:ext cx="2498329"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Parser</a:t>
            </a:r>
          </a:p>
        </p:txBody>
      </p:sp>
      <p:grpSp>
        <p:nvGrpSpPr>
          <p:cNvPr id="202" name="Group"/>
          <p:cNvGrpSpPr/>
          <p:nvPr/>
        </p:nvGrpSpPr>
        <p:grpSpPr>
          <a:xfrm>
            <a:off x="3189935" y="7590900"/>
            <a:ext cx="2903808" cy="1531051"/>
            <a:chOff x="0" y="-180268"/>
            <a:chExt cx="2903806" cy="1531050"/>
          </a:xfrm>
        </p:grpSpPr>
        <p:grpSp>
          <p:nvGrpSpPr>
            <p:cNvPr id="200" name="Group"/>
            <p:cNvGrpSpPr/>
            <p:nvPr/>
          </p:nvGrpSpPr>
          <p:grpSpPr>
            <a:xfrm>
              <a:off x="0" y="-180269"/>
              <a:ext cx="2903807" cy="652680"/>
              <a:chOff x="0" y="-180268"/>
              <a:chExt cx="2903806" cy="652679"/>
            </a:xfrm>
          </p:grpSpPr>
          <p:pic>
            <p:nvPicPr>
              <p:cNvPr id="197" name="Line Line" descr="Line Line"/>
              <p:cNvPicPr>
                <a:picLocks noChangeAspect="0"/>
              </p:cNvPicPr>
              <p:nvPr/>
            </p:nvPicPr>
            <p:blipFill>
              <a:blip r:embed="rId8">
                <a:extLst/>
              </a:blip>
              <a:stretch>
                <a:fillRect/>
              </a:stretch>
            </p:blipFill>
            <p:spPr>
              <a:xfrm>
                <a:off x="646012" y="-180269"/>
                <a:ext cx="1662973" cy="401377"/>
              </a:xfrm>
              <a:prstGeom prst="rect">
                <a:avLst/>
              </a:prstGeom>
              <a:effectLst/>
            </p:spPr>
          </p:pic>
          <p:sp>
            <p:nvSpPr>
              <p:cNvPr id="199" name="ELMo embeddings"/>
              <p:cNvSpPr txBox="1"/>
              <p:nvPr/>
            </p:nvSpPr>
            <p:spPr>
              <a:xfrm>
                <a:off x="0" y="0"/>
                <a:ext cx="2903807" cy="4724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ELMo embeddings</a:t>
                </a:r>
              </a:p>
            </p:txBody>
          </p:sp>
        </p:grpSp>
        <p:pic>
          <p:nvPicPr>
            <p:cNvPr id="201" name="Image" descr="Image"/>
            <p:cNvPicPr>
              <a:picLocks noChangeAspect="1"/>
            </p:cNvPicPr>
            <p:nvPr/>
          </p:nvPicPr>
          <p:blipFill>
            <a:blip r:embed="rId9">
              <a:extLst/>
            </a:blip>
            <a:srcRect l="0" t="0" r="0" b="0"/>
            <a:stretch>
              <a:fillRect/>
            </a:stretch>
          </p:blipFill>
          <p:spPr>
            <a:xfrm>
              <a:off x="927217" y="449371"/>
              <a:ext cx="899411" cy="901411"/>
            </a:xfrm>
            <a:prstGeom prst="rect">
              <a:avLst/>
            </a:prstGeom>
            <a:ln w="12700" cap="flat">
              <a:noFill/>
              <a:miter lim="400000"/>
            </a:ln>
            <a:effectLst/>
          </p:spPr>
        </p:pic>
      </p:grpSp>
      <p:grpSp>
        <p:nvGrpSpPr>
          <p:cNvPr id="208" name="Group"/>
          <p:cNvGrpSpPr/>
          <p:nvPr/>
        </p:nvGrpSpPr>
        <p:grpSpPr>
          <a:xfrm>
            <a:off x="7042026" y="7590900"/>
            <a:ext cx="3958016" cy="1799349"/>
            <a:chOff x="0" y="-180268"/>
            <a:chExt cx="3958014" cy="1799348"/>
          </a:xfrm>
        </p:grpSpPr>
        <p:grpSp>
          <p:nvGrpSpPr>
            <p:cNvPr id="206" name="Group"/>
            <p:cNvGrpSpPr/>
            <p:nvPr/>
          </p:nvGrpSpPr>
          <p:grpSpPr>
            <a:xfrm>
              <a:off x="1053218" y="-180269"/>
              <a:ext cx="1902768" cy="641328"/>
              <a:chOff x="-50799" y="-180268"/>
              <a:chExt cx="1902766" cy="641327"/>
            </a:xfrm>
          </p:grpSpPr>
          <p:sp>
            <p:nvSpPr>
              <p:cNvPr id="203" name="parse tree"/>
              <p:cNvSpPr txBox="1"/>
              <p:nvPr/>
            </p:nvSpPr>
            <p:spPr>
              <a:xfrm>
                <a:off x="81136" y="-1"/>
                <a:ext cx="1587705"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parse tree</a:t>
                </a:r>
              </a:p>
            </p:txBody>
          </p:sp>
          <p:pic>
            <p:nvPicPr>
              <p:cNvPr id="204" name="Line Line" descr="Line Line"/>
              <p:cNvPicPr>
                <a:picLocks noChangeAspect="0"/>
              </p:cNvPicPr>
              <p:nvPr/>
            </p:nvPicPr>
            <p:blipFill>
              <a:blip r:embed="rId10">
                <a:extLst/>
              </a:blip>
              <a:stretch>
                <a:fillRect/>
              </a:stretch>
            </p:blipFill>
            <p:spPr>
              <a:xfrm>
                <a:off x="-50800" y="-180269"/>
                <a:ext cx="1902767" cy="401377"/>
              </a:xfrm>
              <a:prstGeom prst="rect">
                <a:avLst/>
              </a:prstGeom>
              <a:effectLst/>
            </p:spPr>
          </p:pic>
        </p:grpSp>
        <p:pic>
          <p:nvPicPr>
            <p:cNvPr id="207" name="Image" descr="Image"/>
            <p:cNvPicPr>
              <a:picLocks noChangeAspect="1"/>
            </p:cNvPicPr>
            <p:nvPr/>
          </p:nvPicPr>
          <p:blipFill>
            <a:blip r:embed="rId11">
              <a:extLst/>
            </a:blip>
            <a:stretch>
              <a:fillRect/>
            </a:stretch>
          </p:blipFill>
          <p:spPr>
            <a:xfrm>
              <a:off x="0" y="481889"/>
              <a:ext cx="3958015" cy="1137191"/>
            </a:xfrm>
            <a:prstGeom prst="rect">
              <a:avLst/>
            </a:prstGeom>
            <a:ln w="12700" cap="flat">
              <a:noFill/>
              <a:miter lim="400000"/>
            </a:ln>
            <a:effectLst/>
          </p:spPr>
        </p:pic>
      </p:grpSp>
      <p:grpSp>
        <p:nvGrpSpPr>
          <p:cNvPr id="211" name="Group"/>
          <p:cNvGrpSpPr/>
          <p:nvPr/>
        </p:nvGrpSpPr>
        <p:grpSpPr>
          <a:xfrm>
            <a:off x="7864540" y="5469232"/>
            <a:ext cx="2185987" cy="1067096"/>
            <a:chOff x="-50800" y="0"/>
            <a:chExt cx="2185985" cy="1067095"/>
          </a:xfrm>
        </p:grpSpPr>
        <p:pic>
          <p:nvPicPr>
            <p:cNvPr id="232" name="Connection Line" descr="Connection Line"/>
            <p:cNvPicPr>
              <a:picLocks noChangeAspect="0"/>
            </p:cNvPicPr>
            <p:nvPr/>
          </p:nvPicPr>
          <p:blipFill>
            <a:blip r:embed="rId5">
              <a:extLst/>
            </a:blip>
            <a:stretch>
              <a:fillRect/>
            </a:stretch>
          </p:blipFill>
          <p:spPr>
            <a:xfrm>
              <a:off x="-50800" y="393731"/>
              <a:ext cx="2185986" cy="673365"/>
            </a:xfrm>
            <a:prstGeom prst="rect">
              <a:avLst/>
            </a:prstGeom>
            <a:effectLst/>
          </p:spPr>
        </p:pic>
        <p:sp>
          <p:nvSpPr>
            <p:cNvPr id="210"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214" name="Group"/>
          <p:cNvGrpSpPr/>
          <p:nvPr/>
        </p:nvGrpSpPr>
        <p:grpSpPr>
          <a:xfrm>
            <a:off x="3473819" y="5453700"/>
            <a:ext cx="2185986" cy="1067097"/>
            <a:chOff x="-50800" y="0"/>
            <a:chExt cx="2185985" cy="1067095"/>
          </a:xfrm>
        </p:grpSpPr>
        <p:pic>
          <p:nvPicPr>
            <p:cNvPr id="234" name="Connection Line" descr="Connection Line"/>
            <p:cNvPicPr>
              <a:picLocks noChangeAspect="0"/>
            </p:cNvPicPr>
            <p:nvPr/>
          </p:nvPicPr>
          <p:blipFill>
            <a:blip r:embed="rId5">
              <a:extLst/>
            </a:blip>
            <a:stretch>
              <a:fillRect/>
            </a:stretch>
          </p:blipFill>
          <p:spPr>
            <a:xfrm>
              <a:off x="-50800" y="393731"/>
              <a:ext cx="2185986" cy="673365"/>
            </a:xfrm>
            <a:prstGeom prst="rect">
              <a:avLst/>
            </a:prstGeom>
            <a:effectLst/>
          </p:spPr>
        </p:pic>
        <p:sp>
          <p:nvSpPr>
            <p:cNvPr id="213"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217" name="Group"/>
          <p:cNvGrpSpPr/>
          <p:nvPr/>
        </p:nvGrpSpPr>
        <p:grpSpPr>
          <a:xfrm>
            <a:off x="3473819" y="933897"/>
            <a:ext cx="2185986" cy="1067096"/>
            <a:chOff x="-50800" y="0"/>
            <a:chExt cx="2185985" cy="1067095"/>
          </a:xfrm>
        </p:grpSpPr>
        <p:pic>
          <p:nvPicPr>
            <p:cNvPr id="236" name="Connection Line" descr="Connection Line"/>
            <p:cNvPicPr>
              <a:picLocks noChangeAspect="0"/>
            </p:cNvPicPr>
            <p:nvPr/>
          </p:nvPicPr>
          <p:blipFill>
            <a:blip r:embed="rId5">
              <a:extLst/>
            </a:blip>
            <a:stretch>
              <a:fillRect/>
            </a:stretch>
          </p:blipFill>
          <p:spPr>
            <a:xfrm>
              <a:off x="-50800" y="393731"/>
              <a:ext cx="2185986" cy="673365"/>
            </a:xfrm>
            <a:prstGeom prst="rect">
              <a:avLst/>
            </a:prstGeom>
            <a:effectLst/>
          </p:spPr>
        </p:pic>
        <p:sp>
          <p:nvSpPr>
            <p:cNvPr id="216"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221" name="Group"/>
          <p:cNvGrpSpPr/>
          <p:nvPr/>
        </p:nvGrpSpPr>
        <p:grpSpPr>
          <a:xfrm>
            <a:off x="3665250" y="2995813"/>
            <a:ext cx="1953178" cy="707344"/>
            <a:chOff x="-50800" y="-180268"/>
            <a:chExt cx="1953176" cy="707342"/>
          </a:xfrm>
        </p:grpSpPr>
        <p:pic>
          <p:nvPicPr>
            <p:cNvPr id="218" name="Line Line" descr="Line Line"/>
            <p:cNvPicPr>
              <a:picLocks noChangeAspect="0"/>
            </p:cNvPicPr>
            <p:nvPr/>
          </p:nvPicPr>
          <p:blipFill>
            <a:blip r:embed="rId12">
              <a:extLst/>
            </a:blip>
            <a:stretch>
              <a:fillRect/>
            </a:stretch>
          </p:blipFill>
          <p:spPr>
            <a:xfrm>
              <a:off x="-50800" y="-180269"/>
              <a:ext cx="1953177" cy="401377"/>
            </a:xfrm>
            <a:prstGeom prst="rect">
              <a:avLst/>
            </a:prstGeom>
            <a:effectLst/>
          </p:spPr>
        </p:pic>
        <p:sp>
          <p:nvSpPr>
            <p:cNvPr id="220" name="wheat plant"/>
            <p:cNvSpPr txBox="1"/>
            <p:nvPr/>
          </p:nvSpPr>
          <p:spPr>
            <a:xfrm>
              <a:off x="231694" y="50577"/>
              <a:ext cx="1443633" cy="476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wheat plant</a:t>
              </a:r>
            </a:p>
          </p:txBody>
        </p:sp>
      </p:grpSp>
      <p:sp>
        <p:nvSpPr>
          <p:cNvPr id="222"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 name="Rectangle"/>
          <p:cNvSpPr/>
          <p:nvPr/>
        </p:nvSpPr>
        <p:spPr>
          <a:xfrm>
            <a:off x="9264206" y="4418785"/>
            <a:ext cx="2249257" cy="324307"/>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227" name="Group"/>
          <p:cNvGrpSpPr/>
          <p:nvPr/>
        </p:nvGrpSpPr>
        <p:grpSpPr>
          <a:xfrm>
            <a:off x="7692154" y="3075928"/>
            <a:ext cx="2093028" cy="625774"/>
            <a:chOff x="-50800" y="-141890"/>
            <a:chExt cx="2093026" cy="625773"/>
          </a:xfrm>
        </p:grpSpPr>
        <p:sp>
          <p:nvSpPr>
            <p:cNvPr id="224" name="cookies"/>
            <p:cNvSpPr txBox="1"/>
            <p:nvPr/>
          </p:nvSpPr>
          <p:spPr>
            <a:xfrm>
              <a:off x="179342" y="-1"/>
              <a:ext cx="1512356" cy="4838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cookies</a:t>
              </a:r>
            </a:p>
          </p:txBody>
        </p:sp>
        <p:pic>
          <p:nvPicPr>
            <p:cNvPr id="225" name="Line Line" descr="Line Line"/>
            <p:cNvPicPr>
              <a:picLocks noChangeAspect="0"/>
            </p:cNvPicPr>
            <p:nvPr/>
          </p:nvPicPr>
          <p:blipFill>
            <a:blip r:embed="rId13">
              <a:extLst/>
            </a:blip>
            <a:stretch>
              <a:fillRect/>
            </a:stretch>
          </p:blipFill>
          <p:spPr>
            <a:xfrm>
              <a:off x="-50800" y="-141891"/>
              <a:ext cx="2093027" cy="401378"/>
            </a:xfrm>
            <a:prstGeom prst="rect">
              <a:avLst/>
            </a:prstGeom>
            <a:effectLst/>
          </p:spPr>
        </p:pic>
      </p:grpSp>
      <p:pic>
        <p:nvPicPr>
          <p:cNvPr id="228" name="Unknown.jpeg" descr="Unknown.jpeg"/>
          <p:cNvPicPr>
            <a:picLocks noChangeAspect="1"/>
          </p:cNvPicPr>
          <p:nvPr/>
        </p:nvPicPr>
        <p:blipFill>
          <a:blip r:embed="rId14">
            <a:extLst/>
          </a:blip>
          <a:stretch>
            <a:fillRect/>
          </a:stretch>
        </p:blipFill>
        <p:spPr>
          <a:xfrm>
            <a:off x="9907240" y="2113726"/>
            <a:ext cx="2984501" cy="2717801"/>
          </a:xfrm>
          <a:prstGeom prst="rect">
            <a:avLst/>
          </a:prstGeom>
          <a:ln w="12700">
            <a:miter lim="400000"/>
          </a:ln>
        </p:spPr>
      </p:pic>
      <p:sp>
        <p:nvSpPr>
          <p:cNvPr id="229" name="I would like the cookies to be sweeter."/>
          <p:cNvSpPr/>
          <p:nvPr/>
        </p:nvSpPr>
        <p:spPr>
          <a:xfrm>
            <a:off x="10499295" y="524668"/>
            <a:ext cx="2498329" cy="1834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6" y="0"/>
                </a:moveTo>
                <a:cubicBezTo>
                  <a:pt x="298" y="0"/>
                  <a:pt x="0" y="405"/>
                  <a:pt x="0" y="906"/>
                </a:cubicBezTo>
                <a:lnTo>
                  <a:pt x="0" y="13900"/>
                </a:lnTo>
                <a:cubicBezTo>
                  <a:pt x="0" y="14401"/>
                  <a:pt x="298" y="14806"/>
                  <a:pt x="666" y="14806"/>
                </a:cubicBezTo>
                <a:lnTo>
                  <a:pt x="5960" y="14806"/>
                </a:lnTo>
                <a:lnTo>
                  <a:pt x="7295" y="21600"/>
                </a:lnTo>
                <a:lnTo>
                  <a:pt x="8626" y="14806"/>
                </a:lnTo>
                <a:lnTo>
                  <a:pt x="20934" y="14806"/>
                </a:lnTo>
                <a:cubicBezTo>
                  <a:pt x="21302" y="14806"/>
                  <a:pt x="21600" y="14401"/>
                  <a:pt x="21600" y="13900"/>
                </a:cubicBezTo>
                <a:lnTo>
                  <a:pt x="21600" y="906"/>
                </a:lnTo>
                <a:cubicBezTo>
                  <a:pt x="21600" y="405"/>
                  <a:pt x="21302" y="0"/>
                  <a:pt x="20934" y="0"/>
                </a:cubicBezTo>
                <a:lnTo>
                  <a:pt x="666" y="0"/>
                </a:lnTo>
                <a:close/>
              </a:path>
            </a:pathLst>
          </a:cu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I would like the cookies to be sweeter.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2"/>
                                        </p:tgtEl>
                                        <p:attrNameLst>
                                          <p:attrName>style.visibility</p:attrName>
                                        </p:attrNameLst>
                                      </p:cBhvr>
                                      <p:to>
                                        <p:strVal val="visible"/>
                                      </p:to>
                                    </p:set>
                                    <p:animEffect filter="wipe(left)" transition="in">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08"/>
                                        </p:tgtEl>
                                        <p:attrNameLst>
                                          <p:attrName>style.visibility</p:attrName>
                                        </p:attrNameLst>
                                      </p:cBhvr>
                                      <p:to>
                                        <p:strVal val="visible"/>
                                      </p:to>
                                    </p:set>
                                    <p:animEffect filter="wipe(left)" transition="in">
                                      <p:cBhvr>
                                        <p:cTn id="12" dur="1000"/>
                                        <p:tgtEl>
                                          <p:spTgt spid="20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211"/>
                                        </p:tgtEl>
                                        <p:attrNameLst>
                                          <p:attrName>style.visibility</p:attrName>
                                        </p:attrNameLst>
                                      </p:cBhvr>
                                      <p:to>
                                        <p:strVal val="visible"/>
                                      </p:to>
                                    </p:set>
                                    <p:animEffect filter="wipe(right)" transition="in">
                                      <p:cBhvr>
                                        <p:cTn id="17" dur="500"/>
                                        <p:tgtEl>
                                          <p:spTgt spid="211"/>
                                        </p:tgtEl>
                                      </p:cBhvr>
                                    </p:animEffect>
                                  </p:childTnLst>
                                </p:cTn>
                              </p:par>
                            </p:childTnLst>
                          </p:cTn>
                        </p:par>
                        <p:par>
                          <p:cTn id="18" fill="hold">
                            <p:stCondLst>
                              <p:cond delay="500"/>
                            </p:stCondLst>
                            <p:childTnLst>
                              <p:par>
                                <p:cTn id="19" presetClass="entr" nodeType="afterEffect" presetSubtype="2" presetID="22" grpId="4" fill="hold">
                                  <p:stCondLst>
                                    <p:cond delay="0"/>
                                  </p:stCondLst>
                                  <p:iterate type="el" backwards="0">
                                    <p:tmAbs val="0"/>
                                  </p:iterate>
                                  <p:childTnLst>
                                    <p:set>
                                      <p:cBhvr>
                                        <p:cTn id="20" fill="hold"/>
                                        <p:tgtEl>
                                          <p:spTgt spid="214"/>
                                        </p:tgtEl>
                                        <p:attrNameLst>
                                          <p:attrName>style.visibility</p:attrName>
                                        </p:attrNameLst>
                                      </p:cBhvr>
                                      <p:to>
                                        <p:strVal val="visible"/>
                                      </p:to>
                                    </p:set>
                                    <p:animEffect filter="wipe(right)" transition="in">
                                      <p:cBhvr>
                                        <p:cTn id="21" dur="5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3"/>
      <p:bldP build="whole" bldLvl="1" animBg="1" rev="0" advAuto="0" spid="202" grpId="1"/>
      <p:bldP build="whole" bldLvl="1" animBg="1" rev="0" advAuto="0" spid="214" grpId="4"/>
      <p:bldP build="whole" bldLvl="1" animBg="1" rev="0" advAuto="0" spid="208" grpId="2"/>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2" name="Rectangle"/>
          <p:cNvSpPr/>
          <p:nvPr/>
        </p:nvSpPr>
        <p:spPr>
          <a:xfrm>
            <a:off x="6686153" y="4494417"/>
            <a:ext cx="2248692" cy="1121703"/>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4" name="Image" descr="Image"/>
          <p:cNvPicPr>
            <a:picLocks noChangeAspect="1"/>
          </p:cNvPicPr>
          <p:nvPr/>
        </p:nvPicPr>
        <p:blipFill>
          <a:blip r:embed="rId3">
            <a:extLst/>
          </a:blip>
          <a:stretch>
            <a:fillRect/>
          </a:stretch>
        </p:blipFill>
        <p:spPr>
          <a:xfrm>
            <a:off x="1126742" y="2933920"/>
            <a:ext cx="1159377" cy="4629105"/>
          </a:xfrm>
          <a:prstGeom prst="rect">
            <a:avLst/>
          </a:prstGeom>
          <a:ln w="12700">
            <a:miter lim="400000"/>
          </a:ln>
        </p:spPr>
      </p:pic>
      <p:sp>
        <p:nvSpPr>
          <p:cNvPr id="1575" name="ELMo Layer"/>
          <p:cNvSpPr txBox="1"/>
          <p:nvPr/>
        </p:nvSpPr>
        <p:spPr>
          <a:xfrm>
            <a:off x="2520514" y="8427382"/>
            <a:ext cx="1656869" cy="436396"/>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ELMo Layer</a:t>
            </a:r>
          </a:p>
        </p:txBody>
      </p:sp>
      <p:pic>
        <p:nvPicPr>
          <p:cNvPr id="1576" name="Image" descr="Image"/>
          <p:cNvPicPr>
            <a:picLocks noChangeAspect="1"/>
          </p:cNvPicPr>
          <p:nvPr/>
        </p:nvPicPr>
        <p:blipFill>
          <a:blip r:embed="rId4">
            <a:extLst/>
          </a:blip>
          <a:stretch>
            <a:fillRect/>
          </a:stretch>
        </p:blipFill>
        <p:spPr>
          <a:xfrm>
            <a:off x="2120079" y="2573997"/>
            <a:ext cx="2828854" cy="5348951"/>
          </a:xfrm>
          <a:prstGeom prst="rect">
            <a:avLst/>
          </a:prstGeom>
          <a:ln w="12700">
            <a:miter lim="400000"/>
          </a:ln>
        </p:spPr>
      </p:pic>
      <p:sp>
        <p:nvSpPr>
          <p:cNvPr id="1577" name="Decoder"/>
          <p:cNvSpPr txBox="1"/>
          <p:nvPr/>
        </p:nvSpPr>
        <p:spPr>
          <a:xfrm>
            <a:off x="7090776" y="8427382"/>
            <a:ext cx="1216813" cy="436396"/>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Decoder</a:t>
            </a:r>
          </a:p>
        </p:txBody>
      </p:sp>
      <p:pic>
        <p:nvPicPr>
          <p:cNvPr id="1578" name="Image" descr="Image"/>
          <p:cNvPicPr>
            <a:picLocks noChangeAspect="1"/>
          </p:cNvPicPr>
          <p:nvPr/>
        </p:nvPicPr>
        <p:blipFill>
          <a:blip r:embed="rId5">
            <a:extLst/>
          </a:blip>
          <a:stretch>
            <a:fillRect/>
          </a:stretch>
        </p:blipFill>
        <p:spPr>
          <a:xfrm>
            <a:off x="6376370" y="2751909"/>
            <a:ext cx="5501688" cy="4993128"/>
          </a:xfrm>
          <a:prstGeom prst="rect">
            <a:avLst/>
          </a:prstGeom>
          <a:ln w="12700">
            <a:miter lim="400000"/>
          </a:ln>
        </p:spPr>
      </p:pic>
      <p:grpSp>
        <p:nvGrpSpPr>
          <p:cNvPr id="1581" name="Group"/>
          <p:cNvGrpSpPr/>
          <p:nvPr/>
        </p:nvGrpSpPr>
        <p:grpSpPr>
          <a:xfrm>
            <a:off x="4471673" y="2751909"/>
            <a:ext cx="2039926" cy="6111870"/>
            <a:chOff x="0" y="0"/>
            <a:chExt cx="2039924" cy="6111868"/>
          </a:xfrm>
        </p:grpSpPr>
        <p:sp>
          <p:nvSpPr>
            <p:cNvPr id="1579" name="Token Encoder"/>
            <p:cNvSpPr txBox="1"/>
            <p:nvPr/>
          </p:nvSpPr>
          <p:spPr>
            <a:xfrm>
              <a:off x="0" y="5675473"/>
              <a:ext cx="2039925"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580" name="Image" descr="Image"/>
            <p:cNvPicPr>
              <a:picLocks noChangeAspect="1"/>
            </p:cNvPicPr>
            <p:nvPr/>
          </p:nvPicPr>
          <p:blipFill>
            <a:blip r:embed="rId6">
              <a:extLst/>
            </a:blip>
            <a:stretch>
              <a:fillRect/>
            </a:stretch>
          </p:blipFill>
          <p:spPr>
            <a:xfrm>
              <a:off x="582571" y="0"/>
              <a:ext cx="1216814" cy="4993128"/>
            </a:xfrm>
            <a:prstGeom prst="rect">
              <a:avLst/>
            </a:prstGeom>
            <a:ln w="12700" cap="flat">
              <a:noFill/>
              <a:miter lim="400000"/>
            </a:ln>
            <a:effectLst/>
          </p:spPr>
        </p:pic>
      </p:grpSp>
      <p:grpSp>
        <p:nvGrpSpPr>
          <p:cNvPr id="1584" name="Group"/>
          <p:cNvGrpSpPr/>
          <p:nvPr/>
        </p:nvGrpSpPr>
        <p:grpSpPr>
          <a:xfrm>
            <a:off x="4398643" y="287526"/>
            <a:ext cx="2185986" cy="1067096"/>
            <a:chOff x="-50800" y="0"/>
            <a:chExt cx="2185985" cy="1067095"/>
          </a:xfrm>
        </p:grpSpPr>
        <p:pic>
          <p:nvPicPr>
            <p:cNvPr id="1593"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1583"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1588" name="Group"/>
          <p:cNvGrpSpPr/>
          <p:nvPr/>
        </p:nvGrpSpPr>
        <p:grpSpPr>
          <a:xfrm>
            <a:off x="4758570" y="1257899"/>
            <a:ext cx="1480415" cy="811664"/>
            <a:chOff x="0" y="0"/>
            <a:chExt cx="1480413" cy="811662"/>
          </a:xfrm>
        </p:grpSpPr>
        <p:pic>
          <p:nvPicPr>
            <p:cNvPr id="1585" name="Line Line" descr="Line Line"/>
            <p:cNvPicPr>
              <a:picLocks noChangeAspect="0"/>
            </p:cNvPicPr>
            <p:nvPr/>
          </p:nvPicPr>
          <p:blipFill>
            <a:blip r:embed="rId8">
              <a:extLst/>
            </a:blip>
            <a:stretch>
              <a:fillRect/>
            </a:stretch>
          </p:blipFill>
          <p:spPr>
            <a:xfrm>
              <a:off x="79532" y="410286"/>
              <a:ext cx="1372540" cy="401377"/>
            </a:xfrm>
            <a:prstGeom prst="rect">
              <a:avLst/>
            </a:prstGeom>
            <a:effectLst/>
          </p:spPr>
        </p:pic>
        <p:sp>
          <p:nvSpPr>
            <p:cNvPr id="1587" name="threshing"/>
            <p:cNvSpPr txBox="1"/>
            <p:nvPr/>
          </p:nvSpPr>
          <p:spPr>
            <a:xfrm>
              <a:off x="0" y="-1"/>
              <a:ext cx="14804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threshing</a:t>
              </a:r>
            </a:p>
          </p:txBody>
        </p:sp>
      </p:grpSp>
      <p:sp>
        <p:nvSpPr>
          <p:cNvPr id="1589" name="Sampling"/>
          <p:cNvSpPr txBox="1"/>
          <p:nvPr/>
        </p:nvSpPr>
        <p:spPr>
          <a:xfrm>
            <a:off x="6827518" y="1208204"/>
            <a:ext cx="181356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chemeClr val="accent5">
                    <a:hueOff val="-82419"/>
                    <a:satOff val="-9513"/>
                    <a:lumOff val="-16343"/>
                  </a:schemeClr>
                </a:solidFill>
              </a:defRPr>
            </a:lvl1pPr>
          </a:lstStyle>
          <a:p>
            <a:pPr/>
            <a:r>
              <a:t>Sampling</a:t>
            </a:r>
          </a:p>
        </p:txBody>
      </p:sp>
      <p:sp>
        <p:nvSpPr>
          <p:cNvPr id="1590" name="reparametrization trick…"/>
          <p:cNvSpPr txBox="1"/>
          <p:nvPr/>
        </p:nvSpPr>
        <p:spPr>
          <a:xfrm>
            <a:off x="6848643" y="-3697"/>
            <a:ext cx="4557142"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solidFill>
                  <a:schemeClr val="accent5">
                    <a:hueOff val="-82419"/>
                    <a:satOff val="-9513"/>
                    <a:lumOff val="-16343"/>
                  </a:schemeClr>
                </a:solidFill>
              </a:defRPr>
            </a:pPr>
            <a:r>
              <a:t>reparametrization trick</a:t>
            </a:r>
          </a:p>
          <a:p>
            <a:pPr>
              <a:defRPr sz="3000">
                <a:solidFill>
                  <a:schemeClr val="accent5">
                    <a:hueOff val="-82419"/>
                    <a:satOff val="-9513"/>
                    <a:lumOff val="-16343"/>
                  </a:schemeClr>
                </a:solidFill>
              </a:defRPr>
            </a:pPr>
            <a:r>
              <a:t>or Gumbel-softmax trick</a:t>
            </a:r>
          </a:p>
        </p:txBody>
      </p:sp>
      <p:sp>
        <p:nvSpPr>
          <p:cNvPr id="1591" name="randomized"/>
          <p:cNvSpPr txBox="1"/>
          <p:nvPr/>
        </p:nvSpPr>
        <p:spPr>
          <a:xfrm>
            <a:off x="5347549" y="2326495"/>
            <a:ext cx="183520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randomized</a:t>
            </a:r>
          </a:p>
        </p:txBody>
      </p:sp>
      <p:pic>
        <p:nvPicPr>
          <p:cNvPr id="1592" name="upscale-275948819029211.png" descr="upscale-275948819029211.png"/>
          <p:cNvPicPr>
            <a:picLocks noChangeAspect="1"/>
          </p:cNvPicPr>
          <p:nvPr/>
        </p:nvPicPr>
        <p:blipFill>
          <a:blip r:embed="rId9">
            <a:extLst/>
          </a:blip>
          <a:stretch>
            <a:fillRect/>
          </a:stretch>
        </p:blipFill>
        <p:spPr>
          <a:xfrm>
            <a:off x="7581368" y="2747776"/>
            <a:ext cx="1480414" cy="14804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1591"/>
                                        </p:tgtEl>
                                        <p:attrNameLst>
                                          <p:attrName>style.visibility</p:attrName>
                                        </p:attrNameLst>
                                      </p:cBhvr>
                                      <p:to>
                                        <p:strVal val="hidden"/>
                                      </p:to>
                                    </p:set>
                                  </p:childTnLst>
                                </p:cTn>
                              </p:par>
                            </p:childTnLst>
                          </p:cTn>
                        </p:par>
                        <p:par>
                          <p:cTn id="15" fill="hold">
                            <p:stCondLst>
                              <p:cond delay="0"/>
                            </p:stCondLst>
                            <p:childTnLst>
                              <p:par>
                                <p:cTn id="16" presetClass="entr" nodeType="afterEffect" presetSubtype="8" presetID="22" grpId="4" fill="hold">
                                  <p:stCondLst>
                                    <p:cond delay="0"/>
                                  </p:stCondLst>
                                  <p:iterate type="el" backwards="0">
                                    <p:tmAbs val="0"/>
                                  </p:iterate>
                                  <p:childTnLst>
                                    <p:set>
                                      <p:cBhvr>
                                        <p:cTn id="17" fill="hold"/>
                                        <p:tgtEl>
                                          <p:spTgt spid="1588"/>
                                        </p:tgtEl>
                                        <p:attrNameLst>
                                          <p:attrName>style.visibility</p:attrName>
                                        </p:attrNameLst>
                                      </p:cBhvr>
                                      <p:to>
                                        <p:strVal val="visible"/>
                                      </p:to>
                                    </p:set>
                                    <p:animEffect filter="wipe(left)" transition="in">
                                      <p:cBhvr>
                                        <p:cTn id="18" dur="500"/>
                                        <p:tgtEl>
                                          <p:spTgt spid="1588"/>
                                        </p:tgtEl>
                                      </p:cBhvr>
                                    </p:animEffect>
                                  </p:childTnLst>
                                </p:cTn>
                              </p:par>
                            </p:childTnLst>
                          </p:cTn>
                        </p:par>
                        <p:par>
                          <p:cTn id="19" fill="hold">
                            <p:stCondLst>
                              <p:cond delay="500"/>
                            </p:stCondLst>
                            <p:childTnLst>
                              <p:par>
                                <p:cTn id="20" presetClass="entr" nodeType="afterEffect" presetSubtype="0" presetID="1" grpId="5" fill="hold">
                                  <p:stCondLst>
                                    <p:cond delay="0"/>
                                  </p:stCondLst>
                                  <p:iterate type="el" backwards="0">
                                    <p:tmAbs val="0"/>
                                  </p:iterate>
                                  <p:childTnLst>
                                    <p:set>
                                      <p:cBhvr>
                                        <p:cTn id="21" fill="hold"/>
                                        <p:tgtEl>
                                          <p:spTgt spid="158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2" presetID="22" grpId="6" fill="hold">
                                  <p:stCondLst>
                                    <p:cond delay="0"/>
                                  </p:stCondLst>
                                  <p:iterate type="el" backwards="0">
                                    <p:tmAbs val="0"/>
                                  </p:iterate>
                                  <p:childTnLst>
                                    <p:set>
                                      <p:cBhvr>
                                        <p:cTn id="25" fill="hold"/>
                                        <p:tgtEl>
                                          <p:spTgt spid="1584"/>
                                        </p:tgtEl>
                                        <p:attrNameLst>
                                          <p:attrName>style.visibility</p:attrName>
                                        </p:attrNameLst>
                                      </p:cBhvr>
                                      <p:to>
                                        <p:strVal val="visible"/>
                                      </p:to>
                                    </p:set>
                                    <p:animEffect filter="wipe(right)" transition="in">
                                      <p:cBhvr>
                                        <p:cTn id="26" dur="500"/>
                                        <p:tgtEl>
                                          <p:spTgt spid="1584"/>
                                        </p:tgtEl>
                                      </p:cBhvr>
                                    </p:animEffect>
                                  </p:childTnLst>
                                </p:cTn>
                              </p:par>
                            </p:childTnLst>
                          </p:cTn>
                        </p:par>
                        <p:par>
                          <p:cTn id="27" fill="hold">
                            <p:stCondLst>
                              <p:cond delay="500"/>
                            </p:stCondLst>
                            <p:childTnLst>
                              <p:par>
                                <p:cTn id="28" presetClass="entr" nodeType="afterEffect" presetSubtype="0" presetID="1" grpId="7" fill="hold">
                                  <p:stCondLst>
                                    <p:cond delay="0"/>
                                  </p:stCondLst>
                                  <p:iterate type="el" backwards="0">
                                    <p:tmAbs val="0"/>
                                  </p:iterate>
                                  <p:childTnLst>
                                    <p:set>
                                      <p:cBhvr>
                                        <p:cTn id="29" fill="hold"/>
                                        <p:tgtEl>
                                          <p:spTgt spid="1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4" grpId="6"/>
      <p:bldP build="whole" bldLvl="1" animBg="1" rev="0" advAuto="0" spid="1589" grpId="5"/>
      <p:bldP build="whole" bldLvl="1" animBg="1" rev="0" advAuto="0" spid="1588" grpId="4"/>
      <p:bldP build="whole" bldLvl="1" animBg="1" rev="0" advAuto="0" spid="1592" grpId="2"/>
      <p:bldP build="whole" bldLvl="1" animBg="1" rev="0" advAuto="0" spid="1590" grpId="7"/>
      <p:bldP build="whole" bldLvl="1" animBg="1" rev="0" advAuto="0" spid="1591" grpId="1"/>
      <p:bldP build="whole" bldLvl="1" animBg="1" rev="0" advAuto="0" spid="1591" grpId="3"/>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98" name="Decoder"/>
          <p:cNvSpPr txBox="1"/>
          <p:nvPr/>
        </p:nvSpPr>
        <p:spPr>
          <a:xfrm>
            <a:off x="5013524" y="405173"/>
            <a:ext cx="2977751" cy="597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Decoder</a:t>
            </a:r>
          </a:p>
        </p:txBody>
      </p:sp>
      <p:sp>
        <p:nvSpPr>
          <p:cNvPr id="1599" name="the deep biaffine dependency parser (Dozat and Manning, 2016)"/>
          <p:cNvSpPr txBox="1"/>
          <p:nvPr/>
        </p:nvSpPr>
        <p:spPr>
          <a:xfrm>
            <a:off x="2891430" y="1047750"/>
            <a:ext cx="1001676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300"/>
              </a:lnSpc>
              <a:spcBef>
                <a:spcPts val="1200"/>
              </a:spcBef>
              <a:defRPr b="0" sz="3000">
                <a:latin typeface="Times"/>
                <a:ea typeface="Times"/>
                <a:cs typeface="Times"/>
                <a:sym typeface="Times"/>
              </a:defRPr>
            </a:pPr>
            <a:r>
              <a:t>the deep biaffine dependency parser (</a:t>
            </a:r>
            <a:r>
              <a:rPr>
                <a:solidFill>
                  <a:srgbClr val="000080"/>
                </a:solidFill>
              </a:rPr>
              <a:t>Dozat and Manning</a:t>
            </a:r>
            <a:r>
              <a:t>, </a:t>
            </a:r>
            <a:r>
              <a:rPr>
                <a:solidFill>
                  <a:srgbClr val="000080"/>
                </a:solidFill>
              </a:rPr>
              <a:t>2016</a:t>
            </a:r>
            <a:r>
              <a:t>) </a:t>
            </a:r>
          </a:p>
        </p:txBody>
      </p:sp>
      <p:pic>
        <p:nvPicPr>
          <p:cNvPr id="1600" name="Image" descr="Image"/>
          <p:cNvPicPr>
            <a:picLocks noChangeAspect="1"/>
          </p:cNvPicPr>
          <p:nvPr/>
        </p:nvPicPr>
        <p:blipFill>
          <a:blip r:embed="rId2">
            <a:extLst/>
          </a:blip>
          <a:stretch>
            <a:fillRect/>
          </a:stretch>
        </p:blipFill>
        <p:spPr>
          <a:xfrm>
            <a:off x="7682456" y="5071484"/>
            <a:ext cx="3898901" cy="203201"/>
          </a:xfrm>
          <a:prstGeom prst="rect">
            <a:avLst/>
          </a:prstGeom>
          <a:ln w="12700">
            <a:miter lim="400000"/>
          </a:ln>
        </p:spPr>
      </p:pic>
      <p:pic>
        <p:nvPicPr>
          <p:cNvPr id="1601" name="Image" descr="Image"/>
          <p:cNvPicPr>
            <a:picLocks noChangeAspect="1"/>
          </p:cNvPicPr>
          <p:nvPr/>
        </p:nvPicPr>
        <p:blipFill>
          <a:blip r:embed="rId3">
            <a:extLst/>
          </a:blip>
          <a:stretch>
            <a:fillRect/>
          </a:stretch>
        </p:blipFill>
        <p:spPr>
          <a:xfrm>
            <a:off x="7714957" y="4584700"/>
            <a:ext cx="1130301" cy="584200"/>
          </a:xfrm>
          <a:prstGeom prst="rect">
            <a:avLst/>
          </a:prstGeom>
          <a:ln w="12700">
            <a:miter lim="400000"/>
          </a:ln>
        </p:spPr>
      </p:pic>
      <p:pic>
        <p:nvPicPr>
          <p:cNvPr id="1602" name="Image" descr="Image"/>
          <p:cNvPicPr>
            <a:picLocks noChangeAspect="1"/>
          </p:cNvPicPr>
          <p:nvPr/>
        </p:nvPicPr>
        <p:blipFill>
          <a:blip r:embed="rId4">
            <a:extLst/>
          </a:blip>
          <a:stretch>
            <a:fillRect/>
          </a:stretch>
        </p:blipFill>
        <p:spPr>
          <a:xfrm>
            <a:off x="1346929" y="2273592"/>
            <a:ext cx="1422401" cy="1651001"/>
          </a:xfrm>
          <a:prstGeom prst="rect">
            <a:avLst/>
          </a:prstGeom>
          <a:ln w="12700">
            <a:miter lim="400000"/>
          </a:ln>
        </p:spPr>
      </p:pic>
      <p:pic>
        <p:nvPicPr>
          <p:cNvPr id="1603" name="Image" descr="Image"/>
          <p:cNvPicPr>
            <a:picLocks noChangeAspect="1"/>
          </p:cNvPicPr>
          <p:nvPr/>
        </p:nvPicPr>
        <p:blipFill>
          <a:blip r:embed="rId5">
            <a:extLst/>
          </a:blip>
          <a:stretch>
            <a:fillRect/>
          </a:stretch>
        </p:blipFill>
        <p:spPr>
          <a:xfrm>
            <a:off x="978775" y="1962150"/>
            <a:ext cx="381001" cy="7556500"/>
          </a:xfrm>
          <a:prstGeom prst="rect">
            <a:avLst/>
          </a:prstGeom>
          <a:ln w="12700">
            <a:miter lim="400000"/>
          </a:ln>
        </p:spPr>
      </p:pic>
      <p:pic>
        <p:nvPicPr>
          <p:cNvPr id="1604" name="Image" descr="Image"/>
          <p:cNvPicPr>
            <a:picLocks noChangeAspect="1"/>
          </p:cNvPicPr>
          <p:nvPr/>
        </p:nvPicPr>
        <p:blipFill>
          <a:blip r:embed="rId6">
            <a:extLst/>
          </a:blip>
          <a:stretch>
            <a:fillRect/>
          </a:stretch>
        </p:blipFill>
        <p:spPr>
          <a:xfrm>
            <a:off x="1475912" y="2266950"/>
            <a:ext cx="2794001" cy="6946900"/>
          </a:xfrm>
          <a:prstGeom prst="rect">
            <a:avLst/>
          </a:prstGeom>
          <a:ln w="12700">
            <a:miter lim="400000"/>
          </a:ln>
        </p:spPr>
      </p:pic>
      <p:sp>
        <p:nvSpPr>
          <p:cNvPr id="1605" name="ROOT"/>
          <p:cNvSpPr txBox="1"/>
          <p:nvPr/>
        </p:nvSpPr>
        <p:spPr>
          <a:xfrm>
            <a:off x="671842" y="1102970"/>
            <a:ext cx="99486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ROOT</a:t>
            </a:r>
          </a:p>
        </p:txBody>
      </p:sp>
      <p:pic>
        <p:nvPicPr>
          <p:cNvPr id="1606" name="Image" descr="Image"/>
          <p:cNvPicPr>
            <a:picLocks noChangeAspect="1"/>
          </p:cNvPicPr>
          <p:nvPr/>
        </p:nvPicPr>
        <p:blipFill>
          <a:blip r:embed="rId7">
            <a:extLst/>
          </a:blip>
          <a:stretch>
            <a:fillRect/>
          </a:stretch>
        </p:blipFill>
        <p:spPr>
          <a:xfrm>
            <a:off x="1416779" y="1180546"/>
            <a:ext cx="1282701" cy="1244601"/>
          </a:xfrm>
          <a:prstGeom prst="rect">
            <a:avLst/>
          </a:prstGeom>
          <a:ln w="12700">
            <a:miter lim="400000"/>
          </a:ln>
        </p:spPr>
      </p:pic>
      <p:pic>
        <p:nvPicPr>
          <p:cNvPr id="1607" name="Image" descr="Image"/>
          <p:cNvPicPr>
            <a:picLocks noChangeAspect="1"/>
          </p:cNvPicPr>
          <p:nvPr/>
        </p:nvPicPr>
        <p:blipFill>
          <a:blip r:embed="rId8">
            <a:extLst/>
          </a:blip>
          <a:stretch>
            <a:fillRect/>
          </a:stretch>
        </p:blipFill>
        <p:spPr>
          <a:xfrm>
            <a:off x="1061325" y="9176084"/>
            <a:ext cx="215901" cy="215901"/>
          </a:xfrm>
          <a:prstGeom prst="rect">
            <a:avLst/>
          </a:prstGeom>
          <a:ln w="12700">
            <a:miter lim="400000"/>
          </a:ln>
        </p:spPr>
      </p:pic>
      <p:sp>
        <p:nvSpPr>
          <p:cNvPr id="1608"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606"/>
                                        </p:tgtEl>
                                        <p:attrNameLst>
                                          <p:attrName>style.visibility</p:attrName>
                                        </p:attrNameLst>
                                      </p:cBhvr>
                                      <p:to>
                                        <p:strVal val="visible"/>
                                      </p:to>
                                    </p:set>
                                    <p:animEffect filter="wipe(down)" transition="in">
                                      <p:cBhvr>
                                        <p:cTn id="7" dur="1000"/>
                                        <p:tgtEl>
                                          <p:spTgt spid="16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602"/>
                                        </p:tgtEl>
                                        <p:attrNameLst>
                                          <p:attrName>style.visibility</p:attrName>
                                        </p:attrNameLst>
                                      </p:cBhvr>
                                      <p:to>
                                        <p:strVal val="visible"/>
                                      </p:to>
                                    </p:set>
                                    <p:animEffect filter="wipe(up)" transition="in">
                                      <p:cBhvr>
                                        <p:cTn id="12" dur="500"/>
                                        <p:tgtEl>
                                          <p:spTgt spid="1602"/>
                                        </p:tgtEl>
                                      </p:cBhvr>
                                    </p:animEffect>
                                  </p:childTnLst>
                                </p:cTn>
                              </p:par>
                            </p:childTnLst>
                          </p:cTn>
                        </p:par>
                        <p:par>
                          <p:cTn id="13" fill="hold">
                            <p:stCondLst>
                              <p:cond delay="500"/>
                            </p:stCondLst>
                            <p:childTnLst>
                              <p:par>
                                <p:cTn id="14" presetClass="entr" nodeType="afterEffect" presetSubtype="1" presetID="22" grpId="3" fill="hold">
                                  <p:stCondLst>
                                    <p:cond delay="0"/>
                                  </p:stCondLst>
                                  <p:iterate type="el" backwards="0">
                                    <p:tmAbs val="0"/>
                                  </p:iterate>
                                  <p:childTnLst>
                                    <p:set>
                                      <p:cBhvr>
                                        <p:cTn id="15" fill="hold"/>
                                        <p:tgtEl>
                                          <p:spTgt spid="1604"/>
                                        </p:tgtEl>
                                        <p:attrNameLst>
                                          <p:attrName>style.visibility</p:attrName>
                                        </p:attrNameLst>
                                      </p:cBhvr>
                                      <p:to>
                                        <p:strVal val="visible"/>
                                      </p:to>
                                    </p:set>
                                    <p:animEffect filter="wipe(up)" transition="in">
                                      <p:cBhvr>
                                        <p:cTn id="16" dur="500"/>
                                        <p:tgtEl>
                                          <p:spTgt spid="1604"/>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2" presetID="22" grpId="4" fill="hold">
                                  <p:stCondLst>
                                    <p:cond delay="0"/>
                                  </p:stCondLst>
                                  <p:iterate type="el" backwards="0">
                                    <p:tmAbs val="0"/>
                                  </p:iterate>
                                  <p:childTnLst>
                                    <p:set>
                                      <p:cBhvr>
                                        <p:cTn id="20" fill="hold"/>
                                        <p:tgtEl>
                                          <p:spTgt spid="1601"/>
                                        </p:tgtEl>
                                        <p:attrNameLst>
                                          <p:attrName>style.visibility</p:attrName>
                                        </p:attrNameLst>
                                      </p:cBhvr>
                                      <p:to>
                                        <p:strVal val="visible"/>
                                      </p:to>
                                    </p:set>
                                    <p:animEffect filter="wipe(right)" transition="in">
                                      <p:cBhvr>
                                        <p:cTn id="21" dur="500"/>
                                        <p:tgtEl>
                                          <p:spTgt spid="1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1" grpId="4"/>
      <p:bldP build="whole" bldLvl="1" animBg="1" rev="0" advAuto="0" spid="1602" grpId="2"/>
      <p:bldP build="whole" bldLvl="1" animBg="1" rev="0" advAuto="0" spid="1604" grpId="3"/>
      <p:bldP build="whole" bldLvl="1" animBg="1" rev="0" advAuto="0" spid="1606"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610" name="Image" descr="Image"/>
          <p:cNvPicPr>
            <a:picLocks noChangeAspect="1"/>
          </p:cNvPicPr>
          <p:nvPr/>
        </p:nvPicPr>
        <p:blipFill>
          <a:blip r:embed="rId2">
            <a:extLst/>
          </a:blip>
          <a:stretch>
            <a:fillRect/>
          </a:stretch>
        </p:blipFill>
        <p:spPr>
          <a:xfrm>
            <a:off x="7682456" y="5071484"/>
            <a:ext cx="3898901" cy="203201"/>
          </a:xfrm>
          <a:prstGeom prst="rect">
            <a:avLst/>
          </a:prstGeom>
          <a:ln w="12700">
            <a:miter lim="400000"/>
          </a:ln>
        </p:spPr>
      </p:pic>
      <p:pic>
        <p:nvPicPr>
          <p:cNvPr id="1611" name="Image" descr="Image"/>
          <p:cNvPicPr>
            <a:picLocks noChangeAspect="1"/>
          </p:cNvPicPr>
          <p:nvPr/>
        </p:nvPicPr>
        <p:blipFill>
          <a:blip r:embed="rId3">
            <a:extLst/>
          </a:blip>
          <a:stretch>
            <a:fillRect/>
          </a:stretch>
        </p:blipFill>
        <p:spPr>
          <a:xfrm>
            <a:off x="7714957" y="4597400"/>
            <a:ext cx="1105730" cy="571500"/>
          </a:xfrm>
          <a:prstGeom prst="rect">
            <a:avLst/>
          </a:prstGeom>
          <a:ln w="12700">
            <a:miter lim="400000"/>
          </a:ln>
        </p:spPr>
      </p:pic>
      <p:pic>
        <p:nvPicPr>
          <p:cNvPr id="1612" name="Image" descr="Image"/>
          <p:cNvPicPr>
            <a:picLocks noChangeAspect="1"/>
          </p:cNvPicPr>
          <p:nvPr/>
        </p:nvPicPr>
        <p:blipFill>
          <a:blip r:embed="rId4">
            <a:extLst/>
          </a:blip>
          <a:stretch>
            <a:fillRect/>
          </a:stretch>
        </p:blipFill>
        <p:spPr>
          <a:xfrm>
            <a:off x="8480042" y="4083618"/>
            <a:ext cx="711201" cy="1104901"/>
          </a:xfrm>
          <a:prstGeom prst="rect">
            <a:avLst/>
          </a:prstGeom>
          <a:ln w="12700">
            <a:miter lim="400000"/>
          </a:ln>
        </p:spPr>
      </p:pic>
      <p:pic>
        <p:nvPicPr>
          <p:cNvPr id="1613" name="Image" descr="Image"/>
          <p:cNvPicPr>
            <a:picLocks noChangeAspect="1"/>
          </p:cNvPicPr>
          <p:nvPr/>
        </p:nvPicPr>
        <p:blipFill>
          <a:blip r:embed="rId5">
            <a:extLst/>
          </a:blip>
          <a:stretch>
            <a:fillRect/>
          </a:stretch>
        </p:blipFill>
        <p:spPr>
          <a:xfrm>
            <a:off x="1552718" y="1193669"/>
            <a:ext cx="1968501" cy="2768601"/>
          </a:xfrm>
          <a:prstGeom prst="rect">
            <a:avLst/>
          </a:prstGeom>
          <a:ln w="12700">
            <a:miter lim="400000"/>
          </a:ln>
        </p:spPr>
      </p:pic>
      <p:pic>
        <p:nvPicPr>
          <p:cNvPr id="1614" name="Image" descr="Image"/>
          <p:cNvPicPr>
            <a:picLocks noChangeAspect="1"/>
          </p:cNvPicPr>
          <p:nvPr/>
        </p:nvPicPr>
        <p:blipFill>
          <a:blip r:embed="rId6">
            <a:extLst/>
          </a:blip>
          <a:stretch>
            <a:fillRect/>
          </a:stretch>
        </p:blipFill>
        <p:spPr>
          <a:xfrm>
            <a:off x="978775" y="1962150"/>
            <a:ext cx="381001" cy="7556500"/>
          </a:xfrm>
          <a:prstGeom prst="rect">
            <a:avLst/>
          </a:prstGeom>
          <a:ln w="12700">
            <a:miter lim="400000"/>
          </a:ln>
        </p:spPr>
      </p:pic>
      <p:pic>
        <p:nvPicPr>
          <p:cNvPr id="1615" name="Image" descr="Image"/>
          <p:cNvPicPr>
            <a:picLocks noChangeAspect="1"/>
          </p:cNvPicPr>
          <p:nvPr/>
        </p:nvPicPr>
        <p:blipFill>
          <a:blip r:embed="rId7">
            <a:extLst/>
          </a:blip>
          <a:stretch>
            <a:fillRect/>
          </a:stretch>
        </p:blipFill>
        <p:spPr>
          <a:xfrm>
            <a:off x="1368568" y="2266950"/>
            <a:ext cx="2336801" cy="6946900"/>
          </a:xfrm>
          <a:prstGeom prst="rect">
            <a:avLst/>
          </a:prstGeom>
          <a:ln w="12700">
            <a:miter lim="400000"/>
          </a:ln>
        </p:spPr>
      </p:pic>
      <p:sp>
        <p:nvSpPr>
          <p:cNvPr id="1616" name="ROOT"/>
          <p:cNvSpPr txBox="1"/>
          <p:nvPr/>
        </p:nvSpPr>
        <p:spPr>
          <a:xfrm>
            <a:off x="671842" y="1102970"/>
            <a:ext cx="99486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ROOT</a:t>
            </a:r>
          </a:p>
        </p:txBody>
      </p:sp>
      <p:sp>
        <p:nvSpPr>
          <p:cNvPr id="1617" name="Decoder"/>
          <p:cNvSpPr txBox="1"/>
          <p:nvPr/>
        </p:nvSpPr>
        <p:spPr>
          <a:xfrm>
            <a:off x="5013524" y="405173"/>
            <a:ext cx="2977751" cy="597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Decoder</a:t>
            </a:r>
          </a:p>
        </p:txBody>
      </p:sp>
      <p:sp>
        <p:nvSpPr>
          <p:cNvPr id="1618" name="the deep biaffine dependency parser (Dozat and Manning, 2016)"/>
          <p:cNvSpPr txBox="1"/>
          <p:nvPr/>
        </p:nvSpPr>
        <p:spPr>
          <a:xfrm>
            <a:off x="2891430" y="1047750"/>
            <a:ext cx="1001676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300"/>
              </a:lnSpc>
              <a:spcBef>
                <a:spcPts val="1200"/>
              </a:spcBef>
              <a:defRPr b="0" sz="3000">
                <a:latin typeface="Times"/>
                <a:ea typeface="Times"/>
                <a:cs typeface="Times"/>
                <a:sym typeface="Times"/>
              </a:defRPr>
            </a:pPr>
            <a:r>
              <a:t>the deep biaffine dependency parser (</a:t>
            </a:r>
            <a:r>
              <a:rPr>
                <a:solidFill>
                  <a:srgbClr val="000080"/>
                </a:solidFill>
              </a:rPr>
              <a:t>Dozat and Manning</a:t>
            </a:r>
            <a:r>
              <a:t>, </a:t>
            </a:r>
            <a:r>
              <a:rPr>
                <a:solidFill>
                  <a:srgbClr val="000080"/>
                </a:solidFill>
              </a:rPr>
              <a:t>2016</a:t>
            </a:r>
            <a:r>
              <a:t>) </a:t>
            </a:r>
          </a:p>
        </p:txBody>
      </p:sp>
      <p:pic>
        <p:nvPicPr>
          <p:cNvPr id="1619" name="Image" descr="Image"/>
          <p:cNvPicPr>
            <a:picLocks noChangeAspect="1"/>
          </p:cNvPicPr>
          <p:nvPr/>
        </p:nvPicPr>
        <p:blipFill>
          <a:blip r:embed="rId8">
            <a:extLst/>
          </a:blip>
          <a:stretch>
            <a:fillRect/>
          </a:stretch>
        </p:blipFill>
        <p:spPr>
          <a:xfrm>
            <a:off x="1061325" y="9176084"/>
            <a:ext cx="215901" cy="215901"/>
          </a:xfrm>
          <a:prstGeom prst="rect">
            <a:avLst/>
          </a:prstGeom>
          <a:ln w="12700">
            <a:miter lim="400000"/>
          </a:ln>
        </p:spPr>
      </p:pic>
      <p:sp>
        <p:nvSpPr>
          <p:cNvPr id="1620"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612"/>
                                        </p:tgtEl>
                                        <p:attrNameLst>
                                          <p:attrName>style.visibility</p:attrName>
                                        </p:attrNameLst>
                                      </p:cBhvr>
                                      <p:to>
                                        <p:strVal val="visible"/>
                                      </p:to>
                                    </p:set>
                                    <p:animEffect filter="wipe(up)" transition="in">
                                      <p:cBhvr>
                                        <p:cTn id="7" dur="1000"/>
                                        <p:tgtEl>
                                          <p:spTgt spid="1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2"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622" name="Image" descr="Image"/>
          <p:cNvPicPr>
            <a:picLocks noChangeAspect="1"/>
          </p:cNvPicPr>
          <p:nvPr/>
        </p:nvPicPr>
        <p:blipFill>
          <a:blip r:embed="rId2">
            <a:extLst/>
          </a:blip>
          <a:stretch>
            <a:fillRect/>
          </a:stretch>
        </p:blipFill>
        <p:spPr>
          <a:xfrm>
            <a:off x="1305068" y="1221255"/>
            <a:ext cx="2209801" cy="8051801"/>
          </a:xfrm>
          <a:prstGeom prst="rect">
            <a:avLst/>
          </a:prstGeom>
          <a:ln w="12700">
            <a:miter lim="400000"/>
          </a:ln>
        </p:spPr>
      </p:pic>
      <p:pic>
        <p:nvPicPr>
          <p:cNvPr id="1623" name="Image" descr="Image"/>
          <p:cNvPicPr>
            <a:picLocks noChangeAspect="1"/>
          </p:cNvPicPr>
          <p:nvPr/>
        </p:nvPicPr>
        <p:blipFill>
          <a:blip r:embed="rId3">
            <a:extLst/>
          </a:blip>
          <a:stretch>
            <a:fillRect/>
          </a:stretch>
        </p:blipFill>
        <p:spPr>
          <a:xfrm>
            <a:off x="978775" y="1962150"/>
            <a:ext cx="381001" cy="7556500"/>
          </a:xfrm>
          <a:prstGeom prst="rect">
            <a:avLst/>
          </a:prstGeom>
          <a:ln w="12700">
            <a:miter lim="400000"/>
          </a:ln>
        </p:spPr>
      </p:pic>
      <p:sp>
        <p:nvSpPr>
          <p:cNvPr id="1624" name="ROOT"/>
          <p:cNvSpPr txBox="1"/>
          <p:nvPr/>
        </p:nvSpPr>
        <p:spPr>
          <a:xfrm>
            <a:off x="671842" y="1102970"/>
            <a:ext cx="99486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ROOT</a:t>
            </a:r>
          </a:p>
        </p:txBody>
      </p:sp>
      <p:pic>
        <p:nvPicPr>
          <p:cNvPr id="1625" name="Image" descr="Image"/>
          <p:cNvPicPr>
            <a:picLocks noChangeAspect="1"/>
          </p:cNvPicPr>
          <p:nvPr/>
        </p:nvPicPr>
        <p:blipFill>
          <a:blip r:embed="rId4">
            <a:extLst/>
          </a:blip>
          <a:stretch>
            <a:fillRect/>
          </a:stretch>
        </p:blipFill>
        <p:spPr>
          <a:xfrm>
            <a:off x="7682456" y="5071484"/>
            <a:ext cx="3898901" cy="203201"/>
          </a:xfrm>
          <a:prstGeom prst="rect">
            <a:avLst/>
          </a:prstGeom>
          <a:ln w="12700">
            <a:miter lim="400000"/>
          </a:ln>
        </p:spPr>
      </p:pic>
      <p:pic>
        <p:nvPicPr>
          <p:cNvPr id="1626" name="Image" descr="Image"/>
          <p:cNvPicPr>
            <a:picLocks noChangeAspect="1"/>
          </p:cNvPicPr>
          <p:nvPr/>
        </p:nvPicPr>
        <p:blipFill>
          <a:blip r:embed="rId5">
            <a:extLst/>
          </a:blip>
          <a:stretch>
            <a:fillRect/>
          </a:stretch>
        </p:blipFill>
        <p:spPr>
          <a:xfrm>
            <a:off x="7714957" y="4584700"/>
            <a:ext cx="1130301" cy="584200"/>
          </a:xfrm>
          <a:prstGeom prst="rect">
            <a:avLst/>
          </a:prstGeom>
          <a:ln w="12700">
            <a:miter lim="400000"/>
          </a:ln>
        </p:spPr>
      </p:pic>
      <p:pic>
        <p:nvPicPr>
          <p:cNvPr id="1627" name="Image" descr="Image"/>
          <p:cNvPicPr>
            <a:picLocks noChangeAspect="1"/>
          </p:cNvPicPr>
          <p:nvPr/>
        </p:nvPicPr>
        <p:blipFill>
          <a:blip r:embed="rId6">
            <a:extLst/>
          </a:blip>
          <a:stretch>
            <a:fillRect/>
          </a:stretch>
        </p:blipFill>
        <p:spPr>
          <a:xfrm>
            <a:off x="8480042" y="4083618"/>
            <a:ext cx="711201" cy="1104901"/>
          </a:xfrm>
          <a:prstGeom prst="rect">
            <a:avLst/>
          </a:prstGeom>
          <a:ln w="12700">
            <a:miter lim="400000"/>
          </a:ln>
        </p:spPr>
      </p:pic>
      <p:pic>
        <p:nvPicPr>
          <p:cNvPr id="1628" name="Image" descr="Image"/>
          <p:cNvPicPr>
            <a:picLocks noChangeAspect="1"/>
          </p:cNvPicPr>
          <p:nvPr/>
        </p:nvPicPr>
        <p:blipFill>
          <a:blip r:embed="rId7">
            <a:extLst/>
          </a:blip>
          <a:stretch>
            <a:fillRect/>
          </a:stretch>
        </p:blipFill>
        <p:spPr>
          <a:xfrm>
            <a:off x="9664079" y="4852959"/>
            <a:ext cx="1231901" cy="381001"/>
          </a:xfrm>
          <a:prstGeom prst="rect">
            <a:avLst/>
          </a:prstGeom>
          <a:ln w="12700">
            <a:miter lim="400000"/>
          </a:ln>
        </p:spPr>
      </p:pic>
      <p:sp>
        <p:nvSpPr>
          <p:cNvPr id="1629" name="Decoder"/>
          <p:cNvSpPr txBox="1"/>
          <p:nvPr/>
        </p:nvSpPr>
        <p:spPr>
          <a:xfrm>
            <a:off x="5013524" y="405173"/>
            <a:ext cx="2977751" cy="597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Decoder</a:t>
            </a:r>
          </a:p>
        </p:txBody>
      </p:sp>
      <p:sp>
        <p:nvSpPr>
          <p:cNvPr id="1630" name="the deep biaffine dependency parser (Dozat and Manning, 2016)"/>
          <p:cNvSpPr txBox="1"/>
          <p:nvPr/>
        </p:nvSpPr>
        <p:spPr>
          <a:xfrm>
            <a:off x="2891430" y="1047750"/>
            <a:ext cx="1001676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300"/>
              </a:lnSpc>
              <a:spcBef>
                <a:spcPts val="1200"/>
              </a:spcBef>
              <a:defRPr b="0" sz="3000">
                <a:latin typeface="Times"/>
                <a:ea typeface="Times"/>
                <a:cs typeface="Times"/>
                <a:sym typeface="Times"/>
              </a:defRPr>
            </a:pPr>
            <a:r>
              <a:t>the deep biaffine dependency parser (</a:t>
            </a:r>
            <a:r>
              <a:rPr>
                <a:solidFill>
                  <a:srgbClr val="000080"/>
                </a:solidFill>
              </a:rPr>
              <a:t>Dozat and Manning</a:t>
            </a:r>
            <a:r>
              <a:t>, </a:t>
            </a:r>
            <a:r>
              <a:rPr>
                <a:solidFill>
                  <a:srgbClr val="000080"/>
                </a:solidFill>
              </a:rPr>
              <a:t>2016</a:t>
            </a:r>
            <a:r>
              <a:t>) </a:t>
            </a:r>
          </a:p>
        </p:txBody>
      </p:sp>
      <p:pic>
        <p:nvPicPr>
          <p:cNvPr id="1631" name="Image" descr="Image"/>
          <p:cNvPicPr>
            <a:picLocks noChangeAspect="1"/>
          </p:cNvPicPr>
          <p:nvPr/>
        </p:nvPicPr>
        <p:blipFill>
          <a:blip r:embed="rId8">
            <a:extLst/>
          </a:blip>
          <a:stretch>
            <a:fillRect/>
          </a:stretch>
        </p:blipFill>
        <p:spPr>
          <a:xfrm>
            <a:off x="1061325" y="9139049"/>
            <a:ext cx="215901" cy="215901"/>
          </a:xfrm>
          <a:prstGeom prst="rect">
            <a:avLst/>
          </a:prstGeom>
          <a:ln w="12700">
            <a:miter lim="400000"/>
          </a:ln>
        </p:spPr>
      </p:pic>
      <p:sp>
        <p:nvSpPr>
          <p:cNvPr id="1632"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634" name="Image" descr="Image"/>
          <p:cNvPicPr>
            <a:picLocks noChangeAspect="1"/>
          </p:cNvPicPr>
          <p:nvPr/>
        </p:nvPicPr>
        <p:blipFill>
          <a:blip r:embed="rId2">
            <a:extLst/>
          </a:blip>
          <a:stretch>
            <a:fillRect/>
          </a:stretch>
        </p:blipFill>
        <p:spPr>
          <a:xfrm>
            <a:off x="8773519" y="4521200"/>
            <a:ext cx="2679701" cy="711200"/>
          </a:xfrm>
          <a:prstGeom prst="rect">
            <a:avLst/>
          </a:prstGeom>
          <a:ln w="12700">
            <a:miter lim="400000"/>
          </a:ln>
        </p:spPr>
      </p:pic>
      <p:pic>
        <p:nvPicPr>
          <p:cNvPr id="1635" name="Image" descr="Image"/>
          <p:cNvPicPr>
            <a:picLocks noChangeAspect="1"/>
          </p:cNvPicPr>
          <p:nvPr/>
        </p:nvPicPr>
        <p:blipFill>
          <a:blip r:embed="rId3">
            <a:extLst/>
          </a:blip>
          <a:stretch>
            <a:fillRect/>
          </a:stretch>
        </p:blipFill>
        <p:spPr>
          <a:xfrm>
            <a:off x="7682456" y="5071484"/>
            <a:ext cx="3898901" cy="203201"/>
          </a:xfrm>
          <a:prstGeom prst="rect">
            <a:avLst/>
          </a:prstGeom>
          <a:ln w="12700">
            <a:miter lim="400000"/>
          </a:ln>
        </p:spPr>
      </p:pic>
      <p:pic>
        <p:nvPicPr>
          <p:cNvPr id="1636" name="Image" descr="Image"/>
          <p:cNvPicPr>
            <a:picLocks noChangeAspect="1"/>
          </p:cNvPicPr>
          <p:nvPr/>
        </p:nvPicPr>
        <p:blipFill>
          <a:blip r:embed="rId4">
            <a:extLst/>
          </a:blip>
          <a:stretch>
            <a:fillRect/>
          </a:stretch>
        </p:blipFill>
        <p:spPr>
          <a:xfrm>
            <a:off x="7714957" y="4584700"/>
            <a:ext cx="1130301" cy="584200"/>
          </a:xfrm>
          <a:prstGeom prst="rect">
            <a:avLst/>
          </a:prstGeom>
          <a:ln w="12700">
            <a:miter lim="400000"/>
          </a:ln>
        </p:spPr>
      </p:pic>
      <p:pic>
        <p:nvPicPr>
          <p:cNvPr id="1637" name="Image" descr="Image"/>
          <p:cNvPicPr>
            <a:picLocks noChangeAspect="1"/>
          </p:cNvPicPr>
          <p:nvPr/>
        </p:nvPicPr>
        <p:blipFill>
          <a:blip r:embed="rId5">
            <a:extLst/>
          </a:blip>
          <a:stretch>
            <a:fillRect/>
          </a:stretch>
        </p:blipFill>
        <p:spPr>
          <a:xfrm>
            <a:off x="8480042" y="4083618"/>
            <a:ext cx="711201" cy="1104901"/>
          </a:xfrm>
          <a:prstGeom prst="rect">
            <a:avLst/>
          </a:prstGeom>
          <a:ln w="12700">
            <a:miter lim="400000"/>
          </a:ln>
        </p:spPr>
      </p:pic>
      <p:pic>
        <p:nvPicPr>
          <p:cNvPr id="1638" name="Image" descr="Image"/>
          <p:cNvPicPr>
            <a:picLocks noChangeAspect="1"/>
          </p:cNvPicPr>
          <p:nvPr/>
        </p:nvPicPr>
        <p:blipFill>
          <a:blip r:embed="rId6">
            <a:extLst/>
          </a:blip>
          <a:stretch>
            <a:fillRect/>
          </a:stretch>
        </p:blipFill>
        <p:spPr>
          <a:xfrm>
            <a:off x="9664079" y="4852959"/>
            <a:ext cx="1231901" cy="381001"/>
          </a:xfrm>
          <a:prstGeom prst="rect">
            <a:avLst/>
          </a:prstGeom>
          <a:ln w="12700">
            <a:miter lim="400000"/>
          </a:ln>
        </p:spPr>
      </p:pic>
      <p:sp>
        <p:nvSpPr>
          <p:cNvPr id="1639" name="Decoder"/>
          <p:cNvSpPr txBox="1"/>
          <p:nvPr/>
        </p:nvSpPr>
        <p:spPr>
          <a:xfrm>
            <a:off x="5013524" y="405173"/>
            <a:ext cx="2977751" cy="597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Decoder</a:t>
            </a:r>
          </a:p>
        </p:txBody>
      </p:sp>
      <p:sp>
        <p:nvSpPr>
          <p:cNvPr id="1640" name="the deep biaffine dependency parser (Dozat and Manning, 2016)"/>
          <p:cNvSpPr txBox="1"/>
          <p:nvPr/>
        </p:nvSpPr>
        <p:spPr>
          <a:xfrm>
            <a:off x="2891430" y="1047750"/>
            <a:ext cx="1001676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300"/>
              </a:lnSpc>
              <a:spcBef>
                <a:spcPts val="1200"/>
              </a:spcBef>
              <a:defRPr b="0" sz="3000">
                <a:latin typeface="Times"/>
                <a:ea typeface="Times"/>
                <a:cs typeface="Times"/>
                <a:sym typeface="Times"/>
              </a:defRPr>
            </a:pPr>
            <a:r>
              <a:t>the deep biaffine dependency parser (</a:t>
            </a:r>
            <a:r>
              <a:rPr>
                <a:solidFill>
                  <a:srgbClr val="000080"/>
                </a:solidFill>
              </a:rPr>
              <a:t>Dozat and Manning</a:t>
            </a:r>
            <a:r>
              <a:t>, </a:t>
            </a:r>
            <a:r>
              <a:rPr>
                <a:solidFill>
                  <a:srgbClr val="000080"/>
                </a:solidFill>
              </a:rPr>
              <a:t>2016</a:t>
            </a:r>
            <a:r>
              <a:t>) </a:t>
            </a:r>
          </a:p>
        </p:txBody>
      </p:sp>
      <p:pic>
        <p:nvPicPr>
          <p:cNvPr id="1641" name="Image" descr="Image"/>
          <p:cNvPicPr>
            <a:picLocks noChangeAspect="1"/>
          </p:cNvPicPr>
          <p:nvPr/>
        </p:nvPicPr>
        <p:blipFill>
          <a:blip r:embed="rId7">
            <a:extLst/>
          </a:blip>
          <a:stretch>
            <a:fillRect/>
          </a:stretch>
        </p:blipFill>
        <p:spPr>
          <a:xfrm>
            <a:off x="1321456" y="1147184"/>
            <a:ext cx="2362201" cy="8051801"/>
          </a:xfrm>
          <a:prstGeom prst="rect">
            <a:avLst/>
          </a:prstGeom>
          <a:ln w="12700">
            <a:miter lim="400000"/>
          </a:ln>
        </p:spPr>
      </p:pic>
      <p:pic>
        <p:nvPicPr>
          <p:cNvPr id="1642" name="Image" descr="Image"/>
          <p:cNvPicPr>
            <a:picLocks noChangeAspect="1"/>
          </p:cNvPicPr>
          <p:nvPr/>
        </p:nvPicPr>
        <p:blipFill>
          <a:blip r:embed="rId8">
            <a:extLst/>
          </a:blip>
          <a:stretch>
            <a:fillRect/>
          </a:stretch>
        </p:blipFill>
        <p:spPr>
          <a:xfrm>
            <a:off x="978775" y="1962150"/>
            <a:ext cx="381001" cy="7556500"/>
          </a:xfrm>
          <a:prstGeom prst="rect">
            <a:avLst/>
          </a:prstGeom>
          <a:ln w="12700">
            <a:miter lim="400000"/>
          </a:ln>
        </p:spPr>
      </p:pic>
      <p:sp>
        <p:nvSpPr>
          <p:cNvPr id="1643" name="ROOT"/>
          <p:cNvSpPr txBox="1"/>
          <p:nvPr/>
        </p:nvSpPr>
        <p:spPr>
          <a:xfrm>
            <a:off x="671842" y="1102970"/>
            <a:ext cx="99486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ROOT</a:t>
            </a:r>
          </a:p>
        </p:txBody>
      </p:sp>
      <p:pic>
        <p:nvPicPr>
          <p:cNvPr id="1644" name="Image" descr="Image"/>
          <p:cNvPicPr>
            <a:picLocks noChangeAspect="1"/>
          </p:cNvPicPr>
          <p:nvPr/>
        </p:nvPicPr>
        <p:blipFill>
          <a:blip r:embed="rId9">
            <a:extLst/>
          </a:blip>
          <a:stretch>
            <a:fillRect/>
          </a:stretch>
        </p:blipFill>
        <p:spPr>
          <a:xfrm>
            <a:off x="1061325" y="9139049"/>
            <a:ext cx="215901" cy="215901"/>
          </a:xfrm>
          <a:prstGeom prst="rect">
            <a:avLst/>
          </a:prstGeom>
          <a:ln w="12700">
            <a:miter lim="400000"/>
          </a:ln>
        </p:spPr>
      </p:pic>
      <p:sp>
        <p:nvSpPr>
          <p:cNvPr id="1645"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47" name="Bottle"/>
          <p:cNvSpPr/>
          <p:nvPr/>
        </p:nvSpPr>
        <p:spPr>
          <a:xfrm rot="5400000">
            <a:off x="-6211661" y="773540"/>
            <a:ext cx="2971685" cy="9400725"/>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658" name="Group"/>
          <p:cNvGrpSpPr/>
          <p:nvPr/>
        </p:nvGrpSpPr>
        <p:grpSpPr>
          <a:xfrm>
            <a:off x="-10002469" y="-669672"/>
            <a:ext cx="21913860" cy="12820144"/>
            <a:chOff x="0" y="0"/>
            <a:chExt cx="21913859" cy="12820142"/>
          </a:xfrm>
        </p:grpSpPr>
        <p:pic>
          <p:nvPicPr>
            <p:cNvPr id="1648" name="Image" descr="Image"/>
            <p:cNvPicPr>
              <a:picLocks noChangeAspect="1"/>
            </p:cNvPicPr>
            <p:nvPr/>
          </p:nvPicPr>
          <p:blipFill>
            <a:blip r:embed="rId2">
              <a:extLst/>
            </a:blip>
            <a:stretch>
              <a:fillRect/>
            </a:stretch>
          </p:blipFill>
          <p:spPr>
            <a:xfrm>
              <a:off x="0" y="733613"/>
              <a:ext cx="2363099" cy="9435270"/>
            </a:xfrm>
            <a:prstGeom prst="rect">
              <a:avLst/>
            </a:prstGeom>
            <a:ln w="12700" cap="flat">
              <a:noFill/>
              <a:miter lim="400000"/>
            </a:ln>
            <a:effectLst/>
          </p:spPr>
        </p:pic>
        <p:grpSp>
          <p:nvGrpSpPr>
            <p:cNvPr id="1651" name="Group"/>
            <p:cNvGrpSpPr/>
            <p:nvPr/>
          </p:nvGrpSpPr>
          <p:grpSpPr>
            <a:xfrm>
              <a:off x="2024668" y="-1"/>
              <a:ext cx="5765907" cy="12820143"/>
              <a:chOff x="0" y="0"/>
              <a:chExt cx="5765905" cy="12820141"/>
            </a:xfrm>
          </p:grpSpPr>
          <p:sp>
            <p:nvSpPr>
              <p:cNvPr id="1649" name="ELMo Layer"/>
              <p:cNvSpPr txBox="1"/>
              <p:nvPr/>
            </p:nvSpPr>
            <p:spPr>
              <a:xfrm>
                <a:off x="816186" y="11930658"/>
                <a:ext cx="3377110" cy="889484"/>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ELMo Layer</a:t>
                </a:r>
              </a:p>
            </p:txBody>
          </p:sp>
          <p:pic>
            <p:nvPicPr>
              <p:cNvPr id="1650" name="Image" descr="Image"/>
              <p:cNvPicPr>
                <a:picLocks noChangeAspect="1"/>
              </p:cNvPicPr>
              <p:nvPr/>
            </p:nvPicPr>
            <p:blipFill>
              <a:blip r:embed="rId3">
                <a:extLst/>
              </a:blip>
              <a:stretch>
                <a:fillRect/>
              </a:stretch>
            </p:blipFill>
            <p:spPr>
              <a:xfrm>
                <a:off x="0" y="0"/>
                <a:ext cx="5765906" cy="10902495"/>
              </a:xfrm>
              <a:prstGeom prst="rect">
                <a:avLst/>
              </a:prstGeom>
              <a:ln w="12700" cap="flat">
                <a:noFill/>
                <a:miter lim="400000"/>
              </a:ln>
              <a:effectLst/>
            </p:spPr>
          </p:pic>
        </p:grpSp>
        <p:grpSp>
          <p:nvGrpSpPr>
            <p:cNvPr id="1654" name="Group"/>
            <p:cNvGrpSpPr/>
            <p:nvPr/>
          </p:nvGrpSpPr>
          <p:grpSpPr>
            <a:xfrm>
              <a:off x="6817802" y="362628"/>
              <a:ext cx="4157876" cy="12457515"/>
              <a:chOff x="0" y="0"/>
              <a:chExt cx="4157875" cy="12457513"/>
            </a:xfrm>
          </p:grpSpPr>
          <p:sp>
            <p:nvSpPr>
              <p:cNvPr id="1652" name="Token Encoder"/>
              <p:cNvSpPr txBox="1"/>
              <p:nvPr/>
            </p:nvSpPr>
            <p:spPr>
              <a:xfrm>
                <a:off x="0" y="11568031"/>
                <a:ext cx="4157876" cy="889483"/>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Token Encoder</a:t>
                </a:r>
              </a:p>
            </p:txBody>
          </p:sp>
          <p:pic>
            <p:nvPicPr>
              <p:cNvPr id="1653" name="Image" descr="Image"/>
              <p:cNvPicPr>
                <a:picLocks noChangeAspect="1"/>
              </p:cNvPicPr>
              <p:nvPr/>
            </p:nvPicPr>
            <p:blipFill>
              <a:blip r:embed="rId4">
                <a:extLst/>
              </a:blip>
              <a:stretch>
                <a:fillRect/>
              </a:stretch>
            </p:blipFill>
            <p:spPr>
              <a:xfrm>
                <a:off x="1187426" y="0"/>
                <a:ext cx="2480168" cy="10177239"/>
              </a:xfrm>
              <a:prstGeom prst="rect">
                <a:avLst/>
              </a:prstGeom>
              <a:ln w="12700" cap="flat">
                <a:noFill/>
                <a:miter lim="400000"/>
              </a:ln>
              <a:effectLst/>
            </p:spPr>
          </p:pic>
        </p:grpSp>
        <p:grpSp>
          <p:nvGrpSpPr>
            <p:cNvPr id="1657" name="Group"/>
            <p:cNvGrpSpPr/>
            <p:nvPr/>
          </p:nvGrpSpPr>
          <p:grpSpPr>
            <a:xfrm>
              <a:off x="10700050" y="362628"/>
              <a:ext cx="11213810" cy="12457515"/>
              <a:chOff x="0" y="0"/>
              <a:chExt cx="11213808" cy="12457513"/>
            </a:xfrm>
          </p:grpSpPr>
          <p:sp>
            <p:nvSpPr>
              <p:cNvPr id="1655" name="Decoder"/>
              <p:cNvSpPr txBox="1"/>
              <p:nvPr/>
            </p:nvSpPr>
            <p:spPr>
              <a:xfrm>
                <a:off x="1456136" y="11568031"/>
                <a:ext cx="2480168" cy="889483"/>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Decoder</a:t>
                </a:r>
              </a:p>
            </p:txBody>
          </p:sp>
          <p:pic>
            <p:nvPicPr>
              <p:cNvPr id="1656" name="Image" descr="Image"/>
              <p:cNvPicPr>
                <a:picLocks noChangeAspect="1"/>
              </p:cNvPicPr>
              <p:nvPr/>
            </p:nvPicPr>
            <p:blipFill>
              <a:blip r:embed="rId5">
                <a:extLst/>
              </a:blip>
              <a:stretch>
                <a:fillRect/>
              </a:stretch>
            </p:blipFill>
            <p:spPr>
              <a:xfrm>
                <a:off x="0" y="0"/>
                <a:ext cx="11213809" cy="10177239"/>
              </a:xfrm>
              <a:prstGeom prst="rect">
                <a:avLst/>
              </a:prstGeom>
              <a:ln w="12700" cap="flat">
                <a:noFill/>
                <a:miter lim="400000"/>
              </a:ln>
              <a:effectLst/>
            </p:spPr>
          </p:pic>
        </p:grpSp>
      </p:grpSp>
      <p:sp>
        <p:nvSpPr>
          <p:cNvPr id="1659" name="Decoder"/>
          <p:cNvSpPr txBox="1"/>
          <p:nvPr/>
        </p:nvSpPr>
        <p:spPr>
          <a:xfrm>
            <a:off x="5013524" y="405173"/>
            <a:ext cx="2977751" cy="59744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300">
                <a:solidFill>
                  <a:srgbClr val="FFFFFF"/>
                </a:solidFill>
                <a:latin typeface="+mn-lt"/>
                <a:ea typeface="+mn-ea"/>
                <a:cs typeface="+mn-cs"/>
                <a:sym typeface="Helvetica Neue Medium"/>
              </a:defRPr>
            </a:lvl1pPr>
          </a:lstStyle>
          <a:p>
            <a:pPr/>
            <a:r>
              <a:t>Decoder</a:t>
            </a:r>
          </a:p>
        </p:txBody>
      </p:sp>
      <p:sp>
        <p:nvSpPr>
          <p:cNvPr id="1660"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2" name="Variational Upper Bound"/>
          <p:cNvSpPr txBox="1"/>
          <p:nvPr>
            <p:ph type="title"/>
          </p:nvPr>
        </p:nvSpPr>
        <p:spPr>
          <a:prstGeom prst="rect">
            <a:avLst/>
          </a:prstGeom>
        </p:spPr>
        <p:txBody>
          <a:bodyPr/>
          <a:lstStyle>
            <a:lvl1pPr defTabSz="560831">
              <a:defRPr sz="7679"/>
            </a:lvl1pPr>
          </a:lstStyle>
          <a:p>
            <a:pPr/>
            <a:r>
              <a:t>Variational Upper Bound</a:t>
            </a:r>
          </a:p>
        </p:txBody>
      </p:sp>
      <p:sp>
        <p:nvSpPr>
          <p:cNvPr id="1663" name="To minimize the IB objective directly, some terms are intractable.…"/>
          <p:cNvSpPr txBox="1"/>
          <p:nvPr>
            <p:ph type="body" idx="1"/>
          </p:nvPr>
        </p:nvSpPr>
        <p:spPr>
          <a:prstGeom prst="rect">
            <a:avLst/>
          </a:prstGeom>
        </p:spPr>
        <p:txBody>
          <a:bodyPr/>
          <a:lstStyle/>
          <a:p>
            <a:pPr/>
            <a:r>
              <a:t>To minimize the IB objective directly, some terms are intractable.</a:t>
            </a:r>
          </a:p>
          <a:p>
            <a:pPr lvl="1"/>
            <a:r>
              <a:t> </a:t>
            </a:r>
          </a:p>
          <a:p>
            <a:pPr/>
            <a:r>
              <a:t>So we instead minimize a variational upper bound.</a:t>
            </a:r>
          </a:p>
          <a:p>
            <a:pPr lvl="1"/>
            <a:r>
              <a:t>Which is what the previous slide estimated by sampling</a:t>
            </a:r>
          </a:p>
          <a:p>
            <a:pPr/>
            <a:r>
              <a:t>For mathematical details, please refer to our paper ;) </a:t>
            </a:r>
          </a:p>
        </p:txBody>
      </p:sp>
      <p:sp>
        <p:nvSpPr>
          <p:cNvPr id="16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67" name="Group"/>
          <p:cNvGrpSpPr/>
          <p:nvPr/>
        </p:nvGrpSpPr>
        <p:grpSpPr>
          <a:xfrm>
            <a:off x="8636197" y="4286829"/>
            <a:ext cx="2337742" cy="1179943"/>
            <a:chOff x="0" y="0"/>
            <a:chExt cx="2337740" cy="1179942"/>
          </a:xfrm>
        </p:grpSpPr>
        <p:pic>
          <p:nvPicPr>
            <p:cNvPr id="1665" name="Image" descr="Image"/>
            <p:cNvPicPr>
              <a:picLocks noChangeAspect="1"/>
            </p:cNvPicPr>
            <p:nvPr/>
          </p:nvPicPr>
          <p:blipFill>
            <a:blip r:embed="rId3">
              <a:extLst/>
            </a:blip>
            <a:stretch>
              <a:fillRect/>
            </a:stretch>
          </p:blipFill>
          <p:spPr>
            <a:xfrm>
              <a:off x="0" y="174106"/>
              <a:ext cx="2337741" cy="831697"/>
            </a:xfrm>
            <a:prstGeom prst="rect">
              <a:avLst/>
            </a:prstGeom>
            <a:ln w="12700" cap="flat">
              <a:noFill/>
              <a:miter lim="400000"/>
            </a:ln>
            <a:effectLst/>
          </p:spPr>
        </p:pic>
        <p:pic>
          <p:nvPicPr>
            <p:cNvPr id="1666" name="wheat.jpg" descr="wheat.jpg"/>
            <p:cNvPicPr>
              <a:picLocks noChangeAspect="0"/>
            </p:cNvPicPr>
            <p:nvPr/>
          </p:nvPicPr>
          <p:blipFill>
            <a:blip r:embed="rId4">
              <a:extLst/>
            </a:blip>
            <a:srcRect l="0" t="0" r="0" b="0"/>
            <a:stretch>
              <a:fillRect/>
            </a:stretch>
          </p:blipFill>
          <p:spPr>
            <a:xfrm>
              <a:off x="912532" y="0"/>
              <a:ext cx="1134251" cy="1179943"/>
            </a:xfrm>
            <a:prstGeom prst="rect">
              <a:avLst/>
            </a:prstGeom>
            <a:ln w="12700" cap="flat">
              <a:noFill/>
              <a:miter lim="400000"/>
            </a:ln>
            <a:effectLst/>
          </p:spPr>
        </p:pic>
      </p:grpSp>
      <p:pic>
        <p:nvPicPr>
          <p:cNvPr id="1668" name="wheat.jpg" descr="wheat.jpg"/>
          <p:cNvPicPr>
            <a:picLocks noChangeAspect="0"/>
          </p:cNvPicPr>
          <p:nvPr/>
        </p:nvPicPr>
        <p:blipFill>
          <a:blip r:embed="rId4">
            <a:extLst/>
          </a:blip>
          <a:srcRect l="0" t="0" r="0" b="0"/>
          <a:stretch>
            <a:fillRect/>
          </a:stretch>
        </p:blipFill>
        <p:spPr>
          <a:xfrm>
            <a:off x="5406744" y="4286845"/>
            <a:ext cx="1134250" cy="1179943"/>
          </a:xfrm>
          <a:prstGeom prst="rect">
            <a:avLst/>
          </a:prstGeom>
          <a:ln w="12700">
            <a:miter lim="400000"/>
          </a:ln>
        </p:spPr>
      </p:pic>
      <p:grpSp>
        <p:nvGrpSpPr>
          <p:cNvPr id="1671" name="Group"/>
          <p:cNvGrpSpPr/>
          <p:nvPr/>
        </p:nvGrpSpPr>
        <p:grpSpPr>
          <a:xfrm>
            <a:off x="2459747" y="4525225"/>
            <a:ext cx="4370925" cy="703150"/>
            <a:chOff x="0" y="0"/>
            <a:chExt cx="4370924" cy="703148"/>
          </a:xfrm>
        </p:grpSpPr>
        <p:pic>
          <p:nvPicPr>
            <p:cNvPr id="1669" name="Image" descr="Image"/>
            <p:cNvPicPr>
              <a:picLocks noChangeAspect="1"/>
            </p:cNvPicPr>
            <p:nvPr/>
          </p:nvPicPr>
          <p:blipFill>
            <a:blip r:embed="rId5">
              <a:extLst/>
            </a:blip>
            <a:srcRect l="0" t="0" r="28334" b="0"/>
            <a:stretch>
              <a:fillRect/>
            </a:stretch>
          </p:blipFill>
          <p:spPr>
            <a:xfrm>
              <a:off x="722764" y="70580"/>
              <a:ext cx="1402053" cy="562099"/>
            </a:xfrm>
            <a:prstGeom prst="rect">
              <a:avLst/>
            </a:prstGeom>
            <a:ln w="12700" cap="flat">
              <a:noFill/>
              <a:miter lim="400000"/>
            </a:ln>
            <a:effectLst/>
          </p:spPr>
        </p:pic>
        <p:pic>
          <p:nvPicPr>
            <p:cNvPr id="1670" name="Image" descr="Image"/>
            <p:cNvPicPr>
              <a:picLocks noChangeAspect="1"/>
            </p:cNvPicPr>
            <p:nvPr/>
          </p:nvPicPr>
          <p:blipFill>
            <a:blip r:embed="rId6">
              <a:extLst/>
            </a:blip>
            <a:stretch>
              <a:fillRect/>
            </a:stretch>
          </p:blipFill>
          <p:spPr>
            <a:xfrm>
              <a:off x="0" y="0"/>
              <a:ext cx="4370925" cy="703149"/>
            </a:xfrm>
            <a:prstGeom prst="rect">
              <a:avLst/>
            </a:prstGeom>
            <a:ln w="12700" cap="flat">
              <a:noFill/>
              <a:miter lim="400000"/>
            </a:ln>
            <a:effectLst/>
          </p:spPr>
        </p:pic>
      </p:grpSp>
      <p:sp>
        <p:nvSpPr>
          <p:cNvPr id="1672" name="and"/>
          <p:cNvSpPr txBox="1"/>
          <p:nvPr/>
        </p:nvSpPr>
        <p:spPr>
          <a:xfrm>
            <a:off x="7405317" y="4646270"/>
            <a:ext cx="6562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and</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6" name="Do our specialized tags correlate with traditional POS tags?"/>
          <p:cNvSpPr txBox="1"/>
          <p:nvPr/>
        </p:nvSpPr>
        <p:spPr>
          <a:xfrm>
            <a:off x="1389189" y="1934220"/>
            <a:ext cx="10226422" cy="1482023"/>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500">
                <a:solidFill>
                  <a:srgbClr val="FFFFFF"/>
                </a:solidFill>
                <a:latin typeface="+mn-lt"/>
                <a:ea typeface="+mn-ea"/>
                <a:cs typeface="+mn-cs"/>
                <a:sym typeface="Helvetica Neue Medium"/>
              </a:defRPr>
            </a:lvl1pPr>
          </a:lstStyle>
          <a:p>
            <a:pPr/>
            <a:r>
              <a:t>Do our specialized tags correlate with traditional POS tags?</a:t>
            </a:r>
          </a:p>
        </p:txBody>
      </p:sp>
      <p:sp>
        <p:nvSpPr>
          <p:cNvPr id="1677" name="Yes!"/>
          <p:cNvSpPr txBox="1"/>
          <p:nvPr/>
        </p:nvSpPr>
        <p:spPr>
          <a:xfrm>
            <a:off x="5960363" y="4098564"/>
            <a:ext cx="1084073" cy="709165"/>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solidFill>
                  <a:srgbClr val="FFFFFF"/>
                </a:solidFill>
                <a:latin typeface="+mn-lt"/>
                <a:ea typeface="+mn-ea"/>
                <a:cs typeface="+mn-cs"/>
                <a:sym typeface="Helvetica Neue Medium"/>
              </a:defRPr>
            </a:lvl1pPr>
          </a:lstStyle>
          <a:p>
            <a:pPr/>
            <a:r>
              <a:t>Yes!</a:t>
            </a:r>
          </a:p>
        </p:txBody>
      </p:sp>
      <p:sp>
        <p:nvSpPr>
          <p:cNvPr id="16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0" name="Results"/>
          <p:cNvSpPr txBox="1"/>
          <p:nvPr>
            <p:ph type="title"/>
          </p:nvPr>
        </p:nvSpPr>
        <p:spPr>
          <a:xfrm>
            <a:off x="952500" y="2542844"/>
            <a:ext cx="11099800" cy="2159001"/>
          </a:xfrm>
          <a:prstGeom prst="rect">
            <a:avLst/>
          </a:prstGeom>
        </p:spPr>
        <p:txBody>
          <a:bodyPr/>
          <a:lstStyle/>
          <a:p>
            <a:pPr/>
            <a:r>
              <a:t>Results</a:t>
            </a:r>
          </a:p>
        </p:txBody>
      </p:sp>
      <p:sp>
        <p:nvSpPr>
          <p:cNvPr id="16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3" name="What do specialized tags…"/>
          <p:cNvSpPr txBox="1"/>
          <p:nvPr>
            <p:ph type="ctrTitle"/>
          </p:nvPr>
        </p:nvSpPr>
        <p:spPr>
          <a:xfrm>
            <a:off x="2636649" y="-111475"/>
            <a:ext cx="11517435" cy="3302001"/>
          </a:xfrm>
          <a:prstGeom prst="rect">
            <a:avLst/>
          </a:prstGeom>
        </p:spPr>
        <p:txBody>
          <a:bodyPr/>
          <a:lstStyle/>
          <a:p>
            <a:pPr>
              <a:defRPr sz="6000"/>
            </a:pPr>
            <a:r>
              <a:t>What do specialized tags </a:t>
            </a:r>
          </a:p>
          <a:p>
            <a:pPr>
              <a:defRPr sz="6000"/>
            </a:pPr>
            <a:r>
              <a:t>look like? [Continuous]</a:t>
            </a:r>
          </a:p>
        </p:txBody>
      </p:sp>
      <p:sp>
        <p:nvSpPr>
          <p:cNvPr id="1684" name="All Information…"/>
          <p:cNvSpPr txBox="1"/>
          <p:nvPr/>
        </p:nvSpPr>
        <p:spPr>
          <a:xfrm>
            <a:off x="8603520" y="7978830"/>
            <a:ext cx="2330806"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All Information</a:t>
            </a:r>
          </a:p>
          <a:p>
            <a:pPr/>
            <a:r>
              <a:t> Kept</a:t>
            </a:r>
          </a:p>
        </p:txBody>
      </p:sp>
      <p:sp>
        <p:nvSpPr>
          <p:cNvPr id="1685" name="Moderate…"/>
          <p:cNvSpPr txBox="1"/>
          <p:nvPr/>
        </p:nvSpPr>
        <p:spPr>
          <a:xfrm>
            <a:off x="5255919" y="7978830"/>
            <a:ext cx="2049781"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Moderate </a:t>
            </a:r>
          </a:p>
          <a:p>
            <a:pPr/>
            <a:r>
              <a:t>Compression</a:t>
            </a:r>
          </a:p>
        </p:txBody>
      </p:sp>
      <p:sp>
        <p:nvSpPr>
          <p:cNvPr id="1686" name="Too much…"/>
          <p:cNvSpPr txBox="1"/>
          <p:nvPr/>
        </p:nvSpPr>
        <p:spPr>
          <a:xfrm>
            <a:off x="1037781" y="7978830"/>
            <a:ext cx="2049781"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Too much </a:t>
            </a:r>
          </a:p>
          <a:p>
            <a:pPr/>
            <a:r>
              <a:t>Compression</a:t>
            </a:r>
          </a:p>
        </p:txBody>
      </p:sp>
      <p:sp>
        <p:nvSpPr>
          <p:cNvPr id="16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90" name="Group"/>
          <p:cNvGrpSpPr/>
          <p:nvPr/>
        </p:nvGrpSpPr>
        <p:grpSpPr>
          <a:xfrm>
            <a:off x="7737319" y="4221935"/>
            <a:ext cx="4834758" cy="3268684"/>
            <a:chOff x="0" y="0"/>
            <a:chExt cx="4834757" cy="3268684"/>
          </a:xfrm>
        </p:grpSpPr>
        <p:pic>
          <p:nvPicPr>
            <p:cNvPr id="1688" name="Image" descr="Image"/>
            <p:cNvPicPr>
              <a:picLocks noChangeAspect="1"/>
            </p:cNvPicPr>
            <p:nvPr/>
          </p:nvPicPr>
          <p:blipFill>
            <a:blip r:embed="rId3">
              <a:extLst/>
            </a:blip>
            <a:srcRect l="87468" t="0" r="0" b="0"/>
            <a:stretch>
              <a:fillRect/>
            </a:stretch>
          </p:blipFill>
          <p:spPr>
            <a:xfrm>
              <a:off x="3351674" y="141615"/>
              <a:ext cx="1483084" cy="3127070"/>
            </a:xfrm>
            <a:prstGeom prst="rect">
              <a:avLst/>
            </a:prstGeom>
            <a:ln w="12700" cap="flat">
              <a:noFill/>
              <a:miter lim="400000"/>
            </a:ln>
            <a:effectLst/>
          </p:spPr>
        </p:pic>
        <p:pic>
          <p:nvPicPr>
            <p:cNvPr id="1689" name="Image" descr="Image"/>
            <p:cNvPicPr>
              <a:picLocks noChangeAspect="1"/>
            </p:cNvPicPr>
            <p:nvPr/>
          </p:nvPicPr>
          <p:blipFill>
            <a:blip r:embed="rId3">
              <a:extLst/>
            </a:blip>
            <a:srcRect l="2664" t="0" r="69339" b="0"/>
            <a:stretch>
              <a:fillRect/>
            </a:stretch>
          </p:blipFill>
          <p:spPr>
            <a:xfrm>
              <a:off x="0" y="0"/>
              <a:ext cx="3313200" cy="3127069"/>
            </a:xfrm>
            <a:prstGeom prst="rect">
              <a:avLst/>
            </a:prstGeom>
            <a:ln w="12700" cap="flat">
              <a:noFill/>
              <a:miter lim="400000"/>
            </a:ln>
            <a:effectLst/>
          </p:spPr>
        </p:pic>
      </p:grpSp>
      <p:pic>
        <p:nvPicPr>
          <p:cNvPr id="1691" name="Image" descr="Image"/>
          <p:cNvPicPr>
            <a:picLocks noChangeAspect="1"/>
          </p:cNvPicPr>
          <p:nvPr/>
        </p:nvPicPr>
        <p:blipFill>
          <a:blip r:embed="rId3">
            <a:extLst/>
          </a:blip>
          <a:srcRect l="58519" t="0" r="12541" b="0"/>
          <a:stretch>
            <a:fillRect/>
          </a:stretch>
        </p:blipFill>
        <p:spPr>
          <a:xfrm>
            <a:off x="544435" y="4363640"/>
            <a:ext cx="3424931" cy="3127070"/>
          </a:xfrm>
          <a:prstGeom prst="rect">
            <a:avLst/>
          </a:prstGeom>
          <a:ln w="12700">
            <a:miter lim="400000"/>
          </a:ln>
        </p:spPr>
      </p:pic>
      <p:pic>
        <p:nvPicPr>
          <p:cNvPr id="1692" name="Image" descr="Image"/>
          <p:cNvPicPr>
            <a:picLocks noChangeAspect="1"/>
          </p:cNvPicPr>
          <p:nvPr/>
        </p:nvPicPr>
        <p:blipFill>
          <a:blip r:embed="rId3">
            <a:extLst/>
          </a:blip>
          <a:srcRect l="30697" t="0" r="42456" b="0"/>
          <a:stretch>
            <a:fillRect/>
          </a:stretch>
        </p:blipFill>
        <p:spPr>
          <a:xfrm>
            <a:off x="4264702" y="4363640"/>
            <a:ext cx="3177219" cy="3127070"/>
          </a:xfrm>
          <a:prstGeom prst="rect">
            <a:avLst/>
          </a:prstGeom>
          <a:ln w="12700">
            <a:miter lim="400000"/>
          </a:ln>
        </p:spPr>
      </p:pic>
      <p:grpSp>
        <p:nvGrpSpPr>
          <p:cNvPr id="1703" name="Group"/>
          <p:cNvGrpSpPr/>
          <p:nvPr/>
        </p:nvGrpSpPr>
        <p:grpSpPr>
          <a:xfrm>
            <a:off x="31033" y="308830"/>
            <a:ext cx="6868008" cy="3749663"/>
            <a:chOff x="0" y="0"/>
            <a:chExt cx="6868007" cy="3749662"/>
          </a:xfrm>
        </p:grpSpPr>
        <p:pic>
          <p:nvPicPr>
            <p:cNvPr id="1693" name="Group" descr="Group"/>
            <p:cNvPicPr>
              <a:picLocks noChangeAspect="0"/>
            </p:cNvPicPr>
            <p:nvPr/>
          </p:nvPicPr>
          <p:blipFill>
            <a:blip r:embed="rId4">
              <a:extLst/>
            </a:blip>
            <a:stretch>
              <a:fillRect/>
            </a:stretch>
          </p:blipFill>
          <p:spPr>
            <a:xfrm flipH="1">
              <a:off x="1462043" y="562875"/>
              <a:ext cx="3103794" cy="2200926"/>
            </a:xfrm>
            <a:prstGeom prst="rect">
              <a:avLst/>
            </a:prstGeom>
            <a:effectLst/>
          </p:spPr>
        </p:pic>
        <p:pic>
          <p:nvPicPr>
            <p:cNvPr id="1695" name="Line Line" descr="Line Line"/>
            <p:cNvPicPr>
              <a:picLocks noChangeAspect="0"/>
            </p:cNvPicPr>
            <p:nvPr/>
          </p:nvPicPr>
          <p:blipFill>
            <a:blip r:embed="rId5">
              <a:extLst/>
            </a:blip>
            <a:stretch>
              <a:fillRect/>
            </a:stretch>
          </p:blipFill>
          <p:spPr>
            <a:xfrm rot="16200000">
              <a:off x="-326629" y="1388987"/>
              <a:ext cx="2941624" cy="457905"/>
            </a:xfrm>
            <a:prstGeom prst="rect">
              <a:avLst/>
            </a:prstGeom>
            <a:effectLst/>
          </p:spPr>
        </p:pic>
        <p:pic>
          <p:nvPicPr>
            <p:cNvPr id="1697" name="Line Line" descr="Line Line"/>
            <p:cNvPicPr>
              <a:picLocks noChangeAspect="0"/>
            </p:cNvPicPr>
            <p:nvPr/>
          </p:nvPicPr>
          <p:blipFill>
            <a:blip r:embed="rId6">
              <a:extLst/>
            </a:blip>
            <a:stretch>
              <a:fillRect/>
            </a:stretch>
          </p:blipFill>
          <p:spPr>
            <a:xfrm rot="10800000">
              <a:off x="1094143" y="2868244"/>
              <a:ext cx="3764249" cy="352234"/>
            </a:xfrm>
            <a:prstGeom prst="rect">
              <a:avLst/>
            </a:prstGeom>
            <a:effectLst/>
          </p:spPr>
        </p:pic>
        <p:sp>
          <p:nvSpPr>
            <p:cNvPr id="1699" name="LAS"/>
            <p:cNvSpPr txBox="1"/>
            <p:nvPr/>
          </p:nvSpPr>
          <p:spPr>
            <a:xfrm>
              <a:off x="0" y="18780"/>
              <a:ext cx="1223976" cy="5507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LAS</a:t>
              </a:r>
            </a:p>
          </p:txBody>
        </p:sp>
        <p:pic>
          <p:nvPicPr>
            <p:cNvPr id="1700" name="Image" descr="Image"/>
            <p:cNvPicPr>
              <a:picLocks noChangeAspect="1"/>
            </p:cNvPicPr>
            <p:nvPr/>
          </p:nvPicPr>
          <p:blipFill>
            <a:blip r:embed="rId7">
              <a:extLst/>
            </a:blip>
            <a:stretch>
              <a:fillRect/>
            </a:stretch>
          </p:blipFill>
          <p:spPr>
            <a:xfrm>
              <a:off x="3081590" y="0"/>
              <a:ext cx="588276" cy="588276"/>
            </a:xfrm>
            <a:prstGeom prst="rect">
              <a:avLst/>
            </a:prstGeom>
            <a:ln w="12700" cap="flat">
              <a:noFill/>
              <a:miter lim="400000"/>
            </a:ln>
            <a:effectLst/>
          </p:spPr>
        </p:pic>
        <p:pic>
          <p:nvPicPr>
            <p:cNvPr id="1701" name="Image" descr="Image"/>
            <p:cNvPicPr>
              <a:picLocks noChangeAspect="1"/>
            </p:cNvPicPr>
            <p:nvPr/>
          </p:nvPicPr>
          <p:blipFill>
            <a:blip r:embed="rId8">
              <a:extLst/>
            </a:blip>
            <a:stretch>
              <a:fillRect/>
            </a:stretch>
          </p:blipFill>
          <p:spPr>
            <a:xfrm>
              <a:off x="1327257" y="2038583"/>
              <a:ext cx="588277" cy="588276"/>
            </a:xfrm>
            <a:prstGeom prst="rect">
              <a:avLst/>
            </a:prstGeom>
            <a:ln w="12700" cap="flat">
              <a:noFill/>
              <a:miter lim="400000"/>
            </a:ln>
            <a:effectLst/>
          </p:spPr>
        </p:pic>
        <p:sp>
          <p:nvSpPr>
            <p:cNvPr id="1702" name="Information Kept"/>
            <p:cNvSpPr txBox="1"/>
            <p:nvPr/>
          </p:nvSpPr>
          <p:spPr>
            <a:xfrm>
              <a:off x="3328782" y="3004263"/>
              <a:ext cx="3539226" cy="745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Information Kept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0" grpId="1"/>
      <p:bldP build="whole" bldLvl="1" animBg="1" rev="0" advAuto="0" spid="1692" grpId="2"/>
      <p:bldP build="whole" bldLvl="1" animBg="1" rev="0" advAuto="0" spid="1691"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p:cNvSpPr txBox="1"/>
          <p:nvPr>
            <p:ph type="title"/>
          </p:nvPr>
        </p:nvSpPr>
        <p:spPr>
          <a:prstGeom prst="rect">
            <a:avLst/>
          </a:prstGeom>
        </p:spPr>
        <p:txBody>
          <a:bodyPr/>
          <a:lstStyle/>
          <a:p>
            <a:pPr/>
          </a:p>
        </p:txBody>
      </p:sp>
      <p:sp>
        <p:nvSpPr>
          <p:cNvPr id="242" name="Body"/>
          <p:cNvSpPr txBox="1"/>
          <p:nvPr>
            <p:ph type="body" idx="1"/>
          </p:nvPr>
        </p:nvSpPr>
        <p:spPr>
          <a:xfrm>
            <a:off x="741875" y="2718057"/>
            <a:ext cx="11962659" cy="6792670"/>
          </a:xfrm>
          <a:prstGeom prst="rect">
            <a:avLst/>
          </a:prstGeom>
        </p:spPr>
        <p:txBody>
          <a:bodyPr/>
          <a:lstStyle/>
          <a:p>
            <a:pPr/>
          </a:p>
        </p:txBody>
      </p:sp>
      <p:pic>
        <p:nvPicPr>
          <p:cNvPr id="243" name="Image" descr="Image"/>
          <p:cNvPicPr>
            <a:picLocks noChangeAspect="1"/>
          </p:cNvPicPr>
          <p:nvPr/>
        </p:nvPicPr>
        <p:blipFill>
          <a:blip r:embed="rId3">
            <a:extLst/>
          </a:blip>
          <a:stretch>
            <a:fillRect/>
          </a:stretch>
        </p:blipFill>
        <p:spPr>
          <a:xfrm>
            <a:off x="-125372" y="81400"/>
            <a:ext cx="12998181" cy="8636569"/>
          </a:xfrm>
          <a:prstGeom prst="rect">
            <a:avLst/>
          </a:prstGeom>
          <a:ln w="12700">
            <a:miter lim="400000"/>
          </a:ln>
        </p:spPr>
      </p:pic>
      <p:pic>
        <p:nvPicPr>
          <p:cNvPr id="244" name="Line Line" descr="Line Line"/>
          <p:cNvPicPr>
            <a:picLocks noChangeAspect="0"/>
          </p:cNvPicPr>
          <p:nvPr/>
        </p:nvPicPr>
        <p:blipFill>
          <a:blip r:embed="rId4">
            <a:extLst/>
          </a:blip>
          <a:stretch>
            <a:fillRect/>
          </a:stretch>
        </p:blipFill>
        <p:spPr>
          <a:xfrm rot="21523114">
            <a:off x="1609706" y="7729022"/>
            <a:ext cx="2334208" cy="126710"/>
          </a:xfrm>
          <a:prstGeom prst="rect">
            <a:avLst/>
          </a:prstGeom>
        </p:spPr>
      </p:pic>
      <p:sp>
        <p:nvSpPr>
          <p:cNvPr id="246" name="Specializing…"/>
          <p:cNvSpPr txBox="1"/>
          <p:nvPr/>
        </p:nvSpPr>
        <p:spPr>
          <a:xfrm>
            <a:off x="8277031" y="1225622"/>
            <a:ext cx="3989452" cy="11809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solidFill>
                  <a:schemeClr val="accent5">
                    <a:hueOff val="-82419"/>
                    <a:satOff val="-9513"/>
                    <a:lumOff val="-16343"/>
                  </a:schemeClr>
                </a:solidFill>
              </a:defRPr>
            </a:pPr>
            <a:r>
              <a:t>Specializing </a:t>
            </a:r>
          </a:p>
          <a:p>
            <a:pPr>
              <a:defRPr sz="3500">
                <a:solidFill>
                  <a:schemeClr val="accent5">
                    <a:hueOff val="-82419"/>
                    <a:satOff val="-9513"/>
                    <a:lumOff val="-16343"/>
                  </a:schemeClr>
                </a:solidFill>
              </a:defRPr>
            </a:pPr>
            <a:r>
              <a:t>Word Embeddings</a:t>
            </a:r>
          </a:p>
        </p:txBody>
      </p:sp>
      <p:pic>
        <p:nvPicPr>
          <p:cNvPr id="247" name="Line Line" descr="Line Line"/>
          <p:cNvPicPr>
            <a:picLocks noChangeAspect="0"/>
          </p:cNvPicPr>
          <p:nvPr/>
        </p:nvPicPr>
        <p:blipFill>
          <a:blip r:embed="rId5">
            <a:extLst/>
          </a:blip>
          <a:stretch>
            <a:fillRect/>
          </a:stretch>
        </p:blipFill>
        <p:spPr>
          <a:xfrm>
            <a:off x="8518241" y="748605"/>
            <a:ext cx="4067849" cy="165490"/>
          </a:xfrm>
          <a:prstGeom prst="rect">
            <a:avLst/>
          </a:prstGeom>
        </p:spPr>
      </p:pic>
      <p:pic>
        <p:nvPicPr>
          <p:cNvPr id="249" name="Line Line" descr="Line Line"/>
          <p:cNvPicPr>
            <a:picLocks noChangeAspect="0"/>
          </p:cNvPicPr>
          <p:nvPr/>
        </p:nvPicPr>
        <p:blipFill>
          <a:blip r:embed="rId4">
            <a:extLst/>
          </a:blip>
          <a:stretch>
            <a:fillRect/>
          </a:stretch>
        </p:blipFill>
        <p:spPr>
          <a:xfrm rot="21523114">
            <a:off x="15118" y="5844661"/>
            <a:ext cx="2334208" cy="126710"/>
          </a:xfrm>
          <a:prstGeom prst="rect">
            <a:avLst/>
          </a:prstGeom>
        </p:spPr>
      </p:pic>
      <p:sp>
        <p:nvSpPr>
          <p:cNvPr id="251" name="Syntax"/>
          <p:cNvSpPr txBox="1"/>
          <p:nvPr/>
        </p:nvSpPr>
        <p:spPr>
          <a:xfrm>
            <a:off x="2003126" y="8205208"/>
            <a:ext cx="1547369"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chemeClr val="accent5">
                    <a:hueOff val="-82419"/>
                    <a:satOff val="-9513"/>
                    <a:lumOff val="-16343"/>
                  </a:schemeClr>
                </a:solidFill>
              </a:defRPr>
            </a:lvl1pPr>
          </a:lstStyle>
          <a:p>
            <a:pPr/>
            <a:r>
              <a:t>Syntax</a:t>
            </a:r>
          </a:p>
        </p:txBody>
      </p:sp>
      <p:sp>
        <p:nvSpPr>
          <p:cNvPr id="252" name="Sentiment,…"/>
          <p:cNvSpPr txBox="1"/>
          <p:nvPr/>
        </p:nvSpPr>
        <p:spPr>
          <a:xfrm>
            <a:off x="89755" y="6069573"/>
            <a:ext cx="4294824" cy="1180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solidFill>
                  <a:schemeClr val="accent5">
                    <a:hueOff val="-82419"/>
                    <a:satOff val="-9513"/>
                    <a:lumOff val="-16343"/>
                  </a:schemeClr>
                </a:solidFill>
              </a:defRPr>
            </a:pPr>
            <a:r>
              <a:t>Sentiment, </a:t>
            </a:r>
          </a:p>
          <a:p>
            <a:pPr>
              <a:defRPr sz="3500">
                <a:solidFill>
                  <a:schemeClr val="accent5">
                    <a:hueOff val="-82419"/>
                    <a:satOff val="-9513"/>
                    <a:lumOff val="-16343"/>
                  </a:schemeClr>
                </a:solidFill>
              </a:defRPr>
            </a:pPr>
            <a:r>
              <a:t>Topic, Semantics …</a:t>
            </a:r>
          </a:p>
        </p:txBody>
      </p:sp>
      <p:sp>
        <p:nvSpPr>
          <p:cNvPr id="253"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4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44"/>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49"/>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P build="whole" bldLvl="1" animBg="1" rev="0" advAuto="0" spid="246" grpId="2"/>
      <p:bldP build="whole" bldLvl="1" animBg="1" rev="0" advAuto="0" spid="252" grpId="6"/>
      <p:bldP build="whole" bldLvl="1" animBg="1" rev="0" advAuto="0" spid="249" grpId="5"/>
      <p:bldP build="whole" bldLvl="1" animBg="1" rev="0" advAuto="0" spid="251" grpId="4"/>
      <p:bldP build="whole" bldLvl="1" animBg="1" rev="0" advAuto="0" spid="244" grpId="3"/>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07" name="What do the specialized tags look like?…"/>
          <p:cNvSpPr txBox="1"/>
          <p:nvPr/>
        </p:nvSpPr>
        <p:spPr>
          <a:xfrm>
            <a:off x="1091003" y="-59666"/>
            <a:ext cx="10464801"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502412">
              <a:defRPr b="0" sz="6880">
                <a:latin typeface="+mn-lt"/>
                <a:ea typeface="+mn-ea"/>
                <a:cs typeface="+mn-cs"/>
                <a:sym typeface="Helvetica Neue Medium"/>
              </a:defRPr>
            </a:pPr>
            <a:r>
              <a:t>What do the specialized tags look like? </a:t>
            </a:r>
          </a:p>
          <a:p>
            <a:pPr defTabSz="502412">
              <a:defRPr b="0" sz="6880">
                <a:latin typeface="+mn-lt"/>
                <a:ea typeface="+mn-ea"/>
                <a:cs typeface="+mn-cs"/>
                <a:sym typeface="Helvetica Neue Medium"/>
              </a:defRPr>
            </a:pPr>
            <a:r>
              <a:t>[Discrete]</a:t>
            </a:r>
          </a:p>
        </p:txBody>
      </p:sp>
      <p:pic>
        <p:nvPicPr>
          <p:cNvPr id="1708" name="Image" descr="Image"/>
          <p:cNvPicPr>
            <a:picLocks noChangeAspect="1"/>
          </p:cNvPicPr>
          <p:nvPr/>
        </p:nvPicPr>
        <p:blipFill>
          <a:blip r:embed="rId3">
            <a:extLst/>
          </a:blip>
          <a:stretch>
            <a:fillRect/>
          </a:stretch>
        </p:blipFill>
        <p:spPr>
          <a:xfrm>
            <a:off x="257893" y="2972167"/>
            <a:ext cx="6908801" cy="5867401"/>
          </a:xfrm>
          <a:prstGeom prst="rect">
            <a:avLst/>
          </a:prstGeom>
          <a:ln w="12700">
            <a:miter lim="400000"/>
          </a:ln>
        </p:spPr>
      </p:pic>
      <p:pic>
        <p:nvPicPr>
          <p:cNvPr id="1709" name="Image" descr="Image"/>
          <p:cNvPicPr>
            <a:picLocks noChangeAspect="1"/>
          </p:cNvPicPr>
          <p:nvPr/>
        </p:nvPicPr>
        <p:blipFill>
          <a:blip r:embed="rId4">
            <a:extLst/>
          </a:blip>
          <a:stretch>
            <a:fillRect/>
          </a:stretch>
        </p:blipFill>
        <p:spPr>
          <a:xfrm>
            <a:off x="5229165" y="3998066"/>
            <a:ext cx="3200401" cy="5245101"/>
          </a:xfrm>
          <a:prstGeom prst="rect">
            <a:avLst/>
          </a:prstGeom>
          <a:ln w="12700">
            <a:miter lim="400000"/>
          </a:ln>
        </p:spPr>
      </p:pic>
      <p:pic>
        <p:nvPicPr>
          <p:cNvPr id="1710" name="Image" descr="Image"/>
          <p:cNvPicPr>
            <a:picLocks noChangeAspect="1"/>
          </p:cNvPicPr>
          <p:nvPr/>
        </p:nvPicPr>
        <p:blipFill>
          <a:blip r:embed="rId5">
            <a:extLst/>
          </a:blip>
          <a:stretch>
            <a:fillRect/>
          </a:stretch>
        </p:blipFill>
        <p:spPr>
          <a:xfrm>
            <a:off x="6897399" y="3840592"/>
            <a:ext cx="5880101" cy="3162301"/>
          </a:xfrm>
          <a:prstGeom prst="rect">
            <a:avLst/>
          </a:prstGeom>
          <a:ln w="12700">
            <a:miter lim="400000"/>
          </a:ln>
        </p:spPr>
      </p:pic>
      <p:grpSp>
        <p:nvGrpSpPr>
          <p:cNvPr id="1723" name="Group"/>
          <p:cNvGrpSpPr/>
          <p:nvPr/>
        </p:nvGrpSpPr>
        <p:grpSpPr>
          <a:xfrm>
            <a:off x="14693" y="6728530"/>
            <a:ext cx="12617421" cy="2958212"/>
            <a:chOff x="0" y="0"/>
            <a:chExt cx="12617420" cy="2958211"/>
          </a:xfrm>
        </p:grpSpPr>
        <p:sp>
          <p:nvSpPr>
            <p:cNvPr id="1711" name="PUNCT"/>
            <p:cNvSpPr txBox="1"/>
            <p:nvPr/>
          </p:nvSpPr>
          <p:spPr>
            <a:xfrm>
              <a:off x="4905654" y="1831861"/>
              <a:ext cx="1071526" cy="43639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PUNCT</a:t>
              </a:r>
            </a:p>
          </p:txBody>
        </p:sp>
        <p:sp>
          <p:nvSpPr>
            <p:cNvPr id="1712" name="ADJ"/>
            <p:cNvSpPr txBox="1"/>
            <p:nvPr/>
          </p:nvSpPr>
          <p:spPr>
            <a:xfrm>
              <a:off x="8054108" y="18866"/>
              <a:ext cx="652426"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ADJ</a:t>
              </a:r>
            </a:p>
          </p:txBody>
        </p:sp>
        <p:sp>
          <p:nvSpPr>
            <p:cNvPr id="1713" name="NOUN"/>
            <p:cNvSpPr txBox="1"/>
            <p:nvPr/>
          </p:nvSpPr>
          <p:spPr>
            <a:xfrm>
              <a:off x="9356844" y="171450"/>
              <a:ext cx="931825"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NOUN</a:t>
              </a:r>
            </a:p>
          </p:txBody>
        </p:sp>
        <p:sp>
          <p:nvSpPr>
            <p:cNvPr id="1714" name="VERB"/>
            <p:cNvSpPr txBox="1"/>
            <p:nvPr/>
          </p:nvSpPr>
          <p:spPr>
            <a:xfrm>
              <a:off x="10699617" y="345831"/>
              <a:ext cx="854431" cy="43639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VERB</a:t>
              </a:r>
            </a:p>
          </p:txBody>
        </p:sp>
        <p:sp>
          <p:nvSpPr>
            <p:cNvPr id="1715" name="ADJ"/>
            <p:cNvSpPr txBox="1"/>
            <p:nvPr/>
          </p:nvSpPr>
          <p:spPr>
            <a:xfrm>
              <a:off x="11964995" y="18866"/>
              <a:ext cx="652426"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ADJ</a:t>
              </a:r>
            </a:p>
          </p:txBody>
        </p:sp>
        <p:sp>
          <p:nvSpPr>
            <p:cNvPr id="1716" name="PREP"/>
            <p:cNvSpPr txBox="1"/>
            <p:nvPr/>
          </p:nvSpPr>
          <p:spPr>
            <a:xfrm>
              <a:off x="6577196" y="2198636"/>
              <a:ext cx="859740"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PREP</a:t>
              </a:r>
            </a:p>
          </p:txBody>
        </p:sp>
        <p:sp>
          <p:nvSpPr>
            <p:cNvPr id="1717" name="CONJ"/>
            <p:cNvSpPr txBox="1"/>
            <p:nvPr/>
          </p:nvSpPr>
          <p:spPr>
            <a:xfrm>
              <a:off x="7696693" y="2521815"/>
              <a:ext cx="880136" cy="43639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CONJ</a:t>
              </a:r>
            </a:p>
          </p:txBody>
        </p:sp>
        <p:sp>
          <p:nvSpPr>
            <p:cNvPr id="1718" name="ADV"/>
            <p:cNvSpPr txBox="1"/>
            <p:nvPr/>
          </p:nvSpPr>
          <p:spPr>
            <a:xfrm>
              <a:off x="3854825" y="669011"/>
              <a:ext cx="673101" cy="4363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ADV</a:t>
              </a:r>
            </a:p>
          </p:txBody>
        </p:sp>
        <p:sp>
          <p:nvSpPr>
            <p:cNvPr id="1719" name="anaphors"/>
            <p:cNvSpPr txBox="1"/>
            <p:nvPr/>
          </p:nvSpPr>
          <p:spPr>
            <a:xfrm>
              <a:off x="2980139" y="1831861"/>
              <a:ext cx="1325500" cy="436397"/>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200">
                  <a:solidFill>
                    <a:srgbClr val="FFFFFF"/>
                  </a:solidFill>
                  <a:latin typeface="+mn-lt"/>
                  <a:ea typeface="+mn-ea"/>
                  <a:cs typeface="+mn-cs"/>
                  <a:sym typeface="Helvetica Neue Medium"/>
                </a:defRPr>
              </a:lvl1pPr>
            </a:lstStyle>
            <a:p>
              <a:pPr/>
              <a:r>
                <a:t>anaphors</a:t>
              </a:r>
            </a:p>
          </p:txBody>
        </p:sp>
        <p:sp>
          <p:nvSpPr>
            <p:cNvPr id="1720" name="poss…"/>
            <p:cNvSpPr txBox="1"/>
            <p:nvPr/>
          </p:nvSpPr>
          <p:spPr>
            <a:xfrm>
              <a:off x="0" y="2027186"/>
              <a:ext cx="1087171" cy="7792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200">
                  <a:solidFill>
                    <a:srgbClr val="FFFFFF"/>
                  </a:solidFill>
                  <a:latin typeface="+mn-lt"/>
                  <a:ea typeface="+mn-ea"/>
                  <a:cs typeface="+mn-cs"/>
                  <a:sym typeface="Helvetica Neue Medium"/>
                </a:defRPr>
              </a:pPr>
              <a:r>
                <a:t>poss</a:t>
              </a:r>
            </a:p>
            <a:p>
              <a:pPr>
                <a:defRPr b="0" sz="2200">
                  <a:solidFill>
                    <a:srgbClr val="FFFFFF"/>
                  </a:solidFill>
                  <a:latin typeface="+mn-lt"/>
                  <a:ea typeface="+mn-ea"/>
                  <a:cs typeface="+mn-cs"/>
                  <a:sym typeface="Helvetica Neue Medium"/>
                </a:defRPr>
              </a:pPr>
              <a:r>
                <a:t>(NOUN)</a:t>
              </a:r>
            </a:p>
          </p:txBody>
        </p:sp>
        <p:sp>
          <p:nvSpPr>
            <p:cNvPr id="1721" name="NOM…"/>
            <p:cNvSpPr txBox="1"/>
            <p:nvPr/>
          </p:nvSpPr>
          <p:spPr>
            <a:xfrm>
              <a:off x="955312" y="0"/>
              <a:ext cx="1087172" cy="7792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200">
                  <a:solidFill>
                    <a:srgbClr val="FFFFFF"/>
                  </a:solidFill>
                  <a:latin typeface="+mn-lt"/>
                  <a:ea typeface="+mn-ea"/>
                  <a:cs typeface="+mn-cs"/>
                  <a:sym typeface="Helvetica Neue Medium"/>
                </a:defRPr>
              </a:pPr>
              <a:r>
                <a:t>NOM</a:t>
              </a:r>
            </a:p>
            <a:p>
              <a:pPr>
                <a:defRPr b="0" sz="2200">
                  <a:solidFill>
                    <a:srgbClr val="FFFFFF"/>
                  </a:solidFill>
                  <a:latin typeface="+mn-lt"/>
                  <a:ea typeface="+mn-ea"/>
                  <a:cs typeface="+mn-cs"/>
                  <a:sym typeface="Helvetica Neue Medium"/>
                </a:defRPr>
              </a:pPr>
              <a:r>
                <a:t>(NOUN)</a:t>
              </a:r>
            </a:p>
          </p:txBody>
        </p:sp>
        <p:sp>
          <p:nvSpPr>
            <p:cNvPr id="1722" name="ACC…"/>
            <p:cNvSpPr txBox="1"/>
            <p:nvPr/>
          </p:nvSpPr>
          <p:spPr>
            <a:xfrm>
              <a:off x="1842557" y="2027186"/>
              <a:ext cx="1087172" cy="779296"/>
            </a:xfrm>
            <a:prstGeom prst="rect">
              <a:avLst/>
            </a:prstGeom>
            <a:solidFill>
              <a:schemeClr val="accent4">
                <a:hueOff val="-461056"/>
                <a:satOff val="4338"/>
                <a:lumOff val="-10225"/>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200">
                  <a:solidFill>
                    <a:srgbClr val="FFFFFF"/>
                  </a:solidFill>
                  <a:latin typeface="+mn-lt"/>
                  <a:ea typeface="+mn-ea"/>
                  <a:cs typeface="+mn-cs"/>
                  <a:sym typeface="Helvetica Neue Medium"/>
                </a:defRPr>
              </a:pPr>
              <a:r>
                <a:t>ACC</a:t>
              </a:r>
            </a:p>
            <a:p>
              <a:pPr>
                <a:defRPr b="0" sz="2200">
                  <a:solidFill>
                    <a:srgbClr val="FFFFFF"/>
                  </a:solidFill>
                  <a:latin typeface="+mn-lt"/>
                  <a:ea typeface="+mn-ea"/>
                  <a:cs typeface="+mn-cs"/>
                  <a:sym typeface="Helvetica Neue Medium"/>
                </a:defRPr>
              </a:pPr>
              <a:r>
                <a:t>(NOUN)</a:t>
              </a:r>
            </a:p>
          </p:txBody>
        </p:sp>
      </p:grpSp>
      <p:sp>
        <p:nvSpPr>
          <p:cNvPr id="1724"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8" grpId="1" fill="hold">
                                  <p:stCondLst>
                                    <p:cond delay="0"/>
                                  </p:stCondLst>
                                  <p:iterate type="el" backwards="0">
                                    <p:tmAbs val="0"/>
                                  </p:iterate>
                                  <p:childTnLst>
                                    <p:set>
                                      <p:cBhvr>
                                        <p:cTn id="6" fill="hold"/>
                                        <p:tgtEl>
                                          <p:spTgt spid="1708"/>
                                        </p:tgtEl>
                                        <p:attrNameLst>
                                          <p:attrName>style.visibility</p:attrName>
                                        </p:attrNameLst>
                                      </p:cBhvr>
                                      <p:to>
                                        <p:strVal val="visible"/>
                                      </p:to>
                                    </p:set>
                                    <p:animEffect filter="strips(downLeft)" transition="in">
                                      <p:cBhvr>
                                        <p:cTn id="7" dur="1000"/>
                                        <p:tgtEl>
                                          <p:spTgt spid="17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709"/>
                                        </p:tgtEl>
                                        <p:attrNameLst>
                                          <p:attrName>style.visibility</p:attrName>
                                        </p:attrNameLst>
                                      </p:cBhvr>
                                      <p:to>
                                        <p:strVal val="visible"/>
                                      </p:to>
                                    </p:set>
                                    <p:animEffect filter="wipe(up)" transition="in">
                                      <p:cBhvr>
                                        <p:cTn id="12" dur="1000"/>
                                        <p:tgtEl>
                                          <p:spTgt spid="170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6" presetID="18" grpId="3" fill="hold">
                                  <p:stCondLst>
                                    <p:cond delay="0"/>
                                  </p:stCondLst>
                                  <p:iterate type="el" backwards="0">
                                    <p:tmAbs val="0"/>
                                  </p:iterate>
                                  <p:childTnLst>
                                    <p:set>
                                      <p:cBhvr>
                                        <p:cTn id="16" fill="hold"/>
                                        <p:tgtEl>
                                          <p:spTgt spid="1710"/>
                                        </p:tgtEl>
                                        <p:attrNameLst>
                                          <p:attrName>style.visibility</p:attrName>
                                        </p:attrNameLst>
                                      </p:cBhvr>
                                      <p:to>
                                        <p:strVal val="visible"/>
                                      </p:to>
                                    </p:set>
                                    <p:animEffect filter="strips(downRight)" transition="in">
                                      <p:cBhvr>
                                        <p:cTn id="17" dur="1000"/>
                                        <p:tgtEl>
                                          <p:spTgt spid="171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4" fill="hold">
                                  <p:stCondLst>
                                    <p:cond delay="0"/>
                                  </p:stCondLst>
                                  <p:iterate type="el" backwards="0">
                                    <p:tmAbs val="0"/>
                                  </p:iterate>
                                  <p:childTnLst>
                                    <p:set>
                                      <p:cBhvr>
                                        <p:cTn id="21" fill="hold"/>
                                        <p:tgtEl>
                                          <p:spTgt spid="17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3" grpId="4"/>
      <p:bldP build="whole" bldLvl="1" animBg="1" rev="0" advAuto="0" spid="1708" grpId="1"/>
      <p:bldP build="whole" bldLvl="1" animBg="1" rev="0" advAuto="0" spid="1710" grpId="3"/>
      <p:bldP build="whole" bldLvl="1" animBg="1" rev="0" advAuto="0" spid="1709" grpId="2"/>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8" name="Oscar the Grouch.jpg" descr="Oscar the Grouch.jpg"/>
          <p:cNvPicPr>
            <a:picLocks noChangeAspect="1"/>
          </p:cNvPicPr>
          <p:nvPr/>
        </p:nvPicPr>
        <p:blipFill>
          <a:blip r:embed="rId3">
            <a:extLst/>
          </a:blip>
          <a:stretch>
            <a:fillRect/>
          </a:stretch>
        </p:blipFill>
        <p:spPr>
          <a:xfrm>
            <a:off x="10267935" y="1739090"/>
            <a:ext cx="2555860" cy="2485439"/>
          </a:xfrm>
          <a:prstGeom prst="rect">
            <a:avLst/>
          </a:prstGeom>
          <a:ln w="12700">
            <a:miter lim="400000"/>
          </a:ln>
        </p:spPr>
      </p:pic>
      <p:sp>
        <p:nvSpPr>
          <p:cNvPr id="17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30" name="What our specialized…"/>
          <p:cNvSpPr txBox="1"/>
          <p:nvPr/>
        </p:nvSpPr>
        <p:spPr>
          <a:xfrm>
            <a:off x="154577" y="88760"/>
            <a:ext cx="7314566" cy="1632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5000">
                <a:latin typeface="+mn-lt"/>
                <a:ea typeface="+mn-ea"/>
                <a:cs typeface="+mn-cs"/>
                <a:sym typeface="Helvetica Neue Medium"/>
              </a:defRPr>
            </a:pPr>
            <a:r>
              <a:t>What our specialized </a:t>
            </a:r>
          </a:p>
          <a:p>
            <a:pPr>
              <a:defRPr b="0" sz="5000">
                <a:latin typeface="+mn-lt"/>
                <a:ea typeface="+mn-ea"/>
                <a:cs typeface="+mn-cs"/>
                <a:sym typeface="Helvetica Neue Medium"/>
              </a:defRPr>
            </a:pPr>
            <a:r>
              <a:t>tags look like? [Discrete]</a:t>
            </a:r>
          </a:p>
        </p:txBody>
      </p:sp>
      <p:pic>
        <p:nvPicPr>
          <p:cNvPr id="1731" name="Image" descr="Image"/>
          <p:cNvPicPr>
            <a:picLocks noChangeAspect="1"/>
          </p:cNvPicPr>
          <p:nvPr/>
        </p:nvPicPr>
        <p:blipFill>
          <a:blip r:embed="rId4">
            <a:extLst/>
          </a:blip>
          <a:stretch>
            <a:fillRect/>
          </a:stretch>
        </p:blipFill>
        <p:spPr>
          <a:xfrm>
            <a:off x="3125049" y="-1"/>
            <a:ext cx="7677173" cy="9753601"/>
          </a:xfrm>
          <a:prstGeom prst="rect">
            <a:avLst/>
          </a:prstGeom>
          <a:ln w="12700">
            <a:miter lim="400000"/>
          </a:ln>
        </p:spPr>
      </p:pic>
      <p:pic>
        <p:nvPicPr>
          <p:cNvPr id="1732" name="Image" descr="Image"/>
          <p:cNvPicPr>
            <a:picLocks noChangeAspect="1"/>
          </p:cNvPicPr>
          <p:nvPr/>
        </p:nvPicPr>
        <p:blipFill>
          <a:blip r:embed="rId5">
            <a:extLst/>
          </a:blip>
          <a:srcRect l="29371" t="0" r="29371" b="69126"/>
          <a:stretch>
            <a:fillRect/>
          </a:stretch>
        </p:blipFill>
        <p:spPr>
          <a:xfrm>
            <a:off x="122014" y="5653760"/>
            <a:ext cx="2834114" cy="2291412"/>
          </a:xfrm>
          <a:prstGeom prst="rect">
            <a:avLst/>
          </a:prstGeom>
          <a:ln w="12700">
            <a:miter lim="400000"/>
          </a:ln>
        </p:spPr>
      </p:pic>
      <p:sp>
        <p:nvSpPr>
          <p:cNvPr id="1733" name="PUNCT"/>
          <p:cNvSpPr txBox="1"/>
          <p:nvPr/>
        </p:nvSpPr>
        <p:spPr>
          <a:xfrm>
            <a:off x="6932131" y="6581340"/>
            <a:ext cx="1071525" cy="436397"/>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PUNCT</a:t>
            </a:r>
          </a:p>
        </p:txBody>
      </p:sp>
      <p:sp>
        <p:nvSpPr>
          <p:cNvPr id="1734" name="ADJ"/>
          <p:cNvSpPr txBox="1"/>
          <p:nvPr/>
        </p:nvSpPr>
        <p:spPr>
          <a:xfrm>
            <a:off x="10815313" y="9948"/>
            <a:ext cx="652426" cy="436396"/>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ADJ</a:t>
            </a:r>
          </a:p>
        </p:txBody>
      </p:sp>
      <p:sp>
        <p:nvSpPr>
          <p:cNvPr id="1735" name="NOUN"/>
          <p:cNvSpPr txBox="1"/>
          <p:nvPr/>
        </p:nvSpPr>
        <p:spPr>
          <a:xfrm>
            <a:off x="9738805" y="2595116"/>
            <a:ext cx="931826" cy="43639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NOUN</a:t>
            </a:r>
          </a:p>
        </p:txBody>
      </p:sp>
      <p:sp>
        <p:nvSpPr>
          <p:cNvPr id="1736" name="VERB"/>
          <p:cNvSpPr txBox="1"/>
          <p:nvPr/>
        </p:nvSpPr>
        <p:spPr>
          <a:xfrm>
            <a:off x="10534941" y="1642033"/>
            <a:ext cx="854432" cy="436397"/>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VERB</a:t>
            </a:r>
          </a:p>
        </p:txBody>
      </p:sp>
      <p:sp>
        <p:nvSpPr>
          <p:cNvPr id="1737" name="ADJ"/>
          <p:cNvSpPr txBox="1"/>
          <p:nvPr/>
        </p:nvSpPr>
        <p:spPr>
          <a:xfrm>
            <a:off x="9878506" y="686852"/>
            <a:ext cx="652425" cy="436397"/>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ADJ</a:t>
            </a:r>
          </a:p>
        </p:txBody>
      </p:sp>
      <p:sp>
        <p:nvSpPr>
          <p:cNvPr id="1738" name="PREP"/>
          <p:cNvSpPr txBox="1"/>
          <p:nvPr/>
        </p:nvSpPr>
        <p:spPr>
          <a:xfrm>
            <a:off x="10025530" y="8110573"/>
            <a:ext cx="859741" cy="436397"/>
          </a:xfrm>
          <a:prstGeom prst="rect">
            <a:avLst/>
          </a:prstGeom>
          <a:solidFill>
            <a:schemeClr val="accent2">
              <a:hueOff val="167855"/>
              <a:satOff val="17755"/>
              <a:lumOff val="-1667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PREP</a:t>
            </a:r>
          </a:p>
        </p:txBody>
      </p:sp>
      <p:sp>
        <p:nvSpPr>
          <p:cNvPr id="1739" name="CONJ"/>
          <p:cNvSpPr txBox="1"/>
          <p:nvPr/>
        </p:nvSpPr>
        <p:spPr>
          <a:xfrm>
            <a:off x="10350678" y="9240355"/>
            <a:ext cx="880136" cy="43639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CONJ</a:t>
            </a:r>
          </a:p>
        </p:txBody>
      </p:sp>
      <p:sp>
        <p:nvSpPr>
          <p:cNvPr id="1740" name="ADV"/>
          <p:cNvSpPr txBox="1"/>
          <p:nvPr/>
        </p:nvSpPr>
        <p:spPr>
          <a:xfrm>
            <a:off x="9250598" y="3548199"/>
            <a:ext cx="673101" cy="436396"/>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ADV</a:t>
            </a:r>
          </a:p>
        </p:txBody>
      </p:sp>
      <p:sp>
        <p:nvSpPr>
          <p:cNvPr id="1741" name="anaphors"/>
          <p:cNvSpPr txBox="1"/>
          <p:nvPr/>
        </p:nvSpPr>
        <p:spPr>
          <a:xfrm>
            <a:off x="10707714" y="6980792"/>
            <a:ext cx="1325500" cy="43639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anaphors</a:t>
            </a:r>
          </a:p>
        </p:txBody>
      </p:sp>
      <p:sp>
        <p:nvSpPr>
          <p:cNvPr id="1742" name="poss (NOUN)"/>
          <p:cNvSpPr txBox="1"/>
          <p:nvPr/>
        </p:nvSpPr>
        <p:spPr>
          <a:xfrm>
            <a:off x="10533936" y="4311787"/>
            <a:ext cx="2023857" cy="43639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200">
                <a:solidFill>
                  <a:srgbClr val="FFFFFF"/>
                </a:solidFill>
                <a:latin typeface="+mn-lt"/>
                <a:ea typeface="+mn-ea"/>
                <a:cs typeface="+mn-cs"/>
                <a:sym typeface="Helvetica Neue Medium"/>
              </a:defRPr>
            </a:lvl1pPr>
          </a:lstStyle>
          <a:p>
            <a:pPr/>
            <a:r>
              <a:t>poss (NOUN)</a:t>
            </a:r>
          </a:p>
        </p:txBody>
      </p:sp>
      <p:sp>
        <p:nvSpPr>
          <p:cNvPr id="1743" name="NOM (NOUN)"/>
          <p:cNvSpPr txBox="1"/>
          <p:nvPr/>
        </p:nvSpPr>
        <p:spPr>
          <a:xfrm>
            <a:off x="10489345" y="5194180"/>
            <a:ext cx="2113041" cy="43639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200">
                <a:solidFill>
                  <a:srgbClr val="FFFFFF"/>
                </a:solidFill>
                <a:latin typeface="+mn-lt"/>
                <a:ea typeface="+mn-ea"/>
                <a:cs typeface="+mn-cs"/>
                <a:sym typeface="Helvetica Neue Medium"/>
              </a:defRPr>
            </a:lvl1pPr>
          </a:lstStyle>
          <a:p>
            <a:pPr/>
            <a:r>
              <a:t>NOM (NOUN)</a:t>
            </a:r>
          </a:p>
        </p:txBody>
      </p:sp>
      <p:sp>
        <p:nvSpPr>
          <p:cNvPr id="1744" name="ACC (NOUN)"/>
          <p:cNvSpPr txBox="1"/>
          <p:nvPr/>
        </p:nvSpPr>
        <p:spPr>
          <a:xfrm>
            <a:off x="10533936" y="6028458"/>
            <a:ext cx="2023857" cy="43639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200">
                <a:solidFill>
                  <a:srgbClr val="FFFFFF"/>
                </a:solidFill>
                <a:latin typeface="+mn-lt"/>
                <a:ea typeface="+mn-ea"/>
                <a:cs typeface="+mn-cs"/>
                <a:sym typeface="Helvetica Neue Medium"/>
              </a:defRPr>
            </a:lvl1pPr>
          </a:lstStyle>
          <a:p>
            <a:pPr/>
            <a:r>
              <a:t>ACC (NOUN)</a:t>
            </a:r>
          </a:p>
        </p:txBody>
      </p:sp>
      <p:sp>
        <p:nvSpPr>
          <p:cNvPr id="1745" name="NOUN"/>
          <p:cNvSpPr txBox="1"/>
          <p:nvPr/>
        </p:nvSpPr>
        <p:spPr>
          <a:xfrm>
            <a:off x="7414225" y="5780001"/>
            <a:ext cx="931825" cy="436397"/>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NOUN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34"/>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1737"/>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1736"/>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1735"/>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1740"/>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1733"/>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1745"/>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1738"/>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17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xit" nodeType="clickEffect" presetSubtype="0" presetID="1" grpId="12" fill="hold">
                                  <p:stCondLst>
                                    <p:cond delay="0"/>
                                  </p:stCondLst>
                                  <p:iterate type="el" backwards="0">
                                    <p:tmAbs val="0"/>
                                  </p:iterate>
                                  <p:childTnLst>
                                    <p:set>
                                      <p:cBhvr>
                                        <p:cTn id="42" fill="hold">
                                          <p:stCondLst>
                                            <p:cond delay="0"/>
                                          </p:stCondLst>
                                        </p:cTn>
                                        <p:tgtEl>
                                          <p:spTgt spid="1734"/>
                                        </p:tgtEl>
                                        <p:attrNameLst>
                                          <p:attrName>style.visibility</p:attrName>
                                        </p:attrNameLst>
                                      </p:cBhvr>
                                      <p:to>
                                        <p:strVal val="hidden"/>
                                      </p:to>
                                    </p:set>
                                  </p:childTnLst>
                                </p:cTn>
                              </p:par>
                            </p:childTnLst>
                          </p:cTn>
                        </p:par>
                        <p:par>
                          <p:cTn id="43" fill="hold">
                            <p:stCondLst>
                              <p:cond delay="0"/>
                            </p:stCondLst>
                            <p:childTnLst>
                              <p:par>
                                <p:cTn id="44" presetClass="exit" nodeType="afterEffect" presetSubtype="0" presetID="1" grpId="13" fill="hold">
                                  <p:stCondLst>
                                    <p:cond delay="0"/>
                                  </p:stCondLst>
                                  <p:iterate type="el" backwards="0">
                                    <p:tmAbs val="0"/>
                                  </p:iterate>
                                  <p:childTnLst>
                                    <p:set>
                                      <p:cBhvr>
                                        <p:cTn id="45" fill="hold">
                                          <p:stCondLst>
                                            <p:cond delay="0"/>
                                          </p:stCondLst>
                                        </p:cTn>
                                        <p:tgtEl>
                                          <p:spTgt spid="1737"/>
                                        </p:tgtEl>
                                        <p:attrNameLst>
                                          <p:attrName>style.visibility</p:attrName>
                                        </p:attrNameLst>
                                      </p:cBhvr>
                                      <p:to>
                                        <p:strVal val="hidden"/>
                                      </p:to>
                                    </p:set>
                                  </p:childTnLst>
                                </p:cTn>
                              </p:par>
                            </p:childTnLst>
                          </p:cTn>
                        </p:par>
                        <p:par>
                          <p:cTn id="46" fill="hold">
                            <p:stCondLst>
                              <p:cond delay="0"/>
                            </p:stCondLst>
                            <p:childTnLst>
                              <p:par>
                                <p:cTn id="47" presetClass="exit" nodeType="afterEffect" presetSubtype="0" presetID="1" grpId="14" fill="hold">
                                  <p:stCondLst>
                                    <p:cond delay="0"/>
                                  </p:stCondLst>
                                  <p:iterate type="el" backwards="0">
                                    <p:tmAbs val="0"/>
                                  </p:iterate>
                                  <p:childTnLst>
                                    <p:set>
                                      <p:cBhvr>
                                        <p:cTn id="48" fill="hold">
                                          <p:stCondLst>
                                            <p:cond delay="0"/>
                                          </p:stCondLst>
                                        </p:cTn>
                                        <p:tgtEl>
                                          <p:spTgt spid="1736"/>
                                        </p:tgtEl>
                                        <p:attrNameLst>
                                          <p:attrName>style.visibility</p:attrName>
                                        </p:attrNameLst>
                                      </p:cBhvr>
                                      <p:to>
                                        <p:strVal val="hidden"/>
                                      </p:to>
                                    </p:set>
                                  </p:childTnLst>
                                </p:cTn>
                              </p:par>
                            </p:childTnLst>
                          </p:cTn>
                        </p:par>
                        <p:par>
                          <p:cTn id="49" fill="hold">
                            <p:stCondLst>
                              <p:cond delay="0"/>
                            </p:stCondLst>
                            <p:childTnLst>
                              <p:par>
                                <p:cTn id="50" presetClass="exit" nodeType="afterEffect" presetSubtype="0" presetID="1" grpId="15" fill="hold">
                                  <p:stCondLst>
                                    <p:cond delay="0"/>
                                  </p:stCondLst>
                                  <p:iterate type="el" backwards="0">
                                    <p:tmAbs val="0"/>
                                  </p:iterate>
                                  <p:childTnLst>
                                    <p:set>
                                      <p:cBhvr>
                                        <p:cTn id="51" fill="hold">
                                          <p:stCondLst>
                                            <p:cond delay="0"/>
                                          </p:stCondLst>
                                        </p:cTn>
                                        <p:tgtEl>
                                          <p:spTgt spid="1735"/>
                                        </p:tgtEl>
                                        <p:attrNameLst>
                                          <p:attrName>style.visibility</p:attrName>
                                        </p:attrNameLst>
                                      </p:cBhvr>
                                      <p:to>
                                        <p:strVal val="hidden"/>
                                      </p:to>
                                    </p:set>
                                  </p:childTnLst>
                                </p:cTn>
                              </p:par>
                            </p:childTnLst>
                          </p:cTn>
                        </p:par>
                        <p:par>
                          <p:cTn id="52" fill="hold">
                            <p:stCondLst>
                              <p:cond delay="0"/>
                            </p:stCondLst>
                            <p:childTnLst>
                              <p:par>
                                <p:cTn id="53" presetClass="exit" nodeType="afterEffect" presetSubtype="0" presetID="1" grpId="16" fill="hold">
                                  <p:stCondLst>
                                    <p:cond delay="0"/>
                                  </p:stCondLst>
                                  <p:iterate type="el" backwards="0">
                                    <p:tmAbs val="0"/>
                                  </p:iterate>
                                  <p:childTnLst>
                                    <p:set>
                                      <p:cBhvr>
                                        <p:cTn id="54" fill="hold">
                                          <p:stCondLst>
                                            <p:cond delay="0"/>
                                          </p:stCondLst>
                                        </p:cTn>
                                        <p:tgtEl>
                                          <p:spTgt spid="1740"/>
                                        </p:tgtEl>
                                        <p:attrNameLst>
                                          <p:attrName>style.visibility</p:attrName>
                                        </p:attrNameLst>
                                      </p:cBhvr>
                                      <p:to>
                                        <p:strVal val="hidden"/>
                                      </p:to>
                                    </p:set>
                                  </p:childTnLst>
                                </p:cTn>
                              </p:par>
                            </p:childTnLst>
                          </p:cTn>
                        </p:par>
                        <p:par>
                          <p:cTn id="55" fill="hold">
                            <p:stCondLst>
                              <p:cond delay="0"/>
                            </p:stCondLst>
                            <p:childTnLst>
                              <p:par>
                                <p:cTn id="56" presetClass="exit" nodeType="afterEffect" presetSubtype="0" presetID="1" grpId="17" fill="hold">
                                  <p:stCondLst>
                                    <p:cond delay="0"/>
                                  </p:stCondLst>
                                  <p:iterate type="el" backwards="0">
                                    <p:tmAbs val="0"/>
                                  </p:iterate>
                                  <p:childTnLst>
                                    <p:set>
                                      <p:cBhvr>
                                        <p:cTn id="57" fill="hold">
                                          <p:stCondLst>
                                            <p:cond delay="0"/>
                                          </p:stCondLst>
                                        </p:cTn>
                                        <p:tgtEl>
                                          <p:spTgt spid="1745"/>
                                        </p:tgtEl>
                                        <p:attrNameLst>
                                          <p:attrName>style.visibility</p:attrName>
                                        </p:attrNameLst>
                                      </p:cBhvr>
                                      <p:to>
                                        <p:strVal val="hidden"/>
                                      </p:to>
                                    </p:set>
                                  </p:childTnLst>
                                </p:cTn>
                              </p:par>
                            </p:childTnLst>
                          </p:cTn>
                        </p:par>
                        <p:par>
                          <p:cTn id="58" fill="hold">
                            <p:stCondLst>
                              <p:cond delay="0"/>
                            </p:stCondLst>
                            <p:childTnLst>
                              <p:par>
                                <p:cTn id="59" presetClass="exit" nodeType="afterEffect" presetSubtype="0" presetID="1" grpId="18" fill="hold">
                                  <p:stCondLst>
                                    <p:cond delay="0"/>
                                  </p:stCondLst>
                                  <p:iterate type="el" backwards="0">
                                    <p:tmAbs val="0"/>
                                  </p:iterate>
                                  <p:childTnLst>
                                    <p:set>
                                      <p:cBhvr>
                                        <p:cTn id="60" fill="hold">
                                          <p:stCondLst>
                                            <p:cond delay="0"/>
                                          </p:stCondLst>
                                        </p:cTn>
                                        <p:tgtEl>
                                          <p:spTgt spid="1733"/>
                                        </p:tgtEl>
                                        <p:attrNameLst>
                                          <p:attrName>style.visibility</p:attrName>
                                        </p:attrNameLst>
                                      </p:cBhvr>
                                      <p:to>
                                        <p:strVal val="hidden"/>
                                      </p:to>
                                    </p:set>
                                  </p:childTnLst>
                                </p:cTn>
                              </p:par>
                            </p:childTnLst>
                          </p:cTn>
                        </p:par>
                        <p:par>
                          <p:cTn id="61" fill="hold">
                            <p:stCondLst>
                              <p:cond delay="0"/>
                            </p:stCondLst>
                            <p:childTnLst>
                              <p:par>
                                <p:cTn id="62" presetClass="exit" nodeType="afterEffect" presetSubtype="0" presetID="1" grpId="19" fill="hold">
                                  <p:stCondLst>
                                    <p:cond delay="0"/>
                                  </p:stCondLst>
                                  <p:iterate type="el" backwards="0">
                                    <p:tmAbs val="0"/>
                                  </p:iterate>
                                  <p:childTnLst>
                                    <p:set>
                                      <p:cBhvr>
                                        <p:cTn id="63" fill="hold">
                                          <p:stCondLst>
                                            <p:cond delay="0"/>
                                          </p:stCondLst>
                                        </p:cTn>
                                        <p:tgtEl>
                                          <p:spTgt spid="1738"/>
                                        </p:tgtEl>
                                        <p:attrNameLst>
                                          <p:attrName>style.visibility</p:attrName>
                                        </p:attrNameLst>
                                      </p:cBhvr>
                                      <p:to>
                                        <p:strVal val="hidden"/>
                                      </p:to>
                                    </p:set>
                                  </p:childTnLst>
                                </p:cTn>
                              </p:par>
                            </p:childTnLst>
                          </p:cTn>
                        </p:par>
                        <p:par>
                          <p:cTn id="64" fill="hold">
                            <p:stCondLst>
                              <p:cond delay="0"/>
                            </p:stCondLst>
                            <p:childTnLst>
                              <p:par>
                                <p:cTn id="65" presetClass="exit" nodeType="afterEffect" presetSubtype="0" presetID="1" grpId="20" fill="hold">
                                  <p:stCondLst>
                                    <p:cond delay="0"/>
                                  </p:stCondLst>
                                  <p:iterate type="el" backwards="0">
                                    <p:tmAbs val="0"/>
                                  </p:iterate>
                                  <p:childTnLst>
                                    <p:set>
                                      <p:cBhvr>
                                        <p:cTn id="66" fill="hold">
                                          <p:stCondLst>
                                            <p:cond delay="0"/>
                                          </p:stCondLst>
                                        </p:cTn>
                                        <p:tgtEl>
                                          <p:spTgt spid="1739"/>
                                        </p:tgtEl>
                                        <p:attrNameLst>
                                          <p:attrName>style.visibility</p:attrName>
                                        </p:attrNameLst>
                                      </p:cBhvr>
                                      <p:to>
                                        <p:strVal val="hidden"/>
                                      </p:to>
                                    </p:set>
                                  </p:childTnLst>
                                </p:cTn>
                              </p:par>
                            </p:childTnLst>
                          </p:cTn>
                        </p:par>
                        <p:par>
                          <p:cTn id="67" fill="hold">
                            <p:stCondLst>
                              <p:cond delay="0"/>
                            </p:stCondLst>
                            <p:childTnLst>
                              <p:par>
                                <p:cTn id="68" presetClass="entr" nodeType="afterEffect" presetSubtype="0" presetID="1" grpId="21" fill="hold">
                                  <p:stCondLst>
                                    <p:cond delay="0"/>
                                  </p:stCondLst>
                                  <p:iterate type="el" backwards="0">
                                    <p:tmAbs val="0"/>
                                  </p:iterate>
                                  <p:childTnLst>
                                    <p:set>
                                      <p:cBhvr>
                                        <p:cTn id="69" fill="hold"/>
                                        <p:tgtEl>
                                          <p:spTgt spid="1742"/>
                                        </p:tgtEl>
                                        <p:attrNameLst>
                                          <p:attrName>style.visibility</p:attrName>
                                        </p:attrNameLst>
                                      </p:cBhvr>
                                      <p:to>
                                        <p:strVal val="visible"/>
                                      </p:to>
                                    </p:set>
                                  </p:childTnLst>
                                </p:cTn>
                              </p:par>
                            </p:childTnLst>
                          </p:cTn>
                        </p:par>
                        <p:par>
                          <p:cTn id="70" fill="hold">
                            <p:stCondLst>
                              <p:cond delay="0"/>
                            </p:stCondLst>
                            <p:childTnLst>
                              <p:par>
                                <p:cTn id="71" presetClass="entr" nodeType="afterEffect" presetSubtype="0" presetID="1" grpId="22" fill="hold">
                                  <p:stCondLst>
                                    <p:cond delay="0"/>
                                  </p:stCondLst>
                                  <p:iterate type="el" backwards="0">
                                    <p:tmAbs val="0"/>
                                  </p:iterate>
                                  <p:childTnLst>
                                    <p:set>
                                      <p:cBhvr>
                                        <p:cTn id="72" fill="hold"/>
                                        <p:tgtEl>
                                          <p:spTgt spid="1743"/>
                                        </p:tgtEl>
                                        <p:attrNameLst>
                                          <p:attrName>style.visibility</p:attrName>
                                        </p:attrNameLst>
                                      </p:cBhvr>
                                      <p:to>
                                        <p:strVal val="visible"/>
                                      </p:to>
                                    </p:set>
                                  </p:childTnLst>
                                </p:cTn>
                              </p:par>
                            </p:childTnLst>
                          </p:cTn>
                        </p:par>
                        <p:par>
                          <p:cTn id="73" fill="hold">
                            <p:stCondLst>
                              <p:cond delay="0"/>
                            </p:stCondLst>
                            <p:childTnLst>
                              <p:par>
                                <p:cTn id="74" presetClass="entr" nodeType="afterEffect" presetSubtype="0" presetID="1" grpId="23" fill="hold">
                                  <p:stCondLst>
                                    <p:cond delay="0"/>
                                  </p:stCondLst>
                                  <p:iterate type="el" backwards="0">
                                    <p:tmAbs val="0"/>
                                  </p:iterate>
                                  <p:childTnLst>
                                    <p:set>
                                      <p:cBhvr>
                                        <p:cTn id="75" fill="hold"/>
                                        <p:tgtEl>
                                          <p:spTgt spid="1744"/>
                                        </p:tgtEl>
                                        <p:attrNameLst>
                                          <p:attrName>style.visibility</p:attrName>
                                        </p:attrNameLst>
                                      </p:cBhvr>
                                      <p:to>
                                        <p:strVal val="visible"/>
                                      </p:to>
                                    </p:set>
                                  </p:childTnLst>
                                </p:cTn>
                              </p:par>
                            </p:childTnLst>
                          </p:cTn>
                        </p:par>
                        <p:par>
                          <p:cTn id="76" fill="hold">
                            <p:stCondLst>
                              <p:cond delay="0"/>
                            </p:stCondLst>
                            <p:childTnLst>
                              <p:par>
                                <p:cTn id="77" presetClass="entr" nodeType="afterEffect" presetSubtype="0" presetID="1" grpId="24" fill="hold">
                                  <p:stCondLst>
                                    <p:cond delay="0"/>
                                  </p:stCondLst>
                                  <p:iterate type="el" backwards="0">
                                    <p:tmAbs val="0"/>
                                  </p:iterate>
                                  <p:childTnLst>
                                    <p:set>
                                      <p:cBhvr>
                                        <p:cTn id="78" fill="hold"/>
                                        <p:tgtEl>
                                          <p:spTgt spid="17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8" grpId="19"/>
      <p:bldP build="whole" bldLvl="1" animBg="1" rev="0" advAuto="0" spid="1745" grpId="17"/>
      <p:bldP build="whole" bldLvl="1" animBg="1" rev="0" advAuto="0" spid="1728" grpId="2"/>
      <p:bldP build="whole" bldLvl="1" animBg="1" rev="0" advAuto="0" spid="1736" grpId="14"/>
      <p:bldP build="whole" bldLvl="1" animBg="1" rev="0" advAuto="0" spid="1740" grpId="7"/>
      <p:bldP build="whole" bldLvl="1" animBg="1" rev="0" advAuto="0" spid="1732" grpId="1"/>
      <p:bldP build="whole" bldLvl="1" animBg="1" rev="0" advAuto="0" spid="1739" grpId="11"/>
      <p:bldP build="whole" bldLvl="1" animBg="1" rev="0" advAuto="0" spid="1743" grpId="22"/>
      <p:bldP build="whole" bldLvl="1" animBg="1" rev="0" advAuto="0" spid="1744" grpId="23"/>
      <p:bldP build="whole" bldLvl="1" animBg="1" rev="0" advAuto="0" spid="1742" grpId="21"/>
      <p:bldP build="whole" bldLvl="1" animBg="1" rev="0" advAuto="0" spid="1740" grpId="16"/>
      <p:bldP build="whole" bldLvl="1" animBg="1" rev="0" advAuto="0" spid="1739" grpId="20"/>
      <p:bldP build="whole" bldLvl="1" animBg="1" rev="0" advAuto="0" spid="1741" grpId="24"/>
      <p:bldP build="whole" bldLvl="1" animBg="1" rev="0" advAuto="0" spid="1734" grpId="3"/>
      <p:bldP build="whole" bldLvl="1" animBg="1" rev="0" advAuto="0" spid="1733" grpId="8"/>
      <p:bldP build="whole" bldLvl="1" animBg="1" rev="0" advAuto="0" spid="1737" grpId="4"/>
      <p:bldP build="whole" bldLvl="1" animBg="1" rev="0" advAuto="0" spid="1735" grpId="6"/>
      <p:bldP build="whole" bldLvl="1" animBg="1" rev="0" advAuto="0" spid="1745" grpId="9"/>
      <p:bldP build="whole" bldLvl="1" animBg="1" rev="0" advAuto="0" spid="1737" grpId="13"/>
      <p:bldP build="whole" bldLvl="1" animBg="1" rev="0" advAuto="0" spid="1734" grpId="12"/>
      <p:bldP build="whole" bldLvl="1" animBg="1" rev="0" advAuto="0" spid="1733" grpId="18"/>
      <p:bldP build="whole" bldLvl="1" animBg="1" rev="0" advAuto="0" spid="1735" grpId="15"/>
      <p:bldP build="whole" bldLvl="1" animBg="1" rev="0" advAuto="0" spid="1738" grpId="10"/>
      <p:bldP build="whole" bldLvl="1" animBg="1" rev="0" advAuto="0" spid="1736" grpId="5"/>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9" name="Do our specialized tags correlate with POS tags?"/>
          <p:cNvSpPr txBox="1"/>
          <p:nvPr/>
        </p:nvSpPr>
        <p:spPr>
          <a:xfrm>
            <a:off x="716819" y="79646"/>
            <a:ext cx="11571162" cy="1482024"/>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500">
                <a:solidFill>
                  <a:srgbClr val="FFFFFF"/>
                </a:solidFill>
                <a:latin typeface="+mn-lt"/>
                <a:ea typeface="+mn-ea"/>
                <a:cs typeface="+mn-cs"/>
                <a:sym typeface="Helvetica Neue Medium"/>
              </a:defRPr>
            </a:lvl1pPr>
          </a:lstStyle>
          <a:p>
            <a:pPr/>
            <a:r>
              <a:t>Do our specialized tags correlate with POS tags?</a:t>
            </a:r>
          </a:p>
        </p:txBody>
      </p:sp>
      <p:sp>
        <p:nvSpPr>
          <p:cNvPr id="1750" name="Yes!…"/>
          <p:cNvSpPr txBox="1"/>
          <p:nvPr/>
        </p:nvSpPr>
        <p:spPr>
          <a:xfrm>
            <a:off x="189938" y="1879182"/>
            <a:ext cx="12624925" cy="2235744"/>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b="0" sz="4000">
                <a:solidFill>
                  <a:srgbClr val="FFFFFF"/>
                </a:solidFill>
                <a:latin typeface="+mn-lt"/>
                <a:ea typeface="+mn-ea"/>
                <a:cs typeface="+mn-cs"/>
                <a:sym typeface="Helvetica Neue Medium"/>
              </a:defRPr>
            </a:pPr>
            <a:r>
              <a:t>Yes!</a:t>
            </a:r>
          </a:p>
          <a:p>
            <a:pPr marL="305593" indent="-305593" algn="l">
              <a:buSzPct val="50000"/>
              <a:buBlip>
                <a:blip r:embed="rId3"/>
              </a:buBlip>
              <a:defRPr b="0" sz="3300">
                <a:solidFill>
                  <a:srgbClr val="FFFFFF"/>
                </a:solidFill>
                <a:latin typeface="+mn-lt"/>
                <a:ea typeface="+mn-ea"/>
                <a:cs typeface="+mn-cs"/>
                <a:sym typeface="Helvetica Neue Medium"/>
              </a:defRPr>
            </a:pPr>
            <a:r>
              <a:t>Our results agree with the intuition that POS keeps information about parsing.</a:t>
            </a:r>
          </a:p>
          <a:p>
            <a:pPr marL="305593" indent="-305593" algn="l">
              <a:buSzPct val="50000"/>
              <a:buBlip>
                <a:blip r:embed="rId3"/>
              </a:buBlip>
              <a:defRPr b="0" sz="3300">
                <a:solidFill>
                  <a:srgbClr val="FFFFFF"/>
                </a:solidFill>
                <a:latin typeface="+mn-lt"/>
                <a:ea typeface="+mn-ea"/>
                <a:cs typeface="+mn-cs"/>
                <a:sym typeface="Helvetica Neue Medium"/>
              </a:defRPr>
            </a:pPr>
            <a:r>
              <a:t>POS is contextual. Our taggings are contextual as well !!!</a:t>
            </a:r>
          </a:p>
        </p:txBody>
      </p:sp>
      <p:sp>
        <p:nvSpPr>
          <p:cNvPr id="1751" name="WAIT!? The word type (without context) should also be a strong predictor of POS.…"/>
          <p:cNvSpPr txBox="1"/>
          <p:nvPr/>
        </p:nvSpPr>
        <p:spPr>
          <a:xfrm>
            <a:off x="129017" y="4432438"/>
            <a:ext cx="12746766" cy="3198365"/>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4000">
                <a:solidFill>
                  <a:srgbClr val="FFFFFF"/>
                </a:solidFill>
                <a:latin typeface="+mn-lt"/>
                <a:ea typeface="+mn-ea"/>
                <a:cs typeface="+mn-cs"/>
                <a:sym typeface="Helvetica Neue Medium"/>
              </a:defRPr>
            </a:pPr>
            <a:r>
              <a:t>WAIT!? The word type (without context) should also be a strong predictor of POS. </a:t>
            </a:r>
          </a:p>
          <a:p>
            <a:pPr algn="l">
              <a:defRPr b="0" sz="4000">
                <a:solidFill>
                  <a:srgbClr val="FFFFFF"/>
                </a:solidFill>
                <a:latin typeface="+mn-lt"/>
                <a:ea typeface="+mn-ea"/>
                <a:cs typeface="+mn-cs"/>
                <a:sym typeface="Helvetica Neue Medium"/>
              </a:defRPr>
            </a:pPr>
          </a:p>
          <a:p>
            <a:pPr algn="l">
              <a:defRPr b="0" sz="4000">
                <a:solidFill>
                  <a:srgbClr val="FFFFFF"/>
                </a:solidFill>
                <a:latin typeface="+mn-lt"/>
                <a:ea typeface="+mn-ea"/>
                <a:cs typeface="+mn-cs"/>
                <a:sym typeface="Helvetica Neue Medium"/>
              </a:defRPr>
            </a:pPr>
            <a:r>
              <a:t>How do we specialize so that we mostly depend on type information?</a:t>
            </a:r>
          </a:p>
        </p:txBody>
      </p:sp>
      <p:sp>
        <p:nvSpPr>
          <p:cNvPr id="17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51"/>
                                        </p:tgtEl>
                                        <p:attrNameLst>
                                          <p:attrName>style.visibility</p:attrName>
                                        </p:attrNameLst>
                                      </p:cBhvr>
                                      <p:to>
                                        <p:strVal val="visible"/>
                                      </p:to>
                                    </p:set>
                                    <p:animEffect filter="fade" transition="in">
                                      <p:cBhvr>
                                        <p:cTn id="7" dur="1000"/>
                                        <p:tgtEl>
                                          <p:spTgt spid="17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1" grpId="1"/>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6" name="We could use ELMo Layer-0."/>
          <p:cNvSpPr txBox="1"/>
          <p:nvPr/>
        </p:nvSpPr>
        <p:spPr>
          <a:xfrm>
            <a:off x="235757" y="545502"/>
            <a:ext cx="6429928" cy="597444"/>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54843" indent="-654843" algn="l">
              <a:buSzPct val="100000"/>
              <a:buAutoNum type="arabicPeriod" startAt="1"/>
              <a:defRPr b="0" sz="3300">
                <a:solidFill>
                  <a:srgbClr val="FFFFFF"/>
                </a:solidFill>
                <a:latin typeface="+mn-lt"/>
                <a:ea typeface="+mn-ea"/>
                <a:cs typeface="+mn-cs"/>
                <a:sym typeface="Helvetica Neue Medium"/>
              </a:defRPr>
            </a:lvl1pPr>
          </a:lstStyle>
          <a:p>
            <a:pPr/>
            <a:r>
              <a:t>We could use ELMo Layer-0. </a:t>
            </a:r>
          </a:p>
        </p:txBody>
      </p:sp>
      <p:sp>
        <p:nvSpPr>
          <p:cNvPr id="1757" name="2. We could do a softer version — make the specialized tagging depend “mostly” on its word type."/>
          <p:cNvSpPr txBox="1"/>
          <p:nvPr/>
        </p:nvSpPr>
        <p:spPr>
          <a:xfrm>
            <a:off x="229577" y="3892700"/>
            <a:ext cx="12545646" cy="1105444"/>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300">
                <a:solidFill>
                  <a:srgbClr val="FFFFFF"/>
                </a:solidFill>
                <a:latin typeface="+mn-lt"/>
                <a:ea typeface="+mn-ea"/>
                <a:cs typeface="+mn-cs"/>
                <a:sym typeface="Helvetica Neue Medium"/>
              </a:defRPr>
            </a:lvl1pPr>
          </a:lstStyle>
          <a:p>
            <a:pPr/>
            <a:r>
              <a:t>2. We could do a softer version — make the specialized tagging depend “mostly” on its word type.</a:t>
            </a:r>
          </a:p>
        </p:txBody>
      </p:sp>
      <p:sp>
        <p:nvSpPr>
          <p:cNvPr id="1758" name="ELMo layer-0 is based on a character-level convolutional network. Thus, it inherently does not contain contextual information.…"/>
          <p:cNvSpPr txBox="1"/>
          <p:nvPr/>
        </p:nvSpPr>
        <p:spPr>
          <a:xfrm>
            <a:off x="55308" y="1532748"/>
            <a:ext cx="12894184" cy="19701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ELMo layer-0 is based on a character-level convolutional network. Thus, it inherently does not contain contextual information. </a:t>
            </a:r>
          </a:p>
          <a:p>
            <a:pPr algn="l">
              <a:defRPr sz="3000"/>
            </a:pPr>
            <a:r>
              <a:t>Specializing is to extract from existing embeddings, which is also non-contextual.</a:t>
            </a:r>
          </a:p>
        </p:txBody>
      </p:sp>
      <p:pic>
        <p:nvPicPr>
          <p:cNvPr id="1759" name="Image" descr="Image"/>
          <p:cNvPicPr>
            <a:picLocks noChangeAspect="1"/>
          </p:cNvPicPr>
          <p:nvPr/>
        </p:nvPicPr>
        <p:blipFill>
          <a:blip r:embed="rId3">
            <a:extLst/>
          </a:blip>
          <a:stretch>
            <a:fillRect/>
          </a:stretch>
        </p:blipFill>
        <p:spPr>
          <a:xfrm>
            <a:off x="8619736" y="7549933"/>
            <a:ext cx="252766" cy="597444"/>
          </a:xfrm>
          <a:prstGeom prst="rect">
            <a:avLst/>
          </a:prstGeom>
          <a:ln w="12700">
            <a:miter lim="400000"/>
          </a:ln>
        </p:spPr>
      </p:pic>
      <p:pic>
        <p:nvPicPr>
          <p:cNvPr id="1760" name="Image" descr="Image"/>
          <p:cNvPicPr>
            <a:picLocks noChangeAspect="1"/>
          </p:cNvPicPr>
          <p:nvPr/>
        </p:nvPicPr>
        <p:blipFill>
          <a:blip r:embed="rId4">
            <a:extLst/>
          </a:blip>
          <a:stretch>
            <a:fillRect/>
          </a:stretch>
        </p:blipFill>
        <p:spPr>
          <a:xfrm>
            <a:off x="10084030" y="7549933"/>
            <a:ext cx="2283322" cy="549998"/>
          </a:xfrm>
          <a:prstGeom prst="rect">
            <a:avLst/>
          </a:prstGeom>
          <a:ln w="12700">
            <a:miter lim="400000"/>
          </a:ln>
        </p:spPr>
      </p:pic>
      <p:pic>
        <p:nvPicPr>
          <p:cNvPr id="1761" name="Image" descr="Image"/>
          <p:cNvPicPr>
            <a:picLocks noChangeAspect="1"/>
          </p:cNvPicPr>
          <p:nvPr/>
        </p:nvPicPr>
        <p:blipFill>
          <a:blip r:embed="rId5">
            <a:extLst/>
          </a:blip>
          <a:stretch>
            <a:fillRect/>
          </a:stretch>
        </p:blipFill>
        <p:spPr>
          <a:xfrm>
            <a:off x="1371718" y="6948420"/>
            <a:ext cx="10426701" cy="990601"/>
          </a:xfrm>
          <a:prstGeom prst="rect">
            <a:avLst/>
          </a:prstGeom>
          <a:ln w="12700">
            <a:miter lim="400000"/>
          </a:ln>
        </p:spPr>
      </p:pic>
      <p:pic>
        <p:nvPicPr>
          <p:cNvPr id="1762" name="Image" descr="Image"/>
          <p:cNvPicPr>
            <a:picLocks noChangeAspect="1"/>
          </p:cNvPicPr>
          <p:nvPr/>
        </p:nvPicPr>
        <p:blipFill>
          <a:blip r:embed="rId3">
            <a:extLst/>
          </a:blip>
          <a:stretch>
            <a:fillRect/>
          </a:stretch>
        </p:blipFill>
        <p:spPr>
          <a:xfrm>
            <a:off x="6697752" y="7526246"/>
            <a:ext cx="252765" cy="597444"/>
          </a:xfrm>
          <a:prstGeom prst="rect">
            <a:avLst/>
          </a:prstGeom>
          <a:ln w="12700">
            <a:miter lim="400000"/>
          </a:ln>
        </p:spPr>
      </p:pic>
      <p:sp>
        <p:nvSpPr>
          <p:cNvPr id="17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71" name="Group"/>
          <p:cNvGrpSpPr/>
          <p:nvPr/>
        </p:nvGrpSpPr>
        <p:grpSpPr>
          <a:xfrm>
            <a:off x="805013" y="5295240"/>
            <a:ext cx="11211349" cy="1356084"/>
            <a:chOff x="0" y="0"/>
            <a:chExt cx="11211347" cy="1356082"/>
          </a:xfrm>
        </p:grpSpPr>
        <p:pic>
          <p:nvPicPr>
            <p:cNvPr id="1764" name="Image" descr="Image"/>
            <p:cNvPicPr>
              <a:picLocks noChangeAspect="1"/>
            </p:cNvPicPr>
            <p:nvPr/>
          </p:nvPicPr>
          <p:blipFill>
            <a:blip r:embed="rId6">
              <a:extLst/>
            </a:blip>
            <a:stretch>
              <a:fillRect/>
            </a:stretch>
          </p:blipFill>
          <p:spPr>
            <a:xfrm>
              <a:off x="7492479" y="287932"/>
              <a:ext cx="3718869" cy="590551"/>
            </a:xfrm>
            <a:prstGeom prst="rect">
              <a:avLst/>
            </a:prstGeom>
            <a:ln w="12700" cap="flat">
              <a:noFill/>
              <a:miter lim="400000"/>
            </a:ln>
            <a:effectLst/>
          </p:spPr>
        </p:pic>
        <p:pic>
          <p:nvPicPr>
            <p:cNvPr id="1765" name="Image" descr="Image"/>
            <p:cNvPicPr>
              <a:picLocks noChangeAspect="1"/>
            </p:cNvPicPr>
            <p:nvPr/>
          </p:nvPicPr>
          <p:blipFill>
            <a:blip r:embed="rId7">
              <a:extLst/>
            </a:blip>
            <a:stretch>
              <a:fillRect/>
            </a:stretch>
          </p:blipFill>
          <p:spPr>
            <a:xfrm>
              <a:off x="1014192" y="327185"/>
              <a:ext cx="6449004" cy="512046"/>
            </a:xfrm>
            <a:prstGeom prst="rect">
              <a:avLst/>
            </a:prstGeom>
            <a:ln w="12700" cap="flat">
              <a:noFill/>
              <a:miter lim="400000"/>
            </a:ln>
            <a:effectLst/>
          </p:spPr>
        </p:pic>
        <p:pic>
          <p:nvPicPr>
            <p:cNvPr id="1766" name="Image" descr="Image"/>
            <p:cNvPicPr>
              <a:picLocks noChangeAspect="1"/>
            </p:cNvPicPr>
            <p:nvPr/>
          </p:nvPicPr>
          <p:blipFill>
            <a:blip r:embed="rId8">
              <a:extLst/>
            </a:blip>
            <a:stretch>
              <a:fillRect/>
            </a:stretch>
          </p:blipFill>
          <p:spPr>
            <a:xfrm>
              <a:off x="2040516" y="193279"/>
              <a:ext cx="2448203" cy="703402"/>
            </a:xfrm>
            <a:prstGeom prst="rect">
              <a:avLst/>
            </a:prstGeom>
            <a:ln w="12700" cap="flat">
              <a:noFill/>
              <a:miter lim="400000"/>
            </a:ln>
            <a:effectLst/>
          </p:spPr>
        </p:pic>
        <p:pic>
          <p:nvPicPr>
            <p:cNvPr id="1767" name="Image" descr="Image"/>
            <p:cNvPicPr>
              <a:picLocks noChangeAspect="1"/>
            </p:cNvPicPr>
            <p:nvPr/>
          </p:nvPicPr>
          <p:blipFill>
            <a:blip r:embed="rId9">
              <a:extLst/>
            </a:blip>
            <a:stretch>
              <a:fillRect/>
            </a:stretch>
          </p:blipFill>
          <p:spPr>
            <a:xfrm>
              <a:off x="0" y="367180"/>
              <a:ext cx="774700" cy="355601"/>
            </a:xfrm>
            <a:prstGeom prst="rect">
              <a:avLst/>
            </a:prstGeom>
            <a:ln w="12700" cap="flat">
              <a:noFill/>
              <a:miter lim="400000"/>
            </a:ln>
            <a:effectLst/>
          </p:spPr>
        </p:pic>
        <p:pic>
          <p:nvPicPr>
            <p:cNvPr id="1768"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10">
              <a:extLst/>
            </a:blip>
            <a:stretch>
              <a:fillRect/>
            </a:stretch>
          </p:blipFill>
          <p:spPr>
            <a:xfrm>
              <a:off x="7981175" y="161409"/>
              <a:ext cx="1081281" cy="970329"/>
            </a:xfrm>
            <a:prstGeom prst="rect">
              <a:avLst/>
            </a:prstGeom>
            <a:ln w="12700" cap="flat">
              <a:noFill/>
              <a:miter lim="400000"/>
            </a:ln>
            <a:effectLst/>
          </p:spPr>
        </p:pic>
        <p:pic>
          <p:nvPicPr>
            <p:cNvPr id="1769" name="wheat.jpg" descr="wheat.jpg"/>
            <p:cNvPicPr>
              <a:picLocks noChangeAspect="0"/>
            </p:cNvPicPr>
            <p:nvPr/>
          </p:nvPicPr>
          <p:blipFill>
            <a:blip r:embed="rId11">
              <a:extLst/>
            </a:blip>
            <a:stretch>
              <a:fillRect/>
            </a:stretch>
          </p:blipFill>
          <p:spPr>
            <a:xfrm>
              <a:off x="9580434" y="86082"/>
              <a:ext cx="1134250" cy="1270001"/>
            </a:xfrm>
            <a:prstGeom prst="rect">
              <a:avLst/>
            </a:prstGeom>
            <a:ln w="12700" cap="flat">
              <a:noFill/>
              <a:miter lim="400000"/>
            </a:ln>
            <a:effectLst/>
          </p:spPr>
        </p:pic>
        <p:pic>
          <p:nvPicPr>
            <p:cNvPr id="1770" name="wheat.jpg" descr="wheat.jpg"/>
            <p:cNvPicPr>
              <a:picLocks noChangeAspect="0"/>
            </p:cNvPicPr>
            <p:nvPr/>
          </p:nvPicPr>
          <p:blipFill>
            <a:blip r:embed="rId11">
              <a:extLst/>
            </a:blip>
            <a:stretch>
              <a:fillRect/>
            </a:stretch>
          </p:blipFill>
          <p:spPr>
            <a:xfrm>
              <a:off x="4947654" y="0"/>
              <a:ext cx="1265239" cy="1166416"/>
            </a:xfrm>
            <a:prstGeom prst="rect">
              <a:avLst/>
            </a:prstGeom>
            <a:ln w="12700" cap="flat">
              <a:noFill/>
              <a:miter lim="400000"/>
            </a:ln>
            <a:effectLst/>
          </p:spPr>
        </p:pic>
      </p:grpSp>
      <p:pic>
        <p:nvPicPr>
          <p:cNvPr id="1772"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10">
            <a:extLst/>
          </a:blip>
          <a:stretch>
            <a:fillRect/>
          </a:stretch>
        </p:blipFill>
        <p:spPr>
          <a:xfrm>
            <a:off x="5665926" y="6948420"/>
            <a:ext cx="1081281" cy="970329"/>
          </a:xfrm>
          <a:prstGeom prst="rect">
            <a:avLst/>
          </a:prstGeom>
          <a:ln w="12700">
            <a:miter lim="400000"/>
          </a:ln>
        </p:spPr>
      </p:pic>
      <p:pic>
        <p:nvPicPr>
          <p:cNvPr id="1773" name="kisspng-elmo-cookie-monster-big-bird-clip-art-dorothy-cliparts-5aaac789368b50.1431751115211416412234.png" descr="kisspng-elmo-cookie-monster-big-bird-clip-art-dorothy-cliparts-5aaac789368b50.1431751115211416412234.png"/>
          <p:cNvPicPr>
            <a:picLocks noChangeAspect="1"/>
          </p:cNvPicPr>
          <p:nvPr/>
        </p:nvPicPr>
        <p:blipFill>
          <a:blip r:embed="rId10">
            <a:extLst/>
          </a:blip>
          <a:stretch>
            <a:fillRect/>
          </a:stretch>
        </p:blipFill>
        <p:spPr>
          <a:xfrm>
            <a:off x="9785587" y="6778783"/>
            <a:ext cx="1081281" cy="970329"/>
          </a:xfrm>
          <a:prstGeom prst="rect">
            <a:avLst/>
          </a:prstGeom>
          <a:ln w="12700">
            <a:miter lim="400000"/>
          </a:ln>
        </p:spPr>
      </p:pic>
      <p:pic>
        <p:nvPicPr>
          <p:cNvPr id="1774" name="wheat.jpg" descr="wheat.jpg"/>
          <p:cNvPicPr>
            <a:picLocks noChangeAspect="0"/>
          </p:cNvPicPr>
          <p:nvPr/>
        </p:nvPicPr>
        <p:blipFill>
          <a:blip r:embed="rId11">
            <a:extLst/>
          </a:blip>
          <a:stretch>
            <a:fillRect/>
          </a:stretch>
        </p:blipFill>
        <p:spPr>
          <a:xfrm>
            <a:off x="7483285" y="6798585"/>
            <a:ext cx="1134250" cy="1270001"/>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78" name="Image" descr="Image"/>
          <p:cNvPicPr>
            <a:picLocks noChangeAspect="1"/>
          </p:cNvPicPr>
          <p:nvPr/>
        </p:nvPicPr>
        <p:blipFill>
          <a:blip r:embed="rId2">
            <a:extLst/>
          </a:blip>
          <a:stretch>
            <a:fillRect/>
          </a:stretch>
        </p:blipFill>
        <p:spPr>
          <a:xfrm>
            <a:off x="5345827" y="1594894"/>
            <a:ext cx="4953489" cy="10410721"/>
          </a:xfrm>
          <a:prstGeom prst="rect">
            <a:avLst/>
          </a:prstGeom>
          <a:ln w="12700">
            <a:miter lim="400000"/>
          </a:ln>
        </p:spPr>
      </p:pic>
      <p:pic>
        <p:nvPicPr>
          <p:cNvPr id="1779" name="Image" descr="Image"/>
          <p:cNvPicPr>
            <a:picLocks noChangeAspect="1"/>
          </p:cNvPicPr>
          <p:nvPr/>
        </p:nvPicPr>
        <p:blipFill>
          <a:blip r:embed="rId3">
            <a:extLst/>
          </a:blip>
          <a:stretch>
            <a:fillRect/>
          </a:stretch>
        </p:blipFill>
        <p:spPr>
          <a:xfrm>
            <a:off x="3003550" y="7473950"/>
            <a:ext cx="8013700" cy="495300"/>
          </a:xfrm>
          <a:prstGeom prst="rect">
            <a:avLst/>
          </a:prstGeom>
          <a:ln w="12700">
            <a:miter lim="400000"/>
          </a:ln>
        </p:spPr>
      </p:pic>
      <p:pic>
        <p:nvPicPr>
          <p:cNvPr id="1780" name="Image" descr="Image"/>
          <p:cNvPicPr>
            <a:picLocks noChangeAspect="1"/>
          </p:cNvPicPr>
          <p:nvPr/>
        </p:nvPicPr>
        <p:blipFill>
          <a:blip r:embed="rId4">
            <a:extLst/>
          </a:blip>
          <a:stretch>
            <a:fillRect/>
          </a:stretch>
        </p:blipFill>
        <p:spPr>
          <a:xfrm>
            <a:off x="3210983" y="5503333"/>
            <a:ext cx="7124701" cy="1930401"/>
          </a:xfrm>
          <a:prstGeom prst="rect">
            <a:avLst/>
          </a:prstGeom>
          <a:ln w="12700">
            <a:miter lim="400000"/>
          </a:ln>
        </p:spPr>
      </p:pic>
      <p:pic>
        <p:nvPicPr>
          <p:cNvPr id="1781" name="Image" descr="Image"/>
          <p:cNvPicPr>
            <a:picLocks noChangeAspect="1"/>
          </p:cNvPicPr>
          <p:nvPr/>
        </p:nvPicPr>
        <p:blipFill>
          <a:blip r:embed="rId5">
            <a:extLst/>
          </a:blip>
          <a:stretch>
            <a:fillRect/>
          </a:stretch>
        </p:blipFill>
        <p:spPr>
          <a:xfrm>
            <a:off x="3412066" y="3972983"/>
            <a:ext cx="6959601" cy="1333501"/>
          </a:xfrm>
          <a:prstGeom prst="rect">
            <a:avLst/>
          </a:prstGeom>
          <a:ln w="12700">
            <a:miter lim="400000"/>
          </a:ln>
        </p:spPr>
      </p:pic>
      <p:pic>
        <p:nvPicPr>
          <p:cNvPr id="1782" name="Image" descr="Image"/>
          <p:cNvPicPr>
            <a:picLocks noChangeAspect="1"/>
          </p:cNvPicPr>
          <p:nvPr/>
        </p:nvPicPr>
        <p:blipFill>
          <a:blip r:embed="rId6">
            <a:extLst/>
          </a:blip>
          <a:stretch>
            <a:fillRect/>
          </a:stretch>
        </p:blipFill>
        <p:spPr>
          <a:xfrm>
            <a:off x="3477683" y="2387600"/>
            <a:ext cx="6591301" cy="1625600"/>
          </a:xfrm>
          <a:prstGeom prst="rect">
            <a:avLst/>
          </a:prstGeom>
          <a:ln w="12700">
            <a:miter lim="400000"/>
          </a:ln>
        </p:spPr>
      </p:pic>
      <p:pic>
        <p:nvPicPr>
          <p:cNvPr id="1783" name="Image" descr="Image"/>
          <p:cNvPicPr>
            <a:picLocks noChangeAspect="1"/>
          </p:cNvPicPr>
          <p:nvPr/>
        </p:nvPicPr>
        <p:blipFill>
          <a:blip r:embed="rId7">
            <a:extLst/>
          </a:blip>
          <a:stretch>
            <a:fillRect/>
          </a:stretch>
        </p:blipFill>
        <p:spPr>
          <a:xfrm>
            <a:off x="3577166" y="1327150"/>
            <a:ext cx="6629401" cy="1104900"/>
          </a:xfrm>
          <a:prstGeom prst="rect">
            <a:avLst/>
          </a:prstGeom>
          <a:ln w="12700">
            <a:miter lim="400000"/>
          </a:ln>
        </p:spPr>
      </p:pic>
      <p:sp>
        <p:nvSpPr>
          <p:cNvPr id="1784"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780"/>
                                        </p:tgtEl>
                                        <p:attrNameLst>
                                          <p:attrName>style.visibility</p:attrName>
                                        </p:attrNameLst>
                                      </p:cBhvr>
                                      <p:to>
                                        <p:strVal val="visible"/>
                                      </p:to>
                                    </p:set>
                                    <p:animEffect filter="wipe(down)" transition="in">
                                      <p:cBhvr>
                                        <p:cTn id="7" dur="1000"/>
                                        <p:tgtEl>
                                          <p:spTgt spid="178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1781"/>
                                        </p:tgtEl>
                                        <p:attrNameLst>
                                          <p:attrName>style.visibility</p:attrName>
                                        </p:attrNameLst>
                                      </p:cBhvr>
                                      <p:to>
                                        <p:strVal val="visible"/>
                                      </p:to>
                                    </p:set>
                                    <p:animEffect filter="wipe(down)" transition="in">
                                      <p:cBhvr>
                                        <p:cTn id="12" dur="1000"/>
                                        <p:tgtEl>
                                          <p:spTgt spid="178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1782"/>
                                        </p:tgtEl>
                                        <p:attrNameLst>
                                          <p:attrName>style.visibility</p:attrName>
                                        </p:attrNameLst>
                                      </p:cBhvr>
                                      <p:to>
                                        <p:strVal val="visible"/>
                                      </p:to>
                                    </p:set>
                                    <p:animEffect filter="wipe(down)" transition="in">
                                      <p:cBhvr>
                                        <p:cTn id="17" dur="1000"/>
                                        <p:tgtEl>
                                          <p:spTgt spid="178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1783"/>
                                        </p:tgtEl>
                                        <p:attrNameLst>
                                          <p:attrName>style.visibility</p:attrName>
                                        </p:attrNameLst>
                                      </p:cBhvr>
                                      <p:to>
                                        <p:strVal val="visible"/>
                                      </p:to>
                                    </p:set>
                                    <p:animEffect filter="wipe(down)" transition="in">
                                      <p:cBhvr>
                                        <p:cTn id="22" dur="1000"/>
                                        <p:tgtEl>
                                          <p:spTgt spid="178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5" fill="hold">
                                  <p:stCondLst>
                                    <p:cond delay="0"/>
                                  </p:stCondLst>
                                  <p:iterate type="el" backwards="0">
                                    <p:tmAbs val="0"/>
                                  </p:iterate>
                                  <p:childTnLst>
                                    <p:set>
                                      <p:cBhvr>
                                        <p:cTn id="26" fill="hold"/>
                                        <p:tgtEl>
                                          <p:spTgt spid="1778"/>
                                        </p:tgtEl>
                                        <p:attrNameLst>
                                          <p:attrName>style.visibility</p:attrName>
                                        </p:attrNameLst>
                                      </p:cBhvr>
                                      <p:to>
                                        <p:strVal val="visible"/>
                                      </p:to>
                                    </p:set>
                                    <p:animEffect filter="wipe(down)" transition="in">
                                      <p:cBhvr>
                                        <p:cTn id="27" dur="1000"/>
                                        <p:tgtEl>
                                          <p:spTgt spid="17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2" grpId="3"/>
      <p:bldP build="whole" bldLvl="1" animBg="1" rev="0" advAuto="0" spid="1780" grpId="1"/>
      <p:bldP build="whole" bldLvl="1" animBg="1" rev="0" advAuto="0" spid="1783" grpId="4"/>
      <p:bldP build="whole" bldLvl="1" animBg="1" rev="0" advAuto="0" spid="1781" grpId="2"/>
      <p:bldP build="whole" bldLvl="1" animBg="1" rev="0" advAuto="0" spid="1778" grpId="5"/>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86" name="Bottle"/>
          <p:cNvSpPr/>
          <p:nvPr/>
        </p:nvSpPr>
        <p:spPr>
          <a:xfrm>
            <a:off x="7583016" y="3418847"/>
            <a:ext cx="1628328" cy="5151106"/>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789" name="Group"/>
          <p:cNvGrpSpPr/>
          <p:nvPr/>
        </p:nvGrpSpPr>
        <p:grpSpPr>
          <a:xfrm>
            <a:off x="3003550" y="5503333"/>
            <a:ext cx="8013700" cy="2465917"/>
            <a:chOff x="0" y="0"/>
            <a:chExt cx="8013700" cy="2465916"/>
          </a:xfrm>
        </p:grpSpPr>
        <p:pic>
          <p:nvPicPr>
            <p:cNvPr id="1787" name="Image" descr="Image"/>
            <p:cNvPicPr>
              <a:picLocks noChangeAspect="1"/>
            </p:cNvPicPr>
            <p:nvPr/>
          </p:nvPicPr>
          <p:blipFill>
            <a:blip r:embed="rId2">
              <a:extLst/>
            </a:blip>
            <a:stretch>
              <a:fillRect/>
            </a:stretch>
          </p:blipFill>
          <p:spPr>
            <a:xfrm>
              <a:off x="0" y="1970616"/>
              <a:ext cx="8013700" cy="495301"/>
            </a:xfrm>
            <a:prstGeom prst="rect">
              <a:avLst/>
            </a:prstGeom>
            <a:ln w="12700" cap="flat">
              <a:noFill/>
              <a:miter lim="400000"/>
            </a:ln>
            <a:effectLst/>
          </p:spPr>
        </p:pic>
        <p:pic>
          <p:nvPicPr>
            <p:cNvPr id="1788" name="Image" descr="Image"/>
            <p:cNvPicPr>
              <a:picLocks noChangeAspect="1"/>
            </p:cNvPicPr>
            <p:nvPr/>
          </p:nvPicPr>
          <p:blipFill>
            <a:blip r:embed="rId3">
              <a:extLst/>
            </a:blip>
            <a:stretch>
              <a:fillRect/>
            </a:stretch>
          </p:blipFill>
          <p:spPr>
            <a:xfrm>
              <a:off x="207433" y="0"/>
              <a:ext cx="7124701" cy="1930400"/>
            </a:xfrm>
            <a:prstGeom prst="rect">
              <a:avLst/>
            </a:prstGeom>
            <a:ln w="12700" cap="flat">
              <a:noFill/>
              <a:miter lim="400000"/>
            </a:ln>
            <a:effectLst/>
          </p:spPr>
        </p:pic>
      </p:grpSp>
      <p:pic>
        <p:nvPicPr>
          <p:cNvPr id="1790" name="Image" descr="Image"/>
          <p:cNvPicPr>
            <a:picLocks noChangeAspect="1"/>
          </p:cNvPicPr>
          <p:nvPr/>
        </p:nvPicPr>
        <p:blipFill>
          <a:blip r:embed="rId4">
            <a:extLst/>
          </a:blip>
          <a:stretch>
            <a:fillRect/>
          </a:stretch>
        </p:blipFill>
        <p:spPr>
          <a:xfrm>
            <a:off x="3412066" y="3972983"/>
            <a:ext cx="6959601" cy="1333501"/>
          </a:xfrm>
          <a:prstGeom prst="rect">
            <a:avLst/>
          </a:prstGeom>
          <a:ln w="12700">
            <a:miter lim="400000"/>
          </a:ln>
        </p:spPr>
      </p:pic>
      <p:grpSp>
        <p:nvGrpSpPr>
          <p:cNvPr id="1793" name="Group"/>
          <p:cNvGrpSpPr/>
          <p:nvPr/>
        </p:nvGrpSpPr>
        <p:grpSpPr>
          <a:xfrm>
            <a:off x="3477683" y="1327150"/>
            <a:ext cx="6728884" cy="2686050"/>
            <a:chOff x="0" y="0"/>
            <a:chExt cx="6728883" cy="2686050"/>
          </a:xfrm>
        </p:grpSpPr>
        <p:pic>
          <p:nvPicPr>
            <p:cNvPr id="1791" name="Image" descr="Image"/>
            <p:cNvPicPr>
              <a:picLocks noChangeAspect="1"/>
            </p:cNvPicPr>
            <p:nvPr/>
          </p:nvPicPr>
          <p:blipFill>
            <a:blip r:embed="rId5">
              <a:extLst/>
            </a:blip>
            <a:stretch>
              <a:fillRect/>
            </a:stretch>
          </p:blipFill>
          <p:spPr>
            <a:xfrm>
              <a:off x="0" y="1060450"/>
              <a:ext cx="6591300" cy="1625600"/>
            </a:xfrm>
            <a:prstGeom prst="rect">
              <a:avLst/>
            </a:prstGeom>
            <a:ln w="12700" cap="flat">
              <a:noFill/>
              <a:miter lim="400000"/>
            </a:ln>
            <a:effectLst/>
          </p:spPr>
        </p:pic>
        <p:pic>
          <p:nvPicPr>
            <p:cNvPr id="1792" name="Image" descr="Image"/>
            <p:cNvPicPr>
              <a:picLocks noChangeAspect="1"/>
            </p:cNvPicPr>
            <p:nvPr/>
          </p:nvPicPr>
          <p:blipFill>
            <a:blip r:embed="rId6">
              <a:extLst/>
            </a:blip>
            <a:stretch>
              <a:fillRect/>
            </a:stretch>
          </p:blipFill>
          <p:spPr>
            <a:xfrm>
              <a:off x="99483" y="0"/>
              <a:ext cx="6629401" cy="1104900"/>
            </a:xfrm>
            <a:prstGeom prst="rect">
              <a:avLst/>
            </a:prstGeom>
            <a:ln w="12700" cap="flat">
              <a:noFill/>
              <a:miter lim="400000"/>
            </a:ln>
            <a:effectLst/>
          </p:spPr>
        </p:pic>
      </p:grpSp>
      <p:sp>
        <p:nvSpPr>
          <p:cNvPr id="1794" name="How Information Bottleneck Works?"/>
          <p:cNvSpPr txBox="1"/>
          <p:nvPr/>
        </p:nvSpPr>
        <p:spPr>
          <a:xfrm>
            <a:off x="590613" y="423245"/>
            <a:ext cx="755637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C82506"/>
                </a:solidFill>
              </a:defRPr>
            </a:lvl1pPr>
          </a:lstStyle>
          <a:p>
            <a:pPr/>
            <a:r>
              <a:t>How Information Bottleneck Works?</a:t>
            </a:r>
          </a:p>
        </p:txBody>
      </p:sp>
      <p:sp>
        <p:nvSpPr>
          <p:cNvPr id="1795"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790"/>
                                        </p:tgtEl>
                                        <p:attrNameLst>
                                          <p:attrName>style.visibility</p:attrName>
                                        </p:attrNameLst>
                                      </p:cBhvr>
                                      <p:to>
                                        <p:strVal val="visible"/>
                                      </p:to>
                                    </p:set>
                                    <p:animEffect filter="wipe(down)" transition="in">
                                      <p:cBhvr>
                                        <p:cTn id="7" dur="1000"/>
                                        <p:tgtEl>
                                          <p:spTgt spid="179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1786"/>
                                        </p:tgtEl>
                                        <p:attrNameLst>
                                          <p:attrName>style.visibility</p:attrName>
                                        </p:attrNameLst>
                                      </p:cBhvr>
                                      <p:to>
                                        <p:strVal val="visible"/>
                                      </p:to>
                                    </p:set>
                                    <p:animEffect filter="wipe(down)" transition="in">
                                      <p:cBhvr>
                                        <p:cTn id="12" dur="1000"/>
                                        <p:tgtEl>
                                          <p:spTgt spid="1786"/>
                                        </p:tgtEl>
                                      </p:cBhvr>
                                    </p:animEffect>
                                  </p:childTnLst>
                                </p:cTn>
                              </p:par>
                            </p:childTnLst>
                          </p:cTn>
                        </p:par>
                      </p:childTnLst>
                    </p:cTn>
                  </p:par>
                  <p:par>
                    <p:cTn id="13" fill="hold">
                      <p:stCondLst>
                        <p:cond delay="indefinite"/>
                      </p:stCondLst>
                      <p:childTnLst>
                        <p:par>
                          <p:cTn id="14" fill="hold">
                            <p:stCondLst>
                              <p:cond delay="0"/>
                            </p:stCondLst>
                            <p:childTnLst>
                              <p:par>
                                <p:cTn id="15" presetClass="emph" nodeType="clickEffect" presetSubtype="0" presetID="32" grpId="3" repeatCount="2000" fill="hold">
                                  <p:stCondLst>
                                    <p:cond delay="0"/>
                                  </p:stCondLst>
                                  <p:childTnLst>
                                    <p:animRot by="300000">
                                      <p:cBhvr>
                                        <p:cTn id="16" dur="50" fill="hold">
                                          <p:stCondLst>
                                            <p:cond delay="0"/>
                                          </p:stCondLst>
                                        </p:cTn>
                                        <p:tgtEl>
                                          <p:spTgt spid="1790"/>
                                        </p:tgtEl>
                                        <p:attrNameLst>
                                          <p:attrName>r</p:attrName>
                                        </p:attrNameLst>
                                      </p:cBhvr>
                                    </p:animRot>
                                    <p:animRot by="-600000">
                                      <p:cBhvr>
                                        <p:cTn id="17" dur="100" fill="hold">
                                          <p:stCondLst>
                                            <p:cond delay="100"/>
                                          </p:stCondLst>
                                        </p:cTn>
                                        <p:tgtEl>
                                          <p:spTgt spid="1790"/>
                                        </p:tgtEl>
                                        <p:attrNameLst>
                                          <p:attrName>r</p:attrName>
                                        </p:attrNameLst>
                                      </p:cBhvr>
                                    </p:animRot>
                                    <p:animRot by="600000">
                                      <p:cBhvr>
                                        <p:cTn id="18" dur="100" fill="hold">
                                          <p:stCondLst>
                                            <p:cond delay="200"/>
                                          </p:stCondLst>
                                        </p:cTn>
                                        <p:tgtEl>
                                          <p:spTgt spid="1790"/>
                                        </p:tgtEl>
                                        <p:attrNameLst>
                                          <p:attrName>r</p:attrName>
                                        </p:attrNameLst>
                                      </p:cBhvr>
                                    </p:animRot>
                                    <p:animRot by="-600000">
                                      <p:cBhvr>
                                        <p:cTn id="19" dur="100" fill="hold">
                                          <p:stCondLst>
                                            <p:cond delay="300"/>
                                          </p:stCondLst>
                                        </p:cTn>
                                        <p:tgtEl>
                                          <p:spTgt spid="1790"/>
                                        </p:tgtEl>
                                        <p:attrNameLst>
                                          <p:attrName>r</p:attrName>
                                        </p:attrNameLst>
                                      </p:cBhvr>
                                    </p:animRot>
                                    <p:animRot by="300000">
                                      <p:cBhvr>
                                        <p:cTn id="20" dur="100" fill="hold">
                                          <p:stCondLst>
                                            <p:cond delay="400"/>
                                          </p:stCondLst>
                                        </p:cTn>
                                        <p:tgtEl>
                                          <p:spTgt spid="179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0" grpId="3"/>
      <p:bldP build="whole" bldLvl="1" animBg="1" rev="0" advAuto="0" spid="1786" grpId="2"/>
      <p:bldP build="whole" bldLvl="1" animBg="1" rev="0" advAuto="0" spid="1790"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97" name="Bottle"/>
          <p:cNvSpPr/>
          <p:nvPr/>
        </p:nvSpPr>
        <p:spPr>
          <a:xfrm>
            <a:off x="5393786" y="2171367"/>
            <a:ext cx="3558451" cy="11256918"/>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800" name="Group"/>
          <p:cNvGrpSpPr/>
          <p:nvPr/>
        </p:nvGrpSpPr>
        <p:grpSpPr>
          <a:xfrm>
            <a:off x="-4613905" y="6726679"/>
            <a:ext cx="17512661" cy="5388867"/>
            <a:chOff x="0" y="0"/>
            <a:chExt cx="17512659" cy="5388866"/>
          </a:xfrm>
        </p:grpSpPr>
        <p:pic>
          <p:nvPicPr>
            <p:cNvPr id="1798" name="Image" descr="Image"/>
            <p:cNvPicPr>
              <a:picLocks noChangeAspect="1"/>
            </p:cNvPicPr>
            <p:nvPr/>
          </p:nvPicPr>
          <p:blipFill>
            <a:blip r:embed="rId2">
              <a:extLst/>
            </a:blip>
            <a:stretch>
              <a:fillRect/>
            </a:stretch>
          </p:blipFill>
          <p:spPr>
            <a:xfrm>
              <a:off x="0" y="4306467"/>
              <a:ext cx="17512660" cy="1082400"/>
            </a:xfrm>
            <a:prstGeom prst="rect">
              <a:avLst/>
            </a:prstGeom>
            <a:ln w="12700" cap="flat">
              <a:noFill/>
              <a:miter lim="400000"/>
            </a:ln>
            <a:effectLst/>
          </p:spPr>
        </p:pic>
        <p:pic>
          <p:nvPicPr>
            <p:cNvPr id="1799" name="Image" descr="Image"/>
            <p:cNvPicPr>
              <a:picLocks noChangeAspect="1"/>
            </p:cNvPicPr>
            <p:nvPr/>
          </p:nvPicPr>
          <p:blipFill>
            <a:blip r:embed="rId3">
              <a:extLst/>
            </a:blip>
            <a:stretch>
              <a:fillRect/>
            </a:stretch>
          </p:blipFill>
          <p:spPr>
            <a:xfrm>
              <a:off x="453312" y="0"/>
              <a:ext cx="15569894" cy="4218581"/>
            </a:xfrm>
            <a:prstGeom prst="rect">
              <a:avLst/>
            </a:prstGeom>
            <a:ln w="12700" cap="flat">
              <a:noFill/>
              <a:miter lim="400000"/>
            </a:ln>
            <a:effectLst/>
          </p:spPr>
        </p:pic>
      </p:grpSp>
      <p:pic>
        <p:nvPicPr>
          <p:cNvPr id="1801" name="Image" descr="Image"/>
          <p:cNvPicPr>
            <a:picLocks noChangeAspect="1"/>
          </p:cNvPicPr>
          <p:nvPr/>
        </p:nvPicPr>
        <p:blipFill>
          <a:blip r:embed="rId4">
            <a:extLst/>
          </a:blip>
          <a:stretch>
            <a:fillRect/>
          </a:stretch>
        </p:blipFill>
        <p:spPr>
          <a:xfrm>
            <a:off x="-3721157" y="3382344"/>
            <a:ext cx="15209095" cy="2914152"/>
          </a:xfrm>
          <a:prstGeom prst="rect">
            <a:avLst/>
          </a:prstGeom>
          <a:ln w="12700">
            <a:miter lim="400000"/>
          </a:ln>
        </p:spPr>
      </p:pic>
      <p:grpSp>
        <p:nvGrpSpPr>
          <p:cNvPr id="1804" name="Group"/>
          <p:cNvGrpSpPr/>
          <p:nvPr/>
        </p:nvGrpSpPr>
        <p:grpSpPr>
          <a:xfrm>
            <a:off x="-3577761" y="-2399702"/>
            <a:ext cx="14704898" cy="5869934"/>
            <a:chOff x="0" y="0"/>
            <a:chExt cx="14704898" cy="5869932"/>
          </a:xfrm>
        </p:grpSpPr>
        <p:pic>
          <p:nvPicPr>
            <p:cNvPr id="1802" name="Image" descr="Image"/>
            <p:cNvPicPr>
              <a:picLocks noChangeAspect="1"/>
            </p:cNvPicPr>
            <p:nvPr/>
          </p:nvPicPr>
          <p:blipFill>
            <a:blip r:embed="rId5">
              <a:extLst/>
            </a:blip>
            <a:stretch>
              <a:fillRect/>
            </a:stretch>
          </p:blipFill>
          <p:spPr>
            <a:xfrm>
              <a:off x="0" y="2317443"/>
              <a:ext cx="14404233" cy="3552490"/>
            </a:xfrm>
            <a:prstGeom prst="rect">
              <a:avLst/>
            </a:prstGeom>
            <a:ln w="12700" cap="flat">
              <a:noFill/>
              <a:miter lim="400000"/>
            </a:ln>
            <a:effectLst/>
          </p:spPr>
        </p:pic>
        <p:pic>
          <p:nvPicPr>
            <p:cNvPr id="1803" name="Image" descr="Image"/>
            <p:cNvPicPr>
              <a:picLocks noChangeAspect="1"/>
            </p:cNvPicPr>
            <p:nvPr/>
          </p:nvPicPr>
          <p:blipFill>
            <a:blip r:embed="rId6">
              <a:extLst/>
            </a:blip>
            <a:stretch>
              <a:fillRect/>
            </a:stretch>
          </p:blipFill>
          <p:spPr>
            <a:xfrm>
              <a:off x="217404" y="0"/>
              <a:ext cx="14487495" cy="2414583"/>
            </a:xfrm>
            <a:prstGeom prst="rect">
              <a:avLst/>
            </a:prstGeom>
            <a:ln w="12700" cap="flat">
              <a:noFill/>
              <a:miter lim="400000"/>
            </a:ln>
            <a:effectLst/>
          </p:spPr>
        </p:pic>
      </p:grpSp>
      <p:sp>
        <p:nvSpPr>
          <p:cNvPr id="1805" name="How Information Bottleneck Works?"/>
          <p:cNvSpPr txBox="1"/>
          <p:nvPr/>
        </p:nvSpPr>
        <p:spPr>
          <a:xfrm>
            <a:off x="590613" y="423245"/>
            <a:ext cx="755637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C82506"/>
                </a:solidFill>
              </a:defRPr>
            </a:lvl1pPr>
          </a:lstStyle>
          <a:p>
            <a:pPr/>
            <a:r>
              <a:t>How Information Bottleneck Works?</a:t>
            </a:r>
          </a:p>
        </p:txBody>
      </p:sp>
      <p:sp>
        <p:nvSpPr>
          <p:cNvPr id="1806" name="taggings T"/>
          <p:cNvSpPr txBox="1"/>
          <p:nvPr/>
        </p:nvSpPr>
        <p:spPr>
          <a:xfrm>
            <a:off x="93335" y="4085277"/>
            <a:ext cx="16492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taggings T</a:t>
            </a:r>
          </a:p>
        </p:txBody>
      </p:sp>
      <p:sp>
        <p:nvSpPr>
          <p:cNvPr id="1807" name="embedding X"/>
          <p:cNvSpPr txBox="1"/>
          <p:nvPr/>
        </p:nvSpPr>
        <p:spPr>
          <a:xfrm>
            <a:off x="80113" y="7221239"/>
            <a:ext cx="2032712"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embedding X</a:t>
            </a:r>
          </a:p>
        </p:txBody>
      </p:sp>
      <p:sp>
        <p:nvSpPr>
          <p:cNvPr id="1808"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10" name="Bottle"/>
          <p:cNvSpPr/>
          <p:nvPr/>
        </p:nvSpPr>
        <p:spPr>
          <a:xfrm>
            <a:off x="5393786" y="2171367"/>
            <a:ext cx="3558451" cy="11256918"/>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813" name="Group"/>
          <p:cNvGrpSpPr/>
          <p:nvPr/>
        </p:nvGrpSpPr>
        <p:grpSpPr>
          <a:xfrm>
            <a:off x="-4613905" y="6726679"/>
            <a:ext cx="17512661" cy="5388867"/>
            <a:chOff x="0" y="0"/>
            <a:chExt cx="17512659" cy="5388866"/>
          </a:xfrm>
        </p:grpSpPr>
        <p:pic>
          <p:nvPicPr>
            <p:cNvPr id="1811" name="Image" descr="Image"/>
            <p:cNvPicPr>
              <a:picLocks noChangeAspect="1"/>
            </p:cNvPicPr>
            <p:nvPr/>
          </p:nvPicPr>
          <p:blipFill>
            <a:blip r:embed="rId2">
              <a:extLst/>
            </a:blip>
            <a:stretch>
              <a:fillRect/>
            </a:stretch>
          </p:blipFill>
          <p:spPr>
            <a:xfrm>
              <a:off x="0" y="4306467"/>
              <a:ext cx="17512660" cy="1082400"/>
            </a:xfrm>
            <a:prstGeom prst="rect">
              <a:avLst/>
            </a:prstGeom>
            <a:ln w="12700" cap="flat">
              <a:noFill/>
              <a:miter lim="400000"/>
            </a:ln>
            <a:effectLst/>
          </p:spPr>
        </p:pic>
        <p:pic>
          <p:nvPicPr>
            <p:cNvPr id="1812" name="Image" descr="Image"/>
            <p:cNvPicPr>
              <a:picLocks noChangeAspect="1"/>
            </p:cNvPicPr>
            <p:nvPr/>
          </p:nvPicPr>
          <p:blipFill>
            <a:blip r:embed="rId3">
              <a:extLst/>
            </a:blip>
            <a:stretch>
              <a:fillRect/>
            </a:stretch>
          </p:blipFill>
          <p:spPr>
            <a:xfrm>
              <a:off x="453312" y="0"/>
              <a:ext cx="15569894" cy="4218581"/>
            </a:xfrm>
            <a:prstGeom prst="rect">
              <a:avLst/>
            </a:prstGeom>
            <a:ln w="12700" cap="flat">
              <a:noFill/>
              <a:miter lim="400000"/>
            </a:ln>
            <a:effectLst/>
          </p:spPr>
        </p:pic>
      </p:grpSp>
      <p:pic>
        <p:nvPicPr>
          <p:cNvPr id="1814" name="Image" descr="Image"/>
          <p:cNvPicPr>
            <a:picLocks noChangeAspect="1"/>
          </p:cNvPicPr>
          <p:nvPr/>
        </p:nvPicPr>
        <p:blipFill>
          <a:blip r:embed="rId4">
            <a:extLst/>
          </a:blip>
          <a:stretch>
            <a:fillRect/>
          </a:stretch>
        </p:blipFill>
        <p:spPr>
          <a:xfrm>
            <a:off x="-3721157" y="3382344"/>
            <a:ext cx="15209095" cy="2914152"/>
          </a:xfrm>
          <a:prstGeom prst="rect">
            <a:avLst/>
          </a:prstGeom>
          <a:ln w="12700">
            <a:miter lim="400000"/>
          </a:ln>
        </p:spPr>
      </p:pic>
      <p:grpSp>
        <p:nvGrpSpPr>
          <p:cNvPr id="1817" name="Group"/>
          <p:cNvGrpSpPr/>
          <p:nvPr/>
        </p:nvGrpSpPr>
        <p:grpSpPr>
          <a:xfrm>
            <a:off x="-3577761" y="-2399702"/>
            <a:ext cx="14704898" cy="5869934"/>
            <a:chOff x="0" y="0"/>
            <a:chExt cx="14704898" cy="5869932"/>
          </a:xfrm>
        </p:grpSpPr>
        <p:pic>
          <p:nvPicPr>
            <p:cNvPr id="1815" name="Image" descr="Image"/>
            <p:cNvPicPr>
              <a:picLocks noChangeAspect="1"/>
            </p:cNvPicPr>
            <p:nvPr/>
          </p:nvPicPr>
          <p:blipFill>
            <a:blip r:embed="rId5">
              <a:extLst/>
            </a:blip>
            <a:stretch>
              <a:fillRect/>
            </a:stretch>
          </p:blipFill>
          <p:spPr>
            <a:xfrm>
              <a:off x="0" y="2317443"/>
              <a:ext cx="14404233" cy="3552490"/>
            </a:xfrm>
            <a:prstGeom prst="rect">
              <a:avLst/>
            </a:prstGeom>
            <a:ln w="12700" cap="flat">
              <a:noFill/>
              <a:miter lim="400000"/>
            </a:ln>
            <a:effectLst/>
          </p:spPr>
        </p:pic>
        <p:pic>
          <p:nvPicPr>
            <p:cNvPr id="1816" name="Image" descr="Image"/>
            <p:cNvPicPr>
              <a:picLocks noChangeAspect="1"/>
            </p:cNvPicPr>
            <p:nvPr/>
          </p:nvPicPr>
          <p:blipFill>
            <a:blip r:embed="rId6">
              <a:extLst/>
            </a:blip>
            <a:stretch>
              <a:fillRect/>
            </a:stretch>
          </p:blipFill>
          <p:spPr>
            <a:xfrm>
              <a:off x="217404" y="0"/>
              <a:ext cx="14487495" cy="2414583"/>
            </a:xfrm>
            <a:prstGeom prst="rect">
              <a:avLst/>
            </a:prstGeom>
            <a:ln w="12700" cap="flat">
              <a:noFill/>
              <a:miter lim="400000"/>
            </a:ln>
            <a:effectLst/>
          </p:spPr>
        </p:pic>
      </p:grpSp>
      <p:sp>
        <p:nvSpPr>
          <p:cNvPr id="1818" name="How Information Bottleneck Works?"/>
          <p:cNvSpPr txBox="1"/>
          <p:nvPr/>
        </p:nvSpPr>
        <p:spPr>
          <a:xfrm>
            <a:off x="590613" y="423245"/>
            <a:ext cx="755637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C82506"/>
                </a:solidFill>
              </a:defRPr>
            </a:lvl1pPr>
          </a:lstStyle>
          <a:p>
            <a:pPr/>
            <a:r>
              <a:t>How Information Bottleneck Works?</a:t>
            </a:r>
          </a:p>
        </p:txBody>
      </p:sp>
      <p:sp>
        <p:nvSpPr>
          <p:cNvPr id="1819" name="taggings T"/>
          <p:cNvSpPr txBox="1"/>
          <p:nvPr/>
        </p:nvSpPr>
        <p:spPr>
          <a:xfrm>
            <a:off x="93335" y="4085277"/>
            <a:ext cx="16492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taggings T</a:t>
            </a:r>
          </a:p>
        </p:txBody>
      </p:sp>
      <p:sp>
        <p:nvSpPr>
          <p:cNvPr id="1820" name="embedding X"/>
          <p:cNvSpPr txBox="1"/>
          <p:nvPr/>
        </p:nvSpPr>
        <p:spPr>
          <a:xfrm>
            <a:off x="80113" y="7221239"/>
            <a:ext cx="2032712"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embedding X</a:t>
            </a:r>
          </a:p>
        </p:txBody>
      </p:sp>
      <p:sp>
        <p:nvSpPr>
          <p:cNvPr id="1821" name="Oval"/>
          <p:cNvSpPr/>
          <p:nvPr/>
        </p:nvSpPr>
        <p:spPr>
          <a:xfrm>
            <a:off x="4439479" y="3741935"/>
            <a:ext cx="1108616" cy="60977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2" name="Oval"/>
          <p:cNvSpPr/>
          <p:nvPr/>
        </p:nvSpPr>
        <p:spPr>
          <a:xfrm>
            <a:off x="2842077" y="3804770"/>
            <a:ext cx="356865" cy="48410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3" name="Circle"/>
          <p:cNvSpPr/>
          <p:nvPr/>
        </p:nvSpPr>
        <p:spPr>
          <a:xfrm>
            <a:off x="6950645" y="4398690"/>
            <a:ext cx="205367"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4" name="Oval"/>
          <p:cNvSpPr/>
          <p:nvPr/>
        </p:nvSpPr>
        <p:spPr>
          <a:xfrm>
            <a:off x="8614703" y="3870916"/>
            <a:ext cx="912635" cy="351813"/>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5" name="Oval"/>
          <p:cNvSpPr/>
          <p:nvPr/>
        </p:nvSpPr>
        <p:spPr>
          <a:xfrm>
            <a:off x="4815354" y="4398690"/>
            <a:ext cx="356865" cy="48410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6" name="Oval"/>
          <p:cNvSpPr/>
          <p:nvPr/>
        </p:nvSpPr>
        <p:spPr>
          <a:xfrm>
            <a:off x="2847291" y="4398690"/>
            <a:ext cx="346436"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7" name="Oval"/>
          <p:cNvSpPr/>
          <p:nvPr/>
        </p:nvSpPr>
        <p:spPr>
          <a:xfrm>
            <a:off x="6597011" y="3870916"/>
            <a:ext cx="912635" cy="351813"/>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8" name="Oval"/>
          <p:cNvSpPr/>
          <p:nvPr/>
        </p:nvSpPr>
        <p:spPr>
          <a:xfrm>
            <a:off x="8897803" y="4398690"/>
            <a:ext cx="346436"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9" name="Oval"/>
          <p:cNvSpPr/>
          <p:nvPr/>
        </p:nvSpPr>
        <p:spPr>
          <a:xfrm>
            <a:off x="10464700" y="3942869"/>
            <a:ext cx="346436" cy="351814"/>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30" name="Circle"/>
          <p:cNvSpPr/>
          <p:nvPr/>
        </p:nvSpPr>
        <p:spPr>
          <a:xfrm>
            <a:off x="10535233" y="4398690"/>
            <a:ext cx="205368"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31"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33" name="Bottle"/>
          <p:cNvSpPr/>
          <p:nvPr/>
        </p:nvSpPr>
        <p:spPr>
          <a:xfrm>
            <a:off x="5393786" y="2171367"/>
            <a:ext cx="3558451" cy="11256918"/>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836" name="Group"/>
          <p:cNvGrpSpPr/>
          <p:nvPr/>
        </p:nvGrpSpPr>
        <p:grpSpPr>
          <a:xfrm>
            <a:off x="-4613905" y="6726679"/>
            <a:ext cx="17512661" cy="5388867"/>
            <a:chOff x="0" y="0"/>
            <a:chExt cx="17512659" cy="5388866"/>
          </a:xfrm>
        </p:grpSpPr>
        <p:pic>
          <p:nvPicPr>
            <p:cNvPr id="1834" name="Image" descr="Image"/>
            <p:cNvPicPr>
              <a:picLocks noChangeAspect="1"/>
            </p:cNvPicPr>
            <p:nvPr/>
          </p:nvPicPr>
          <p:blipFill>
            <a:blip r:embed="rId2">
              <a:extLst/>
            </a:blip>
            <a:stretch>
              <a:fillRect/>
            </a:stretch>
          </p:blipFill>
          <p:spPr>
            <a:xfrm>
              <a:off x="0" y="4306467"/>
              <a:ext cx="17512660" cy="1082400"/>
            </a:xfrm>
            <a:prstGeom prst="rect">
              <a:avLst/>
            </a:prstGeom>
            <a:ln w="12700" cap="flat">
              <a:noFill/>
              <a:miter lim="400000"/>
            </a:ln>
            <a:effectLst/>
          </p:spPr>
        </p:pic>
        <p:pic>
          <p:nvPicPr>
            <p:cNvPr id="1835" name="Image" descr="Image"/>
            <p:cNvPicPr>
              <a:picLocks noChangeAspect="1"/>
            </p:cNvPicPr>
            <p:nvPr/>
          </p:nvPicPr>
          <p:blipFill>
            <a:blip r:embed="rId3">
              <a:extLst/>
            </a:blip>
            <a:stretch>
              <a:fillRect/>
            </a:stretch>
          </p:blipFill>
          <p:spPr>
            <a:xfrm>
              <a:off x="453312" y="0"/>
              <a:ext cx="15569894" cy="4218581"/>
            </a:xfrm>
            <a:prstGeom prst="rect">
              <a:avLst/>
            </a:prstGeom>
            <a:ln w="12700" cap="flat">
              <a:noFill/>
              <a:miter lim="400000"/>
            </a:ln>
            <a:effectLst/>
          </p:spPr>
        </p:pic>
      </p:grpSp>
      <p:pic>
        <p:nvPicPr>
          <p:cNvPr id="1837" name="Image" descr="Image"/>
          <p:cNvPicPr>
            <a:picLocks noChangeAspect="1"/>
          </p:cNvPicPr>
          <p:nvPr/>
        </p:nvPicPr>
        <p:blipFill>
          <a:blip r:embed="rId4">
            <a:extLst/>
          </a:blip>
          <a:stretch>
            <a:fillRect/>
          </a:stretch>
        </p:blipFill>
        <p:spPr>
          <a:xfrm>
            <a:off x="-3721157" y="3382344"/>
            <a:ext cx="15209095" cy="2914152"/>
          </a:xfrm>
          <a:prstGeom prst="rect">
            <a:avLst/>
          </a:prstGeom>
          <a:ln w="12700">
            <a:miter lim="400000"/>
          </a:ln>
        </p:spPr>
      </p:pic>
      <p:grpSp>
        <p:nvGrpSpPr>
          <p:cNvPr id="1840" name="Group"/>
          <p:cNvGrpSpPr/>
          <p:nvPr/>
        </p:nvGrpSpPr>
        <p:grpSpPr>
          <a:xfrm>
            <a:off x="-3577761" y="-2399702"/>
            <a:ext cx="14704898" cy="5869934"/>
            <a:chOff x="0" y="0"/>
            <a:chExt cx="14704898" cy="5869932"/>
          </a:xfrm>
        </p:grpSpPr>
        <p:pic>
          <p:nvPicPr>
            <p:cNvPr id="1838" name="Image" descr="Image"/>
            <p:cNvPicPr>
              <a:picLocks noChangeAspect="1"/>
            </p:cNvPicPr>
            <p:nvPr/>
          </p:nvPicPr>
          <p:blipFill>
            <a:blip r:embed="rId5">
              <a:extLst/>
            </a:blip>
            <a:stretch>
              <a:fillRect/>
            </a:stretch>
          </p:blipFill>
          <p:spPr>
            <a:xfrm>
              <a:off x="0" y="2317443"/>
              <a:ext cx="14404233" cy="3552490"/>
            </a:xfrm>
            <a:prstGeom prst="rect">
              <a:avLst/>
            </a:prstGeom>
            <a:ln w="12700" cap="flat">
              <a:noFill/>
              <a:miter lim="400000"/>
            </a:ln>
            <a:effectLst/>
          </p:spPr>
        </p:pic>
        <p:pic>
          <p:nvPicPr>
            <p:cNvPr id="1839" name="Image" descr="Image"/>
            <p:cNvPicPr>
              <a:picLocks noChangeAspect="1"/>
            </p:cNvPicPr>
            <p:nvPr/>
          </p:nvPicPr>
          <p:blipFill>
            <a:blip r:embed="rId6">
              <a:extLst/>
            </a:blip>
            <a:stretch>
              <a:fillRect/>
            </a:stretch>
          </p:blipFill>
          <p:spPr>
            <a:xfrm>
              <a:off x="217404" y="0"/>
              <a:ext cx="14487495" cy="2414583"/>
            </a:xfrm>
            <a:prstGeom prst="rect">
              <a:avLst/>
            </a:prstGeom>
            <a:ln w="12700" cap="flat">
              <a:noFill/>
              <a:miter lim="400000"/>
            </a:ln>
            <a:effectLst/>
          </p:spPr>
        </p:pic>
      </p:grpSp>
      <p:sp>
        <p:nvSpPr>
          <p:cNvPr id="1841" name="How Information Bottleneck Works?"/>
          <p:cNvSpPr txBox="1"/>
          <p:nvPr/>
        </p:nvSpPr>
        <p:spPr>
          <a:xfrm>
            <a:off x="590613" y="423245"/>
            <a:ext cx="755637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C82506"/>
                </a:solidFill>
              </a:defRPr>
            </a:lvl1pPr>
          </a:lstStyle>
          <a:p>
            <a:pPr/>
            <a:r>
              <a:t>How Information Bottleneck Works?</a:t>
            </a:r>
          </a:p>
        </p:txBody>
      </p:sp>
      <p:sp>
        <p:nvSpPr>
          <p:cNvPr id="1842" name="taggings T"/>
          <p:cNvSpPr txBox="1"/>
          <p:nvPr/>
        </p:nvSpPr>
        <p:spPr>
          <a:xfrm>
            <a:off x="93335" y="4085277"/>
            <a:ext cx="16492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taggings T</a:t>
            </a:r>
          </a:p>
        </p:txBody>
      </p:sp>
      <p:sp>
        <p:nvSpPr>
          <p:cNvPr id="1843" name="embedding X"/>
          <p:cNvSpPr txBox="1"/>
          <p:nvPr/>
        </p:nvSpPr>
        <p:spPr>
          <a:xfrm>
            <a:off x="80113" y="7221239"/>
            <a:ext cx="2032712"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embedding X</a:t>
            </a:r>
          </a:p>
        </p:txBody>
      </p:sp>
      <p:sp>
        <p:nvSpPr>
          <p:cNvPr id="1844" name="Oval"/>
          <p:cNvSpPr/>
          <p:nvPr/>
        </p:nvSpPr>
        <p:spPr>
          <a:xfrm>
            <a:off x="4721157" y="3741935"/>
            <a:ext cx="545259" cy="60977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45" name="Oval"/>
          <p:cNvSpPr/>
          <p:nvPr/>
        </p:nvSpPr>
        <p:spPr>
          <a:xfrm>
            <a:off x="2842077" y="3804770"/>
            <a:ext cx="356865" cy="48410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46" name="Circle"/>
          <p:cNvSpPr/>
          <p:nvPr/>
        </p:nvSpPr>
        <p:spPr>
          <a:xfrm>
            <a:off x="6950645" y="4398690"/>
            <a:ext cx="205367"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47" name="Oval"/>
          <p:cNvSpPr/>
          <p:nvPr/>
        </p:nvSpPr>
        <p:spPr>
          <a:xfrm>
            <a:off x="8614703" y="3870916"/>
            <a:ext cx="912635" cy="351813"/>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48" name="Circle"/>
          <p:cNvSpPr/>
          <p:nvPr/>
        </p:nvSpPr>
        <p:spPr>
          <a:xfrm>
            <a:off x="4863754" y="4378613"/>
            <a:ext cx="260066" cy="248060"/>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49" name="Oval"/>
          <p:cNvSpPr/>
          <p:nvPr/>
        </p:nvSpPr>
        <p:spPr>
          <a:xfrm>
            <a:off x="2847291" y="4398690"/>
            <a:ext cx="346436"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50" name="Oval"/>
          <p:cNvSpPr/>
          <p:nvPr/>
        </p:nvSpPr>
        <p:spPr>
          <a:xfrm>
            <a:off x="6597011" y="3870916"/>
            <a:ext cx="912635" cy="351813"/>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51" name="Oval"/>
          <p:cNvSpPr/>
          <p:nvPr/>
        </p:nvSpPr>
        <p:spPr>
          <a:xfrm>
            <a:off x="8897803" y="4398690"/>
            <a:ext cx="346436"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52" name="Oval"/>
          <p:cNvSpPr/>
          <p:nvPr/>
        </p:nvSpPr>
        <p:spPr>
          <a:xfrm>
            <a:off x="10464700" y="3942869"/>
            <a:ext cx="346436" cy="351814"/>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53" name="Circle"/>
          <p:cNvSpPr/>
          <p:nvPr/>
        </p:nvSpPr>
        <p:spPr>
          <a:xfrm>
            <a:off x="10535233" y="4398690"/>
            <a:ext cx="205368"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854" name="bell-curve-png-icon-2-transparent.png" descr="bell-curve-png-icon-2-transparent.png"/>
          <p:cNvPicPr>
            <a:picLocks noChangeAspect="0"/>
          </p:cNvPicPr>
          <p:nvPr/>
        </p:nvPicPr>
        <p:blipFill>
          <a:blip r:embed="rId7">
            <a:extLst/>
          </a:blip>
          <a:srcRect l="16327" t="6715" r="2896" b="12508"/>
          <a:stretch>
            <a:fillRect/>
          </a:stretch>
        </p:blipFill>
        <p:spPr>
          <a:xfrm>
            <a:off x="4807244" y="3366889"/>
            <a:ext cx="1025799" cy="1025798"/>
          </a:xfrm>
          <a:prstGeom prst="rect">
            <a:avLst/>
          </a:prstGeom>
          <a:ln w="25400">
            <a:miter lim="400000"/>
          </a:ln>
          <a:effectLst>
            <a:outerShdw sx="100000" sy="100000" kx="0" ky="0" algn="b" rotWithShape="0" blurRad="254000" dist="127000" dir="5400000">
              <a:srgbClr val="000000">
                <a:alpha val="70000"/>
              </a:srgbClr>
            </a:outerShdw>
          </a:effectLst>
        </p:spPr>
      </p:pic>
      <p:pic>
        <p:nvPicPr>
          <p:cNvPr id="1855" name="bell-curve-png-icon-2-transparent.png" descr="bell-curve-png-icon-2-transparent.png"/>
          <p:cNvPicPr>
            <a:picLocks noChangeAspect="0"/>
          </p:cNvPicPr>
          <p:nvPr/>
        </p:nvPicPr>
        <p:blipFill>
          <a:blip r:embed="rId7">
            <a:extLst/>
          </a:blip>
          <a:srcRect l="16327" t="6715" r="2896" b="12508"/>
          <a:stretch>
            <a:fillRect/>
          </a:stretch>
        </p:blipFill>
        <p:spPr>
          <a:xfrm>
            <a:off x="5140354" y="3989681"/>
            <a:ext cx="357013" cy="1025799"/>
          </a:xfrm>
          <a:prstGeom prst="rect">
            <a:avLst/>
          </a:prstGeom>
          <a:ln w="25400">
            <a:miter lim="400000"/>
          </a:ln>
          <a:effectLst>
            <a:outerShdw sx="100000" sy="100000" kx="0" ky="0" algn="b" rotWithShape="0" blurRad="254000" dist="127000" dir="5400000">
              <a:srgbClr val="000000">
                <a:alpha val="70000"/>
              </a:srgbClr>
            </a:outerShdw>
          </a:effectLst>
        </p:spPr>
      </p:pic>
      <p:sp>
        <p:nvSpPr>
          <p:cNvPr id="1856"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58" name="Bottle"/>
          <p:cNvSpPr/>
          <p:nvPr/>
        </p:nvSpPr>
        <p:spPr>
          <a:xfrm>
            <a:off x="5393786" y="2171367"/>
            <a:ext cx="3558451" cy="11256918"/>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859" name="Image" descr="Image"/>
          <p:cNvPicPr>
            <a:picLocks noChangeAspect="1"/>
          </p:cNvPicPr>
          <p:nvPr/>
        </p:nvPicPr>
        <p:blipFill>
          <a:blip r:embed="rId2">
            <a:extLst/>
          </a:blip>
          <a:stretch>
            <a:fillRect/>
          </a:stretch>
        </p:blipFill>
        <p:spPr>
          <a:xfrm>
            <a:off x="-3721157" y="3382344"/>
            <a:ext cx="15209095" cy="2914152"/>
          </a:xfrm>
          <a:prstGeom prst="rect">
            <a:avLst/>
          </a:prstGeom>
          <a:ln w="12700">
            <a:miter lim="400000"/>
          </a:ln>
        </p:spPr>
      </p:pic>
      <p:sp>
        <p:nvSpPr>
          <p:cNvPr id="1860" name="Rectangle"/>
          <p:cNvSpPr/>
          <p:nvPr/>
        </p:nvSpPr>
        <p:spPr>
          <a:xfrm>
            <a:off x="8462710" y="3816290"/>
            <a:ext cx="2501107" cy="999034"/>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863" name="Group"/>
          <p:cNvGrpSpPr/>
          <p:nvPr/>
        </p:nvGrpSpPr>
        <p:grpSpPr>
          <a:xfrm>
            <a:off x="-4613905" y="6726679"/>
            <a:ext cx="17512661" cy="5388867"/>
            <a:chOff x="0" y="0"/>
            <a:chExt cx="17512659" cy="5388866"/>
          </a:xfrm>
        </p:grpSpPr>
        <p:pic>
          <p:nvPicPr>
            <p:cNvPr id="1861" name="Image" descr="Image"/>
            <p:cNvPicPr>
              <a:picLocks noChangeAspect="1"/>
            </p:cNvPicPr>
            <p:nvPr/>
          </p:nvPicPr>
          <p:blipFill>
            <a:blip r:embed="rId3">
              <a:extLst/>
            </a:blip>
            <a:stretch>
              <a:fillRect/>
            </a:stretch>
          </p:blipFill>
          <p:spPr>
            <a:xfrm>
              <a:off x="0" y="4306467"/>
              <a:ext cx="17512660" cy="1082400"/>
            </a:xfrm>
            <a:prstGeom prst="rect">
              <a:avLst/>
            </a:prstGeom>
            <a:ln w="12700" cap="flat">
              <a:noFill/>
              <a:miter lim="400000"/>
            </a:ln>
            <a:effectLst/>
          </p:spPr>
        </p:pic>
        <p:pic>
          <p:nvPicPr>
            <p:cNvPr id="1862" name="Image" descr="Image"/>
            <p:cNvPicPr>
              <a:picLocks noChangeAspect="1"/>
            </p:cNvPicPr>
            <p:nvPr/>
          </p:nvPicPr>
          <p:blipFill>
            <a:blip r:embed="rId4">
              <a:extLst/>
            </a:blip>
            <a:stretch>
              <a:fillRect/>
            </a:stretch>
          </p:blipFill>
          <p:spPr>
            <a:xfrm>
              <a:off x="453312" y="0"/>
              <a:ext cx="15569894" cy="4218581"/>
            </a:xfrm>
            <a:prstGeom prst="rect">
              <a:avLst/>
            </a:prstGeom>
            <a:ln w="12700" cap="flat">
              <a:noFill/>
              <a:miter lim="400000"/>
            </a:ln>
            <a:effectLst/>
          </p:spPr>
        </p:pic>
      </p:grpSp>
      <p:grpSp>
        <p:nvGrpSpPr>
          <p:cNvPr id="1866" name="Group"/>
          <p:cNvGrpSpPr/>
          <p:nvPr/>
        </p:nvGrpSpPr>
        <p:grpSpPr>
          <a:xfrm>
            <a:off x="-3577761" y="-2399702"/>
            <a:ext cx="14704898" cy="5869934"/>
            <a:chOff x="0" y="0"/>
            <a:chExt cx="14704898" cy="5869932"/>
          </a:xfrm>
        </p:grpSpPr>
        <p:pic>
          <p:nvPicPr>
            <p:cNvPr id="1864" name="Image" descr="Image"/>
            <p:cNvPicPr>
              <a:picLocks noChangeAspect="1"/>
            </p:cNvPicPr>
            <p:nvPr/>
          </p:nvPicPr>
          <p:blipFill>
            <a:blip r:embed="rId5">
              <a:extLst/>
            </a:blip>
            <a:stretch>
              <a:fillRect/>
            </a:stretch>
          </p:blipFill>
          <p:spPr>
            <a:xfrm>
              <a:off x="0" y="2317443"/>
              <a:ext cx="14404233" cy="3552490"/>
            </a:xfrm>
            <a:prstGeom prst="rect">
              <a:avLst/>
            </a:prstGeom>
            <a:ln w="12700" cap="flat">
              <a:noFill/>
              <a:miter lim="400000"/>
            </a:ln>
            <a:effectLst/>
          </p:spPr>
        </p:pic>
        <p:pic>
          <p:nvPicPr>
            <p:cNvPr id="1865" name="Image" descr="Image"/>
            <p:cNvPicPr>
              <a:picLocks noChangeAspect="1"/>
            </p:cNvPicPr>
            <p:nvPr/>
          </p:nvPicPr>
          <p:blipFill>
            <a:blip r:embed="rId6">
              <a:extLst/>
            </a:blip>
            <a:stretch>
              <a:fillRect/>
            </a:stretch>
          </p:blipFill>
          <p:spPr>
            <a:xfrm>
              <a:off x="217404" y="0"/>
              <a:ext cx="14487495" cy="2414583"/>
            </a:xfrm>
            <a:prstGeom prst="rect">
              <a:avLst/>
            </a:prstGeom>
            <a:ln w="12700" cap="flat">
              <a:noFill/>
              <a:miter lim="400000"/>
            </a:ln>
            <a:effectLst/>
          </p:spPr>
        </p:pic>
      </p:grpSp>
      <p:sp>
        <p:nvSpPr>
          <p:cNvPr id="1867" name="How Information Bottleneck Works?"/>
          <p:cNvSpPr txBox="1"/>
          <p:nvPr/>
        </p:nvSpPr>
        <p:spPr>
          <a:xfrm>
            <a:off x="590613" y="423245"/>
            <a:ext cx="755637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C82506"/>
                </a:solidFill>
              </a:defRPr>
            </a:lvl1pPr>
          </a:lstStyle>
          <a:p>
            <a:pPr/>
            <a:r>
              <a:t>How Information Bottleneck Works?</a:t>
            </a:r>
          </a:p>
        </p:txBody>
      </p:sp>
      <p:sp>
        <p:nvSpPr>
          <p:cNvPr id="1868" name="taggings T"/>
          <p:cNvSpPr txBox="1"/>
          <p:nvPr/>
        </p:nvSpPr>
        <p:spPr>
          <a:xfrm>
            <a:off x="93335" y="4085277"/>
            <a:ext cx="16492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taggings T</a:t>
            </a:r>
          </a:p>
        </p:txBody>
      </p:sp>
      <p:sp>
        <p:nvSpPr>
          <p:cNvPr id="1869" name="embedding X"/>
          <p:cNvSpPr txBox="1"/>
          <p:nvPr/>
        </p:nvSpPr>
        <p:spPr>
          <a:xfrm>
            <a:off x="80113" y="7221239"/>
            <a:ext cx="2032712"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embedding X</a:t>
            </a:r>
          </a:p>
        </p:txBody>
      </p:sp>
      <p:sp>
        <p:nvSpPr>
          <p:cNvPr id="1870" name="Oval"/>
          <p:cNvSpPr/>
          <p:nvPr/>
        </p:nvSpPr>
        <p:spPr>
          <a:xfrm>
            <a:off x="4582365" y="3534030"/>
            <a:ext cx="822844" cy="780784"/>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1" name="Oval"/>
          <p:cNvSpPr/>
          <p:nvPr/>
        </p:nvSpPr>
        <p:spPr>
          <a:xfrm>
            <a:off x="2842077" y="3804770"/>
            <a:ext cx="356865" cy="48410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2" name="Circle"/>
          <p:cNvSpPr/>
          <p:nvPr/>
        </p:nvSpPr>
        <p:spPr>
          <a:xfrm>
            <a:off x="6950645" y="4398690"/>
            <a:ext cx="205367"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3" name="Oval"/>
          <p:cNvSpPr/>
          <p:nvPr/>
        </p:nvSpPr>
        <p:spPr>
          <a:xfrm>
            <a:off x="8614703" y="4197755"/>
            <a:ext cx="912635" cy="60977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4" name="Circle"/>
          <p:cNvSpPr/>
          <p:nvPr/>
        </p:nvSpPr>
        <p:spPr>
          <a:xfrm>
            <a:off x="4863754" y="4378613"/>
            <a:ext cx="260066" cy="248060"/>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5" name="Oval"/>
          <p:cNvSpPr/>
          <p:nvPr/>
        </p:nvSpPr>
        <p:spPr>
          <a:xfrm>
            <a:off x="2847291" y="4398690"/>
            <a:ext cx="346436"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6" name="Oval"/>
          <p:cNvSpPr/>
          <p:nvPr/>
        </p:nvSpPr>
        <p:spPr>
          <a:xfrm>
            <a:off x="6756521" y="3942869"/>
            <a:ext cx="506869" cy="351814"/>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7" name="Oval"/>
          <p:cNvSpPr/>
          <p:nvPr/>
        </p:nvSpPr>
        <p:spPr>
          <a:xfrm>
            <a:off x="8817586" y="3748516"/>
            <a:ext cx="506869" cy="351813"/>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8" name="Circle"/>
          <p:cNvSpPr/>
          <p:nvPr/>
        </p:nvSpPr>
        <p:spPr>
          <a:xfrm>
            <a:off x="10535233" y="4014823"/>
            <a:ext cx="205368"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79" name="Circle"/>
          <p:cNvSpPr/>
          <p:nvPr/>
        </p:nvSpPr>
        <p:spPr>
          <a:xfrm>
            <a:off x="10535233" y="4398690"/>
            <a:ext cx="205368"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80" name="Avoids unnecessary use of the dimensions…"/>
          <p:cNvSpPr txBox="1"/>
          <p:nvPr/>
        </p:nvSpPr>
        <p:spPr>
          <a:xfrm>
            <a:off x="947153" y="5913715"/>
            <a:ext cx="10607635" cy="1333308"/>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5900"/>
              </a:lnSpc>
              <a:spcBef>
                <a:spcPts val="1200"/>
              </a:spcBef>
              <a:defRPr sz="3500">
                <a:solidFill>
                  <a:srgbClr val="FFFFFF"/>
                </a:solidFill>
              </a:defRPr>
            </a:pPr>
            <a:r>
              <a:t>Avoids unnecessary </a:t>
            </a:r>
            <a:r>
              <a:rPr i="1"/>
              <a:t>use </a:t>
            </a:r>
            <a:r>
              <a:t>of the dimensions </a:t>
            </a:r>
          </a:p>
          <a:p>
            <a:pPr algn="l" defTabSz="457200">
              <a:lnSpc>
                <a:spcPts val="5900"/>
              </a:lnSpc>
              <a:spcBef>
                <a:spcPts val="1200"/>
              </a:spcBef>
              <a:defRPr sz="3500">
                <a:solidFill>
                  <a:srgbClr val="FFFFFF"/>
                </a:solidFill>
              </a:defRPr>
            </a:pPr>
            <a:r>
              <a:t>By blurring unneeded capacity via randomness </a:t>
            </a:r>
          </a:p>
        </p:txBody>
      </p:sp>
      <p:pic>
        <p:nvPicPr>
          <p:cNvPr id="1881" name="bell-curve-png-icon-2-transparent.png" descr="bell-curve-png-icon-2-transparent.png"/>
          <p:cNvPicPr>
            <a:picLocks noChangeAspect="0"/>
          </p:cNvPicPr>
          <p:nvPr/>
        </p:nvPicPr>
        <p:blipFill>
          <a:blip r:embed="rId7">
            <a:extLst/>
          </a:blip>
          <a:srcRect l="16327" t="6715" r="2896" b="12508"/>
          <a:stretch>
            <a:fillRect/>
          </a:stretch>
        </p:blipFill>
        <p:spPr>
          <a:xfrm>
            <a:off x="4873203" y="3289885"/>
            <a:ext cx="1533636" cy="1025798"/>
          </a:xfrm>
          <a:prstGeom prst="rect">
            <a:avLst/>
          </a:prstGeom>
          <a:ln w="25400">
            <a:miter lim="400000"/>
          </a:ln>
        </p:spPr>
      </p:pic>
      <p:pic>
        <p:nvPicPr>
          <p:cNvPr id="1882" name="bell-curve-png-icon-2-transparent.png" descr="bell-curve-png-icon-2-transparent.png"/>
          <p:cNvPicPr>
            <a:picLocks noChangeAspect="0"/>
          </p:cNvPicPr>
          <p:nvPr/>
        </p:nvPicPr>
        <p:blipFill>
          <a:blip r:embed="rId7">
            <a:extLst/>
          </a:blip>
          <a:srcRect l="16327" t="6715" r="2896" b="12508"/>
          <a:stretch>
            <a:fillRect/>
          </a:stretch>
        </p:blipFill>
        <p:spPr>
          <a:xfrm>
            <a:off x="5404223" y="3989681"/>
            <a:ext cx="235623" cy="1025799"/>
          </a:xfrm>
          <a:prstGeom prst="rect">
            <a:avLst/>
          </a:prstGeom>
          <a:ln w="25400">
            <a:miter lim="400000"/>
          </a:ln>
          <a:effectLst>
            <a:outerShdw sx="100000" sy="100000" kx="0" ky="0" algn="b" rotWithShape="0" blurRad="254000" dist="127000" dir="5400000">
              <a:srgbClr val="000000">
                <a:alpha val="70000"/>
              </a:srgbClr>
            </a:outerShdw>
          </a:effectLst>
        </p:spPr>
      </p:pic>
      <p:sp>
        <p:nvSpPr>
          <p:cNvPr id="1883"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Unknown.jpeg" descr="Unknown.jpeg"/>
          <p:cNvPicPr>
            <a:picLocks noChangeAspect="1"/>
          </p:cNvPicPr>
          <p:nvPr/>
        </p:nvPicPr>
        <p:blipFill>
          <a:blip r:embed="rId3">
            <a:extLst/>
          </a:blip>
          <a:stretch>
            <a:fillRect/>
          </a:stretch>
        </p:blipFill>
        <p:spPr>
          <a:xfrm>
            <a:off x="10667550" y="1763246"/>
            <a:ext cx="2127760" cy="1937620"/>
          </a:xfrm>
          <a:prstGeom prst="rect">
            <a:avLst/>
          </a:prstGeom>
          <a:ln w="12700">
            <a:miter lim="400000"/>
          </a:ln>
        </p:spPr>
      </p:pic>
      <p:sp>
        <p:nvSpPr>
          <p:cNvPr id="258" name="Specialization:"/>
          <p:cNvSpPr txBox="1"/>
          <p:nvPr/>
        </p:nvSpPr>
        <p:spPr>
          <a:xfrm>
            <a:off x="415003" y="270673"/>
            <a:ext cx="2782444" cy="56044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FFFFFF"/>
                </a:solidFill>
                <a:latin typeface="+mn-lt"/>
                <a:ea typeface="+mn-ea"/>
                <a:cs typeface="+mn-cs"/>
                <a:sym typeface="Helvetica Neue Medium"/>
              </a:defRPr>
            </a:lvl1pPr>
          </a:lstStyle>
          <a:p>
            <a:pPr/>
            <a:r>
              <a:t>Specialization: </a:t>
            </a:r>
          </a:p>
        </p:txBody>
      </p:sp>
      <p:grpSp>
        <p:nvGrpSpPr>
          <p:cNvPr id="261" name="Group"/>
          <p:cNvGrpSpPr/>
          <p:nvPr/>
        </p:nvGrpSpPr>
        <p:grpSpPr>
          <a:xfrm>
            <a:off x="195399" y="1165311"/>
            <a:ext cx="2970262" cy="2792580"/>
            <a:chOff x="0" y="0"/>
            <a:chExt cx="2970260" cy="2792578"/>
          </a:xfrm>
        </p:grpSpPr>
        <p:pic>
          <p:nvPicPr>
            <p:cNvPr id="259" name="Image" descr="Image"/>
            <p:cNvPicPr>
              <a:picLocks noChangeAspect="1"/>
            </p:cNvPicPr>
            <p:nvPr/>
          </p:nvPicPr>
          <p:blipFill>
            <a:blip r:embed="rId4">
              <a:extLst/>
            </a:blip>
            <a:srcRect l="26617" t="0" r="0" b="0"/>
            <a:stretch>
              <a:fillRect/>
            </a:stretch>
          </p:blipFill>
          <p:spPr>
            <a:xfrm>
              <a:off x="0" y="0"/>
              <a:ext cx="2970262" cy="2276809"/>
            </a:xfrm>
            <a:prstGeom prst="rect">
              <a:avLst/>
            </a:prstGeom>
            <a:ln w="12700" cap="flat">
              <a:noFill/>
              <a:miter lim="400000"/>
            </a:ln>
            <a:effectLst/>
          </p:spPr>
        </p:pic>
        <p:sp>
          <p:nvSpPr>
            <p:cNvPr id="260" name="wheat field"/>
            <p:cNvSpPr txBox="1"/>
            <p:nvPr/>
          </p:nvSpPr>
          <p:spPr>
            <a:xfrm>
              <a:off x="692203" y="2398763"/>
              <a:ext cx="1461586" cy="393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wheat field</a:t>
              </a:r>
            </a:p>
          </p:txBody>
        </p:sp>
      </p:grpSp>
      <p:pic>
        <p:nvPicPr>
          <p:cNvPr id="262" name="Image" descr="Image"/>
          <p:cNvPicPr>
            <a:picLocks noChangeAspect="1"/>
          </p:cNvPicPr>
          <p:nvPr/>
        </p:nvPicPr>
        <p:blipFill>
          <a:blip r:embed="rId5">
            <a:extLst/>
          </a:blip>
          <a:stretch>
            <a:fillRect/>
          </a:stretch>
        </p:blipFill>
        <p:spPr>
          <a:xfrm>
            <a:off x="4341100" y="1544076"/>
            <a:ext cx="2218963" cy="2218963"/>
          </a:xfrm>
          <a:prstGeom prst="rect">
            <a:avLst/>
          </a:prstGeom>
          <a:ln w="12700">
            <a:miter lim="400000"/>
          </a:ln>
        </p:spPr>
      </p:pic>
      <p:grpSp>
        <p:nvGrpSpPr>
          <p:cNvPr id="265" name="Group"/>
          <p:cNvGrpSpPr/>
          <p:nvPr/>
        </p:nvGrpSpPr>
        <p:grpSpPr>
          <a:xfrm>
            <a:off x="7591173" y="1302499"/>
            <a:ext cx="1681088" cy="2702116"/>
            <a:chOff x="0" y="0"/>
            <a:chExt cx="1681086" cy="2702115"/>
          </a:xfrm>
        </p:grpSpPr>
        <p:pic>
          <p:nvPicPr>
            <p:cNvPr id="263" name="Image" descr="Image"/>
            <p:cNvPicPr>
              <a:picLocks noChangeAspect="1"/>
            </p:cNvPicPr>
            <p:nvPr/>
          </p:nvPicPr>
          <p:blipFill>
            <a:blip r:embed="rId6">
              <a:extLst/>
            </a:blip>
            <a:stretch>
              <a:fillRect/>
            </a:stretch>
          </p:blipFill>
          <p:spPr>
            <a:xfrm>
              <a:off x="0" y="0"/>
              <a:ext cx="1681087" cy="2373299"/>
            </a:xfrm>
            <a:prstGeom prst="rect">
              <a:avLst/>
            </a:prstGeom>
            <a:ln w="12700" cap="flat">
              <a:noFill/>
              <a:miter lim="400000"/>
            </a:ln>
            <a:effectLst/>
          </p:spPr>
        </p:pic>
        <p:sp>
          <p:nvSpPr>
            <p:cNvPr id="264" name="Factory"/>
            <p:cNvSpPr txBox="1"/>
            <p:nvPr/>
          </p:nvSpPr>
          <p:spPr>
            <a:xfrm>
              <a:off x="379329" y="2373182"/>
              <a:ext cx="866988" cy="3289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600"/>
              </a:lvl1pPr>
            </a:lstStyle>
            <a:p>
              <a:pPr/>
              <a:r>
                <a:t>Factory</a:t>
              </a:r>
            </a:p>
          </p:txBody>
        </p:sp>
      </p:grpSp>
      <p:grpSp>
        <p:nvGrpSpPr>
          <p:cNvPr id="268" name="Group"/>
          <p:cNvGrpSpPr/>
          <p:nvPr/>
        </p:nvGrpSpPr>
        <p:grpSpPr>
          <a:xfrm>
            <a:off x="5919839" y="629160"/>
            <a:ext cx="2185986" cy="1067096"/>
            <a:chOff x="-50800" y="0"/>
            <a:chExt cx="2185985" cy="1067095"/>
          </a:xfrm>
        </p:grpSpPr>
        <p:pic>
          <p:nvPicPr>
            <p:cNvPr id="295"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267"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272" name="Group"/>
          <p:cNvGrpSpPr/>
          <p:nvPr/>
        </p:nvGrpSpPr>
        <p:grpSpPr>
          <a:xfrm>
            <a:off x="6299232" y="2392747"/>
            <a:ext cx="1448536" cy="812661"/>
            <a:chOff x="-63500" y="-221869"/>
            <a:chExt cx="1448534" cy="812659"/>
          </a:xfrm>
        </p:grpSpPr>
        <p:pic>
          <p:nvPicPr>
            <p:cNvPr id="269" name="Line Line" descr="Line Line"/>
            <p:cNvPicPr>
              <a:picLocks noChangeAspect="0"/>
            </p:cNvPicPr>
            <p:nvPr/>
          </p:nvPicPr>
          <p:blipFill>
            <a:blip r:embed="rId8">
              <a:extLst/>
            </a:blip>
            <a:stretch>
              <a:fillRect/>
            </a:stretch>
          </p:blipFill>
          <p:spPr>
            <a:xfrm>
              <a:off x="-63500" y="-221870"/>
              <a:ext cx="1448535" cy="494003"/>
            </a:xfrm>
            <a:prstGeom prst="rect">
              <a:avLst/>
            </a:prstGeom>
            <a:effectLst/>
          </p:spPr>
        </p:pic>
        <p:sp>
          <p:nvSpPr>
            <p:cNvPr id="271" name="grain"/>
            <p:cNvSpPr txBox="1"/>
            <p:nvPr/>
          </p:nvSpPr>
          <p:spPr>
            <a:xfrm>
              <a:off x="35304" y="129732"/>
              <a:ext cx="1186947"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grain</a:t>
              </a:r>
            </a:p>
          </p:txBody>
        </p:sp>
      </p:grpSp>
      <p:grpSp>
        <p:nvGrpSpPr>
          <p:cNvPr id="276" name="Group"/>
          <p:cNvGrpSpPr/>
          <p:nvPr/>
        </p:nvGrpSpPr>
        <p:grpSpPr>
          <a:xfrm>
            <a:off x="3152213" y="2594994"/>
            <a:ext cx="1440860" cy="718840"/>
            <a:chOff x="0" y="-180268"/>
            <a:chExt cx="1440859" cy="718838"/>
          </a:xfrm>
        </p:grpSpPr>
        <p:pic>
          <p:nvPicPr>
            <p:cNvPr id="273" name="Line Line" descr="Line Line"/>
            <p:cNvPicPr>
              <a:picLocks noChangeAspect="0"/>
            </p:cNvPicPr>
            <p:nvPr/>
          </p:nvPicPr>
          <p:blipFill>
            <a:blip r:embed="rId9">
              <a:extLst/>
            </a:blip>
            <a:stretch>
              <a:fillRect/>
            </a:stretch>
          </p:blipFill>
          <p:spPr>
            <a:xfrm>
              <a:off x="5114" y="-180269"/>
              <a:ext cx="1435746" cy="401377"/>
            </a:xfrm>
            <a:prstGeom prst="rect">
              <a:avLst/>
            </a:prstGeom>
            <a:effectLst/>
          </p:spPr>
        </p:pic>
        <p:sp>
          <p:nvSpPr>
            <p:cNvPr id="275" name="wheat plant"/>
            <p:cNvSpPr txBox="1"/>
            <p:nvPr/>
          </p:nvSpPr>
          <p:spPr>
            <a:xfrm>
              <a:off x="0" y="77511"/>
              <a:ext cx="1389670"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wheat plant</a:t>
              </a:r>
            </a:p>
          </p:txBody>
        </p:sp>
      </p:grpSp>
      <p:grpSp>
        <p:nvGrpSpPr>
          <p:cNvPr id="279" name="Group"/>
          <p:cNvGrpSpPr/>
          <p:nvPr/>
        </p:nvGrpSpPr>
        <p:grpSpPr>
          <a:xfrm>
            <a:off x="8659112" y="629160"/>
            <a:ext cx="2185986" cy="1067096"/>
            <a:chOff x="-50800" y="0"/>
            <a:chExt cx="2185985" cy="1067095"/>
          </a:xfrm>
        </p:grpSpPr>
        <p:pic>
          <p:nvPicPr>
            <p:cNvPr id="297" name="Connection Line" descr="Connection Line"/>
            <p:cNvPicPr>
              <a:picLocks noChangeAspect="0"/>
            </p:cNvPicPr>
            <p:nvPr/>
          </p:nvPicPr>
          <p:blipFill>
            <a:blip r:embed="rId7">
              <a:extLst/>
            </a:blip>
            <a:stretch>
              <a:fillRect/>
            </a:stretch>
          </p:blipFill>
          <p:spPr>
            <a:xfrm>
              <a:off x="-50800" y="393731"/>
              <a:ext cx="2185986" cy="673365"/>
            </a:xfrm>
            <a:prstGeom prst="rect">
              <a:avLst/>
            </a:prstGeom>
            <a:effectLst/>
          </p:spPr>
        </p:pic>
        <p:sp>
          <p:nvSpPr>
            <p:cNvPr id="278"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283" name="Group"/>
          <p:cNvGrpSpPr/>
          <p:nvPr/>
        </p:nvGrpSpPr>
        <p:grpSpPr>
          <a:xfrm>
            <a:off x="6145136" y="2850001"/>
            <a:ext cx="1530735" cy="1530735"/>
            <a:chOff x="-47604" y="-201786"/>
            <a:chExt cx="1530733" cy="1530733"/>
          </a:xfrm>
        </p:grpSpPr>
        <p:pic>
          <p:nvPicPr>
            <p:cNvPr id="280" name="Line Line" descr="Line Line"/>
            <p:cNvPicPr>
              <a:picLocks noChangeAspect="0"/>
            </p:cNvPicPr>
            <p:nvPr/>
          </p:nvPicPr>
          <p:blipFill>
            <a:blip r:embed="rId10">
              <a:extLst/>
            </a:blip>
            <a:stretch>
              <a:fillRect/>
            </a:stretch>
          </p:blipFill>
          <p:spPr>
            <a:xfrm rot="2700000">
              <a:off x="-117630" y="316579"/>
              <a:ext cx="1670784" cy="494003"/>
            </a:xfrm>
            <a:prstGeom prst="rect">
              <a:avLst/>
            </a:prstGeom>
            <a:effectLst/>
          </p:spPr>
        </p:pic>
        <p:sp>
          <p:nvSpPr>
            <p:cNvPr id="282" name="chaff"/>
            <p:cNvSpPr txBox="1"/>
            <p:nvPr/>
          </p:nvSpPr>
          <p:spPr>
            <a:xfrm rot="2491959">
              <a:off x="47404" y="437287"/>
              <a:ext cx="838810"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chaff</a:t>
              </a:r>
            </a:p>
          </p:txBody>
        </p:sp>
      </p:grpSp>
      <p:pic>
        <p:nvPicPr>
          <p:cNvPr id="284" name="Cartoon-Trash-Can-N2.png" descr="Cartoon-Trash-Can-N2.png"/>
          <p:cNvPicPr>
            <a:picLocks noChangeAspect="1"/>
          </p:cNvPicPr>
          <p:nvPr/>
        </p:nvPicPr>
        <p:blipFill>
          <a:blip r:embed="rId11">
            <a:extLst/>
          </a:blip>
          <a:stretch>
            <a:fillRect/>
          </a:stretch>
        </p:blipFill>
        <p:spPr>
          <a:xfrm>
            <a:off x="7205442" y="3968608"/>
            <a:ext cx="1186947" cy="1473354"/>
          </a:xfrm>
          <a:prstGeom prst="rect">
            <a:avLst/>
          </a:prstGeom>
          <a:ln w="12700">
            <a:miter lim="400000"/>
          </a:ln>
        </p:spPr>
      </p:pic>
      <p:sp>
        <p:nvSpPr>
          <p:cNvPr id="285"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9" name="Group"/>
          <p:cNvGrpSpPr/>
          <p:nvPr/>
        </p:nvGrpSpPr>
        <p:grpSpPr>
          <a:xfrm>
            <a:off x="9312301" y="2434888"/>
            <a:ext cx="1760944" cy="825570"/>
            <a:chOff x="-50799" y="-124678"/>
            <a:chExt cx="1760943" cy="825568"/>
          </a:xfrm>
        </p:grpSpPr>
        <p:sp>
          <p:nvSpPr>
            <p:cNvPr id="286" name="cookies"/>
            <p:cNvSpPr txBox="1"/>
            <p:nvPr/>
          </p:nvSpPr>
          <p:spPr>
            <a:xfrm>
              <a:off x="154109" y="0"/>
              <a:ext cx="1243130" cy="700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cookies</a:t>
              </a:r>
            </a:p>
          </p:txBody>
        </p:sp>
        <p:pic>
          <p:nvPicPr>
            <p:cNvPr id="287" name="Line Line" descr="Line Line"/>
            <p:cNvPicPr>
              <a:picLocks noChangeAspect="0"/>
            </p:cNvPicPr>
            <p:nvPr/>
          </p:nvPicPr>
          <p:blipFill>
            <a:blip r:embed="rId12">
              <a:extLst/>
            </a:blip>
            <a:stretch>
              <a:fillRect/>
            </a:stretch>
          </p:blipFill>
          <p:spPr>
            <a:xfrm>
              <a:off x="-50800" y="-124679"/>
              <a:ext cx="1760944" cy="401377"/>
            </a:xfrm>
            <a:prstGeom prst="rect">
              <a:avLst/>
            </a:prstGeom>
            <a:effectLst/>
          </p:spPr>
        </p:pic>
      </p:grpSp>
      <p:sp>
        <p:nvSpPr>
          <p:cNvPr id="290" name="I would like the cookies to be sweeter."/>
          <p:cNvSpPr/>
          <p:nvPr/>
        </p:nvSpPr>
        <p:spPr>
          <a:xfrm>
            <a:off x="11089648" y="159017"/>
            <a:ext cx="1781176" cy="1779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4" y="0"/>
                </a:moveTo>
                <a:cubicBezTo>
                  <a:pt x="296" y="0"/>
                  <a:pt x="0" y="296"/>
                  <a:pt x="0" y="665"/>
                </a:cubicBezTo>
                <a:lnTo>
                  <a:pt x="0" y="15935"/>
                </a:lnTo>
                <a:cubicBezTo>
                  <a:pt x="0" y="16303"/>
                  <a:pt x="296" y="16605"/>
                  <a:pt x="664" y="16605"/>
                </a:cubicBezTo>
                <a:lnTo>
                  <a:pt x="5958" y="16605"/>
                </a:lnTo>
                <a:lnTo>
                  <a:pt x="7296" y="21600"/>
                </a:lnTo>
                <a:lnTo>
                  <a:pt x="8629" y="16605"/>
                </a:lnTo>
                <a:lnTo>
                  <a:pt x="20936" y="16605"/>
                </a:lnTo>
                <a:cubicBezTo>
                  <a:pt x="21304" y="16605"/>
                  <a:pt x="21600" y="16303"/>
                  <a:pt x="21600" y="15935"/>
                </a:cubicBezTo>
                <a:lnTo>
                  <a:pt x="21600" y="665"/>
                </a:lnTo>
                <a:cubicBezTo>
                  <a:pt x="21600" y="296"/>
                  <a:pt x="21304" y="0"/>
                  <a:pt x="20936" y="0"/>
                </a:cubicBezTo>
                <a:lnTo>
                  <a:pt x="664" y="0"/>
                </a:lnTo>
                <a:close/>
              </a:path>
            </a:pathLst>
          </a:cu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000">
                <a:solidFill>
                  <a:srgbClr val="FFFFFF"/>
                </a:solidFill>
                <a:latin typeface="+mn-lt"/>
                <a:ea typeface="+mn-ea"/>
                <a:cs typeface="+mn-cs"/>
                <a:sym typeface="Helvetica Neue Medium"/>
              </a:defRPr>
            </a:lvl1pPr>
          </a:lstStyle>
          <a:p>
            <a:pPr/>
            <a:r>
              <a:t>I would like the cookies to be sweeter. </a:t>
            </a:r>
          </a:p>
        </p:txBody>
      </p:sp>
      <p:grpSp>
        <p:nvGrpSpPr>
          <p:cNvPr id="294" name="Group"/>
          <p:cNvGrpSpPr/>
          <p:nvPr/>
        </p:nvGrpSpPr>
        <p:grpSpPr>
          <a:xfrm>
            <a:off x="3153624" y="269481"/>
            <a:ext cx="2514898" cy="1488366"/>
            <a:chOff x="-50800" y="0"/>
            <a:chExt cx="2514896" cy="1488365"/>
          </a:xfrm>
        </p:grpSpPr>
        <p:pic>
          <p:nvPicPr>
            <p:cNvPr id="299" name="Connection Line" descr="Connection Line"/>
            <p:cNvPicPr>
              <a:picLocks noChangeAspect="0"/>
            </p:cNvPicPr>
            <p:nvPr/>
          </p:nvPicPr>
          <p:blipFill>
            <a:blip r:embed="rId13">
              <a:extLst/>
            </a:blip>
            <a:stretch>
              <a:fillRect/>
            </a:stretch>
          </p:blipFill>
          <p:spPr>
            <a:xfrm>
              <a:off x="-50800" y="815001"/>
              <a:ext cx="2185986" cy="673365"/>
            </a:xfrm>
            <a:prstGeom prst="rect">
              <a:avLst/>
            </a:prstGeom>
            <a:effectLst/>
          </p:spPr>
        </p:pic>
        <p:sp>
          <p:nvSpPr>
            <p:cNvPr id="292" name="NO back-prop"/>
            <p:cNvSpPr txBox="1"/>
            <p:nvPr/>
          </p:nvSpPr>
          <p:spPr>
            <a:xfrm>
              <a:off x="295140" y="-1"/>
              <a:ext cx="216895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rPr>
                  <a:solidFill>
                    <a:schemeClr val="accent5">
                      <a:hueOff val="-82419"/>
                      <a:satOff val="-9513"/>
                      <a:lumOff val="-16343"/>
                    </a:schemeClr>
                  </a:solidFill>
                </a:rPr>
                <a:t>NO</a:t>
              </a:r>
              <a:r>
                <a:t> back-prop</a:t>
              </a:r>
            </a:p>
          </p:txBody>
        </p:sp>
        <p:pic>
          <p:nvPicPr>
            <p:cNvPr id="293" name="PinClipart.com_mistake-clipart_615350.png" descr="PinClipart.com_mistake-clipart_615350.png"/>
            <p:cNvPicPr>
              <a:picLocks noChangeAspect="1"/>
            </p:cNvPicPr>
            <p:nvPr/>
          </p:nvPicPr>
          <p:blipFill>
            <a:blip r:embed="rId14">
              <a:extLst/>
            </a:blip>
            <a:stretch>
              <a:fillRect/>
            </a:stretch>
          </p:blipFill>
          <p:spPr>
            <a:xfrm>
              <a:off x="540511" y="475427"/>
              <a:ext cx="1046400" cy="78480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6" presetID="18" grpId="3" fill="hold">
                                  <p:stCondLst>
                                    <p:cond delay="0"/>
                                  </p:stCondLst>
                                  <p:iterate type="el" backwards="0">
                                    <p:tmAbs val="0"/>
                                  </p:iterate>
                                  <p:childTnLst>
                                    <p:set>
                                      <p:cBhvr>
                                        <p:cTn id="13" fill="hold"/>
                                        <p:tgtEl>
                                          <p:spTgt spid="283"/>
                                        </p:tgtEl>
                                        <p:attrNameLst>
                                          <p:attrName>style.visibility</p:attrName>
                                        </p:attrNameLst>
                                      </p:cBhvr>
                                      <p:to>
                                        <p:strVal val="visible"/>
                                      </p:to>
                                    </p:set>
                                    <p:animEffect filter="strips(downRight)" transition="in">
                                      <p:cBhvr>
                                        <p:cTn id="14" dur="1000"/>
                                        <p:tgtEl>
                                          <p:spTgt spid="283"/>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2" grpId="4" fill="hold">
                                  <p:stCondLst>
                                    <p:cond delay="0"/>
                                  </p:stCondLst>
                                  <p:iterate type="el" backwards="0">
                                    <p:tmAbs val="0"/>
                                  </p:iterate>
                                  <p:childTnLst>
                                    <p:set>
                                      <p:cBhvr>
                                        <p:cTn id="18" fill="hold"/>
                                        <p:tgtEl>
                                          <p:spTgt spid="268"/>
                                        </p:tgtEl>
                                        <p:attrNameLst>
                                          <p:attrName>style.visibility</p:attrName>
                                        </p:attrNameLst>
                                      </p:cBhvr>
                                      <p:to>
                                        <p:strVal val="visible"/>
                                      </p:to>
                                    </p:set>
                                    <p:animEffect filter="wipe(right)" transition="in">
                                      <p:cBhvr>
                                        <p:cTn id="19" dur="500"/>
                                        <p:tgtEl>
                                          <p:spTgt spid="268"/>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2" presetID="22" grpId="5" fill="hold">
                                  <p:stCondLst>
                                    <p:cond delay="0"/>
                                  </p:stCondLst>
                                  <p:iterate type="el" backwards="0">
                                    <p:tmAbs val="0"/>
                                  </p:iterate>
                                  <p:childTnLst>
                                    <p:set>
                                      <p:cBhvr>
                                        <p:cTn id="23" fill="hold"/>
                                        <p:tgtEl>
                                          <p:spTgt spid="294"/>
                                        </p:tgtEl>
                                        <p:attrNameLst>
                                          <p:attrName>style.visibility</p:attrName>
                                        </p:attrNameLst>
                                      </p:cBhvr>
                                      <p:to>
                                        <p:strVal val="visible"/>
                                      </p:to>
                                    </p:set>
                                    <p:animEffect filter="wipe(right)" transition="in">
                                      <p:cBhvr>
                                        <p:cTn id="24"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2"/>
      <p:bldP build="whole" bldLvl="1" animBg="1" rev="0" advAuto="0" spid="294" grpId="5"/>
      <p:bldP build="whole" bldLvl="1" animBg="1" rev="0" advAuto="0" spid="268" grpId="4"/>
      <p:bldP build="whole" bldLvl="1" animBg="1" rev="0" advAuto="0" spid="262" grpId="1"/>
      <p:bldP build="whole" bldLvl="1" animBg="1" rev="0" advAuto="0" spid="283" grpId="3"/>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85" name="Bottle"/>
          <p:cNvSpPr/>
          <p:nvPr/>
        </p:nvSpPr>
        <p:spPr>
          <a:xfrm>
            <a:off x="5393786" y="2171367"/>
            <a:ext cx="3558451" cy="11256918"/>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8022" y="0"/>
                </a:moveTo>
                <a:cubicBezTo>
                  <a:pt x="5433" y="0"/>
                  <a:pt x="5163" y="242"/>
                  <a:pt x="5163" y="415"/>
                </a:cubicBezTo>
                <a:lnTo>
                  <a:pt x="5163" y="1350"/>
                </a:lnTo>
                <a:cubicBezTo>
                  <a:pt x="5163" y="1415"/>
                  <a:pt x="5333" y="1463"/>
                  <a:pt x="5520" y="1463"/>
                </a:cubicBezTo>
                <a:lnTo>
                  <a:pt x="6063" y="1463"/>
                </a:lnTo>
                <a:cubicBezTo>
                  <a:pt x="6046" y="1522"/>
                  <a:pt x="6016" y="1594"/>
                  <a:pt x="5999" y="1664"/>
                </a:cubicBezTo>
                <a:cubicBezTo>
                  <a:pt x="5982" y="1707"/>
                  <a:pt x="5896" y="1744"/>
                  <a:pt x="5760" y="1755"/>
                </a:cubicBezTo>
                <a:cubicBezTo>
                  <a:pt x="5317" y="1798"/>
                  <a:pt x="5025" y="1879"/>
                  <a:pt x="5025" y="1971"/>
                </a:cubicBezTo>
                <a:cubicBezTo>
                  <a:pt x="5025" y="2047"/>
                  <a:pt x="5228" y="2117"/>
                  <a:pt x="5552" y="2160"/>
                </a:cubicBezTo>
                <a:cubicBezTo>
                  <a:pt x="5688" y="2182"/>
                  <a:pt x="5777" y="2224"/>
                  <a:pt x="5760" y="2273"/>
                </a:cubicBezTo>
                <a:cubicBezTo>
                  <a:pt x="5470" y="3072"/>
                  <a:pt x="5076" y="4148"/>
                  <a:pt x="4769" y="5066"/>
                </a:cubicBezTo>
                <a:cubicBezTo>
                  <a:pt x="4429" y="6124"/>
                  <a:pt x="2695" y="8311"/>
                  <a:pt x="1400" y="9823"/>
                </a:cubicBezTo>
                <a:cubicBezTo>
                  <a:pt x="463" y="10925"/>
                  <a:pt x="0" y="12059"/>
                  <a:pt x="0" y="13198"/>
                </a:cubicBezTo>
                <a:lnTo>
                  <a:pt x="0" y="20142"/>
                </a:lnTo>
                <a:cubicBezTo>
                  <a:pt x="0" y="20396"/>
                  <a:pt x="138" y="20623"/>
                  <a:pt x="309" y="20817"/>
                </a:cubicBezTo>
                <a:cubicBezTo>
                  <a:pt x="752" y="21287"/>
                  <a:pt x="2112" y="21600"/>
                  <a:pt x="3662" y="21600"/>
                </a:cubicBezTo>
                <a:lnTo>
                  <a:pt x="17870" y="21600"/>
                </a:lnTo>
                <a:cubicBezTo>
                  <a:pt x="19403" y="21600"/>
                  <a:pt x="20780" y="21281"/>
                  <a:pt x="21223" y="20817"/>
                </a:cubicBezTo>
                <a:cubicBezTo>
                  <a:pt x="21411" y="20623"/>
                  <a:pt x="21532" y="20396"/>
                  <a:pt x="21532" y="20142"/>
                </a:cubicBezTo>
                <a:lnTo>
                  <a:pt x="21532" y="13198"/>
                </a:lnTo>
                <a:cubicBezTo>
                  <a:pt x="21600" y="12053"/>
                  <a:pt x="21138" y="10919"/>
                  <a:pt x="20201" y="9823"/>
                </a:cubicBezTo>
                <a:cubicBezTo>
                  <a:pt x="18924" y="8311"/>
                  <a:pt x="17189" y="6124"/>
                  <a:pt x="16832" y="5066"/>
                </a:cubicBezTo>
                <a:cubicBezTo>
                  <a:pt x="16542" y="4148"/>
                  <a:pt x="16148" y="3072"/>
                  <a:pt x="15841" y="2273"/>
                </a:cubicBezTo>
                <a:cubicBezTo>
                  <a:pt x="15824" y="2224"/>
                  <a:pt x="15913" y="2182"/>
                  <a:pt x="16049" y="2160"/>
                </a:cubicBezTo>
                <a:cubicBezTo>
                  <a:pt x="16373" y="2117"/>
                  <a:pt x="16576" y="2047"/>
                  <a:pt x="16576" y="1971"/>
                </a:cubicBezTo>
                <a:cubicBezTo>
                  <a:pt x="16576" y="1879"/>
                  <a:pt x="16284" y="1798"/>
                  <a:pt x="15841" y="1755"/>
                </a:cubicBezTo>
                <a:cubicBezTo>
                  <a:pt x="15705" y="1744"/>
                  <a:pt x="15619" y="1707"/>
                  <a:pt x="15602" y="1664"/>
                </a:cubicBezTo>
                <a:cubicBezTo>
                  <a:pt x="15568" y="1594"/>
                  <a:pt x="15555" y="1522"/>
                  <a:pt x="15538" y="1463"/>
                </a:cubicBezTo>
                <a:lnTo>
                  <a:pt x="16081" y="1463"/>
                </a:lnTo>
                <a:cubicBezTo>
                  <a:pt x="16285" y="1463"/>
                  <a:pt x="16438" y="1409"/>
                  <a:pt x="16438" y="1350"/>
                </a:cubicBezTo>
                <a:lnTo>
                  <a:pt x="16438" y="415"/>
                </a:lnTo>
                <a:cubicBezTo>
                  <a:pt x="16438" y="248"/>
                  <a:pt x="16168" y="0"/>
                  <a:pt x="13579" y="0"/>
                </a:cubicBezTo>
                <a:lnTo>
                  <a:pt x="8022" y="0"/>
                </a:lnTo>
                <a:close/>
              </a:path>
            </a:pathLst>
          </a:cu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886" name="Image" descr="Image"/>
          <p:cNvPicPr>
            <a:picLocks noChangeAspect="1"/>
          </p:cNvPicPr>
          <p:nvPr/>
        </p:nvPicPr>
        <p:blipFill>
          <a:blip r:embed="rId2">
            <a:extLst/>
          </a:blip>
          <a:stretch>
            <a:fillRect/>
          </a:stretch>
        </p:blipFill>
        <p:spPr>
          <a:xfrm>
            <a:off x="-3721157" y="3382344"/>
            <a:ext cx="15209095" cy="2914152"/>
          </a:xfrm>
          <a:prstGeom prst="rect">
            <a:avLst/>
          </a:prstGeom>
          <a:ln w="12700">
            <a:miter lim="400000"/>
          </a:ln>
        </p:spPr>
      </p:pic>
      <p:sp>
        <p:nvSpPr>
          <p:cNvPr id="1887" name="Rectangle"/>
          <p:cNvSpPr/>
          <p:nvPr/>
        </p:nvSpPr>
        <p:spPr>
          <a:xfrm>
            <a:off x="8462710" y="3816290"/>
            <a:ext cx="2501107" cy="999034"/>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890" name="Group"/>
          <p:cNvGrpSpPr/>
          <p:nvPr/>
        </p:nvGrpSpPr>
        <p:grpSpPr>
          <a:xfrm>
            <a:off x="-4613905" y="6726679"/>
            <a:ext cx="17512661" cy="5388867"/>
            <a:chOff x="0" y="0"/>
            <a:chExt cx="17512659" cy="5388866"/>
          </a:xfrm>
        </p:grpSpPr>
        <p:pic>
          <p:nvPicPr>
            <p:cNvPr id="1888" name="Image" descr="Image"/>
            <p:cNvPicPr>
              <a:picLocks noChangeAspect="1"/>
            </p:cNvPicPr>
            <p:nvPr/>
          </p:nvPicPr>
          <p:blipFill>
            <a:blip r:embed="rId3">
              <a:extLst/>
            </a:blip>
            <a:stretch>
              <a:fillRect/>
            </a:stretch>
          </p:blipFill>
          <p:spPr>
            <a:xfrm>
              <a:off x="0" y="4306467"/>
              <a:ext cx="17512660" cy="1082400"/>
            </a:xfrm>
            <a:prstGeom prst="rect">
              <a:avLst/>
            </a:prstGeom>
            <a:ln w="12700" cap="flat">
              <a:noFill/>
              <a:miter lim="400000"/>
            </a:ln>
            <a:effectLst/>
          </p:spPr>
        </p:pic>
        <p:pic>
          <p:nvPicPr>
            <p:cNvPr id="1889" name="Image" descr="Image"/>
            <p:cNvPicPr>
              <a:picLocks noChangeAspect="1"/>
            </p:cNvPicPr>
            <p:nvPr/>
          </p:nvPicPr>
          <p:blipFill>
            <a:blip r:embed="rId4">
              <a:extLst/>
            </a:blip>
            <a:stretch>
              <a:fillRect/>
            </a:stretch>
          </p:blipFill>
          <p:spPr>
            <a:xfrm>
              <a:off x="453312" y="0"/>
              <a:ext cx="15569894" cy="4218581"/>
            </a:xfrm>
            <a:prstGeom prst="rect">
              <a:avLst/>
            </a:prstGeom>
            <a:ln w="12700" cap="flat">
              <a:noFill/>
              <a:miter lim="400000"/>
            </a:ln>
            <a:effectLst/>
          </p:spPr>
        </p:pic>
      </p:grpSp>
      <p:grpSp>
        <p:nvGrpSpPr>
          <p:cNvPr id="1893" name="Group"/>
          <p:cNvGrpSpPr/>
          <p:nvPr/>
        </p:nvGrpSpPr>
        <p:grpSpPr>
          <a:xfrm>
            <a:off x="-3577761" y="-2399702"/>
            <a:ext cx="14704898" cy="5869934"/>
            <a:chOff x="0" y="0"/>
            <a:chExt cx="14704898" cy="5869932"/>
          </a:xfrm>
        </p:grpSpPr>
        <p:pic>
          <p:nvPicPr>
            <p:cNvPr id="1891" name="Image" descr="Image"/>
            <p:cNvPicPr>
              <a:picLocks noChangeAspect="1"/>
            </p:cNvPicPr>
            <p:nvPr/>
          </p:nvPicPr>
          <p:blipFill>
            <a:blip r:embed="rId5">
              <a:extLst/>
            </a:blip>
            <a:stretch>
              <a:fillRect/>
            </a:stretch>
          </p:blipFill>
          <p:spPr>
            <a:xfrm>
              <a:off x="0" y="2317443"/>
              <a:ext cx="14404233" cy="3552490"/>
            </a:xfrm>
            <a:prstGeom prst="rect">
              <a:avLst/>
            </a:prstGeom>
            <a:ln w="12700" cap="flat">
              <a:noFill/>
              <a:miter lim="400000"/>
            </a:ln>
            <a:effectLst/>
          </p:spPr>
        </p:pic>
        <p:pic>
          <p:nvPicPr>
            <p:cNvPr id="1892" name="Image" descr="Image"/>
            <p:cNvPicPr>
              <a:picLocks noChangeAspect="1"/>
            </p:cNvPicPr>
            <p:nvPr/>
          </p:nvPicPr>
          <p:blipFill>
            <a:blip r:embed="rId6">
              <a:extLst/>
            </a:blip>
            <a:stretch>
              <a:fillRect/>
            </a:stretch>
          </p:blipFill>
          <p:spPr>
            <a:xfrm>
              <a:off x="217404" y="0"/>
              <a:ext cx="14487495" cy="2414583"/>
            </a:xfrm>
            <a:prstGeom prst="rect">
              <a:avLst/>
            </a:prstGeom>
            <a:ln w="12700" cap="flat">
              <a:noFill/>
              <a:miter lim="400000"/>
            </a:ln>
            <a:effectLst/>
          </p:spPr>
        </p:pic>
      </p:grpSp>
      <p:sp>
        <p:nvSpPr>
          <p:cNvPr id="1894" name="taggings T"/>
          <p:cNvSpPr txBox="1"/>
          <p:nvPr/>
        </p:nvSpPr>
        <p:spPr>
          <a:xfrm>
            <a:off x="93335" y="4085277"/>
            <a:ext cx="16492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taggings T</a:t>
            </a:r>
          </a:p>
        </p:txBody>
      </p:sp>
      <p:sp>
        <p:nvSpPr>
          <p:cNvPr id="1895" name="embedding X"/>
          <p:cNvSpPr txBox="1"/>
          <p:nvPr/>
        </p:nvSpPr>
        <p:spPr>
          <a:xfrm>
            <a:off x="80113" y="7221239"/>
            <a:ext cx="2032712"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embedding X</a:t>
            </a:r>
          </a:p>
        </p:txBody>
      </p:sp>
      <p:sp>
        <p:nvSpPr>
          <p:cNvPr id="1896" name="Oval"/>
          <p:cNvSpPr/>
          <p:nvPr/>
        </p:nvSpPr>
        <p:spPr>
          <a:xfrm>
            <a:off x="4582365" y="3534030"/>
            <a:ext cx="822844" cy="780784"/>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97" name="Oval"/>
          <p:cNvSpPr/>
          <p:nvPr/>
        </p:nvSpPr>
        <p:spPr>
          <a:xfrm>
            <a:off x="2842077" y="3804770"/>
            <a:ext cx="356865" cy="48410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98" name="Circle"/>
          <p:cNvSpPr/>
          <p:nvPr/>
        </p:nvSpPr>
        <p:spPr>
          <a:xfrm>
            <a:off x="6950645" y="4398690"/>
            <a:ext cx="205367"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99" name="Oval"/>
          <p:cNvSpPr/>
          <p:nvPr/>
        </p:nvSpPr>
        <p:spPr>
          <a:xfrm>
            <a:off x="8614703" y="4197755"/>
            <a:ext cx="912635" cy="609775"/>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0" name="Circle"/>
          <p:cNvSpPr/>
          <p:nvPr/>
        </p:nvSpPr>
        <p:spPr>
          <a:xfrm>
            <a:off x="4863754" y="4378613"/>
            <a:ext cx="260066" cy="248060"/>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1" name="Oval"/>
          <p:cNvSpPr/>
          <p:nvPr/>
        </p:nvSpPr>
        <p:spPr>
          <a:xfrm>
            <a:off x="2847291" y="4398690"/>
            <a:ext cx="346436"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2" name="Oval"/>
          <p:cNvSpPr/>
          <p:nvPr/>
        </p:nvSpPr>
        <p:spPr>
          <a:xfrm>
            <a:off x="6756521" y="3942869"/>
            <a:ext cx="506869" cy="351814"/>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3" name="Oval"/>
          <p:cNvSpPr/>
          <p:nvPr/>
        </p:nvSpPr>
        <p:spPr>
          <a:xfrm>
            <a:off x="8817586" y="3748516"/>
            <a:ext cx="506869" cy="351813"/>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4" name="Circle"/>
          <p:cNvSpPr/>
          <p:nvPr/>
        </p:nvSpPr>
        <p:spPr>
          <a:xfrm>
            <a:off x="10535233" y="4014823"/>
            <a:ext cx="205368"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5" name="Circle"/>
          <p:cNvSpPr/>
          <p:nvPr/>
        </p:nvSpPr>
        <p:spPr>
          <a:xfrm>
            <a:off x="10535233" y="4398690"/>
            <a:ext cx="205368" cy="207906"/>
          </a:xfrm>
          <a:prstGeom prst="ellipse">
            <a:avLst/>
          </a:prstGeom>
          <a:gradFill>
            <a:gsLst>
              <a:gs pos="0">
                <a:schemeClr val="accent1">
                  <a:lumOff val="16847"/>
                </a:schemeClr>
              </a:gs>
              <a:gs pos="100000">
                <a:schemeClr val="accent1">
                  <a:lumOff val="-13575"/>
                </a:scheme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906" name="bell-curve-png-icon-2-transparent.png" descr="bell-curve-png-icon-2-transparent.png"/>
          <p:cNvPicPr>
            <a:picLocks noChangeAspect="0"/>
          </p:cNvPicPr>
          <p:nvPr/>
        </p:nvPicPr>
        <p:blipFill>
          <a:blip r:embed="rId7">
            <a:extLst/>
          </a:blip>
          <a:srcRect l="16327" t="6715" r="2896" b="12508"/>
          <a:stretch>
            <a:fillRect/>
          </a:stretch>
        </p:blipFill>
        <p:spPr>
          <a:xfrm>
            <a:off x="4873203" y="3289885"/>
            <a:ext cx="1533636" cy="1025798"/>
          </a:xfrm>
          <a:prstGeom prst="rect">
            <a:avLst/>
          </a:prstGeom>
          <a:ln w="25400">
            <a:miter lim="400000"/>
          </a:ln>
          <a:effectLst>
            <a:outerShdw sx="100000" sy="100000" kx="0" ky="0" algn="b" rotWithShape="0" blurRad="254000" dist="127000" dir="5400000">
              <a:srgbClr val="000000">
                <a:alpha val="70000"/>
              </a:srgbClr>
            </a:outerShdw>
          </a:effectLst>
        </p:spPr>
      </p:pic>
      <p:pic>
        <p:nvPicPr>
          <p:cNvPr id="1907" name="bell-curve-png-icon-2-transparent.png" descr="bell-curve-png-icon-2-transparent.png"/>
          <p:cNvPicPr>
            <a:picLocks noChangeAspect="0"/>
          </p:cNvPicPr>
          <p:nvPr/>
        </p:nvPicPr>
        <p:blipFill>
          <a:blip r:embed="rId7">
            <a:extLst/>
          </a:blip>
          <a:srcRect l="16327" t="6715" r="2896" b="12508"/>
          <a:stretch>
            <a:fillRect/>
          </a:stretch>
        </p:blipFill>
        <p:spPr>
          <a:xfrm>
            <a:off x="5404223" y="3989681"/>
            <a:ext cx="235623" cy="1025799"/>
          </a:xfrm>
          <a:prstGeom prst="rect">
            <a:avLst/>
          </a:prstGeom>
          <a:ln w="25400">
            <a:miter lim="400000"/>
          </a:ln>
          <a:effectLst>
            <a:outerShdw sx="100000" sy="100000" kx="0" ky="0" algn="b" rotWithShape="0" blurRad="254000" dist="127000" dir="5400000">
              <a:srgbClr val="000000">
                <a:alpha val="70000"/>
              </a:srgbClr>
            </a:outerShdw>
          </a:effectLst>
        </p:spPr>
      </p:pic>
      <p:sp>
        <p:nvSpPr>
          <p:cNvPr id="1908" name="Discrete Version"/>
          <p:cNvSpPr txBox="1"/>
          <p:nvPr>
            <p:ph type="title"/>
          </p:nvPr>
        </p:nvSpPr>
        <p:spPr>
          <a:xfrm>
            <a:off x="60842" y="357676"/>
            <a:ext cx="5919335" cy="1333308"/>
          </a:xfrm>
          <a:prstGeom prst="rect">
            <a:avLst/>
          </a:prstGeom>
          <a:solidFill>
            <a:schemeClr val="accent4">
              <a:hueOff val="-461056"/>
              <a:satOff val="4338"/>
              <a:lumOff val="-10225"/>
            </a:schemeClr>
          </a:solidFill>
        </p:spPr>
        <p:txBody>
          <a:bodyPr/>
          <a:lstStyle>
            <a:lvl1pPr>
              <a:defRPr sz="3500">
                <a:solidFill>
                  <a:srgbClr val="FFFFFF"/>
                </a:solidFill>
              </a:defRPr>
            </a:lvl1pPr>
          </a:lstStyle>
          <a:p>
            <a:pPr/>
            <a:r>
              <a:t>Discrete Version</a:t>
            </a:r>
          </a:p>
        </p:txBody>
      </p:sp>
      <p:graphicFrame>
        <p:nvGraphicFramePr>
          <p:cNvPr id="1909" name="2D Column Chart"/>
          <p:cNvGraphicFramePr/>
          <p:nvPr/>
        </p:nvGraphicFramePr>
        <p:xfrm>
          <a:off x="5122204" y="2814109"/>
          <a:ext cx="1631695" cy="1977474"/>
        </p:xfrm>
        <a:graphic xmlns:a="http://schemas.openxmlformats.org/drawingml/2006/main">
          <a:graphicData uri="http://schemas.openxmlformats.org/drawingml/2006/chart">
            <c:chart xmlns:c="http://schemas.openxmlformats.org/drawingml/2006/chart" r:id="rId8"/>
          </a:graphicData>
        </a:graphic>
      </p:graphicFrame>
      <p:graphicFrame>
        <p:nvGraphicFramePr>
          <p:cNvPr id="1910" name="2D Column Chart"/>
          <p:cNvGraphicFramePr/>
          <p:nvPr/>
        </p:nvGraphicFramePr>
        <p:xfrm>
          <a:off x="3566415" y="3534030"/>
          <a:ext cx="1635911" cy="1977474"/>
        </p:xfrm>
        <a:graphic xmlns:a="http://schemas.openxmlformats.org/drawingml/2006/main">
          <a:graphicData uri="http://schemas.openxmlformats.org/drawingml/2006/chart">
            <c:chart xmlns:c="http://schemas.openxmlformats.org/drawingml/2006/chart" r:id="rId9"/>
          </a:graphicData>
        </a:graphic>
      </p:graphicFrame>
      <p:sp>
        <p:nvSpPr>
          <p:cNvPr id="1911" name="Slide Number"/>
          <p:cNvSpPr txBox="1"/>
          <p:nvPr>
            <p:ph type="sldNum" sz="quarter" idx="2"/>
          </p:nvPr>
        </p:nvSpPr>
        <p:spPr>
          <a:xfrm>
            <a:off x="6383544"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909"/>
                                        </p:tgtEl>
                                        <p:attrNameLst>
                                          <p:attrName>style.visibility</p:attrName>
                                        </p:attrNameLst>
                                      </p:cBhvr>
                                      <p:to>
                                        <p:strVal val="visible"/>
                                      </p:to>
                                    </p:set>
                                    <p:anim calcmode="lin" valueType="num">
                                      <p:cBhvr>
                                        <p:cTn id="7" dur="1000" fill="hold"/>
                                        <p:tgtEl>
                                          <p:spTgt spid="1909"/>
                                        </p:tgtEl>
                                        <p:attrNameLst>
                                          <p:attrName>ppt_x</p:attrName>
                                        </p:attrNameLst>
                                      </p:cBhvr>
                                      <p:tavLst>
                                        <p:tav tm="0">
                                          <p:val>
                                            <p:strVal val="#ppt_x"/>
                                          </p:val>
                                        </p:tav>
                                        <p:tav tm="100000">
                                          <p:val>
                                            <p:strVal val="#ppt_x"/>
                                          </p:val>
                                        </p:tav>
                                      </p:tavLst>
                                    </p:anim>
                                    <p:anim calcmode="lin" valueType="num">
                                      <p:cBhvr>
                                        <p:cTn id="8" dur="1000" fill="hold"/>
                                        <p:tgtEl>
                                          <p:spTgt spid="190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910"/>
                                        </p:tgtEl>
                                        <p:attrNameLst>
                                          <p:attrName>style.visibility</p:attrName>
                                        </p:attrNameLst>
                                      </p:cBhvr>
                                      <p:to>
                                        <p:strVal val="visible"/>
                                      </p:to>
                                    </p:set>
                                    <p:anim calcmode="lin" valueType="num">
                                      <p:cBhvr>
                                        <p:cTn id="13" dur="500" fill="hold"/>
                                        <p:tgtEl>
                                          <p:spTgt spid="1910"/>
                                        </p:tgtEl>
                                        <p:attrNameLst>
                                          <p:attrName>ppt_x</p:attrName>
                                        </p:attrNameLst>
                                      </p:cBhvr>
                                      <p:tavLst>
                                        <p:tav tm="0">
                                          <p:val>
                                            <p:strVal val="#ppt_x"/>
                                          </p:val>
                                        </p:tav>
                                        <p:tav tm="100000">
                                          <p:val>
                                            <p:strVal val="#ppt_x"/>
                                          </p:val>
                                        </p:tav>
                                      </p:tavLst>
                                    </p:anim>
                                    <p:anim calcmode="lin" valueType="num">
                                      <p:cBhvr>
                                        <p:cTn id="14" dur="500" fill="hold"/>
                                        <p:tgtEl>
                                          <p:spTgt spid="19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9" grpId="1"/>
      <p:bldP build="whole" bldLvl="1" animBg="1" rev="0" advAuto="0" spid="1910" grpId="2"/>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3" name="Parsing Performance…"/>
          <p:cNvSpPr txBox="1"/>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84886">
              <a:defRPr b="0" sz="6640">
                <a:latin typeface="+mn-lt"/>
                <a:ea typeface="+mn-ea"/>
                <a:cs typeface="+mn-cs"/>
                <a:sym typeface="Helvetica Neue Medium"/>
              </a:defRPr>
            </a:pPr>
            <a:r>
              <a:t>Parsing Performance</a:t>
            </a:r>
          </a:p>
          <a:p>
            <a:pPr defTabSz="484886">
              <a:defRPr b="0" sz="6640">
                <a:latin typeface="+mn-lt"/>
                <a:ea typeface="+mn-ea"/>
                <a:cs typeface="+mn-cs"/>
                <a:sym typeface="Helvetica Neue Medium"/>
              </a:defRPr>
            </a:pPr>
            <a:r>
              <a:t>[continuous] </a:t>
            </a:r>
          </a:p>
        </p:txBody>
      </p:sp>
      <p:sp>
        <p:nvSpPr>
          <p:cNvPr id="19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20" name="Group"/>
          <p:cNvGrpSpPr/>
          <p:nvPr/>
        </p:nvGrpSpPr>
        <p:grpSpPr>
          <a:xfrm>
            <a:off x="143733" y="1792313"/>
            <a:ext cx="6436167" cy="5706896"/>
            <a:chOff x="-914301" y="-335076"/>
            <a:chExt cx="6436166" cy="5706894"/>
          </a:xfrm>
        </p:grpSpPr>
        <p:sp>
          <p:nvSpPr>
            <p:cNvPr id="1915" name="ELMo"/>
            <p:cNvSpPr txBox="1"/>
            <p:nvPr/>
          </p:nvSpPr>
          <p:spPr>
            <a:xfrm rot="19491350">
              <a:off x="45633" y="4677847"/>
              <a:ext cx="95524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ELMo</a:t>
              </a:r>
            </a:p>
          </p:txBody>
        </p:sp>
        <p:sp>
          <p:nvSpPr>
            <p:cNvPr id="1916" name="PCA"/>
            <p:cNvSpPr txBox="1"/>
            <p:nvPr/>
          </p:nvSpPr>
          <p:spPr>
            <a:xfrm rot="19491350">
              <a:off x="1636041" y="4677847"/>
              <a:ext cx="752248"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PCA</a:t>
              </a:r>
            </a:p>
          </p:txBody>
        </p:sp>
        <p:sp>
          <p:nvSpPr>
            <p:cNvPr id="1917" name="MLP"/>
            <p:cNvSpPr txBox="1"/>
            <p:nvPr/>
          </p:nvSpPr>
          <p:spPr>
            <a:xfrm rot="19491350">
              <a:off x="3039899" y="4677847"/>
              <a:ext cx="774803"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MLP</a:t>
              </a:r>
            </a:p>
          </p:txBody>
        </p:sp>
        <p:sp>
          <p:nvSpPr>
            <p:cNvPr id="1918" name="VIBc"/>
            <p:cNvSpPr txBox="1"/>
            <p:nvPr/>
          </p:nvSpPr>
          <p:spPr>
            <a:xfrm rot="19491350">
              <a:off x="4245157" y="4677847"/>
              <a:ext cx="785775"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VIBc</a:t>
              </a:r>
            </a:p>
          </p:txBody>
        </p:sp>
        <p:graphicFrame>
          <p:nvGraphicFramePr>
            <p:cNvPr id="1919" name="2D Column Chart"/>
            <p:cNvGraphicFramePr/>
            <p:nvPr/>
          </p:nvGraphicFramePr>
          <p:xfrm>
            <a:off x="-914302" y="-335077"/>
            <a:ext cx="6436168" cy="5359629"/>
          </p:xfrm>
          <a:graphic xmlns:a="http://schemas.openxmlformats.org/drawingml/2006/main">
            <a:graphicData uri="http://schemas.openxmlformats.org/drawingml/2006/chart">
              <c:chart xmlns:c="http://schemas.openxmlformats.org/drawingml/2006/chart" r:id="rId3"/>
            </a:graphicData>
          </a:graphic>
        </p:graphicFrame>
      </p:grpSp>
      <p:sp>
        <p:nvSpPr>
          <p:cNvPr id="1921" name="ELMo :  train by 1024 dimensional ELMo-layer2…"/>
          <p:cNvSpPr txBox="1"/>
          <p:nvPr/>
        </p:nvSpPr>
        <p:spPr>
          <a:xfrm>
            <a:off x="6582523" y="2786825"/>
            <a:ext cx="6493801" cy="56277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50000"/>
              <a:buBlip>
                <a:blip r:embed="rId4"/>
              </a:buBlip>
              <a:defRPr b="0" sz="3000"/>
            </a:pPr>
            <a:r>
              <a:rPr b="1"/>
              <a:t>ELMo : </a:t>
            </a:r>
            <a:r>
              <a:t> train by 1024 dimensional ELMo-layer2</a:t>
            </a:r>
          </a:p>
          <a:p>
            <a:pPr algn="l">
              <a:defRPr b="0" sz="3000"/>
            </a:pPr>
          </a:p>
          <a:p>
            <a:pPr marL="333375" indent="-333375" algn="l">
              <a:buSzPct val="50000"/>
              <a:buBlip>
                <a:blip r:embed="rId4"/>
              </a:buBlip>
              <a:defRPr b="0" sz="3000"/>
            </a:pPr>
            <a:r>
              <a:rPr b="1"/>
              <a:t>PCA :</a:t>
            </a:r>
            <a:r>
              <a:t>  train by 256 dimensional embeddings after applying PCA to ELMo-layer2</a:t>
            </a:r>
          </a:p>
          <a:p>
            <a:pPr algn="l">
              <a:defRPr b="0" sz="3000"/>
            </a:pPr>
          </a:p>
          <a:p>
            <a:pPr marL="333375" indent="-333375" algn="l">
              <a:buSzPct val="50000"/>
              <a:buBlip>
                <a:blip r:embed="rId4"/>
              </a:buBlip>
              <a:defRPr b="0" sz="3000"/>
            </a:pPr>
            <a:r>
              <a:rPr b="1"/>
              <a:t>MLP: </a:t>
            </a:r>
            <a:r>
              <a:t>train a non-linear cleanup layer after the ELMo embeddings jointly with the parser.</a:t>
            </a:r>
          </a:p>
          <a:p>
            <a:pPr algn="l">
              <a:defRPr b="0" sz="3000"/>
            </a:pPr>
          </a:p>
          <a:p>
            <a:pPr marL="333375" indent="-333375" algn="l">
              <a:buSzPct val="50000"/>
              <a:buBlip>
                <a:blip r:embed="rId4"/>
              </a:buBlip>
              <a:defRPr b="0" sz="3000"/>
            </a:pPr>
            <a:r>
              <a:rPr b="1"/>
              <a:t>VIBc:</a:t>
            </a:r>
            <a:r>
              <a:t> our method ;)</a:t>
            </a:r>
          </a:p>
        </p:txBody>
      </p:sp>
      <p:sp>
        <p:nvSpPr>
          <p:cNvPr id="1922" name="English"/>
          <p:cNvSpPr txBox="1"/>
          <p:nvPr/>
        </p:nvSpPr>
        <p:spPr>
          <a:xfrm>
            <a:off x="2419789" y="7557174"/>
            <a:ext cx="189128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English</a:t>
            </a:r>
          </a:p>
        </p:txBody>
      </p:sp>
      <p:sp>
        <p:nvSpPr>
          <p:cNvPr id="1923" name="Wins or ties across 9 languages.…"/>
          <p:cNvSpPr txBox="1"/>
          <p:nvPr/>
        </p:nvSpPr>
        <p:spPr>
          <a:xfrm>
            <a:off x="239345" y="8324304"/>
            <a:ext cx="7159245" cy="10804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Wins or ties across 9 languages.</a:t>
            </a:r>
          </a:p>
          <a:p>
            <a:pPr algn="l">
              <a:defRPr sz="3200"/>
            </a:pPr>
            <a:r>
              <a:t>   1.0 point improvement on average </a:t>
            </a:r>
          </a:p>
        </p:txBody>
      </p:sp>
      <p:pic>
        <p:nvPicPr>
          <p:cNvPr id="1924" name="Line Line" descr="Line Line"/>
          <p:cNvPicPr>
            <a:picLocks noChangeAspect="0"/>
          </p:cNvPicPr>
          <p:nvPr/>
        </p:nvPicPr>
        <p:blipFill>
          <a:blip r:embed="rId5">
            <a:extLst/>
          </a:blip>
          <a:stretch>
            <a:fillRect/>
          </a:stretch>
        </p:blipFill>
        <p:spPr>
          <a:xfrm rot="21523114">
            <a:off x="2198327" y="7848402"/>
            <a:ext cx="2334208" cy="126710"/>
          </a:xfrm>
          <a:prstGeom prst="rect">
            <a:avLst/>
          </a:prstGeom>
        </p:spPr>
      </p:pic>
      <p:pic>
        <p:nvPicPr>
          <p:cNvPr id="1926" name="approx.pdf" descr="approx.pdf"/>
          <p:cNvPicPr>
            <a:picLocks noChangeAspect="1"/>
          </p:cNvPicPr>
          <p:nvPr/>
        </p:nvPicPr>
        <p:blipFill>
          <a:blip r:embed="rId6">
            <a:extLst/>
          </a:blip>
          <a:stretch>
            <a:fillRect/>
          </a:stretch>
        </p:blipFill>
        <p:spPr>
          <a:xfrm>
            <a:off x="220877" y="9031278"/>
            <a:ext cx="304801" cy="203201"/>
          </a:xfrm>
          <a:prstGeom prst="rect">
            <a:avLst/>
          </a:prstGeom>
          <a:ln w="12700">
            <a:miter lim="400000"/>
          </a:ln>
        </p:spPr>
      </p:pic>
      <p:sp>
        <p:nvSpPr>
          <p:cNvPr id="1927" name="LAS"/>
          <p:cNvSpPr txBox="1"/>
          <p:nvPr/>
        </p:nvSpPr>
        <p:spPr>
          <a:xfrm>
            <a:off x="24548" y="1279804"/>
            <a:ext cx="10932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LAS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2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9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4" grpId="1"/>
      <p:bldP build="whole" bldLvl="1" animBg="1" rev="0" advAuto="0" spid="1923" grpId="3"/>
      <p:bldP build="whole" bldLvl="1" animBg="1" rev="0" advAuto="0" spid="1926" grpId="2"/>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2" name="POS"/>
          <p:cNvSpPr txBox="1"/>
          <p:nvPr/>
        </p:nvSpPr>
        <p:spPr>
          <a:xfrm>
            <a:off x="2203856" y="8426600"/>
            <a:ext cx="75255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POS</a:t>
            </a:r>
          </a:p>
        </p:txBody>
      </p:sp>
      <p:sp>
        <p:nvSpPr>
          <p:cNvPr id="1933" name="VIBd"/>
          <p:cNvSpPr txBox="1"/>
          <p:nvPr/>
        </p:nvSpPr>
        <p:spPr>
          <a:xfrm>
            <a:off x="3633640" y="8426600"/>
            <a:ext cx="79705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VIBd</a:t>
            </a:r>
          </a:p>
        </p:txBody>
      </p:sp>
      <p:graphicFrame>
        <p:nvGraphicFramePr>
          <p:cNvPr id="1934" name="2D Column Chart"/>
          <p:cNvGraphicFramePr/>
          <p:nvPr/>
        </p:nvGraphicFramePr>
        <p:xfrm>
          <a:off x="699475" y="2454015"/>
          <a:ext cx="4249123" cy="6293370"/>
        </p:xfrm>
        <a:graphic xmlns:a="http://schemas.openxmlformats.org/drawingml/2006/main">
          <a:graphicData uri="http://schemas.openxmlformats.org/drawingml/2006/chart">
            <c:chart xmlns:c="http://schemas.openxmlformats.org/drawingml/2006/chart" r:id="rId3"/>
          </a:graphicData>
        </a:graphic>
      </p:graphicFrame>
      <p:sp>
        <p:nvSpPr>
          <p:cNvPr id="1935" name="Parsing Performance…"/>
          <p:cNvSpPr txBox="1"/>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84886">
              <a:defRPr b="0" sz="6640">
                <a:latin typeface="+mn-lt"/>
                <a:ea typeface="+mn-ea"/>
                <a:cs typeface="+mn-cs"/>
                <a:sym typeface="Helvetica Neue Medium"/>
              </a:defRPr>
            </a:pPr>
            <a:r>
              <a:t>Parsing Performance </a:t>
            </a:r>
          </a:p>
          <a:p>
            <a:pPr defTabSz="484886">
              <a:defRPr b="0" sz="6640">
                <a:latin typeface="+mn-lt"/>
                <a:ea typeface="+mn-ea"/>
                <a:cs typeface="+mn-cs"/>
                <a:sym typeface="Helvetica Neue Medium"/>
              </a:defRPr>
            </a:pPr>
            <a:r>
              <a:t>[discrete] </a:t>
            </a:r>
          </a:p>
        </p:txBody>
      </p:sp>
      <p:sp>
        <p:nvSpPr>
          <p:cNvPr id="1936" name="POS: train the parser on gold POS tags…"/>
          <p:cNvSpPr txBox="1"/>
          <p:nvPr/>
        </p:nvSpPr>
        <p:spPr>
          <a:xfrm>
            <a:off x="5698891" y="2647551"/>
            <a:ext cx="6532658" cy="3198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5" indent="-555625" algn="l">
              <a:buSzPct val="50000"/>
              <a:buBlip>
                <a:blip r:embed="rId4"/>
              </a:buBlip>
              <a:defRPr b="0" sz="4000">
                <a:latin typeface="+mn-lt"/>
                <a:ea typeface="+mn-ea"/>
                <a:cs typeface="+mn-cs"/>
                <a:sym typeface="Helvetica Neue Medium"/>
              </a:defRPr>
            </a:pPr>
            <a:r>
              <a:t>POS: train the parser on gold POS tags</a:t>
            </a:r>
          </a:p>
          <a:p>
            <a:pPr algn="l">
              <a:defRPr b="0" sz="4000">
                <a:latin typeface="+mn-lt"/>
                <a:ea typeface="+mn-ea"/>
                <a:cs typeface="+mn-cs"/>
                <a:sym typeface="Helvetica Neue Medium"/>
              </a:defRPr>
            </a:pPr>
          </a:p>
          <a:p>
            <a:pPr marL="555625" indent="-555625" algn="l">
              <a:buSzPct val="50000"/>
              <a:buBlip>
                <a:blip r:embed="rId4"/>
              </a:buBlip>
              <a:defRPr b="0" sz="4000">
                <a:latin typeface="+mn-lt"/>
                <a:ea typeface="+mn-ea"/>
                <a:cs typeface="+mn-cs"/>
                <a:sym typeface="Helvetica Neue Medium"/>
              </a:defRPr>
            </a:pPr>
            <a:r>
              <a:t>VIBd: Our discrete version. </a:t>
            </a:r>
          </a:p>
        </p:txBody>
      </p:sp>
      <p:sp>
        <p:nvSpPr>
          <p:cNvPr id="1937" name="LAS"/>
          <p:cNvSpPr txBox="1"/>
          <p:nvPr/>
        </p:nvSpPr>
        <p:spPr>
          <a:xfrm>
            <a:off x="235437" y="1886109"/>
            <a:ext cx="10932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LAS</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42" name="ELMo"/>
          <p:cNvSpPr txBox="1"/>
          <p:nvPr/>
        </p:nvSpPr>
        <p:spPr>
          <a:xfrm rot="19491350">
            <a:off x="1103667" y="6805238"/>
            <a:ext cx="955245"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ELMo</a:t>
            </a:r>
          </a:p>
        </p:txBody>
      </p:sp>
      <p:sp>
        <p:nvSpPr>
          <p:cNvPr id="1943" name="PCA"/>
          <p:cNvSpPr txBox="1"/>
          <p:nvPr/>
        </p:nvSpPr>
        <p:spPr>
          <a:xfrm rot="19491350">
            <a:off x="2325776" y="6805238"/>
            <a:ext cx="75224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PCA</a:t>
            </a:r>
          </a:p>
        </p:txBody>
      </p:sp>
      <p:sp>
        <p:nvSpPr>
          <p:cNvPr id="1944" name="MLP"/>
          <p:cNvSpPr txBox="1"/>
          <p:nvPr/>
        </p:nvSpPr>
        <p:spPr>
          <a:xfrm rot="19491350">
            <a:off x="3386733" y="6805238"/>
            <a:ext cx="77480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MLP</a:t>
            </a:r>
          </a:p>
        </p:txBody>
      </p:sp>
      <p:sp>
        <p:nvSpPr>
          <p:cNvPr id="1945" name="VIBc"/>
          <p:cNvSpPr txBox="1"/>
          <p:nvPr/>
        </p:nvSpPr>
        <p:spPr>
          <a:xfrm rot="19491350">
            <a:off x="4350691" y="6805238"/>
            <a:ext cx="785775"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VIBc</a:t>
            </a:r>
          </a:p>
        </p:txBody>
      </p:sp>
      <p:graphicFrame>
        <p:nvGraphicFramePr>
          <p:cNvPr id="1946" name="2D Column Chart"/>
          <p:cNvGraphicFramePr/>
          <p:nvPr/>
        </p:nvGraphicFramePr>
        <p:xfrm>
          <a:off x="143733" y="1792314"/>
          <a:ext cx="6436167" cy="5359629"/>
        </p:xfrm>
        <a:graphic xmlns:a="http://schemas.openxmlformats.org/drawingml/2006/main">
          <a:graphicData uri="http://schemas.openxmlformats.org/drawingml/2006/chart">
            <c:chart xmlns:c="http://schemas.openxmlformats.org/drawingml/2006/chart" r:id="rId3"/>
          </a:graphicData>
        </a:graphic>
      </p:graphicFrame>
      <p:sp>
        <p:nvSpPr>
          <p:cNvPr id="1947" name="Parsing Performance…"/>
          <p:cNvSpPr txBox="1"/>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84886">
              <a:defRPr b="0" sz="6640">
                <a:latin typeface="+mn-lt"/>
                <a:ea typeface="+mn-ea"/>
                <a:cs typeface="+mn-cs"/>
                <a:sym typeface="Helvetica Neue Medium"/>
              </a:defRPr>
            </a:pPr>
            <a:r>
              <a:t>Parsing Performance</a:t>
            </a:r>
          </a:p>
          <a:p>
            <a:pPr defTabSz="484886">
              <a:defRPr b="0" sz="6640">
                <a:latin typeface="+mn-lt"/>
                <a:ea typeface="+mn-ea"/>
                <a:cs typeface="+mn-cs"/>
                <a:sym typeface="Helvetica Neue Medium"/>
              </a:defRPr>
            </a:pPr>
            <a:r>
              <a:t>[continuous] </a:t>
            </a:r>
          </a:p>
        </p:txBody>
      </p:sp>
      <p:sp>
        <p:nvSpPr>
          <p:cNvPr id="1948" name="finetune"/>
          <p:cNvSpPr txBox="1"/>
          <p:nvPr/>
        </p:nvSpPr>
        <p:spPr>
          <a:xfrm rot="19491350">
            <a:off x="5277754" y="6805238"/>
            <a:ext cx="129997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finetune</a:t>
            </a:r>
          </a:p>
        </p:txBody>
      </p:sp>
      <p:sp>
        <p:nvSpPr>
          <p:cNvPr id="1949" name="ELMo :  train by 1024 dimensional ELMo-layer2…"/>
          <p:cNvSpPr txBox="1"/>
          <p:nvPr/>
        </p:nvSpPr>
        <p:spPr>
          <a:xfrm>
            <a:off x="6582523" y="2088325"/>
            <a:ext cx="6493801" cy="70247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50000"/>
              <a:buBlip>
                <a:blip r:embed="rId4"/>
              </a:buBlip>
              <a:defRPr b="0" sz="3000"/>
            </a:pPr>
            <a:r>
              <a:rPr b="1"/>
              <a:t>ELMo : </a:t>
            </a:r>
            <a:r>
              <a:t> train by 1024 dimensional ELMo-layer2</a:t>
            </a:r>
          </a:p>
          <a:p>
            <a:pPr algn="l">
              <a:defRPr b="0" sz="3000"/>
            </a:pPr>
          </a:p>
          <a:p>
            <a:pPr marL="333375" indent="-333375" algn="l">
              <a:buSzPct val="50000"/>
              <a:buBlip>
                <a:blip r:embed="rId4"/>
              </a:buBlip>
              <a:defRPr b="0" sz="3000"/>
            </a:pPr>
            <a:r>
              <a:rPr b="1"/>
              <a:t>PCA :</a:t>
            </a:r>
            <a:r>
              <a:t>  train by 256 dimensional embeddings after applying PCA to ELMo-layer2</a:t>
            </a:r>
          </a:p>
          <a:p>
            <a:pPr algn="l">
              <a:defRPr b="0" sz="3000"/>
            </a:pPr>
          </a:p>
          <a:p>
            <a:pPr marL="333375" indent="-333375" algn="l">
              <a:buSzPct val="50000"/>
              <a:buBlip>
                <a:blip r:embed="rId4"/>
              </a:buBlip>
              <a:defRPr b="0" sz="3000"/>
            </a:pPr>
            <a:r>
              <a:rPr b="1"/>
              <a:t>MLP: </a:t>
            </a:r>
            <a:r>
              <a:t>train a non-linear cleanup layer after the ELMo embeddings jointly with the parser.</a:t>
            </a:r>
          </a:p>
          <a:p>
            <a:pPr algn="l">
              <a:defRPr b="0" sz="3000"/>
            </a:pPr>
          </a:p>
          <a:p>
            <a:pPr marL="333375" indent="-333375" algn="l">
              <a:buSzPct val="50000"/>
              <a:buBlip>
                <a:blip r:embed="rId4"/>
              </a:buBlip>
              <a:defRPr b="0" sz="3000"/>
            </a:pPr>
            <a:r>
              <a:rPr b="1"/>
              <a:t>VIBc:</a:t>
            </a:r>
            <a:r>
              <a:t> our method ;)</a:t>
            </a:r>
          </a:p>
          <a:p>
            <a:pPr algn="l">
              <a:defRPr b="0" sz="3000"/>
            </a:pPr>
          </a:p>
          <a:p>
            <a:pPr marL="333375" indent="-333375" algn="l">
              <a:buSzPct val="50000"/>
              <a:buBlip>
                <a:blip r:embed="rId4"/>
              </a:buBlip>
              <a:defRPr b="0" sz="3000"/>
            </a:pPr>
            <a:r>
              <a:rPr b="1"/>
              <a:t>finetune + mild hyperparameter tuning</a:t>
            </a:r>
          </a:p>
        </p:txBody>
      </p:sp>
      <p:sp>
        <p:nvSpPr>
          <p:cNvPr id="1950" name="English"/>
          <p:cNvSpPr txBox="1"/>
          <p:nvPr/>
        </p:nvSpPr>
        <p:spPr>
          <a:xfrm>
            <a:off x="2419789" y="7557174"/>
            <a:ext cx="189128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English</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4" name="bert-sandwich-600616-1.jpg" descr="bert-sandwich-600616-1.jpg"/>
          <p:cNvPicPr>
            <a:picLocks noChangeAspect="1"/>
          </p:cNvPicPr>
          <p:nvPr/>
        </p:nvPicPr>
        <p:blipFill>
          <a:blip r:embed="rId2">
            <a:extLst/>
          </a:blip>
          <a:stretch>
            <a:fillRect/>
          </a:stretch>
        </p:blipFill>
        <p:spPr>
          <a:xfrm>
            <a:off x="724712" y="3024548"/>
            <a:ext cx="7152239" cy="4760744"/>
          </a:xfrm>
          <a:prstGeom prst="rect">
            <a:avLst/>
          </a:prstGeom>
          <a:ln w="12700">
            <a:miter lim="400000"/>
          </a:ln>
        </p:spPr>
      </p:pic>
      <p:sp>
        <p:nvSpPr>
          <p:cNvPr id="1955" name="Thanks"/>
          <p:cNvSpPr/>
          <p:nvPr/>
        </p:nvSpPr>
        <p:spPr>
          <a:xfrm>
            <a:off x="8072756" y="2457879"/>
            <a:ext cx="4381897" cy="2051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28" y="0"/>
                </a:moveTo>
                <a:cubicBezTo>
                  <a:pt x="2248" y="0"/>
                  <a:pt x="2023" y="482"/>
                  <a:pt x="2023" y="1078"/>
                </a:cubicBezTo>
                <a:lnTo>
                  <a:pt x="2023" y="8639"/>
                </a:lnTo>
                <a:lnTo>
                  <a:pt x="0" y="10800"/>
                </a:lnTo>
                <a:lnTo>
                  <a:pt x="2023" y="12961"/>
                </a:lnTo>
                <a:lnTo>
                  <a:pt x="2023" y="20522"/>
                </a:lnTo>
                <a:cubicBezTo>
                  <a:pt x="2023" y="21118"/>
                  <a:pt x="2248" y="21600"/>
                  <a:pt x="2528" y="21600"/>
                </a:cubicBezTo>
                <a:lnTo>
                  <a:pt x="21093" y="21600"/>
                </a:lnTo>
                <a:cubicBezTo>
                  <a:pt x="21373" y="21600"/>
                  <a:pt x="21600" y="21118"/>
                  <a:pt x="21600" y="20522"/>
                </a:cubicBezTo>
                <a:lnTo>
                  <a:pt x="21600" y="1078"/>
                </a:lnTo>
                <a:cubicBezTo>
                  <a:pt x="21600" y="482"/>
                  <a:pt x="21373" y="0"/>
                  <a:pt x="21093" y="0"/>
                </a:cubicBezTo>
                <a:lnTo>
                  <a:pt x="2528" y="0"/>
                </a:lnTo>
                <a:close/>
              </a:path>
            </a:pathLst>
          </a:cu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4000">
                <a:solidFill>
                  <a:srgbClr val="FFFFFF"/>
                </a:solidFill>
                <a:latin typeface="+mn-lt"/>
                <a:ea typeface="+mn-ea"/>
                <a:cs typeface="+mn-cs"/>
                <a:sym typeface="Helvetica Neue Medium"/>
              </a:defRPr>
            </a:lvl1pPr>
          </a:lstStyle>
          <a:p>
            <a:pPr/>
            <a:r>
              <a:t>Thanks</a:t>
            </a:r>
          </a:p>
        </p:txBody>
      </p:sp>
      <p:sp>
        <p:nvSpPr>
          <p:cNvPr id="19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3">
            <a:extLst/>
          </a:blip>
          <a:stretch>
            <a:fillRect/>
          </a:stretch>
        </p:blipFill>
        <p:spPr>
          <a:xfrm>
            <a:off x="7962479" y="8253243"/>
            <a:ext cx="3958016" cy="1137192"/>
          </a:xfrm>
          <a:prstGeom prst="rect">
            <a:avLst/>
          </a:prstGeom>
          <a:ln w="12700">
            <a:miter lim="400000"/>
          </a:ln>
        </p:spPr>
      </p:pic>
      <p:pic>
        <p:nvPicPr>
          <p:cNvPr id="305" name="Image" descr="Image"/>
          <p:cNvPicPr>
            <a:picLocks noChangeAspect="1"/>
          </p:cNvPicPr>
          <p:nvPr/>
        </p:nvPicPr>
        <p:blipFill>
          <a:blip r:embed="rId4">
            <a:extLst/>
          </a:blip>
          <a:stretch>
            <a:fillRect/>
          </a:stretch>
        </p:blipFill>
        <p:spPr>
          <a:xfrm>
            <a:off x="4196705" y="6076133"/>
            <a:ext cx="2218963" cy="2218963"/>
          </a:xfrm>
          <a:prstGeom prst="rect">
            <a:avLst/>
          </a:prstGeom>
          <a:ln w="12700">
            <a:miter lim="400000"/>
          </a:ln>
        </p:spPr>
      </p:pic>
      <p:sp>
        <p:nvSpPr>
          <p:cNvPr id="306" name="A blackbox…"/>
          <p:cNvSpPr/>
          <p:nvPr/>
        </p:nvSpPr>
        <p:spPr>
          <a:xfrm>
            <a:off x="10545914" y="6721068"/>
            <a:ext cx="2176871"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t>A blackbox</a:t>
            </a:r>
          </a:p>
          <a:p>
            <a:pPr>
              <a:defRPr b="0" sz="2200">
                <a:solidFill>
                  <a:srgbClr val="FFFFFF"/>
                </a:solidFill>
                <a:latin typeface="+mn-lt"/>
                <a:ea typeface="+mn-ea"/>
                <a:cs typeface="+mn-cs"/>
                <a:sym typeface="Helvetica Neue Medium"/>
              </a:defRPr>
            </a:pPr>
            <a:r>
              <a:t>parser scorer </a:t>
            </a:r>
          </a:p>
        </p:txBody>
      </p:sp>
      <p:pic>
        <p:nvPicPr>
          <p:cNvPr id="307" name="Image" descr="Image"/>
          <p:cNvPicPr>
            <a:picLocks noChangeAspect="1"/>
          </p:cNvPicPr>
          <p:nvPr/>
        </p:nvPicPr>
        <p:blipFill>
          <a:blip r:embed="rId5">
            <a:extLst/>
          </a:blip>
          <a:stretch>
            <a:fillRect/>
          </a:stretch>
        </p:blipFill>
        <p:spPr>
          <a:xfrm>
            <a:off x="-207565" y="6410300"/>
            <a:ext cx="3663970" cy="1789265"/>
          </a:xfrm>
          <a:prstGeom prst="rect">
            <a:avLst/>
          </a:prstGeom>
          <a:ln w="12700">
            <a:miter lim="400000"/>
          </a:ln>
        </p:spPr>
      </p:pic>
      <p:pic>
        <p:nvPicPr>
          <p:cNvPr id="308" name="Image" descr="Image"/>
          <p:cNvPicPr>
            <a:picLocks noChangeAspect="1"/>
          </p:cNvPicPr>
          <p:nvPr/>
        </p:nvPicPr>
        <p:blipFill>
          <a:blip r:embed="rId6">
            <a:extLst/>
          </a:blip>
          <a:stretch>
            <a:fillRect/>
          </a:stretch>
        </p:blipFill>
        <p:spPr>
          <a:xfrm>
            <a:off x="1037057" y="5820314"/>
            <a:ext cx="1174727" cy="879911"/>
          </a:xfrm>
          <a:prstGeom prst="rect">
            <a:avLst/>
          </a:prstGeom>
          <a:ln w="12700">
            <a:miter lim="400000"/>
          </a:ln>
        </p:spPr>
      </p:pic>
      <p:sp>
        <p:nvSpPr>
          <p:cNvPr id="309" name="Parser"/>
          <p:cNvSpPr/>
          <p:nvPr/>
        </p:nvSpPr>
        <p:spPr>
          <a:xfrm>
            <a:off x="7387776" y="6721068"/>
            <a:ext cx="1764310"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Parser</a:t>
            </a:r>
          </a:p>
        </p:txBody>
      </p:sp>
      <p:pic>
        <p:nvPicPr>
          <p:cNvPr id="310" name="Line Line" descr="Line Line"/>
          <p:cNvPicPr>
            <a:picLocks noChangeAspect="0"/>
          </p:cNvPicPr>
          <p:nvPr/>
        </p:nvPicPr>
        <p:blipFill>
          <a:blip r:embed="rId7">
            <a:extLst/>
          </a:blip>
          <a:stretch>
            <a:fillRect/>
          </a:stretch>
        </p:blipFill>
        <p:spPr>
          <a:xfrm>
            <a:off x="3350960" y="7479786"/>
            <a:ext cx="1238138" cy="401378"/>
          </a:xfrm>
          <a:prstGeom prst="rect">
            <a:avLst/>
          </a:prstGeom>
        </p:spPr>
      </p:pic>
      <p:sp>
        <p:nvSpPr>
          <p:cNvPr id="312" name="ELMo…"/>
          <p:cNvSpPr txBox="1"/>
          <p:nvPr/>
        </p:nvSpPr>
        <p:spPr>
          <a:xfrm>
            <a:off x="2947890" y="7766053"/>
            <a:ext cx="1993088"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ELMo</a:t>
            </a:r>
          </a:p>
          <a:p>
            <a:pPr/>
            <a:r>
              <a:t> embeddings</a:t>
            </a:r>
          </a:p>
        </p:txBody>
      </p:sp>
      <p:sp>
        <p:nvSpPr>
          <p:cNvPr id="313" name="parse tree"/>
          <p:cNvSpPr txBox="1"/>
          <p:nvPr/>
        </p:nvSpPr>
        <p:spPr>
          <a:xfrm>
            <a:off x="9147635" y="7799639"/>
            <a:ext cx="158770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parse tree</a:t>
            </a:r>
          </a:p>
        </p:txBody>
      </p:sp>
      <p:pic>
        <p:nvPicPr>
          <p:cNvPr id="314" name="Line Line" descr="Line Line"/>
          <p:cNvPicPr>
            <a:picLocks noChangeAspect="0"/>
          </p:cNvPicPr>
          <p:nvPr/>
        </p:nvPicPr>
        <p:blipFill>
          <a:blip r:embed="rId7">
            <a:extLst/>
          </a:blip>
          <a:stretch>
            <a:fillRect/>
          </a:stretch>
        </p:blipFill>
        <p:spPr>
          <a:xfrm>
            <a:off x="9267256" y="7479786"/>
            <a:ext cx="1238138" cy="401378"/>
          </a:xfrm>
          <a:prstGeom prst="rect">
            <a:avLst/>
          </a:prstGeom>
        </p:spPr>
      </p:pic>
      <p:pic>
        <p:nvPicPr>
          <p:cNvPr id="316" name="Line Line" descr="Line Line"/>
          <p:cNvPicPr>
            <a:picLocks noChangeAspect="0"/>
          </p:cNvPicPr>
          <p:nvPr/>
        </p:nvPicPr>
        <p:blipFill>
          <a:blip r:embed="rId8">
            <a:extLst/>
          </a:blip>
          <a:stretch>
            <a:fillRect/>
          </a:stretch>
        </p:blipFill>
        <p:spPr>
          <a:xfrm>
            <a:off x="6286633" y="7479786"/>
            <a:ext cx="1163467" cy="401378"/>
          </a:xfrm>
          <a:prstGeom prst="rect">
            <a:avLst/>
          </a:prstGeom>
        </p:spPr>
      </p:pic>
      <p:sp>
        <p:nvSpPr>
          <p:cNvPr id="318" name="Specialization:"/>
          <p:cNvSpPr txBox="1"/>
          <p:nvPr/>
        </p:nvSpPr>
        <p:spPr>
          <a:xfrm>
            <a:off x="415003" y="270673"/>
            <a:ext cx="2782444" cy="56044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FFFFFF"/>
                </a:solidFill>
                <a:latin typeface="+mn-lt"/>
                <a:ea typeface="+mn-ea"/>
                <a:cs typeface="+mn-cs"/>
                <a:sym typeface="Helvetica Neue Medium"/>
              </a:defRPr>
            </a:lvl1pPr>
          </a:lstStyle>
          <a:p>
            <a:pPr/>
            <a:r>
              <a:t>Specialization: </a:t>
            </a:r>
          </a:p>
        </p:txBody>
      </p:sp>
      <p:grpSp>
        <p:nvGrpSpPr>
          <p:cNvPr id="321" name="Group"/>
          <p:cNvGrpSpPr/>
          <p:nvPr/>
        </p:nvGrpSpPr>
        <p:grpSpPr>
          <a:xfrm>
            <a:off x="195399" y="1165311"/>
            <a:ext cx="2970262" cy="2792580"/>
            <a:chOff x="0" y="0"/>
            <a:chExt cx="2970260" cy="2792578"/>
          </a:xfrm>
        </p:grpSpPr>
        <p:pic>
          <p:nvPicPr>
            <p:cNvPr id="319" name="Image" descr="Image"/>
            <p:cNvPicPr>
              <a:picLocks noChangeAspect="1"/>
            </p:cNvPicPr>
            <p:nvPr/>
          </p:nvPicPr>
          <p:blipFill>
            <a:blip r:embed="rId9">
              <a:extLst/>
            </a:blip>
            <a:srcRect l="26617" t="0" r="0" b="0"/>
            <a:stretch>
              <a:fillRect/>
            </a:stretch>
          </p:blipFill>
          <p:spPr>
            <a:xfrm>
              <a:off x="0" y="0"/>
              <a:ext cx="2970262" cy="2276809"/>
            </a:xfrm>
            <a:prstGeom prst="rect">
              <a:avLst/>
            </a:prstGeom>
            <a:ln w="12700" cap="flat">
              <a:noFill/>
              <a:miter lim="400000"/>
            </a:ln>
            <a:effectLst/>
          </p:spPr>
        </p:pic>
        <p:sp>
          <p:nvSpPr>
            <p:cNvPr id="320" name="wheat field"/>
            <p:cNvSpPr txBox="1"/>
            <p:nvPr/>
          </p:nvSpPr>
          <p:spPr>
            <a:xfrm>
              <a:off x="692203" y="2398763"/>
              <a:ext cx="1461586" cy="393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wheat field</a:t>
              </a:r>
            </a:p>
          </p:txBody>
        </p:sp>
      </p:grpSp>
      <p:pic>
        <p:nvPicPr>
          <p:cNvPr id="322" name="Image" descr="Image"/>
          <p:cNvPicPr>
            <a:picLocks noChangeAspect="1"/>
          </p:cNvPicPr>
          <p:nvPr/>
        </p:nvPicPr>
        <p:blipFill>
          <a:blip r:embed="rId4">
            <a:extLst/>
          </a:blip>
          <a:stretch>
            <a:fillRect/>
          </a:stretch>
        </p:blipFill>
        <p:spPr>
          <a:xfrm>
            <a:off x="4341100" y="1544076"/>
            <a:ext cx="2218963" cy="2218963"/>
          </a:xfrm>
          <a:prstGeom prst="rect">
            <a:avLst/>
          </a:prstGeom>
          <a:ln w="12700">
            <a:miter lim="400000"/>
          </a:ln>
        </p:spPr>
      </p:pic>
      <p:grpSp>
        <p:nvGrpSpPr>
          <p:cNvPr id="325" name="Group"/>
          <p:cNvGrpSpPr/>
          <p:nvPr/>
        </p:nvGrpSpPr>
        <p:grpSpPr>
          <a:xfrm>
            <a:off x="7591173" y="1302499"/>
            <a:ext cx="1681088" cy="2702116"/>
            <a:chOff x="0" y="0"/>
            <a:chExt cx="1681086" cy="2702115"/>
          </a:xfrm>
        </p:grpSpPr>
        <p:pic>
          <p:nvPicPr>
            <p:cNvPr id="323" name="Image" descr="Image"/>
            <p:cNvPicPr>
              <a:picLocks noChangeAspect="1"/>
            </p:cNvPicPr>
            <p:nvPr/>
          </p:nvPicPr>
          <p:blipFill>
            <a:blip r:embed="rId10">
              <a:extLst/>
            </a:blip>
            <a:stretch>
              <a:fillRect/>
            </a:stretch>
          </p:blipFill>
          <p:spPr>
            <a:xfrm>
              <a:off x="0" y="0"/>
              <a:ext cx="1681087" cy="2373299"/>
            </a:xfrm>
            <a:prstGeom prst="rect">
              <a:avLst/>
            </a:prstGeom>
            <a:ln w="12700" cap="flat">
              <a:noFill/>
              <a:miter lim="400000"/>
            </a:ln>
            <a:effectLst/>
          </p:spPr>
        </p:pic>
        <p:sp>
          <p:nvSpPr>
            <p:cNvPr id="324" name="Factory"/>
            <p:cNvSpPr txBox="1"/>
            <p:nvPr/>
          </p:nvSpPr>
          <p:spPr>
            <a:xfrm>
              <a:off x="379329" y="2373182"/>
              <a:ext cx="866988" cy="3289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600"/>
              </a:lvl1pPr>
            </a:lstStyle>
            <a:p>
              <a:pPr/>
              <a:r>
                <a:t>Factory</a:t>
              </a:r>
            </a:p>
          </p:txBody>
        </p:sp>
      </p:grpSp>
      <p:grpSp>
        <p:nvGrpSpPr>
          <p:cNvPr id="328" name="Group"/>
          <p:cNvGrpSpPr/>
          <p:nvPr/>
        </p:nvGrpSpPr>
        <p:grpSpPr>
          <a:xfrm>
            <a:off x="5919839" y="629160"/>
            <a:ext cx="2185986" cy="1067096"/>
            <a:chOff x="-50800" y="0"/>
            <a:chExt cx="2185985" cy="1067095"/>
          </a:xfrm>
        </p:grpSpPr>
        <p:pic>
          <p:nvPicPr>
            <p:cNvPr id="361" name="Connection Line" descr="Connection Line"/>
            <p:cNvPicPr>
              <a:picLocks noChangeAspect="0"/>
            </p:cNvPicPr>
            <p:nvPr/>
          </p:nvPicPr>
          <p:blipFill>
            <a:blip r:embed="rId11">
              <a:extLst/>
            </a:blip>
            <a:stretch>
              <a:fillRect/>
            </a:stretch>
          </p:blipFill>
          <p:spPr>
            <a:xfrm>
              <a:off x="-50800" y="393731"/>
              <a:ext cx="2185986" cy="673365"/>
            </a:xfrm>
            <a:prstGeom prst="rect">
              <a:avLst/>
            </a:prstGeom>
            <a:effectLst/>
          </p:spPr>
        </p:pic>
        <p:sp>
          <p:nvSpPr>
            <p:cNvPr id="327"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329" name="Line Line" descr="Line Line"/>
          <p:cNvPicPr>
            <a:picLocks noChangeAspect="0"/>
          </p:cNvPicPr>
          <p:nvPr/>
        </p:nvPicPr>
        <p:blipFill>
          <a:blip r:embed="rId12">
            <a:extLst/>
          </a:blip>
          <a:stretch>
            <a:fillRect/>
          </a:stretch>
        </p:blipFill>
        <p:spPr>
          <a:xfrm>
            <a:off x="6299232" y="2392747"/>
            <a:ext cx="1448536" cy="494003"/>
          </a:xfrm>
          <a:prstGeom prst="rect">
            <a:avLst/>
          </a:prstGeom>
        </p:spPr>
      </p:pic>
      <p:sp>
        <p:nvSpPr>
          <p:cNvPr id="331" name="grain"/>
          <p:cNvSpPr txBox="1"/>
          <p:nvPr/>
        </p:nvSpPr>
        <p:spPr>
          <a:xfrm>
            <a:off x="6398036" y="2744348"/>
            <a:ext cx="1186948"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grain</a:t>
            </a:r>
          </a:p>
        </p:txBody>
      </p:sp>
      <p:pic>
        <p:nvPicPr>
          <p:cNvPr id="332" name="Line Line" descr="Line Line"/>
          <p:cNvPicPr>
            <a:picLocks noChangeAspect="0"/>
          </p:cNvPicPr>
          <p:nvPr/>
        </p:nvPicPr>
        <p:blipFill>
          <a:blip r:embed="rId13">
            <a:extLst/>
          </a:blip>
          <a:stretch>
            <a:fillRect/>
          </a:stretch>
        </p:blipFill>
        <p:spPr>
          <a:xfrm>
            <a:off x="3157328" y="2594994"/>
            <a:ext cx="1435745" cy="401378"/>
          </a:xfrm>
          <a:prstGeom prst="rect">
            <a:avLst/>
          </a:prstGeom>
        </p:spPr>
      </p:pic>
      <p:sp>
        <p:nvSpPr>
          <p:cNvPr id="334" name="wheat plant"/>
          <p:cNvSpPr txBox="1"/>
          <p:nvPr/>
        </p:nvSpPr>
        <p:spPr>
          <a:xfrm>
            <a:off x="3152213" y="2852774"/>
            <a:ext cx="1389670"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wheat plant</a:t>
            </a:r>
          </a:p>
        </p:txBody>
      </p:sp>
      <p:grpSp>
        <p:nvGrpSpPr>
          <p:cNvPr id="337" name="Group"/>
          <p:cNvGrpSpPr/>
          <p:nvPr/>
        </p:nvGrpSpPr>
        <p:grpSpPr>
          <a:xfrm>
            <a:off x="8659112" y="629160"/>
            <a:ext cx="2185986" cy="1067096"/>
            <a:chOff x="-50800" y="0"/>
            <a:chExt cx="2185985" cy="1067095"/>
          </a:xfrm>
        </p:grpSpPr>
        <p:pic>
          <p:nvPicPr>
            <p:cNvPr id="363" name="Connection Line" descr="Connection Line"/>
            <p:cNvPicPr>
              <a:picLocks noChangeAspect="0"/>
            </p:cNvPicPr>
            <p:nvPr/>
          </p:nvPicPr>
          <p:blipFill>
            <a:blip r:embed="rId11">
              <a:extLst/>
            </a:blip>
            <a:stretch>
              <a:fillRect/>
            </a:stretch>
          </p:blipFill>
          <p:spPr>
            <a:xfrm>
              <a:off x="-50800" y="393731"/>
              <a:ext cx="2185986" cy="673365"/>
            </a:xfrm>
            <a:prstGeom prst="rect">
              <a:avLst/>
            </a:prstGeom>
            <a:effectLst/>
          </p:spPr>
        </p:pic>
        <p:sp>
          <p:nvSpPr>
            <p:cNvPr id="336"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338" name="Line Line" descr="Line Line"/>
          <p:cNvPicPr>
            <a:picLocks noChangeAspect="0"/>
          </p:cNvPicPr>
          <p:nvPr/>
        </p:nvPicPr>
        <p:blipFill>
          <a:blip r:embed="rId14">
            <a:extLst/>
          </a:blip>
          <a:stretch>
            <a:fillRect/>
          </a:stretch>
        </p:blipFill>
        <p:spPr>
          <a:xfrm rot="2700000">
            <a:off x="6075111" y="3368367"/>
            <a:ext cx="1670784" cy="494003"/>
          </a:xfrm>
          <a:prstGeom prst="rect">
            <a:avLst/>
          </a:prstGeom>
        </p:spPr>
      </p:pic>
      <p:pic>
        <p:nvPicPr>
          <p:cNvPr id="340" name="Cartoon-Trash-Can-N2.png" descr="Cartoon-Trash-Can-N2.png"/>
          <p:cNvPicPr>
            <a:picLocks noChangeAspect="1"/>
          </p:cNvPicPr>
          <p:nvPr/>
        </p:nvPicPr>
        <p:blipFill>
          <a:blip r:embed="rId15">
            <a:extLst/>
          </a:blip>
          <a:stretch>
            <a:fillRect/>
          </a:stretch>
        </p:blipFill>
        <p:spPr>
          <a:xfrm>
            <a:off x="7205442" y="3968608"/>
            <a:ext cx="1186947" cy="1473354"/>
          </a:xfrm>
          <a:prstGeom prst="rect">
            <a:avLst/>
          </a:prstGeom>
          <a:ln w="12700">
            <a:miter lim="400000"/>
          </a:ln>
        </p:spPr>
      </p:pic>
      <p:sp>
        <p:nvSpPr>
          <p:cNvPr id="341" name="chaff"/>
          <p:cNvSpPr txBox="1"/>
          <p:nvPr/>
        </p:nvSpPr>
        <p:spPr>
          <a:xfrm rot="2491959">
            <a:off x="6240145" y="3489075"/>
            <a:ext cx="83881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chaff</a:t>
            </a:r>
          </a:p>
        </p:txBody>
      </p:sp>
      <p:pic>
        <p:nvPicPr>
          <p:cNvPr id="342" name="Line Line" descr="Line Line"/>
          <p:cNvPicPr>
            <a:picLocks noChangeAspect="0"/>
          </p:cNvPicPr>
          <p:nvPr/>
        </p:nvPicPr>
        <p:blipFill>
          <a:blip r:embed="rId16">
            <a:extLst/>
          </a:blip>
          <a:stretch>
            <a:fillRect/>
          </a:stretch>
        </p:blipFill>
        <p:spPr>
          <a:xfrm rot="18900000">
            <a:off x="5470685" y="5403667"/>
            <a:ext cx="2165843" cy="494003"/>
          </a:xfrm>
          <a:prstGeom prst="rect">
            <a:avLst/>
          </a:prstGeom>
        </p:spPr>
      </p:pic>
      <p:sp>
        <p:nvSpPr>
          <p:cNvPr id="344" name="chaff"/>
          <p:cNvSpPr txBox="1"/>
          <p:nvPr/>
        </p:nvSpPr>
        <p:spPr>
          <a:xfrm rot="18633085">
            <a:off x="5652827" y="5404443"/>
            <a:ext cx="83881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chaff</a:t>
            </a:r>
          </a:p>
        </p:txBody>
      </p:sp>
      <p:sp>
        <p:nvSpPr>
          <p:cNvPr id="345"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6" name="Rectangle"/>
          <p:cNvSpPr/>
          <p:nvPr/>
        </p:nvSpPr>
        <p:spPr>
          <a:xfrm>
            <a:off x="9986101" y="3629151"/>
            <a:ext cx="2249256" cy="18090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349" name="Group"/>
          <p:cNvGrpSpPr/>
          <p:nvPr/>
        </p:nvGrpSpPr>
        <p:grpSpPr>
          <a:xfrm>
            <a:off x="574227" y="7778481"/>
            <a:ext cx="2100387" cy="1683394"/>
            <a:chOff x="0" y="0"/>
            <a:chExt cx="2100385" cy="1683392"/>
          </a:xfrm>
        </p:grpSpPr>
        <p:pic>
          <p:nvPicPr>
            <p:cNvPr id="347" name="head-elmo.png" descr="head-elmo.png"/>
            <p:cNvPicPr>
              <a:picLocks noChangeAspect="1"/>
            </p:cNvPicPr>
            <p:nvPr/>
          </p:nvPicPr>
          <p:blipFill>
            <a:blip r:embed="rId17">
              <a:extLst/>
            </a:blip>
            <a:stretch>
              <a:fillRect/>
            </a:stretch>
          </p:blipFill>
          <p:spPr>
            <a:xfrm>
              <a:off x="1277963" y="67920"/>
              <a:ext cx="822423" cy="1615473"/>
            </a:xfrm>
            <a:prstGeom prst="rect">
              <a:avLst/>
            </a:prstGeom>
            <a:ln w="12700" cap="flat">
              <a:noFill/>
              <a:miter lim="400000"/>
            </a:ln>
            <a:effectLst/>
          </p:spPr>
        </p:pic>
        <p:pic>
          <p:nvPicPr>
            <p:cNvPr id="348" name="head-elmo.png" descr="head-elmo.png"/>
            <p:cNvPicPr>
              <a:picLocks noChangeAspect="1"/>
            </p:cNvPicPr>
            <p:nvPr/>
          </p:nvPicPr>
          <p:blipFill>
            <a:blip r:embed="rId18">
              <a:extLst/>
            </a:blip>
            <a:stretch>
              <a:fillRect/>
            </a:stretch>
          </p:blipFill>
          <p:spPr>
            <a:xfrm>
              <a:off x="0" y="0"/>
              <a:ext cx="1340006" cy="1492776"/>
            </a:xfrm>
            <a:prstGeom prst="rect">
              <a:avLst/>
            </a:prstGeom>
            <a:ln w="12700" cap="flat">
              <a:noFill/>
              <a:miter lim="400000"/>
            </a:ln>
            <a:effectLst/>
          </p:spPr>
        </p:pic>
      </p:grpSp>
      <p:grpSp>
        <p:nvGrpSpPr>
          <p:cNvPr id="353" name="Group"/>
          <p:cNvGrpSpPr/>
          <p:nvPr/>
        </p:nvGrpSpPr>
        <p:grpSpPr>
          <a:xfrm>
            <a:off x="3153624" y="269481"/>
            <a:ext cx="2514898" cy="1488366"/>
            <a:chOff x="-50800" y="0"/>
            <a:chExt cx="2514896" cy="1488365"/>
          </a:xfrm>
        </p:grpSpPr>
        <p:pic>
          <p:nvPicPr>
            <p:cNvPr id="365" name="Connection Line" descr="Connection Line"/>
            <p:cNvPicPr>
              <a:picLocks noChangeAspect="0"/>
            </p:cNvPicPr>
            <p:nvPr/>
          </p:nvPicPr>
          <p:blipFill>
            <a:blip r:embed="rId19">
              <a:extLst/>
            </a:blip>
            <a:stretch>
              <a:fillRect/>
            </a:stretch>
          </p:blipFill>
          <p:spPr>
            <a:xfrm>
              <a:off x="-50800" y="815001"/>
              <a:ext cx="2185986" cy="673365"/>
            </a:xfrm>
            <a:prstGeom prst="rect">
              <a:avLst/>
            </a:prstGeom>
            <a:effectLst/>
          </p:spPr>
        </p:pic>
        <p:sp>
          <p:nvSpPr>
            <p:cNvPr id="351" name="NO back-prop"/>
            <p:cNvSpPr txBox="1"/>
            <p:nvPr/>
          </p:nvSpPr>
          <p:spPr>
            <a:xfrm>
              <a:off x="295140" y="-1"/>
              <a:ext cx="216895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rPr>
                  <a:solidFill>
                    <a:schemeClr val="accent5">
                      <a:hueOff val="-82419"/>
                      <a:satOff val="-9513"/>
                      <a:lumOff val="-16343"/>
                    </a:schemeClr>
                  </a:solidFill>
                </a:rPr>
                <a:t>NO</a:t>
              </a:r>
              <a:r>
                <a:t> back-prop</a:t>
              </a:r>
            </a:p>
          </p:txBody>
        </p:sp>
        <p:pic>
          <p:nvPicPr>
            <p:cNvPr id="352" name="PinClipart.com_mistake-clipart_615350.png" descr="PinClipart.com_mistake-clipart_615350.png"/>
            <p:cNvPicPr>
              <a:picLocks noChangeAspect="1"/>
            </p:cNvPicPr>
            <p:nvPr/>
          </p:nvPicPr>
          <p:blipFill>
            <a:blip r:embed="rId20">
              <a:extLst/>
            </a:blip>
            <a:stretch>
              <a:fillRect/>
            </a:stretch>
          </p:blipFill>
          <p:spPr>
            <a:xfrm>
              <a:off x="540511" y="475427"/>
              <a:ext cx="1046400" cy="784800"/>
            </a:xfrm>
            <a:prstGeom prst="rect">
              <a:avLst/>
            </a:prstGeom>
            <a:ln w="12700" cap="flat">
              <a:noFill/>
              <a:miter lim="400000"/>
            </a:ln>
            <a:effectLst/>
          </p:spPr>
        </p:pic>
      </p:grpSp>
      <p:pic>
        <p:nvPicPr>
          <p:cNvPr id="354" name="Unknown.jpeg" descr="Unknown.jpeg"/>
          <p:cNvPicPr>
            <a:picLocks noChangeAspect="1"/>
          </p:cNvPicPr>
          <p:nvPr/>
        </p:nvPicPr>
        <p:blipFill>
          <a:blip r:embed="rId21">
            <a:extLst/>
          </a:blip>
          <a:stretch>
            <a:fillRect/>
          </a:stretch>
        </p:blipFill>
        <p:spPr>
          <a:xfrm>
            <a:off x="10667550" y="1763246"/>
            <a:ext cx="2127760" cy="1937620"/>
          </a:xfrm>
          <a:prstGeom prst="rect">
            <a:avLst/>
          </a:prstGeom>
          <a:ln w="12700">
            <a:miter lim="400000"/>
          </a:ln>
        </p:spPr>
      </p:pic>
      <p:grpSp>
        <p:nvGrpSpPr>
          <p:cNvPr id="358" name="Group"/>
          <p:cNvGrpSpPr/>
          <p:nvPr/>
        </p:nvGrpSpPr>
        <p:grpSpPr>
          <a:xfrm>
            <a:off x="9212481" y="2320559"/>
            <a:ext cx="1760944" cy="825570"/>
            <a:chOff x="-50799" y="-124678"/>
            <a:chExt cx="1760943" cy="825568"/>
          </a:xfrm>
        </p:grpSpPr>
        <p:sp>
          <p:nvSpPr>
            <p:cNvPr id="355" name="cookies"/>
            <p:cNvSpPr txBox="1"/>
            <p:nvPr/>
          </p:nvSpPr>
          <p:spPr>
            <a:xfrm>
              <a:off x="154109" y="0"/>
              <a:ext cx="1243130" cy="700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cookies</a:t>
              </a:r>
            </a:p>
          </p:txBody>
        </p:sp>
        <p:pic>
          <p:nvPicPr>
            <p:cNvPr id="356" name="Line Line" descr="Line Line"/>
            <p:cNvPicPr>
              <a:picLocks noChangeAspect="0"/>
            </p:cNvPicPr>
            <p:nvPr/>
          </p:nvPicPr>
          <p:blipFill>
            <a:blip r:embed="rId22">
              <a:extLst/>
            </a:blip>
            <a:stretch>
              <a:fillRect/>
            </a:stretch>
          </p:blipFill>
          <p:spPr>
            <a:xfrm>
              <a:off x="-50800" y="-124679"/>
              <a:ext cx="1760944" cy="401377"/>
            </a:xfrm>
            <a:prstGeom prst="rect">
              <a:avLst/>
            </a:prstGeom>
            <a:effectLst/>
          </p:spPr>
        </p:pic>
      </p:grpSp>
      <p:sp>
        <p:nvSpPr>
          <p:cNvPr id="359" name="I would like the cookies to be sweeter."/>
          <p:cNvSpPr/>
          <p:nvPr/>
        </p:nvSpPr>
        <p:spPr>
          <a:xfrm>
            <a:off x="11089648" y="159017"/>
            <a:ext cx="1781176" cy="1779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4" y="0"/>
                </a:moveTo>
                <a:cubicBezTo>
                  <a:pt x="296" y="0"/>
                  <a:pt x="0" y="296"/>
                  <a:pt x="0" y="665"/>
                </a:cubicBezTo>
                <a:lnTo>
                  <a:pt x="0" y="15935"/>
                </a:lnTo>
                <a:cubicBezTo>
                  <a:pt x="0" y="16303"/>
                  <a:pt x="296" y="16605"/>
                  <a:pt x="664" y="16605"/>
                </a:cubicBezTo>
                <a:lnTo>
                  <a:pt x="5958" y="16605"/>
                </a:lnTo>
                <a:lnTo>
                  <a:pt x="7296" y="21600"/>
                </a:lnTo>
                <a:lnTo>
                  <a:pt x="8629" y="16605"/>
                </a:lnTo>
                <a:lnTo>
                  <a:pt x="20936" y="16605"/>
                </a:lnTo>
                <a:cubicBezTo>
                  <a:pt x="21304" y="16605"/>
                  <a:pt x="21600" y="16303"/>
                  <a:pt x="21600" y="15935"/>
                </a:cubicBezTo>
                <a:lnTo>
                  <a:pt x="21600" y="665"/>
                </a:lnTo>
                <a:cubicBezTo>
                  <a:pt x="21600" y="296"/>
                  <a:pt x="21304" y="0"/>
                  <a:pt x="20936" y="0"/>
                </a:cubicBezTo>
                <a:lnTo>
                  <a:pt x="664" y="0"/>
                </a:lnTo>
                <a:close/>
              </a:path>
            </a:pathLst>
          </a:cu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000">
                <a:solidFill>
                  <a:srgbClr val="FFFFFF"/>
                </a:solidFill>
                <a:latin typeface="+mn-lt"/>
                <a:ea typeface="+mn-ea"/>
                <a:cs typeface="+mn-cs"/>
                <a:sym typeface="Helvetica Neue Medium"/>
              </a:defRPr>
            </a:lvl1pPr>
          </a:lstStyle>
          <a:p>
            <a:pPr/>
            <a:r>
              <a:t>I would like the cookies to be sweeter. </a:t>
            </a:r>
          </a:p>
        </p:txBody>
      </p:sp>
      <p:sp>
        <p:nvSpPr>
          <p:cNvPr id="360" name="specialized…"/>
          <p:cNvSpPr txBox="1"/>
          <p:nvPr/>
        </p:nvSpPr>
        <p:spPr>
          <a:xfrm>
            <a:off x="5994966" y="7765115"/>
            <a:ext cx="1993088" cy="1197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specialized </a:t>
            </a:r>
          </a:p>
          <a:p>
            <a:pPr/>
            <a:r>
              <a:t>embeddings</a:t>
            </a:r>
          </a:p>
          <a:p>
            <a:pPr/>
            <a:r>
              <a:t>or tags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83108 0.000000" origin="layout" pathEditMode="relative">
                                      <p:cBhvr>
                                        <p:cTn id="6" dur="1000" fill="hold"/>
                                        <p:tgtEl>
                                          <p:spTgt spid="34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age" descr="Image"/>
          <p:cNvPicPr>
            <a:picLocks noChangeAspect="1"/>
          </p:cNvPicPr>
          <p:nvPr/>
        </p:nvPicPr>
        <p:blipFill>
          <a:blip r:embed="rId3">
            <a:extLst/>
          </a:blip>
          <a:stretch>
            <a:fillRect/>
          </a:stretch>
        </p:blipFill>
        <p:spPr>
          <a:xfrm>
            <a:off x="7962479" y="8253243"/>
            <a:ext cx="3958016" cy="1137192"/>
          </a:xfrm>
          <a:prstGeom prst="rect">
            <a:avLst/>
          </a:prstGeom>
          <a:ln w="12700">
            <a:miter lim="400000"/>
          </a:ln>
        </p:spPr>
      </p:pic>
      <p:pic>
        <p:nvPicPr>
          <p:cNvPr id="371" name="Image" descr="Image"/>
          <p:cNvPicPr>
            <a:picLocks noChangeAspect="1"/>
          </p:cNvPicPr>
          <p:nvPr/>
        </p:nvPicPr>
        <p:blipFill>
          <a:blip r:embed="rId4">
            <a:extLst/>
          </a:blip>
          <a:stretch>
            <a:fillRect/>
          </a:stretch>
        </p:blipFill>
        <p:spPr>
          <a:xfrm>
            <a:off x="4196705" y="6076133"/>
            <a:ext cx="2218963" cy="2218963"/>
          </a:xfrm>
          <a:prstGeom prst="rect">
            <a:avLst/>
          </a:prstGeom>
          <a:ln w="12700">
            <a:miter lim="400000"/>
          </a:ln>
        </p:spPr>
      </p:pic>
      <p:sp>
        <p:nvSpPr>
          <p:cNvPr id="372" name="A blackbox…"/>
          <p:cNvSpPr/>
          <p:nvPr/>
        </p:nvSpPr>
        <p:spPr>
          <a:xfrm>
            <a:off x="10545914" y="6721068"/>
            <a:ext cx="2176871"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t>A blackbox</a:t>
            </a:r>
          </a:p>
          <a:p>
            <a:pPr>
              <a:defRPr b="0" sz="2200">
                <a:solidFill>
                  <a:srgbClr val="FFFFFF"/>
                </a:solidFill>
                <a:latin typeface="+mn-lt"/>
                <a:ea typeface="+mn-ea"/>
                <a:cs typeface="+mn-cs"/>
                <a:sym typeface="Helvetica Neue Medium"/>
              </a:defRPr>
            </a:pPr>
            <a:r>
              <a:t>parser scorer </a:t>
            </a:r>
          </a:p>
        </p:txBody>
      </p:sp>
      <p:pic>
        <p:nvPicPr>
          <p:cNvPr id="373" name="Image" descr="Image"/>
          <p:cNvPicPr>
            <a:picLocks noChangeAspect="1"/>
          </p:cNvPicPr>
          <p:nvPr/>
        </p:nvPicPr>
        <p:blipFill>
          <a:blip r:embed="rId5">
            <a:extLst/>
          </a:blip>
          <a:stretch>
            <a:fillRect/>
          </a:stretch>
        </p:blipFill>
        <p:spPr>
          <a:xfrm>
            <a:off x="-207565" y="6410300"/>
            <a:ext cx="3663970" cy="1789265"/>
          </a:xfrm>
          <a:prstGeom prst="rect">
            <a:avLst/>
          </a:prstGeom>
          <a:ln w="12700">
            <a:miter lim="400000"/>
          </a:ln>
        </p:spPr>
      </p:pic>
      <p:pic>
        <p:nvPicPr>
          <p:cNvPr id="374" name="Image" descr="Image"/>
          <p:cNvPicPr>
            <a:picLocks noChangeAspect="1"/>
          </p:cNvPicPr>
          <p:nvPr/>
        </p:nvPicPr>
        <p:blipFill>
          <a:blip r:embed="rId6">
            <a:extLst/>
          </a:blip>
          <a:stretch>
            <a:fillRect/>
          </a:stretch>
        </p:blipFill>
        <p:spPr>
          <a:xfrm>
            <a:off x="1037057" y="5820314"/>
            <a:ext cx="1174727" cy="879911"/>
          </a:xfrm>
          <a:prstGeom prst="rect">
            <a:avLst/>
          </a:prstGeom>
          <a:ln w="12700">
            <a:miter lim="400000"/>
          </a:ln>
        </p:spPr>
      </p:pic>
      <p:sp>
        <p:nvSpPr>
          <p:cNvPr id="375" name="Parser"/>
          <p:cNvSpPr/>
          <p:nvPr/>
        </p:nvSpPr>
        <p:spPr>
          <a:xfrm>
            <a:off x="7387776" y="6721068"/>
            <a:ext cx="1764310"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Parser</a:t>
            </a:r>
          </a:p>
        </p:txBody>
      </p:sp>
      <p:pic>
        <p:nvPicPr>
          <p:cNvPr id="376" name="Line Line" descr="Line Line"/>
          <p:cNvPicPr>
            <a:picLocks noChangeAspect="0"/>
          </p:cNvPicPr>
          <p:nvPr/>
        </p:nvPicPr>
        <p:blipFill>
          <a:blip r:embed="rId7">
            <a:extLst/>
          </a:blip>
          <a:stretch>
            <a:fillRect/>
          </a:stretch>
        </p:blipFill>
        <p:spPr>
          <a:xfrm>
            <a:off x="3350960" y="7479786"/>
            <a:ext cx="1238138" cy="401378"/>
          </a:xfrm>
          <a:prstGeom prst="rect">
            <a:avLst/>
          </a:prstGeom>
        </p:spPr>
      </p:pic>
      <p:sp>
        <p:nvSpPr>
          <p:cNvPr id="378" name="ELMo…"/>
          <p:cNvSpPr txBox="1"/>
          <p:nvPr/>
        </p:nvSpPr>
        <p:spPr>
          <a:xfrm>
            <a:off x="2947890" y="7766053"/>
            <a:ext cx="1993088"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ELMo</a:t>
            </a:r>
          </a:p>
          <a:p>
            <a:pPr/>
            <a:r>
              <a:t> embeddings</a:t>
            </a:r>
          </a:p>
        </p:txBody>
      </p:sp>
      <p:sp>
        <p:nvSpPr>
          <p:cNvPr id="379" name="parse tree"/>
          <p:cNvSpPr txBox="1"/>
          <p:nvPr/>
        </p:nvSpPr>
        <p:spPr>
          <a:xfrm>
            <a:off x="9147635" y="7799639"/>
            <a:ext cx="158770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parse tree</a:t>
            </a:r>
          </a:p>
        </p:txBody>
      </p:sp>
      <p:pic>
        <p:nvPicPr>
          <p:cNvPr id="380" name="Line Line" descr="Line Line"/>
          <p:cNvPicPr>
            <a:picLocks noChangeAspect="0"/>
          </p:cNvPicPr>
          <p:nvPr/>
        </p:nvPicPr>
        <p:blipFill>
          <a:blip r:embed="rId7">
            <a:extLst/>
          </a:blip>
          <a:stretch>
            <a:fillRect/>
          </a:stretch>
        </p:blipFill>
        <p:spPr>
          <a:xfrm>
            <a:off x="9267256" y="7479786"/>
            <a:ext cx="1238138" cy="401378"/>
          </a:xfrm>
          <a:prstGeom prst="rect">
            <a:avLst/>
          </a:prstGeom>
        </p:spPr>
      </p:pic>
      <p:grpSp>
        <p:nvGrpSpPr>
          <p:cNvPr id="384" name="Group"/>
          <p:cNvGrpSpPr/>
          <p:nvPr/>
        </p:nvGrpSpPr>
        <p:grpSpPr>
          <a:xfrm>
            <a:off x="8546358" y="5639686"/>
            <a:ext cx="2185986" cy="1067097"/>
            <a:chOff x="-50800" y="0"/>
            <a:chExt cx="2185985" cy="1067095"/>
          </a:xfrm>
        </p:grpSpPr>
        <p:pic>
          <p:nvPicPr>
            <p:cNvPr id="436" name="Connection Line" descr="Connection Line"/>
            <p:cNvPicPr>
              <a:picLocks noChangeAspect="0"/>
            </p:cNvPicPr>
            <p:nvPr/>
          </p:nvPicPr>
          <p:blipFill>
            <a:blip r:embed="rId8">
              <a:extLst/>
            </a:blip>
            <a:stretch>
              <a:fillRect/>
            </a:stretch>
          </p:blipFill>
          <p:spPr>
            <a:xfrm>
              <a:off x="-50800" y="393731"/>
              <a:ext cx="2185986" cy="673365"/>
            </a:xfrm>
            <a:prstGeom prst="rect">
              <a:avLst/>
            </a:prstGeom>
            <a:effectLst/>
          </p:spPr>
        </p:pic>
        <p:sp>
          <p:nvSpPr>
            <p:cNvPr id="383"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grpSp>
        <p:nvGrpSpPr>
          <p:cNvPr id="387" name="Group"/>
          <p:cNvGrpSpPr/>
          <p:nvPr/>
        </p:nvGrpSpPr>
        <p:grpSpPr>
          <a:xfrm>
            <a:off x="5962451" y="5639686"/>
            <a:ext cx="2185987" cy="1067097"/>
            <a:chOff x="-50800" y="0"/>
            <a:chExt cx="2185985" cy="1067095"/>
          </a:xfrm>
        </p:grpSpPr>
        <p:pic>
          <p:nvPicPr>
            <p:cNvPr id="438" name="Connection Line" descr="Connection Line"/>
            <p:cNvPicPr>
              <a:picLocks noChangeAspect="0"/>
            </p:cNvPicPr>
            <p:nvPr/>
          </p:nvPicPr>
          <p:blipFill>
            <a:blip r:embed="rId8">
              <a:extLst/>
            </a:blip>
            <a:stretch>
              <a:fillRect/>
            </a:stretch>
          </p:blipFill>
          <p:spPr>
            <a:xfrm>
              <a:off x="-50800" y="393731"/>
              <a:ext cx="2185986" cy="673365"/>
            </a:xfrm>
            <a:prstGeom prst="rect">
              <a:avLst/>
            </a:prstGeom>
            <a:effectLst/>
          </p:spPr>
        </p:pic>
        <p:sp>
          <p:nvSpPr>
            <p:cNvPr id="386"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388" name="Line Line" descr="Line Line"/>
          <p:cNvPicPr>
            <a:picLocks noChangeAspect="0"/>
          </p:cNvPicPr>
          <p:nvPr/>
        </p:nvPicPr>
        <p:blipFill>
          <a:blip r:embed="rId9">
            <a:extLst/>
          </a:blip>
          <a:stretch>
            <a:fillRect/>
          </a:stretch>
        </p:blipFill>
        <p:spPr>
          <a:xfrm>
            <a:off x="6286633" y="7479786"/>
            <a:ext cx="1163467" cy="401378"/>
          </a:xfrm>
          <a:prstGeom prst="rect">
            <a:avLst/>
          </a:prstGeom>
        </p:spPr>
      </p:pic>
      <p:sp>
        <p:nvSpPr>
          <p:cNvPr id="390" name="specialized…"/>
          <p:cNvSpPr txBox="1"/>
          <p:nvPr/>
        </p:nvSpPr>
        <p:spPr>
          <a:xfrm>
            <a:off x="5994966" y="7765115"/>
            <a:ext cx="1993088" cy="1197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specialized </a:t>
            </a:r>
          </a:p>
          <a:p>
            <a:pPr/>
            <a:r>
              <a:t>embeddings</a:t>
            </a:r>
          </a:p>
          <a:p>
            <a:pPr/>
            <a:r>
              <a:t>or tags</a:t>
            </a:r>
          </a:p>
        </p:txBody>
      </p:sp>
      <p:sp>
        <p:nvSpPr>
          <p:cNvPr id="391" name="Specialization:"/>
          <p:cNvSpPr txBox="1"/>
          <p:nvPr/>
        </p:nvSpPr>
        <p:spPr>
          <a:xfrm>
            <a:off x="415003" y="270673"/>
            <a:ext cx="2782444" cy="56044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FFFFFF"/>
                </a:solidFill>
                <a:latin typeface="+mn-lt"/>
                <a:ea typeface="+mn-ea"/>
                <a:cs typeface="+mn-cs"/>
                <a:sym typeface="Helvetica Neue Medium"/>
              </a:defRPr>
            </a:lvl1pPr>
          </a:lstStyle>
          <a:p>
            <a:pPr/>
            <a:r>
              <a:t>Specialization: </a:t>
            </a:r>
          </a:p>
        </p:txBody>
      </p:sp>
      <p:grpSp>
        <p:nvGrpSpPr>
          <p:cNvPr id="394" name="Group"/>
          <p:cNvGrpSpPr/>
          <p:nvPr/>
        </p:nvGrpSpPr>
        <p:grpSpPr>
          <a:xfrm>
            <a:off x="195399" y="1165311"/>
            <a:ext cx="2970262" cy="2792580"/>
            <a:chOff x="0" y="0"/>
            <a:chExt cx="2970260" cy="2792578"/>
          </a:xfrm>
        </p:grpSpPr>
        <p:pic>
          <p:nvPicPr>
            <p:cNvPr id="392" name="Image" descr="Image"/>
            <p:cNvPicPr>
              <a:picLocks noChangeAspect="1"/>
            </p:cNvPicPr>
            <p:nvPr/>
          </p:nvPicPr>
          <p:blipFill>
            <a:blip r:embed="rId10">
              <a:extLst/>
            </a:blip>
            <a:srcRect l="26617" t="0" r="0" b="0"/>
            <a:stretch>
              <a:fillRect/>
            </a:stretch>
          </p:blipFill>
          <p:spPr>
            <a:xfrm>
              <a:off x="0" y="0"/>
              <a:ext cx="2970262" cy="2276809"/>
            </a:xfrm>
            <a:prstGeom prst="rect">
              <a:avLst/>
            </a:prstGeom>
            <a:ln w="12700" cap="flat">
              <a:noFill/>
              <a:miter lim="400000"/>
            </a:ln>
            <a:effectLst/>
          </p:spPr>
        </p:pic>
        <p:sp>
          <p:nvSpPr>
            <p:cNvPr id="393" name="wheat field"/>
            <p:cNvSpPr txBox="1"/>
            <p:nvPr/>
          </p:nvSpPr>
          <p:spPr>
            <a:xfrm>
              <a:off x="692203" y="2398763"/>
              <a:ext cx="1461586" cy="393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wheat field</a:t>
              </a:r>
            </a:p>
          </p:txBody>
        </p:sp>
      </p:grpSp>
      <p:pic>
        <p:nvPicPr>
          <p:cNvPr id="395" name="Image" descr="Image"/>
          <p:cNvPicPr>
            <a:picLocks noChangeAspect="1"/>
          </p:cNvPicPr>
          <p:nvPr/>
        </p:nvPicPr>
        <p:blipFill>
          <a:blip r:embed="rId4">
            <a:extLst/>
          </a:blip>
          <a:stretch>
            <a:fillRect/>
          </a:stretch>
        </p:blipFill>
        <p:spPr>
          <a:xfrm>
            <a:off x="4341100" y="1544076"/>
            <a:ext cx="2218963" cy="2218963"/>
          </a:xfrm>
          <a:prstGeom prst="rect">
            <a:avLst/>
          </a:prstGeom>
          <a:ln w="12700">
            <a:miter lim="400000"/>
          </a:ln>
        </p:spPr>
      </p:pic>
      <p:grpSp>
        <p:nvGrpSpPr>
          <p:cNvPr id="398" name="Group"/>
          <p:cNvGrpSpPr/>
          <p:nvPr/>
        </p:nvGrpSpPr>
        <p:grpSpPr>
          <a:xfrm>
            <a:off x="7591173" y="1302499"/>
            <a:ext cx="1681088" cy="2702116"/>
            <a:chOff x="0" y="0"/>
            <a:chExt cx="1681086" cy="2702115"/>
          </a:xfrm>
        </p:grpSpPr>
        <p:pic>
          <p:nvPicPr>
            <p:cNvPr id="396" name="Image" descr="Image"/>
            <p:cNvPicPr>
              <a:picLocks noChangeAspect="1"/>
            </p:cNvPicPr>
            <p:nvPr/>
          </p:nvPicPr>
          <p:blipFill>
            <a:blip r:embed="rId11">
              <a:extLst/>
            </a:blip>
            <a:stretch>
              <a:fillRect/>
            </a:stretch>
          </p:blipFill>
          <p:spPr>
            <a:xfrm>
              <a:off x="0" y="0"/>
              <a:ext cx="1681087" cy="2373299"/>
            </a:xfrm>
            <a:prstGeom prst="rect">
              <a:avLst/>
            </a:prstGeom>
            <a:ln w="12700" cap="flat">
              <a:noFill/>
              <a:miter lim="400000"/>
            </a:ln>
            <a:effectLst/>
          </p:spPr>
        </p:pic>
        <p:sp>
          <p:nvSpPr>
            <p:cNvPr id="397" name="Factory"/>
            <p:cNvSpPr txBox="1"/>
            <p:nvPr/>
          </p:nvSpPr>
          <p:spPr>
            <a:xfrm>
              <a:off x="379329" y="2373182"/>
              <a:ext cx="866988" cy="3289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600"/>
              </a:lvl1pPr>
            </a:lstStyle>
            <a:p>
              <a:pPr/>
              <a:r>
                <a:t>Factory</a:t>
              </a:r>
            </a:p>
          </p:txBody>
        </p:sp>
      </p:grpSp>
      <p:grpSp>
        <p:nvGrpSpPr>
          <p:cNvPr id="401" name="Group"/>
          <p:cNvGrpSpPr/>
          <p:nvPr/>
        </p:nvGrpSpPr>
        <p:grpSpPr>
          <a:xfrm>
            <a:off x="5919839" y="629160"/>
            <a:ext cx="2185986" cy="1067096"/>
            <a:chOff x="-50800" y="0"/>
            <a:chExt cx="2185985" cy="1067095"/>
          </a:xfrm>
        </p:grpSpPr>
        <p:pic>
          <p:nvPicPr>
            <p:cNvPr id="440" name="Connection Line" descr="Connection Line"/>
            <p:cNvPicPr>
              <a:picLocks noChangeAspect="0"/>
            </p:cNvPicPr>
            <p:nvPr/>
          </p:nvPicPr>
          <p:blipFill>
            <a:blip r:embed="rId8">
              <a:extLst/>
            </a:blip>
            <a:stretch>
              <a:fillRect/>
            </a:stretch>
          </p:blipFill>
          <p:spPr>
            <a:xfrm>
              <a:off x="-50800" y="393731"/>
              <a:ext cx="2185986" cy="673365"/>
            </a:xfrm>
            <a:prstGeom prst="rect">
              <a:avLst/>
            </a:prstGeom>
            <a:effectLst/>
          </p:spPr>
        </p:pic>
        <p:sp>
          <p:nvSpPr>
            <p:cNvPr id="400"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402" name="Line Line" descr="Line Line"/>
          <p:cNvPicPr>
            <a:picLocks noChangeAspect="0"/>
          </p:cNvPicPr>
          <p:nvPr/>
        </p:nvPicPr>
        <p:blipFill>
          <a:blip r:embed="rId12">
            <a:extLst/>
          </a:blip>
          <a:stretch>
            <a:fillRect/>
          </a:stretch>
        </p:blipFill>
        <p:spPr>
          <a:xfrm>
            <a:off x="6299232" y="2392747"/>
            <a:ext cx="1448536" cy="494003"/>
          </a:xfrm>
          <a:prstGeom prst="rect">
            <a:avLst/>
          </a:prstGeom>
        </p:spPr>
      </p:pic>
      <p:sp>
        <p:nvSpPr>
          <p:cNvPr id="404" name="grain"/>
          <p:cNvSpPr txBox="1"/>
          <p:nvPr/>
        </p:nvSpPr>
        <p:spPr>
          <a:xfrm>
            <a:off x="6398036" y="2744348"/>
            <a:ext cx="1186948"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grain</a:t>
            </a:r>
          </a:p>
        </p:txBody>
      </p:sp>
      <p:pic>
        <p:nvPicPr>
          <p:cNvPr id="405" name="Line Line" descr="Line Line"/>
          <p:cNvPicPr>
            <a:picLocks noChangeAspect="0"/>
          </p:cNvPicPr>
          <p:nvPr/>
        </p:nvPicPr>
        <p:blipFill>
          <a:blip r:embed="rId13">
            <a:extLst/>
          </a:blip>
          <a:stretch>
            <a:fillRect/>
          </a:stretch>
        </p:blipFill>
        <p:spPr>
          <a:xfrm>
            <a:off x="3157328" y="2594994"/>
            <a:ext cx="1435745" cy="401378"/>
          </a:xfrm>
          <a:prstGeom prst="rect">
            <a:avLst/>
          </a:prstGeom>
        </p:spPr>
      </p:pic>
      <p:sp>
        <p:nvSpPr>
          <p:cNvPr id="407" name="wheat plant"/>
          <p:cNvSpPr txBox="1"/>
          <p:nvPr/>
        </p:nvSpPr>
        <p:spPr>
          <a:xfrm>
            <a:off x="3152213" y="2852774"/>
            <a:ext cx="1389670"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wheat plant</a:t>
            </a:r>
          </a:p>
        </p:txBody>
      </p:sp>
      <p:grpSp>
        <p:nvGrpSpPr>
          <p:cNvPr id="410" name="Group"/>
          <p:cNvGrpSpPr/>
          <p:nvPr/>
        </p:nvGrpSpPr>
        <p:grpSpPr>
          <a:xfrm>
            <a:off x="8659112" y="629160"/>
            <a:ext cx="2185986" cy="1067096"/>
            <a:chOff x="-50800" y="0"/>
            <a:chExt cx="2185985" cy="1067095"/>
          </a:xfrm>
        </p:grpSpPr>
        <p:pic>
          <p:nvPicPr>
            <p:cNvPr id="442" name="Connection Line" descr="Connection Line"/>
            <p:cNvPicPr>
              <a:picLocks noChangeAspect="0"/>
            </p:cNvPicPr>
            <p:nvPr/>
          </p:nvPicPr>
          <p:blipFill>
            <a:blip r:embed="rId8">
              <a:extLst/>
            </a:blip>
            <a:stretch>
              <a:fillRect/>
            </a:stretch>
          </p:blipFill>
          <p:spPr>
            <a:xfrm>
              <a:off x="-50800" y="393731"/>
              <a:ext cx="2185986" cy="673365"/>
            </a:xfrm>
            <a:prstGeom prst="rect">
              <a:avLst/>
            </a:prstGeom>
            <a:effectLst/>
          </p:spPr>
        </p:pic>
        <p:sp>
          <p:nvSpPr>
            <p:cNvPr id="409" name="back-prop"/>
            <p:cNvSpPr txBox="1"/>
            <p:nvPr/>
          </p:nvSpPr>
          <p:spPr>
            <a:xfrm>
              <a:off x="409918" y="-1"/>
              <a:ext cx="162123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back-prop</a:t>
              </a:r>
            </a:p>
          </p:txBody>
        </p:sp>
      </p:grpSp>
      <p:pic>
        <p:nvPicPr>
          <p:cNvPr id="411" name="Line Line" descr="Line Line"/>
          <p:cNvPicPr>
            <a:picLocks noChangeAspect="0"/>
          </p:cNvPicPr>
          <p:nvPr/>
        </p:nvPicPr>
        <p:blipFill>
          <a:blip r:embed="rId14">
            <a:extLst/>
          </a:blip>
          <a:stretch>
            <a:fillRect/>
          </a:stretch>
        </p:blipFill>
        <p:spPr>
          <a:xfrm rot="2700000">
            <a:off x="6075111" y="3368367"/>
            <a:ext cx="1670784" cy="494003"/>
          </a:xfrm>
          <a:prstGeom prst="rect">
            <a:avLst/>
          </a:prstGeom>
        </p:spPr>
      </p:pic>
      <p:pic>
        <p:nvPicPr>
          <p:cNvPr id="413" name="Cartoon-Trash-Can-N2.png" descr="Cartoon-Trash-Can-N2.png"/>
          <p:cNvPicPr>
            <a:picLocks noChangeAspect="1"/>
          </p:cNvPicPr>
          <p:nvPr/>
        </p:nvPicPr>
        <p:blipFill>
          <a:blip r:embed="rId15">
            <a:extLst/>
          </a:blip>
          <a:stretch>
            <a:fillRect/>
          </a:stretch>
        </p:blipFill>
        <p:spPr>
          <a:xfrm>
            <a:off x="7205442" y="3968608"/>
            <a:ext cx="1186947" cy="1473354"/>
          </a:xfrm>
          <a:prstGeom prst="rect">
            <a:avLst/>
          </a:prstGeom>
          <a:ln w="12700">
            <a:miter lim="400000"/>
          </a:ln>
        </p:spPr>
      </p:pic>
      <p:sp>
        <p:nvSpPr>
          <p:cNvPr id="414" name="chaff"/>
          <p:cNvSpPr txBox="1"/>
          <p:nvPr/>
        </p:nvSpPr>
        <p:spPr>
          <a:xfrm rot="2491959">
            <a:off x="6240145" y="3489075"/>
            <a:ext cx="83881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chaff</a:t>
            </a:r>
          </a:p>
        </p:txBody>
      </p:sp>
      <p:pic>
        <p:nvPicPr>
          <p:cNvPr id="415" name="Line Line" descr="Line Line"/>
          <p:cNvPicPr>
            <a:picLocks noChangeAspect="0"/>
          </p:cNvPicPr>
          <p:nvPr/>
        </p:nvPicPr>
        <p:blipFill>
          <a:blip r:embed="rId16">
            <a:extLst/>
          </a:blip>
          <a:stretch>
            <a:fillRect/>
          </a:stretch>
        </p:blipFill>
        <p:spPr>
          <a:xfrm rot="18900000">
            <a:off x="5470685" y="5403667"/>
            <a:ext cx="2165843" cy="494003"/>
          </a:xfrm>
          <a:prstGeom prst="rect">
            <a:avLst/>
          </a:prstGeom>
        </p:spPr>
      </p:pic>
      <p:sp>
        <p:nvSpPr>
          <p:cNvPr id="417" name="chaff"/>
          <p:cNvSpPr txBox="1"/>
          <p:nvPr/>
        </p:nvSpPr>
        <p:spPr>
          <a:xfrm rot="18633085">
            <a:off x="5652827" y="5404443"/>
            <a:ext cx="83881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chaff</a:t>
            </a:r>
          </a:p>
        </p:txBody>
      </p:sp>
      <p:sp>
        <p:nvSpPr>
          <p:cNvPr id="418"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9" name="Rectangle"/>
          <p:cNvSpPr/>
          <p:nvPr/>
        </p:nvSpPr>
        <p:spPr>
          <a:xfrm>
            <a:off x="9986101" y="3629151"/>
            <a:ext cx="2249256" cy="18090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420" name="head-elmo.png" descr="head-elmo.png"/>
          <p:cNvPicPr>
            <a:picLocks noChangeAspect="1"/>
          </p:cNvPicPr>
          <p:nvPr/>
        </p:nvPicPr>
        <p:blipFill>
          <a:blip r:embed="rId17">
            <a:extLst/>
          </a:blip>
          <a:stretch>
            <a:fillRect/>
          </a:stretch>
        </p:blipFill>
        <p:spPr>
          <a:xfrm>
            <a:off x="5533957" y="7846402"/>
            <a:ext cx="822423" cy="1615473"/>
          </a:xfrm>
          <a:prstGeom prst="rect">
            <a:avLst/>
          </a:prstGeom>
          <a:ln w="12700">
            <a:miter lim="400000"/>
          </a:ln>
        </p:spPr>
      </p:pic>
      <p:pic>
        <p:nvPicPr>
          <p:cNvPr id="421" name="head-elmo.png" descr="head-elmo.png"/>
          <p:cNvPicPr>
            <a:picLocks noChangeAspect="1"/>
          </p:cNvPicPr>
          <p:nvPr/>
        </p:nvPicPr>
        <p:blipFill>
          <a:blip r:embed="rId18">
            <a:extLst/>
          </a:blip>
          <a:srcRect l="0" t="0" r="0" b="0"/>
          <a:stretch>
            <a:fillRect/>
          </a:stretch>
        </p:blipFill>
        <p:spPr>
          <a:xfrm>
            <a:off x="4255993" y="7778481"/>
            <a:ext cx="1340007" cy="1492777"/>
          </a:xfrm>
          <a:prstGeom prst="rect">
            <a:avLst/>
          </a:prstGeom>
          <a:ln w="12700">
            <a:miter lim="400000"/>
          </a:ln>
        </p:spPr>
      </p:pic>
      <p:grpSp>
        <p:nvGrpSpPr>
          <p:cNvPr id="425" name="Group"/>
          <p:cNvGrpSpPr/>
          <p:nvPr/>
        </p:nvGrpSpPr>
        <p:grpSpPr>
          <a:xfrm>
            <a:off x="3153624" y="269481"/>
            <a:ext cx="2514898" cy="1488366"/>
            <a:chOff x="-50800" y="0"/>
            <a:chExt cx="2514896" cy="1488365"/>
          </a:xfrm>
        </p:grpSpPr>
        <p:pic>
          <p:nvPicPr>
            <p:cNvPr id="444" name="Connection Line" descr="Connection Line"/>
            <p:cNvPicPr>
              <a:picLocks noChangeAspect="0"/>
            </p:cNvPicPr>
            <p:nvPr/>
          </p:nvPicPr>
          <p:blipFill>
            <a:blip r:embed="rId19">
              <a:extLst/>
            </a:blip>
            <a:stretch>
              <a:fillRect/>
            </a:stretch>
          </p:blipFill>
          <p:spPr>
            <a:xfrm>
              <a:off x="-50800" y="815001"/>
              <a:ext cx="2185986" cy="673365"/>
            </a:xfrm>
            <a:prstGeom prst="rect">
              <a:avLst/>
            </a:prstGeom>
            <a:effectLst/>
          </p:spPr>
        </p:pic>
        <p:sp>
          <p:nvSpPr>
            <p:cNvPr id="423" name="NO back-prop"/>
            <p:cNvSpPr txBox="1"/>
            <p:nvPr/>
          </p:nvSpPr>
          <p:spPr>
            <a:xfrm>
              <a:off x="295140" y="-1"/>
              <a:ext cx="216895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rPr>
                  <a:solidFill>
                    <a:schemeClr val="accent5">
                      <a:hueOff val="-82419"/>
                      <a:satOff val="-9513"/>
                      <a:lumOff val="-16343"/>
                    </a:schemeClr>
                  </a:solidFill>
                </a:rPr>
                <a:t>NO</a:t>
              </a:r>
              <a:r>
                <a:t> back-prop</a:t>
              </a:r>
            </a:p>
          </p:txBody>
        </p:sp>
        <p:pic>
          <p:nvPicPr>
            <p:cNvPr id="424" name="PinClipart.com_mistake-clipart_615350.png" descr="PinClipart.com_mistake-clipart_615350.png"/>
            <p:cNvPicPr>
              <a:picLocks noChangeAspect="1"/>
            </p:cNvPicPr>
            <p:nvPr/>
          </p:nvPicPr>
          <p:blipFill>
            <a:blip r:embed="rId20">
              <a:extLst/>
            </a:blip>
            <a:stretch>
              <a:fillRect/>
            </a:stretch>
          </p:blipFill>
          <p:spPr>
            <a:xfrm>
              <a:off x="540511" y="475427"/>
              <a:ext cx="1046400" cy="784800"/>
            </a:xfrm>
            <a:prstGeom prst="rect">
              <a:avLst/>
            </a:prstGeom>
            <a:ln w="12700" cap="flat">
              <a:noFill/>
              <a:miter lim="400000"/>
            </a:ln>
            <a:effectLst/>
          </p:spPr>
        </p:pic>
      </p:grpSp>
      <p:grpSp>
        <p:nvGrpSpPr>
          <p:cNvPr id="429" name="Group"/>
          <p:cNvGrpSpPr/>
          <p:nvPr/>
        </p:nvGrpSpPr>
        <p:grpSpPr>
          <a:xfrm>
            <a:off x="2829669" y="5045762"/>
            <a:ext cx="2514898" cy="1488367"/>
            <a:chOff x="-50800" y="0"/>
            <a:chExt cx="2514896" cy="1488365"/>
          </a:xfrm>
        </p:grpSpPr>
        <p:pic>
          <p:nvPicPr>
            <p:cNvPr id="446" name="Connection Line" descr="Connection Line"/>
            <p:cNvPicPr>
              <a:picLocks noChangeAspect="0"/>
            </p:cNvPicPr>
            <p:nvPr/>
          </p:nvPicPr>
          <p:blipFill>
            <a:blip r:embed="rId19">
              <a:extLst/>
            </a:blip>
            <a:stretch>
              <a:fillRect/>
            </a:stretch>
          </p:blipFill>
          <p:spPr>
            <a:xfrm>
              <a:off x="-50800" y="815001"/>
              <a:ext cx="2185986" cy="673365"/>
            </a:xfrm>
            <a:prstGeom prst="rect">
              <a:avLst/>
            </a:prstGeom>
            <a:effectLst/>
          </p:spPr>
        </p:pic>
        <p:sp>
          <p:nvSpPr>
            <p:cNvPr id="427" name="NO back-prop"/>
            <p:cNvSpPr txBox="1"/>
            <p:nvPr/>
          </p:nvSpPr>
          <p:spPr>
            <a:xfrm>
              <a:off x="295140" y="-1"/>
              <a:ext cx="216895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rPr>
                  <a:solidFill>
                    <a:schemeClr val="accent5">
                      <a:hueOff val="-82419"/>
                      <a:satOff val="-9513"/>
                      <a:lumOff val="-16343"/>
                    </a:schemeClr>
                  </a:solidFill>
                </a:rPr>
                <a:t>NO</a:t>
              </a:r>
              <a:r>
                <a:t> back-prop</a:t>
              </a:r>
            </a:p>
          </p:txBody>
        </p:sp>
        <p:pic>
          <p:nvPicPr>
            <p:cNvPr id="428" name="PinClipart.com_mistake-clipart_615350.png" descr="PinClipart.com_mistake-clipart_615350.png"/>
            <p:cNvPicPr>
              <a:picLocks noChangeAspect="1"/>
            </p:cNvPicPr>
            <p:nvPr/>
          </p:nvPicPr>
          <p:blipFill>
            <a:blip r:embed="rId20">
              <a:extLst/>
            </a:blip>
            <a:stretch>
              <a:fillRect/>
            </a:stretch>
          </p:blipFill>
          <p:spPr>
            <a:xfrm>
              <a:off x="540511" y="475427"/>
              <a:ext cx="1046400" cy="784800"/>
            </a:xfrm>
            <a:prstGeom prst="rect">
              <a:avLst/>
            </a:prstGeom>
            <a:ln w="12700" cap="flat">
              <a:noFill/>
              <a:miter lim="400000"/>
            </a:ln>
            <a:effectLst/>
          </p:spPr>
        </p:pic>
      </p:grpSp>
      <p:pic>
        <p:nvPicPr>
          <p:cNvPr id="430" name="Unknown.jpeg" descr="Unknown.jpeg"/>
          <p:cNvPicPr>
            <a:picLocks noChangeAspect="1"/>
          </p:cNvPicPr>
          <p:nvPr/>
        </p:nvPicPr>
        <p:blipFill>
          <a:blip r:embed="rId21">
            <a:extLst/>
          </a:blip>
          <a:stretch>
            <a:fillRect/>
          </a:stretch>
        </p:blipFill>
        <p:spPr>
          <a:xfrm>
            <a:off x="10667550" y="1763246"/>
            <a:ext cx="2127760" cy="1937620"/>
          </a:xfrm>
          <a:prstGeom prst="rect">
            <a:avLst/>
          </a:prstGeom>
          <a:ln w="12700">
            <a:miter lim="400000"/>
          </a:ln>
        </p:spPr>
      </p:pic>
      <p:grpSp>
        <p:nvGrpSpPr>
          <p:cNvPr id="434" name="Group"/>
          <p:cNvGrpSpPr/>
          <p:nvPr/>
        </p:nvGrpSpPr>
        <p:grpSpPr>
          <a:xfrm>
            <a:off x="9312301" y="2434888"/>
            <a:ext cx="1760944" cy="825570"/>
            <a:chOff x="-50799" y="-124678"/>
            <a:chExt cx="1760943" cy="825568"/>
          </a:xfrm>
        </p:grpSpPr>
        <p:sp>
          <p:nvSpPr>
            <p:cNvPr id="431" name="cookies"/>
            <p:cNvSpPr txBox="1"/>
            <p:nvPr/>
          </p:nvSpPr>
          <p:spPr>
            <a:xfrm>
              <a:off x="154109" y="0"/>
              <a:ext cx="1243130" cy="700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cookies</a:t>
              </a:r>
            </a:p>
          </p:txBody>
        </p:sp>
        <p:pic>
          <p:nvPicPr>
            <p:cNvPr id="432" name="Line Line" descr="Line Line"/>
            <p:cNvPicPr>
              <a:picLocks noChangeAspect="0"/>
            </p:cNvPicPr>
            <p:nvPr/>
          </p:nvPicPr>
          <p:blipFill>
            <a:blip r:embed="rId22">
              <a:extLst/>
            </a:blip>
            <a:stretch>
              <a:fillRect/>
            </a:stretch>
          </p:blipFill>
          <p:spPr>
            <a:xfrm>
              <a:off x="-50800" y="-124679"/>
              <a:ext cx="1760944" cy="401377"/>
            </a:xfrm>
            <a:prstGeom prst="rect">
              <a:avLst/>
            </a:prstGeom>
            <a:effectLst/>
          </p:spPr>
        </p:pic>
      </p:grpSp>
      <p:sp>
        <p:nvSpPr>
          <p:cNvPr id="435" name="I would like the cookies to be sweeter."/>
          <p:cNvSpPr/>
          <p:nvPr/>
        </p:nvSpPr>
        <p:spPr>
          <a:xfrm>
            <a:off x="11089648" y="159017"/>
            <a:ext cx="1781176" cy="1779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4" y="0"/>
                </a:moveTo>
                <a:cubicBezTo>
                  <a:pt x="296" y="0"/>
                  <a:pt x="0" y="296"/>
                  <a:pt x="0" y="665"/>
                </a:cubicBezTo>
                <a:lnTo>
                  <a:pt x="0" y="15935"/>
                </a:lnTo>
                <a:cubicBezTo>
                  <a:pt x="0" y="16303"/>
                  <a:pt x="296" y="16605"/>
                  <a:pt x="664" y="16605"/>
                </a:cubicBezTo>
                <a:lnTo>
                  <a:pt x="5958" y="16605"/>
                </a:lnTo>
                <a:lnTo>
                  <a:pt x="7296" y="21600"/>
                </a:lnTo>
                <a:lnTo>
                  <a:pt x="8629" y="16605"/>
                </a:lnTo>
                <a:lnTo>
                  <a:pt x="20936" y="16605"/>
                </a:lnTo>
                <a:cubicBezTo>
                  <a:pt x="21304" y="16605"/>
                  <a:pt x="21600" y="16303"/>
                  <a:pt x="21600" y="15935"/>
                </a:cubicBezTo>
                <a:lnTo>
                  <a:pt x="21600" y="665"/>
                </a:lnTo>
                <a:cubicBezTo>
                  <a:pt x="21600" y="296"/>
                  <a:pt x="21304" y="0"/>
                  <a:pt x="20936" y="0"/>
                </a:cubicBezTo>
                <a:lnTo>
                  <a:pt x="664" y="0"/>
                </a:lnTo>
                <a:close/>
              </a:path>
            </a:pathLst>
          </a:cu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000">
                <a:solidFill>
                  <a:srgbClr val="FFFFFF"/>
                </a:solidFill>
                <a:latin typeface="+mn-lt"/>
                <a:ea typeface="+mn-ea"/>
                <a:cs typeface="+mn-cs"/>
                <a:sym typeface="Helvetica Neue Medium"/>
              </a:defRPr>
            </a:lvl1pPr>
          </a:lstStyle>
          <a:p>
            <a:pPr/>
            <a:r>
              <a:t>I would like the cookies to be sweeter.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63462 0.000000" origin="layout" pathEditMode="relative">
                                      <p:cBhvr>
                                        <p:cTn id="6" dur="1000" fill="hold"/>
                                        <p:tgtEl>
                                          <p:spTgt spid="420"/>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203442 -0.349448" origin="layout" pathEditMode="relative">
                                      <p:cBhvr>
                                        <p:cTn id="9" dur="1000" fill="hold"/>
                                        <p:tgtEl>
                                          <p:spTgt spid="421"/>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2" presetID="22" grpId="3" fill="hold">
                                  <p:stCondLst>
                                    <p:cond delay="0"/>
                                  </p:stCondLst>
                                  <p:iterate type="el" backwards="0">
                                    <p:tmAbs val="0"/>
                                  </p:iterate>
                                  <p:childTnLst>
                                    <p:set>
                                      <p:cBhvr>
                                        <p:cTn id="13" fill="hold"/>
                                        <p:tgtEl>
                                          <p:spTgt spid="429"/>
                                        </p:tgtEl>
                                        <p:attrNameLst>
                                          <p:attrName>style.visibility</p:attrName>
                                        </p:attrNameLst>
                                      </p:cBhvr>
                                      <p:to>
                                        <p:strVal val="visible"/>
                                      </p:to>
                                    </p:set>
                                    <p:animEffect filter="wipe(right)" transition="in">
                                      <p:cBhvr>
                                        <p:cTn id="14" dur="10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9" grpId="3"/>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