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r>
              <a:t>Hello, everyone. I am Lisa. This work is done jointly with Dingquan and our advisor Jason Eisner. </a:t>
            </a:r>
          </a:p>
          <a:p>
            <a:pPr/>
          </a:p>
          <a:p>
            <a:pPr/>
            <a:r>
              <a:t>We focus on a generative model for punctuation in dependency parsing.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2" name="Shape 692"/>
          <p:cNvSpPr/>
          <p:nvPr>
            <p:ph type="sldImg"/>
          </p:nvPr>
        </p:nvSpPr>
        <p:spPr>
          <a:prstGeom prst="rect">
            <a:avLst/>
          </a:prstGeom>
        </p:spPr>
        <p:txBody>
          <a:bodyPr/>
          <a:lstStyle/>
          <a:p>
            <a:pPr/>
          </a:p>
        </p:txBody>
      </p:sp>
      <p:sp>
        <p:nvSpPr>
          <p:cNvPr id="693" name="Shape 693"/>
          <p:cNvSpPr/>
          <p:nvPr>
            <p:ph type="body" sz="quarter" idx="1"/>
          </p:nvPr>
        </p:nvSpPr>
        <p:spPr>
          <a:prstGeom prst="rect">
            <a:avLst/>
          </a:prstGeom>
        </p:spPr>
        <p:txBody>
          <a:bodyPr/>
          <a:lstStyle/>
          <a:p>
            <a:pPr/>
            <a:r>
              <a:t>In the attach step of the generative story. We traverse the tree, and each node independently chooses which left and right punctuation pairs to generate.</a:t>
            </a:r>
          </a:p>
          <a:p>
            <a:pPr/>
          </a:p>
          <a:p>
            <a:pPr/>
            <a:r>
              <a:t>[CLICK]  root can generate an empty string at its left boundary and period at its right boundary. In this case, [CLICK]  we end the sentence with a period (not a question mark) and as usual, the beginning of the sentence is the empty string epsilon.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1" name="Shape 761"/>
          <p:cNvSpPr/>
          <p:nvPr>
            <p:ph type="sldImg"/>
          </p:nvPr>
        </p:nvSpPr>
        <p:spPr>
          <a:prstGeom prst="rect">
            <a:avLst/>
          </a:prstGeom>
        </p:spPr>
        <p:txBody>
          <a:bodyPr/>
          <a:lstStyle/>
          <a:p>
            <a:pPr/>
          </a:p>
        </p:txBody>
      </p:sp>
      <p:sp>
        <p:nvSpPr>
          <p:cNvPr id="762" name="Shape 762"/>
          <p:cNvSpPr/>
          <p:nvPr>
            <p:ph type="body" sz="quarter" idx="1"/>
          </p:nvPr>
        </p:nvSpPr>
        <p:spPr>
          <a:prstGeom prst="rect">
            <a:avLst/>
          </a:prstGeom>
        </p:spPr>
        <p:txBody>
          <a:bodyPr/>
          <a:lstStyle/>
          <a:p>
            <a:pPr/>
            <a:r>
              <a:t>appositive [CLICK]  can generate a left and a right comma. In this case, [CLICK]  we surround Authur Pendragon by commas.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7" name="Shape 837"/>
          <p:cNvSpPr/>
          <p:nvPr>
            <p:ph type="sldImg"/>
          </p:nvPr>
        </p:nvSpPr>
        <p:spPr>
          <a:prstGeom prst="rect">
            <a:avLst/>
          </a:prstGeom>
        </p:spPr>
        <p:txBody>
          <a:bodyPr/>
          <a:lstStyle/>
          <a:p>
            <a:pPr/>
          </a:p>
        </p:txBody>
      </p:sp>
      <p:sp>
        <p:nvSpPr>
          <p:cNvPr id="838" name="Shape 838"/>
          <p:cNvSpPr/>
          <p:nvPr>
            <p:ph type="body" sz="quarter" idx="1"/>
          </p:nvPr>
        </p:nvSpPr>
        <p:spPr>
          <a:prstGeom prst="rect">
            <a:avLst/>
          </a:prstGeom>
        </p:spPr>
        <p:txBody>
          <a:bodyPr/>
          <a:lstStyle/>
          <a:p>
            <a:pPr/>
            <a:r>
              <a:t>[CLICK] [CLICK] [CLICK] Similar probabilistic attach happens for the relative clause.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2" name="Shape 932"/>
          <p:cNvSpPr/>
          <p:nvPr>
            <p:ph type="sldImg"/>
          </p:nvPr>
        </p:nvSpPr>
        <p:spPr>
          <a:prstGeom prst="rect">
            <a:avLst/>
          </a:prstGeom>
        </p:spPr>
        <p:txBody>
          <a:bodyPr/>
          <a:lstStyle/>
          <a:p>
            <a:pPr/>
          </a:p>
        </p:txBody>
      </p:sp>
      <p:sp>
        <p:nvSpPr>
          <p:cNvPr id="933" name="Shape 933"/>
          <p:cNvSpPr/>
          <p:nvPr>
            <p:ph type="body" sz="quarter" idx="1"/>
          </p:nvPr>
        </p:nvSpPr>
        <p:spPr>
          <a:prstGeom prst="rect">
            <a:avLst/>
          </a:prstGeom>
        </p:spPr>
        <p:txBody>
          <a:bodyPr/>
          <a:lstStyle/>
          <a:p>
            <a:pPr/>
            <a:r>
              <a:t>[CLICK] almost any phrase could be surrounded by a pair of quotes [CLICK] . It’s rare, but in this case, it happened. </a:t>
            </a:r>
          </a:p>
          <a:p>
            <a:pPr/>
          </a:p>
          <a:p>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0" name="Shape 1030"/>
          <p:cNvSpPr/>
          <p:nvPr>
            <p:ph type="sldImg"/>
          </p:nvPr>
        </p:nvSpPr>
        <p:spPr>
          <a:prstGeom prst="rect">
            <a:avLst/>
          </a:prstGeom>
        </p:spPr>
        <p:txBody>
          <a:bodyPr/>
          <a:lstStyle/>
          <a:p>
            <a:pPr/>
          </a:p>
        </p:txBody>
      </p:sp>
      <p:sp>
        <p:nvSpPr>
          <p:cNvPr id="1031" name="Shape 1031"/>
          <p:cNvSpPr/>
          <p:nvPr>
            <p:ph type="body" sz="quarter" idx="1"/>
          </p:nvPr>
        </p:nvSpPr>
        <p:spPr>
          <a:prstGeom prst="rect">
            <a:avLst/>
          </a:prstGeom>
        </p:spPr>
        <p:txBody>
          <a:bodyPr/>
          <a:lstStyle/>
          <a:p>
            <a:pPr/>
            <a:r>
              <a:t>How do we parametrize the probability for attach at each tree node?</a:t>
            </a:r>
          </a:p>
          <a:p>
            <a:pPr/>
            <a:r>
              <a:t>We zoom in to a particular example.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2" name="Shape 1112"/>
          <p:cNvSpPr/>
          <p:nvPr>
            <p:ph type="sldImg"/>
          </p:nvPr>
        </p:nvSpPr>
        <p:spPr>
          <a:prstGeom prst="rect">
            <a:avLst/>
          </a:prstGeom>
        </p:spPr>
        <p:txBody>
          <a:bodyPr/>
          <a:lstStyle/>
          <a:p>
            <a:pPr/>
          </a:p>
        </p:txBody>
      </p:sp>
      <p:sp>
        <p:nvSpPr>
          <p:cNvPr id="1113" name="Shape 1113"/>
          <p:cNvSpPr/>
          <p:nvPr>
            <p:ph type="body" sz="quarter" idx="1"/>
          </p:nvPr>
        </p:nvSpPr>
        <p:spPr>
          <a:prstGeom prst="rect">
            <a:avLst/>
          </a:prstGeom>
        </p:spPr>
        <p:txBody>
          <a:bodyPr/>
          <a:lstStyle/>
          <a:p>
            <a:pPr/>
            <a:r>
              <a:t>[CLICK] f1 and f2 are atomic features that directly score a pair of punctuation. [CLICK] [CLICK] </a:t>
            </a:r>
          </a:p>
          <a:p>
            <a:pPr/>
            <a:r>
              <a:t>[CLICK] features like (f3, f4) help us model that short phrases are less often surrounded by commas, and phrases that already have an internal comma are sometimes surrounded by dashes or semicolons instead, to show the hierarchical structure.[CLICK] [CLICK] </a:t>
            </a:r>
          </a:p>
          <a:p>
            <a:pPr/>
            <a:r>
              <a:t>We have further linguistically motivated features, and please refer to our paper for detail. [CLICK] [CLICK]</a:t>
            </a:r>
          </a:p>
          <a:p>
            <a:pPr/>
            <a:r>
              <a:t>We apply the log-linear model to these scores [CLICK], and get a softmax distribution over the candidates.[CLICK]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2" name="Shape 1212"/>
          <p:cNvSpPr/>
          <p:nvPr>
            <p:ph type="sldImg"/>
          </p:nvPr>
        </p:nvSpPr>
        <p:spPr>
          <a:prstGeom prst="rect">
            <a:avLst/>
          </a:prstGeom>
        </p:spPr>
        <p:txBody>
          <a:bodyPr/>
          <a:lstStyle/>
          <a:p>
            <a:pPr/>
          </a:p>
        </p:txBody>
      </p:sp>
      <p:sp>
        <p:nvSpPr>
          <p:cNvPr id="1213" name="Shape 1213"/>
          <p:cNvSpPr/>
          <p:nvPr>
            <p:ph type="body" sz="quarter" idx="1"/>
          </p:nvPr>
        </p:nvSpPr>
        <p:spPr>
          <a:prstGeom prst="rect">
            <a:avLst/>
          </a:prstGeom>
        </p:spPr>
        <p:txBody>
          <a:bodyPr/>
          <a:lstStyle/>
          <a:p>
            <a:pPr/>
            <a:r>
              <a:t>Now, we rewrite the blue underlying punctuation to the green surface form. </a:t>
            </a:r>
          </a:p>
          <a:p>
            <a:pPr/>
            <a:r>
              <a:t>Nunberg gives a list of rewrite rules for English, and we will learn them automatically for English </a:t>
            </a:r>
            <a:r>
              <a:rPr u="sng"/>
              <a:t>and</a:t>
            </a:r>
            <a:r>
              <a:t> 4 other languages.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9" name="Shape 1229"/>
          <p:cNvSpPr/>
          <p:nvPr>
            <p:ph type="sldImg"/>
          </p:nvPr>
        </p:nvSpPr>
        <p:spPr>
          <a:prstGeom prst="rect">
            <a:avLst/>
          </a:prstGeom>
        </p:spPr>
        <p:txBody>
          <a:bodyPr/>
          <a:lstStyle/>
          <a:p>
            <a:pPr/>
          </a:p>
        </p:txBody>
      </p:sp>
      <p:sp>
        <p:nvSpPr>
          <p:cNvPr id="1230" name="Shape 1230"/>
          <p:cNvSpPr/>
          <p:nvPr>
            <p:ph type="body" sz="quarter" idx="1"/>
          </p:nvPr>
        </p:nvSpPr>
        <p:spPr>
          <a:prstGeom prst="rect">
            <a:avLst/>
          </a:prstGeom>
        </p:spPr>
        <p:txBody>
          <a:bodyPr/>
          <a:lstStyle/>
          <a:p>
            <a:pPr/>
            <a:r>
              <a:t>Example 1. comma collapse.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9" name="Shape 1259"/>
          <p:cNvSpPr/>
          <p:nvPr>
            <p:ph type="sldImg"/>
          </p:nvPr>
        </p:nvSpPr>
        <p:spPr>
          <a:prstGeom prst="rect">
            <a:avLst/>
          </a:prstGeom>
        </p:spPr>
        <p:txBody>
          <a:bodyPr/>
          <a:lstStyle/>
          <a:p>
            <a:pPr/>
          </a:p>
        </p:txBody>
      </p:sp>
      <p:sp>
        <p:nvSpPr>
          <p:cNvPr id="1260" name="Shape 1260"/>
          <p:cNvSpPr/>
          <p:nvPr>
            <p:ph type="body" sz="quarter" idx="1"/>
          </p:nvPr>
        </p:nvSpPr>
        <p:spPr>
          <a:prstGeom prst="rect">
            <a:avLst/>
          </a:prstGeom>
        </p:spPr>
        <p:txBody>
          <a:bodyPr/>
          <a:lstStyle/>
          <a:p>
            <a:pPr/>
            <a:r>
              <a:t>Example 2. comma absorption.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0" name="Shape 1330"/>
          <p:cNvSpPr/>
          <p:nvPr>
            <p:ph type="sldImg"/>
          </p:nvPr>
        </p:nvSpPr>
        <p:spPr>
          <a:prstGeom prst="rect">
            <a:avLst/>
          </a:prstGeom>
        </p:spPr>
        <p:txBody>
          <a:bodyPr/>
          <a:lstStyle/>
          <a:p>
            <a:pPr/>
          </a:p>
        </p:txBody>
      </p:sp>
      <p:sp>
        <p:nvSpPr>
          <p:cNvPr id="1331" name="Shape 1331"/>
          <p:cNvSpPr/>
          <p:nvPr>
            <p:ph type="body" sz="quarter" idx="1"/>
          </p:nvPr>
        </p:nvSpPr>
        <p:spPr>
          <a:prstGeom prst="rect">
            <a:avLst/>
          </a:prstGeom>
        </p:spPr>
        <p:txBody>
          <a:bodyPr/>
          <a:lstStyle/>
          <a:p>
            <a:pPr/>
            <a:r>
              <a:t>A long underlying string like this could result from a deep tree with several nested constituents ending or starting at the same position. [CLICK] We list the sequence of good punctuation rules that are involved in rewriting this punctuation string. </a:t>
            </a:r>
          </a:p>
          <a:p>
            <a:pPr/>
            <a:r>
              <a:t>We have a sliding window model [CLICK]  with window size of two to help us rewrite the sequence of punctuation. </a:t>
            </a:r>
          </a:p>
          <a:p>
            <a:pPr/>
            <a:r>
              <a:t>For every pair of punctuation marks, our job is to apply the correct rule. </a:t>
            </a:r>
          </a:p>
          <a:p>
            <a:pPr/>
            <a:r>
              <a:t>[CLICK]  We have to deal with the fact that the rules are not perfect and the corpus is sometimes noisy, so we make them probabilistic,  </a:t>
            </a:r>
          </a:p>
          <a:p>
            <a:pPr/>
            <a:r>
              <a:t>Also, it’s easier to learn this way, because we could gradually adjust the probabilities. </a:t>
            </a:r>
          </a:p>
          <a:p>
            <a:pPr/>
            <a:r>
              <a:t>But in general, the rules should be mostly deterministic, and we find that they do have low entropy.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r>
              <a:t>the NLP community has been neglecting punctuation. </a:t>
            </a:r>
          </a:p>
          <a:p>
            <a:pPr/>
            <a:r>
              <a:t>The treebanks simply treat them as ordinary tokens. </a:t>
            </a:r>
          </a:p>
          <a:p>
            <a:pPr/>
            <a:r>
              <a:t>But the few linguists who have bothered studying punctuation believe that it’s “a layer of” language with its own rules, just like MORPHOLOGY, phonology, syntax, semantics, pragmatics. Punctuation marks are not words.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5" name="Shape 1355"/>
          <p:cNvSpPr/>
          <p:nvPr>
            <p:ph type="sldImg"/>
          </p:nvPr>
        </p:nvSpPr>
        <p:spPr>
          <a:prstGeom prst="rect">
            <a:avLst/>
          </a:prstGeom>
        </p:spPr>
        <p:txBody>
          <a:bodyPr/>
          <a:lstStyle/>
          <a:p>
            <a:pPr/>
          </a:p>
        </p:txBody>
      </p:sp>
      <p:sp>
        <p:nvSpPr>
          <p:cNvPr id="1356" name="Shape 1356"/>
          <p:cNvSpPr/>
          <p:nvPr>
            <p:ph type="body" sz="quarter" idx="1"/>
          </p:nvPr>
        </p:nvSpPr>
        <p:spPr>
          <a:prstGeom prst="rect">
            <a:avLst/>
          </a:prstGeom>
        </p:spPr>
        <p:txBody>
          <a:bodyPr/>
          <a:lstStyle/>
          <a:p>
            <a:pPr/>
            <a:r>
              <a:t>the ,, -&gt; , </a:t>
            </a:r>
          </a:p>
          <a:p>
            <a:pPr/>
            <a:r>
              <a:t>the ”,. -&gt; .”</a:t>
            </a:r>
          </a:p>
          <a:p>
            <a:pPr/>
            <a:r>
              <a:t>the ”</a:t>
            </a:r>
          </a:p>
          <a:p>
            <a:pPr/>
            <a:r>
              <a:t>[toy example]</a:t>
            </a:r>
          </a:p>
          <a:p>
            <a:pPr/>
            <a:r>
              <a:t>,,,),. </a:t>
            </a:r>
          </a:p>
          <a:p>
            <a:pPr/>
            <a:r>
              <a:t>). </a:t>
            </a:r>
          </a:p>
          <a:p>
            <a:pPr/>
            <a:r>
              <a:t>For every pair of punctuation marks … our job is to learn the rules. We have to deal with the fact that the rules are not perfect, so we make them probabilistic,  Also, it’s easier to learn this way, because we could gradually adjust the probabilities. Generally low entropy. </a:t>
            </a:r>
          </a:p>
          <a:p>
            <a:pPr/>
          </a:p>
          <a:p>
            <a:pPr/>
          </a:p>
          <a:p>
            <a:pPr/>
          </a:p>
          <a:p>
            <a:pPr/>
            <a:r>
              <a:t>Nunberg </a:t>
            </a:r>
          </a:p>
          <a:p>
            <a:pPr/>
          </a:p>
          <a:p>
            <a:pPr/>
            <a:r>
              <a:t>some more examples. [write everywhere]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1" name="Shape 1361"/>
          <p:cNvSpPr/>
          <p:nvPr>
            <p:ph type="sldImg"/>
          </p:nvPr>
        </p:nvSpPr>
        <p:spPr>
          <a:prstGeom prst="rect">
            <a:avLst/>
          </a:prstGeom>
        </p:spPr>
        <p:txBody>
          <a:bodyPr/>
          <a:lstStyle/>
          <a:p>
            <a:pPr/>
          </a:p>
        </p:txBody>
      </p:sp>
      <p:sp>
        <p:nvSpPr>
          <p:cNvPr id="1362" name="Shape 1362"/>
          <p:cNvSpPr/>
          <p:nvPr>
            <p:ph type="body" sz="quarter" idx="1"/>
          </p:nvPr>
        </p:nvSpPr>
        <p:spPr>
          <a:prstGeom prst="rect">
            <a:avLst/>
          </a:prstGeom>
        </p:spPr>
        <p:txBody>
          <a:bodyPr/>
          <a:lstStyle/>
          <a:p>
            <a:pPr/>
            <a:r>
              <a:t>Summary of generative process. </a:t>
            </a:r>
          </a:p>
          <a:p>
            <a:pPr/>
            <a:r>
              <a:t>underlying punctuation is generated at each tree node. It’s not quite independently because of the internal comma feature. </a:t>
            </a:r>
          </a:p>
          <a:p>
            <a:pPr/>
            <a:r>
              <a:t>total underlying punctuation at each slot between words is rewritten into surface punctuation (independently).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1" name="Shape 1441"/>
          <p:cNvSpPr/>
          <p:nvPr>
            <p:ph type="sldImg"/>
          </p:nvPr>
        </p:nvSpPr>
        <p:spPr>
          <a:prstGeom prst="rect">
            <a:avLst/>
          </a:prstGeom>
        </p:spPr>
        <p:txBody>
          <a:bodyPr/>
          <a:lstStyle/>
          <a:p>
            <a:pPr/>
          </a:p>
        </p:txBody>
      </p:sp>
      <p:sp>
        <p:nvSpPr>
          <p:cNvPr id="1442" name="Shape 1442"/>
          <p:cNvSpPr/>
          <p:nvPr>
            <p:ph type="body" sz="quarter" idx="1"/>
          </p:nvPr>
        </p:nvSpPr>
        <p:spPr>
          <a:prstGeom prst="rect">
            <a:avLst/>
          </a:prstGeom>
        </p:spPr>
        <p:txBody>
          <a:bodyPr/>
          <a:lstStyle/>
          <a:p>
            <a:pPr/>
            <a:r>
              <a:t>In parsing, we observe the words and the surface punctuation (so they’re shaded), and we have to infer the tree and its underlying punctuation.  Instead, [CLICK] we will do an easier problem, where [CLICK] we also observe the gold tree.  We are just trying to infer [CLICK] the underlying punctuation according to our generative model.</a:t>
            </a:r>
          </a:p>
          <a:p>
            <a:pPr/>
            <a:r>
              <a:t>[CLICK]  That’s the E step of EM.  We can then use the inferred punctuation to IMPROVE the generative model.  That’s the M step of EM.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3" name="Shape 1563"/>
          <p:cNvSpPr/>
          <p:nvPr>
            <p:ph type="sldImg"/>
          </p:nvPr>
        </p:nvSpPr>
        <p:spPr>
          <a:prstGeom prst="rect">
            <a:avLst/>
          </a:prstGeom>
        </p:spPr>
        <p:txBody>
          <a:bodyPr/>
          <a:lstStyle/>
          <a:p>
            <a:pPr/>
          </a:p>
        </p:txBody>
      </p:sp>
      <p:sp>
        <p:nvSpPr>
          <p:cNvPr id="1564" name="Shape 1564"/>
          <p:cNvSpPr/>
          <p:nvPr>
            <p:ph type="body" sz="quarter" idx="1"/>
          </p:nvPr>
        </p:nvSpPr>
        <p:spPr>
          <a:prstGeom prst="rect">
            <a:avLst/>
          </a:prstGeom>
        </p:spPr>
        <p:txBody>
          <a:bodyPr/>
          <a:lstStyle/>
          <a:p>
            <a:pPr/>
            <a:r>
              <a:t>Since we are trying to infer from the posterior of the underlying punctuation. One natural method is to do Gibbs sampling. </a:t>
            </a:r>
          </a:p>
          <a:p>
            <a:pPr/>
            <a:r>
              <a:t>First, [CLICK, CLICK] we initialize the punctuated tree by randomly sampling the punctuation to attach at each tree node. </a:t>
            </a:r>
          </a:p>
          <a:p>
            <a:pPr/>
            <a:r>
              <a:t>Second, we linearize these underlying punctuation. [CLICK] [CLICK] </a:t>
            </a:r>
          </a:p>
          <a:p>
            <a:pPr/>
            <a:r>
              <a:t>[CLICK] We check their compatibility with the surface punctuation, aka,  will it probably turn into the green punctuation under the stochastic rewrite rules.  </a:t>
            </a:r>
          </a:p>
          <a:p>
            <a:pPr/>
            <a:r>
              <a:t>In this example, the first slot is zero for any setting of the parameters. The last slot is close to zero once we have trained our model. </a:t>
            </a:r>
          </a:p>
          <a:p>
            <a:pPr/>
            <a:r>
              <a:t>In the setting of Gibbs sampling, we keep randomly flipping underlying punctuation marks. The flips that increase likelihood are more probable, until we find underlying punctuation that does a good job of predicting the observed surface punctuation.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0" name="Shape 1680"/>
          <p:cNvSpPr/>
          <p:nvPr>
            <p:ph type="sldImg"/>
          </p:nvPr>
        </p:nvSpPr>
        <p:spPr>
          <a:prstGeom prst="rect">
            <a:avLst/>
          </a:prstGeom>
        </p:spPr>
        <p:txBody>
          <a:bodyPr/>
          <a:lstStyle/>
          <a:p>
            <a:pPr/>
          </a:p>
        </p:txBody>
      </p:sp>
      <p:sp>
        <p:nvSpPr>
          <p:cNvPr id="1681" name="Shape 1681"/>
          <p:cNvSpPr/>
          <p:nvPr>
            <p:ph type="body" sz="quarter" idx="1"/>
          </p:nvPr>
        </p:nvSpPr>
        <p:spPr>
          <a:prstGeom prst="rect">
            <a:avLst/>
          </a:prstGeom>
        </p:spPr>
        <p:txBody>
          <a:bodyPr/>
          <a:lstStyle/>
          <a:p>
            <a:pPr/>
            <a:r>
              <a:t>After two flips [CLICK], for example, we end up in a state where the higher dobj generates a right quotation and the lower dobj generates a left quotation. </a:t>
            </a:r>
          </a:p>
          <a:p>
            <a:pPr/>
            <a:r>
              <a:t>Now the rewriting step has good probabilities[CLICK], but the attach step suffers from low likelihood[CLICK], because the quotes aren’t matched.</a:t>
            </a:r>
          </a:p>
          <a:p>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9" name="Shape 1789"/>
          <p:cNvSpPr/>
          <p:nvPr>
            <p:ph type="sldImg"/>
          </p:nvPr>
        </p:nvSpPr>
        <p:spPr>
          <a:prstGeom prst="rect">
            <a:avLst/>
          </a:prstGeom>
        </p:spPr>
        <p:txBody>
          <a:bodyPr/>
          <a:lstStyle/>
          <a:p>
            <a:pPr/>
          </a:p>
        </p:txBody>
      </p:sp>
      <p:sp>
        <p:nvSpPr>
          <p:cNvPr id="1790" name="Shape 1790"/>
          <p:cNvSpPr/>
          <p:nvPr>
            <p:ph type="body" sz="quarter" idx="1"/>
          </p:nvPr>
        </p:nvSpPr>
        <p:spPr>
          <a:prstGeom prst="rect">
            <a:avLst/>
          </a:prstGeom>
        </p:spPr>
        <p:txBody>
          <a:bodyPr/>
          <a:lstStyle/>
          <a:p>
            <a:pPr/>
            <a:r>
              <a:t>After several other flips, we could end up in this state [CLICK] [CLICK] , where both the attach and the rewriting steps are happy. </a:t>
            </a:r>
          </a:p>
          <a:p>
            <a:pPr/>
          </a:p>
          <a:p>
            <a:pPr/>
            <a:r>
              <a:t> The sampler will spend most of its time in good underlying. </a:t>
            </a:r>
          </a:p>
          <a:p>
            <a:pPr/>
          </a:p>
          <a:p>
            <a:pPr/>
            <a:r>
              <a:t>This gives Monte Carlo samples for the E step of EM.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8" name="Shape 1898"/>
          <p:cNvSpPr/>
          <p:nvPr>
            <p:ph type="sldImg"/>
          </p:nvPr>
        </p:nvSpPr>
        <p:spPr>
          <a:prstGeom prst="rect">
            <a:avLst/>
          </a:prstGeom>
        </p:spPr>
        <p:txBody>
          <a:bodyPr/>
          <a:lstStyle/>
          <a:p>
            <a:pPr/>
          </a:p>
        </p:txBody>
      </p:sp>
      <p:sp>
        <p:nvSpPr>
          <p:cNvPr id="1899" name="Shape 1899"/>
          <p:cNvSpPr/>
          <p:nvPr>
            <p:ph type="body" sz="quarter" idx="1"/>
          </p:nvPr>
        </p:nvSpPr>
        <p:spPr>
          <a:prstGeom prst="rect">
            <a:avLst/>
          </a:prstGeom>
        </p:spPr>
        <p:txBody>
          <a:bodyPr/>
          <a:lstStyle/>
          <a:p>
            <a:pPr/>
            <a:r>
              <a:t>The sampler will spend most of its time in good underlying. </a:t>
            </a:r>
          </a:p>
          <a:p>
            <a:pPr/>
          </a:p>
          <a:p>
            <a:pPr/>
            <a:r>
              <a:t>We compute the posterior  probability of the blue punctuation, which includes a likelihood term: will it probably turn into the green punctuation under the stochastic rewrite rules. </a:t>
            </a:r>
          </a:p>
          <a:p>
            <a:pPr/>
          </a:p>
          <a:p>
            <a:pPr/>
            <a:r>
              <a:t>proposal 1. A sampling approach. </a:t>
            </a:r>
          </a:p>
          <a:p>
            <a:pPr/>
          </a:p>
          <a:p>
            <a:pPr/>
            <a:r>
              <a:t>First, we initialize the punctuated tree by randomly sampling the punctuation to attach to each node. </a:t>
            </a:r>
          </a:p>
          <a:p>
            <a:pPr/>
          </a:p>
          <a:p>
            <a:pPr/>
            <a:r>
              <a:t>Second, we linearize these underlying punctuation, and check their compatibility with the surface punctuation, aka, do have have high probability to be rewritten to look like the surface form. (mark the happy and frowny face)</a:t>
            </a:r>
          </a:p>
          <a:p>
            <a:pPr/>
          </a:p>
          <a:p>
            <a:pPr/>
            <a:r>
              <a:t>We write their full score as P_attach * P_NC</a:t>
            </a:r>
          </a:p>
          <a:p>
            <a:pPr/>
          </a:p>
          <a:p>
            <a:pPr/>
            <a:r>
              <a:t>Third, we try to randomly flipping one underlying punctuation marks generated by appos, it is now only generating the left comma, and we still get good rewriting rules. </a:t>
            </a:r>
          </a:p>
          <a:p>
            <a:pPr/>
          </a:p>
          <a:p>
            <a:pPr/>
            <a:r>
              <a:t>If we change dobj to generate “” , we will get bad result. frowny faces at the first slot. </a:t>
            </a:r>
          </a:p>
          <a:p>
            <a:pPr/>
          </a:p>
          <a:p>
            <a:pPr/>
            <a:r>
              <a:t>This is one epoch, and we pick to …</a:t>
            </a:r>
          </a:p>
          <a:p>
            <a:pPr/>
          </a:p>
          <a:p>
            <a:pPr/>
            <a:r>
              <a:t>———————————————————————-</a:t>
            </a:r>
          </a:p>
          <a:p>
            <a:pPr/>
            <a:r>
              <a:t> </a:t>
            </a:r>
          </a:p>
          <a:p>
            <a:pPr/>
          </a:p>
          <a:p>
            <a:pPr/>
            <a:r>
              <a:t>Gibbs sampling…. keep randomly flipping underlying punctuation marks, where flips that increase likelihood are more probable, until we find underlying punctuation that does a good job of predicting the observed surface punctuation.</a:t>
            </a:r>
          </a:p>
          <a:p>
            <a:pPr/>
          </a:p>
          <a:p>
            <a:pPr/>
            <a:r>
              <a:t>happy and frowny faces. </a:t>
            </a:r>
          </a:p>
          <a:p>
            <a:pPr/>
          </a:p>
          <a:p>
            <a:pPr/>
          </a:p>
          <a:p>
            <a:pPr/>
          </a:p>
          <a:p>
            <a:pPr/>
          </a:p>
          <a:p>
            <a:pPr/>
          </a:p>
          <a:p>
            <a:pPr/>
            <a:r>
              <a:t>We will first randomly attach punctuation to the tree. </a:t>
            </a:r>
          </a:p>
          <a:p>
            <a:pPr/>
            <a:r>
              <a:t>(use animation to change some attachment, swapping in the tree note )</a:t>
            </a:r>
          </a:p>
          <a:p>
            <a:pPr/>
            <a:r>
              <a:t>(get a list of blue underlying punctuation at the bottom )</a:t>
            </a:r>
          </a:p>
          <a:p>
            <a:pPr/>
          </a:p>
          <a:p>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7" name="Shape 1917"/>
          <p:cNvSpPr/>
          <p:nvPr>
            <p:ph type="sldImg"/>
          </p:nvPr>
        </p:nvSpPr>
        <p:spPr>
          <a:prstGeom prst="rect">
            <a:avLst/>
          </a:prstGeom>
        </p:spPr>
        <p:txBody>
          <a:bodyPr/>
          <a:lstStyle/>
          <a:p>
            <a:pPr/>
          </a:p>
        </p:txBody>
      </p:sp>
      <p:sp>
        <p:nvSpPr>
          <p:cNvPr id="1918" name="Shape 1918"/>
          <p:cNvSpPr/>
          <p:nvPr>
            <p:ph type="body" sz="quarter" idx="1"/>
          </p:nvPr>
        </p:nvSpPr>
        <p:spPr>
          <a:prstGeom prst="rect">
            <a:avLst/>
          </a:prstGeom>
        </p:spPr>
        <p:txBody>
          <a:bodyPr/>
          <a:lstStyle/>
          <a:p>
            <a:pPr/>
            <a:r>
              <a:t>That was just to give you an intuition.  We didn’t actually do Gibbs sampling because it’s approximate and really slow. </a:t>
            </a:r>
          </a:p>
          <a:p>
            <a:pPr/>
            <a:r>
              <a:t>Actually, in the paper, we give an Order n dynamic programming algorithm, which is exact and efficient. </a:t>
            </a:r>
          </a:p>
          <a:p>
            <a:pPr/>
            <a:r>
              <a:t>The idea is to make a weighted CFG that generates just the possible underlyingly punctuated trees for this sentence. </a:t>
            </a:r>
          </a:p>
          <a:p>
            <a:pPr/>
            <a:r>
              <a:t>The weights reflect two soft constraints we saw the Gibbs sampler trying to satisfy. [CLICK] And we intersect them to get our CFG. </a:t>
            </a:r>
          </a:p>
          <a:p>
            <a:pPr/>
            <a:r>
              <a:t>The first constraint [CLICK] is that the underlying punctuation should go with the tree label.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8" name="Shape 1938"/>
          <p:cNvSpPr/>
          <p:nvPr>
            <p:ph type="sldImg"/>
          </p:nvPr>
        </p:nvSpPr>
        <p:spPr>
          <a:prstGeom prst="rect">
            <a:avLst/>
          </a:prstGeom>
        </p:spPr>
        <p:txBody>
          <a:bodyPr/>
          <a:lstStyle/>
          <a:p>
            <a:pPr/>
          </a:p>
        </p:txBody>
      </p:sp>
      <p:sp>
        <p:nvSpPr>
          <p:cNvPr id="1939" name="Shape 1939"/>
          <p:cNvSpPr/>
          <p:nvPr>
            <p:ph type="body" sz="quarter" idx="1"/>
          </p:nvPr>
        </p:nvSpPr>
        <p:spPr>
          <a:prstGeom prst="rect">
            <a:avLst/>
          </a:prstGeom>
        </p:spPr>
        <p:txBody>
          <a:bodyPr/>
          <a:lstStyle/>
          <a:p>
            <a:pPr/>
            <a:r>
              <a:t>[CLICK] We will write a non-recursive PCFG [CLICK] that generates “just” the Arthur tree plus stochastic punctuation. It’s very easy. </a:t>
            </a:r>
          </a:p>
          <a:p>
            <a:pPr/>
          </a:p>
          <a:p>
            <a:pPr/>
            <a:r>
              <a:t>The second constraint [CLICK] is that the underlying punctuation should go with the surface punctuation.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5" name="Shape 1985"/>
          <p:cNvSpPr/>
          <p:nvPr>
            <p:ph type="sldImg"/>
          </p:nvPr>
        </p:nvSpPr>
        <p:spPr>
          <a:prstGeom prst="rect">
            <a:avLst/>
          </a:prstGeom>
        </p:spPr>
        <p:txBody>
          <a:bodyPr/>
          <a:lstStyle/>
          <a:p>
            <a:pPr/>
          </a:p>
        </p:txBody>
      </p:sp>
      <p:sp>
        <p:nvSpPr>
          <p:cNvPr id="1986" name="Shape 1986"/>
          <p:cNvSpPr/>
          <p:nvPr>
            <p:ph type="body" sz="quarter" idx="1"/>
          </p:nvPr>
        </p:nvSpPr>
        <p:spPr>
          <a:prstGeom prst="rect">
            <a:avLst/>
          </a:prstGeom>
        </p:spPr>
        <p:txBody>
          <a:bodyPr/>
          <a:lstStyle/>
          <a:p>
            <a:pPr/>
            <a:r>
              <a:t>We use a weighted FSA at each slot to describe all the punctuation strings that could be rewritten as the surface form. </a:t>
            </a:r>
          </a:p>
          <a:p>
            <a:pPr/>
            <a:r>
              <a:t>This FSA is actually cyclic, because when you see a surface comma, there could be any number of underlying commas. </a:t>
            </a:r>
            <a: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a:r>
              <a:t>So what role does punctuation play? </a:t>
            </a:r>
          </a:p>
          <a:p>
            <a:pPr/>
          </a:p>
          <a:p>
            <a:pPr/>
            <a:r>
              <a:t>[CLICK] punctuation marks are correlated with the syntactic tree structure. </a:t>
            </a:r>
          </a:p>
          <a:p>
            <a:pPr/>
            <a:r>
              <a:t>[CLICK] Punctuation could help us parse.</a:t>
            </a:r>
          </a:p>
          <a:p>
            <a:pPr/>
            <a:r>
              <a:t>[CLICK] When generating text in summarization, translation or editing, we’d better know where the punctuation goes, or we might have tragic result. </a:t>
            </a:r>
          </a:p>
          <a:p>
            <a:pPr/>
          </a:p>
          <a:p>
            <a:pPr/>
            <a:r>
              <a:t>… let’s look at an example. </a:t>
            </a:r>
          </a:p>
          <a:p>
            <a:pPr/>
          </a:p>
          <a:p>
            <a:pPr/>
          </a:p>
          <a:p>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1" name="Shape 2011"/>
          <p:cNvSpPr/>
          <p:nvPr>
            <p:ph type="sldImg"/>
          </p:nvPr>
        </p:nvSpPr>
        <p:spPr>
          <a:prstGeom prst="rect">
            <a:avLst/>
          </a:prstGeom>
        </p:spPr>
        <p:txBody>
          <a:bodyPr/>
          <a:lstStyle/>
          <a:p>
            <a:pPr/>
          </a:p>
        </p:txBody>
      </p:sp>
      <p:sp>
        <p:nvSpPr>
          <p:cNvPr id="2012" name="Shape 2012"/>
          <p:cNvSpPr/>
          <p:nvPr>
            <p:ph type="body" sz="quarter" idx="1"/>
          </p:nvPr>
        </p:nvSpPr>
        <p:spPr>
          <a:prstGeom prst="rect">
            <a:avLst/>
          </a:prstGeom>
        </p:spPr>
        <p:txBody>
          <a:bodyPr/>
          <a:lstStyle/>
          <a:p>
            <a:pPr/>
            <a:r>
              <a:t>We intersect the PCFG and the weighted FSA to get our weighted CFG.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2" name="Shape 2032"/>
          <p:cNvSpPr/>
          <p:nvPr>
            <p:ph type="sldImg"/>
          </p:nvPr>
        </p:nvSpPr>
        <p:spPr>
          <a:prstGeom prst="rect">
            <a:avLst/>
          </a:prstGeom>
        </p:spPr>
        <p:txBody>
          <a:bodyPr/>
          <a:lstStyle/>
          <a:p>
            <a:pPr/>
          </a:p>
        </p:txBody>
      </p:sp>
      <p:sp>
        <p:nvSpPr>
          <p:cNvPr id="2033" name="Shape 2033"/>
          <p:cNvSpPr/>
          <p:nvPr>
            <p:ph type="body" sz="quarter" idx="1"/>
          </p:nvPr>
        </p:nvSpPr>
        <p:spPr>
          <a:prstGeom prst="rect">
            <a:avLst/>
          </a:prstGeom>
        </p:spPr>
        <p:txBody>
          <a:bodyPr/>
          <a:lstStyle/>
          <a:p>
            <a:pPr/>
            <a:r>
              <a:t>[CLICK] Because it’s pretty much only has one tree structure, we can find the best underlying punctuated tree or sum over the underlying punctuation in order n time.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5" name="Shape 2115"/>
          <p:cNvSpPr/>
          <p:nvPr>
            <p:ph type="sldImg"/>
          </p:nvPr>
        </p:nvSpPr>
        <p:spPr>
          <a:prstGeom prst="rect">
            <a:avLst/>
          </a:prstGeom>
        </p:spPr>
        <p:txBody>
          <a:bodyPr/>
          <a:lstStyle/>
          <a:p>
            <a:pPr/>
          </a:p>
        </p:txBody>
      </p:sp>
      <p:sp>
        <p:nvSpPr>
          <p:cNvPr id="2116" name="Shape 2116"/>
          <p:cNvSpPr/>
          <p:nvPr>
            <p:ph type="body" sz="quarter" idx="1"/>
          </p:nvPr>
        </p:nvSpPr>
        <p:spPr>
          <a:prstGeom prst="rect">
            <a:avLst/>
          </a:prstGeom>
        </p:spPr>
        <p:txBody>
          <a:bodyPr/>
          <a:lstStyle/>
          <a:p>
            <a:pPr/>
            <a:r>
              <a:t>Idea: Make a (weighted) CFG that generates just the possible underlyingly punctuated trees for </a:t>
            </a:r>
            <a:r>
              <a:rPr i="1"/>
              <a:t>this</a:t>
            </a:r>
            <a:r>
              <a:t> sentence</a:t>
            </a:r>
          </a:p>
          <a:p>
            <a:pPr/>
            <a:r>
              <a:t>Soft constraint #1: Underlying punctuation fits tree structure</a:t>
            </a:r>
          </a:p>
          <a:p>
            <a:pPr/>
            <a:r>
              <a:t>Soft constraint #2: Underlying punctuation fits surface punctuation</a:t>
            </a:r>
          </a:p>
          <a:p>
            <a:pPr/>
            <a:r>
              <a:t>Intersect #1, #2 ==&gt; our CFG</a:t>
            </a:r>
          </a:p>
          <a:p>
            <a:pPr/>
            <a:r>
              <a:t>Now we can find best underlyingly punctuated tree</a:t>
            </a:r>
          </a:p>
          <a:p>
            <a:pPr/>
            <a:r>
              <a:t>     * or sum over all of them for the model likelihood in training</a:t>
            </a:r>
          </a:p>
          <a:p>
            <a:pPr/>
            <a:r>
              <a:t>For this CFG, can be done in O(n) time (not O(n^3))</a:t>
            </a:r>
          </a:p>
          <a:p>
            <a:pPr/>
          </a:p>
          <a:p>
            <a:pPr/>
            <a:r>
              <a:t>Now, open up space under #1 and show small version of tree, with blue ? to left and right of the orange nodes; write PCFG to the right</a:t>
            </a:r>
          </a:p>
          <a:p>
            <a:pPr/>
            <a:r>
              <a:t>Next, close that and open up space under #2 and show small version of sentence with green surface punctuation, with blue ? above each slot; write “weighted cyclic FSA” to the right</a:t>
            </a:r>
          </a:p>
          <a:p>
            <a:pPr/>
            <a:r>
              <a:t>Next, close that, and open up space below intersection line: “CFG \cap FSA = CFG” (in blue)</a:t>
            </a:r>
          </a:p>
          <a:p>
            <a:pPr/>
          </a:p>
          <a:p>
            <a:pPr/>
            <a:r>
              <a:t>It’s difficult that once we see a surface comma, we could have an unbounded number of commas to generate that comma. There are several constituents ….  show an example that it’s hard.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4" name="Shape 2124"/>
          <p:cNvSpPr/>
          <p:nvPr>
            <p:ph type="sldImg"/>
          </p:nvPr>
        </p:nvSpPr>
        <p:spPr>
          <a:prstGeom prst="rect">
            <a:avLst/>
          </a:prstGeom>
        </p:spPr>
        <p:txBody>
          <a:bodyPr/>
          <a:lstStyle/>
          <a:p>
            <a:pPr/>
          </a:p>
        </p:txBody>
      </p:sp>
      <p:sp>
        <p:nvSpPr>
          <p:cNvPr id="2125" name="Shape 2125"/>
          <p:cNvSpPr/>
          <p:nvPr>
            <p:ph type="body" sz="quarter" idx="1"/>
          </p:nvPr>
        </p:nvSpPr>
        <p:spPr>
          <a:prstGeom prst="rect">
            <a:avLst/>
          </a:prstGeom>
        </p:spPr>
        <p:txBody>
          <a:bodyPr/>
          <a:lstStyle/>
          <a:p>
            <a:pPr/>
            <a:r>
              <a:t>We will discuss 2 model analysis and 2 engineering experiments.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0" name="Shape 2180"/>
          <p:cNvSpPr/>
          <p:nvPr>
            <p:ph type="sldImg"/>
          </p:nvPr>
        </p:nvSpPr>
        <p:spPr>
          <a:prstGeom prst="rect">
            <a:avLst/>
          </a:prstGeom>
        </p:spPr>
        <p:txBody>
          <a:bodyPr/>
          <a:lstStyle/>
          <a:p>
            <a:pPr/>
          </a:p>
        </p:txBody>
      </p:sp>
      <p:sp>
        <p:nvSpPr>
          <p:cNvPr id="2181" name="Shape 2181"/>
          <p:cNvSpPr/>
          <p:nvPr>
            <p:ph type="body" sz="quarter" idx="1"/>
          </p:nvPr>
        </p:nvSpPr>
        <p:spPr>
          <a:prstGeom prst="rect">
            <a:avLst/>
          </a:prstGeom>
        </p:spPr>
        <p:txBody>
          <a:bodyPr/>
          <a:lstStyle/>
          <a:p>
            <a:pPr/>
            <a:r>
              <a:t>The rewriting rules that we learned are consistent with Nunberg’s analysis of English. </a:t>
            </a:r>
          </a:p>
          <a:p>
            <a:pPr/>
            <a:r>
              <a:t>These are bar plots of the distribution. </a:t>
            </a:r>
          </a:p>
          <a:p>
            <a:pPr/>
            <a:r>
              <a:t>In the left most figure, [CLICK] the input is comma, comma, and we have high probabilities of collapsing into a single comma. </a:t>
            </a:r>
          </a:p>
          <a:p>
            <a:pPr/>
            <a:r>
              <a:t>In the middle figure, the input is comma-period, and we have high probabilities of comma absorption. </a:t>
            </a:r>
          </a:p>
          <a:p>
            <a:pPr/>
            <a:r>
              <a:t>In the right figure, the input is quotation period, and with high probability we rewrite into .” for American English but  [CLICK]  it stays as quote-period in British English.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8" name="Shape 2188"/>
          <p:cNvSpPr/>
          <p:nvPr>
            <p:ph type="sldImg"/>
          </p:nvPr>
        </p:nvSpPr>
        <p:spPr>
          <a:prstGeom prst="rect">
            <a:avLst/>
          </a:prstGeom>
        </p:spPr>
        <p:txBody>
          <a:bodyPr/>
          <a:lstStyle/>
          <a:p>
            <a:pPr/>
          </a:p>
        </p:txBody>
      </p:sp>
      <p:sp>
        <p:nvSpPr>
          <p:cNvPr id="2189" name="Shape 2189"/>
          <p:cNvSpPr/>
          <p:nvPr>
            <p:ph type="body" sz="quarter" idx="1"/>
          </p:nvPr>
        </p:nvSpPr>
        <p:spPr>
          <a:prstGeom prst="rect">
            <a:avLst/>
          </a:prstGeom>
        </p:spPr>
        <p:txBody>
          <a:bodyPr/>
          <a:lstStyle/>
          <a:p>
            <a:pPr/>
            <a:r>
              <a:t>show in same format as Arthur example.</a:t>
            </a:r>
          </a:p>
          <a:p>
            <a:pPr/>
            <a:r>
              <a:t>“Real Examples (simplified for slide)”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8" name="Shape 2298"/>
          <p:cNvSpPr/>
          <p:nvPr>
            <p:ph type="sldImg"/>
          </p:nvPr>
        </p:nvSpPr>
        <p:spPr>
          <a:prstGeom prst="rect">
            <a:avLst/>
          </a:prstGeom>
        </p:spPr>
        <p:txBody>
          <a:bodyPr/>
          <a:lstStyle/>
          <a:p>
            <a:pPr/>
          </a:p>
        </p:txBody>
      </p:sp>
      <p:sp>
        <p:nvSpPr>
          <p:cNvPr id="2299" name="Shape 2299"/>
          <p:cNvSpPr/>
          <p:nvPr>
            <p:ph type="body" sz="quarter" idx="1"/>
          </p:nvPr>
        </p:nvSpPr>
        <p:spPr>
          <a:prstGeom prst="rect">
            <a:avLst/>
          </a:prstGeom>
        </p:spPr>
        <p:txBody>
          <a:bodyPr/>
          <a:lstStyle/>
          <a:p>
            <a:pPr/>
            <a:r>
              <a:t>Here is one case study. We find the One-best underlying punctuated tree according to our trained model. </a:t>
            </a:r>
          </a:p>
          <a:p>
            <a:pPr/>
            <a:r>
              <a:t>The advmod is surrounded by a pair of commas, the treenode n-mod is also surrounded by a pair of commas. the treenode ccomp is surrounded by a pair of quotation, along with a left comma. </a:t>
            </a:r>
            <a:br/>
            <a:r>
              <a:t>As you can see, the underlying punctuation intuitively is compatible with both the tree and the surface.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4" name="Shape 2374"/>
          <p:cNvSpPr/>
          <p:nvPr>
            <p:ph type="sldImg"/>
          </p:nvPr>
        </p:nvSpPr>
        <p:spPr>
          <a:prstGeom prst="rect">
            <a:avLst/>
          </a:prstGeom>
        </p:spPr>
        <p:txBody>
          <a:bodyPr/>
          <a:lstStyle/>
          <a:p>
            <a:pPr/>
          </a:p>
        </p:txBody>
      </p:sp>
      <p:sp>
        <p:nvSpPr>
          <p:cNvPr id="2375" name="Shape 2375"/>
          <p:cNvSpPr/>
          <p:nvPr>
            <p:ph type="body" sz="quarter" idx="1"/>
          </p:nvPr>
        </p:nvSpPr>
        <p:spPr>
          <a:prstGeom prst="rect">
            <a:avLst/>
          </a:prstGeom>
        </p:spPr>
        <p:txBody>
          <a:bodyPr/>
          <a:lstStyle/>
          <a:p>
            <a:pPr/>
            <a:r>
              <a:t>For a case of Oxford Comma. The best underlying punctuation surrounds the middle conjunct with two commas, but leaves the last conjunct unsurrounded.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7" name="Shape 2397"/>
          <p:cNvSpPr/>
          <p:nvPr>
            <p:ph type="sldImg"/>
          </p:nvPr>
        </p:nvSpPr>
        <p:spPr>
          <a:prstGeom prst="rect">
            <a:avLst/>
          </a:prstGeom>
        </p:spPr>
        <p:txBody>
          <a:bodyPr/>
          <a:lstStyle/>
          <a:p>
            <a:pPr/>
          </a:p>
        </p:txBody>
      </p:sp>
      <p:sp>
        <p:nvSpPr>
          <p:cNvPr id="2398" name="Shape 2398"/>
          <p:cNvSpPr/>
          <p:nvPr>
            <p:ph type="body" sz="quarter" idx="1"/>
          </p:nvPr>
        </p:nvSpPr>
        <p:spPr>
          <a:prstGeom prst="rect">
            <a:avLst/>
          </a:prstGeom>
        </p:spPr>
        <p:txBody>
          <a:bodyPr/>
          <a:lstStyle/>
          <a:p>
            <a:pPr/>
            <a:r>
              <a:t>We experimented with the punctuation restoration task. Assume that we have a an unpunctuated sentence with its gold parse tree, we are trying to reconstruct the gold surface punctuation . </a:t>
            </a:r>
          </a:p>
          <a:p>
            <a:pPr/>
            <a:r>
              <a:t>Our results are in the box. We have lower error rate than a Bilstm crf tagger, which struggles with this task and barely beats a trivial heuristic.</a:t>
            </a:r>
          </a:p>
          <a:p>
            <a:pPr/>
            <a:r>
              <a:t>Since our method relies on having gold parse tree, we also investigate in the case where we do not have perfect parses. </a:t>
            </a:r>
          </a:p>
          <a:p>
            <a:pPr/>
          </a:p>
          <a:p>
            <a:pPr/>
            <a:r>
              <a:t>This does hurt our method, but even when we don’t have the perfect parse, even around 80% parsing accuracy is good enough for us to reconstruct punctuation better than the baselines.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1" name="Shape 2411"/>
          <p:cNvSpPr/>
          <p:nvPr>
            <p:ph type="sldImg"/>
          </p:nvPr>
        </p:nvSpPr>
        <p:spPr>
          <a:prstGeom prst="rect">
            <a:avLst/>
          </a:prstGeom>
        </p:spPr>
        <p:txBody>
          <a:bodyPr/>
          <a:lstStyle/>
          <a:p>
            <a:pPr/>
          </a:p>
        </p:txBody>
      </p:sp>
      <p:sp>
        <p:nvSpPr>
          <p:cNvPr id="2412" name="Shape 2412"/>
          <p:cNvSpPr/>
          <p:nvPr>
            <p:ph type="body" sz="quarter" idx="1"/>
          </p:nvPr>
        </p:nvSpPr>
        <p:spPr>
          <a:prstGeom prst="rect">
            <a:avLst/>
          </a:prstGeom>
        </p:spPr>
        <p:txBody>
          <a:bodyPr/>
          <a:lstStyle/>
          <a:p>
            <a:pPr/>
            <a:r>
              <a:t>English dependencies come in different orders. There is some freedom in how you realize the surface order of constituents. In some of our other work, we learn a stochastic ordering model that we can use to propose rephrasings of a sentence. But if we use the silly treebank punctuation, the results are terrible. Our paper shows that it’s bad under a language model. </a:t>
            </a:r>
          </a:p>
          <a:p>
            <a:pPr/>
          </a:p>
          <a:p>
            <a:pPr/>
            <a:r>
              <a:t>The right way to do it is to infer the underlying punctuation at all tree nodes, then permute the nodes, then generate new surface punctuation. And this method solves the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We start from a segment of a dependency tree. [CLICK, CLICK]</a:t>
            </a:r>
          </a:p>
          <a:p>
            <a:pPr/>
            <a:r>
              <a:t>The dependency structure of the word tokens is well annotated, [CLICK] but what about the three commas in this sentence? </a:t>
            </a:r>
          </a:p>
          <a:p>
            <a:pPr/>
            <a:r>
              <a:t>[CLICK]  The first comma delimits the left boundary the appositive. [CLICK]  The third comma delimits the right boundary of the relative clause. </a:t>
            </a:r>
          </a:p>
          <a:p>
            <a:pPr/>
            <a:r>
              <a:t>But the middle comma kinda does both. [CLICK] It could be paired up with either the first comma, or [CLICK]  it could pair up with the second comma. So which association choice should we make?We are stuck in a dilemma, so this can not be the right way to handle the punctuation. In the treebank annotation manual, where we consider comma as regular words, we have to make hard choice. ##CLICK## However, we loss the generalization that a relative clause should be SURROUNDED by commas, (not just TERMINATED by a comma).  Really there should be two commas. ##NEXT##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9" name="Shape 2479"/>
          <p:cNvSpPr/>
          <p:nvPr>
            <p:ph type="sldImg"/>
          </p:nvPr>
        </p:nvSpPr>
        <p:spPr>
          <a:prstGeom prst="rect">
            <a:avLst/>
          </a:prstGeom>
        </p:spPr>
        <p:txBody>
          <a:bodyPr/>
          <a:lstStyle/>
          <a:p>
            <a:pPr/>
          </a:p>
        </p:txBody>
      </p:sp>
      <p:sp>
        <p:nvSpPr>
          <p:cNvPr id="2480" name="Shape 2480"/>
          <p:cNvSpPr/>
          <p:nvPr>
            <p:ph type="body" sz="quarter" idx="1"/>
          </p:nvPr>
        </p:nvSpPr>
        <p:spPr>
          <a:prstGeom prst="rect">
            <a:avLst/>
          </a:prstGeom>
        </p:spPr>
        <p:txBody>
          <a:bodyPr/>
          <a:lstStyle/>
          <a:p>
            <a:pPr/>
            <a:r>
              <a:t>Here is another experiment.  If you edit your writing, you know that English gives you some freedom in how you realize the surface order of constituents. In some of our other work, we learn a stochastic dependent ordering model that we can use to propose rephrasings of a sentence. But if we just use the silly treebank treatment of punctuation, the results are terrible. [CLICK]. We can quantify “terrible” using language model perplexity.</a:t>
            </a:r>
          </a:p>
          <a:p>
            <a:pPr/>
          </a:p>
          <a:p>
            <a:pPr/>
            <a:r>
              <a:t>The right way to do it is to infer the underlying punctuation at all tree nodes, [CLICK, CLICK, CLICK, CLICK,CLICK] like this. then permute the nodes, and finally generate the new surface punctuation. And this method generate correctly punctuated sentence as an output. [CLICK]</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8" name="Shape 2548"/>
          <p:cNvSpPr/>
          <p:nvPr>
            <p:ph type="sldImg"/>
          </p:nvPr>
        </p:nvSpPr>
        <p:spPr>
          <a:prstGeom prst="rect">
            <a:avLst/>
          </a:prstGeom>
        </p:spPr>
        <p:txBody>
          <a:bodyPr/>
          <a:lstStyle/>
          <a:p>
            <a:pPr/>
          </a:p>
        </p:txBody>
      </p:sp>
      <p:sp>
        <p:nvSpPr>
          <p:cNvPr id="2549" name="Shape 2549"/>
          <p:cNvSpPr/>
          <p:nvPr>
            <p:ph type="body" sz="quarter" idx="1"/>
          </p:nvPr>
        </p:nvSpPr>
        <p:spPr>
          <a:prstGeom prst="rect">
            <a:avLst/>
          </a:prstGeom>
        </p:spPr>
        <p:txBody>
          <a:bodyPr/>
          <a:lstStyle/>
          <a:p>
            <a:pPr/>
            <a:r>
              <a:t>If you edit your writing, you know that English gives you some freedom in how you realize the surface order of constituents. In some of our other work, we learn a stochastic dependent ordering model that we can use to propose rephrasings of a sentence. But if we just use the silly treebank treatment of punctuation, the results are terrible. [CLICK]. We can quantify “terrible” using language model perplexity.</a:t>
            </a:r>
          </a:p>
          <a:p>
            <a:pPr/>
          </a:p>
          <a:p>
            <a:pPr/>
            <a:r>
              <a:t>The right way to do it is to infer the underlying punctuation at all tree nodes, [CLICK, CLICK, CLICK, CLICK,CLICK] like this. then permute the nodes, and finally generate the new surface punctuation. And this method generate correctly punctuated sentence as an output. [CLICK]</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6" name="Shape 2616"/>
          <p:cNvSpPr/>
          <p:nvPr>
            <p:ph type="sldImg"/>
          </p:nvPr>
        </p:nvSpPr>
        <p:spPr>
          <a:prstGeom prst="rect">
            <a:avLst/>
          </a:prstGeom>
        </p:spPr>
        <p:txBody>
          <a:bodyPr/>
          <a:lstStyle/>
          <a:p>
            <a:pPr/>
          </a:p>
        </p:txBody>
      </p:sp>
      <p:sp>
        <p:nvSpPr>
          <p:cNvPr id="2617" name="Shape 2617"/>
          <p:cNvSpPr/>
          <p:nvPr>
            <p:ph type="body" sz="quarter" idx="1"/>
          </p:nvPr>
        </p:nvSpPr>
        <p:spPr>
          <a:prstGeom prst="rect">
            <a:avLst/>
          </a:prstGeom>
        </p:spPr>
        <p:txBody>
          <a:bodyPr/>
          <a:lstStyle/>
          <a:p>
            <a:pPr/>
            <a:r>
              <a:t>If you edit your writing, you know that English gives you some freedom in how you realize the surface order of constituents. In some of our other work, we learn a stochastic dependent ordering model that we can use to propose rephrasings of a sentence. But if we just use the silly treebank treatment of punctuation, the results are terrible. [CLICK]. We can quantify “terrible” using language model perplexity.</a:t>
            </a:r>
          </a:p>
          <a:p>
            <a:pPr/>
          </a:p>
          <a:p>
            <a:pPr/>
            <a:r>
              <a:t>The right way to do it [CLICK] is to infer the underlying punctuation at all tree nodes, [CLICK, CLICK, CLICK, CLICK,CLICK] like this. then permute the nodes, and finally generate the new surface punctuation. And this method generate correctly punctuated sentence as an output. [CLICK]</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2" name="Shape 2662"/>
          <p:cNvSpPr/>
          <p:nvPr>
            <p:ph type="sldImg"/>
          </p:nvPr>
        </p:nvSpPr>
        <p:spPr>
          <a:prstGeom prst="rect">
            <a:avLst/>
          </a:prstGeom>
        </p:spPr>
        <p:txBody>
          <a:bodyPr/>
          <a:lstStyle/>
          <a:p>
            <a:pPr/>
          </a:p>
        </p:txBody>
      </p:sp>
      <p:sp>
        <p:nvSpPr>
          <p:cNvPr id="2663" name="Shape 2663"/>
          <p:cNvSpPr/>
          <p:nvPr>
            <p:ph type="body" sz="quarter" idx="1"/>
          </p:nvPr>
        </p:nvSpPr>
        <p:spPr>
          <a:prstGeom prst="rect">
            <a:avLst/>
          </a:prstGeom>
        </p:spPr>
        <p:txBody>
          <a:bodyPr/>
          <a:lstStyle/>
          <a:p>
            <a:pPr/>
            <a:r>
              <a:t>If you edit your writing, you know that English gives you some freedom in how you realize the surface order of constituents. In some of our other work, we learn a stochastic dependent ordering model that we can use to propose rephrasings of a sentence. But if we just use the silly treebank treatment of punctuation, the results are terrible. [CLICK]. We can quantify “terrible” using language model perplexity.</a:t>
            </a:r>
          </a:p>
          <a:p>
            <a:pPr/>
          </a:p>
          <a:p>
            <a:pPr/>
            <a:r>
              <a:t>The right way to do it is to infer the underlying punctuation at all tree nodes, [CLICK, CLICK, CLICK, CLICK,CLICK] like this. then permute the nodes, and finally generate the new surface punctuation. And this method generate correctly punctuated sentence as an output. [CLICK]</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0" name="Shape 2720"/>
          <p:cNvSpPr/>
          <p:nvPr>
            <p:ph type="sldImg"/>
          </p:nvPr>
        </p:nvSpPr>
        <p:spPr>
          <a:prstGeom prst="rect">
            <a:avLst/>
          </a:prstGeom>
        </p:spPr>
        <p:txBody>
          <a:bodyPr/>
          <a:lstStyle/>
          <a:p>
            <a:pPr/>
          </a:p>
        </p:txBody>
      </p:sp>
      <p:sp>
        <p:nvSpPr>
          <p:cNvPr id="2721" name="Shape 2721"/>
          <p:cNvSpPr/>
          <p:nvPr>
            <p:ph type="body" sz="quarter" idx="1"/>
          </p:nvPr>
        </p:nvSpPr>
        <p:spPr>
          <a:prstGeom prst="rect">
            <a:avLst/>
          </a:prstGeom>
        </p:spPr>
        <p:txBody>
          <a:bodyPr/>
          <a:lstStyle/>
          <a:p>
            <a:pPr/>
            <a:r>
              <a:t>If you edit your writing, you know that English gives you some freedom in how you realize the surface order of constituents. In some of our other work, we learn a stochastic dependent ordering model that we can use to propose rephrasings of a sentence. But if we just use the silly treebank treatment of punctuation, the results are terrible. [CLICK]. We can quantify “terrible” using language model perplexity.</a:t>
            </a:r>
          </a:p>
          <a:p>
            <a:pPr/>
          </a:p>
          <a:p>
            <a:pPr/>
            <a:r>
              <a:t>The right way to do it is to infer the underlying punctuation at all tree nodes, [CLICK, CLICK, CLICK, CLICK,CLICK] like this. then permute the nodes, and finally generate the new surface punctuation. And this method generate correctly punctuated sentence as an output. [CLICK]</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5" name="Shape 2725"/>
          <p:cNvSpPr/>
          <p:nvPr>
            <p:ph type="sldImg"/>
          </p:nvPr>
        </p:nvSpPr>
        <p:spPr>
          <a:prstGeom prst="rect">
            <a:avLst/>
          </a:prstGeom>
        </p:spPr>
        <p:txBody>
          <a:bodyPr/>
          <a:lstStyle/>
          <a:p>
            <a:pPr/>
          </a:p>
        </p:txBody>
      </p:sp>
      <p:sp>
        <p:nvSpPr>
          <p:cNvPr id="2726" name="Shape 2726"/>
          <p:cNvSpPr/>
          <p:nvPr>
            <p:ph type="body" sz="quarter" idx="1"/>
          </p:nvPr>
        </p:nvSpPr>
        <p:spPr>
          <a:prstGeom prst="rect">
            <a:avLst/>
          </a:prstGeom>
        </p:spPr>
        <p:txBody>
          <a:bodyPr/>
          <a:lstStyle/>
          <a:p>
            <a:pPr/>
            <a:r>
              <a:t>Thank you page… </a:t>
            </a:r>
          </a:p>
          <a:p>
            <a:pPr/>
          </a:p>
          <a:p>
            <a:pPr/>
            <a:r>
              <a:t>Question?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Shape 379"/>
          <p:cNvSpPr/>
          <p:nvPr>
            <p:ph type="sldImg"/>
          </p:nvPr>
        </p:nvSpPr>
        <p:spPr>
          <a:prstGeom prst="rect">
            <a:avLst/>
          </a:prstGeom>
        </p:spPr>
        <p:txBody>
          <a:bodyPr/>
          <a:lstStyle/>
          <a:p>
            <a:pPr/>
          </a:p>
        </p:txBody>
      </p:sp>
      <p:sp>
        <p:nvSpPr>
          <p:cNvPr id="380" name="Shape 380"/>
          <p:cNvSpPr/>
          <p:nvPr>
            <p:ph type="body" sz="quarter" idx="1"/>
          </p:nvPr>
        </p:nvSpPr>
        <p:spPr>
          <a:prstGeom prst="rect">
            <a:avLst/>
          </a:prstGeom>
        </p:spPr>
        <p:txBody>
          <a:bodyPr/>
          <a:lstStyle/>
          <a:p>
            <a:pPr/>
            <a:r>
              <a:t>Now we have a theory that appositives and relative clauses can each be delimited by two commas [CLICK], and that sentences tend to end in a period [CLICK]. But the problem with our theory is that it’s not yet generating English.  Normally English doesn’t have two punctuation marks in a row. [CLICK][CLICK]</a:t>
            </a:r>
          </a:p>
          <a:p>
            <a:pPr/>
            <a:r>
              <a:t>We need to theorize a second step of string rewriting that applies at each slot between words. </a:t>
            </a:r>
          </a:p>
          <a:p>
            <a:pPr/>
            <a:r>
              <a:t>We could rewrite 2 consecutive commas into a single one ##CLICK## ##CLICK##, or rewrite a comma and period into a single period ##CLICK## ##CLICK##.</a:t>
            </a:r>
          </a:p>
          <a:p>
            <a:pPr/>
            <a:r>
              <a:t>Now the green punctuation marks look like grammatical Engli sh. [PULSE]</a:t>
            </a:r>
          </a:p>
          <a:p>
            <a:pPr/>
            <a:r>
              <a:t>In fact, we are not the inventor of these rules ##CLICK##. Linguists like Nunberg ##CLICK## deduced this from observation, but we are going to learn them automatically from data, and we will learn these type of rules for 5 languages, including but not limited to English. </a:t>
            </a:r>
          </a:p>
          <a:p>
            <a:pPr/>
            <a:r>
              <a:t>I said that English collapses multiple adjacent punctuation marks, but not always. [CLICK]</a:t>
            </a:r>
          </a:p>
          <a:p>
            <a:pPr/>
            <a:r>
              <a:t>Here we keep both the period and the right quote from the quotation marks around Excalibur.</a:t>
            </a:r>
          </a:p>
          <a:p>
            <a:pPr/>
            <a:r>
              <a:t>Logically, the period should go last.  But every language has its own system, and American English moves the period inside the right quote.</a:t>
            </a:r>
          </a:p>
          <a:p>
            <a:pPr/>
            <a:r>
              <a:t>This case actually needs TWO edits because we also still have to deal with the comma.</a:t>
            </a:r>
          </a:p>
          <a:p>
            <a:pPr/>
            <a:r>
              <a:t>First, [CLICK] we again use the period to absorb the comma; second, [CLICK] we swap the quotation and the period. This swapping ##CLICK## is also described by Nunberg, as Quote Transposition ##CLICK##</a:t>
            </a:r>
          </a:p>
          <a:p>
            <a:pPr/>
          </a:p>
          <a:p>
            <a:pPr/>
            <a:r>
              <a:t>There could be variation in the way a tree is punctuated. For example, what if we want this sentence to be a question ##CLICK##, then the root is associated with a question mark rather than a period;[CLICK, CLICK] and we do not swap position between a question mark and a closing quotation mark. </a:t>
            </a:r>
          </a:p>
          <a:p>
            <a:pPr/>
            <a:r>
              <a:t>We will introduce a systematic and probabilistic approach to discover punctuation rules for a more general set of punctuation vocabulary.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3" name="Shape 523"/>
          <p:cNvSpPr/>
          <p:nvPr>
            <p:ph type="sldImg"/>
          </p:nvPr>
        </p:nvSpPr>
        <p:spPr>
          <a:prstGeom prst="rect">
            <a:avLst/>
          </a:prstGeom>
        </p:spPr>
        <p:txBody>
          <a:bodyPr/>
          <a:lstStyle/>
          <a:p>
            <a:pPr/>
          </a:p>
        </p:txBody>
      </p:sp>
      <p:sp>
        <p:nvSpPr>
          <p:cNvPr id="524" name="Shape 524"/>
          <p:cNvSpPr/>
          <p:nvPr>
            <p:ph type="body" sz="quarter" idx="1"/>
          </p:nvPr>
        </p:nvSpPr>
        <p:spPr>
          <a:prstGeom prst="rect">
            <a:avLst/>
          </a:prstGeom>
        </p:spPr>
        <p:txBody>
          <a:bodyPr/>
          <a:lstStyle/>
          <a:p>
            <a:pPr/>
            <a:r>
              <a:t>Now we have a theory that appositives and relative clauses can each be delimited by two commas [CLICK], and that sentences tend to end in a period [CLICK]. But the problem with our theory is that it’s not yet generating English.  Normally English doesn’t have two punctuation marks in a row. [CLICK][CLICK]</a:t>
            </a:r>
          </a:p>
          <a:p>
            <a:pPr/>
            <a:r>
              <a:t>We need to theorize a second step of string rewriting that applies at each slot between words. </a:t>
            </a:r>
          </a:p>
          <a:p>
            <a:pPr/>
            <a:r>
              <a:t>We could rewrite 2 consecutive commas into a single one ##CLICK## ##CLICK##, or rewrite a comma and period into a single period ##CLICK## ##CLICK##.</a:t>
            </a:r>
          </a:p>
          <a:p>
            <a:pPr/>
            <a:r>
              <a:t>Now the green punctuation marks look like grammatical Engli sh. [PULSE]</a:t>
            </a:r>
          </a:p>
          <a:p>
            <a:pPr/>
            <a:r>
              <a:t>In fact, we are not the inventor of these rules ##CLICK##. Linguists like Nunberg ##CLICK## deduced this from observation, but we are going to learn them automatically from data, and we will learn these type of rules for 5 languages, including but not limited to English. </a:t>
            </a:r>
          </a:p>
          <a:p>
            <a:pPr/>
            <a:r>
              <a:t>I said that English collapses multiple adjacent punctuation marks, but not always. [CLICK]</a:t>
            </a:r>
          </a:p>
          <a:p>
            <a:pPr/>
            <a:r>
              <a:t>Here we keep both the period and the right quote from the quotation marks around Excalibur.</a:t>
            </a:r>
          </a:p>
          <a:p>
            <a:pPr/>
            <a:r>
              <a:t>Logically, the period should go last.  But every language has its own system, and American English moves the period inside the right quote.</a:t>
            </a:r>
          </a:p>
          <a:p>
            <a:pPr/>
            <a:r>
              <a:t>This case actually needs TWO edits because we also still have to deal with the comma.</a:t>
            </a:r>
          </a:p>
          <a:p>
            <a:pPr/>
            <a:r>
              <a:t>First, [CLICK] we again use the period to absorb the comma; second, [CLICK] we swap the quotation and the period. This swapping ##CLICK## is also described by Nunberg, as Quote Transposition ##CLICK##</a:t>
            </a:r>
          </a:p>
          <a:p>
            <a:pPr/>
          </a:p>
          <a:p>
            <a:pPr/>
            <a:r>
              <a:t>There could be variation in the way a tree is punctuated. For example, what if we want this sentence to be a question ##CLICK##, then the root is associated with a question mark rather than a period;[CLICK, CLICK] and we do not swap position between a question mark and a closing quotation mark. </a:t>
            </a:r>
          </a:p>
          <a:p>
            <a:pPr/>
            <a:r>
              <a:t>We will introduce a systematic and probabilistic approach to discover punctuation rules for a more general set of punctuation vocabulary.</a:t>
            </a:r>
          </a:p>
          <a:p>
            <a:pP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3" name="Shape 563"/>
          <p:cNvSpPr/>
          <p:nvPr>
            <p:ph type="sldImg"/>
          </p:nvPr>
        </p:nvSpPr>
        <p:spPr>
          <a:prstGeom prst="rect">
            <a:avLst/>
          </a:prstGeom>
        </p:spPr>
        <p:txBody>
          <a:bodyPr/>
          <a:lstStyle/>
          <a:p>
            <a:pPr/>
          </a:p>
        </p:txBody>
      </p:sp>
      <p:sp>
        <p:nvSpPr>
          <p:cNvPr id="564" name="Shape 564"/>
          <p:cNvSpPr/>
          <p:nvPr>
            <p:ph type="body" sz="quarter" idx="1"/>
          </p:nvPr>
        </p:nvSpPr>
        <p:spPr>
          <a:prstGeom prst="rect">
            <a:avLst/>
          </a:prstGeom>
        </p:spPr>
        <p:txBody>
          <a:bodyPr/>
          <a:lstStyle/>
          <a:p>
            <a:pPr/>
            <a:r>
              <a:t>这里punct掉下来的动画会让周围的字模糊掉，能不能就掉下来？</a:t>
            </a:r>
          </a:p>
          <a:p>
            <a:pPr/>
          </a:p>
          <a:p>
            <a:pPr/>
            <a:r>
              <a:t>黑箭头能不能替换成两个逗号移动合并到一起，然后句号和引号交换位置的动画？</a:t>
            </a:r>
          </a:p>
          <a:p>
            <a:pPr/>
          </a:p>
          <a:p>
            <a:pPr/>
            <a:r>
              <a:t>excalibur. </a:t>
            </a:r>
          </a:p>
          <a:p>
            <a:pPr/>
          </a:p>
          <a:p>
            <a:pPr/>
            <a:r>
              <a:t>proper noun, appos, use overbrace.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9" name="Shape 599"/>
          <p:cNvSpPr/>
          <p:nvPr>
            <p:ph type="sldImg"/>
          </p:nvPr>
        </p:nvSpPr>
        <p:spPr>
          <a:prstGeom prst="rect">
            <a:avLst/>
          </a:prstGeom>
        </p:spPr>
        <p:txBody>
          <a:bodyPr/>
          <a:lstStyle/>
          <a:p>
            <a:pPr/>
          </a:p>
        </p:txBody>
      </p:sp>
      <p:sp>
        <p:nvSpPr>
          <p:cNvPr id="600" name="Shape 600"/>
          <p:cNvSpPr/>
          <p:nvPr>
            <p:ph type="body" sz="quarter" idx="1"/>
          </p:nvPr>
        </p:nvSpPr>
        <p:spPr>
          <a:prstGeom prst="rect">
            <a:avLst/>
          </a:prstGeom>
        </p:spPr>
        <p:txBody>
          <a:bodyPr/>
          <a:lstStyle/>
          <a:p>
            <a:pPr/>
            <a:r>
              <a:t>In other words, we have enhanced the previous correlation between punctuation and tree by splitting punctuation into two parts[CLICK] , underlying and surface.[CLICK]</a:t>
            </a:r>
          </a:p>
          <a:p>
            <a:pPr/>
          </a:p>
          <a:p>
            <a:pPr/>
          </a:p>
          <a:p>
            <a:pPr/>
            <a:r>
              <a:t>The underlying form needs to explain [CLICK] the surface punctuation and in turn be explained by the tree structure.</a:t>
            </a:r>
          </a:p>
          <a:p>
            <a:pPr/>
          </a:p>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0" name="Shape 630"/>
          <p:cNvSpPr/>
          <p:nvPr>
            <p:ph type="sldImg"/>
          </p:nvPr>
        </p:nvSpPr>
        <p:spPr>
          <a:prstGeom prst="rect">
            <a:avLst/>
          </a:prstGeom>
        </p:spPr>
        <p:txBody>
          <a:bodyPr/>
          <a:lstStyle/>
          <a:p>
            <a:pPr/>
          </a:p>
        </p:txBody>
      </p:sp>
      <p:sp>
        <p:nvSpPr>
          <p:cNvPr id="631" name="Shape 631"/>
          <p:cNvSpPr/>
          <p:nvPr>
            <p:ph type="body" sz="quarter" idx="1"/>
          </p:nvPr>
        </p:nvSpPr>
        <p:spPr>
          <a:prstGeom prst="rect">
            <a:avLst/>
          </a:prstGeom>
        </p:spPr>
        <p:txBody>
          <a:bodyPr/>
          <a:lstStyle/>
          <a:p>
            <a:pPr/>
            <a:r>
              <a:t>When we follow the up-arrows and go from the surface punct to recover the underlying punct, and eventually to recover the tree. We are essentially doing punctuation-aware parsing. </a:t>
            </a:r>
          </a:p>
          <a:p>
            <a:pPr/>
          </a:p>
          <a:p>
            <a:pPr/>
            <a:r>
              <a:t>When we follow the down-arrows, we generate underlying punctuation form the tree and           the surface            from the underlying punctuation. </a:t>
            </a:r>
          </a:p>
          <a:p>
            <a:pPr/>
            <a:r>
              <a:t>Now let’s focus on this generative process. </a:t>
            </a:r>
          </a:p>
          <a:p>
            <a:pPr/>
            <a:r>
              <a:t>Step 1 is attach and step 2 is rewriting.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30809" y="-254000"/>
            <a:ext cx="13004801" cy="2159000"/>
          </a:xfrm>
          <a:prstGeom prst="rect">
            <a:avLst/>
          </a:prstGeom>
        </p:spPr>
        <p:txBody>
          <a:bodyPr/>
          <a:lstStyle>
            <a:lvl1pPr>
              <a:defRPr sz="6000">
                <a:solidFill>
                  <a:schemeClr val="accent1">
                    <a:hueOff val="114395"/>
                    <a:lumOff val="-24975"/>
                  </a:schemeClr>
                </a:solidFill>
              </a:defRPr>
            </a:lvl1pPr>
          </a:lstStyle>
          <a:p>
            <a:pPr/>
            <a:r>
              <a:t>Title Text</a:t>
            </a:r>
          </a:p>
        </p:txBody>
      </p:sp>
      <p:sp>
        <p:nvSpPr>
          <p:cNvPr id="118" name="Body Level One…"/>
          <p:cNvSpPr txBox="1"/>
          <p:nvPr>
            <p:ph type="body" idx="1"/>
          </p:nvPr>
        </p:nvSpPr>
        <p:spPr>
          <a:xfrm>
            <a:off x="921691" y="1339850"/>
            <a:ext cx="11099801" cy="6286500"/>
          </a:xfrm>
          <a:prstGeom prst="rect">
            <a:avLst/>
          </a:prstGeom>
        </p:spPr>
        <p:txBody>
          <a:bodyPr anchor="t"/>
          <a:lstStyle>
            <a:lvl1pPr>
              <a:spcBef>
                <a:spcPts val="1000"/>
              </a:spcBef>
              <a:defRPr>
                <a:solidFill>
                  <a:schemeClr val="accent1">
                    <a:hueOff val="114395"/>
                    <a:lumOff val="-24975"/>
                  </a:schemeClr>
                </a:solidFill>
              </a:defRPr>
            </a:lvl1pPr>
            <a:lvl2pPr>
              <a:spcBef>
                <a:spcPts val="100"/>
              </a:spcBef>
              <a:buChar char="-"/>
              <a:defRPr sz="2400">
                <a:solidFill>
                  <a:schemeClr val="accent1">
                    <a:hueOff val="114395"/>
                    <a:lumOff val="-24975"/>
                  </a:schemeClr>
                </a:solidFill>
              </a:defRPr>
            </a:lvl2pPr>
            <a:lvl3pPr>
              <a:spcBef>
                <a:spcPts val="100"/>
              </a:spcBef>
              <a:buChar char="-"/>
              <a:defRPr sz="2400">
                <a:solidFill>
                  <a:schemeClr val="accent1">
                    <a:hueOff val="114395"/>
                    <a:lumOff val="-24975"/>
                  </a:schemeClr>
                </a:solidFill>
              </a:defRPr>
            </a:lvl3pPr>
            <a:lvl4pPr>
              <a:spcBef>
                <a:spcPts val="100"/>
              </a:spcBef>
              <a:buChar char="-"/>
              <a:defRPr sz="2400">
                <a:solidFill>
                  <a:schemeClr val="accent1">
                    <a:hueOff val="114395"/>
                    <a:lumOff val="-24975"/>
                  </a:schemeClr>
                </a:solidFill>
              </a:defRPr>
            </a:lvl4pPr>
            <a:lvl5pPr>
              <a:spcBef>
                <a:spcPts val="100"/>
              </a:spcBef>
              <a:buChar char="-"/>
              <a:defRPr sz="2400">
                <a:solidFill>
                  <a:schemeClr val="accent1">
                    <a:hueOff val="114395"/>
                    <a:lumOff val="-24975"/>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Title Text"/>
          <p:cNvSpPr txBox="1"/>
          <p:nvPr>
            <p:ph type="title"/>
          </p:nvPr>
        </p:nvSpPr>
        <p:spPr>
          <a:xfrm>
            <a:off x="1270000" y="635000"/>
            <a:ext cx="10464800" cy="2108200"/>
          </a:xfrm>
          <a:prstGeom prst="rect">
            <a:avLst/>
          </a:prstGeom>
        </p:spPr>
        <p:txBody>
          <a:bodyPr/>
          <a:lstStyle>
            <a:lvl1pPr>
              <a:defRPr sz="7200">
                <a:solidFill>
                  <a:srgbClr val="3E231A"/>
                </a:solidFill>
                <a:latin typeface="Papyrus"/>
                <a:ea typeface="Papyrus"/>
                <a:cs typeface="Papyrus"/>
                <a:sym typeface="Papyrus"/>
              </a:defRPr>
            </a:lvl1pPr>
          </a:lstStyle>
          <a:p>
            <a:pPr/>
            <a:r>
              <a:t>Title Text</a:t>
            </a:r>
          </a:p>
        </p:txBody>
      </p:sp>
      <p:sp>
        <p:nvSpPr>
          <p:cNvPr id="127" name="Body Level One…"/>
          <p:cNvSpPr txBox="1"/>
          <p:nvPr>
            <p:ph type="body" idx="1"/>
          </p:nvPr>
        </p:nvSpPr>
        <p:spPr>
          <a:xfrm>
            <a:off x="1270000" y="2819400"/>
            <a:ext cx="10464800" cy="5842000"/>
          </a:xfrm>
          <a:prstGeom prst="rect">
            <a:avLst/>
          </a:prstGeom>
        </p:spPr>
        <p:txBody>
          <a:bodyPr/>
          <a:lstStyle>
            <a:lvl1pPr marL="469900" indent="-469900">
              <a:spcBef>
                <a:spcPts val="3000"/>
              </a:spcBef>
              <a:buSzPct val="25000"/>
              <a:buBlip>
                <a:blip r:embed="rId3"/>
              </a:buBlip>
              <a:defRPr sz="3800">
                <a:solidFill>
                  <a:srgbClr val="3E231A"/>
                </a:solidFill>
                <a:latin typeface="Papyrus"/>
                <a:ea typeface="Papyrus"/>
                <a:cs typeface="Papyrus"/>
                <a:sym typeface="Papyrus"/>
              </a:defRPr>
            </a:lvl1pPr>
            <a:lvl2pPr marL="939800" indent="-469900">
              <a:spcBef>
                <a:spcPts val="3000"/>
              </a:spcBef>
              <a:buSzPct val="25000"/>
              <a:buBlip>
                <a:blip r:embed="rId3"/>
              </a:buBlip>
              <a:defRPr sz="3800">
                <a:solidFill>
                  <a:srgbClr val="3E231A"/>
                </a:solidFill>
                <a:latin typeface="Papyrus"/>
                <a:ea typeface="Papyrus"/>
                <a:cs typeface="Papyrus"/>
                <a:sym typeface="Papyrus"/>
              </a:defRPr>
            </a:lvl2pPr>
            <a:lvl3pPr marL="1409700" indent="-469900">
              <a:spcBef>
                <a:spcPts val="3000"/>
              </a:spcBef>
              <a:buSzPct val="25000"/>
              <a:buBlip>
                <a:blip r:embed="rId3"/>
              </a:buBlip>
              <a:defRPr sz="3800">
                <a:solidFill>
                  <a:srgbClr val="3E231A"/>
                </a:solidFill>
                <a:latin typeface="Papyrus"/>
                <a:ea typeface="Papyrus"/>
                <a:cs typeface="Papyrus"/>
                <a:sym typeface="Papyrus"/>
              </a:defRPr>
            </a:lvl3pPr>
            <a:lvl4pPr marL="1879600" indent="-469900">
              <a:spcBef>
                <a:spcPts val="3000"/>
              </a:spcBef>
              <a:buSzPct val="25000"/>
              <a:buBlip>
                <a:blip r:embed="rId3"/>
              </a:buBlip>
              <a:defRPr sz="3800">
                <a:solidFill>
                  <a:srgbClr val="3E231A"/>
                </a:solidFill>
                <a:latin typeface="Papyrus"/>
                <a:ea typeface="Papyrus"/>
                <a:cs typeface="Papyrus"/>
                <a:sym typeface="Papyrus"/>
              </a:defRPr>
            </a:lvl4pPr>
            <a:lvl5pPr marL="2349500" indent="-469900">
              <a:spcBef>
                <a:spcPts val="3000"/>
              </a:spcBef>
              <a:buSzPct val="25000"/>
              <a:buBlip>
                <a:blip r:embed="rId3"/>
              </a:buBlip>
              <a:defRPr sz="38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6337299" y="9296399"/>
            <a:ext cx="323479" cy="457201"/>
          </a:xfrm>
          <a:prstGeom prst="rect">
            <a:avLst/>
          </a:prstGeom>
        </p:spPr>
        <p:txBody>
          <a:bodyPr anchor="b"/>
          <a:lstStyle>
            <a:lvl1pPr>
              <a:defRPr sz="1800">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
        <p:nvSpPr>
          <p:cNvPr id="4"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29.png"/><Relationship Id="rId12" Type="http://schemas.openxmlformats.org/officeDocument/2006/relationships/image" Target="../media/image3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3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3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3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3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1.tif"/><Relationship Id="rId5" Type="http://schemas.openxmlformats.org/officeDocument/2006/relationships/image" Target="../media/image1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19.png"/><Relationship Id="rId5"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1.tif"/><Relationship Id="rId5" Type="http://schemas.openxmlformats.org/officeDocument/2006/relationships/image" Target="../media/image1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9.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46.png"/><Relationship Id="rId14" Type="http://schemas.openxmlformats.org/officeDocument/2006/relationships/image" Target="../media/image47.png"/><Relationship Id="rId15" Type="http://schemas.openxmlformats.org/officeDocument/2006/relationships/image" Target="../media/image48.png"/><Relationship Id="rId16" Type="http://schemas.openxmlformats.org/officeDocument/2006/relationships/image" Target="../media/image49.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5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image" Target="../media/image57.png"/><Relationship Id="rId14" Type="http://schemas.openxmlformats.org/officeDocument/2006/relationships/image" Target="../media/image5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29.png"/><Relationship Id="rId12" Type="http://schemas.openxmlformats.org/officeDocument/2006/relationships/image" Target="../media/image57.png"/><Relationship Id="rId13" Type="http://schemas.openxmlformats.org/officeDocument/2006/relationships/image" Target="../media/image56.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29.png"/><Relationship Id="rId12" Type="http://schemas.openxmlformats.org/officeDocument/2006/relationships/image" Target="../media/image57.png"/><Relationship Id="rId13" Type="http://schemas.openxmlformats.org/officeDocument/2006/relationships/image" Target="../media/image56.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59.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59.png"/><Relationship Id="rId4" Type="http://schemas.openxmlformats.org/officeDocument/2006/relationships/image" Target="../media/image6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59.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59.png"/><Relationship Id="rId4" Type="http://schemas.openxmlformats.org/officeDocument/2006/relationships/image" Target="../media/image6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59.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0.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59.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75.png"/><Relationship Id="rId4" Type="http://schemas.openxmlformats.org/officeDocument/2006/relationships/image" Target="../media/image76.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6.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80.png"/><Relationship Id="rId8" Type="http://schemas.openxmlformats.org/officeDocument/2006/relationships/image" Target="../media/image81.png"/><Relationship Id="rId9" Type="http://schemas.openxmlformats.org/officeDocument/2006/relationships/image" Target="../media/image82.png"/><Relationship Id="rId10" Type="http://schemas.openxmlformats.org/officeDocument/2006/relationships/image" Target="../media/image83.png"/><Relationship Id="rId11" Type="http://schemas.openxmlformats.org/officeDocument/2006/relationships/image" Target="../media/image29.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4.png"/><Relationship Id="rId7" Type="http://schemas.openxmlformats.org/officeDocument/2006/relationships/image" Target="../media/image12.png"/><Relationship Id="rId8" Type="http://schemas.openxmlformats.org/officeDocument/2006/relationships/image" Target="../media/image8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86.png"/><Relationship Id="rId4" Type="http://schemas.openxmlformats.org/officeDocument/2006/relationships/image" Target="../media/image87.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8.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80.png"/><Relationship Id="rId7" Type="http://schemas.openxmlformats.org/officeDocument/2006/relationships/image" Target="../media/image96.png"/><Relationship Id="rId8" Type="http://schemas.openxmlformats.org/officeDocument/2006/relationships/image" Target="../media/image97.png"/><Relationship Id="rId9" Type="http://schemas.openxmlformats.org/officeDocument/2006/relationships/image" Target="../media/image98.png"/><Relationship Id="rId10" Type="http://schemas.openxmlformats.org/officeDocument/2006/relationships/image" Target="../media/image99.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100.png"/><Relationship Id="rId4" Type="http://schemas.openxmlformats.org/officeDocument/2006/relationships/image" Target="../media/image101.png"/><Relationship Id="rId5" Type="http://schemas.openxmlformats.org/officeDocument/2006/relationships/image" Target="../media/image102.png"/><Relationship Id="rId6" Type="http://schemas.openxmlformats.org/officeDocument/2006/relationships/image" Target="../media/image103.png"/><Relationship Id="rId7" Type="http://schemas.openxmlformats.org/officeDocument/2006/relationships/image" Target="../media/image80.png"/><Relationship Id="rId8" Type="http://schemas.openxmlformats.org/officeDocument/2006/relationships/image" Target="../media/image96.png"/><Relationship Id="rId9" Type="http://schemas.openxmlformats.org/officeDocument/2006/relationships/image" Target="../media/image97.png"/><Relationship Id="rId10" Type="http://schemas.openxmlformats.org/officeDocument/2006/relationships/image" Target="../media/image98.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93.png"/><Relationship Id="rId4" Type="http://schemas.openxmlformats.org/officeDocument/2006/relationships/image" Target="../media/image95.png"/><Relationship Id="rId5" Type="http://schemas.openxmlformats.org/officeDocument/2006/relationships/image" Target="../media/image80.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4.png"/><Relationship Id="rId10" Type="http://schemas.openxmlformats.org/officeDocument/2006/relationships/image" Target="../media/image99.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104.png"/><Relationship Id="rId4" Type="http://schemas.openxmlformats.org/officeDocument/2006/relationships/image" Target="../media/image93.png"/><Relationship Id="rId5" Type="http://schemas.openxmlformats.org/officeDocument/2006/relationships/image" Target="../media/image97.png"/><Relationship Id="rId6" Type="http://schemas.openxmlformats.org/officeDocument/2006/relationships/image" Target="../media/image98.png"/><Relationship Id="rId7" Type="http://schemas.openxmlformats.org/officeDocument/2006/relationships/image" Target="../media/image80.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97.png"/><Relationship Id="rId4" Type="http://schemas.openxmlformats.org/officeDocument/2006/relationships/image" Target="../media/image105.png"/><Relationship Id="rId5" Type="http://schemas.openxmlformats.org/officeDocument/2006/relationships/image" Target="../media/image106.png"/><Relationship Id="rId6" Type="http://schemas.openxmlformats.org/officeDocument/2006/relationships/image" Target="../media/image107.png"/><Relationship Id="rId7" Type="http://schemas.openxmlformats.org/officeDocument/2006/relationships/image" Target="../media/image108.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3.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9.png"/><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4.png"/><Relationship Id="rId8" Type="http://schemas.openxmlformats.org/officeDocument/2006/relationships/image" Target="../media/image115.png"/><Relationship Id="rId9" Type="http://schemas.openxmlformats.org/officeDocument/2006/relationships/image" Target="../media/image116.png"/><Relationship Id="rId10" Type="http://schemas.openxmlformats.org/officeDocument/2006/relationships/image" Target="../media/image11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8.png"/><Relationship Id="rId15" Type="http://schemas.openxmlformats.org/officeDocument/2006/relationships/image" Target="../media/image1.tif"/><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 Id="rId19" Type="http://schemas.openxmlformats.org/officeDocument/2006/relationships/image" Target="../media/image22.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9.png"/><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image" Target="../media/image112.png"/><Relationship Id="rId6" Type="http://schemas.openxmlformats.org/officeDocument/2006/relationships/image" Target="../media/image113.png"/><Relationship Id="rId7" Type="http://schemas.openxmlformats.org/officeDocument/2006/relationships/image" Target="../media/image118.png"/><Relationship Id="rId8" Type="http://schemas.openxmlformats.org/officeDocument/2006/relationships/image" Target="../media/image115.png"/><Relationship Id="rId9" Type="http://schemas.openxmlformats.org/officeDocument/2006/relationships/image" Target="../media/image119.png"/><Relationship Id="rId10" Type="http://schemas.openxmlformats.org/officeDocument/2006/relationships/image" Target="../media/image120.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9.png"/><Relationship Id="rId3" Type="http://schemas.openxmlformats.org/officeDocument/2006/relationships/image" Target="../media/image121.png"/><Relationship Id="rId4" Type="http://schemas.openxmlformats.org/officeDocument/2006/relationships/image" Target="../media/image122.png"/><Relationship Id="rId5" Type="http://schemas.openxmlformats.org/officeDocument/2006/relationships/image" Target="../media/image123.png"/><Relationship Id="rId6" Type="http://schemas.openxmlformats.org/officeDocument/2006/relationships/image" Target="../media/image124.png"/><Relationship Id="rId7" Type="http://schemas.openxmlformats.org/officeDocument/2006/relationships/image" Target="../media/image125.png"/><Relationship Id="rId8" Type="http://schemas.openxmlformats.org/officeDocument/2006/relationships/image" Target="../media/image126.png"/><Relationship Id="rId9" Type="http://schemas.openxmlformats.org/officeDocument/2006/relationships/image" Target="../media/image127.png"/><Relationship Id="rId10" Type="http://schemas.openxmlformats.org/officeDocument/2006/relationships/image" Target="../media/image128.png"/><Relationship Id="rId11" Type="http://schemas.openxmlformats.org/officeDocument/2006/relationships/image" Target="../media/image129.png"/><Relationship Id="rId12" Type="http://schemas.openxmlformats.org/officeDocument/2006/relationships/image" Target="../media/image130.png"/><Relationship Id="rId13" Type="http://schemas.openxmlformats.org/officeDocument/2006/relationships/image" Target="../media/image110.png"/><Relationship Id="rId14" Type="http://schemas.openxmlformats.org/officeDocument/2006/relationships/image" Target="../media/image112.png"/><Relationship Id="rId15" Type="http://schemas.openxmlformats.org/officeDocument/2006/relationships/image" Target="../media/image113.png"/><Relationship Id="rId16" Type="http://schemas.openxmlformats.org/officeDocument/2006/relationships/image" Target="../media/image131.png"/><Relationship Id="rId17" Type="http://schemas.openxmlformats.org/officeDocument/2006/relationships/image" Target="../media/image115.png"/><Relationship Id="rId18" Type="http://schemas.openxmlformats.org/officeDocument/2006/relationships/image" Target="../media/image116.png"/><Relationship Id="rId19" Type="http://schemas.openxmlformats.org/officeDocument/2006/relationships/image" Target="../media/image132.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1.png"/><Relationship Id="rId3" Type="http://schemas.openxmlformats.org/officeDocument/2006/relationships/image" Target="../media/image122.png"/><Relationship Id="rId4" Type="http://schemas.openxmlformats.org/officeDocument/2006/relationships/image" Target="../media/image133.png"/><Relationship Id="rId5" Type="http://schemas.openxmlformats.org/officeDocument/2006/relationships/image" Target="../media/image134.png"/><Relationship Id="rId6" Type="http://schemas.openxmlformats.org/officeDocument/2006/relationships/image" Target="../media/image135.png"/><Relationship Id="rId7" Type="http://schemas.openxmlformats.org/officeDocument/2006/relationships/image" Target="../media/image136.png"/><Relationship Id="rId8" Type="http://schemas.openxmlformats.org/officeDocument/2006/relationships/image" Target="../media/image137.png"/><Relationship Id="rId9" Type="http://schemas.openxmlformats.org/officeDocument/2006/relationships/image" Target="../media/image110.png"/><Relationship Id="rId10" Type="http://schemas.openxmlformats.org/officeDocument/2006/relationships/image" Target="../media/image111.png"/><Relationship Id="rId11" Type="http://schemas.openxmlformats.org/officeDocument/2006/relationships/image" Target="../media/image112.png"/><Relationship Id="rId12" Type="http://schemas.openxmlformats.org/officeDocument/2006/relationships/image" Target="../media/image113.png"/><Relationship Id="rId13" Type="http://schemas.openxmlformats.org/officeDocument/2006/relationships/image" Target="../media/image138.png"/><Relationship Id="rId14" Type="http://schemas.openxmlformats.org/officeDocument/2006/relationships/image" Target="../media/image109.png"/><Relationship Id="rId15" Type="http://schemas.openxmlformats.org/officeDocument/2006/relationships/image" Target="../media/image115.png"/><Relationship Id="rId16" Type="http://schemas.openxmlformats.org/officeDocument/2006/relationships/image" Target="../media/image120.png"/><Relationship Id="rId17" Type="http://schemas.openxmlformats.org/officeDocument/2006/relationships/image" Target="../media/image139.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8.png"/><Relationship Id="rId15" Type="http://schemas.openxmlformats.org/officeDocument/2006/relationships/image" Target="../media/image1.tif"/><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21.png"/><Relationship Id="rId19" Type="http://schemas.openxmlformats.org/officeDocument/2006/relationships/image" Target="../media/image22.png"/><Relationship Id="rId20" Type="http://schemas.openxmlformats.org/officeDocument/2006/relationships/image" Target="../media/image1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A Generative Model for Punctuation in Dependency Parsing"/>
          <p:cNvSpPr txBox="1"/>
          <p:nvPr>
            <p:ph type="ctrTitle"/>
          </p:nvPr>
        </p:nvSpPr>
        <p:spPr>
          <a:prstGeom prst="rect">
            <a:avLst/>
          </a:prstGeom>
        </p:spPr>
        <p:txBody>
          <a:bodyPr/>
          <a:lstStyle>
            <a:lvl1pPr defTabSz="502412">
              <a:defRPr sz="6880"/>
            </a:lvl1pPr>
          </a:lstStyle>
          <a:p>
            <a:pPr/>
            <a:r>
              <a:t>A Generative Model for Punctuation in Dependency Parsing</a:t>
            </a:r>
          </a:p>
        </p:txBody>
      </p:sp>
      <p:sp>
        <p:nvSpPr>
          <p:cNvPr id="138" name="Xiang Lisa Li*, Dingquan Wang*, and Jason Eisner"/>
          <p:cNvSpPr txBox="1"/>
          <p:nvPr>
            <p:ph type="subTitle" sz="quarter" idx="1"/>
          </p:nvPr>
        </p:nvSpPr>
        <p:spPr>
          <a:xfrm>
            <a:off x="1270000" y="5346700"/>
            <a:ext cx="10464800" cy="1130300"/>
          </a:xfrm>
          <a:prstGeom prst="rect">
            <a:avLst/>
          </a:prstGeom>
        </p:spPr>
        <p:txBody>
          <a:bodyPr/>
          <a:lstStyle/>
          <a:p>
            <a:pPr/>
            <a:r>
              <a:t>Xiang Lisa Li*, Dingquan Wang*, and Jason Eisner</a:t>
            </a:r>
          </a:p>
        </p:txBody>
      </p:sp>
      <p:pic>
        <p:nvPicPr>
          <p:cNvPr id="139" name="Image" descr="Image"/>
          <p:cNvPicPr>
            <a:picLocks noChangeAspect="1"/>
          </p:cNvPicPr>
          <p:nvPr/>
        </p:nvPicPr>
        <p:blipFill>
          <a:blip r:embed="rId3">
            <a:extLst/>
          </a:blip>
          <a:stretch>
            <a:fillRect/>
          </a:stretch>
        </p:blipFill>
        <p:spPr>
          <a:xfrm>
            <a:off x="5089909" y="6883400"/>
            <a:ext cx="6989776" cy="2693165"/>
          </a:xfrm>
          <a:prstGeom prst="rect">
            <a:avLst/>
          </a:prstGeom>
          <a:ln w="12700">
            <a:miter lim="400000"/>
          </a:ln>
        </p:spPr>
      </p:pic>
      <p:sp>
        <p:nvSpPr>
          <p:cNvPr id="140" name="* Equal Contribution"/>
          <p:cNvSpPr txBox="1"/>
          <p:nvPr/>
        </p:nvSpPr>
        <p:spPr>
          <a:xfrm>
            <a:off x="999115" y="8377605"/>
            <a:ext cx="304312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Equal Contribution</a:t>
            </a:r>
          </a:p>
        </p:txBody>
      </p:sp>
      <p:sp>
        <p:nvSpPr>
          <p:cNvPr id="141" name="Slide Number"/>
          <p:cNvSpPr txBox="1"/>
          <p:nvPr>
            <p:ph type="sldNum" sz="quarter" idx="2"/>
          </p:nvPr>
        </p:nvSpPr>
        <p:spPr>
          <a:xfrm>
            <a:off x="6385373" y="9296400"/>
            <a:ext cx="227280"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Tree"/>
          <p:cNvSpPr txBox="1"/>
          <p:nvPr/>
        </p:nvSpPr>
        <p:spPr>
          <a:xfrm>
            <a:off x="5708002" y="938337"/>
            <a:ext cx="1149605"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Tree</a:t>
            </a:r>
          </a:p>
        </p:txBody>
      </p:sp>
      <p:sp>
        <p:nvSpPr>
          <p:cNvPr id="603" name="underlying…"/>
          <p:cNvSpPr txBox="1"/>
          <p:nvPr/>
        </p:nvSpPr>
        <p:spPr>
          <a:xfrm>
            <a:off x="5154224" y="2781659"/>
            <a:ext cx="2257160" cy="1105444"/>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300">
                <a:solidFill>
                  <a:srgbClr val="FFFFFF"/>
                </a:solidFill>
                <a:latin typeface="+mn-lt"/>
                <a:ea typeface="+mn-ea"/>
                <a:cs typeface="+mn-cs"/>
                <a:sym typeface="Helvetica Neue Medium"/>
              </a:defRPr>
            </a:pPr>
            <a:r>
              <a:t>underlying</a:t>
            </a:r>
          </a:p>
          <a:p>
            <a:pPr>
              <a:defRPr b="0" sz="3300">
                <a:solidFill>
                  <a:srgbClr val="FFFFFF"/>
                </a:solidFill>
                <a:latin typeface="+mn-lt"/>
                <a:ea typeface="+mn-ea"/>
                <a:cs typeface="+mn-cs"/>
                <a:sym typeface="Helvetica Neue Medium"/>
              </a:defRPr>
            </a:pPr>
            <a:r>
              <a:t>punct</a:t>
            </a:r>
          </a:p>
        </p:txBody>
      </p:sp>
      <p:pic>
        <p:nvPicPr>
          <p:cNvPr id="618" name="Connection Line" descr="Connection Line"/>
          <p:cNvPicPr>
            <a:picLocks noChangeAspect="0"/>
          </p:cNvPicPr>
          <p:nvPr/>
        </p:nvPicPr>
        <p:blipFill>
          <a:blip r:embed="rId3">
            <a:extLst/>
          </a:blip>
          <a:stretch>
            <a:fillRect/>
          </a:stretch>
        </p:blipFill>
        <p:spPr>
          <a:xfrm>
            <a:off x="7009538" y="1342993"/>
            <a:ext cx="785742" cy="1507779"/>
          </a:xfrm>
          <a:prstGeom prst="rect">
            <a:avLst/>
          </a:prstGeom>
        </p:spPr>
      </p:pic>
      <p:sp>
        <p:nvSpPr>
          <p:cNvPr id="605" name="parse"/>
          <p:cNvSpPr txBox="1"/>
          <p:nvPr/>
        </p:nvSpPr>
        <p:spPr>
          <a:xfrm>
            <a:off x="2955794" y="3035659"/>
            <a:ext cx="1239585" cy="597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parse</a:t>
            </a:r>
          </a:p>
        </p:txBody>
      </p:sp>
      <p:sp>
        <p:nvSpPr>
          <p:cNvPr id="606" name="generation"/>
          <p:cNvSpPr txBox="1"/>
          <p:nvPr/>
        </p:nvSpPr>
        <p:spPr>
          <a:xfrm>
            <a:off x="8370229" y="3035659"/>
            <a:ext cx="2263865" cy="597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generation</a:t>
            </a:r>
          </a:p>
        </p:txBody>
      </p:sp>
      <p:sp>
        <p:nvSpPr>
          <p:cNvPr id="607" name="Let’s exploit the underlying punctuation…"/>
          <p:cNvSpPr txBox="1"/>
          <p:nvPr/>
        </p:nvSpPr>
        <p:spPr>
          <a:xfrm>
            <a:off x="2165769" y="6815214"/>
            <a:ext cx="8470062" cy="11304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400">
                <a:solidFill>
                  <a:srgbClr val="C82506"/>
                </a:solidFill>
              </a:defRPr>
            </a:pPr>
            <a:r>
              <a:t>Let’s exploit the underlying punctuation </a:t>
            </a:r>
          </a:p>
          <a:p>
            <a:pPr>
              <a:defRPr sz="3400">
                <a:solidFill>
                  <a:srgbClr val="C82506"/>
                </a:solidFill>
              </a:defRPr>
            </a:pPr>
            <a:r>
              <a:t>under a generative model !</a:t>
            </a:r>
          </a:p>
        </p:txBody>
      </p:sp>
      <p:sp>
        <p:nvSpPr>
          <p:cNvPr id="608" name="Slide Number"/>
          <p:cNvSpPr txBox="1"/>
          <p:nvPr>
            <p:ph type="sldNum" sz="quarter" idx="2"/>
          </p:nvPr>
        </p:nvSpPr>
        <p:spPr>
          <a:xfrm>
            <a:off x="6385373" y="9296400"/>
            <a:ext cx="227280"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20" name="Connection Line" descr="Connection Line"/>
          <p:cNvPicPr>
            <a:picLocks noChangeAspect="0"/>
          </p:cNvPicPr>
          <p:nvPr/>
        </p:nvPicPr>
        <p:blipFill>
          <a:blip r:embed="rId4">
            <a:extLst/>
          </a:blip>
          <a:stretch>
            <a:fillRect/>
          </a:stretch>
        </p:blipFill>
        <p:spPr>
          <a:xfrm>
            <a:off x="7251222" y="3734734"/>
            <a:ext cx="697285" cy="1354578"/>
          </a:xfrm>
          <a:prstGeom prst="rect">
            <a:avLst/>
          </a:prstGeom>
        </p:spPr>
      </p:pic>
      <p:grpSp>
        <p:nvGrpSpPr>
          <p:cNvPr id="612" name="Group"/>
          <p:cNvGrpSpPr/>
          <p:nvPr/>
        </p:nvGrpSpPr>
        <p:grpSpPr>
          <a:xfrm>
            <a:off x="4389916" y="1272287"/>
            <a:ext cx="1221018" cy="3826140"/>
            <a:chOff x="-63499" y="-105664"/>
            <a:chExt cx="1221016" cy="3826139"/>
          </a:xfrm>
        </p:grpSpPr>
        <p:pic>
          <p:nvPicPr>
            <p:cNvPr id="622" name="Connection Line" descr="Connection Line"/>
            <p:cNvPicPr>
              <a:picLocks noChangeAspect="0"/>
            </p:cNvPicPr>
            <p:nvPr/>
          </p:nvPicPr>
          <p:blipFill>
            <a:blip r:embed="rId5">
              <a:extLst/>
            </a:blip>
            <a:stretch>
              <a:fillRect/>
            </a:stretch>
          </p:blipFill>
          <p:spPr>
            <a:xfrm>
              <a:off x="-63500" y="-105665"/>
              <a:ext cx="1149622" cy="1542099"/>
            </a:xfrm>
            <a:prstGeom prst="rect">
              <a:avLst/>
            </a:prstGeom>
            <a:effectLst/>
          </p:spPr>
        </p:pic>
        <p:pic>
          <p:nvPicPr>
            <p:cNvPr id="624" name="Connection Line" descr="Connection Line"/>
            <p:cNvPicPr>
              <a:picLocks noChangeAspect="0"/>
            </p:cNvPicPr>
            <p:nvPr/>
          </p:nvPicPr>
          <p:blipFill>
            <a:blip r:embed="rId6">
              <a:extLst/>
            </a:blip>
            <a:stretch>
              <a:fillRect/>
            </a:stretch>
          </p:blipFill>
          <p:spPr>
            <a:xfrm>
              <a:off x="257503" y="2342605"/>
              <a:ext cx="900014" cy="1377870"/>
            </a:xfrm>
            <a:prstGeom prst="rect">
              <a:avLst/>
            </a:prstGeom>
            <a:effectLst/>
          </p:spPr>
        </p:pic>
      </p:grpSp>
      <p:sp>
        <p:nvSpPr>
          <p:cNvPr id="613" name="surface…"/>
          <p:cNvSpPr txBox="1"/>
          <p:nvPr/>
        </p:nvSpPr>
        <p:spPr>
          <a:xfrm>
            <a:off x="5567057" y="4720821"/>
            <a:ext cx="1667486" cy="1105444"/>
          </a:xfrm>
          <a:prstGeom prst="rect">
            <a:avLst/>
          </a:prstGeom>
          <a:solidFill>
            <a:schemeClr val="accent3"/>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300">
                <a:solidFill>
                  <a:srgbClr val="FFFFFF"/>
                </a:solidFill>
                <a:latin typeface="+mn-lt"/>
                <a:ea typeface="+mn-ea"/>
                <a:cs typeface="+mn-cs"/>
                <a:sym typeface="Helvetica Neue Medium"/>
              </a:defRPr>
            </a:pPr>
            <a:r>
              <a:t>surface</a:t>
            </a:r>
          </a:p>
          <a:p>
            <a:pPr>
              <a:defRPr b="0" sz="3300">
                <a:solidFill>
                  <a:srgbClr val="FFFFFF"/>
                </a:solidFill>
                <a:latin typeface="+mn-lt"/>
                <a:ea typeface="+mn-ea"/>
                <a:cs typeface="+mn-cs"/>
                <a:sym typeface="Helvetica Neue Medium"/>
              </a:defRPr>
            </a:pPr>
            <a:r>
              <a:t>punct</a:t>
            </a:r>
          </a:p>
        </p:txBody>
      </p:sp>
      <p:pic>
        <p:nvPicPr>
          <p:cNvPr id="626" name="Connection Line" descr="Connection Line"/>
          <p:cNvPicPr>
            <a:picLocks noChangeAspect="0"/>
          </p:cNvPicPr>
          <p:nvPr/>
        </p:nvPicPr>
        <p:blipFill>
          <a:blip r:embed="rId7">
            <a:extLst/>
          </a:blip>
          <a:stretch>
            <a:fillRect/>
          </a:stretch>
        </p:blipFill>
        <p:spPr>
          <a:xfrm>
            <a:off x="7009538" y="1342993"/>
            <a:ext cx="785742" cy="1507779"/>
          </a:xfrm>
          <a:prstGeom prst="rect">
            <a:avLst/>
          </a:prstGeom>
        </p:spPr>
      </p:pic>
      <p:pic>
        <p:nvPicPr>
          <p:cNvPr id="628" name="Connection Line" descr="Connection Line"/>
          <p:cNvPicPr>
            <a:picLocks noChangeAspect="0"/>
          </p:cNvPicPr>
          <p:nvPr/>
        </p:nvPicPr>
        <p:blipFill>
          <a:blip r:embed="rId8">
            <a:extLst/>
          </a:blip>
          <a:stretch>
            <a:fillRect/>
          </a:stretch>
        </p:blipFill>
        <p:spPr>
          <a:xfrm>
            <a:off x="7230189" y="3749896"/>
            <a:ext cx="697285" cy="1354578"/>
          </a:xfrm>
          <a:prstGeom prst="rect">
            <a:avLst/>
          </a:prstGeom>
        </p:spPr>
      </p:pic>
      <p:sp>
        <p:nvSpPr>
          <p:cNvPr id="616" name="Attach"/>
          <p:cNvSpPr txBox="1"/>
          <p:nvPr/>
        </p:nvSpPr>
        <p:spPr>
          <a:xfrm>
            <a:off x="7952594" y="1575948"/>
            <a:ext cx="1346582" cy="572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Attach</a:t>
            </a:r>
          </a:p>
        </p:txBody>
      </p:sp>
      <p:sp>
        <p:nvSpPr>
          <p:cNvPr id="617" name="Rewriting"/>
          <p:cNvSpPr txBox="1"/>
          <p:nvPr/>
        </p:nvSpPr>
        <p:spPr>
          <a:xfrm>
            <a:off x="8147915" y="4115919"/>
            <a:ext cx="1913904" cy="572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Rewriting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mph" nodeType="clickEffect" presetSubtype="0" presetID="32" grpId="2" repeatCount="2000" fill="hold">
                                  <p:stCondLst>
                                    <p:cond delay="0"/>
                                  </p:stCondLst>
                                  <p:childTnLst>
                                    <p:animRot by="300000">
                                      <p:cBhvr>
                                        <p:cTn id="10" dur="50" fill="hold">
                                          <p:stCondLst>
                                            <p:cond delay="0"/>
                                          </p:stCondLst>
                                        </p:cTn>
                                        <p:tgtEl>
                                          <p:spTgt spid="606"/>
                                        </p:tgtEl>
                                        <p:attrNameLst>
                                          <p:attrName>r</p:attrName>
                                        </p:attrNameLst>
                                      </p:cBhvr>
                                    </p:animRot>
                                    <p:animRot by="-600000">
                                      <p:cBhvr>
                                        <p:cTn id="11" dur="100" fill="hold">
                                          <p:stCondLst>
                                            <p:cond delay="100"/>
                                          </p:stCondLst>
                                        </p:cTn>
                                        <p:tgtEl>
                                          <p:spTgt spid="606"/>
                                        </p:tgtEl>
                                        <p:attrNameLst>
                                          <p:attrName>r</p:attrName>
                                        </p:attrNameLst>
                                      </p:cBhvr>
                                    </p:animRot>
                                    <p:animRot by="600000">
                                      <p:cBhvr>
                                        <p:cTn id="12" dur="100" fill="hold">
                                          <p:stCondLst>
                                            <p:cond delay="200"/>
                                          </p:stCondLst>
                                        </p:cTn>
                                        <p:tgtEl>
                                          <p:spTgt spid="606"/>
                                        </p:tgtEl>
                                        <p:attrNameLst>
                                          <p:attrName>r</p:attrName>
                                        </p:attrNameLst>
                                      </p:cBhvr>
                                    </p:animRot>
                                    <p:animRot by="-600000">
                                      <p:cBhvr>
                                        <p:cTn id="13" dur="100" fill="hold">
                                          <p:stCondLst>
                                            <p:cond delay="300"/>
                                          </p:stCondLst>
                                        </p:cTn>
                                        <p:tgtEl>
                                          <p:spTgt spid="606"/>
                                        </p:tgtEl>
                                        <p:attrNameLst>
                                          <p:attrName>r</p:attrName>
                                        </p:attrNameLst>
                                      </p:cBhvr>
                                    </p:animRot>
                                    <p:animRot by="300000">
                                      <p:cBhvr>
                                        <p:cTn id="14" dur="100" fill="hold">
                                          <p:stCondLst>
                                            <p:cond delay="400"/>
                                          </p:stCondLst>
                                        </p:cTn>
                                        <p:tgtEl>
                                          <p:spTgt spid="606"/>
                                        </p:tgtEl>
                                        <p:attrNameLst>
                                          <p:attrName>r</p:attrName>
                                        </p:attrNameLst>
                                      </p:cBhvr>
                                    </p:animRot>
                                  </p:childTnLst>
                                </p:cTn>
                              </p:par>
                            </p:childTnLst>
                          </p:cTn>
                        </p:par>
                        <p:par>
                          <p:cTn id="15" fill="hold">
                            <p:stCondLst>
                              <p:cond delay="500"/>
                            </p:stCondLst>
                            <p:childTnLst>
                              <p:par>
                                <p:cTn id="16" presetClass="entr" nodeType="afterEffect" presetSubtype="0" presetID="1" grpId="3" fill="hold">
                                  <p:stCondLst>
                                    <p:cond delay="0"/>
                                  </p:stCondLst>
                                  <p:iterate type="el" backwards="0">
                                    <p:tmAbs val="0"/>
                                  </p:iterate>
                                  <p:childTnLst>
                                    <p:set>
                                      <p:cBhvr>
                                        <p:cTn id="17" fill="hold"/>
                                        <p:tgtEl>
                                          <p:spTgt spid="616"/>
                                        </p:tgtEl>
                                        <p:attrNameLst>
                                          <p:attrName>style.visibility</p:attrName>
                                        </p:attrNameLst>
                                      </p:cBhvr>
                                      <p:to>
                                        <p:strVal val="visible"/>
                                      </p:to>
                                    </p:set>
                                  </p:childTnLst>
                                </p:cTn>
                              </p:par>
                            </p:childTnLst>
                          </p:cTn>
                        </p:par>
                        <p:par>
                          <p:cTn id="18" fill="hold">
                            <p:stCondLst>
                              <p:cond delay="500"/>
                            </p:stCondLst>
                            <p:childTnLst>
                              <p:par>
                                <p:cTn id="19" presetClass="entr" nodeType="afterEffect" presetSubtype="1" presetID="22" grpId="4" fill="hold">
                                  <p:stCondLst>
                                    <p:cond delay="0"/>
                                  </p:stCondLst>
                                  <p:iterate type="el" backwards="0">
                                    <p:tmAbs val="0"/>
                                  </p:iterate>
                                  <p:childTnLst>
                                    <p:set>
                                      <p:cBhvr>
                                        <p:cTn id="20" fill="hold"/>
                                        <p:tgtEl>
                                          <p:spTgt spid="626"/>
                                        </p:tgtEl>
                                        <p:attrNameLst>
                                          <p:attrName>style.visibility</p:attrName>
                                        </p:attrNameLst>
                                      </p:cBhvr>
                                      <p:to>
                                        <p:strVal val="visible"/>
                                      </p:to>
                                    </p:set>
                                    <p:animEffect filter="wipe(up)" transition="in">
                                      <p:cBhvr>
                                        <p:cTn id="21" dur="1000"/>
                                        <p:tgtEl>
                                          <p:spTgt spid="626"/>
                                        </p:tgtEl>
                                      </p:cBhvr>
                                    </p:animEffect>
                                  </p:childTnLst>
                                </p:cTn>
                              </p:par>
                            </p:childTnLst>
                          </p:cTn>
                        </p:par>
                        <p:par>
                          <p:cTn id="22" fill="hold">
                            <p:stCondLst>
                              <p:cond delay="0"/>
                            </p:stCondLst>
                            <p:childTnLst>
                              <p:par>
                                <p:cTn id="23" presetClass="emph" nodeType="afterEffect" presetSubtype="0" presetID="32" grpId="5" repeatCount="2000" fill="hold">
                                  <p:stCondLst>
                                    <p:cond delay="0"/>
                                  </p:stCondLst>
                                  <p:childTnLst>
                                    <p:animRot by="300000">
                                      <p:cBhvr>
                                        <p:cTn id="24" dur="50" fill="hold">
                                          <p:stCondLst>
                                            <p:cond delay="0"/>
                                          </p:stCondLst>
                                        </p:cTn>
                                        <p:tgtEl>
                                          <p:spTgt spid="606"/>
                                        </p:tgtEl>
                                        <p:attrNameLst>
                                          <p:attrName>r</p:attrName>
                                        </p:attrNameLst>
                                      </p:cBhvr>
                                    </p:animRot>
                                    <p:animRot by="-600000">
                                      <p:cBhvr>
                                        <p:cTn id="25" dur="100" fill="hold">
                                          <p:stCondLst>
                                            <p:cond delay="100"/>
                                          </p:stCondLst>
                                        </p:cTn>
                                        <p:tgtEl>
                                          <p:spTgt spid="606"/>
                                        </p:tgtEl>
                                        <p:attrNameLst>
                                          <p:attrName>r</p:attrName>
                                        </p:attrNameLst>
                                      </p:cBhvr>
                                    </p:animRot>
                                    <p:animRot by="600000">
                                      <p:cBhvr>
                                        <p:cTn id="26" dur="100" fill="hold">
                                          <p:stCondLst>
                                            <p:cond delay="200"/>
                                          </p:stCondLst>
                                        </p:cTn>
                                        <p:tgtEl>
                                          <p:spTgt spid="606"/>
                                        </p:tgtEl>
                                        <p:attrNameLst>
                                          <p:attrName>r</p:attrName>
                                        </p:attrNameLst>
                                      </p:cBhvr>
                                    </p:animRot>
                                    <p:animRot by="-600000">
                                      <p:cBhvr>
                                        <p:cTn id="27" dur="100" fill="hold">
                                          <p:stCondLst>
                                            <p:cond delay="300"/>
                                          </p:stCondLst>
                                        </p:cTn>
                                        <p:tgtEl>
                                          <p:spTgt spid="606"/>
                                        </p:tgtEl>
                                        <p:attrNameLst>
                                          <p:attrName>r</p:attrName>
                                        </p:attrNameLst>
                                      </p:cBhvr>
                                    </p:animRot>
                                    <p:animRot by="300000">
                                      <p:cBhvr>
                                        <p:cTn id="28" dur="100" fill="hold">
                                          <p:stCondLst>
                                            <p:cond delay="400"/>
                                          </p:stCondLst>
                                        </p:cTn>
                                        <p:tgtEl>
                                          <p:spTgt spid="606"/>
                                        </p:tgtEl>
                                        <p:attrNameLst>
                                          <p:attrName>r</p:attrName>
                                        </p:attrNameLst>
                                      </p:cBhvr>
                                    </p:animRot>
                                  </p:childTnLst>
                                </p:cTn>
                              </p:par>
                            </p:childTnLst>
                          </p:cTn>
                        </p:par>
                        <p:par>
                          <p:cTn id="29" fill="hold">
                            <p:stCondLst>
                              <p:cond delay="500"/>
                            </p:stCondLst>
                            <p:childTnLst>
                              <p:par>
                                <p:cTn id="30" presetClass="entr" nodeType="afterEffect" presetSubtype="0" presetID="1" grpId="6" fill="hold">
                                  <p:stCondLst>
                                    <p:cond delay="0"/>
                                  </p:stCondLst>
                                  <p:iterate type="el" backwards="0">
                                    <p:tmAbs val="0"/>
                                  </p:iterate>
                                  <p:childTnLst>
                                    <p:set>
                                      <p:cBhvr>
                                        <p:cTn id="31" fill="hold"/>
                                        <p:tgtEl>
                                          <p:spTgt spid="617"/>
                                        </p:tgtEl>
                                        <p:attrNameLst>
                                          <p:attrName>style.visibility</p:attrName>
                                        </p:attrNameLst>
                                      </p:cBhvr>
                                      <p:to>
                                        <p:strVal val="visible"/>
                                      </p:to>
                                    </p:set>
                                  </p:childTnLst>
                                </p:cTn>
                              </p:par>
                            </p:childTnLst>
                          </p:cTn>
                        </p:par>
                        <p:par>
                          <p:cTn id="32" fill="hold">
                            <p:stCondLst>
                              <p:cond delay="500"/>
                            </p:stCondLst>
                            <p:childTnLst>
                              <p:par>
                                <p:cTn id="33" presetClass="entr" nodeType="afterEffect" presetSubtype="1" presetID="22" grpId="7" fill="hold">
                                  <p:stCondLst>
                                    <p:cond delay="0"/>
                                  </p:stCondLst>
                                  <p:iterate type="el" backwards="0">
                                    <p:tmAbs val="0"/>
                                  </p:iterate>
                                  <p:childTnLst>
                                    <p:set>
                                      <p:cBhvr>
                                        <p:cTn id="34" fill="hold"/>
                                        <p:tgtEl>
                                          <p:spTgt spid="628"/>
                                        </p:tgtEl>
                                        <p:attrNameLst>
                                          <p:attrName>style.visibility</p:attrName>
                                        </p:attrNameLst>
                                      </p:cBhvr>
                                      <p:to>
                                        <p:strVal val="visible"/>
                                      </p:to>
                                    </p:set>
                                    <p:animEffect filter="wipe(up)" transition="in">
                                      <p:cBhvr>
                                        <p:cTn id="35" dur="1000"/>
                                        <p:tgtEl>
                                          <p:spTgt spid="6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6" grpId="4"/>
      <p:bldP build="whole" bldLvl="1" animBg="1" rev="0" advAuto="0" spid="606" grpId="2"/>
      <p:bldP build="whole" bldLvl="1" animBg="1" rev="0" advAuto="0" spid="616" grpId="3"/>
      <p:bldP build="whole" bldLvl="1" animBg="1" rev="0" advAuto="0" spid="607" grpId="1"/>
      <p:bldP build="whole" bldLvl="1" animBg="1" rev="0" advAuto="0" spid="606" grpId="5"/>
      <p:bldP build="whole" bldLvl="1" animBg="1" rev="0" advAuto="0" spid="628" grpId="7"/>
      <p:bldP build="whole" bldLvl="1" animBg="1" rev="0" advAuto="0" spid="617" grpId="6"/>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3" name="Slide Number"/>
          <p:cNvSpPr txBox="1"/>
          <p:nvPr>
            <p:ph type="sldNum" sz="quarter" idx="2"/>
          </p:nvPr>
        </p:nvSpPr>
        <p:spPr>
          <a:xfrm>
            <a:off x="6385373" y="9296400"/>
            <a:ext cx="227280"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34" name="Shape"/>
          <p:cNvSpPr/>
          <p:nvPr/>
        </p:nvSpPr>
        <p:spPr>
          <a:xfrm>
            <a:off x="-27466" y="1766140"/>
            <a:ext cx="12200303" cy="659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3" y="56"/>
                </a:moveTo>
                <a:lnTo>
                  <a:pt x="4867" y="3757"/>
                </a:lnTo>
                <a:lnTo>
                  <a:pt x="15748" y="6195"/>
                </a:lnTo>
                <a:lnTo>
                  <a:pt x="19742" y="10107"/>
                </a:lnTo>
                <a:lnTo>
                  <a:pt x="20575" y="10102"/>
                </a:lnTo>
                <a:lnTo>
                  <a:pt x="21600" y="21515"/>
                </a:lnTo>
                <a:lnTo>
                  <a:pt x="0" y="21600"/>
                </a:lnTo>
                <a:lnTo>
                  <a:pt x="30" y="0"/>
                </a:lnTo>
                <a:lnTo>
                  <a:pt x="1563"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35" name="Shape"/>
          <p:cNvSpPr/>
          <p:nvPr/>
        </p:nvSpPr>
        <p:spPr>
          <a:xfrm>
            <a:off x="3431631" y="4176519"/>
            <a:ext cx="3538412" cy="4176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5" y="356"/>
                </a:moveTo>
                <a:lnTo>
                  <a:pt x="17621" y="0"/>
                </a:lnTo>
                <a:lnTo>
                  <a:pt x="21600" y="21574"/>
                </a:lnTo>
                <a:lnTo>
                  <a:pt x="0" y="21600"/>
                </a:lnTo>
                <a:lnTo>
                  <a:pt x="4637" y="5403"/>
                </a:lnTo>
                <a:lnTo>
                  <a:pt x="11865"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36" name="Shape"/>
          <p:cNvSpPr/>
          <p:nvPr/>
        </p:nvSpPr>
        <p:spPr>
          <a:xfrm>
            <a:off x="7437777" y="3887168"/>
            <a:ext cx="4724911" cy="44572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1" y="0"/>
                </a:moveTo>
                <a:cubicBezTo>
                  <a:pt x="5196" y="289"/>
                  <a:pt x="6827" y="533"/>
                  <a:pt x="8464" y="731"/>
                </a:cubicBezTo>
                <a:cubicBezTo>
                  <a:pt x="8844" y="777"/>
                  <a:pt x="9224" y="820"/>
                  <a:pt x="9596" y="915"/>
                </a:cubicBezTo>
                <a:cubicBezTo>
                  <a:pt x="10856" y="1237"/>
                  <a:pt x="11900" y="2105"/>
                  <a:pt x="13011" y="2803"/>
                </a:cubicBezTo>
                <a:cubicBezTo>
                  <a:pt x="14859" y="3964"/>
                  <a:pt x="16930" y="4671"/>
                  <a:pt x="19070" y="4870"/>
                </a:cubicBezTo>
                <a:lnTo>
                  <a:pt x="21600" y="21574"/>
                </a:lnTo>
                <a:lnTo>
                  <a:pt x="0" y="21600"/>
                </a:lnTo>
                <a:lnTo>
                  <a:pt x="1898" y="5836"/>
                </a:lnTo>
                <a:lnTo>
                  <a:pt x="3571"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37" name="Line"/>
          <p:cNvSpPr/>
          <p:nvPr/>
        </p:nvSpPr>
        <p:spPr>
          <a:xfrm flipV="1">
            <a:off x="588803" y="1684361"/>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38" name="Line"/>
          <p:cNvSpPr/>
          <p:nvPr/>
        </p:nvSpPr>
        <p:spPr>
          <a:xfrm flipV="1">
            <a:off x="1457998" y="4165259"/>
            <a:ext cx="1" cy="390102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39" name="Line"/>
          <p:cNvSpPr/>
          <p:nvPr/>
        </p:nvSpPr>
        <p:spPr>
          <a:xfrm flipV="1">
            <a:off x="4187875" y="5182372"/>
            <a:ext cx="1" cy="288039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40" name="Line"/>
          <p:cNvSpPr/>
          <p:nvPr/>
        </p:nvSpPr>
        <p:spPr>
          <a:xfrm flipV="1">
            <a:off x="5723653" y="4228370"/>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41" name="Line"/>
          <p:cNvSpPr/>
          <p:nvPr/>
        </p:nvSpPr>
        <p:spPr>
          <a:xfrm flipV="1">
            <a:off x="7868251"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42" name="Line"/>
          <p:cNvSpPr/>
          <p:nvPr/>
        </p:nvSpPr>
        <p:spPr>
          <a:xfrm flipV="1">
            <a:off x="8934742" y="3938372"/>
            <a:ext cx="1" cy="411214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43" name="Line"/>
          <p:cNvSpPr/>
          <p:nvPr/>
        </p:nvSpPr>
        <p:spPr>
          <a:xfrm flipV="1">
            <a:off x="11092089"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44" name="Line"/>
          <p:cNvSpPr/>
          <p:nvPr/>
        </p:nvSpPr>
        <p:spPr>
          <a:xfrm flipV="1">
            <a:off x="2404865" y="2988010"/>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645" name="Line Line" descr="Line Line"/>
          <p:cNvPicPr>
            <a:picLocks noChangeAspect="0"/>
          </p:cNvPicPr>
          <p:nvPr/>
        </p:nvPicPr>
        <p:blipFill>
          <a:blip r:embed="rId3">
            <a:extLst/>
          </a:blip>
          <a:stretch>
            <a:fillRect/>
          </a:stretch>
        </p:blipFill>
        <p:spPr>
          <a:xfrm rot="16200000">
            <a:off x="270248" y="1508224"/>
            <a:ext cx="675606" cy="143685"/>
          </a:xfrm>
          <a:prstGeom prst="rect">
            <a:avLst/>
          </a:prstGeom>
        </p:spPr>
      </p:pic>
      <p:pic>
        <p:nvPicPr>
          <p:cNvPr id="647" name="Line Line" descr="Line Line"/>
          <p:cNvPicPr>
            <a:picLocks noChangeAspect="0"/>
          </p:cNvPicPr>
          <p:nvPr/>
        </p:nvPicPr>
        <p:blipFill>
          <a:blip r:embed="rId4">
            <a:extLst/>
          </a:blip>
          <a:stretch>
            <a:fillRect/>
          </a:stretch>
        </p:blipFill>
        <p:spPr>
          <a:xfrm rot="12693574">
            <a:off x="755030" y="2177648"/>
            <a:ext cx="1773969" cy="143685"/>
          </a:xfrm>
          <a:prstGeom prst="rect">
            <a:avLst/>
          </a:prstGeom>
        </p:spPr>
      </p:pic>
      <p:pic>
        <p:nvPicPr>
          <p:cNvPr id="649" name="Line Line" descr="Line Line"/>
          <p:cNvPicPr>
            <a:picLocks noChangeAspect="0"/>
          </p:cNvPicPr>
          <p:nvPr/>
        </p:nvPicPr>
        <p:blipFill>
          <a:blip r:embed="rId5">
            <a:extLst/>
          </a:blip>
          <a:stretch>
            <a:fillRect/>
          </a:stretch>
        </p:blipFill>
        <p:spPr>
          <a:xfrm rot="7038013">
            <a:off x="1001419" y="3575561"/>
            <a:ext cx="1475412" cy="143685"/>
          </a:xfrm>
          <a:prstGeom prst="rect">
            <a:avLst/>
          </a:prstGeom>
        </p:spPr>
      </p:pic>
      <p:pic>
        <p:nvPicPr>
          <p:cNvPr id="651" name="Line Line" descr="Line Line"/>
          <p:cNvPicPr>
            <a:picLocks noChangeAspect="0"/>
          </p:cNvPicPr>
          <p:nvPr/>
        </p:nvPicPr>
        <p:blipFill>
          <a:blip r:embed="rId6">
            <a:extLst/>
          </a:blip>
          <a:stretch>
            <a:fillRect/>
          </a:stretch>
        </p:blipFill>
        <p:spPr>
          <a:xfrm rot="11742656">
            <a:off x="2521744" y="3419139"/>
            <a:ext cx="3386214" cy="143685"/>
          </a:xfrm>
          <a:prstGeom prst="rect">
            <a:avLst/>
          </a:prstGeom>
        </p:spPr>
      </p:pic>
      <p:pic>
        <p:nvPicPr>
          <p:cNvPr id="653" name="Line Line" descr="Line Line"/>
          <p:cNvPicPr>
            <a:picLocks noChangeAspect="0"/>
          </p:cNvPicPr>
          <p:nvPr/>
        </p:nvPicPr>
        <p:blipFill>
          <a:blip r:embed="rId7">
            <a:extLst/>
          </a:blip>
          <a:stretch>
            <a:fillRect/>
          </a:stretch>
        </p:blipFill>
        <p:spPr>
          <a:xfrm rot="8477905">
            <a:off x="3904519" y="4567176"/>
            <a:ext cx="1994770" cy="143685"/>
          </a:xfrm>
          <a:prstGeom prst="rect">
            <a:avLst/>
          </a:prstGeom>
        </p:spPr>
      </p:pic>
      <p:pic>
        <p:nvPicPr>
          <p:cNvPr id="655" name="Line Line" descr="Line Line"/>
          <p:cNvPicPr>
            <a:picLocks noChangeAspect="0"/>
          </p:cNvPicPr>
          <p:nvPr/>
        </p:nvPicPr>
        <p:blipFill>
          <a:blip r:embed="rId8">
            <a:extLst/>
          </a:blip>
          <a:stretch>
            <a:fillRect/>
          </a:stretch>
        </p:blipFill>
        <p:spPr>
          <a:xfrm rot="11207438">
            <a:off x="2480752" y="3215874"/>
            <a:ext cx="6485803" cy="143685"/>
          </a:xfrm>
          <a:prstGeom prst="rect">
            <a:avLst/>
          </a:prstGeom>
        </p:spPr>
      </p:pic>
      <p:pic>
        <p:nvPicPr>
          <p:cNvPr id="657" name="Line Line" descr="Line Line"/>
          <p:cNvPicPr>
            <a:picLocks noChangeAspect="0"/>
          </p:cNvPicPr>
          <p:nvPr/>
        </p:nvPicPr>
        <p:blipFill>
          <a:blip r:embed="rId9">
            <a:extLst/>
          </a:blip>
          <a:stretch>
            <a:fillRect/>
          </a:stretch>
        </p:blipFill>
        <p:spPr>
          <a:xfrm rot="6392623">
            <a:off x="7390689" y="4436402"/>
            <a:ext cx="1257849" cy="143686"/>
          </a:xfrm>
          <a:prstGeom prst="rect">
            <a:avLst/>
          </a:prstGeom>
        </p:spPr>
      </p:pic>
      <p:pic>
        <p:nvPicPr>
          <p:cNvPr id="659" name="Line Line" descr="Line Line"/>
          <p:cNvPicPr>
            <a:picLocks noChangeAspect="0"/>
          </p:cNvPicPr>
          <p:nvPr/>
        </p:nvPicPr>
        <p:blipFill>
          <a:blip r:embed="rId10">
            <a:extLst/>
          </a:blip>
          <a:stretch>
            <a:fillRect/>
          </a:stretch>
        </p:blipFill>
        <p:spPr>
          <a:xfrm rot="1672213">
            <a:off x="9222695" y="4231385"/>
            <a:ext cx="1671475" cy="143686"/>
          </a:xfrm>
          <a:prstGeom prst="rect">
            <a:avLst/>
          </a:prstGeom>
        </p:spPr>
      </p:pic>
      <p:grpSp>
        <p:nvGrpSpPr>
          <p:cNvPr id="663" name="Group"/>
          <p:cNvGrpSpPr/>
          <p:nvPr/>
        </p:nvGrpSpPr>
        <p:grpSpPr>
          <a:xfrm>
            <a:off x="18602" y="1564270"/>
            <a:ext cx="1178899" cy="461914"/>
            <a:chOff x="0" y="0"/>
            <a:chExt cx="1178898" cy="461913"/>
          </a:xfrm>
        </p:grpSpPr>
        <p:sp>
          <p:nvSpPr>
            <p:cNvPr id="661"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62"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666" name="Group"/>
          <p:cNvGrpSpPr/>
          <p:nvPr/>
        </p:nvGrpSpPr>
        <p:grpSpPr>
          <a:xfrm>
            <a:off x="8039249" y="3655958"/>
            <a:ext cx="1663988" cy="1492251"/>
            <a:chOff x="0" y="0"/>
            <a:chExt cx="1663986" cy="1492250"/>
          </a:xfrm>
        </p:grpSpPr>
        <p:sp>
          <p:nvSpPr>
            <p:cNvPr id="664" name="Rounded Rectangle"/>
            <p:cNvSpPr/>
            <p:nvPr/>
          </p:nvSpPr>
          <p:spPr>
            <a:xfrm>
              <a:off x="0" y="0"/>
              <a:ext cx="1663987" cy="444500"/>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65" name="rel-clause"/>
            <p:cNvSpPr/>
            <p:nvPr/>
          </p:nvSpPr>
          <p:spPr>
            <a:xfrm>
              <a:off x="20060" y="2222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300"/>
                </a:lnSpc>
                <a:defRPr sz="2000">
                  <a:latin typeface="Courier New"/>
                  <a:ea typeface="Courier New"/>
                  <a:cs typeface="Courier New"/>
                  <a:sym typeface="Courier New"/>
                </a:defRPr>
              </a:lvl1pPr>
            </a:lstStyle>
            <a:p>
              <a:pPr/>
              <a:r>
                <a:t>rel-clause</a:t>
              </a:r>
            </a:p>
          </p:txBody>
        </p:sp>
      </p:grpSp>
      <p:grpSp>
        <p:nvGrpSpPr>
          <p:cNvPr id="669" name="Group"/>
          <p:cNvGrpSpPr/>
          <p:nvPr/>
        </p:nvGrpSpPr>
        <p:grpSpPr>
          <a:xfrm>
            <a:off x="5134204" y="3902382"/>
            <a:ext cx="1178899" cy="461915"/>
            <a:chOff x="0" y="0"/>
            <a:chExt cx="1178898" cy="461913"/>
          </a:xfrm>
        </p:grpSpPr>
        <p:sp>
          <p:nvSpPr>
            <p:cNvPr id="667"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68" name="appos"/>
            <p:cNvSpPr txBox="1"/>
            <p:nvPr/>
          </p:nvSpPr>
          <p:spPr>
            <a:xfrm>
              <a:off x="9115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appos</a:t>
              </a:r>
            </a:p>
          </p:txBody>
        </p:sp>
      </p:grpSp>
      <p:grpSp>
        <p:nvGrpSpPr>
          <p:cNvPr id="672" name="Group"/>
          <p:cNvGrpSpPr/>
          <p:nvPr/>
        </p:nvGrpSpPr>
        <p:grpSpPr>
          <a:xfrm>
            <a:off x="10426232" y="4638512"/>
            <a:ext cx="1178899" cy="452487"/>
            <a:chOff x="0" y="17413"/>
            <a:chExt cx="1178898" cy="452486"/>
          </a:xfrm>
        </p:grpSpPr>
        <p:sp>
          <p:nvSpPr>
            <p:cNvPr id="670"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71"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grpSp>
        <p:nvGrpSpPr>
          <p:cNvPr id="675" name="Group"/>
          <p:cNvGrpSpPr/>
          <p:nvPr/>
        </p:nvGrpSpPr>
        <p:grpSpPr>
          <a:xfrm>
            <a:off x="1815086" y="2682603"/>
            <a:ext cx="1178899" cy="452487"/>
            <a:chOff x="0" y="17413"/>
            <a:chExt cx="1178898" cy="452486"/>
          </a:xfrm>
        </p:grpSpPr>
        <p:sp>
          <p:nvSpPr>
            <p:cNvPr id="673"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674"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676" name="Hail"/>
          <p:cNvSpPr txBox="1"/>
          <p:nvPr/>
        </p:nvSpPr>
        <p:spPr>
          <a:xfrm>
            <a:off x="88900" y="7822096"/>
            <a:ext cx="9678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677" name="the"/>
          <p:cNvSpPr txBox="1"/>
          <p:nvPr/>
        </p:nvSpPr>
        <p:spPr>
          <a:xfrm>
            <a:off x="1082380"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678" name="king"/>
          <p:cNvSpPr txBox="1"/>
          <p:nvPr/>
        </p:nvSpPr>
        <p:spPr>
          <a:xfrm>
            <a:off x="1920926" y="7822096"/>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679" name="Arthur"/>
          <p:cNvSpPr txBox="1"/>
          <p:nvPr/>
        </p:nvSpPr>
        <p:spPr>
          <a:xfrm>
            <a:off x="3517517"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680" name="Pendragon"/>
          <p:cNvSpPr txBox="1"/>
          <p:nvPr/>
        </p:nvSpPr>
        <p:spPr>
          <a:xfrm>
            <a:off x="4863107"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681" name="who"/>
          <p:cNvSpPr txBox="1"/>
          <p:nvPr/>
        </p:nvSpPr>
        <p:spPr>
          <a:xfrm>
            <a:off x="7496772"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682" name="wields"/>
          <p:cNvSpPr txBox="1"/>
          <p:nvPr/>
        </p:nvSpPr>
        <p:spPr>
          <a:xfrm>
            <a:off x="8216900"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683" name="Excalibur"/>
          <p:cNvSpPr txBox="1"/>
          <p:nvPr/>
        </p:nvSpPr>
        <p:spPr>
          <a:xfrm>
            <a:off x="10096500"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684" name="P(punctuated tree | unpunctuated tree)"/>
          <p:cNvSpPr txBox="1"/>
          <p:nvPr/>
        </p:nvSpPr>
        <p:spPr>
          <a:xfrm>
            <a:off x="1668401" y="386211"/>
            <a:ext cx="7064872"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P(punctuated tree | unpunctuated tree)</a:t>
            </a:r>
          </a:p>
        </p:txBody>
      </p:sp>
      <p:sp>
        <p:nvSpPr>
          <p:cNvPr id="685" name="."/>
          <p:cNvSpPr txBox="1"/>
          <p:nvPr/>
        </p:nvSpPr>
        <p:spPr>
          <a:xfrm>
            <a:off x="1210983" y="126468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686" name="."/>
          <p:cNvSpPr txBox="1"/>
          <p:nvPr/>
        </p:nvSpPr>
        <p:spPr>
          <a:xfrm>
            <a:off x="653909" y="126468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pic>
        <p:nvPicPr>
          <p:cNvPr id="687" name="Image" descr="Image"/>
          <p:cNvPicPr>
            <a:picLocks noChangeAspect="1"/>
          </p:cNvPicPr>
          <p:nvPr/>
        </p:nvPicPr>
        <p:blipFill>
          <a:blip r:embed="rId11">
            <a:extLst/>
          </a:blip>
          <a:stretch>
            <a:fillRect/>
          </a:stretch>
        </p:blipFill>
        <p:spPr>
          <a:xfrm>
            <a:off x="405105" y="1639460"/>
            <a:ext cx="228601" cy="298451"/>
          </a:xfrm>
          <a:prstGeom prst="rect">
            <a:avLst/>
          </a:prstGeom>
          <a:ln w="12700">
            <a:miter lim="400000"/>
          </a:ln>
        </p:spPr>
      </p:pic>
      <p:sp>
        <p:nvSpPr>
          <p:cNvPr id="688" name="= P(    |root, unpunctuated tree)"/>
          <p:cNvSpPr txBox="1"/>
          <p:nvPr/>
        </p:nvSpPr>
        <p:spPr>
          <a:xfrm>
            <a:off x="1657842" y="816166"/>
            <a:ext cx="615032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|root, unpunctuated tree)</a:t>
            </a:r>
          </a:p>
        </p:txBody>
      </p:sp>
      <p:sp>
        <p:nvSpPr>
          <p:cNvPr id="689" name="."/>
          <p:cNvSpPr txBox="1"/>
          <p:nvPr/>
        </p:nvSpPr>
        <p:spPr>
          <a:xfrm>
            <a:off x="2779440" y="402785"/>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pic>
        <p:nvPicPr>
          <p:cNvPr id="690" name="epsilon.pdf" descr="epsilon.pdf"/>
          <p:cNvPicPr>
            <a:picLocks noChangeAspect="1"/>
          </p:cNvPicPr>
          <p:nvPr/>
        </p:nvPicPr>
        <p:blipFill>
          <a:blip r:embed="rId12">
            <a:extLst/>
          </a:blip>
          <a:stretch>
            <a:fillRect/>
          </a:stretch>
        </p:blipFill>
        <p:spPr>
          <a:xfrm>
            <a:off x="2490453" y="889191"/>
            <a:ext cx="242492" cy="298451"/>
          </a:xfrm>
          <a:prstGeom prst="rect">
            <a:avLst/>
          </a:prstGeom>
          <a:ln w="12700">
            <a:miter lim="400000"/>
          </a:ln>
        </p:spPr>
      </p:pic>
      <p:sp>
        <p:nvSpPr>
          <p:cNvPr id="691" name="Attach"/>
          <p:cNvSpPr txBox="1"/>
          <p:nvPr/>
        </p:nvSpPr>
        <p:spPr>
          <a:xfrm>
            <a:off x="10418799" y="752026"/>
            <a:ext cx="1346582" cy="572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Attach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8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687"/>
                                        </p:tgtEl>
                                        <p:attrNameLst>
                                          <p:attrName>style.visibility</p:attrName>
                                        </p:attrNameLst>
                                      </p:cBhvr>
                                      <p:to>
                                        <p:strVal val="visible"/>
                                      </p:to>
                                    </p:set>
                                  </p:childTnLst>
                                </p:cTn>
                              </p:par>
                            </p:childTnLst>
                          </p:cTn>
                        </p:par>
                        <p:par>
                          <p:cTn id="10" fill="hold">
                            <p:stCondLst>
                              <p:cond delay="0"/>
                            </p:stCondLst>
                            <p:childTnLst>
                              <p:par>
                                <p:cTn id="11" presetClass="path" nodeType="afterEffect" presetSubtype="0" presetID="-1" grpId="3" accel="50000" decel="50000" fill="hold">
                                  <p:stCondLst>
                                    <p:cond delay="0"/>
                                  </p:stCondLst>
                                  <p:childTnLst>
                                    <p:animMotion path="M 0.000000 0.000000 L 0.043945 0.000000" origin="layout" pathEditMode="relative">
                                      <p:cBhvr>
                                        <p:cTn id="12" dur="1000" fill="hold"/>
                                        <p:tgtEl>
                                          <p:spTgt spid="686"/>
                                        </p:tgtEl>
                                        <p:attrNameLst>
                                          <p:attrName>ppt_x</p:attrName>
                                          <p:attrName>ppt_y</p:attrName>
                                        </p:attrNameLst>
                                      </p:cBhvr>
                                    </p:animMotion>
                                  </p:childTnLst>
                                </p:cTn>
                              </p:par>
                            </p:childTnLst>
                          </p:cTn>
                        </p:par>
                        <p:par>
                          <p:cTn id="13" fill="hold">
                            <p:stCondLst>
                              <p:cond delay="0"/>
                            </p:stCondLst>
                            <p:childTnLst>
                              <p:par>
                                <p:cTn id="14" presetClass="path" nodeType="withEffect" presetSubtype="0" presetID="-1" grpId="4" accel="50000" decel="50000" fill="hold">
                                  <p:stCondLst>
                                    <p:cond delay="0"/>
                                  </p:stCondLst>
                                  <p:childTnLst>
                                    <p:animMotion path="M 0.000000 0.000000 L -0.034738 0.001541" origin="layout" pathEditMode="relative">
                                      <p:cBhvr>
                                        <p:cTn id="15" dur="1000" fill="hold"/>
                                        <p:tgtEl>
                                          <p:spTgt spid="687"/>
                                        </p:tgtEl>
                                        <p:attrNameLst>
                                          <p:attrName>ppt_x</p:attrName>
                                          <p:attrName>ppt_y</p:attrName>
                                        </p:attrNameLst>
                                      </p:cBhvr>
                                    </p:animMotion>
                                  </p:childTnLst>
                                </p:cTn>
                              </p:par>
                            </p:childTnLst>
                          </p:cTn>
                        </p:par>
                        <p:par>
                          <p:cTn id="16" fill="hold">
                            <p:stCondLst>
                              <p:cond delay="1000"/>
                            </p:stCondLst>
                            <p:childTnLst>
                              <p:par>
                                <p:cTn id="17" presetClass="entr" nodeType="afterEffect" presetSubtype="0" presetID="1" grpId="5" fill="hold">
                                  <p:stCondLst>
                                    <p:cond delay="0"/>
                                  </p:stCondLst>
                                  <p:iterate type="el" backwards="0">
                                    <p:tmAbs val="0"/>
                                  </p:iterate>
                                  <p:childTnLst>
                                    <p:set>
                                      <p:cBhvr>
                                        <p:cTn id="18" fill="hold"/>
                                        <p:tgtEl>
                                          <p:spTgt spid="685"/>
                                        </p:tgtEl>
                                        <p:attrNameLst>
                                          <p:attrName>style.visibility</p:attrName>
                                        </p:attrNameLst>
                                      </p:cBhvr>
                                      <p:to>
                                        <p:strVal val="visible"/>
                                      </p:to>
                                    </p:set>
                                  </p:childTnLst>
                                </p:cTn>
                              </p:par>
                            </p:childTnLst>
                          </p:cTn>
                        </p:par>
                        <p:par>
                          <p:cTn id="19" fill="hold">
                            <p:stCondLst>
                              <p:cond delay="1000"/>
                            </p:stCondLst>
                            <p:childTnLst>
                              <p:par>
                                <p:cTn id="20" presetClass="entr" nodeType="afterEffect" presetSubtype="0" presetID="1" grpId="6" fill="hold">
                                  <p:stCondLst>
                                    <p:cond delay="0"/>
                                  </p:stCondLst>
                                  <p:iterate type="el" backwards="0">
                                    <p:tmAbs val="0"/>
                                  </p:iterate>
                                  <p:childTnLst>
                                    <p:set>
                                      <p:cBhvr>
                                        <p:cTn id="21" fill="hold"/>
                                        <p:tgtEl>
                                          <p:spTgt spid="689"/>
                                        </p:tgtEl>
                                        <p:attrNameLst>
                                          <p:attrName>style.visibility</p:attrName>
                                        </p:attrNameLst>
                                      </p:cBhvr>
                                      <p:to>
                                        <p:strVal val="visible"/>
                                      </p:to>
                                    </p:set>
                                  </p:childTnLst>
                                </p:cTn>
                              </p:par>
                            </p:childTnLst>
                          </p:cTn>
                        </p:par>
                        <p:par>
                          <p:cTn id="22" fill="hold">
                            <p:stCondLst>
                              <p:cond delay="1000"/>
                            </p:stCondLst>
                            <p:childTnLst>
                              <p:par>
                                <p:cTn id="23" presetClass="entr" nodeType="afterEffect" presetSubtype="0" presetID="1" grpId="7" fill="hold">
                                  <p:stCondLst>
                                    <p:cond delay="0"/>
                                  </p:stCondLst>
                                  <p:iterate type="el" backwards="0">
                                    <p:tmAbs val="0"/>
                                  </p:iterate>
                                  <p:childTnLst>
                                    <p:set>
                                      <p:cBhvr>
                                        <p:cTn id="24" fill="hold"/>
                                        <p:tgtEl>
                                          <p:spTgt spid="690"/>
                                        </p:tgtEl>
                                        <p:attrNameLst>
                                          <p:attrName>style.visibility</p:attrName>
                                        </p:attrNameLst>
                                      </p:cBhvr>
                                      <p:to>
                                        <p:strVal val="visible"/>
                                      </p:to>
                                    </p:set>
                                  </p:childTnLst>
                                </p:cTn>
                              </p:par>
                            </p:childTnLst>
                          </p:cTn>
                        </p:par>
                        <p:par>
                          <p:cTn id="25" fill="hold">
                            <p:stCondLst>
                              <p:cond delay="1000"/>
                            </p:stCondLst>
                            <p:childTnLst>
                              <p:par>
                                <p:cTn id="26" presetClass="entr" nodeType="afterEffect" presetSubtype="0" presetID="1" grpId="8" fill="hold">
                                  <p:stCondLst>
                                    <p:cond delay="0"/>
                                  </p:stCondLst>
                                  <p:iterate type="el" backwards="0">
                                    <p:tmAbs val="0"/>
                                  </p:iterate>
                                  <p:childTnLst>
                                    <p:set>
                                      <p:cBhvr>
                                        <p:cTn id="27" fill="hold"/>
                                        <p:tgtEl>
                                          <p:spTgt spid="68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path" nodeType="clickEffect" presetSubtype="0" presetID="-1" grpId="9" accel="50000" decel="50000" fill="hold">
                                  <p:stCondLst>
                                    <p:cond delay="0"/>
                                  </p:stCondLst>
                                  <p:childTnLst>
                                    <p:animMotion path="M 0.000000 0.000000 C 0.068007 0.012182 0.155471 0.023036 0.248017 0.039730 C 0.345189 0.057257 0.447639 0.081321 0.549252 0.113586 C 0.642721 0.143266 0.740825 0.178980 0.796239 0.266000 C 0.840635 0.335717 0.857787 0.411571 0.863981 0.457108 C 0.868259 0.488568 0.873624 0.520114 0.878079 0.551532 C 0.882474 0.582530 0.884788 0.614105 0.884819 0.645701" origin="layout" pathEditMode="relative">
                                      <p:cBhvr>
                                        <p:cTn id="31" dur="3000" fill="hold"/>
                                        <p:tgtEl>
                                          <p:spTgt spid="685"/>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7" grpId="2"/>
      <p:bldP build="whole" bldLvl="1" animBg="1" rev="0" advAuto="0" spid="686" grpId="1"/>
      <p:bldP build="whole" bldLvl="1" animBg="1" rev="0" advAuto="0" spid="690" grpId="7"/>
      <p:bldP build="whole" bldLvl="1" animBg="1" rev="0" advAuto="0" spid="688" grpId="8"/>
      <p:bldP build="whole" bldLvl="1" animBg="1" rev="0" advAuto="0" spid="685" grpId="5"/>
      <p:bldP build="whole" bldLvl="1" animBg="1" rev="0" advAuto="0" spid="689" grpId="6"/>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5" name="Line"/>
          <p:cNvSpPr/>
          <p:nvPr/>
        </p:nvSpPr>
        <p:spPr>
          <a:xfrm flipV="1">
            <a:off x="2404865" y="2988010"/>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96" name="."/>
          <p:cNvSpPr txBox="1"/>
          <p:nvPr/>
        </p:nvSpPr>
        <p:spPr>
          <a:xfrm>
            <a:off x="12721718" y="75616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69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98" name="Shape"/>
          <p:cNvSpPr/>
          <p:nvPr/>
        </p:nvSpPr>
        <p:spPr>
          <a:xfrm>
            <a:off x="-27466" y="1766140"/>
            <a:ext cx="12200303" cy="659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3" y="56"/>
                </a:moveTo>
                <a:lnTo>
                  <a:pt x="4867" y="3757"/>
                </a:lnTo>
                <a:lnTo>
                  <a:pt x="15748" y="6195"/>
                </a:lnTo>
                <a:lnTo>
                  <a:pt x="19742" y="10107"/>
                </a:lnTo>
                <a:lnTo>
                  <a:pt x="20575" y="10102"/>
                </a:lnTo>
                <a:lnTo>
                  <a:pt x="21600" y="21515"/>
                </a:lnTo>
                <a:lnTo>
                  <a:pt x="0" y="21600"/>
                </a:lnTo>
                <a:lnTo>
                  <a:pt x="30" y="0"/>
                </a:lnTo>
                <a:lnTo>
                  <a:pt x="1563"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699" name="Shape"/>
          <p:cNvSpPr/>
          <p:nvPr/>
        </p:nvSpPr>
        <p:spPr>
          <a:xfrm>
            <a:off x="3431631" y="4176519"/>
            <a:ext cx="3538412" cy="4176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5" y="356"/>
                </a:moveTo>
                <a:lnTo>
                  <a:pt x="17621" y="0"/>
                </a:lnTo>
                <a:lnTo>
                  <a:pt x="21600" y="21574"/>
                </a:lnTo>
                <a:lnTo>
                  <a:pt x="0" y="21600"/>
                </a:lnTo>
                <a:lnTo>
                  <a:pt x="4637" y="5403"/>
                </a:lnTo>
                <a:lnTo>
                  <a:pt x="11865"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00" name="Shape"/>
          <p:cNvSpPr/>
          <p:nvPr/>
        </p:nvSpPr>
        <p:spPr>
          <a:xfrm>
            <a:off x="7437777" y="3887168"/>
            <a:ext cx="4724911" cy="44572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1" y="0"/>
                </a:moveTo>
                <a:cubicBezTo>
                  <a:pt x="5196" y="289"/>
                  <a:pt x="6827" y="533"/>
                  <a:pt x="8464" y="731"/>
                </a:cubicBezTo>
                <a:cubicBezTo>
                  <a:pt x="8844" y="777"/>
                  <a:pt x="9224" y="820"/>
                  <a:pt x="9596" y="915"/>
                </a:cubicBezTo>
                <a:cubicBezTo>
                  <a:pt x="10856" y="1237"/>
                  <a:pt x="11900" y="2105"/>
                  <a:pt x="13011" y="2803"/>
                </a:cubicBezTo>
                <a:cubicBezTo>
                  <a:pt x="14859" y="3964"/>
                  <a:pt x="16930" y="4671"/>
                  <a:pt x="19070" y="4870"/>
                </a:cubicBezTo>
                <a:lnTo>
                  <a:pt x="21600" y="21574"/>
                </a:lnTo>
                <a:lnTo>
                  <a:pt x="0" y="21600"/>
                </a:lnTo>
                <a:lnTo>
                  <a:pt x="1898" y="5836"/>
                </a:lnTo>
                <a:lnTo>
                  <a:pt x="3571"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01" name="Line"/>
          <p:cNvSpPr/>
          <p:nvPr/>
        </p:nvSpPr>
        <p:spPr>
          <a:xfrm flipV="1">
            <a:off x="588803" y="1684361"/>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02" name="Line"/>
          <p:cNvSpPr/>
          <p:nvPr/>
        </p:nvSpPr>
        <p:spPr>
          <a:xfrm flipV="1">
            <a:off x="1457998" y="4165259"/>
            <a:ext cx="1" cy="390102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03" name="Line"/>
          <p:cNvSpPr/>
          <p:nvPr/>
        </p:nvSpPr>
        <p:spPr>
          <a:xfrm flipV="1">
            <a:off x="4187875" y="5182372"/>
            <a:ext cx="1" cy="288039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04" name="Line"/>
          <p:cNvSpPr/>
          <p:nvPr/>
        </p:nvSpPr>
        <p:spPr>
          <a:xfrm flipV="1">
            <a:off x="5723653" y="4228370"/>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05" name="Line"/>
          <p:cNvSpPr/>
          <p:nvPr/>
        </p:nvSpPr>
        <p:spPr>
          <a:xfrm flipV="1">
            <a:off x="7868251"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06" name="Line"/>
          <p:cNvSpPr/>
          <p:nvPr/>
        </p:nvSpPr>
        <p:spPr>
          <a:xfrm flipV="1">
            <a:off x="8934742" y="3938372"/>
            <a:ext cx="1" cy="411214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07" name="Line"/>
          <p:cNvSpPr/>
          <p:nvPr/>
        </p:nvSpPr>
        <p:spPr>
          <a:xfrm flipV="1">
            <a:off x="11092089"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708" name="Line Line" descr="Line Line"/>
          <p:cNvPicPr>
            <a:picLocks noChangeAspect="0"/>
          </p:cNvPicPr>
          <p:nvPr/>
        </p:nvPicPr>
        <p:blipFill>
          <a:blip r:embed="rId3">
            <a:extLst/>
          </a:blip>
          <a:stretch>
            <a:fillRect/>
          </a:stretch>
        </p:blipFill>
        <p:spPr>
          <a:xfrm rot="16200000">
            <a:off x="270248" y="1508224"/>
            <a:ext cx="675606" cy="143685"/>
          </a:xfrm>
          <a:prstGeom prst="rect">
            <a:avLst/>
          </a:prstGeom>
        </p:spPr>
      </p:pic>
      <p:pic>
        <p:nvPicPr>
          <p:cNvPr id="710" name="Line Line" descr="Line Line"/>
          <p:cNvPicPr>
            <a:picLocks noChangeAspect="0"/>
          </p:cNvPicPr>
          <p:nvPr/>
        </p:nvPicPr>
        <p:blipFill>
          <a:blip r:embed="rId4">
            <a:extLst/>
          </a:blip>
          <a:stretch>
            <a:fillRect/>
          </a:stretch>
        </p:blipFill>
        <p:spPr>
          <a:xfrm rot="12693574">
            <a:off x="755030" y="2177648"/>
            <a:ext cx="1773969" cy="143685"/>
          </a:xfrm>
          <a:prstGeom prst="rect">
            <a:avLst/>
          </a:prstGeom>
        </p:spPr>
      </p:pic>
      <p:pic>
        <p:nvPicPr>
          <p:cNvPr id="712" name="Line Line" descr="Line Line"/>
          <p:cNvPicPr>
            <a:picLocks noChangeAspect="0"/>
          </p:cNvPicPr>
          <p:nvPr/>
        </p:nvPicPr>
        <p:blipFill>
          <a:blip r:embed="rId5">
            <a:extLst/>
          </a:blip>
          <a:stretch>
            <a:fillRect/>
          </a:stretch>
        </p:blipFill>
        <p:spPr>
          <a:xfrm rot="7038013">
            <a:off x="1001419" y="3575561"/>
            <a:ext cx="1475412" cy="143685"/>
          </a:xfrm>
          <a:prstGeom prst="rect">
            <a:avLst/>
          </a:prstGeom>
        </p:spPr>
      </p:pic>
      <p:pic>
        <p:nvPicPr>
          <p:cNvPr id="714" name="Line Line" descr="Line Line"/>
          <p:cNvPicPr>
            <a:picLocks noChangeAspect="0"/>
          </p:cNvPicPr>
          <p:nvPr/>
        </p:nvPicPr>
        <p:blipFill>
          <a:blip r:embed="rId6">
            <a:extLst/>
          </a:blip>
          <a:stretch>
            <a:fillRect/>
          </a:stretch>
        </p:blipFill>
        <p:spPr>
          <a:xfrm rot="11742656">
            <a:off x="2521744" y="3419139"/>
            <a:ext cx="3386214" cy="143685"/>
          </a:xfrm>
          <a:prstGeom prst="rect">
            <a:avLst/>
          </a:prstGeom>
        </p:spPr>
      </p:pic>
      <p:pic>
        <p:nvPicPr>
          <p:cNvPr id="716" name="Line Line" descr="Line Line"/>
          <p:cNvPicPr>
            <a:picLocks noChangeAspect="0"/>
          </p:cNvPicPr>
          <p:nvPr/>
        </p:nvPicPr>
        <p:blipFill>
          <a:blip r:embed="rId7">
            <a:extLst/>
          </a:blip>
          <a:stretch>
            <a:fillRect/>
          </a:stretch>
        </p:blipFill>
        <p:spPr>
          <a:xfrm rot="8477905">
            <a:off x="3904519" y="4567176"/>
            <a:ext cx="1994770" cy="143685"/>
          </a:xfrm>
          <a:prstGeom prst="rect">
            <a:avLst/>
          </a:prstGeom>
        </p:spPr>
      </p:pic>
      <p:pic>
        <p:nvPicPr>
          <p:cNvPr id="718" name="Line Line" descr="Line Line"/>
          <p:cNvPicPr>
            <a:picLocks noChangeAspect="0"/>
          </p:cNvPicPr>
          <p:nvPr/>
        </p:nvPicPr>
        <p:blipFill>
          <a:blip r:embed="rId8">
            <a:extLst/>
          </a:blip>
          <a:stretch>
            <a:fillRect/>
          </a:stretch>
        </p:blipFill>
        <p:spPr>
          <a:xfrm rot="11207438">
            <a:off x="2480752" y="3215874"/>
            <a:ext cx="6485803" cy="143685"/>
          </a:xfrm>
          <a:prstGeom prst="rect">
            <a:avLst/>
          </a:prstGeom>
        </p:spPr>
      </p:pic>
      <p:pic>
        <p:nvPicPr>
          <p:cNvPr id="720" name="Line Line" descr="Line Line"/>
          <p:cNvPicPr>
            <a:picLocks noChangeAspect="0"/>
          </p:cNvPicPr>
          <p:nvPr/>
        </p:nvPicPr>
        <p:blipFill>
          <a:blip r:embed="rId9">
            <a:extLst/>
          </a:blip>
          <a:stretch>
            <a:fillRect/>
          </a:stretch>
        </p:blipFill>
        <p:spPr>
          <a:xfrm rot="6392623">
            <a:off x="7390689" y="4436402"/>
            <a:ext cx="1257849" cy="143686"/>
          </a:xfrm>
          <a:prstGeom prst="rect">
            <a:avLst/>
          </a:prstGeom>
        </p:spPr>
      </p:pic>
      <p:pic>
        <p:nvPicPr>
          <p:cNvPr id="722" name="Line Line" descr="Line Line"/>
          <p:cNvPicPr>
            <a:picLocks noChangeAspect="0"/>
          </p:cNvPicPr>
          <p:nvPr/>
        </p:nvPicPr>
        <p:blipFill>
          <a:blip r:embed="rId10">
            <a:extLst/>
          </a:blip>
          <a:stretch>
            <a:fillRect/>
          </a:stretch>
        </p:blipFill>
        <p:spPr>
          <a:xfrm rot="1672213">
            <a:off x="9222695" y="4231385"/>
            <a:ext cx="1671475" cy="143686"/>
          </a:xfrm>
          <a:prstGeom prst="rect">
            <a:avLst/>
          </a:prstGeom>
        </p:spPr>
      </p:pic>
      <p:grpSp>
        <p:nvGrpSpPr>
          <p:cNvPr id="726" name="Group"/>
          <p:cNvGrpSpPr/>
          <p:nvPr/>
        </p:nvGrpSpPr>
        <p:grpSpPr>
          <a:xfrm>
            <a:off x="18602" y="1564270"/>
            <a:ext cx="1178899" cy="461914"/>
            <a:chOff x="0" y="0"/>
            <a:chExt cx="1178898" cy="461913"/>
          </a:xfrm>
        </p:grpSpPr>
        <p:sp>
          <p:nvSpPr>
            <p:cNvPr id="724"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725"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729" name="Group"/>
          <p:cNvGrpSpPr/>
          <p:nvPr/>
        </p:nvGrpSpPr>
        <p:grpSpPr>
          <a:xfrm>
            <a:off x="8039249" y="3655958"/>
            <a:ext cx="1663988" cy="1492251"/>
            <a:chOff x="0" y="0"/>
            <a:chExt cx="1663986" cy="1492250"/>
          </a:xfrm>
        </p:grpSpPr>
        <p:sp>
          <p:nvSpPr>
            <p:cNvPr id="727" name="Rounded Rectangle"/>
            <p:cNvSpPr/>
            <p:nvPr/>
          </p:nvSpPr>
          <p:spPr>
            <a:xfrm>
              <a:off x="0" y="0"/>
              <a:ext cx="1663987" cy="444500"/>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728" name="rel-clause"/>
            <p:cNvSpPr/>
            <p:nvPr/>
          </p:nvSpPr>
          <p:spPr>
            <a:xfrm>
              <a:off x="20060" y="2222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300"/>
                </a:lnSpc>
                <a:defRPr sz="2000">
                  <a:latin typeface="Courier New"/>
                  <a:ea typeface="Courier New"/>
                  <a:cs typeface="Courier New"/>
                  <a:sym typeface="Courier New"/>
                </a:defRPr>
              </a:lvl1pPr>
            </a:lstStyle>
            <a:p>
              <a:pPr/>
              <a:r>
                <a:t>rel-clause</a:t>
              </a:r>
            </a:p>
          </p:txBody>
        </p:sp>
      </p:grpSp>
      <p:grpSp>
        <p:nvGrpSpPr>
          <p:cNvPr id="732" name="Group"/>
          <p:cNvGrpSpPr/>
          <p:nvPr/>
        </p:nvGrpSpPr>
        <p:grpSpPr>
          <a:xfrm>
            <a:off x="5134204" y="3902382"/>
            <a:ext cx="1178899" cy="461915"/>
            <a:chOff x="0" y="0"/>
            <a:chExt cx="1178898" cy="461913"/>
          </a:xfrm>
        </p:grpSpPr>
        <p:sp>
          <p:nvSpPr>
            <p:cNvPr id="730"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731" name="appos"/>
            <p:cNvSpPr txBox="1"/>
            <p:nvPr/>
          </p:nvSpPr>
          <p:spPr>
            <a:xfrm>
              <a:off x="9115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appos</a:t>
              </a:r>
            </a:p>
          </p:txBody>
        </p:sp>
      </p:grpSp>
      <p:grpSp>
        <p:nvGrpSpPr>
          <p:cNvPr id="735" name="Group"/>
          <p:cNvGrpSpPr/>
          <p:nvPr/>
        </p:nvGrpSpPr>
        <p:grpSpPr>
          <a:xfrm>
            <a:off x="10426232" y="4638512"/>
            <a:ext cx="1178899" cy="452487"/>
            <a:chOff x="0" y="17413"/>
            <a:chExt cx="1178898" cy="452486"/>
          </a:xfrm>
        </p:grpSpPr>
        <p:sp>
          <p:nvSpPr>
            <p:cNvPr id="733"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734"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grpSp>
        <p:nvGrpSpPr>
          <p:cNvPr id="738" name="Group"/>
          <p:cNvGrpSpPr/>
          <p:nvPr/>
        </p:nvGrpSpPr>
        <p:grpSpPr>
          <a:xfrm>
            <a:off x="1815086" y="2682603"/>
            <a:ext cx="1178899" cy="452487"/>
            <a:chOff x="0" y="17413"/>
            <a:chExt cx="1178898" cy="452486"/>
          </a:xfrm>
        </p:grpSpPr>
        <p:sp>
          <p:nvSpPr>
            <p:cNvPr id="736"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737"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739" name="Hail"/>
          <p:cNvSpPr txBox="1"/>
          <p:nvPr/>
        </p:nvSpPr>
        <p:spPr>
          <a:xfrm>
            <a:off x="88900" y="7822096"/>
            <a:ext cx="9678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740" name="the"/>
          <p:cNvSpPr txBox="1"/>
          <p:nvPr/>
        </p:nvSpPr>
        <p:spPr>
          <a:xfrm>
            <a:off x="1082380"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741" name="king"/>
          <p:cNvSpPr txBox="1"/>
          <p:nvPr/>
        </p:nvSpPr>
        <p:spPr>
          <a:xfrm>
            <a:off x="1920926" y="7822096"/>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742" name="Arthur"/>
          <p:cNvSpPr txBox="1"/>
          <p:nvPr/>
        </p:nvSpPr>
        <p:spPr>
          <a:xfrm>
            <a:off x="3517517"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743" name="Pendragon"/>
          <p:cNvSpPr txBox="1"/>
          <p:nvPr/>
        </p:nvSpPr>
        <p:spPr>
          <a:xfrm>
            <a:off x="4863107"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744" name="who"/>
          <p:cNvSpPr txBox="1"/>
          <p:nvPr/>
        </p:nvSpPr>
        <p:spPr>
          <a:xfrm>
            <a:off x="7496772"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745" name="wields"/>
          <p:cNvSpPr txBox="1"/>
          <p:nvPr/>
        </p:nvSpPr>
        <p:spPr>
          <a:xfrm>
            <a:off x="8216900"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746" name="Excalibur"/>
          <p:cNvSpPr txBox="1"/>
          <p:nvPr/>
        </p:nvSpPr>
        <p:spPr>
          <a:xfrm>
            <a:off x="10096500"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747" name=","/>
          <p:cNvSpPr txBox="1"/>
          <p:nvPr/>
        </p:nvSpPr>
        <p:spPr>
          <a:xfrm>
            <a:off x="4810349" y="36662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748" name=","/>
          <p:cNvSpPr txBox="1"/>
          <p:nvPr/>
        </p:nvSpPr>
        <p:spPr>
          <a:xfrm>
            <a:off x="6278546" y="37043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749" name="P(punctuated tree | unpunctuated tree)"/>
          <p:cNvSpPr txBox="1"/>
          <p:nvPr/>
        </p:nvSpPr>
        <p:spPr>
          <a:xfrm>
            <a:off x="1668401" y="386211"/>
            <a:ext cx="7064872"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P(punctuated tree | unpunctuated tree)</a:t>
            </a:r>
          </a:p>
        </p:txBody>
      </p:sp>
      <p:sp>
        <p:nvSpPr>
          <p:cNvPr id="750" name="* P(    |appos, unpunctuated tree)"/>
          <p:cNvSpPr txBox="1"/>
          <p:nvPr/>
        </p:nvSpPr>
        <p:spPr>
          <a:xfrm>
            <a:off x="2079092" y="1256070"/>
            <a:ext cx="633323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|appos, unpunctuated tree)</a:t>
            </a:r>
          </a:p>
        </p:txBody>
      </p:sp>
      <p:sp>
        <p:nvSpPr>
          <p:cNvPr id="751" name=","/>
          <p:cNvSpPr txBox="1"/>
          <p:nvPr/>
        </p:nvSpPr>
        <p:spPr>
          <a:xfrm>
            <a:off x="3009667" y="915085"/>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752" name=","/>
          <p:cNvSpPr txBox="1"/>
          <p:nvPr/>
        </p:nvSpPr>
        <p:spPr>
          <a:xfrm>
            <a:off x="3394148" y="915085"/>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753" name=","/>
          <p:cNvSpPr txBox="1"/>
          <p:nvPr/>
        </p:nvSpPr>
        <p:spPr>
          <a:xfrm>
            <a:off x="5568052" y="3449268"/>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754" name=","/>
          <p:cNvSpPr txBox="1"/>
          <p:nvPr/>
        </p:nvSpPr>
        <p:spPr>
          <a:xfrm>
            <a:off x="5457648" y="3450202"/>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755" name="."/>
          <p:cNvSpPr txBox="1"/>
          <p:nvPr/>
        </p:nvSpPr>
        <p:spPr>
          <a:xfrm>
            <a:off x="1210983" y="126468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756" name="P(    |root, unpunctuated tree)"/>
          <p:cNvSpPr txBox="1"/>
          <p:nvPr/>
        </p:nvSpPr>
        <p:spPr>
          <a:xfrm>
            <a:off x="1657842" y="816166"/>
            <a:ext cx="615032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|root, unpunctuated tree)</a:t>
            </a:r>
          </a:p>
        </p:txBody>
      </p:sp>
      <p:sp>
        <p:nvSpPr>
          <p:cNvPr id="757" name="."/>
          <p:cNvSpPr txBox="1"/>
          <p:nvPr/>
        </p:nvSpPr>
        <p:spPr>
          <a:xfrm>
            <a:off x="2779440" y="402785"/>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pic>
        <p:nvPicPr>
          <p:cNvPr id="758" name="epsilon.pdf" descr="epsilon.pdf"/>
          <p:cNvPicPr>
            <a:picLocks noChangeAspect="1"/>
          </p:cNvPicPr>
          <p:nvPr/>
        </p:nvPicPr>
        <p:blipFill>
          <a:blip r:embed="rId11">
            <a:alphaModFix amt="30000"/>
            <a:extLst/>
          </a:blip>
          <a:stretch>
            <a:fillRect/>
          </a:stretch>
        </p:blipFill>
        <p:spPr>
          <a:xfrm>
            <a:off x="2490453" y="889191"/>
            <a:ext cx="242492" cy="298451"/>
          </a:xfrm>
          <a:prstGeom prst="rect">
            <a:avLst/>
          </a:prstGeom>
          <a:ln w="12700">
            <a:miter lim="400000"/>
          </a:ln>
        </p:spPr>
      </p:pic>
      <p:sp>
        <p:nvSpPr>
          <p:cNvPr id="759" name="="/>
          <p:cNvSpPr txBox="1"/>
          <p:nvPr/>
        </p:nvSpPr>
        <p:spPr>
          <a:xfrm>
            <a:off x="1676940" y="816166"/>
            <a:ext cx="29721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a:t>
            </a:r>
          </a:p>
        </p:txBody>
      </p:sp>
      <p:sp>
        <p:nvSpPr>
          <p:cNvPr id="760" name="Attach"/>
          <p:cNvSpPr txBox="1"/>
          <p:nvPr/>
        </p:nvSpPr>
        <p:spPr>
          <a:xfrm>
            <a:off x="10418799" y="752026"/>
            <a:ext cx="1346582" cy="572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Attach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53"/>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75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path" nodeType="clickEffect" presetSubtype="0" presetID="-1" grpId="3" accel="50000" decel="50000" fill="hold">
                                  <p:stCondLst>
                                    <p:cond delay="0"/>
                                  </p:stCondLst>
                                  <p:childTnLst>
                                    <p:animMotion path="M 0.000000 0.000000 L 0.054805 0.024740" origin="layout" pathEditMode="relative">
                                      <p:cBhvr>
                                        <p:cTn id="13" dur="1000" fill="hold"/>
                                        <p:tgtEl>
                                          <p:spTgt spid="753"/>
                                        </p:tgtEl>
                                        <p:attrNameLst>
                                          <p:attrName>ppt_x</p:attrName>
                                          <p:attrName>ppt_y</p:attrName>
                                        </p:attrNameLst>
                                      </p:cBhvr>
                                    </p:animMotion>
                                  </p:childTnLst>
                                </p:cTn>
                              </p:par>
                            </p:childTnLst>
                          </p:cTn>
                        </p:par>
                        <p:par>
                          <p:cTn id="14" fill="hold">
                            <p:stCondLst>
                              <p:cond delay="0"/>
                            </p:stCondLst>
                            <p:childTnLst>
                              <p:par>
                                <p:cTn id="15" presetClass="path" nodeType="withEffect" presetSubtype="0" presetID="-1" grpId="4" accel="50000" decel="50000" fill="hold">
                                  <p:stCondLst>
                                    <p:cond delay="0"/>
                                  </p:stCondLst>
                                  <p:childTnLst>
                                    <p:animMotion path="M 0.000000 0.000000 L -0.049137 0.022403" origin="layout" pathEditMode="relative">
                                      <p:cBhvr>
                                        <p:cTn id="16" dur="1000" fill="hold"/>
                                        <p:tgtEl>
                                          <p:spTgt spid="754"/>
                                        </p:tgtEl>
                                        <p:attrNameLst>
                                          <p:attrName>ppt_x</p:attrName>
                                          <p:attrName>ppt_y</p:attrName>
                                        </p:attrNameLst>
                                      </p:cBhvr>
                                    </p:animMotion>
                                  </p:childTnLst>
                                </p:cTn>
                              </p:par>
                            </p:childTnLst>
                          </p:cTn>
                        </p:par>
                        <p:par>
                          <p:cTn id="17" fill="hold">
                            <p:stCondLst>
                              <p:cond delay="1000"/>
                            </p:stCondLst>
                            <p:childTnLst>
                              <p:par>
                                <p:cTn id="18" presetClass="entr" nodeType="afterEffect" presetSubtype="0" presetID="1" grpId="5" fill="hold">
                                  <p:stCondLst>
                                    <p:cond delay="0"/>
                                  </p:stCondLst>
                                  <p:iterate type="el" backwards="0">
                                    <p:tmAbs val="0"/>
                                  </p:iterate>
                                  <p:childTnLst>
                                    <p:set>
                                      <p:cBhvr>
                                        <p:cTn id="19" fill="hold"/>
                                        <p:tgtEl>
                                          <p:spTgt spid="747"/>
                                        </p:tgtEl>
                                        <p:attrNameLst>
                                          <p:attrName>style.visibility</p:attrName>
                                        </p:attrNameLst>
                                      </p:cBhvr>
                                      <p:to>
                                        <p:strVal val="visible"/>
                                      </p:to>
                                    </p:set>
                                  </p:childTnLst>
                                </p:cTn>
                              </p:par>
                            </p:childTnLst>
                          </p:cTn>
                        </p:par>
                        <p:par>
                          <p:cTn id="20" fill="hold">
                            <p:stCondLst>
                              <p:cond delay="1000"/>
                            </p:stCondLst>
                            <p:childTnLst>
                              <p:par>
                                <p:cTn id="21" presetClass="entr" nodeType="afterEffect" presetSubtype="0" presetID="1" grpId="6" fill="hold">
                                  <p:stCondLst>
                                    <p:cond delay="0"/>
                                  </p:stCondLst>
                                  <p:iterate type="el" backwards="0">
                                    <p:tmAbs val="0"/>
                                  </p:iterate>
                                  <p:childTnLst>
                                    <p:set>
                                      <p:cBhvr>
                                        <p:cTn id="22" fill="hold"/>
                                        <p:tgtEl>
                                          <p:spTgt spid="748"/>
                                        </p:tgtEl>
                                        <p:attrNameLst>
                                          <p:attrName>style.visibility</p:attrName>
                                        </p:attrNameLst>
                                      </p:cBhvr>
                                      <p:to>
                                        <p:strVal val="visible"/>
                                      </p:to>
                                    </p:set>
                                  </p:childTnLst>
                                </p:cTn>
                              </p:par>
                            </p:childTnLst>
                          </p:cTn>
                        </p:par>
                        <p:par>
                          <p:cTn id="23" fill="hold">
                            <p:stCondLst>
                              <p:cond delay="1000"/>
                            </p:stCondLst>
                            <p:childTnLst>
                              <p:par>
                                <p:cTn id="24" presetClass="entr" nodeType="afterEffect" presetSubtype="0" presetID="1" grpId="7" fill="hold">
                                  <p:stCondLst>
                                    <p:cond delay="0"/>
                                  </p:stCondLst>
                                  <p:iterate type="el" backwards="0">
                                    <p:tmAbs val="0"/>
                                  </p:iterate>
                                  <p:childTnLst>
                                    <p:set>
                                      <p:cBhvr>
                                        <p:cTn id="25" fill="hold"/>
                                        <p:tgtEl>
                                          <p:spTgt spid="752"/>
                                        </p:tgtEl>
                                        <p:attrNameLst>
                                          <p:attrName>style.visibility</p:attrName>
                                        </p:attrNameLst>
                                      </p:cBhvr>
                                      <p:to>
                                        <p:strVal val="visible"/>
                                      </p:to>
                                    </p:set>
                                  </p:childTnLst>
                                </p:cTn>
                              </p:par>
                            </p:childTnLst>
                          </p:cTn>
                        </p:par>
                        <p:par>
                          <p:cTn id="26" fill="hold">
                            <p:stCondLst>
                              <p:cond delay="1000"/>
                            </p:stCondLst>
                            <p:childTnLst>
                              <p:par>
                                <p:cTn id="27" presetClass="entr" nodeType="afterEffect" presetSubtype="0" presetID="1" grpId="8" fill="hold">
                                  <p:stCondLst>
                                    <p:cond delay="0"/>
                                  </p:stCondLst>
                                  <p:iterate type="el" backwards="0">
                                    <p:tmAbs val="0"/>
                                  </p:iterate>
                                  <p:childTnLst>
                                    <p:set>
                                      <p:cBhvr>
                                        <p:cTn id="28" fill="hold"/>
                                        <p:tgtEl>
                                          <p:spTgt spid="751"/>
                                        </p:tgtEl>
                                        <p:attrNameLst>
                                          <p:attrName>style.visibility</p:attrName>
                                        </p:attrNameLst>
                                      </p:cBhvr>
                                      <p:to>
                                        <p:strVal val="visible"/>
                                      </p:to>
                                    </p:set>
                                  </p:childTnLst>
                                </p:cTn>
                              </p:par>
                            </p:childTnLst>
                          </p:cTn>
                        </p:par>
                        <p:par>
                          <p:cTn id="29" fill="hold">
                            <p:stCondLst>
                              <p:cond delay="1000"/>
                            </p:stCondLst>
                            <p:childTnLst>
                              <p:par>
                                <p:cTn id="30" presetClass="entr" nodeType="afterEffect" presetSubtype="0" presetID="1" grpId="9" fill="hold">
                                  <p:stCondLst>
                                    <p:cond delay="0"/>
                                  </p:stCondLst>
                                  <p:iterate type="el" backwards="0">
                                    <p:tmAbs val="0"/>
                                  </p:iterate>
                                  <p:childTnLst>
                                    <p:set>
                                      <p:cBhvr>
                                        <p:cTn id="31" fill="hold"/>
                                        <p:tgtEl>
                                          <p:spTgt spid="7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path" nodeType="clickEffect" presetSubtype="0" presetID="-1" grpId="10" fill="hold">
                                  <p:stCondLst>
                                    <p:cond delay="0"/>
                                  </p:stCondLst>
                                  <p:childTnLst>
                                    <p:animMotion path="M 0.000000 0.000000 C -0.014203 -0.001386 -0.028190 0.004071 -0.039511 0.015149 C -0.051283 0.026668 -0.059374 0.043438 -0.065942 0.061104 C -0.080697 0.100790 -0.087878 0.144410 -0.096106 0.187395 C -0.102685 0.221767 -0.109967 0.255890 -0.117093 0.290068 C -0.124395 0.325096 -0.131533 0.360184 -0.138507 0.395330" origin="layout" pathEditMode="relative">
                                      <p:cBhvr>
                                        <p:cTn id="35" dur="1000" fill="hold"/>
                                        <p:tgtEl>
                                          <p:spTgt spid="747"/>
                                        </p:tgtEl>
                                        <p:attrNameLst>
                                          <p:attrName>ppt_x</p:attrName>
                                          <p:attrName>ppt_y</p:attrName>
                                        </p:attrNameLst>
                                      </p:cBhvr>
                                    </p:animMotion>
                                  </p:childTnLst>
                                </p:cTn>
                              </p:par>
                            </p:childTnLst>
                          </p:cTn>
                        </p:par>
                        <p:par>
                          <p:cTn id="36" fill="hold">
                            <p:stCondLst>
                              <p:cond delay="0"/>
                            </p:stCondLst>
                            <p:childTnLst>
                              <p:par>
                                <p:cTn id="37" presetClass="path" nodeType="withEffect" presetSubtype="0" presetID="-1" grpId="11" accel="50000" decel="50000" fill="hold">
                                  <p:stCondLst>
                                    <p:cond delay="0"/>
                                  </p:stCondLst>
                                  <p:childTnLst>
                                    <p:animMotion path="M 0.000000 0.000000 C 0.008315 0.012739 0.014830 0.027382 0.019229 0.043218 C 0.027163 0.071776 0.027879 0.101793 0.029246 0.131746 C 0.030647 0.162436 0.032794 0.193415 0.033886 0.224009 C 0.034892 0.252177 0.035053 0.280434 0.035628 0.308731 C 0.036201 0.336911 0.037189 0.365120 0.038596 0.393347" origin="layout" pathEditMode="relative">
                                      <p:cBhvr>
                                        <p:cTn id="38" dur="1000" fill="hold"/>
                                        <p:tgtEl>
                                          <p:spTgt spid="748"/>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0" grpId="9"/>
      <p:bldP build="whole" bldLvl="1" animBg="1" rev="0" advAuto="0" spid="747" grpId="5"/>
      <p:bldP build="whole" bldLvl="1" animBg="1" rev="0" advAuto="0" spid="751" grpId="8"/>
      <p:bldP build="whole" bldLvl="1" animBg="1" rev="0" advAuto="0" spid="748" grpId="6"/>
      <p:bldP build="whole" bldLvl="1" animBg="1" rev="0" advAuto="0" spid="754" grpId="2"/>
      <p:bldP build="whole" bldLvl="1" animBg="1" rev="0" advAuto="0" spid="753" grpId="1"/>
      <p:bldP build="whole" bldLvl="1" animBg="1" rev="0" advAuto="0" spid="752" grpId="7"/>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4" name="Line"/>
          <p:cNvSpPr/>
          <p:nvPr/>
        </p:nvSpPr>
        <p:spPr>
          <a:xfrm flipV="1">
            <a:off x="2404865" y="2988010"/>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65" name="."/>
          <p:cNvSpPr txBox="1"/>
          <p:nvPr/>
        </p:nvSpPr>
        <p:spPr>
          <a:xfrm>
            <a:off x="12721718" y="75616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76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67" name="Shape"/>
          <p:cNvSpPr/>
          <p:nvPr/>
        </p:nvSpPr>
        <p:spPr>
          <a:xfrm>
            <a:off x="-27466" y="1766140"/>
            <a:ext cx="12200303" cy="659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3" y="56"/>
                </a:moveTo>
                <a:lnTo>
                  <a:pt x="4867" y="3757"/>
                </a:lnTo>
                <a:lnTo>
                  <a:pt x="15748" y="6195"/>
                </a:lnTo>
                <a:lnTo>
                  <a:pt x="19742" y="10107"/>
                </a:lnTo>
                <a:lnTo>
                  <a:pt x="20575" y="10102"/>
                </a:lnTo>
                <a:lnTo>
                  <a:pt x="21600" y="21515"/>
                </a:lnTo>
                <a:lnTo>
                  <a:pt x="0" y="21600"/>
                </a:lnTo>
                <a:lnTo>
                  <a:pt x="30" y="0"/>
                </a:lnTo>
                <a:lnTo>
                  <a:pt x="1563"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68" name="Shape"/>
          <p:cNvSpPr/>
          <p:nvPr/>
        </p:nvSpPr>
        <p:spPr>
          <a:xfrm>
            <a:off x="3431631" y="4176519"/>
            <a:ext cx="3538412" cy="4176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5" y="356"/>
                </a:moveTo>
                <a:lnTo>
                  <a:pt x="17621" y="0"/>
                </a:lnTo>
                <a:lnTo>
                  <a:pt x="21600" y="21574"/>
                </a:lnTo>
                <a:lnTo>
                  <a:pt x="0" y="21600"/>
                </a:lnTo>
                <a:lnTo>
                  <a:pt x="4637" y="5403"/>
                </a:lnTo>
                <a:lnTo>
                  <a:pt x="11865"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69" name="Shape"/>
          <p:cNvSpPr/>
          <p:nvPr/>
        </p:nvSpPr>
        <p:spPr>
          <a:xfrm>
            <a:off x="7437777" y="3887168"/>
            <a:ext cx="4724911" cy="44572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1" y="0"/>
                </a:moveTo>
                <a:cubicBezTo>
                  <a:pt x="5196" y="289"/>
                  <a:pt x="6827" y="533"/>
                  <a:pt x="8464" y="731"/>
                </a:cubicBezTo>
                <a:cubicBezTo>
                  <a:pt x="8844" y="777"/>
                  <a:pt x="9224" y="820"/>
                  <a:pt x="9596" y="915"/>
                </a:cubicBezTo>
                <a:cubicBezTo>
                  <a:pt x="10856" y="1237"/>
                  <a:pt x="11900" y="2105"/>
                  <a:pt x="13011" y="2803"/>
                </a:cubicBezTo>
                <a:cubicBezTo>
                  <a:pt x="14859" y="3964"/>
                  <a:pt x="16930" y="4671"/>
                  <a:pt x="19070" y="4870"/>
                </a:cubicBezTo>
                <a:lnTo>
                  <a:pt x="21600" y="21574"/>
                </a:lnTo>
                <a:lnTo>
                  <a:pt x="0" y="21600"/>
                </a:lnTo>
                <a:lnTo>
                  <a:pt x="1898" y="5836"/>
                </a:lnTo>
                <a:lnTo>
                  <a:pt x="3571"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70" name="Line"/>
          <p:cNvSpPr/>
          <p:nvPr/>
        </p:nvSpPr>
        <p:spPr>
          <a:xfrm flipV="1">
            <a:off x="588803" y="1684361"/>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71" name="Line"/>
          <p:cNvSpPr/>
          <p:nvPr/>
        </p:nvSpPr>
        <p:spPr>
          <a:xfrm flipV="1">
            <a:off x="1457998" y="4165259"/>
            <a:ext cx="1" cy="390102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72" name="Line"/>
          <p:cNvSpPr/>
          <p:nvPr/>
        </p:nvSpPr>
        <p:spPr>
          <a:xfrm flipV="1">
            <a:off x="4187875" y="5182372"/>
            <a:ext cx="1" cy="288039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73" name="Line"/>
          <p:cNvSpPr/>
          <p:nvPr/>
        </p:nvSpPr>
        <p:spPr>
          <a:xfrm flipV="1">
            <a:off x="5723653" y="4228370"/>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74" name="Line"/>
          <p:cNvSpPr/>
          <p:nvPr/>
        </p:nvSpPr>
        <p:spPr>
          <a:xfrm flipV="1">
            <a:off x="7868251"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75" name="Line"/>
          <p:cNvSpPr/>
          <p:nvPr/>
        </p:nvSpPr>
        <p:spPr>
          <a:xfrm flipV="1">
            <a:off x="8934742" y="3938372"/>
            <a:ext cx="1" cy="411214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776" name="Line"/>
          <p:cNvSpPr/>
          <p:nvPr/>
        </p:nvSpPr>
        <p:spPr>
          <a:xfrm flipV="1">
            <a:off x="11092089"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777" name="Line Line" descr="Line Line"/>
          <p:cNvPicPr>
            <a:picLocks noChangeAspect="0"/>
          </p:cNvPicPr>
          <p:nvPr/>
        </p:nvPicPr>
        <p:blipFill>
          <a:blip r:embed="rId3">
            <a:extLst/>
          </a:blip>
          <a:stretch>
            <a:fillRect/>
          </a:stretch>
        </p:blipFill>
        <p:spPr>
          <a:xfrm rot="16200000">
            <a:off x="270248" y="1508224"/>
            <a:ext cx="675606" cy="143685"/>
          </a:xfrm>
          <a:prstGeom prst="rect">
            <a:avLst/>
          </a:prstGeom>
        </p:spPr>
      </p:pic>
      <p:pic>
        <p:nvPicPr>
          <p:cNvPr id="779" name="Line Line" descr="Line Line"/>
          <p:cNvPicPr>
            <a:picLocks noChangeAspect="0"/>
          </p:cNvPicPr>
          <p:nvPr/>
        </p:nvPicPr>
        <p:blipFill>
          <a:blip r:embed="rId4">
            <a:extLst/>
          </a:blip>
          <a:stretch>
            <a:fillRect/>
          </a:stretch>
        </p:blipFill>
        <p:spPr>
          <a:xfrm rot="12693574">
            <a:off x="755030" y="2177648"/>
            <a:ext cx="1773969" cy="143685"/>
          </a:xfrm>
          <a:prstGeom prst="rect">
            <a:avLst/>
          </a:prstGeom>
        </p:spPr>
      </p:pic>
      <p:pic>
        <p:nvPicPr>
          <p:cNvPr id="781" name="Line Line" descr="Line Line"/>
          <p:cNvPicPr>
            <a:picLocks noChangeAspect="0"/>
          </p:cNvPicPr>
          <p:nvPr/>
        </p:nvPicPr>
        <p:blipFill>
          <a:blip r:embed="rId5">
            <a:extLst/>
          </a:blip>
          <a:stretch>
            <a:fillRect/>
          </a:stretch>
        </p:blipFill>
        <p:spPr>
          <a:xfrm rot="7038013">
            <a:off x="1001419" y="3575561"/>
            <a:ext cx="1475412" cy="143685"/>
          </a:xfrm>
          <a:prstGeom prst="rect">
            <a:avLst/>
          </a:prstGeom>
        </p:spPr>
      </p:pic>
      <p:pic>
        <p:nvPicPr>
          <p:cNvPr id="783" name="Line Line" descr="Line Line"/>
          <p:cNvPicPr>
            <a:picLocks noChangeAspect="0"/>
          </p:cNvPicPr>
          <p:nvPr/>
        </p:nvPicPr>
        <p:blipFill>
          <a:blip r:embed="rId6">
            <a:extLst/>
          </a:blip>
          <a:stretch>
            <a:fillRect/>
          </a:stretch>
        </p:blipFill>
        <p:spPr>
          <a:xfrm rot="11742656">
            <a:off x="2521744" y="3419139"/>
            <a:ext cx="3386214" cy="143685"/>
          </a:xfrm>
          <a:prstGeom prst="rect">
            <a:avLst/>
          </a:prstGeom>
        </p:spPr>
      </p:pic>
      <p:pic>
        <p:nvPicPr>
          <p:cNvPr id="785" name="Line Line" descr="Line Line"/>
          <p:cNvPicPr>
            <a:picLocks noChangeAspect="0"/>
          </p:cNvPicPr>
          <p:nvPr/>
        </p:nvPicPr>
        <p:blipFill>
          <a:blip r:embed="rId7">
            <a:extLst/>
          </a:blip>
          <a:stretch>
            <a:fillRect/>
          </a:stretch>
        </p:blipFill>
        <p:spPr>
          <a:xfrm rot="8477905">
            <a:off x="3904519" y="4567176"/>
            <a:ext cx="1994770" cy="143685"/>
          </a:xfrm>
          <a:prstGeom prst="rect">
            <a:avLst/>
          </a:prstGeom>
        </p:spPr>
      </p:pic>
      <p:pic>
        <p:nvPicPr>
          <p:cNvPr id="787" name="Line Line" descr="Line Line"/>
          <p:cNvPicPr>
            <a:picLocks noChangeAspect="0"/>
          </p:cNvPicPr>
          <p:nvPr/>
        </p:nvPicPr>
        <p:blipFill>
          <a:blip r:embed="rId8">
            <a:extLst/>
          </a:blip>
          <a:stretch>
            <a:fillRect/>
          </a:stretch>
        </p:blipFill>
        <p:spPr>
          <a:xfrm rot="11207438">
            <a:off x="2480752" y="3215874"/>
            <a:ext cx="6485803" cy="143685"/>
          </a:xfrm>
          <a:prstGeom prst="rect">
            <a:avLst/>
          </a:prstGeom>
        </p:spPr>
      </p:pic>
      <p:pic>
        <p:nvPicPr>
          <p:cNvPr id="789" name="Line Line" descr="Line Line"/>
          <p:cNvPicPr>
            <a:picLocks noChangeAspect="0"/>
          </p:cNvPicPr>
          <p:nvPr/>
        </p:nvPicPr>
        <p:blipFill>
          <a:blip r:embed="rId9">
            <a:extLst/>
          </a:blip>
          <a:stretch>
            <a:fillRect/>
          </a:stretch>
        </p:blipFill>
        <p:spPr>
          <a:xfrm rot="6392623">
            <a:off x="7390689" y="4436402"/>
            <a:ext cx="1257849" cy="143686"/>
          </a:xfrm>
          <a:prstGeom prst="rect">
            <a:avLst/>
          </a:prstGeom>
        </p:spPr>
      </p:pic>
      <p:pic>
        <p:nvPicPr>
          <p:cNvPr id="791" name="Line Line" descr="Line Line"/>
          <p:cNvPicPr>
            <a:picLocks noChangeAspect="0"/>
          </p:cNvPicPr>
          <p:nvPr/>
        </p:nvPicPr>
        <p:blipFill>
          <a:blip r:embed="rId10">
            <a:extLst/>
          </a:blip>
          <a:stretch>
            <a:fillRect/>
          </a:stretch>
        </p:blipFill>
        <p:spPr>
          <a:xfrm rot="1672213">
            <a:off x="9222695" y="4231385"/>
            <a:ext cx="1671475" cy="143686"/>
          </a:xfrm>
          <a:prstGeom prst="rect">
            <a:avLst/>
          </a:prstGeom>
        </p:spPr>
      </p:pic>
      <p:grpSp>
        <p:nvGrpSpPr>
          <p:cNvPr id="795" name="Group"/>
          <p:cNvGrpSpPr/>
          <p:nvPr/>
        </p:nvGrpSpPr>
        <p:grpSpPr>
          <a:xfrm>
            <a:off x="18602" y="1564270"/>
            <a:ext cx="1178899" cy="461914"/>
            <a:chOff x="0" y="0"/>
            <a:chExt cx="1178898" cy="461913"/>
          </a:xfrm>
        </p:grpSpPr>
        <p:sp>
          <p:nvSpPr>
            <p:cNvPr id="793"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794"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798" name="Group"/>
          <p:cNvGrpSpPr/>
          <p:nvPr/>
        </p:nvGrpSpPr>
        <p:grpSpPr>
          <a:xfrm>
            <a:off x="8039249" y="3655958"/>
            <a:ext cx="1663988" cy="1492251"/>
            <a:chOff x="0" y="0"/>
            <a:chExt cx="1663986" cy="1492250"/>
          </a:xfrm>
        </p:grpSpPr>
        <p:sp>
          <p:nvSpPr>
            <p:cNvPr id="796" name="Rounded Rectangle"/>
            <p:cNvSpPr/>
            <p:nvPr/>
          </p:nvSpPr>
          <p:spPr>
            <a:xfrm>
              <a:off x="0" y="0"/>
              <a:ext cx="1663987" cy="444500"/>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797" name="rel-clause"/>
            <p:cNvSpPr/>
            <p:nvPr/>
          </p:nvSpPr>
          <p:spPr>
            <a:xfrm>
              <a:off x="20060" y="2222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300"/>
                </a:lnSpc>
                <a:defRPr sz="2000">
                  <a:latin typeface="Courier New"/>
                  <a:ea typeface="Courier New"/>
                  <a:cs typeface="Courier New"/>
                  <a:sym typeface="Courier New"/>
                </a:defRPr>
              </a:lvl1pPr>
            </a:lstStyle>
            <a:p>
              <a:pPr/>
              <a:r>
                <a:t>rel-clause</a:t>
              </a:r>
            </a:p>
          </p:txBody>
        </p:sp>
      </p:grpSp>
      <p:grpSp>
        <p:nvGrpSpPr>
          <p:cNvPr id="801" name="Group"/>
          <p:cNvGrpSpPr/>
          <p:nvPr/>
        </p:nvGrpSpPr>
        <p:grpSpPr>
          <a:xfrm>
            <a:off x="5134204" y="3902382"/>
            <a:ext cx="1178899" cy="461915"/>
            <a:chOff x="0" y="0"/>
            <a:chExt cx="1178898" cy="461913"/>
          </a:xfrm>
        </p:grpSpPr>
        <p:sp>
          <p:nvSpPr>
            <p:cNvPr id="799"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800" name="appos"/>
            <p:cNvSpPr txBox="1"/>
            <p:nvPr/>
          </p:nvSpPr>
          <p:spPr>
            <a:xfrm>
              <a:off x="9115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appos</a:t>
              </a:r>
            </a:p>
          </p:txBody>
        </p:sp>
      </p:grpSp>
      <p:grpSp>
        <p:nvGrpSpPr>
          <p:cNvPr id="804" name="Group"/>
          <p:cNvGrpSpPr/>
          <p:nvPr/>
        </p:nvGrpSpPr>
        <p:grpSpPr>
          <a:xfrm>
            <a:off x="10426232" y="4638512"/>
            <a:ext cx="1178899" cy="452487"/>
            <a:chOff x="0" y="17413"/>
            <a:chExt cx="1178898" cy="452486"/>
          </a:xfrm>
        </p:grpSpPr>
        <p:sp>
          <p:nvSpPr>
            <p:cNvPr id="802"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803"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grpSp>
        <p:nvGrpSpPr>
          <p:cNvPr id="807" name="Group"/>
          <p:cNvGrpSpPr/>
          <p:nvPr/>
        </p:nvGrpSpPr>
        <p:grpSpPr>
          <a:xfrm>
            <a:off x="1815086" y="2682603"/>
            <a:ext cx="1178899" cy="452487"/>
            <a:chOff x="0" y="17413"/>
            <a:chExt cx="1178898" cy="452486"/>
          </a:xfrm>
        </p:grpSpPr>
        <p:sp>
          <p:nvSpPr>
            <p:cNvPr id="805"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806"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808" name=","/>
          <p:cNvSpPr txBox="1"/>
          <p:nvPr/>
        </p:nvSpPr>
        <p:spPr>
          <a:xfrm>
            <a:off x="3023110"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809" name=","/>
          <p:cNvSpPr txBox="1"/>
          <p:nvPr/>
        </p:nvSpPr>
        <p:spPr>
          <a:xfrm>
            <a:off x="6785251"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810" name="Hail"/>
          <p:cNvSpPr txBox="1"/>
          <p:nvPr/>
        </p:nvSpPr>
        <p:spPr>
          <a:xfrm>
            <a:off x="88900" y="7822096"/>
            <a:ext cx="9678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811" name="the"/>
          <p:cNvSpPr txBox="1"/>
          <p:nvPr/>
        </p:nvSpPr>
        <p:spPr>
          <a:xfrm>
            <a:off x="1082380"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812" name="king"/>
          <p:cNvSpPr txBox="1"/>
          <p:nvPr/>
        </p:nvSpPr>
        <p:spPr>
          <a:xfrm>
            <a:off x="1920926" y="7822096"/>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813" name="Arthur"/>
          <p:cNvSpPr txBox="1"/>
          <p:nvPr/>
        </p:nvSpPr>
        <p:spPr>
          <a:xfrm>
            <a:off x="3517517"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814" name="Pendragon"/>
          <p:cNvSpPr txBox="1"/>
          <p:nvPr/>
        </p:nvSpPr>
        <p:spPr>
          <a:xfrm>
            <a:off x="4863107"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815" name="who"/>
          <p:cNvSpPr txBox="1"/>
          <p:nvPr/>
        </p:nvSpPr>
        <p:spPr>
          <a:xfrm>
            <a:off x="7496772"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816" name="wields"/>
          <p:cNvSpPr txBox="1"/>
          <p:nvPr/>
        </p:nvSpPr>
        <p:spPr>
          <a:xfrm>
            <a:off x="8216900"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817" name="Excalibur"/>
          <p:cNvSpPr txBox="1"/>
          <p:nvPr/>
        </p:nvSpPr>
        <p:spPr>
          <a:xfrm>
            <a:off x="10096500"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818" name=","/>
          <p:cNvSpPr txBox="1"/>
          <p:nvPr/>
        </p:nvSpPr>
        <p:spPr>
          <a:xfrm>
            <a:off x="4810349" y="36662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819" name=","/>
          <p:cNvSpPr txBox="1"/>
          <p:nvPr/>
        </p:nvSpPr>
        <p:spPr>
          <a:xfrm>
            <a:off x="6278546" y="37043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820" name="P(punctuated tree | unpunctuated tree)"/>
          <p:cNvSpPr txBox="1"/>
          <p:nvPr/>
        </p:nvSpPr>
        <p:spPr>
          <a:xfrm>
            <a:off x="1668401" y="386211"/>
            <a:ext cx="7064872"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P(punctuated tree | unpunctuated tree)</a:t>
            </a:r>
          </a:p>
        </p:txBody>
      </p:sp>
      <p:sp>
        <p:nvSpPr>
          <p:cNvPr id="821" name=","/>
          <p:cNvSpPr txBox="1"/>
          <p:nvPr/>
        </p:nvSpPr>
        <p:spPr>
          <a:xfrm>
            <a:off x="8812932" y="3245503"/>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822" name=","/>
          <p:cNvSpPr txBox="1"/>
          <p:nvPr/>
        </p:nvSpPr>
        <p:spPr>
          <a:xfrm>
            <a:off x="8702527" y="324643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823" name=","/>
          <p:cNvSpPr txBox="1"/>
          <p:nvPr/>
        </p:nvSpPr>
        <p:spPr>
          <a:xfrm>
            <a:off x="7788529" y="33609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824" name=","/>
          <p:cNvSpPr txBox="1"/>
          <p:nvPr/>
        </p:nvSpPr>
        <p:spPr>
          <a:xfrm>
            <a:off x="9713926" y="33228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825" name="."/>
          <p:cNvSpPr txBox="1"/>
          <p:nvPr/>
        </p:nvSpPr>
        <p:spPr>
          <a:xfrm>
            <a:off x="1210983" y="126468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826" name="* P(    |rel-clause, unpunctuated tree)"/>
          <p:cNvSpPr txBox="1"/>
          <p:nvPr/>
        </p:nvSpPr>
        <p:spPr>
          <a:xfrm>
            <a:off x="2170547" y="1708496"/>
            <a:ext cx="724778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|rel-clause, unpunctuated tree)</a:t>
            </a:r>
          </a:p>
        </p:txBody>
      </p:sp>
      <p:sp>
        <p:nvSpPr>
          <p:cNvPr id="827" name=","/>
          <p:cNvSpPr txBox="1"/>
          <p:nvPr/>
        </p:nvSpPr>
        <p:spPr>
          <a:xfrm>
            <a:off x="3018245" y="1279555"/>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828" name=","/>
          <p:cNvSpPr txBox="1"/>
          <p:nvPr/>
        </p:nvSpPr>
        <p:spPr>
          <a:xfrm>
            <a:off x="3402727" y="1279555"/>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829" name="= P(    |root, unpunctuated tree)"/>
          <p:cNvSpPr txBox="1"/>
          <p:nvPr/>
        </p:nvSpPr>
        <p:spPr>
          <a:xfrm>
            <a:off x="1657842" y="816166"/>
            <a:ext cx="615032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|root, unpunctuated tree)</a:t>
            </a:r>
          </a:p>
        </p:txBody>
      </p:sp>
      <p:sp>
        <p:nvSpPr>
          <p:cNvPr id="830" name="."/>
          <p:cNvSpPr txBox="1"/>
          <p:nvPr/>
        </p:nvSpPr>
        <p:spPr>
          <a:xfrm>
            <a:off x="2779440" y="402785"/>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pic>
        <p:nvPicPr>
          <p:cNvPr id="831" name="epsilon.pdf" descr="epsilon.pdf"/>
          <p:cNvPicPr>
            <a:picLocks noChangeAspect="1"/>
          </p:cNvPicPr>
          <p:nvPr/>
        </p:nvPicPr>
        <p:blipFill>
          <a:blip r:embed="rId11">
            <a:alphaModFix amt="30000"/>
            <a:extLst/>
          </a:blip>
          <a:stretch>
            <a:fillRect/>
          </a:stretch>
        </p:blipFill>
        <p:spPr>
          <a:xfrm>
            <a:off x="2490453" y="889191"/>
            <a:ext cx="242492" cy="298451"/>
          </a:xfrm>
          <a:prstGeom prst="rect">
            <a:avLst/>
          </a:prstGeom>
          <a:ln w="12700">
            <a:miter lim="400000"/>
          </a:ln>
        </p:spPr>
      </p:pic>
      <p:sp>
        <p:nvSpPr>
          <p:cNvPr id="832" name="="/>
          <p:cNvSpPr txBox="1"/>
          <p:nvPr/>
        </p:nvSpPr>
        <p:spPr>
          <a:xfrm>
            <a:off x="1676940" y="816166"/>
            <a:ext cx="29721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a:t>
            </a:r>
          </a:p>
        </p:txBody>
      </p:sp>
      <p:sp>
        <p:nvSpPr>
          <p:cNvPr id="833" name="Attach"/>
          <p:cNvSpPr txBox="1"/>
          <p:nvPr/>
        </p:nvSpPr>
        <p:spPr>
          <a:xfrm>
            <a:off x="10418799" y="752026"/>
            <a:ext cx="1346582" cy="572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Attach</a:t>
            </a:r>
          </a:p>
        </p:txBody>
      </p:sp>
      <p:sp>
        <p:nvSpPr>
          <p:cNvPr id="834" name="* P(    |appos, unpunctuated tree)"/>
          <p:cNvSpPr txBox="1"/>
          <p:nvPr/>
        </p:nvSpPr>
        <p:spPr>
          <a:xfrm>
            <a:off x="2170546" y="1262088"/>
            <a:ext cx="633323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|appos, unpunctuated tree)</a:t>
            </a:r>
          </a:p>
        </p:txBody>
      </p:sp>
      <p:sp>
        <p:nvSpPr>
          <p:cNvPr id="835" name=","/>
          <p:cNvSpPr txBox="1"/>
          <p:nvPr/>
        </p:nvSpPr>
        <p:spPr>
          <a:xfrm>
            <a:off x="3009667" y="915085"/>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836" name=","/>
          <p:cNvSpPr txBox="1"/>
          <p:nvPr/>
        </p:nvSpPr>
        <p:spPr>
          <a:xfrm>
            <a:off x="3394148" y="915085"/>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2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8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path" nodeType="clickEffect" presetSubtype="0" presetID="-1" grpId="3" accel="50000" decel="50000" fill="hold">
                                  <p:stCondLst>
                                    <p:cond delay="0"/>
                                  </p:stCondLst>
                                  <p:childTnLst>
                                    <p:animMotion path="M 0.000000 0.000000 L 0.068950 0.008219" origin="layout" pathEditMode="relative">
                                      <p:cBhvr>
                                        <p:cTn id="13" dur="1000" fill="hold"/>
                                        <p:tgtEl>
                                          <p:spTgt spid="821"/>
                                        </p:tgtEl>
                                        <p:attrNameLst>
                                          <p:attrName>ppt_x</p:attrName>
                                          <p:attrName>ppt_y</p:attrName>
                                        </p:attrNameLst>
                                      </p:cBhvr>
                                    </p:animMotion>
                                  </p:childTnLst>
                                </p:cTn>
                              </p:par>
                            </p:childTnLst>
                          </p:cTn>
                        </p:par>
                        <p:par>
                          <p:cTn id="14" fill="hold">
                            <p:stCondLst>
                              <p:cond delay="0"/>
                            </p:stCondLst>
                            <p:childTnLst>
                              <p:par>
                                <p:cTn id="15" presetClass="path" nodeType="withEffect" presetSubtype="0" presetID="-1" grpId="4" accel="50000" decel="50000" fill="hold">
                                  <p:stCondLst>
                                    <p:cond delay="0"/>
                                  </p:stCondLst>
                                  <p:childTnLst>
                                    <p:animMotion path="M 0.000000 0.000000 L -0.070159 0.011739" origin="layout" pathEditMode="relative">
                                      <p:cBhvr>
                                        <p:cTn id="16" dur="1000" fill="hold"/>
                                        <p:tgtEl>
                                          <p:spTgt spid="822"/>
                                        </p:tgtEl>
                                        <p:attrNameLst>
                                          <p:attrName>ppt_x</p:attrName>
                                          <p:attrName>ppt_y</p:attrName>
                                        </p:attrNameLst>
                                      </p:cBhvr>
                                    </p:animMotion>
                                  </p:childTnLst>
                                </p:cTn>
                              </p:par>
                            </p:childTnLst>
                          </p:cTn>
                        </p:par>
                        <p:par>
                          <p:cTn id="17" fill="hold">
                            <p:stCondLst>
                              <p:cond delay="1000"/>
                            </p:stCondLst>
                            <p:childTnLst>
                              <p:par>
                                <p:cTn id="18" presetClass="entr" nodeType="afterEffect" presetSubtype="0" presetID="1" grpId="5" fill="hold">
                                  <p:stCondLst>
                                    <p:cond delay="0"/>
                                  </p:stCondLst>
                                  <p:iterate type="el" backwards="0">
                                    <p:tmAbs val="0"/>
                                  </p:iterate>
                                  <p:childTnLst>
                                    <p:set>
                                      <p:cBhvr>
                                        <p:cTn id="19" fill="hold"/>
                                        <p:tgtEl>
                                          <p:spTgt spid="823"/>
                                        </p:tgtEl>
                                        <p:attrNameLst>
                                          <p:attrName>style.visibility</p:attrName>
                                        </p:attrNameLst>
                                      </p:cBhvr>
                                      <p:to>
                                        <p:strVal val="visible"/>
                                      </p:to>
                                    </p:set>
                                  </p:childTnLst>
                                </p:cTn>
                              </p:par>
                            </p:childTnLst>
                          </p:cTn>
                        </p:par>
                        <p:par>
                          <p:cTn id="20" fill="hold">
                            <p:stCondLst>
                              <p:cond delay="1000"/>
                            </p:stCondLst>
                            <p:childTnLst>
                              <p:par>
                                <p:cTn id="21" presetClass="entr" nodeType="afterEffect" presetSubtype="0" presetID="1" grpId="6" fill="hold">
                                  <p:stCondLst>
                                    <p:cond delay="0"/>
                                  </p:stCondLst>
                                  <p:iterate type="el" backwards="0">
                                    <p:tmAbs val="0"/>
                                  </p:iterate>
                                  <p:childTnLst>
                                    <p:set>
                                      <p:cBhvr>
                                        <p:cTn id="22" fill="hold"/>
                                        <p:tgtEl>
                                          <p:spTgt spid="824"/>
                                        </p:tgtEl>
                                        <p:attrNameLst>
                                          <p:attrName>style.visibility</p:attrName>
                                        </p:attrNameLst>
                                      </p:cBhvr>
                                      <p:to>
                                        <p:strVal val="visible"/>
                                      </p:to>
                                    </p:set>
                                  </p:childTnLst>
                                </p:cTn>
                              </p:par>
                            </p:childTnLst>
                          </p:cTn>
                        </p:par>
                        <p:par>
                          <p:cTn id="23" fill="hold">
                            <p:stCondLst>
                              <p:cond delay="1000"/>
                            </p:stCondLst>
                            <p:childTnLst>
                              <p:par>
                                <p:cTn id="24" presetClass="entr" nodeType="afterEffect" presetSubtype="0" presetID="1" grpId="7" fill="hold">
                                  <p:stCondLst>
                                    <p:cond delay="0"/>
                                  </p:stCondLst>
                                  <p:iterate type="el" backwards="0">
                                    <p:tmAbs val="0"/>
                                  </p:iterate>
                                  <p:childTnLst>
                                    <p:set>
                                      <p:cBhvr>
                                        <p:cTn id="25" fill="hold"/>
                                        <p:tgtEl>
                                          <p:spTgt spid="828"/>
                                        </p:tgtEl>
                                        <p:attrNameLst>
                                          <p:attrName>style.visibility</p:attrName>
                                        </p:attrNameLst>
                                      </p:cBhvr>
                                      <p:to>
                                        <p:strVal val="visible"/>
                                      </p:to>
                                    </p:set>
                                  </p:childTnLst>
                                </p:cTn>
                              </p:par>
                            </p:childTnLst>
                          </p:cTn>
                        </p:par>
                        <p:par>
                          <p:cTn id="26" fill="hold">
                            <p:stCondLst>
                              <p:cond delay="1000"/>
                            </p:stCondLst>
                            <p:childTnLst>
                              <p:par>
                                <p:cTn id="27" presetClass="entr" nodeType="afterEffect" presetSubtype="0" presetID="1" grpId="8" fill="hold">
                                  <p:stCondLst>
                                    <p:cond delay="0"/>
                                  </p:stCondLst>
                                  <p:iterate type="el" backwards="0">
                                    <p:tmAbs val="0"/>
                                  </p:iterate>
                                  <p:childTnLst>
                                    <p:set>
                                      <p:cBhvr>
                                        <p:cTn id="28" fill="hold"/>
                                        <p:tgtEl>
                                          <p:spTgt spid="827"/>
                                        </p:tgtEl>
                                        <p:attrNameLst>
                                          <p:attrName>style.visibility</p:attrName>
                                        </p:attrNameLst>
                                      </p:cBhvr>
                                      <p:to>
                                        <p:strVal val="visible"/>
                                      </p:to>
                                    </p:set>
                                  </p:childTnLst>
                                </p:cTn>
                              </p:par>
                            </p:childTnLst>
                          </p:cTn>
                        </p:par>
                        <p:par>
                          <p:cTn id="29" fill="hold">
                            <p:stCondLst>
                              <p:cond delay="1000"/>
                            </p:stCondLst>
                            <p:childTnLst>
                              <p:par>
                                <p:cTn id="30" presetClass="entr" nodeType="afterEffect" presetSubtype="0" presetID="1" grpId="9" fill="hold">
                                  <p:stCondLst>
                                    <p:cond delay="0"/>
                                  </p:stCondLst>
                                  <p:iterate type="el" backwards="0">
                                    <p:tmAbs val="0"/>
                                  </p:iterate>
                                  <p:childTnLst>
                                    <p:set>
                                      <p:cBhvr>
                                        <p:cTn id="31" fill="hold"/>
                                        <p:tgtEl>
                                          <p:spTgt spid="8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path" nodeType="clickEffect" presetSubtype="0" presetID="-1" grpId="10" accel="50000" decel="50000" fill="hold">
                                  <p:stCondLst>
                                    <p:cond delay="0"/>
                                  </p:stCondLst>
                                  <p:childTnLst>
                                    <p:animMotion path="M 0.000000 0.000000 C -0.011273 0.019378 -0.020086 0.041096 -0.026080 0.064281 C -0.033755 0.093963 -0.036693 0.124747 -0.039126 0.155460 C -0.041515 0.185626 -0.043439 0.215976 -0.044301 0.246081 C -0.046037 0.306685 -0.043534 0.367840 -0.036614 0.428806" origin="layout" pathEditMode="relative">
                                      <p:cBhvr>
                                        <p:cTn id="35" dur="500" fill="hold"/>
                                        <p:tgtEl>
                                          <p:spTgt spid="823"/>
                                        </p:tgtEl>
                                        <p:attrNameLst>
                                          <p:attrName>ppt_x</p:attrName>
                                          <p:attrName>ppt_y</p:attrName>
                                        </p:attrNameLst>
                                      </p:cBhvr>
                                    </p:animMotion>
                                  </p:childTnLst>
                                </p:cTn>
                              </p:par>
                            </p:childTnLst>
                          </p:cTn>
                        </p:par>
                        <p:par>
                          <p:cTn id="36" fill="hold">
                            <p:stCondLst>
                              <p:cond delay="0"/>
                            </p:stCondLst>
                            <p:childTnLst>
                              <p:par>
                                <p:cTn id="37" presetClass="path" nodeType="withEffect" presetSubtype="0" presetID="-1" grpId="11" accel="50000" decel="50000" fill="hold">
                                  <p:stCondLst>
                                    <p:cond delay="0"/>
                                  </p:stCondLst>
                                  <p:childTnLst>
                                    <p:animMotion path="M 0.000000 0.000000 C 0.027108 0.001938 0.053466 0.008672 0.078526 0.019657 C 0.102230 0.030047 0.125652 0.044652 0.143218 0.069846 C 0.154490 0.086013 0.162401 0.105609 0.169377 0.125605 C 0.202726 0.221198 0.215978 0.327076 0.207717 0.431927" origin="layout" pathEditMode="relative">
                                      <p:cBhvr>
                                        <p:cTn id="38" dur="1000" fill="hold"/>
                                        <p:tgtEl>
                                          <p:spTgt spid="824"/>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6" grpId="9"/>
      <p:bldP build="whole" bldLvl="1" animBg="1" rev="0" advAuto="0" spid="823" grpId="5"/>
      <p:bldP build="whole" bldLvl="1" animBg="1" rev="0" advAuto="0" spid="827" grpId="8"/>
      <p:bldP build="whole" bldLvl="1" animBg="1" rev="0" advAuto="0" spid="821" grpId="1"/>
      <p:bldP build="whole" bldLvl="1" animBg="1" rev="0" advAuto="0" spid="824" grpId="6"/>
      <p:bldP build="whole" bldLvl="1" animBg="1" rev="0" advAuto="0" spid="828" grpId="7"/>
      <p:bldP build="whole" bldLvl="1" animBg="1" rev="0" advAuto="0" spid="822"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0" name="Line"/>
          <p:cNvSpPr/>
          <p:nvPr/>
        </p:nvSpPr>
        <p:spPr>
          <a:xfrm flipV="1">
            <a:off x="2404865" y="2988010"/>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41" name="."/>
          <p:cNvSpPr txBox="1"/>
          <p:nvPr/>
        </p:nvSpPr>
        <p:spPr>
          <a:xfrm>
            <a:off x="12721718" y="75616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84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43" name="Shape"/>
          <p:cNvSpPr/>
          <p:nvPr/>
        </p:nvSpPr>
        <p:spPr>
          <a:xfrm>
            <a:off x="-27466" y="1766140"/>
            <a:ext cx="12200303" cy="659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3" y="56"/>
                </a:moveTo>
                <a:lnTo>
                  <a:pt x="4867" y="3757"/>
                </a:lnTo>
                <a:lnTo>
                  <a:pt x="15748" y="6195"/>
                </a:lnTo>
                <a:lnTo>
                  <a:pt x="19742" y="10107"/>
                </a:lnTo>
                <a:lnTo>
                  <a:pt x="20575" y="10102"/>
                </a:lnTo>
                <a:lnTo>
                  <a:pt x="21600" y="21515"/>
                </a:lnTo>
                <a:lnTo>
                  <a:pt x="0" y="21600"/>
                </a:lnTo>
                <a:lnTo>
                  <a:pt x="30" y="0"/>
                </a:lnTo>
                <a:lnTo>
                  <a:pt x="1563"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44" name="Shape"/>
          <p:cNvSpPr/>
          <p:nvPr/>
        </p:nvSpPr>
        <p:spPr>
          <a:xfrm>
            <a:off x="3431631" y="4176519"/>
            <a:ext cx="3538412" cy="4176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5" y="356"/>
                </a:moveTo>
                <a:lnTo>
                  <a:pt x="17621" y="0"/>
                </a:lnTo>
                <a:lnTo>
                  <a:pt x="21600" y="21574"/>
                </a:lnTo>
                <a:lnTo>
                  <a:pt x="0" y="21600"/>
                </a:lnTo>
                <a:lnTo>
                  <a:pt x="4637" y="5403"/>
                </a:lnTo>
                <a:lnTo>
                  <a:pt x="11865"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45" name="Shape"/>
          <p:cNvSpPr/>
          <p:nvPr/>
        </p:nvSpPr>
        <p:spPr>
          <a:xfrm>
            <a:off x="7437777" y="3887168"/>
            <a:ext cx="4724911" cy="44572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1" y="0"/>
                </a:moveTo>
                <a:cubicBezTo>
                  <a:pt x="5196" y="289"/>
                  <a:pt x="6827" y="533"/>
                  <a:pt x="8464" y="731"/>
                </a:cubicBezTo>
                <a:cubicBezTo>
                  <a:pt x="8844" y="777"/>
                  <a:pt x="9224" y="820"/>
                  <a:pt x="9596" y="915"/>
                </a:cubicBezTo>
                <a:cubicBezTo>
                  <a:pt x="10856" y="1237"/>
                  <a:pt x="11900" y="2105"/>
                  <a:pt x="13011" y="2803"/>
                </a:cubicBezTo>
                <a:cubicBezTo>
                  <a:pt x="14859" y="3964"/>
                  <a:pt x="16930" y="4671"/>
                  <a:pt x="19070" y="4870"/>
                </a:cubicBezTo>
                <a:lnTo>
                  <a:pt x="21600" y="21574"/>
                </a:lnTo>
                <a:lnTo>
                  <a:pt x="0" y="21600"/>
                </a:lnTo>
                <a:lnTo>
                  <a:pt x="1898" y="5836"/>
                </a:lnTo>
                <a:lnTo>
                  <a:pt x="3571"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46" name="Line"/>
          <p:cNvSpPr/>
          <p:nvPr/>
        </p:nvSpPr>
        <p:spPr>
          <a:xfrm flipV="1">
            <a:off x="588803" y="1684361"/>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47" name="Line"/>
          <p:cNvSpPr/>
          <p:nvPr/>
        </p:nvSpPr>
        <p:spPr>
          <a:xfrm flipV="1">
            <a:off x="1457998" y="4165259"/>
            <a:ext cx="1" cy="390102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48" name="Line"/>
          <p:cNvSpPr/>
          <p:nvPr/>
        </p:nvSpPr>
        <p:spPr>
          <a:xfrm flipV="1">
            <a:off x="4187875" y="5182372"/>
            <a:ext cx="1" cy="288039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49" name="Line"/>
          <p:cNvSpPr/>
          <p:nvPr/>
        </p:nvSpPr>
        <p:spPr>
          <a:xfrm flipV="1">
            <a:off x="5723653" y="4228370"/>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50" name="Line"/>
          <p:cNvSpPr/>
          <p:nvPr/>
        </p:nvSpPr>
        <p:spPr>
          <a:xfrm flipV="1">
            <a:off x="7868251"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51" name="Line"/>
          <p:cNvSpPr/>
          <p:nvPr/>
        </p:nvSpPr>
        <p:spPr>
          <a:xfrm flipV="1">
            <a:off x="8934742" y="3938372"/>
            <a:ext cx="1" cy="411214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852" name="Line"/>
          <p:cNvSpPr/>
          <p:nvPr/>
        </p:nvSpPr>
        <p:spPr>
          <a:xfrm flipV="1">
            <a:off x="11092089"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853" name="Line Line" descr="Line Line"/>
          <p:cNvPicPr>
            <a:picLocks noChangeAspect="0"/>
          </p:cNvPicPr>
          <p:nvPr/>
        </p:nvPicPr>
        <p:blipFill>
          <a:blip r:embed="rId3">
            <a:extLst/>
          </a:blip>
          <a:stretch>
            <a:fillRect/>
          </a:stretch>
        </p:blipFill>
        <p:spPr>
          <a:xfrm rot="16200000">
            <a:off x="270248" y="1508224"/>
            <a:ext cx="675606" cy="143685"/>
          </a:xfrm>
          <a:prstGeom prst="rect">
            <a:avLst/>
          </a:prstGeom>
        </p:spPr>
      </p:pic>
      <p:pic>
        <p:nvPicPr>
          <p:cNvPr id="855" name="Line Line" descr="Line Line"/>
          <p:cNvPicPr>
            <a:picLocks noChangeAspect="0"/>
          </p:cNvPicPr>
          <p:nvPr/>
        </p:nvPicPr>
        <p:blipFill>
          <a:blip r:embed="rId4">
            <a:extLst/>
          </a:blip>
          <a:stretch>
            <a:fillRect/>
          </a:stretch>
        </p:blipFill>
        <p:spPr>
          <a:xfrm rot="12693574">
            <a:off x="755030" y="2177648"/>
            <a:ext cx="1773969" cy="143685"/>
          </a:xfrm>
          <a:prstGeom prst="rect">
            <a:avLst/>
          </a:prstGeom>
        </p:spPr>
      </p:pic>
      <p:pic>
        <p:nvPicPr>
          <p:cNvPr id="857" name="Line Line" descr="Line Line"/>
          <p:cNvPicPr>
            <a:picLocks noChangeAspect="0"/>
          </p:cNvPicPr>
          <p:nvPr/>
        </p:nvPicPr>
        <p:blipFill>
          <a:blip r:embed="rId5">
            <a:extLst/>
          </a:blip>
          <a:stretch>
            <a:fillRect/>
          </a:stretch>
        </p:blipFill>
        <p:spPr>
          <a:xfrm rot="7038013">
            <a:off x="1001419" y="3575561"/>
            <a:ext cx="1475412" cy="143685"/>
          </a:xfrm>
          <a:prstGeom prst="rect">
            <a:avLst/>
          </a:prstGeom>
        </p:spPr>
      </p:pic>
      <p:pic>
        <p:nvPicPr>
          <p:cNvPr id="859" name="Line Line" descr="Line Line"/>
          <p:cNvPicPr>
            <a:picLocks noChangeAspect="0"/>
          </p:cNvPicPr>
          <p:nvPr/>
        </p:nvPicPr>
        <p:blipFill>
          <a:blip r:embed="rId6">
            <a:extLst/>
          </a:blip>
          <a:stretch>
            <a:fillRect/>
          </a:stretch>
        </p:blipFill>
        <p:spPr>
          <a:xfrm rot="11742656">
            <a:off x="2521744" y="3419139"/>
            <a:ext cx="3386214" cy="143685"/>
          </a:xfrm>
          <a:prstGeom prst="rect">
            <a:avLst/>
          </a:prstGeom>
        </p:spPr>
      </p:pic>
      <p:pic>
        <p:nvPicPr>
          <p:cNvPr id="861" name="Line Line" descr="Line Line"/>
          <p:cNvPicPr>
            <a:picLocks noChangeAspect="0"/>
          </p:cNvPicPr>
          <p:nvPr/>
        </p:nvPicPr>
        <p:blipFill>
          <a:blip r:embed="rId7">
            <a:extLst/>
          </a:blip>
          <a:stretch>
            <a:fillRect/>
          </a:stretch>
        </p:blipFill>
        <p:spPr>
          <a:xfrm rot="8477905">
            <a:off x="3904519" y="4567176"/>
            <a:ext cx="1994770" cy="143685"/>
          </a:xfrm>
          <a:prstGeom prst="rect">
            <a:avLst/>
          </a:prstGeom>
        </p:spPr>
      </p:pic>
      <p:pic>
        <p:nvPicPr>
          <p:cNvPr id="863" name="Line Line" descr="Line Line"/>
          <p:cNvPicPr>
            <a:picLocks noChangeAspect="0"/>
          </p:cNvPicPr>
          <p:nvPr/>
        </p:nvPicPr>
        <p:blipFill>
          <a:blip r:embed="rId8">
            <a:extLst/>
          </a:blip>
          <a:stretch>
            <a:fillRect/>
          </a:stretch>
        </p:blipFill>
        <p:spPr>
          <a:xfrm rot="11207438">
            <a:off x="2480752" y="3215874"/>
            <a:ext cx="6485803" cy="143685"/>
          </a:xfrm>
          <a:prstGeom prst="rect">
            <a:avLst/>
          </a:prstGeom>
        </p:spPr>
      </p:pic>
      <p:pic>
        <p:nvPicPr>
          <p:cNvPr id="865" name="Line Line" descr="Line Line"/>
          <p:cNvPicPr>
            <a:picLocks noChangeAspect="0"/>
          </p:cNvPicPr>
          <p:nvPr/>
        </p:nvPicPr>
        <p:blipFill>
          <a:blip r:embed="rId9">
            <a:extLst/>
          </a:blip>
          <a:stretch>
            <a:fillRect/>
          </a:stretch>
        </p:blipFill>
        <p:spPr>
          <a:xfrm rot="6392623">
            <a:off x="7390689" y="4436402"/>
            <a:ext cx="1257849" cy="143686"/>
          </a:xfrm>
          <a:prstGeom prst="rect">
            <a:avLst/>
          </a:prstGeom>
        </p:spPr>
      </p:pic>
      <p:pic>
        <p:nvPicPr>
          <p:cNvPr id="867" name="Line Line" descr="Line Line"/>
          <p:cNvPicPr>
            <a:picLocks noChangeAspect="0"/>
          </p:cNvPicPr>
          <p:nvPr/>
        </p:nvPicPr>
        <p:blipFill>
          <a:blip r:embed="rId10">
            <a:extLst/>
          </a:blip>
          <a:stretch>
            <a:fillRect/>
          </a:stretch>
        </p:blipFill>
        <p:spPr>
          <a:xfrm rot="1672213">
            <a:off x="9222695" y="4231385"/>
            <a:ext cx="1671475" cy="143686"/>
          </a:xfrm>
          <a:prstGeom prst="rect">
            <a:avLst/>
          </a:prstGeom>
        </p:spPr>
      </p:pic>
      <p:grpSp>
        <p:nvGrpSpPr>
          <p:cNvPr id="871" name="Group"/>
          <p:cNvGrpSpPr/>
          <p:nvPr/>
        </p:nvGrpSpPr>
        <p:grpSpPr>
          <a:xfrm>
            <a:off x="18602" y="1564270"/>
            <a:ext cx="1178899" cy="461914"/>
            <a:chOff x="0" y="0"/>
            <a:chExt cx="1178898" cy="461913"/>
          </a:xfrm>
        </p:grpSpPr>
        <p:sp>
          <p:nvSpPr>
            <p:cNvPr id="869"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870"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874" name="Group"/>
          <p:cNvGrpSpPr/>
          <p:nvPr/>
        </p:nvGrpSpPr>
        <p:grpSpPr>
          <a:xfrm>
            <a:off x="8039249" y="3655958"/>
            <a:ext cx="1663988" cy="1492251"/>
            <a:chOff x="0" y="0"/>
            <a:chExt cx="1663986" cy="1492250"/>
          </a:xfrm>
        </p:grpSpPr>
        <p:sp>
          <p:nvSpPr>
            <p:cNvPr id="872" name="Rounded Rectangle"/>
            <p:cNvSpPr/>
            <p:nvPr/>
          </p:nvSpPr>
          <p:spPr>
            <a:xfrm>
              <a:off x="0" y="0"/>
              <a:ext cx="1663987" cy="444500"/>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873" name="rel-clause"/>
            <p:cNvSpPr/>
            <p:nvPr/>
          </p:nvSpPr>
          <p:spPr>
            <a:xfrm>
              <a:off x="20060" y="2222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300"/>
                </a:lnSpc>
                <a:defRPr sz="2000">
                  <a:latin typeface="Courier New"/>
                  <a:ea typeface="Courier New"/>
                  <a:cs typeface="Courier New"/>
                  <a:sym typeface="Courier New"/>
                </a:defRPr>
              </a:lvl1pPr>
            </a:lstStyle>
            <a:p>
              <a:pPr/>
              <a:r>
                <a:t>rel-clause</a:t>
              </a:r>
            </a:p>
          </p:txBody>
        </p:sp>
      </p:grpSp>
      <p:grpSp>
        <p:nvGrpSpPr>
          <p:cNvPr id="877" name="Group"/>
          <p:cNvGrpSpPr/>
          <p:nvPr/>
        </p:nvGrpSpPr>
        <p:grpSpPr>
          <a:xfrm>
            <a:off x="5134204" y="3902382"/>
            <a:ext cx="1178899" cy="461915"/>
            <a:chOff x="0" y="0"/>
            <a:chExt cx="1178898" cy="461913"/>
          </a:xfrm>
        </p:grpSpPr>
        <p:sp>
          <p:nvSpPr>
            <p:cNvPr id="875"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876" name="appos"/>
            <p:cNvSpPr txBox="1"/>
            <p:nvPr/>
          </p:nvSpPr>
          <p:spPr>
            <a:xfrm>
              <a:off x="9115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appos</a:t>
              </a:r>
            </a:p>
          </p:txBody>
        </p:sp>
      </p:grpSp>
      <p:grpSp>
        <p:nvGrpSpPr>
          <p:cNvPr id="880" name="Group"/>
          <p:cNvGrpSpPr/>
          <p:nvPr/>
        </p:nvGrpSpPr>
        <p:grpSpPr>
          <a:xfrm>
            <a:off x="10426232" y="4638512"/>
            <a:ext cx="1178899" cy="452487"/>
            <a:chOff x="0" y="17413"/>
            <a:chExt cx="1178898" cy="452486"/>
          </a:xfrm>
        </p:grpSpPr>
        <p:sp>
          <p:nvSpPr>
            <p:cNvPr id="878"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879"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grpSp>
        <p:nvGrpSpPr>
          <p:cNvPr id="883" name="Group"/>
          <p:cNvGrpSpPr/>
          <p:nvPr/>
        </p:nvGrpSpPr>
        <p:grpSpPr>
          <a:xfrm>
            <a:off x="1815086" y="2682603"/>
            <a:ext cx="1178899" cy="452487"/>
            <a:chOff x="0" y="17413"/>
            <a:chExt cx="1178898" cy="452486"/>
          </a:xfrm>
        </p:grpSpPr>
        <p:sp>
          <p:nvSpPr>
            <p:cNvPr id="881"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882"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884" name=","/>
          <p:cNvSpPr txBox="1"/>
          <p:nvPr/>
        </p:nvSpPr>
        <p:spPr>
          <a:xfrm>
            <a:off x="3023110"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885" name=","/>
          <p:cNvSpPr txBox="1"/>
          <p:nvPr/>
        </p:nvSpPr>
        <p:spPr>
          <a:xfrm>
            <a:off x="6785251"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886" name=","/>
          <p:cNvSpPr txBox="1"/>
          <p:nvPr/>
        </p:nvSpPr>
        <p:spPr>
          <a:xfrm>
            <a:off x="12422562"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887" name="Hail"/>
          <p:cNvSpPr txBox="1"/>
          <p:nvPr/>
        </p:nvSpPr>
        <p:spPr>
          <a:xfrm>
            <a:off x="88900" y="7822096"/>
            <a:ext cx="9678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888" name="the"/>
          <p:cNvSpPr txBox="1"/>
          <p:nvPr/>
        </p:nvSpPr>
        <p:spPr>
          <a:xfrm>
            <a:off x="1082380"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889" name="king"/>
          <p:cNvSpPr txBox="1"/>
          <p:nvPr/>
        </p:nvSpPr>
        <p:spPr>
          <a:xfrm>
            <a:off x="1920926" y="7822096"/>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890" name="Arthur"/>
          <p:cNvSpPr txBox="1"/>
          <p:nvPr/>
        </p:nvSpPr>
        <p:spPr>
          <a:xfrm>
            <a:off x="3517517"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891" name="Pendragon"/>
          <p:cNvSpPr txBox="1"/>
          <p:nvPr/>
        </p:nvSpPr>
        <p:spPr>
          <a:xfrm>
            <a:off x="4863107"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892" name="who"/>
          <p:cNvSpPr txBox="1"/>
          <p:nvPr/>
        </p:nvSpPr>
        <p:spPr>
          <a:xfrm>
            <a:off x="7496772"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893" name="wields"/>
          <p:cNvSpPr txBox="1"/>
          <p:nvPr/>
        </p:nvSpPr>
        <p:spPr>
          <a:xfrm>
            <a:off x="8216900"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894" name="Excalibur"/>
          <p:cNvSpPr txBox="1"/>
          <p:nvPr/>
        </p:nvSpPr>
        <p:spPr>
          <a:xfrm>
            <a:off x="10096500"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895" name=","/>
          <p:cNvSpPr txBox="1"/>
          <p:nvPr/>
        </p:nvSpPr>
        <p:spPr>
          <a:xfrm>
            <a:off x="7305951" y="753110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896" name=","/>
          <p:cNvSpPr txBox="1"/>
          <p:nvPr/>
        </p:nvSpPr>
        <p:spPr>
          <a:xfrm>
            <a:off x="4810349" y="36662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897" name=","/>
          <p:cNvSpPr txBox="1"/>
          <p:nvPr/>
        </p:nvSpPr>
        <p:spPr>
          <a:xfrm>
            <a:off x="6278546" y="37043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898" name="P(punctuated tree | unpunctuated tree)"/>
          <p:cNvSpPr txBox="1"/>
          <p:nvPr/>
        </p:nvSpPr>
        <p:spPr>
          <a:xfrm>
            <a:off x="1668401" y="386211"/>
            <a:ext cx="7064872"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P(punctuated tree | unpunctuated tree)</a:t>
            </a:r>
          </a:p>
        </p:txBody>
      </p:sp>
      <p:sp>
        <p:nvSpPr>
          <p:cNvPr id="899" name=","/>
          <p:cNvSpPr txBox="1"/>
          <p:nvPr/>
        </p:nvSpPr>
        <p:spPr>
          <a:xfrm>
            <a:off x="7788529" y="33609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900" name=","/>
          <p:cNvSpPr txBox="1"/>
          <p:nvPr/>
        </p:nvSpPr>
        <p:spPr>
          <a:xfrm>
            <a:off x="9713926" y="33228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901" name="."/>
          <p:cNvSpPr txBox="1"/>
          <p:nvPr/>
        </p:nvSpPr>
        <p:spPr>
          <a:xfrm>
            <a:off x="1210983" y="126468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grpSp>
        <p:nvGrpSpPr>
          <p:cNvPr id="904" name="Group"/>
          <p:cNvGrpSpPr/>
          <p:nvPr/>
        </p:nvGrpSpPr>
        <p:grpSpPr>
          <a:xfrm>
            <a:off x="10619295" y="4553297"/>
            <a:ext cx="455232" cy="1020518"/>
            <a:chOff x="0" y="0"/>
            <a:chExt cx="455231" cy="1020517"/>
          </a:xfrm>
        </p:grpSpPr>
        <p:sp>
          <p:nvSpPr>
            <p:cNvPr id="902"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903"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grpSp>
        <p:nvGrpSpPr>
          <p:cNvPr id="907" name="Group"/>
          <p:cNvGrpSpPr/>
          <p:nvPr/>
        </p:nvGrpSpPr>
        <p:grpSpPr>
          <a:xfrm flipH="1">
            <a:off x="10938046" y="4553297"/>
            <a:ext cx="455232" cy="1020518"/>
            <a:chOff x="0" y="0"/>
            <a:chExt cx="455231" cy="1020517"/>
          </a:xfrm>
        </p:grpSpPr>
        <p:sp>
          <p:nvSpPr>
            <p:cNvPr id="905"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906"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grpSp>
        <p:nvGrpSpPr>
          <p:cNvPr id="910" name="Group"/>
          <p:cNvGrpSpPr/>
          <p:nvPr/>
        </p:nvGrpSpPr>
        <p:grpSpPr>
          <a:xfrm>
            <a:off x="11531642" y="4417996"/>
            <a:ext cx="455233" cy="1020518"/>
            <a:chOff x="0" y="0"/>
            <a:chExt cx="455231" cy="1020517"/>
          </a:xfrm>
        </p:grpSpPr>
        <p:sp>
          <p:nvSpPr>
            <p:cNvPr id="908"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909"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913" name="Group"/>
          <p:cNvGrpSpPr/>
          <p:nvPr/>
        </p:nvGrpSpPr>
        <p:grpSpPr>
          <a:xfrm flipH="1">
            <a:off x="10008977" y="4430041"/>
            <a:ext cx="455232" cy="1020518"/>
            <a:chOff x="0" y="0"/>
            <a:chExt cx="455231" cy="1020517"/>
          </a:xfrm>
        </p:grpSpPr>
        <p:sp>
          <p:nvSpPr>
            <p:cNvPr id="911"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912"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sp>
        <p:nvSpPr>
          <p:cNvPr id="914" name="* P(    |dobj, unpunctuated tree)"/>
          <p:cNvSpPr txBox="1"/>
          <p:nvPr/>
        </p:nvSpPr>
        <p:spPr>
          <a:xfrm>
            <a:off x="2170546" y="2121107"/>
            <a:ext cx="615032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|dobj, unpunctuated tree)</a:t>
            </a:r>
          </a:p>
        </p:txBody>
      </p:sp>
      <p:grpSp>
        <p:nvGrpSpPr>
          <p:cNvPr id="917" name="Group"/>
          <p:cNvGrpSpPr/>
          <p:nvPr/>
        </p:nvGrpSpPr>
        <p:grpSpPr>
          <a:xfrm>
            <a:off x="3311948" y="1993357"/>
            <a:ext cx="455232" cy="1020518"/>
            <a:chOff x="0" y="0"/>
            <a:chExt cx="455231" cy="1020517"/>
          </a:xfrm>
        </p:grpSpPr>
        <p:sp>
          <p:nvSpPr>
            <p:cNvPr id="915"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916"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920" name="Group"/>
          <p:cNvGrpSpPr/>
          <p:nvPr/>
        </p:nvGrpSpPr>
        <p:grpSpPr>
          <a:xfrm flipH="1">
            <a:off x="2927466" y="1993357"/>
            <a:ext cx="455232" cy="1020518"/>
            <a:chOff x="0" y="0"/>
            <a:chExt cx="455231" cy="1020517"/>
          </a:xfrm>
        </p:grpSpPr>
        <p:sp>
          <p:nvSpPr>
            <p:cNvPr id="918"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919"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sp>
        <p:nvSpPr>
          <p:cNvPr id="921" name="* P(    |appos, unpunctuated tree)"/>
          <p:cNvSpPr txBox="1"/>
          <p:nvPr/>
        </p:nvSpPr>
        <p:spPr>
          <a:xfrm>
            <a:off x="2170546" y="1262088"/>
            <a:ext cx="633323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|appos, unpunctuated tree)</a:t>
            </a:r>
          </a:p>
        </p:txBody>
      </p:sp>
      <p:sp>
        <p:nvSpPr>
          <p:cNvPr id="922" name=","/>
          <p:cNvSpPr txBox="1"/>
          <p:nvPr/>
        </p:nvSpPr>
        <p:spPr>
          <a:xfrm>
            <a:off x="3009667" y="915085"/>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923" name=","/>
          <p:cNvSpPr txBox="1"/>
          <p:nvPr/>
        </p:nvSpPr>
        <p:spPr>
          <a:xfrm>
            <a:off x="3394148" y="915085"/>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924" name="= P(    |root, unpunctuated tree)"/>
          <p:cNvSpPr txBox="1"/>
          <p:nvPr/>
        </p:nvSpPr>
        <p:spPr>
          <a:xfrm>
            <a:off x="1657842" y="816166"/>
            <a:ext cx="615032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|root, unpunctuated tree)</a:t>
            </a:r>
          </a:p>
        </p:txBody>
      </p:sp>
      <p:sp>
        <p:nvSpPr>
          <p:cNvPr id="925" name="."/>
          <p:cNvSpPr txBox="1"/>
          <p:nvPr/>
        </p:nvSpPr>
        <p:spPr>
          <a:xfrm>
            <a:off x="2779440" y="402785"/>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pic>
        <p:nvPicPr>
          <p:cNvPr id="926" name="epsilon.pdf" descr="epsilon.pdf"/>
          <p:cNvPicPr>
            <a:picLocks noChangeAspect="1"/>
          </p:cNvPicPr>
          <p:nvPr/>
        </p:nvPicPr>
        <p:blipFill>
          <a:blip r:embed="rId11">
            <a:alphaModFix amt="30000"/>
            <a:extLst/>
          </a:blip>
          <a:stretch>
            <a:fillRect/>
          </a:stretch>
        </p:blipFill>
        <p:spPr>
          <a:xfrm>
            <a:off x="2490453" y="889191"/>
            <a:ext cx="242492" cy="298451"/>
          </a:xfrm>
          <a:prstGeom prst="rect">
            <a:avLst/>
          </a:prstGeom>
          <a:ln w="12700">
            <a:miter lim="400000"/>
          </a:ln>
        </p:spPr>
      </p:pic>
      <p:sp>
        <p:nvSpPr>
          <p:cNvPr id="927" name="* P(    |rel-clause, unpunctuated tree)"/>
          <p:cNvSpPr txBox="1"/>
          <p:nvPr/>
        </p:nvSpPr>
        <p:spPr>
          <a:xfrm>
            <a:off x="2170547" y="1708496"/>
            <a:ext cx="724778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|rel-clause, unpunctuated tree)</a:t>
            </a:r>
          </a:p>
        </p:txBody>
      </p:sp>
      <p:sp>
        <p:nvSpPr>
          <p:cNvPr id="928" name=","/>
          <p:cNvSpPr txBox="1"/>
          <p:nvPr/>
        </p:nvSpPr>
        <p:spPr>
          <a:xfrm>
            <a:off x="3018245" y="1279555"/>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929" name=","/>
          <p:cNvSpPr txBox="1"/>
          <p:nvPr/>
        </p:nvSpPr>
        <p:spPr>
          <a:xfrm>
            <a:off x="3402727" y="1279555"/>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930" name="="/>
          <p:cNvSpPr txBox="1"/>
          <p:nvPr/>
        </p:nvSpPr>
        <p:spPr>
          <a:xfrm>
            <a:off x="1676940" y="816166"/>
            <a:ext cx="29721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a:t>
            </a:r>
          </a:p>
        </p:txBody>
      </p:sp>
      <p:sp>
        <p:nvSpPr>
          <p:cNvPr id="931" name="Attach"/>
          <p:cNvSpPr txBox="1"/>
          <p:nvPr/>
        </p:nvSpPr>
        <p:spPr>
          <a:xfrm>
            <a:off x="10418799" y="752026"/>
            <a:ext cx="1346582" cy="572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Attach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0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907"/>
                                        </p:tgtEl>
                                        <p:attrNameLst>
                                          <p:attrName>style.visibility</p:attrName>
                                        </p:attrNameLst>
                                      </p:cBhvr>
                                      <p:to>
                                        <p:strVal val="visible"/>
                                      </p:to>
                                    </p:set>
                                  </p:childTnLst>
                                </p:cTn>
                              </p:par>
                            </p:childTnLst>
                          </p:cTn>
                        </p:par>
                        <p:par>
                          <p:cTn id="10" fill="hold">
                            <p:stCondLst>
                              <p:cond delay="0"/>
                            </p:stCondLst>
                            <p:childTnLst>
                              <p:par>
                                <p:cTn id="11" presetClass="path" nodeType="afterEffect" presetSubtype="0" presetID="-1" grpId="3" accel="50000" decel="50000" fill="hold">
                                  <p:stCondLst>
                                    <p:cond delay="0"/>
                                  </p:stCondLst>
                                  <p:childTnLst>
                                    <p:animMotion path="M 0.000000 0.000000 L 0.045644 -0.013939" origin="layout" pathEditMode="relative">
                                      <p:cBhvr>
                                        <p:cTn id="12" dur="1000" fill="hold"/>
                                        <p:tgtEl>
                                          <p:spTgt spid="907"/>
                                        </p:tgtEl>
                                        <p:attrNameLst>
                                          <p:attrName>ppt_x</p:attrName>
                                          <p:attrName>ppt_y</p:attrName>
                                        </p:attrNameLst>
                                      </p:cBhvr>
                                    </p:animMotion>
                                  </p:childTnLst>
                                </p:cTn>
                              </p:par>
                            </p:childTnLst>
                          </p:cTn>
                        </p:par>
                        <p:par>
                          <p:cTn id="13" fill="hold">
                            <p:stCondLst>
                              <p:cond delay="0"/>
                            </p:stCondLst>
                            <p:childTnLst>
                              <p:par>
                                <p:cTn id="14" presetClass="path" nodeType="withEffect" presetSubtype="0" presetID="-1" grpId="4" accel="50000" decel="50000" fill="hold">
                                  <p:stCondLst>
                                    <p:cond delay="0"/>
                                  </p:stCondLst>
                                  <p:childTnLst>
                                    <p:animMotion path="M 0.000000 0.000000 L -0.046982 -0.012637" origin="layout" pathEditMode="relative">
                                      <p:cBhvr>
                                        <p:cTn id="15" dur="1000" fill="hold"/>
                                        <p:tgtEl>
                                          <p:spTgt spid="904"/>
                                        </p:tgtEl>
                                        <p:attrNameLst>
                                          <p:attrName>ppt_x</p:attrName>
                                          <p:attrName>ppt_y</p:attrName>
                                        </p:attrNameLst>
                                      </p:cBhvr>
                                    </p:animMotion>
                                  </p:childTnLst>
                                </p:cTn>
                              </p:par>
                            </p:childTnLst>
                          </p:cTn>
                        </p:par>
                        <p:par>
                          <p:cTn id="16" fill="hold">
                            <p:stCondLst>
                              <p:cond delay="1000"/>
                            </p:stCondLst>
                            <p:childTnLst>
                              <p:par>
                                <p:cTn id="17" presetClass="entr" nodeType="afterEffect" presetSubtype="0" presetID="1" grpId="5" fill="hold">
                                  <p:stCondLst>
                                    <p:cond delay="0"/>
                                  </p:stCondLst>
                                  <p:iterate type="el" backwards="0">
                                    <p:tmAbs val="0"/>
                                  </p:iterate>
                                  <p:childTnLst>
                                    <p:set>
                                      <p:cBhvr>
                                        <p:cTn id="18" fill="hold"/>
                                        <p:tgtEl>
                                          <p:spTgt spid="910"/>
                                        </p:tgtEl>
                                        <p:attrNameLst>
                                          <p:attrName>style.visibility</p:attrName>
                                        </p:attrNameLst>
                                      </p:cBhvr>
                                      <p:to>
                                        <p:strVal val="visible"/>
                                      </p:to>
                                    </p:set>
                                  </p:childTnLst>
                                </p:cTn>
                              </p:par>
                            </p:childTnLst>
                          </p:cTn>
                        </p:par>
                        <p:par>
                          <p:cTn id="19" fill="hold">
                            <p:stCondLst>
                              <p:cond delay="1000"/>
                            </p:stCondLst>
                            <p:childTnLst>
                              <p:par>
                                <p:cTn id="20" presetClass="entr" nodeType="afterEffect" presetSubtype="0" presetID="1" grpId="6" fill="hold">
                                  <p:stCondLst>
                                    <p:cond delay="0"/>
                                  </p:stCondLst>
                                  <p:iterate type="el" backwards="0">
                                    <p:tmAbs val="0"/>
                                  </p:iterate>
                                  <p:childTnLst>
                                    <p:set>
                                      <p:cBhvr>
                                        <p:cTn id="21" fill="hold"/>
                                        <p:tgtEl>
                                          <p:spTgt spid="913"/>
                                        </p:tgtEl>
                                        <p:attrNameLst>
                                          <p:attrName>style.visibility</p:attrName>
                                        </p:attrNameLst>
                                      </p:cBhvr>
                                      <p:to>
                                        <p:strVal val="visible"/>
                                      </p:to>
                                    </p:set>
                                  </p:childTnLst>
                                </p:cTn>
                              </p:par>
                            </p:childTnLst>
                          </p:cTn>
                        </p:par>
                        <p:par>
                          <p:cTn id="22" fill="hold">
                            <p:stCondLst>
                              <p:cond delay="1000"/>
                            </p:stCondLst>
                            <p:childTnLst>
                              <p:par>
                                <p:cTn id="23" presetClass="entr" nodeType="afterEffect" presetSubtype="0" presetID="1" grpId="7" fill="hold">
                                  <p:stCondLst>
                                    <p:cond delay="0"/>
                                  </p:stCondLst>
                                  <p:iterate type="el" backwards="0">
                                    <p:tmAbs val="0"/>
                                  </p:iterate>
                                  <p:childTnLst>
                                    <p:set>
                                      <p:cBhvr>
                                        <p:cTn id="24" fill="hold"/>
                                        <p:tgtEl>
                                          <p:spTgt spid="920"/>
                                        </p:tgtEl>
                                        <p:attrNameLst>
                                          <p:attrName>style.visibility</p:attrName>
                                        </p:attrNameLst>
                                      </p:cBhvr>
                                      <p:to>
                                        <p:strVal val="visible"/>
                                      </p:to>
                                    </p:set>
                                  </p:childTnLst>
                                </p:cTn>
                              </p:par>
                            </p:childTnLst>
                          </p:cTn>
                        </p:par>
                        <p:par>
                          <p:cTn id="25" fill="hold">
                            <p:stCondLst>
                              <p:cond delay="1000"/>
                            </p:stCondLst>
                            <p:childTnLst>
                              <p:par>
                                <p:cTn id="26" presetClass="entr" nodeType="afterEffect" presetSubtype="0" presetID="1" grpId="8" fill="hold">
                                  <p:stCondLst>
                                    <p:cond delay="0"/>
                                  </p:stCondLst>
                                  <p:iterate type="el" backwards="0">
                                    <p:tmAbs val="0"/>
                                  </p:iterate>
                                  <p:childTnLst>
                                    <p:set>
                                      <p:cBhvr>
                                        <p:cTn id="27" fill="hold"/>
                                        <p:tgtEl>
                                          <p:spTgt spid="917"/>
                                        </p:tgtEl>
                                        <p:attrNameLst>
                                          <p:attrName>style.visibility</p:attrName>
                                        </p:attrNameLst>
                                      </p:cBhvr>
                                      <p:to>
                                        <p:strVal val="visible"/>
                                      </p:to>
                                    </p:set>
                                  </p:childTnLst>
                                </p:cTn>
                              </p:par>
                            </p:childTnLst>
                          </p:cTn>
                        </p:par>
                        <p:par>
                          <p:cTn id="28" fill="hold">
                            <p:stCondLst>
                              <p:cond delay="1000"/>
                            </p:stCondLst>
                            <p:childTnLst>
                              <p:par>
                                <p:cTn id="29" presetClass="entr" nodeType="afterEffect" presetSubtype="0" presetID="1" grpId="9" fill="hold">
                                  <p:stCondLst>
                                    <p:cond delay="0"/>
                                  </p:stCondLst>
                                  <p:iterate type="el" backwards="0">
                                    <p:tmAbs val="0"/>
                                  </p:iterate>
                                  <p:childTnLst>
                                    <p:set>
                                      <p:cBhvr>
                                        <p:cTn id="30" fill="hold"/>
                                        <p:tgtEl>
                                          <p:spTgt spid="9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path" nodeType="clickEffect" presetSubtype="0" presetID="-1" grpId="10" accel="50000" decel="50000" fill="hold">
                                  <p:stCondLst>
                                    <p:cond delay="0"/>
                                  </p:stCondLst>
                                  <p:childTnLst>
                                    <p:animMotion path="M 0.000000 0.000000 L 0.036787 0.338392" origin="layout" pathEditMode="relative">
                                      <p:cBhvr>
                                        <p:cTn id="34" dur="1000" fill="hold"/>
                                        <p:tgtEl>
                                          <p:spTgt spid="910"/>
                                        </p:tgtEl>
                                        <p:attrNameLst>
                                          <p:attrName>ppt_x</p:attrName>
                                          <p:attrName>ppt_y</p:attrName>
                                        </p:attrNameLst>
                                      </p:cBhvr>
                                    </p:animMotion>
                                  </p:childTnLst>
                                </p:cTn>
                              </p:par>
                            </p:childTnLst>
                          </p:cTn>
                        </p:par>
                        <p:par>
                          <p:cTn id="35" fill="hold">
                            <p:stCondLst>
                              <p:cond delay="0"/>
                            </p:stCondLst>
                            <p:childTnLst>
                              <p:par>
                                <p:cTn id="36" presetClass="path" nodeType="withEffect" presetSubtype="0" presetID="-1" grpId="11" accel="50000" decel="50000" fill="hold">
                                  <p:stCondLst>
                                    <p:cond delay="0"/>
                                  </p:stCondLst>
                                  <p:childTnLst>
                                    <p:animMotion path="M 0.000000 0.000000 L -0.024741 0.337157" origin="layout" pathEditMode="relative">
                                      <p:cBhvr>
                                        <p:cTn id="37" dur="1000" fill="hold"/>
                                        <p:tgtEl>
                                          <p:spTgt spid="913"/>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4" grpId="9"/>
      <p:bldP build="whole" bldLvl="1" animBg="1" rev="0" advAuto="0" spid="910" grpId="5"/>
      <p:bldP build="whole" bldLvl="1" animBg="1" rev="0" advAuto="0" spid="907" grpId="2"/>
      <p:bldP build="whole" bldLvl="1" animBg="1" rev="0" advAuto="0" spid="904" grpId="1"/>
      <p:bldP build="whole" bldLvl="1" animBg="1" rev="0" advAuto="0" spid="913" grpId="6"/>
      <p:bldP build="whole" bldLvl="1" animBg="1" rev="0" advAuto="0" spid="920" grpId="7"/>
      <p:bldP build="whole" bldLvl="1" animBg="1" rev="0" advAuto="0" spid="917" grpId="8"/>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5" name="Line"/>
          <p:cNvSpPr/>
          <p:nvPr/>
        </p:nvSpPr>
        <p:spPr>
          <a:xfrm flipV="1">
            <a:off x="2404865" y="2988010"/>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36" name="."/>
          <p:cNvSpPr txBox="1"/>
          <p:nvPr/>
        </p:nvSpPr>
        <p:spPr>
          <a:xfrm>
            <a:off x="12721718" y="75616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93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38" name="Shape"/>
          <p:cNvSpPr/>
          <p:nvPr/>
        </p:nvSpPr>
        <p:spPr>
          <a:xfrm>
            <a:off x="-27466" y="1766140"/>
            <a:ext cx="12200303" cy="659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3" y="56"/>
                </a:moveTo>
                <a:lnTo>
                  <a:pt x="4867" y="3757"/>
                </a:lnTo>
                <a:lnTo>
                  <a:pt x="15748" y="6195"/>
                </a:lnTo>
                <a:lnTo>
                  <a:pt x="19742" y="10107"/>
                </a:lnTo>
                <a:lnTo>
                  <a:pt x="20575" y="10102"/>
                </a:lnTo>
                <a:lnTo>
                  <a:pt x="21600" y="21515"/>
                </a:lnTo>
                <a:lnTo>
                  <a:pt x="0" y="21600"/>
                </a:lnTo>
                <a:lnTo>
                  <a:pt x="30" y="0"/>
                </a:lnTo>
                <a:lnTo>
                  <a:pt x="1563"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39" name="Shape"/>
          <p:cNvSpPr/>
          <p:nvPr/>
        </p:nvSpPr>
        <p:spPr>
          <a:xfrm>
            <a:off x="3431631" y="4176519"/>
            <a:ext cx="3538412" cy="4176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5" y="356"/>
                </a:moveTo>
                <a:lnTo>
                  <a:pt x="17621" y="0"/>
                </a:lnTo>
                <a:lnTo>
                  <a:pt x="21600" y="21574"/>
                </a:lnTo>
                <a:lnTo>
                  <a:pt x="0" y="21600"/>
                </a:lnTo>
                <a:lnTo>
                  <a:pt x="4637" y="5403"/>
                </a:lnTo>
                <a:lnTo>
                  <a:pt x="11865"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40" name="Shape"/>
          <p:cNvSpPr/>
          <p:nvPr/>
        </p:nvSpPr>
        <p:spPr>
          <a:xfrm>
            <a:off x="7437777" y="3887168"/>
            <a:ext cx="4724911" cy="44572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1" y="0"/>
                </a:moveTo>
                <a:cubicBezTo>
                  <a:pt x="5196" y="289"/>
                  <a:pt x="6827" y="533"/>
                  <a:pt x="8464" y="731"/>
                </a:cubicBezTo>
                <a:cubicBezTo>
                  <a:pt x="8844" y="777"/>
                  <a:pt x="9224" y="820"/>
                  <a:pt x="9596" y="915"/>
                </a:cubicBezTo>
                <a:cubicBezTo>
                  <a:pt x="10856" y="1237"/>
                  <a:pt x="11900" y="2105"/>
                  <a:pt x="13011" y="2803"/>
                </a:cubicBezTo>
                <a:cubicBezTo>
                  <a:pt x="14859" y="3964"/>
                  <a:pt x="16930" y="4671"/>
                  <a:pt x="19070" y="4870"/>
                </a:cubicBezTo>
                <a:lnTo>
                  <a:pt x="21600" y="21574"/>
                </a:lnTo>
                <a:lnTo>
                  <a:pt x="0" y="21600"/>
                </a:lnTo>
                <a:lnTo>
                  <a:pt x="1898" y="5836"/>
                </a:lnTo>
                <a:lnTo>
                  <a:pt x="3571"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41" name="Line"/>
          <p:cNvSpPr/>
          <p:nvPr/>
        </p:nvSpPr>
        <p:spPr>
          <a:xfrm flipV="1">
            <a:off x="588803" y="1684361"/>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42" name="Line"/>
          <p:cNvSpPr/>
          <p:nvPr/>
        </p:nvSpPr>
        <p:spPr>
          <a:xfrm flipV="1">
            <a:off x="1457998" y="4165259"/>
            <a:ext cx="1" cy="390102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43" name="Line"/>
          <p:cNvSpPr/>
          <p:nvPr/>
        </p:nvSpPr>
        <p:spPr>
          <a:xfrm flipV="1">
            <a:off x="4187875" y="5182372"/>
            <a:ext cx="1" cy="288039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44" name="Line"/>
          <p:cNvSpPr/>
          <p:nvPr/>
        </p:nvSpPr>
        <p:spPr>
          <a:xfrm flipV="1">
            <a:off x="5723653" y="4228370"/>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45" name="Line"/>
          <p:cNvSpPr/>
          <p:nvPr/>
        </p:nvSpPr>
        <p:spPr>
          <a:xfrm flipV="1">
            <a:off x="7868251"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46" name="Line"/>
          <p:cNvSpPr/>
          <p:nvPr/>
        </p:nvSpPr>
        <p:spPr>
          <a:xfrm flipV="1">
            <a:off x="8934742" y="3938372"/>
            <a:ext cx="1" cy="411214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947" name="Line"/>
          <p:cNvSpPr/>
          <p:nvPr/>
        </p:nvSpPr>
        <p:spPr>
          <a:xfrm flipV="1">
            <a:off x="11092089"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948" name="Line Line" descr="Line Line"/>
          <p:cNvPicPr>
            <a:picLocks noChangeAspect="0"/>
          </p:cNvPicPr>
          <p:nvPr/>
        </p:nvPicPr>
        <p:blipFill>
          <a:blip r:embed="rId3">
            <a:extLst/>
          </a:blip>
          <a:stretch>
            <a:fillRect/>
          </a:stretch>
        </p:blipFill>
        <p:spPr>
          <a:xfrm rot="16200000">
            <a:off x="270248" y="1508224"/>
            <a:ext cx="675606" cy="143685"/>
          </a:xfrm>
          <a:prstGeom prst="rect">
            <a:avLst/>
          </a:prstGeom>
        </p:spPr>
      </p:pic>
      <p:pic>
        <p:nvPicPr>
          <p:cNvPr id="950" name="Line Line" descr="Line Line"/>
          <p:cNvPicPr>
            <a:picLocks noChangeAspect="0"/>
          </p:cNvPicPr>
          <p:nvPr/>
        </p:nvPicPr>
        <p:blipFill>
          <a:blip r:embed="rId4">
            <a:extLst/>
          </a:blip>
          <a:stretch>
            <a:fillRect/>
          </a:stretch>
        </p:blipFill>
        <p:spPr>
          <a:xfrm rot="12693574">
            <a:off x="755030" y="2177648"/>
            <a:ext cx="1773969" cy="143685"/>
          </a:xfrm>
          <a:prstGeom prst="rect">
            <a:avLst/>
          </a:prstGeom>
        </p:spPr>
      </p:pic>
      <p:pic>
        <p:nvPicPr>
          <p:cNvPr id="952" name="Line Line" descr="Line Line"/>
          <p:cNvPicPr>
            <a:picLocks noChangeAspect="0"/>
          </p:cNvPicPr>
          <p:nvPr/>
        </p:nvPicPr>
        <p:blipFill>
          <a:blip r:embed="rId5">
            <a:extLst/>
          </a:blip>
          <a:stretch>
            <a:fillRect/>
          </a:stretch>
        </p:blipFill>
        <p:spPr>
          <a:xfrm rot="7038013">
            <a:off x="1001419" y="3575561"/>
            <a:ext cx="1475412" cy="143685"/>
          </a:xfrm>
          <a:prstGeom prst="rect">
            <a:avLst/>
          </a:prstGeom>
        </p:spPr>
      </p:pic>
      <p:pic>
        <p:nvPicPr>
          <p:cNvPr id="954" name="Line Line" descr="Line Line"/>
          <p:cNvPicPr>
            <a:picLocks noChangeAspect="0"/>
          </p:cNvPicPr>
          <p:nvPr/>
        </p:nvPicPr>
        <p:blipFill>
          <a:blip r:embed="rId6">
            <a:extLst/>
          </a:blip>
          <a:stretch>
            <a:fillRect/>
          </a:stretch>
        </p:blipFill>
        <p:spPr>
          <a:xfrm rot="11742656">
            <a:off x="2521744" y="3419139"/>
            <a:ext cx="3386214" cy="143685"/>
          </a:xfrm>
          <a:prstGeom prst="rect">
            <a:avLst/>
          </a:prstGeom>
        </p:spPr>
      </p:pic>
      <p:pic>
        <p:nvPicPr>
          <p:cNvPr id="956" name="Line Line" descr="Line Line"/>
          <p:cNvPicPr>
            <a:picLocks noChangeAspect="0"/>
          </p:cNvPicPr>
          <p:nvPr/>
        </p:nvPicPr>
        <p:blipFill>
          <a:blip r:embed="rId7">
            <a:extLst/>
          </a:blip>
          <a:stretch>
            <a:fillRect/>
          </a:stretch>
        </p:blipFill>
        <p:spPr>
          <a:xfrm rot="8477905">
            <a:off x="3904519" y="4567176"/>
            <a:ext cx="1994770" cy="143685"/>
          </a:xfrm>
          <a:prstGeom prst="rect">
            <a:avLst/>
          </a:prstGeom>
        </p:spPr>
      </p:pic>
      <p:pic>
        <p:nvPicPr>
          <p:cNvPr id="958" name="Line Line" descr="Line Line"/>
          <p:cNvPicPr>
            <a:picLocks noChangeAspect="0"/>
          </p:cNvPicPr>
          <p:nvPr/>
        </p:nvPicPr>
        <p:blipFill>
          <a:blip r:embed="rId8">
            <a:extLst/>
          </a:blip>
          <a:stretch>
            <a:fillRect/>
          </a:stretch>
        </p:blipFill>
        <p:spPr>
          <a:xfrm rot="11207438">
            <a:off x="2480752" y="3215874"/>
            <a:ext cx="6485803" cy="143685"/>
          </a:xfrm>
          <a:prstGeom prst="rect">
            <a:avLst/>
          </a:prstGeom>
        </p:spPr>
      </p:pic>
      <p:pic>
        <p:nvPicPr>
          <p:cNvPr id="960" name="Line Line" descr="Line Line"/>
          <p:cNvPicPr>
            <a:picLocks noChangeAspect="0"/>
          </p:cNvPicPr>
          <p:nvPr/>
        </p:nvPicPr>
        <p:blipFill>
          <a:blip r:embed="rId9">
            <a:extLst/>
          </a:blip>
          <a:stretch>
            <a:fillRect/>
          </a:stretch>
        </p:blipFill>
        <p:spPr>
          <a:xfrm rot="6392623">
            <a:off x="7390689" y="4436402"/>
            <a:ext cx="1257849" cy="143686"/>
          </a:xfrm>
          <a:prstGeom prst="rect">
            <a:avLst/>
          </a:prstGeom>
        </p:spPr>
      </p:pic>
      <p:pic>
        <p:nvPicPr>
          <p:cNvPr id="962" name="Line Line" descr="Line Line"/>
          <p:cNvPicPr>
            <a:picLocks noChangeAspect="0"/>
          </p:cNvPicPr>
          <p:nvPr/>
        </p:nvPicPr>
        <p:blipFill>
          <a:blip r:embed="rId10">
            <a:extLst/>
          </a:blip>
          <a:stretch>
            <a:fillRect/>
          </a:stretch>
        </p:blipFill>
        <p:spPr>
          <a:xfrm rot="1672213">
            <a:off x="9222695" y="4231385"/>
            <a:ext cx="1671475" cy="143686"/>
          </a:xfrm>
          <a:prstGeom prst="rect">
            <a:avLst/>
          </a:prstGeom>
        </p:spPr>
      </p:pic>
      <p:grpSp>
        <p:nvGrpSpPr>
          <p:cNvPr id="966" name="Group"/>
          <p:cNvGrpSpPr/>
          <p:nvPr/>
        </p:nvGrpSpPr>
        <p:grpSpPr>
          <a:xfrm>
            <a:off x="18602" y="1564270"/>
            <a:ext cx="1178899" cy="461914"/>
            <a:chOff x="0" y="0"/>
            <a:chExt cx="1178898" cy="461913"/>
          </a:xfrm>
        </p:grpSpPr>
        <p:sp>
          <p:nvSpPr>
            <p:cNvPr id="964"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965"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969" name="Group"/>
          <p:cNvGrpSpPr/>
          <p:nvPr/>
        </p:nvGrpSpPr>
        <p:grpSpPr>
          <a:xfrm>
            <a:off x="8039249" y="3655958"/>
            <a:ext cx="1663988" cy="1492251"/>
            <a:chOff x="0" y="0"/>
            <a:chExt cx="1663986" cy="1492250"/>
          </a:xfrm>
        </p:grpSpPr>
        <p:sp>
          <p:nvSpPr>
            <p:cNvPr id="967" name="Rounded Rectangle"/>
            <p:cNvSpPr/>
            <p:nvPr/>
          </p:nvSpPr>
          <p:spPr>
            <a:xfrm>
              <a:off x="0" y="0"/>
              <a:ext cx="1663987" cy="444500"/>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968" name="rel-clause"/>
            <p:cNvSpPr/>
            <p:nvPr/>
          </p:nvSpPr>
          <p:spPr>
            <a:xfrm>
              <a:off x="20060" y="2222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300"/>
                </a:lnSpc>
                <a:defRPr sz="2000">
                  <a:latin typeface="Courier New"/>
                  <a:ea typeface="Courier New"/>
                  <a:cs typeface="Courier New"/>
                  <a:sym typeface="Courier New"/>
                </a:defRPr>
              </a:lvl1pPr>
            </a:lstStyle>
            <a:p>
              <a:pPr/>
              <a:r>
                <a:t>rel-clause</a:t>
              </a:r>
            </a:p>
          </p:txBody>
        </p:sp>
      </p:grpSp>
      <p:grpSp>
        <p:nvGrpSpPr>
          <p:cNvPr id="972" name="Group"/>
          <p:cNvGrpSpPr/>
          <p:nvPr/>
        </p:nvGrpSpPr>
        <p:grpSpPr>
          <a:xfrm>
            <a:off x="5134204" y="3902382"/>
            <a:ext cx="1178899" cy="461915"/>
            <a:chOff x="0" y="0"/>
            <a:chExt cx="1178898" cy="461913"/>
          </a:xfrm>
        </p:grpSpPr>
        <p:sp>
          <p:nvSpPr>
            <p:cNvPr id="970"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971" name="appos"/>
            <p:cNvSpPr txBox="1"/>
            <p:nvPr/>
          </p:nvSpPr>
          <p:spPr>
            <a:xfrm>
              <a:off x="9115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appos</a:t>
              </a:r>
            </a:p>
          </p:txBody>
        </p:sp>
      </p:grpSp>
      <p:grpSp>
        <p:nvGrpSpPr>
          <p:cNvPr id="975" name="Group"/>
          <p:cNvGrpSpPr/>
          <p:nvPr/>
        </p:nvGrpSpPr>
        <p:grpSpPr>
          <a:xfrm>
            <a:off x="10426232" y="4638512"/>
            <a:ext cx="1178899" cy="452487"/>
            <a:chOff x="0" y="17413"/>
            <a:chExt cx="1178898" cy="452486"/>
          </a:xfrm>
        </p:grpSpPr>
        <p:sp>
          <p:nvSpPr>
            <p:cNvPr id="973"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974"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grpSp>
        <p:nvGrpSpPr>
          <p:cNvPr id="978" name="Group"/>
          <p:cNvGrpSpPr/>
          <p:nvPr/>
        </p:nvGrpSpPr>
        <p:grpSpPr>
          <a:xfrm>
            <a:off x="1815086" y="2682603"/>
            <a:ext cx="1178899" cy="452487"/>
            <a:chOff x="0" y="17413"/>
            <a:chExt cx="1178898" cy="452486"/>
          </a:xfrm>
        </p:grpSpPr>
        <p:sp>
          <p:nvSpPr>
            <p:cNvPr id="976"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977"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979" name=","/>
          <p:cNvSpPr txBox="1"/>
          <p:nvPr/>
        </p:nvSpPr>
        <p:spPr>
          <a:xfrm>
            <a:off x="3023110"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980" name=","/>
          <p:cNvSpPr txBox="1"/>
          <p:nvPr/>
        </p:nvSpPr>
        <p:spPr>
          <a:xfrm>
            <a:off x="6785251"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981" name=","/>
          <p:cNvSpPr txBox="1"/>
          <p:nvPr/>
        </p:nvSpPr>
        <p:spPr>
          <a:xfrm>
            <a:off x="12422562"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982" name="Hail"/>
          <p:cNvSpPr txBox="1"/>
          <p:nvPr/>
        </p:nvSpPr>
        <p:spPr>
          <a:xfrm>
            <a:off x="88900" y="7822096"/>
            <a:ext cx="9678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983" name="the"/>
          <p:cNvSpPr txBox="1"/>
          <p:nvPr/>
        </p:nvSpPr>
        <p:spPr>
          <a:xfrm>
            <a:off x="1082380"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984" name="king"/>
          <p:cNvSpPr txBox="1"/>
          <p:nvPr/>
        </p:nvSpPr>
        <p:spPr>
          <a:xfrm>
            <a:off x="1920926" y="7822096"/>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985" name="Arthur"/>
          <p:cNvSpPr txBox="1"/>
          <p:nvPr/>
        </p:nvSpPr>
        <p:spPr>
          <a:xfrm>
            <a:off x="3517517"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986" name="Pendragon"/>
          <p:cNvSpPr txBox="1"/>
          <p:nvPr/>
        </p:nvSpPr>
        <p:spPr>
          <a:xfrm>
            <a:off x="4863107"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987" name="who"/>
          <p:cNvSpPr txBox="1"/>
          <p:nvPr/>
        </p:nvSpPr>
        <p:spPr>
          <a:xfrm>
            <a:off x="7496772"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988" name="wields"/>
          <p:cNvSpPr txBox="1"/>
          <p:nvPr/>
        </p:nvSpPr>
        <p:spPr>
          <a:xfrm>
            <a:off x="8216900"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989" name="Excalibur"/>
          <p:cNvSpPr txBox="1"/>
          <p:nvPr/>
        </p:nvSpPr>
        <p:spPr>
          <a:xfrm>
            <a:off x="10096500"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990" name=","/>
          <p:cNvSpPr txBox="1"/>
          <p:nvPr/>
        </p:nvSpPr>
        <p:spPr>
          <a:xfrm>
            <a:off x="7305951" y="753110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991" name=","/>
          <p:cNvSpPr txBox="1"/>
          <p:nvPr/>
        </p:nvSpPr>
        <p:spPr>
          <a:xfrm>
            <a:off x="4810349" y="36662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992" name=","/>
          <p:cNvSpPr txBox="1"/>
          <p:nvPr/>
        </p:nvSpPr>
        <p:spPr>
          <a:xfrm>
            <a:off x="6278546" y="37043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993" name="P(punctuated tree | unpunctuated tree)"/>
          <p:cNvSpPr txBox="1"/>
          <p:nvPr/>
        </p:nvSpPr>
        <p:spPr>
          <a:xfrm>
            <a:off x="1668401" y="386211"/>
            <a:ext cx="7064872"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P(punctuated tree | unpunctuated tree)</a:t>
            </a:r>
          </a:p>
        </p:txBody>
      </p:sp>
      <p:sp>
        <p:nvSpPr>
          <p:cNvPr id="994" name="* P(    |appos, unpunctuated tree)"/>
          <p:cNvSpPr txBox="1"/>
          <p:nvPr/>
        </p:nvSpPr>
        <p:spPr>
          <a:xfrm>
            <a:off x="2170546" y="1262088"/>
            <a:ext cx="633323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|appos, unpunctuated tree)</a:t>
            </a:r>
          </a:p>
        </p:txBody>
      </p:sp>
      <p:sp>
        <p:nvSpPr>
          <p:cNvPr id="995" name=","/>
          <p:cNvSpPr txBox="1"/>
          <p:nvPr/>
        </p:nvSpPr>
        <p:spPr>
          <a:xfrm>
            <a:off x="3009667" y="915085"/>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996" name=","/>
          <p:cNvSpPr txBox="1"/>
          <p:nvPr/>
        </p:nvSpPr>
        <p:spPr>
          <a:xfrm>
            <a:off x="3394148" y="915085"/>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997" name=","/>
          <p:cNvSpPr txBox="1"/>
          <p:nvPr/>
        </p:nvSpPr>
        <p:spPr>
          <a:xfrm>
            <a:off x="7788529" y="33609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998" name=","/>
          <p:cNvSpPr txBox="1"/>
          <p:nvPr/>
        </p:nvSpPr>
        <p:spPr>
          <a:xfrm>
            <a:off x="9713926" y="33228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999" name="."/>
          <p:cNvSpPr txBox="1"/>
          <p:nvPr/>
        </p:nvSpPr>
        <p:spPr>
          <a:xfrm>
            <a:off x="1210983" y="126468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000" name="P(    |root, unpunctuated tree)"/>
          <p:cNvSpPr txBox="1"/>
          <p:nvPr/>
        </p:nvSpPr>
        <p:spPr>
          <a:xfrm>
            <a:off x="1657842" y="816166"/>
            <a:ext cx="615032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|root, unpunctuated tree)</a:t>
            </a:r>
          </a:p>
        </p:txBody>
      </p:sp>
      <p:sp>
        <p:nvSpPr>
          <p:cNvPr id="1001" name="."/>
          <p:cNvSpPr txBox="1"/>
          <p:nvPr/>
        </p:nvSpPr>
        <p:spPr>
          <a:xfrm>
            <a:off x="2779440" y="402785"/>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pic>
        <p:nvPicPr>
          <p:cNvPr id="1002" name="epsilon.pdf" descr="epsilon.pdf"/>
          <p:cNvPicPr>
            <a:picLocks noChangeAspect="1"/>
          </p:cNvPicPr>
          <p:nvPr/>
        </p:nvPicPr>
        <p:blipFill>
          <a:blip r:embed="rId11">
            <a:alphaModFix amt="30000"/>
            <a:extLst/>
          </a:blip>
          <a:stretch>
            <a:fillRect/>
          </a:stretch>
        </p:blipFill>
        <p:spPr>
          <a:xfrm>
            <a:off x="2490453" y="889191"/>
            <a:ext cx="242492" cy="298451"/>
          </a:xfrm>
          <a:prstGeom prst="rect">
            <a:avLst/>
          </a:prstGeom>
          <a:ln w="12700">
            <a:miter lim="400000"/>
          </a:ln>
        </p:spPr>
      </p:pic>
      <p:grpSp>
        <p:nvGrpSpPr>
          <p:cNvPr id="1005" name="Group"/>
          <p:cNvGrpSpPr/>
          <p:nvPr/>
        </p:nvGrpSpPr>
        <p:grpSpPr>
          <a:xfrm>
            <a:off x="12010054" y="7718538"/>
            <a:ext cx="455232" cy="1020519"/>
            <a:chOff x="0" y="0"/>
            <a:chExt cx="455231" cy="1020517"/>
          </a:xfrm>
        </p:grpSpPr>
        <p:sp>
          <p:nvSpPr>
            <p:cNvPr id="1003"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004"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1008" name="Group"/>
          <p:cNvGrpSpPr/>
          <p:nvPr/>
        </p:nvGrpSpPr>
        <p:grpSpPr>
          <a:xfrm flipH="1">
            <a:off x="9683767" y="7718538"/>
            <a:ext cx="455232" cy="1020519"/>
            <a:chOff x="0" y="0"/>
            <a:chExt cx="455231" cy="1020517"/>
          </a:xfrm>
        </p:grpSpPr>
        <p:sp>
          <p:nvSpPr>
            <p:cNvPr id="1006"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007"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sp>
        <p:nvSpPr>
          <p:cNvPr id="1009" name="* P(    |rel-clause, unpunctuated tree)"/>
          <p:cNvSpPr txBox="1"/>
          <p:nvPr/>
        </p:nvSpPr>
        <p:spPr>
          <a:xfrm>
            <a:off x="2170547" y="1708496"/>
            <a:ext cx="724778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|rel-clause, unpunctuated tree)</a:t>
            </a:r>
          </a:p>
        </p:txBody>
      </p:sp>
      <p:sp>
        <p:nvSpPr>
          <p:cNvPr id="1010" name=","/>
          <p:cNvSpPr txBox="1"/>
          <p:nvPr/>
        </p:nvSpPr>
        <p:spPr>
          <a:xfrm>
            <a:off x="3018245" y="1279555"/>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011" name=","/>
          <p:cNvSpPr txBox="1"/>
          <p:nvPr/>
        </p:nvSpPr>
        <p:spPr>
          <a:xfrm>
            <a:off x="3402727" y="1279555"/>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grpSp>
        <p:nvGrpSpPr>
          <p:cNvPr id="1014" name="Group"/>
          <p:cNvGrpSpPr/>
          <p:nvPr/>
        </p:nvGrpSpPr>
        <p:grpSpPr>
          <a:xfrm>
            <a:off x="10008661" y="4417996"/>
            <a:ext cx="455232" cy="1020518"/>
            <a:chOff x="0" y="0"/>
            <a:chExt cx="455231" cy="1020517"/>
          </a:xfrm>
        </p:grpSpPr>
        <p:sp>
          <p:nvSpPr>
            <p:cNvPr id="1012"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013"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grpSp>
        <p:nvGrpSpPr>
          <p:cNvPr id="1017" name="Group"/>
          <p:cNvGrpSpPr/>
          <p:nvPr/>
        </p:nvGrpSpPr>
        <p:grpSpPr>
          <a:xfrm flipH="1">
            <a:off x="11531642" y="4417996"/>
            <a:ext cx="455233" cy="1020518"/>
            <a:chOff x="0" y="0"/>
            <a:chExt cx="455231" cy="1020517"/>
          </a:xfrm>
        </p:grpSpPr>
        <p:sp>
          <p:nvSpPr>
            <p:cNvPr id="1015"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016"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sp>
        <p:nvSpPr>
          <p:cNvPr id="1018" name="* P(    |dobj, unpunctuated tree)"/>
          <p:cNvSpPr txBox="1"/>
          <p:nvPr/>
        </p:nvSpPr>
        <p:spPr>
          <a:xfrm>
            <a:off x="2170546" y="2121107"/>
            <a:ext cx="615032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|dobj, unpunctuated tree)</a:t>
            </a:r>
          </a:p>
        </p:txBody>
      </p:sp>
      <p:grpSp>
        <p:nvGrpSpPr>
          <p:cNvPr id="1021" name="Group"/>
          <p:cNvGrpSpPr/>
          <p:nvPr/>
        </p:nvGrpSpPr>
        <p:grpSpPr>
          <a:xfrm>
            <a:off x="3296370" y="1993124"/>
            <a:ext cx="455233" cy="1020518"/>
            <a:chOff x="0" y="0"/>
            <a:chExt cx="455231" cy="1020517"/>
          </a:xfrm>
        </p:grpSpPr>
        <p:sp>
          <p:nvSpPr>
            <p:cNvPr id="1019"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020"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1024" name="Group"/>
          <p:cNvGrpSpPr/>
          <p:nvPr/>
        </p:nvGrpSpPr>
        <p:grpSpPr>
          <a:xfrm flipH="1">
            <a:off x="2934767" y="1993357"/>
            <a:ext cx="455232" cy="1020518"/>
            <a:chOff x="0" y="0"/>
            <a:chExt cx="455231" cy="1020517"/>
          </a:xfrm>
        </p:grpSpPr>
        <p:sp>
          <p:nvSpPr>
            <p:cNvPr id="1022"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023"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sp>
        <p:nvSpPr>
          <p:cNvPr id="1025" name="="/>
          <p:cNvSpPr txBox="1"/>
          <p:nvPr/>
        </p:nvSpPr>
        <p:spPr>
          <a:xfrm>
            <a:off x="1676940" y="816166"/>
            <a:ext cx="297211"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a:t>
            </a:r>
          </a:p>
        </p:txBody>
      </p:sp>
      <p:sp>
        <p:nvSpPr>
          <p:cNvPr id="1026" name="P(    |appos, unpunctuated tree)"/>
          <p:cNvSpPr txBox="1"/>
          <p:nvPr/>
        </p:nvSpPr>
        <p:spPr>
          <a:xfrm>
            <a:off x="2170546" y="1262088"/>
            <a:ext cx="6333234"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  P(    |appos, unpunctuated tree)</a:t>
            </a:r>
          </a:p>
        </p:txBody>
      </p:sp>
      <p:sp>
        <p:nvSpPr>
          <p:cNvPr id="1027" name=","/>
          <p:cNvSpPr txBox="1"/>
          <p:nvPr/>
        </p:nvSpPr>
        <p:spPr>
          <a:xfrm>
            <a:off x="3009667" y="915085"/>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028" name=","/>
          <p:cNvSpPr txBox="1"/>
          <p:nvPr/>
        </p:nvSpPr>
        <p:spPr>
          <a:xfrm>
            <a:off x="3394148" y="915085"/>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029" name="Attach"/>
          <p:cNvSpPr txBox="1"/>
          <p:nvPr/>
        </p:nvSpPr>
        <p:spPr>
          <a:xfrm>
            <a:off x="10418799" y="752026"/>
            <a:ext cx="1346582" cy="572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Attach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28"/>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027"/>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0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28" grpId="1"/>
      <p:bldP build="whole" bldLvl="1" animBg="1" rev="0" advAuto="0" spid="1027" grpId="2"/>
      <p:bldP build="whole" bldLvl="1" animBg="1" rev="0" advAuto="0" spid="1026" grpId="3"/>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34" name="P(    | appos, unpunctuated tree)"/>
          <p:cNvSpPr txBox="1"/>
          <p:nvPr/>
        </p:nvSpPr>
        <p:spPr>
          <a:xfrm>
            <a:off x="2821768" y="302118"/>
            <a:ext cx="8916834"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atin typeface="Courier New"/>
                <a:ea typeface="Courier New"/>
                <a:cs typeface="Courier New"/>
                <a:sym typeface="Courier New"/>
              </a:defRPr>
            </a:lvl1pPr>
          </a:lstStyle>
          <a:p>
            <a:pPr/>
            <a:r>
              <a:t>  P(    | appos, unpunctuated tree)</a:t>
            </a:r>
          </a:p>
        </p:txBody>
      </p:sp>
      <p:sp>
        <p:nvSpPr>
          <p:cNvPr id="1035" name=","/>
          <p:cNvSpPr txBox="1"/>
          <p:nvPr/>
        </p:nvSpPr>
        <p:spPr>
          <a:xfrm>
            <a:off x="4081581" y="-62094"/>
            <a:ext cx="32613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1"/>
                </a:solidFill>
              </a:defRPr>
            </a:lvl1pPr>
          </a:lstStyle>
          <a:p>
            <a:pPr/>
            <a:r>
              <a:t>,</a:t>
            </a:r>
          </a:p>
        </p:txBody>
      </p:sp>
      <p:sp>
        <p:nvSpPr>
          <p:cNvPr id="1036" name=","/>
          <p:cNvSpPr txBox="1"/>
          <p:nvPr/>
        </p:nvSpPr>
        <p:spPr>
          <a:xfrm>
            <a:off x="4466063" y="-62094"/>
            <a:ext cx="32613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1"/>
                </a:solidFill>
              </a:defRPr>
            </a:lvl1pPr>
          </a:lstStyle>
          <a:p>
            <a:pPr/>
            <a:r>
              <a:t>,</a:t>
            </a:r>
          </a:p>
        </p:txBody>
      </p:sp>
      <p:graphicFrame>
        <p:nvGraphicFramePr>
          <p:cNvPr id="1037" name="Table"/>
          <p:cNvGraphicFramePr/>
          <p:nvPr/>
        </p:nvGraphicFramePr>
        <p:xfrm>
          <a:off x="347353" y="1324828"/>
          <a:ext cx="3438570" cy="6610634"/>
        </p:xfrm>
        <a:graphic xmlns:a="http://schemas.openxmlformats.org/drawingml/2006/main">
          <a:graphicData uri="http://schemas.openxmlformats.org/drawingml/2006/table">
            <a:tbl>
              <a:tblPr firstCol="0" firstRow="1" lastCol="0" lastRow="0" bandCol="0" bandRow="1" rtl="0">
                <a:tableStyleId>{C7B018BB-80A7-4F77-B60F-C8B233D01FF8}</a:tableStyleId>
              </a:tblPr>
              <a:tblGrid>
                <a:gridCol w="1712934"/>
                <a:gridCol w="1712934"/>
              </a:tblGrid>
              <a:tr h="942561">
                <a:tc>
                  <a:txBody>
                    <a:bodyPr/>
                    <a:lstStyle/>
                    <a:p>
                      <a:pPr defTabSz="914400">
                        <a:tabLst>
                          <a:tab pos="1181100" algn="l"/>
                        </a:tabLst>
                        <a:defRPr sz="3300">
                          <a:sym typeface="Helvetica Neue Medium"/>
                        </a:defRPr>
                      </a:pPr>
                      <a:r>
                        <a:t>left </a:t>
                      </a:r>
                    </a:p>
                    <a:p>
                      <a:pPr defTabSz="914400">
                        <a:tabLst>
                          <a:tab pos="1181100" algn="l"/>
                        </a:tabLst>
                        <a:defRPr sz="3300">
                          <a:sym typeface="Helvetica Neue Medium"/>
                        </a:defRPr>
                      </a:pPr>
                      <a:r>
                        <a:rPr sz="2600"/>
                        <a:t>punct</a:t>
                      </a:r>
                    </a:p>
                  </a:txBody>
                  <a:tcPr marL="50800" marR="50800" marT="50800" marB="50800" anchor="ctr" anchorCtr="0" horzOverflow="overflow">
                    <a:lnL w="12700">
                      <a:solidFill>
                        <a:srgbClr val="606060"/>
                      </a:solidFill>
                      <a:miter lim="400000"/>
                    </a:lnL>
                  </a:tcPr>
                </a:tc>
                <a:tc>
                  <a:txBody>
                    <a:bodyPr/>
                    <a:lstStyle/>
                    <a:p>
                      <a:pPr defTabSz="914400">
                        <a:tabLst>
                          <a:tab pos="1181100" algn="l"/>
                        </a:tabLst>
                        <a:defRPr sz="3300">
                          <a:sym typeface="Helvetica Neue Medium"/>
                        </a:defRPr>
                      </a:pPr>
                      <a:r>
                        <a:t>right </a:t>
                      </a:r>
                      <a:r>
                        <a:rPr sz="2600"/>
                        <a:t>punct</a:t>
                      </a:r>
                    </a:p>
                  </a:txBody>
                  <a:tcPr marL="50800" marR="50800" marT="50800" marB="50800" anchor="ctr" anchorCtr="0" horzOverflow="overflow">
                    <a:lnR w="12700">
                      <a:solidFill>
                        <a:srgbClr val="606060"/>
                      </a:solidFill>
                      <a:miter lim="400000"/>
                    </a:lnR>
                  </a:tcPr>
                </a:tc>
              </a:tr>
              <a:tr h="942561">
                <a:tc>
                  <a:txBody>
                    <a:bodyPr/>
                    <a:lstStyle/>
                    <a:p>
                      <a:pPr defTabSz="914400">
                        <a:defRPr sz="2200">
                          <a:sym typeface="Helvetica Neue"/>
                        </a:defRPr>
                      </a:pPr>
                    </a:p>
                  </a:txBody>
                  <a:tcPr marL="50800" marR="50800" marT="50800" marB="50800" anchor="ctr" anchorCtr="0" horzOverflow="overflow">
                    <a:lnL w="12700">
                      <a:solidFill>
                        <a:srgbClr val="606060"/>
                      </a:solidFill>
                      <a:miter lim="400000"/>
                    </a:lnL>
                  </a:tcPr>
                </a:tc>
                <a:tc>
                  <a:txBody>
                    <a:bodyPr/>
                    <a:lstStyle/>
                    <a:p>
                      <a:pPr defTabSz="914400">
                        <a:defRPr sz="2200">
                          <a:sym typeface="Helvetica Neue"/>
                        </a:defRPr>
                      </a:pPr>
                    </a:p>
                  </a:txBody>
                  <a:tcPr marL="50800" marR="50800" marT="50800" marB="50800" anchor="ctr" anchorCtr="0" horzOverflow="overflow">
                    <a:lnR w="12700">
                      <a:solidFill>
                        <a:srgbClr val="606060"/>
                      </a:solidFill>
                      <a:miter lim="400000"/>
                    </a:lnR>
                  </a:tcPr>
                </a:tc>
              </a:tr>
              <a:tr h="942561">
                <a:tc>
                  <a:txBody>
                    <a:bodyPr/>
                    <a:lstStyle/>
                    <a:p>
                      <a:pPr defTabSz="914400">
                        <a:defRPr sz="2200">
                          <a:sym typeface="Helvetica Neue"/>
                        </a:defRPr>
                      </a:pPr>
                    </a:p>
                  </a:txBody>
                  <a:tcPr marL="50800" marR="50800" marT="50800" marB="50800" anchor="ctr" anchorCtr="0" horzOverflow="overflow">
                    <a:lnL w="12700">
                      <a:solidFill>
                        <a:srgbClr val="606060"/>
                      </a:solidFill>
                      <a:miter lim="400000"/>
                    </a:lnL>
                  </a:tcPr>
                </a:tc>
                <a:tc>
                  <a:txBody>
                    <a:bodyPr/>
                    <a:lstStyle/>
                    <a:p>
                      <a:pPr defTabSz="914400">
                        <a:defRPr sz="2200">
                          <a:sym typeface="Helvetica Neue"/>
                        </a:defRPr>
                      </a:pPr>
                    </a:p>
                  </a:txBody>
                  <a:tcPr marL="50800" marR="50800" marT="50800" marB="50800" anchor="ctr" anchorCtr="0" horzOverflow="overflow">
                    <a:lnR w="12700">
                      <a:solidFill>
                        <a:srgbClr val="606060"/>
                      </a:solidFill>
                      <a:miter lim="400000"/>
                    </a:lnR>
                  </a:tcPr>
                </a:tc>
              </a:tr>
              <a:tr h="942561">
                <a:tc>
                  <a:txBody>
                    <a:bodyPr/>
                    <a:lstStyle/>
                    <a:p>
                      <a:pPr defTabSz="914400">
                        <a:defRPr sz="2200">
                          <a:sym typeface="Helvetica Neue"/>
                        </a:defRPr>
                      </a:pPr>
                    </a:p>
                  </a:txBody>
                  <a:tcPr marL="50800" marR="50800" marT="50800" marB="50800" anchor="ctr" anchorCtr="0" horzOverflow="overflow">
                    <a:lnL w="12700">
                      <a:solidFill>
                        <a:srgbClr val="606060"/>
                      </a:solidFill>
                      <a:miter lim="400000"/>
                    </a:lnL>
                  </a:tcPr>
                </a:tc>
                <a:tc>
                  <a:txBody>
                    <a:bodyPr/>
                    <a:lstStyle/>
                    <a:p>
                      <a:pPr defTabSz="914400">
                        <a:defRPr sz="2200">
                          <a:sym typeface="Helvetica Neue"/>
                        </a:defRPr>
                      </a:pPr>
                    </a:p>
                  </a:txBody>
                  <a:tcPr marL="50800" marR="50800" marT="50800" marB="50800" anchor="ctr" anchorCtr="0" horzOverflow="overflow">
                    <a:lnR w="12700">
                      <a:solidFill>
                        <a:srgbClr val="606060"/>
                      </a:solidFill>
                      <a:miter lim="400000"/>
                    </a:lnR>
                  </a:tcPr>
                </a:tc>
              </a:tr>
              <a:tr h="942561">
                <a:tc>
                  <a:txBody>
                    <a:bodyPr/>
                    <a:lstStyle/>
                    <a:p>
                      <a:pPr defTabSz="914400">
                        <a:defRPr sz="2200">
                          <a:sym typeface="Helvetica Neue"/>
                        </a:defRPr>
                      </a:pPr>
                    </a:p>
                  </a:txBody>
                  <a:tcPr marL="50800" marR="50800" marT="50800" marB="50800" anchor="ctr" anchorCtr="0" horzOverflow="overflow">
                    <a:lnL w="12700">
                      <a:solidFill>
                        <a:srgbClr val="606060"/>
                      </a:solidFill>
                      <a:miter lim="400000"/>
                    </a:lnL>
                  </a:tcPr>
                </a:tc>
                <a:tc>
                  <a:txBody>
                    <a:bodyPr/>
                    <a:lstStyle/>
                    <a:p>
                      <a:pPr defTabSz="914400">
                        <a:defRPr sz="2200">
                          <a:sym typeface="Helvetica Neue"/>
                        </a:defRPr>
                      </a:pPr>
                    </a:p>
                  </a:txBody>
                  <a:tcPr marL="50800" marR="50800" marT="50800" marB="50800" anchor="ctr" anchorCtr="0" horzOverflow="overflow">
                    <a:lnR w="12700">
                      <a:solidFill>
                        <a:srgbClr val="606060"/>
                      </a:solidFill>
                      <a:miter lim="400000"/>
                    </a:lnR>
                  </a:tcPr>
                </a:tc>
              </a:tr>
              <a:tr h="942561">
                <a:tc>
                  <a:txBody>
                    <a:bodyPr/>
                    <a:lstStyle/>
                    <a:p>
                      <a:pPr defTabSz="914400">
                        <a:defRPr sz="2200">
                          <a:sym typeface="Helvetica Neue"/>
                        </a:defRPr>
                      </a:pPr>
                    </a:p>
                  </a:txBody>
                  <a:tcPr marL="50800" marR="50800" marT="50800" marB="50800" anchor="ctr" anchorCtr="0" horzOverflow="overflow">
                    <a:lnL w="12700">
                      <a:solidFill>
                        <a:srgbClr val="606060"/>
                      </a:solidFill>
                      <a:miter lim="400000"/>
                    </a:lnL>
                    <a:lnB w="12700">
                      <a:solidFill>
                        <a:srgbClr val="606060"/>
                      </a:solidFill>
                      <a:miter lim="400000"/>
                    </a:lnB>
                  </a:tcPr>
                </a:tc>
                <a:tc>
                  <a:txBody>
                    <a:bodyPr/>
                    <a:lstStyle/>
                    <a:p>
                      <a:pPr defTabSz="914400">
                        <a:defRPr sz="2200">
                          <a:sym typeface="Helvetica Neue"/>
                        </a:defRPr>
                      </a:pPr>
                    </a:p>
                  </a:txBody>
                  <a:tcPr marL="50800" marR="50800" marT="50800" marB="50800" anchor="ctr" anchorCtr="0" horzOverflow="overflow">
                    <a:lnR w="12700">
                      <a:solidFill>
                        <a:srgbClr val="606060"/>
                      </a:solidFill>
                      <a:miter lim="400000"/>
                    </a:lnR>
                    <a:lnB w="12700">
                      <a:solidFill>
                        <a:srgbClr val="606060"/>
                      </a:solidFill>
                      <a:miter lim="400000"/>
                    </a:lnB>
                  </a:tcPr>
                </a:tc>
              </a:tr>
            </a:tbl>
          </a:graphicData>
        </a:graphic>
      </p:graphicFrame>
      <p:sp>
        <p:nvSpPr>
          <p:cNvPr id="1038" name="appos"/>
          <p:cNvSpPr txBox="1"/>
          <p:nvPr/>
        </p:nvSpPr>
        <p:spPr>
          <a:xfrm>
            <a:off x="1386222" y="737211"/>
            <a:ext cx="1348132" cy="5974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300"/>
            </a:lvl1pPr>
          </a:lstStyle>
          <a:p>
            <a:pPr/>
            <a:r>
              <a:t>appos</a:t>
            </a:r>
          </a:p>
        </p:txBody>
      </p:sp>
      <p:sp>
        <p:nvSpPr>
          <p:cNvPr id="1039" name=","/>
          <p:cNvSpPr txBox="1"/>
          <p:nvPr/>
        </p:nvSpPr>
        <p:spPr>
          <a:xfrm>
            <a:off x="989829" y="2209406"/>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040" name=","/>
          <p:cNvSpPr txBox="1"/>
          <p:nvPr/>
        </p:nvSpPr>
        <p:spPr>
          <a:xfrm>
            <a:off x="2751402" y="2209406"/>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pic>
        <p:nvPicPr>
          <p:cNvPr id="1041" name="epsilon.pdf" descr="epsilon.pdf"/>
          <p:cNvPicPr>
            <a:picLocks noChangeAspect="1"/>
          </p:cNvPicPr>
          <p:nvPr/>
        </p:nvPicPr>
        <p:blipFill>
          <a:blip r:embed="rId3">
            <a:extLst/>
          </a:blip>
          <a:stretch>
            <a:fillRect/>
          </a:stretch>
        </p:blipFill>
        <p:spPr>
          <a:xfrm>
            <a:off x="1013999" y="4509920"/>
            <a:ext cx="242492" cy="298451"/>
          </a:xfrm>
          <a:prstGeom prst="rect">
            <a:avLst/>
          </a:prstGeom>
          <a:ln w="12700">
            <a:miter lim="400000"/>
          </a:ln>
        </p:spPr>
      </p:pic>
      <p:sp>
        <p:nvSpPr>
          <p:cNvPr id="1042" name=","/>
          <p:cNvSpPr txBox="1"/>
          <p:nvPr/>
        </p:nvSpPr>
        <p:spPr>
          <a:xfrm>
            <a:off x="2751402" y="4154004"/>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pic>
        <p:nvPicPr>
          <p:cNvPr id="1043" name="epsilon.pdf" descr="epsilon.pdf"/>
          <p:cNvPicPr>
            <a:picLocks noChangeAspect="1"/>
          </p:cNvPicPr>
          <p:nvPr/>
        </p:nvPicPr>
        <p:blipFill>
          <a:blip r:embed="rId3">
            <a:extLst/>
          </a:blip>
          <a:stretch>
            <a:fillRect/>
          </a:stretch>
        </p:blipFill>
        <p:spPr>
          <a:xfrm>
            <a:off x="1013999" y="6445751"/>
            <a:ext cx="242492" cy="298451"/>
          </a:xfrm>
          <a:prstGeom prst="rect">
            <a:avLst/>
          </a:prstGeom>
          <a:ln w="12700">
            <a:miter lim="400000"/>
          </a:ln>
        </p:spPr>
      </p:pic>
      <p:pic>
        <p:nvPicPr>
          <p:cNvPr id="1044" name="epsilon.pdf" descr="epsilon.pdf"/>
          <p:cNvPicPr>
            <a:picLocks noChangeAspect="1"/>
          </p:cNvPicPr>
          <p:nvPr/>
        </p:nvPicPr>
        <p:blipFill>
          <a:blip r:embed="rId3">
            <a:extLst/>
          </a:blip>
          <a:stretch>
            <a:fillRect/>
          </a:stretch>
        </p:blipFill>
        <p:spPr>
          <a:xfrm>
            <a:off x="2775572" y="5451218"/>
            <a:ext cx="242491" cy="298451"/>
          </a:xfrm>
          <a:prstGeom prst="rect">
            <a:avLst/>
          </a:prstGeom>
          <a:ln w="12700">
            <a:miter lim="400000"/>
          </a:ln>
        </p:spPr>
      </p:pic>
      <p:sp>
        <p:nvSpPr>
          <p:cNvPr id="1045" name=","/>
          <p:cNvSpPr txBox="1"/>
          <p:nvPr/>
        </p:nvSpPr>
        <p:spPr>
          <a:xfrm>
            <a:off x="989829" y="5069903"/>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pic>
        <p:nvPicPr>
          <p:cNvPr id="1046" name="epsilon.pdf" descr="epsilon.pdf"/>
          <p:cNvPicPr>
            <a:picLocks noChangeAspect="1"/>
          </p:cNvPicPr>
          <p:nvPr/>
        </p:nvPicPr>
        <p:blipFill>
          <a:blip r:embed="rId3">
            <a:extLst/>
          </a:blip>
          <a:stretch>
            <a:fillRect/>
          </a:stretch>
        </p:blipFill>
        <p:spPr>
          <a:xfrm>
            <a:off x="2775572" y="6445751"/>
            <a:ext cx="242491" cy="298451"/>
          </a:xfrm>
          <a:prstGeom prst="rect">
            <a:avLst/>
          </a:prstGeom>
          <a:ln w="12700">
            <a:miter lim="400000"/>
          </a:ln>
        </p:spPr>
      </p:pic>
      <p:grpSp>
        <p:nvGrpSpPr>
          <p:cNvPr id="1049" name="Group"/>
          <p:cNvGrpSpPr/>
          <p:nvPr/>
        </p:nvGrpSpPr>
        <p:grpSpPr>
          <a:xfrm>
            <a:off x="2645501" y="3278344"/>
            <a:ext cx="455233" cy="1020519"/>
            <a:chOff x="0" y="0"/>
            <a:chExt cx="455231" cy="1020517"/>
          </a:xfrm>
        </p:grpSpPr>
        <p:sp>
          <p:nvSpPr>
            <p:cNvPr id="1047"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048"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1052" name="Group"/>
          <p:cNvGrpSpPr/>
          <p:nvPr/>
        </p:nvGrpSpPr>
        <p:grpSpPr>
          <a:xfrm flipH="1">
            <a:off x="954214" y="3278344"/>
            <a:ext cx="455232" cy="1020519"/>
            <a:chOff x="0" y="0"/>
            <a:chExt cx="455231" cy="1020517"/>
          </a:xfrm>
        </p:grpSpPr>
        <p:sp>
          <p:nvSpPr>
            <p:cNvPr id="1050"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051"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sp>
        <p:nvSpPr>
          <p:cNvPr id="1053" name="Prob"/>
          <p:cNvSpPr txBox="1"/>
          <p:nvPr/>
        </p:nvSpPr>
        <p:spPr>
          <a:xfrm>
            <a:off x="4046827" y="1324828"/>
            <a:ext cx="1061467" cy="5974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Prob</a:t>
            </a:r>
          </a:p>
        </p:txBody>
      </p:sp>
      <p:grpSp>
        <p:nvGrpSpPr>
          <p:cNvPr id="1056" name="Group"/>
          <p:cNvGrpSpPr/>
          <p:nvPr/>
        </p:nvGrpSpPr>
        <p:grpSpPr>
          <a:xfrm>
            <a:off x="6140429" y="1283978"/>
            <a:ext cx="6285085" cy="5668072"/>
            <a:chOff x="25400" y="25400"/>
            <a:chExt cx="6285084" cy="5668071"/>
          </a:xfrm>
        </p:grpSpPr>
        <p:graphicFrame>
          <p:nvGraphicFramePr>
            <p:cNvPr id="1054" name="Table"/>
            <p:cNvGraphicFramePr/>
            <p:nvPr/>
          </p:nvGraphicFramePr>
          <p:xfrm>
            <a:off x="25400" y="25400"/>
            <a:ext cx="5315940" cy="5668072"/>
          </p:xfrm>
          <a:graphic xmlns:a="http://schemas.openxmlformats.org/drawingml/2006/main">
            <a:graphicData uri="http://schemas.openxmlformats.org/drawingml/2006/table">
              <a:tbl>
                <a:tblPr firstCol="0" firstRow="1" lastCol="0" lastRow="0" bandCol="0" bandRow="1" rtl="0">
                  <a:tableStyleId>{C7B018BB-80A7-4F77-B60F-C8B233D01FF8}</a:tableStyleId>
                </a:tblPr>
                <a:tblGrid>
                  <a:gridCol w="1325810"/>
                  <a:gridCol w="1325810"/>
                  <a:gridCol w="1325810"/>
                  <a:gridCol w="1325810"/>
                </a:tblGrid>
                <a:tr h="942561">
                  <a:tc>
                    <a:txBody>
                      <a:bodyPr/>
                      <a:lstStyle/>
                      <a:p>
                        <a:pPr defTabSz="914400">
                          <a:tabLst>
                            <a:tab pos="1181100" algn="l"/>
                          </a:tabLst>
                          <a:defRPr sz="1800">
                            <a:solidFill>
                              <a:srgbClr val="000000"/>
                            </a:solidFill>
                          </a:defRPr>
                        </a:pPr>
                        <a:r>
                          <a:rPr sz="3300">
                            <a:solidFill>
                              <a:srgbClr val="FFFFFF"/>
                            </a:solidFill>
                            <a:sym typeface="Helvetica Neue Medium"/>
                          </a:rPr>
                          <a:t>f1</a:t>
                        </a:r>
                      </a:p>
                    </a:txBody>
                    <a:tcPr marL="50800" marR="50800" marT="50800" marB="50800" anchor="ctr" anchorCtr="0" horzOverflow="overflow">
                      <a:lnL w="12700">
                        <a:solidFill>
                          <a:srgbClr val="606060"/>
                        </a:solidFill>
                        <a:miter lim="400000"/>
                      </a:lnL>
                    </a:tcPr>
                  </a:tc>
                  <a:tc>
                    <a:txBody>
                      <a:bodyPr/>
                      <a:lstStyle/>
                      <a:p>
                        <a:pPr defTabSz="914400">
                          <a:tabLst>
                            <a:tab pos="1181100" algn="l"/>
                          </a:tabLst>
                          <a:defRPr sz="1800">
                            <a:solidFill>
                              <a:srgbClr val="000000"/>
                            </a:solidFill>
                          </a:defRPr>
                        </a:pPr>
                        <a:r>
                          <a:rPr sz="3300">
                            <a:solidFill>
                              <a:srgbClr val="FFFFFF"/>
                            </a:solidFill>
                            <a:sym typeface="Helvetica Neue Medium"/>
                          </a:rPr>
                          <a:t>f2</a:t>
                        </a:r>
                      </a:p>
                    </a:txBody>
                    <a:tcPr marL="50800" marR="50800" marT="50800" marB="50800" anchor="ctr" anchorCtr="0" horzOverflow="overflow"/>
                  </a:tc>
                  <a:tc>
                    <a:txBody>
                      <a:bodyPr/>
                      <a:lstStyle/>
                      <a:p>
                        <a:pPr defTabSz="914400">
                          <a:tabLst>
                            <a:tab pos="1181100" algn="l"/>
                          </a:tabLst>
                          <a:defRPr sz="1800">
                            <a:solidFill>
                              <a:srgbClr val="000000"/>
                            </a:solidFill>
                          </a:defRPr>
                        </a:pPr>
                        <a:r>
                          <a:rPr sz="3300">
                            <a:solidFill>
                              <a:srgbClr val="FFFFFF"/>
                            </a:solidFill>
                            <a:sym typeface="Helvetica Neue Medium"/>
                          </a:rPr>
                          <a:t>f3</a:t>
                        </a:r>
                      </a:p>
                    </a:txBody>
                    <a:tcPr marL="50800" marR="50800" marT="50800" marB="50800" anchor="ctr" anchorCtr="0" horzOverflow="overflow"/>
                  </a:tc>
                  <a:tc>
                    <a:txBody>
                      <a:bodyPr/>
                      <a:lstStyle/>
                      <a:p>
                        <a:pPr defTabSz="914400">
                          <a:tabLst>
                            <a:tab pos="1181100" algn="l"/>
                          </a:tabLst>
                          <a:defRPr sz="1800">
                            <a:solidFill>
                              <a:srgbClr val="000000"/>
                            </a:solidFill>
                          </a:defRPr>
                        </a:pPr>
                        <a:r>
                          <a:rPr sz="3300">
                            <a:solidFill>
                              <a:srgbClr val="FFFFFF"/>
                            </a:solidFill>
                            <a:sym typeface="Helvetica Neue Medium"/>
                          </a:rPr>
                          <a:t>f4</a:t>
                        </a:r>
                      </a:p>
                    </a:txBody>
                    <a:tcPr marL="50800" marR="50800" marT="50800" marB="50800" anchor="ctr" anchorCtr="0" horzOverflow="overflow">
                      <a:lnR w="12700">
                        <a:solidFill>
                          <a:srgbClr val="606060"/>
                        </a:solidFill>
                        <a:miter lim="400000"/>
                      </a:lnR>
                    </a:tcPr>
                  </a:tc>
                </a:tr>
                <a:tr h="942561">
                  <a:tc>
                    <a:txBody>
                      <a:bodyPr/>
                      <a:lstStyle/>
                      <a:p>
                        <a:pPr defTabSz="914400">
                          <a:defRPr sz="2200"/>
                        </a:pPr>
                      </a:p>
                    </a:txBody>
                    <a:tcPr marL="50800" marR="50800" marT="50800" marB="50800" anchor="ctr" anchorCtr="0" horzOverflow="overflow">
                      <a:lnL w="12700">
                        <a:solidFill>
                          <a:srgbClr val="606060"/>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606060"/>
                        </a:solidFill>
                        <a:miter lim="400000"/>
                      </a:lnR>
                    </a:tcPr>
                  </a:tc>
                </a:tr>
                <a:tr h="942561">
                  <a:tc>
                    <a:txBody>
                      <a:bodyPr/>
                      <a:lstStyle/>
                      <a:p>
                        <a:pPr defTabSz="914400">
                          <a:defRPr sz="2200"/>
                        </a:pPr>
                      </a:p>
                    </a:txBody>
                    <a:tcPr marL="50800" marR="50800" marT="50800" marB="50800" anchor="ctr" anchorCtr="0" horzOverflow="overflow">
                      <a:lnL w="12700">
                        <a:solidFill>
                          <a:srgbClr val="606060"/>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606060"/>
                        </a:solidFill>
                        <a:miter lim="400000"/>
                      </a:lnR>
                    </a:tcPr>
                  </a:tc>
                </a:tr>
                <a:tr h="942561">
                  <a:tc>
                    <a:txBody>
                      <a:bodyPr/>
                      <a:lstStyle/>
                      <a:p>
                        <a:pPr defTabSz="914400">
                          <a:defRPr sz="2200"/>
                        </a:pPr>
                      </a:p>
                    </a:txBody>
                    <a:tcPr marL="50800" marR="50800" marT="50800" marB="50800" anchor="ctr" anchorCtr="0" horzOverflow="overflow">
                      <a:lnL w="12700">
                        <a:solidFill>
                          <a:srgbClr val="606060"/>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606060"/>
                        </a:solidFill>
                        <a:miter lim="400000"/>
                      </a:lnR>
                    </a:tcPr>
                  </a:tc>
                </a:tr>
                <a:tr h="942561">
                  <a:tc>
                    <a:txBody>
                      <a:bodyPr/>
                      <a:lstStyle/>
                      <a:p>
                        <a:pPr defTabSz="914400">
                          <a:defRPr sz="2200"/>
                        </a:pPr>
                      </a:p>
                    </a:txBody>
                    <a:tcPr marL="50800" marR="50800" marT="50800" marB="50800" anchor="ctr" anchorCtr="0" horzOverflow="overflow">
                      <a:lnL w="12700">
                        <a:solidFill>
                          <a:srgbClr val="606060"/>
                        </a:solidFill>
                        <a:miter lim="400000"/>
                      </a:lnL>
                    </a:tcPr>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tc>
                  <a:tc>
                    <a:txBody>
                      <a:bodyPr/>
                      <a:lstStyle/>
                      <a:p>
                        <a:pPr defTabSz="914400">
                          <a:defRPr sz="2200"/>
                        </a:pPr>
                      </a:p>
                    </a:txBody>
                    <a:tcPr marL="50800" marR="50800" marT="50800" marB="50800" anchor="ctr" anchorCtr="0" horzOverflow="overflow">
                      <a:lnR w="12700">
                        <a:solidFill>
                          <a:srgbClr val="606060"/>
                        </a:solidFill>
                        <a:miter lim="400000"/>
                      </a:lnR>
                    </a:tcPr>
                  </a:tc>
                </a:tr>
                <a:tr h="942561">
                  <a:tc>
                    <a:txBody>
                      <a:bodyPr/>
                      <a:lstStyle/>
                      <a:p>
                        <a:pPr defTabSz="914400">
                          <a:defRPr sz="2200"/>
                        </a:pPr>
                      </a:p>
                    </a:txBody>
                    <a:tcPr marL="50800" marR="50800" marT="50800" marB="50800" anchor="ctr" anchorCtr="0" horzOverflow="overflow">
                      <a:lnL w="12700">
                        <a:solidFill>
                          <a:srgbClr val="606060"/>
                        </a:solidFill>
                        <a:miter lim="400000"/>
                      </a:lnL>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B w="12700">
                        <a:solidFill>
                          <a:srgbClr val="606060"/>
                        </a:solidFill>
                        <a:miter lim="400000"/>
                      </a:lnB>
                    </a:tcPr>
                  </a:tc>
                  <a:tc>
                    <a:txBody>
                      <a:bodyPr/>
                      <a:lstStyle/>
                      <a:p>
                        <a:pPr defTabSz="914400">
                          <a:defRPr sz="2200"/>
                        </a:pPr>
                      </a:p>
                    </a:txBody>
                    <a:tcPr marL="50800" marR="50800" marT="50800" marB="50800" anchor="ctr" anchorCtr="0" horzOverflow="overflow">
                      <a:lnR w="12700">
                        <a:solidFill>
                          <a:srgbClr val="606060"/>
                        </a:solidFill>
                        <a:miter lim="400000"/>
                      </a:lnR>
                      <a:lnB w="12700">
                        <a:solidFill>
                          <a:srgbClr val="606060"/>
                        </a:solidFill>
                        <a:miter lim="400000"/>
                      </a:lnB>
                    </a:tcPr>
                  </a:tc>
                </a:tr>
              </a:tbl>
            </a:graphicData>
          </a:graphic>
        </p:graphicFrame>
        <p:sp>
          <p:nvSpPr>
            <p:cNvPr id="1055" name=". . ."/>
            <p:cNvSpPr txBox="1"/>
            <p:nvPr/>
          </p:nvSpPr>
          <p:spPr>
            <a:xfrm>
              <a:off x="5666594" y="2989343"/>
              <a:ext cx="643891" cy="56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vl1pPr>
            </a:lstStyle>
            <a:p>
              <a:pPr/>
              <a:r>
                <a:t>. . .</a:t>
              </a:r>
            </a:p>
          </p:txBody>
        </p:sp>
      </p:grpSp>
      <p:sp>
        <p:nvSpPr>
          <p:cNvPr id="1057" name="1"/>
          <p:cNvSpPr txBox="1"/>
          <p:nvPr/>
        </p:nvSpPr>
        <p:spPr>
          <a:xfrm>
            <a:off x="7795103" y="2197128"/>
            <a:ext cx="537973" cy="10192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4">
                    <a:hueOff val="-1081314"/>
                    <a:satOff val="4338"/>
                    <a:lumOff val="-8931"/>
                  </a:schemeClr>
                </a:solidFill>
              </a:defRPr>
            </a:lvl1pPr>
          </a:lstStyle>
          <a:p>
            <a:pPr/>
            <a:r>
              <a:t>1</a:t>
            </a:r>
          </a:p>
        </p:txBody>
      </p:sp>
      <p:sp>
        <p:nvSpPr>
          <p:cNvPr id="1058" name="1"/>
          <p:cNvSpPr txBox="1"/>
          <p:nvPr/>
        </p:nvSpPr>
        <p:spPr>
          <a:xfrm>
            <a:off x="10515079" y="2197128"/>
            <a:ext cx="537973" cy="10192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4">
                    <a:hueOff val="-1081314"/>
                    <a:satOff val="4338"/>
                    <a:lumOff val="-8931"/>
                  </a:schemeClr>
                </a:solidFill>
              </a:defRPr>
            </a:lvl1pPr>
          </a:lstStyle>
          <a:p>
            <a:pPr/>
            <a:r>
              <a:t>1</a:t>
            </a:r>
          </a:p>
        </p:txBody>
      </p:sp>
      <p:sp>
        <p:nvSpPr>
          <p:cNvPr id="1059" name="2"/>
          <p:cNvSpPr txBox="1"/>
          <p:nvPr/>
        </p:nvSpPr>
        <p:spPr>
          <a:xfrm>
            <a:off x="9109503" y="2174066"/>
            <a:ext cx="537973"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6">
                    <a:satOff val="-15808"/>
                    <a:lumOff val="-17557"/>
                  </a:schemeClr>
                </a:solidFill>
              </a:defRPr>
            </a:lvl1pPr>
          </a:lstStyle>
          <a:p>
            <a:pPr/>
            <a:r>
              <a:t>2</a:t>
            </a:r>
          </a:p>
        </p:txBody>
      </p:sp>
      <p:sp>
        <p:nvSpPr>
          <p:cNvPr id="1060" name="0"/>
          <p:cNvSpPr txBox="1"/>
          <p:nvPr/>
        </p:nvSpPr>
        <p:spPr>
          <a:xfrm>
            <a:off x="6544748" y="2203977"/>
            <a:ext cx="537973" cy="10192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1">
                    <a:lumOff val="-13575"/>
                  </a:schemeClr>
                </a:solidFill>
              </a:defRPr>
            </a:lvl1pPr>
          </a:lstStyle>
          <a:p>
            <a:pPr/>
            <a:r>
              <a:t>0</a:t>
            </a:r>
          </a:p>
        </p:txBody>
      </p:sp>
      <p:sp>
        <p:nvSpPr>
          <p:cNvPr id="1061" name="1"/>
          <p:cNvSpPr txBox="1"/>
          <p:nvPr/>
        </p:nvSpPr>
        <p:spPr>
          <a:xfrm>
            <a:off x="5725119" y="15827949"/>
            <a:ext cx="537973"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4">
                    <a:hueOff val="-1081314"/>
                    <a:satOff val="4338"/>
                    <a:lumOff val="-8931"/>
                  </a:schemeClr>
                </a:solidFill>
              </a:defRPr>
            </a:lvl1pPr>
          </a:lstStyle>
          <a:p>
            <a:pPr/>
            <a:r>
              <a:t>1</a:t>
            </a:r>
          </a:p>
        </p:txBody>
      </p:sp>
      <p:sp>
        <p:nvSpPr>
          <p:cNvPr id="1062" name="0"/>
          <p:cNvSpPr txBox="1"/>
          <p:nvPr/>
        </p:nvSpPr>
        <p:spPr>
          <a:xfrm>
            <a:off x="10515079" y="3146743"/>
            <a:ext cx="537973"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1">
                    <a:lumOff val="-13575"/>
                  </a:schemeClr>
                </a:solidFill>
              </a:defRPr>
            </a:lvl1pPr>
          </a:lstStyle>
          <a:p>
            <a:pPr/>
            <a:r>
              <a:t>0</a:t>
            </a:r>
          </a:p>
        </p:txBody>
      </p:sp>
      <p:sp>
        <p:nvSpPr>
          <p:cNvPr id="1063" name="0"/>
          <p:cNvSpPr txBox="1"/>
          <p:nvPr/>
        </p:nvSpPr>
        <p:spPr>
          <a:xfrm>
            <a:off x="9109503" y="3123681"/>
            <a:ext cx="537973"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1">
                    <a:lumOff val="-13575"/>
                  </a:schemeClr>
                </a:solidFill>
              </a:defRPr>
            </a:lvl1pPr>
          </a:lstStyle>
          <a:p>
            <a:pPr/>
            <a:r>
              <a:t>0</a:t>
            </a:r>
          </a:p>
        </p:txBody>
      </p:sp>
      <p:sp>
        <p:nvSpPr>
          <p:cNvPr id="1064" name="0"/>
          <p:cNvSpPr txBox="1"/>
          <p:nvPr/>
        </p:nvSpPr>
        <p:spPr>
          <a:xfrm>
            <a:off x="6544748" y="3159800"/>
            <a:ext cx="537973" cy="10192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1">
                    <a:lumOff val="-13575"/>
                  </a:schemeClr>
                </a:solidFill>
              </a:defRPr>
            </a:lvl1pPr>
          </a:lstStyle>
          <a:p>
            <a:pPr/>
            <a:r>
              <a:t>0</a:t>
            </a:r>
          </a:p>
        </p:txBody>
      </p:sp>
      <p:grpSp>
        <p:nvGrpSpPr>
          <p:cNvPr id="1069" name="Group"/>
          <p:cNvGrpSpPr/>
          <p:nvPr/>
        </p:nvGrpSpPr>
        <p:grpSpPr>
          <a:xfrm>
            <a:off x="6544748" y="4041559"/>
            <a:ext cx="4508304" cy="1054840"/>
            <a:chOff x="0" y="0"/>
            <a:chExt cx="4508303" cy="1054838"/>
          </a:xfrm>
        </p:grpSpPr>
        <p:sp>
          <p:nvSpPr>
            <p:cNvPr id="1065" name="1"/>
            <p:cNvSpPr txBox="1"/>
            <p:nvPr/>
          </p:nvSpPr>
          <p:spPr>
            <a:xfrm>
              <a:off x="3970331" y="-1"/>
              <a:ext cx="537973"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4">
                      <a:hueOff val="-1081314"/>
                      <a:satOff val="4338"/>
                      <a:lumOff val="-8931"/>
                    </a:schemeClr>
                  </a:solidFill>
                </a:defRPr>
              </a:lvl1pPr>
            </a:lstStyle>
            <a:p>
              <a:pPr/>
              <a:r>
                <a:t>1</a:t>
              </a:r>
            </a:p>
          </p:txBody>
        </p:sp>
        <p:sp>
          <p:nvSpPr>
            <p:cNvPr id="1066" name="0"/>
            <p:cNvSpPr txBox="1"/>
            <p:nvPr/>
          </p:nvSpPr>
          <p:spPr>
            <a:xfrm>
              <a:off x="1240659" y="28693"/>
              <a:ext cx="537973" cy="10192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lumOff val="-13575"/>
                    </a:schemeClr>
                  </a:solidFill>
                </a:defRPr>
              </a:lvl1pPr>
            </a:lstStyle>
            <a:p>
              <a:pPr/>
              <a:r>
                <a:t>0</a:t>
              </a:r>
            </a:p>
          </p:txBody>
        </p:sp>
        <p:sp>
          <p:nvSpPr>
            <p:cNvPr id="1067" name="0"/>
            <p:cNvSpPr txBox="1"/>
            <p:nvPr/>
          </p:nvSpPr>
          <p:spPr>
            <a:xfrm>
              <a:off x="2564754" y="31736"/>
              <a:ext cx="537973"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lumOff val="-13575"/>
                    </a:schemeClr>
                  </a:solidFill>
                </a:defRPr>
              </a:lvl1pPr>
            </a:lstStyle>
            <a:p>
              <a:pPr/>
              <a:r>
                <a:t>0</a:t>
              </a:r>
            </a:p>
          </p:txBody>
        </p:sp>
        <p:sp>
          <p:nvSpPr>
            <p:cNvPr id="1068" name="0"/>
            <p:cNvSpPr txBox="1"/>
            <p:nvPr/>
          </p:nvSpPr>
          <p:spPr>
            <a:xfrm>
              <a:off x="0" y="35541"/>
              <a:ext cx="537973"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lumOff val="-13575"/>
                    </a:schemeClr>
                  </a:solidFill>
                </a:defRPr>
              </a:lvl1pPr>
            </a:lstStyle>
            <a:p>
              <a:pPr/>
              <a:r>
                <a:t>0</a:t>
              </a:r>
            </a:p>
          </p:txBody>
        </p:sp>
      </p:grpSp>
      <p:grpSp>
        <p:nvGrpSpPr>
          <p:cNvPr id="1078" name="Group"/>
          <p:cNvGrpSpPr/>
          <p:nvPr/>
        </p:nvGrpSpPr>
        <p:grpSpPr>
          <a:xfrm>
            <a:off x="6544748" y="5012257"/>
            <a:ext cx="4508304" cy="1956505"/>
            <a:chOff x="0" y="0"/>
            <a:chExt cx="4508303" cy="1956504"/>
          </a:xfrm>
        </p:grpSpPr>
        <p:sp>
          <p:nvSpPr>
            <p:cNvPr id="1070" name="1"/>
            <p:cNvSpPr txBox="1"/>
            <p:nvPr/>
          </p:nvSpPr>
          <p:spPr>
            <a:xfrm>
              <a:off x="3970331" y="33716"/>
              <a:ext cx="537973"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4">
                      <a:hueOff val="-1081314"/>
                      <a:satOff val="4338"/>
                      <a:lumOff val="-8931"/>
                    </a:schemeClr>
                  </a:solidFill>
                </a:defRPr>
              </a:lvl1pPr>
            </a:lstStyle>
            <a:p>
              <a:pPr/>
              <a:r>
                <a:t>1</a:t>
              </a:r>
            </a:p>
          </p:txBody>
        </p:sp>
        <p:sp>
          <p:nvSpPr>
            <p:cNvPr id="1071" name="0"/>
            <p:cNvSpPr txBox="1"/>
            <p:nvPr/>
          </p:nvSpPr>
          <p:spPr>
            <a:xfrm>
              <a:off x="1253359" y="-1"/>
              <a:ext cx="537973"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lumOff val="-13575"/>
                    </a:schemeClr>
                  </a:solidFill>
                </a:defRPr>
              </a:lvl1pPr>
            </a:lstStyle>
            <a:p>
              <a:pPr/>
              <a:r>
                <a:t>0</a:t>
              </a:r>
            </a:p>
          </p:txBody>
        </p:sp>
        <p:sp>
          <p:nvSpPr>
            <p:cNvPr id="1072" name="0"/>
            <p:cNvSpPr txBox="1"/>
            <p:nvPr/>
          </p:nvSpPr>
          <p:spPr>
            <a:xfrm>
              <a:off x="2564754" y="10654"/>
              <a:ext cx="537973"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lumOff val="-13575"/>
                    </a:schemeClr>
                  </a:solidFill>
                </a:defRPr>
              </a:lvl1pPr>
            </a:lstStyle>
            <a:p>
              <a:pPr/>
              <a:r>
                <a:t>0</a:t>
              </a:r>
            </a:p>
          </p:txBody>
        </p:sp>
        <p:sp>
          <p:nvSpPr>
            <p:cNvPr id="1073" name="0"/>
            <p:cNvSpPr txBox="1"/>
            <p:nvPr/>
          </p:nvSpPr>
          <p:spPr>
            <a:xfrm>
              <a:off x="0" y="6848"/>
              <a:ext cx="537973"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lumOff val="-13575"/>
                    </a:schemeClr>
                  </a:solidFill>
                </a:defRPr>
              </a:lvl1pPr>
            </a:lstStyle>
            <a:p>
              <a:pPr/>
              <a:r>
                <a:t>0</a:t>
              </a:r>
            </a:p>
          </p:txBody>
        </p:sp>
        <p:sp>
          <p:nvSpPr>
            <p:cNvPr id="1074" name="0"/>
            <p:cNvSpPr txBox="1"/>
            <p:nvPr/>
          </p:nvSpPr>
          <p:spPr>
            <a:xfrm>
              <a:off x="1250354" y="937207"/>
              <a:ext cx="537973"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lumOff val="-13575"/>
                    </a:schemeClr>
                  </a:solidFill>
                </a:defRPr>
              </a:lvl1pPr>
            </a:lstStyle>
            <a:p>
              <a:pPr/>
              <a:r>
                <a:t>0</a:t>
              </a:r>
            </a:p>
          </p:txBody>
        </p:sp>
        <p:sp>
          <p:nvSpPr>
            <p:cNvPr id="1075" name="0"/>
            <p:cNvSpPr txBox="1"/>
            <p:nvPr/>
          </p:nvSpPr>
          <p:spPr>
            <a:xfrm>
              <a:off x="3970331" y="937207"/>
              <a:ext cx="537973"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lumOff val="-13575"/>
                    </a:schemeClr>
                  </a:solidFill>
                </a:defRPr>
              </a:lvl1pPr>
            </a:lstStyle>
            <a:p>
              <a:pPr/>
              <a:r>
                <a:t>0</a:t>
              </a:r>
            </a:p>
          </p:txBody>
        </p:sp>
        <p:sp>
          <p:nvSpPr>
            <p:cNvPr id="1076" name="0"/>
            <p:cNvSpPr txBox="1"/>
            <p:nvPr/>
          </p:nvSpPr>
          <p:spPr>
            <a:xfrm>
              <a:off x="2564754" y="914145"/>
              <a:ext cx="537973"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lumOff val="-13575"/>
                    </a:schemeClr>
                  </a:solidFill>
                </a:defRPr>
              </a:lvl1pPr>
            </a:lstStyle>
            <a:p>
              <a:pPr/>
              <a:r>
                <a:t>0</a:t>
              </a:r>
            </a:p>
          </p:txBody>
        </p:sp>
        <p:sp>
          <p:nvSpPr>
            <p:cNvPr id="1077" name="1"/>
            <p:cNvSpPr txBox="1"/>
            <p:nvPr/>
          </p:nvSpPr>
          <p:spPr>
            <a:xfrm>
              <a:off x="0" y="930358"/>
              <a:ext cx="537973"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4">
                      <a:hueOff val="-1081314"/>
                      <a:satOff val="4338"/>
                      <a:lumOff val="-8931"/>
                    </a:schemeClr>
                  </a:solidFill>
                </a:defRPr>
              </a:lvl1pPr>
            </a:lstStyle>
            <a:p>
              <a:pPr/>
              <a:r>
                <a:t>1</a:t>
              </a:r>
            </a:p>
          </p:txBody>
        </p:sp>
      </p:grpSp>
      <p:grpSp>
        <p:nvGrpSpPr>
          <p:cNvPr id="1094" name="Group"/>
          <p:cNvGrpSpPr/>
          <p:nvPr/>
        </p:nvGrpSpPr>
        <p:grpSpPr>
          <a:xfrm>
            <a:off x="5388376" y="2286666"/>
            <a:ext cx="788229" cy="4484429"/>
            <a:chOff x="-38100" y="0"/>
            <a:chExt cx="788227" cy="4484427"/>
          </a:xfrm>
        </p:grpSpPr>
        <p:pic>
          <p:nvPicPr>
            <p:cNvPr id="1079" name="Line Line" descr="Line Line"/>
            <p:cNvPicPr>
              <a:picLocks noChangeAspect="0"/>
            </p:cNvPicPr>
            <p:nvPr/>
          </p:nvPicPr>
          <p:blipFill>
            <a:blip r:embed="rId4">
              <a:extLst/>
            </a:blip>
            <a:stretch>
              <a:fillRect/>
            </a:stretch>
          </p:blipFill>
          <p:spPr>
            <a:xfrm rot="10800000">
              <a:off x="-38101" y="220931"/>
              <a:ext cx="788229" cy="352234"/>
            </a:xfrm>
            <a:prstGeom prst="rect">
              <a:avLst/>
            </a:prstGeom>
            <a:effectLst/>
          </p:spPr>
        </p:pic>
        <p:pic>
          <p:nvPicPr>
            <p:cNvPr id="1081" name="Line Line" descr="Line Line"/>
            <p:cNvPicPr>
              <a:picLocks noChangeAspect="0"/>
            </p:cNvPicPr>
            <p:nvPr/>
          </p:nvPicPr>
          <p:blipFill>
            <a:blip r:embed="rId4">
              <a:extLst/>
            </a:blip>
            <a:stretch>
              <a:fillRect/>
            </a:stretch>
          </p:blipFill>
          <p:spPr>
            <a:xfrm rot="10800000">
              <a:off x="-38101" y="1170546"/>
              <a:ext cx="788229" cy="352235"/>
            </a:xfrm>
            <a:prstGeom prst="rect">
              <a:avLst/>
            </a:prstGeom>
            <a:effectLst/>
          </p:spPr>
        </p:pic>
        <p:pic>
          <p:nvPicPr>
            <p:cNvPr id="1083" name="Line Line" descr="Line Line"/>
            <p:cNvPicPr>
              <a:picLocks noChangeAspect="0"/>
            </p:cNvPicPr>
            <p:nvPr/>
          </p:nvPicPr>
          <p:blipFill>
            <a:blip r:embed="rId4">
              <a:extLst/>
            </a:blip>
            <a:stretch>
              <a:fillRect/>
            </a:stretch>
          </p:blipFill>
          <p:spPr>
            <a:xfrm rot="10800000">
              <a:off x="-38101" y="2120161"/>
              <a:ext cx="788229" cy="352234"/>
            </a:xfrm>
            <a:prstGeom prst="rect">
              <a:avLst/>
            </a:prstGeom>
            <a:effectLst/>
          </p:spPr>
        </p:pic>
        <p:pic>
          <p:nvPicPr>
            <p:cNvPr id="1085" name="Line Line" descr="Line Line"/>
            <p:cNvPicPr>
              <a:picLocks noChangeAspect="0"/>
            </p:cNvPicPr>
            <p:nvPr/>
          </p:nvPicPr>
          <p:blipFill>
            <a:blip r:embed="rId4">
              <a:extLst/>
            </a:blip>
            <a:stretch>
              <a:fillRect/>
            </a:stretch>
          </p:blipFill>
          <p:spPr>
            <a:xfrm rot="10800000">
              <a:off x="-38101" y="3069776"/>
              <a:ext cx="788229" cy="352235"/>
            </a:xfrm>
            <a:prstGeom prst="rect">
              <a:avLst/>
            </a:prstGeom>
            <a:effectLst/>
          </p:spPr>
        </p:pic>
        <p:pic>
          <p:nvPicPr>
            <p:cNvPr id="1087" name="Line Line" descr="Line Line"/>
            <p:cNvPicPr>
              <a:picLocks noChangeAspect="0"/>
            </p:cNvPicPr>
            <p:nvPr/>
          </p:nvPicPr>
          <p:blipFill>
            <a:blip r:embed="rId4">
              <a:extLst/>
            </a:blip>
            <a:stretch>
              <a:fillRect/>
            </a:stretch>
          </p:blipFill>
          <p:spPr>
            <a:xfrm rot="10800000">
              <a:off x="-38101" y="4132193"/>
              <a:ext cx="788229" cy="352235"/>
            </a:xfrm>
            <a:prstGeom prst="rect">
              <a:avLst/>
            </a:prstGeom>
            <a:effectLst/>
          </p:spPr>
        </p:pic>
        <p:pic>
          <p:nvPicPr>
            <p:cNvPr id="1089" name="theta.pdf" descr="theta.pdf"/>
            <p:cNvPicPr>
              <a:picLocks noChangeAspect="1"/>
            </p:cNvPicPr>
            <p:nvPr/>
          </p:nvPicPr>
          <p:blipFill>
            <a:blip r:embed="rId5">
              <a:extLst/>
            </a:blip>
            <a:stretch>
              <a:fillRect/>
            </a:stretch>
          </p:blipFill>
          <p:spPr>
            <a:xfrm>
              <a:off x="332577" y="0"/>
              <a:ext cx="203201" cy="342900"/>
            </a:xfrm>
            <a:prstGeom prst="rect">
              <a:avLst/>
            </a:prstGeom>
            <a:ln w="12700" cap="flat">
              <a:noFill/>
              <a:miter lim="400000"/>
            </a:ln>
            <a:effectLst/>
          </p:spPr>
        </p:pic>
        <p:pic>
          <p:nvPicPr>
            <p:cNvPr id="1090" name="theta.pdf" descr="theta.pdf"/>
            <p:cNvPicPr>
              <a:picLocks noChangeAspect="1"/>
            </p:cNvPicPr>
            <p:nvPr/>
          </p:nvPicPr>
          <p:blipFill>
            <a:blip r:embed="rId5">
              <a:extLst/>
            </a:blip>
            <a:stretch>
              <a:fillRect/>
            </a:stretch>
          </p:blipFill>
          <p:spPr>
            <a:xfrm>
              <a:off x="332577" y="954732"/>
              <a:ext cx="203201" cy="342901"/>
            </a:xfrm>
            <a:prstGeom prst="rect">
              <a:avLst/>
            </a:prstGeom>
            <a:ln w="12700" cap="flat">
              <a:noFill/>
              <a:miter lim="400000"/>
            </a:ln>
            <a:effectLst/>
          </p:spPr>
        </p:pic>
        <p:pic>
          <p:nvPicPr>
            <p:cNvPr id="1091" name="theta.pdf" descr="theta.pdf"/>
            <p:cNvPicPr>
              <a:picLocks noChangeAspect="1"/>
            </p:cNvPicPr>
            <p:nvPr/>
          </p:nvPicPr>
          <p:blipFill>
            <a:blip r:embed="rId5">
              <a:extLst/>
            </a:blip>
            <a:stretch>
              <a:fillRect/>
            </a:stretch>
          </p:blipFill>
          <p:spPr>
            <a:xfrm>
              <a:off x="332577" y="1909464"/>
              <a:ext cx="203201" cy="342901"/>
            </a:xfrm>
            <a:prstGeom prst="rect">
              <a:avLst/>
            </a:prstGeom>
            <a:ln w="12700" cap="flat">
              <a:noFill/>
              <a:miter lim="400000"/>
            </a:ln>
            <a:effectLst/>
          </p:spPr>
        </p:pic>
        <p:pic>
          <p:nvPicPr>
            <p:cNvPr id="1092" name="theta.pdf" descr="theta.pdf"/>
            <p:cNvPicPr>
              <a:picLocks noChangeAspect="1"/>
            </p:cNvPicPr>
            <p:nvPr/>
          </p:nvPicPr>
          <p:blipFill>
            <a:blip r:embed="rId5">
              <a:extLst/>
            </a:blip>
            <a:stretch>
              <a:fillRect/>
            </a:stretch>
          </p:blipFill>
          <p:spPr>
            <a:xfrm>
              <a:off x="332577" y="2864197"/>
              <a:ext cx="203201" cy="342901"/>
            </a:xfrm>
            <a:prstGeom prst="rect">
              <a:avLst/>
            </a:prstGeom>
            <a:ln w="12700" cap="flat">
              <a:noFill/>
              <a:miter lim="400000"/>
            </a:ln>
            <a:effectLst/>
          </p:spPr>
        </p:pic>
        <p:pic>
          <p:nvPicPr>
            <p:cNvPr id="1093" name="theta.pdf" descr="theta.pdf"/>
            <p:cNvPicPr>
              <a:picLocks noChangeAspect="1"/>
            </p:cNvPicPr>
            <p:nvPr/>
          </p:nvPicPr>
          <p:blipFill>
            <a:blip r:embed="rId5">
              <a:extLst/>
            </a:blip>
            <a:stretch>
              <a:fillRect/>
            </a:stretch>
          </p:blipFill>
          <p:spPr>
            <a:xfrm>
              <a:off x="332577" y="3900101"/>
              <a:ext cx="203201" cy="342901"/>
            </a:xfrm>
            <a:prstGeom prst="rect">
              <a:avLst/>
            </a:prstGeom>
            <a:ln w="12700" cap="flat">
              <a:noFill/>
              <a:miter lim="400000"/>
            </a:ln>
            <a:effectLst/>
          </p:spPr>
        </p:pic>
      </p:grpSp>
      <p:sp>
        <p:nvSpPr>
          <p:cNvPr id="1095" name="0.4"/>
          <p:cNvSpPr txBox="1"/>
          <p:nvPr/>
        </p:nvSpPr>
        <p:spPr>
          <a:xfrm>
            <a:off x="4205468" y="2445836"/>
            <a:ext cx="696850" cy="5974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0.4</a:t>
            </a:r>
          </a:p>
        </p:txBody>
      </p:sp>
      <p:grpSp>
        <p:nvGrpSpPr>
          <p:cNvPr id="1100" name="Group"/>
          <p:cNvGrpSpPr/>
          <p:nvPr/>
        </p:nvGrpSpPr>
        <p:grpSpPr>
          <a:xfrm>
            <a:off x="4088958" y="3334608"/>
            <a:ext cx="929870" cy="3507717"/>
            <a:chOff x="0" y="0"/>
            <a:chExt cx="929868" cy="3507716"/>
          </a:xfrm>
        </p:grpSpPr>
        <p:sp>
          <p:nvSpPr>
            <p:cNvPr id="1096" name="0.3"/>
            <p:cNvSpPr txBox="1"/>
            <p:nvPr/>
          </p:nvSpPr>
          <p:spPr>
            <a:xfrm>
              <a:off x="116509" y="0"/>
              <a:ext cx="696850" cy="597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vl1pPr>
            </a:lstStyle>
            <a:p>
              <a:pPr/>
              <a:r>
                <a:t>0.3</a:t>
              </a:r>
            </a:p>
          </p:txBody>
        </p:sp>
        <p:sp>
          <p:nvSpPr>
            <p:cNvPr id="1097" name="0.05"/>
            <p:cNvSpPr txBox="1"/>
            <p:nvPr/>
          </p:nvSpPr>
          <p:spPr>
            <a:xfrm>
              <a:off x="0" y="1025815"/>
              <a:ext cx="929869" cy="597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vl1pPr>
            </a:lstStyle>
            <a:p>
              <a:pPr/>
              <a:r>
                <a:t>0.05</a:t>
              </a:r>
            </a:p>
          </p:txBody>
        </p:sp>
        <p:sp>
          <p:nvSpPr>
            <p:cNvPr id="1098" name="0.05"/>
            <p:cNvSpPr txBox="1"/>
            <p:nvPr/>
          </p:nvSpPr>
          <p:spPr>
            <a:xfrm>
              <a:off x="0" y="1967113"/>
              <a:ext cx="929869" cy="5974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vl1pPr>
            </a:lstStyle>
            <a:p>
              <a:pPr/>
              <a:r>
                <a:t>0.05</a:t>
              </a:r>
            </a:p>
          </p:txBody>
        </p:sp>
        <p:sp>
          <p:nvSpPr>
            <p:cNvPr id="1099" name="0.2"/>
            <p:cNvSpPr txBox="1"/>
            <p:nvPr/>
          </p:nvSpPr>
          <p:spPr>
            <a:xfrm>
              <a:off x="165641" y="2910273"/>
              <a:ext cx="696850" cy="597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vl1pPr>
            </a:lstStyle>
            <a:p>
              <a:pPr/>
              <a:r>
                <a:t>0.2</a:t>
              </a:r>
            </a:p>
          </p:txBody>
        </p:sp>
      </p:grpSp>
      <p:grpSp>
        <p:nvGrpSpPr>
          <p:cNvPr id="1103" name="Group"/>
          <p:cNvGrpSpPr/>
          <p:nvPr/>
        </p:nvGrpSpPr>
        <p:grpSpPr>
          <a:xfrm>
            <a:off x="11826017" y="289146"/>
            <a:ext cx="1051260" cy="597444"/>
            <a:chOff x="0" y="0"/>
            <a:chExt cx="1051259" cy="597443"/>
          </a:xfrm>
        </p:grpSpPr>
        <p:sp>
          <p:nvSpPr>
            <p:cNvPr id="1101" name="="/>
            <p:cNvSpPr txBox="1"/>
            <p:nvPr/>
          </p:nvSpPr>
          <p:spPr>
            <a:xfrm>
              <a:off x="-1" y="12971"/>
              <a:ext cx="365802" cy="571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atin typeface="Courier New"/>
                  <a:ea typeface="Courier New"/>
                  <a:cs typeface="Courier New"/>
                  <a:sym typeface="Courier New"/>
                </a:defRPr>
              </a:lvl1pPr>
            </a:lstStyle>
            <a:p>
              <a:pPr/>
              <a:r>
                <a:t>=</a:t>
              </a:r>
            </a:p>
          </p:txBody>
        </p:sp>
        <p:sp>
          <p:nvSpPr>
            <p:cNvPr id="1102" name="0.4"/>
            <p:cNvSpPr txBox="1"/>
            <p:nvPr/>
          </p:nvSpPr>
          <p:spPr>
            <a:xfrm>
              <a:off x="354410" y="0"/>
              <a:ext cx="696850" cy="597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vl1pPr>
            </a:lstStyle>
            <a:p>
              <a:pPr/>
              <a:r>
                <a:t>0.4</a:t>
              </a:r>
            </a:p>
          </p:txBody>
        </p:sp>
      </p:grpSp>
      <p:sp>
        <p:nvSpPr>
          <p:cNvPr id="1104" name="1"/>
          <p:cNvSpPr txBox="1"/>
          <p:nvPr/>
        </p:nvSpPr>
        <p:spPr>
          <a:xfrm>
            <a:off x="7798108" y="3146743"/>
            <a:ext cx="537973"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4">
                    <a:hueOff val="-1081314"/>
                    <a:satOff val="4338"/>
                    <a:lumOff val="-8931"/>
                  </a:schemeClr>
                </a:solidFill>
              </a:defRPr>
            </a:lvl1pPr>
          </a:lstStyle>
          <a:p>
            <a:pPr/>
            <a:r>
              <a:t>1</a:t>
            </a:r>
          </a:p>
        </p:txBody>
      </p:sp>
      <p:grpSp>
        <p:nvGrpSpPr>
          <p:cNvPr id="1108" name="Group"/>
          <p:cNvGrpSpPr/>
          <p:nvPr/>
        </p:nvGrpSpPr>
        <p:grpSpPr>
          <a:xfrm>
            <a:off x="481851" y="7060328"/>
            <a:ext cx="10963018" cy="2121444"/>
            <a:chOff x="0" y="0"/>
            <a:chExt cx="10963017" cy="2121443"/>
          </a:xfrm>
        </p:grpSpPr>
        <p:sp>
          <p:nvSpPr>
            <p:cNvPr id="1105" name="f1: indicator feature for no punctuation (       ).…"/>
            <p:cNvSpPr txBox="1"/>
            <p:nvPr/>
          </p:nvSpPr>
          <p:spPr>
            <a:xfrm>
              <a:off x="0" y="0"/>
              <a:ext cx="10963018" cy="2121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marL="458390" indent="-458390" algn="l">
                <a:buSzPct val="145000"/>
                <a:buChar char="•"/>
                <a:defRPr sz="3300"/>
              </a:pPr>
              <a:r>
                <a:t>f1: indicator feature for no punctuation (       ).</a:t>
              </a:r>
            </a:p>
            <a:p>
              <a:pPr marL="458390" indent="-458390" algn="l">
                <a:buSzPct val="145000"/>
                <a:buChar char="•"/>
                <a:defRPr sz="3300"/>
              </a:pPr>
              <a:r>
                <a:t>f2: indicator feature that checks for symmetry.</a:t>
              </a:r>
            </a:p>
            <a:p>
              <a:pPr marL="458390" indent="-458390" algn="l">
                <a:buSzPct val="145000"/>
                <a:buChar char="•"/>
                <a:defRPr sz="3300"/>
              </a:pPr>
              <a:r>
                <a:t>f3: span length feature for attaching commas. </a:t>
              </a:r>
            </a:p>
            <a:p>
              <a:pPr marL="458390" indent="-458390" algn="l">
                <a:buSzPct val="145000"/>
                <a:buChar char="•"/>
                <a:defRPr sz="3300"/>
              </a:pPr>
              <a:r>
                <a:t>f4: indicator feature that checks for internal comma.</a:t>
              </a:r>
            </a:p>
          </p:txBody>
        </p:sp>
        <p:pic>
          <p:nvPicPr>
            <p:cNvPr id="1106" name="epsilon.pdf" descr="epsilon.pdf"/>
            <p:cNvPicPr>
              <a:picLocks noChangeAspect="1"/>
            </p:cNvPicPr>
            <p:nvPr/>
          </p:nvPicPr>
          <p:blipFill>
            <a:blip r:embed="rId3">
              <a:extLst/>
            </a:blip>
            <a:stretch>
              <a:fillRect/>
            </a:stretch>
          </p:blipFill>
          <p:spPr>
            <a:xfrm>
              <a:off x="8526966" y="208321"/>
              <a:ext cx="242491" cy="298451"/>
            </a:xfrm>
            <a:prstGeom prst="rect">
              <a:avLst/>
            </a:prstGeom>
            <a:ln w="12700" cap="flat">
              <a:noFill/>
              <a:miter lim="400000"/>
            </a:ln>
            <a:effectLst/>
          </p:spPr>
        </p:pic>
        <p:pic>
          <p:nvPicPr>
            <p:cNvPr id="1107" name="epsilon.pdf" descr="epsilon.pdf"/>
            <p:cNvPicPr>
              <a:picLocks noChangeAspect="1"/>
            </p:cNvPicPr>
            <p:nvPr/>
          </p:nvPicPr>
          <p:blipFill>
            <a:blip r:embed="rId3">
              <a:extLst/>
            </a:blip>
            <a:stretch>
              <a:fillRect/>
            </a:stretch>
          </p:blipFill>
          <p:spPr>
            <a:xfrm>
              <a:off x="8946066" y="208321"/>
              <a:ext cx="242491" cy="298451"/>
            </a:xfrm>
            <a:prstGeom prst="rect">
              <a:avLst/>
            </a:prstGeom>
            <a:ln w="12700" cap="flat">
              <a:noFill/>
              <a:miter lim="400000"/>
            </a:ln>
            <a:effectLst/>
          </p:spPr>
        </p:pic>
      </p:grpSp>
      <p:sp>
        <p:nvSpPr>
          <p:cNvPr id="1109" name="Rectangle"/>
          <p:cNvSpPr/>
          <p:nvPr/>
        </p:nvSpPr>
        <p:spPr>
          <a:xfrm>
            <a:off x="782019" y="7092078"/>
            <a:ext cx="9848942" cy="980051"/>
          </a:xfrm>
          <a:prstGeom prst="rect">
            <a:avLst/>
          </a:prstGeom>
          <a:ln w="63500">
            <a:solidFill>
              <a:schemeClr val="accent5">
                <a:hueOff val="-82419"/>
                <a:satOff val="-9513"/>
                <a:lumOff val="-16343"/>
              </a:schemeClr>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10" name="Rectangle"/>
          <p:cNvSpPr/>
          <p:nvPr/>
        </p:nvSpPr>
        <p:spPr>
          <a:xfrm>
            <a:off x="782019" y="8171578"/>
            <a:ext cx="10899519" cy="1091408"/>
          </a:xfrm>
          <a:prstGeom prst="rect">
            <a:avLst/>
          </a:prstGeom>
          <a:ln w="63500">
            <a:solidFill>
              <a:schemeClr val="accent5">
                <a:hueOff val="-82419"/>
                <a:satOff val="-9513"/>
                <a:lumOff val="-16343"/>
              </a:schemeClr>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11" name="…"/>
          <p:cNvSpPr txBox="1"/>
          <p:nvPr/>
        </p:nvSpPr>
        <p:spPr>
          <a:xfrm rot="16200000">
            <a:off x="760594" y="9029612"/>
            <a:ext cx="74930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056"/>
                                        </p:tgtEl>
                                        <p:attrNameLst>
                                          <p:attrName>style.visibility</p:attrName>
                                        </p:attrNameLst>
                                      </p:cBhvr>
                                      <p:to>
                                        <p:strVal val="visible"/>
                                      </p:to>
                                    </p:set>
                                    <p:anim calcmode="lin" valueType="num">
                                      <p:cBhvr>
                                        <p:cTn id="7" dur="1000" fill="hold"/>
                                        <p:tgtEl>
                                          <p:spTgt spid="1056"/>
                                        </p:tgtEl>
                                        <p:attrNameLst>
                                          <p:attrName>ppt_x</p:attrName>
                                        </p:attrNameLst>
                                      </p:cBhvr>
                                      <p:tavLst>
                                        <p:tav tm="0">
                                          <p:val>
                                            <p:strVal val="1+#ppt_w/2"/>
                                          </p:val>
                                        </p:tav>
                                        <p:tav tm="100000">
                                          <p:val>
                                            <p:strVal val="#ppt_x"/>
                                          </p:val>
                                        </p:tav>
                                      </p:tavLst>
                                    </p:anim>
                                    <p:anim calcmode="lin" valueType="num">
                                      <p:cBhvr>
                                        <p:cTn id="8" dur="1000" fill="hold"/>
                                        <p:tgtEl>
                                          <p:spTgt spid="10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Class="entr" nodeType="afterEffect" presetSubtype="0" presetID="1" grpId="2" fill="hold">
                                  <p:stCondLst>
                                    <p:cond delay="0"/>
                                  </p:stCondLst>
                                  <p:iterate type="el" backwards="0">
                                    <p:tmAbs val="0"/>
                                  </p:iterate>
                                  <p:childTnLst>
                                    <p:set>
                                      <p:cBhvr>
                                        <p:cTn id="11" fill="hold"/>
                                        <p:tgtEl>
                                          <p:spTgt spid="110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110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4" fill="hold">
                                  <p:stCondLst>
                                    <p:cond delay="0"/>
                                  </p:stCondLst>
                                  <p:iterate type="el" backwards="0">
                                    <p:tmAbs val="0"/>
                                  </p:iterate>
                                  <p:childTnLst>
                                    <p:set>
                                      <p:cBhvr>
                                        <p:cTn id="19" fill="hold"/>
                                        <p:tgtEl>
                                          <p:spTgt spid="106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5" fill="hold">
                                  <p:stCondLst>
                                    <p:cond delay="0"/>
                                  </p:stCondLst>
                                  <p:iterate type="el" backwards="0">
                                    <p:tmAbs val="0"/>
                                  </p:iterate>
                                  <p:childTnLst>
                                    <p:set>
                                      <p:cBhvr>
                                        <p:cTn id="23" fill="hold"/>
                                        <p:tgtEl>
                                          <p:spTgt spid="105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xit" nodeType="clickEffect" presetSubtype="0" presetID="1" grpId="6" fill="hold">
                                  <p:stCondLst>
                                    <p:cond delay="0"/>
                                  </p:stCondLst>
                                  <p:iterate type="el" backwards="0">
                                    <p:tmAbs val="0"/>
                                  </p:iterate>
                                  <p:childTnLst>
                                    <p:set>
                                      <p:cBhvr>
                                        <p:cTn id="27" fill="hold">
                                          <p:stCondLst>
                                            <p:cond delay="0"/>
                                          </p:stCondLst>
                                        </p:cTn>
                                        <p:tgtEl>
                                          <p:spTgt spid="1109"/>
                                        </p:tgtEl>
                                        <p:attrNameLst>
                                          <p:attrName>style.visibility</p:attrName>
                                        </p:attrNameLst>
                                      </p:cBhvr>
                                      <p:to>
                                        <p:strVal val="hidden"/>
                                      </p:to>
                                    </p:set>
                                  </p:childTnLst>
                                </p:cTn>
                              </p:par>
                            </p:childTnLst>
                          </p:cTn>
                        </p:par>
                        <p:par>
                          <p:cTn id="28" fill="hold">
                            <p:stCondLst>
                              <p:cond delay="0"/>
                            </p:stCondLst>
                            <p:childTnLst>
                              <p:par>
                                <p:cTn id="29" presetClass="entr" nodeType="afterEffect" presetSubtype="0" presetID="1" grpId="7" fill="hold">
                                  <p:stCondLst>
                                    <p:cond delay="0"/>
                                  </p:stCondLst>
                                  <p:iterate type="el" backwards="0">
                                    <p:tmAbs val="0"/>
                                  </p:iterate>
                                  <p:childTnLst>
                                    <p:set>
                                      <p:cBhvr>
                                        <p:cTn id="30" fill="hold"/>
                                        <p:tgtEl>
                                          <p:spTgt spid="11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0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058"/>
                                        </p:tgtEl>
                                        <p:attrNameLst>
                                          <p:attrName>style.visibility</p:attrName>
                                        </p:attrNameLst>
                                      </p:cBhvr>
                                      <p:to>
                                        <p:strVal val="visible"/>
                                      </p:to>
                                    </p:set>
                                  </p:childTnLst>
                                </p:cTn>
                              </p:par>
                            </p:childTnLst>
                          </p:cTn>
                        </p:par>
                        <p:par>
                          <p:cTn id="39" fill="hold">
                            <p:stCondLst>
                              <p:cond delay="0"/>
                            </p:stCondLst>
                            <p:childTnLst>
                              <p:par>
                                <p:cTn id="40" presetClass="exit" nodeType="afterEffect" presetSubtype="0" presetID="1" grpId="10" fill="hold">
                                  <p:stCondLst>
                                    <p:cond delay="0"/>
                                  </p:stCondLst>
                                  <p:iterate type="el" backwards="0">
                                    <p:tmAbs val="0"/>
                                  </p:iterate>
                                  <p:childTnLst>
                                    <p:set>
                                      <p:cBhvr>
                                        <p:cTn id="41" fill="hold">
                                          <p:stCondLst>
                                            <p:cond delay="0"/>
                                          </p:stCondLst>
                                        </p:cTn>
                                        <p:tgtEl>
                                          <p:spTgt spid="11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11" fill="hold">
                                  <p:stCondLst>
                                    <p:cond delay="0"/>
                                  </p:stCondLst>
                                  <p:iterate type="el" backwards="0">
                                    <p:tmAbs val="0"/>
                                  </p:iterate>
                                  <p:childTnLst>
                                    <p:set>
                                      <p:cBhvr>
                                        <p:cTn id="45" fill="hold"/>
                                        <p:tgtEl>
                                          <p:spTgt spid="1062"/>
                                        </p:tgtEl>
                                        <p:attrNameLst>
                                          <p:attrName>style.visibility</p:attrName>
                                        </p:attrNameLst>
                                      </p:cBhvr>
                                      <p:to>
                                        <p:strVal val="visible"/>
                                      </p:to>
                                    </p:set>
                                  </p:childTnLst>
                                </p:cTn>
                              </p:par>
                            </p:childTnLst>
                          </p:cTn>
                        </p:par>
                        <p:par>
                          <p:cTn id="46" fill="hold">
                            <p:stCondLst>
                              <p:cond delay="0"/>
                            </p:stCondLst>
                            <p:childTnLst>
                              <p:par>
                                <p:cTn id="47" presetClass="entr" nodeType="afterEffect" presetSubtype="0" presetID="1" grpId="12" fill="hold">
                                  <p:stCondLst>
                                    <p:cond delay="0"/>
                                  </p:stCondLst>
                                  <p:iterate type="el" backwards="0">
                                    <p:tmAbs val="0"/>
                                  </p:iterate>
                                  <p:childTnLst>
                                    <p:set>
                                      <p:cBhvr>
                                        <p:cTn id="48" fill="hold"/>
                                        <p:tgtEl>
                                          <p:spTgt spid="1063"/>
                                        </p:tgtEl>
                                        <p:attrNameLst>
                                          <p:attrName>style.visibility</p:attrName>
                                        </p:attrNameLst>
                                      </p:cBhvr>
                                      <p:to>
                                        <p:strVal val="visible"/>
                                      </p:to>
                                    </p:set>
                                  </p:childTnLst>
                                </p:cTn>
                              </p:par>
                            </p:childTnLst>
                          </p:cTn>
                        </p:par>
                        <p:par>
                          <p:cTn id="49" fill="hold">
                            <p:stCondLst>
                              <p:cond delay="0"/>
                            </p:stCondLst>
                            <p:childTnLst>
                              <p:par>
                                <p:cTn id="50" presetClass="entr" nodeType="afterEffect" presetSubtype="0" presetID="1" grpId="13" fill="hold">
                                  <p:stCondLst>
                                    <p:cond delay="0"/>
                                  </p:stCondLst>
                                  <p:iterate type="el" backwards="0">
                                    <p:tmAbs val="0"/>
                                  </p:iterate>
                                  <p:childTnLst>
                                    <p:set>
                                      <p:cBhvr>
                                        <p:cTn id="51" fill="hold"/>
                                        <p:tgtEl>
                                          <p:spTgt spid="1064"/>
                                        </p:tgtEl>
                                        <p:attrNameLst>
                                          <p:attrName>style.visibility</p:attrName>
                                        </p:attrNameLst>
                                      </p:cBhvr>
                                      <p:to>
                                        <p:strVal val="visible"/>
                                      </p:to>
                                    </p:set>
                                  </p:childTnLst>
                                </p:cTn>
                              </p:par>
                            </p:childTnLst>
                          </p:cTn>
                        </p:par>
                        <p:par>
                          <p:cTn id="52" fill="hold">
                            <p:stCondLst>
                              <p:cond delay="0"/>
                            </p:stCondLst>
                            <p:childTnLst>
                              <p:par>
                                <p:cTn id="53" presetClass="entr" nodeType="afterEffect" presetSubtype="0" presetID="1" grpId="14" fill="hold">
                                  <p:stCondLst>
                                    <p:cond delay="0"/>
                                  </p:stCondLst>
                                  <p:iterate type="el" backwards="0">
                                    <p:tmAbs val="0"/>
                                  </p:iterate>
                                  <p:childTnLst>
                                    <p:set>
                                      <p:cBhvr>
                                        <p:cTn id="54" fill="hold"/>
                                        <p:tgtEl>
                                          <p:spTgt spid="11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5" fill="hold">
                                  <p:stCondLst>
                                    <p:cond delay="0"/>
                                  </p:stCondLst>
                                  <p:iterate type="el" backwards="0">
                                    <p:tmAbs val="0"/>
                                  </p:iterate>
                                  <p:childTnLst>
                                    <p:set>
                                      <p:cBhvr>
                                        <p:cTn id="58" fill="hold"/>
                                        <p:tgtEl>
                                          <p:spTgt spid="1069"/>
                                        </p:tgtEl>
                                        <p:attrNameLst>
                                          <p:attrName>style.visibility</p:attrName>
                                        </p:attrNameLst>
                                      </p:cBhvr>
                                      <p:to>
                                        <p:strVal val="visible"/>
                                      </p:to>
                                    </p:set>
                                  </p:childTnLst>
                                </p:cTn>
                              </p:par>
                            </p:childTnLst>
                          </p:cTn>
                        </p:par>
                        <p:par>
                          <p:cTn id="59" fill="hold">
                            <p:stCondLst>
                              <p:cond delay="0"/>
                            </p:stCondLst>
                            <p:childTnLst>
                              <p:par>
                                <p:cTn id="60" presetClass="entr" nodeType="afterEffect" presetSubtype="0" presetID="1" grpId="16" fill="hold">
                                  <p:stCondLst>
                                    <p:cond delay="0"/>
                                  </p:stCondLst>
                                  <p:iterate type="el" backwards="0">
                                    <p:tmAbs val="0"/>
                                  </p:iterate>
                                  <p:childTnLst>
                                    <p:set>
                                      <p:cBhvr>
                                        <p:cTn id="61" fill="hold"/>
                                        <p:tgtEl>
                                          <p:spTgt spid="107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Class="entr" nodeType="clickEffect" presetSubtype="2" presetID="22" grpId="17" fill="hold">
                                  <p:stCondLst>
                                    <p:cond delay="0"/>
                                  </p:stCondLst>
                                  <p:iterate type="el" backwards="0">
                                    <p:tmAbs val="0"/>
                                  </p:iterate>
                                  <p:childTnLst>
                                    <p:set>
                                      <p:cBhvr>
                                        <p:cTn id="65" fill="hold"/>
                                        <p:tgtEl>
                                          <p:spTgt spid="1094"/>
                                        </p:tgtEl>
                                        <p:attrNameLst>
                                          <p:attrName>style.visibility</p:attrName>
                                        </p:attrNameLst>
                                      </p:cBhvr>
                                      <p:to>
                                        <p:strVal val="visible"/>
                                      </p:to>
                                    </p:set>
                                    <p:animEffect filter="wipe(right)" transition="in">
                                      <p:cBhvr>
                                        <p:cTn id="66" dur="1000"/>
                                        <p:tgtEl>
                                          <p:spTgt spid="1094"/>
                                        </p:tgtEl>
                                      </p:cBhvr>
                                    </p:animEffect>
                                  </p:childTnLst>
                                </p:cTn>
                              </p:par>
                            </p:childTnLst>
                          </p:cTn>
                        </p:par>
                        <p:par>
                          <p:cTn id="67" fill="hold">
                            <p:stCondLst>
                              <p:cond delay="1000"/>
                            </p:stCondLst>
                            <p:childTnLst>
                              <p:par>
                                <p:cTn id="68" presetClass="entr" nodeType="afterEffect" presetSubtype="0" presetID="1" grpId="18" fill="hold">
                                  <p:stCondLst>
                                    <p:cond delay="0"/>
                                  </p:stCondLst>
                                  <p:iterate type="el" backwards="0">
                                    <p:tmAbs val="0"/>
                                  </p:iterate>
                                  <p:childTnLst>
                                    <p:set>
                                      <p:cBhvr>
                                        <p:cTn id="69" fill="hold"/>
                                        <p:tgtEl>
                                          <p:spTgt spid="1053"/>
                                        </p:tgtEl>
                                        <p:attrNameLst>
                                          <p:attrName>style.visibility</p:attrName>
                                        </p:attrNameLst>
                                      </p:cBhvr>
                                      <p:to>
                                        <p:strVal val="visible"/>
                                      </p:to>
                                    </p:set>
                                  </p:childTnLst>
                                </p:cTn>
                              </p:par>
                            </p:childTnLst>
                          </p:cTn>
                        </p:par>
                        <p:par>
                          <p:cTn id="70" fill="hold">
                            <p:stCondLst>
                              <p:cond delay="1000"/>
                            </p:stCondLst>
                            <p:childTnLst>
                              <p:par>
                                <p:cTn id="71" presetClass="entr" nodeType="afterEffect" presetSubtype="0" presetID="1" grpId="19" fill="hold">
                                  <p:stCondLst>
                                    <p:cond delay="0"/>
                                  </p:stCondLst>
                                  <p:iterate type="el" backwards="0">
                                    <p:tmAbs val="0"/>
                                  </p:iterate>
                                  <p:childTnLst>
                                    <p:set>
                                      <p:cBhvr>
                                        <p:cTn id="72" fill="hold"/>
                                        <p:tgtEl>
                                          <p:spTgt spid="1095"/>
                                        </p:tgtEl>
                                        <p:attrNameLst>
                                          <p:attrName>style.visibility</p:attrName>
                                        </p:attrNameLst>
                                      </p:cBhvr>
                                      <p:to>
                                        <p:strVal val="visible"/>
                                      </p:to>
                                    </p:set>
                                  </p:childTnLst>
                                </p:cTn>
                              </p:par>
                            </p:childTnLst>
                          </p:cTn>
                        </p:par>
                        <p:par>
                          <p:cTn id="73" fill="hold">
                            <p:stCondLst>
                              <p:cond delay="1000"/>
                            </p:stCondLst>
                            <p:childTnLst>
                              <p:par>
                                <p:cTn id="74" presetClass="entr" nodeType="afterEffect" presetSubtype="0" presetID="1" grpId="20" fill="hold">
                                  <p:stCondLst>
                                    <p:cond delay="0"/>
                                  </p:stCondLst>
                                  <p:iterate type="el" backwards="0">
                                    <p:tmAbs val="0"/>
                                  </p:iterate>
                                  <p:childTnLst>
                                    <p:set>
                                      <p:cBhvr>
                                        <p:cTn id="75" fill="hold"/>
                                        <p:tgtEl>
                                          <p:spTgt spid="110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Class="emph" nodeType="clickEffect" presetSubtype="0" presetID="26" grpId="21" fill="hold">
                                  <p:stCondLst>
                                    <p:cond delay="0"/>
                                  </p:stCondLst>
                                  <p:childTnLst>
                                    <p:animEffect filter="fade" transition="out">
                                      <p:cBhvr>
                                        <p:cTn id="79" dur="1000" fill="hold" tmFilter="0, 0; .2, .5; .8, .5; 1, 0"/>
                                        <p:tgtEl>
                                          <p:spTgt spid="1095"/>
                                        </p:tgtEl>
                                      </p:cBhvr>
                                    </p:animEffect>
                                    <p:animScale>
                                      <p:cBhvr>
                                        <p:cTn id="80" dur="500" fill="hold" autoRev="1"/>
                                        <p:tgtEl>
                                          <p:spTgt spid="1095"/>
                                        </p:tgtEl>
                                      </p:cBhvr>
                                      <p:by x="105000" y="105000"/>
                                    </p:animScale>
                                  </p:childTnLst>
                                </p:cTn>
                              </p:par>
                            </p:childTnLst>
                          </p:cTn>
                        </p:par>
                        <p:par>
                          <p:cTn id="81" fill="hold">
                            <p:stCondLst>
                              <p:cond delay="1000"/>
                            </p:stCondLst>
                            <p:childTnLst>
                              <p:par>
                                <p:cTn id="82" presetClass="entr" nodeType="afterEffect" presetSubtype="0" presetID="1" grpId="22" fill="hold">
                                  <p:stCondLst>
                                    <p:cond delay="0"/>
                                  </p:stCondLst>
                                  <p:iterate type="el" backwards="0">
                                    <p:tmAbs val="0"/>
                                  </p:iterate>
                                  <p:childTnLst>
                                    <p:set>
                                      <p:cBhvr>
                                        <p:cTn id="83" fill="hold"/>
                                        <p:tgtEl>
                                          <p:spTgt spid="11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8" grpId="2"/>
      <p:bldP build="whole" bldLvl="1" animBg="1" rev="0" advAuto="0" spid="1104" grpId="14"/>
      <p:bldP build="whole" bldLvl="1" animBg="1" rev="0" advAuto="0" spid="1095" grpId="19"/>
      <p:bldP build="whole" bldLvl="1" animBg="1" rev="0" advAuto="0" spid="1058" grpId="9"/>
      <p:bldP build="whole" bldLvl="1" animBg="1" rev="0" advAuto="0" spid="1094" grpId="17"/>
      <p:bldP build="whole" bldLvl="1" animBg="1" rev="0" advAuto="0" spid="1064" grpId="13"/>
      <p:bldP build="whole" bldLvl="1" animBg="1" rev="0" advAuto="0" spid="1100" grpId="20"/>
      <p:bldP build="whole" bldLvl="1" animBg="1" rev="0" advAuto="0" spid="1095" grpId="21"/>
      <p:bldP build="whole" bldLvl="1" animBg="1" rev="0" advAuto="0" spid="1057" grpId="5"/>
      <p:bldP build="whole" bldLvl="1" animBg="1" rev="0" advAuto="0" spid="1053" grpId="18"/>
      <p:bldP build="whole" bldLvl="1" animBg="1" rev="0" advAuto="0" spid="1069" grpId="15"/>
      <p:bldP build="whole" bldLvl="1" animBg="1" rev="0" advAuto="0" spid="1110" grpId="7"/>
      <p:bldP build="whole" bldLvl="1" animBg="1" rev="0" advAuto="0" spid="1056" grpId="1"/>
      <p:bldP build="whole" bldLvl="1" animBg="1" rev="0" advAuto="0" spid="1110" grpId="10"/>
      <p:bldP build="whole" bldLvl="1" animBg="1" rev="0" advAuto="0" spid="1063" grpId="12"/>
      <p:bldP build="whole" bldLvl="1" animBg="1" rev="0" advAuto="0" spid="1062" grpId="11"/>
      <p:bldP build="whole" bldLvl="1" animBg="1" rev="0" advAuto="0" spid="1059" grpId="8"/>
      <p:bldP build="whole" bldLvl="1" animBg="1" rev="0" advAuto="0" spid="1060" grpId="4"/>
      <p:bldP build="whole" bldLvl="1" animBg="1" rev="0" advAuto="0" spid="1103" grpId="22"/>
      <p:bldP build="whole" bldLvl="1" animBg="1" rev="0" advAuto="0" spid="1109" grpId="3"/>
      <p:bldP build="whole" bldLvl="1" animBg="1" rev="0" advAuto="0" spid="1078" grpId="16"/>
      <p:bldP build="whole" bldLvl="1" animBg="1" rev="0" advAuto="0" spid="1109" grpId="6"/>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5" name="Line"/>
          <p:cNvSpPr/>
          <p:nvPr/>
        </p:nvSpPr>
        <p:spPr>
          <a:xfrm flipV="1">
            <a:off x="2404865" y="2988010"/>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16" name="."/>
          <p:cNvSpPr txBox="1"/>
          <p:nvPr/>
        </p:nvSpPr>
        <p:spPr>
          <a:xfrm>
            <a:off x="12721718" y="75616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11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18" name="Shape"/>
          <p:cNvSpPr/>
          <p:nvPr/>
        </p:nvSpPr>
        <p:spPr>
          <a:xfrm>
            <a:off x="-27466" y="1766140"/>
            <a:ext cx="12200303" cy="659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3" y="56"/>
                </a:moveTo>
                <a:lnTo>
                  <a:pt x="4867" y="3757"/>
                </a:lnTo>
                <a:lnTo>
                  <a:pt x="15748" y="6195"/>
                </a:lnTo>
                <a:lnTo>
                  <a:pt x="19742" y="10107"/>
                </a:lnTo>
                <a:lnTo>
                  <a:pt x="20575" y="10102"/>
                </a:lnTo>
                <a:lnTo>
                  <a:pt x="21600" y="21515"/>
                </a:lnTo>
                <a:lnTo>
                  <a:pt x="0" y="21600"/>
                </a:lnTo>
                <a:lnTo>
                  <a:pt x="30" y="0"/>
                </a:lnTo>
                <a:lnTo>
                  <a:pt x="1563"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19" name="Shape"/>
          <p:cNvSpPr/>
          <p:nvPr/>
        </p:nvSpPr>
        <p:spPr>
          <a:xfrm>
            <a:off x="3431631" y="4176519"/>
            <a:ext cx="3538412" cy="4176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5" y="356"/>
                </a:moveTo>
                <a:lnTo>
                  <a:pt x="17621" y="0"/>
                </a:lnTo>
                <a:lnTo>
                  <a:pt x="21600" y="21574"/>
                </a:lnTo>
                <a:lnTo>
                  <a:pt x="0" y="21600"/>
                </a:lnTo>
                <a:lnTo>
                  <a:pt x="4637" y="5403"/>
                </a:lnTo>
                <a:lnTo>
                  <a:pt x="11865"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20" name="Shape"/>
          <p:cNvSpPr/>
          <p:nvPr/>
        </p:nvSpPr>
        <p:spPr>
          <a:xfrm>
            <a:off x="7437777" y="3887168"/>
            <a:ext cx="4724911" cy="44572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1" y="0"/>
                </a:moveTo>
                <a:cubicBezTo>
                  <a:pt x="5196" y="289"/>
                  <a:pt x="6827" y="533"/>
                  <a:pt x="8464" y="731"/>
                </a:cubicBezTo>
                <a:cubicBezTo>
                  <a:pt x="8844" y="777"/>
                  <a:pt x="9224" y="820"/>
                  <a:pt x="9596" y="915"/>
                </a:cubicBezTo>
                <a:cubicBezTo>
                  <a:pt x="10856" y="1237"/>
                  <a:pt x="11900" y="2105"/>
                  <a:pt x="13011" y="2803"/>
                </a:cubicBezTo>
                <a:cubicBezTo>
                  <a:pt x="14859" y="3964"/>
                  <a:pt x="16930" y="4671"/>
                  <a:pt x="19070" y="4870"/>
                </a:cubicBezTo>
                <a:lnTo>
                  <a:pt x="21600" y="21574"/>
                </a:lnTo>
                <a:lnTo>
                  <a:pt x="0" y="21600"/>
                </a:lnTo>
                <a:lnTo>
                  <a:pt x="1898" y="5836"/>
                </a:lnTo>
                <a:lnTo>
                  <a:pt x="3571"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21" name="Line"/>
          <p:cNvSpPr/>
          <p:nvPr/>
        </p:nvSpPr>
        <p:spPr>
          <a:xfrm flipV="1">
            <a:off x="588803" y="1684361"/>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22" name="Line"/>
          <p:cNvSpPr/>
          <p:nvPr/>
        </p:nvSpPr>
        <p:spPr>
          <a:xfrm flipV="1">
            <a:off x="1457998" y="4165259"/>
            <a:ext cx="1" cy="390102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23" name="Line"/>
          <p:cNvSpPr/>
          <p:nvPr/>
        </p:nvSpPr>
        <p:spPr>
          <a:xfrm flipV="1">
            <a:off x="4187875" y="5182372"/>
            <a:ext cx="1" cy="288039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24" name="Line"/>
          <p:cNvSpPr/>
          <p:nvPr/>
        </p:nvSpPr>
        <p:spPr>
          <a:xfrm flipV="1">
            <a:off x="5723653" y="4228370"/>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25" name="Line"/>
          <p:cNvSpPr/>
          <p:nvPr/>
        </p:nvSpPr>
        <p:spPr>
          <a:xfrm flipV="1">
            <a:off x="7868251"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26" name="Line"/>
          <p:cNvSpPr/>
          <p:nvPr/>
        </p:nvSpPr>
        <p:spPr>
          <a:xfrm flipV="1">
            <a:off x="8934742" y="3938372"/>
            <a:ext cx="1" cy="411214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127" name="Line"/>
          <p:cNvSpPr/>
          <p:nvPr/>
        </p:nvSpPr>
        <p:spPr>
          <a:xfrm flipV="1">
            <a:off x="11092089"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128" name="Line Line" descr="Line Line"/>
          <p:cNvPicPr>
            <a:picLocks noChangeAspect="0"/>
          </p:cNvPicPr>
          <p:nvPr/>
        </p:nvPicPr>
        <p:blipFill>
          <a:blip r:embed="rId3">
            <a:extLst/>
          </a:blip>
          <a:stretch>
            <a:fillRect/>
          </a:stretch>
        </p:blipFill>
        <p:spPr>
          <a:xfrm rot="16200000">
            <a:off x="270248" y="1508224"/>
            <a:ext cx="675606" cy="143685"/>
          </a:xfrm>
          <a:prstGeom prst="rect">
            <a:avLst/>
          </a:prstGeom>
        </p:spPr>
      </p:pic>
      <p:pic>
        <p:nvPicPr>
          <p:cNvPr id="1130" name="Line Line" descr="Line Line"/>
          <p:cNvPicPr>
            <a:picLocks noChangeAspect="0"/>
          </p:cNvPicPr>
          <p:nvPr/>
        </p:nvPicPr>
        <p:blipFill>
          <a:blip r:embed="rId4">
            <a:extLst/>
          </a:blip>
          <a:stretch>
            <a:fillRect/>
          </a:stretch>
        </p:blipFill>
        <p:spPr>
          <a:xfrm rot="12693574">
            <a:off x="755030" y="2177648"/>
            <a:ext cx="1773969" cy="143685"/>
          </a:xfrm>
          <a:prstGeom prst="rect">
            <a:avLst/>
          </a:prstGeom>
        </p:spPr>
      </p:pic>
      <p:pic>
        <p:nvPicPr>
          <p:cNvPr id="1132" name="Line Line" descr="Line Line"/>
          <p:cNvPicPr>
            <a:picLocks noChangeAspect="0"/>
          </p:cNvPicPr>
          <p:nvPr/>
        </p:nvPicPr>
        <p:blipFill>
          <a:blip r:embed="rId5">
            <a:extLst/>
          </a:blip>
          <a:stretch>
            <a:fillRect/>
          </a:stretch>
        </p:blipFill>
        <p:spPr>
          <a:xfrm rot="7038013">
            <a:off x="1001419" y="3575561"/>
            <a:ext cx="1475412" cy="143685"/>
          </a:xfrm>
          <a:prstGeom prst="rect">
            <a:avLst/>
          </a:prstGeom>
        </p:spPr>
      </p:pic>
      <p:pic>
        <p:nvPicPr>
          <p:cNvPr id="1134" name="Line Line" descr="Line Line"/>
          <p:cNvPicPr>
            <a:picLocks noChangeAspect="0"/>
          </p:cNvPicPr>
          <p:nvPr/>
        </p:nvPicPr>
        <p:blipFill>
          <a:blip r:embed="rId6">
            <a:extLst/>
          </a:blip>
          <a:stretch>
            <a:fillRect/>
          </a:stretch>
        </p:blipFill>
        <p:spPr>
          <a:xfrm rot="11742656">
            <a:off x="2521744" y="3419139"/>
            <a:ext cx="3386214" cy="143685"/>
          </a:xfrm>
          <a:prstGeom prst="rect">
            <a:avLst/>
          </a:prstGeom>
        </p:spPr>
      </p:pic>
      <p:pic>
        <p:nvPicPr>
          <p:cNvPr id="1136" name="Line Line" descr="Line Line"/>
          <p:cNvPicPr>
            <a:picLocks noChangeAspect="0"/>
          </p:cNvPicPr>
          <p:nvPr/>
        </p:nvPicPr>
        <p:blipFill>
          <a:blip r:embed="rId7">
            <a:extLst/>
          </a:blip>
          <a:stretch>
            <a:fillRect/>
          </a:stretch>
        </p:blipFill>
        <p:spPr>
          <a:xfrm rot="8477905">
            <a:off x="3904519" y="4567176"/>
            <a:ext cx="1994770" cy="143685"/>
          </a:xfrm>
          <a:prstGeom prst="rect">
            <a:avLst/>
          </a:prstGeom>
        </p:spPr>
      </p:pic>
      <p:pic>
        <p:nvPicPr>
          <p:cNvPr id="1138" name="Line Line" descr="Line Line"/>
          <p:cNvPicPr>
            <a:picLocks noChangeAspect="0"/>
          </p:cNvPicPr>
          <p:nvPr/>
        </p:nvPicPr>
        <p:blipFill>
          <a:blip r:embed="rId8">
            <a:extLst/>
          </a:blip>
          <a:stretch>
            <a:fillRect/>
          </a:stretch>
        </p:blipFill>
        <p:spPr>
          <a:xfrm rot="11207438">
            <a:off x="2480752" y="3215874"/>
            <a:ext cx="6485803" cy="143685"/>
          </a:xfrm>
          <a:prstGeom prst="rect">
            <a:avLst/>
          </a:prstGeom>
        </p:spPr>
      </p:pic>
      <p:pic>
        <p:nvPicPr>
          <p:cNvPr id="1140" name="Line Line" descr="Line Line"/>
          <p:cNvPicPr>
            <a:picLocks noChangeAspect="0"/>
          </p:cNvPicPr>
          <p:nvPr/>
        </p:nvPicPr>
        <p:blipFill>
          <a:blip r:embed="rId9">
            <a:extLst/>
          </a:blip>
          <a:stretch>
            <a:fillRect/>
          </a:stretch>
        </p:blipFill>
        <p:spPr>
          <a:xfrm rot="6392623">
            <a:off x="7390689" y="4436402"/>
            <a:ext cx="1257849" cy="143686"/>
          </a:xfrm>
          <a:prstGeom prst="rect">
            <a:avLst/>
          </a:prstGeom>
        </p:spPr>
      </p:pic>
      <p:pic>
        <p:nvPicPr>
          <p:cNvPr id="1142" name="Line Line" descr="Line Line"/>
          <p:cNvPicPr>
            <a:picLocks noChangeAspect="0"/>
          </p:cNvPicPr>
          <p:nvPr/>
        </p:nvPicPr>
        <p:blipFill>
          <a:blip r:embed="rId10">
            <a:extLst/>
          </a:blip>
          <a:stretch>
            <a:fillRect/>
          </a:stretch>
        </p:blipFill>
        <p:spPr>
          <a:xfrm rot="1672213">
            <a:off x="9222695" y="4231385"/>
            <a:ext cx="1671475" cy="143686"/>
          </a:xfrm>
          <a:prstGeom prst="rect">
            <a:avLst/>
          </a:prstGeom>
        </p:spPr>
      </p:pic>
      <p:grpSp>
        <p:nvGrpSpPr>
          <p:cNvPr id="1146" name="Group"/>
          <p:cNvGrpSpPr/>
          <p:nvPr/>
        </p:nvGrpSpPr>
        <p:grpSpPr>
          <a:xfrm>
            <a:off x="18602" y="1564270"/>
            <a:ext cx="1178899" cy="461914"/>
            <a:chOff x="0" y="0"/>
            <a:chExt cx="1178898" cy="461913"/>
          </a:xfrm>
        </p:grpSpPr>
        <p:sp>
          <p:nvSpPr>
            <p:cNvPr id="1144"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145"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1149" name="Group"/>
          <p:cNvGrpSpPr/>
          <p:nvPr/>
        </p:nvGrpSpPr>
        <p:grpSpPr>
          <a:xfrm>
            <a:off x="8039249" y="3655958"/>
            <a:ext cx="1663988" cy="1492251"/>
            <a:chOff x="0" y="0"/>
            <a:chExt cx="1663986" cy="1492250"/>
          </a:xfrm>
        </p:grpSpPr>
        <p:sp>
          <p:nvSpPr>
            <p:cNvPr id="1147" name="Rounded Rectangle"/>
            <p:cNvSpPr/>
            <p:nvPr/>
          </p:nvSpPr>
          <p:spPr>
            <a:xfrm>
              <a:off x="0" y="0"/>
              <a:ext cx="1663987" cy="444500"/>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148" name="rel-clause"/>
            <p:cNvSpPr/>
            <p:nvPr/>
          </p:nvSpPr>
          <p:spPr>
            <a:xfrm>
              <a:off x="20060" y="2222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300"/>
                </a:lnSpc>
                <a:defRPr sz="2000">
                  <a:latin typeface="Courier New"/>
                  <a:ea typeface="Courier New"/>
                  <a:cs typeface="Courier New"/>
                  <a:sym typeface="Courier New"/>
                </a:defRPr>
              </a:lvl1pPr>
            </a:lstStyle>
            <a:p>
              <a:pPr/>
              <a:r>
                <a:t>rel-clause</a:t>
              </a:r>
            </a:p>
          </p:txBody>
        </p:sp>
      </p:grpSp>
      <p:grpSp>
        <p:nvGrpSpPr>
          <p:cNvPr id="1152" name="Group"/>
          <p:cNvGrpSpPr/>
          <p:nvPr/>
        </p:nvGrpSpPr>
        <p:grpSpPr>
          <a:xfrm>
            <a:off x="5134204" y="3902382"/>
            <a:ext cx="1178899" cy="461915"/>
            <a:chOff x="0" y="0"/>
            <a:chExt cx="1178898" cy="461913"/>
          </a:xfrm>
        </p:grpSpPr>
        <p:sp>
          <p:nvSpPr>
            <p:cNvPr id="1150"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151" name="appos"/>
            <p:cNvSpPr txBox="1"/>
            <p:nvPr/>
          </p:nvSpPr>
          <p:spPr>
            <a:xfrm>
              <a:off x="9115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appos</a:t>
              </a:r>
            </a:p>
          </p:txBody>
        </p:sp>
      </p:grpSp>
      <p:grpSp>
        <p:nvGrpSpPr>
          <p:cNvPr id="1155" name="Group"/>
          <p:cNvGrpSpPr/>
          <p:nvPr/>
        </p:nvGrpSpPr>
        <p:grpSpPr>
          <a:xfrm>
            <a:off x="10426232" y="4638512"/>
            <a:ext cx="1178899" cy="452487"/>
            <a:chOff x="0" y="17413"/>
            <a:chExt cx="1178898" cy="452486"/>
          </a:xfrm>
        </p:grpSpPr>
        <p:sp>
          <p:nvSpPr>
            <p:cNvPr id="1153"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154"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grpSp>
        <p:nvGrpSpPr>
          <p:cNvPr id="1158" name="Group"/>
          <p:cNvGrpSpPr/>
          <p:nvPr/>
        </p:nvGrpSpPr>
        <p:grpSpPr>
          <a:xfrm>
            <a:off x="1815086" y="2682603"/>
            <a:ext cx="1178899" cy="452487"/>
            <a:chOff x="0" y="17413"/>
            <a:chExt cx="1178898" cy="452486"/>
          </a:xfrm>
        </p:grpSpPr>
        <p:sp>
          <p:nvSpPr>
            <p:cNvPr id="1156"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157"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1159" name=","/>
          <p:cNvSpPr txBox="1"/>
          <p:nvPr/>
        </p:nvSpPr>
        <p:spPr>
          <a:xfrm>
            <a:off x="3023110"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160" name=","/>
          <p:cNvSpPr txBox="1"/>
          <p:nvPr/>
        </p:nvSpPr>
        <p:spPr>
          <a:xfrm>
            <a:off x="6785251"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161" name=","/>
          <p:cNvSpPr txBox="1"/>
          <p:nvPr/>
        </p:nvSpPr>
        <p:spPr>
          <a:xfrm>
            <a:off x="12422562"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162" name="Hail"/>
          <p:cNvSpPr txBox="1"/>
          <p:nvPr/>
        </p:nvSpPr>
        <p:spPr>
          <a:xfrm>
            <a:off x="88900" y="7822096"/>
            <a:ext cx="9678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1163" name="the"/>
          <p:cNvSpPr txBox="1"/>
          <p:nvPr/>
        </p:nvSpPr>
        <p:spPr>
          <a:xfrm>
            <a:off x="1082380"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1164" name="king"/>
          <p:cNvSpPr txBox="1"/>
          <p:nvPr/>
        </p:nvSpPr>
        <p:spPr>
          <a:xfrm>
            <a:off x="1920926" y="7822096"/>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1165" name="Arthur"/>
          <p:cNvSpPr txBox="1"/>
          <p:nvPr/>
        </p:nvSpPr>
        <p:spPr>
          <a:xfrm>
            <a:off x="3517517"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1166" name="Pendragon"/>
          <p:cNvSpPr txBox="1"/>
          <p:nvPr/>
        </p:nvSpPr>
        <p:spPr>
          <a:xfrm>
            <a:off x="4863107"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1167" name="who"/>
          <p:cNvSpPr txBox="1"/>
          <p:nvPr/>
        </p:nvSpPr>
        <p:spPr>
          <a:xfrm>
            <a:off x="7496772"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1168" name="wields"/>
          <p:cNvSpPr txBox="1"/>
          <p:nvPr/>
        </p:nvSpPr>
        <p:spPr>
          <a:xfrm>
            <a:off x="8216900"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1169" name="Excalibur"/>
          <p:cNvSpPr txBox="1"/>
          <p:nvPr/>
        </p:nvSpPr>
        <p:spPr>
          <a:xfrm>
            <a:off x="10096500"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1170" name=","/>
          <p:cNvSpPr txBox="1"/>
          <p:nvPr/>
        </p:nvSpPr>
        <p:spPr>
          <a:xfrm>
            <a:off x="7305951" y="753110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171" name=","/>
          <p:cNvSpPr txBox="1"/>
          <p:nvPr/>
        </p:nvSpPr>
        <p:spPr>
          <a:xfrm>
            <a:off x="4810349" y="36662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172" name=","/>
          <p:cNvSpPr txBox="1"/>
          <p:nvPr/>
        </p:nvSpPr>
        <p:spPr>
          <a:xfrm>
            <a:off x="6278546" y="37043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173" name="P(surface punct | punctuated tree)"/>
          <p:cNvSpPr txBox="1"/>
          <p:nvPr/>
        </p:nvSpPr>
        <p:spPr>
          <a:xfrm>
            <a:off x="2034221" y="386211"/>
            <a:ext cx="633323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urier New"/>
                <a:ea typeface="Courier New"/>
                <a:cs typeface="Courier New"/>
                <a:sym typeface="Courier New"/>
              </a:defRPr>
            </a:lvl1pPr>
          </a:lstStyle>
          <a:p>
            <a:pPr/>
            <a:r>
              <a:t>P(surface punct | punctuated tree)</a:t>
            </a:r>
          </a:p>
        </p:txBody>
      </p:sp>
      <p:sp>
        <p:nvSpPr>
          <p:cNvPr id="1174" name=","/>
          <p:cNvSpPr txBox="1"/>
          <p:nvPr/>
        </p:nvSpPr>
        <p:spPr>
          <a:xfrm>
            <a:off x="7788529" y="33609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175" name=","/>
          <p:cNvSpPr txBox="1"/>
          <p:nvPr/>
        </p:nvSpPr>
        <p:spPr>
          <a:xfrm>
            <a:off x="9713926" y="33228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176" name="."/>
          <p:cNvSpPr txBox="1"/>
          <p:nvPr/>
        </p:nvSpPr>
        <p:spPr>
          <a:xfrm>
            <a:off x="1210983" y="126468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grpSp>
        <p:nvGrpSpPr>
          <p:cNvPr id="1179" name="Group"/>
          <p:cNvGrpSpPr/>
          <p:nvPr/>
        </p:nvGrpSpPr>
        <p:grpSpPr>
          <a:xfrm>
            <a:off x="12010054" y="7718538"/>
            <a:ext cx="455232" cy="1020519"/>
            <a:chOff x="0" y="0"/>
            <a:chExt cx="455231" cy="1020517"/>
          </a:xfrm>
        </p:grpSpPr>
        <p:sp>
          <p:nvSpPr>
            <p:cNvPr id="1177"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178"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1182" name="Group"/>
          <p:cNvGrpSpPr/>
          <p:nvPr/>
        </p:nvGrpSpPr>
        <p:grpSpPr>
          <a:xfrm flipH="1">
            <a:off x="9683767" y="7718538"/>
            <a:ext cx="455232" cy="1020519"/>
            <a:chOff x="0" y="0"/>
            <a:chExt cx="455231" cy="1020517"/>
          </a:xfrm>
        </p:grpSpPr>
        <p:sp>
          <p:nvSpPr>
            <p:cNvPr id="1180"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181"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1185" name="Group"/>
          <p:cNvGrpSpPr/>
          <p:nvPr/>
        </p:nvGrpSpPr>
        <p:grpSpPr>
          <a:xfrm>
            <a:off x="10008661" y="4417996"/>
            <a:ext cx="455232" cy="1020518"/>
            <a:chOff x="0" y="0"/>
            <a:chExt cx="455231" cy="1020517"/>
          </a:xfrm>
        </p:grpSpPr>
        <p:sp>
          <p:nvSpPr>
            <p:cNvPr id="1183"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184"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grpSp>
        <p:nvGrpSpPr>
          <p:cNvPr id="1188" name="Group"/>
          <p:cNvGrpSpPr/>
          <p:nvPr/>
        </p:nvGrpSpPr>
        <p:grpSpPr>
          <a:xfrm flipH="1">
            <a:off x="11531642" y="4417996"/>
            <a:ext cx="455233" cy="1020518"/>
            <a:chOff x="0" y="0"/>
            <a:chExt cx="455231" cy="1020517"/>
          </a:xfrm>
        </p:grpSpPr>
        <p:sp>
          <p:nvSpPr>
            <p:cNvPr id="1186"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187"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sp>
        <p:nvSpPr>
          <p:cNvPr id="1189" name="Rewriting"/>
          <p:cNvSpPr txBox="1"/>
          <p:nvPr/>
        </p:nvSpPr>
        <p:spPr>
          <a:xfrm>
            <a:off x="10135138" y="752026"/>
            <a:ext cx="1913903" cy="572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solidFill>
                  <a:schemeClr val="accent5">
                    <a:hueOff val="-82419"/>
                    <a:satOff val="-9513"/>
                    <a:lumOff val="-16343"/>
                  </a:schemeClr>
                </a:solidFill>
              </a:defRPr>
            </a:lvl1pPr>
          </a:lstStyle>
          <a:p>
            <a:pPr/>
            <a:r>
              <a:t>Rewriting</a:t>
            </a:r>
          </a:p>
        </p:txBody>
      </p:sp>
      <p:grpSp>
        <p:nvGrpSpPr>
          <p:cNvPr id="1211" name="Group"/>
          <p:cNvGrpSpPr/>
          <p:nvPr/>
        </p:nvGrpSpPr>
        <p:grpSpPr>
          <a:xfrm>
            <a:off x="75024" y="8009848"/>
            <a:ext cx="12748676" cy="1332296"/>
            <a:chOff x="0" y="0"/>
            <a:chExt cx="12748674" cy="1332294"/>
          </a:xfrm>
        </p:grpSpPr>
        <p:sp>
          <p:nvSpPr>
            <p:cNvPr id="1190" name="Rounded Rectangle"/>
            <p:cNvSpPr/>
            <p:nvPr/>
          </p:nvSpPr>
          <p:spPr>
            <a:xfrm>
              <a:off x="6770775" y="284603"/>
              <a:ext cx="675383"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191" name="Rounded Rectangle"/>
            <p:cNvSpPr/>
            <p:nvPr/>
          </p:nvSpPr>
          <p:spPr>
            <a:xfrm>
              <a:off x="9412988" y="259203"/>
              <a:ext cx="656041" cy="857882"/>
            </a:xfrm>
            <a:prstGeom prst="roundRect">
              <a:avLst>
                <a:gd name="adj" fmla="val 19615"/>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192" name="Rounded Rectangle"/>
            <p:cNvSpPr/>
            <p:nvPr/>
          </p:nvSpPr>
          <p:spPr>
            <a:xfrm>
              <a:off x="12073293" y="230857"/>
              <a:ext cx="675382"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193" name="Rounded Rectangle"/>
            <p:cNvSpPr/>
            <p:nvPr/>
          </p:nvSpPr>
          <p:spPr>
            <a:xfrm>
              <a:off x="2754486" y="284603"/>
              <a:ext cx="675382"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194" name=","/>
            <p:cNvSpPr txBox="1"/>
            <p:nvPr/>
          </p:nvSpPr>
          <p:spPr>
            <a:xfrm>
              <a:off x="2934210" y="230856"/>
              <a:ext cx="29083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3"/>
                  </a:solidFill>
                </a:defRPr>
              </a:lvl1pPr>
            </a:lstStyle>
            <a:p>
              <a:pPr/>
              <a:r>
                <a:t>,</a:t>
              </a:r>
            </a:p>
          </p:txBody>
        </p:sp>
        <p:sp>
          <p:nvSpPr>
            <p:cNvPr id="1195" name="Hail"/>
            <p:cNvSpPr txBox="1"/>
            <p:nvPr/>
          </p:nvSpPr>
          <p:spPr>
            <a:xfrm>
              <a:off x="0" y="516693"/>
              <a:ext cx="967879"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1196" name="the"/>
            <p:cNvSpPr txBox="1"/>
            <p:nvPr/>
          </p:nvSpPr>
          <p:spPr>
            <a:xfrm>
              <a:off x="993480" y="516693"/>
              <a:ext cx="75448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1197" name="king"/>
            <p:cNvSpPr txBox="1"/>
            <p:nvPr/>
          </p:nvSpPr>
          <p:spPr>
            <a:xfrm>
              <a:off x="1832026" y="516693"/>
              <a:ext cx="96788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1198" name="Arthur"/>
            <p:cNvSpPr txBox="1"/>
            <p:nvPr/>
          </p:nvSpPr>
          <p:spPr>
            <a:xfrm>
              <a:off x="3428616" y="516693"/>
              <a:ext cx="139467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1199" name="Pendragon"/>
            <p:cNvSpPr txBox="1"/>
            <p:nvPr/>
          </p:nvSpPr>
          <p:spPr>
            <a:xfrm>
              <a:off x="4774207" y="516693"/>
              <a:ext cx="203485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1200" name="who"/>
            <p:cNvSpPr txBox="1"/>
            <p:nvPr/>
          </p:nvSpPr>
          <p:spPr>
            <a:xfrm>
              <a:off x="7407873" y="516693"/>
              <a:ext cx="75448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1201" name="wields"/>
            <p:cNvSpPr txBox="1"/>
            <p:nvPr/>
          </p:nvSpPr>
          <p:spPr>
            <a:xfrm>
              <a:off x="8128000" y="516693"/>
              <a:ext cx="139467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1202" name="Excalibur"/>
            <p:cNvSpPr txBox="1"/>
            <p:nvPr/>
          </p:nvSpPr>
          <p:spPr>
            <a:xfrm>
              <a:off x="10007600" y="516693"/>
              <a:ext cx="2034854"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1203" name=","/>
            <p:cNvSpPr txBox="1"/>
            <p:nvPr/>
          </p:nvSpPr>
          <p:spPr>
            <a:xfrm>
              <a:off x="6963051" y="230856"/>
              <a:ext cx="29083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3"/>
                  </a:solidFill>
                </a:defRPr>
              </a:lvl1pPr>
            </a:lstStyle>
            <a:p>
              <a:pPr/>
              <a:r>
                <a:t>,</a:t>
              </a:r>
            </a:p>
          </p:txBody>
        </p:sp>
        <p:sp>
          <p:nvSpPr>
            <p:cNvPr id="1204" name="."/>
            <p:cNvSpPr txBox="1"/>
            <p:nvPr/>
          </p:nvSpPr>
          <p:spPr>
            <a:xfrm>
              <a:off x="12035859" y="-1"/>
              <a:ext cx="361443" cy="1155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solidFill>
                </a:defRPr>
              </a:lvl1pPr>
            </a:lstStyle>
            <a:p>
              <a:pPr/>
              <a:r>
                <a:t>.</a:t>
              </a:r>
            </a:p>
          </p:txBody>
        </p:sp>
        <p:grpSp>
          <p:nvGrpSpPr>
            <p:cNvPr id="1207" name="Group"/>
            <p:cNvGrpSpPr/>
            <p:nvPr/>
          </p:nvGrpSpPr>
          <p:grpSpPr>
            <a:xfrm>
              <a:off x="12271312" y="299078"/>
              <a:ext cx="455232" cy="1020518"/>
              <a:chOff x="0" y="0"/>
              <a:chExt cx="455231" cy="1020517"/>
            </a:xfrm>
          </p:grpSpPr>
          <p:sp>
            <p:nvSpPr>
              <p:cNvPr id="1205"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1206"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grpSp>
          <p:nvGrpSpPr>
            <p:cNvPr id="1210" name="Group"/>
            <p:cNvGrpSpPr/>
            <p:nvPr/>
          </p:nvGrpSpPr>
          <p:grpSpPr>
            <a:xfrm>
              <a:off x="9537519" y="311777"/>
              <a:ext cx="455232" cy="1020518"/>
              <a:chOff x="0" y="0"/>
              <a:chExt cx="455231" cy="1020517"/>
            </a:xfrm>
          </p:grpSpPr>
          <p:sp>
            <p:nvSpPr>
              <p:cNvPr id="1208"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1209"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215" name="Noisy Channel — A Sliding Window Model"/>
          <p:cNvSpPr txBox="1"/>
          <p:nvPr/>
        </p:nvSpPr>
        <p:spPr>
          <a:xfrm>
            <a:off x="163829" y="1093449"/>
            <a:ext cx="1267714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mn-lt"/>
                <a:ea typeface="+mn-ea"/>
                <a:cs typeface="+mn-cs"/>
                <a:sym typeface="Helvetica Neue Medium"/>
              </a:defRPr>
            </a:lvl1pPr>
          </a:lstStyle>
          <a:p>
            <a:pPr/>
            <a:r>
              <a:t>Noisy Channel — A Sliding Window Model </a:t>
            </a:r>
          </a:p>
        </p:txBody>
      </p:sp>
      <p:sp>
        <p:nvSpPr>
          <p:cNvPr id="1216" name=","/>
          <p:cNvSpPr txBox="1"/>
          <p:nvPr/>
        </p:nvSpPr>
        <p:spPr>
          <a:xfrm>
            <a:off x="3521378" y="3639147"/>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3"/>
                </a:solidFill>
              </a:defRPr>
            </a:lvl1pPr>
          </a:lstStyle>
          <a:p>
            <a:pPr/>
            <a:r>
              <a:t>,</a:t>
            </a:r>
          </a:p>
        </p:txBody>
      </p:sp>
      <p:sp>
        <p:nvSpPr>
          <p:cNvPr id="1217" name=","/>
          <p:cNvSpPr txBox="1"/>
          <p:nvPr/>
        </p:nvSpPr>
        <p:spPr>
          <a:xfrm>
            <a:off x="3170595" y="3639147"/>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3"/>
                </a:solidFill>
              </a:defRPr>
            </a:lvl1pPr>
          </a:lstStyle>
          <a:p>
            <a:pPr/>
            <a:r>
              <a:t>,</a:t>
            </a:r>
          </a:p>
        </p:txBody>
      </p:sp>
      <p:sp>
        <p:nvSpPr>
          <p:cNvPr id="1218" name="Example (1)"/>
          <p:cNvSpPr txBox="1"/>
          <p:nvPr/>
        </p:nvSpPr>
        <p:spPr>
          <a:xfrm>
            <a:off x="437201" y="4358404"/>
            <a:ext cx="180106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Example (1)</a:t>
            </a:r>
          </a:p>
        </p:txBody>
      </p:sp>
      <p:sp>
        <p:nvSpPr>
          <p:cNvPr id="1219" name="Slide Number"/>
          <p:cNvSpPr txBox="1"/>
          <p:nvPr>
            <p:ph type="sldNum" sz="quarter" idx="2"/>
          </p:nvPr>
        </p:nvSpPr>
        <p:spPr>
          <a:xfrm>
            <a:off x="6383544" y="9296400"/>
            <a:ext cx="230938"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20" name="Rectangle Rectangle" descr="Rectangle Rectangle"/>
          <p:cNvPicPr>
            <a:picLocks noChangeAspect="0"/>
          </p:cNvPicPr>
          <p:nvPr/>
        </p:nvPicPr>
        <p:blipFill>
          <a:blip r:embed="rId3">
            <a:extLst/>
          </a:blip>
          <a:stretch>
            <a:fillRect/>
          </a:stretch>
        </p:blipFill>
        <p:spPr>
          <a:xfrm>
            <a:off x="2853231" y="4081893"/>
            <a:ext cx="1397001" cy="1014080"/>
          </a:xfrm>
          <a:prstGeom prst="rect">
            <a:avLst/>
          </a:prstGeom>
        </p:spPr>
      </p:pic>
      <p:grpSp>
        <p:nvGrpSpPr>
          <p:cNvPr id="1224" name="Group"/>
          <p:cNvGrpSpPr/>
          <p:nvPr/>
        </p:nvGrpSpPr>
        <p:grpSpPr>
          <a:xfrm>
            <a:off x="10860411" y="3023519"/>
            <a:ext cx="2130129" cy="3706562"/>
            <a:chOff x="0" y="0"/>
            <a:chExt cx="2130128" cy="3706561"/>
          </a:xfrm>
        </p:grpSpPr>
        <p:pic>
          <p:nvPicPr>
            <p:cNvPr id="1222" name="Image" descr="Image"/>
            <p:cNvPicPr>
              <a:picLocks noChangeAspect="1"/>
            </p:cNvPicPr>
            <p:nvPr/>
          </p:nvPicPr>
          <p:blipFill>
            <a:blip r:embed="rId4">
              <a:extLst/>
            </a:blip>
            <a:stretch>
              <a:fillRect/>
            </a:stretch>
          </p:blipFill>
          <p:spPr>
            <a:xfrm flipH="1">
              <a:off x="0" y="0"/>
              <a:ext cx="2029967" cy="3417453"/>
            </a:xfrm>
            <a:prstGeom prst="rect">
              <a:avLst/>
            </a:prstGeom>
            <a:ln w="12700" cap="flat">
              <a:noFill/>
              <a:miter lim="400000"/>
            </a:ln>
            <a:effectLst/>
          </p:spPr>
        </p:pic>
        <p:sp>
          <p:nvSpPr>
            <p:cNvPr id="1223" name="Geoffrey Nunberg"/>
            <p:cNvSpPr txBox="1"/>
            <p:nvPr/>
          </p:nvSpPr>
          <p:spPr>
            <a:xfrm>
              <a:off x="1439" y="3321171"/>
              <a:ext cx="2128690" cy="3853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5800"/>
                </a:lnSpc>
                <a:defRPr b="0" sz="2000">
                  <a:solidFill>
                    <a:srgbClr val="000000">
                      <a:alpha val="87058"/>
                    </a:srgbClr>
                  </a:solidFill>
                  <a:latin typeface="Arial"/>
                  <a:ea typeface="Arial"/>
                  <a:cs typeface="Arial"/>
                  <a:sym typeface="Arial"/>
                </a:defRPr>
              </a:lvl1pPr>
            </a:lstStyle>
            <a:p>
              <a:pPr/>
              <a:r>
                <a:t>Geoffrey Nunberg</a:t>
              </a:r>
            </a:p>
          </p:txBody>
        </p:sp>
      </p:grpSp>
      <p:sp>
        <p:nvSpPr>
          <p:cNvPr id="1225" name="Rounded Rectangle"/>
          <p:cNvSpPr/>
          <p:nvPr/>
        </p:nvSpPr>
        <p:spPr>
          <a:xfrm>
            <a:off x="7796159" y="2985192"/>
            <a:ext cx="2004902" cy="713935"/>
          </a:xfrm>
          <a:prstGeom prst="roundRect">
            <a:avLst>
              <a:gd name="adj" fmla="val 26683"/>
            </a:avLst>
          </a:prstGeom>
          <a:solidFill>
            <a:schemeClr val="accent4">
              <a:hueOff val="366961"/>
              <a:satOff val="4172"/>
              <a:lumOff val="11129"/>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26" name=", ,"/>
          <p:cNvSpPr txBox="1"/>
          <p:nvPr/>
        </p:nvSpPr>
        <p:spPr>
          <a:xfrm>
            <a:off x="7826704" y="2515240"/>
            <a:ext cx="855727" cy="11553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1"/>
                </a:solidFill>
              </a:defRPr>
            </a:lvl1pPr>
          </a:lstStyle>
          <a:p>
            <a:pPr/>
            <a:r>
              <a:t>, ,</a:t>
            </a:r>
          </a:p>
        </p:txBody>
      </p:sp>
      <p:pic>
        <p:nvPicPr>
          <p:cNvPr id="1227" name="Image" descr="Image"/>
          <p:cNvPicPr>
            <a:picLocks noChangeAspect="1"/>
          </p:cNvPicPr>
          <p:nvPr/>
        </p:nvPicPr>
        <p:blipFill>
          <a:blip r:embed="rId5">
            <a:extLst/>
          </a:blip>
          <a:stretch>
            <a:fillRect/>
          </a:stretch>
        </p:blipFill>
        <p:spPr>
          <a:xfrm>
            <a:off x="8747093" y="3169290"/>
            <a:ext cx="584201" cy="342901"/>
          </a:xfrm>
          <a:prstGeom prst="rect">
            <a:avLst/>
          </a:prstGeom>
          <a:ln w="12700">
            <a:miter lim="400000"/>
          </a:ln>
        </p:spPr>
      </p:pic>
      <p:sp>
        <p:nvSpPr>
          <p:cNvPr id="1228" name=","/>
          <p:cNvSpPr txBox="1"/>
          <p:nvPr/>
        </p:nvSpPr>
        <p:spPr>
          <a:xfrm>
            <a:off x="9360752" y="2519660"/>
            <a:ext cx="361443"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3">
                    <a:hueOff val="362282"/>
                    <a:satOff val="31803"/>
                    <a:lumOff val="-18242"/>
                  </a:schemeClr>
                </a:solidFill>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1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2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1225"/>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220"/>
                                        </p:tgtEl>
                                        <p:attrNameLst>
                                          <p:attrName>style.visibility</p:attrName>
                                        </p:attrNameLst>
                                      </p:cBhvr>
                                      <p:to>
                                        <p:strVal val="visible"/>
                                      </p:to>
                                    </p:set>
                                  </p:childTnLst>
                                </p:cTn>
                              </p:par>
                            </p:childTnLst>
                          </p:cTn>
                        </p:par>
                        <p:par>
                          <p:cTn id="17" fill="hold">
                            <p:stCondLst>
                              <p:cond delay="0"/>
                            </p:stCondLst>
                            <p:childTnLst>
                              <p:par>
                                <p:cTn id="18" presetClass="path" nodeType="afterEffect" presetSubtype="0" presetID="-1" grpId="5" accel="50000" decel="50000" fill="hold">
                                  <p:stCondLst>
                                    <p:cond delay="0"/>
                                  </p:stCondLst>
                                  <p:childTnLst>
                                    <p:animMotion path="M 0.000000 0.000000 L -0.017078 0.000000" origin="layout" pathEditMode="relative">
                                      <p:cBhvr>
                                        <p:cTn id="19" dur="1000" fill="hold"/>
                                        <p:tgtEl>
                                          <p:spTgt spid="1216"/>
                                        </p:tgtEl>
                                        <p:attrNameLst>
                                          <p:attrName>ppt_x</p:attrName>
                                          <p:attrName>ppt_y</p:attrName>
                                        </p:attrNameLst>
                                      </p:cBhvr>
                                    </p:animMotion>
                                  </p:childTnLst>
                                </p:cTn>
                              </p:par>
                            </p:childTnLst>
                          </p:cTn>
                        </p:par>
                        <p:par>
                          <p:cTn id="20" fill="hold">
                            <p:stCondLst>
                              <p:cond delay="1000"/>
                            </p:stCondLst>
                            <p:childTnLst>
                              <p:par>
                                <p:cTn id="21" presetClass="exit" nodeType="afterEffect" presetID="9" grpId="6" fill="hold">
                                  <p:stCondLst>
                                    <p:cond delay="0"/>
                                  </p:stCondLst>
                                  <p:iterate type="el" backwards="0">
                                    <p:tmAbs val="0"/>
                                  </p:iterate>
                                  <p:childTnLst>
                                    <p:animEffect filter="dissolve" transition="out">
                                      <p:cBhvr>
                                        <p:cTn id="22" dur="1500" fill="hold"/>
                                        <p:tgtEl>
                                          <p:spTgt spid="1217"/>
                                        </p:tgtEl>
                                      </p:cBhvr>
                                    </p:animEffect>
                                    <p:set>
                                      <p:cBhvr>
                                        <p:cTn id="23" fill="hold">
                                          <p:stCondLst>
                                            <p:cond delay="1499"/>
                                          </p:stCondLst>
                                        </p:cTn>
                                        <p:tgtEl>
                                          <p:spTgt spid="1217"/>
                                        </p:tgtEl>
                                        <p:attrNameLst>
                                          <p:attrName>style.visibility</p:attrName>
                                        </p:attrNameLst>
                                      </p:cBhvr>
                                      <p:to>
                                        <p:strVal val="hidden"/>
                                      </p:to>
                                    </p:set>
                                  </p:childTnLst>
                                </p:cTn>
                              </p:par>
                            </p:childTnLst>
                          </p:cTn>
                        </p:par>
                        <p:par>
                          <p:cTn id="24" fill="hold">
                            <p:stCondLst>
                              <p:cond delay="2500"/>
                            </p:stCondLst>
                            <p:childTnLst>
                              <p:par>
                                <p:cTn id="25" presetClass="exit" nodeType="afterEffect" presetSubtype="0" presetID="1" grpId="7" fill="hold">
                                  <p:stCondLst>
                                    <p:cond delay="0"/>
                                  </p:stCondLst>
                                  <p:iterate type="el" backwards="0">
                                    <p:tmAbs val="0"/>
                                  </p:iterate>
                                  <p:childTnLst>
                                    <p:set>
                                      <p:cBhvr>
                                        <p:cTn id="26" fill="hold">
                                          <p:stCondLst>
                                            <p:cond delay="0"/>
                                          </p:stCondLst>
                                        </p:cTn>
                                        <p:tgtEl>
                                          <p:spTgt spid="12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Class="exit" nodeType="clickEffect" presetSubtype="0" presetID="1" grpId="8" fill="hold">
                                  <p:stCondLst>
                                    <p:cond delay="0"/>
                                  </p:stCondLst>
                                  <p:iterate type="el" backwards="0">
                                    <p:tmAbs val="0"/>
                                  </p:iterate>
                                  <p:childTnLst>
                                    <p:set>
                                      <p:cBhvr>
                                        <p:cTn id="30" fill="hold">
                                          <p:stCondLst>
                                            <p:cond delay="0"/>
                                          </p:stCondLst>
                                        </p:cTn>
                                        <p:tgtEl>
                                          <p:spTgt spid="122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0" grpId="4"/>
      <p:bldP build="whole" bldLvl="1" animBg="1" rev="0" advAuto="0" spid="1217" grpId="6"/>
      <p:bldP build="whole" bldLvl="1" animBg="1" rev="0" advAuto="0" spid="1225" grpId="3"/>
      <p:bldP build="whole" bldLvl="1" animBg="1" rev="0" advAuto="0" spid="1216" grpId="1"/>
      <p:bldP build="whole" bldLvl="1" animBg="1" rev="0" advAuto="0" spid="1225" grpId="7"/>
      <p:bldP build="whole" bldLvl="1" animBg="1" rev="0" advAuto="0" spid="1220" grpId="8"/>
      <p:bldP build="whole" bldLvl="1" animBg="1" rev="0" advAuto="0" spid="1217"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232" name="Noisy Channel — A Sliding Window Model"/>
          <p:cNvSpPr txBox="1"/>
          <p:nvPr/>
        </p:nvSpPr>
        <p:spPr>
          <a:xfrm>
            <a:off x="163829" y="1093449"/>
            <a:ext cx="1267714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mn-lt"/>
                <a:ea typeface="+mn-ea"/>
                <a:cs typeface="+mn-cs"/>
                <a:sym typeface="Helvetica Neue Medium"/>
              </a:defRPr>
            </a:lvl1pPr>
          </a:lstStyle>
          <a:p>
            <a:pPr/>
            <a:r>
              <a:t>Noisy Channel — A Sliding Window Model </a:t>
            </a:r>
          </a:p>
        </p:txBody>
      </p:sp>
      <p:sp>
        <p:nvSpPr>
          <p:cNvPr id="1233" name="."/>
          <p:cNvSpPr txBox="1"/>
          <p:nvPr/>
        </p:nvSpPr>
        <p:spPr>
          <a:xfrm>
            <a:off x="3681209" y="3639147"/>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3"/>
                </a:solidFill>
              </a:defRPr>
            </a:lvl1pPr>
          </a:lstStyle>
          <a:p>
            <a:pPr/>
            <a:r>
              <a:t>.</a:t>
            </a:r>
          </a:p>
        </p:txBody>
      </p:sp>
      <p:sp>
        <p:nvSpPr>
          <p:cNvPr id="1234" name=","/>
          <p:cNvSpPr txBox="1"/>
          <p:nvPr/>
        </p:nvSpPr>
        <p:spPr>
          <a:xfrm>
            <a:off x="3355012" y="3639147"/>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3"/>
                </a:solidFill>
              </a:defRPr>
            </a:lvl1pPr>
          </a:lstStyle>
          <a:p>
            <a:pPr/>
            <a:r>
              <a:t>,</a:t>
            </a:r>
          </a:p>
        </p:txBody>
      </p:sp>
      <p:sp>
        <p:nvSpPr>
          <p:cNvPr id="1235" name="Example (2)"/>
          <p:cNvSpPr txBox="1"/>
          <p:nvPr/>
        </p:nvSpPr>
        <p:spPr>
          <a:xfrm>
            <a:off x="437201" y="4358404"/>
            <a:ext cx="180106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Example (2)</a:t>
            </a:r>
          </a:p>
        </p:txBody>
      </p:sp>
      <p:sp>
        <p:nvSpPr>
          <p:cNvPr id="1236" name="Slide Number"/>
          <p:cNvSpPr txBox="1"/>
          <p:nvPr>
            <p:ph type="sldNum" sz="quarter" idx="2"/>
          </p:nvPr>
        </p:nvSpPr>
        <p:spPr>
          <a:xfrm>
            <a:off x="6383544" y="9296400"/>
            <a:ext cx="230938"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237" name="Rectangle Rectangle" descr="Rectangle Rectangle"/>
          <p:cNvPicPr>
            <a:picLocks noChangeAspect="0"/>
          </p:cNvPicPr>
          <p:nvPr/>
        </p:nvPicPr>
        <p:blipFill>
          <a:blip r:embed="rId3">
            <a:extLst/>
          </a:blip>
          <a:stretch>
            <a:fillRect/>
          </a:stretch>
        </p:blipFill>
        <p:spPr>
          <a:xfrm>
            <a:off x="2996666" y="3955364"/>
            <a:ext cx="1397001" cy="1014080"/>
          </a:xfrm>
          <a:prstGeom prst="rect">
            <a:avLst/>
          </a:prstGeom>
        </p:spPr>
      </p:pic>
      <p:grpSp>
        <p:nvGrpSpPr>
          <p:cNvPr id="1241" name="Group"/>
          <p:cNvGrpSpPr/>
          <p:nvPr/>
        </p:nvGrpSpPr>
        <p:grpSpPr>
          <a:xfrm>
            <a:off x="2454054" y="4027875"/>
            <a:ext cx="455232" cy="1020518"/>
            <a:chOff x="0" y="0"/>
            <a:chExt cx="455231" cy="1020517"/>
          </a:xfrm>
        </p:grpSpPr>
        <p:sp>
          <p:nvSpPr>
            <p:cNvPr id="1239"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1240"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sp>
        <p:nvSpPr>
          <p:cNvPr id="1242" name="Rounded Rectangle"/>
          <p:cNvSpPr/>
          <p:nvPr/>
        </p:nvSpPr>
        <p:spPr>
          <a:xfrm>
            <a:off x="7796159" y="2985192"/>
            <a:ext cx="2004902" cy="713935"/>
          </a:xfrm>
          <a:prstGeom prst="roundRect">
            <a:avLst>
              <a:gd name="adj" fmla="val 26683"/>
            </a:avLst>
          </a:prstGeom>
          <a:solidFill>
            <a:schemeClr val="accent4">
              <a:hueOff val="366961"/>
              <a:satOff val="4172"/>
              <a:lumOff val="11129"/>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43" name=", ."/>
          <p:cNvSpPr txBox="1"/>
          <p:nvPr/>
        </p:nvSpPr>
        <p:spPr>
          <a:xfrm>
            <a:off x="7826704" y="2515240"/>
            <a:ext cx="855727" cy="11553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1"/>
                </a:solidFill>
              </a:defRPr>
            </a:lvl1pPr>
          </a:lstStyle>
          <a:p>
            <a:pPr/>
            <a:r>
              <a:t>, .</a:t>
            </a:r>
          </a:p>
        </p:txBody>
      </p:sp>
      <p:pic>
        <p:nvPicPr>
          <p:cNvPr id="1244" name="Image" descr="Image"/>
          <p:cNvPicPr>
            <a:picLocks noChangeAspect="1"/>
          </p:cNvPicPr>
          <p:nvPr/>
        </p:nvPicPr>
        <p:blipFill>
          <a:blip r:embed="rId4">
            <a:extLst/>
          </a:blip>
          <a:stretch>
            <a:fillRect/>
          </a:stretch>
        </p:blipFill>
        <p:spPr>
          <a:xfrm>
            <a:off x="8747093" y="3169290"/>
            <a:ext cx="584201" cy="342901"/>
          </a:xfrm>
          <a:prstGeom prst="rect">
            <a:avLst/>
          </a:prstGeom>
          <a:ln w="12700">
            <a:miter lim="400000"/>
          </a:ln>
        </p:spPr>
      </p:pic>
      <p:sp>
        <p:nvSpPr>
          <p:cNvPr id="1245" name="."/>
          <p:cNvSpPr txBox="1"/>
          <p:nvPr/>
        </p:nvSpPr>
        <p:spPr>
          <a:xfrm>
            <a:off x="9360752" y="2519660"/>
            <a:ext cx="361443"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3">
                    <a:hueOff val="362282"/>
                    <a:satOff val="31803"/>
                    <a:lumOff val="-18242"/>
                  </a:schemeClr>
                </a:solidFill>
              </a:defRPr>
            </a:lvl1pPr>
          </a:lstStyle>
          <a:p>
            <a:pPr/>
            <a:r>
              <a:t>.</a:t>
            </a:r>
          </a:p>
        </p:txBody>
      </p:sp>
      <p:sp>
        <p:nvSpPr>
          <p:cNvPr id="1246" name="Rounded Rectangle"/>
          <p:cNvSpPr/>
          <p:nvPr/>
        </p:nvSpPr>
        <p:spPr>
          <a:xfrm>
            <a:off x="7796159" y="3911331"/>
            <a:ext cx="2486070" cy="713935"/>
          </a:xfrm>
          <a:prstGeom prst="roundRect">
            <a:avLst>
              <a:gd name="adj" fmla="val 26683"/>
            </a:avLst>
          </a:prstGeom>
          <a:solidFill>
            <a:schemeClr val="accent4">
              <a:hueOff val="366961"/>
              <a:satOff val="4172"/>
              <a:lumOff val="11129"/>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47" name="."/>
          <p:cNvSpPr txBox="1"/>
          <p:nvPr/>
        </p:nvSpPr>
        <p:spPr>
          <a:xfrm>
            <a:off x="8339298" y="3601841"/>
            <a:ext cx="361443"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1"/>
                </a:solidFill>
              </a:defRPr>
            </a:lvl1pPr>
          </a:lstStyle>
          <a:p>
            <a:pPr/>
            <a:r>
              <a:t>.</a:t>
            </a:r>
          </a:p>
        </p:txBody>
      </p:sp>
      <p:pic>
        <p:nvPicPr>
          <p:cNvPr id="1248" name="Image" descr="Image"/>
          <p:cNvPicPr>
            <a:picLocks noChangeAspect="1"/>
          </p:cNvPicPr>
          <p:nvPr/>
        </p:nvPicPr>
        <p:blipFill>
          <a:blip r:embed="rId4">
            <a:extLst/>
          </a:blip>
          <a:stretch>
            <a:fillRect/>
          </a:stretch>
        </p:blipFill>
        <p:spPr>
          <a:xfrm>
            <a:off x="8747093" y="4095429"/>
            <a:ext cx="584201" cy="342901"/>
          </a:xfrm>
          <a:prstGeom prst="rect">
            <a:avLst/>
          </a:prstGeom>
          <a:ln w="12700">
            <a:miter lim="400000"/>
          </a:ln>
        </p:spPr>
      </p:pic>
      <p:sp>
        <p:nvSpPr>
          <p:cNvPr id="1249" name="."/>
          <p:cNvSpPr txBox="1"/>
          <p:nvPr/>
        </p:nvSpPr>
        <p:spPr>
          <a:xfrm>
            <a:off x="9360752" y="3585499"/>
            <a:ext cx="361443"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3">
                    <a:hueOff val="362282"/>
                    <a:satOff val="31803"/>
                    <a:lumOff val="-18242"/>
                  </a:schemeClr>
                </a:solidFill>
              </a:defRPr>
            </a:lvl1pPr>
          </a:lstStyle>
          <a:p>
            <a:pPr/>
            <a:r>
              <a:t>.</a:t>
            </a:r>
          </a:p>
        </p:txBody>
      </p:sp>
      <p:grpSp>
        <p:nvGrpSpPr>
          <p:cNvPr id="1252" name="Group"/>
          <p:cNvGrpSpPr/>
          <p:nvPr/>
        </p:nvGrpSpPr>
        <p:grpSpPr>
          <a:xfrm>
            <a:off x="10860411" y="3023519"/>
            <a:ext cx="2130129" cy="3706562"/>
            <a:chOff x="0" y="0"/>
            <a:chExt cx="2130128" cy="3706561"/>
          </a:xfrm>
        </p:grpSpPr>
        <p:pic>
          <p:nvPicPr>
            <p:cNvPr id="1250" name="Image" descr="Image"/>
            <p:cNvPicPr>
              <a:picLocks noChangeAspect="1"/>
            </p:cNvPicPr>
            <p:nvPr/>
          </p:nvPicPr>
          <p:blipFill>
            <a:blip r:embed="rId5">
              <a:extLst/>
            </a:blip>
            <a:stretch>
              <a:fillRect/>
            </a:stretch>
          </p:blipFill>
          <p:spPr>
            <a:xfrm flipH="1">
              <a:off x="0" y="0"/>
              <a:ext cx="2029967" cy="3417453"/>
            </a:xfrm>
            <a:prstGeom prst="rect">
              <a:avLst/>
            </a:prstGeom>
            <a:ln w="12700" cap="flat">
              <a:noFill/>
              <a:miter lim="400000"/>
            </a:ln>
            <a:effectLst/>
          </p:spPr>
        </p:pic>
        <p:sp>
          <p:nvSpPr>
            <p:cNvPr id="1251" name="Geoffrey Nunberg"/>
            <p:cNvSpPr txBox="1"/>
            <p:nvPr/>
          </p:nvSpPr>
          <p:spPr>
            <a:xfrm>
              <a:off x="1439" y="3321171"/>
              <a:ext cx="2128690" cy="3853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5800"/>
                </a:lnSpc>
                <a:defRPr b="0" sz="2000">
                  <a:solidFill>
                    <a:srgbClr val="000000">
                      <a:alpha val="87058"/>
                    </a:srgbClr>
                  </a:solidFill>
                  <a:latin typeface="Arial"/>
                  <a:ea typeface="Arial"/>
                  <a:cs typeface="Arial"/>
                  <a:sym typeface="Arial"/>
                </a:defRPr>
              </a:lvl1pPr>
            </a:lstStyle>
            <a:p>
              <a:pPr/>
              <a:r>
                <a:t>Geoffrey Nunberg</a:t>
              </a:r>
            </a:p>
          </p:txBody>
        </p:sp>
      </p:grpSp>
      <p:grpSp>
        <p:nvGrpSpPr>
          <p:cNvPr id="1255" name="Group"/>
          <p:cNvGrpSpPr/>
          <p:nvPr/>
        </p:nvGrpSpPr>
        <p:grpSpPr>
          <a:xfrm>
            <a:off x="7837713" y="3904214"/>
            <a:ext cx="455233" cy="1020518"/>
            <a:chOff x="0" y="0"/>
            <a:chExt cx="455231" cy="1020517"/>
          </a:xfrm>
        </p:grpSpPr>
        <p:sp>
          <p:nvSpPr>
            <p:cNvPr id="1253"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254"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1258" name="Group"/>
          <p:cNvGrpSpPr/>
          <p:nvPr/>
        </p:nvGrpSpPr>
        <p:grpSpPr>
          <a:xfrm>
            <a:off x="9596204" y="3884577"/>
            <a:ext cx="455233" cy="1020519"/>
            <a:chOff x="0" y="0"/>
            <a:chExt cx="455231" cy="1020517"/>
          </a:xfrm>
        </p:grpSpPr>
        <p:sp>
          <p:nvSpPr>
            <p:cNvPr id="1256"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1257"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33"/>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234"/>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2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4" fill="hold">
                                  <p:stCondLst>
                                    <p:cond delay="0"/>
                                  </p:stCondLst>
                                  <p:iterate type="el" backwards="0">
                                    <p:tmAbs val="0"/>
                                  </p:iterate>
                                  <p:childTnLst>
                                    <p:set>
                                      <p:cBhvr>
                                        <p:cTn id="16" fill="hold"/>
                                        <p:tgtEl>
                                          <p:spTgt spid="1242"/>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1237"/>
                                        </p:tgtEl>
                                        <p:attrNameLst>
                                          <p:attrName>style.visibility</p:attrName>
                                        </p:attrNameLst>
                                      </p:cBhvr>
                                      <p:to>
                                        <p:strVal val="visible"/>
                                      </p:to>
                                    </p:set>
                                  </p:childTnLst>
                                </p:cTn>
                              </p:par>
                            </p:childTnLst>
                          </p:cTn>
                        </p:par>
                        <p:par>
                          <p:cTn id="20" fill="hold">
                            <p:stCondLst>
                              <p:cond delay="0"/>
                            </p:stCondLst>
                            <p:childTnLst>
                              <p:par>
                                <p:cTn id="21" presetClass="path" nodeType="afterEffect" presetSubtype="0" presetID="-1" grpId="6" accel="50000" decel="50000" fill="hold">
                                  <p:stCondLst>
                                    <p:cond delay="0"/>
                                  </p:stCondLst>
                                  <p:childTnLst>
                                    <p:animMotion path="M 0.000000 0.000000 L -0.017078 0.000000" origin="layout" pathEditMode="relative">
                                      <p:cBhvr>
                                        <p:cTn id="22" dur="1000" fill="hold"/>
                                        <p:tgtEl>
                                          <p:spTgt spid="1233"/>
                                        </p:tgtEl>
                                        <p:attrNameLst>
                                          <p:attrName>ppt_x</p:attrName>
                                          <p:attrName>ppt_y</p:attrName>
                                        </p:attrNameLst>
                                      </p:cBhvr>
                                    </p:animMotion>
                                  </p:childTnLst>
                                </p:cTn>
                              </p:par>
                            </p:childTnLst>
                          </p:cTn>
                        </p:par>
                        <p:par>
                          <p:cTn id="23" fill="hold">
                            <p:stCondLst>
                              <p:cond delay="1000"/>
                            </p:stCondLst>
                            <p:childTnLst>
                              <p:par>
                                <p:cTn id="24" presetClass="exit" nodeType="afterEffect" presetID="9" grpId="7" fill="hold">
                                  <p:stCondLst>
                                    <p:cond delay="0"/>
                                  </p:stCondLst>
                                  <p:iterate type="el" backwards="0">
                                    <p:tmAbs val="0"/>
                                  </p:iterate>
                                  <p:childTnLst>
                                    <p:animEffect filter="dissolve" transition="out">
                                      <p:cBhvr>
                                        <p:cTn id="25" dur="1500" fill="hold"/>
                                        <p:tgtEl>
                                          <p:spTgt spid="1234"/>
                                        </p:tgtEl>
                                      </p:cBhvr>
                                    </p:animEffect>
                                    <p:set>
                                      <p:cBhvr>
                                        <p:cTn id="26" fill="hold">
                                          <p:stCondLst>
                                            <p:cond delay="1499"/>
                                          </p:stCondLst>
                                        </p:cTn>
                                        <p:tgtEl>
                                          <p:spTgt spid="1234"/>
                                        </p:tgtEl>
                                        <p:attrNameLst>
                                          <p:attrName>style.visibility</p:attrName>
                                        </p:attrNameLst>
                                      </p:cBhvr>
                                      <p:to>
                                        <p:strVal val="hidden"/>
                                      </p:to>
                                    </p:set>
                                  </p:childTnLst>
                                </p:cTn>
                              </p:par>
                            </p:childTnLst>
                          </p:cTn>
                        </p:par>
                        <p:par>
                          <p:cTn id="27" fill="hold">
                            <p:stCondLst>
                              <p:cond delay="2500"/>
                            </p:stCondLst>
                            <p:childTnLst>
                              <p:par>
                                <p:cTn id="28" presetClass="exit" nodeType="afterEffect" presetSubtype="0" presetID="1" grpId="8" fill="hold">
                                  <p:stCondLst>
                                    <p:cond delay="0"/>
                                  </p:stCondLst>
                                  <p:iterate type="el" backwards="0">
                                    <p:tmAbs val="0"/>
                                  </p:iterate>
                                  <p:childTnLst>
                                    <p:set>
                                      <p:cBhvr>
                                        <p:cTn id="29" fill="hold">
                                          <p:stCondLst>
                                            <p:cond delay="0"/>
                                          </p:stCondLst>
                                        </p:cTn>
                                        <p:tgtEl>
                                          <p:spTgt spid="124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9" fill="hold">
                                  <p:stCondLst>
                                    <p:cond delay="0"/>
                                  </p:stCondLst>
                                  <p:iterate type="el" backwards="0">
                                    <p:tmAbs val="0"/>
                                  </p:iterate>
                                  <p:childTnLst>
                                    <p:set>
                                      <p:cBhvr>
                                        <p:cTn id="33" fill="hold"/>
                                        <p:tgtEl>
                                          <p:spTgt spid="1246"/>
                                        </p:tgtEl>
                                        <p:attrNameLst>
                                          <p:attrName>style.visibility</p:attrName>
                                        </p:attrNameLst>
                                      </p:cBhvr>
                                      <p:to>
                                        <p:strVal val="visible"/>
                                      </p:to>
                                    </p:set>
                                  </p:childTnLst>
                                </p:cTn>
                              </p:par>
                            </p:childTnLst>
                          </p:cTn>
                        </p:par>
                        <p:par>
                          <p:cTn id="34" fill="hold">
                            <p:stCondLst>
                              <p:cond delay="0"/>
                            </p:stCondLst>
                            <p:childTnLst>
                              <p:par>
                                <p:cTn id="35" presetClass="path" nodeType="afterEffect" presetSubtype="0" presetID="-1" grpId="10" accel="50000" decel="50000" fill="hold">
                                  <p:stCondLst>
                                    <p:cond delay="0"/>
                                  </p:stCondLst>
                                  <p:childTnLst>
                                    <p:animMotion path="M 0.000000 0.000000 L -0.041016 -0.000000" origin="layout" pathEditMode="relative">
                                      <p:cBhvr>
                                        <p:cTn id="36" dur="1000" fill="hold"/>
                                        <p:tgtEl>
                                          <p:spTgt spid="1237"/>
                                        </p:tgtEl>
                                        <p:attrNameLst>
                                          <p:attrName>ppt_x</p:attrName>
                                          <p:attrName>ppt_y</p:attrName>
                                        </p:attrNameLst>
                                      </p:cBhvr>
                                    </p:animMotion>
                                  </p:childTnLst>
                                </p:cTn>
                              </p:par>
                            </p:childTnLst>
                          </p:cTn>
                        </p:par>
                        <p:par>
                          <p:cTn id="37" fill="hold">
                            <p:stCondLst>
                              <p:cond delay="0"/>
                            </p:stCondLst>
                            <p:childTnLst>
                              <p:par>
                                <p:cTn id="38" presetClass="path" nodeType="afterEffect" presetSubtype="0" presetID="-1" grpId="11" accel="50000" decel="50000" fill="hold">
                                  <p:stCondLst>
                                    <p:cond delay="0"/>
                                  </p:stCondLst>
                                  <p:childTnLst>
                                    <p:animMotion path="M -0.017078 0.000000 L -0.081030 0.000000" origin="layout" pathEditMode="relative">
                                      <p:cBhvr>
                                        <p:cTn id="39" dur="1000" fill="hold"/>
                                        <p:tgtEl>
                                          <p:spTgt spid="1233"/>
                                        </p:tgtEl>
                                        <p:attrNameLst>
                                          <p:attrName>ppt_x</p:attrName>
                                          <p:attrName>ppt_y</p:attrName>
                                        </p:attrNameLst>
                                      </p:cBhvr>
                                    </p:animMotion>
                                  </p:childTnLst>
                                </p:cTn>
                              </p:par>
                            </p:childTnLst>
                          </p:cTn>
                        </p:par>
                        <p:par>
                          <p:cTn id="40" fill="hold">
                            <p:stCondLst>
                              <p:cond delay="0"/>
                            </p:stCondLst>
                            <p:childTnLst>
                              <p:par>
                                <p:cTn id="41" presetClass="path" nodeType="withEffect" presetSubtype="0" presetID="-1" grpId="12" accel="50000" decel="50000" fill="hold">
                                  <p:stCondLst>
                                    <p:cond delay="0"/>
                                  </p:stCondLst>
                                  <p:childTnLst>
                                    <p:animMotion path="M 0.000000 0.000000 L 0.051598 0.000000" origin="layout" pathEditMode="relative">
                                      <p:cBhvr>
                                        <p:cTn id="42" dur="1000" fill="hold"/>
                                        <p:tgtEl>
                                          <p:spTgt spid="1241"/>
                                        </p:tgtEl>
                                        <p:attrNameLst>
                                          <p:attrName>ppt_x</p:attrName>
                                          <p:attrName>ppt_y</p:attrName>
                                        </p:attrNameLst>
                                      </p:cBhvr>
                                    </p:animMotion>
                                  </p:childTnLst>
                                </p:cTn>
                              </p:par>
                            </p:childTnLst>
                          </p:cTn>
                        </p:par>
                        <p:par>
                          <p:cTn id="43" fill="hold">
                            <p:stCondLst>
                              <p:cond delay="1000"/>
                            </p:stCondLst>
                            <p:childTnLst>
                              <p:par>
                                <p:cTn id="44" presetClass="exit" nodeType="afterEffect" presetSubtype="0" presetID="1" grpId="13" fill="hold">
                                  <p:stCondLst>
                                    <p:cond delay="0"/>
                                  </p:stCondLst>
                                  <p:iterate type="el" backwards="0">
                                    <p:tmAbs val="0"/>
                                  </p:iterate>
                                  <p:childTnLst>
                                    <p:set>
                                      <p:cBhvr>
                                        <p:cTn id="45" fill="hold">
                                          <p:stCondLst>
                                            <p:cond delay="0"/>
                                          </p:stCondLst>
                                        </p:cTn>
                                        <p:tgtEl>
                                          <p:spTgt spid="124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Class="exit" nodeType="clickEffect" presetSubtype="0" presetID="1" grpId="14" fill="hold">
                                  <p:stCondLst>
                                    <p:cond delay="0"/>
                                  </p:stCondLst>
                                  <p:iterate type="el" backwards="0">
                                    <p:tmAbs val="0"/>
                                  </p:iterate>
                                  <p:childTnLst>
                                    <p:set>
                                      <p:cBhvr>
                                        <p:cTn id="49" fill="hold">
                                          <p:stCondLst>
                                            <p:cond delay="0"/>
                                          </p:stCondLst>
                                        </p:cTn>
                                        <p:tgtEl>
                                          <p:spTgt spid="123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6" grpId="13"/>
      <p:bldP build="whole" bldLvl="1" animBg="1" rev="0" advAuto="0" spid="1237" grpId="14"/>
      <p:bldP build="whole" bldLvl="1" animBg="1" rev="0" advAuto="0" spid="1237" grpId="5"/>
      <p:bldP build="whole" bldLvl="1" animBg="1" rev="0" advAuto="0" spid="1234" grpId="2"/>
      <p:bldP build="whole" bldLvl="1" animBg="1" rev="0" advAuto="0" spid="1241" grpId="3"/>
      <p:bldP build="whole" bldLvl="1" animBg="1" rev="0" advAuto="0" spid="1242" grpId="4"/>
      <p:bldP build="whole" bldLvl="1" animBg="1" rev="0" advAuto="0" spid="1246" grpId="9"/>
      <p:bldP build="whole" bldLvl="1" animBg="1" rev="0" advAuto="0" spid="1234" grpId="7"/>
      <p:bldP build="whole" bldLvl="1" animBg="1" rev="0" advAuto="0" spid="1242" grpId="8"/>
      <p:bldP build="whole" bldLvl="1" animBg="1" rev="0" advAuto="0" spid="1233"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45" name="NLP has neglected punctuation"/>
          <p:cNvSpPr txBox="1"/>
          <p:nvPr>
            <p:ph type="title"/>
          </p:nvPr>
        </p:nvSpPr>
        <p:spPr>
          <a:prstGeom prst="rect">
            <a:avLst/>
          </a:prstGeom>
        </p:spPr>
        <p:txBody>
          <a:bodyPr/>
          <a:lstStyle>
            <a:lvl1pPr defTabSz="473201">
              <a:defRPr sz="5832"/>
            </a:lvl1pPr>
          </a:lstStyle>
          <a:p>
            <a:pPr/>
            <a:r>
              <a:t>NLP has neglected punctuation</a:t>
            </a:r>
          </a:p>
        </p:txBody>
      </p:sp>
      <p:sp>
        <p:nvSpPr>
          <p:cNvPr id="146" name="Treebanks treat punctuation marks as ordinary tokens, but ARE THEY?…"/>
          <p:cNvSpPr txBox="1"/>
          <p:nvPr>
            <p:ph type="body" idx="1"/>
          </p:nvPr>
        </p:nvSpPr>
        <p:spPr>
          <a:xfrm>
            <a:off x="1705607" y="2220218"/>
            <a:ext cx="10464801" cy="5842001"/>
          </a:xfrm>
          <a:prstGeom prst="rect">
            <a:avLst/>
          </a:prstGeom>
        </p:spPr>
        <p:txBody>
          <a:bodyPr/>
          <a:lstStyle/>
          <a:p>
            <a:pPr>
              <a:buBlip>
                <a:blip r:embed="rId3"/>
              </a:buBlip>
            </a:pPr>
            <a:r>
              <a:t>Treebanks treat punctuation marks as ordinary tokens, but ARE THEY?</a:t>
            </a:r>
          </a:p>
          <a:p>
            <a:pPr>
              <a:buBlip>
                <a:blip r:embed="rId3"/>
              </a:buBlip>
            </a:pPr>
            <a:r>
              <a:rPr i="1">
                <a:latin typeface="Times New Roman"/>
                <a:ea typeface="Times New Roman"/>
                <a:cs typeface="Times New Roman"/>
                <a:sym typeface="Times New Roman"/>
              </a:rPr>
              <a:t>The Linguistics of Punctuation</a:t>
            </a:r>
            <a:r>
              <a:t>, Nunberg (1990)</a:t>
            </a:r>
            <a:br/>
          </a:p>
        </p:txBody>
      </p:sp>
      <p:sp>
        <p:nvSpPr>
          <p:cNvPr id="147" name="Slide Number"/>
          <p:cNvSpPr txBox="1"/>
          <p:nvPr>
            <p:ph type="sldNum" sz="quarter" idx="2"/>
          </p:nvPr>
        </p:nvSpPr>
        <p:spPr>
          <a:xfrm>
            <a:off x="6383957" y="9296399"/>
            <a:ext cx="230164" cy="457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2" name="Slide Number"/>
          <p:cNvSpPr txBox="1"/>
          <p:nvPr>
            <p:ph type="sldNum" sz="quarter" idx="2"/>
          </p:nvPr>
        </p:nvSpPr>
        <p:spPr>
          <a:xfrm>
            <a:off x="6539590" y="7867743"/>
            <a:ext cx="340260"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63" name="Rewriting — A Sliding Window Model"/>
          <p:cNvSpPr txBox="1"/>
          <p:nvPr/>
        </p:nvSpPr>
        <p:spPr>
          <a:xfrm>
            <a:off x="893127" y="904559"/>
            <a:ext cx="11218546"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mn-lt"/>
                <a:ea typeface="+mn-ea"/>
                <a:cs typeface="+mn-cs"/>
                <a:sym typeface="Helvetica Neue Medium"/>
              </a:defRPr>
            </a:lvl1pPr>
          </a:lstStyle>
          <a:p>
            <a:pPr/>
            <a:r>
              <a:t>Rewriting — A Sliding Window Model </a:t>
            </a:r>
          </a:p>
        </p:txBody>
      </p:sp>
      <p:sp>
        <p:nvSpPr>
          <p:cNvPr id="1264" name=","/>
          <p:cNvSpPr txBox="1"/>
          <p:nvPr/>
        </p:nvSpPr>
        <p:spPr>
          <a:xfrm>
            <a:off x="1876655" y="3595278"/>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3"/>
                </a:solidFill>
              </a:defRPr>
            </a:lvl1pPr>
          </a:lstStyle>
          <a:p>
            <a:pPr/>
            <a:r>
              <a:t>,</a:t>
            </a:r>
          </a:p>
        </p:txBody>
      </p:sp>
      <p:sp>
        <p:nvSpPr>
          <p:cNvPr id="1265" name=","/>
          <p:cNvSpPr txBox="1"/>
          <p:nvPr/>
        </p:nvSpPr>
        <p:spPr>
          <a:xfrm>
            <a:off x="2262245" y="3595278"/>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3"/>
                </a:solidFill>
              </a:defRPr>
            </a:lvl1pPr>
          </a:lstStyle>
          <a:p>
            <a:pPr/>
            <a:r>
              <a:t>,</a:t>
            </a:r>
          </a:p>
        </p:txBody>
      </p:sp>
      <p:sp>
        <p:nvSpPr>
          <p:cNvPr id="1266" name=","/>
          <p:cNvSpPr txBox="1"/>
          <p:nvPr/>
        </p:nvSpPr>
        <p:spPr>
          <a:xfrm>
            <a:off x="2806850" y="3595278"/>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3"/>
                </a:solidFill>
              </a:defRPr>
            </a:lvl1pPr>
          </a:lstStyle>
          <a:p>
            <a:pPr/>
            <a:r>
              <a:t>,</a:t>
            </a:r>
          </a:p>
        </p:txBody>
      </p:sp>
      <p:sp>
        <p:nvSpPr>
          <p:cNvPr id="1267" name=")"/>
          <p:cNvSpPr txBox="1"/>
          <p:nvPr/>
        </p:nvSpPr>
        <p:spPr>
          <a:xfrm>
            <a:off x="3269660" y="3877344"/>
            <a:ext cx="339853"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3"/>
                </a:solidFill>
              </a:defRPr>
            </a:lvl1pPr>
          </a:lstStyle>
          <a:p>
            <a:pPr/>
            <a:r>
              <a:t>)</a:t>
            </a:r>
          </a:p>
        </p:txBody>
      </p:sp>
      <p:sp>
        <p:nvSpPr>
          <p:cNvPr id="1268" name="."/>
          <p:cNvSpPr txBox="1"/>
          <p:nvPr/>
        </p:nvSpPr>
        <p:spPr>
          <a:xfrm>
            <a:off x="4100790" y="3595278"/>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3"/>
                </a:solidFill>
              </a:defRPr>
            </a:lvl1pPr>
          </a:lstStyle>
          <a:p>
            <a:pPr/>
            <a:r>
              <a:t>.</a:t>
            </a:r>
          </a:p>
        </p:txBody>
      </p:sp>
      <p:pic>
        <p:nvPicPr>
          <p:cNvPr id="1269" name="Rectangle Rectangle" descr="Rectangle Rectangle"/>
          <p:cNvPicPr>
            <a:picLocks noChangeAspect="0"/>
          </p:cNvPicPr>
          <p:nvPr/>
        </p:nvPicPr>
        <p:blipFill>
          <a:blip r:embed="rId3">
            <a:extLst/>
          </a:blip>
          <a:stretch>
            <a:fillRect/>
          </a:stretch>
        </p:blipFill>
        <p:spPr>
          <a:xfrm>
            <a:off x="1731485" y="3972967"/>
            <a:ext cx="1046897" cy="1014080"/>
          </a:xfrm>
          <a:prstGeom prst="rect">
            <a:avLst/>
          </a:prstGeom>
        </p:spPr>
      </p:pic>
      <p:grpSp>
        <p:nvGrpSpPr>
          <p:cNvPr id="1273" name="Group"/>
          <p:cNvGrpSpPr/>
          <p:nvPr/>
        </p:nvGrpSpPr>
        <p:grpSpPr>
          <a:xfrm>
            <a:off x="10860411" y="3023519"/>
            <a:ext cx="2130129" cy="3706562"/>
            <a:chOff x="0" y="0"/>
            <a:chExt cx="2130128" cy="3706561"/>
          </a:xfrm>
        </p:grpSpPr>
        <p:pic>
          <p:nvPicPr>
            <p:cNvPr id="1271" name="Image" descr="Image"/>
            <p:cNvPicPr>
              <a:picLocks noChangeAspect="1"/>
            </p:cNvPicPr>
            <p:nvPr/>
          </p:nvPicPr>
          <p:blipFill>
            <a:blip r:embed="rId4">
              <a:extLst/>
            </a:blip>
            <a:stretch>
              <a:fillRect/>
            </a:stretch>
          </p:blipFill>
          <p:spPr>
            <a:xfrm flipH="1">
              <a:off x="0" y="0"/>
              <a:ext cx="2029967" cy="3417453"/>
            </a:xfrm>
            <a:prstGeom prst="rect">
              <a:avLst/>
            </a:prstGeom>
            <a:ln w="12700" cap="flat">
              <a:noFill/>
              <a:miter lim="400000"/>
            </a:ln>
            <a:effectLst/>
          </p:spPr>
        </p:pic>
        <p:sp>
          <p:nvSpPr>
            <p:cNvPr id="1272" name="Geoffrey Nunberg"/>
            <p:cNvSpPr txBox="1"/>
            <p:nvPr/>
          </p:nvSpPr>
          <p:spPr>
            <a:xfrm>
              <a:off x="1439" y="3321171"/>
              <a:ext cx="2128690" cy="3853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5800"/>
                </a:lnSpc>
                <a:defRPr b="0" sz="2000">
                  <a:solidFill>
                    <a:srgbClr val="000000">
                      <a:alpha val="87058"/>
                    </a:srgbClr>
                  </a:solidFill>
                  <a:latin typeface="Arial"/>
                  <a:ea typeface="Arial"/>
                  <a:cs typeface="Arial"/>
                  <a:sym typeface="Arial"/>
                </a:defRPr>
              </a:lvl1pPr>
            </a:lstStyle>
            <a:p>
              <a:pPr/>
              <a:r>
                <a:t>Geoffrey Nunberg</a:t>
              </a:r>
            </a:p>
          </p:txBody>
        </p:sp>
      </p:grpSp>
      <p:sp>
        <p:nvSpPr>
          <p:cNvPr id="1274" name="Rounded Rectangle"/>
          <p:cNvSpPr/>
          <p:nvPr/>
        </p:nvSpPr>
        <p:spPr>
          <a:xfrm>
            <a:off x="7796159" y="2985192"/>
            <a:ext cx="2004902" cy="713935"/>
          </a:xfrm>
          <a:prstGeom prst="roundRect">
            <a:avLst>
              <a:gd name="adj" fmla="val 26683"/>
            </a:avLst>
          </a:prstGeom>
          <a:solidFill>
            <a:schemeClr val="accent4">
              <a:hueOff val="366961"/>
              <a:satOff val="4172"/>
              <a:lumOff val="11129"/>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75" name=", ,"/>
          <p:cNvSpPr txBox="1"/>
          <p:nvPr/>
        </p:nvSpPr>
        <p:spPr>
          <a:xfrm>
            <a:off x="7826704" y="2515240"/>
            <a:ext cx="855727" cy="11553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1"/>
                </a:solidFill>
              </a:defRPr>
            </a:lvl1pPr>
          </a:lstStyle>
          <a:p>
            <a:pPr/>
            <a:r>
              <a:t>, ,</a:t>
            </a:r>
          </a:p>
        </p:txBody>
      </p:sp>
      <p:pic>
        <p:nvPicPr>
          <p:cNvPr id="1276" name="Image" descr="Image"/>
          <p:cNvPicPr>
            <a:picLocks noChangeAspect="1"/>
          </p:cNvPicPr>
          <p:nvPr/>
        </p:nvPicPr>
        <p:blipFill>
          <a:blip r:embed="rId5">
            <a:extLst/>
          </a:blip>
          <a:stretch>
            <a:fillRect/>
          </a:stretch>
        </p:blipFill>
        <p:spPr>
          <a:xfrm>
            <a:off x="8747093" y="3169290"/>
            <a:ext cx="584201" cy="342901"/>
          </a:xfrm>
          <a:prstGeom prst="rect">
            <a:avLst/>
          </a:prstGeom>
          <a:ln w="12700">
            <a:miter lim="400000"/>
          </a:ln>
        </p:spPr>
      </p:pic>
      <p:sp>
        <p:nvSpPr>
          <p:cNvPr id="1277" name=","/>
          <p:cNvSpPr txBox="1"/>
          <p:nvPr/>
        </p:nvSpPr>
        <p:spPr>
          <a:xfrm>
            <a:off x="9360752" y="2519660"/>
            <a:ext cx="361443"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3">
                    <a:hueOff val="362282"/>
                    <a:satOff val="31803"/>
                    <a:lumOff val="-18242"/>
                  </a:schemeClr>
                </a:solidFill>
              </a:defRPr>
            </a:lvl1pPr>
          </a:lstStyle>
          <a:p>
            <a:pPr/>
            <a:r>
              <a:t>,</a:t>
            </a:r>
          </a:p>
        </p:txBody>
      </p:sp>
      <p:sp>
        <p:nvSpPr>
          <p:cNvPr id="1278" name="Rounded Rectangle"/>
          <p:cNvSpPr/>
          <p:nvPr/>
        </p:nvSpPr>
        <p:spPr>
          <a:xfrm>
            <a:off x="7796159" y="3911331"/>
            <a:ext cx="2004902" cy="713935"/>
          </a:xfrm>
          <a:prstGeom prst="roundRect">
            <a:avLst>
              <a:gd name="adj" fmla="val 26683"/>
            </a:avLst>
          </a:prstGeom>
          <a:solidFill>
            <a:schemeClr val="accent4">
              <a:hueOff val="366961"/>
              <a:satOff val="4172"/>
              <a:lumOff val="11129"/>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79" name=", ,"/>
          <p:cNvSpPr txBox="1"/>
          <p:nvPr/>
        </p:nvSpPr>
        <p:spPr>
          <a:xfrm>
            <a:off x="7826704" y="3441379"/>
            <a:ext cx="855727"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1"/>
                </a:solidFill>
              </a:defRPr>
            </a:lvl1pPr>
          </a:lstStyle>
          <a:p>
            <a:pPr/>
            <a:r>
              <a:t>, ,</a:t>
            </a:r>
          </a:p>
        </p:txBody>
      </p:sp>
      <p:pic>
        <p:nvPicPr>
          <p:cNvPr id="1280" name="Image" descr="Image"/>
          <p:cNvPicPr>
            <a:picLocks noChangeAspect="1"/>
          </p:cNvPicPr>
          <p:nvPr/>
        </p:nvPicPr>
        <p:blipFill>
          <a:blip r:embed="rId5">
            <a:extLst/>
          </a:blip>
          <a:stretch>
            <a:fillRect/>
          </a:stretch>
        </p:blipFill>
        <p:spPr>
          <a:xfrm>
            <a:off x="8747093" y="4095429"/>
            <a:ext cx="584201" cy="342901"/>
          </a:xfrm>
          <a:prstGeom prst="rect">
            <a:avLst/>
          </a:prstGeom>
          <a:ln w="12700">
            <a:miter lim="400000"/>
          </a:ln>
        </p:spPr>
      </p:pic>
      <p:sp>
        <p:nvSpPr>
          <p:cNvPr id="1281" name=","/>
          <p:cNvSpPr txBox="1"/>
          <p:nvPr/>
        </p:nvSpPr>
        <p:spPr>
          <a:xfrm>
            <a:off x="9360752" y="3445799"/>
            <a:ext cx="361443"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3">
                    <a:hueOff val="362282"/>
                    <a:satOff val="31803"/>
                    <a:lumOff val="-18242"/>
                  </a:schemeClr>
                </a:solidFill>
              </a:defRPr>
            </a:lvl1pPr>
          </a:lstStyle>
          <a:p>
            <a:pPr/>
            <a:r>
              <a:t>,</a:t>
            </a:r>
          </a:p>
        </p:txBody>
      </p:sp>
      <p:sp>
        <p:nvSpPr>
          <p:cNvPr id="1282" name="Rounded Rectangle"/>
          <p:cNvSpPr/>
          <p:nvPr/>
        </p:nvSpPr>
        <p:spPr>
          <a:xfrm>
            <a:off x="7796159" y="4893304"/>
            <a:ext cx="2004902" cy="713935"/>
          </a:xfrm>
          <a:prstGeom prst="roundRect">
            <a:avLst>
              <a:gd name="adj" fmla="val 26683"/>
            </a:avLst>
          </a:prstGeom>
          <a:solidFill>
            <a:schemeClr val="accent4">
              <a:hueOff val="366961"/>
              <a:satOff val="4172"/>
              <a:lumOff val="11129"/>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83" name=", )"/>
          <p:cNvSpPr txBox="1"/>
          <p:nvPr/>
        </p:nvSpPr>
        <p:spPr>
          <a:xfrm>
            <a:off x="7875091" y="4423352"/>
            <a:ext cx="758953"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7000">
                <a:solidFill>
                  <a:schemeClr val="accent1"/>
                </a:solidFill>
              </a:defRPr>
            </a:pPr>
            <a:r>
              <a:t>, </a:t>
            </a:r>
            <a:r>
              <a:rPr sz="4000"/>
              <a:t>)</a:t>
            </a:r>
          </a:p>
        </p:txBody>
      </p:sp>
      <p:pic>
        <p:nvPicPr>
          <p:cNvPr id="1284" name="Image" descr="Image"/>
          <p:cNvPicPr>
            <a:picLocks noChangeAspect="1"/>
          </p:cNvPicPr>
          <p:nvPr/>
        </p:nvPicPr>
        <p:blipFill>
          <a:blip r:embed="rId5">
            <a:extLst/>
          </a:blip>
          <a:stretch>
            <a:fillRect/>
          </a:stretch>
        </p:blipFill>
        <p:spPr>
          <a:xfrm>
            <a:off x="8747093" y="5077402"/>
            <a:ext cx="584201" cy="342901"/>
          </a:xfrm>
          <a:prstGeom prst="rect">
            <a:avLst/>
          </a:prstGeom>
          <a:ln w="12700">
            <a:miter lim="400000"/>
          </a:ln>
        </p:spPr>
      </p:pic>
      <p:sp>
        <p:nvSpPr>
          <p:cNvPr id="1285" name=")"/>
          <p:cNvSpPr txBox="1"/>
          <p:nvPr/>
        </p:nvSpPr>
        <p:spPr>
          <a:xfrm>
            <a:off x="9444344" y="4799370"/>
            <a:ext cx="264669"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3">
                    <a:hueOff val="362282"/>
                    <a:satOff val="31803"/>
                    <a:lumOff val="-18242"/>
                  </a:schemeClr>
                </a:solidFill>
              </a:defRPr>
            </a:lvl1pPr>
          </a:lstStyle>
          <a:p>
            <a:pPr/>
            <a:r>
              <a:t>)</a:t>
            </a:r>
          </a:p>
        </p:txBody>
      </p:sp>
      <p:sp>
        <p:nvSpPr>
          <p:cNvPr id="1286" name="Rounded Rectangle"/>
          <p:cNvSpPr/>
          <p:nvPr/>
        </p:nvSpPr>
        <p:spPr>
          <a:xfrm>
            <a:off x="7796159" y="5880916"/>
            <a:ext cx="2486071" cy="713935"/>
          </a:xfrm>
          <a:prstGeom prst="roundRect">
            <a:avLst>
              <a:gd name="adj" fmla="val 26683"/>
            </a:avLst>
          </a:prstGeom>
          <a:solidFill>
            <a:schemeClr val="accent4">
              <a:hueOff val="366961"/>
              <a:satOff val="4172"/>
              <a:lumOff val="11129"/>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87" name=")"/>
          <p:cNvSpPr txBox="1"/>
          <p:nvPr/>
        </p:nvSpPr>
        <p:spPr>
          <a:xfrm>
            <a:off x="7949002" y="5873558"/>
            <a:ext cx="264669"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1"/>
                </a:solidFill>
              </a:defRPr>
            </a:lvl1pPr>
          </a:lstStyle>
          <a:p>
            <a:pPr>
              <a:defRPr sz="7000"/>
            </a:pPr>
            <a:r>
              <a:rPr sz="4000"/>
              <a:t>)</a:t>
            </a:r>
          </a:p>
        </p:txBody>
      </p:sp>
      <p:pic>
        <p:nvPicPr>
          <p:cNvPr id="1288" name="Image" descr="Image"/>
          <p:cNvPicPr>
            <a:picLocks noChangeAspect="1"/>
          </p:cNvPicPr>
          <p:nvPr/>
        </p:nvPicPr>
        <p:blipFill>
          <a:blip r:embed="rId5">
            <a:extLst/>
          </a:blip>
          <a:stretch>
            <a:fillRect/>
          </a:stretch>
        </p:blipFill>
        <p:spPr>
          <a:xfrm>
            <a:off x="8747093" y="6065014"/>
            <a:ext cx="584201" cy="342901"/>
          </a:xfrm>
          <a:prstGeom prst="rect">
            <a:avLst/>
          </a:prstGeom>
          <a:ln w="12700">
            <a:miter lim="400000"/>
          </a:ln>
        </p:spPr>
      </p:pic>
      <p:sp>
        <p:nvSpPr>
          <p:cNvPr id="1289" name=")"/>
          <p:cNvSpPr txBox="1"/>
          <p:nvPr/>
        </p:nvSpPr>
        <p:spPr>
          <a:xfrm>
            <a:off x="9197202" y="5903850"/>
            <a:ext cx="758953" cy="7091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chemeClr val="accent3">
                    <a:hueOff val="362282"/>
                    <a:satOff val="31803"/>
                    <a:lumOff val="-18242"/>
                  </a:schemeClr>
                </a:solidFill>
              </a:defRPr>
            </a:lvl1pPr>
          </a:lstStyle>
          <a:p>
            <a:pPr/>
            <a:r>
              <a:t>)</a:t>
            </a:r>
          </a:p>
        </p:txBody>
      </p:sp>
      <p:grpSp>
        <p:nvGrpSpPr>
          <p:cNvPr id="1305" name="Group"/>
          <p:cNvGrpSpPr/>
          <p:nvPr/>
        </p:nvGrpSpPr>
        <p:grpSpPr>
          <a:xfrm>
            <a:off x="7541927" y="3384803"/>
            <a:ext cx="4132527" cy="5228774"/>
            <a:chOff x="308650" y="285749"/>
            <a:chExt cx="4132526" cy="5228773"/>
          </a:xfrm>
        </p:grpSpPr>
        <p:grpSp>
          <p:nvGrpSpPr>
            <p:cNvPr id="1292" name="Group"/>
            <p:cNvGrpSpPr/>
            <p:nvPr/>
          </p:nvGrpSpPr>
          <p:grpSpPr>
            <a:xfrm>
              <a:off x="308650" y="285749"/>
              <a:ext cx="3662627" cy="1280841"/>
              <a:chOff x="308650" y="285749"/>
              <a:chExt cx="3662626" cy="1280839"/>
            </a:xfrm>
          </p:grpSpPr>
          <p:sp>
            <p:nvSpPr>
              <p:cNvPr id="1290" name="P("/>
              <p:cNvSpPr/>
              <p:nvPr/>
            </p:nvSpPr>
            <p:spPr>
              <a:xfrm>
                <a:off x="308650" y="28574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atin typeface="Courier New"/>
                    <a:ea typeface="Courier New"/>
                    <a:cs typeface="Courier New"/>
                    <a:sym typeface="Courier New"/>
                  </a:defRPr>
                </a:lvl1pPr>
              </a:lstStyle>
              <a:p>
                <a:pPr/>
                <a:r>
                  <a:t>P(</a:t>
                </a:r>
              </a:p>
            </p:txBody>
          </p:sp>
          <p:sp>
            <p:nvSpPr>
              <p:cNvPr id="1291" name=")"/>
              <p:cNvSpPr/>
              <p:nvPr/>
            </p:nvSpPr>
            <p:spPr>
              <a:xfrm>
                <a:off x="2701276" y="29658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atin typeface="Courier New"/>
                    <a:ea typeface="Courier New"/>
                    <a:cs typeface="Courier New"/>
                    <a:sym typeface="Courier New"/>
                  </a:defRPr>
                </a:lvl1pPr>
              </a:lstStyle>
              <a:p>
                <a:pPr/>
                <a:r>
                  <a:t>)</a:t>
                </a:r>
              </a:p>
            </p:txBody>
          </p:sp>
        </p:grpSp>
        <p:grpSp>
          <p:nvGrpSpPr>
            <p:cNvPr id="1295" name="Group"/>
            <p:cNvGrpSpPr/>
            <p:nvPr/>
          </p:nvGrpSpPr>
          <p:grpSpPr>
            <a:xfrm>
              <a:off x="308650" y="1274924"/>
              <a:ext cx="3662627" cy="1280841"/>
              <a:chOff x="308650" y="285749"/>
              <a:chExt cx="3662626" cy="1280839"/>
            </a:xfrm>
          </p:grpSpPr>
          <p:sp>
            <p:nvSpPr>
              <p:cNvPr id="1293" name="P("/>
              <p:cNvSpPr/>
              <p:nvPr/>
            </p:nvSpPr>
            <p:spPr>
              <a:xfrm>
                <a:off x="308650" y="28574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atin typeface="Courier New"/>
                    <a:ea typeface="Courier New"/>
                    <a:cs typeface="Courier New"/>
                    <a:sym typeface="Courier New"/>
                  </a:defRPr>
                </a:lvl1pPr>
              </a:lstStyle>
              <a:p>
                <a:pPr/>
                <a:r>
                  <a:t>P(</a:t>
                </a:r>
              </a:p>
            </p:txBody>
          </p:sp>
          <p:sp>
            <p:nvSpPr>
              <p:cNvPr id="1294" name=")"/>
              <p:cNvSpPr/>
              <p:nvPr/>
            </p:nvSpPr>
            <p:spPr>
              <a:xfrm>
                <a:off x="2701276" y="29658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atin typeface="Courier New"/>
                    <a:ea typeface="Courier New"/>
                    <a:cs typeface="Courier New"/>
                    <a:sym typeface="Courier New"/>
                  </a:defRPr>
                </a:lvl1pPr>
              </a:lstStyle>
              <a:p>
                <a:pPr/>
                <a:r>
                  <a:t>)</a:t>
                </a:r>
              </a:p>
            </p:txBody>
          </p:sp>
        </p:grpSp>
        <p:grpSp>
          <p:nvGrpSpPr>
            <p:cNvPr id="1298" name="Group"/>
            <p:cNvGrpSpPr/>
            <p:nvPr/>
          </p:nvGrpSpPr>
          <p:grpSpPr>
            <a:xfrm>
              <a:off x="308650" y="2148618"/>
              <a:ext cx="3662627" cy="1280840"/>
              <a:chOff x="308650" y="285749"/>
              <a:chExt cx="3662626" cy="1280839"/>
            </a:xfrm>
          </p:grpSpPr>
          <p:sp>
            <p:nvSpPr>
              <p:cNvPr id="1296" name="P("/>
              <p:cNvSpPr/>
              <p:nvPr/>
            </p:nvSpPr>
            <p:spPr>
              <a:xfrm>
                <a:off x="308650" y="28574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atin typeface="Courier New"/>
                    <a:ea typeface="Courier New"/>
                    <a:cs typeface="Courier New"/>
                    <a:sym typeface="Courier New"/>
                  </a:defRPr>
                </a:lvl1pPr>
              </a:lstStyle>
              <a:p>
                <a:pPr/>
                <a:r>
                  <a:t>P(</a:t>
                </a:r>
              </a:p>
            </p:txBody>
          </p:sp>
          <p:sp>
            <p:nvSpPr>
              <p:cNvPr id="1297" name=")"/>
              <p:cNvSpPr/>
              <p:nvPr/>
            </p:nvSpPr>
            <p:spPr>
              <a:xfrm>
                <a:off x="2701276" y="29658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atin typeface="Courier New"/>
                    <a:ea typeface="Courier New"/>
                    <a:cs typeface="Courier New"/>
                    <a:sym typeface="Courier New"/>
                  </a:defRPr>
                </a:lvl1pPr>
              </a:lstStyle>
              <a:p>
                <a:pPr/>
                <a:r>
                  <a:t>)</a:t>
                </a:r>
              </a:p>
            </p:txBody>
          </p:sp>
        </p:grpSp>
        <p:grpSp>
          <p:nvGrpSpPr>
            <p:cNvPr id="1301" name="Group"/>
            <p:cNvGrpSpPr/>
            <p:nvPr/>
          </p:nvGrpSpPr>
          <p:grpSpPr>
            <a:xfrm>
              <a:off x="308650" y="4233683"/>
              <a:ext cx="3662627" cy="1280841"/>
              <a:chOff x="308650" y="285749"/>
              <a:chExt cx="3662626" cy="1280839"/>
            </a:xfrm>
          </p:grpSpPr>
          <p:sp>
            <p:nvSpPr>
              <p:cNvPr id="1299" name="P("/>
              <p:cNvSpPr/>
              <p:nvPr/>
            </p:nvSpPr>
            <p:spPr>
              <a:xfrm>
                <a:off x="308650" y="28574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atin typeface="Courier New"/>
                    <a:ea typeface="Courier New"/>
                    <a:cs typeface="Courier New"/>
                    <a:sym typeface="Courier New"/>
                  </a:defRPr>
                </a:lvl1pPr>
              </a:lstStyle>
              <a:p>
                <a:pPr/>
                <a:r>
                  <a:t>P(</a:t>
                </a:r>
              </a:p>
            </p:txBody>
          </p:sp>
          <p:sp>
            <p:nvSpPr>
              <p:cNvPr id="1300" name=")"/>
              <p:cNvSpPr/>
              <p:nvPr/>
            </p:nvSpPr>
            <p:spPr>
              <a:xfrm>
                <a:off x="2701276" y="29658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atin typeface="Courier New"/>
                    <a:ea typeface="Courier New"/>
                    <a:cs typeface="Courier New"/>
                    <a:sym typeface="Courier New"/>
                  </a:defRPr>
                </a:lvl1pPr>
              </a:lstStyle>
              <a:p>
                <a:pPr/>
                <a:r>
                  <a:t>    )</a:t>
                </a:r>
              </a:p>
            </p:txBody>
          </p:sp>
        </p:grpSp>
        <p:grpSp>
          <p:nvGrpSpPr>
            <p:cNvPr id="1304" name="Group"/>
            <p:cNvGrpSpPr/>
            <p:nvPr/>
          </p:nvGrpSpPr>
          <p:grpSpPr>
            <a:xfrm>
              <a:off x="308650" y="3171428"/>
              <a:ext cx="4132527" cy="1271861"/>
              <a:chOff x="308650" y="285749"/>
              <a:chExt cx="4132526" cy="1271860"/>
            </a:xfrm>
          </p:grpSpPr>
          <p:sp>
            <p:nvSpPr>
              <p:cNvPr id="1302" name="P("/>
              <p:cNvSpPr/>
              <p:nvPr/>
            </p:nvSpPr>
            <p:spPr>
              <a:xfrm>
                <a:off x="308650" y="28761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atin typeface="Courier New"/>
                    <a:ea typeface="Courier New"/>
                    <a:cs typeface="Courier New"/>
                    <a:sym typeface="Courier New"/>
                  </a:defRPr>
                </a:lvl1pPr>
              </a:lstStyle>
              <a:p>
                <a:pPr/>
                <a:r>
                  <a:t>P(</a:t>
                </a:r>
              </a:p>
            </p:txBody>
          </p:sp>
          <p:sp>
            <p:nvSpPr>
              <p:cNvPr id="1303" name=")"/>
              <p:cNvSpPr/>
              <p:nvPr/>
            </p:nvSpPr>
            <p:spPr>
              <a:xfrm>
                <a:off x="3171176" y="28574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atin typeface="Courier New"/>
                    <a:ea typeface="Courier New"/>
                    <a:cs typeface="Courier New"/>
                    <a:sym typeface="Courier New"/>
                  </a:defRPr>
                </a:lvl1pPr>
              </a:lstStyle>
              <a:p>
                <a:pPr/>
                <a:r>
                  <a:t>)</a:t>
                </a:r>
              </a:p>
            </p:txBody>
          </p:sp>
        </p:grpSp>
      </p:grpSp>
      <p:sp>
        <p:nvSpPr>
          <p:cNvPr id="1306" name="Left-absorb"/>
          <p:cNvSpPr txBox="1"/>
          <p:nvPr/>
        </p:nvSpPr>
        <p:spPr>
          <a:xfrm>
            <a:off x="5276944" y="3111629"/>
            <a:ext cx="18187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Left-absorb</a:t>
            </a:r>
          </a:p>
        </p:txBody>
      </p:sp>
      <p:sp>
        <p:nvSpPr>
          <p:cNvPr id="1307" name="Left-absorb"/>
          <p:cNvSpPr txBox="1"/>
          <p:nvPr/>
        </p:nvSpPr>
        <p:spPr>
          <a:xfrm>
            <a:off x="5276944" y="4060632"/>
            <a:ext cx="18187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Left-absorb</a:t>
            </a:r>
          </a:p>
        </p:txBody>
      </p:sp>
      <p:sp>
        <p:nvSpPr>
          <p:cNvPr id="1308" name="Rounded Rectangle"/>
          <p:cNvSpPr/>
          <p:nvPr/>
        </p:nvSpPr>
        <p:spPr>
          <a:xfrm>
            <a:off x="7749826" y="7002532"/>
            <a:ext cx="2552797" cy="713935"/>
          </a:xfrm>
          <a:prstGeom prst="roundRect">
            <a:avLst>
              <a:gd name="adj" fmla="val 26683"/>
            </a:avLst>
          </a:prstGeom>
          <a:solidFill>
            <a:schemeClr val="accent4">
              <a:hueOff val="366961"/>
              <a:satOff val="4172"/>
              <a:lumOff val="11129"/>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09" name="."/>
          <p:cNvSpPr txBox="1"/>
          <p:nvPr/>
        </p:nvSpPr>
        <p:spPr>
          <a:xfrm>
            <a:off x="8324928" y="6608780"/>
            <a:ext cx="361443" cy="11553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1"/>
                </a:solidFill>
              </a:defRPr>
            </a:lvl1pPr>
          </a:lstStyle>
          <a:p>
            <a:pPr/>
            <a:r>
              <a:t>.</a:t>
            </a:r>
          </a:p>
        </p:txBody>
      </p:sp>
      <p:pic>
        <p:nvPicPr>
          <p:cNvPr id="1310" name="Image" descr="Image"/>
          <p:cNvPicPr>
            <a:picLocks noChangeAspect="1"/>
          </p:cNvPicPr>
          <p:nvPr/>
        </p:nvPicPr>
        <p:blipFill>
          <a:blip r:embed="rId5">
            <a:extLst/>
          </a:blip>
          <a:stretch>
            <a:fillRect/>
          </a:stretch>
        </p:blipFill>
        <p:spPr>
          <a:xfrm>
            <a:off x="8731476" y="7262830"/>
            <a:ext cx="584201" cy="342901"/>
          </a:xfrm>
          <a:prstGeom prst="rect">
            <a:avLst/>
          </a:prstGeom>
          <a:ln w="12700">
            <a:miter lim="400000"/>
          </a:ln>
        </p:spPr>
      </p:pic>
      <p:sp>
        <p:nvSpPr>
          <p:cNvPr id="1311" name="."/>
          <p:cNvSpPr txBox="1"/>
          <p:nvPr/>
        </p:nvSpPr>
        <p:spPr>
          <a:xfrm>
            <a:off x="9332434" y="6613200"/>
            <a:ext cx="361443" cy="11553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3">
                    <a:hueOff val="362282"/>
                    <a:satOff val="31803"/>
                    <a:lumOff val="-18242"/>
                  </a:schemeClr>
                </a:solidFill>
              </a:defRPr>
            </a:lvl1pPr>
          </a:lstStyle>
          <a:p>
            <a:pPr/>
            <a:r>
              <a:t>.</a:t>
            </a:r>
          </a:p>
        </p:txBody>
      </p:sp>
      <p:grpSp>
        <p:nvGrpSpPr>
          <p:cNvPr id="1314" name="Group"/>
          <p:cNvGrpSpPr/>
          <p:nvPr/>
        </p:nvGrpSpPr>
        <p:grpSpPr>
          <a:xfrm>
            <a:off x="8645848" y="7542287"/>
            <a:ext cx="1464375" cy="1271221"/>
            <a:chOff x="-1097724" y="577656"/>
            <a:chExt cx="1464373" cy="1271220"/>
          </a:xfrm>
        </p:grpSpPr>
        <p:sp>
          <p:nvSpPr>
            <p:cNvPr id="1312" name="`"/>
            <p:cNvSpPr/>
            <p:nvPr/>
          </p:nvSpPr>
          <p:spPr>
            <a:xfrm flipH="1">
              <a:off x="-1097725" y="57887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hueOff val="362282"/>
                      <a:satOff val="31803"/>
                      <a:lumOff val="-18242"/>
                    </a:schemeClr>
                  </a:solidFill>
                </a:defRPr>
              </a:lvl1pPr>
            </a:lstStyle>
            <a:p>
              <a:pPr/>
              <a:r>
                <a:t>`</a:t>
              </a:r>
            </a:p>
          </p:txBody>
        </p:sp>
        <p:sp>
          <p:nvSpPr>
            <p:cNvPr id="1313" name="`"/>
            <p:cNvSpPr/>
            <p:nvPr/>
          </p:nvSpPr>
          <p:spPr>
            <a:xfrm flipH="1">
              <a:off x="-903352" y="57765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hueOff val="362282"/>
                      <a:satOff val="31803"/>
                      <a:lumOff val="-18242"/>
                    </a:schemeClr>
                  </a:solidFill>
                </a:defRPr>
              </a:lvl1pPr>
            </a:lstStyle>
            <a:p>
              <a:pPr/>
              <a:r>
                <a:t>`</a:t>
              </a:r>
            </a:p>
          </p:txBody>
        </p:sp>
      </p:grpSp>
      <p:grpSp>
        <p:nvGrpSpPr>
          <p:cNvPr id="1317" name="Group"/>
          <p:cNvGrpSpPr/>
          <p:nvPr/>
        </p:nvGrpSpPr>
        <p:grpSpPr>
          <a:xfrm>
            <a:off x="6618285" y="7547167"/>
            <a:ext cx="1464375" cy="1271222"/>
            <a:chOff x="-1097724" y="577656"/>
            <a:chExt cx="1464373" cy="1271220"/>
          </a:xfrm>
        </p:grpSpPr>
        <p:sp>
          <p:nvSpPr>
            <p:cNvPr id="1315" name="`"/>
            <p:cNvSpPr/>
            <p:nvPr/>
          </p:nvSpPr>
          <p:spPr>
            <a:xfrm flipH="1">
              <a:off x="-1097725" y="57887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1"/>
                  </a:solidFill>
                </a:defRPr>
              </a:lvl1pPr>
            </a:lstStyle>
            <a:p>
              <a:pPr/>
              <a:r>
                <a:t>`</a:t>
              </a:r>
            </a:p>
          </p:txBody>
        </p:sp>
        <p:sp>
          <p:nvSpPr>
            <p:cNvPr id="1316" name="`"/>
            <p:cNvSpPr/>
            <p:nvPr/>
          </p:nvSpPr>
          <p:spPr>
            <a:xfrm flipH="1">
              <a:off x="-903352" y="57765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1"/>
                  </a:solidFill>
                </a:defRPr>
              </a:lvl1pPr>
            </a:lstStyle>
            <a:p>
              <a:pPr/>
              <a:r>
                <a:t>`</a:t>
              </a:r>
            </a:p>
          </p:txBody>
        </p:sp>
      </p:grpSp>
      <p:grpSp>
        <p:nvGrpSpPr>
          <p:cNvPr id="1320" name="Group"/>
          <p:cNvGrpSpPr/>
          <p:nvPr/>
        </p:nvGrpSpPr>
        <p:grpSpPr>
          <a:xfrm>
            <a:off x="3604485" y="3901740"/>
            <a:ext cx="538925" cy="1156534"/>
            <a:chOff x="0" y="0"/>
            <a:chExt cx="538924" cy="1156532"/>
          </a:xfrm>
        </p:grpSpPr>
        <p:sp>
          <p:nvSpPr>
            <p:cNvPr id="1318" name="`"/>
            <p:cNvSpPr txBox="1"/>
            <p:nvPr/>
          </p:nvSpPr>
          <p:spPr>
            <a:xfrm flipH="1">
              <a:off x="-1" y="1220"/>
              <a:ext cx="344552" cy="11553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solidFill>
                </a:defRPr>
              </a:lvl1pPr>
            </a:lstStyle>
            <a:p>
              <a:pPr/>
              <a:r>
                <a:t>`</a:t>
              </a:r>
            </a:p>
          </p:txBody>
        </p:sp>
        <p:sp>
          <p:nvSpPr>
            <p:cNvPr id="1319" name="`"/>
            <p:cNvSpPr txBox="1"/>
            <p:nvPr/>
          </p:nvSpPr>
          <p:spPr>
            <a:xfrm flipH="1">
              <a:off x="194373" y="-1"/>
              <a:ext cx="344552" cy="1155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solidFill>
                </a:defRPr>
              </a:lvl1pPr>
            </a:lstStyle>
            <a:p>
              <a:pPr/>
              <a:r>
                <a:t>`</a:t>
              </a:r>
            </a:p>
          </p:txBody>
        </p:sp>
      </p:grpSp>
      <p:grpSp>
        <p:nvGrpSpPr>
          <p:cNvPr id="1323" name="Group"/>
          <p:cNvGrpSpPr/>
          <p:nvPr/>
        </p:nvGrpSpPr>
        <p:grpSpPr>
          <a:xfrm>
            <a:off x="7053919" y="6458572"/>
            <a:ext cx="1464374" cy="1271222"/>
            <a:chOff x="-1097724" y="577656"/>
            <a:chExt cx="1464373" cy="1271220"/>
          </a:xfrm>
        </p:grpSpPr>
        <p:sp>
          <p:nvSpPr>
            <p:cNvPr id="1321" name="`"/>
            <p:cNvSpPr/>
            <p:nvPr/>
          </p:nvSpPr>
          <p:spPr>
            <a:xfrm flipH="1">
              <a:off x="-1097725" y="57887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1"/>
                  </a:solidFill>
                </a:defRPr>
              </a:lvl1pPr>
            </a:lstStyle>
            <a:p>
              <a:pPr/>
              <a:r>
                <a:t>`</a:t>
              </a:r>
            </a:p>
          </p:txBody>
        </p:sp>
        <p:sp>
          <p:nvSpPr>
            <p:cNvPr id="1322" name="`"/>
            <p:cNvSpPr/>
            <p:nvPr/>
          </p:nvSpPr>
          <p:spPr>
            <a:xfrm flipH="1">
              <a:off x="-903352" y="57765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1"/>
                  </a:solidFill>
                </a:defRPr>
              </a:lvl1pPr>
            </a:lstStyle>
            <a:p>
              <a:pPr/>
              <a:r>
                <a:t>`</a:t>
              </a:r>
            </a:p>
          </p:txBody>
        </p:sp>
      </p:grpSp>
      <p:grpSp>
        <p:nvGrpSpPr>
          <p:cNvPr id="1326" name="Group"/>
          <p:cNvGrpSpPr/>
          <p:nvPr/>
        </p:nvGrpSpPr>
        <p:grpSpPr>
          <a:xfrm>
            <a:off x="8473242" y="6433237"/>
            <a:ext cx="1464374" cy="1271222"/>
            <a:chOff x="-1097724" y="577656"/>
            <a:chExt cx="1464373" cy="1271220"/>
          </a:xfrm>
        </p:grpSpPr>
        <p:sp>
          <p:nvSpPr>
            <p:cNvPr id="1324" name="`"/>
            <p:cNvSpPr/>
            <p:nvPr/>
          </p:nvSpPr>
          <p:spPr>
            <a:xfrm flipH="1">
              <a:off x="-1097725" y="57887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hueOff val="362282"/>
                      <a:satOff val="31803"/>
                      <a:lumOff val="-18242"/>
                    </a:schemeClr>
                  </a:solidFill>
                </a:defRPr>
              </a:lvl1pPr>
            </a:lstStyle>
            <a:p>
              <a:pPr/>
              <a:r>
                <a:t>`</a:t>
              </a:r>
            </a:p>
          </p:txBody>
        </p:sp>
        <p:sp>
          <p:nvSpPr>
            <p:cNvPr id="1325" name="`"/>
            <p:cNvSpPr/>
            <p:nvPr/>
          </p:nvSpPr>
          <p:spPr>
            <a:xfrm flipH="1">
              <a:off x="-903352" y="57765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hueOff val="362282"/>
                      <a:satOff val="31803"/>
                      <a:lumOff val="-18242"/>
                    </a:schemeClr>
                  </a:solidFill>
                </a:defRPr>
              </a:lvl1pPr>
            </a:lstStyle>
            <a:p>
              <a:pPr/>
              <a:r>
                <a:t>`</a:t>
              </a:r>
            </a:p>
          </p:txBody>
        </p:sp>
      </p:grpSp>
      <p:sp>
        <p:nvSpPr>
          <p:cNvPr id="1327" name="Left-absorb"/>
          <p:cNvSpPr txBox="1"/>
          <p:nvPr/>
        </p:nvSpPr>
        <p:spPr>
          <a:xfrm>
            <a:off x="5276944" y="5001009"/>
            <a:ext cx="181874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Left-absorb</a:t>
            </a:r>
          </a:p>
        </p:txBody>
      </p:sp>
      <p:sp>
        <p:nvSpPr>
          <p:cNvPr id="1328" name="identity"/>
          <p:cNvSpPr txBox="1"/>
          <p:nvPr/>
        </p:nvSpPr>
        <p:spPr>
          <a:xfrm>
            <a:off x="5909404" y="6027903"/>
            <a:ext cx="118628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identity</a:t>
            </a:r>
          </a:p>
        </p:txBody>
      </p:sp>
      <p:sp>
        <p:nvSpPr>
          <p:cNvPr id="1329" name="swap"/>
          <p:cNvSpPr txBox="1"/>
          <p:nvPr/>
        </p:nvSpPr>
        <p:spPr>
          <a:xfrm>
            <a:off x="6208413" y="7128970"/>
            <a:ext cx="88727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swap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7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277"/>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276"/>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1279"/>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1281"/>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6" fill="hold">
                                  <p:stCondLst>
                                    <p:cond delay="0"/>
                                  </p:stCondLst>
                                  <p:iterate type="el" backwards="0">
                                    <p:tmAbs val="0"/>
                                  </p:iterate>
                                  <p:childTnLst>
                                    <p:set>
                                      <p:cBhvr>
                                        <p:cTn id="21" fill="hold"/>
                                        <p:tgtEl>
                                          <p:spTgt spid="1280"/>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7" fill="hold">
                                  <p:stCondLst>
                                    <p:cond delay="0"/>
                                  </p:stCondLst>
                                  <p:iterate type="el" backwards="0">
                                    <p:tmAbs val="0"/>
                                  </p:iterate>
                                  <p:childTnLst>
                                    <p:set>
                                      <p:cBhvr>
                                        <p:cTn id="24" fill="hold"/>
                                        <p:tgtEl>
                                          <p:spTgt spid="1283"/>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8" fill="hold">
                                  <p:stCondLst>
                                    <p:cond delay="0"/>
                                  </p:stCondLst>
                                  <p:iterate type="el" backwards="0">
                                    <p:tmAbs val="0"/>
                                  </p:iterate>
                                  <p:childTnLst>
                                    <p:set>
                                      <p:cBhvr>
                                        <p:cTn id="27" fill="hold"/>
                                        <p:tgtEl>
                                          <p:spTgt spid="1284"/>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9" fill="hold">
                                  <p:stCondLst>
                                    <p:cond delay="0"/>
                                  </p:stCondLst>
                                  <p:iterate type="el" backwards="0">
                                    <p:tmAbs val="0"/>
                                  </p:iterate>
                                  <p:childTnLst>
                                    <p:set>
                                      <p:cBhvr>
                                        <p:cTn id="30" fill="hold"/>
                                        <p:tgtEl>
                                          <p:spTgt spid="1285"/>
                                        </p:tgtEl>
                                        <p:attrNameLst>
                                          <p:attrName>style.visibility</p:attrName>
                                        </p:attrNameLst>
                                      </p:cBhvr>
                                      <p:to>
                                        <p:strVal val="visible"/>
                                      </p:to>
                                    </p:set>
                                  </p:childTnLst>
                                </p:cTn>
                              </p:par>
                            </p:childTnLst>
                          </p:cTn>
                        </p:par>
                        <p:par>
                          <p:cTn id="31" fill="hold">
                            <p:stCondLst>
                              <p:cond delay="0"/>
                            </p:stCondLst>
                            <p:childTnLst>
                              <p:par>
                                <p:cTn id="32" presetClass="entr" nodeType="afterEffect" presetSubtype="0" presetID="1" grpId="10" fill="hold">
                                  <p:stCondLst>
                                    <p:cond delay="0"/>
                                  </p:stCondLst>
                                  <p:iterate type="el" backwards="0">
                                    <p:tmAbs val="0"/>
                                  </p:iterate>
                                  <p:childTnLst>
                                    <p:set>
                                      <p:cBhvr>
                                        <p:cTn id="33" fill="hold"/>
                                        <p:tgtEl>
                                          <p:spTgt spid="1288"/>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11" fill="hold">
                                  <p:stCondLst>
                                    <p:cond delay="0"/>
                                  </p:stCondLst>
                                  <p:iterate type="el" backwards="0">
                                    <p:tmAbs val="0"/>
                                  </p:iterate>
                                  <p:childTnLst>
                                    <p:set>
                                      <p:cBhvr>
                                        <p:cTn id="36" fill="hold"/>
                                        <p:tgtEl>
                                          <p:spTgt spid="1287"/>
                                        </p:tgtEl>
                                        <p:attrNameLst>
                                          <p:attrName>style.visibility</p:attrName>
                                        </p:attrNameLst>
                                      </p:cBhvr>
                                      <p:to>
                                        <p:strVal val="visible"/>
                                      </p:to>
                                    </p:set>
                                  </p:childTnLst>
                                </p:cTn>
                              </p:par>
                            </p:childTnLst>
                          </p:cTn>
                        </p:par>
                        <p:par>
                          <p:cTn id="37" fill="hold">
                            <p:stCondLst>
                              <p:cond delay="0"/>
                            </p:stCondLst>
                            <p:childTnLst>
                              <p:par>
                                <p:cTn id="38" presetClass="entr" nodeType="afterEffect" presetSubtype="0" presetID="1" grpId="12" fill="hold">
                                  <p:stCondLst>
                                    <p:cond delay="0"/>
                                  </p:stCondLst>
                                  <p:iterate type="el" backwards="0">
                                    <p:tmAbs val="0"/>
                                  </p:iterate>
                                  <p:childTnLst>
                                    <p:set>
                                      <p:cBhvr>
                                        <p:cTn id="39" fill="hold"/>
                                        <p:tgtEl>
                                          <p:spTgt spid="1289"/>
                                        </p:tgtEl>
                                        <p:attrNameLst>
                                          <p:attrName>style.visibility</p:attrName>
                                        </p:attrNameLst>
                                      </p:cBhvr>
                                      <p:to>
                                        <p:strVal val="visible"/>
                                      </p:to>
                                    </p:set>
                                  </p:childTnLst>
                                </p:cTn>
                              </p:par>
                            </p:childTnLst>
                          </p:cTn>
                        </p:par>
                        <p:par>
                          <p:cTn id="40" fill="hold">
                            <p:stCondLst>
                              <p:cond delay="0"/>
                            </p:stCondLst>
                            <p:childTnLst>
                              <p:par>
                                <p:cTn id="41" presetClass="entr" nodeType="afterEffect" presetSubtype="0" presetID="1" grpId="13" fill="hold">
                                  <p:stCondLst>
                                    <p:cond delay="0"/>
                                  </p:stCondLst>
                                  <p:iterate type="el" backwards="0">
                                    <p:tmAbs val="0"/>
                                  </p:iterate>
                                  <p:childTnLst>
                                    <p:set>
                                      <p:cBhvr>
                                        <p:cTn id="42" fill="hold"/>
                                        <p:tgtEl>
                                          <p:spTgt spid="1306"/>
                                        </p:tgtEl>
                                        <p:attrNameLst>
                                          <p:attrName>style.visibility</p:attrName>
                                        </p:attrNameLst>
                                      </p:cBhvr>
                                      <p:to>
                                        <p:strVal val="visible"/>
                                      </p:to>
                                    </p:set>
                                  </p:childTnLst>
                                </p:cTn>
                              </p:par>
                            </p:childTnLst>
                          </p:cTn>
                        </p:par>
                        <p:par>
                          <p:cTn id="43" fill="hold">
                            <p:stCondLst>
                              <p:cond delay="0"/>
                            </p:stCondLst>
                            <p:childTnLst>
                              <p:par>
                                <p:cTn id="44" presetClass="entr" nodeType="afterEffect" presetSubtype="0" presetID="1" grpId="14" fill="hold">
                                  <p:stCondLst>
                                    <p:cond delay="0"/>
                                  </p:stCondLst>
                                  <p:iterate type="el" backwards="0">
                                    <p:tmAbs val="0"/>
                                  </p:iterate>
                                  <p:childTnLst>
                                    <p:set>
                                      <p:cBhvr>
                                        <p:cTn id="45" fill="hold"/>
                                        <p:tgtEl>
                                          <p:spTgt spid="1307"/>
                                        </p:tgtEl>
                                        <p:attrNameLst>
                                          <p:attrName>style.visibility</p:attrName>
                                        </p:attrNameLst>
                                      </p:cBhvr>
                                      <p:to>
                                        <p:strVal val="visible"/>
                                      </p:to>
                                    </p:set>
                                  </p:childTnLst>
                                </p:cTn>
                              </p:par>
                            </p:childTnLst>
                          </p:cTn>
                        </p:par>
                        <p:par>
                          <p:cTn id="46" fill="hold">
                            <p:stCondLst>
                              <p:cond delay="0"/>
                            </p:stCondLst>
                            <p:childTnLst>
                              <p:par>
                                <p:cTn id="47" presetClass="entr" nodeType="afterEffect" presetSubtype="0" presetID="1" grpId="15" fill="hold">
                                  <p:stCondLst>
                                    <p:cond delay="0"/>
                                  </p:stCondLst>
                                  <p:iterate type="el" backwards="0">
                                    <p:tmAbs val="0"/>
                                  </p:iterate>
                                  <p:childTnLst>
                                    <p:set>
                                      <p:cBhvr>
                                        <p:cTn id="48" fill="hold"/>
                                        <p:tgtEl>
                                          <p:spTgt spid="1327"/>
                                        </p:tgtEl>
                                        <p:attrNameLst>
                                          <p:attrName>style.visibility</p:attrName>
                                        </p:attrNameLst>
                                      </p:cBhvr>
                                      <p:to>
                                        <p:strVal val="visible"/>
                                      </p:to>
                                    </p:set>
                                  </p:childTnLst>
                                </p:cTn>
                              </p:par>
                            </p:childTnLst>
                          </p:cTn>
                        </p:par>
                        <p:par>
                          <p:cTn id="49" fill="hold">
                            <p:stCondLst>
                              <p:cond delay="0"/>
                            </p:stCondLst>
                            <p:childTnLst>
                              <p:par>
                                <p:cTn id="50" presetClass="entr" nodeType="afterEffect" presetSubtype="0" presetID="1" grpId="16" fill="hold">
                                  <p:stCondLst>
                                    <p:cond delay="0"/>
                                  </p:stCondLst>
                                  <p:iterate type="el" backwards="0">
                                    <p:tmAbs val="0"/>
                                  </p:iterate>
                                  <p:childTnLst>
                                    <p:set>
                                      <p:cBhvr>
                                        <p:cTn id="51" fill="hold"/>
                                        <p:tgtEl>
                                          <p:spTgt spid="1328"/>
                                        </p:tgtEl>
                                        <p:attrNameLst>
                                          <p:attrName>style.visibility</p:attrName>
                                        </p:attrNameLst>
                                      </p:cBhvr>
                                      <p:to>
                                        <p:strVal val="visible"/>
                                      </p:to>
                                    </p:set>
                                  </p:childTnLst>
                                </p:cTn>
                              </p:par>
                            </p:childTnLst>
                          </p:cTn>
                        </p:par>
                        <p:par>
                          <p:cTn id="52" fill="hold">
                            <p:stCondLst>
                              <p:cond delay="0"/>
                            </p:stCondLst>
                            <p:childTnLst>
                              <p:par>
                                <p:cTn id="53" presetClass="entr" nodeType="afterEffect" presetSubtype="0" presetID="1" grpId="17" fill="hold">
                                  <p:stCondLst>
                                    <p:cond delay="0"/>
                                  </p:stCondLst>
                                  <p:iterate type="el" backwards="0">
                                    <p:tmAbs val="0"/>
                                  </p:iterate>
                                  <p:childTnLst>
                                    <p:set>
                                      <p:cBhvr>
                                        <p:cTn id="54" fill="hold"/>
                                        <p:tgtEl>
                                          <p:spTgt spid="1329"/>
                                        </p:tgtEl>
                                        <p:attrNameLst>
                                          <p:attrName>style.visibility</p:attrName>
                                        </p:attrNameLst>
                                      </p:cBhvr>
                                      <p:to>
                                        <p:strVal val="visible"/>
                                      </p:to>
                                    </p:set>
                                  </p:childTnLst>
                                </p:cTn>
                              </p:par>
                            </p:childTnLst>
                          </p:cTn>
                        </p:par>
                        <p:par>
                          <p:cTn id="55" fill="hold">
                            <p:stCondLst>
                              <p:cond delay="0"/>
                            </p:stCondLst>
                            <p:childTnLst>
                              <p:par>
                                <p:cTn id="56" presetClass="entr" nodeType="afterEffect" presetSubtype="0" presetID="1" grpId="18" fill="hold">
                                  <p:stCondLst>
                                    <p:cond delay="0"/>
                                  </p:stCondLst>
                                  <p:iterate type="el" backwards="0">
                                    <p:tmAbs val="0"/>
                                  </p:iterate>
                                  <p:childTnLst>
                                    <p:set>
                                      <p:cBhvr>
                                        <p:cTn id="57" fill="hold"/>
                                        <p:tgtEl>
                                          <p:spTgt spid="1314"/>
                                        </p:tgtEl>
                                        <p:attrNameLst>
                                          <p:attrName>style.visibility</p:attrName>
                                        </p:attrNameLst>
                                      </p:cBhvr>
                                      <p:to>
                                        <p:strVal val="visible"/>
                                      </p:to>
                                    </p:set>
                                  </p:childTnLst>
                                </p:cTn>
                              </p:par>
                            </p:childTnLst>
                          </p:cTn>
                        </p:par>
                        <p:par>
                          <p:cTn id="58" fill="hold">
                            <p:stCondLst>
                              <p:cond delay="0"/>
                            </p:stCondLst>
                            <p:childTnLst>
                              <p:par>
                                <p:cTn id="59" presetClass="entr" nodeType="afterEffect" presetSubtype="0" presetID="1" grpId="19" fill="hold">
                                  <p:stCondLst>
                                    <p:cond delay="0"/>
                                  </p:stCondLst>
                                  <p:iterate type="el" backwards="0">
                                    <p:tmAbs val="0"/>
                                  </p:iterate>
                                  <p:childTnLst>
                                    <p:set>
                                      <p:cBhvr>
                                        <p:cTn id="60" fill="hold"/>
                                        <p:tgtEl>
                                          <p:spTgt spid="1317"/>
                                        </p:tgtEl>
                                        <p:attrNameLst>
                                          <p:attrName>style.visibility</p:attrName>
                                        </p:attrNameLst>
                                      </p:cBhvr>
                                      <p:to>
                                        <p:strVal val="visible"/>
                                      </p:to>
                                    </p:set>
                                  </p:childTnLst>
                                </p:cTn>
                              </p:par>
                            </p:childTnLst>
                          </p:cTn>
                        </p:par>
                        <p:par>
                          <p:cTn id="61" fill="hold">
                            <p:stCondLst>
                              <p:cond delay="0"/>
                            </p:stCondLst>
                            <p:childTnLst>
                              <p:par>
                                <p:cTn id="62" presetClass="entr" nodeType="afterEffect" presetSubtype="0" presetID="1" grpId="20" fill="hold">
                                  <p:stCondLst>
                                    <p:cond delay="0"/>
                                  </p:stCondLst>
                                  <p:iterate type="el" backwards="0">
                                    <p:tmAbs val="0"/>
                                  </p:iterate>
                                  <p:childTnLst>
                                    <p:set>
                                      <p:cBhvr>
                                        <p:cTn id="63" fill="hold"/>
                                        <p:tgtEl>
                                          <p:spTgt spid="1326"/>
                                        </p:tgtEl>
                                        <p:attrNameLst>
                                          <p:attrName>style.visibility</p:attrName>
                                        </p:attrNameLst>
                                      </p:cBhvr>
                                      <p:to>
                                        <p:strVal val="visible"/>
                                      </p:to>
                                    </p:set>
                                  </p:childTnLst>
                                </p:cTn>
                              </p:par>
                            </p:childTnLst>
                          </p:cTn>
                        </p:par>
                        <p:par>
                          <p:cTn id="64" fill="hold">
                            <p:stCondLst>
                              <p:cond delay="0"/>
                            </p:stCondLst>
                            <p:childTnLst>
                              <p:par>
                                <p:cTn id="65" presetClass="entr" nodeType="afterEffect" presetSubtype="0" presetID="1" grpId="21" fill="hold">
                                  <p:stCondLst>
                                    <p:cond delay="0"/>
                                  </p:stCondLst>
                                  <p:iterate type="el" backwards="0">
                                    <p:tmAbs val="0"/>
                                  </p:iterate>
                                  <p:childTnLst>
                                    <p:set>
                                      <p:cBhvr>
                                        <p:cTn id="66" fill="hold"/>
                                        <p:tgtEl>
                                          <p:spTgt spid="1323"/>
                                        </p:tgtEl>
                                        <p:attrNameLst>
                                          <p:attrName>style.visibility</p:attrName>
                                        </p:attrNameLst>
                                      </p:cBhvr>
                                      <p:to>
                                        <p:strVal val="visible"/>
                                      </p:to>
                                    </p:set>
                                  </p:childTnLst>
                                </p:cTn>
                              </p:par>
                            </p:childTnLst>
                          </p:cTn>
                        </p:par>
                        <p:par>
                          <p:cTn id="67" fill="hold">
                            <p:stCondLst>
                              <p:cond delay="0"/>
                            </p:stCondLst>
                            <p:childTnLst>
                              <p:par>
                                <p:cTn id="68" presetClass="entr" nodeType="afterEffect" presetSubtype="0" presetID="1" grpId="22" fill="hold">
                                  <p:stCondLst>
                                    <p:cond delay="0"/>
                                  </p:stCondLst>
                                  <p:iterate type="el" backwards="0">
                                    <p:tmAbs val="0"/>
                                  </p:iterate>
                                  <p:childTnLst>
                                    <p:set>
                                      <p:cBhvr>
                                        <p:cTn id="69" fill="hold"/>
                                        <p:tgtEl>
                                          <p:spTgt spid="1309"/>
                                        </p:tgtEl>
                                        <p:attrNameLst>
                                          <p:attrName>style.visibility</p:attrName>
                                        </p:attrNameLst>
                                      </p:cBhvr>
                                      <p:to>
                                        <p:strVal val="visible"/>
                                      </p:to>
                                    </p:set>
                                  </p:childTnLst>
                                </p:cTn>
                              </p:par>
                            </p:childTnLst>
                          </p:cTn>
                        </p:par>
                        <p:par>
                          <p:cTn id="70" fill="hold">
                            <p:stCondLst>
                              <p:cond delay="0"/>
                            </p:stCondLst>
                            <p:childTnLst>
                              <p:par>
                                <p:cTn id="71" presetClass="entr" nodeType="afterEffect" presetSubtype="0" presetID="1" grpId="23" fill="hold">
                                  <p:stCondLst>
                                    <p:cond delay="0"/>
                                  </p:stCondLst>
                                  <p:iterate type="el" backwards="0">
                                    <p:tmAbs val="0"/>
                                  </p:iterate>
                                  <p:childTnLst>
                                    <p:set>
                                      <p:cBhvr>
                                        <p:cTn id="72" fill="hold"/>
                                        <p:tgtEl>
                                          <p:spTgt spid="1311"/>
                                        </p:tgtEl>
                                        <p:attrNameLst>
                                          <p:attrName>style.visibility</p:attrName>
                                        </p:attrNameLst>
                                      </p:cBhvr>
                                      <p:to>
                                        <p:strVal val="visible"/>
                                      </p:to>
                                    </p:set>
                                  </p:childTnLst>
                                </p:cTn>
                              </p:par>
                            </p:childTnLst>
                          </p:cTn>
                        </p:par>
                        <p:par>
                          <p:cTn id="73" fill="hold">
                            <p:stCondLst>
                              <p:cond delay="0"/>
                            </p:stCondLst>
                            <p:childTnLst>
                              <p:par>
                                <p:cTn id="74" presetClass="entr" nodeType="afterEffect" presetSubtype="0" presetID="1" grpId="24" fill="hold">
                                  <p:stCondLst>
                                    <p:cond delay="0"/>
                                  </p:stCondLst>
                                  <p:iterate type="el" backwards="0">
                                    <p:tmAbs val="0"/>
                                  </p:iterate>
                                  <p:childTnLst>
                                    <p:set>
                                      <p:cBhvr>
                                        <p:cTn id="75" fill="hold"/>
                                        <p:tgtEl>
                                          <p:spTgt spid="131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Class="entr" nodeType="clickEffect" presetSubtype="0" presetID="1" grpId="25" fill="hold">
                                  <p:stCondLst>
                                    <p:cond delay="0"/>
                                  </p:stCondLst>
                                  <p:iterate type="el" backwards="0">
                                    <p:tmAbs val="0"/>
                                  </p:iterate>
                                  <p:childTnLst>
                                    <p:set>
                                      <p:cBhvr>
                                        <p:cTn id="79" fill="hold"/>
                                        <p:tgtEl>
                                          <p:spTgt spid="1274"/>
                                        </p:tgtEl>
                                        <p:attrNameLst>
                                          <p:attrName>style.visibility</p:attrName>
                                        </p:attrNameLst>
                                      </p:cBhvr>
                                      <p:to>
                                        <p:strVal val="visible"/>
                                      </p:to>
                                    </p:set>
                                  </p:childTnLst>
                                </p:cTn>
                              </p:par>
                            </p:childTnLst>
                          </p:cTn>
                        </p:par>
                        <p:par>
                          <p:cTn id="80" fill="hold">
                            <p:stCondLst>
                              <p:cond delay="0"/>
                            </p:stCondLst>
                            <p:childTnLst>
                              <p:par>
                                <p:cTn id="81" presetClass="entr" nodeType="afterEffect" presetSubtype="0" presetID="1" grpId="26" fill="hold">
                                  <p:stCondLst>
                                    <p:cond delay="0"/>
                                  </p:stCondLst>
                                  <p:iterate type="el" backwards="0">
                                    <p:tmAbs val="0"/>
                                  </p:iterate>
                                  <p:childTnLst>
                                    <p:set>
                                      <p:cBhvr>
                                        <p:cTn id="82" fill="hold"/>
                                        <p:tgtEl>
                                          <p:spTgt spid="1269"/>
                                        </p:tgtEl>
                                        <p:attrNameLst>
                                          <p:attrName>style.visibility</p:attrName>
                                        </p:attrNameLst>
                                      </p:cBhvr>
                                      <p:to>
                                        <p:strVal val="visible"/>
                                      </p:to>
                                    </p:set>
                                  </p:childTnLst>
                                </p:cTn>
                              </p:par>
                            </p:childTnLst>
                          </p:cTn>
                        </p:par>
                        <p:par>
                          <p:cTn id="83" fill="hold">
                            <p:stCondLst>
                              <p:cond delay="0"/>
                            </p:stCondLst>
                            <p:childTnLst>
                              <p:par>
                                <p:cTn id="84" presetClass="path" nodeType="afterEffect" presetSubtype="0" presetID="-1" grpId="27" accel="50000" decel="50000" fill="hold">
                                  <p:stCondLst>
                                    <p:cond delay="0"/>
                                  </p:stCondLst>
                                  <p:childTnLst>
                                    <p:animMotion path="M 0.000000 0.000000 L 0.026529 0.000000" origin="layout" pathEditMode="relative">
                                      <p:cBhvr>
                                        <p:cTn id="85" dur="1000" fill="hold"/>
                                        <p:tgtEl>
                                          <p:spTgt spid="1264"/>
                                        </p:tgtEl>
                                        <p:attrNameLst>
                                          <p:attrName>ppt_x</p:attrName>
                                          <p:attrName>ppt_y</p:attrName>
                                        </p:attrNameLst>
                                      </p:cBhvr>
                                    </p:animMotion>
                                  </p:childTnLst>
                                </p:cTn>
                              </p:par>
                            </p:childTnLst>
                          </p:cTn>
                        </p:par>
                        <p:par>
                          <p:cTn id="86" fill="hold">
                            <p:stCondLst>
                              <p:cond delay="1000"/>
                            </p:stCondLst>
                            <p:childTnLst>
                              <p:par>
                                <p:cTn id="87" presetClass="exit" nodeType="afterEffect" presetID="9" grpId="28" fill="hold">
                                  <p:stCondLst>
                                    <p:cond delay="0"/>
                                  </p:stCondLst>
                                  <p:iterate type="el" backwards="0">
                                    <p:tmAbs val="0"/>
                                  </p:iterate>
                                  <p:childTnLst>
                                    <p:animEffect filter="dissolve" transition="out">
                                      <p:cBhvr>
                                        <p:cTn id="88" dur="1500" fill="hold"/>
                                        <p:tgtEl>
                                          <p:spTgt spid="1264"/>
                                        </p:tgtEl>
                                      </p:cBhvr>
                                    </p:animEffect>
                                    <p:set>
                                      <p:cBhvr>
                                        <p:cTn id="89" fill="hold">
                                          <p:stCondLst>
                                            <p:cond delay="1499"/>
                                          </p:stCondLst>
                                        </p:cTn>
                                        <p:tgtEl>
                                          <p:spTgt spid="1264"/>
                                        </p:tgtEl>
                                        <p:attrNameLst>
                                          <p:attrName>style.visibility</p:attrName>
                                        </p:attrNameLst>
                                      </p:cBhvr>
                                      <p:to>
                                        <p:strVal val="hidden"/>
                                      </p:to>
                                    </p:set>
                                  </p:childTnLst>
                                </p:cTn>
                              </p:par>
                            </p:childTnLst>
                          </p:cTn>
                        </p:par>
                        <p:par>
                          <p:cTn id="90" fill="hold">
                            <p:stCondLst>
                              <p:cond delay="2500"/>
                            </p:stCondLst>
                            <p:childTnLst>
                              <p:par>
                                <p:cTn id="91" presetClass="exit" nodeType="afterEffect" presetSubtype="0" presetID="1" grpId="29" fill="hold">
                                  <p:stCondLst>
                                    <p:cond delay="0"/>
                                  </p:stCondLst>
                                  <p:iterate type="el" backwards="0">
                                    <p:tmAbs val="0"/>
                                  </p:iterate>
                                  <p:childTnLst>
                                    <p:set>
                                      <p:cBhvr>
                                        <p:cTn id="92" fill="hold">
                                          <p:stCondLst>
                                            <p:cond delay="0"/>
                                          </p:stCondLst>
                                        </p:cTn>
                                        <p:tgtEl>
                                          <p:spTgt spid="127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Class="entr" nodeType="clickEffect" presetSubtype="0" presetID="1" grpId="30" fill="hold">
                                  <p:stCondLst>
                                    <p:cond delay="0"/>
                                  </p:stCondLst>
                                  <p:iterate type="el" backwards="0">
                                    <p:tmAbs val="0"/>
                                  </p:iterate>
                                  <p:childTnLst>
                                    <p:set>
                                      <p:cBhvr>
                                        <p:cTn id="96" fill="hold"/>
                                        <p:tgtEl>
                                          <p:spTgt spid="1278"/>
                                        </p:tgtEl>
                                        <p:attrNameLst>
                                          <p:attrName>style.visibility</p:attrName>
                                        </p:attrNameLst>
                                      </p:cBhvr>
                                      <p:to>
                                        <p:strVal val="visible"/>
                                      </p:to>
                                    </p:set>
                                  </p:childTnLst>
                                </p:cTn>
                              </p:par>
                            </p:childTnLst>
                          </p:cTn>
                        </p:par>
                        <p:par>
                          <p:cTn id="97" fill="hold">
                            <p:stCondLst>
                              <p:cond delay="0"/>
                            </p:stCondLst>
                            <p:childTnLst>
                              <p:par>
                                <p:cTn id="98" presetClass="path" nodeType="afterEffect" presetSubtype="0" presetID="-1" grpId="31" accel="50000" decel="50000" fill="hold">
                                  <p:stCondLst>
                                    <p:cond delay="0"/>
                                  </p:stCondLst>
                                  <p:childTnLst>
                                    <p:animMotion path="M 0.000000 0.000000 L 0.035392 0.000665" origin="layout" pathEditMode="relative">
                                      <p:cBhvr>
                                        <p:cTn id="99" dur="1000" fill="hold"/>
                                        <p:tgtEl>
                                          <p:spTgt spid="1269"/>
                                        </p:tgtEl>
                                        <p:attrNameLst>
                                          <p:attrName>ppt_x</p:attrName>
                                          <p:attrName>ppt_y</p:attrName>
                                        </p:attrNameLst>
                                      </p:cBhvr>
                                    </p:animMotion>
                                  </p:childTnLst>
                                </p:cTn>
                              </p:par>
                            </p:childTnLst>
                          </p:cTn>
                        </p:par>
                        <p:par>
                          <p:cTn id="100" fill="hold">
                            <p:stCondLst>
                              <p:cond delay="0"/>
                            </p:stCondLst>
                            <p:childTnLst>
                              <p:par>
                                <p:cTn id="101" presetClass="path" nodeType="afterEffect" presetSubtype="0" presetID="-1" grpId="32" accel="50000" decel="50000" fill="hold">
                                  <p:stCondLst>
                                    <p:cond delay="0"/>
                                  </p:stCondLst>
                                  <p:childTnLst>
                                    <p:animMotion path="M 0.000000 0.000000 L 0.035156 0.000000" origin="layout" pathEditMode="relative">
                                      <p:cBhvr>
                                        <p:cTn id="102" dur="1000" fill="hold"/>
                                        <p:tgtEl>
                                          <p:spTgt spid="1265"/>
                                        </p:tgtEl>
                                        <p:attrNameLst>
                                          <p:attrName>ppt_x</p:attrName>
                                          <p:attrName>ppt_y</p:attrName>
                                        </p:attrNameLst>
                                      </p:cBhvr>
                                    </p:animMotion>
                                  </p:childTnLst>
                                </p:cTn>
                              </p:par>
                            </p:childTnLst>
                          </p:cTn>
                        </p:par>
                        <p:par>
                          <p:cTn id="103" fill="hold">
                            <p:stCondLst>
                              <p:cond delay="1000"/>
                            </p:stCondLst>
                            <p:childTnLst>
                              <p:par>
                                <p:cTn id="104" presetClass="exit" nodeType="afterEffect" presetID="9" grpId="33" fill="hold">
                                  <p:stCondLst>
                                    <p:cond delay="0"/>
                                  </p:stCondLst>
                                  <p:iterate type="el" backwards="0">
                                    <p:tmAbs val="0"/>
                                  </p:iterate>
                                  <p:childTnLst>
                                    <p:animEffect filter="dissolve" transition="out">
                                      <p:cBhvr>
                                        <p:cTn id="105" dur="1500" fill="hold"/>
                                        <p:tgtEl>
                                          <p:spTgt spid="1265"/>
                                        </p:tgtEl>
                                      </p:cBhvr>
                                    </p:animEffect>
                                    <p:set>
                                      <p:cBhvr>
                                        <p:cTn id="106" fill="hold">
                                          <p:stCondLst>
                                            <p:cond delay="1499"/>
                                          </p:stCondLst>
                                        </p:cTn>
                                        <p:tgtEl>
                                          <p:spTgt spid="1265"/>
                                        </p:tgtEl>
                                        <p:attrNameLst>
                                          <p:attrName>style.visibility</p:attrName>
                                        </p:attrNameLst>
                                      </p:cBhvr>
                                      <p:to>
                                        <p:strVal val="hidden"/>
                                      </p:to>
                                    </p:set>
                                  </p:childTnLst>
                                </p:cTn>
                              </p:par>
                            </p:childTnLst>
                          </p:cTn>
                        </p:par>
                        <p:par>
                          <p:cTn id="107" fill="hold">
                            <p:stCondLst>
                              <p:cond delay="2500"/>
                            </p:stCondLst>
                            <p:childTnLst>
                              <p:par>
                                <p:cTn id="108" presetClass="exit" nodeType="afterEffect" presetSubtype="0" presetID="1" grpId="34" fill="hold">
                                  <p:stCondLst>
                                    <p:cond delay="0"/>
                                  </p:stCondLst>
                                  <p:iterate type="el" backwards="0">
                                    <p:tmAbs val="0"/>
                                  </p:iterate>
                                  <p:childTnLst>
                                    <p:set>
                                      <p:cBhvr>
                                        <p:cTn id="109" fill="hold">
                                          <p:stCondLst>
                                            <p:cond delay="0"/>
                                          </p:stCondLst>
                                        </p:cTn>
                                        <p:tgtEl>
                                          <p:spTgt spid="1278"/>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Class="entr" nodeType="clickEffect" presetSubtype="0" presetID="1" grpId="35" fill="hold">
                                  <p:stCondLst>
                                    <p:cond delay="0"/>
                                  </p:stCondLst>
                                  <p:iterate type="el" backwards="0">
                                    <p:tmAbs val="0"/>
                                  </p:iterate>
                                  <p:childTnLst>
                                    <p:set>
                                      <p:cBhvr>
                                        <p:cTn id="113" fill="hold"/>
                                        <p:tgtEl>
                                          <p:spTgt spid="1282"/>
                                        </p:tgtEl>
                                        <p:attrNameLst>
                                          <p:attrName>style.visibility</p:attrName>
                                        </p:attrNameLst>
                                      </p:cBhvr>
                                      <p:to>
                                        <p:strVal val="visible"/>
                                      </p:to>
                                    </p:set>
                                  </p:childTnLst>
                                </p:cTn>
                              </p:par>
                            </p:childTnLst>
                          </p:cTn>
                        </p:par>
                        <p:par>
                          <p:cTn id="114" fill="hold">
                            <p:stCondLst>
                              <p:cond delay="0"/>
                            </p:stCondLst>
                            <p:childTnLst>
                              <p:par>
                                <p:cTn id="115" presetClass="path" nodeType="afterEffect" presetSubtype="0" presetID="-1" grpId="36" accel="50000" decel="50000" fill="hold">
                                  <p:stCondLst>
                                    <p:cond delay="0"/>
                                  </p:stCondLst>
                                  <p:childTnLst>
                                    <p:animMotion path="M 0.035392 0.000665 L 0.069721 0.001674" origin="layout" pathEditMode="relative">
                                      <p:cBhvr>
                                        <p:cTn id="116" dur="1000" fill="hold"/>
                                        <p:tgtEl>
                                          <p:spTgt spid="1269"/>
                                        </p:tgtEl>
                                        <p:attrNameLst>
                                          <p:attrName>ppt_x</p:attrName>
                                          <p:attrName>ppt_y</p:attrName>
                                        </p:attrNameLst>
                                      </p:cBhvr>
                                    </p:animMotion>
                                  </p:childTnLst>
                                </p:cTn>
                              </p:par>
                            </p:childTnLst>
                          </p:cTn>
                        </p:par>
                        <p:par>
                          <p:cTn id="117" fill="hold">
                            <p:stCondLst>
                              <p:cond delay="0"/>
                            </p:stCondLst>
                            <p:childTnLst>
                              <p:par>
                                <p:cTn id="118" presetClass="path" nodeType="afterEffect" presetSubtype="0" presetID="-1" grpId="37" accel="50000" decel="50000" fill="hold">
                                  <p:stCondLst>
                                    <p:cond delay="0"/>
                                  </p:stCondLst>
                                  <p:childTnLst>
                                    <p:animMotion path="M 0.000000 0.000000 L 0.025880 0.001302" origin="layout" pathEditMode="relative">
                                      <p:cBhvr>
                                        <p:cTn id="119" dur="1000" fill="hold"/>
                                        <p:tgtEl>
                                          <p:spTgt spid="1266"/>
                                        </p:tgtEl>
                                        <p:attrNameLst>
                                          <p:attrName>ppt_x</p:attrName>
                                          <p:attrName>ppt_y</p:attrName>
                                        </p:attrNameLst>
                                      </p:cBhvr>
                                    </p:animMotion>
                                  </p:childTnLst>
                                </p:cTn>
                              </p:par>
                            </p:childTnLst>
                          </p:cTn>
                        </p:par>
                        <p:par>
                          <p:cTn id="120" fill="hold">
                            <p:stCondLst>
                              <p:cond delay="1000"/>
                            </p:stCondLst>
                            <p:childTnLst>
                              <p:par>
                                <p:cTn id="121" presetClass="exit" nodeType="afterEffect" presetID="9" grpId="38" fill="hold">
                                  <p:stCondLst>
                                    <p:cond delay="0"/>
                                  </p:stCondLst>
                                  <p:iterate type="el" backwards="0">
                                    <p:tmAbs val="0"/>
                                  </p:iterate>
                                  <p:childTnLst>
                                    <p:animEffect filter="dissolve" transition="out">
                                      <p:cBhvr>
                                        <p:cTn id="122" dur="1500" fill="hold"/>
                                        <p:tgtEl>
                                          <p:spTgt spid="1266"/>
                                        </p:tgtEl>
                                      </p:cBhvr>
                                    </p:animEffect>
                                    <p:set>
                                      <p:cBhvr>
                                        <p:cTn id="123" fill="hold">
                                          <p:stCondLst>
                                            <p:cond delay="1499"/>
                                          </p:stCondLst>
                                        </p:cTn>
                                        <p:tgtEl>
                                          <p:spTgt spid="1266"/>
                                        </p:tgtEl>
                                        <p:attrNameLst>
                                          <p:attrName>style.visibility</p:attrName>
                                        </p:attrNameLst>
                                      </p:cBhvr>
                                      <p:to>
                                        <p:strVal val="hidden"/>
                                      </p:to>
                                    </p:set>
                                  </p:childTnLst>
                                </p:cTn>
                              </p:par>
                            </p:childTnLst>
                          </p:cTn>
                        </p:par>
                        <p:par>
                          <p:cTn id="124" fill="hold">
                            <p:stCondLst>
                              <p:cond delay="2500"/>
                            </p:stCondLst>
                            <p:childTnLst>
                              <p:par>
                                <p:cTn id="125" presetClass="exit" nodeType="afterEffect" presetSubtype="0" presetID="1" grpId="39" fill="hold">
                                  <p:stCondLst>
                                    <p:cond delay="0"/>
                                  </p:stCondLst>
                                  <p:iterate type="el" backwards="0">
                                    <p:tmAbs val="0"/>
                                  </p:iterate>
                                  <p:childTnLst>
                                    <p:set>
                                      <p:cBhvr>
                                        <p:cTn id="126" fill="hold">
                                          <p:stCondLst>
                                            <p:cond delay="0"/>
                                          </p:stCondLst>
                                        </p:cTn>
                                        <p:tgtEl>
                                          <p:spTgt spid="1282"/>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Class="entr" nodeType="clickEffect" presetSubtype="0" presetID="1" grpId="40" fill="hold">
                                  <p:stCondLst>
                                    <p:cond delay="0"/>
                                  </p:stCondLst>
                                  <p:iterate type="el" backwards="0">
                                    <p:tmAbs val="0"/>
                                  </p:iterate>
                                  <p:childTnLst>
                                    <p:set>
                                      <p:cBhvr>
                                        <p:cTn id="130" fill="hold"/>
                                        <p:tgtEl>
                                          <p:spTgt spid="1286"/>
                                        </p:tgtEl>
                                        <p:attrNameLst>
                                          <p:attrName>style.visibility</p:attrName>
                                        </p:attrNameLst>
                                      </p:cBhvr>
                                      <p:to>
                                        <p:strVal val="visible"/>
                                      </p:to>
                                    </p:set>
                                  </p:childTnLst>
                                </p:cTn>
                              </p:par>
                            </p:childTnLst>
                          </p:cTn>
                        </p:par>
                        <p:par>
                          <p:cTn id="131" fill="hold">
                            <p:stCondLst>
                              <p:cond delay="0"/>
                            </p:stCondLst>
                            <p:childTnLst>
                              <p:par>
                                <p:cTn id="132" presetClass="path" nodeType="afterEffect" presetSubtype="0" presetID="-1" grpId="41" accel="50000" decel="50000" fill="hold">
                                  <p:stCondLst>
                                    <p:cond delay="0"/>
                                  </p:stCondLst>
                                  <p:childTnLst>
                                    <p:animMotion path="M 0.069721 0.001674 L 0.104051 0.002683" origin="layout" pathEditMode="relative">
                                      <p:cBhvr>
                                        <p:cTn id="133" dur="1000" fill="hold"/>
                                        <p:tgtEl>
                                          <p:spTgt spid="1269"/>
                                        </p:tgtEl>
                                        <p:attrNameLst>
                                          <p:attrName>ppt_x</p:attrName>
                                          <p:attrName>ppt_y</p:attrName>
                                        </p:attrNameLst>
                                      </p:cBhvr>
                                    </p:animMotion>
                                  </p:childTnLst>
                                </p:cTn>
                              </p:par>
                            </p:childTnLst>
                          </p:cTn>
                        </p:par>
                        <p:par>
                          <p:cTn id="134" fill="hold">
                            <p:stCondLst>
                              <p:cond delay="1000"/>
                            </p:stCondLst>
                            <p:childTnLst>
                              <p:par>
                                <p:cTn id="135" presetClass="exit" nodeType="afterEffect" presetSubtype="0" presetID="1" grpId="42" fill="hold">
                                  <p:stCondLst>
                                    <p:cond delay="0"/>
                                  </p:stCondLst>
                                  <p:iterate type="el" backwards="0">
                                    <p:tmAbs val="0"/>
                                  </p:iterate>
                                  <p:childTnLst>
                                    <p:set>
                                      <p:cBhvr>
                                        <p:cTn id="136" fill="hold">
                                          <p:stCondLst>
                                            <p:cond delay="0"/>
                                          </p:stCondLst>
                                        </p:cTn>
                                        <p:tgtEl>
                                          <p:spTgt spid="1286"/>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Class="entr" nodeType="clickEffect" presetSubtype="0" presetID="1" grpId="43" fill="hold">
                                  <p:stCondLst>
                                    <p:cond delay="0"/>
                                  </p:stCondLst>
                                  <p:iterate type="el" backwards="0">
                                    <p:tmAbs val="0"/>
                                  </p:iterate>
                                  <p:childTnLst>
                                    <p:set>
                                      <p:cBhvr>
                                        <p:cTn id="140" fill="hold"/>
                                        <p:tgtEl>
                                          <p:spTgt spid="1308"/>
                                        </p:tgtEl>
                                        <p:attrNameLst>
                                          <p:attrName>style.visibility</p:attrName>
                                        </p:attrNameLst>
                                      </p:cBhvr>
                                      <p:to>
                                        <p:strVal val="visible"/>
                                      </p:to>
                                    </p:set>
                                  </p:childTnLst>
                                </p:cTn>
                              </p:par>
                            </p:childTnLst>
                          </p:cTn>
                        </p:par>
                        <p:par>
                          <p:cTn id="141" fill="hold">
                            <p:stCondLst>
                              <p:cond delay="0"/>
                            </p:stCondLst>
                            <p:childTnLst>
                              <p:par>
                                <p:cTn id="142" presetClass="path" nodeType="afterEffect" presetSubtype="0" presetID="-1" grpId="44" accel="50000" decel="50000" fill="hold">
                                  <p:stCondLst>
                                    <p:cond delay="0"/>
                                  </p:stCondLst>
                                  <p:childTnLst>
                                    <p:animMotion path="M 0.104051 0.002683 L 0.139225 0.002166" origin="layout" pathEditMode="relative">
                                      <p:cBhvr>
                                        <p:cTn id="143" dur="1000" fill="hold"/>
                                        <p:tgtEl>
                                          <p:spTgt spid="1269"/>
                                        </p:tgtEl>
                                        <p:attrNameLst>
                                          <p:attrName>ppt_x</p:attrName>
                                          <p:attrName>ppt_y</p:attrName>
                                        </p:attrNameLst>
                                      </p:cBhvr>
                                    </p:animMotion>
                                  </p:childTnLst>
                                </p:cTn>
                              </p:par>
                            </p:childTnLst>
                          </p:cTn>
                        </p:par>
                        <p:par>
                          <p:cTn id="144" fill="hold">
                            <p:stCondLst>
                              <p:cond delay="0"/>
                            </p:stCondLst>
                            <p:childTnLst>
                              <p:par>
                                <p:cTn id="145" presetClass="path" nodeType="afterEffect" presetSubtype="0" presetID="-1" grpId="45" accel="50000" decel="50000" fill="hold">
                                  <p:stCondLst>
                                    <p:cond delay="0"/>
                                  </p:stCondLst>
                                  <p:childTnLst>
                                    <p:animMotion path="M 0.000000 0.000000 L 0.030826 -0.001445" origin="layout" pathEditMode="relative">
                                      <p:cBhvr>
                                        <p:cTn id="146" dur="1000" fill="hold"/>
                                        <p:tgtEl>
                                          <p:spTgt spid="1320"/>
                                        </p:tgtEl>
                                        <p:attrNameLst>
                                          <p:attrName>ppt_x</p:attrName>
                                          <p:attrName>ppt_y</p:attrName>
                                        </p:attrNameLst>
                                      </p:cBhvr>
                                    </p:animMotion>
                                  </p:childTnLst>
                                </p:cTn>
                              </p:par>
                            </p:childTnLst>
                          </p:cTn>
                        </p:par>
                        <p:par>
                          <p:cTn id="147" fill="hold">
                            <p:stCondLst>
                              <p:cond delay="0"/>
                            </p:stCondLst>
                            <p:childTnLst>
                              <p:par>
                                <p:cTn id="148" presetClass="path" nodeType="withEffect" presetSubtype="0" presetID="-1" grpId="46" accel="50000" decel="50000" fill="hold">
                                  <p:stCondLst>
                                    <p:cond delay="0"/>
                                  </p:stCondLst>
                                  <p:childTnLst>
                                    <p:animMotion path="M 0.000000 0.000000 L -0.027970 -0.000229" origin="layout" pathEditMode="relative">
                                      <p:cBhvr>
                                        <p:cTn id="149" dur="1000" fill="hold"/>
                                        <p:tgtEl>
                                          <p:spTgt spid="1268"/>
                                        </p:tgtEl>
                                        <p:attrNameLst>
                                          <p:attrName>ppt_x</p:attrName>
                                          <p:attrName>ppt_y</p:attrName>
                                        </p:attrNameLst>
                                      </p:cBhvr>
                                    </p:animMotion>
                                  </p:childTnLst>
                                </p:cTn>
                              </p:par>
                            </p:childTnLst>
                          </p:cTn>
                        </p:par>
                        <p:par>
                          <p:cTn id="150" fill="hold">
                            <p:stCondLst>
                              <p:cond delay="1000"/>
                            </p:stCondLst>
                            <p:childTnLst>
                              <p:par>
                                <p:cTn id="151" presetClass="exit" nodeType="afterEffect" presetID="9" grpId="47" fill="hold">
                                  <p:stCondLst>
                                    <p:cond delay="0"/>
                                  </p:stCondLst>
                                  <p:iterate type="el" backwards="0">
                                    <p:tmAbs val="0"/>
                                  </p:iterate>
                                  <p:childTnLst>
                                    <p:animEffect filter="dissolve" transition="out">
                                      <p:cBhvr>
                                        <p:cTn id="152" dur="1500" fill="hold"/>
                                        <p:tgtEl>
                                          <p:spTgt spid="1308"/>
                                        </p:tgtEl>
                                      </p:cBhvr>
                                    </p:animEffect>
                                    <p:set>
                                      <p:cBhvr>
                                        <p:cTn id="153" fill="hold">
                                          <p:stCondLst>
                                            <p:cond delay="1499"/>
                                          </p:stCondLst>
                                        </p:cTn>
                                        <p:tgtEl>
                                          <p:spTgt spid="1308"/>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Class="exit" nodeType="clickEffect" presetSubtype="0" presetID="1" grpId="48" fill="hold">
                                  <p:stCondLst>
                                    <p:cond delay="0"/>
                                  </p:stCondLst>
                                  <p:iterate type="el" backwards="0">
                                    <p:tmAbs val="0"/>
                                  </p:iterate>
                                  <p:childTnLst>
                                    <p:set>
                                      <p:cBhvr>
                                        <p:cTn id="157" fill="hold">
                                          <p:stCondLst>
                                            <p:cond delay="0"/>
                                          </p:stCondLst>
                                        </p:cTn>
                                        <p:tgtEl>
                                          <p:spTgt spid="1269"/>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Class="entr" nodeType="clickEffect" presetSubtype="0" presetID="1" grpId="49" fill="hold">
                                  <p:stCondLst>
                                    <p:cond delay="0"/>
                                  </p:stCondLst>
                                  <p:iterate type="el" backwards="0">
                                    <p:tmAbs val="0"/>
                                  </p:iterate>
                                  <p:childTnLst>
                                    <p:set>
                                      <p:cBhvr>
                                        <p:cTn id="161" fill="hold"/>
                                        <p:tgtEl>
                                          <p:spTgt spid="1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83" grpId="7"/>
      <p:bldP build="whole" bldLvl="1" animBg="1" rev="0" advAuto="0" spid="1326" grpId="20"/>
      <p:bldP build="whole" bldLvl="1" animBg="1" rev="0" advAuto="0" spid="1310" grpId="24"/>
      <p:bldP build="whole" bldLvl="1" animBg="1" rev="0" advAuto="0" spid="1286" grpId="40"/>
      <p:bldP build="whole" bldLvl="1" animBg="1" rev="0" advAuto="0" spid="1314" grpId="18"/>
      <p:bldP build="whole" bldLvl="1" animBg="1" rev="0" advAuto="0" spid="1286" grpId="42"/>
      <p:bldP build="whole" bldLvl="1" animBg="1" rev="0" advAuto="0" spid="1265" grpId="33"/>
      <p:bldP build="whole" bldLvl="1" animBg="1" rev="0" advAuto="0" spid="1328" grpId="16"/>
      <p:bldP build="whole" bldLvl="1" animBg="1" rev="0" advAuto="0" spid="1279" grpId="4"/>
      <p:bldP build="whole" bldLvl="1" animBg="1" rev="0" advAuto="0" spid="1307" grpId="14"/>
      <p:bldP build="whole" bldLvl="1" animBg="1" rev="0" advAuto="0" spid="1311" grpId="23"/>
      <p:bldP build="whole" bldLvl="1" animBg="1" rev="0" advAuto="0" spid="1269" grpId="48"/>
      <p:bldP build="whole" bldLvl="1" animBg="1" rev="0" advAuto="0" spid="1282" grpId="35"/>
      <p:bldP build="whole" bldLvl="1" animBg="1" rev="0" advAuto="0" spid="1284" grpId="8"/>
      <p:bldP build="whole" bldLvl="1" animBg="1" rev="0" advAuto="0" spid="1278" grpId="30"/>
      <p:bldP build="whole" bldLvl="1" animBg="1" rev="0" advAuto="0" spid="1282" grpId="39"/>
      <p:bldP build="whole" bldLvl="1" animBg="1" rev="0" advAuto="0" spid="1278" grpId="34"/>
      <p:bldP build="whole" bldLvl="1" animBg="1" rev="0" advAuto="0" spid="1285" grpId="9"/>
      <p:bldP build="whole" bldLvl="1" animBg="1" rev="0" advAuto="0" spid="1329" grpId="17"/>
      <p:bldP build="whole" bldLvl="1" animBg="1" rev="0" advAuto="0" spid="1274" grpId="25"/>
      <p:bldP build="whole" bldLvl="1" animBg="1" rev="0" advAuto="0" spid="1280" grpId="6"/>
      <p:bldP build="whole" bldLvl="1" animBg="1" rev="0" advAuto="0" spid="1266" grpId="38"/>
      <p:bldP build="whole" bldLvl="1" animBg="1" rev="0" advAuto="0" spid="1305" grpId="49"/>
      <p:bldP build="whole" bldLvl="1" animBg="1" rev="0" advAuto="0" spid="1274" grpId="29"/>
      <p:bldP build="whole" bldLvl="1" animBg="1" rev="0" advAuto="0" spid="1281" grpId="5"/>
      <p:bldP build="whole" bldLvl="1" animBg="1" rev="0" advAuto="0" spid="1323" grpId="21"/>
      <p:bldP build="whole" bldLvl="1" animBg="1" rev="0" advAuto="0" spid="1317" grpId="19"/>
      <p:bldP build="whole" bldLvl="1" animBg="1" rev="0" advAuto="0" spid="1277" grpId="2"/>
      <p:bldP build="whole" bldLvl="1" animBg="1" rev="0" advAuto="0" spid="1287" grpId="11"/>
      <p:bldP build="whole" bldLvl="1" animBg="1" rev="0" advAuto="0" spid="1288" grpId="10"/>
      <p:bldP build="whole" bldLvl="1" animBg="1" rev="0" advAuto="0" spid="1275" grpId="1"/>
      <p:bldP build="whole" bldLvl="1" animBg="1" rev="0" advAuto="0" spid="1276" grpId="3"/>
      <p:bldP build="whole" bldLvl="1" animBg="1" rev="0" advAuto="0" spid="1309" grpId="22"/>
      <p:bldP build="whole" bldLvl="1" animBg="1" rev="0" advAuto="0" spid="1269" grpId="26"/>
      <p:bldP build="whole" bldLvl="1" animBg="1" rev="0" advAuto="0" spid="1264" grpId="28"/>
      <p:bldP build="whole" bldLvl="1" animBg="1" rev="0" advAuto="0" spid="1289" grpId="12"/>
      <p:bldP build="whole" bldLvl="1" animBg="1" rev="0" advAuto="0" spid="1308" grpId="43"/>
      <p:bldP build="whole" bldLvl="1" animBg="1" rev="0" advAuto="0" spid="1327" grpId="15"/>
      <p:bldP build="whole" bldLvl="1" animBg="1" rev="0" advAuto="0" spid="1308" grpId="47"/>
      <p:bldP build="whole" bldLvl="1" animBg="1" rev="0" advAuto="0" spid="1306" grpId="13"/>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333" name="”"/>
          <p:cNvSpPr txBox="1"/>
          <p:nvPr/>
        </p:nvSpPr>
        <p:spPr>
          <a:xfrm>
            <a:off x="2773768" y="3954405"/>
            <a:ext cx="502921" cy="10159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12400"/>
              </a:lnSpc>
              <a:defRPr b="0" sz="6000">
                <a:solidFill>
                  <a:schemeClr val="accent3"/>
                </a:solidFill>
                <a:latin typeface="Phosphate Inline"/>
                <a:ea typeface="Phosphate Inline"/>
                <a:cs typeface="Phosphate Inline"/>
                <a:sym typeface="Phosphate Inline"/>
              </a:defRPr>
            </a:lvl1pPr>
          </a:lstStyle>
          <a:p>
            <a:pPr/>
            <a:r>
              <a:t>”</a:t>
            </a:r>
          </a:p>
        </p:txBody>
      </p:sp>
      <p:sp>
        <p:nvSpPr>
          <p:cNvPr id="1334" name="."/>
          <p:cNvSpPr txBox="1"/>
          <p:nvPr/>
        </p:nvSpPr>
        <p:spPr>
          <a:xfrm>
            <a:off x="3696119" y="3639147"/>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3"/>
                </a:solidFill>
              </a:defRPr>
            </a:lvl1pPr>
          </a:lstStyle>
          <a:p>
            <a:pPr/>
            <a:r>
              <a:t>.</a:t>
            </a:r>
          </a:p>
        </p:txBody>
      </p:sp>
      <p:sp>
        <p:nvSpPr>
          <p:cNvPr id="1335" name=","/>
          <p:cNvSpPr txBox="1"/>
          <p:nvPr/>
        </p:nvSpPr>
        <p:spPr>
          <a:xfrm>
            <a:off x="3170595" y="3639147"/>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3"/>
                </a:solidFill>
              </a:defRPr>
            </a:lvl1pPr>
          </a:lstStyle>
          <a:p>
            <a:pPr/>
            <a:r>
              <a:t>,</a:t>
            </a:r>
          </a:p>
        </p:txBody>
      </p:sp>
      <p:pic>
        <p:nvPicPr>
          <p:cNvPr id="1336" name="p_text_NC_(x_mid.pdf" descr="p_text_NC_(x_mid.pdf"/>
          <p:cNvPicPr>
            <a:picLocks noChangeAspect="1"/>
          </p:cNvPicPr>
          <p:nvPr/>
        </p:nvPicPr>
        <p:blipFill>
          <a:blip r:embed="rId3">
            <a:extLst/>
          </a:blip>
          <a:stretch>
            <a:fillRect/>
          </a:stretch>
        </p:blipFill>
        <p:spPr>
          <a:xfrm>
            <a:off x="5182369" y="6259512"/>
            <a:ext cx="2832101" cy="495301"/>
          </a:xfrm>
          <a:prstGeom prst="rect">
            <a:avLst/>
          </a:prstGeom>
          <a:ln w="12700">
            <a:miter lim="400000"/>
          </a:ln>
        </p:spPr>
      </p:pic>
      <p:pic>
        <p:nvPicPr>
          <p:cNvPr id="1337" name="*=_p_phi(~~~~~_r.pdf" descr="*=_p_phi(~~~~~_r.pdf"/>
          <p:cNvPicPr>
            <a:picLocks noChangeAspect="1"/>
          </p:cNvPicPr>
          <p:nvPr/>
        </p:nvPicPr>
        <p:blipFill>
          <a:blip r:embed="rId4">
            <a:extLst/>
          </a:blip>
          <a:stretch>
            <a:fillRect/>
          </a:stretch>
        </p:blipFill>
        <p:spPr>
          <a:xfrm>
            <a:off x="8215907" y="6299133"/>
            <a:ext cx="3822701" cy="482601"/>
          </a:xfrm>
          <a:prstGeom prst="rect">
            <a:avLst/>
          </a:prstGeom>
          <a:ln w="12700">
            <a:miter lim="400000"/>
          </a:ln>
        </p:spPr>
      </p:pic>
      <p:sp>
        <p:nvSpPr>
          <p:cNvPr id="1338" name="Example 2."/>
          <p:cNvSpPr txBox="1"/>
          <p:nvPr/>
        </p:nvSpPr>
        <p:spPr>
          <a:xfrm>
            <a:off x="485055" y="4358404"/>
            <a:ext cx="1705357"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Example 2.</a:t>
            </a:r>
          </a:p>
        </p:txBody>
      </p:sp>
      <p:grpSp>
        <p:nvGrpSpPr>
          <p:cNvPr id="1345" name="Group"/>
          <p:cNvGrpSpPr/>
          <p:nvPr/>
        </p:nvGrpSpPr>
        <p:grpSpPr>
          <a:xfrm>
            <a:off x="8215907" y="6600552"/>
            <a:ext cx="3822701" cy="1317643"/>
            <a:chOff x="0" y="0"/>
            <a:chExt cx="3822700" cy="1317642"/>
          </a:xfrm>
        </p:grpSpPr>
        <p:pic>
          <p:nvPicPr>
            <p:cNvPr id="1339" name="*=_p_phi(~~~~~_r.pdf" descr="*=_p_phi(~~~~~_r.pdf"/>
            <p:cNvPicPr>
              <a:picLocks noChangeAspect="1"/>
            </p:cNvPicPr>
            <p:nvPr/>
          </p:nvPicPr>
          <p:blipFill>
            <a:blip r:embed="rId5">
              <a:extLst/>
            </a:blip>
            <a:stretch>
              <a:fillRect/>
            </a:stretch>
          </p:blipFill>
          <p:spPr>
            <a:xfrm>
              <a:off x="0" y="417521"/>
              <a:ext cx="3822700" cy="482601"/>
            </a:xfrm>
            <a:prstGeom prst="rect">
              <a:avLst/>
            </a:prstGeom>
            <a:ln w="12700" cap="flat">
              <a:noFill/>
              <a:miter lim="400000"/>
            </a:ln>
            <a:effectLst/>
          </p:spPr>
        </p:pic>
        <p:grpSp>
          <p:nvGrpSpPr>
            <p:cNvPr id="1342" name="Group"/>
            <p:cNvGrpSpPr/>
            <p:nvPr/>
          </p:nvGrpSpPr>
          <p:grpSpPr>
            <a:xfrm>
              <a:off x="1466171" y="0"/>
              <a:ext cx="890359" cy="1317643"/>
              <a:chOff x="0" y="0"/>
              <a:chExt cx="890358" cy="1317642"/>
            </a:xfrm>
          </p:grpSpPr>
          <p:sp>
            <p:nvSpPr>
              <p:cNvPr id="1340" name="”"/>
              <p:cNvSpPr txBox="1"/>
              <p:nvPr/>
            </p:nvSpPr>
            <p:spPr>
              <a:xfrm>
                <a:off x="0" y="301644"/>
                <a:ext cx="502920" cy="1015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12400"/>
                  </a:lnSpc>
                  <a:defRPr b="0" sz="6000">
                    <a:solidFill>
                      <a:schemeClr val="accent3"/>
                    </a:solidFill>
                    <a:latin typeface="Phosphate Inline"/>
                    <a:ea typeface="Phosphate Inline"/>
                    <a:cs typeface="Phosphate Inline"/>
                    <a:sym typeface="Phosphate Inline"/>
                  </a:defRPr>
                </a:lvl1pPr>
              </a:lstStyle>
              <a:p>
                <a:pPr/>
                <a:r>
                  <a:t>”</a:t>
                </a:r>
              </a:p>
            </p:txBody>
          </p:sp>
          <p:sp>
            <p:nvSpPr>
              <p:cNvPr id="1341" name="."/>
              <p:cNvSpPr txBox="1"/>
              <p:nvPr/>
            </p:nvSpPr>
            <p:spPr>
              <a:xfrm>
                <a:off x="493610" y="0"/>
                <a:ext cx="396749" cy="13040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000">
                    <a:solidFill>
                      <a:schemeClr val="accent3"/>
                    </a:solidFill>
                  </a:defRPr>
                </a:lvl1pPr>
              </a:lstStyle>
              <a:p>
                <a:pPr/>
                <a:r>
                  <a:t>.</a:t>
                </a:r>
              </a:p>
            </p:txBody>
          </p:sp>
        </p:grpSp>
        <p:sp>
          <p:nvSpPr>
            <p:cNvPr id="1343" name="”"/>
            <p:cNvSpPr txBox="1"/>
            <p:nvPr/>
          </p:nvSpPr>
          <p:spPr>
            <a:xfrm>
              <a:off x="3143060" y="279346"/>
              <a:ext cx="502921" cy="1015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12400"/>
                </a:lnSpc>
                <a:defRPr b="0" sz="6000">
                  <a:solidFill>
                    <a:schemeClr val="accent3"/>
                  </a:solidFill>
                  <a:latin typeface="Phosphate Inline"/>
                  <a:ea typeface="Phosphate Inline"/>
                  <a:cs typeface="Phosphate Inline"/>
                  <a:sym typeface="Phosphate Inline"/>
                </a:defRPr>
              </a:lvl1pPr>
            </a:lstStyle>
            <a:p>
              <a:pPr/>
              <a:r>
                <a:t>”</a:t>
              </a:r>
            </a:p>
          </p:txBody>
        </p:sp>
        <p:sp>
          <p:nvSpPr>
            <p:cNvPr id="1344" name="."/>
            <p:cNvSpPr txBox="1"/>
            <p:nvPr/>
          </p:nvSpPr>
          <p:spPr>
            <a:xfrm>
              <a:off x="2826832" y="6806"/>
              <a:ext cx="396749" cy="13040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000">
                  <a:solidFill>
                    <a:schemeClr val="accent3"/>
                  </a:solidFill>
                </a:defRPr>
              </a:lvl1pPr>
            </a:lstStyle>
            <a:p>
              <a:pPr/>
              <a:r>
                <a:t>.</a:t>
              </a:r>
            </a:p>
          </p:txBody>
        </p:sp>
      </p:grpSp>
      <p:sp>
        <p:nvSpPr>
          <p:cNvPr id="1346" name="Noisy Channel — A Sliding Window Model…"/>
          <p:cNvSpPr txBox="1"/>
          <p:nvPr/>
        </p:nvSpPr>
        <p:spPr>
          <a:xfrm>
            <a:off x="163829" y="706099"/>
            <a:ext cx="12677141" cy="16325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5000">
                <a:latin typeface="+mn-lt"/>
                <a:ea typeface="+mn-ea"/>
                <a:cs typeface="+mn-cs"/>
                <a:sym typeface="Helvetica Neue Medium"/>
              </a:defRPr>
            </a:pPr>
            <a:r>
              <a:t>Noisy Channel — A Sliding Window Model</a:t>
            </a:r>
          </a:p>
          <a:p>
            <a:pPr>
              <a:defRPr b="0" sz="5000">
                <a:latin typeface="+mn-lt"/>
                <a:ea typeface="+mn-ea"/>
                <a:cs typeface="+mn-cs"/>
                <a:sym typeface="Helvetica Neue Medium"/>
              </a:defRPr>
            </a:pPr>
            <a:r>
              <a:t>(left-to-right)</a:t>
            </a:r>
          </a:p>
        </p:txBody>
      </p:sp>
      <p:grpSp>
        <p:nvGrpSpPr>
          <p:cNvPr id="1349" name="Group"/>
          <p:cNvGrpSpPr/>
          <p:nvPr/>
        </p:nvGrpSpPr>
        <p:grpSpPr>
          <a:xfrm>
            <a:off x="9730469" y="5645139"/>
            <a:ext cx="793577" cy="1331256"/>
            <a:chOff x="0" y="0"/>
            <a:chExt cx="793575" cy="1331255"/>
          </a:xfrm>
        </p:grpSpPr>
        <p:sp>
          <p:nvSpPr>
            <p:cNvPr id="1347" name="”"/>
            <p:cNvSpPr txBox="1"/>
            <p:nvPr/>
          </p:nvSpPr>
          <p:spPr>
            <a:xfrm>
              <a:off x="0" y="315257"/>
              <a:ext cx="502920" cy="1015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12400"/>
                </a:lnSpc>
                <a:defRPr b="0" sz="6000">
                  <a:solidFill>
                    <a:schemeClr val="accent3"/>
                  </a:solidFill>
                  <a:latin typeface="Phosphate Inline"/>
                  <a:ea typeface="Phosphate Inline"/>
                  <a:cs typeface="Phosphate Inline"/>
                  <a:sym typeface="Phosphate Inline"/>
                </a:defRPr>
              </a:lvl1pPr>
            </a:lstStyle>
            <a:p>
              <a:pPr/>
              <a:r>
                <a:t>”</a:t>
              </a:r>
            </a:p>
          </p:txBody>
        </p:sp>
        <p:sp>
          <p:nvSpPr>
            <p:cNvPr id="1348" name=","/>
            <p:cNvSpPr txBox="1"/>
            <p:nvPr/>
          </p:nvSpPr>
          <p:spPr>
            <a:xfrm>
              <a:off x="396827" y="0"/>
              <a:ext cx="396749" cy="13040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000">
                  <a:solidFill>
                    <a:schemeClr val="accent3"/>
                  </a:solidFill>
                </a:defRPr>
              </a:lvl1pPr>
            </a:lstStyle>
            <a:p>
              <a:pPr/>
              <a:r>
                <a:t>,</a:t>
              </a:r>
            </a:p>
          </p:txBody>
        </p:sp>
      </p:grpSp>
      <p:sp>
        <p:nvSpPr>
          <p:cNvPr id="1350" name="”"/>
          <p:cNvSpPr txBox="1"/>
          <p:nvPr/>
        </p:nvSpPr>
        <p:spPr>
          <a:xfrm>
            <a:off x="11171564" y="5999163"/>
            <a:ext cx="502921" cy="10159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12400"/>
              </a:lnSpc>
              <a:defRPr b="0" sz="6000">
                <a:solidFill>
                  <a:schemeClr val="accent3"/>
                </a:solidFill>
                <a:latin typeface="Phosphate Inline"/>
                <a:ea typeface="Phosphate Inline"/>
                <a:cs typeface="Phosphate Inline"/>
                <a:sym typeface="Phosphate Inline"/>
              </a:defRPr>
            </a:lvl1pPr>
          </a:lstStyle>
          <a:p>
            <a:pPr/>
            <a:r>
              <a:t>”</a:t>
            </a:r>
          </a:p>
        </p:txBody>
      </p:sp>
      <p:sp>
        <p:nvSpPr>
          <p:cNvPr id="1351" name="We treat the directionality of the sliding window as a hyper-parameter"/>
          <p:cNvSpPr txBox="1"/>
          <p:nvPr/>
        </p:nvSpPr>
        <p:spPr>
          <a:xfrm>
            <a:off x="722649" y="2593821"/>
            <a:ext cx="11559503" cy="1105444"/>
          </a:xfrm>
          <a:prstGeom prst="rect">
            <a:avLst/>
          </a:prstGeom>
          <a:solidFill>
            <a:schemeClr val="accent6"/>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300">
                <a:solidFill>
                  <a:srgbClr val="FFFFFF"/>
                </a:solidFill>
                <a:latin typeface="+mn-lt"/>
                <a:ea typeface="+mn-ea"/>
                <a:cs typeface="+mn-cs"/>
                <a:sym typeface="Helvetica Neue Medium"/>
              </a:defRPr>
            </a:lvl1pPr>
          </a:lstStyle>
          <a:p>
            <a:pPr/>
            <a:r>
              <a:t>We treat the directionality of the sliding window as a hyper-parameter</a:t>
            </a:r>
          </a:p>
        </p:txBody>
      </p:sp>
      <p:sp>
        <p:nvSpPr>
          <p:cNvPr id="1352" name="Slide Number"/>
          <p:cNvSpPr txBox="1"/>
          <p:nvPr>
            <p:ph type="sldNum" sz="quarter" idx="2"/>
          </p:nvPr>
        </p:nvSpPr>
        <p:spPr>
          <a:xfrm>
            <a:off x="6383544" y="9296400"/>
            <a:ext cx="230938"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53" name="Rectangle Rectangle" descr="Rectangle Rectangle"/>
          <p:cNvPicPr>
            <a:picLocks noChangeAspect="0"/>
          </p:cNvPicPr>
          <p:nvPr/>
        </p:nvPicPr>
        <p:blipFill>
          <a:blip r:embed="rId6">
            <a:extLst/>
          </a:blip>
          <a:stretch>
            <a:fillRect/>
          </a:stretch>
        </p:blipFill>
        <p:spPr>
          <a:xfrm>
            <a:off x="2489054" y="3954405"/>
            <a:ext cx="1306073" cy="1014080"/>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333"/>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334"/>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3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4" fill="hold">
                                  <p:stCondLst>
                                    <p:cond delay="0"/>
                                  </p:stCondLst>
                                  <p:iterate type="el" backwards="0">
                                    <p:tmAbs val="0"/>
                                  </p:iterate>
                                  <p:childTnLst>
                                    <p:set>
                                      <p:cBhvr>
                                        <p:cTn id="16" fill="hold"/>
                                        <p:tgtEl>
                                          <p:spTgt spid="13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path" nodeType="clickEffect" presetSubtype="0" presetID="-1" grpId="5" accel="50000" decel="50000" fill="hold">
                                  <p:stCondLst>
                                    <p:cond delay="0"/>
                                  </p:stCondLst>
                                  <p:childTnLst>
                                    <p:animMotion path="M 0.000000 0.000000 L -0.016241 0.000000" origin="layout" pathEditMode="relative">
                                      <p:cBhvr>
                                        <p:cTn id="20" dur="1000" fill="hold"/>
                                        <p:tgtEl>
                                          <p:spTgt spid="1335"/>
                                        </p:tgtEl>
                                        <p:attrNameLst>
                                          <p:attrName>ppt_x</p:attrName>
                                          <p:attrName>ppt_y</p:attrName>
                                        </p:attrNameLst>
                                      </p:cBhvr>
                                    </p:animMotion>
                                  </p:childTnLst>
                                </p:cTn>
                              </p:par>
                            </p:childTnLst>
                          </p:cTn>
                        </p:par>
                        <p:par>
                          <p:cTn id="21" fill="hold">
                            <p:stCondLst>
                              <p:cond delay="0"/>
                            </p:stCondLst>
                            <p:childTnLst>
                              <p:par>
                                <p:cTn id="22" presetClass="path" nodeType="withEffect" presetSubtype="0" presetID="-1" grpId="6" accel="50000" decel="50000" fill="hold">
                                  <p:stCondLst>
                                    <p:cond delay="0"/>
                                  </p:stCondLst>
                                  <p:childTnLst>
                                    <p:animMotion path="M 0.000000 0.000000 L 0.034213 0.000000" origin="layout" pathEditMode="relative">
                                      <p:cBhvr>
                                        <p:cTn id="23" dur="1000" fill="hold"/>
                                        <p:tgtEl>
                                          <p:spTgt spid="1333"/>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Class="exit" nodeType="clickEffect" presetID="9" grpId="7" fill="hold">
                                  <p:stCondLst>
                                    <p:cond delay="0"/>
                                  </p:stCondLst>
                                  <p:iterate type="el" backwards="0">
                                    <p:tmAbs val="0"/>
                                  </p:iterate>
                                  <p:childTnLst>
                                    <p:animEffect filter="dissolve" transition="out">
                                      <p:cBhvr>
                                        <p:cTn id="27" dur="1500" fill="hold"/>
                                        <p:tgtEl>
                                          <p:spTgt spid="1335"/>
                                        </p:tgtEl>
                                      </p:cBhvr>
                                    </p:animEffect>
                                    <p:set>
                                      <p:cBhvr>
                                        <p:cTn id="28" fill="hold">
                                          <p:stCondLst>
                                            <p:cond delay="1499"/>
                                          </p:stCondLst>
                                        </p:cTn>
                                        <p:tgtEl>
                                          <p:spTgt spid="133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Class="path" nodeType="clickEffect" presetSubtype="0" presetID="-1" grpId="8" accel="50000" decel="50000" fill="hold">
                                  <p:stCondLst>
                                    <p:cond delay="0"/>
                                  </p:stCondLst>
                                  <p:childTnLst>
                                    <p:animMotion path="M 0.000000 0.000000 L 0.044790 -0.000082" origin="layout" pathEditMode="relative">
                                      <p:cBhvr>
                                        <p:cTn id="32" dur="1000" fill="hold"/>
                                        <p:tgtEl>
                                          <p:spTgt spid="1353"/>
                                        </p:tgtEl>
                                        <p:attrNameLst>
                                          <p:attrName>ppt_x</p:attrName>
                                          <p:attrName>ppt_y</p:attrName>
                                        </p:attrNameLst>
                                      </p:cBhvr>
                                    </p:animMotion>
                                  </p:childTnLst>
                                </p:cTn>
                              </p:par>
                            </p:childTnLst>
                          </p:cTn>
                        </p:par>
                        <p:par>
                          <p:cTn id="33" fill="hold">
                            <p:stCondLst>
                              <p:cond delay="0"/>
                            </p:stCondLst>
                            <p:childTnLst>
                              <p:par>
                                <p:cTn id="34" presetClass="emph" nodeType="withEffect" presetSubtype="0" presetID="6" grpId="9" accel="50000" decel="50000" fill="hold">
                                  <p:stCondLst>
                                    <p:cond delay="0"/>
                                  </p:stCondLst>
                                  <p:childTnLst>
                                    <p:animScale>
                                      <p:cBhvr>
                                        <p:cTn id="35" dur="1000" fill="hold"/>
                                        <p:tgtEl>
                                          <p:spTgt spid="1353"/>
                                        </p:tgtEl>
                                      </p:cBhvr>
                                      <p:by x="99842" y="99842"/>
                                    </p:animScale>
                                  </p:childTnLst>
                                </p:cTn>
                              </p:par>
                            </p:childTnLst>
                          </p:cTn>
                        </p:par>
                      </p:childTnLst>
                    </p:cTn>
                  </p:par>
                  <p:par>
                    <p:cTn id="36" fill="hold">
                      <p:stCondLst>
                        <p:cond delay="indefinite"/>
                      </p:stCondLst>
                      <p:childTnLst>
                        <p:par>
                          <p:cTn id="37" fill="hold">
                            <p:stCondLst>
                              <p:cond delay="0"/>
                            </p:stCondLst>
                            <p:childTnLst>
                              <p:par>
                                <p:cTn id="38" presetClass="path" nodeType="clickEffect" presetSubtype="0" presetID="-1" grpId="10" accel="50000" decel="50000" fill="hold">
                                  <p:stCondLst>
                                    <p:cond delay="0"/>
                                  </p:stCondLst>
                                  <p:childTnLst>
                                    <p:animMotion path="M 0.000000 0.000000 L -0.031172 0.000000" origin="layout" pathEditMode="relative">
                                      <p:cBhvr>
                                        <p:cTn id="39" dur="1000" fill="hold"/>
                                        <p:tgtEl>
                                          <p:spTgt spid="1334"/>
                                        </p:tgtEl>
                                        <p:attrNameLst>
                                          <p:attrName>ppt_x</p:attrName>
                                          <p:attrName>ppt_y</p:attrName>
                                        </p:attrNameLst>
                                      </p:cBhvr>
                                    </p:animMotion>
                                  </p:childTnLst>
                                </p:cTn>
                              </p:par>
                            </p:childTnLst>
                          </p:cTn>
                        </p:par>
                        <p:par>
                          <p:cTn id="40" fill="hold">
                            <p:stCondLst>
                              <p:cond delay="0"/>
                            </p:stCondLst>
                            <p:childTnLst>
                              <p:par>
                                <p:cTn id="41" presetClass="path" nodeType="withEffect" presetSubtype="0" presetID="-1" grpId="11" accel="50000" decel="50000" fill="hold">
                                  <p:stCondLst>
                                    <p:cond delay="0"/>
                                  </p:stCondLst>
                                  <p:childTnLst>
                                    <p:animMotion path="M 0.034213 0.000000 L 0.079707 -0.000665" origin="layout" pathEditMode="relative">
                                      <p:cBhvr>
                                        <p:cTn id="42" dur="1000" fill="hold"/>
                                        <p:tgtEl>
                                          <p:spTgt spid="1333"/>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2" fill="hold">
                                  <p:stCondLst>
                                    <p:cond delay="0"/>
                                  </p:stCondLst>
                                  <p:iterate type="el" backwards="0">
                                    <p:tmAbs val="0"/>
                                  </p:iterate>
                                  <p:childTnLst>
                                    <p:set>
                                      <p:cBhvr>
                                        <p:cTn id="46" fill="hold"/>
                                        <p:tgtEl>
                                          <p:spTgt spid="13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3" fill="hold">
                                  <p:stCondLst>
                                    <p:cond delay="0"/>
                                  </p:stCondLst>
                                  <p:iterate type="el" backwards="0">
                                    <p:tmAbs val="0"/>
                                  </p:iterate>
                                  <p:childTnLst>
                                    <p:set>
                                      <p:cBhvr>
                                        <p:cTn id="50" fill="hold"/>
                                        <p:tgtEl>
                                          <p:spTgt spid="1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51" grpId="13"/>
      <p:bldP build="whole" bldLvl="1" animBg="1" rev="0" advAuto="0" spid="1334" grpId="2"/>
      <p:bldP build="whole" bldLvl="1" animBg="1" rev="0" advAuto="0" spid="1353" grpId="4"/>
      <p:bldP build="whole" bldLvl="1" animBg="1" rev="0" advAuto="0" spid="1345" grpId="12"/>
      <p:bldP build="whole" bldLvl="1" animBg="1" rev="0" advAuto="0" spid="1353" grpId="9"/>
      <p:bldP build="whole" bldLvl="1" animBg="1" rev="0" advAuto="0" spid="1335" grpId="3"/>
      <p:bldP build="whole" bldLvl="1" animBg="1" rev="0" advAuto="0" spid="1333" grpId="1"/>
      <p:bldP build="whole" bldLvl="1" animBg="1" rev="0" advAuto="0" spid="1335" grpId="7"/>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8" name="Summary…"/>
          <p:cNvSpPr txBox="1"/>
          <p:nvPr>
            <p:ph type="title"/>
          </p:nvPr>
        </p:nvSpPr>
        <p:spPr>
          <a:prstGeom prst="rect">
            <a:avLst/>
          </a:prstGeom>
        </p:spPr>
        <p:txBody>
          <a:bodyPr/>
          <a:lstStyle/>
          <a:p>
            <a:pPr defTabSz="484886">
              <a:defRPr sz="6640"/>
            </a:pPr>
            <a:r>
              <a:t>Summary</a:t>
            </a:r>
          </a:p>
          <a:p>
            <a:pPr defTabSz="484886">
              <a:defRPr sz="6640"/>
            </a:pPr>
            <a:r>
              <a:t>generative story</a:t>
            </a:r>
          </a:p>
        </p:txBody>
      </p:sp>
      <p:sp>
        <p:nvSpPr>
          <p:cNvPr id="135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60" name="Underlying punctuation is generated at each tree node (not quite independently).…"/>
          <p:cNvSpPr txBox="1"/>
          <p:nvPr/>
        </p:nvSpPr>
        <p:spPr>
          <a:xfrm>
            <a:off x="662465" y="3388078"/>
            <a:ext cx="11099801" cy="23321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05593" indent="-305593" algn="l" defTabSz="457200">
              <a:lnSpc>
                <a:spcPct val="117999"/>
              </a:lnSpc>
              <a:buSzPct val="145000"/>
              <a:buChar char="•"/>
              <a:defRPr b="0" sz="3300"/>
            </a:pPr>
            <a:r>
              <a:t>Underlying punctuation is generated at each tree node</a:t>
            </a:r>
            <a:br/>
            <a:r>
              <a:t>(not quite independently). </a:t>
            </a:r>
          </a:p>
          <a:p>
            <a:pPr marL="305593" indent="-305593" algn="l" defTabSz="457200">
              <a:lnSpc>
                <a:spcPct val="117999"/>
              </a:lnSpc>
              <a:buSzPct val="145000"/>
              <a:buChar char="•"/>
              <a:defRPr b="0" sz="3300"/>
            </a:pPr>
            <a:r>
              <a:t>Total underlying punctuation at each slot between words is rewritten into surface punctuation (independently).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65" name="Tree"/>
          <p:cNvSpPr txBox="1"/>
          <p:nvPr/>
        </p:nvSpPr>
        <p:spPr>
          <a:xfrm>
            <a:off x="5544076" y="924314"/>
            <a:ext cx="1149605"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Tree</a:t>
            </a:r>
          </a:p>
        </p:txBody>
      </p:sp>
      <p:sp>
        <p:nvSpPr>
          <p:cNvPr id="1366" name="underlying…"/>
          <p:cNvSpPr txBox="1"/>
          <p:nvPr/>
        </p:nvSpPr>
        <p:spPr>
          <a:xfrm>
            <a:off x="5154224" y="2781659"/>
            <a:ext cx="2257160" cy="1105444"/>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300">
                <a:solidFill>
                  <a:srgbClr val="FFFFFF"/>
                </a:solidFill>
                <a:latin typeface="+mn-lt"/>
                <a:ea typeface="+mn-ea"/>
                <a:cs typeface="+mn-cs"/>
                <a:sym typeface="Helvetica Neue Medium"/>
              </a:defRPr>
            </a:pPr>
            <a:r>
              <a:t>underlying</a:t>
            </a:r>
          </a:p>
          <a:p>
            <a:pPr>
              <a:defRPr b="0" sz="3300">
                <a:solidFill>
                  <a:srgbClr val="FFFFFF"/>
                </a:solidFill>
                <a:latin typeface="+mn-lt"/>
                <a:ea typeface="+mn-ea"/>
                <a:cs typeface="+mn-cs"/>
                <a:sym typeface="Helvetica Neue Medium"/>
              </a:defRPr>
            </a:pPr>
            <a:r>
              <a:t>punct</a:t>
            </a:r>
          </a:p>
        </p:txBody>
      </p:sp>
      <p:pic>
        <p:nvPicPr>
          <p:cNvPr id="1433" name="Connection Line" descr="Connection Line"/>
          <p:cNvPicPr>
            <a:picLocks noChangeAspect="0"/>
          </p:cNvPicPr>
          <p:nvPr/>
        </p:nvPicPr>
        <p:blipFill>
          <a:blip r:embed="rId3">
            <a:extLst/>
          </a:blip>
          <a:stretch>
            <a:fillRect/>
          </a:stretch>
        </p:blipFill>
        <p:spPr>
          <a:xfrm>
            <a:off x="4659241" y="1286104"/>
            <a:ext cx="948330" cy="1559403"/>
          </a:xfrm>
          <a:prstGeom prst="rect">
            <a:avLst/>
          </a:prstGeom>
        </p:spPr>
      </p:pic>
      <p:pic>
        <p:nvPicPr>
          <p:cNvPr id="1435" name="Connection Line" descr="Connection Line"/>
          <p:cNvPicPr>
            <a:picLocks noChangeAspect="0"/>
          </p:cNvPicPr>
          <p:nvPr/>
        </p:nvPicPr>
        <p:blipFill>
          <a:blip r:embed="rId4">
            <a:extLst/>
          </a:blip>
          <a:stretch>
            <a:fillRect/>
          </a:stretch>
        </p:blipFill>
        <p:spPr>
          <a:xfrm>
            <a:off x="7009538" y="1342993"/>
            <a:ext cx="785742" cy="1507779"/>
          </a:xfrm>
          <a:prstGeom prst="rect">
            <a:avLst/>
          </a:prstGeom>
        </p:spPr>
      </p:pic>
      <p:sp>
        <p:nvSpPr>
          <p:cNvPr id="1369" name="parse"/>
          <p:cNvSpPr txBox="1"/>
          <p:nvPr/>
        </p:nvSpPr>
        <p:spPr>
          <a:xfrm>
            <a:off x="2955794" y="3035659"/>
            <a:ext cx="1239585" cy="597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parse</a:t>
            </a:r>
          </a:p>
        </p:txBody>
      </p:sp>
      <p:sp>
        <p:nvSpPr>
          <p:cNvPr id="1370" name="generation"/>
          <p:cNvSpPr txBox="1"/>
          <p:nvPr/>
        </p:nvSpPr>
        <p:spPr>
          <a:xfrm>
            <a:off x="8370229" y="3035659"/>
            <a:ext cx="2263865" cy="597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generation</a:t>
            </a:r>
          </a:p>
        </p:txBody>
      </p:sp>
      <p:pic>
        <p:nvPicPr>
          <p:cNvPr id="1437" name="Connection Line" descr="Connection Line"/>
          <p:cNvPicPr>
            <a:picLocks noChangeAspect="0"/>
          </p:cNvPicPr>
          <p:nvPr/>
        </p:nvPicPr>
        <p:blipFill>
          <a:blip r:embed="rId5">
            <a:extLst/>
          </a:blip>
          <a:stretch>
            <a:fillRect/>
          </a:stretch>
        </p:blipFill>
        <p:spPr>
          <a:xfrm>
            <a:off x="7251222" y="3734734"/>
            <a:ext cx="697285" cy="1354578"/>
          </a:xfrm>
          <a:prstGeom prst="rect">
            <a:avLst/>
          </a:prstGeom>
        </p:spPr>
      </p:pic>
      <p:pic>
        <p:nvPicPr>
          <p:cNvPr id="1439" name="Connection Line" descr="Connection Line"/>
          <p:cNvPicPr>
            <a:picLocks noChangeAspect="0"/>
          </p:cNvPicPr>
          <p:nvPr/>
        </p:nvPicPr>
        <p:blipFill>
          <a:blip r:embed="rId6">
            <a:extLst/>
          </a:blip>
          <a:stretch>
            <a:fillRect/>
          </a:stretch>
        </p:blipFill>
        <p:spPr>
          <a:xfrm>
            <a:off x="4710920" y="3720557"/>
            <a:ext cx="900014" cy="1377870"/>
          </a:xfrm>
          <a:prstGeom prst="rect">
            <a:avLst/>
          </a:prstGeom>
        </p:spPr>
      </p:pic>
      <p:sp>
        <p:nvSpPr>
          <p:cNvPr id="1373" name="surface…"/>
          <p:cNvSpPr txBox="1"/>
          <p:nvPr/>
        </p:nvSpPr>
        <p:spPr>
          <a:xfrm>
            <a:off x="5567057" y="4720821"/>
            <a:ext cx="1667486" cy="1105444"/>
          </a:xfrm>
          <a:prstGeom prst="rect">
            <a:avLst/>
          </a:prstGeom>
          <a:solidFill>
            <a:schemeClr val="accent3"/>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300">
                <a:solidFill>
                  <a:srgbClr val="FFFFFF"/>
                </a:solidFill>
                <a:latin typeface="+mn-lt"/>
                <a:ea typeface="+mn-ea"/>
                <a:cs typeface="+mn-cs"/>
                <a:sym typeface="Helvetica Neue Medium"/>
              </a:defRPr>
            </a:pPr>
            <a:r>
              <a:t>surface</a:t>
            </a:r>
          </a:p>
          <a:p>
            <a:pPr>
              <a:defRPr b="0" sz="3300">
                <a:solidFill>
                  <a:srgbClr val="FFFFFF"/>
                </a:solidFill>
                <a:latin typeface="+mn-lt"/>
                <a:ea typeface="+mn-ea"/>
                <a:cs typeface="+mn-cs"/>
                <a:sym typeface="Helvetica Neue Medium"/>
              </a:defRPr>
            </a:pPr>
            <a:r>
              <a:t>punct</a:t>
            </a:r>
          </a:p>
        </p:txBody>
      </p:sp>
      <p:sp>
        <p:nvSpPr>
          <p:cNvPr id="1374" name="In training, we observe the tree and surface punct.…"/>
          <p:cNvSpPr txBox="1"/>
          <p:nvPr/>
        </p:nvSpPr>
        <p:spPr>
          <a:xfrm>
            <a:off x="1516691" y="6418682"/>
            <a:ext cx="9768218" cy="10553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100">
                <a:solidFill>
                  <a:schemeClr val="accent5">
                    <a:hueOff val="-82419"/>
                    <a:satOff val="-9513"/>
                    <a:lumOff val="-16343"/>
                  </a:schemeClr>
                </a:solidFill>
              </a:defRPr>
            </a:pPr>
            <a:r>
              <a:t>In training, we observe the tree and surface punct. </a:t>
            </a:r>
          </a:p>
          <a:p>
            <a:pPr algn="l">
              <a:defRPr sz="3100">
                <a:solidFill>
                  <a:schemeClr val="accent5">
                    <a:hueOff val="-82419"/>
                    <a:satOff val="-9513"/>
                    <a:lumOff val="-16343"/>
                  </a:schemeClr>
                </a:solidFill>
              </a:defRPr>
            </a:pPr>
            <a:r>
              <a:t>Want to recover the underlying punctuation. </a:t>
            </a:r>
          </a:p>
        </p:txBody>
      </p:sp>
      <p:sp>
        <p:nvSpPr>
          <p:cNvPr id="1375" name="P(underlying punct | tree, surface punct)"/>
          <p:cNvSpPr txBox="1"/>
          <p:nvPr/>
        </p:nvSpPr>
        <p:spPr>
          <a:xfrm>
            <a:off x="1069885" y="7859545"/>
            <a:ext cx="10425839"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atin typeface="Courier New"/>
                <a:ea typeface="Courier New"/>
                <a:cs typeface="Courier New"/>
                <a:sym typeface="Courier New"/>
              </a:defRPr>
            </a:lvl1pPr>
          </a:lstStyle>
          <a:p>
            <a:pPr/>
            <a:r>
              <a:t>P(underlying punct | tree, surface punct)</a:t>
            </a:r>
          </a:p>
        </p:txBody>
      </p:sp>
      <p:pic>
        <p:nvPicPr>
          <p:cNvPr id="1376" name="Line Line" descr="Line Line"/>
          <p:cNvPicPr>
            <a:picLocks noChangeAspect="0"/>
          </p:cNvPicPr>
          <p:nvPr/>
        </p:nvPicPr>
        <p:blipFill>
          <a:blip r:embed="rId7">
            <a:extLst/>
          </a:blip>
          <a:stretch>
            <a:fillRect/>
          </a:stretch>
        </p:blipFill>
        <p:spPr>
          <a:xfrm rot="20157936">
            <a:off x="2884754" y="3339613"/>
            <a:ext cx="1422285" cy="76201"/>
          </a:xfrm>
          <a:prstGeom prst="rect">
            <a:avLst/>
          </a:prstGeom>
        </p:spPr>
      </p:pic>
      <p:sp>
        <p:nvSpPr>
          <p:cNvPr id="1378" name="infer"/>
          <p:cNvSpPr txBox="1"/>
          <p:nvPr/>
        </p:nvSpPr>
        <p:spPr>
          <a:xfrm>
            <a:off x="2047649" y="2262622"/>
            <a:ext cx="120497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infer</a:t>
            </a:r>
          </a:p>
        </p:txBody>
      </p:sp>
      <p:grpSp>
        <p:nvGrpSpPr>
          <p:cNvPr id="1405" name="Group"/>
          <p:cNvGrpSpPr/>
          <p:nvPr/>
        </p:nvGrpSpPr>
        <p:grpSpPr>
          <a:xfrm>
            <a:off x="5306677" y="4611938"/>
            <a:ext cx="2177975" cy="1392287"/>
            <a:chOff x="-101599" y="-101600"/>
            <a:chExt cx="2177973" cy="1392286"/>
          </a:xfrm>
        </p:grpSpPr>
        <p:grpSp>
          <p:nvGrpSpPr>
            <p:cNvPr id="1403" name="Group"/>
            <p:cNvGrpSpPr/>
            <p:nvPr/>
          </p:nvGrpSpPr>
          <p:grpSpPr>
            <a:xfrm>
              <a:off x="-101600" y="-101601"/>
              <a:ext cx="2177974" cy="1392287"/>
              <a:chOff x="-101599" y="-101600"/>
              <a:chExt cx="2177973" cy="1392286"/>
            </a:xfrm>
          </p:grpSpPr>
          <p:sp>
            <p:nvSpPr>
              <p:cNvPr id="1379" name="Rounded Rectangle"/>
              <p:cNvSpPr/>
              <p:nvPr/>
            </p:nvSpPr>
            <p:spPr>
              <a:xfrm>
                <a:off x="1015" y="7282"/>
                <a:ext cx="1983015" cy="1105444"/>
              </a:xfrm>
              <a:prstGeom prst="roundRect">
                <a:avLst>
                  <a:gd name="adj" fmla="val 17233"/>
                </a:avLst>
              </a:prstGeom>
              <a:solidFill>
                <a:srgbClr val="929292"/>
              </a:solidFill>
              <a:ln w="12700" cap="flat">
                <a:noFill/>
                <a:miter lim="400000"/>
              </a:ln>
              <a:effectLst/>
            </p:spPr>
            <p:txBody>
              <a:bodyPr wrap="square" lIns="50800" tIns="50800" rIns="50800" bIns="50800" numCol="1" anchor="t">
                <a:noAutofit/>
              </a:bodyPr>
              <a:lstStyle/>
              <a:p>
                <a:pPr>
                  <a:defRPr b="0" sz="3200">
                    <a:solidFill>
                      <a:srgbClr val="FFFFFF"/>
                    </a:solidFill>
                    <a:latin typeface="+mn-lt"/>
                    <a:ea typeface="+mn-ea"/>
                    <a:cs typeface="+mn-cs"/>
                    <a:sym typeface="Helvetica Neue Medium"/>
                  </a:defRPr>
                </a:pPr>
              </a:p>
            </p:txBody>
          </p:sp>
          <p:grpSp>
            <p:nvGrpSpPr>
              <p:cNvPr id="1402" name="Group"/>
              <p:cNvGrpSpPr/>
              <p:nvPr/>
            </p:nvGrpSpPr>
            <p:grpSpPr>
              <a:xfrm>
                <a:off x="-101600" y="-101601"/>
                <a:ext cx="2177974" cy="1392287"/>
                <a:chOff x="-101599" y="-101600"/>
                <a:chExt cx="2177973" cy="1392286"/>
              </a:xfrm>
            </p:grpSpPr>
            <p:pic>
              <p:nvPicPr>
                <p:cNvPr id="1380" name="Line Line" descr="Line Line"/>
                <p:cNvPicPr>
                  <a:picLocks noChangeAspect="0"/>
                </p:cNvPicPr>
                <p:nvPr/>
              </p:nvPicPr>
              <p:blipFill>
                <a:blip r:embed="rId8">
                  <a:extLst/>
                </a:blip>
                <a:stretch>
                  <a:fillRect/>
                </a:stretch>
              </p:blipFill>
              <p:spPr>
                <a:xfrm rot="18900000">
                  <a:off x="-167886" y="253212"/>
                  <a:ext cx="799509" cy="143685"/>
                </a:xfrm>
                <a:prstGeom prst="rect">
                  <a:avLst/>
                </a:prstGeom>
                <a:effectLst/>
              </p:spPr>
            </p:pic>
            <p:pic>
              <p:nvPicPr>
                <p:cNvPr id="1382" name="Line Line" descr="Line Line"/>
                <p:cNvPicPr>
                  <a:picLocks noChangeAspect="0"/>
                </p:cNvPicPr>
                <p:nvPr/>
              </p:nvPicPr>
              <p:blipFill>
                <a:blip r:embed="rId9">
                  <a:extLst/>
                </a:blip>
                <a:stretch>
                  <a:fillRect/>
                </a:stretch>
              </p:blipFill>
              <p:spPr>
                <a:xfrm rot="18900000">
                  <a:off x="-215230" y="367512"/>
                  <a:ext cx="1122797" cy="143685"/>
                </a:xfrm>
                <a:prstGeom prst="rect">
                  <a:avLst/>
                </a:prstGeom>
                <a:effectLst/>
              </p:spPr>
            </p:pic>
            <p:pic>
              <p:nvPicPr>
                <p:cNvPr id="1384" name="Line Line" descr="Line Line"/>
                <p:cNvPicPr>
                  <a:picLocks noChangeAspect="0"/>
                </p:cNvPicPr>
                <p:nvPr/>
              </p:nvPicPr>
              <p:blipFill>
                <a:blip r:embed="rId10">
                  <a:extLst/>
                </a:blip>
                <a:stretch>
                  <a:fillRect/>
                </a:stretch>
              </p:blipFill>
              <p:spPr>
                <a:xfrm rot="18900000">
                  <a:off x="-254775" y="431117"/>
                  <a:ext cx="1566270" cy="143686"/>
                </a:xfrm>
                <a:prstGeom prst="rect">
                  <a:avLst/>
                </a:prstGeom>
                <a:effectLst/>
              </p:spPr>
            </p:pic>
            <p:pic>
              <p:nvPicPr>
                <p:cNvPr id="1386" name="Line Line" descr="Line Line"/>
                <p:cNvPicPr>
                  <a:picLocks noChangeAspect="0"/>
                </p:cNvPicPr>
                <p:nvPr/>
              </p:nvPicPr>
              <p:blipFill>
                <a:blip r:embed="rId11">
                  <a:extLst/>
                </a:blip>
                <a:stretch>
                  <a:fillRect/>
                </a:stretch>
              </p:blipFill>
              <p:spPr>
                <a:xfrm rot="18900000">
                  <a:off x="131266" y="501484"/>
                  <a:ext cx="1722513" cy="143685"/>
                </a:xfrm>
                <a:prstGeom prst="rect">
                  <a:avLst/>
                </a:prstGeom>
                <a:effectLst/>
              </p:spPr>
            </p:pic>
            <p:pic>
              <p:nvPicPr>
                <p:cNvPr id="1388" name="Line Line" descr="Line Line"/>
                <p:cNvPicPr>
                  <a:picLocks noChangeAspect="0"/>
                </p:cNvPicPr>
                <p:nvPr/>
              </p:nvPicPr>
              <p:blipFill>
                <a:blip r:embed="rId11">
                  <a:extLst/>
                </a:blip>
                <a:stretch>
                  <a:fillRect/>
                </a:stretch>
              </p:blipFill>
              <p:spPr>
                <a:xfrm rot="18900000">
                  <a:off x="369364" y="542524"/>
                  <a:ext cx="1722513" cy="143685"/>
                </a:xfrm>
                <a:prstGeom prst="rect">
                  <a:avLst/>
                </a:prstGeom>
                <a:effectLst/>
              </p:spPr>
            </p:pic>
            <p:pic>
              <p:nvPicPr>
                <p:cNvPr id="1390" name="Line Line" descr="Line Line"/>
                <p:cNvPicPr>
                  <a:picLocks noChangeAspect="0"/>
                </p:cNvPicPr>
                <p:nvPr/>
              </p:nvPicPr>
              <p:blipFill>
                <a:blip r:embed="rId10">
                  <a:extLst/>
                </a:blip>
                <a:stretch>
                  <a:fillRect/>
                </a:stretch>
              </p:blipFill>
              <p:spPr>
                <a:xfrm rot="18900000">
                  <a:off x="642425" y="614283"/>
                  <a:ext cx="1566271" cy="143686"/>
                </a:xfrm>
                <a:prstGeom prst="rect">
                  <a:avLst/>
                </a:prstGeom>
                <a:effectLst/>
              </p:spPr>
            </p:pic>
            <p:pic>
              <p:nvPicPr>
                <p:cNvPr id="1392" name="Line Line" descr="Line Line"/>
                <p:cNvPicPr>
                  <a:picLocks noChangeAspect="0"/>
                </p:cNvPicPr>
                <p:nvPr/>
              </p:nvPicPr>
              <p:blipFill>
                <a:blip r:embed="rId12">
                  <a:extLst/>
                </a:blip>
                <a:stretch>
                  <a:fillRect/>
                </a:stretch>
              </p:blipFill>
              <p:spPr>
                <a:xfrm rot="18900000">
                  <a:off x="1011487" y="731979"/>
                  <a:ext cx="1186652" cy="143685"/>
                </a:xfrm>
                <a:prstGeom prst="rect">
                  <a:avLst/>
                </a:prstGeom>
                <a:effectLst/>
              </p:spPr>
            </p:pic>
            <p:pic>
              <p:nvPicPr>
                <p:cNvPr id="1394" name="Line Line" descr="Line Line"/>
                <p:cNvPicPr>
                  <a:picLocks noChangeAspect="0"/>
                </p:cNvPicPr>
                <p:nvPr/>
              </p:nvPicPr>
              <p:blipFill>
                <a:blip r:embed="rId13">
                  <a:extLst/>
                </a:blip>
                <a:stretch>
                  <a:fillRect/>
                </a:stretch>
              </p:blipFill>
              <p:spPr>
                <a:xfrm rot="18900000">
                  <a:off x="1386512" y="829926"/>
                  <a:ext cx="748708" cy="143686"/>
                </a:xfrm>
                <a:prstGeom prst="rect">
                  <a:avLst/>
                </a:prstGeom>
                <a:effectLst/>
              </p:spPr>
            </p:pic>
            <p:pic>
              <p:nvPicPr>
                <p:cNvPr id="1396" name="Line Line" descr="Line Line"/>
                <p:cNvPicPr>
                  <a:picLocks noChangeAspect="0"/>
                </p:cNvPicPr>
                <p:nvPr/>
              </p:nvPicPr>
              <p:blipFill>
                <a:blip r:embed="rId14">
                  <a:extLst/>
                </a:blip>
                <a:stretch>
                  <a:fillRect/>
                </a:stretch>
              </p:blipFill>
              <p:spPr>
                <a:xfrm rot="18900000">
                  <a:off x="1625694" y="954982"/>
                  <a:ext cx="448144" cy="143685"/>
                </a:xfrm>
                <a:prstGeom prst="rect">
                  <a:avLst/>
                </a:prstGeom>
                <a:effectLst/>
              </p:spPr>
            </p:pic>
            <p:pic>
              <p:nvPicPr>
                <p:cNvPr id="1398" name="Line Line" descr="Line Line"/>
                <p:cNvPicPr>
                  <a:picLocks noChangeAspect="0"/>
                </p:cNvPicPr>
                <p:nvPr/>
              </p:nvPicPr>
              <p:blipFill>
                <a:blip r:embed="rId14">
                  <a:extLst/>
                </a:blip>
                <a:stretch>
                  <a:fillRect/>
                </a:stretch>
              </p:blipFill>
              <p:spPr>
                <a:xfrm rot="18900000">
                  <a:off x="-88794" y="91419"/>
                  <a:ext cx="448145" cy="143685"/>
                </a:xfrm>
                <a:prstGeom prst="rect">
                  <a:avLst/>
                </a:prstGeom>
                <a:effectLst/>
              </p:spPr>
            </p:pic>
            <p:pic>
              <p:nvPicPr>
                <p:cNvPr id="1400" name="Line Line" descr="Line Line"/>
                <p:cNvPicPr>
                  <a:picLocks noChangeAspect="0"/>
                </p:cNvPicPr>
                <p:nvPr/>
              </p:nvPicPr>
              <p:blipFill>
                <a:blip r:embed="rId11">
                  <a:extLst/>
                </a:blip>
                <a:stretch>
                  <a:fillRect/>
                </a:stretch>
              </p:blipFill>
              <p:spPr>
                <a:xfrm rot="18900000">
                  <a:off x="-150656" y="502877"/>
                  <a:ext cx="1722513" cy="143686"/>
                </a:xfrm>
                <a:prstGeom prst="rect">
                  <a:avLst/>
                </a:prstGeom>
                <a:effectLst/>
              </p:spPr>
            </p:pic>
          </p:grpSp>
        </p:grpSp>
        <p:sp>
          <p:nvSpPr>
            <p:cNvPr id="1404" name="surface…"/>
            <p:cNvSpPr txBox="1"/>
            <p:nvPr/>
          </p:nvSpPr>
          <p:spPr>
            <a:xfrm>
              <a:off x="182313" y="34514"/>
              <a:ext cx="1620419" cy="10804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3200">
                  <a:solidFill>
                    <a:srgbClr val="FFFFFF"/>
                  </a:solidFill>
                  <a:latin typeface="+mn-lt"/>
                  <a:ea typeface="+mn-ea"/>
                  <a:cs typeface="+mn-cs"/>
                  <a:sym typeface="Helvetica Neue Medium"/>
                </a:defRPr>
              </a:pPr>
              <a:r>
                <a:t>surface</a:t>
              </a:r>
            </a:p>
            <a:p>
              <a:pPr>
                <a:defRPr b="0" sz="3200">
                  <a:solidFill>
                    <a:srgbClr val="FFFFFF"/>
                  </a:solidFill>
                  <a:latin typeface="+mn-lt"/>
                  <a:ea typeface="+mn-ea"/>
                  <a:cs typeface="+mn-cs"/>
                  <a:sym typeface="Helvetica Neue Medium"/>
                </a:defRPr>
              </a:pPr>
              <a:r>
                <a:t>punct</a:t>
              </a:r>
            </a:p>
          </p:txBody>
        </p:sp>
      </p:grpSp>
      <p:grpSp>
        <p:nvGrpSpPr>
          <p:cNvPr id="1432" name="Group"/>
          <p:cNvGrpSpPr/>
          <p:nvPr/>
        </p:nvGrpSpPr>
        <p:grpSpPr>
          <a:xfrm>
            <a:off x="5359120" y="787728"/>
            <a:ext cx="1847369" cy="1157127"/>
            <a:chOff x="-101600" y="-101600"/>
            <a:chExt cx="1847367" cy="1157125"/>
          </a:xfrm>
        </p:grpSpPr>
        <p:grpSp>
          <p:nvGrpSpPr>
            <p:cNvPr id="1430" name="Group"/>
            <p:cNvGrpSpPr/>
            <p:nvPr/>
          </p:nvGrpSpPr>
          <p:grpSpPr>
            <a:xfrm>
              <a:off x="-101601" y="-101601"/>
              <a:ext cx="1847369" cy="1157127"/>
              <a:chOff x="-101600" y="-101600"/>
              <a:chExt cx="1847367" cy="1157125"/>
            </a:xfrm>
          </p:grpSpPr>
          <p:sp>
            <p:nvSpPr>
              <p:cNvPr id="1406" name="Rounded Rectangle"/>
              <p:cNvSpPr/>
              <p:nvPr/>
            </p:nvSpPr>
            <p:spPr>
              <a:xfrm>
                <a:off x="37539" y="89589"/>
                <a:ext cx="1569090" cy="709165"/>
              </a:xfrm>
              <a:prstGeom prst="roundRect">
                <a:avLst>
                  <a:gd name="adj" fmla="val 26863"/>
                </a:avLst>
              </a:prstGeom>
              <a:solidFill>
                <a:srgbClr val="929292"/>
              </a:solidFill>
              <a:ln w="12700" cap="flat">
                <a:noFill/>
                <a:miter lim="400000"/>
              </a:ln>
              <a:effectLst/>
            </p:spPr>
            <p:txBody>
              <a:bodyPr wrap="square" lIns="50800" tIns="50800" rIns="50800" bIns="50800" numCol="1" anchor="t">
                <a:noAutofit/>
              </a:bodyPr>
              <a:lstStyle/>
              <a:p>
                <a:pPr algn="l">
                  <a:defRPr b="0" sz="4000">
                    <a:solidFill>
                      <a:srgbClr val="FFFFFF"/>
                    </a:solidFill>
                    <a:latin typeface="+mn-lt"/>
                    <a:ea typeface="+mn-ea"/>
                    <a:cs typeface="+mn-cs"/>
                    <a:sym typeface="Helvetica Neue Medium"/>
                  </a:defRPr>
                </a:pPr>
              </a:p>
            </p:txBody>
          </p:sp>
          <p:grpSp>
            <p:nvGrpSpPr>
              <p:cNvPr id="1429" name="Group"/>
              <p:cNvGrpSpPr/>
              <p:nvPr/>
            </p:nvGrpSpPr>
            <p:grpSpPr>
              <a:xfrm>
                <a:off x="-101601" y="-101601"/>
                <a:ext cx="1847369" cy="1157127"/>
                <a:chOff x="-101599" y="-101600"/>
                <a:chExt cx="1847367" cy="1157125"/>
              </a:xfrm>
            </p:grpSpPr>
            <p:pic>
              <p:nvPicPr>
                <p:cNvPr id="1407" name="Line Line" descr="Line Line"/>
                <p:cNvPicPr>
                  <a:picLocks noChangeAspect="0"/>
                </p:cNvPicPr>
                <p:nvPr/>
              </p:nvPicPr>
              <p:blipFill>
                <a:blip r:embed="rId15">
                  <a:extLst/>
                </a:blip>
                <a:stretch>
                  <a:fillRect/>
                </a:stretch>
              </p:blipFill>
              <p:spPr>
                <a:xfrm rot="18900000">
                  <a:off x="-112886" y="206214"/>
                  <a:ext cx="611873" cy="221526"/>
                </a:xfrm>
                <a:prstGeom prst="rect">
                  <a:avLst/>
                </a:prstGeom>
                <a:effectLst/>
              </p:spPr>
            </p:pic>
            <p:pic>
              <p:nvPicPr>
                <p:cNvPr id="1409" name="Line Line" descr="Line Line"/>
                <p:cNvPicPr>
                  <a:picLocks noChangeAspect="0"/>
                </p:cNvPicPr>
                <p:nvPr/>
              </p:nvPicPr>
              <p:blipFill>
                <a:blip r:embed="rId16">
                  <a:extLst/>
                </a:blip>
                <a:stretch>
                  <a:fillRect/>
                </a:stretch>
              </p:blipFill>
              <p:spPr>
                <a:xfrm rot="18900000">
                  <a:off x="-133119" y="255060"/>
                  <a:ext cx="842668" cy="259897"/>
                </a:xfrm>
                <a:prstGeom prst="rect">
                  <a:avLst/>
                </a:prstGeom>
                <a:effectLst/>
              </p:spPr>
            </p:pic>
            <p:pic>
              <p:nvPicPr>
                <p:cNvPr id="1411" name="Line Line" descr="Line Line"/>
                <p:cNvPicPr>
                  <a:picLocks noChangeAspect="0"/>
                </p:cNvPicPr>
                <p:nvPr/>
              </p:nvPicPr>
              <p:blipFill>
                <a:blip r:embed="rId17">
                  <a:extLst/>
                </a:blip>
                <a:stretch>
                  <a:fillRect/>
                </a:stretch>
              </p:blipFill>
              <p:spPr>
                <a:xfrm rot="18900000">
                  <a:off x="-139725" y="266600"/>
                  <a:ext cx="1159260" cy="312534"/>
                </a:xfrm>
                <a:prstGeom prst="rect">
                  <a:avLst/>
                </a:prstGeom>
                <a:effectLst/>
              </p:spPr>
            </p:pic>
            <p:pic>
              <p:nvPicPr>
                <p:cNvPr id="1413" name="Line Line" descr="Line Line"/>
                <p:cNvPicPr>
                  <a:picLocks noChangeAspect="0"/>
                </p:cNvPicPr>
                <p:nvPr/>
              </p:nvPicPr>
              <p:blipFill>
                <a:blip r:embed="rId18">
                  <a:extLst/>
                </a:blip>
                <a:stretch>
                  <a:fillRect/>
                </a:stretch>
              </p:blipFill>
              <p:spPr>
                <a:xfrm rot="18900000">
                  <a:off x="190959" y="299210"/>
                  <a:ext cx="1270801" cy="331079"/>
                </a:xfrm>
                <a:prstGeom prst="rect">
                  <a:avLst/>
                </a:prstGeom>
                <a:effectLst/>
              </p:spPr>
            </p:pic>
            <p:pic>
              <p:nvPicPr>
                <p:cNvPr id="1415" name="Line Line" descr="Line Line"/>
                <p:cNvPicPr>
                  <a:picLocks noChangeAspect="0"/>
                </p:cNvPicPr>
                <p:nvPr/>
              </p:nvPicPr>
              <p:blipFill>
                <a:blip r:embed="rId18">
                  <a:extLst/>
                </a:blip>
                <a:stretch>
                  <a:fillRect/>
                </a:stretch>
              </p:blipFill>
              <p:spPr>
                <a:xfrm rot="18900000">
                  <a:off x="389196" y="323637"/>
                  <a:ext cx="1270801" cy="331079"/>
                </a:xfrm>
                <a:prstGeom prst="rect">
                  <a:avLst/>
                </a:prstGeom>
                <a:effectLst/>
              </p:spPr>
            </p:pic>
            <p:pic>
              <p:nvPicPr>
                <p:cNvPr id="1417" name="Line Line" descr="Line Line"/>
                <p:cNvPicPr>
                  <a:picLocks noChangeAspect="0"/>
                </p:cNvPicPr>
                <p:nvPr/>
              </p:nvPicPr>
              <p:blipFill>
                <a:blip r:embed="rId17">
                  <a:extLst/>
                </a:blip>
                <a:stretch>
                  <a:fillRect/>
                </a:stretch>
              </p:blipFill>
              <p:spPr>
                <a:xfrm rot="18900000">
                  <a:off x="607271" y="375621"/>
                  <a:ext cx="1159260" cy="312534"/>
                </a:xfrm>
                <a:prstGeom prst="rect">
                  <a:avLst/>
                </a:prstGeom>
                <a:effectLst/>
              </p:spPr>
            </p:pic>
            <p:pic>
              <p:nvPicPr>
                <p:cNvPr id="1419" name="Line Line" descr="Line Line"/>
                <p:cNvPicPr>
                  <a:picLocks noChangeAspect="0"/>
                </p:cNvPicPr>
                <p:nvPr/>
              </p:nvPicPr>
              <p:blipFill>
                <a:blip r:embed="rId19">
                  <a:extLst/>
                </a:blip>
                <a:stretch>
                  <a:fillRect/>
                </a:stretch>
              </p:blipFill>
              <p:spPr>
                <a:xfrm rot="18900000">
                  <a:off x="892018" y="468202"/>
                  <a:ext cx="888252" cy="267477"/>
                </a:xfrm>
                <a:prstGeom prst="rect">
                  <a:avLst/>
                </a:prstGeom>
                <a:effectLst/>
              </p:spPr>
            </p:pic>
            <p:pic>
              <p:nvPicPr>
                <p:cNvPr id="1421" name="Line Line" descr="Line Line"/>
                <p:cNvPicPr>
                  <a:picLocks noChangeAspect="0"/>
                </p:cNvPicPr>
                <p:nvPr/>
              </p:nvPicPr>
              <p:blipFill>
                <a:blip r:embed="rId20">
                  <a:extLst/>
                </a:blip>
                <a:stretch>
                  <a:fillRect/>
                </a:stretch>
              </p:blipFill>
              <p:spPr>
                <a:xfrm rot="18900000">
                  <a:off x="1178268" y="552491"/>
                  <a:ext cx="575607" cy="215496"/>
                </a:xfrm>
                <a:prstGeom prst="rect">
                  <a:avLst/>
                </a:prstGeom>
                <a:effectLst/>
              </p:spPr>
            </p:pic>
            <p:pic>
              <p:nvPicPr>
                <p:cNvPr id="1423" name="Line Line" descr="Line Line"/>
                <p:cNvPicPr>
                  <a:picLocks noChangeAspect="0"/>
                </p:cNvPicPr>
                <p:nvPr/>
              </p:nvPicPr>
              <p:blipFill>
                <a:blip r:embed="rId21">
                  <a:extLst/>
                </a:blip>
                <a:stretch>
                  <a:fillRect/>
                </a:stretch>
              </p:blipFill>
              <p:spPr>
                <a:xfrm rot="18900000">
                  <a:off x="1359570" y="644761"/>
                  <a:ext cx="361037" cy="179822"/>
                </a:xfrm>
                <a:prstGeom prst="rect">
                  <a:avLst/>
                </a:prstGeom>
                <a:effectLst/>
              </p:spPr>
            </p:pic>
            <p:pic>
              <p:nvPicPr>
                <p:cNvPr id="1425" name="Line Line" descr="Line Line"/>
                <p:cNvPicPr>
                  <a:picLocks noChangeAspect="0"/>
                </p:cNvPicPr>
                <p:nvPr/>
              </p:nvPicPr>
              <p:blipFill>
                <a:blip r:embed="rId21">
                  <a:extLst/>
                </a:blip>
                <a:stretch>
                  <a:fillRect/>
                </a:stretch>
              </p:blipFill>
              <p:spPr>
                <a:xfrm rot="18900000">
                  <a:off x="-67887" y="130767"/>
                  <a:ext cx="361036" cy="179822"/>
                </a:xfrm>
                <a:prstGeom prst="rect">
                  <a:avLst/>
                </a:prstGeom>
                <a:effectLst/>
              </p:spPr>
            </p:pic>
            <p:pic>
              <p:nvPicPr>
                <p:cNvPr id="1427" name="Line Line" descr="Line Line"/>
                <p:cNvPicPr>
                  <a:picLocks noChangeAspect="0"/>
                </p:cNvPicPr>
                <p:nvPr/>
              </p:nvPicPr>
              <p:blipFill>
                <a:blip r:embed="rId18">
                  <a:extLst/>
                </a:blip>
                <a:stretch>
                  <a:fillRect/>
                </a:stretch>
              </p:blipFill>
              <p:spPr>
                <a:xfrm rot="18900000">
                  <a:off x="-43765" y="300039"/>
                  <a:ext cx="1270801" cy="331079"/>
                </a:xfrm>
                <a:prstGeom prst="rect">
                  <a:avLst/>
                </a:prstGeom>
                <a:effectLst/>
              </p:spPr>
            </p:pic>
          </p:grpSp>
        </p:grpSp>
        <p:sp>
          <p:nvSpPr>
            <p:cNvPr id="1431" name="Tree"/>
            <p:cNvSpPr txBox="1"/>
            <p:nvPr/>
          </p:nvSpPr>
          <p:spPr>
            <a:xfrm>
              <a:off x="270395" y="89589"/>
              <a:ext cx="1103377" cy="7091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4000">
                  <a:solidFill>
                    <a:srgbClr val="FFFFFF"/>
                  </a:solidFill>
                  <a:latin typeface="+mn-lt"/>
                  <a:ea typeface="+mn-ea"/>
                  <a:cs typeface="+mn-cs"/>
                  <a:sym typeface="Helvetica Neue Medium"/>
                </a:defRPr>
              </a:lvl1pPr>
            </a:lstStyle>
            <a:p>
              <a:pPr/>
              <a:r>
                <a:t>Tree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4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374"/>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5" fill="hold">
                                  <p:stCondLst>
                                    <p:cond delay="0"/>
                                  </p:stCondLst>
                                  <p:iterate type="el" backwards="0">
                                    <p:tmAbs val="0"/>
                                  </p:iterate>
                                  <p:childTnLst>
                                    <p:set>
                                      <p:cBhvr>
                                        <p:cTn id="21" fill="hold"/>
                                        <p:tgtEl>
                                          <p:spTgt spid="13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2" grpId="2"/>
      <p:bldP build="whole" bldLvl="1" animBg="1" rev="0" advAuto="0" spid="1374" grpId="4"/>
      <p:bldP build="whole" bldLvl="1" animBg="1" rev="0" advAuto="0" spid="1376" grpId="1"/>
      <p:bldP build="whole" bldLvl="1" animBg="1" rev="0" advAuto="0" spid="1375" grpId="5"/>
      <p:bldP build="whole" bldLvl="1" animBg="1" rev="0" advAuto="0" spid="1378" grpId="3"/>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4" name="Method 1. A Sampling Approach"/>
          <p:cNvSpPr txBox="1"/>
          <p:nvPr>
            <p:ph type="title"/>
          </p:nvPr>
        </p:nvSpPr>
        <p:spPr>
          <a:xfrm>
            <a:off x="47865" y="-124587"/>
            <a:ext cx="12909070" cy="2159001"/>
          </a:xfrm>
          <a:prstGeom prst="rect">
            <a:avLst/>
          </a:prstGeom>
        </p:spPr>
        <p:txBody>
          <a:bodyPr/>
          <a:lstStyle>
            <a:lvl1pPr>
              <a:defRPr sz="6000"/>
            </a:lvl1pPr>
          </a:lstStyle>
          <a:p>
            <a:pPr/>
            <a:r>
              <a:t>Method 1. A Sampling Approach</a:t>
            </a:r>
          </a:p>
        </p:txBody>
      </p:sp>
      <p:sp>
        <p:nvSpPr>
          <p:cNvPr id="144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46" name="Line"/>
          <p:cNvSpPr/>
          <p:nvPr/>
        </p:nvSpPr>
        <p:spPr>
          <a:xfrm flipV="1">
            <a:off x="2404865" y="2988010"/>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47" name="Shape"/>
          <p:cNvSpPr/>
          <p:nvPr/>
        </p:nvSpPr>
        <p:spPr>
          <a:xfrm>
            <a:off x="-27466" y="1766140"/>
            <a:ext cx="12200303" cy="659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3" y="56"/>
                </a:moveTo>
                <a:lnTo>
                  <a:pt x="4867" y="3757"/>
                </a:lnTo>
                <a:lnTo>
                  <a:pt x="15748" y="6195"/>
                </a:lnTo>
                <a:lnTo>
                  <a:pt x="19742" y="10107"/>
                </a:lnTo>
                <a:lnTo>
                  <a:pt x="20575" y="10102"/>
                </a:lnTo>
                <a:lnTo>
                  <a:pt x="21600" y="21515"/>
                </a:lnTo>
                <a:lnTo>
                  <a:pt x="0" y="21600"/>
                </a:lnTo>
                <a:lnTo>
                  <a:pt x="30" y="0"/>
                </a:lnTo>
                <a:lnTo>
                  <a:pt x="1563"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48" name="Shape"/>
          <p:cNvSpPr/>
          <p:nvPr/>
        </p:nvSpPr>
        <p:spPr>
          <a:xfrm>
            <a:off x="3431631" y="4176519"/>
            <a:ext cx="3538412" cy="4176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5" y="356"/>
                </a:moveTo>
                <a:lnTo>
                  <a:pt x="17621" y="0"/>
                </a:lnTo>
                <a:lnTo>
                  <a:pt x="21600" y="21574"/>
                </a:lnTo>
                <a:lnTo>
                  <a:pt x="0" y="21600"/>
                </a:lnTo>
                <a:lnTo>
                  <a:pt x="4637" y="5403"/>
                </a:lnTo>
                <a:lnTo>
                  <a:pt x="11865"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49" name="Shape"/>
          <p:cNvSpPr/>
          <p:nvPr/>
        </p:nvSpPr>
        <p:spPr>
          <a:xfrm>
            <a:off x="7437777" y="3887168"/>
            <a:ext cx="4724911" cy="44572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1" y="0"/>
                </a:moveTo>
                <a:cubicBezTo>
                  <a:pt x="5196" y="289"/>
                  <a:pt x="6827" y="533"/>
                  <a:pt x="8464" y="731"/>
                </a:cubicBezTo>
                <a:cubicBezTo>
                  <a:pt x="8844" y="777"/>
                  <a:pt x="9224" y="820"/>
                  <a:pt x="9596" y="915"/>
                </a:cubicBezTo>
                <a:cubicBezTo>
                  <a:pt x="10856" y="1237"/>
                  <a:pt x="11900" y="2105"/>
                  <a:pt x="13011" y="2803"/>
                </a:cubicBezTo>
                <a:cubicBezTo>
                  <a:pt x="14859" y="3964"/>
                  <a:pt x="16930" y="4671"/>
                  <a:pt x="19070" y="4870"/>
                </a:cubicBezTo>
                <a:lnTo>
                  <a:pt x="21600" y="21574"/>
                </a:lnTo>
                <a:lnTo>
                  <a:pt x="0" y="21600"/>
                </a:lnTo>
                <a:lnTo>
                  <a:pt x="1898" y="5836"/>
                </a:lnTo>
                <a:lnTo>
                  <a:pt x="3571"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50" name="Line"/>
          <p:cNvSpPr/>
          <p:nvPr/>
        </p:nvSpPr>
        <p:spPr>
          <a:xfrm flipV="1">
            <a:off x="588803" y="1684361"/>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51" name="Line"/>
          <p:cNvSpPr/>
          <p:nvPr/>
        </p:nvSpPr>
        <p:spPr>
          <a:xfrm flipV="1">
            <a:off x="1457998" y="4165259"/>
            <a:ext cx="1" cy="390102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52" name="Line"/>
          <p:cNvSpPr/>
          <p:nvPr/>
        </p:nvSpPr>
        <p:spPr>
          <a:xfrm flipV="1">
            <a:off x="4187875" y="5182372"/>
            <a:ext cx="1" cy="288039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53" name="Line"/>
          <p:cNvSpPr/>
          <p:nvPr/>
        </p:nvSpPr>
        <p:spPr>
          <a:xfrm flipV="1">
            <a:off x="5723653" y="4228370"/>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54" name="Line"/>
          <p:cNvSpPr/>
          <p:nvPr/>
        </p:nvSpPr>
        <p:spPr>
          <a:xfrm flipV="1">
            <a:off x="7868251"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55" name="Line"/>
          <p:cNvSpPr/>
          <p:nvPr/>
        </p:nvSpPr>
        <p:spPr>
          <a:xfrm flipV="1">
            <a:off x="8934742" y="3938372"/>
            <a:ext cx="1" cy="411214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56" name="Line"/>
          <p:cNvSpPr/>
          <p:nvPr/>
        </p:nvSpPr>
        <p:spPr>
          <a:xfrm flipV="1">
            <a:off x="11092089"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457" name="Line Line" descr="Line Line"/>
          <p:cNvPicPr>
            <a:picLocks noChangeAspect="0"/>
          </p:cNvPicPr>
          <p:nvPr/>
        </p:nvPicPr>
        <p:blipFill>
          <a:blip r:embed="rId3">
            <a:extLst/>
          </a:blip>
          <a:stretch>
            <a:fillRect/>
          </a:stretch>
        </p:blipFill>
        <p:spPr>
          <a:xfrm rot="16200000">
            <a:off x="270248" y="1508224"/>
            <a:ext cx="675606" cy="143685"/>
          </a:xfrm>
          <a:prstGeom prst="rect">
            <a:avLst/>
          </a:prstGeom>
        </p:spPr>
      </p:pic>
      <p:pic>
        <p:nvPicPr>
          <p:cNvPr id="1459" name="Line Line" descr="Line Line"/>
          <p:cNvPicPr>
            <a:picLocks noChangeAspect="0"/>
          </p:cNvPicPr>
          <p:nvPr/>
        </p:nvPicPr>
        <p:blipFill>
          <a:blip r:embed="rId4">
            <a:extLst/>
          </a:blip>
          <a:stretch>
            <a:fillRect/>
          </a:stretch>
        </p:blipFill>
        <p:spPr>
          <a:xfrm rot="12693574">
            <a:off x="755030" y="2177648"/>
            <a:ext cx="1773969" cy="143685"/>
          </a:xfrm>
          <a:prstGeom prst="rect">
            <a:avLst/>
          </a:prstGeom>
        </p:spPr>
      </p:pic>
      <p:pic>
        <p:nvPicPr>
          <p:cNvPr id="1461" name="Line Line" descr="Line Line"/>
          <p:cNvPicPr>
            <a:picLocks noChangeAspect="0"/>
          </p:cNvPicPr>
          <p:nvPr/>
        </p:nvPicPr>
        <p:blipFill>
          <a:blip r:embed="rId5">
            <a:extLst/>
          </a:blip>
          <a:stretch>
            <a:fillRect/>
          </a:stretch>
        </p:blipFill>
        <p:spPr>
          <a:xfrm rot="7038013">
            <a:off x="1001419" y="3575561"/>
            <a:ext cx="1475412" cy="143685"/>
          </a:xfrm>
          <a:prstGeom prst="rect">
            <a:avLst/>
          </a:prstGeom>
        </p:spPr>
      </p:pic>
      <p:pic>
        <p:nvPicPr>
          <p:cNvPr id="1463" name="Line Line" descr="Line Line"/>
          <p:cNvPicPr>
            <a:picLocks noChangeAspect="0"/>
          </p:cNvPicPr>
          <p:nvPr/>
        </p:nvPicPr>
        <p:blipFill>
          <a:blip r:embed="rId6">
            <a:extLst/>
          </a:blip>
          <a:stretch>
            <a:fillRect/>
          </a:stretch>
        </p:blipFill>
        <p:spPr>
          <a:xfrm rot="11742656">
            <a:off x="2521744" y="3419139"/>
            <a:ext cx="3386214" cy="143685"/>
          </a:xfrm>
          <a:prstGeom prst="rect">
            <a:avLst/>
          </a:prstGeom>
        </p:spPr>
      </p:pic>
      <p:pic>
        <p:nvPicPr>
          <p:cNvPr id="1465" name="Line Line" descr="Line Line"/>
          <p:cNvPicPr>
            <a:picLocks noChangeAspect="0"/>
          </p:cNvPicPr>
          <p:nvPr/>
        </p:nvPicPr>
        <p:blipFill>
          <a:blip r:embed="rId7">
            <a:extLst/>
          </a:blip>
          <a:stretch>
            <a:fillRect/>
          </a:stretch>
        </p:blipFill>
        <p:spPr>
          <a:xfrm rot="8477905">
            <a:off x="3904519" y="4567176"/>
            <a:ext cx="1994770" cy="143685"/>
          </a:xfrm>
          <a:prstGeom prst="rect">
            <a:avLst/>
          </a:prstGeom>
        </p:spPr>
      </p:pic>
      <p:pic>
        <p:nvPicPr>
          <p:cNvPr id="1467" name="Line Line" descr="Line Line"/>
          <p:cNvPicPr>
            <a:picLocks noChangeAspect="0"/>
          </p:cNvPicPr>
          <p:nvPr/>
        </p:nvPicPr>
        <p:blipFill>
          <a:blip r:embed="rId8">
            <a:extLst/>
          </a:blip>
          <a:stretch>
            <a:fillRect/>
          </a:stretch>
        </p:blipFill>
        <p:spPr>
          <a:xfrm rot="11207438">
            <a:off x="2480752" y="3215874"/>
            <a:ext cx="6485803" cy="143685"/>
          </a:xfrm>
          <a:prstGeom prst="rect">
            <a:avLst/>
          </a:prstGeom>
        </p:spPr>
      </p:pic>
      <p:pic>
        <p:nvPicPr>
          <p:cNvPr id="1469" name="Line Line" descr="Line Line"/>
          <p:cNvPicPr>
            <a:picLocks noChangeAspect="0"/>
          </p:cNvPicPr>
          <p:nvPr/>
        </p:nvPicPr>
        <p:blipFill>
          <a:blip r:embed="rId9">
            <a:extLst/>
          </a:blip>
          <a:stretch>
            <a:fillRect/>
          </a:stretch>
        </p:blipFill>
        <p:spPr>
          <a:xfrm rot="6392623">
            <a:off x="7390689" y="4436402"/>
            <a:ext cx="1257849" cy="143686"/>
          </a:xfrm>
          <a:prstGeom prst="rect">
            <a:avLst/>
          </a:prstGeom>
        </p:spPr>
      </p:pic>
      <p:pic>
        <p:nvPicPr>
          <p:cNvPr id="1471" name="Line Line" descr="Line Line"/>
          <p:cNvPicPr>
            <a:picLocks noChangeAspect="0"/>
          </p:cNvPicPr>
          <p:nvPr/>
        </p:nvPicPr>
        <p:blipFill>
          <a:blip r:embed="rId10">
            <a:extLst/>
          </a:blip>
          <a:stretch>
            <a:fillRect/>
          </a:stretch>
        </p:blipFill>
        <p:spPr>
          <a:xfrm rot="1672213">
            <a:off x="9222695" y="4231385"/>
            <a:ext cx="1671475" cy="143686"/>
          </a:xfrm>
          <a:prstGeom prst="rect">
            <a:avLst/>
          </a:prstGeom>
        </p:spPr>
      </p:pic>
      <p:grpSp>
        <p:nvGrpSpPr>
          <p:cNvPr id="1475" name="Group"/>
          <p:cNvGrpSpPr/>
          <p:nvPr/>
        </p:nvGrpSpPr>
        <p:grpSpPr>
          <a:xfrm>
            <a:off x="18602" y="1564270"/>
            <a:ext cx="1178899" cy="461914"/>
            <a:chOff x="0" y="0"/>
            <a:chExt cx="1178898" cy="461913"/>
          </a:xfrm>
        </p:grpSpPr>
        <p:sp>
          <p:nvSpPr>
            <p:cNvPr id="1473"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74"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1478" name="Group"/>
          <p:cNvGrpSpPr/>
          <p:nvPr/>
        </p:nvGrpSpPr>
        <p:grpSpPr>
          <a:xfrm>
            <a:off x="8039249" y="3655958"/>
            <a:ext cx="1663988" cy="1492251"/>
            <a:chOff x="0" y="0"/>
            <a:chExt cx="1663986" cy="1492250"/>
          </a:xfrm>
        </p:grpSpPr>
        <p:sp>
          <p:nvSpPr>
            <p:cNvPr id="1476" name="Rounded Rectangle"/>
            <p:cNvSpPr/>
            <p:nvPr/>
          </p:nvSpPr>
          <p:spPr>
            <a:xfrm>
              <a:off x="0" y="0"/>
              <a:ext cx="1663987" cy="444500"/>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77" name="rel-clause"/>
            <p:cNvSpPr/>
            <p:nvPr/>
          </p:nvSpPr>
          <p:spPr>
            <a:xfrm>
              <a:off x="20060" y="2222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300"/>
                </a:lnSpc>
                <a:defRPr sz="2000">
                  <a:latin typeface="Courier New"/>
                  <a:ea typeface="Courier New"/>
                  <a:cs typeface="Courier New"/>
                  <a:sym typeface="Courier New"/>
                </a:defRPr>
              </a:lvl1pPr>
            </a:lstStyle>
            <a:p>
              <a:pPr/>
              <a:r>
                <a:t>rel-clause</a:t>
              </a:r>
            </a:p>
          </p:txBody>
        </p:sp>
      </p:grpSp>
      <p:grpSp>
        <p:nvGrpSpPr>
          <p:cNvPr id="1481" name="Group"/>
          <p:cNvGrpSpPr/>
          <p:nvPr/>
        </p:nvGrpSpPr>
        <p:grpSpPr>
          <a:xfrm>
            <a:off x="5134204" y="3902382"/>
            <a:ext cx="1178899" cy="461915"/>
            <a:chOff x="0" y="0"/>
            <a:chExt cx="1178898" cy="461913"/>
          </a:xfrm>
        </p:grpSpPr>
        <p:sp>
          <p:nvSpPr>
            <p:cNvPr id="1479"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80" name="appos"/>
            <p:cNvSpPr txBox="1"/>
            <p:nvPr/>
          </p:nvSpPr>
          <p:spPr>
            <a:xfrm>
              <a:off x="9115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appos</a:t>
              </a:r>
            </a:p>
          </p:txBody>
        </p:sp>
      </p:grpSp>
      <p:grpSp>
        <p:nvGrpSpPr>
          <p:cNvPr id="1484" name="Group"/>
          <p:cNvGrpSpPr/>
          <p:nvPr/>
        </p:nvGrpSpPr>
        <p:grpSpPr>
          <a:xfrm>
            <a:off x="10426232" y="4638512"/>
            <a:ext cx="1178899" cy="452487"/>
            <a:chOff x="0" y="17413"/>
            <a:chExt cx="1178898" cy="452486"/>
          </a:xfrm>
        </p:grpSpPr>
        <p:sp>
          <p:nvSpPr>
            <p:cNvPr id="1482"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83"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grpSp>
        <p:nvGrpSpPr>
          <p:cNvPr id="1487" name="Group"/>
          <p:cNvGrpSpPr/>
          <p:nvPr/>
        </p:nvGrpSpPr>
        <p:grpSpPr>
          <a:xfrm>
            <a:off x="1815086" y="2682603"/>
            <a:ext cx="1178899" cy="452487"/>
            <a:chOff x="0" y="17413"/>
            <a:chExt cx="1178898" cy="452486"/>
          </a:xfrm>
        </p:grpSpPr>
        <p:sp>
          <p:nvSpPr>
            <p:cNvPr id="1485"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86"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1488" name=". . ."/>
          <p:cNvSpPr txBox="1"/>
          <p:nvPr/>
        </p:nvSpPr>
        <p:spPr>
          <a:xfrm rot="5400000">
            <a:off x="300849" y="263085"/>
            <a:ext cx="99695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 . .</a:t>
            </a:r>
          </a:p>
        </p:txBody>
      </p:sp>
      <p:sp>
        <p:nvSpPr>
          <p:cNvPr id="1489" name="Hail"/>
          <p:cNvSpPr txBox="1"/>
          <p:nvPr/>
        </p:nvSpPr>
        <p:spPr>
          <a:xfrm>
            <a:off x="88900" y="7822096"/>
            <a:ext cx="9678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1490" name="the"/>
          <p:cNvSpPr txBox="1"/>
          <p:nvPr/>
        </p:nvSpPr>
        <p:spPr>
          <a:xfrm>
            <a:off x="1082380"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1491" name="king"/>
          <p:cNvSpPr txBox="1"/>
          <p:nvPr/>
        </p:nvSpPr>
        <p:spPr>
          <a:xfrm>
            <a:off x="1920926" y="7822096"/>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1492" name="Arthur"/>
          <p:cNvSpPr txBox="1"/>
          <p:nvPr/>
        </p:nvSpPr>
        <p:spPr>
          <a:xfrm>
            <a:off x="3517517"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1493" name="Pendragon"/>
          <p:cNvSpPr txBox="1"/>
          <p:nvPr/>
        </p:nvSpPr>
        <p:spPr>
          <a:xfrm>
            <a:off x="4863107"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1494" name="who"/>
          <p:cNvSpPr txBox="1"/>
          <p:nvPr/>
        </p:nvSpPr>
        <p:spPr>
          <a:xfrm>
            <a:off x="7496772"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1495" name="wields"/>
          <p:cNvSpPr txBox="1"/>
          <p:nvPr/>
        </p:nvSpPr>
        <p:spPr>
          <a:xfrm>
            <a:off x="8216900"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1496" name="Excalibur"/>
          <p:cNvSpPr txBox="1"/>
          <p:nvPr/>
        </p:nvSpPr>
        <p:spPr>
          <a:xfrm>
            <a:off x="10096500"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1497" name=","/>
          <p:cNvSpPr txBox="1"/>
          <p:nvPr/>
        </p:nvSpPr>
        <p:spPr>
          <a:xfrm>
            <a:off x="4810349" y="36662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498" name=","/>
          <p:cNvSpPr txBox="1"/>
          <p:nvPr/>
        </p:nvSpPr>
        <p:spPr>
          <a:xfrm>
            <a:off x="6278546" y="37043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499" name=","/>
          <p:cNvSpPr txBox="1"/>
          <p:nvPr/>
        </p:nvSpPr>
        <p:spPr>
          <a:xfrm>
            <a:off x="7788529" y="33609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500" name=","/>
          <p:cNvSpPr txBox="1"/>
          <p:nvPr/>
        </p:nvSpPr>
        <p:spPr>
          <a:xfrm>
            <a:off x="9713926" y="33228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501" name="."/>
          <p:cNvSpPr txBox="1"/>
          <p:nvPr/>
        </p:nvSpPr>
        <p:spPr>
          <a:xfrm>
            <a:off x="1210983" y="126468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grpSp>
        <p:nvGrpSpPr>
          <p:cNvPr id="1504" name="Group"/>
          <p:cNvGrpSpPr/>
          <p:nvPr/>
        </p:nvGrpSpPr>
        <p:grpSpPr>
          <a:xfrm>
            <a:off x="10008661" y="4417996"/>
            <a:ext cx="455232" cy="1020518"/>
            <a:chOff x="0" y="0"/>
            <a:chExt cx="455231" cy="1020517"/>
          </a:xfrm>
        </p:grpSpPr>
        <p:sp>
          <p:nvSpPr>
            <p:cNvPr id="1502"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503"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grpSp>
        <p:nvGrpSpPr>
          <p:cNvPr id="1507" name="Group"/>
          <p:cNvGrpSpPr/>
          <p:nvPr/>
        </p:nvGrpSpPr>
        <p:grpSpPr>
          <a:xfrm flipH="1">
            <a:off x="11531642" y="4417996"/>
            <a:ext cx="455233" cy="1020518"/>
            <a:chOff x="0" y="0"/>
            <a:chExt cx="455231" cy="1020517"/>
          </a:xfrm>
        </p:grpSpPr>
        <p:sp>
          <p:nvSpPr>
            <p:cNvPr id="1505"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506"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grpSp>
        <p:nvGrpSpPr>
          <p:cNvPr id="1519" name="Group"/>
          <p:cNvGrpSpPr/>
          <p:nvPr/>
        </p:nvGrpSpPr>
        <p:grpSpPr>
          <a:xfrm>
            <a:off x="3023110" y="7531099"/>
            <a:ext cx="9989440" cy="1207957"/>
            <a:chOff x="0" y="0"/>
            <a:chExt cx="9989438" cy="1207955"/>
          </a:xfrm>
        </p:grpSpPr>
        <p:sp>
          <p:nvSpPr>
            <p:cNvPr id="1508" name=","/>
            <p:cNvSpPr txBox="1"/>
            <p:nvPr/>
          </p:nvSpPr>
          <p:spPr>
            <a:xfrm>
              <a:off x="-1" y="516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1"/>
                  </a:solidFill>
                </a:defRPr>
              </a:lvl1pPr>
            </a:lstStyle>
            <a:p>
              <a:pPr/>
              <a:r>
                <a:t>,</a:t>
              </a:r>
            </a:p>
          </p:txBody>
        </p:sp>
        <p:sp>
          <p:nvSpPr>
            <p:cNvPr id="1509" name=","/>
            <p:cNvSpPr txBox="1"/>
            <p:nvPr/>
          </p:nvSpPr>
          <p:spPr>
            <a:xfrm>
              <a:off x="3762141" y="516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1"/>
                  </a:solidFill>
                </a:defRPr>
              </a:lvl1pPr>
            </a:lstStyle>
            <a:p>
              <a:pPr/>
              <a:r>
                <a:t>,</a:t>
              </a:r>
            </a:p>
          </p:txBody>
        </p:sp>
        <p:sp>
          <p:nvSpPr>
            <p:cNvPr id="1510" name=","/>
            <p:cNvSpPr txBox="1"/>
            <p:nvPr/>
          </p:nvSpPr>
          <p:spPr>
            <a:xfrm>
              <a:off x="9399451" y="516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1"/>
                  </a:solidFill>
                </a:defRPr>
              </a:lvl1pPr>
            </a:lstStyle>
            <a:p>
              <a:pPr/>
              <a:r>
                <a:t>,</a:t>
              </a:r>
            </a:p>
          </p:txBody>
        </p:sp>
        <p:sp>
          <p:nvSpPr>
            <p:cNvPr id="1511" name=","/>
            <p:cNvSpPr txBox="1"/>
            <p:nvPr/>
          </p:nvSpPr>
          <p:spPr>
            <a:xfrm>
              <a:off x="4282841" y="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1"/>
                  </a:solidFill>
                </a:defRPr>
              </a:lvl1pPr>
            </a:lstStyle>
            <a:p>
              <a:pPr/>
              <a:r>
                <a:t>,</a:t>
              </a:r>
            </a:p>
          </p:txBody>
        </p:sp>
        <p:grpSp>
          <p:nvGrpSpPr>
            <p:cNvPr id="1514" name="Group"/>
            <p:cNvGrpSpPr/>
            <p:nvPr/>
          </p:nvGrpSpPr>
          <p:grpSpPr>
            <a:xfrm>
              <a:off x="8986943" y="187438"/>
              <a:ext cx="455233" cy="1020518"/>
              <a:chOff x="0" y="0"/>
              <a:chExt cx="455231" cy="1020517"/>
            </a:xfrm>
          </p:grpSpPr>
          <p:sp>
            <p:nvSpPr>
              <p:cNvPr id="1512"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513"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1517" name="Group"/>
            <p:cNvGrpSpPr/>
            <p:nvPr/>
          </p:nvGrpSpPr>
          <p:grpSpPr>
            <a:xfrm flipH="1">
              <a:off x="6660656" y="187438"/>
              <a:ext cx="455232" cy="1020518"/>
              <a:chOff x="0" y="0"/>
              <a:chExt cx="455231" cy="1020517"/>
            </a:xfrm>
          </p:grpSpPr>
          <p:sp>
            <p:nvSpPr>
              <p:cNvPr id="1515"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516"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sp>
          <p:nvSpPr>
            <p:cNvPr id="1518" name="."/>
            <p:cNvSpPr txBox="1"/>
            <p:nvPr/>
          </p:nvSpPr>
          <p:spPr>
            <a:xfrm>
              <a:off x="9698608" y="3056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1"/>
                  </a:solidFill>
                </a:defRPr>
              </a:lvl1pPr>
            </a:lstStyle>
            <a:p>
              <a:pPr/>
              <a:r>
                <a:t>.</a:t>
              </a:r>
            </a:p>
          </p:txBody>
        </p:sp>
      </p:grpSp>
      <p:grpSp>
        <p:nvGrpSpPr>
          <p:cNvPr id="1541" name="Group"/>
          <p:cNvGrpSpPr/>
          <p:nvPr/>
        </p:nvGrpSpPr>
        <p:grpSpPr>
          <a:xfrm>
            <a:off x="75024" y="8009848"/>
            <a:ext cx="12748676" cy="1332296"/>
            <a:chOff x="0" y="0"/>
            <a:chExt cx="12748674" cy="1332294"/>
          </a:xfrm>
        </p:grpSpPr>
        <p:sp>
          <p:nvSpPr>
            <p:cNvPr id="1520" name="Rounded Rectangle"/>
            <p:cNvSpPr/>
            <p:nvPr/>
          </p:nvSpPr>
          <p:spPr>
            <a:xfrm>
              <a:off x="6770775" y="284603"/>
              <a:ext cx="675383"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21" name="Rounded Rectangle"/>
            <p:cNvSpPr/>
            <p:nvPr/>
          </p:nvSpPr>
          <p:spPr>
            <a:xfrm>
              <a:off x="9412988" y="259203"/>
              <a:ext cx="656041" cy="857882"/>
            </a:xfrm>
            <a:prstGeom prst="roundRect">
              <a:avLst>
                <a:gd name="adj" fmla="val 19615"/>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22" name="Rounded Rectangle"/>
            <p:cNvSpPr/>
            <p:nvPr/>
          </p:nvSpPr>
          <p:spPr>
            <a:xfrm>
              <a:off x="12073293" y="230857"/>
              <a:ext cx="675382"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23" name="Rounded Rectangle"/>
            <p:cNvSpPr/>
            <p:nvPr/>
          </p:nvSpPr>
          <p:spPr>
            <a:xfrm>
              <a:off x="2754486" y="284603"/>
              <a:ext cx="675382"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24" name=","/>
            <p:cNvSpPr txBox="1"/>
            <p:nvPr/>
          </p:nvSpPr>
          <p:spPr>
            <a:xfrm>
              <a:off x="2934210" y="230856"/>
              <a:ext cx="29083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3"/>
                  </a:solidFill>
                </a:defRPr>
              </a:lvl1pPr>
            </a:lstStyle>
            <a:p>
              <a:pPr/>
              <a:r>
                <a:t>,</a:t>
              </a:r>
            </a:p>
          </p:txBody>
        </p:sp>
        <p:sp>
          <p:nvSpPr>
            <p:cNvPr id="1525" name="Hail"/>
            <p:cNvSpPr txBox="1"/>
            <p:nvPr/>
          </p:nvSpPr>
          <p:spPr>
            <a:xfrm>
              <a:off x="0" y="516693"/>
              <a:ext cx="967879"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1526" name="the"/>
            <p:cNvSpPr txBox="1"/>
            <p:nvPr/>
          </p:nvSpPr>
          <p:spPr>
            <a:xfrm>
              <a:off x="993480" y="516693"/>
              <a:ext cx="75448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1527" name="king"/>
            <p:cNvSpPr txBox="1"/>
            <p:nvPr/>
          </p:nvSpPr>
          <p:spPr>
            <a:xfrm>
              <a:off x="1832026" y="516693"/>
              <a:ext cx="96788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1528" name="Arthur"/>
            <p:cNvSpPr txBox="1"/>
            <p:nvPr/>
          </p:nvSpPr>
          <p:spPr>
            <a:xfrm>
              <a:off x="3428616" y="516693"/>
              <a:ext cx="139467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1529" name="Pendragon"/>
            <p:cNvSpPr txBox="1"/>
            <p:nvPr/>
          </p:nvSpPr>
          <p:spPr>
            <a:xfrm>
              <a:off x="4774207" y="516693"/>
              <a:ext cx="203485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1530" name="who"/>
            <p:cNvSpPr txBox="1"/>
            <p:nvPr/>
          </p:nvSpPr>
          <p:spPr>
            <a:xfrm>
              <a:off x="7407873" y="516693"/>
              <a:ext cx="75448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1531" name="wields"/>
            <p:cNvSpPr txBox="1"/>
            <p:nvPr/>
          </p:nvSpPr>
          <p:spPr>
            <a:xfrm>
              <a:off x="8128000" y="516693"/>
              <a:ext cx="139467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1532" name="Excalibur"/>
            <p:cNvSpPr txBox="1"/>
            <p:nvPr/>
          </p:nvSpPr>
          <p:spPr>
            <a:xfrm>
              <a:off x="10007600" y="516693"/>
              <a:ext cx="2034854"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1533" name=","/>
            <p:cNvSpPr txBox="1"/>
            <p:nvPr/>
          </p:nvSpPr>
          <p:spPr>
            <a:xfrm>
              <a:off x="6963051" y="230856"/>
              <a:ext cx="29083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3"/>
                  </a:solidFill>
                </a:defRPr>
              </a:lvl1pPr>
            </a:lstStyle>
            <a:p>
              <a:pPr/>
              <a:r>
                <a:t>,</a:t>
              </a:r>
            </a:p>
          </p:txBody>
        </p:sp>
        <p:sp>
          <p:nvSpPr>
            <p:cNvPr id="1534" name="."/>
            <p:cNvSpPr txBox="1"/>
            <p:nvPr/>
          </p:nvSpPr>
          <p:spPr>
            <a:xfrm>
              <a:off x="12035859" y="-1"/>
              <a:ext cx="361443" cy="1155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solidFill>
                </a:defRPr>
              </a:lvl1pPr>
            </a:lstStyle>
            <a:p>
              <a:pPr/>
              <a:r>
                <a:t>.</a:t>
              </a:r>
            </a:p>
          </p:txBody>
        </p:sp>
        <p:grpSp>
          <p:nvGrpSpPr>
            <p:cNvPr id="1537" name="Group"/>
            <p:cNvGrpSpPr/>
            <p:nvPr/>
          </p:nvGrpSpPr>
          <p:grpSpPr>
            <a:xfrm>
              <a:off x="12271312" y="299078"/>
              <a:ext cx="455232" cy="1020518"/>
              <a:chOff x="0" y="0"/>
              <a:chExt cx="455231" cy="1020517"/>
            </a:xfrm>
          </p:grpSpPr>
          <p:sp>
            <p:nvSpPr>
              <p:cNvPr id="1535"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1536"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grpSp>
          <p:nvGrpSpPr>
            <p:cNvPr id="1540" name="Group"/>
            <p:cNvGrpSpPr/>
            <p:nvPr/>
          </p:nvGrpSpPr>
          <p:grpSpPr>
            <a:xfrm>
              <a:off x="9537519" y="311777"/>
              <a:ext cx="455232" cy="1020518"/>
              <a:chOff x="0" y="0"/>
              <a:chExt cx="455231" cy="1020517"/>
            </a:xfrm>
          </p:grpSpPr>
          <p:sp>
            <p:nvSpPr>
              <p:cNvPr id="1538"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1539"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grpSp>
      <p:grpSp>
        <p:nvGrpSpPr>
          <p:cNvPr id="1544" name="Group"/>
          <p:cNvGrpSpPr/>
          <p:nvPr/>
        </p:nvGrpSpPr>
        <p:grpSpPr>
          <a:xfrm flipH="1">
            <a:off x="1414134" y="2396028"/>
            <a:ext cx="455232" cy="1020519"/>
            <a:chOff x="0" y="0"/>
            <a:chExt cx="455231" cy="1020517"/>
          </a:xfrm>
        </p:grpSpPr>
        <p:sp>
          <p:nvSpPr>
            <p:cNvPr id="1542"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543"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1547" name="Group"/>
          <p:cNvGrpSpPr/>
          <p:nvPr/>
        </p:nvGrpSpPr>
        <p:grpSpPr>
          <a:xfrm>
            <a:off x="2937115" y="2410287"/>
            <a:ext cx="455232" cy="1020518"/>
            <a:chOff x="0" y="0"/>
            <a:chExt cx="455231" cy="1020517"/>
          </a:xfrm>
        </p:grpSpPr>
        <p:sp>
          <p:nvSpPr>
            <p:cNvPr id="1545"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546"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pic>
        <p:nvPicPr>
          <p:cNvPr id="1548" name="loudly-crying-face_1f62d.png" descr="loudly-crying-face_1f62d.png"/>
          <p:cNvPicPr>
            <a:picLocks noChangeAspect="1"/>
          </p:cNvPicPr>
          <p:nvPr/>
        </p:nvPicPr>
        <p:blipFill>
          <a:blip r:embed="rId11">
            <a:extLst/>
          </a:blip>
          <a:stretch>
            <a:fillRect/>
          </a:stretch>
        </p:blipFill>
        <p:spPr>
          <a:xfrm>
            <a:off x="420257" y="8936611"/>
            <a:ext cx="675607" cy="675606"/>
          </a:xfrm>
          <a:prstGeom prst="rect">
            <a:avLst/>
          </a:prstGeom>
          <a:ln w="12700">
            <a:miter lim="400000"/>
          </a:ln>
        </p:spPr>
      </p:pic>
      <p:grpSp>
        <p:nvGrpSpPr>
          <p:cNvPr id="1551" name="Group"/>
          <p:cNvGrpSpPr/>
          <p:nvPr/>
        </p:nvGrpSpPr>
        <p:grpSpPr>
          <a:xfrm>
            <a:off x="1415759" y="2398587"/>
            <a:ext cx="455232" cy="1020519"/>
            <a:chOff x="0" y="0"/>
            <a:chExt cx="455231" cy="1020517"/>
          </a:xfrm>
        </p:grpSpPr>
        <p:sp>
          <p:nvSpPr>
            <p:cNvPr id="1549"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550"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grpSp>
        <p:nvGrpSpPr>
          <p:cNvPr id="1554" name="Group"/>
          <p:cNvGrpSpPr/>
          <p:nvPr/>
        </p:nvGrpSpPr>
        <p:grpSpPr>
          <a:xfrm flipH="1">
            <a:off x="2938740" y="2398587"/>
            <a:ext cx="455233" cy="1020519"/>
            <a:chOff x="0" y="0"/>
            <a:chExt cx="455231" cy="1020517"/>
          </a:xfrm>
        </p:grpSpPr>
        <p:sp>
          <p:nvSpPr>
            <p:cNvPr id="1552"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553"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pic>
        <p:nvPicPr>
          <p:cNvPr id="1555" name="grinning-face-with-smiling-eyes_1f601.png" descr="grinning-face-with-smiling-eyes_1f601.png"/>
          <p:cNvPicPr>
            <a:picLocks noChangeAspect="1"/>
          </p:cNvPicPr>
          <p:nvPr/>
        </p:nvPicPr>
        <p:blipFill>
          <a:blip r:embed="rId12">
            <a:extLst/>
          </a:blip>
          <a:stretch>
            <a:fillRect/>
          </a:stretch>
        </p:blipFill>
        <p:spPr>
          <a:xfrm>
            <a:off x="6332541" y="9009161"/>
            <a:ext cx="675606" cy="675607"/>
          </a:xfrm>
          <a:prstGeom prst="rect">
            <a:avLst/>
          </a:prstGeom>
          <a:ln w="12700">
            <a:miter lim="400000"/>
          </a:ln>
        </p:spPr>
      </p:pic>
      <p:pic>
        <p:nvPicPr>
          <p:cNvPr id="1556" name="grinning-face-with-smiling-eyes_1f601.png" descr="grinning-face-with-smiling-eyes_1f601.png"/>
          <p:cNvPicPr>
            <a:picLocks noChangeAspect="1"/>
          </p:cNvPicPr>
          <p:nvPr/>
        </p:nvPicPr>
        <p:blipFill>
          <a:blip r:embed="rId12">
            <a:extLst/>
          </a:blip>
          <a:stretch>
            <a:fillRect/>
          </a:stretch>
        </p:blipFill>
        <p:spPr>
          <a:xfrm>
            <a:off x="9116204" y="9012657"/>
            <a:ext cx="675607" cy="675606"/>
          </a:xfrm>
          <a:prstGeom prst="rect">
            <a:avLst/>
          </a:prstGeom>
          <a:ln w="12700">
            <a:miter lim="400000"/>
          </a:ln>
        </p:spPr>
      </p:pic>
      <p:sp>
        <p:nvSpPr>
          <p:cNvPr id="1557" name="Rounded Rectangle"/>
          <p:cNvSpPr/>
          <p:nvPr/>
        </p:nvSpPr>
        <p:spPr>
          <a:xfrm>
            <a:off x="908527" y="8247055"/>
            <a:ext cx="228601" cy="857882"/>
          </a:xfrm>
          <a:prstGeom prst="roundRect">
            <a:avLst>
              <a:gd name="adj" fmla="val 50000"/>
            </a:avLst>
          </a:prstGeom>
          <a:solidFill>
            <a:srgbClr val="D6D5D5">
              <a:alpha val="48345"/>
            </a:srgb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558" name="grinning-face-with-smiling-eyes_1f601.png" descr="grinning-face-with-smiling-eyes_1f601.png"/>
          <p:cNvPicPr>
            <a:picLocks noChangeAspect="1"/>
          </p:cNvPicPr>
          <p:nvPr/>
        </p:nvPicPr>
        <p:blipFill>
          <a:blip r:embed="rId12">
            <a:extLst/>
          </a:blip>
          <a:stretch>
            <a:fillRect/>
          </a:stretch>
        </p:blipFill>
        <p:spPr>
          <a:xfrm>
            <a:off x="2463843" y="9009161"/>
            <a:ext cx="675607" cy="675607"/>
          </a:xfrm>
          <a:prstGeom prst="rect">
            <a:avLst/>
          </a:prstGeom>
          <a:ln w="12700">
            <a:miter lim="400000"/>
          </a:ln>
        </p:spPr>
      </p:pic>
      <p:sp>
        <p:nvSpPr>
          <p:cNvPr id="1559" name="P(underlying punct| tree, surface punct)"/>
          <p:cNvSpPr txBox="1"/>
          <p:nvPr/>
        </p:nvSpPr>
        <p:spPr>
          <a:xfrm>
            <a:off x="2364198" y="1566471"/>
            <a:ext cx="10174338"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atin typeface="Courier New"/>
                <a:ea typeface="Courier New"/>
                <a:cs typeface="Courier New"/>
                <a:sym typeface="Courier New"/>
              </a:defRPr>
            </a:lvl1pPr>
          </a:lstStyle>
          <a:p>
            <a:pPr/>
            <a:r>
              <a:t>P(underlying punct| tree, surface punct)</a:t>
            </a:r>
          </a:p>
        </p:txBody>
      </p:sp>
      <p:pic>
        <p:nvPicPr>
          <p:cNvPr id="1560" name="propto.pdf" descr="propto.pdf"/>
          <p:cNvPicPr>
            <a:picLocks noChangeAspect="1"/>
          </p:cNvPicPr>
          <p:nvPr/>
        </p:nvPicPr>
        <p:blipFill>
          <a:blip r:embed="rId13">
            <a:extLst/>
          </a:blip>
          <a:stretch>
            <a:fillRect/>
          </a:stretch>
        </p:blipFill>
        <p:spPr>
          <a:xfrm>
            <a:off x="4265038" y="2262658"/>
            <a:ext cx="457845" cy="324307"/>
          </a:xfrm>
          <a:prstGeom prst="rect">
            <a:avLst/>
          </a:prstGeom>
          <a:ln w="12700">
            <a:miter lim="400000"/>
          </a:ln>
        </p:spPr>
      </p:pic>
      <p:sp>
        <p:nvSpPr>
          <p:cNvPr id="1561" name="P(underlying | tree)…"/>
          <p:cNvSpPr txBox="1"/>
          <p:nvPr/>
        </p:nvSpPr>
        <p:spPr>
          <a:xfrm>
            <a:off x="5136558" y="2015609"/>
            <a:ext cx="6401825"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300">
                <a:latin typeface="Courier New"/>
                <a:ea typeface="Courier New"/>
                <a:cs typeface="Courier New"/>
                <a:sym typeface="Courier New"/>
              </a:defRPr>
            </a:pPr>
            <a:r>
              <a:t>P(underlying | tree) </a:t>
            </a:r>
          </a:p>
          <a:p>
            <a:pPr algn="l">
              <a:defRPr sz="3300">
                <a:latin typeface="Courier New"/>
                <a:ea typeface="Courier New"/>
                <a:cs typeface="Courier New"/>
                <a:sym typeface="Courier New"/>
              </a:defRPr>
            </a:pPr>
            <a:r>
              <a:t>* P(surface | underlying)</a:t>
            </a:r>
          </a:p>
        </p:txBody>
      </p:sp>
      <p:pic>
        <p:nvPicPr>
          <p:cNvPr id="1562" name="white-frowning-face_2639.png" descr="white-frowning-face_2639.png"/>
          <p:cNvPicPr>
            <a:picLocks noChangeAspect="1"/>
          </p:cNvPicPr>
          <p:nvPr/>
        </p:nvPicPr>
        <p:blipFill>
          <a:blip r:embed="rId14">
            <a:extLst/>
          </a:blip>
          <a:stretch>
            <a:fillRect/>
          </a:stretch>
        </p:blipFill>
        <p:spPr>
          <a:xfrm>
            <a:off x="11740296" y="9018650"/>
            <a:ext cx="655074" cy="65507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55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1501"/>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500"/>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1499"/>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1497"/>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7" fill="hold">
                                  <p:stCondLst>
                                    <p:cond delay="0"/>
                                  </p:stCondLst>
                                  <p:iterate type="el" backwards="0">
                                    <p:tmAbs val="0"/>
                                  </p:iterate>
                                  <p:childTnLst>
                                    <p:set>
                                      <p:cBhvr>
                                        <p:cTn id="25" fill="hold"/>
                                        <p:tgtEl>
                                          <p:spTgt spid="1498"/>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8" fill="hold">
                                  <p:stCondLst>
                                    <p:cond delay="0"/>
                                  </p:stCondLst>
                                  <p:iterate type="el" backwards="0">
                                    <p:tmAbs val="0"/>
                                  </p:iterate>
                                  <p:childTnLst>
                                    <p:set>
                                      <p:cBhvr>
                                        <p:cTn id="28" fill="hold"/>
                                        <p:tgtEl>
                                          <p:spTgt spid="1504"/>
                                        </p:tgtEl>
                                        <p:attrNameLst>
                                          <p:attrName>style.visibility</p:attrName>
                                        </p:attrNameLst>
                                      </p:cBhvr>
                                      <p:to>
                                        <p:strVal val="visible"/>
                                      </p:to>
                                    </p:set>
                                  </p:childTnLst>
                                </p:cTn>
                              </p:par>
                            </p:childTnLst>
                          </p:cTn>
                        </p:par>
                        <p:par>
                          <p:cTn id="29" fill="hold">
                            <p:stCondLst>
                              <p:cond delay="0"/>
                            </p:stCondLst>
                            <p:childTnLst>
                              <p:par>
                                <p:cTn id="30" presetClass="entr" nodeType="afterEffect" presetSubtype="0" presetID="1" grpId="9" fill="hold">
                                  <p:stCondLst>
                                    <p:cond delay="0"/>
                                  </p:stCondLst>
                                  <p:iterate type="el" backwards="0">
                                    <p:tmAbs val="0"/>
                                  </p:iterate>
                                  <p:childTnLst>
                                    <p:set>
                                      <p:cBhvr>
                                        <p:cTn id="31" fill="hold"/>
                                        <p:tgtEl>
                                          <p:spTgt spid="150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0" fill="hold">
                                  <p:stCondLst>
                                    <p:cond delay="0"/>
                                  </p:stCondLst>
                                  <p:iterate type="el" backwards="0">
                                    <p:tmAbs val="0"/>
                                  </p:iterate>
                                  <p:childTnLst>
                                    <p:set>
                                      <p:cBhvr>
                                        <p:cTn id="35" fill="hold"/>
                                        <p:tgtEl>
                                          <p:spTgt spid="15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1" fill="hold">
                                  <p:stCondLst>
                                    <p:cond delay="0"/>
                                  </p:stCondLst>
                                  <p:iterate type="el" backwards="0">
                                    <p:tmAbs val="0"/>
                                  </p:iterate>
                                  <p:childTnLst>
                                    <p:set>
                                      <p:cBhvr>
                                        <p:cTn id="39" fill="hold"/>
                                        <p:tgtEl>
                                          <p:spTgt spid="1544"/>
                                        </p:tgtEl>
                                        <p:attrNameLst>
                                          <p:attrName>style.visibility</p:attrName>
                                        </p:attrNameLst>
                                      </p:cBhvr>
                                      <p:to>
                                        <p:strVal val="visible"/>
                                      </p:to>
                                    </p:set>
                                  </p:childTnLst>
                                </p:cTn>
                              </p:par>
                            </p:childTnLst>
                          </p:cTn>
                        </p:par>
                        <p:par>
                          <p:cTn id="40" fill="hold">
                            <p:stCondLst>
                              <p:cond delay="0"/>
                            </p:stCondLst>
                            <p:childTnLst>
                              <p:par>
                                <p:cTn id="41" presetClass="entr" nodeType="afterEffect" presetSubtype="0" presetID="1" grpId="12" fill="hold">
                                  <p:stCondLst>
                                    <p:cond delay="0"/>
                                  </p:stCondLst>
                                  <p:iterate type="el" backwards="0">
                                    <p:tmAbs val="0"/>
                                  </p:iterate>
                                  <p:childTnLst>
                                    <p:set>
                                      <p:cBhvr>
                                        <p:cTn id="42" fill="hold"/>
                                        <p:tgtEl>
                                          <p:spTgt spid="1547"/>
                                        </p:tgtEl>
                                        <p:attrNameLst>
                                          <p:attrName>style.visibility</p:attrName>
                                        </p:attrNameLst>
                                      </p:cBhvr>
                                      <p:to>
                                        <p:strVal val="visible"/>
                                      </p:to>
                                    </p:set>
                                  </p:childTnLst>
                                </p:cTn>
                              </p:par>
                            </p:childTnLst>
                          </p:cTn>
                        </p:par>
                        <p:par>
                          <p:cTn id="43" fill="hold">
                            <p:stCondLst>
                              <p:cond delay="0"/>
                            </p:stCondLst>
                            <p:childTnLst>
                              <p:par>
                                <p:cTn id="44" presetClass="path" nodeType="afterEffect" presetSubtype="0" presetID="-1" grpId="13" accel="50000" decel="50000" fill="hold">
                                  <p:stCondLst>
                                    <p:cond delay="0"/>
                                  </p:stCondLst>
                                  <p:childTnLst>
                                    <p:animMotion path="M 0.000000 0.000000 C 0.144476 0.004899 0.288908 0.010195 0.433298 0.015888 C 0.506475 0.018774 0.583811 0.024512 0.638126 0.090140 C 0.687412 0.149692 0.702034 0.240510 0.712087 0.327987 C 0.720330 0.399720 0.726734 0.471845 0.731281 0.544235" origin="layout" pathEditMode="relative">
                                      <p:cBhvr>
                                        <p:cTn id="45" dur="1000" fill="hold"/>
                                        <p:tgtEl>
                                          <p:spTgt spid="1547"/>
                                        </p:tgtEl>
                                        <p:attrNameLst>
                                          <p:attrName>ppt_x</p:attrName>
                                          <p:attrName>ppt_y</p:attrName>
                                        </p:attrNameLst>
                                      </p:cBhvr>
                                    </p:animMotion>
                                  </p:childTnLst>
                                </p:cTn>
                              </p:par>
                            </p:childTnLst>
                          </p:cTn>
                        </p:par>
                        <p:par>
                          <p:cTn id="46" fill="hold">
                            <p:stCondLst>
                              <p:cond delay="0"/>
                            </p:stCondLst>
                            <p:childTnLst>
                              <p:par>
                                <p:cTn id="47" presetClass="path" nodeType="withEffect" presetSubtype="0" presetID="-1" grpId="14" accel="50000" decel="50000" fill="hold">
                                  <p:stCondLst>
                                    <p:cond delay="0"/>
                                  </p:stCondLst>
                                  <p:childTnLst>
                                    <p:animMotion path="M 0.000000 0.000000 C -0.009072 0.025095 -0.017167 0.050797 -0.024253 0.077004 C -0.064033 0.224127 -0.071453 0.383343 -0.045639 0.535901" origin="layout" pathEditMode="relative">
                                      <p:cBhvr>
                                        <p:cTn id="48" dur="1000" fill="hold"/>
                                        <p:tgtEl>
                                          <p:spTgt spid="1544"/>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15" fill="hold">
                                  <p:stCondLst>
                                    <p:cond delay="0"/>
                                  </p:stCondLst>
                                  <p:iterate type="el" backwards="0">
                                    <p:tmAbs val="0"/>
                                  </p:iterate>
                                  <p:childTnLst>
                                    <p:set>
                                      <p:cBhvr>
                                        <p:cTn id="52" fill="hold"/>
                                        <p:tgtEl>
                                          <p:spTgt spid="1548"/>
                                        </p:tgtEl>
                                        <p:attrNameLst>
                                          <p:attrName>style.visibility</p:attrName>
                                        </p:attrNameLst>
                                      </p:cBhvr>
                                      <p:to>
                                        <p:strVal val="visible"/>
                                      </p:to>
                                    </p:set>
                                  </p:childTnLst>
                                </p:cTn>
                              </p:par>
                            </p:childTnLst>
                          </p:cTn>
                        </p:par>
                        <p:par>
                          <p:cTn id="53" fill="hold">
                            <p:stCondLst>
                              <p:cond delay="0"/>
                            </p:stCondLst>
                            <p:childTnLst>
                              <p:par>
                                <p:cTn id="54" presetClass="entr" nodeType="afterEffect" presetSubtype="0" presetID="1" grpId="16" fill="hold">
                                  <p:stCondLst>
                                    <p:cond delay="0"/>
                                  </p:stCondLst>
                                  <p:iterate type="el" backwards="0">
                                    <p:tmAbs val="0"/>
                                  </p:iterate>
                                  <p:childTnLst>
                                    <p:set>
                                      <p:cBhvr>
                                        <p:cTn id="55" fill="hold"/>
                                        <p:tgtEl>
                                          <p:spTgt spid="1555"/>
                                        </p:tgtEl>
                                        <p:attrNameLst>
                                          <p:attrName>style.visibility</p:attrName>
                                        </p:attrNameLst>
                                      </p:cBhvr>
                                      <p:to>
                                        <p:strVal val="visible"/>
                                      </p:to>
                                    </p:set>
                                  </p:childTnLst>
                                </p:cTn>
                              </p:par>
                            </p:childTnLst>
                          </p:cTn>
                        </p:par>
                        <p:par>
                          <p:cTn id="56" fill="hold">
                            <p:stCondLst>
                              <p:cond delay="0"/>
                            </p:stCondLst>
                            <p:childTnLst>
                              <p:par>
                                <p:cTn id="57" presetClass="entr" nodeType="afterEffect" presetSubtype="0" presetID="1" grpId="17" fill="hold">
                                  <p:stCondLst>
                                    <p:cond delay="0"/>
                                  </p:stCondLst>
                                  <p:iterate type="el" backwards="0">
                                    <p:tmAbs val="0"/>
                                  </p:iterate>
                                  <p:childTnLst>
                                    <p:set>
                                      <p:cBhvr>
                                        <p:cTn id="58" fill="hold"/>
                                        <p:tgtEl>
                                          <p:spTgt spid="1558"/>
                                        </p:tgtEl>
                                        <p:attrNameLst>
                                          <p:attrName>style.visibility</p:attrName>
                                        </p:attrNameLst>
                                      </p:cBhvr>
                                      <p:to>
                                        <p:strVal val="visible"/>
                                      </p:to>
                                    </p:set>
                                  </p:childTnLst>
                                </p:cTn>
                              </p:par>
                            </p:childTnLst>
                          </p:cTn>
                        </p:par>
                        <p:par>
                          <p:cTn id="59" fill="hold">
                            <p:stCondLst>
                              <p:cond delay="0"/>
                            </p:stCondLst>
                            <p:childTnLst>
                              <p:par>
                                <p:cTn id="60" presetClass="entr" nodeType="afterEffect" presetSubtype="0" presetID="1" grpId="18" fill="hold">
                                  <p:stCondLst>
                                    <p:cond delay="0"/>
                                  </p:stCondLst>
                                  <p:iterate type="el" backwards="0">
                                    <p:tmAbs val="0"/>
                                  </p:iterate>
                                  <p:childTnLst>
                                    <p:set>
                                      <p:cBhvr>
                                        <p:cTn id="61" fill="hold"/>
                                        <p:tgtEl>
                                          <p:spTgt spid="1556"/>
                                        </p:tgtEl>
                                        <p:attrNameLst>
                                          <p:attrName>style.visibility</p:attrName>
                                        </p:attrNameLst>
                                      </p:cBhvr>
                                      <p:to>
                                        <p:strVal val="visible"/>
                                      </p:to>
                                    </p:set>
                                  </p:childTnLst>
                                </p:cTn>
                              </p:par>
                            </p:childTnLst>
                          </p:cTn>
                        </p:par>
                        <p:par>
                          <p:cTn id="62" fill="hold">
                            <p:stCondLst>
                              <p:cond delay="0"/>
                            </p:stCondLst>
                            <p:childTnLst>
                              <p:par>
                                <p:cTn id="63" presetClass="entr" nodeType="afterEffect" presetSubtype="0" presetID="1" grpId="19" fill="hold">
                                  <p:stCondLst>
                                    <p:cond delay="0"/>
                                  </p:stCondLst>
                                  <p:iterate type="el" backwards="0">
                                    <p:tmAbs val="0"/>
                                  </p:iterate>
                                  <p:childTnLst>
                                    <p:set>
                                      <p:cBhvr>
                                        <p:cTn id="64" fill="hold"/>
                                        <p:tgtEl>
                                          <p:spTgt spid="15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9" grpId="5"/>
      <p:bldP build="whole" bldLvl="1" animBg="1" rev="0" advAuto="0" spid="1544" grpId="11"/>
      <p:bldP build="whole" bldLvl="1" animBg="1" rev="0" advAuto="0" spid="1507" grpId="9"/>
      <p:bldP build="whole" bldLvl="1" animBg="1" rev="0" advAuto="0" spid="1497" grpId="6"/>
      <p:bldP build="whole" bldLvl="1" animBg="1" rev="0" advAuto="0" spid="1498" grpId="7"/>
      <p:bldP build="whole" bldLvl="1" animBg="1" rev="0" advAuto="0" spid="1555" grpId="16"/>
      <p:bldP build="whole" bldLvl="1" animBg="1" rev="0" advAuto="0" spid="1558" grpId="17"/>
      <p:bldP build="whole" bldLvl="1" animBg="1" rev="0" advAuto="0" spid="1554" grpId="2"/>
      <p:bldP build="whole" bldLvl="1" animBg="1" rev="0" advAuto="0" spid="1519" grpId="10"/>
      <p:bldP build="whole" bldLvl="1" animBg="1" rev="0" advAuto="0" spid="1547" grpId="12"/>
      <p:bldP build="whole" bldLvl="1" animBg="1" rev="0" advAuto="0" spid="1562" grpId="19"/>
      <p:bldP build="whole" bldLvl="1" animBg="1" rev="0" advAuto="0" spid="1556" grpId="18"/>
      <p:bldP build="whole" bldLvl="1" animBg="1" rev="0" advAuto="0" spid="1548" grpId="15"/>
      <p:bldP build="whole" bldLvl="1" animBg="1" rev="0" advAuto="0" spid="1501" grpId="3"/>
      <p:bldP build="whole" bldLvl="1" animBg="1" rev="0" advAuto="0" spid="1504" grpId="8"/>
      <p:bldP build="whole" bldLvl="1" animBg="1" rev="0" advAuto="0" spid="1551" grpId="1"/>
      <p:bldP build="whole" bldLvl="1" animBg="1" rev="0" advAuto="0" spid="1500" grpId="4"/>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6" name="Method 1. A Sampling Approach"/>
          <p:cNvSpPr txBox="1"/>
          <p:nvPr>
            <p:ph type="title"/>
          </p:nvPr>
        </p:nvSpPr>
        <p:spPr>
          <a:xfrm>
            <a:off x="47865" y="-124587"/>
            <a:ext cx="12909070" cy="2159001"/>
          </a:xfrm>
          <a:prstGeom prst="rect">
            <a:avLst/>
          </a:prstGeom>
        </p:spPr>
        <p:txBody>
          <a:bodyPr/>
          <a:lstStyle>
            <a:lvl1pPr>
              <a:defRPr sz="6000"/>
            </a:lvl1pPr>
          </a:lstStyle>
          <a:p>
            <a:pPr/>
            <a:r>
              <a:t>Method 1. A Sampling Approach</a:t>
            </a:r>
          </a:p>
        </p:txBody>
      </p:sp>
      <p:sp>
        <p:nvSpPr>
          <p:cNvPr id="156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68" name="Line"/>
          <p:cNvSpPr/>
          <p:nvPr/>
        </p:nvSpPr>
        <p:spPr>
          <a:xfrm flipV="1">
            <a:off x="2404865" y="2988010"/>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69" name="Shape"/>
          <p:cNvSpPr/>
          <p:nvPr/>
        </p:nvSpPr>
        <p:spPr>
          <a:xfrm>
            <a:off x="-27466" y="1766140"/>
            <a:ext cx="12200303" cy="659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3" y="56"/>
                </a:moveTo>
                <a:lnTo>
                  <a:pt x="4867" y="3757"/>
                </a:lnTo>
                <a:lnTo>
                  <a:pt x="15748" y="6195"/>
                </a:lnTo>
                <a:lnTo>
                  <a:pt x="19742" y="10107"/>
                </a:lnTo>
                <a:lnTo>
                  <a:pt x="20575" y="10102"/>
                </a:lnTo>
                <a:lnTo>
                  <a:pt x="21600" y="21515"/>
                </a:lnTo>
                <a:lnTo>
                  <a:pt x="0" y="21600"/>
                </a:lnTo>
                <a:lnTo>
                  <a:pt x="30" y="0"/>
                </a:lnTo>
                <a:lnTo>
                  <a:pt x="1563"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70" name="Shape"/>
          <p:cNvSpPr/>
          <p:nvPr/>
        </p:nvSpPr>
        <p:spPr>
          <a:xfrm>
            <a:off x="3431631" y="4176519"/>
            <a:ext cx="3538412" cy="4176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5" y="356"/>
                </a:moveTo>
                <a:lnTo>
                  <a:pt x="17621" y="0"/>
                </a:lnTo>
                <a:lnTo>
                  <a:pt x="21600" y="21574"/>
                </a:lnTo>
                <a:lnTo>
                  <a:pt x="0" y="21600"/>
                </a:lnTo>
                <a:lnTo>
                  <a:pt x="4637" y="5403"/>
                </a:lnTo>
                <a:lnTo>
                  <a:pt x="11865"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71" name="Shape"/>
          <p:cNvSpPr/>
          <p:nvPr/>
        </p:nvSpPr>
        <p:spPr>
          <a:xfrm>
            <a:off x="7437777" y="3887168"/>
            <a:ext cx="4724911" cy="44572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1" y="0"/>
                </a:moveTo>
                <a:cubicBezTo>
                  <a:pt x="5196" y="289"/>
                  <a:pt x="6827" y="533"/>
                  <a:pt x="8464" y="731"/>
                </a:cubicBezTo>
                <a:cubicBezTo>
                  <a:pt x="8844" y="777"/>
                  <a:pt x="9224" y="820"/>
                  <a:pt x="9596" y="915"/>
                </a:cubicBezTo>
                <a:cubicBezTo>
                  <a:pt x="10856" y="1237"/>
                  <a:pt x="11900" y="2105"/>
                  <a:pt x="13011" y="2803"/>
                </a:cubicBezTo>
                <a:cubicBezTo>
                  <a:pt x="14859" y="3964"/>
                  <a:pt x="16930" y="4671"/>
                  <a:pt x="19070" y="4870"/>
                </a:cubicBezTo>
                <a:lnTo>
                  <a:pt x="21600" y="21574"/>
                </a:lnTo>
                <a:lnTo>
                  <a:pt x="0" y="21600"/>
                </a:lnTo>
                <a:lnTo>
                  <a:pt x="1898" y="5836"/>
                </a:lnTo>
                <a:lnTo>
                  <a:pt x="3571"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72" name="Line"/>
          <p:cNvSpPr/>
          <p:nvPr/>
        </p:nvSpPr>
        <p:spPr>
          <a:xfrm flipV="1">
            <a:off x="588803" y="1684361"/>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73" name="Line"/>
          <p:cNvSpPr/>
          <p:nvPr/>
        </p:nvSpPr>
        <p:spPr>
          <a:xfrm flipV="1">
            <a:off x="1457998" y="4165259"/>
            <a:ext cx="1" cy="390102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74" name="Line"/>
          <p:cNvSpPr/>
          <p:nvPr/>
        </p:nvSpPr>
        <p:spPr>
          <a:xfrm flipV="1">
            <a:off x="4187875" y="5182372"/>
            <a:ext cx="1" cy="288039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75" name="Line"/>
          <p:cNvSpPr/>
          <p:nvPr/>
        </p:nvSpPr>
        <p:spPr>
          <a:xfrm flipV="1">
            <a:off x="5723653" y="4228370"/>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76" name="Line"/>
          <p:cNvSpPr/>
          <p:nvPr/>
        </p:nvSpPr>
        <p:spPr>
          <a:xfrm flipV="1">
            <a:off x="7868251"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77" name="Line"/>
          <p:cNvSpPr/>
          <p:nvPr/>
        </p:nvSpPr>
        <p:spPr>
          <a:xfrm flipV="1">
            <a:off x="8934742" y="3938372"/>
            <a:ext cx="1" cy="411214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78" name="Line"/>
          <p:cNvSpPr/>
          <p:nvPr/>
        </p:nvSpPr>
        <p:spPr>
          <a:xfrm flipV="1">
            <a:off x="11092089"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579" name="Line Line" descr="Line Line"/>
          <p:cNvPicPr>
            <a:picLocks noChangeAspect="0"/>
          </p:cNvPicPr>
          <p:nvPr/>
        </p:nvPicPr>
        <p:blipFill>
          <a:blip r:embed="rId3">
            <a:extLst/>
          </a:blip>
          <a:stretch>
            <a:fillRect/>
          </a:stretch>
        </p:blipFill>
        <p:spPr>
          <a:xfrm rot="16200000">
            <a:off x="270248" y="1508224"/>
            <a:ext cx="675606" cy="143685"/>
          </a:xfrm>
          <a:prstGeom prst="rect">
            <a:avLst/>
          </a:prstGeom>
        </p:spPr>
      </p:pic>
      <p:pic>
        <p:nvPicPr>
          <p:cNvPr id="1581" name="Line Line" descr="Line Line"/>
          <p:cNvPicPr>
            <a:picLocks noChangeAspect="0"/>
          </p:cNvPicPr>
          <p:nvPr/>
        </p:nvPicPr>
        <p:blipFill>
          <a:blip r:embed="rId4">
            <a:extLst/>
          </a:blip>
          <a:stretch>
            <a:fillRect/>
          </a:stretch>
        </p:blipFill>
        <p:spPr>
          <a:xfrm rot="12693574">
            <a:off x="755030" y="2177648"/>
            <a:ext cx="1773969" cy="143685"/>
          </a:xfrm>
          <a:prstGeom prst="rect">
            <a:avLst/>
          </a:prstGeom>
        </p:spPr>
      </p:pic>
      <p:pic>
        <p:nvPicPr>
          <p:cNvPr id="1583" name="Line Line" descr="Line Line"/>
          <p:cNvPicPr>
            <a:picLocks noChangeAspect="0"/>
          </p:cNvPicPr>
          <p:nvPr/>
        </p:nvPicPr>
        <p:blipFill>
          <a:blip r:embed="rId5">
            <a:extLst/>
          </a:blip>
          <a:stretch>
            <a:fillRect/>
          </a:stretch>
        </p:blipFill>
        <p:spPr>
          <a:xfrm rot="7038013">
            <a:off x="1001419" y="3575561"/>
            <a:ext cx="1475412" cy="143685"/>
          </a:xfrm>
          <a:prstGeom prst="rect">
            <a:avLst/>
          </a:prstGeom>
        </p:spPr>
      </p:pic>
      <p:pic>
        <p:nvPicPr>
          <p:cNvPr id="1585" name="Line Line" descr="Line Line"/>
          <p:cNvPicPr>
            <a:picLocks noChangeAspect="0"/>
          </p:cNvPicPr>
          <p:nvPr/>
        </p:nvPicPr>
        <p:blipFill>
          <a:blip r:embed="rId6">
            <a:extLst/>
          </a:blip>
          <a:stretch>
            <a:fillRect/>
          </a:stretch>
        </p:blipFill>
        <p:spPr>
          <a:xfrm rot="11742656">
            <a:off x="2521744" y="3419139"/>
            <a:ext cx="3386214" cy="143685"/>
          </a:xfrm>
          <a:prstGeom prst="rect">
            <a:avLst/>
          </a:prstGeom>
        </p:spPr>
      </p:pic>
      <p:pic>
        <p:nvPicPr>
          <p:cNvPr id="1587" name="Line Line" descr="Line Line"/>
          <p:cNvPicPr>
            <a:picLocks noChangeAspect="0"/>
          </p:cNvPicPr>
          <p:nvPr/>
        </p:nvPicPr>
        <p:blipFill>
          <a:blip r:embed="rId7">
            <a:extLst/>
          </a:blip>
          <a:stretch>
            <a:fillRect/>
          </a:stretch>
        </p:blipFill>
        <p:spPr>
          <a:xfrm rot="8477905">
            <a:off x="3904519" y="4567176"/>
            <a:ext cx="1994770" cy="143685"/>
          </a:xfrm>
          <a:prstGeom prst="rect">
            <a:avLst/>
          </a:prstGeom>
        </p:spPr>
      </p:pic>
      <p:pic>
        <p:nvPicPr>
          <p:cNvPr id="1589" name="Line Line" descr="Line Line"/>
          <p:cNvPicPr>
            <a:picLocks noChangeAspect="0"/>
          </p:cNvPicPr>
          <p:nvPr/>
        </p:nvPicPr>
        <p:blipFill>
          <a:blip r:embed="rId8">
            <a:extLst/>
          </a:blip>
          <a:stretch>
            <a:fillRect/>
          </a:stretch>
        </p:blipFill>
        <p:spPr>
          <a:xfrm rot="11207438">
            <a:off x="2480752" y="3215874"/>
            <a:ext cx="6485803" cy="143685"/>
          </a:xfrm>
          <a:prstGeom prst="rect">
            <a:avLst/>
          </a:prstGeom>
        </p:spPr>
      </p:pic>
      <p:pic>
        <p:nvPicPr>
          <p:cNvPr id="1591" name="Line Line" descr="Line Line"/>
          <p:cNvPicPr>
            <a:picLocks noChangeAspect="0"/>
          </p:cNvPicPr>
          <p:nvPr/>
        </p:nvPicPr>
        <p:blipFill>
          <a:blip r:embed="rId9">
            <a:extLst/>
          </a:blip>
          <a:stretch>
            <a:fillRect/>
          </a:stretch>
        </p:blipFill>
        <p:spPr>
          <a:xfrm rot="6392623">
            <a:off x="7390689" y="4436402"/>
            <a:ext cx="1257849" cy="143686"/>
          </a:xfrm>
          <a:prstGeom prst="rect">
            <a:avLst/>
          </a:prstGeom>
        </p:spPr>
      </p:pic>
      <p:pic>
        <p:nvPicPr>
          <p:cNvPr id="1593" name="Line Line" descr="Line Line"/>
          <p:cNvPicPr>
            <a:picLocks noChangeAspect="0"/>
          </p:cNvPicPr>
          <p:nvPr/>
        </p:nvPicPr>
        <p:blipFill>
          <a:blip r:embed="rId10">
            <a:extLst/>
          </a:blip>
          <a:stretch>
            <a:fillRect/>
          </a:stretch>
        </p:blipFill>
        <p:spPr>
          <a:xfrm rot="1672213">
            <a:off x="9222695" y="4231385"/>
            <a:ext cx="1671475" cy="143686"/>
          </a:xfrm>
          <a:prstGeom prst="rect">
            <a:avLst/>
          </a:prstGeom>
        </p:spPr>
      </p:pic>
      <p:grpSp>
        <p:nvGrpSpPr>
          <p:cNvPr id="1597" name="Group"/>
          <p:cNvGrpSpPr/>
          <p:nvPr/>
        </p:nvGrpSpPr>
        <p:grpSpPr>
          <a:xfrm>
            <a:off x="18602" y="1564270"/>
            <a:ext cx="1178899" cy="461914"/>
            <a:chOff x="0" y="0"/>
            <a:chExt cx="1178898" cy="461913"/>
          </a:xfrm>
        </p:grpSpPr>
        <p:sp>
          <p:nvSpPr>
            <p:cNvPr id="1595"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96"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1600" name="Group"/>
          <p:cNvGrpSpPr/>
          <p:nvPr/>
        </p:nvGrpSpPr>
        <p:grpSpPr>
          <a:xfrm>
            <a:off x="8039249" y="3655958"/>
            <a:ext cx="1663988" cy="1492251"/>
            <a:chOff x="0" y="0"/>
            <a:chExt cx="1663986" cy="1492250"/>
          </a:xfrm>
        </p:grpSpPr>
        <p:sp>
          <p:nvSpPr>
            <p:cNvPr id="1598" name="Rounded Rectangle"/>
            <p:cNvSpPr/>
            <p:nvPr/>
          </p:nvSpPr>
          <p:spPr>
            <a:xfrm>
              <a:off x="0" y="0"/>
              <a:ext cx="1663987" cy="444500"/>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99" name="rel-clause"/>
            <p:cNvSpPr/>
            <p:nvPr/>
          </p:nvSpPr>
          <p:spPr>
            <a:xfrm>
              <a:off x="20060" y="2222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300"/>
                </a:lnSpc>
                <a:defRPr sz="2000">
                  <a:latin typeface="Courier New"/>
                  <a:ea typeface="Courier New"/>
                  <a:cs typeface="Courier New"/>
                  <a:sym typeface="Courier New"/>
                </a:defRPr>
              </a:lvl1pPr>
            </a:lstStyle>
            <a:p>
              <a:pPr/>
              <a:r>
                <a:t>rel-clause</a:t>
              </a:r>
            </a:p>
          </p:txBody>
        </p:sp>
      </p:grpSp>
      <p:grpSp>
        <p:nvGrpSpPr>
          <p:cNvPr id="1603" name="Group"/>
          <p:cNvGrpSpPr/>
          <p:nvPr/>
        </p:nvGrpSpPr>
        <p:grpSpPr>
          <a:xfrm>
            <a:off x="5134204" y="3902382"/>
            <a:ext cx="1178899" cy="461915"/>
            <a:chOff x="0" y="0"/>
            <a:chExt cx="1178898" cy="461913"/>
          </a:xfrm>
        </p:grpSpPr>
        <p:sp>
          <p:nvSpPr>
            <p:cNvPr id="1601"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02" name="appos"/>
            <p:cNvSpPr txBox="1"/>
            <p:nvPr/>
          </p:nvSpPr>
          <p:spPr>
            <a:xfrm>
              <a:off x="9115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appos</a:t>
              </a:r>
            </a:p>
          </p:txBody>
        </p:sp>
      </p:grpSp>
      <p:grpSp>
        <p:nvGrpSpPr>
          <p:cNvPr id="1606" name="Group"/>
          <p:cNvGrpSpPr/>
          <p:nvPr/>
        </p:nvGrpSpPr>
        <p:grpSpPr>
          <a:xfrm>
            <a:off x="10426232" y="4638512"/>
            <a:ext cx="1178899" cy="452487"/>
            <a:chOff x="0" y="17413"/>
            <a:chExt cx="1178898" cy="452486"/>
          </a:xfrm>
        </p:grpSpPr>
        <p:sp>
          <p:nvSpPr>
            <p:cNvPr id="1604"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05"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grpSp>
        <p:nvGrpSpPr>
          <p:cNvPr id="1609" name="Group"/>
          <p:cNvGrpSpPr/>
          <p:nvPr/>
        </p:nvGrpSpPr>
        <p:grpSpPr>
          <a:xfrm>
            <a:off x="1815086" y="2682603"/>
            <a:ext cx="1178899" cy="452487"/>
            <a:chOff x="0" y="17413"/>
            <a:chExt cx="1178898" cy="452486"/>
          </a:xfrm>
        </p:grpSpPr>
        <p:sp>
          <p:nvSpPr>
            <p:cNvPr id="1607"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08"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1610" name=","/>
          <p:cNvSpPr txBox="1"/>
          <p:nvPr/>
        </p:nvSpPr>
        <p:spPr>
          <a:xfrm>
            <a:off x="3023110"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611" name=","/>
          <p:cNvSpPr txBox="1"/>
          <p:nvPr/>
        </p:nvSpPr>
        <p:spPr>
          <a:xfrm>
            <a:off x="6785251"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612" name=","/>
          <p:cNvSpPr txBox="1"/>
          <p:nvPr/>
        </p:nvSpPr>
        <p:spPr>
          <a:xfrm>
            <a:off x="12422562"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613" name=". . ."/>
          <p:cNvSpPr txBox="1"/>
          <p:nvPr/>
        </p:nvSpPr>
        <p:spPr>
          <a:xfrm rot="5400000">
            <a:off x="300849" y="263085"/>
            <a:ext cx="99695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 . .</a:t>
            </a:r>
          </a:p>
        </p:txBody>
      </p:sp>
      <p:sp>
        <p:nvSpPr>
          <p:cNvPr id="1614" name="Hail"/>
          <p:cNvSpPr txBox="1"/>
          <p:nvPr/>
        </p:nvSpPr>
        <p:spPr>
          <a:xfrm>
            <a:off x="88900" y="7822096"/>
            <a:ext cx="9678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1615" name="the"/>
          <p:cNvSpPr txBox="1"/>
          <p:nvPr/>
        </p:nvSpPr>
        <p:spPr>
          <a:xfrm>
            <a:off x="1082380"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1616" name="king"/>
          <p:cNvSpPr txBox="1"/>
          <p:nvPr/>
        </p:nvSpPr>
        <p:spPr>
          <a:xfrm>
            <a:off x="1920926" y="7822096"/>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1617" name="Arthur"/>
          <p:cNvSpPr txBox="1"/>
          <p:nvPr/>
        </p:nvSpPr>
        <p:spPr>
          <a:xfrm>
            <a:off x="3517517"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1618" name="Pendragon"/>
          <p:cNvSpPr txBox="1"/>
          <p:nvPr/>
        </p:nvSpPr>
        <p:spPr>
          <a:xfrm>
            <a:off x="4863107"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1619" name="who"/>
          <p:cNvSpPr txBox="1"/>
          <p:nvPr/>
        </p:nvSpPr>
        <p:spPr>
          <a:xfrm>
            <a:off x="7496772"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1620" name="wields"/>
          <p:cNvSpPr txBox="1"/>
          <p:nvPr/>
        </p:nvSpPr>
        <p:spPr>
          <a:xfrm>
            <a:off x="8216900"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1621" name="Excalibur"/>
          <p:cNvSpPr txBox="1"/>
          <p:nvPr/>
        </p:nvSpPr>
        <p:spPr>
          <a:xfrm>
            <a:off x="10096500"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1622" name=","/>
          <p:cNvSpPr txBox="1"/>
          <p:nvPr/>
        </p:nvSpPr>
        <p:spPr>
          <a:xfrm>
            <a:off x="7305951" y="753110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623" name=","/>
          <p:cNvSpPr txBox="1"/>
          <p:nvPr/>
        </p:nvSpPr>
        <p:spPr>
          <a:xfrm>
            <a:off x="4810349" y="36662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624" name=","/>
          <p:cNvSpPr txBox="1"/>
          <p:nvPr/>
        </p:nvSpPr>
        <p:spPr>
          <a:xfrm>
            <a:off x="6278546" y="37043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625" name=","/>
          <p:cNvSpPr txBox="1"/>
          <p:nvPr/>
        </p:nvSpPr>
        <p:spPr>
          <a:xfrm>
            <a:off x="7788529" y="33609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626" name=","/>
          <p:cNvSpPr txBox="1"/>
          <p:nvPr/>
        </p:nvSpPr>
        <p:spPr>
          <a:xfrm>
            <a:off x="9713926" y="33228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627" name="."/>
          <p:cNvSpPr txBox="1"/>
          <p:nvPr/>
        </p:nvSpPr>
        <p:spPr>
          <a:xfrm>
            <a:off x="1210983" y="126468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grpSp>
        <p:nvGrpSpPr>
          <p:cNvPr id="1630" name="Group"/>
          <p:cNvGrpSpPr/>
          <p:nvPr/>
        </p:nvGrpSpPr>
        <p:grpSpPr>
          <a:xfrm>
            <a:off x="12010054" y="7718538"/>
            <a:ext cx="455232" cy="1020519"/>
            <a:chOff x="0" y="0"/>
            <a:chExt cx="455231" cy="1020517"/>
          </a:xfrm>
        </p:grpSpPr>
        <p:sp>
          <p:nvSpPr>
            <p:cNvPr id="1628"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629"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1633" name="Group"/>
          <p:cNvGrpSpPr/>
          <p:nvPr/>
        </p:nvGrpSpPr>
        <p:grpSpPr>
          <a:xfrm flipH="1">
            <a:off x="9683767" y="7718538"/>
            <a:ext cx="455232" cy="1020519"/>
            <a:chOff x="0" y="0"/>
            <a:chExt cx="455231" cy="1020517"/>
          </a:xfrm>
        </p:grpSpPr>
        <p:sp>
          <p:nvSpPr>
            <p:cNvPr id="1631"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632"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1636" name="Group"/>
          <p:cNvGrpSpPr/>
          <p:nvPr/>
        </p:nvGrpSpPr>
        <p:grpSpPr>
          <a:xfrm>
            <a:off x="10008661" y="4417996"/>
            <a:ext cx="455232" cy="1020518"/>
            <a:chOff x="0" y="0"/>
            <a:chExt cx="455231" cy="1020517"/>
          </a:xfrm>
        </p:grpSpPr>
        <p:sp>
          <p:nvSpPr>
            <p:cNvPr id="1634"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635"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grpSp>
        <p:nvGrpSpPr>
          <p:cNvPr id="1639" name="Group"/>
          <p:cNvGrpSpPr/>
          <p:nvPr/>
        </p:nvGrpSpPr>
        <p:grpSpPr>
          <a:xfrm flipH="1">
            <a:off x="11531642" y="4417996"/>
            <a:ext cx="455233" cy="1020518"/>
            <a:chOff x="0" y="0"/>
            <a:chExt cx="455231" cy="1020517"/>
          </a:xfrm>
        </p:grpSpPr>
        <p:sp>
          <p:nvSpPr>
            <p:cNvPr id="1637"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638"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sp>
        <p:nvSpPr>
          <p:cNvPr id="1640" name="."/>
          <p:cNvSpPr txBox="1"/>
          <p:nvPr/>
        </p:nvSpPr>
        <p:spPr>
          <a:xfrm>
            <a:off x="12721718" y="75616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grpSp>
        <p:nvGrpSpPr>
          <p:cNvPr id="1662" name="Group"/>
          <p:cNvGrpSpPr/>
          <p:nvPr/>
        </p:nvGrpSpPr>
        <p:grpSpPr>
          <a:xfrm>
            <a:off x="75024" y="8009848"/>
            <a:ext cx="12748676" cy="1332296"/>
            <a:chOff x="0" y="0"/>
            <a:chExt cx="12748674" cy="1332294"/>
          </a:xfrm>
        </p:grpSpPr>
        <p:sp>
          <p:nvSpPr>
            <p:cNvPr id="1641" name="Rounded Rectangle"/>
            <p:cNvSpPr/>
            <p:nvPr/>
          </p:nvSpPr>
          <p:spPr>
            <a:xfrm>
              <a:off x="6770775" y="284603"/>
              <a:ext cx="675383"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42" name="Rounded Rectangle"/>
            <p:cNvSpPr/>
            <p:nvPr/>
          </p:nvSpPr>
          <p:spPr>
            <a:xfrm>
              <a:off x="9412988" y="259203"/>
              <a:ext cx="656041" cy="857882"/>
            </a:xfrm>
            <a:prstGeom prst="roundRect">
              <a:avLst>
                <a:gd name="adj" fmla="val 19615"/>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43" name="Rounded Rectangle"/>
            <p:cNvSpPr/>
            <p:nvPr/>
          </p:nvSpPr>
          <p:spPr>
            <a:xfrm>
              <a:off x="12073293" y="230857"/>
              <a:ext cx="675382"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44" name="Rounded Rectangle"/>
            <p:cNvSpPr/>
            <p:nvPr/>
          </p:nvSpPr>
          <p:spPr>
            <a:xfrm>
              <a:off x="2754486" y="284603"/>
              <a:ext cx="675382"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645" name=","/>
            <p:cNvSpPr txBox="1"/>
            <p:nvPr/>
          </p:nvSpPr>
          <p:spPr>
            <a:xfrm>
              <a:off x="2934210" y="230856"/>
              <a:ext cx="29083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3"/>
                  </a:solidFill>
                </a:defRPr>
              </a:lvl1pPr>
            </a:lstStyle>
            <a:p>
              <a:pPr/>
              <a:r>
                <a:t>,</a:t>
              </a:r>
            </a:p>
          </p:txBody>
        </p:sp>
        <p:sp>
          <p:nvSpPr>
            <p:cNvPr id="1646" name="Hail"/>
            <p:cNvSpPr txBox="1"/>
            <p:nvPr/>
          </p:nvSpPr>
          <p:spPr>
            <a:xfrm>
              <a:off x="0" y="516693"/>
              <a:ext cx="967879"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1647" name="the"/>
            <p:cNvSpPr txBox="1"/>
            <p:nvPr/>
          </p:nvSpPr>
          <p:spPr>
            <a:xfrm>
              <a:off x="993480" y="516693"/>
              <a:ext cx="75448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1648" name="king"/>
            <p:cNvSpPr txBox="1"/>
            <p:nvPr/>
          </p:nvSpPr>
          <p:spPr>
            <a:xfrm>
              <a:off x="1832026" y="516693"/>
              <a:ext cx="96788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1649" name="Arthur"/>
            <p:cNvSpPr txBox="1"/>
            <p:nvPr/>
          </p:nvSpPr>
          <p:spPr>
            <a:xfrm>
              <a:off x="3428616" y="516693"/>
              <a:ext cx="139467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1650" name="Pendragon"/>
            <p:cNvSpPr txBox="1"/>
            <p:nvPr/>
          </p:nvSpPr>
          <p:spPr>
            <a:xfrm>
              <a:off x="4774207" y="516693"/>
              <a:ext cx="203485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1651" name="who"/>
            <p:cNvSpPr txBox="1"/>
            <p:nvPr/>
          </p:nvSpPr>
          <p:spPr>
            <a:xfrm>
              <a:off x="7407873" y="516693"/>
              <a:ext cx="75448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1652" name="wields"/>
            <p:cNvSpPr txBox="1"/>
            <p:nvPr/>
          </p:nvSpPr>
          <p:spPr>
            <a:xfrm>
              <a:off x="8128000" y="516693"/>
              <a:ext cx="139467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1653" name="Excalibur"/>
            <p:cNvSpPr txBox="1"/>
            <p:nvPr/>
          </p:nvSpPr>
          <p:spPr>
            <a:xfrm>
              <a:off x="10007600" y="516693"/>
              <a:ext cx="2034854"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1654" name=","/>
            <p:cNvSpPr txBox="1"/>
            <p:nvPr/>
          </p:nvSpPr>
          <p:spPr>
            <a:xfrm>
              <a:off x="6963051" y="230856"/>
              <a:ext cx="29083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3"/>
                  </a:solidFill>
                </a:defRPr>
              </a:lvl1pPr>
            </a:lstStyle>
            <a:p>
              <a:pPr/>
              <a:r>
                <a:t>,</a:t>
              </a:r>
            </a:p>
          </p:txBody>
        </p:sp>
        <p:sp>
          <p:nvSpPr>
            <p:cNvPr id="1655" name="."/>
            <p:cNvSpPr txBox="1"/>
            <p:nvPr/>
          </p:nvSpPr>
          <p:spPr>
            <a:xfrm>
              <a:off x="12035859" y="-1"/>
              <a:ext cx="361443" cy="1155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solidFill>
                </a:defRPr>
              </a:lvl1pPr>
            </a:lstStyle>
            <a:p>
              <a:pPr/>
              <a:r>
                <a:t>.</a:t>
              </a:r>
            </a:p>
          </p:txBody>
        </p:sp>
        <p:grpSp>
          <p:nvGrpSpPr>
            <p:cNvPr id="1658" name="Group"/>
            <p:cNvGrpSpPr/>
            <p:nvPr/>
          </p:nvGrpSpPr>
          <p:grpSpPr>
            <a:xfrm>
              <a:off x="12271312" y="299078"/>
              <a:ext cx="455232" cy="1020518"/>
              <a:chOff x="0" y="0"/>
              <a:chExt cx="455231" cy="1020517"/>
            </a:xfrm>
          </p:grpSpPr>
          <p:sp>
            <p:nvSpPr>
              <p:cNvPr id="1656"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1657"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grpSp>
          <p:nvGrpSpPr>
            <p:cNvPr id="1661" name="Group"/>
            <p:cNvGrpSpPr/>
            <p:nvPr/>
          </p:nvGrpSpPr>
          <p:grpSpPr>
            <a:xfrm>
              <a:off x="9537519" y="311777"/>
              <a:ext cx="455232" cy="1020518"/>
              <a:chOff x="0" y="0"/>
              <a:chExt cx="455231" cy="1020517"/>
            </a:xfrm>
          </p:grpSpPr>
          <p:sp>
            <p:nvSpPr>
              <p:cNvPr id="1659"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1660"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grpSp>
      <p:grpSp>
        <p:nvGrpSpPr>
          <p:cNvPr id="1665" name="Group"/>
          <p:cNvGrpSpPr/>
          <p:nvPr/>
        </p:nvGrpSpPr>
        <p:grpSpPr>
          <a:xfrm>
            <a:off x="1415759" y="2398587"/>
            <a:ext cx="455232" cy="1020519"/>
            <a:chOff x="0" y="0"/>
            <a:chExt cx="455231" cy="1020517"/>
          </a:xfrm>
        </p:grpSpPr>
        <p:sp>
          <p:nvSpPr>
            <p:cNvPr id="1663"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664"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grpSp>
        <p:nvGrpSpPr>
          <p:cNvPr id="1668" name="Group"/>
          <p:cNvGrpSpPr/>
          <p:nvPr/>
        </p:nvGrpSpPr>
        <p:grpSpPr>
          <a:xfrm flipH="1">
            <a:off x="2938740" y="2398587"/>
            <a:ext cx="455233" cy="1020519"/>
            <a:chOff x="0" y="0"/>
            <a:chExt cx="455231" cy="1020517"/>
          </a:xfrm>
        </p:grpSpPr>
        <p:sp>
          <p:nvSpPr>
            <p:cNvPr id="1666"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667"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pic>
        <p:nvPicPr>
          <p:cNvPr id="1669" name="grinning-face-with-smiling-eyes_1f601.png" descr="grinning-face-with-smiling-eyes_1f601.png"/>
          <p:cNvPicPr>
            <a:picLocks noChangeAspect="1"/>
          </p:cNvPicPr>
          <p:nvPr/>
        </p:nvPicPr>
        <p:blipFill>
          <a:blip r:embed="rId11">
            <a:extLst/>
          </a:blip>
          <a:stretch>
            <a:fillRect/>
          </a:stretch>
        </p:blipFill>
        <p:spPr>
          <a:xfrm>
            <a:off x="6332541" y="9009161"/>
            <a:ext cx="675606" cy="675607"/>
          </a:xfrm>
          <a:prstGeom prst="rect">
            <a:avLst/>
          </a:prstGeom>
          <a:ln w="12700">
            <a:miter lim="400000"/>
          </a:ln>
        </p:spPr>
      </p:pic>
      <p:pic>
        <p:nvPicPr>
          <p:cNvPr id="1670" name="grinning-face-with-smiling-eyes_1f601.png" descr="grinning-face-with-smiling-eyes_1f601.png"/>
          <p:cNvPicPr>
            <a:picLocks noChangeAspect="1"/>
          </p:cNvPicPr>
          <p:nvPr/>
        </p:nvPicPr>
        <p:blipFill>
          <a:blip r:embed="rId11">
            <a:extLst/>
          </a:blip>
          <a:stretch>
            <a:fillRect/>
          </a:stretch>
        </p:blipFill>
        <p:spPr>
          <a:xfrm>
            <a:off x="9116204" y="9012657"/>
            <a:ext cx="675607" cy="675606"/>
          </a:xfrm>
          <a:prstGeom prst="rect">
            <a:avLst/>
          </a:prstGeom>
          <a:ln w="12700">
            <a:miter lim="400000"/>
          </a:ln>
        </p:spPr>
      </p:pic>
      <p:sp>
        <p:nvSpPr>
          <p:cNvPr id="1671" name="Rounded Rectangle"/>
          <p:cNvSpPr/>
          <p:nvPr/>
        </p:nvSpPr>
        <p:spPr>
          <a:xfrm>
            <a:off x="908527" y="8247055"/>
            <a:ext cx="228601" cy="857882"/>
          </a:xfrm>
          <a:prstGeom prst="roundRect">
            <a:avLst>
              <a:gd name="adj" fmla="val 50000"/>
            </a:avLst>
          </a:prstGeom>
          <a:solidFill>
            <a:srgbClr val="D6D5D5">
              <a:alpha val="48345"/>
            </a:srgb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672" name="grinning-face-with-smiling-eyes_1f601.png" descr="grinning-face-with-smiling-eyes_1f601.png"/>
          <p:cNvPicPr>
            <a:picLocks noChangeAspect="1"/>
          </p:cNvPicPr>
          <p:nvPr/>
        </p:nvPicPr>
        <p:blipFill>
          <a:blip r:embed="rId11">
            <a:extLst/>
          </a:blip>
          <a:stretch>
            <a:fillRect/>
          </a:stretch>
        </p:blipFill>
        <p:spPr>
          <a:xfrm>
            <a:off x="2463843" y="9009161"/>
            <a:ext cx="675607" cy="675607"/>
          </a:xfrm>
          <a:prstGeom prst="rect">
            <a:avLst/>
          </a:prstGeom>
          <a:ln w="12700">
            <a:miter lim="400000"/>
          </a:ln>
        </p:spPr>
      </p:pic>
      <p:sp>
        <p:nvSpPr>
          <p:cNvPr id="1673" name="P(underlying punct| tree, surface punct)"/>
          <p:cNvSpPr txBox="1"/>
          <p:nvPr/>
        </p:nvSpPr>
        <p:spPr>
          <a:xfrm>
            <a:off x="2364198" y="1566471"/>
            <a:ext cx="10174338"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atin typeface="Courier New"/>
                <a:ea typeface="Courier New"/>
                <a:cs typeface="Courier New"/>
                <a:sym typeface="Courier New"/>
              </a:defRPr>
            </a:lvl1pPr>
          </a:lstStyle>
          <a:p>
            <a:pPr/>
            <a:r>
              <a:t>P(underlying punct| tree, surface punct)</a:t>
            </a:r>
          </a:p>
        </p:txBody>
      </p:sp>
      <p:pic>
        <p:nvPicPr>
          <p:cNvPr id="1674" name="propto.pdf" descr="propto.pdf"/>
          <p:cNvPicPr>
            <a:picLocks noChangeAspect="1"/>
          </p:cNvPicPr>
          <p:nvPr/>
        </p:nvPicPr>
        <p:blipFill>
          <a:blip r:embed="rId12">
            <a:extLst/>
          </a:blip>
          <a:stretch>
            <a:fillRect/>
          </a:stretch>
        </p:blipFill>
        <p:spPr>
          <a:xfrm>
            <a:off x="4265038" y="2262658"/>
            <a:ext cx="457845" cy="324307"/>
          </a:xfrm>
          <a:prstGeom prst="rect">
            <a:avLst/>
          </a:prstGeom>
          <a:ln w="12700">
            <a:miter lim="400000"/>
          </a:ln>
        </p:spPr>
      </p:pic>
      <p:sp>
        <p:nvSpPr>
          <p:cNvPr id="1675" name="P(underlying | tree)…"/>
          <p:cNvSpPr txBox="1"/>
          <p:nvPr/>
        </p:nvSpPr>
        <p:spPr>
          <a:xfrm>
            <a:off x="5136558" y="2015609"/>
            <a:ext cx="6401825"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300">
                <a:latin typeface="Courier New"/>
                <a:ea typeface="Courier New"/>
                <a:cs typeface="Courier New"/>
                <a:sym typeface="Courier New"/>
              </a:defRPr>
            </a:pPr>
            <a:r>
              <a:t>P(underlying | tree) </a:t>
            </a:r>
          </a:p>
          <a:p>
            <a:pPr algn="l">
              <a:defRPr sz="3300">
                <a:latin typeface="Courier New"/>
                <a:ea typeface="Courier New"/>
                <a:cs typeface="Courier New"/>
                <a:sym typeface="Courier New"/>
              </a:defRPr>
            </a:pPr>
            <a:r>
              <a:t>* P(surface | underlying)</a:t>
            </a:r>
          </a:p>
        </p:txBody>
      </p:sp>
      <p:pic>
        <p:nvPicPr>
          <p:cNvPr id="1676" name="grinning-face-with-smiling-eyes_1f601.png" descr="grinning-face-with-smiling-eyes_1f601.png"/>
          <p:cNvPicPr>
            <a:picLocks noChangeAspect="1"/>
          </p:cNvPicPr>
          <p:nvPr/>
        </p:nvPicPr>
        <p:blipFill>
          <a:blip r:embed="rId11">
            <a:extLst/>
          </a:blip>
          <a:stretch>
            <a:fillRect/>
          </a:stretch>
        </p:blipFill>
        <p:spPr>
          <a:xfrm>
            <a:off x="422553" y="9009161"/>
            <a:ext cx="675607" cy="675607"/>
          </a:xfrm>
          <a:prstGeom prst="rect">
            <a:avLst/>
          </a:prstGeom>
          <a:ln w="12700">
            <a:miter lim="400000"/>
          </a:ln>
        </p:spPr>
      </p:pic>
      <p:pic>
        <p:nvPicPr>
          <p:cNvPr id="1677" name="grinning-face-with-smiling-eyes_1f601.png" descr="grinning-face-with-smiling-eyes_1f601.png"/>
          <p:cNvPicPr>
            <a:picLocks noChangeAspect="1"/>
          </p:cNvPicPr>
          <p:nvPr/>
        </p:nvPicPr>
        <p:blipFill>
          <a:blip r:embed="rId11">
            <a:extLst/>
          </a:blip>
          <a:stretch>
            <a:fillRect/>
          </a:stretch>
        </p:blipFill>
        <p:spPr>
          <a:xfrm>
            <a:off x="11899867" y="9009161"/>
            <a:ext cx="675606" cy="675607"/>
          </a:xfrm>
          <a:prstGeom prst="rect">
            <a:avLst/>
          </a:prstGeom>
          <a:ln w="12700">
            <a:miter lim="400000"/>
          </a:ln>
        </p:spPr>
      </p:pic>
      <p:pic>
        <p:nvPicPr>
          <p:cNvPr id="1678" name="white-frowning-face_2639.png" descr="white-frowning-face_2639.png"/>
          <p:cNvPicPr>
            <a:picLocks noChangeAspect="1"/>
          </p:cNvPicPr>
          <p:nvPr/>
        </p:nvPicPr>
        <p:blipFill>
          <a:blip r:embed="rId13">
            <a:extLst/>
          </a:blip>
          <a:stretch>
            <a:fillRect/>
          </a:stretch>
        </p:blipFill>
        <p:spPr>
          <a:xfrm>
            <a:off x="10670230" y="3975691"/>
            <a:ext cx="655074" cy="655074"/>
          </a:xfrm>
          <a:prstGeom prst="rect">
            <a:avLst/>
          </a:prstGeom>
          <a:ln w="12700">
            <a:miter lim="400000"/>
          </a:ln>
        </p:spPr>
      </p:pic>
      <p:pic>
        <p:nvPicPr>
          <p:cNvPr id="1679" name="white-frowning-face_2639.png" descr="white-frowning-face_2639.png"/>
          <p:cNvPicPr>
            <a:picLocks noChangeAspect="1"/>
          </p:cNvPicPr>
          <p:nvPr/>
        </p:nvPicPr>
        <p:blipFill>
          <a:blip r:embed="rId13">
            <a:extLst/>
          </a:blip>
          <a:stretch>
            <a:fillRect/>
          </a:stretch>
        </p:blipFill>
        <p:spPr>
          <a:xfrm>
            <a:off x="2121835" y="2017977"/>
            <a:ext cx="655074" cy="65507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2500" fill="hold"/>
                                        <p:tgtEl>
                                          <p:spTgt spid="1665"/>
                                        </p:tgtEl>
                                      </p:cBhvr>
                                    </p:animEffect>
                                    <p:set>
                                      <p:cBhvr>
                                        <p:cTn id="7" fill="hold">
                                          <p:stCondLst>
                                            <p:cond delay="2499"/>
                                          </p:stCondLst>
                                        </p:cTn>
                                        <p:tgtEl>
                                          <p:spTgt spid="1665"/>
                                        </p:tgtEl>
                                        <p:attrNameLst>
                                          <p:attrName>style.visibility</p:attrName>
                                        </p:attrNameLst>
                                      </p:cBhvr>
                                      <p:to>
                                        <p:strVal val="hidden"/>
                                      </p:to>
                                    </p:set>
                                  </p:childTnLst>
                                </p:cTn>
                              </p:par>
                            </p:childTnLst>
                          </p:cTn>
                        </p:par>
                        <p:par>
                          <p:cTn id="8" fill="hold">
                            <p:stCondLst>
                              <p:cond delay="2500"/>
                            </p:stCondLst>
                            <p:childTnLst>
                              <p:par>
                                <p:cTn id="9" presetClass="exit" nodeType="afterEffect" presetID="9" grpId="2" fill="hold">
                                  <p:stCondLst>
                                    <p:cond delay="0"/>
                                  </p:stCondLst>
                                  <p:iterate type="el" backwards="0">
                                    <p:tmAbs val="0"/>
                                  </p:iterate>
                                  <p:childTnLst>
                                    <p:animEffect filter="dissolve" transition="out">
                                      <p:cBhvr>
                                        <p:cTn id="10" dur="2500" fill="hold"/>
                                        <p:tgtEl>
                                          <p:spTgt spid="1639"/>
                                        </p:tgtEl>
                                      </p:cBhvr>
                                    </p:animEffect>
                                    <p:set>
                                      <p:cBhvr>
                                        <p:cTn id="11" fill="hold">
                                          <p:stCondLst>
                                            <p:cond delay="2499"/>
                                          </p:stCondLst>
                                        </p:cTn>
                                        <p:tgtEl>
                                          <p:spTgt spid="163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1676"/>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4" fill="hold">
                                  <p:stCondLst>
                                    <p:cond delay="0"/>
                                  </p:stCondLst>
                                  <p:iterate type="el" backwards="0">
                                    <p:tmAbs val="0"/>
                                  </p:iterate>
                                  <p:childTnLst>
                                    <p:set>
                                      <p:cBhvr>
                                        <p:cTn id="18" fill="hold"/>
                                        <p:tgtEl>
                                          <p:spTgt spid="1677"/>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5" fill="hold">
                                  <p:stCondLst>
                                    <p:cond delay="0"/>
                                  </p:stCondLst>
                                  <p:iterate type="el" backwards="0">
                                    <p:tmAbs val="0"/>
                                  </p:iterate>
                                  <p:childTnLst>
                                    <p:set>
                                      <p:cBhvr>
                                        <p:cTn id="21" fill="hold"/>
                                        <p:tgtEl>
                                          <p:spTgt spid="1669"/>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6" fill="hold">
                                  <p:stCondLst>
                                    <p:cond delay="0"/>
                                  </p:stCondLst>
                                  <p:iterate type="el" backwards="0">
                                    <p:tmAbs val="0"/>
                                  </p:iterate>
                                  <p:childTnLst>
                                    <p:set>
                                      <p:cBhvr>
                                        <p:cTn id="24" fill="hold"/>
                                        <p:tgtEl>
                                          <p:spTgt spid="1672"/>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7" fill="hold">
                                  <p:stCondLst>
                                    <p:cond delay="0"/>
                                  </p:stCondLst>
                                  <p:iterate type="el" backwards="0">
                                    <p:tmAbs val="0"/>
                                  </p:iterate>
                                  <p:childTnLst>
                                    <p:set>
                                      <p:cBhvr>
                                        <p:cTn id="27" fill="hold"/>
                                        <p:tgtEl>
                                          <p:spTgt spid="167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8" fill="hold">
                                  <p:stCondLst>
                                    <p:cond delay="0"/>
                                  </p:stCondLst>
                                  <p:iterate type="el" backwards="0">
                                    <p:tmAbs val="0"/>
                                  </p:iterate>
                                  <p:childTnLst>
                                    <p:set>
                                      <p:cBhvr>
                                        <p:cTn id="31" fill="hold"/>
                                        <p:tgtEl>
                                          <p:spTgt spid="1678"/>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9" fill="hold">
                                  <p:stCondLst>
                                    <p:cond delay="0"/>
                                  </p:stCondLst>
                                  <p:iterate type="el" backwards="0">
                                    <p:tmAbs val="0"/>
                                  </p:iterate>
                                  <p:childTnLst>
                                    <p:set>
                                      <p:cBhvr>
                                        <p:cTn id="34" fill="hold"/>
                                        <p:tgtEl>
                                          <p:spTgt spid="16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78" grpId="8"/>
      <p:bldP build="whole" bldLvl="1" animBg="1" rev="0" advAuto="0" spid="1669" grpId="5"/>
      <p:bldP build="whole" bldLvl="1" animBg="1" rev="0" advAuto="0" spid="1677" grpId="4"/>
      <p:bldP build="whole" bldLvl="1" animBg="1" rev="0" advAuto="0" spid="1679" grpId="9"/>
      <p:bldP build="whole" bldLvl="1" animBg="1" rev="0" advAuto="0" spid="1672" grpId="6"/>
      <p:bldP build="whole" bldLvl="1" animBg="1" rev="0" advAuto="0" spid="1665" grpId="1"/>
      <p:bldP build="whole" bldLvl="1" animBg="1" rev="0" advAuto="0" spid="1639" grpId="2"/>
      <p:bldP build="whole" bldLvl="1" animBg="1" rev="0" advAuto="0" spid="1676" grpId="3"/>
      <p:bldP build="whole" bldLvl="1" animBg="1" rev="0" advAuto="0" spid="1670" grpId="7"/>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3" name="Method 1. A Sampling Approach"/>
          <p:cNvSpPr txBox="1"/>
          <p:nvPr>
            <p:ph type="title"/>
          </p:nvPr>
        </p:nvSpPr>
        <p:spPr>
          <a:xfrm>
            <a:off x="47865" y="-124587"/>
            <a:ext cx="12909070" cy="2159001"/>
          </a:xfrm>
          <a:prstGeom prst="rect">
            <a:avLst/>
          </a:prstGeom>
        </p:spPr>
        <p:txBody>
          <a:bodyPr/>
          <a:lstStyle>
            <a:lvl1pPr>
              <a:defRPr sz="6000"/>
            </a:lvl1pPr>
          </a:lstStyle>
          <a:p>
            <a:pPr/>
            <a:r>
              <a:t>Method 1. A Sampling Approach</a:t>
            </a:r>
          </a:p>
        </p:txBody>
      </p:sp>
      <p:sp>
        <p:nvSpPr>
          <p:cNvPr id="168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85" name="Line"/>
          <p:cNvSpPr/>
          <p:nvPr/>
        </p:nvSpPr>
        <p:spPr>
          <a:xfrm flipV="1">
            <a:off x="2404865" y="2988010"/>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86" name="Shape"/>
          <p:cNvSpPr/>
          <p:nvPr/>
        </p:nvSpPr>
        <p:spPr>
          <a:xfrm>
            <a:off x="-27466" y="1766140"/>
            <a:ext cx="12200303" cy="659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3" y="56"/>
                </a:moveTo>
                <a:lnTo>
                  <a:pt x="4867" y="3757"/>
                </a:lnTo>
                <a:lnTo>
                  <a:pt x="15748" y="6195"/>
                </a:lnTo>
                <a:lnTo>
                  <a:pt x="19742" y="10107"/>
                </a:lnTo>
                <a:lnTo>
                  <a:pt x="20575" y="10102"/>
                </a:lnTo>
                <a:lnTo>
                  <a:pt x="21600" y="21515"/>
                </a:lnTo>
                <a:lnTo>
                  <a:pt x="0" y="21600"/>
                </a:lnTo>
                <a:lnTo>
                  <a:pt x="30" y="0"/>
                </a:lnTo>
                <a:lnTo>
                  <a:pt x="1563"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87" name="Shape"/>
          <p:cNvSpPr/>
          <p:nvPr/>
        </p:nvSpPr>
        <p:spPr>
          <a:xfrm>
            <a:off x="3431631" y="4176519"/>
            <a:ext cx="3538412" cy="4176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5" y="356"/>
                </a:moveTo>
                <a:lnTo>
                  <a:pt x="17621" y="0"/>
                </a:lnTo>
                <a:lnTo>
                  <a:pt x="21600" y="21574"/>
                </a:lnTo>
                <a:lnTo>
                  <a:pt x="0" y="21600"/>
                </a:lnTo>
                <a:lnTo>
                  <a:pt x="4637" y="5403"/>
                </a:lnTo>
                <a:lnTo>
                  <a:pt x="11865"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88" name="Shape"/>
          <p:cNvSpPr/>
          <p:nvPr/>
        </p:nvSpPr>
        <p:spPr>
          <a:xfrm>
            <a:off x="7437777" y="3887168"/>
            <a:ext cx="4724911" cy="44572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1" y="0"/>
                </a:moveTo>
                <a:cubicBezTo>
                  <a:pt x="5196" y="289"/>
                  <a:pt x="6827" y="533"/>
                  <a:pt x="8464" y="731"/>
                </a:cubicBezTo>
                <a:cubicBezTo>
                  <a:pt x="8844" y="777"/>
                  <a:pt x="9224" y="820"/>
                  <a:pt x="9596" y="915"/>
                </a:cubicBezTo>
                <a:cubicBezTo>
                  <a:pt x="10856" y="1237"/>
                  <a:pt x="11900" y="2105"/>
                  <a:pt x="13011" y="2803"/>
                </a:cubicBezTo>
                <a:cubicBezTo>
                  <a:pt x="14859" y="3964"/>
                  <a:pt x="16930" y="4671"/>
                  <a:pt x="19070" y="4870"/>
                </a:cubicBezTo>
                <a:lnTo>
                  <a:pt x="21600" y="21574"/>
                </a:lnTo>
                <a:lnTo>
                  <a:pt x="0" y="21600"/>
                </a:lnTo>
                <a:lnTo>
                  <a:pt x="1898" y="5836"/>
                </a:lnTo>
                <a:lnTo>
                  <a:pt x="3571"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89" name="Line"/>
          <p:cNvSpPr/>
          <p:nvPr/>
        </p:nvSpPr>
        <p:spPr>
          <a:xfrm flipV="1">
            <a:off x="588803" y="1684361"/>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90" name="Line"/>
          <p:cNvSpPr/>
          <p:nvPr/>
        </p:nvSpPr>
        <p:spPr>
          <a:xfrm flipV="1">
            <a:off x="1457998" y="4165259"/>
            <a:ext cx="1" cy="390102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91" name="Line"/>
          <p:cNvSpPr/>
          <p:nvPr/>
        </p:nvSpPr>
        <p:spPr>
          <a:xfrm flipV="1">
            <a:off x="4187875" y="5182372"/>
            <a:ext cx="1" cy="288039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92" name="Line"/>
          <p:cNvSpPr/>
          <p:nvPr/>
        </p:nvSpPr>
        <p:spPr>
          <a:xfrm flipV="1">
            <a:off x="5723653" y="4228370"/>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93" name="Line"/>
          <p:cNvSpPr/>
          <p:nvPr/>
        </p:nvSpPr>
        <p:spPr>
          <a:xfrm flipV="1">
            <a:off x="7868251"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94" name="Line"/>
          <p:cNvSpPr/>
          <p:nvPr/>
        </p:nvSpPr>
        <p:spPr>
          <a:xfrm flipV="1">
            <a:off x="8934742" y="3938372"/>
            <a:ext cx="1" cy="411214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95" name="Line"/>
          <p:cNvSpPr/>
          <p:nvPr/>
        </p:nvSpPr>
        <p:spPr>
          <a:xfrm flipV="1">
            <a:off x="11092089"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696" name="Line Line" descr="Line Line"/>
          <p:cNvPicPr>
            <a:picLocks noChangeAspect="0"/>
          </p:cNvPicPr>
          <p:nvPr/>
        </p:nvPicPr>
        <p:blipFill>
          <a:blip r:embed="rId3">
            <a:extLst/>
          </a:blip>
          <a:stretch>
            <a:fillRect/>
          </a:stretch>
        </p:blipFill>
        <p:spPr>
          <a:xfrm rot="16200000">
            <a:off x="270248" y="1508224"/>
            <a:ext cx="675606" cy="143685"/>
          </a:xfrm>
          <a:prstGeom prst="rect">
            <a:avLst/>
          </a:prstGeom>
        </p:spPr>
      </p:pic>
      <p:pic>
        <p:nvPicPr>
          <p:cNvPr id="1698" name="Line Line" descr="Line Line"/>
          <p:cNvPicPr>
            <a:picLocks noChangeAspect="0"/>
          </p:cNvPicPr>
          <p:nvPr/>
        </p:nvPicPr>
        <p:blipFill>
          <a:blip r:embed="rId4">
            <a:extLst/>
          </a:blip>
          <a:stretch>
            <a:fillRect/>
          </a:stretch>
        </p:blipFill>
        <p:spPr>
          <a:xfrm rot="12693574">
            <a:off x="755030" y="2177648"/>
            <a:ext cx="1773969" cy="143685"/>
          </a:xfrm>
          <a:prstGeom prst="rect">
            <a:avLst/>
          </a:prstGeom>
        </p:spPr>
      </p:pic>
      <p:pic>
        <p:nvPicPr>
          <p:cNvPr id="1700" name="Line Line" descr="Line Line"/>
          <p:cNvPicPr>
            <a:picLocks noChangeAspect="0"/>
          </p:cNvPicPr>
          <p:nvPr/>
        </p:nvPicPr>
        <p:blipFill>
          <a:blip r:embed="rId5">
            <a:extLst/>
          </a:blip>
          <a:stretch>
            <a:fillRect/>
          </a:stretch>
        </p:blipFill>
        <p:spPr>
          <a:xfrm rot="7038013">
            <a:off x="1001419" y="3575561"/>
            <a:ext cx="1475412" cy="143685"/>
          </a:xfrm>
          <a:prstGeom prst="rect">
            <a:avLst/>
          </a:prstGeom>
        </p:spPr>
      </p:pic>
      <p:pic>
        <p:nvPicPr>
          <p:cNvPr id="1702" name="Line Line" descr="Line Line"/>
          <p:cNvPicPr>
            <a:picLocks noChangeAspect="0"/>
          </p:cNvPicPr>
          <p:nvPr/>
        </p:nvPicPr>
        <p:blipFill>
          <a:blip r:embed="rId6">
            <a:extLst/>
          </a:blip>
          <a:stretch>
            <a:fillRect/>
          </a:stretch>
        </p:blipFill>
        <p:spPr>
          <a:xfrm rot="11742656">
            <a:off x="2521744" y="3419139"/>
            <a:ext cx="3386214" cy="143685"/>
          </a:xfrm>
          <a:prstGeom prst="rect">
            <a:avLst/>
          </a:prstGeom>
        </p:spPr>
      </p:pic>
      <p:pic>
        <p:nvPicPr>
          <p:cNvPr id="1704" name="Line Line" descr="Line Line"/>
          <p:cNvPicPr>
            <a:picLocks noChangeAspect="0"/>
          </p:cNvPicPr>
          <p:nvPr/>
        </p:nvPicPr>
        <p:blipFill>
          <a:blip r:embed="rId7">
            <a:extLst/>
          </a:blip>
          <a:stretch>
            <a:fillRect/>
          </a:stretch>
        </p:blipFill>
        <p:spPr>
          <a:xfrm rot="8477905">
            <a:off x="3904519" y="4567176"/>
            <a:ext cx="1994770" cy="143685"/>
          </a:xfrm>
          <a:prstGeom prst="rect">
            <a:avLst/>
          </a:prstGeom>
        </p:spPr>
      </p:pic>
      <p:pic>
        <p:nvPicPr>
          <p:cNvPr id="1706" name="Line Line" descr="Line Line"/>
          <p:cNvPicPr>
            <a:picLocks noChangeAspect="0"/>
          </p:cNvPicPr>
          <p:nvPr/>
        </p:nvPicPr>
        <p:blipFill>
          <a:blip r:embed="rId8">
            <a:extLst/>
          </a:blip>
          <a:stretch>
            <a:fillRect/>
          </a:stretch>
        </p:blipFill>
        <p:spPr>
          <a:xfrm rot="11207438">
            <a:off x="2480752" y="3215874"/>
            <a:ext cx="6485803" cy="143685"/>
          </a:xfrm>
          <a:prstGeom prst="rect">
            <a:avLst/>
          </a:prstGeom>
        </p:spPr>
      </p:pic>
      <p:pic>
        <p:nvPicPr>
          <p:cNvPr id="1708" name="Line Line" descr="Line Line"/>
          <p:cNvPicPr>
            <a:picLocks noChangeAspect="0"/>
          </p:cNvPicPr>
          <p:nvPr/>
        </p:nvPicPr>
        <p:blipFill>
          <a:blip r:embed="rId9">
            <a:extLst/>
          </a:blip>
          <a:stretch>
            <a:fillRect/>
          </a:stretch>
        </p:blipFill>
        <p:spPr>
          <a:xfrm rot="6392623">
            <a:off x="7390689" y="4436402"/>
            <a:ext cx="1257849" cy="143686"/>
          </a:xfrm>
          <a:prstGeom prst="rect">
            <a:avLst/>
          </a:prstGeom>
        </p:spPr>
      </p:pic>
      <p:pic>
        <p:nvPicPr>
          <p:cNvPr id="1710" name="Line Line" descr="Line Line"/>
          <p:cNvPicPr>
            <a:picLocks noChangeAspect="0"/>
          </p:cNvPicPr>
          <p:nvPr/>
        </p:nvPicPr>
        <p:blipFill>
          <a:blip r:embed="rId10">
            <a:extLst/>
          </a:blip>
          <a:stretch>
            <a:fillRect/>
          </a:stretch>
        </p:blipFill>
        <p:spPr>
          <a:xfrm rot="1672213">
            <a:off x="9222695" y="4231385"/>
            <a:ext cx="1671475" cy="143686"/>
          </a:xfrm>
          <a:prstGeom prst="rect">
            <a:avLst/>
          </a:prstGeom>
        </p:spPr>
      </p:pic>
      <p:grpSp>
        <p:nvGrpSpPr>
          <p:cNvPr id="1714" name="Group"/>
          <p:cNvGrpSpPr/>
          <p:nvPr/>
        </p:nvGrpSpPr>
        <p:grpSpPr>
          <a:xfrm>
            <a:off x="18602" y="1564270"/>
            <a:ext cx="1178899" cy="461914"/>
            <a:chOff x="0" y="0"/>
            <a:chExt cx="1178898" cy="461913"/>
          </a:xfrm>
        </p:grpSpPr>
        <p:sp>
          <p:nvSpPr>
            <p:cNvPr id="1712"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13"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1717" name="Group"/>
          <p:cNvGrpSpPr/>
          <p:nvPr/>
        </p:nvGrpSpPr>
        <p:grpSpPr>
          <a:xfrm>
            <a:off x="8039249" y="3655958"/>
            <a:ext cx="1663988" cy="1492251"/>
            <a:chOff x="0" y="0"/>
            <a:chExt cx="1663986" cy="1492250"/>
          </a:xfrm>
        </p:grpSpPr>
        <p:sp>
          <p:nvSpPr>
            <p:cNvPr id="1715" name="Rounded Rectangle"/>
            <p:cNvSpPr/>
            <p:nvPr/>
          </p:nvSpPr>
          <p:spPr>
            <a:xfrm>
              <a:off x="0" y="0"/>
              <a:ext cx="1663987" cy="444500"/>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16" name="rel-clause"/>
            <p:cNvSpPr/>
            <p:nvPr/>
          </p:nvSpPr>
          <p:spPr>
            <a:xfrm>
              <a:off x="20060" y="2222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300"/>
                </a:lnSpc>
                <a:defRPr sz="2000">
                  <a:latin typeface="Courier New"/>
                  <a:ea typeface="Courier New"/>
                  <a:cs typeface="Courier New"/>
                  <a:sym typeface="Courier New"/>
                </a:defRPr>
              </a:lvl1pPr>
            </a:lstStyle>
            <a:p>
              <a:pPr/>
              <a:r>
                <a:t>rel-clause</a:t>
              </a:r>
            </a:p>
          </p:txBody>
        </p:sp>
      </p:grpSp>
      <p:grpSp>
        <p:nvGrpSpPr>
          <p:cNvPr id="1720" name="Group"/>
          <p:cNvGrpSpPr/>
          <p:nvPr/>
        </p:nvGrpSpPr>
        <p:grpSpPr>
          <a:xfrm>
            <a:off x="5134204" y="3902382"/>
            <a:ext cx="1178899" cy="461915"/>
            <a:chOff x="0" y="0"/>
            <a:chExt cx="1178898" cy="461913"/>
          </a:xfrm>
        </p:grpSpPr>
        <p:sp>
          <p:nvSpPr>
            <p:cNvPr id="1718"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19" name="appos"/>
            <p:cNvSpPr txBox="1"/>
            <p:nvPr/>
          </p:nvSpPr>
          <p:spPr>
            <a:xfrm>
              <a:off x="9115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appos</a:t>
              </a:r>
            </a:p>
          </p:txBody>
        </p:sp>
      </p:grpSp>
      <p:grpSp>
        <p:nvGrpSpPr>
          <p:cNvPr id="1723" name="Group"/>
          <p:cNvGrpSpPr/>
          <p:nvPr/>
        </p:nvGrpSpPr>
        <p:grpSpPr>
          <a:xfrm>
            <a:off x="10426232" y="4638512"/>
            <a:ext cx="1178899" cy="452487"/>
            <a:chOff x="0" y="17413"/>
            <a:chExt cx="1178898" cy="452486"/>
          </a:xfrm>
        </p:grpSpPr>
        <p:sp>
          <p:nvSpPr>
            <p:cNvPr id="1721"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22"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grpSp>
        <p:nvGrpSpPr>
          <p:cNvPr id="1726" name="Group"/>
          <p:cNvGrpSpPr/>
          <p:nvPr/>
        </p:nvGrpSpPr>
        <p:grpSpPr>
          <a:xfrm>
            <a:off x="1815086" y="2682603"/>
            <a:ext cx="1178899" cy="452487"/>
            <a:chOff x="0" y="17413"/>
            <a:chExt cx="1178898" cy="452486"/>
          </a:xfrm>
        </p:grpSpPr>
        <p:sp>
          <p:nvSpPr>
            <p:cNvPr id="1724"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25"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1727" name=","/>
          <p:cNvSpPr txBox="1"/>
          <p:nvPr/>
        </p:nvSpPr>
        <p:spPr>
          <a:xfrm>
            <a:off x="3023110"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728" name=","/>
          <p:cNvSpPr txBox="1"/>
          <p:nvPr/>
        </p:nvSpPr>
        <p:spPr>
          <a:xfrm>
            <a:off x="6785251"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729" name=","/>
          <p:cNvSpPr txBox="1"/>
          <p:nvPr/>
        </p:nvSpPr>
        <p:spPr>
          <a:xfrm>
            <a:off x="12422562"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730" name=". . ."/>
          <p:cNvSpPr txBox="1"/>
          <p:nvPr/>
        </p:nvSpPr>
        <p:spPr>
          <a:xfrm rot="5400000">
            <a:off x="300849" y="263085"/>
            <a:ext cx="99695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 . .</a:t>
            </a:r>
          </a:p>
        </p:txBody>
      </p:sp>
      <p:sp>
        <p:nvSpPr>
          <p:cNvPr id="1731" name="Hail"/>
          <p:cNvSpPr txBox="1"/>
          <p:nvPr/>
        </p:nvSpPr>
        <p:spPr>
          <a:xfrm>
            <a:off x="88900" y="7822096"/>
            <a:ext cx="9678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1732" name="the"/>
          <p:cNvSpPr txBox="1"/>
          <p:nvPr/>
        </p:nvSpPr>
        <p:spPr>
          <a:xfrm>
            <a:off x="1082380"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1733" name="king"/>
          <p:cNvSpPr txBox="1"/>
          <p:nvPr/>
        </p:nvSpPr>
        <p:spPr>
          <a:xfrm>
            <a:off x="1920926" y="7822096"/>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1734" name="Arthur"/>
          <p:cNvSpPr txBox="1"/>
          <p:nvPr/>
        </p:nvSpPr>
        <p:spPr>
          <a:xfrm>
            <a:off x="3517517"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1735" name="Pendragon"/>
          <p:cNvSpPr txBox="1"/>
          <p:nvPr/>
        </p:nvSpPr>
        <p:spPr>
          <a:xfrm>
            <a:off x="4863107"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1736" name="who"/>
          <p:cNvSpPr txBox="1"/>
          <p:nvPr/>
        </p:nvSpPr>
        <p:spPr>
          <a:xfrm>
            <a:off x="7496772"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1737" name="wields"/>
          <p:cNvSpPr txBox="1"/>
          <p:nvPr/>
        </p:nvSpPr>
        <p:spPr>
          <a:xfrm>
            <a:off x="8216900"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1738" name="Excalibur"/>
          <p:cNvSpPr txBox="1"/>
          <p:nvPr/>
        </p:nvSpPr>
        <p:spPr>
          <a:xfrm>
            <a:off x="10096500"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1739" name=","/>
          <p:cNvSpPr txBox="1"/>
          <p:nvPr/>
        </p:nvSpPr>
        <p:spPr>
          <a:xfrm>
            <a:off x="7305951" y="753110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740" name=","/>
          <p:cNvSpPr txBox="1"/>
          <p:nvPr/>
        </p:nvSpPr>
        <p:spPr>
          <a:xfrm>
            <a:off x="4810349" y="36662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741" name=","/>
          <p:cNvSpPr txBox="1"/>
          <p:nvPr/>
        </p:nvSpPr>
        <p:spPr>
          <a:xfrm>
            <a:off x="6278546" y="37043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742" name=","/>
          <p:cNvSpPr txBox="1"/>
          <p:nvPr/>
        </p:nvSpPr>
        <p:spPr>
          <a:xfrm>
            <a:off x="7788529" y="33609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743" name=","/>
          <p:cNvSpPr txBox="1"/>
          <p:nvPr/>
        </p:nvSpPr>
        <p:spPr>
          <a:xfrm>
            <a:off x="9713926" y="33228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744" name="."/>
          <p:cNvSpPr txBox="1"/>
          <p:nvPr/>
        </p:nvSpPr>
        <p:spPr>
          <a:xfrm>
            <a:off x="1210983" y="126468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grpSp>
        <p:nvGrpSpPr>
          <p:cNvPr id="1747" name="Group"/>
          <p:cNvGrpSpPr/>
          <p:nvPr/>
        </p:nvGrpSpPr>
        <p:grpSpPr>
          <a:xfrm>
            <a:off x="12010054" y="7718538"/>
            <a:ext cx="455232" cy="1020519"/>
            <a:chOff x="0" y="0"/>
            <a:chExt cx="455231" cy="1020517"/>
          </a:xfrm>
        </p:grpSpPr>
        <p:sp>
          <p:nvSpPr>
            <p:cNvPr id="1745"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746"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1750" name="Group"/>
          <p:cNvGrpSpPr/>
          <p:nvPr/>
        </p:nvGrpSpPr>
        <p:grpSpPr>
          <a:xfrm flipH="1">
            <a:off x="9683767" y="7718538"/>
            <a:ext cx="455232" cy="1020519"/>
            <a:chOff x="0" y="0"/>
            <a:chExt cx="455231" cy="1020517"/>
          </a:xfrm>
        </p:grpSpPr>
        <p:sp>
          <p:nvSpPr>
            <p:cNvPr id="1748"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749"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1753" name="Group"/>
          <p:cNvGrpSpPr/>
          <p:nvPr/>
        </p:nvGrpSpPr>
        <p:grpSpPr>
          <a:xfrm>
            <a:off x="10008661" y="4417996"/>
            <a:ext cx="455232" cy="1020518"/>
            <a:chOff x="0" y="0"/>
            <a:chExt cx="455231" cy="1020517"/>
          </a:xfrm>
        </p:grpSpPr>
        <p:sp>
          <p:nvSpPr>
            <p:cNvPr id="1751"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752"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grpSp>
        <p:nvGrpSpPr>
          <p:cNvPr id="1756" name="Group"/>
          <p:cNvGrpSpPr/>
          <p:nvPr/>
        </p:nvGrpSpPr>
        <p:grpSpPr>
          <a:xfrm flipH="1">
            <a:off x="11531642" y="4417996"/>
            <a:ext cx="455233" cy="1020518"/>
            <a:chOff x="0" y="0"/>
            <a:chExt cx="455231" cy="1020517"/>
          </a:xfrm>
        </p:grpSpPr>
        <p:sp>
          <p:nvSpPr>
            <p:cNvPr id="1754"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755"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sp>
        <p:nvSpPr>
          <p:cNvPr id="1757" name="P(underlying punct| tree, surface punct)"/>
          <p:cNvSpPr txBox="1"/>
          <p:nvPr/>
        </p:nvSpPr>
        <p:spPr>
          <a:xfrm>
            <a:off x="2364198" y="1566471"/>
            <a:ext cx="10174338"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atin typeface="Courier New"/>
                <a:ea typeface="Courier New"/>
                <a:cs typeface="Courier New"/>
                <a:sym typeface="Courier New"/>
              </a:defRPr>
            </a:lvl1pPr>
          </a:lstStyle>
          <a:p>
            <a:pPr/>
            <a:r>
              <a:t>P(underlying punct| tree, surface punct)</a:t>
            </a:r>
          </a:p>
        </p:txBody>
      </p:sp>
      <p:sp>
        <p:nvSpPr>
          <p:cNvPr id="1758" name="."/>
          <p:cNvSpPr txBox="1"/>
          <p:nvPr/>
        </p:nvSpPr>
        <p:spPr>
          <a:xfrm>
            <a:off x="12721718" y="75616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pic>
        <p:nvPicPr>
          <p:cNvPr id="1759" name="Image" descr="Image"/>
          <p:cNvPicPr>
            <a:picLocks noChangeAspect="1"/>
          </p:cNvPicPr>
          <p:nvPr/>
        </p:nvPicPr>
        <p:blipFill>
          <a:blip r:embed="rId11">
            <a:extLst/>
          </a:blip>
          <a:stretch>
            <a:fillRect/>
          </a:stretch>
        </p:blipFill>
        <p:spPr>
          <a:xfrm>
            <a:off x="1558021" y="2759621"/>
            <a:ext cx="228601" cy="298451"/>
          </a:xfrm>
          <a:prstGeom prst="rect">
            <a:avLst/>
          </a:prstGeom>
          <a:ln w="12700">
            <a:miter lim="400000"/>
          </a:ln>
        </p:spPr>
      </p:pic>
      <p:pic>
        <p:nvPicPr>
          <p:cNvPr id="1760" name="Image" descr="Image"/>
          <p:cNvPicPr>
            <a:picLocks noChangeAspect="1"/>
          </p:cNvPicPr>
          <p:nvPr/>
        </p:nvPicPr>
        <p:blipFill>
          <a:blip r:embed="rId11">
            <a:extLst/>
          </a:blip>
          <a:stretch>
            <a:fillRect/>
          </a:stretch>
        </p:blipFill>
        <p:spPr>
          <a:xfrm>
            <a:off x="3054225" y="2759621"/>
            <a:ext cx="228601" cy="298451"/>
          </a:xfrm>
          <a:prstGeom prst="rect">
            <a:avLst/>
          </a:prstGeom>
          <a:ln w="12700">
            <a:miter lim="400000"/>
          </a:ln>
        </p:spPr>
      </p:pic>
      <p:pic>
        <p:nvPicPr>
          <p:cNvPr id="1761" name="propto.pdf" descr="propto.pdf"/>
          <p:cNvPicPr>
            <a:picLocks noChangeAspect="1"/>
          </p:cNvPicPr>
          <p:nvPr/>
        </p:nvPicPr>
        <p:blipFill>
          <a:blip r:embed="rId12">
            <a:extLst/>
          </a:blip>
          <a:stretch>
            <a:fillRect/>
          </a:stretch>
        </p:blipFill>
        <p:spPr>
          <a:xfrm>
            <a:off x="4265038" y="2262658"/>
            <a:ext cx="457845" cy="324307"/>
          </a:xfrm>
          <a:prstGeom prst="rect">
            <a:avLst/>
          </a:prstGeom>
          <a:ln w="12700">
            <a:miter lim="400000"/>
          </a:ln>
        </p:spPr>
      </p:pic>
      <p:sp>
        <p:nvSpPr>
          <p:cNvPr id="1762" name="P(underlying | tree)…"/>
          <p:cNvSpPr txBox="1"/>
          <p:nvPr/>
        </p:nvSpPr>
        <p:spPr>
          <a:xfrm>
            <a:off x="5136558" y="2015609"/>
            <a:ext cx="6401825"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300">
                <a:latin typeface="Courier New"/>
                <a:ea typeface="Courier New"/>
                <a:cs typeface="Courier New"/>
                <a:sym typeface="Courier New"/>
              </a:defRPr>
            </a:pPr>
            <a:r>
              <a:t>P(underlying | tree) </a:t>
            </a:r>
          </a:p>
          <a:p>
            <a:pPr algn="l">
              <a:defRPr sz="3300">
                <a:latin typeface="Courier New"/>
                <a:ea typeface="Courier New"/>
                <a:cs typeface="Courier New"/>
                <a:sym typeface="Courier New"/>
              </a:defRPr>
            </a:pPr>
            <a:r>
              <a:t>* P(surface | underlying)</a:t>
            </a:r>
          </a:p>
        </p:txBody>
      </p:sp>
      <p:grpSp>
        <p:nvGrpSpPr>
          <p:cNvPr id="1784" name="Group"/>
          <p:cNvGrpSpPr/>
          <p:nvPr/>
        </p:nvGrpSpPr>
        <p:grpSpPr>
          <a:xfrm>
            <a:off x="75024" y="8009848"/>
            <a:ext cx="12748676" cy="1332296"/>
            <a:chOff x="0" y="0"/>
            <a:chExt cx="12748674" cy="1332294"/>
          </a:xfrm>
        </p:grpSpPr>
        <p:sp>
          <p:nvSpPr>
            <p:cNvPr id="1763" name="Rounded Rectangle"/>
            <p:cNvSpPr/>
            <p:nvPr/>
          </p:nvSpPr>
          <p:spPr>
            <a:xfrm>
              <a:off x="6770775" y="284603"/>
              <a:ext cx="675383"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64" name="Rounded Rectangle"/>
            <p:cNvSpPr/>
            <p:nvPr/>
          </p:nvSpPr>
          <p:spPr>
            <a:xfrm>
              <a:off x="9412988" y="259203"/>
              <a:ext cx="656041" cy="857882"/>
            </a:xfrm>
            <a:prstGeom prst="roundRect">
              <a:avLst>
                <a:gd name="adj" fmla="val 19615"/>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65" name="Rounded Rectangle"/>
            <p:cNvSpPr/>
            <p:nvPr/>
          </p:nvSpPr>
          <p:spPr>
            <a:xfrm>
              <a:off x="12073293" y="230857"/>
              <a:ext cx="675382"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66" name="Rounded Rectangle"/>
            <p:cNvSpPr/>
            <p:nvPr/>
          </p:nvSpPr>
          <p:spPr>
            <a:xfrm>
              <a:off x="2754486" y="284603"/>
              <a:ext cx="675382"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767" name=","/>
            <p:cNvSpPr txBox="1"/>
            <p:nvPr/>
          </p:nvSpPr>
          <p:spPr>
            <a:xfrm>
              <a:off x="2934210" y="230856"/>
              <a:ext cx="29083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3"/>
                  </a:solidFill>
                </a:defRPr>
              </a:lvl1pPr>
            </a:lstStyle>
            <a:p>
              <a:pPr/>
              <a:r>
                <a:t>,</a:t>
              </a:r>
            </a:p>
          </p:txBody>
        </p:sp>
        <p:sp>
          <p:nvSpPr>
            <p:cNvPr id="1768" name="Hail"/>
            <p:cNvSpPr txBox="1"/>
            <p:nvPr/>
          </p:nvSpPr>
          <p:spPr>
            <a:xfrm>
              <a:off x="0" y="516693"/>
              <a:ext cx="967879"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1769" name="the"/>
            <p:cNvSpPr txBox="1"/>
            <p:nvPr/>
          </p:nvSpPr>
          <p:spPr>
            <a:xfrm>
              <a:off x="993480" y="516693"/>
              <a:ext cx="75448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1770" name="king"/>
            <p:cNvSpPr txBox="1"/>
            <p:nvPr/>
          </p:nvSpPr>
          <p:spPr>
            <a:xfrm>
              <a:off x="1832026" y="516693"/>
              <a:ext cx="96788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1771" name="Arthur"/>
            <p:cNvSpPr txBox="1"/>
            <p:nvPr/>
          </p:nvSpPr>
          <p:spPr>
            <a:xfrm>
              <a:off x="3428616" y="516693"/>
              <a:ext cx="139467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1772" name="Pendragon"/>
            <p:cNvSpPr txBox="1"/>
            <p:nvPr/>
          </p:nvSpPr>
          <p:spPr>
            <a:xfrm>
              <a:off x="4774207" y="516693"/>
              <a:ext cx="203485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1773" name="who"/>
            <p:cNvSpPr txBox="1"/>
            <p:nvPr/>
          </p:nvSpPr>
          <p:spPr>
            <a:xfrm>
              <a:off x="7407873" y="516693"/>
              <a:ext cx="75448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1774" name="wields"/>
            <p:cNvSpPr txBox="1"/>
            <p:nvPr/>
          </p:nvSpPr>
          <p:spPr>
            <a:xfrm>
              <a:off x="8128000" y="516693"/>
              <a:ext cx="139467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1775" name="Excalibur"/>
            <p:cNvSpPr txBox="1"/>
            <p:nvPr/>
          </p:nvSpPr>
          <p:spPr>
            <a:xfrm>
              <a:off x="10007600" y="516693"/>
              <a:ext cx="2034854"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1776" name=","/>
            <p:cNvSpPr txBox="1"/>
            <p:nvPr/>
          </p:nvSpPr>
          <p:spPr>
            <a:xfrm>
              <a:off x="6963051" y="230856"/>
              <a:ext cx="29083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3"/>
                  </a:solidFill>
                </a:defRPr>
              </a:lvl1pPr>
            </a:lstStyle>
            <a:p>
              <a:pPr/>
              <a:r>
                <a:t>,</a:t>
              </a:r>
            </a:p>
          </p:txBody>
        </p:sp>
        <p:sp>
          <p:nvSpPr>
            <p:cNvPr id="1777" name="."/>
            <p:cNvSpPr txBox="1"/>
            <p:nvPr/>
          </p:nvSpPr>
          <p:spPr>
            <a:xfrm>
              <a:off x="12035859" y="-1"/>
              <a:ext cx="361443" cy="1155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solidFill>
                </a:defRPr>
              </a:lvl1pPr>
            </a:lstStyle>
            <a:p>
              <a:pPr/>
              <a:r>
                <a:t>.</a:t>
              </a:r>
            </a:p>
          </p:txBody>
        </p:sp>
        <p:grpSp>
          <p:nvGrpSpPr>
            <p:cNvPr id="1780" name="Group"/>
            <p:cNvGrpSpPr/>
            <p:nvPr/>
          </p:nvGrpSpPr>
          <p:grpSpPr>
            <a:xfrm>
              <a:off x="12271312" y="299078"/>
              <a:ext cx="455232" cy="1020518"/>
              <a:chOff x="0" y="0"/>
              <a:chExt cx="455231" cy="1020517"/>
            </a:xfrm>
          </p:grpSpPr>
          <p:sp>
            <p:nvSpPr>
              <p:cNvPr id="1778"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1779"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grpSp>
          <p:nvGrpSpPr>
            <p:cNvPr id="1783" name="Group"/>
            <p:cNvGrpSpPr/>
            <p:nvPr/>
          </p:nvGrpSpPr>
          <p:grpSpPr>
            <a:xfrm>
              <a:off x="9537519" y="311777"/>
              <a:ext cx="455232" cy="1020518"/>
              <a:chOff x="0" y="0"/>
              <a:chExt cx="455231" cy="1020517"/>
            </a:xfrm>
          </p:grpSpPr>
          <p:sp>
            <p:nvSpPr>
              <p:cNvPr id="1781"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1782"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grpSp>
      <p:pic>
        <p:nvPicPr>
          <p:cNvPr id="1785" name="grinning-face-with-smiling-eyes_1f601.png" descr="grinning-face-with-smiling-eyes_1f601.png"/>
          <p:cNvPicPr>
            <a:picLocks noChangeAspect="1"/>
          </p:cNvPicPr>
          <p:nvPr/>
        </p:nvPicPr>
        <p:blipFill>
          <a:blip r:embed="rId13">
            <a:extLst/>
          </a:blip>
          <a:stretch>
            <a:fillRect/>
          </a:stretch>
        </p:blipFill>
        <p:spPr>
          <a:xfrm>
            <a:off x="2258051" y="9070886"/>
            <a:ext cx="675606" cy="675607"/>
          </a:xfrm>
          <a:prstGeom prst="rect">
            <a:avLst/>
          </a:prstGeom>
          <a:ln w="12700">
            <a:miter lim="400000"/>
          </a:ln>
        </p:spPr>
      </p:pic>
      <p:pic>
        <p:nvPicPr>
          <p:cNvPr id="1786" name="grinning-face-with-smiling-eyes_1f601.png" descr="grinning-face-with-smiling-eyes_1f601.png"/>
          <p:cNvPicPr>
            <a:picLocks noChangeAspect="1"/>
          </p:cNvPicPr>
          <p:nvPr/>
        </p:nvPicPr>
        <p:blipFill>
          <a:blip r:embed="rId13">
            <a:extLst/>
          </a:blip>
          <a:stretch>
            <a:fillRect/>
          </a:stretch>
        </p:blipFill>
        <p:spPr>
          <a:xfrm>
            <a:off x="6592864" y="9017504"/>
            <a:ext cx="675606" cy="675606"/>
          </a:xfrm>
          <a:prstGeom prst="rect">
            <a:avLst/>
          </a:prstGeom>
          <a:ln w="12700">
            <a:miter lim="400000"/>
          </a:ln>
        </p:spPr>
      </p:pic>
      <p:pic>
        <p:nvPicPr>
          <p:cNvPr id="1787" name="grinning-face-with-smiling-eyes_1f601.png" descr="grinning-face-with-smiling-eyes_1f601.png"/>
          <p:cNvPicPr>
            <a:picLocks noChangeAspect="1"/>
          </p:cNvPicPr>
          <p:nvPr/>
        </p:nvPicPr>
        <p:blipFill>
          <a:blip r:embed="rId13">
            <a:extLst/>
          </a:blip>
          <a:stretch>
            <a:fillRect/>
          </a:stretch>
        </p:blipFill>
        <p:spPr>
          <a:xfrm>
            <a:off x="9123924" y="9024219"/>
            <a:ext cx="675606" cy="675607"/>
          </a:xfrm>
          <a:prstGeom prst="rect">
            <a:avLst/>
          </a:prstGeom>
          <a:ln w="12700">
            <a:miter lim="400000"/>
          </a:ln>
        </p:spPr>
      </p:pic>
      <p:pic>
        <p:nvPicPr>
          <p:cNvPr id="1788" name="grinning-face-with-smiling-eyes_1f601.png" descr="grinning-face-with-smiling-eyes_1f601.png"/>
          <p:cNvPicPr>
            <a:picLocks noChangeAspect="1"/>
          </p:cNvPicPr>
          <p:nvPr/>
        </p:nvPicPr>
        <p:blipFill>
          <a:blip r:embed="rId13">
            <a:extLst/>
          </a:blip>
          <a:stretch>
            <a:fillRect/>
          </a:stretch>
        </p:blipFill>
        <p:spPr>
          <a:xfrm>
            <a:off x="11653262" y="9070886"/>
            <a:ext cx="675606" cy="67560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4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760"/>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759"/>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1743"/>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1742"/>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6" fill="hold">
                                  <p:stCondLst>
                                    <p:cond delay="0"/>
                                  </p:stCondLst>
                                  <p:iterate type="el" backwards="0">
                                    <p:tmAbs val="0"/>
                                  </p:iterate>
                                  <p:childTnLst>
                                    <p:set>
                                      <p:cBhvr>
                                        <p:cTn id="21" fill="hold"/>
                                        <p:tgtEl>
                                          <p:spTgt spid="1740"/>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7" fill="hold">
                                  <p:stCondLst>
                                    <p:cond delay="0"/>
                                  </p:stCondLst>
                                  <p:iterate type="el" backwards="0">
                                    <p:tmAbs val="0"/>
                                  </p:iterate>
                                  <p:childTnLst>
                                    <p:set>
                                      <p:cBhvr>
                                        <p:cTn id="24" fill="hold"/>
                                        <p:tgtEl>
                                          <p:spTgt spid="1741"/>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8" fill="hold">
                                  <p:stCondLst>
                                    <p:cond delay="0"/>
                                  </p:stCondLst>
                                  <p:iterate type="el" backwards="0">
                                    <p:tmAbs val="0"/>
                                  </p:iterate>
                                  <p:childTnLst>
                                    <p:set>
                                      <p:cBhvr>
                                        <p:cTn id="27" fill="hold"/>
                                        <p:tgtEl>
                                          <p:spTgt spid="1753"/>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9" fill="hold">
                                  <p:stCondLst>
                                    <p:cond delay="0"/>
                                  </p:stCondLst>
                                  <p:iterate type="el" backwards="0">
                                    <p:tmAbs val="0"/>
                                  </p:iterate>
                                  <p:childTnLst>
                                    <p:set>
                                      <p:cBhvr>
                                        <p:cTn id="30" fill="hold"/>
                                        <p:tgtEl>
                                          <p:spTgt spid="17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0" fill="hold">
                                  <p:stCondLst>
                                    <p:cond delay="0"/>
                                  </p:stCondLst>
                                  <p:iterate type="el" backwards="0">
                                    <p:tmAbs val="0"/>
                                  </p:iterate>
                                  <p:childTnLst>
                                    <p:set>
                                      <p:cBhvr>
                                        <p:cTn id="34" fill="hold"/>
                                        <p:tgtEl>
                                          <p:spTgt spid="1750"/>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11" fill="hold">
                                  <p:stCondLst>
                                    <p:cond delay="0"/>
                                  </p:stCondLst>
                                  <p:iterate type="el" backwards="0">
                                    <p:tmAbs val="0"/>
                                  </p:iterate>
                                  <p:childTnLst>
                                    <p:set>
                                      <p:cBhvr>
                                        <p:cTn id="37" fill="hold"/>
                                        <p:tgtEl>
                                          <p:spTgt spid="1747"/>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12" fill="hold">
                                  <p:stCondLst>
                                    <p:cond delay="0"/>
                                  </p:stCondLst>
                                  <p:iterate type="el" backwards="0">
                                    <p:tmAbs val="0"/>
                                  </p:iterate>
                                  <p:childTnLst>
                                    <p:set>
                                      <p:cBhvr>
                                        <p:cTn id="40" fill="hold"/>
                                        <p:tgtEl>
                                          <p:spTgt spid="1739"/>
                                        </p:tgtEl>
                                        <p:attrNameLst>
                                          <p:attrName>style.visibility</p:attrName>
                                        </p:attrNameLst>
                                      </p:cBhvr>
                                      <p:to>
                                        <p:strVal val="visible"/>
                                      </p:to>
                                    </p:set>
                                  </p:childTnLst>
                                </p:cTn>
                              </p:par>
                            </p:childTnLst>
                          </p:cTn>
                        </p:par>
                        <p:par>
                          <p:cTn id="41" fill="hold">
                            <p:stCondLst>
                              <p:cond delay="0"/>
                            </p:stCondLst>
                            <p:childTnLst>
                              <p:par>
                                <p:cTn id="42" presetClass="entr" nodeType="afterEffect" presetSubtype="0" presetID="1" grpId="13" fill="hold">
                                  <p:stCondLst>
                                    <p:cond delay="0"/>
                                  </p:stCondLst>
                                  <p:iterate type="el" backwards="0">
                                    <p:tmAbs val="0"/>
                                  </p:iterate>
                                  <p:childTnLst>
                                    <p:set>
                                      <p:cBhvr>
                                        <p:cTn id="43" fill="hold"/>
                                        <p:tgtEl>
                                          <p:spTgt spid="1727"/>
                                        </p:tgtEl>
                                        <p:attrNameLst>
                                          <p:attrName>style.visibility</p:attrName>
                                        </p:attrNameLst>
                                      </p:cBhvr>
                                      <p:to>
                                        <p:strVal val="visible"/>
                                      </p:to>
                                    </p:set>
                                  </p:childTnLst>
                                </p:cTn>
                              </p:par>
                            </p:childTnLst>
                          </p:cTn>
                        </p:par>
                        <p:par>
                          <p:cTn id="44" fill="hold">
                            <p:stCondLst>
                              <p:cond delay="0"/>
                            </p:stCondLst>
                            <p:childTnLst>
                              <p:par>
                                <p:cTn id="45" presetClass="entr" nodeType="afterEffect" presetSubtype="0" presetID="1" grpId="14" fill="hold">
                                  <p:stCondLst>
                                    <p:cond delay="0"/>
                                  </p:stCondLst>
                                  <p:iterate type="el" backwards="0">
                                    <p:tmAbs val="0"/>
                                  </p:iterate>
                                  <p:childTnLst>
                                    <p:set>
                                      <p:cBhvr>
                                        <p:cTn id="46" fill="hold"/>
                                        <p:tgtEl>
                                          <p:spTgt spid="1728"/>
                                        </p:tgtEl>
                                        <p:attrNameLst>
                                          <p:attrName>style.visibility</p:attrName>
                                        </p:attrNameLst>
                                      </p:cBhvr>
                                      <p:to>
                                        <p:strVal val="visible"/>
                                      </p:to>
                                    </p:set>
                                  </p:childTnLst>
                                </p:cTn>
                              </p:par>
                            </p:childTnLst>
                          </p:cTn>
                        </p:par>
                        <p:par>
                          <p:cTn id="47" fill="hold">
                            <p:stCondLst>
                              <p:cond delay="0"/>
                            </p:stCondLst>
                            <p:childTnLst>
                              <p:par>
                                <p:cTn id="48" presetClass="entr" nodeType="afterEffect" presetSubtype="0" presetID="1" grpId="15" fill="hold">
                                  <p:stCondLst>
                                    <p:cond delay="0"/>
                                  </p:stCondLst>
                                  <p:iterate type="el" backwards="0">
                                    <p:tmAbs val="0"/>
                                  </p:iterate>
                                  <p:childTnLst>
                                    <p:set>
                                      <p:cBhvr>
                                        <p:cTn id="49" fill="hold"/>
                                        <p:tgtEl>
                                          <p:spTgt spid="1729"/>
                                        </p:tgtEl>
                                        <p:attrNameLst>
                                          <p:attrName>style.visibility</p:attrName>
                                        </p:attrNameLst>
                                      </p:cBhvr>
                                      <p:to>
                                        <p:strVal val="visible"/>
                                      </p:to>
                                    </p:set>
                                  </p:childTnLst>
                                </p:cTn>
                              </p:par>
                            </p:childTnLst>
                          </p:cTn>
                        </p:par>
                        <p:par>
                          <p:cTn id="50" fill="hold">
                            <p:stCondLst>
                              <p:cond delay="0"/>
                            </p:stCondLst>
                            <p:childTnLst>
                              <p:par>
                                <p:cTn id="51" presetClass="entr" nodeType="afterEffect" presetSubtype="0" presetID="1" grpId="16" fill="hold">
                                  <p:stCondLst>
                                    <p:cond delay="0"/>
                                  </p:stCondLst>
                                  <p:iterate type="el" backwards="0">
                                    <p:tmAbs val="0"/>
                                  </p:iterate>
                                  <p:childTnLst>
                                    <p:set>
                                      <p:cBhvr>
                                        <p:cTn id="52" fill="hold"/>
                                        <p:tgtEl>
                                          <p:spTgt spid="175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17" fill="hold">
                                  <p:stCondLst>
                                    <p:cond delay="0"/>
                                  </p:stCondLst>
                                  <p:iterate type="el" backwards="0">
                                    <p:tmAbs val="0"/>
                                  </p:iterate>
                                  <p:childTnLst>
                                    <p:set>
                                      <p:cBhvr>
                                        <p:cTn id="56" fill="hold"/>
                                        <p:tgtEl>
                                          <p:spTgt spid="1786"/>
                                        </p:tgtEl>
                                        <p:attrNameLst>
                                          <p:attrName>style.visibility</p:attrName>
                                        </p:attrNameLst>
                                      </p:cBhvr>
                                      <p:to>
                                        <p:strVal val="visible"/>
                                      </p:to>
                                    </p:set>
                                  </p:childTnLst>
                                </p:cTn>
                              </p:par>
                            </p:childTnLst>
                          </p:cTn>
                        </p:par>
                        <p:par>
                          <p:cTn id="57" fill="hold">
                            <p:stCondLst>
                              <p:cond delay="0"/>
                            </p:stCondLst>
                            <p:childTnLst>
                              <p:par>
                                <p:cTn id="58" presetClass="entr" nodeType="afterEffect" presetSubtype="0" presetID="1" grpId="18" fill="hold">
                                  <p:stCondLst>
                                    <p:cond delay="0"/>
                                  </p:stCondLst>
                                  <p:iterate type="el" backwards="0">
                                    <p:tmAbs val="0"/>
                                  </p:iterate>
                                  <p:childTnLst>
                                    <p:set>
                                      <p:cBhvr>
                                        <p:cTn id="59" fill="hold"/>
                                        <p:tgtEl>
                                          <p:spTgt spid="1787"/>
                                        </p:tgtEl>
                                        <p:attrNameLst>
                                          <p:attrName>style.visibility</p:attrName>
                                        </p:attrNameLst>
                                      </p:cBhvr>
                                      <p:to>
                                        <p:strVal val="visible"/>
                                      </p:to>
                                    </p:set>
                                  </p:childTnLst>
                                </p:cTn>
                              </p:par>
                            </p:childTnLst>
                          </p:cTn>
                        </p:par>
                        <p:par>
                          <p:cTn id="60" fill="hold">
                            <p:stCondLst>
                              <p:cond delay="0"/>
                            </p:stCondLst>
                            <p:childTnLst>
                              <p:par>
                                <p:cTn id="61" presetClass="entr" nodeType="afterEffect" presetSubtype="0" presetID="1" grpId="19" fill="hold">
                                  <p:stCondLst>
                                    <p:cond delay="0"/>
                                  </p:stCondLst>
                                  <p:iterate type="el" backwards="0">
                                    <p:tmAbs val="0"/>
                                  </p:iterate>
                                  <p:childTnLst>
                                    <p:set>
                                      <p:cBhvr>
                                        <p:cTn id="62" fill="hold"/>
                                        <p:tgtEl>
                                          <p:spTgt spid="1785"/>
                                        </p:tgtEl>
                                        <p:attrNameLst>
                                          <p:attrName>style.visibility</p:attrName>
                                        </p:attrNameLst>
                                      </p:cBhvr>
                                      <p:to>
                                        <p:strVal val="visible"/>
                                      </p:to>
                                    </p:set>
                                  </p:childTnLst>
                                </p:cTn>
                              </p:par>
                            </p:childTnLst>
                          </p:cTn>
                        </p:par>
                        <p:par>
                          <p:cTn id="63" fill="hold">
                            <p:stCondLst>
                              <p:cond delay="0"/>
                            </p:stCondLst>
                            <p:childTnLst>
                              <p:par>
                                <p:cTn id="64" presetClass="entr" nodeType="afterEffect" presetSubtype="0" presetID="1" grpId="20" fill="hold">
                                  <p:stCondLst>
                                    <p:cond delay="0"/>
                                  </p:stCondLst>
                                  <p:iterate type="el" backwards="0">
                                    <p:tmAbs val="0"/>
                                  </p:iterate>
                                  <p:childTnLst>
                                    <p:set>
                                      <p:cBhvr>
                                        <p:cTn id="65" fill="hold"/>
                                        <p:tgtEl>
                                          <p:spTgt spid="17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9" grpId="12"/>
      <p:bldP build="whole" bldLvl="1" animBg="1" rev="0" advAuto="0" spid="1747" grpId="11"/>
      <p:bldP build="whole" bldLvl="1" animBg="1" rev="0" advAuto="0" spid="1788" grpId="20"/>
      <p:bldP build="whole" bldLvl="1" animBg="1" rev="0" advAuto="0" spid="1729" grpId="15"/>
      <p:bldP build="whole" bldLvl="1" animBg="1" rev="0" advAuto="0" spid="1787" grpId="18"/>
      <p:bldP build="whole" bldLvl="1" animBg="1" rev="0" advAuto="0" spid="1728" grpId="14"/>
      <p:bldP build="whole" bldLvl="1" animBg="1" rev="0" advAuto="0" spid="1760" grpId="2"/>
      <p:bldP build="whole" bldLvl="1" animBg="1" rev="0" advAuto="0" spid="1727" grpId="13"/>
      <p:bldP build="whole" bldLvl="1" animBg="1" rev="0" advAuto="0" spid="1786" grpId="17"/>
      <p:bldP build="whole" bldLvl="1" animBg="1" rev="0" advAuto="0" spid="1744" grpId="1"/>
      <p:bldP build="whole" bldLvl="1" animBg="1" rev="0" advAuto="0" spid="1759" grpId="3"/>
      <p:bldP build="whole" bldLvl="1" animBg="1" rev="0" advAuto="0" spid="1756" grpId="9"/>
      <p:bldP build="whole" bldLvl="1" animBg="1" rev="0" advAuto="0" spid="1743" grpId="4"/>
      <p:bldP build="whole" bldLvl="1" animBg="1" rev="0" advAuto="0" spid="1753" grpId="8"/>
      <p:bldP build="whole" bldLvl="1" animBg="1" rev="0" advAuto="0" spid="1750" grpId="10"/>
      <p:bldP build="whole" bldLvl="1" animBg="1" rev="0" advAuto="0" spid="1785" grpId="19"/>
      <p:bldP build="whole" bldLvl="1" animBg="1" rev="0" advAuto="0" spid="1742" grpId="5"/>
      <p:bldP build="whole" bldLvl="1" animBg="1" rev="0" advAuto="0" spid="1758" grpId="16"/>
      <p:bldP build="whole" bldLvl="1" animBg="1" rev="0" advAuto="0" spid="1741" grpId="7"/>
      <p:bldP build="whole" bldLvl="1" animBg="1" rev="0" advAuto="0" spid="1740" grpId="6"/>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792" name="Method 1. A Sampling Approach"/>
          <p:cNvSpPr txBox="1"/>
          <p:nvPr>
            <p:ph type="title"/>
          </p:nvPr>
        </p:nvSpPr>
        <p:spPr>
          <a:xfrm>
            <a:off x="47865" y="-124587"/>
            <a:ext cx="12909070" cy="2159001"/>
          </a:xfrm>
          <a:prstGeom prst="rect">
            <a:avLst/>
          </a:prstGeom>
        </p:spPr>
        <p:txBody>
          <a:bodyPr/>
          <a:lstStyle>
            <a:lvl1pPr>
              <a:defRPr sz="6000"/>
            </a:lvl1pPr>
          </a:lstStyle>
          <a:p>
            <a:pPr/>
            <a:r>
              <a:t>Method 1. A Sampling Approach</a:t>
            </a:r>
          </a:p>
        </p:txBody>
      </p:sp>
      <p:sp>
        <p:nvSpPr>
          <p:cNvPr id="1793" name="Slide Number"/>
          <p:cNvSpPr txBox="1"/>
          <p:nvPr>
            <p:ph type="sldNum" sz="quarter" idx="2"/>
          </p:nvPr>
        </p:nvSpPr>
        <p:spPr>
          <a:xfrm>
            <a:off x="6383544" y="9296400"/>
            <a:ext cx="230938"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94" name="Line"/>
          <p:cNvSpPr/>
          <p:nvPr/>
        </p:nvSpPr>
        <p:spPr>
          <a:xfrm flipV="1">
            <a:off x="2404865" y="2988010"/>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95" name="Shape"/>
          <p:cNvSpPr/>
          <p:nvPr/>
        </p:nvSpPr>
        <p:spPr>
          <a:xfrm>
            <a:off x="-27466" y="1766140"/>
            <a:ext cx="12200303" cy="659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3" y="56"/>
                </a:moveTo>
                <a:lnTo>
                  <a:pt x="4867" y="3757"/>
                </a:lnTo>
                <a:lnTo>
                  <a:pt x="15748" y="6195"/>
                </a:lnTo>
                <a:lnTo>
                  <a:pt x="19742" y="10107"/>
                </a:lnTo>
                <a:lnTo>
                  <a:pt x="20575" y="10102"/>
                </a:lnTo>
                <a:lnTo>
                  <a:pt x="21600" y="21515"/>
                </a:lnTo>
                <a:lnTo>
                  <a:pt x="0" y="21600"/>
                </a:lnTo>
                <a:lnTo>
                  <a:pt x="30" y="0"/>
                </a:lnTo>
                <a:lnTo>
                  <a:pt x="1563"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96" name="Shape"/>
          <p:cNvSpPr/>
          <p:nvPr/>
        </p:nvSpPr>
        <p:spPr>
          <a:xfrm>
            <a:off x="3431631" y="4176519"/>
            <a:ext cx="3538412" cy="4176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5" y="356"/>
                </a:moveTo>
                <a:lnTo>
                  <a:pt x="17621" y="0"/>
                </a:lnTo>
                <a:lnTo>
                  <a:pt x="21600" y="21574"/>
                </a:lnTo>
                <a:lnTo>
                  <a:pt x="0" y="21600"/>
                </a:lnTo>
                <a:lnTo>
                  <a:pt x="4637" y="5403"/>
                </a:lnTo>
                <a:lnTo>
                  <a:pt x="11865"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97" name="Shape"/>
          <p:cNvSpPr/>
          <p:nvPr/>
        </p:nvSpPr>
        <p:spPr>
          <a:xfrm>
            <a:off x="7437777" y="3887168"/>
            <a:ext cx="4724911" cy="44572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1" y="0"/>
                </a:moveTo>
                <a:cubicBezTo>
                  <a:pt x="5196" y="289"/>
                  <a:pt x="6827" y="533"/>
                  <a:pt x="8464" y="731"/>
                </a:cubicBezTo>
                <a:cubicBezTo>
                  <a:pt x="8844" y="777"/>
                  <a:pt x="9224" y="820"/>
                  <a:pt x="9596" y="915"/>
                </a:cubicBezTo>
                <a:cubicBezTo>
                  <a:pt x="10856" y="1237"/>
                  <a:pt x="11900" y="2105"/>
                  <a:pt x="13011" y="2803"/>
                </a:cubicBezTo>
                <a:cubicBezTo>
                  <a:pt x="14859" y="3964"/>
                  <a:pt x="16930" y="4671"/>
                  <a:pt x="19070" y="4870"/>
                </a:cubicBezTo>
                <a:lnTo>
                  <a:pt x="21600" y="21574"/>
                </a:lnTo>
                <a:lnTo>
                  <a:pt x="0" y="21600"/>
                </a:lnTo>
                <a:lnTo>
                  <a:pt x="1898" y="5836"/>
                </a:lnTo>
                <a:lnTo>
                  <a:pt x="3571"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98" name="Line"/>
          <p:cNvSpPr/>
          <p:nvPr/>
        </p:nvSpPr>
        <p:spPr>
          <a:xfrm flipV="1">
            <a:off x="588803" y="1684361"/>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99" name="Line"/>
          <p:cNvSpPr/>
          <p:nvPr/>
        </p:nvSpPr>
        <p:spPr>
          <a:xfrm flipV="1">
            <a:off x="1457998" y="4165259"/>
            <a:ext cx="1" cy="390102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00" name="Line"/>
          <p:cNvSpPr/>
          <p:nvPr/>
        </p:nvSpPr>
        <p:spPr>
          <a:xfrm flipV="1">
            <a:off x="4187875" y="5182372"/>
            <a:ext cx="1" cy="288039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01" name="Line"/>
          <p:cNvSpPr/>
          <p:nvPr/>
        </p:nvSpPr>
        <p:spPr>
          <a:xfrm flipV="1">
            <a:off x="5723653" y="4228370"/>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02" name="Line"/>
          <p:cNvSpPr/>
          <p:nvPr/>
        </p:nvSpPr>
        <p:spPr>
          <a:xfrm flipV="1">
            <a:off x="7868251"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03" name="Line"/>
          <p:cNvSpPr/>
          <p:nvPr/>
        </p:nvSpPr>
        <p:spPr>
          <a:xfrm flipV="1">
            <a:off x="8934742" y="3938372"/>
            <a:ext cx="1" cy="411214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04" name="Line"/>
          <p:cNvSpPr/>
          <p:nvPr/>
        </p:nvSpPr>
        <p:spPr>
          <a:xfrm flipV="1">
            <a:off x="11092089"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805" name="Line Line" descr="Line Line"/>
          <p:cNvPicPr>
            <a:picLocks noChangeAspect="0"/>
          </p:cNvPicPr>
          <p:nvPr/>
        </p:nvPicPr>
        <p:blipFill>
          <a:blip r:embed="rId3">
            <a:extLst/>
          </a:blip>
          <a:stretch>
            <a:fillRect/>
          </a:stretch>
        </p:blipFill>
        <p:spPr>
          <a:xfrm rot="16200000">
            <a:off x="270248" y="1508224"/>
            <a:ext cx="675606" cy="143685"/>
          </a:xfrm>
          <a:prstGeom prst="rect">
            <a:avLst/>
          </a:prstGeom>
        </p:spPr>
      </p:pic>
      <p:pic>
        <p:nvPicPr>
          <p:cNvPr id="1807" name="Line Line" descr="Line Line"/>
          <p:cNvPicPr>
            <a:picLocks noChangeAspect="0"/>
          </p:cNvPicPr>
          <p:nvPr/>
        </p:nvPicPr>
        <p:blipFill>
          <a:blip r:embed="rId4">
            <a:extLst/>
          </a:blip>
          <a:stretch>
            <a:fillRect/>
          </a:stretch>
        </p:blipFill>
        <p:spPr>
          <a:xfrm rot="12693574">
            <a:off x="755030" y="2177648"/>
            <a:ext cx="1773969" cy="143685"/>
          </a:xfrm>
          <a:prstGeom prst="rect">
            <a:avLst/>
          </a:prstGeom>
        </p:spPr>
      </p:pic>
      <p:pic>
        <p:nvPicPr>
          <p:cNvPr id="1809" name="Line Line" descr="Line Line"/>
          <p:cNvPicPr>
            <a:picLocks noChangeAspect="0"/>
          </p:cNvPicPr>
          <p:nvPr/>
        </p:nvPicPr>
        <p:blipFill>
          <a:blip r:embed="rId5">
            <a:extLst/>
          </a:blip>
          <a:stretch>
            <a:fillRect/>
          </a:stretch>
        </p:blipFill>
        <p:spPr>
          <a:xfrm rot="7038013">
            <a:off x="1001419" y="3575561"/>
            <a:ext cx="1475412" cy="143685"/>
          </a:xfrm>
          <a:prstGeom prst="rect">
            <a:avLst/>
          </a:prstGeom>
        </p:spPr>
      </p:pic>
      <p:pic>
        <p:nvPicPr>
          <p:cNvPr id="1811" name="Line Line" descr="Line Line"/>
          <p:cNvPicPr>
            <a:picLocks noChangeAspect="0"/>
          </p:cNvPicPr>
          <p:nvPr/>
        </p:nvPicPr>
        <p:blipFill>
          <a:blip r:embed="rId6">
            <a:extLst/>
          </a:blip>
          <a:stretch>
            <a:fillRect/>
          </a:stretch>
        </p:blipFill>
        <p:spPr>
          <a:xfrm rot="11742656">
            <a:off x="2521744" y="3419139"/>
            <a:ext cx="3386214" cy="143685"/>
          </a:xfrm>
          <a:prstGeom prst="rect">
            <a:avLst/>
          </a:prstGeom>
        </p:spPr>
      </p:pic>
      <p:pic>
        <p:nvPicPr>
          <p:cNvPr id="1813" name="Line Line" descr="Line Line"/>
          <p:cNvPicPr>
            <a:picLocks noChangeAspect="0"/>
          </p:cNvPicPr>
          <p:nvPr/>
        </p:nvPicPr>
        <p:blipFill>
          <a:blip r:embed="rId7">
            <a:extLst/>
          </a:blip>
          <a:stretch>
            <a:fillRect/>
          </a:stretch>
        </p:blipFill>
        <p:spPr>
          <a:xfrm rot="8477905">
            <a:off x="3904519" y="4567176"/>
            <a:ext cx="1994770" cy="143685"/>
          </a:xfrm>
          <a:prstGeom prst="rect">
            <a:avLst/>
          </a:prstGeom>
        </p:spPr>
      </p:pic>
      <p:pic>
        <p:nvPicPr>
          <p:cNvPr id="1815" name="Line Line" descr="Line Line"/>
          <p:cNvPicPr>
            <a:picLocks noChangeAspect="0"/>
          </p:cNvPicPr>
          <p:nvPr/>
        </p:nvPicPr>
        <p:blipFill>
          <a:blip r:embed="rId8">
            <a:extLst/>
          </a:blip>
          <a:stretch>
            <a:fillRect/>
          </a:stretch>
        </p:blipFill>
        <p:spPr>
          <a:xfrm rot="11207438">
            <a:off x="2480752" y="3215874"/>
            <a:ext cx="6485803" cy="143685"/>
          </a:xfrm>
          <a:prstGeom prst="rect">
            <a:avLst/>
          </a:prstGeom>
        </p:spPr>
      </p:pic>
      <p:pic>
        <p:nvPicPr>
          <p:cNvPr id="1817" name="Line Line" descr="Line Line"/>
          <p:cNvPicPr>
            <a:picLocks noChangeAspect="0"/>
          </p:cNvPicPr>
          <p:nvPr/>
        </p:nvPicPr>
        <p:blipFill>
          <a:blip r:embed="rId9">
            <a:extLst/>
          </a:blip>
          <a:stretch>
            <a:fillRect/>
          </a:stretch>
        </p:blipFill>
        <p:spPr>
          <a:xfrm rot="6392623">
            <a:off x="7390689" y="4436402"/>
            <a:ext cx="1257849" cy="143686"/>
          </a:xfrm>
          <a:prstGeom prst="rect">
            <a:avLst/>
          </a:prstGeom>
        </p:spPr>
      </p:pic>
      <p:pic>
        <p:nvPicPr>
          <p:cNvPr id="1819" name="Line Line" descr="Line Line"/>
          <p:cNvPicPr>
            <a:picLocks noChangeAspect="0"/>
          </p:cNvPicPr>
          <p:nvPr/>
        </p:nvPicPr>
        <p:blipFill>
          <a:blip r:embed="rId10">
            <a:extLst/>
          </a:blip>
          <a:stretch>
            <a:fillRect/>
          </a:stretch>
        </p:blipFill>
        <p:spPr>
          <a:xfrm rot="1672213">
            <a:off x="9222695" y="4231385"/>
            <a:ext cx="1671475" cy="143686"/>
          </a:xfrm>
          <a:prstGeom prst="rect">
            <a:avLst/>
          </a:prstGeom>
        </p:spPr>
      </p:pic>
      <p:grpSp>
        <p:nvGrpSpPr>
          <p:cNvPr id="1823" name="Group"/>
          <p:cNvGrpSpPr/>
          <p:nvPr/>
        </p:nvGrpSpPr>
        <p:grpSpPr>
          <a:xfrm>
            <a:off x="18602" y="1564270"/>
            <a:ext cx="1178899" cy="461914"/>
            <a:chOff x="0" y="0"/>
            <a:chExt cx="1178898" cy="461913"/>
          </a:xfrm>
        </p:grpSpPr>
        <p:sp>
          <p:nvSpPr>
            <p:cNvPr id="1821"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22"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1826" name="Group"/>
          <p:cNvGrpSpPr/>
          <p:nvPr/>
        </p:nvGrpSpPr>
        <p:grpSpPr>
          <a:xfrm>
            <a:off x="8039249" y="3655958"/>
            <a:ext cx="1663988" cy="1492251"/>
            <a:chOff x="0" y="0"/>
            <a:chExt cx="1663986" cy="1492250"/>
          </a:xfrm>
        </p:grpSpPr>
        <p:sp>
          <p:nvSpPr>
            <p:cNvPr id="1824" name="Rounded Rectangle"/>
            <p:cNvSpPr/>
            <p:nvPr/>
          </p:nvSpPr>
          <p:spPr>
            <a:xfrm>
              <a:off x="0" y="0"/>
              <a:ext cx="1663987" cy="444500"/>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25" name="rel-clause"/>
            <p:cNvSpPr/>
            <p:nvPr/>
          </p:nvSpPr>
          <p:spPr>
            <a:xfrm>
              <a:off x="20060" y="2222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300"/>
                </a:lnSpc>
                <a:defRPr sz="2000">
                  <a:latin typeface="Courier New"/>
                  <a:ea typeface="Courier New"/>
                  <a:cs typeface="Courier New"/>
                  <a:sym typeface="Courier New"/>
                </a:defRPr>
              </a:lvl1pPr>
            </a:lstStyle>
            <a:p>
              <a:pPr/>
              <a:r>
                <a:t>rel-clause</a:t>
              </a:r>
            </a:p>
          </p:txBody>
        </p:sp>
      </p:grpSp>
      <p:grpSp>
        <p:nvGrpSpPr>
          <p:cNvPr id="1829" name="Group"/>
          <p:cNvGrpSpPr/>
          <p:nvPr/>
        </p:nvGrpSpPr>
        <p:grpSpPr>
          <a:xfrm>
            <a:off x="5134204" y="3902382"/>
            <a:ext cx="1178899" cy="461915"/>
            <a:chOff x="0" y="0"/>
            <a:chExt cx="1178898" cy="461913"/>
          </a:xfrm>
        </p:grpSpPr>
        <p:sp>
          <p:nvSpPr>
            <p:cNvPr id="1827"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28" name="appos"/>
            <p:cNvSpPr txBox="1"/>
            <p:nvPr/>
          </p:nvSpPr>
          <p:spPr>
            <a:xfrm>
              <a:off x="9115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appos</a:t>
              </a:r>
            </a:p>
          </p:txBody>
        </p:sp>
      </p:grpSp>
      <p:grpSp>
        <p:nvGrpSpPr>
          <p:cNvPr id="1832" name="Group"/>
          <p:cNvGrpSpPr/>
          <p:nvPr/>
        </p:nvGrpSpPr>
        <p:grpSpPr>
          <a:xfrm>
            <a:off x="10426232" y="4638512"/>
            <a:ext cx="1178899" cy="452487"/>
            <a:chOff x="0" y="17413"/>
            <a:chExt cx="1178898" cy="452486"/>
          </a:xfrm>
        </p:grpSpPr>
        <p:sp>
          <p:nvSpPr>
            <p:cNvPr id="1830"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31"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grpSp>
        <p:nvGrpSpPr>
          <p:cNvPr id="1835" name="Group"/>
          <p:cNvGrpSpPr/>
          <p:nvPr/>
        </p:nvGrpSpPr>
        <p:grpSpPr>
          <a:xfrm>
            <a:off x="1815086" y="2682603"/>
            <a:ext cx="1178899" cy="452487"/>
            <a:chOff x="0" y="17413"/>
            <a:chExt cx="1178898" cy="452486"/>
          </a:xfrm>
        </p:grpSpPr>
        <p:sp>
          <p:nvSpPr>
            <p:cNvPr id="1833"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34"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1836" name=","/>
          <p:cNvSpPr txBox="1"/>
          <p:nvPr/>
        </p:nvSpPr>
        <p:spPr>
          <a:xfrm>
            <a:off x="3023110"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837" name=","/>
          <p:cNvSpPr txBox="1"/>
          <p:nvPr/>
        </p:nvSpPr>
        <p:spPr>
          <a:xfrm>
            <a:off x="6785251"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838" name=","/>
          <p:cNvSpPr txBox="1"/>
          <p:nvPr/>
        </p:nvSpPr>
        <p:spPr>
          <a:xfrm>
            <a:off x="12422562"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839" name=". . ."/>
          <p:cNvSpPr txBox="1"/>
          <p:nvPr/>
        </p:nvSpPr>
        <p:spPr>
          <a:xfrm rot="5400000">
            <a:off x="300849" y="263085"/>
            <a:ext cx="99695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 . .</a:t>
            </a:r>
          </a:p>
        </p:txBody>
      </p:sp>
      <p:sp>
        <p:nvSpPr>
          <p:cNvPr id="1840" name="Hail"/>
          <p:cNvSpPr txBox="1"/>
          <p:nvPr/>
        </p:nvSpPr>
        <p:spPr>
          <a:xfrm>
            <a:off x="88900" y="7822096"/>
            <a:ext cx="9678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1841" name="the"/>
          <p:cNvSpPr txBox="1"/>
          <p:nvPr/>
        </p:nvSpPr>
        <p:spPr>
          <a:xfrm>
            <a:off x="1082380"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1842" name="king"/>
          <p:cNvSpPr txBox="1"/>
          <p:nvPr/>
        </p:nvSpPr>
        <p:spPr>
          <a:xfrm>
            <a:off x="1920926" y="7822096"/>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1843" name="Arthur"/>
          <p:cNvSpPr txBox="1"/>
          <p:nvPr/>
        </p:nvSpPr>
        <p:spPr>
          <a:xfrm>
            <a:off x="3517517"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1844" name="Pendragon"/>
          <p:cNvSpPr txBox="1"/>
          <p:nvPr/>
        </p:nvSpPr>
        <p:spPr>
          <a:xfrm>
            <a:off x="4863107"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1845" name="who"/>
          <p:cNvSpPr txBox="1"/>
          <p:nvPr/>
        </p:nvSpPr>
        <p:spPr>
          <a:xfrm>
            <a:off x="7496772"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1846" name="wields"/>
          <p:cNvSpPr txBox="1"/>
          <p:nvPr/>
        </p:nvSpPr>
        <p:spPr>
          <a:xfrm>
            <a:off x="8216900"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1847" name="Excalibur"/>
          <p:cNvSpPr txBox="1"/>
          <p:nvPr/>
        </p:nvSpPr>
        <p:spPr>
          <a:xfrm>
            <a:off x="10096500"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1848" name=","/>
          <p:cNvSpPr txBox="1"/>
          <p:nvPr/>
        </p:nvSpPr>
        <p:spPr>
          <a:xfrm>
            <a:off x="7305951" y="753110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1849" name=","/>
          <p:cNvSpPr txBox="1"/>
          <p:nvPr/>
        </p:nvSpPr>
        <p:spPr>
          <a:xfrm>
            <a:off x="4810349" y="36662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850" name=","/>
          <p:cNvSpPr txBox="1"/>
          <p:nvPr/>
        </p:nvSpPr>
        <p:spPr>
          <a:xfrm>
            <a:off x="6278546" y="370439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851" name=","/>
          <p:cNvSpPr txBox="1"/>
          <p:nvPr/>
        </p:nvSpPr>
        <p:spPr>
          <a:xfrm>
            <a:off x="7788529" y="33609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852" name=","/>
          <p:cNvSpPr txBox="1"/>
          <p:nvPr/>
        </p:nvSpPr>
        <p:spPr>
          <a:xfrm>
            <a:off x="9713926" y="332283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1853" name="."/>
          <p:cNvSpPr txBox="1"/>
          <p:nvPr/>
        </p:nvSpPr>
        <p:spPr>
          <a:xfrm>
            <a:off x="1210983" y="126468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grpSp>
        <p:nvGrpSpPr>
          <p:cNvPr id="1856" name="Group"/>
          <p:cNvGrpSpPr/>
          <p:nvPr/>
        </p:nvGrpSpPr>
        <p:grpSpPr>
          <a:xfrm>
            <a:off x="12010054" y="7718538"/>
            <a:ext cx="455232" cy="1020519"/>
            <a:chOff x="0" y="0"/>
            <a:chExt cx="455231" cy="1020517"/>
          </a:xfrm>
        </p:grpSpPr>
        <p:sp>
          <p:nvSpPr>
            <p:cNvPr id="1854"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855"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1859" name="Group"/>
          <p:cNvGrpSpPr/>
          <p:nvPr/>
        </p:nvGrpSpPr>
        <p:grpSpPr>
          <a:xfrm flipH="1">
            <a:off x="9683767" y="7718538"/>
            <a:ext cx="455232" cy="1020519"/>
            <a:chOff x="0" y="0"/>
            <a:chExt cx="455231" cy="1020517"/>
          </a:xfrm>
        </p:grpSpPr>
        <p:sp>
          <p:nvSpPr>
            <p:cNvPr id="1857"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1858"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1862" name="Group"/>
          <p:cNvGrpSpPr/>
          <p:nvPr/>
        </p:nvGrpSpPr>
        <p:grpSpPr>
          <a:xfrm>
            <a:off x="10008661" y="4417996"/>
            <a:ext cx="455232" cy="1020518"/>
            <a:chOff x="0" y="0"/>
            <a:chExt cx="455231" cy="1020517"/>
          </a:xfrm>
        </p:grpSpPr>
        <p:sp>
          <p:nvSpPr>
            <p:cNvPr id="1860"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861"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grpSp>
        <p:nvGrpSpPr>
          <p:cNvPr id="1865" name="Group"/>
          <p:cNvGrpSpPr/>
          <p:nvPr/>
        </p:nvGrpSpPr>
        <p:grpSpPr>
          <a:xfrm flipH="1">
            <a:off x="11531642" y="4417996"/>
            <a:ext cx="455233" cy="1020518"/>
            <a:chOff x="0" y="0"/>
            <a:chExt cx="455231" cy="1020517"/>
          </a:xfrm>
        </p:grpSpPr>
        <p:sp>
          <p:nvSpPr>
            <p:cNvPr id="1863"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1864"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sp>
        <p:nvSpPr>
          <p:cNvPr id="1866" name="P(underlying punct| tree, surface punct)"/>
          <p:cNvSpPr txBox="1"/>
          <p:nvPr/>
        </p:nvSpPr>
        <p:spPr>
          <a:xfrm>
            <a:off x="2364198" y="1566471"/>
            <a:ext cx="10174338"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atin typeface="Courier New"/>
                <a:ea typeface="Courier New"/>
                <a:cs typeface="Courier New"/>
                <a:sym typeface="Courier New"/>
              </a:defRPr>
            </a:lvl1pPr>
          </a:lstStyle>
          <a:p>
            <a:pPr/>
            <a:r>
              <a:t>P(underlying punct| tree, surface punct)</a:t>
            </a:r>
          </a:p>
        </p:txBody>
      </p:sp>
      <p:sp>
        <p:nvSpPr>
          <p:cNvPr id="1867" name="."/>
          <p:cNvSpPr txBox="1"/>
          <p:nvPr/>
        </p:nvSpPr>
        <p:spPr>
          <a:xfrm>
            <a:off x="12721718" y="75616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pic>
        <p:nvPicPr>
          <p:cNvPr id="1868" name="Image" descr="Image"/>
          <p:cNvPicPr>
            <a:picLocks noChangeAspect="1"/>
          </p:cNvPicPr>
          <p:nvPr/>
        </p:nvPicPr>
        <p:blipFill>
          <a:blip r:embed="rId11">
            <a:extLst/>
          </a:blip>
          <a:stretch>
            <a:fillRect/>
          </a:stretch>
        </p:blipFill>
        <p:spPr>
          <a:xfrm>
            <a:off x="1558021" y="2759621"/>
            <a:ext cx="228601" cy="298451"/>
          </a:xfrm>
          <a:prstGeom prst="rect">
            <a:avLst/>
          </a:prstGeom>
          <a:ln w="12700">
            <a:miter lim="400000"/>
          </a:ln>
        </p:spPr>
      </p:pic>
      <p:pic>
        <p:nvPicPr>
          <p:cNvPr id="1869" name="Image" descr="Image"/>
          <p:cNvPicPr>
            <a:picLocks noChangeAspect="1"/>
          </p:cNvPicPr>
          <p:nvPr/>
        </p:nvPicPr>
        <p:blipFill>
          <a:blip r:embed="rId11">
            <a:extLst/>
          </a:blip>
          <a:stretch>
            <a:fillRect/>
          </a:stretch>
        </p:blipFill>
        <p:spPr>
          <a:xfrm>
            <a:off x="3054225" y="2759621"/>
            <a:ext cx="228601" cy="298451"/>
          </a:xfrm>
          <a:prstGeom prst="rect">
            <a:avLst/>
          </a:prstGeom>
          <a:ln w="12700">
            <a:miter lim="400000"/>
          </a:ln>
        </p:spPr>
      </p:pic>
      <p:pic>
        <p:nvPicPr>
          <p:cNvPr id="1870" name="propto.pdf" descr="propto.pdf"/>
          <p:cNvPicPr>
            <a:picLocks noChangeAspect="1"/>
          </p:cNvPicPr>
          <p:nvPr/>
        </p:nvPicPr>
        <p:blipFill>
          <a:blip r:embed="rId12">
            <a:extLst/>
          </a:blip>
          <a:stretch>
            <a:fillRect/>
          </a:stretch>
        </p:blipFill>
        <p:spPr>
          <a:xfrm>
            <a:off x="4265038" y="2262658"/>
            <a:ext cx="457845" cy="324307"/>
          </a:xfrm>
          <a:prstGeom prst="rect">
            <a:avLst/>
          </a:prstGeom>
          <a:ln w="12700">
            <a:miter lim="400000"/>
          </a:ln>
        </p:spPr>
      </p:pic>
      <p:sp>
        <p:nvSpPr>
          <p:cNvPr id="1871" name="P(underlying | tree)…"/>
          <p:cNvSpPr txBox="1"/>
          <p:nvPr/>
        </p:nvSpPr>
        <p:spPr>
          <a:xfrm>
            <a:off x="5136558" y="2015609"/>
            <a:ext cx="6401825"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300">
                <a:latin typeface="Courier New"/>
                <a:ea typeface="Courier New"/>
                <a:cs typeface="Courier New"/>
                <a:sym typeface="Courier New"/>
              </a:defRPr>
            </a:pPr>
            <a:r>
              <a:t>P(underlying | tree) </a:t>
            </a:r>
          </a:p>
          <a:p>
            <a:pPr algn="l">
              <a:defRPr sz="3300">
                <a:latin typeface="Courier New"/>
                <a:ea typeface="Courier New"/>
                <a:cs typeface="Courier New"/>
                <a:sym typeface="Courier New"/>
              </a:defRPr>
            </a:pPr>
            <a:r>
              <a:t>* P(surface | underlying)</a:t>
            </a:r>
          </a:p>
        </p:txBody>
      </p:sp>
      <p:grpSp>
        <p:nvGrpSpPr>
          <p:cNvPr id="1893" name="Group"/>
          <p:cNvGrpSpPr/>
          <p:nvPr/>
        </p:nvGrpSpPr>
        <p:grpSpPr>
          <a:xfrm>
            <a:off x="75024" y="8009848"/>
            <a:ext cx="12748676" cy="1332296"/>
            <a:chOff x="0" y="0"/>
            <a:chExt cx="12748674" cy="1332294"/>
          </a:xfrm>
        </p:grpSpPr>
        <p:sp>
          <p:nvSpPr>
            <p:cNvPr id="1872" name="Rounded Rectangle"/>
            <p:cNvSpPr/>
            <p:nvPr/>
          </p:nvSpPr>
          <p:spPr>
            <a:xfrm>
              <a:off x="6770775" y="284603"/>
              <a:ext cx="675383"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73" name="Rounded Rectangle"/>
            <p:cNvSpPr/>
            <p:nvPr/>
          </p:nvSpPr>
          <p:spPr>
            <a:xfrm>
              <a:off x="9412988" y="259203"/>
              <a:ext cx="656041" cy="857882"/>
            </a:xfrm>
            <a:prstGeom prst="roundRect">
              <a:avLst>
                <a:gd name="adj" fmla="val 19615"/>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74" name="Rounded Rectangle"/>
            <p:cNvSpPr/>
            <p:nvPr/>
          </p:nvSpPr>
          <p:spPr>
            <a:xfrm>
              <a:off x="12073293" y="230857"/>
              <a:ext cx="675382"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75" name="Rounded Rectangle"/>
            <p:cNvSpPr/>
            <p:nvPr/>
          </p:nvSpPr>
          <p:spPr>
            <a:xfrm>
              <a:off x="2754486" y="284603"/>
              <a:ext cx="675382"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876" name=","/>
            <p:cNvSpPr txBox="1"/>
            <p:nvPr/>
          </p:nvSpPr>
          <p:spPr>
            <a:xfrm>
              <a:off x="2934210" y="230856"/>
              <a:ext cx="29083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3"/>
                  </a:solidFill>
                </a:defRPr>
              </a:lvl1pPr>
            </a:lstStyle>
            <a:p>
              <a:pPr/>
              <a:r>
                <a:t>,</a:t>
              </a:r>
            </a:p>
          </p:txBody>
        </p:sp>
        <p:sp>
          <p:nvSpPr>
            <p:cNvPr id="1877" name="Hail"/>
            <p:cNvSpPr txBox="1"/>
            <p:nvPr/>
          </p:nvSpPr>
          <p:spPr>
            <a:xfrm>
              <a:off x="0" y="516693"/>
              <a:ext cx="967879"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1878" name="the"/>
            <p:cNvSpPr txBox="1"/>
            <p:nvPr/>
          </p:nvSpPr>
          <p:spPr>
            <a:xfrm>
              <a:off x="993480" y="516693"/>
              <a:ext cx="75448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1879" name="king"/>
            <p:cNvSpPr txBox="1"/>
            <p:nvPr/>
          </p:nvSpPr>
          <p:spPr>
            <a:xfrm>
              <a:off x="1832026" y="516693"/>
              <a:ext cx="96788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1880" name="Arthur"/>
            <p:cNvSpPr txBox="1"/>
            <p:nvPr/>
          </p:nvSpPr>
          <p:spPr>
            <a:xfrm>
              <a:off x="3428616" y="516693"/>
              <a:ext cx="139467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1881" name="Pendragon"/>
            <p:cNvSpPr txBox="1"/>
            <p:nvPr/>
          </p:nvSpPr>
          <p:spPr>
            <a:xfrm>
              <a:off x="4774207" y="516693"/>
              <a:ext cx="203485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1882" name="who"/>
            <p:cNvSpPr txBox="1"/>
            <p:nvPr/>
          </p:nvSpPr>
          <p:spPr>
            <a:xfrm>
              <a:off x="7407873" y="516693"/>
              <a:ext cx="75448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1883" name="wields"/>
            <p:cNvSpPr txBox="1"/>
            <p:nvPr/>
          </p:nvSpPr>
          <p:spPr>
            <a:xfrm>
              <a:off x="8128000" y="516693"/>
              <a:ext cx="139467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1884" name="Excalibur"/>
            <p:cNvSpPr txBox="1"/>
            <p:nvPr/>
          </p:nvSpPr>
          <p:spPr>
            <a:xfrm>
              <a:off x="10007600" y="516693"/>
              <a:ext cx="2034854"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1885" name=","/>
            <p:cNvSpPr txBox="1"/>
            <p:nvPr/>
          </p:nvSpPr>
          <p:spPr>
            <a:xfrm>
              <a:off x="6963051" y="230856"/>
              <a:ext cx="29083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3"/>
                  </a:solidFill>
                </a:defRPr>
              </a:lvl1pPr>
            </a:lstStyle>
            <a:p>
              <a:pPr/>
              <a:r>
                <a:t>,</a:t>
              </a:r>
            </a:p>
          </p:txBody>
        </p:sp>
        <p:sp>
          <p:nvSpPr>
            <p:cNvPr id="1886" name="."/>
            <p:cNvSpPr txBox="1"/>
            <p:nvPr/>
          </p:nvSpPr>
          <p:spPr>
            <a:xfrm>
              <a:off x="12035859" y="-1"/>
              <a:ext cx="361443" cy="1155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solidFill>
                </a:defRPr>
              </a:lvl1pPr>
            </a:lstStyle>
            <a:p>
              <a:pPr/>
              <a:r>
                <a:t>.</a:t>
              </a:r>
            </a:p>
          </p:txBody>
        </p:sp>
        <p:grpSp>
          <p:nvGrpSpPr>
            <p:cNvPr id="1889" name="Group"/>
            <p:cNvGrpSpPr/>
            <p:nvPr/>
          </p:nvGrpSpPr>
          <p:grpSpPr>
            <a:xfrm>
              <a:off x="12271312" y="299078"/>
              <a:ext cx="455232" cy="1020518"/>
              <a:chOff x="0" y="0"/>
              <a:chExt cx="455231" cy="1020517"/>
            </a:xfrm>
          </p:grpSpPr>
          <p:sp>
            <p:nvSpPr>
              <p:cNvPr id="1887"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1888"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grpSp>
          <p:nvGrpSpPr>
            <p:cNvPr id="1892" name="Group"/>
            <p:cNvGrpSpPr/>
            <p:nvPr/>
          </p:nvGrpSpPr>
          <p:grpSpPr>
            <a:xfrm>
              <a:off x="9537519" y="311777"/>
              <a:ext cx="455232" cy="1020518"/>
              <a:chOff x="0" y="0"/>
              <a:chExt cx="455231" cy="1020517"/>
            </a:xfrm>
          </p:grpSpPr>
          <p:sp>
            <p:nvSpPr>
              <p:cNvPr id="1890"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1891"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grpSp>
      <p:pic>
        <p:nvPicPr>
          <p:cNvPr id="1894" name="grinning-face-with-smiling-eyes_1f601.png" descr="grinning-face-with-smiling-eyes_1f601.png"/>
          <p:cNvPicPr>
            <a:picLocks noChangeAspect="1"/>
          </p:cNvPicPr>
          <p:nvPr/>
        </p:nvPicPr>
        <p:blipFill>
          <a:blip r:embed="rId13">
            <a:extLst/>
          </a:blip>
          <a:stretch>
            <a:fillRect/>
          </a:stretch>
        </p:blipFill>
        <p:spPr>
          <a:xfrm>
            <a:off x="2258051" y="9070886"/>
            <a:ext cx="675606" cy="675607"/>
          </a:xfrm>
          <a:prstGeom prst="rect">
            <a:avLst/>
          </a:prstGeom>
          <a:ln w="12700">
            <a:miter lim="400000"/>
          </a:ln>
        </p:spPr>
      </p:pic>
      <p:pic>
        <p:nvPicPr>
          <p:cNvPr id="1895" name="grinning-face-with-smiling-eyes_1f601.png" descr="grinning-face-with-smiling-eyes_1f601.png"/>
          <p:cNvPicPr>
            <a:picLocks noChangeAspect="1"/>
          </p:cNvPicPr>
          <p:nvPr/>
        </p:nvPicPr>
        <p:blipFill>
          <a:blip r:embed="rId13">
            <a:extLst/>
          </a:blip>
          <a:stretch>
            <a:fillRect/>
          </a:stretch>
        </p:blipFill>
        <p:spPr>
          <a:xfrm>
            <a:off x="6592864" y="9017504"/>
            <a:ext cx="675606" cy="675606"/>
          </a:xfrm>
          <a:prstGeom prst="rect">
            <a:avLst/>
          </a:prstGeom>
          <a:ln w="12700">
            <a:miter lim="400000"/>
          </a:ln>
        </p:spPr>
      </p:pic>
      <p:pic>
        <p:nvPicPr>
          <p:cNvPr id="1896" name="grinning-face-with-smiling-eyes_1f601.png" descr="grinning-face-with-smiling-eyes_1f601.png"/>
          <p:cNvPicPr>
            <a:picLocks noChangeAspect="1"/>
          </p:cNvPicPr>
          <p:nvPr/>
        </p:nvPicPr>
        <p:blipFill>
          <a:blip r:embed="rId13">
            <a:extLst/>
          </a:blip>
          <a:stretch>
            <a:fillRect/>
          </a:stretch>
        </p:blipFill>
        <p:spPr>
          <a:xfrm>
            <a:off x="9123924" y="9024219"/>
            <a:ext cx="675606" cy="675607"/>
          </a:xfrm>
          <a:prstGeom prst="rect">
            <a:avLst/>
          </a:prstGeom>
          <a:ln w="12700">
            <a:miter lim="400000"/>
          </a:ln>
        </p:spPr>
      </p:pic>
      <p:pic>
        <p:nvPicPr>
          <p:cNvPr id="1897" name="grinning-face-with-smiling-eyes_1f601.png" descr="grinning-face-with-smiling-eyes_1f601.png"/>
          <p:cNvPicPr>
            <a:picLocks noChangeAspect="1"/>
          </p:cNvPicPr>
          <p:nvPr/>
        </p:nvPicPr>
        <p:blipFill>
          <a:blip r:embed="rId13">
            <a:extLst/>
          </a:blip>
          <a:stretch>
            <a:fillRect/>
          </a:stretch>
        </p:blipFill>
        <p:spPr>
          <a:xfrm>
            <a:off x="11653262" y="9070886"/>
            <a:ext cx="675606" cy="67560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70"/>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187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1853"/>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1869"/>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1868"/>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7" fill="hold">
                                  <p:stCondLst>
                                    <p:cond delay="0"/>
                                  </p:stCondLst>
                                  <p:iterate type="el" backwards="0">
                                    <p:tmAbs val="0"/>
                                  </p:iterate>
                                  <p:childTnLst>
                                    <p:set>
                                      <p:cBhvr>
                                        <p:cTn id="26" fill="hold"/>
                                        <p:tgtEl>
                                          <p:spTgt spid="1852"/>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8" fill="hold">
                                  <p:stCondLst>
                                    <p:cond delay="0"/>
                                  </p:stCondLst>
                                  <p:iterate type="el" backwards="0">
                                    <p:tmAbs val="0"/>
                                  </p:iterate>
                                  <p:childTnLst>
                                    <p:set>
                                      <p:cBhvr>
                                        <p:cTn id="29" fill="hold"/>
                                        <p:tgtEl>
                                          <p:spTgt spid="1851"/>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9" fill="hold">
                                  <p:stCondLst>
                                    <p:cond delay="0"/>
                                  </p:stCondLst>
                                  <p:iterate type="el" backwards="0">
                                    <p:tmAbs val="0"/>
                                  </p:iterate>
                                  <p:childTnLst>
                                    <p:set>
                                      <p:cBhvr>
                                        <p:cTn id="32" fill="hold"/>
                                        <p:tgtEl>
                                          <p:spTgt spid="1849"/>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10" fill="hold">
                                  <p:stCondLst>
                                    <p:cond delay="0"/>
                                  </p:stCondLst>
                                  <p:iterate type="el" backwards="0">
                                    <p:tmAbs val="0"/>
                                  </p:iterate>
                                  <p:childTnLst>
                                    <p:set>
                                      <p:cBhvr>
                                        <p:cTn id="35" fill="hold"/>
                                        <p:tgtEl>
                                          <p:spTgt spid="1850"/>
                                        </p:tgtEl>
                                        <p:attrNameLst>
                                          <p:attrName>style.visibility</p:attrName>
                                        </p:attrNameLst>
                                      </p:cBhvr>
                                      <p:to>
                                        <p:strVal val="visible"/>
                                      </p:to>
                                    </p:set>
                                  </p:childTnLst>
                                </p:cTn>
                              </p:par>
                            </p:childTnLst>
                          </p:cTn>
                        </p:par>
                        <p:par>
                          <p:cTn id="36" fill="hold">
                            <p:stCondLst>
                              <p:cond delay="0"/>
                            </p:stCondLst>
                            <p:childTnLst>
                              <p:par>
                                <p:cTn id="37" presetClass="entr" nodeType="afterEffect" presetSubtype="0" presetID="1" grpId="11" fill="hold">
                                  <p:stCondLst>
                                    <p:cond delay="0"/>
                                  </p:stCondLst>
                                  <p:iterate type="el" backwards="0">
                                    <p:tmAbs val="0"/>
                                  </p:iterate>
                                  <p:childTnLst>
                                    <p:set>
                                      <p:cBhvr>
                                        <p:cTn id="38" fill="hold"/>
                                        <p:tgtEl>
                                          <p:spTgt spid="1862"/>
                                        </p:tgtEl>
                                        <p:attrNameLst>
                                          <p:attrName>style.visibility</p:attrName>
                                        </p:attrNameLst>
                                      </p:cBhvr>
                                      <p:to>
                                        <p:strVal val="visible"/>
                                      </p:to>
                                    </p:set>
                                  </p:childTnLst>
                                </p:cTn>
                              </p:par>
                            </p:childTnLst>
                          </p:cTn>
                        </p:par>
                        <p:par>
                          <p:cTn id="39" fill="hold">
                            <p:stCondLst>
                              <p:cond delay="0"/>
                            </p:stCondLst>
                            <p:childTnLst>
                              <p:par>
                                <p:cTn id="40" presetClass="entr" nodeType="afterEffect" presetSubtype="0" presetID="1" grpId="12" fill="hold">
                                  <p:stCondLst>
                                    <p:cond delay="0"/>
                                  </p:stCondLst>
                                  <p:iterate type="el" backwards="0">
                                    <p:tmAbs val="0"/>
                                  </p:iterate>
                                  <p:childTnLst>
                                    <p:set>
                                      <p:cBhvr>
                                        <p:cTn id="41" fill="hold"/>
                                        <p:tgtEl>
                                          <p:spTgt spid="186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13" fill="hold">
                                  <p:stCondLst>
                                    <p:cond delay="0"/>
                                  </p:stCondLst>
                                  <p:iterate type="el" backwards="0">
                                    <p:tmAbs val="0"/>
                                  </p:iterate>
                                  <p:childTnLst>
                                    <p:set>
                                      <p:cBhvr>
                                        <p:cTn id="45" fill="hold"/>
                                        <p:tgtEl>
                                          <p:spTgt spid="1859"/>
                                        </p:tgtEl>
                                        <p:attrNameLst>
                                          <p:attrName>style.visibility</p:attrName>
                                        </p:attrNameLst>
                                      </p:cBhvr>
                                      <p:to>
                                        <p:strVal val="visible"/>
                                      </p:to>
                                    </p:set>
                                  </p:childTnLst>
                                </p:cTn>
                              </p:par>
                            </p:childTnLst>
                          </p:cTn>
                        </p:par>
                        <p:par>
                          <p:cTn id="46" fill="hold">
                            <p:stCondLst>
                              <p:cond delay="0"/>
                            </p:stCondLst>
                            <p:childTnLst>
                              <p:par>
                                <p:cTn id="47" presetClass="entr" nodeType="afterEffect" presetSubtype="0" presetID="1" grpId="14" fill="hold">
                                  <p:stCondLst>
                                    <p:cond delay="0"/>
                                  </p:stCondLst>
                                  <p:iterate type="el" backwards="0">
                                    <p:tmAbs val="0"/>
                                  </p:iterate>
                                  <p:childTnLst>
                                    <p:set>
                                      <p:cBhvr>
                                        <p:cTn id="48" fill="hold"/>
                                        <p:tgtEl>
                                          <p:spTgt spid="1856"/>
                                        </p:tgtEl>
                                        <p:attrNameLst>
                                          <p:attrName>style.visibility</p:attrName>
                                        </p:attrNameLst>
                                      </p:cBhvr>
                                      <p:to>
                                        <p:strVal val="visible"/>
                                      </p:to>
                                    </p:set>
                                  </p:childTnLst>
                                </p:cTn>
                              </p:par>
                            </p:childTnLst>
                          </p:cTn>
                        </p:par>
                        <p:par>
                          <p:cTn id="49" fill="hold">
                            <p:stCondLst>
                              <p:cond delay="0"/>
                            </p:stCondLst>
                            <p:childTnLst>
                              <p:par>
                                <p:cTn id="50" presetClass="entr" nodeType="afterEffect" presetSubtype="0" presetID="1" grpId="15" fill="hold">
                                  <p:stCondLst>
                                    <p:cond delay="0"/>
                                  </p:stCondLst>
                                  <p:iterate type="el" backwards="0">
                                    <p:tmAbs val="0"/>
                                  </p:iterate>
                                  <p:childTnLst>
                                    <p:set>
                                      <p:cBhvr>
                                        <p:cTn id="51" fill="hold"/>
                                        <p:tgtEl>
                                          <p:spTgt spid="1848"/>
                                        </p:tgtEl>
                                        <p:attrNameLst>
                                          <p:attrName>style.visibility</p:attrName>
                                        </p:attrNameLst>
                                      </p:cBhvr>
                                      <p:to>
                                        <p:strVal val="visible"/>
                                      </p:to>
                                    </p:set>
                                  </p:childTnLst>
                                </p:cTn>
                              </p:par>
                            </p:childTnLst>
                          </p:cTn>
                        </p:par>
                        <p:par>
                          <p:cTn id="52" fill="hold">
                            <p:stCondLst>
                              <p:cond delay="0"/>
                            </p:stCondLst>
                            <p:childTnLst>
                              <p:par>
                                <p:cTn id="53" presetClass="entr" nodeType="afterEffect" presetSubtype="0" presetID="1" grpId="16" fill="hold">
                                  <p:stCondLst>
                                    <p:cond delay="0"/>
                                  </p:stCondLst>
                                  <p:iterate type="el" backwards="0">
                                    <p:tmAbs val="0"/>
                                  </p:iterate>
                                  <p:childTnLst>
                                    <p:set>
                                      <p:cBhvr>
                                        <p:cTn id="54" fill="hold"/>
                                        <p:tgtEl>
                                          <p:spTgt spid="1836"/>
                                        </p:tgtEl>
                                        <p:attrNameLst>
                                          <p:attrName>style.visibility</p:attrName>
                                        </p:attrNameLst>
                                      </p:cBhvr>
                                      <p:to>
                                        <p:strVal val="visible"/>
                                      </p:to>
                                    </p:set>
                                  </p:childTnLst>
                                </p:cTn>
                              </p:par>
                            </p:childTnLst>
                          </p:cTn>
                        </p:par>
                        <p:par>
                          <p:cTn id="55" fill="hold">
                            <p:stCondLst>
                              <p:cond delay="0"/>
                            </p:stCondLst>
                            <p:childTnLst>
                              <p:par>
                                <p:cTn id="56" presetClass="entr" nodeType="afterEffect" presetSubtype="0" presetID="1" grpId="17" fill="hold">
                                  <p:stCondLst>
                                    <p:cond delay="0"/>
                                  </p:stCondLst>
                                  <p:iterate type="el" backwards="0">
                                    <p:tmAbs val="0"/>
                                  </p:iterate>
                                  <p:childTnLst>
                                    <p:set>
                                      <p:cBhvr>
                                        <p:cTn id="57" fill="hold"/>
                                        <p:tgtEl>
                                          <p:spTgt spid="1837"/>
                                        </p:tgtEl>
                                        <p:attrNameLst>
                                          <p:attrName>style.visibility</p:attrName>
                                        </p:attrNameLst>
                                      </p:cBhvr>
                                      <p:to>
                                        <p:strVal val="visible"/>
                                      </p:to>
                                    </p:set>
                                  </p:childTnLst>
                                </p:cTn>
                              </p:par>
                            </p:childTnLst>
                          </p:cTn>
                        </p:par>
                        <p:par>
                          <p:cTn id="58" fill="hold">
                            <p:stCondLst>
                              <p:cond delay="0"/>
                            </p:stCondLst>
                            <p:childTnLst>
                              <p:par>
                                <p:cTn id="59" presetClass="entr" nodeType="afterEffect" presetSubtype="0" presetID="1" grpId="18" fill="hold">
                                  <p:stCondLst>
                                    <p:cond delay="0"/>
                                  </p:stCondLst>
                                  <p:iterate type="el" backwards="0">
                                    <p:tmAbs val="0"/>
                                  </p:iterate>
                                  <p:childTnLst>
                                    <p:set>
                                      <p:cBhvr>
                                        <p:cTn id="60" fill="hold"/>
                                        <p:tgtEl>
                                          <p:spTgt spid="1838"/>
                                        </p:tgtEl>
                                        <p:attrNameLst>
                                          <p:attrName>style.visibility</p:attrName>
                                        </p:attrNameLst>
                                      </p:cBhvr>
                                      <p:to>
                                        <p:strVal val="visible"/>
                                      </p:to>
                                    </p:set>
                                  </p:childTnLst>
                                </p:cTn>
                              </p:par>
                            </p:childTnLst>
                          </p:cTn>
                        </p:par>
                        <p:par>
                          <p:cTn id="61" fill="hold">
                            <p:stCondLst>
                              <p:cond delay="0"/>
                            </p:stCondLst>
                            <p:childTnLst>
                              <p:par>
                                <p:cTn id="62" presetClass="entr" nodeType="afterEffect" presetSubtype="0" presetID="1" grpId="19" fill="hold">
                                  <p:stCondLst>
                                    <p:cond delay="0"/>
                                  </p:stCondLst>
                                  <p:iterate type="el" backwards="0">
                                    <p:tmAbs val="0"/>
                                  </p:iterate>
                                  <p:childTnLst>
                                    <p:set>
                                      <p:cBhvr>
                                        <p:cTn id="63" fill="hold"/>
                                        <p:tgtEl>
                                          <p:spTgt spid="186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Class="entr" nodeType="clickEffect" presetSubtype="0" presetID="1" grpId="20" fill="hold">
                                  <p:stCondLst>
                                    <p:cond delay="0"/>
                                  </p:stCondLst>
                                  <p:iterate type="el" backwards="0">
                                    <p:tmAbs val="0"/>
                                  </p:iterate>
                                  <p:childTnLst>
                                    <p:set>
                                      <p:cBhvr>
                                        <p:cTn id="67" fill="hold"/>
                                        <p:tgtEl>
                                          <p:spTgt spid="1895"/>
                                        </p:tgtEl>
                                        <p:attrNameLst>
                                          <p:attrName>style.visibility</p:attrName>
                                        </p:attrNameLst>
                                      </p:cBhvr>
                                      <p:to>
                                        <p:strVal val="visible"/>
                                      </p:to>
                                    </p:set>
                                  </p:childTnLst>
                                </p:cTn>
                              </p:par>
                            </p:childTnLst>
                          </p:cTn>
                        </p:par>
                        <p:par>
                          <p:cTn id="68" fill="hold">
                            <p:stCondLst>
                              <p:cond delay="0"/>
                            </p:stCondLst>
                            <p:childTnLst>
                              <p:par>
                                <p:cTn id="69" presetClass="entr" nodeType="afterEffect" presetSubtype="0" presetID="1" grpId="21" fill="hold">
                                  <p:stCondLst>
                                    <p:cond delay="0"/>
                                  </p:stCondLst>
                                  <p:iterate type="el" backwards="0">
                                    <p:tmAbs val="0"/>
                                  </p:iterate>
                                  <p:childTnLst>
                                    <p:set>
                                      <p:cBhvr>
                                        <p:cTn id="70" fill="hold"/>
                                        <p:tgtEl>
                                          <p:spTgt spid="1896"/>
                                        </p:tgtEl>
                                        <p:attrNameLst>
                                          <p:attrName>style.visibility</p:attrName>
                                        </p:attrNameLst>
                                      </p:cBhvr>
                                      <p:to>
                                        <p:strVal val="visible"/>
                                      </p:to>
                                    </p:set>
                                  </p:childTnLst>
                                </p:cTn>
                              </p:par>
                            </p:childTnLst>
                          </p:cTn>
                        </p:par>
                        <p:par>
                          <p:cTn id="71" fill="hold">
                            <p:stCondLst>
                              <p:cond delay="0"/>
                            </p:stCondLst>
                            <p:childTnLst>
                              <p:par>
                                <p:cTn id="72" presetClass="entr" nodeType="afterEffect" presetSubtype="0" presetID="1" grpId="22" fill="hold">
                                  <p:stCondLst>
                                    <p:cond delay="0"/>
                                  </p:stCondLst>
                                  <p:iterate type="el" backwards="0">
                                    <p:tmAbs val="0"/>
                                  </p:iterate>
                                  <p:childTnLst>
                                    <p:set>
                                      <p:cBhvr>
                                        <p:cTn id="73" fill="hold"/>
                                        <p:tgtEl>
                                          <p:spTgt spid="1894"/>
                                        </p:tgtEl>
                                        <p:attrNameLst>
                                          <p:attrName>style.visibility</p:attrName>
                                        </p:attrNameLst>
                                      </p:cBhvr>
                                      <p:to>
                                        <p:strVal val="visible"/>
                                      </p:to>
                                    </p:set>
                                  </p:childTnLst>
                                </p:cTn>
                              </p:par>
                            </p:childTnLst>
                          </p:cTn>
                        </p:par>
                        <p:par>
                          <p:cTn id="74" fill="hold">
                            <p:stCondLst>
                              <p:cond delay="0"/>
                            </p:stCondLst>
                            <p:childTnLst>
                              <p:par>
                                <p:cTn id="75" presetClass="entr" nodeType="afterEffect" presetSubtype="0" presetID="1" grpId="23" fill="hold">
                                  <p:stCondLst>
                                    <p:cond delay="0"/>
                                  </p:stCondLst>
                                  <p:iterate type="el" backwards="0">
                                    <p:tmAbs val="0"/>
                                  </p:iterate>
                                  <p:childTnLst>
                                    <p:set>
                                      <p:cBhvr>
                                        <p:cTn id="76" fill="hold"/>
                                        <p:tgtEl>
                                          <p:spTgt spid="18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7" grpId="19"/>
      <p:bldP build="whole" bldLvl="1" animBg="1" rev="0" advAuto="0" spid="1852" grpId="7"/>
      <p:bldP build="whole" bldLvl="1" animBg="1" rev="0" advAuto="0" spid="1851" grpId="8"/>
      <p:bldP build="whole" bldLvl="1" animBg="1" rev="0" advAuto="0" spid="1850" grpId="10"/>
      <p:bldP build="whole" bldLvl="1" animBg="1" rev="0" advAuto="0" spid="1871" grpId="3"/>
      <p:bldP build="whole" bldLvl="1" animBg="1" rev="0" advAuto="0" spid="1870" grpId="2"/>
      <p:bldP build="whole" bldLvl="1" animBg="1" rev="0" advAuto="0" spid="1849" grpId="9"/>
      <p:bldP build="whole" bldLvl="1" animBg="1" rev="0" advAuto="0" spid="1897" grpId="23"/>
      <p:bldP build="whole" bldLvl="1" animBg="1" rev="0" advAuto="0" spid="1896" grpId="21"/>
      <p:bldP build="whole" bldLvl="1" animBg="1" rev="0" advAuto="0" spid="1856" grpId="14"/>
      <p:bldP build="whole" bldLvl="1" animBg="1" rev="0" advAuto="0" spid="1869" grpId="5"/>
      <p:bldP build="whole" bldLvl="1" animBg="1" rev="0" advAuto="0" spid="1868" grpId="6"/>
      <p:bldP build="whole" bldLvl="1" animBg="1" rev="0" advAuto="0" spid="1848" grpId="15"/>
      <p:bldP build="whole" bldLvl="1" animBg="1" rev="0" advAuto="0" spid="1865" grpId="12"/>
      <p:bldP build="whole" bldLvl="1" animBg="1" rev="0" advAuto="0" spid="1838" grpId="18"/>
      <p:bldP build="whole" bldLvl="1" animBg="1" rev="0" advAuto="0" spid="1866" grpId="1"/>
      <p:bldP build="whole" bldLvl="1" animBg="1" rev="0" advAuto="0" spid="1895" grpId="20"/>
      <p:bldP build="whole" bldLvl="1" animBg="1" rev="0" advAuto="0" spid="1837" grpId="17"/>
      <p:bldP build="whole" bldLvl="1" animBg="1" rev="0" advAuto="0" spid="1894" grpId="22"/>
      <p:bldP build="whole" bldLvl="1" animBg="1" rev="0" advAuto="0" spid="1836" grpId="16"/>
      <p:bldP build="whole" bldLvl="1" animBg="1" rev="0" advAuto="0" spid="1859" grpId="13"/>
      <p:bldP build="whole" bldLvl="1" animBg="1" rev="0" advAuto="0" spid="1853" grpId="4"/>
      <p:bldP build="whole" bldLvl="1" animBg="1" rev="0" advAuto="0" spid="1862" grpId="1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02" name="Method 2. O(n) Dynamic Programming"/>
          <p:cNvSpPr txBox="1"/>
          <p:nvPr/>
        </p:nvSpPr>
        <p:spPr>
          <a:xfrm>
            <a:off x="834072" y="904559"/>
            <a:ext cx="11336656"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mn-lt"/>
                <a:ea typeface="+mn-ea"/>
                <a:cs typeface="+mn-cs"/>
                <a:sym typeface="Helvetica Neue Medium"/>
              </a:defRPr>
            </a:lvl1pPr>
          </a:lstStyle>
          <a:p>
            <a:pPr/>
            <a:r>
              <a:t>Method 2. O(n) Dynamic Programming</a:t>
            </a:r>
          </a:p>
        </p:txBody>
      </p:sp>
      <p:sp>
        <p:nvSpPr>
          <p:cNvPr id="1903" name="Idea : Make a (weighted) CFG that generates just the possible underlyingly punctuated trees for this sentence"/>
          <p:cNvSpPr txBox="1"/>
          <p:nvPr/>
        </p:nvSpPr>
        <p:spPr>
          <a:xfrm>
            <a:off x="244665" y="2295493"/>
            <a:ext cx="12515470" cy="1105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300"/>
            </a:pPr>
            <a:r>
              <a:t>Idea : Make a (weighted) CFG that generates just the possible underlyingly punctuated trees for </a:t>
            </a:r>
            <a:r>
              <a:rPr i="1"/>
              <a:t>this</a:t>
            </a:r>
            <a:r>
              <a:t> sentence</a:t>
            </a:r>
          </a:p>
        </p:txBody>
      </p:sp>
      <p:grpSp>
        <p:nvGrpSpPr>
          <p:cNvPr id="1906" name="Group"/>
          <p:cNvGrpSpPr/>
          <p:nvPr/>
        </p:nvGrpSpPr>
        <p:grpSpPr>
          <a:xfrm>
            <a:off x="302452" y="3933989"/>
            <a:ext cx="13004801" cy="638565"/>
            <a:chOff x="0" y="0"/>
            <a:chExt cx="13004800" cy="638563"/>
          </a:xfrm>
        </p:grpSpPr>
        <p:sp>
          <p:nvSpPr>
            <p:cNvPr id="1904" name="Soft constraint          :Underlying punctuation fits the tree structure"/>
            <p:cNvSpPr txBox="1"/>
            <p:nvPr/>
          </p:nvSpPr>
          <p:spPr>
            <a:xfrm>
              <a:off x="0" y="-1"/>
              <a:ext cx="13004800"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3000"/>
              </a:lvl1pPr>
            </a:lstStyle>
            <a:p>
              <a:pPr/>
              <a:r>
                <a:t> Soft constraint          :Underlying punctuation fits the tree structure </a:t>
              </a:r>
            </a:p>
          </p:txBody>
        </p:sp>
        <p:sp>
          <p:nvSpPr>
            <p:cNvPr id="1905" name="1"/>
            <p:cNvSpPr/>
            <p:nvPr/>
          </p:nvSpPr>
          <p:spPr>
            <a:xfrm rot="60509">
              <a:off x="3124274" y="6133"/>
              <a:ext cx="597321" cy="627223"/>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1</a:t>
              </a:r>
            </a:p>
          </p:txBody>
        </p:sp>
      </p:grpSp>
      <p:grpSp>
        <p:nvGrpSpPr>
          <p:cNvPr id="1909" name="Group"/>
          <p:cNvGrpSpPr/>
          <p:nvPr/>
        </p:nvGrpSpPr>
        <p:grpSpPr>
          <a:xfrm>
            <a:off x="380870" y="5050569"/>
            <a:ext cx="12632056" cy="638549"/>
            <a:chOff x="0" y="7"/>
            <a:chExt cx="12632055" cy="638547"/>
          </a:xfrm>
        </p:grpSpPr>
        <p:sp>
          <p:nvSpPr>
            <p:cNvPr id="1907" name="Soft constraint          :Underlying punctuation fits surface punctuation"/>
            <p:cNvSpPr txBox="1"/>
            <p:nvPr/>
          </p:nvSpPr>
          <p:spPr>
            <a:xfrm>
              <a:off x="0" y="49905"/>
              <a:ext cx="12632056" cy="5612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3000"/>
              </a:lvl1pPr>
            </a:lstStyle>
            <a:p>
              <a:pPr/>
              <a:r>
                <a:t>Soft constraint          :Underlying punctuation fits surface punctuation</a:t>
              </a:r>
            </a:p>
          </p:txBody>
        </p:sp>
        <p:sp>
          <p:nvSpPr>
            <p:cNvPr id="1908" name="2"/>
            <p:cNvSpPr/>
            <p:nvPr/>
          </p:nvSpPr>
          <p:spPr>
            <a:xfrm rot="60509">
              <a:off x="3045857" y="5215"/>
              <a:ext cx="597320" cy="628133"/>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2</a:t>
              </a:r>
            </a:p>
          </p:txBody>
        </p:sp>
      </p:grpSp>
      <p:grpSp>
        <p:nvGrpSpPr>
          <p:cNvPr id="1916" name="Group"/>
          <p:cNvGrpSpPr/>
          <p:nvPr/>
        </p:nvGrpSpPr>
        <p:grpSpPr>
          <a:xfrm>
            <a:off x="363303" y="6171420"/>
            <a:ext cx="8348817" cy="772106"/>
            <a:chOff x="0" y="0"/>
            <a:chExt cx="8348816" cy="772104"/>
          </a:xfrm>
        </p:grpSpPr>
        <p:sp>
          <p:nvSpPr>
            <p:cNvPr id="1910" name="1"/>
            <p:cNvSpPr/>
            <p:nvPr/>
          </p:nvSpPr>
          <p:spPr>
            <a:xfrm rot="60509">
              <a:off x="2760118" y="72897"/>
              <a:ext cx="597320" cy="62722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1</a:t>
              </a:r>
            </a:p>
          </p:txBody>
        </p:sp>
        <p:sp>
          <p:nvSpPr>
            <p:cNvPr id="1911" name="2"/>
            <p:cNvSpPr/>
            <p:nvPr/>
          </p:nvSpPr>
          <p:spPr>
            <a:xfrm rot="60509">
              <a:off x="3633949" y="72897"/>
              <a:ext cx="597320" cy="627224"/>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2</a:t>
              </a:r>
            </a:p>
          </p:txBody>
        </p:sp>
        <p:sp>
          <p:nvSpPr>
            <p:cNvPr id="1912" name="Intersect"/>
            <p:cNvSpPr txBox="1"/>
            <p:nvPr/>
          </p:nvSpPr>
          <p:spPr>
            <a:xfrm>
              <a:off x="-1" y="0"/>
              <a:ext cx="2483613" cy="771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Intersect</a:t>
              </a:r>
            </a:p>
          </p:txBody>
        </p:sp>
        <p:pic>
          <p:nvPicPr>
            <p:cNvPr id="1913" name="Line Line" descr="Line Line"/>
            <p:cNvPicPr>
              <a:picLocks noChangeAspect="0"/>
            </p:cNvPicPr>
            <p:nvPr/>
          </p:nvPicPr>
          <p:blipFill>
            <a:blip r:embed="rId3">
              <a:extLst/>
            </a:blip>
            <a:stretch>
              <a:fillRect/>
            </a:stretch>
          </p:blipFill>
          <p:spPr>
            <a:xfrm>
              <a:off x="4507774" y="210392"/>
              <a:ext cx="1134835" cy="352235"/>
            </a:xfrm>
            <a:prstGeom prst="rect">
              <a:avLst/>
            </a:prstGeom>
            <a:effectLst/>
          </p:spPr>
        </p:pic>
        <p:sp>
          <p:nvSpPr>
            <p:cNvPr id="1915" name="our CFG"/>
            <p:cNvSpPr txBox="1"/>
            <p:nvPr/>
          </p:nvSpPr>
          <p:spPr>
            <a:xfrm>
              <a:off x="6019433" y="913"/>
              <a:ext cx="2329384" cy="7711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our CFG</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06"/>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190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19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path" nodeType="clickEffect" presetSubtype="0" presetID="-1" grpId="5" accel="50000" decel="50000" fill="hold">
                                  <p:stCondLst>
                                    <p:cond delay="0"/>
                                  </p:stCondLst>
                                  <p:childTnLst>
                                    <p:animMotion path="M 0.000000 0.000000 L 0.003653 0.298806" origin="layout" pathEditMode="relative">
                                      <p:cBhvr>
                                        <p:cTn id="21" dur="1000" fill="hold"/>
                                        <p:tgtEl>
                                          <p:spTgt spid="1909"/>
                                        </p:tgtEl>
                                        <p:attrNameLst>
                                          <p:attrName>ppt_x</p:attrName>
                                          <p:attrName>ppt_y</p:attrName>
                                        </p:attrNameLst>
                                      </p:cBhvr>
                                    </p:animMotion>
                                  </p:childTnLst>
                                </p:cTn>
                              </p:par>
                            </p:childTnLst>
                          </p:cTn>
                        </p:par>
                        <p:par>
                          <p:cTn id="22" fill="hold">
                            <p:stCondLst>
                              <p:cond delay="0"/>
                            </p:stCondLst>
                            <p:childTnLst>
                              <p:par>
                                <p:cTn id="23" presetClass="path" nodeType="withEffect" presetSubtype="0" presetID="-1" grpId="6" accel="50000" decel="50000" fill="hold">
                                  <p:stCondLst>
                                    <p:cond delay="0"/>
                                  </p:stCondLst>
                                  <p:childTnLst>
                                    <p:animMotion path="M 0.000000 0.000000 L 0.000177 0.246153" origin="layout" pathEditMode="relative">
                                      <p:cBhvr>
                                        <p:cTn id="24" dur="1000" fill="hold"/>
                                        <p:tgtEl>
                                          <p:spTgt spid="1916"/>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3" grpId="1"/>
      <p:bldP build="whole" bldLvl="1" animBg="1" rev="0" advAuto="0" spid="1906" grpId="2"/>
      <p:bldP build="whole" bldLvl="1" animBg="1" rev="0" advAuto="0" spid="1909" grpId="3"/>
      <p:bldP build="whole" bldLvl="1" animBg="1" rev="0" advAuto="0" spid="1916" grpId="4"/>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21" name="Method 2. O(n) Dynamic Programming"/>
          <p:cNvSpPr txBox="1"/>
          <p:nvPr/>
        </p:nvSpPr>
        <p:spPr>
          <a:xfrm>
            <a:off x="834072" y="904559"/>
            <a:ext cx="11336656"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mn-lt"/>
                <a:ea typeface="+mn-ea"/>
                <a:cs typeface="+mn-cs"/>
                <a:sym typeface="Helvetica Neue Medium"/>
              </a:defRPr>
            </a:lvl1pPr>
          </a:lstStyle>
          <a:p>
            <a:pPr/>
            <a:r>
              <a:t>Method 2. O(n) Dynamic Programming</a:t>
            </a:r>
          </a:p>
        </p:txBody>
      </p:sp>
      <p:sp>
        <p:nvSpPr>
          <p:cNvPr id="1922" name="Idea : Make a (weighted) CFG that generates just the possible underlyingly punctuated trees for this sentence"/>
          <p:cNvSpPr txBox="1"/>
          <p:nvPr/>
        </p:nvSpPr>
        <p:spPr>
          <a:xfrm>
            <a:off x="244665" y="2295493"/>
            <a:ext cx="12515470" cy="1105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300"/>
            </a:pPr>
            <a:r>
              <a:t>Idea : Make a (weighted) CFG that generates just the possible underlyingly punctuated trees for </a:t>
            </a:r>
            <a:r>
              <a:rPr i="1"/>
              <a:t>this</a:t>
            </a:r>
            <a:r>
              <a:t> sentence</a:t>
            </a:r>
          </a:p>
        </p:txBody>
      </p:sp>
      <p:grpSp>
        <p:nvGrpSpPr>
          <p:cNvPr id="1925" name="Group"/>
          <p:cNvGrpSpPr/>
          <p:nvPr/>
        </p:nvGrpSpPr>
        <p:grpSpPr>
          <a:xfrm>
            <a:off x="428378" y="7965007"/>
            <a:ext cx="12632057" cy="638549"/>
            <a:chOff x="0" y="7"/>
            <a:chExt cx="12632055" cy="638547"/>
          </a:xfrm>
        </p:grpSpPr>
        <p:sp>
          <p:nvSpPr>
            <p:cNvPr id="1923" name="Soft constraint          :Underlying punctuation fits surface punctuation"/>
            <p:cNvSpPr txBox="1"/>
            <p:nvPr/>
          </p:nvSpPr>
          <p:spPr>
            <a:xfrm>
              <a:off x="0" y="49905"/>
              <a:ext cx="12632056" cy="5612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3000"/>
              </a:lvl1pPr>
            </a:lstStyle>
            <a:p>
              <a:pPr/>
              <a:r>
                <a:t>Soft constraint          :Underlying punctuation fits surface punctuation</a:t>
              </a:r>
            </a:p>
          </p:txBody>
        </p:sp>
        <p:sp>
          <p:nvSpPr>
            <p:cNvPr id="1924" name="2"/>
            <p:cNvSpPr/>
            <p:nvPr/>
          </p:nvSpPr>
          <p:spPr>
            <a:xfrm rot="60509">
              <a:off x="3045857" y="5215"/>
              <a:ext cx="597320" cy="628133"/>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2</a:t>
              </a:r>
            </a:p>
          </p:txBody>
        </p:sp>
      </p:grpSp>
      <p:grpSp>
        <p:nvGrpSpPr>
          <p:cNvPr id="1932" name="Group"/>
          <p:cNvGrpSpPr/>
          <p:nvPr/>
        </p:nvGrpSpPr>
        <p:grpSpPr>
          <a:xfrm>
            <a:off x="365601" y="8572301"/>
            <a:ext cx="8348818" cy="772106"/>
            <a:chOff x="0" y="0"/>
            <a:chExt cx="8348816" cy="772104"/>
          </a:xfrm>
        </p:grpSpPr>
        <p:sp>
          <p:nvSpPr>
            <p:cNvPr id="1926" name="1"/>
            <p:cNvSpPr/>
            <p:nvPr/>
          </p:nvSpPr>
          <p:spPr>
            <a:xfrm rot="60509">
              <a:off x="2760118" y="72897"/>
              <a:ext cx="597320" cy="62722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1</a:t>
              </a:r>
            </a:p>
          </p:txBody>
        </p:sp>
        <p:sp>
          <p:nvSpPr>
            <p:cNvPr id="1927" name="2"/>
            <p:cNvSpPr/>
            <p:nvPr/>
          </p:nvSpPr>
          <p:spPr>
            <a:xfrm rot="60509">
              <a:off x="3633949" y="72897"/>
              <a:ext cx="597320" cy="627224"/>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2</a:t>
              </a:r>
            </a:p>
          </p:txBody>
        </p:sp>
        <p:sp>
          <p:nvSpPr>
            <p:cNvPr id="1928" name="Intersect"/>
            <p:cNvSpPr txBox="1"/>
            <p:nvPr/>
          </p:nvSpPr>
          <p:spPr>
            <a:xfrm>
              <a:off x="-1" y="0"/>
              <a:ext cx="2483613" cy="771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Intersect</a:t>
              </a:r>
            </a:p>
          </p:txBody>
        </p:sp>
        <p:pic>
          <p:nvPicPr>
            <p:cNvPr id="1929" name="Line Line" descr="Line Line"/>
            <p:cNvPicPr>
              <a:picLocks noChangeAspect="0"/>
            </p:cNvPicPr>
            <p:nvPr/>
          </p:nvPicPr>
          <p:blipFill>
            <a:blip r:embed="rId3">
              <a:extLst/>
            </a:blip>
            <a:stretch>
              <a:fillRect/>
            </a:stretch>
          </p:blipFill>
          <p:spPr>
            <a:xfrm>
              <a:off x="4507774" y="210392"/>
              <a:ext cx="1134835" cy="352235"/>
            </a:xfrm>
            <a:prstGeom prst="rect">
              <a:avLst/>
            </a:prstGeom>
            <a:effectLst/>
          </p:spPr>
        </p:pic>
        <p:sp>
          <p:nvSpPr>
            <p:cNvPr id="1931" name="our CFG"/>
            <p:cNvSpPr txBox="1"/>
            <p:nvPr/>
          </p:nvSpPr>
          <p:spPr>
            <a:xfrm>
              <a:off x="6019433" y="913"/>
              <a:ext cx="2329384" cy="7711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our CFG</a:t>
              </a:r>
            </a:p>
          </p:txBody>
        </p:sp>
      </p:grpSp>
      <p:pic>
        <p:nvPicPr>
          <p:cNvPr id="1933" name="Image" descr="Image"/>
          <p:cNvPicPr>
            <a:picLocks noChangeAspect="0"/>
          </p:cNvPicPr>
          <p:nvPr/>
        </p:nvPicPr>
        <p:blipFill>
          <a:blip r:embed="rId4">
            <a:extLst/>
          </a:blip>
          <a:stretch>
            <a:fillRect/>
          </a:stretch>
        </p:blipFill>
        <p:spPr>
          <a:xfrm>
            <a:off x="603553" y="4412059"/>
            <a:ext cx="10382765" cy="3476059"/>
          </a:xfrm>
          <a:prstGeom prst="rect">
            <a:avLst/>
          </a:prstGeom>
          <a:ln w="12700">
            <a:miter lim="400000"/>
          </a:ln>
        </p:spPr>
      </p:pic>
      <p:sp>
        <p:nvSpPr>
          <p:cNvPr id="1934" name="PCFG"/>
          <p:cNvSpPr txBox="1"/>
          <p:nvPr/>
        </p:nvSpPr>
        <p:spPr>
          <a:xfrm>
            <a:off x="9063712" y="5105606"/>
            <a:ext cx="151638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PCFG</a:t>
            </a:r>
          </a:p>
        </p:txBody>
      </p:sp>
      <p:grpSp>
        <p:nvGrpSpPr>
          <p:cNvPr id="1937" name="Group"/>
          <p:cNvGrpSpPr/>
          <p:nvPr/>
        </p:nvGrpSpPr>
        <p:grpSpPr>
          <a:xfrm>
            <a:off x="302452" y="3933989"/>
            <a:ext cx="13004801" cy="638565"/>
            <a:chOff x="0" y="0"/>
            <a:chExt cx="13004800" cy="638563"/>
          </a:xfrm>
        </p:grpSpPr>
        <p:sp>
          <p:nvSpPr>
            <p:cNvPr id="1935" name="Soft constraint          :Underlying punctuation fits the tree structure"/>
            <p:cNvSpPr txBox="1"/>
            <p:nvPr/>
          </p:nvSpPr>
          <p:spPr>
            <a:xfrm>
              <a:off x="0" y="-1"/>
              <a:ext cx="13004800"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3000"/>
              </a:lvl1pPr>
            </a:lstStyle>
            <a:p>
              <a:pPr/>
              <a:r>
                <a:t> Soft constraint          :Underlying punctuation fits the tree structure </a:t>
              </a:r>
            </a:p>
          </p:txBody>
        </p:sp>
        <p:sp>
          <p:nvSpPr>
            <p:cNvPr id="1936" name="1"/>
            <p:cNvSpPr/>
            <p:nvPr/>
          </p:nvSpPr>
          <p:spPr>
            <a:xfrm rot="60509">
              <a:off x="3124274" y="6133"/>
              <a:ext cx="597321" cy="627223"/>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1</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xit" nodeType="clickEffect" presetSubtype="0" presetID="1" grpId="3" fill="hold">
                                  <p:stCondLst>
                                    <p:cond delay="0"/>
                                  </p:stCondLst>
                                  <p:iterate type="el" backwards="0">
                                    <p:tmAbs val="0"/>
                                  </p:iterate>
                                  <p:childTnLst>
                                    <p:set>
                                      <p:cBhvr>
                                        <p:cTn id="14" fill="hold">
                                          <p:stCondLst>
                                            <p:cond delay="0"/>
                                          </p:stCondLst>
                                        </p:cTn>
                                        <p:tgtEl>
                                          <p:spTgt spid="1933"/>
                                        </p:tgtEl>
                                        <p:attrNameLst>
                                          <p:attrName>style.visibility</p:attrName>
                                        </p:attrNameLst>
                                      </p:cBhvr>
                                      <p:to>
                                        <p:strVal val="hidden"/>
                                      </p:to>
                                    </p:set>
                                  </p:childTnLst>
                                </p:cTn>
                              </p:par>
                            </p:childTnLst>
                          </p:cTn>
                        </p:par>
                        <p:par>
                          <p:cTn id="15" fill="hold">
                            <p:stCondLst>
                              <p:cond delay="0"/>
                            </p:stCondLst>
                            <p:childTnLst>
                              <p:par>
                                <p:cTn id="16" presetClass="path" nodeType="withEffect" presetSubtype="0" presetID="-1" grpId="4" accel="50000" decel="50000" fill="hold">
                                  <p:stCondLst>
                                    <p:cond delay="0"/>
                                  </p:stCondLst>
                                  <p:childTnLst>
                                    <p:animMotion path="M 0.000000 0.000000 L -0.012012 -0.073833" origin="layout" pathEditMode="relative">
                                      <p:cBhvr>
                                        <p:cTn id="17" dur="1000" fill="hold"/>
                                        <p:tgtEl>
                                          <p:spTgt spid="1934"/>
                                        </p:tgtEl>
                                        <p:attrNameLst>
                                          <p:attrName>ppt_x</p:attrName>
                                          <p:attrName>ppt_y</p:attrName>
                                        </p:attrNameLst>
                                      </p:cBhvr>
                                    </p:animMotion>
                                  </p:childTnLst>
                                </p:cTn>
                              </p:par>
                            </p:childTnLst>
                          </p:cTn>
                        </p:par>
                        <p:par>
                          <p:cTn id="18" fill="hold">
                            <p:stCondLst>
                              <p:cond delay="0"/>
                            </p:stCondLst>
                            <p:childTnLst>
                              <p:par>
                                <p:cTn id="19" presetClass="path" nodeType="withEffect" presetSubtype="0" presetID="-1" grpId="5" accel="50000" decel="50000" fill="hold">
                                  <p:stCondLst>
                                    <p:cond delay="0"/>
                                  </p:stCondLst>
                                  <p:childTnLst>
                                    <p:animMotion path="M 0.000000 0.000000 L -0.003653 -0.298806" origin="layout" pathEditMode="relative">
                                      <p:cBhvr>
                                        <p:cTn id="20" dur="1000" fill="hold"/>
                                        <p:tgtEl>
                                          <p:spTgt spid="1925"/>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4" grpId="2"/>
      <p:bldP build="whole" bldLvl="1" animBg="1" rev="0" advAuto="0" spid="1933" grpId="3"/>
      <p:bldP build="whole" bldLvl="1" animBg="1" rev="0" advAuto="0" spid="1933"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51" name="Punctuation is useful"/>
          <p:cNvSpPr txBox="1"/>
          <p:nvPr>
            <p:ph type="title"/>
          </p:nvPr>
        </p:nvSpPr>
        <p:spPr>
          <a:prstGeom prst="rect">
            <a:avLst/>
          </a:prstGeom>
        </p:spPr>
        <p:txBody>
          <a:bodyPr/>
          <a:lstStyle/>
          <a:p>
            <a:pPr/>
            <a:r>
              <a:t>Punctuation is useful</a:t>
            </a:r>
          </a:p>
        </p:txBody>
      </p:sp>
      <p:sp>
        <p:nvSpPr>
          <p:cNvPr id="152" name="Punctuation marks are correlated with prosody and the syntactic tree structure."/>
          <p:cNvSpPr txBox="1"/>
          <p:nvPr/>
        </p:nvSpPr>
        <p:spPr>
          <a:xfrm>
            <a:off x="1210607" y="2721859"/>
            <a:ext cx="10583586" cy="1115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300"/>
            </a:pPr>
            <a:r>
              <a:t>Punctuation marks are correlated with prosody and the </a:t>
            </a:r>
            <a:r>
              <a:rPr u="sng"/>
              <a:t>syntactic tree structure</a:t>
            </a:r>
            <a:r>
              <a:t>.  </a:t>
            </a:r>
          </a:p>
        </p:txBody>
      </p:sp>
      <p:grpSp>
        <p:nvGrpSpPr>
          <p:cNvPr id="155" name="Group"/>
          <p:cNvGrpSpPr/>
          <p:nvPr/>
        </p:nvGrpSpPr>
        <p:grpSpPr>
          <a:xfrm>
            <a:off x="2497446" y="4831310"/>
            <a:ext cx="2308861" cy="2953005"/>
            <a:chOff x="0" y="0"/>
            <a:chExt cx="2308860" cy="2953003"/>
          </a:xfrm>
        </p:grpSpPr>
        <p:sp>
          <p:nvSpPr>
            <p:cNvPr id="153" name="Tree"/>
            <p:cNvSpPr txBox="1"/>
            <p:nvPr/>
          </p:nvSpPr>
          <p:spPr>
            <a:xfrm>
              <a:off x="579628" y="-1"/>
              <a:ext cx="1149605" cy="709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000"/>
              </a:lvl1pPr>
            </a:lstStyle>
            <a:p>
              <a:pPr/>
              <a:r>
                <a:t>Tree</a:t>
              </a:r>
            </a:p>
          </p:txBody>
        </p:sp>
        <p:sp>
          <p:nvSpPr>
            <p:cNvPr id="154" name="Punctuation"/>
            <p:cNvSpPr txBox="1"/>
            <p:nvPr/>
          </p:nvSpPr>
          <p:spPr>
            <a:xfrm>
              <a:off x="0" y="2392554"/>
              <a:ext cx="2308861"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vl1pPr>
            </a:lstStyle>
            <a:p>
              <a:pPr/>
              <a:r>
                <a:t>Punctuation</a:t>
              </a:r>
            </a:p>
          </p:txBody>
        </p:sp>
      </p:grpSp>
      <p:grpSp>
        <p:nvGrpSpPr>
          <p:cNvPr id="158" name="Group"/>
          <p:cNvGrpSpPr/>
          <p:nvPr/>
        </p:nvGrpSpPr>
        <p:grpSpPr>
          <a:xfrm>
            <a:off x="693700" y="5047191"/>
            <a:ext cx="2336652" cy="2570166"/>
            <a:chOff x="0" y="-74693"/>
            <a:chExt cx="2336651" cy="2570165"/>
          </a:xfrm>
        </p:grpSpPr>
        <p:pic>
          <p:nvPicPr>
            <p:cNvPr id="164" name="Connection Line" descr="Connection Line"/>
            <p:cNvPicPr>
              <a:picLocks noChangeAspect="0"/>
            </p:cNvPicPr>
            <p:nvPr/>
          </p:nvPicPr>
          <p:blipFill>
            <a:blip r:embed="rId3">
              <a:extLst/>
            </a:blip>
            <a:stretch>
              <a:fillRect/>
            </a:stretch>
          </p:blipFill>
          <p:spPr>
            <a:xfrm>
              <a:off x="1064329" y="-74694"/>
              <a:ext cx="1272323" cy="2570166"/>
            </a:xfrm>
            <a:prstGeom prst="rect">
              <a:avLst/>
            </a:prstGeom>
            <a:effectLst/>
          </p:spPr>
        </p:pic>
        <p:sp>
          <p:nvSpPr>
            <p:cNvPr id="157" name="parse"/>
            <p:cNvSpPr txBox="1"/>
            <p:nvPr/>
          </p:nvSpPr>
          <p:spPr>
            <a:xfrm>
              <a:off x="0" y="319792"/>
              <a:ext cx="1239584" cy="5974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vl1pPr>
            </a:lstStyle>
            <a:p>
              <a:pPr/>
              <a:r>
                <a:t>parse</a:t>
              </a:r>
            </a:p>
          </p:txBody>
        </p:sp>
      </p:grpSp>
      <p:grpSp>
        <p:nvGrpSpPr>
          <p:cNvPr id="161" name="Group"/>
          <p:cNvGrpSpPr/>
          <p:nvPr/>
        </p:nvGrpSpPr>
        <p:grpSpPr>
          <a:xfrm>
            <a:off x="4525328" y="5231565"/>
            <a:ext cx="3109004" cy="2355023"/>
            <a:chOff x="-63499" y="-63500"/>
            <a:chExt cx="3109003" cy="2355022"/>
          </a:xfrm>
        </p:grpSpPr>
        <p:pic>
          <p:nvPicPr>
            <p:cNvPr id="166" name="Connection Line" descr="Connection Line"/>
            <p:cNvPicPr>
              <a:picLocks noChangeAspect="0"/>
            </p:cNvPicPr>
            <p:nvPr/>
          </p:nvPicPr>
          <p:blipFill>
            <a:blip r:embed="rId4">
              <a:extLst/>
            </a:blip>
            <a:stretch>
              <a:fillRect/>
            </a:stretch>
          </p:blipFill>
          <p:spPr>
            <a:xfrm>
              <a:off x="-63500" y="-63500"/>
              <a:ext cx="812378" cy="2355023"/>
            </a:xfrm>
            <a:prstGeom prst="rect">
              <a:avLst/>
            </a:prstGeom>
            <a:effectLst/>
          </p:spPr>
        </p:pic>
        <p:sp>
          <p:nvSpPr>
            <p:cNvPr id="160" name="generation"/>
            <p:cNvSpPr txBox="1"/>
            <p:nvPr/>
          </p:nvSpPr>
          <p:spPr>
            <a:xfrm>
              <a:off x="781639" y="146613"/>
              <a:ext cx="2263865" cy="597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vl1pPr>
            </a:lstStyle>
            <a:p>
              <a:pPr/>
              <a:r>
                <a:t>generation</a:t>
              </a:r>
            </a:p>
          </p:txBody>
        </p:sp>
      </p:grpSp>
      <p:pic>
        <p:nvPicPr>
          <p:cNvPr id="162" name="64be58f4d0dbd7218182ea2d2a4f7426.jpg" descr="64be58f4d0dbd7218182ea2d2a4f7426.jpg"/>
          <p:cNvPicPr>
            <a:picLocks noChangeAspect="1"/>
          </p:cNvPicPr>
          <p:nvPr/>
        </p:nvPicPr>
        <p:blipFill>
          <a:blip r:embed="rId5">
            <a:extLst/>
          </a:blip>
          <a:srcRect l="0" t="0" r="0" b="27633"/>
          <a:stretch>
            <a:fillRect/>
          </a:stretch>
        </p:blipFill>
        <p:spPr>
          <a:xfrm>
            <a:off x="7885460" y="3831358"/>
            <a:ext cx="4601090" cy="4181140"/>
          </a:xfrm>
          <a:prstGeom prst="rect">
            <a:avLst/>
          </a:prstGeom>
          <a:ln w="12700">
            <a:miter lim="400000"/>
          </a:ln>
        </p:spPr>
      </p:pic>
      <p:sp>
        <p:nvSpPr>
          <p:cNvPr id="163" name="Slide Number"/>
          <p:cNvSpPr txBox="1"/>
          <p:nvPr>
            <p:ph type="sldNum" sz="quarter" idx="2"/>
          </p:nvPr>
        </p:nvSpPr>
        <p:spPr>
          <a:xfrm>
            <a:off x="6387473" y="9296399"/>
            <a:ext cx="223132" cy="457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4" presetID="22" grpId="3" fill="hold">
                                  <p:stCondLst>
                                    <p:cond delay="0"/>
                                  </p:stCondLst>
                                  <p:iterate type="el" backwards="0">
                                    <p:tmAbs val="0"/>
                                  </p:iterate>
                                  <p:childTnLst>
                                    <p:set>
                                      <p:cBhvr>
                                        <p:cTn id="14" fill="hold"/>
                                        <p:tgtEl>
                                          <p:spTgt spid="158"/>
                                        </p:tgtEl>
                                        <p:attrNameLst>
                                          <p:attrName>style.visibility</p:attrName>
                                        </p:attrNameLst>
                                      </p:cBhvr>
                                      <p:to>
                                        <p:strVal val="visible"/>
                                      </p:to>
                                    </p:set>
                                    <p:animEffect filter="wipe(down)" transition="in">
                                      <p:cBhvr>
                                        <p:cTn id="15" dur="400"/>
                                        <p:tgtEl>
                                          <p:spTgt spid="158"/>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 presetID="22" grpId="4" fill="hold">
                                  <p:stCondLst>
                                    <p:cond delay="0"/>
                                  </p:stCondLst>
                                  <p:iterate type="el" backwards="0">
                                    <p:tmAbs val="0"/>
                                  </p:iterate>
                                  <p:childTnLst>
                                    <p:set>
                                      <p:cBhvr>
                                        <p:cTn id="19" fill="hold"/>
                                        <p:tgtEl>
                                          <p:spTgt spid="161"/>
                                        </p:tgtEl>
                                        <p:attrNameLst>
                                          <p:attrName>style.visibility</p:attrName>
                                        </p:attrNameLst>
                                      </p:cBhvr>
                                      <p:to>
                                        <p:strVal val="visible"/>
                                      </p:to>
                                    </p:set>
                                    <p:animEffect filter="wipe(up)" transition="in">
                                      <p:cBhvr>
                                        <p:cTn id="20" dur="4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2"/>
      <p:bldP build="whole" bldLvl="1" animBg="1" rev="0" advAuto="0" spid="158" grpId="3"/>
      <p:bldP build="whole" bldLvl="1" animBg="1" rev="0" advAuto="0" spid="162" grpId="1"/>
      <p:bldP build="whole" bldLvl="1" animBg="1" rev="0" advAuto="0" spid="161" grpId="4"/>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42" name="Method 2. O(n) Dynamic Programming"/>
          <p:cNvSpPr txBox="1"/>
          <p:nvPr/>
        </p:nvSpPr>
        <p:spPr>
          <a:xfrm>
            <a:off x="834072" y="904559"/>
            <a:ext cx="11336656"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mn-lt"/>
                <a:ea typeface="+mn-ea"/>
                <a:cs typeface="+mn-cs"/>
                <a:sym typeface="Helvetica Neue Medium"/>
              </a:defRPr>
            </a:lvl1pPr>
          </a:lstStyle>
          <a:p>
            <a:pPr/>
            <a:r>
              <a:t>Method 2. O(n) Dynamic Programming</a:t>
            </a:r>
          </a:p>
        </p:txBody>
      </p:sp>
      <p:sp>
        <p:nvSpPr>
          <p:cNvPr id="1943" name="Idea : Make a (weighted) CFG that generates just the possible underlyingly punctuated trees for this sentence"/>
          <p:cNvSpPr txBox="1"/>
          <p:nvPr/>
        </p:nvSpPr>
        <p:spPr>
          <a:xfrm>
            <a:off x="244665" y="2295493"/>
            <a:ext cx="12515470" cy="1105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300"/>
            </a:pPr>
            <a:r>
              <a:t>Idea : Make a (weighted) CFG that generates just the possible underlyingly punctuated trees for </a:t>
            </a:r>
            <a:r>
              <a:rPr i="1"/>
              <a:t>this</a:t>
            </a:r>
            <a:r>
              <a:t> sentence</a:t>
            </a:r>
          </a:p>
        </p:txBody>
      </p:sp>
      <p:grpSp>
        <p:nvGrpSpPr>
          <p:cNvPr id="1946" name="Group"/>
          <p:cNvGrpSpPr/>
          <p:nvPr/>
        </p:nvGrpSpPr>
        <p:grpSpPr>
          <a:xfrm>
            <a:off x="302452" y="3933989"/>
            <a:ext cx="13004801" cy="638565"/>
            <a:chOff x="0" y="0"/>
            <a:chExt cx="13004800" cy="638563"/>
          </a:xfrm>
        </p:grpSpPr>
        <p:sp>
          <p:nvSpPr>
            <p:cNvPr id="1944" name="Soft constraint          :Underlying punctuation fits the tree structure"/>
            <p:cNvSpPr txBox="1"/>
            <p:nvPr/>
          </p:nvSpPr>
          <p:spPr>
            <a:xfrm>
              <a:off x="0" y="-1"/>
              <a:ext cx="13004800"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3000"/>
              </a:lvl1pPr>
            </a:lstStyle>
            <a:p>
              <a:pPr/>
              <a:r>
                <a:t> Soft constraint          :Underlying punctuation fits the tree structure </a:t>
              </a:r>
            </a:p>
          </p:txBody>
        </p:sp>
        <p:sp>
          <p:nvSpPr>
            <p:cNvPr id="1945" name="1"/>
            <p:cNvSpPr/>
            <p:nvPr/>
          </p:nvSpPr>
          <p:spPr>
            <a:xfrm rot="60509">
              <a:off x="3124274" y="6133"/>
              <a:ext cx="597321" cy="627223"/>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1</a:t>
              </a:r>
            </a:p>
          </p:txBody>
        </p:sp>
      </p:grpSp>
      <p:grpSp>
        <p:nvGrpSpPr>
          <p:cNvPr id="1953" name="Group"/>
          <p:cNvGrpSpPr/>
          <p:nvPr/>
        </p:nvGrpSpPr>
        <p:grpSpPr>
          <a:xfrm>
            <a:off x="365601" y="8572301"/>
            <a:ext cx="8348818" cy="772106"/>
            <a:chOff x="0" y="0"/>
            <a:chExt cx="8348816" cy="772104"/>
          </a:xfrm>
        </p:grpSpPr>
        <p:sp>
          <p:nvSpPr>
            <p:cNvPr id="1947" name="1"/>
            <p:cNvSpPr/>
            <p:nvPr/>
          </p:nvSpPr>
          <p:spPr>
            <a:xfrm rot="60509">
              <a:off x="2760118" y="72897"/>
              <a:ext cx="597320" cy="62722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1</a:t>
              </a:r>
            </a:p>
          </p:txBody>
        </p:sp>
        <p:sp>
          <p:nvSpPr>
            <p:cNvPr id="1948" name="2"/>
            <p:cNvSpPr/>
            <p:nvPr/>
          </p:nvSpPr>
          <p:spPr>
            <a:xfrm rot="60509">
              <a:off x="3633949" y="72897"/>
              <a:ext cx="597320" cy="627224"/>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2</a:t>
              </a:r>
            </a:p>
          </p:txBody>
        </p:sp>
        <p:sp>
          <p:nvSpPr>
            <p:cNvPr id="1949" name="Intersect"/>
            <p:cNvSpPr txBox="1"/>
            <p:nvPr/>
          </p:nvSpPr>
          <p:spPr>
            <a:xfrm>
              <a:off x="-1" y="0"/>
              <a:ext cx="2483613" cy="771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Intersect</a:t>
              </a:r>
            </a:p>
          </p:txBody>
        </p:sp>
        <p:pic>
          <p:nvPicPr>
            <p:cNvPr id="1950" name="Line Line" descr="Line Line"/>
            <p:cNvPicPr>
              <a:picLocks noChangeAspect="0"/>
            </p:cNvPicPr>
            <p:nvPr/>
          </p:nvPicPr>
          <p:blipFill>
            <a:blip r:embed="rId3">
              <a:extLst/>
            </a:blip>
            <a:stretch>
              <a:fillRect/>
            </a:stretch>
          </p:blipFill>
          <p:spPr>
            <a:xfrm>
              <a:off x="4507774" y="210392"/>
              <a:ext cx="1134835" cy="352235"/>
            </a:xfrm>
            <a:prstGeom prst="rect">
              <a:avLst/>
            </a:prstGeom>
            <a:effectLst/>
          </p:spPr>
        </p:pic>
        <p:sp>
          <p:nvSpPr>
            <p:cNvPr id="1952" name="our CFG"/>
            <p:cNvSpPr txBox="1"/>
            <p:nvPr/>
          </p:nvSpPr>
          <p:spPr>
            <a:xfrm>
              <a:off x="6019433" y="913"/>
              <a:ext cx="2329384" cy="7711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our CFG</a:t>
              </a:r>
            </a:p>
          </p:txBody>
        </p:sp>
      </p:grpSp>
      <p:grpSp>
        <p:nvGrpSpPr>
          <p:cNvPr id="1956" name="Group"/>
          <p:cNvGrpSpPr/>
          <p:nvPr/>
        </p:nvGrpSpPr>
        <p:grpSpPr>
          <a:xfrm>
            <a:off x="380870" y="5050569"/>
            <a:ext cx="12632056" cy="638549"/>
            <a:chOff x="0" y="7"/>
            <a:chExt cx="12632055" cy="638547"/>
          </a:xfrm>
        </p:grpSpPr>
        <p:sp>
          <p:nvSpPr>
            <p:cNvPr id="1954" name="Soft constraint          :Underlying punctuation fits surface punctuation"/>
            <p:cNvSpPr txBox="1"/>
            <p:nvPr/>
          </p:nvSpPr>
          <p:spPr>
            <a:xfrm>
              <a:off x="0" y="49905"/>
              <a:ext cx="12632056" cy="5612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3000"/>
              </a:lvl1pPr>
            </a:lstStyle>
            <a:p>
              <a:pPr/>
              <a:r>
                <a:t>Soft constraint          :Underlying punctuation fits surface punctuation</a:t>
              </a:r>
            </a:p>
          </p:txBody>
        </p:sp>
        <p:sp>
          <p:nvSpPr>
            <p:cNvPr id="1955" name="2"/>
            <p:cNvSpPr/>
            <p:nvPr/>
          </p:nvSpPr>
          <p:spPr>
            <a:xfrm rot="60509">
              <a:off x="3045857" y="5215"/>
              <a:ext cx="597320" cy="628133"/>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2</a:t>
              </a:r>
            </a:p>
          </p:txBody>
        </p:sp>
      </p:grpSp>
      <p:grpSp>
        <p:nvGrpSpPr>
          <p:cNvPr id="1982" name="Group"/>
          <p:cNvGrpSpPr/>
          <p:nvPr/>
        </p:nvGrpSpPr>
        <p:grpSpPr>
          <a:xfrm>
            <a:off x="139128" y="6545960"/>
            <a:ext cx="12748675" cy="1893597"/>
            <a:chOff x="0" y="0"/>
            <a:chExt cx="12748673" cy="1893595"/>
          </a:xfrm>
        </p:grpSpPr>
        <p:sp>
          <p:nvSpPr>
            <p:cNvPr id="1957" name="Rounded Rectangle"/>
            <p:cNvSpPr/>
            <p:nvPr/>
          </p:nvSpPr>
          <p:spPr>
            <a:xfrm>
              <a:off x="6770775" y="845904"/>
              <a:ext cx="675382" cy="857881"/>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58" name="Rounded Rectangle"/>
            <p:cNvSpPr/>
            <p:nvPr/>
          </p:nvSpPr>
          <p:spPr>
            <a:xfrm>
              <a:off x="9412987" y="820504"/>
              <a:ext cx="656041" cy="857881"/>
            </a:xfrm>
            <a:prstGeom prst="roundRect">
              <a:avLst>
                <a:gd name="adj" fmla="val 19615"/>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59" name="Rounded Rectangle"/>
            <p:cNvSpPr/>
            <p:nvPr/>
          </p:nvSpPr>
          <p:spPr>
            <a:xfrm>
              <a:off x="12073292" y="792157"/>
              <a:ext cx="675382" cy="857882"/>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60" name="Rounded Rectangle"/>
            <p:cNvSpPr/>
            <p:nvPr/>
          </p:nvSpPr>
          <p:spPr>
            <a:xfrm>
              <a:off x="2754486" y="845904"/>
              <a:ext cx="675382" cy="857881"/>
            </a:xfrm>
            <a:prstGeom prst="roundRect">
              <a:avLst>
                <a:gd name="adj" fmla="val 19053"/>
              </a:avLst>
            </a:prstGeom>
            <a:solidFill>
              <a:srgbClr val="D6D5D5">
                <a:alpha val="48345"/>
              </a:srgb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961" name=","/>
            <p:cNvSpPr txBox="1"/>
            <p:nvPr/>
          </p:nvSpPr>
          <p:spPr>
            <a:xfrm>
              <a:off x="2934210" y="792157"/>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3"/>
                  </a:solidFill>
                </a:defRPr>
              </a:lvl1pPr>
            </a:lstStyle>
            <a:p>
              <a:pPr/>
              <a:r>
                <a:t>,</a:t>
              </a:r>
            </a:p>
          </p:txBody>
        </p:sp>
        <p:sp>
          <p:nvSpPr>
            <p:cNvPr id="1962" name="Hail"/>
            <p:cNvSpPr txBox="1"/>
            <p:nvPr/>
          </p:nvSpPr>
          <p:spPr>
            <a:xfrm>
              <a:off x="0" y="1077993"/>
              <a:ext cx="967879"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1963" name="the"/>
            <p:cNvSpPr txBox="1"/>
            <p:nvPr/>
          </p:nvSpPr>
          <p:spPr>
            <a:xfrm>
              <a:off x="993480" y="1077993"/>
              <a:ext cx="75448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1964" name="king"/>
            <p:cNvSpPr txBox="1"/>
            <p:nvPr/>
          </p:nvSpPr>
          <p:spPr>
            <a:xfrm>
              <a:off x="1832026" y="1077993"/>
              <a:ext cx="96788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1965" name="Arthur"/>
            <p:cNvSpPr txBox="1"/>
            <p:nvPr/>
          </p:nvSpPr>
          <p:spPr>
            <a:xfrm>
              <a:off x="3428617" y="1077993"/>
              <a:ext cx="1394669"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1966" name="Pendragon"/>
            <p:cNvSpPr txBox="1"/>
            <p:nvPr/>
          </p:nvSpPr>
          <p:spPr>
            <a:xfrm>
              <a:off x="4774207" y="1077993"/>
              <a:ext cx="203485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1967" name="who"/>
            <p:cNvSpPr txBox="1"/>
            <p:nvPr/>
          </p:nvSpPr>
          <p:spPr>
            <a:xfrm>
              <a:off x="7407872" y="1077993"/>
              <a:ext cx="754485"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1968" name="wields"/>
            <p:cNvSpPr txBox="1"/>
            <p:nvPr/>
          </p:nvSpPr>
          <p:spPr>
            <a:xfrm>
              <a:off x="8128000" y="1077993"/>
              <a:ext cx="1394669"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1969" name="Excalibur"/>
            <p:cNvSpPr txBox="1"/>
            <p:nvPr/>
          </p:nvSpPr>
          <p:spPr>
            <a:xfrm>
              <a:off x="10007600" y="1077993"/>
              <a:ext cx="203485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1970" name=","/>
            <p:cNvSpPr txBox="1"/>
            <p:nvPr/>
          </p:nvSpPr>
          <p:spPr>
            <a:xfrm>
              <a:off x="6963051" y="792157"/>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3"/>
                  </a:solidFill>
                </a:defRPr>
              </a:lvl1pPr>
            </a:lstStyle>
            <a:p>
              <a:pPr/>
              <a:r>
                <a:t>,</a:t>
              </a:r>
            </a:p>
          </p:txBody>
        </p:sp>
        <p:sp>
          <p:nvSpPr>
            <p:cNvPr id="1971" name="."/>
            <p:cNvSpPr txBox="1"/>
            <p:nvPr/>
          </p:nvSpPr>
          <p:spPr>
            <a:xfrm>
              <a:off x="12035858" y="561300"/>
              <a:ext cx="361443" cy="1155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solidFill>
                </a:defRPr>
              </a:lvl1pPr>
            </a:lstStyle>
            <a:p>
              <a:pPr/>
              <a:r>
                <a:t>.</a:t>
              </a:r>
            </a:p>
          </p:txBody>
        </p:sp>
        <p:grpSp>
          <p:nvGrpSpPr>
            <p:cNvPr id="1974" name="Group"/>
            <p:cNvGrpSpPr/>
            <p:nvPr/>
          </p:nvGrpSpPr>
          <p:grpSpPr>
            <a:xfrm>
              <a:off x="12271311" y="860378"/>
              <a:ext cx="455232" cy="1020518"/>
              <a:chOff x="0" y="0"/>
              <a:chExt cx="455231" cy="1020517"/>
            </a:xfrm>
          </p:grpSpPr>
          <p:sp>
            <p:nvSpPr>
              <p:cNvPr id="1972"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1973"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grpSp>
          <p:nvGrpSpPr>
            <p:cNvPr id="1977" name="Group"/>
            <p:cNvGrpSpPr/>
            <p:nvPr/>
          </p:nvGrpSpPr>
          <p:grpSpPr>
            <a:xfrm>
              <a:off x="9537518" y="873077"/>
              <a:ext cx="455233" cy="1020519"/>
              <a:chOff x="0" y="0"/>
              <a:chExt cx="455231" cy="1020517"/>
            </a:xfrm>
          </p:grpSpPr>
          <p:sp>
            <p:nvSpPr>
              <p:cNvPr id="1975"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1976"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sp>
          <p:nvSpPr>
            <p:cNvPr id="1978" name="？"/>
            <p:cNvSpPr txBox="1"/>
            <p:nvPr/>
          </p:nvSpPr>
          <p:spPr>
            <a:xfrm>
              <a:off x="2935469" y="0"/>
              <a:ext cx="289572" cy="8541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chemeClr val="accent1"/>
                  </a:solidFill>
                </a:defRPr>
              </a:lvl1pPr>
            </a:lstStyle>
            <a:p>
              <a:pPr/>
              <a:r>
                <a:t>？</a:t>
              </a:r>
            </a:p>
          </p:txBody>
        </p:sp>
        <p:sp>
          <p:nvSpPr>
            <p:cNvPr id="1979" name="？"/>
            <p:cNvSpPr txBox="1"/>
            <p:nvPr/>
          </p:nvSpPr>
          <p:spPr>
            <a:xfrm>
              <a:off x="6963680" y="0"/>
              <a:ext cx="289572" cy="8541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chemeClr val="accent1"/>
                  </a:solidFill>
                </a:defRPr>
              </a:lvl1pPr>
            </a:lstStyle>
            <a:p>
              <a:pPr/>
              <a:r>
                <a:t>？</a:t>
              </a:r>
            </a:p>
          </p:txBody>
        </p:sp>
        <p:sp>
          <p:nvSpPr>
            <p:cNvPr id="1980" name="？"/>
            <p:cNvSpPr txBox="1"/>
            <p:nvPr/>
          </p:nvSpPr>
          <p:spPr>
            <a:xfrm>
              <a:off x="9500084" y="0"/>
              <a:ext cx="289572" cy="8541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chemeClr val="accent1"/>
                  </a:solidFill>
                </a:defRPr>
              </a:lvl1pPr>
            </a:lstStyle>
            <a:p>
              <a:pPr/>
              <a:r>
                <a:t>？</a:t>
              </a:r>
            </a:p>
          </p:txBody>
        </p:sp>
        <p:sp>
          <p:nvSpPr>
            <p:cNvPr id="1981" name="？"/>
            <p:cNvSpPr txBox="1"/>
            <p:nvPr/>
          </p:nvSpPr>
          <p:spPr>
            <a:xfrm>
              <a:off x="12071794" y="0"/>
              <a:ext cx="289572" cy="8541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000">
                  <a:solidFill>
                    <a:schemeClr val="accent1"/>
                  </a:solidFill>
                </a:defRPr>
              </a:lvl1pPr>
            </a:lstStyle>
            <a:p>
              <a:pPr/>
              <a:r>
                <a:t>？</a:t>
              </a:r>
            </a:p>
          </p:txBody>
        </p:sp>
      </p:grpSp>
      <p:sp>
        <p:nvSpPr>
          <p:cNvPr id="1983" name="weighted FSA"/>
          <p:cNvSpPr txBox="1"/>
          <p:nvPr/>
        </p:nvSpPr>
        <p:spPr>
          <a:xfrm>
            <a:off x="8438727" y="5762956"/>
            <a:ext cx="346303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weighted FSA</a:t>
            </a:r>
          </a:p>
        </p:txBody>
      </p:sp>
      <p:sp>
        <p:nvSpPr>
          <p:cNvPr id="1984" name="PCFG"/>
          <p:cNvSpPr txBox="1"/>
          <p:nvPr/>
        </p:nvSpPr>
        <p:spPr>
          <a:xfrm>
            <a:off x="8904696" y="4393338"/>
            <a:ext cx="1516381"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PCFG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xit" nodeType="clickEffect" presetSubtype="0" presetID="1" grpId="3" fill="hold">
                                  <p:stCondLst>
                                    <p:cond delay="0"/>
                                  </p:stCondLst>
                                  <p:iterate type="el" backwards="0">
                                    <p:tmAbs val="0"/>
                                  </p:iterate>
                                  <p:childTnLst>
                                    <p:set>
                                      <p:cBhvr>
                                        <p:cTn id="14" fill="hold">
                                          <p:stCondLst>
                                            <p:cond delay="0"/>
                                          </p:stCondLst>
                                        </p:cTn>
                                        <p:tgtEl>
                                          <p:spTgt spid="198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Class="path" nodeType="clickEffect" presetSubtype="0" presetID="-1" grpId="4" accel="50000" decel="50000" fill="hold">
                                  <p:stCondLst>
                                    <p:cond delay="0"/>
                                  </p:stCondLst>
                                  <p:childTnLst>
                                    <p:animMotion path="M 0.000000 0.000000 L 0.000226 -0.245519" origin="layout" pathEditMode="relative">
                                      <p:cBhvr>
                                        <p:cTn id="18" dur="1000" fill="hold"/>
                                        <p:tgtEl>
                                          <p:spTgt spid="1953"/>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3" grpId="2"/>
      <p:bldP build="whole" bldLvl="1" animBg="1" rev="0" advAuto="0" spid="1982" grpId="3"/>
      <p:bldP build="whole" bldLvl="1" animBg="1" rev="0" advAuto="0" spid="1982"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89" name="Method 2. O(n) Dynamic Programming"/>
          <p:cNvSpPr txBox="1"/>
          <p:nvPr/>
        </p:nvSpPr>
        <p:spPr>
          <a:xfrm>
            <a:off x="834072" y="904559"/>
            <a:ext cx="11336656"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mn-lt"/>
                <a:ea typeface="+mn-ea"/>
                <a:cs typeface="+mn-cs"/>
                <a:sym typeface="Helvetica Neue Medium"/>
              </a:defRPr>
            </a:lvl1pPr>
          </a:lstStyle>
          <a:p>
            <a:pPr/>
            <a:r>
              <a:t>Method 2. O(n) Dynamic Programming</a:t>
            </a:r>
          </a:p>
        </p:txBody>
      </p:sp>
      <p:sp>
        <p:nvSpPr>
          <p:cNvPr id="1990" name="Idea : Make a (weighted) CFG that generates just the possible underlyingly punctuated trees for this sentence"/>
          <p:cNvSpPr txBox="1"/>
          <p:nvPr/>
        </p:nvSpPr>
        <p:spPr>
          <a:xfrm>
            <a:off x="244665" y="2295493"/>
            <a:ext cx="12515470" cy="1105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300"/>
            </a:pPr>
            <a:r>
              <a:t>Idea : Make a (weighted) CFG that generates just the possible underlyingly punctuated trees for </a:t>
            </a:r>
            <a:r>
              <a:rPr i="1"/>
              <a:t>this</a:t>
            </a:r>
            <a:r>
              <a:t> sentence</a:t>
            </a:r>
          </a:p>
        </p:txBody>
      </p:sp>
      <p:grpSp>
        <p:nvGrpSpPr>
          <p:cNvPr id="1993" name="Group"/>
          <p:cNvGrpSpPr/>
          <p:nvPr/>
        </p:nvGrpSpPr>
        <p:grpSpPr>
          <a:xfrm>
            <a:off x="302452" y="3933989"/>
            <a:ext cx="13004801" cy="638565"/>
            <a:chOff x="0" y="0"/>
            <a:chExt cx="13004800" cy="638563"/>
          </a:xfrm>
        </p:grpSpPr>
        <p:sp>
          <p:nvSpPr>
            <p:cNvPr id="1991" name="Soft constraint          :Underlying punctuation fits the tree structure"/>
            <p:cNvSpPr txBox="1"/>
            <p:nvPr/>
          </p:nvSpPr>
          <p:spPr>
            <a:xfrm>
              <a:off x="0" y="-1"/>
              <a:ext cx="13004800"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3000"/>
              </a:lvl1pPr>
            </a:lstStyle>
            <a:p>
              <a:pPr/>
              <a:r>
                <a:t> Soft constraint          :Underlying punctuation fits the tree structure </a:t>
              </a:r>
            </a:p>
          </p:txBody>
        </p:sp>
        <p:sp>
          <p:nvSpPr>
            <p:cNvPr id="1992" name="1"/>
            <p:cNvSpPr/>
            <p:nvPr/>
          </p:nvSpPr>
          <p:spPr>
            <a:xfrm rot="60509">
              <a:off x="3124274" y="6133"/>
              <a:ext cx="597321" cy="627223"/>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1</a:t>
              </a:r>
            </a:p>
          </p:txBody>
        </p:sp>
      </p:grpSp>
      <p:grpSp>
        <p:nvGrpSpPr>
          <p:cNvPr id="1996" name="Group"/>
          <p:cNvGrpSpPr/>
          <p:nvPr/>
        </p:nvGrpSpPr>
        <p:grpSpPr>
          <a:xfrm>
            <a:off x="380870" y="5050569"/>
            <a:ext cx="12632056" cy="638549"/>
            <a:chOff x="0" y="7"/>
            <a:chExt cx="12632055" cy="638547"/>
          </a:xfrm>
        </p:grpSpPr>
        <p:sp>
          <p:nvSpPr>
            <p:cNvPr id="1994" name="Soft constraint          :Underlying punctuation fits surface punctuation"/>
            <p:cNvSpPr txBox="1"/>
            <p:nvPr/>
          </p:nvSpPr>
          <p:spPr>
            <a:xfrm>
              <a:off x="0" y="49905"/>
              <a:ext cx="12632056" cy="5612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3000"/>
              </a:lvl1pPr>
            </a:lstStyle>
            <a:p>
              <a:pPr/>
              <a:r>
                <a:t>Soft constraint          :Underlying punctuation fits surface punctuation</a:t>
              </a:r>
            </a:p>
          </p:txBody>
        </p:sp>
        <p:sp>
          <p:nvSpPr>
            <p:cNvPr id="1995" name="2"/>
            <p:cNvSpPr/>
            <p:nvPr/>
          </p:nvSpPr>
          <p:spPr>
            <a:xfrm rot="60509">
              <a:off x="3045857" y="5215"/>
              <a:ext cx="597320" cy="628133"/>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2</a:t>
              </a:r>
            </a:p>
          </p:txBody>
        </p:sp>
      </p:grpSp>
      <p:grpSp>
        <p:nvGrpSpPr>
          <p:cNvPr id="2003" name="Group"/>
          <p:cNvGrpSpPr/>
          <p:nvPr/>
        </p:nvGrpSpPr>
        <p:grpSpPr>
          <a:xfrm>
            <a:off x="363303" y="6171420"/>
            <a:ext cx="8348817" cy="772106"/>
            <a:chOff x="0" y="0"/>
            <a:chExt cx="8348816" cy="772104"/>
          </a:xfrm>
        </p:grpSpPr>
        <p:sp>
          <p:nvSpPr>
            <p:cNvPr id="1997" name="1"/>
            <p:cNvSpPr/>
            <p:nvPr/>
          </p:nvSpPr>
          <p:spPr>
            <a:xfrm rot="60509">
              <a:off x="2760118" y="72897"/>
              <a:ext cx="597320" cy="62722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1</a:t>
              </a:r>
            </a:p>
          </p:txBody>
        </p:sp>
        <p:sp>
          <p:nvSpPr>
            <p:cNvPr id="1998" name="2"/>
            <p:cNvSpPr/>
            <p:nvPr/>
          </p:nvSpPr>
          <p:spPr>
            <a:xfrm rot="60509">
              <a:off x="3633949" y="72897"/>
              <a:ext cx="597320" cy="627224"/>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2</a:t>
              </a:r>
            </a:p>
          </p:txBody>
        </p:sp>
        <p:sp>
          <p:nvSpPr>
            <p:cNvPr id="1999" name="Intersect"/>
            <p:cNvSpPr txBox="1"/>
            <p:nvPr/>
          </p:nvSpPr>
          <p:spPr>
            <a:xfrm>
              <a:off x="-1" y="0"/>
              <a:ext cx="2483613" cy="771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Intersect</a:t>
              </a:r>
            </a:p>
          </p:txBody>
        </p:sp>
        <p:pic>
          <p:nvPicPr>
            <p:cNvPr id="2000" name="Line Line" descr="Line Line"/>
            <p:cNvPicPr>
              <a:picLocks noChangeAspect="0"/>
            </p:cNvPicPr>
            <p:nvPr/>
          </p:nvPicPr>
          <p:blipFill>
            <a:blip r:embed="rId3">
              <a:extLst/>
            </a:blip>
            <a:stretch>
              <a:fillRect/>
            </a:stretch>
          </p:blipFill>
          <p:spPr>
            <a:xfrm>
              <a:off x="4507774" y="210392"/>
              <a:ext cx="1134835" cy="352235"/>
            </a:xfrm>
            <a:prstGeom prst="rect">
              <a:avLst/>
            </a:prstGeom>
            <a:effectLst/>
          </p:spPr>
        </p:pic>
        <p:sp>
          <p:nvSpPr>
            <p:cNvPr id="2002" name="our CFG"/>
            <p:cNvSpPr txBox="1"/>
            <p:nvPr/>
          </p:nvSpPr>
          <p:spPr>
            <a:xfrm>
              <a:off x="6019433" y="913"/>
              <a:ext cx="2329384" cy="7711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our CFG</a:t>
              </a:r>
            </a:p>
          </p:txBody>
        </p:sp>
      </p:grpSp>
      <p:pic>
        <p:nvPicPr>
          <p:cNvPr id="2004" name="cap.pdf" descr="cap.pdf"/>
          <p:cNvPicPr>
            <a:picLocks noChangeAspect="1"/>
          </p:cNvPicPr>
          <p:nvPr/>
        </p:nvPicPr>
        <p:blipFill>
          <a:blip r:embed="rId4">
            <a:extLst/>
          </a:blip>
          <a:stretch>
            <a:fillRect/>
          </a:stretch>
        </p:blipFill>
        <p:spPr>
          <a:xfrm>
            <a:off x="3006447" y="7662524"/>
            <a:ext cx="781148" cy="898320"/>
          </a:xfrm>
          <a:prstGeom prst="rect">
            <a:avLst/>
          </a:prstGeom>
          <a:ln w="12700">
            <a:miter lim="400000"/>
          </a:ln>
        </p:spPr>
      </p:pic>
      <p:sp>
        <p:nvSpPr>
          <p:cNvPr id="2005" name="weighted FSA"/>
          <p:cNvSpPr txBox="1"/>
          <p:nvPr/>
        </p:nvSpPr>
        <p:spPr>
          <a:xfrm>
            <a:off x="8438727" y="5762956"/>
            <a:ext cx="346303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weighted FSA</a:t>
            </a:r>
          </a:p>
        </p:txBody>
      </p:sp>
      <p:sp>
        <p:nvSpPr>
          <p:cNvPr id="2006" name="PCFG"/>
          <p:cNvSpPr txBox="1"/>
          <p:nvPr/>
        </p:nvSpPr>
        <p:spPr>
          <a:xfrm>
            <a:off x="8904696" y="4393338"/>
            <a:ext cx="1516381"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PCFG</a:t>
            </a:r>
          </a:p>
        </p:txBody>
      </p:sp>
      <p:sp>
        <p:nvSpPr>
          <p:cNvPr id="2007" name="PCFG"/>
          <p:cNvSpPr txBox="1"/>
          <p:nvPr/>
        </p:nvSpPr>
        <p:spPr>
          <a:xfrm>
            <a:off x="753430" y="7757102"/>
            <a:ext cx="151638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PCFG</a:t>
            </a:r>
          </a:p>
        </p:txBody>
      </p:sp>
      <p:sp>
        <p:nvSpPr>
          <p:cNvPr id="2008" name="weighted FSA"/>
          <p:cNvSpPr txBox="1"/>
          <p:nvPr/>
        </p:nvSpPr>
        <p:spPr>
          <a:xfrm>
            <a:off x="4524231" y="7757102"/>
            <a:ext cx="346303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5">
                    <a:hueOff val="-82419"/>
                    <a:satOff val="-9513"/>
                    <a:lumOff val="-16343"/>
                  </a:schemeClr>
                </a:solidFill>
              </a:defRPr>
            </a:lvl1pPr>
          </a:lstStyle>
          <a:p>
            <a:pPr/>
            <a:r>
              <a:t>weighted FSA</a:t>
            </a:r>
          </a:p>
        </p:txBody>
      </p:sp>
      <p:sp>
        <p:nvSpPr>
          <p:cNvPr id="2009" name="="/>
          <p:cNvSpPr txBox="1"/>
          <p:nvPr/>
        </p:nvSpPr>
        <p:spPr>
          <a:xfrm>
            <a:off x="8320982" y="7602036"/>
            <a:ext cx="571501"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a:t>
            </a:r>
          </a:p>
        </p:txBody>
      </p:sp>
      <p:sp>
        <p:nvSpPr>
          <p:cNvPr id="2010" name="weighted CFG"/>
          <p:cNvSpPr txBox="1"/>
          <p:nvPr/>
        </p:nvSpPr>
        <p:spPr>
          <a:xfrm>
            <a:off x="9226196" y="7757102"/>
            <a:ext cx="3547365"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1"/>
                </a:solidFill>
              </a:defRPr>
            </a:lvl1pPr>
          </a:lstStyle>
          <a:p>
            <a:pPr/>
            <a:r>
              <a:t>weighted CFG</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15" name="Method 2. O(n) Dynamic Programming"/>
          <p:cNvSpPr txBox="1"/>
          <p:nvPr/>
        </p:nvSpPr>
        <p:spPr>
          <a:xfrm>
            <a:off x="834072" y="904559"/>
            <a:ext cx="11336656"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mn-lt"/>
                <a:ea typeface="+mn-ea"/>
                <a:cs typeface="+mn-cs"/>
                <a:sym typeface="Helvetica Neue Medium"/>
              </a:defRPr>
            </a:lvl1pPr>
          </a:lstStyle>
          <a:p>
            <a:pPr/>
            <a:r>
              <a:t>Method 2. O(n) Dynamic Programming</a:t>
            </a:r>
          </a:p>
        </p:txBody>
      </p:sp>
      <p:sp>
        <p:nvSpPr>
          <p:cNvPr id="2016" name="Idea : Make a (weighted) CFG that generates just the possible underlyingly punctuated trees for this sentence"/>
          <p:cNvSpPr txBox="1"/>
          <p:nvPr/>
        </p:nvSpPr>
        <p:spPr>
          <a:xfrm>
            <a:off x="244665" y="2295493"/>
            <a:ext cx="12515470" cy="1105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300"/>
            </a:pPr>
            <a:r>
              <a:t>Idea : Make a (weighted) CFG that generates just the possible underlyingly punctuated trees for </a:t>
            </a:r>
            <a:r>
              <a:rPr i="1"/>
              <a:t>this</a:t>
            </a:r>
            <a:r>
              <a:t> sentence</a:t>
            </a:r>
          </a:p>
        </p:txBody>
      </p:sp>
      <p:grpSp>
        <p:nvGrpSpPr>
          <p:cNvPr id="2019" name="Group"/>
          <p:cNvGrpSpPr/>
          <p:nvPr/>
        </p:nvGrpSpPr>
        <p:grpSpPr>
          <a:xfrm>
            <a:off x="302452" y="3933989"/>
            <a:ext cx="13004801" cy="638565"/>
            <a:chOff x="0" y="0"/>
            <a:chExt cx="13004800" cy="638563"/>
          </a:xfrm>
        </p:grpSpPr>
        <p:sp>
          <p:nvSpPr>
            <p:cNvPr id="2017" name="Soft constraint          :Underlying punctuation fits the tree structure"/>
            <p:cNvSpPr txBox="1"/>
            <p:nvPr/>
          </p:nvSpPr>
          <p:spPr>
            <a:xfrm>
              <a:off x="0" y="-1"/>
              <a:ext cx="13004800"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3000"/>
              </a:lvl1pPr>
            </a:lstStyle>
            <a:p>
              <a:pPr/>
              <a:r>
                <a:t> Soft constraint          :Underlying punctuation fits the tree structure </a:t>
              </a:r>
            </a:p>
          </p:txBody>
        </p:sp>
        <p:sp>
          <p:nvSpPr>
            <p:cNvPr id="2018" name="1"/>
            <p:cNvSpPr/>
            <p:nvPr/>
          </p:nvSpPr>
          <p:spPr>
            <a:xfrm rot="60509">
              <a:off x="3124274" y="6133"/>
              <a:ext cx="597321" cy="627223"/>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1</a:t>
              </a:r>
            </a:p>
          </p:txBody>
        </p:sp>
      </p:grpSp>
      <p:grpSp>
        <p:nvGrpSpPr>
          <p:cNvPr id="2022" name="Group"/>
          <p:cNvGrpSpPr/>
          <p:nvPr/>
        </p:nvGrpSpPr>
        <p:grpSpPr>
          <a:xfrm>
            <a:off x="380870" y="5050569"/>
            <a:ext cx="12632056" cy="638549"/>
            <a:chOff x="0" y="7"/>
            <a:chExt cx="12632055" cy="638547"/>
          </a:xfrm>
        </p:grpSpPr>
        <p:sp>
          <p:nvSpPr>
            <p:cNvPr id="2020" name="Soft constraint          :Underlying punctuation fits surface punctuation"/>
            <p:cNvSpPr txBox="1"/>
            <p:nvPr/>
          </p:nvSpPr>
          <p:spPr>
            <a:xfrm>
              <a:off x="0" y="49905"/>
              <a:ext cx="12632056" cy="5612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3000"/>
              </a:lvl1pPr>
            </a:lstStyle>
            <a:p>
              <a:pPr/>
              <a:r>
                <a:t>Soft constraint          :Underlying punctuation fits surface punctuation</a:t>
              </a:r>
            </a:p>
          </p:txBody>
        </p:sp>
        <p:sp>
          <p:nvSpPr>
            <p:cNvPr id="2021" name="2"/>
            <p:cNvSpPr/>
            <p:nvPr/>
          </p:nvSpPr>
          <p:spPr>
            <a:xfrm rot="60509">
              <a:off x="3045857" y="5215"/>
              <a:ext cx="597320" cy="628133"/>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2</a:t>
              </a:r>
            </a:p>
          </p:txBody>
        </p:sp>
      </p:grpSp>
      <p:grpSp>
        <p:nvGrpSpPr>
          <p:cNvPr id="2029" name="Group"/>
          <p:cNvGrpSpPr/>
          <p:nvPr/>
        </p:nvGrpSpPr>
        <p:grpSpPr>
          <a:xfrm>
            <a:off x="363303" y="6171420"/>
            <a:ext cx="8348817" cy="772106"/>
            <a:chOff x="0" y="0"/>
            <a:chExt cx="8348816" cy="772104"/>
          </a:xfrm>
        </p:grpSpPr>
        <p:sp>
          <p:nvSpPr>
            <p:cNvPr id="2023" name="1"/>
            <p:cNvSpPr/>
            <p:nvPr/>
          </p:nvSpPr>
          <p:spPr>
            <a:xfrm rot="60509">
              <a:off x="2760118" y="72897"/>
              <a:ext cx="597320" cy="62722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1</a:t>
              </a:r>
            </a:p>
          </p:txBody>
        </p:sp>
        <p:sp>
          <p:nvSpPr>
            <p:cNvPr id="2024" name="2"/>
            <p:cNvSpPr/>
            <p:nvPr/>
          </p:nvSpPr>
          <p:spPr>
            <a:xfrm rot="60509">
              <a:off x="3633949" y="72897"/>
              <a:ext cx="597320" cy="627224"/>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2</a:t>
              </a:r>
            </a:p>
          </p:txBody>
        </p:sp>
        <p:sp>
          <p:nvSpPr>
            <p:cNvPr id="2025" name="Intersect"/>
            <p:cNvSpPr txBox="1"/>
            <p:nvPr/>
          </p:nvSpPr>
          <p:spPr>
            <a:xfrm>
              <a:off x="-1" y="0"/>
              <a:ext cx="2483613" cy="771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Intersect</a:t>
              </a:r>
            </a:p>
          </p:txBody>
        </p:sp>
        <p:pic>
          <p:nvPicPr>
            <p:cNvPr id="2026" name="Line Line" descr="Line Line"/>
            <p:cNvPicPr>
              <a:picLocks noChangeAspect="0"/>
            </p:cNvPicPr>
            <p:nvPr/>
          </p:nvPicPr>
          <p:blipFill>
            <a:blip r:embed="rId3">
              <a:extLst/>
            </a:blip>
            <a:stretch>
              <a:fillRect/>
            </a:stretch>
          </p:blipFill>
          <p:spPr>
            <a:xfrm>
              <a:off x="4507774" y="210392"/>
              <a:ext cx="1134835" cy="352235"/>
            </a:xfrm>
            <a:prstGeom prst="rect">
              <a:avLst/>
            </a:prstGeom>
            <a:effectLst/>
          </p:spPr>
        </p:pic>
        <p:sp>
          <p:nvSpPr>
            <p:cNvPr id="2028" name="our CFG"/>
            <p:cNvSpPr txBox="1"/>
            <p:nvPr/>
          </p:nvSpPr>
          <p:spPr>
            <a:xfrm>
              <a:off x="6019433" y="913"/>
              <a:ext cx="2329384" cy="7711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our CFG</a:t>
              </a:r>
            </a:p>
          </p:txBody>
        </p:sp>
      </p:grpSp>
      <p:sp>
        <p:nvSpPr>
          <p:cNvPr id="2030" name="Now we can find the best underlyingly punctuated tree…"/>
          <p:cNvSpPr txBox="1"/>
          <p:nvPr/>
        </p:nvSpPr>
        <p:spPr>
          <a:xfrm>
            <a:off x="-654100" y="7124797"/>
            <a:ext cx="13463574" cy="10684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300"/>
            </a:pPr>
            <a:r>
              <a:t>Now we can find the best underlyingly punctuated tree</a:t>
            </a:r>
          </a:p>
          <a:p>
            <a:pPr lvl="5" marL="2680890" indent="-458390">
              <a:buSzPct val="145000"/>
              <a:buChar char="•"/>
              <a:defRPr sz="3000"/>
            </a:pPr>
            <a:r>
              <a:t>or sum over all of them for the model likelihood in training</a:t>
            </a:r>
          </a:p>
        </p:txBody>
      </p:sp>
      <p:sp>
        <p:nvSpPr>
          <p:cNvPr id="2031" name="For our CFG, this can be done in O(n) time"/>
          <p:cNvSpPr txBox="1"/>
          <p:nvPr/>
        </p:nvSpPr>
        <p:spPr>
          <a:xfrm>
            <a:off x="543040" y="8374518"/>
            <a:ext cx="8503844" cy="597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For our CFG, this can be done in O(n) time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3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0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31" grpId="2"/>
      <p:bldP build="whole" bldLvl="1" animBg="1" rev="0" advAuto="0" spid="2030"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035" name="Slide Number"/>
          <p:cNvSpPr txBox="1"/>
          <p:nvPr>
            <p:ph type="sldNum" sz="quarter" idx="2"/>
          </p:nvPr>
        </p:nvSpPr>
        <p:spPr>
          <a:xfrm>
            <a:off x="6383544" y="9296400"/>
            <a:ext cx="230938"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36" name="Line Line" descr="Line Line"/>
          <p:cNvPicPr>
            <a:picLocks noChangeAspect="0"/>
          </p:cNvPicPr>
          <p:nvPr/>
        </p:nvPicPr>
        <p:blipFill>
          <a:blip r:embed="rId2">
            <a:extLst/>
          </a:blip>
          <a:stretch>
            <a:fillRect/>
          </a:stretch>
        </p:blipFill>
        <p:spPr>
          <a:xfrm rot="12693574">
            <a:off x="778797" y="1414901"/>
            <a:ext cx="1766913" cy="143685"/>
          </a:xfrm>
          <a:prstGeom prst="rect">
            <a:avLst/>
          </a:prstGeom>
        </p:spPr>
      </p:pic>
      <p:sp>
        <p:nvSpPr>
          <p:cNvPr id="2038" name="Line"/>
          <p:cNvSpPr/>
          <p:nvPr/>
        </p:nvSpPr>
        <p:spPr>
          <a:xfrm flipV="1">
            <a:off x="2421802" y="2222065"/>
            <a:ext cx="1" cy="302731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039" name="Shape"/>
          <p:cNvSpPr/>
          <p:nvPr/>
        </p:nvSpPr>
        <p:spPr>
          <a:xfrm>
            <a:off x="0" y="1094384"/>
            <a:ext cx="12147494" cy="4344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3" y="56"/>
                </a:moveTo>
                <a:lnTo>
                  <a:pt x="5256" y="5370"/>
                </a:lnTo>
                <a:lnTo>
                  <a:pt x="15838" y="8982"/>
                </a:lnTo>
                <a:lnTo>
                  <a:pt x="19152" y="13781"/>
                </a:lnTo>
                <a:lnTo>
                  <a:pt x="20470" y="13987"/>
                </a:lnTo>
                <a:lnTo>
                  <a:pt x="21600" y="21515"/>
                </a:lnTo>
                <a:lnTo>
                  <a:pt x="0" y="21600"/>
                </a:lnTo>
                <a:lnTo>
                  <a:pt x="30" y="0"/>
                </a:lnTo>
                <a:lnTo>
                  <a:pt x="1563"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040" name="Shape"/>
          <p:cNvSpPr/>
          <p:nvPr/>
        </p:nvSpPr>
        <p:spPr>
          <a:xfrm>
            <a:off x="3444124" y="3405431"/>
            <a:ext cx="3523096" cy="2018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5" y="356"/>
                </a:moveTo>
                <a:lnTo>
                  <a:pt x="17621" y="0"/>
                </a:lnTo>
                <a:lnTo>
                  <a:pt x="21600" y="21574"/>
                </a:lnTo>
                <a:lnTo>
                  <a:pt x="0" y="21600"/>
                </a:lnTo>
                <a:lnTo>
                  <a:pt x="4549" y="10871"/>
                </a:lnTo>
                <a:lnTo>
                  <a:pt x="11865"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041" name="Shape"/>
          <p:cNvSpPr/>
          <p:nvPr/>
        </p:nvSpPr>
        <p:spPr>
          <a:xfrm>
            <a:off x="7432929" y="3066532"/>
            <a:ext cx="4704460" cy="2342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1" y="0"/>
                </a:moveTo>
                <a:cubicBezTo>
                  <a:pt x="5188" y="443"/>
                  <a:pt x="6823" y="688"/>
                  <a:pt x="8464" y="731"/>
                </a:cubicBezTo>
                <a:cubicBezTo>
                  <a:pt x="8845" y="741"/>
                  <a:pt x="9230" y="741"/>
                  <a:pt x="9596" y="915"/>
                </a:cubicBezTo>
                <a:cubicBezTo>
                  <a:pt x="10565" y="1377"/>
                  <a:pt x="11215" y="2806"/>
                  <a:pt x="11929" y="3964"/>
                </a:cubicBezTo>
                <a:cubicBezTo>
                  <a:pt x="12825" y="5419"/>
                  <a:pt x="13846" y="6520"/>
                  <a:pt x="14963" y="7164"/>
                </a:cubicBezTo>
                <a:cubicBezTo>
                  <a:pt x="16154" y="7850"/>
                  <a:pt x="17426" y="8001"/>
                  <a:pt x="18668" y="7593"/>
                </a:cubicBezTo>
                <a:lnTo>
                  <a:pt x="21600" y="21574"/>
                </a:lnTo>
                <a:lnTo>
                  <a:pt x="0" y="21600"/>
                </a:lnTo>
                <a:lnTo>
                  <a:pt x="1963" y="8732"/>
                </a:lnTo>
                <a:lnTo>
                  <a:pt x="3571"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042" name="Line"/>
          <p:cNvSpPr/>
          <p:nvPr/>
        </p:nvSpPr>
        <p:spPr>
          <a:xfrm flipV="1">
            <a:off x="613601" y="924060"/>
            <a:ext cx="1" cy="4368703"/>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043" name="Line"/>
          <p:cNvSpPr/>
          <p:nvPr/>
        </p:nvSpPr>
        <p:spPr>
          <a:xfrm flipV="1">
            <a:off x="1479033" y="3394219"/>
            <a:ext cx="1" cy="178881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044" name="Line"/>
          <p:cNvSpPr/>
          <p:nvPr/>
        </p:nvSpPr>
        <p:spPr>
          <a:xfrm flipV="1">
            <a:off x="4197094" y="4406929"/>
            <a:ext cx="1" cy="764366"/>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045" name="Line"/>
          <p:cNvSpPr/>
          <p:nvPr/>
        </p:nvSpPr>
        <p:spPr>
          <a:xfrm flipV="1">
            <a:off x="5726225" y="3457057"/>
            <a:ext cx="1" cy="178881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046" name="Line"/>
          <p:cNvSpPr/>
          <p:nvPr/>
        </p:nvSpPr>
        <p:spPr>
          <a:xfrm flipV="1">
            <a:off x="7861540" y="4069604"/>
            <a:ext cx="1" cy="1111226"/>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047" name="Line"/>
          <p:cNvSpPr/>
          <p:nvPr/>
        </p:nvSpPr>
        <p:spPr>
          <a:xfrm flipV="1">
            <a:off x="8923415" y="3168314"/>
            <a:ext cx="1" cy="197119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048" name="Line"/>
          <p:cNvSpPr/>
          <p:nvPr/>
        </p:nvSpPr>
        <p:spPr>
          <a:xfrm flipV="1">
            <a:off x="11071424" y="4069604"/>
            <a:ext cx="1" cy="1111226"/>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049" name="Line Line" descr="Line Line"/>
          <p:cNvPicPr>
            <a:picLocks noChangeAspect="0"/>
          </p:cNvPicPr>
          <p:nvPr/>
        </p:nvPicPr>
        <p:blipFill>
          <a:blip r:embed="rId3">
            <a:extLst/>
          </a:blip>
          <a:stretch>
            <a:fillRect/>
          </a:stretch>
        </p:blipFill>
        <p:spPr>
          <a:xfrm rot="16200000">
            <a:off x="296114" y="748374"/>
            <a:ext cx="673304" cy="143685"/>
          </a:xfrm>
          <a:prstGeom prst="rect">
            <a:avLst/>
          </a:prstGeom>
        </p:spPr>
      </p:pic>
      <p:pic>
        <p:nvPicPr>
          <p:cNvPr id="2051" name="Line Line" descr="Line Line"/>
          <p:cNvPicPr>
            <a:picLocks noChangeAspect="0"/>
          </p:cNvPicPr>
          <p:nvPr/>
        </p:nvPicPr>
        <p:blipFill>
          <a:blip r:embed="rId4">
            <a:extLst/>
          </a:blip>
          <a:stretch>
            <a:fillRect/>
          </a:stretch>
        </p:blipFill>
        <p:spPr>
          <a:xfrm rot="7038013">
            <a:off x="1024120" y="2806763"/>
            <a:ext cx="1469647" cy="143685"/>
          </a:xfrm>
          <a:prstGeom prst="rect">
            <a:avLst/>
          </a:prstGeom>
        </p:spPr>
      </p:pic>
      <p:pic>
        <p:nvPicPr>
          <p:cNvPr id="2053" name="Line Line" descr="Line Line"/>
          <p:cNvPicPr>
            <a:picLocks noChangeAspect="0"/>
          </p:cNvPicPr>
          <p:nvPr/>
        </p:nvPicPr>
        <p:blipFill>
          <a:blip r:embed="rId5">
            <a:extLst/>
          </a:blip>
          <a:stretch>
            <a:fillRect/>
          </a:stretch>
        </p:blipFill>
        <p:spPr>
          <a:xfrm rot="11742656">
            <a:off x="2537864" y="2651018"/>
            <a:ext cx="3372179" cy="143685"/>
          </a:xfrm>
          <a:prstGeom prst="rect">
            <a:avLst/>
          </a:prstGeom>
        </p:spPr>
      </p:pic>
      <p:pic>
        <p:nvPicPr>
          <p:cNvPr id="2055" name="Line Line" descr="Line Line"/>
          <p:cNvPicPr>
            <a:picLocks noChangeAspect="0"/>
          </p:cNvPicPr>
          <p:nvPr/>
        </p:nvPicPr>
        <p:blipFill>
          <a:blip r:embed="rId6">
            <a:extLst/>
          </a:blip>
          <a:stretch>
            <a:fillRect/>
          </a:stretch>
        </p:blipFill>
        <p:spPr>
          <a:xfrm rot="8477905">
            <a:off x="3914654" y="3794086"/>
            <a:ext cx="1986757" cy="143685"/>
          </a:xfrm>
          <a:prstGeom prst="rect">
            <a:avLst/>
          </a:prstGeom>
        </p:spPr>
      </p:pic>
      <p:pic>
        <p:nvPicPr>
          <p:cNvPr id="2057" name="Line Line" descr="Line Line"/>
          <p:cNvPicPr>
            <a:picLocks noChangeAspect="0"/>
          </p:cNvPicPr>
          <p:nvPr/>
        </p:nvPicPr>
        <p:blipFill>
          <a:blip r:embed="rId7">
            <a:extLst/>
          </a:blip>
          <a:stretch>
            <a:fillRect/>
          </a:stretch>
        </p:blipFill>
        <p:spPr>
          <a:xfrm rot="11207438">
            <a:off x="2497049" y="2448632"/>
            <a:ext cx="6458352" cy="143685"/>
          </a:xfrm>
          <a:prstGeom prst="rect">
            <a:avLst/>
          </a:prstGeom>
        </p:spPr>
      </p:pic>
      <p:pic>
        <p:nvPicPr>
          <p:cNvPr id="2059" name="Line Line" descr="Line Line"/>
          <p:cNvPicPr>
            <a:picLocks noChangeAspect="0"/>
          </p:cNvPicPr>
          <p:nvPr/>
        </p:nvPicPr>
        <p:blipFill>
          <a:blip r:embed="rId8">
            <a:extLst/>
          </a:blip>
          <a:stretch>
            <a:fillRect/>
          </a:stretch>
        </p:blipFill>
        <p:spPr>
          <a:xfrm rot="6392623">
            <a:off x="7385734" y="3663878"/>
            <a:ext cx="1253026" cy="143685"/>
          </a:xfrm>
          <a:prstGeom prst="rect">
            <a:avLst/>
          </a:prstGeom>
        </p:spPr>
      </p:pic>
      <p:pic>
        <p:nvPicPr>
          <p:cNvPr id="2061" name="Line Line" descr="Line Line"/>
          <p:cNvPicPr>
            <a:picLocks noChangeAspect="0"/>
          </p:cNvPicPr>
          <p:nvPr/>
        </p:nvPicPr>
        <p:blipFill>
          <a:blip r:embed="rId9">
            <a:extLst/>
          </a:blip>
          <a:stretch>
            <a:fillRect/>
          </a:stretch>
        </p:blipFill>
        <p:spPr>
          <a:xfrm rot="1672213">
            <a:off x="9209810" y="3459748"/>
            <a:ext cx="1664863" cy="143686"/>
          </a:xfrm>
          <a:prstGeom prst="rect">
            <a:avLst/>
          </a:prstGeom>
        </p:spPr>
      </p:pic>
      <p:grpSp>
        <p:nvGrpSpPr>
          <p:cNvPr id="2065" name="Group"/>
          <p:cNvGrpSpPr/>
          <p:nvPr/>
        </p:nvGrpSpPr>
        <p:grpSpPr>
          <a:xfrm>
            <a:off x="45867" y="804488"/>
            <a:ext cx="1173797" cy="459915"/>
            <a:chOff x="0" y="0"/>
            <a:chExt cx="1173795" cy="459914"/>
          </a:xfrm>
        </p:grpSpPr>
        <p:sp>
          <p:nvSpPr>
            <p:cNvPr id="2063" name="Rounded Rectangle"/>
            <p:cNvSpPr/>
            <p:nvPr/>
          </p:nvSpPr>
          <p:spPr>
            <a:xfrm>
              <a:off x="0" y="17338"/>
              <a:ext cx="1173796" cy="442577"/>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64" name="root"/>
            <p:cNvSpPr txBox="1"/>
            <p:nvPr/>
          </p:nvSpPr>
          <p:spPr>
            <a:xfrm>
              <a:off x="166630" y="0"/>
              <a:ext cx="842278" cy="442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2068" name="Group"/>
          <p:cNvGrpSpPr/>
          <p:nvPr/>
        </p:nvGrpSpPr>
        <p:grpSpPr>
          <a:xfrm>
            <a:off x="8031798" y="2887123"/>
            <a:ext cx="1656785" cy="442577"/>
            <a:chOff x="0" y="0"/>
            <a:chExt cx="1656783" cy="442575"/>
          </a:xfrm>
        </p:grpSpPr>
        <p:sp>
          <p:nvSpPr>
            <p:cNvPr id="2066" name="Rounded Rectangle"/>
            <p:cNvSpPr/>
            <p:nvPr/>
          </p:nvSpPr>
          <p:spPr>
            <a:xfrm>
              <a:off x="0" y="0"/>
              <a:ext cx="1656784" cy="442576"/>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67" name="rel-clause"/>
            <p:cNvSpPr txBox="1"/>
            <p:nvPr/>
          </p:nvSpPr>
          <p:spPr>
            <a:xfrm>
              <a:off x="19973" y="25290"/>
              <a:ext cx="1631457" cy="3919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7300"/>
                </a:lnSpc>
                <a:defRPr sz="2000">
                  <a:latin typeface="Courier New"/>
                  <a:ea typeface="Courier New"/>
                  <a:cs typeface="Courier New"/>
                  <a:sym typeface="Courier New"/>
                </a:defRPr>
              </a:lvl1pPr>
            </a:lstStyle>
            <a:p>
              <a:pPr/>
              <a:r>
                <a:t>rel-clause</a:t>
              </a:r>
            </a:p>
          </p:txBody>
        </p:sp>
      </p:grpSp>
      <p:grpSp>
        <p:nvGrpSpPr>
          <p:cNvPr id="2071" name="Group"/>
          <p:cNvGrpSpPr/>
          <p:nvPr/>
        </p:nvGrpSpPr>
        <p:grpSpPr>
          <a:xfrm>
            <a:off x="5139327" y="3132480"/>
            <a:ext cx="1173796" cy="459916"/>
            <a:chOff x="0" y="0"/>
            <a:chExt cx="1173795" cy="459914"/>
          </a:xfrm>
        </p:grpSpPr>
        <p:sp>
          <p:nvSpPr>
            <p:cNvPr id="2069" name="Rounded Rectangle"/>
            <p:cNvSpPr/>
            <p:nvPr/>
          </p:nvSpPr>
          <p:spPr>
            <a:xfrm>
              <a:off x="0" y="17338"/>
              <a:ext cx="1173796" cy="442577"/>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70" name="appos"/>
            <p:cNvSpPr txBox="1"/>
            <p:nvPr/>
          </p:nvSpPr>
          <p:spPr>
            <a:xfrm>
              <a:off x="90759" y="0"/>
              <a:ext cx="1024397" cy="442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7700"/>
                </a:lnSpc>
                <a:defRPr>
                  <a:latin typeface="Courier New"/>
                  <a:ea typeface="Courier New"/>
                  <a:cs typeface="Courier New"/>
                  <a:sym typeface="Courier New"/>
                </a:defRPr>
              </a:lvl1pPr>
            </a:lstStyle>
            <a:p>
              <a:pPr/>
              <a:r>
                <a:t>appos</a:t>
              </a:r>
            </a:p>
          </p:txBody>
        </p:sp>
      </p:grpSp>
      <p:grpSp>
        <p:nvGrpSpPr>
          <p:cNvPr id="2074" name="Group"/>
          <p:cNvGrpSpPr/>
          <p:nvPr/>
        </p:nvGrpSpPr>
        <p:grpSpPr>
          <a:xfrm>
            <a:off x="10408449" y="3865423"/>
            <a:ext cx="1173796" cy="450529"/>
            <a:chOff x="0" y="17338"/>
            <a:chExt cx="1173795" cy="450527"/>
          </a:xfrm>
        </p:grpSpPr>
        <p:sp>
          <p:nvSpPr>
            <p:cNvPr id="2072" name="Rounded Rectangle"/>
            <p:cNvSpPr/>
            <p:nvPr/>
          </p:nvSpPr>
          <p:spPr>
            <a:xfrm>
              <a:off x="0" y="17338"/>
              <a:ext cx="1173796" cy="442577"/>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73" name="dobj"/>
            <p:cNvSpPr txBox="1"/>
            <p:nvPr/>
          </p:nvSpPr>
          <p:spPr>
            <a:xfrm>
              <a:off x="191920" y="25290"/>
              <a:ext cx="842278" cy="442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2075" name="Hail"/>
          <p:cNvSpPr txBox="1"/>
          <p:nvPr/>
        </p:nvSpPr>
        <p:spPr>
          <a:xfrm>
            <a:off x="110866" y="4967027"/>
            <a:ext cx="963691" cy="4931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8200"/>
              </a:lnSpc>
              <a:defRPr sz="2800">
                <a:latin typeface="Courier New"/>
                <a:ea typeface="Courier New"/>
                <a:cs typeface="Courier New"/>
                <a:sym typeface="Courier New"/>
              </a:defRPr>
            </a:lvl1pPr>
          </a:lstStyle>
          <a:p>
            <a:pPr/>
            <a:r>
              <a:t>Hail</a:t>
            </a:r>
          </a:p>
        </p:txBody>
      </p:sp>
      <p:sp>
        <p:nvSpPr>
          <p:cNvPr id="2076" name="the"/>
          <p:cNvSpPr txBox="1"/>
          <p:nvPr/>
        </p:nvSpPr>
        <p:spPr>
          <a:xfrm>
            <a:off x="1100047" y="4967027"/>
            <a:ext cx="751219" cy="4931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8200"/>
              </a:lnSpc>
              <a:defRPr sz="2800">
                <a:latin typeface="Courier New"/>
                <a:ea typeface="Courier New"/>
                <a:cs typeface="Courier New"/>
                <a:sym typeface="Courier New"/>
              </a:defRPr>
            </a:lvl1pPr>
          </a:lstStyle>
          <a:p>
            <a:pPr/>
            <a:r>
              <a:t>the</a:t>
            </a:r>
          </a:p>
        </p:txBody>
      </p:sp>
      <p:sp>
        <p:nvSpPr>
          <p:cNvPr id="2077" name="king"/>
          <p:cNvSpPr txBox="1"/>
          <p:nvPr/>
        </p:nvSpPr>
        <p:spPr>
          <a:xfrm>
            <a:off x="1962037" y="4958224"/>
            <a:ext cx="963691" cy="4931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8200"/>
              </a:lnSpc>
              <a:defRPr sz="2800">
                <a:latin typeface="Courier New"/>
                <a:ea typeface="Courier New"/>
                <a:cs typeface="Courier New"/>
                <a:sym typeface="Courier New"/>
              </a:defRPr>
            </a:lvl1pPr>
          </a:lstStyle>
          <a:p>
            <a:pPr/>
            <a:r>
              <a:t>king</a:t>
            </a:r>
          </a:p>
        </p:txBody>
      </p:sp>
      <p:sp>
        <p:nvSpPr>
          <p:cNvPr id="2078" name="Arthur"/>
          <p:cNvSpPr txBox="1"/>
          <p:nvPr/>
        </p:nvSpPr>
        <p:spPr>
          <a:xfrm>
            <a:off x="3497784" y="4978176"/>
            <a:ext cx="1388633" cy="4931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8200"/>
              </a:lnSpc>
              <a:defRPr sz="2800">
                <a:latin typeface="Courier New"/>
                <a:ea typeface="Courier New"/>
                <a:cs typeface="Courier New"/>
                <a:sym typeface="Courier New"/>
              </a:defRPr>
            </a:lvl1pPr>
          </a:lstStyle>
          <a:p>
            <a:pPr/>
            <a:r>
              <a:t>Arthur</a:t>
            </a:r>
          </a:p>
        </p:txBody>
      </p:sp>
      <p:sp>
        <p:nvSpPr>
          <p:cNvPr id="2079" name="Pendragon"/>
          <p:cNvSpPr txBox="1"/>
          <p:nvPr/>
        </p:nvSpPr>
        <p:spPr>
          <a:xfrm>
            <a:off x="4934143" y="4978176"/>
            <a:ext cx="2026046" cy="4931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8200"/>
              </a:lnSpc>
              <a:defRPr sz="2800">
                <a:latin typeface="Courier New"/>
                <a:ea typeface="Courier New"/>
                <a:cs typeface="Courier New"/>
                <a:sym typeface="Courier New"/>
              </a:defRPr>
            </a:lvl1pPr>
          </a:lstStyle>
          <a:p>
            <a:pPr/>
            <a:r>
              <a:t>Pendragon</a:t>
            </a:r>
          </a:p>
        </p:txBody>
      </p:sp>
      <p:sp>
        <p:nvSpPr>
          <p:cNvPr id="2080" name="who"/>
          <p:cNvSpPr txBox="1"/>
          <p:nvPr/>
        </p:nvSpPr>
        <p:spPr>
          <a:xfrm>
            <a:off x="7426329" y="4978176"/>
            <a:ext cx="751220" cy="4931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8200"/>
              </a:lnSpc>
              <a:defRPr sz="2800">
                <a:latin typeface="Courier New"/>
                <a:ea typeface="Courier New"/>
                <a:cs typeface="Courier New"/>
                <a:sym typeface="Courier New"/>
              </a:defRPr>
            </a:lvl1pPr>
          </a:lstStyle>
          <a:p>
            <a:pPr/>
            <a:r>
              <a:t>who</a:t>
            </a:r>
          </a:p>
        </p:txBody>
      </p:sp>
      <p:sp>
        <p:nvSpPr>
          <p:cNvPr id="2081" name="wields"/>
          <p:cNvSpPr txBox="1"/>
          <p:nvPr/>
        </p:nvSpPr>
        <p:spPr>
          <a:xfrm>
            <a:off x="8224105" y="4978176"/>
            <a:ext cx="1388633" cy="4931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8200"/>
              </a:lnSpc>
              <a:defRPr sz="2800">
                <a:latin typeface="Courier New"/>
                <a:ea typeface="Courier New"/>
                <a:cs typeface="Courier New"/>
                <a:sym typeface="Courier New"/>
              </a:defRPr>
            </a:lvl1pPr>
          </a:lstStyle>
          <a:p>
            <a:pPr/>
            <a:r>
              <a:t>wields</a:t>
            </a:r>
          </a:p>
        </p:txBody>
      </p:sp>
      <p:sp>
        <p:nvSpPr>
          <p:cNvPr id="2082" name="Excalibur"/>
          <p:cNvSpPr txBox="1"/>
          <p:nvPr/>
        </p:nvSpPr>
        <p:spPr>
          <a:xfrm>
            <a:off x="10010581" y="4986478"/>
            <a:ext cx="2026046" cy="4931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8200"/>
              </a:lnSpc>
              <a:defRPr sz="2800">
                <a:latin typeface="Courier New"/>
                <a:ea typeface="Courier New"/>
                <a:cs typeface="Courier New"/>
                <a:sym typeface="Courier New"/>
              </a:defRPr>
            </a:lvl1pPr>
          </a:lstStyle>
          <a:p>
            <a:pPr/>
            <a:r>
              <a:t>Excalibur</a:t>
            </a:r>
          </a:p>
        </p:txBody>
      </p:sp>
      <p:sp>
        <p:nvSpPr>
          <p:cNvPr id="2083" name="？"/>
          <p:cNvSpPr txBox="1"/>
          <p:nvPr/>
        </p:nvSpPr>
        <p:spPr>
          <a:xfrm>
            <a:off x="1233088" y="506201"/>
            <a:ext cx="289572" cy="8541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chemeClr val="accent1"/>
                </a:solidFill>
              </a:defRPr>
            </a:lvl1pPr>
          </a:lstStyle>
          <a:p>
            <a:pPr/>
            <a:r>
              <a:t>？</a:t>
            </a:r>
          </a:p>
        </p:txBody>
      </p:sp>
      <p:grpSp>
        <p:nvGrpSpPr>
          <p:cNvPr id="2086" name="Group"/>
          <p:cNvGrpSpPr/>
          <p:nvPr/>
        </p:nvGrpSpPr>
        <p:grpSpPr>
          <a:xfrm>
            <a:off x="1834576" y="1917980"/>
            <a:ext cx="1173796" cy="450529"/>
            <a:chOff x="0" y="17338"/>
            <a:chExt cx="1173795" cy="450527"/>
          </a:xfrm>
        </p:grpSpPr>
        <p:sp>
          <p:nvSpPr>
            <p:cNvPr id="2084" name="Rounded Rectangle"/>
            <p:cNvSpPr/>
            <p:nvPr/>
          </p:nvSpPr>
          <p:spPr>
            <a:xfrm>
              <a:off x="0" y="17338"/>
              <a:ext cx="1173796" cy="442577"/>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085" name="dobj"/>
            <p:cNvSpPr txBox="1"/>
            <p:nvPr/>
          </p:nvSpPr>
          <p:spPr>
            <a:xfrm>
              <a:off x="191920" y="25290"/>
              <a:ext cx="842278" cy="442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2087" name="？"/>
          <p:cNvSpPr txBox="1"/>
          <p:nvPr/>
        </p:nvSpPr>
        <p:spPr>
          <a:xfrm>
            <a:off x="2989029" y="1519517"/>
            <a:ext cx="289572" cy="8541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chemeClr val="accent1"/>
                </a:solidFill>
              </a:defRPr>
            </a:lvl1pPr>
          </a:lstStyle>
          <a:p>
            <a:pPr/>
            <a:r>
              <a:t>？</a:t>
            </a:r>
          </a:p>
        </p:txBody>
      </p:sp>
      <p:sp>
        <p:nvSpPr>
          <p:cNvPr id="2088" name="？"/>
          <p:cNvSpPr txBox="1"/>
          <p:nvPr/>
        </p:nvSpPr>
        <p:spPr>
          <a:xfrm>
            <a:off x="1494865" y="1519517"/>
            <a:ext cx="289572" cy="8541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chemeClr val="accent1"/>
                </a:solidFill>
              </a:defRPr>
            </a:lvl1pPr>
          </a:lstStyle>
          <a:p>
            <a:pPr/>
            <a:r>
              <a:t>？</a:t>
            </a:r>
          </a:p>
        </p:txBody>
      </p:sp>
      <p:sp>
        <p:nvSpPr>
          <p:cNvPr id="2089" name="？"/>
          <p:cNvSpPr txBox="1"/>
          <p:nvPr/>
        </p:nvSpPr>
        <p:spPr>
          <a:xfrm>
            <a:off x="4707271" y="2877432"/>
            <a:ext cx="289573" cy="8541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chemeClr val="accent1"/>
                </a:solidFill>
              </a:defRPr>
            </a:lvl1pPr>
          </a:lstStyle>
          <a:p>
            <a:pPr/>
            <a:r>
              <a:t>？</a:t>
            </a:r>
          </a:p>
        </p:txBody>
      </p:sp>
      <p:sp>
        <p:nvSpPr>
          <p:cNvPr id="2090" name="？"/>
          <p:cNvSpPr txBox="1"/>
          <p:nvPr/>
        </p:nvSpPr>
        <p:spPr>
          <a:xfrm>
            <a:off x="6358271" y="2877432"/>
            <a:ext cx="289573" cy="8541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chemeClr val="accent1"/>
                </a:solidFill>
              </a:defRPr>
            </a:lvl1pPr>
          </a:lstStyle>
          <a:p>
            <a:pPr/>
            <a:r>
              <a:t>？</a:t>
            </a:r>
          </a:p>
        </p:txBody>
      </p:sp>
      <p:sp>
        <p:nvSpPr>
          <p:cNvPr id="2091" name="？"/>
          <p:cNvSpPr txBox="1"/>
          <p:nvPr/>
        </p:nvSpPr>
        <p:spPr>
          <a:xfrm>
            <a:off x="7681201" y="2681327"/>
            <a:ext cx="289572" cy="8541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chemeClr val="accent1"/>
                </a:solidFill>
              </a:defRPr>
            </a:lvl1pPr>
          </a:lstStyle>
          <a:p>
            <a:pPr/>
            <a:r>
              <a:t>？</a:t>
            </a:r>
          </a:p>
        </p:txBody>
      </p:sp>
      <p:sp>
        <p:nvSpPr>
          <p:cNvPr id="2092" name="？"/>
          <p:cNvSpPr txBox="1"/>
          <p:nvPr/>
        </p:nvSpPr>
        <p:spPr>
          <a:xfrm>
            <a:off x="9662401" y="2681327"/>
            <a:ext cx="289572" cy="8541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chemeClr val="accent1"/>
                </a:solidFill>
              </a:defRPr>
            </a:lvl1pPr>
          </a:lstStyle>
          <a:p>
            <a:pPr/>
            <a:r>
              <a:t>？</a:t>
            </a:r>
          </a:p>
        </p:txBody>
      </p:sp>
      <p:sp>
        <p:nvSpPr>
          <p:cNvPr id="2093" name="？"/>
          <p:cNvSpPr txBox="1"/>
          <p:nvPr/>
        </p:nvSpPr>
        <p:spPr>
          <a:xfrm>
            <a:off x="9989818" y="3637929"/>
            <a:ext cx="289572" cy="8541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chemeClr val="accent1"/>
                </a:solidFill>
              </a:defRPr>
            </a:lvl1pPr>
          </a:lstStyle>
          <a:p>
            <a:pPr/>
            <a:r>
              <a:t>？</a:t>
            </a:r>
          </a:p>
        </p:txBody>
      </p:sp>
      <p:sp>
        <p:nvSpPr>
          <p:cNvPr id="2094" name="？"/>
          <p:cNvSpPr txBox="1"/>
          <p:nvPr/>
        </p:nvSpPr>
        <p:spPr>
          <a:xfrm>
            <a:off x="11640818" y="3637929"/>
            <a:ext cx="289572" cy="8541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4000">
                <a:solidFill>
                  <a:schemeClr val="accent1"/>
                </a:solidFill>
              </a:defRPr>
            </a:lvl1pPr>
          </a:lstStyle>
          <a:p>
            <a:pPr/>
            <a:r>
              <a:t>？</a:t>
            </a:r>
          </a:p>
        </p:txBody>
      </p:sp>
      <p:pic>
        <p:nvPicPr>
          <p:cNvPr id="2095" name="Image" descr="Image"/>
          <p:cNvPicPr>
            <a:picLocks noChangeAspect="0"/>
          </p:cNvPicPr>
          <p:nvPr/>
        </p:nvPicPr>
        <p:blipFill>
          <a:blip r:embed="rId10">
            <a:extLst/>
          </a:blip>
          <a:stretch>
            <a:fillRect/>
          </a:stretch>
        </p:blipFill>
        <p:spPr>
          <a:xfrm>
            <a:off x="755783" y="6110238"/>
            <a:ext cx="10382765" cy="2873322"/>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097" name="Slide Number"/>
          <p:cNvSpPr txBox="1"/>
          <p:nvPr>
            <p:ph type="sldNum" sz="quarter" idx="2"/>
          </p:nvPr>
        </p:nvSpPr>
        <p:spPr>
          <a:xfrm>
            <a:off x="6383544" y="9296400"/>
            <a:ext cx="230938"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98" name="Method 2. O(n) Dynamic Programming"/>
          <p:cNvSpPr txBox="1"/>
          <p:nvPr/>
        </p:nvSpPr>
        <p:spPr>
          <a:xfrm>
            <a:off x="834072" y="904559"/>
            <a:ext cx="11336656"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5000">
                <a:latin typeface="+mn-lt"/>
                <a:ea typeface="+mn-ea"/>
                <a:cs typeface="+mn-cs"/>
                <a:sym typeface="Helvetica Neue Medium"/>
              </a:defRPr>
            </a:lvl1pPr>
          </a:lstStyle>
          <a:p>
            <a:pPr/>
            <a:r>
              <a:t>Method 2. O(n) Dynamic Programming</a:t>
            </a:r>
          </a:p>
        </p:txBody>
      </p:sp>
      <p:sp>
        <p:nvSpPr>
          <p:cNvPr id="2099" name="Idea : Make a (weighted) CFG that generates just the possible underlyingly punctuated trees for this sentence"/>
          <p:cNvSpPr txBox="1"/>
          <p:nvPr/>
        </p:nvSpPr>
        <p:spPr>
          <a:xfrm>
            <a:off x="244665" y="2295493"/>
            <a:ext cx="12515470" cy="1105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300"/>
            </a:pPr>
            <a:r>
              <a:t>Idea : Make a (weighted) CFG that generates just the possible underlyingly punctuated trees for </a:t>
            </a:r>
            <a:r>
              <a:rPr i="1"/>
              <a:t>this</a:t>
            </a:r>
            <a:r>
              <a:t> sentence</a:t>
            </a:r>
          </a:p>
        </p:txBody>
      </p:sp>
      <p:grpSp>
        <p:nvGrpSpPr>
          <p:cNvPr id="2102" name="Group"/>
          <p:cNvGrpSpPr/>
          <p:nvPr/>
        </p:nvGrpSpPr>
        <p:grpSpPr>
          <a:xfrm>
            <a:off x="302452" y="3933989"/>
            <a:ext cx="13004801" cy="638565"/>
            <a:chOff x="0" y="0"/>
            <a:chExt cx="13004800" cy="638563"/>
          </a:xfrm>
        </p:grpSpPr>
        <p:sp>
          <p:nvSpPr>
            <p:cNvPr id="2100" name="Soft constraint          :Underlying punctuation fits the tree structure"/>
            <p:cNvSpPr txBox="1"/>
            <p:nvPr/>
          </p:nvSpPr>
          <p:spPr>
            <a:xfrm>
              <a:off x="0" y="-1"/>
              <a:ext cx="13004800"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3000"/>
              </a:lvl1pPr>
            </a:lstStyle>
            <a:p>
              <a:pPr/>
              <a:r>
                <a:t> Soft constraint          :Underlying punctuation fits the tree structure </a:t>
              </a:r>
            </a:p>
          </p:txBody>
        </p:sp>
        <p:sp>
          <p:nvSpPr>
            <p:cNvPr id="2101" name="1"/>
            <p:cNvSpPr/>
            <p:nvPr/>
          </p:nvSpPr>
          <p:spPr>
            <a:xfrm rot="60509">
              <a:off x="3124274" y="6133"/>
              <a:ext cx="597321" cy="627223"/>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1</a:t>
              </a:r>
            </a:p>
          </p:txBody>
        </p:sp>
      </p:grpSp>
      <p:grpSp>
        <p:nvGrpSpPr>
          <p:cNvPr id="2105" name="Group"/>
          <p:cNvGrpSpPr/>
          <p:nvPr/>
        </p:nvGrpSpPr>
        <p:grpSpPr>
          <a:xfrm>
            <a:off x="380870" y="5050561"/>
            <a:ext cx="12632056" cy="637639"/>
            <a:chOff x="0" y="0"/>
            <a:chExt cx="12632055" cy="637638"/>
          </a:xfrm>
        </p:grpSpPr>
        <p:sp>
          <p:nvSpPr>
            <p:cNvPr id="2103" name="Soft constraint          :Underlying punctuation fits surface punctuation"/>
            <p:cNvSpPr txBox="1"/>
            <p:nvPr/>
          </p:nvSpPr>
          <p:spPr>
            <a:xfrm>
              <a:off x="0" y="49832"/>
              <a:ext cx="12632055"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000"/>
              </a:lvl1pPr>
            </a:lstStyle>
            <a:p>
              <a:pPr/>
              <a:r>
                <a:t>Soft constraint          :Underlying punctuation fits surface punctuation</a:t>
              </a:r>
            </a:p>
          </p:txBody>
        </p:sp>
        <p:sp>
          <p:nvSpPr>
            <p:cNvPr id="2104" name="2"/>
            <p:cNvSpPr/>
            <p:nvPr/>
          </p:nvSpPr>
          <p:spPr>
            <a:xfrm rot="60509">
              <a:off x="3045857" y="5207"/>
              <a:ext cx="597320" cy="62722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2</a:t>
              </a:r>
            </a:p>
          </p:txBody>
        </p:sp>
      </p:grpSp>
      <p:grpSp>
        <p:nvGrpSpPr>
          <p:cNvPr id="2112" name="Group"/>
          <p:cNvGrpSpPr/>
          <p:nvPr/>
        </p:nvGrpSpPr>
        <p:grpSpPr>
          <a:xfrm>
            <a:off x="363303" y="6171420"/>
            <a:ext cx="8348817" cy="772106"/>
            <a:chOff x="0" y="0"/>
            <a:chExt cx="8348816" cy="772104"/>
          </a:xfrm>
        </p:grpSpPr>
        <p:sp>
          <p:nvSpPr>
            <p:cNvPr id="2106" name="1"/>
            <p:cNvSpPr/>
            <p:nvPr/>
          </p:nvSpPr>
          <p:spPr>
            <a:xfrm rot="60509">
              <a:off x="2760118" y="72897"/>
              <a:ext cx="597320" cy="62722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1</a:t>
              </a:r>
            </a:p>
          </p:txBody>
        </p:sp>
        <p:sp>
          <p:nvSpPr>
            <p:cNvPr id="2107" name="2"/>
            <p:cNvSpPr/>
            <p:nvPr/>
          </p:nvSpPr>
          <p:spPr>
            <a:xfrm rot="60509">
              <a:off x="3633949" y="72897"/>
              <a:ext cx="597320" cy="627224"/>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3000">
                  <a:solidFill>
                    <a:srgbClr val="FFFFFF"/>
                  </a:solidFill>
                  <a:latin typeface="+mn-lt"/>
                  <a:ea typeface="+mn-ea"/>
                  <a:cs typeface="+mn-cs"/>
                  <a:sym typeface="Helvetica Neue Medium"/>
                </a:defRPr>
              </a:lvl1pPr>
            </a:lstStyle>
            <a:p>
              <a:pPr/>
              <a:r>
                <a:t>2</a:t>
              </a:r>
            </a:p>
          </p:txBody>
        </p:sp>
        <p:sp>
          <p:nvSpPr>
            <p:cNvPr id="2108" name="Intersect"/>
            <p:cNvSpPr txBox="1"/>
            <p:nvPr/>
          </p:nvSpPr>
          <p:spPr>
            <a:xfrm>
              <a:off x="-1" y="0"/>
              <a:ext cx="2483613" cy="771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Intersect</a:t>
              </a:r>
            </a:p>
          </p:txBody>
        </p:sp>
        <p:pic>
          <p:nvPicPr>
            <p:cNvPr id="2109" name="Line Line" descr="Line Line"/>
            <p:cNvPicPr>
              <a:picLocks noChangeAspect="0"/>
            </p:cNvPicPr>
            <p:nvPr/>
          </p:nvPicPr>
          <p:blipFill>
            <a:blip r:embed="rId3">
              <a:extLst/>
            </a:blip>
            <a:stretch>
              <a:fillRect/>
            </a:stretch>
          </p:blipFill>
          <p:spPr>
            <a:xfrm>
              <a:off x="4507774" y="210392"/>
              <a:ext cx="1134835" cy="352235"/>
            </a:xfrm>
            <a:prstGeom prst="rect">
              <a:avLst/>
            </a:prstGeom>
            <a:effectLst/>
          </p:spPr>
        </p:pic>
        <p:sp>
          <p:nvSpPr>
            <p:cNvPr id="2111" name="our CFG"/>
            <p:cNvSpPr txBox="1"/>
            <p:nvPr/>
          </p:nvSpPr>
          <p:spPr>
            <a:xfrm>
              <a:off x="6019433" y="913"/>
              <a:ext cx="2329384" cy="7711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400"/>
              </a:lvl1pPr>
            </a:lstStyle>
            <a:p>
              <a:pPr/>
              <a:r>
                <a:t>our CFG</a:t>
              </a:r>
            </a:p>
          </p:txBody>
        </p:sp>
      </p:grpSp>
      <p:sp>
        <p:nvSpPr>
          <p:cNvPr id="2113" name="Now we can find the best underlyingly punctuated tree…"/>
          <p:cNvSpPr txBox="1"/>
          <p:nvPr/>
        </p:nvSpPr>
        <p:spPr>
          <a:xfrm>
            <a:off x="-654100" y="7124797"/>
            <a:ext cx="13463574" cy="10684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300"/>
            </a:pPr>
            <a:r>
              <a:t>Now we can find the best underlyingly punctuated tree</a:t>
            </a:r>
          </a:p>
          <a:p>
            <a:pPr lvl="5" marL="2680890" indent="-458390">
              <a:buSzPct val="145000"/>
              <a:buChar char="•"/>
              <a:defRPr sz="3000"/>
            </a:pPr>
            <a:r>
              <a:t>or sum over all of them for the model likelihood in training</a:t>
            </a:r>
          </a:p>
        </p:txBody>
      </p:sp>
      <p:sp>
        <p:nvSpPr>
          <p:cNvPr id="2114" name="For our CFG, this could be done in O(n)"/>
          <p:cNvSpPr txBox="1"/>
          <p:nvPr/>
        </p:nvSpPr>
        <p:spPr>
          <a:xfrm>
            <a:off x="583022" y="8455350"/>
            <a:ext cx="7891120" cy="597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300"/>
            </a:lvl1pPr>
          </a:lstStyle>
          <a:p>
            <a:pPr/>
            <a:r>
              <a:t>For our CFG, this could be done in 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102"/>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10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21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5" fill="hold">
                                  <p:stCondLst>
                                    <p:cond delay="0"/>
                                  </p:stCondLst>
                                  <p:iterate type="el" backwards="0">
                                    <p:tmAbs val="0"/>
                                  </p:iterate>
                                  <p:childTnLst>
                                    <p:set>
                                      <p:cBhvr>
                                        <p:cTn id="21" fill="hold"/>
                                        <p:tgtEl>
                                          <p:spTgt spid="2113"/>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6" fill="hold">
                                  <p:stCondLst>
                                    <p:cond delay="0"/>
                                  </p:stCondLst>
                                  <p:iterate type="el" backwards="0">
                                    <p:tmAbs val="0"/>
                                  </p:iterate>
                                  <p:childTnLst>
                                    <p:set>
                                      <p:cBhvr>
                                        <p:cTn id="24" fill="hold"/>
                                        <p:tgtEl>
                                          <p:spTgt spid="2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3" grpId="5"/>
      <p:bldP build="whole" bldLvl="1" animBg="1" rev="0" advAuto="0" spid="2114" grpId="6"/>
      <p:bldP build="whole" bldLvl="1" animBg="1" rev="0" advAuto="0" spid="2099" grpId="1"/>
      <p:bldP build="whole" bldLvl="1" animBg="1" rev="0" advAuto="0" spid="2112" grpId="4"/>
      <p:bldP build="whole" bldLvl="1" animBg="1" rev="0" advAuto="0" spid="2105" grpId="3"/>
      <p:bldP build="whole" bldLvl="1" animBg="1" rev="0" advAuto="0" spid="2102" grpId="2"/>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8" name="Results"/>
          <p:cNvSpPr txBox="1"/>
          <p:nvPr>
            <p:ph type="title"/>
          </p:nvPr>
        </p:nvSpPr>
        <p:spPr>
          <a:xfrm>
            <a:off x="952500" y="2542844"/>
            <a:ext cx="11099800" cy="2159001"/>
          </a:xfrm>
          <a:prstGeom prst="rect">
            <a:avLst/>
          </a:prstGeom>
        </p:spPr>
        <p:txBody>
          <a:bodyPr/>
          <a:lstStyle/>
          <a:p>
            <a:pPr/>
            <a:r>
              <a:t>Results</a:t>
            </a:r>
          </a:p>
        </p:txBody>
      </p:sp>
      <p:sp>
        <p:nvSpPr>
          <p:cNvPr id="211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20" name="Punctuation Restoration"/>
          <p:cNvSpPr txBox="1"/>
          <p:nvPr/>
        </p:nvSpPr>
        <p:spPr>
          <a:xfrm>
            <a:off x="3651453" y="5980853"/>
            <a:ext cx="3653334"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929292"/>
                </a:solidFill>
              </a:defRPr>
            </a:lvl1pPr>
          </a:lstStyle>
          <a:p>
            <a:pPr/>
            <a:r>
              <a:t>Punctuation Restoration</a:t>
            </a:r>
          </a:p>
        </p:txBody>
      </p:sp>
      <p:sp>
        <p:nvSpPr>
          <p:cNvPr id="2121" name="Syntactic Rephrasing"/>
          <p:cNvSpPr txBox="1"/>
          <p:nvPr/>
        </p:nvSpPr>
        <p:spPr>
          <a:xfrm>
            <a:off x="3638753" y="6590793"/>
            <a:ext cx="3218689"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929292"/>
                </a:solidFill>
              </a:defRPr>
            </a:lvl1pPr>
          </a:lstStyle>
          <a:p>
            <a:pPr/>
            <a:r>
              <a:t>Syntactic Rephrasing</a:t>
            </a:r>
          </a:p>
        </p:txBody>
      </p:sp>
      <p:sp>
        <p:nvSpPr>
          <p:cNvPr id="2122" name="Rules Learned from the Noisy Channel"/>
          <p:cNvSpPr txBox="1"/>
          <p:nvPr/>
        </p:nvSpPr>
        <p:spPr>
          <a:xfrm>
            <a:off x="3651453" y="4833508"/>
            <a:ext cx="570189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929292"/>
                </a:solidFill>
              </a:defRPr>
            </a:lvl1pPr>
          </a:lstStyle>
          <a:p>
            <a:pPr/>
            <a:r>
              <a:t>Rules Learned from the Noisy Channel</a:t>
            </a:r>
          </a:p>
        </p:txBody>
      </p:sp>
      <p:sp>
        <p:nvSpPr>
          <p:cNvPr id="2123" name="Analysis of Attachment model"/>
          <p:cNvSpPr txBox="1"/>
          <p:nvPr/>
        </p:nvSpPr>
        <p:spPr>
          <a:xfrm>
            <a:off x="3651453" y="5426230"/>
            <a:ext cx="4458920"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929292"/>
                </a:solidFill>
              </a:defRPr>
            </a:lvl1pPr>
          </a:lstStyle>
          <a:p>
            <a:pPr/>
            <a:r>
              <a:t>Analysis of Attachment model</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7" name="Image" descr="Image"/>
          <p:cNvPicPr>
            <a:picLocks noChangeAspect="1"/>
          </p:cNvPicPr>
          <p:nvPr/>
        </p:nvPicPr>
        <p:blipFill>
          <a:blip r:embed="rId3">
            <a:extLst/>
          </a:blip>
          <a:stretch>
            <a:fillRect/>
          </a:stretch>
        </p:blipFill>
        <p:spPr>
          <a:xfrm>
            <a:off x="725125" y="2639344"/>
            <a:ext cx="12666962" cy="4420366"/>
          </a:xfrm>
          <a:prstGeom prst="rect">
            <a:avLst/>
          </a:prstGeom>
          <a:ln w="12700">
            <a:miter lim="400000"/>
          </a:ln>
        </p:spPr>
      </p:pic>
      <p:sp>
        <p:nvSpPr>
          <p:cNvPr id="2128" name="Distribution over rewrite rules"/>
          <p:cNvSpPr txBox="1"/>
          <p:nvPr/>
        </p:nvSpPr>
        <p:spPr>
          <a:xfrm>
            <a:off x="2379341" y="8327242"/>
            <a:ext cx="730961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Distribution over rewrite rules</a:t>
            </a:r>
          </a:p>
        </p:txBody>
      </p:sp>
      <p:sp>
        <p:nvSpPr>
          <p:cNvPr id="21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30" name="Rectangle"/>
          <p:cNvSpPr/>
          <p:nvPr/>
        </p:nvSpPr>
        <p:spPr>
          <a:xfrm>
            <a:off x="1523359" y="2202960"/>
            <a:ext cx="11610950" cy="1270001"/>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131" name=","/>
          <p:cNvSpPr txBox="1"/>
          <p:nvPr/>
        </p:nvSpPr>
        <p:spPr>
          <a:xfrm>
            <a:off x="2968685" y="2585072"/>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132" name=","/>
          <p:cNvSpPr txBox="1"/>
          <p:nvPr/>
        </p:nvSpPr>
        <p:spPr>
          <a:xfrm>
            <a:off x="3353167" y="2585072"/>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133" name=","/>
          <p:cNvSpPr txBox="1"/>
          <p:nvPr/>
        </p:nvSpPr>
        <p:spPr>
          <a:xfrm>
            <a:off x="6991178" y="2585072"/>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134" name="."/>
          <p:cNvSpPr txBox="1"/>
          <p:nvPr/>
        </p:nvSpPr>
        <p:spPr>
          <a:xfrm>
            <a:off x="7375660" y="2585072"/>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135" name="."/>
          <p:cNvSpPr txBox="1"/>
          <p:nvPr/>
        </p:nvSpPr>
        <p:spPr>
          <a:xfrm>
            <a:off x="11398152" y="273922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grpSp>
        <p:nvGrpSpPr>
          <p:cNvPr id="2138" name="Group"/>
          <p:cNvGrpSpPr/>
          <p:nvPr/>
        </p:nvGrpSpPr>
        <p:grpSpPr>
          <a:xfrm>
            <a:off x="11013670" y="2835539"/>
            <a:ext cx="455232" cy="1020519"/>
            <a:chOff x="0" y="0"/>
            <a:chExt cx="455231" cy="1020517"/>
          </a:xfrm>
        </p:grpSpPr>
        <p:sp>
          <p:nvSpPr>
            <p:cNvPr id="2136"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2137"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sp>
        <p:nvSpPr>
          <p:cNvPr id="2139" name="Rectangle"/>
          <p:cNvSpPr/>
          <p:nvPr/>
        </p:nvSpPr>
        <p:spPr>
          <a:xfrm>
            <a:off x="1331118" y="6695546"/>
            <a:ext cx="11610950" cy="490205"/>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140" name=","/>
          <p:cNvSpPr txBox="1"/>
          <p:nvPr/>
        </p:nvSpPr>
        <p:spPr>
          <a:xfrm>
            <a:off x="2255564" y="620182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sp>
        <p:nvSpPr>
          <p:cNvPr id="2141" name=","/>
          <p:cNvSpPr txBox="1"/>
          <p:nvPr/>
        </p:nvSpPr>
        <p:spPr>
          <a:xfrm>
            <a:off x="2517101" y="620182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sp>
        <p:nvSpPr>
          <p:cNvPr id="2142" name=","/>
          <p:cNvSpPr txBox="1"/>
          <p:nvPr/>
        </p:nvSpPr>
        <p:spPr>
          <a:xfrm>
            <a:off x="3914528" y="620182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sp>
        <p:nvSpPr>
          <p:cNvPr id="2143" name=","/>
          <p:cNvSpPr txBox="1"/>
          <p:nvPr/>
        </p:nvSpPr>
        <p:spPr>
          <a:xfrm>
            <a:off x="5888732" y="6310548"/>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sp>
        <p:nvSpPr>
          <p:cNvPr id="2144" name="."/>
          <p:cNvSpPr txBox="1"/>
          <p:nvPr/>
        </p:nvSpPr>
        <p:spPr>
          <a:xfrm>
            <a:off x="6068307" y="6310548"/>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sp>
        <p:nvSpPr>
          <p:cNvPr id="2145" name=","/>
          <p:cNvSpPr txBox="1"/>
          <p:nvPr/>
        </p:nvSpPr>
        <p:spPr>
          <a:xfrm>
            <a:off x="6712418" y="6297848"/>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sp>
        <p:nvSpPr>
          <p:cNvPr id="2146" name="."/>
          <p:cNvSpPr txBox="1"/>
          <p:nvPr/>
        </p:nvSpPr>
        <p:spPr>
          <a:xfrm>
            <a:off x="7516107" y="6310548"/>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sp>
        <p:nvSpPr>
          <p:cNvPr id="2147" name=","/>
          <p:cNvSpPr txBox="1"/>
          <p:nvPr/>
        </p:nvSpPr>
        <p:spPr>
          <a:xfrm>
            <a:off x="8222117" y="6297848"/>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sp>
        <p:nvSpPr>
          <p:cNvPr id="2148" name="."/>
          <p:cNvSpPr txBox="1"/>
          <p:nvPr/>
        </p:nvSpPr>
        <p:spPr>
          <a:xfrm>
            <a:off x="8042543" y="6285148"/>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sp>
        <p:nvSpPr>
          <p:cNvPr id="2149" name="."/>
          <p:cNvSpPr txBox="1"/>
          <p:nvPr/>
        </p:nvSpPr>
        <p:spPr>
          <a:xfrm>
            <a:off x="10299661" y="6373874"/>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grpSp>
        <p:nvGrpSpPr>
          <p:cNvPr id="2152" name="Group"/>
          <p:cNvGrpSpPr/>
          <p:nvPr/>
        </p:nvGrpSpPr>
        <p:grpSpPr>
          <a:xfrm>
            <a:off x="10016779" y="6497140"/>
            <a:ext cx="455232" cy="1020518"/>
            <a:chOff x="0" y="0"/>
            <a:chExt cx="455231" cy="1020517"/>
          </a:xfrm>
        </p:grpSpPr>
        <p:sp>
          <p:nvSpPr>
            <p:cNvPr id="2150"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2151"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sp>
        <p:nvSpPr>
          <p:cNvPr id="2153" name="."/>
          <p:cNvSpPr txBox="1"/>
          <p:nvPr/>
        </p:nvSpPr>
        <p:spPr>
          <a:xfrm>
            <a:off x="11635117" y="6356057"/>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grpSp>
        <p:nvGrpSpPr>
          <p:cNvPr id="2156" name="Group"/>
          <p:cNvGrpSpPr/>
          <p:nvPr/>
        </p:nvGrpSpPr>
        <p:grpSpPr>
          <a:xfrm>
            <a:off x="10844234" y="6530122"/>
            <a:ext cx="455233" cy="1020518"/>
            <a:chOff x="0" y="0"/>
            <a:chExt cx="455231" cy="1020517"/>
          </a:xfrm>
        </p:grpSpPr>
        <p:sp>
          <p:nvSpPr>
            <p:cNvPr id="2154"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2155"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sp>
        <p:nvSpPr>
          <p:cNvPr id="2157" name="."/>
          <p:cNvSpPr txBox="1"/>
          <p:nvPr/>
        </p:nvSpPr>
        <p:spPr>
          <a:xfrm>
            <a:off x="12247798" y="6357924"/>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grpSp>
        <p:nvGrpSpPr>
          <p:cNvPr id="2160" name="Group"/>
          <p:cNvGrpSpPr/>
          <p:nvPr/>
        </p:nvGrpSpPr>
        <p:grpSpPr>
          <a:xfrm>
            <a:off x="12333216" y="6481189"/>
            <a:ext cx="455232" cy="1020518"/>
            <a:chOff x="0" y="0"/>
            <a:chExt cx="455231" cy="1020517"/>
          </a:xfrm>
        </p:grpSpPr>
        <p:sp>
          <p:nvSpPr>
            <p:cNvPr id="2158"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2159"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sp>
        <p:nvSpPr>
          <p:cNvPr id="2161" name="underlying"/>
          <p:cNvSpPr txBox="1"/>
          <p:nvPr/>
        </p:nvSpPr>
        <p:spPr>
          <a:xfrm>
            <a:off x="-38957" y="2869439"/>
            <a:ext cx="2140650" cy="597444"/>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300">
                <a:solidFill>
                  <a:srgbClr val="FFFFFF"/>
                </a:solidFill>
                <a:latin typeface="+mn-lt"/>
                <a:ea typeface="+mn-ea"/>
                <a:cs typeface="+mn-cs"/>
                <a:sym typeface="Helvetica Neue Medium"/>
              </a:defRPr>
            </a:lvl1pPr>
          </a:lstStyle>
          <a:p>
            <a:pPr/>
            <a:r>
              <a:t>underlying</a:t>
            </a:r>
          </a:p>
        </p:txBody>
      </p:sp>
      <p:sp>
        <p:nvSpPr>
          <p:cNvPr id="2162" name="surface"/>
          <p:cNvSpPr txBox="1"/>
          <p:nvPr/>
        </p:nvSpPr>
        <p:spPr>
          <a:xfrm>
            <a:off x="32234" y="6641926"/>
            <a:ext cx="1550976" cy="597445"/>
          </a:xfrm>
          <a:prstGeom prst="rect">
            <a:avLst/>
          </a:prstGeom>
          <a:solidFill>
            <a:schemeClr val="accent3"/>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300">
                <a:solidFill>
                  <a:srgbClr val="FFFFFF"/>
                </a:solidFill>
                <a:latin typeface="+mn-lt"/>
                <a:ea typeface="+mn-ea"/>
                <a:cs typeface="+mn-cs"/>
                <a:sym typeface="Helvetica Neue Medium"/>
              </a:defRPr>
            </a:lvl1pPr>
          </a:lstStyle>
          <a:p>
            <a:pPr/>
            <a:r>
              <a:t>surface</a:t>
            </a:r>
          </a:p>
        </p:txBody>
      </p:sp>
      <p:sp>
        <p:nvSpPr>
          <p:cNvPr id="2163" name="We learn high probability for Nunberg’s English Rules"/>
          <p:cNvSpPr txBox="1"/>
          <p:nvPr/>
        </p:nvSpPr>
        <p:spPr>
          <a:xfrm>
            <a:off x="-138561" y="783369"/>
            <a:ext cx="13281922" cy="7091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lvl1pPr>
          </a:lstStyle>
          <a:p>
            <a:pPr/>
            <a:r>
              <a:t>We learn high probability for Nunberg’s English Rules</a:t>
            </a:r>
          </a:p>
        </p:txBody>
      </p:sp>
      <p:sp>
        <p:nvSpPr>
          <p:cNvPr id="2164" name="British English"/>
          <p:cNvSpPr txBox="1"/>
          <p:nvPr/>
        </p:nvSpPr>
        <p:spPr>
          <a:xfrm>
            <a:off x="10219651" y="2012425"/>
            <a:ext cx="220736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4">
                    <a:hueOff val="-1081314"/>
                    <a:satOff val="4338"/>
                    <a:lumOff val="-8931"/>
                  </a:schemeClr>
                </a:solidFill>
              </a:defRPr>
            </a:lvl1pPr>
          </a:lstStyle>
          <a:p>
            <a:pPr/>
            <a:r>
              <a:t>British English</a:t>
            </a:r>
          </a:p>
        </p:txBody>
      </p:sp>
      <p:sp>
        <p:nvSpPr>
          <p:cNvPr id="2165" name="American English"/>
          <p:cNvSpPr txBox="1"/>
          <p:nvPr/>
        </p:nvSpPr>
        <p:spPr>
          <a:xfrm>
            <a:off x="10217077" y="1521950"/>
            <a:ext cx="265298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lumOff val="-13575"/>
                  </a:schemeClr>
                </a:solidFill>
              </a:defRPr>
            </a:lvl1pPr>
          </a:lstStyle>
          <a:p>
            <a:pPr/>
            <a:r>
              <a:t>American English</a:t>
            </a:r>
          </a:p>
        </p:txBody>
      </p:sp>
      <p:pic>
        <p:nvPicPr>
          <p:cNvPr id="2166" name="Rectangle Rectangle" descr="Rectangle Rectangle"/>
          <p:cNvPicPr>
            <a:picLocks noChangeAspect="0"/>
          </p:cNvPicPr>
          <p:nvPr/>
        </p:nvPicPr>
        <p:blipFill>
          <a:blip r:embed="rId4">
            <a:extLst/>
          </a:blip>
          <a:stretch>
            <a:fillRect/>
          </a:stretch>
        </p:blipFill>
        <p:spPr>
          <a:xfrm>
            <a:off x="2653935" y="2791518"/>
            <a:ext cx="1225302" cy="753285"/>
          </a:xfrm>
          <a:prstGeom prst="rect">
            <a:avLst/>
          </a:prstGeom>
        </p:spPr>
      </p:pic>
      <p:pic>
        <p:nvPicPr>
          <p:cNvPr id="2168" name="Rectangle Rectangle" descr="Rectangle Rectangle"/>
          <p:cNvPicPr>
            <a:picLocks noChangeAspect="0"/>
          </p:cNvPicPr>
          <p:nvPr/>
        </p:nvPicPr>
        <p:blipFill>
          <a:blip r:embed="rId4">
            <a:extLst/>
          </a:blip>
          <a:stretch>
            <a:fillRect/>
          </a:stretch>
        </p:blipFill>
        <p:spPr>
          <a:xfrm>
            <a:off x="3447293" y="6564006"/>
            <a:ext cx="1225301" cy="753285"/>
          </a:xfrm>
          <a:prstGeom prst="rect">
            <a:avLst/>
          </a:prstGeom>
        </p:spPr>
      </p:pic>
      <p:pic>
        <p:nvPicPr>
          <p:cNvPr id="2170" name="Rectangle Rectangle" descr="Rectangle Rectangle"/>
          <p:cNvPicPr>
            <a:picLocks noChangeAspect="0"/>
          </p:cNvPicPr>
          <p:nvPr/>
        </p:nvPicPr>
        <p:blipFill>
          <a:blip r:embed="rId4">
            <a:extLst/>
          </a:blip>
          <a:stretch>
            <a:fillRect/>
          </a:stretch>
        </p:blipFill>
        <p:spPr>
          <a:xfrm>
            <a:off x="6716183" y="2791518"/>
            <a:ext cx="1225302" cy="753285"/>
          </a:xfrm>
          <a:prstGeom prst="rect">
            <a:avLst/>
          </a:prstGeom>
        </p:spPr>
      </p:pic>
      <p:pic>
        <p:nvPicPr>
          <p:cNvPr id="2172" name="Rectangle Rectangle" descr="Rectangle Rectangle"/>
          <p:cNvPicPr>
            <a:picLocks noChangeAspect="0"/>
          </p:cNvPicPr>
          <p:nvPr/>
        </p:nvPicPr>
        <p:blipFill>
          <a:blip r:embed="rId5">
            <a:extLst/>
          </a:blip>
          <a:stretch>
            <a:fillRect/>
          </a:stretch>
        </p:blipFill>
        <p:spPr>
          <a:xfrm>
            <a:off x="7316186" y="6497139"/>
            <a:ext cx="690672" cy="753286"/>
          </a:xfrm>
          <a:prstGeom prst="rect">
            <a:avLst/>
          </a:prstGeom>
        </p:spPr>
      </p:pic>
      <p:pic>
        <p:nvPicPr>
          <p:cNvPr id="2174" name="Rectangle Rectangle" descr="Rectangle Rectangle"/>
          <p:cNvPicPr>
            <a:picLocks noChangeAspect="0"/>
          </p:cNvPicPr>
          <p:nvPr/>
        </p:nvPicPr>
        <p:blipFill>
          <a:blip r:embed="rId4">
            <a:extLst/>
          </a:blip>
          <a:stretch>
            <a:fillRect/>
          </a:stretch>
        </p:blipFill>
        <p:spPr>
          <a:xfrm>
            <a:off x="10710681" y="2791518"/>
            <a:ext cx="1225302" cy="753285"/>
          </a:xfrm>
          <a:prstGeom prst="rect">
            <a:avLst/>
          </a:prstGeom>
        </p:spPr>
      </p:pic>
      <p:pic>
        <p:nvPicPr>
          <p:cNvPr id="2176" name="Rectangle Rectangle" descr="Rectangle Rectangle"/>
          <p:cNvPicPr>
            <a:picLocks noChangeAspect="0"/>
          </p:cNvPicPr>
          <p:nvPr/>
        </p:nvPicPr>
        <p:blipFill>
          <a:blip r:embed="rId6">
            <a:extLst/>
          </a:blip>
          <a:stretch>
            <a:fillRect/>
          </a:stretch>
        </p:blipFill>
        <p:spPr>
          <a:xfrm>
            <a:off x="9993417" y="6497139"/>
            <a:ext cx="679755" cy="753286"/>
          </a:xfrm>
          <a:prstGeom prst="rect">
            <a:avLst/>
          </a:prstGeom>
        </p:spPr>
      </p:pic>
      <p:pic>
        <p:nvPicPr>
          <p:cNvPr id="2178" name="Rectangle Rectangle" descr="Rectangle Rectangle"/>
          <p:cNvPicPr>
            <a:picLocks noChangeAspect="0"/>
          </p:cNvPicPr>
          <p:nvPr/>
        </p:nvPicPr>
        <p:blipFill>
          <a:blip r:embed="rId7">
            <a:extLst/>
          </a:blip>
          <a:stretch>
            <a:fillRect/>
          </a:stretch>
        </p:blipFill>
        <p:spPr>
          <a:xfrm>
            <a:off x="12155416" y="6497139"/>
            <a:ext cx="679754" cy="753286"/>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6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16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xit" nodeType="clickEffect" presetSubtype="0" presetID="1" grpId="3" fill="hold">
                                  <p:stCondLst>
                                    <p:cond delay="0"/>
                                  </p:stCondLst>
                                  <p:iterate type="el" backwards="0">
                                    <p:tmAbs val="0"/>
                                  </p:iterate>
                                  <p:childTnLst>
                                    <p:set>
                                      <p:cBhvr>
                                        <p:cTn id="13" fill="hold">
                                          <p:stCondLst>
                                            <p:cond delay="0"/>
                                          </p:stCondLst>
                                        </p:cTn>
                                        <p:tgtEl>
                                          <p:spTgt spid="2166"/>
                                        </p:tgtEl>
                                        <p:attrNameLst>
                                          <p:attrName>style.visibility</p:attrName>
                                        </p:attrNameLst>
                                      </p:cBhvr>
                                      <p:to>
                                        <p:strVal val="hidden"/>
                                      </p:to>
                                    </p:set>
                                  </p:childTnLst>
                                </p:cTn>
                              </p:par>
                            </p:childTnLst>
                          </p:cTn>
                        </p:par>
                        <p:par>
                          <p:cTn id="14" fill="hold">
                            <p:stCondLst>
                              <p:cond delay="0"/>
                            </p:stCondLst>
                            <p:childTnLst>
                              <p:par>
                                <p:cTn id="15" presetClass="exit" nodeType="afterEffect" presetSubtype="0" presetID="1" grpId="4" fill="hold">
                                  <p:stCondLst>
                                    <p:cond delay="0"/>
                                  </p:stCondLst>
                                  <p:iterate type="el" backwards="0">
                                    <p:tmAbs val="0"/>
                                  </p:iterate>
                                  <p:childTnLst>
                                    <p:set>
                                      <p:cBhvr>
                                        <p:cTn id="16" fill="hold">
                                          <p:stCondLst>
                                            <p:cond delay="0"/>
                                          </p:stCondLst>
                                        </p:cTn>
                                        <p:tgtEl>
                                          <p:spTgt spid="2168"/>
                                        </p:tgtEl>
                                        <p:attrNameLst>
                                          <p:attrName>style.visibility</p:attrName>
                                        </p:attrNameLst>
                                      </p:cBhvr>
                                      <p:to>
                                        <p:strVal val="hidden"/>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2170"/>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21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xit" nodeType="clickEffect" presetSubtype="0" presetID="1" grpId="7" fill="hold">
                                  <p:stCondLst>
                                    <p:cond delay="0"/>
                                  </p:stCondLst>
                                  <p:iterate type="el" backwards="0">
                                    <p:tmAbs val="0"/>
                                  </p:iterate>
                                  <p:childTnLst>
                                    <p:set>
                                      <p:cBhvr>
                                        <p:cTn id="26" fill="hold">
                                          <p:stCondLst>
                                            <p:cond delay="0"/>
                                          </p:stCondLst>
                                        </p:cTn>
                                        <p:tgtEl>
                                          <p:spTgt spid="2170"/>
                                        </p:tgtEl>
                                        <p:attrNameLst>
                                          <p:attrName>style.visibility</p:attrName>
                                        </p:attrNameLst>
                                      </p:cBhvr>
                                      <p:to>
                                        <p:strVal val="hidden"/>
                                      </p:to>
                                    </p:set>
                                  </p:childTnLst>
                                </p:cTn>
                              </p:par>
                            </p:childTnLst>
                          </p:cTn>
                        </p:par>
                        <p:par>
                          <p:cTn id="27" fill="hold">
                            <p:stCondLst>
                              <p:cond delay="0"/>
                            </p:stCondLst>
                            <p:childTnLst>
                              <p:par>
                                <p:cTn id="28" presetClass="exit" nodeType="afterEffect" presetSubtype="0" presetID="1" grpId="8" fill="hold">
                                  <p:stCondLst>
                                    <p:cond delay="0"/>
                                  </p:stCondLst>
                                  <p:iterate type="el" backwards="0">
                                    <p:tmAbs val="0"/>
                                  </p:iterate>
                                  <p:childTnLst>
                                    <p:set>
                                      <p:cBhvr>
                                        <p:cTn id="29" fill="hold">
                                          <p:stCondLst>
                                            <p:cond delay="0"/>
                                          </p:stCondLst>
                                        </p:cTn>
                                        <p:tgtEl>
                                          <p:spTgt spid="2172"/>
                                        </p:tgtEl>
                                        <p:attrNameLst>
                                          <p:attrName>style.visibility</p:attrName>
                                        </p:attrNameLst>
                                      </p:cBhvr>
                                      <p:to>
                                        <p:strVal val="hidden"/>
                                      </p:to>
                                    </p:set>
                                  </p:childTnLst>
                                </p:cTn>
                              </p:par>
                            </p:childTnLst>
                          </p:cTn>
                        </p:par>
                        <p:par>
                          <p:cTn id="30" fill="hold">
                            <p:stCondLst>
                              <p:cond delay="0"/>
                            </p:stCondLst>
                            <p:childTnLst>
                              <p:par>
                                <p:cTn id="31" presetClass="entr" nodeType="afterEffect" presetSubtype="0" presetID="1" grpId="9" fill="hold">
                                  <p:stCondLst>
                                    <p:cond delay="0"/>
                                  </p:stCondLst>
                                  <p:iterate type="el" backwards="0">
                                    <p:tmAbs val="0"/>
                                  </p:iterate>
                                  <p:childTnLst>
                                    <p:set>
                                      <p:cBhvr>
                                        <p:cTn id="32" fill="hold"/>
                                        <p:tgtEl>
                                          <p:spTgt spid="2174"/>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10" fill="hold">
                                  <p:stCondLst>
                                    <p:cond delay="0"/>
                                  </p:stCondLst>
                                  <p:iterate type="el" backwards="0">
                                    <p:tmAbs val="0"/>
                                  </p:iterate>
                                  <p:childTnLst>
                                    <p:set>
                                      <p:cBhvr>
                                        <p:cTn id="35" fill="hold"/>
                                        <p:tgtEl>
                                          <p:spTgt spid="217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xit" nodeType="clickEffect" presetSubtype="0" presetID="1" grpId="11" fill="hold">
                                  <p:stCondLst>
                                    <p:cond delay="0"/>
                                  </p:stCondLst>
                                  <p:iterate type="el" backwards="0">
                                    <p:tmAbs val="0"/>
                                  </p:iterate>
                                  <p:childTnLst>
                                    <p:set>
                                      <p:cBhvr>
                                        <p:cTn id="39" fill="hold">
                                          <p:stCondLst>
                                            <p:cond delay="0"/>
                                          </p:stCondLst>
                                        </p:cTn>
                                        <p:tgtEl>
                                          <p:spTgt spid="2178"/>
                                        </p:tgtEl>
                                        <p:attrNameLst>
                                          <p:attrName>style.visibility</p:attrName>
                                        </p:attrNameLst>
                                      </p:cBhvr>
                                      <p:to>
                                        <p:strVal val="hidden"/>
                                      </p:to>
                                    </p:set>
                                  </p:childTnLst>
                                </p:cTn>
                              </p:par>
                            </p:childTnLst>
                          </p:cTn>
                        </p:par>
                        <p:par>
                          <p:cTn id="40" fill="hold">
                            <p:stCondLst>
                              <p:cond delay="0"/>
                            </p:stCondLst>
                            <p:childTnLst>
                              <p:par>
                                <p:cTn id="41" presetClass="entr" nodeType="afterEffect" presetSubtype="0" presetID="1" grpId="12" fill="hold">
                                  <p:stCondLst>
                                    <p:cond delay="0"/>
                                  </p:stCondLst>
                                  <p:iterate type="el" backwards="0">
                                    <p:tmAbs val="0"/>
                                  </p:iterate>
                                  <p:childTnLst>
                                    <p:set>
                                      <p:cBhvr>
                                        <p:cTn id="42" fill="hold"/>
                                        <p:tgtEl>
                                          <p:spTgt spid="21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xit" nodeType="clickEffect" presetSubtype="0" presetID="1" grpId="13" fill="hold">
                                  <p:stCondLst>
                                    <p:cond delay="0"/>
                                  </p:stCondLst>
                                  <p:iterate type="el" backwards="0">
                                    <p:tmAbs val="0"/>
                                  </p:iterate>
                                  <p:childTnLst>
                                    <p:set>
                                      <p:cBhvr>
                                        <p:cTn id="46" fill="hold">
                                          <p:stCondLst>
                                            <p:cond delay="0"/>
                                          </p:stCondLst>
                                        </p:cTn>
                                        <p:tgtEl>
                                          <p:spTgt spid="2176"/>
                                        </p:tgtEl>
                                        <p:attrNameLst>
                                          <p:attrName>style.visibility</p:attrName>
                                        </p:attrNameLst>
                                      </p:cBhvr>
                                      <p:to>
                                        <p:strVal val="hidden"/>
                                      </p:to>
                                    </p:set>
                                  </p:childTnLst>
                                </p:cTn>
                              </p:par>
                            </p:childTnLst>
                          </p:cTn>
                        </p:par>
                        <p:par>
                          <p:cTn id="47" fill="hold">
                            <p:stCondLst>
                              <p:cond delay="0"/>
                            </p:stCondLst>
                            <p:childTnLst>
                              <p:par>
                                <p:cTn id="48" presetClass="exit" nodeType="afterEffect" presetSubtype="0" presetID="1" grpId="14" fill="hold">
                                  <p:stCondLst>
                                    <p:cond delay="0"/>
                                  </p:stCondLst>
                                  <p:iterate type="el" backwards="0">
                                    <p:tmAbs val="0"/>
                                  </p:iterate>
                                  <p:childTnLst>
                                    <p:set>
                                      <p:cBhvr>
                                        <p:cTn id="49" fill="hold">
                                          <p:stCondLst>
                                            <p:cond delay="0"/>
                                          </p:stCondLst>
                                        </p:cTn>
                                        <p:tgtEl>
                                          <p:spTgt spid="217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78" grpId="10"/>
      <p:bldP build="whole" bldLvl="1" animBg="1" rev="0" advAuto="0" spid="2178" grpId="11"/>
      <p:bldP build="whole" bldLvl="1" animBg="1" rev="0" advAuto="0" spid="2168" grpId="2"/>
      <p:bldP build="whole" bldLvl="1" animBg="1" rev="0" advAuto="0" spid="2170" grpId="5"/>
      <p:bldP build="whole" bldLvl="1" animBg="1" rev="0" advAuto="0" spid="2172" grpId="6"/>
      <p:bldP build="whole" bldLvl="1" animBg="1" rev="0" advAuto="0" spid="2174" grpId="9"/>
      <p:bldP build="whole" bldLvl="1" animBg="1" rev="0" advAuto="0" spid="2168" grpId="4"/>
      <p:bldP build="whole" bldLvl="1" animBg="1" rev="0" advAuto="0" spid="2166" grpId="1"/>
      <p:bldP build="whole" bldLvl="1" animBg="1" rev="0" advAuto="0" spid="2170" grpId="7"/>
      <p:bldP build="whole" bldLvl="1" animBg="1" rev="0" advAuto="0" spid="2166" grpId="3"/>
      <p:bldP build="whole" bldLvl="1" animBg="1" rev="0" advAuto="0" spid="2172" grpId="8"/>
      <p:bldP build="whole" bldLvl="1" animBg="1" rev="0" advAuto="0" spid="2176" grpId="12"/>
      <p:bldP build="whole" bldLvl="1" animBg="1" rev="0" advAuto="0" spid="2176" grpId="13"/>
      <p:bldP build="whole" bldLvl="1" animBg="1" rev="0" advAuto="0" spid="2174" grpId="14"/>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2183" name="Image" descr="Image"/>
          <p:cNvPicPr>
            <a:picLocks noChangeAspect="1"/>
          </p:cNvPicPr>
          <p:nvPr/>
        </p:nvPicPr>
        <p:blipFill>
          <a:blip r:embed="rId3">
            <a:extLst/>
          </a:blip>
          <a:stretch>
            <a:fillRect/>
          </a:stretch>
        </p:blipFill>
        <p:spPr>
          <a:xfrm>
            <a:off x="0" y="2520701"/>
            <a:ext cx="13004800" cy="1998398"/>
          </a:xfrm>
          <a:prstGeom prst="rect">
            <a:avLst/>
          </a:prstGeom>
          <a:ln w="12700">
            <a:miter lim="400000"/>
          </a:ln>
        </p:spPr>
      </p:pic>
      <p:pic>
        <p:nvPicPr>
          <p:cNvPr id="2184" name="Image" descr="Image"/>
          <p:cNvPicPr>
            <a:picLocks noChangeAspect="1"/>
          </p:cNvPicPr>
          <p:nvPr/>
        </p:nvPicPr>
        <p:blipFill>
          <a:blip r:embed="rId4">
            <a:extLst/>
          </a:blip>
          <a:stretch>
            <a:fillRect/>
          </a:stretch>
        </p:blipFill>
        <p:spPr>
          <a:xfrm>
            <a:off x="422641" y="5952180"/>
            <a:ext cx="10056148" cy="2559093"/>
          </a:xfrm>
          <a:prstGeom prst="rect">
            <a:avLst/>
          </a:prstGeom>
          <a:ln w="12700">
            <a:miter lim="400000"/>
          </a:ln>
        </p:spPr>
      </p:pic>
      <p:sp>
        <p:nvSpPr>
          <p:cNvPr id="2185" name="Real Examples (simplified for slide)"/>
          <p:cNvSpPr txBox="1"/>
          <p:nvPr/>
        </p:nvSpPr>
        <p:spPr>
          <a:xfrm>
            <a:off x="533628" y="477844"/>
            <a:ext cx="7313271" cy="609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C82506"/>
                </a:solidFill>
              </a:defRPr>
            </a:lvl1pPr>
          </a:lstStyle>
          <a:p>
            <a:pPr/>
            <a:r>
              <a:t>Real Examples (simplified for slide)</a:t>
            </a:r>
          </a:p>
        </p:txBody>
      </p:sp>
      <p:sp>
        <p:nvSpPr>
          <p:cNvPr id="2186" name="Case Study 2"/>
          <p:cNvSpPr txBox="1"/>
          <p:nvPr/>
        </p:nvSpPr>
        <p:spPr>
          <a:xfrm>
            <a:off x="199312" y="5859424"/>
            <a:ext cx="2818232" cy="609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C82506"/>
                </a:solidFill>
              </a:defRPr>
            </a:lvl1pPr>
          </a:lstStyle>
          <a:p>
            <a:pPr/>
            <a:r>
              <a:t>Case Study 2</a:t>
            </a:r>
          </a:p>
        </p:txBody>
      </p:sp>
      <p:sp>
        <p:nvSpPr>
          <p:cNvPr id="2187" name="Slide Number"/>
          <p:cNvSpPr txBox="1"/>
          <p:nvPr>
            <p:ph type="sldNum" sz="quarter" idx="2"/>
          </p:nvPr>
        </p:nvSpPr>
        <p:spPr>
          <a:xfrm>
            <a:off x="6383544" y="9296400"/>
            <a:ext cx="230938"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92" name="Shape"/>
          <p:cNvSpPr/>
          <p:nvPr/>
        </p:nvSpPr>
        <p:spPr>
          <a:xfrm>
            <a:off x="250641" y="1719126"/>
            <a:ext cx="12200303" cy="6699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39" y="3755"/>
                </a:moveTo>
                <a:lnTo>
                  <a:pt x="7291" y="0"/>
                </a:lnTo>
                <a:lnTo>
                  <a:pt x="17471" y="6392"/>
                </a:lnTo>
                <a:lnTo>
                  <a:pt x="20242" y="7743"/>
                </a:lnTo>
                <a:lnTo>
                  <a:pt x="20575" y="10281"/>
                </a:lnTo>
                <a:lnTo>
                  <a:pt x="21600" y="21516"/>
                </a:lnTo>
                <a:lnTo>
                  <a:pt x="0" y="21600"/>
                </a:lnTo>
                <a:lnTo>
                  <a:pt x="207" y="18963"/>
                </a:lnTo>
                <a:lnTo>
                  <a:pt x="1339" y="3755"/>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193" name="Shape"/>
          <p:cNvSpPr/>
          <p:nvPr/>
        </p:nvSpPr>
        <p:spPr>
          <a:xfrm>
            <a:off x="5426691" y="4234106"/>
            <a:ext cx="1821459" cy="42019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98" y="10"/>
                </a:moveTo>
                <a:lnTo>
                  <a:pt x="17621" y="0"/>
                </a:lnTo>
                <a:lnTo>
                  <a:pt x="21600" y="21574"/>
                </a:lnTo>
                <a:lnTo>
                  <a:pt x="0" y="21600"/>
                </a:lnTo>
                <a:lnTo>
                  <a:pt x="450" y="5033"/>
                </a:lnTo>
                <a:lnTo>
                  <a:pt x="6598" y="1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194" name="Shape"/>
          <p:cNvSpPr/>
          <p:nvPr/>
        </p:nvSpPr>
        <p:spPr>
          <a:xfrm>
            <a:off x="5413975" y="3427351"/>
            <a:ext cx="7026061" cy="5028857"/>
          </a:xfrm>
          <a:custGeom>
            <a:avLst/>
            <a:gdLst/>
            <a:ahLst/>
            <a:cxnLst>
              <a:cxn ang="0">
                <a:pos x="wd2" y="hd2"/>
              </a:cxn>
              <a:cxn ang="5400000">
                <a:pos x="wd2" y="hd2"/>
              </a:cxn>
              <a:cxn ang="10800000">
                <a:pos x="wd2" y="hd2"/>
              </a:cxn>
              <a:cxn ang="16200000">
                <a:pos x="wd2" y="hd2"/>
              </a:cxn>
            </a:cxnLst>
            <a:rect l="0" t="0" r="r" b="b"/>
            <a:pathLst>
              <a:path w="21552" h="21414" fill="norm" stroke="1" extrusionOk="0">
                <a:moveTo>
                  <a:pt x="7595" y="217"/>
                </a:moveTo>
                <a:cubicBezTo>
                  <a:pt x="8309" y="36"/>
                  <a:pt x="9036" y="-32"/>
                  <a:pt x="9761" y="14"/>
                </a:cubicBezTo>
                <a:cubicBezTo>
                  <a:pt x="11188" y="104"/>
                  <a:pt x="12574" y="630"/>
                  <a:pt x="13962" y="1094"/>
                </a:cubicBezTo>
                <a:cubicBezTo>
                  <a:pt x="14916" y="1413"/>
                  <a:pt x="15876" y="1703"/>
                  <a:pt x="16825" y="2052"/>
                </a:cubicBezTo>
                <a:cubicBezTo>
                  <a:pt x="17669" y="2363"/>
                  <a:pt x="18504" y="2719"/>
                  <a:pt x="19327" y="3121"/>
                </a:cubicBezTo>
                <a:lnTo>
                  <a:pt x="21552" y="21160"/>
                </a:lnTo>
                <a:lnTo>
                  <a:pt x="7059" y="21183"/>
                </a:lnTo>
                <a:cubicBezTo>
                  <a:pt x="6082" y="21294"/>
                  <a:pt x="5104" y="21302"/>
                  <a:pt x="4134" y="21211"/>
                </a:cubicBezTo>
                <a:cubicBezTo>
                  <a:pt x="3160" y="21120"/>
                  <a:pt x="2169" y="20928"/>
                  <a:pt x="1212" y="21267"/>
                </a:cubicBezTo>
                <a:cubicBezTo>
                  <a:pt x="787" y="21418"/>
                  <a:pt x="302" y="21568"/>
                  <a:pt x="78" y="21085"/>
                </a:cubicBezTo>
                <a:cubicBezTo>
                  <a:pt x="-48" y="20812"/>
                  <a:pt x="5" y="20471"/>
                  <a:pt x="54" y="20153"/>
                </a:cubicBezTo>
                <a:cubicBezTo>
                  <a:pt x="467" y="17452"/>
                  <a:pt x="92" y="14670"/>
                  <a:pt x="176" y="11917"/>
                </a:cubicBezTo>
                <a:cubicBezTo>
                  <a:pt x="287" y="8305"/>
                  <a:pt x="1179" y="4819"/>
                  <a:pt x="2737" y="1923"/>
                </a:cubicBezTo>
                <a:lnTo>
                  <a:pt x="7595" y="217"/>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195" name="Line"/>
          <p:cNvSpPr/>
          <p:nvPr/>
        </p:nvSpPr>
        <p:spPr>
          <a:xfrm flipV="1">
            <a:off x="4242735" y="1928703"/>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196" name="Line"/>
          <p:cNvSpPr/>
          <p:nvPr/>
        </p:nvSpPr>
        <p:spPr>
          <a:xfrm flipV="1">
            <a:off x="10074509" y="5661346"/>
            <a:ext cx="1" cy="2291615"/>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197" name="Line"/>
          <p:cNvSpPr/>
          <p:nvPr/>
        </p:nvSpPr>
        <p:spPr>
          <a:xfrm flipV="1">
            <a:off x="6314789" y="4258589"/>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198" name="Line"/>
          <p:cNvSpPr/>
          <p:nvPr/>
        </p:nvSpPr>
        <p:spPr>
          <a:xfrm flipV="1">
            <a:off x="8535435" y="3479325"/>
            <a:ext cx="1" cy="4637323"/>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199" name="Line"/>
          <p:cNvSpPr/>
          <p:nvPr/>
        </p:nvSpPr>
        <p:spPr>
          <a:xfrm flipV="1">
            <a:off x="11370196" y="4222354"/>
            <a:ext cx="1" cy="390201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200" name="Line"/>
          <p:cNvSpPr/>
          <p:nvPr/>
        </p:nvSpPr>
        <p:spPr>
          <a:xfrm flipV="1">
            <a:off x="2682972" y="4004506"/>
            <a:ext cx="1" cy="411214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201" name="Line Line" descr="Line Line"/>
          <p:cNvPicPr>
            <a:picLocks noChangeAspect="0"/>
          </p:cNvPicPr>
          <p:nvPr/>
        </p:nvPicPr>
        <p:blipFill>
          <a:blip r:embed="rId3">
            <a:extLst/>
          </a:blip>
          <a:stretch>
            <a:fillRect/>
          </a:stretch>
        </p:blipFill>
        <p:spPr>
          <a:xfrm rot="16200000">
            <a:off x="3941760" y="1085903"/>
            <a:ext cx="675607" cy="143685"/>
          </a:xfrm>
          <a:prstGeom prst="rect">
            <a:avLst/>
          </a:prstGeom>
        </p:spPr>
      </p:pic>
      <p:pic>
        <p:nvPicPr>
          <p:cNvPr id="2203" name="Line Line" descr="Line Line"/>
          <p:cNvPicPr>
            <a:picLocks noChangeAspect="0"/>
          </p:cNvPicPr>
          <p:nvPr/>
        </p:nvPicPr>
        <p:blipFill>
          <a:blip r:embed="rId4">
            <a:extLst/>
          </a:blip>
          <a:stretch>
            <a:fillRect/>
          </a:stretch>
        </p:blipFill>
        <p:spPr>
          <a:xfrm rot="20612188">
            <a:off x="1208844" y="2204751"/>
            <a:ext cx="2948257" cy="143685"/>
          </a:xfrm>
          <a:prstGeom prst="rect">
            <a:avLst/>
          </a:prstGeom>
        </p:spPr>
      </p:pic>
      <p:pic>
        <p:nvPicPr>
          <p:cNvPr id="2205" name="Line Line" descr="Line Line"/>
          <p:cNvPicPr>
            <a:picLocks noChangeAspect="0"/>
          </p:cNvPicPr>
          <p:nvPr/>
        </p:nvPicPr>
        <p:blipFill>
          <a:blip r:embed="rId5">
            <a:extLst/>
          </a:blip>
          <a:stretch>
            <a:fillRect/>
          </a:stretch>
        </p:blipFill>
        <p:spPr>
          <a:xfrm rot="7492656">
            <a:off x="2000225" y="2757530"/>
            <a:ext cx="2871377" cy="143685"/>
          </a:xfrm>
          <a:prstGeom prst="rect">
            <a:avLst/>
          </a:prstGeom>
        </p:spPr>
      </p:pic>
      <p:pic>
        <p:nvPicPr>
          <p:cNvPr id="2207" name="Line Line" descr="Line Line"/>
          <p:cNvPicPr>
            <a:picLocks noChangeAspect="0"/>
          </p:cNvPicPr>
          <p:nvPr/>
        </p:nvPicPr>
        <p:blipFill>
          <a:blip r:embed="rId6">
            <a:extLst/>
          </a:blip>
          <a:stretch>
            <a:fillRect/>
          </a:stretch>
        </p:blipFill>
        <p:spPr>
          <a:xfrm rot="20598796">
            <a:off x="5938674" y="3621611"/>
            <a:ext cx="2192361" cy="143685"/>
          </a:xfrm>
          <a:prstGeom prst="rect">
            <a:avLst/>
          </a:prstGeom>
        </p:spPr>
      </p:pic>
      <p:pic>
        <p:nvPicPr>
          <p:cNvPr id="2209" name="Line Line" descr="Line Line"/>
          <p:cNvPicPr>
            <a:picLocks noChangeAspect="0"/>
          </p:cNvPicPr>
          <p:nvPr/>
        </p:nvPicPr>
        <p:blipFill>
          <a:blip r:embed="rId7">
            <a:extLst/>
          </a:blip>
          <a:stretch>
            <a:fillRect/>
          </a:stretch>
        </p:blipFill>
        <p:spPr>
          <a:xfrm rot="7033509">
            <a:off x="5145970" y="4595282"/>
            <a:ext cx="1425082" cy="143685"/>
          </a:xfrm>
          <a:prstGeom prst="rect">
            <a:avLst/>
          </a:prstGeom>
        </p:spPr>
      </p:pic>
      <p:pic>
        <p:nvPicPr>
          <p:cNvPr id="2211" name="Line Line" descr="Line Line"/>
          <p:cNvPicPr>
            <a:picLocks noChangeAspect="0"/>
          </p:cNvPicPr>
          <p:nvPr/>
        </p:nvPicPr>
        <p:blipFill>
          <a:blip r:embed="rId8">
            <a:extLst/>
          </a:blip>
          <a:stretch>
            <a:fillRect/>
          </a:stretch>
        </p:blipFill>
        <p:spPr>
          <a:xfrm rot="12050294">
            <a:off x="4601897" y="2357459"/>
            <a:ext cx="3807450" cy="143685"/>
          </a:xfrm>
          <a:prstGeom prst="rect">
            <a:avLst/>
          </a:prstGeom>
        </p:spPr>
      </p:pic>
      <p:pic>
        <p:nvPicPr>
          <p:cNvPr id="2213" name="Line Line" descr="Line Line"/>
          <p:cNvPicPr>
            <a:picLocks noChangeAspect="0"/>
          </p:cNvPicPr>
          <p:nvPr/>
        </p:nvPicPr>
        <p:blipFill>
          <a:blip r:embed="rId9">
            <a:extLst/>
          </a:blip>
          <a:stretch>
            <a:fillRect/>
          </a:stretch>
        </p:blipFill>
        <p:spPr>
          <a:xfrm rot="7186390">
            <a:off x="9610388" y="4862544"/>
            <a:ext cx="1803470" cy="143685"/>
          </a:xfrm>
          <a:prstGeom prst="rect">
            <a:avLst/>
          </a:prstGeom>
        </p:spPr>
      </p:pic>
      <p:pic>
        <p:nvPicPr>
          <p:cNvPr id="2215" name="Line Line" descr="Line Line"/>
          <p:cNvPicPr>
            <a:picLocks noChangeAspect="0"/>
          </p:cNvPicPr>
          <p:nvPr/>
        </p:nvPicPr>
        <p:blipFill>
          <a:blip r:embed="rId10">
            <a:extLst/>
          </a:blip>
          <a:stretch>
            <a:fillRect/>
          </a:stretch>
        </p:blipFill>
        <p:spPr>
          <a:xfrm rot="756326">
            <a:off x="8953587" y="3621611"/>
            <a:ext cx="2307440" cy="143685"/>
          </a:xfrm>
          <a:prstGeom prst="rect">
            <a:avLst/>
          </a:prstGeom>
        </p:spPr>
      </p:pic>
      <p:grpSp>
        <p:nvGrpSpPr>
          <p:cNvPr id="2219" name="Group"/>
          <p:cNvGrpSpPr/>
          <p:nvPr/>
        </p:nvGrpSpPr>
        <p:grpSpPr>
          <a:xfrm>
            <a:off x="3690114" y="1440164"/>
            <a:ext cx="1178899" cy="461915"/>
            <a:chOff x="0" y="0"/>
            <a:chExt cx="1178898" cy="461913"/>
          </a:xfrm>
        </p:grpSpPr>
        <p:sp>
          <p:nvSpPr>
            <p:cNvPr id="2217"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18"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2222" name="Group"/>
          <p:cNvGrpSpPr/>
          <p:nvPr/>
        </p:nvGrpSpPr>
        <p:grpSpPr>
          <a:xfrm>
            <a:off x="5725340" y="3814185"/>
            <a:ext cx="1178899" cy="461915"/>
            <a:chOff x="0" y="0"/>
            <a:chExt cx="1178898" cy="461913"/>
          </a:xfrm>
        </p:grpSpPr>
        <p:sp>
          <p:nvSpPr>
            <p:cNvPr id="2220"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21" name="nmod"/>
            <p:cNvSpPr txBox="1"/>
            <p:nvPr/>
          </p:nvSpPr>
          <p:spPr>
            <a:xfrm>
              <a:off x="1546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nmod</a:t>
              </a:r>
            </a:p>
          </p:txBody>
        </p:sp>
      </p:grpSp>
      <p:grpSp>
        <p:nvGrpSpPr>
          <p:cNvPr id="2225" name="Group"/>
          <p:cNvGrpSpPr/>
          <p:nvPr/>
        </p:nvGrpSpPr>
        <p:grpSpPr>
          <a:xfrm>
            <a:off x="10711181" y="3818899"/>
            <a:ext cx="1178899" cy="452487"/>
            <a:chOff x="0" y="17413"/>
            <a:chExt cx="1178898" cy="452486"/>
          </a:xfrm>
        </p:grpSpPr>
        <p:sp>
          <p:nvSpPr>
            <p:cNvPr id="2223"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24"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grpSp>
        <p:nvGrpSpPr>
          <p:cNvPr id="2228" name="Group"/>
          <p:cNvGrpSpPr/>
          <p:nvPr/>
        </p:nvGrpSpPr>
        <p:grpSpPr>
          <a:xfrm>
            <a:off x="565426" y="2699208"/>
            <a:ext cx="1270001" cy="1492251"/>
            <a:chOff x="0" y="0"/>
            <a:chExt cx="1270000" cy="1492250"/>
          </a:xfrm>
        </p:grpSpPr>
        <p:sp>
          <p:nvSpPr>
            <p:cNvPr id="2226" name="Rounded Rectangle"/>
            <p:cNvSpPr/>
            <p:nvPr/>
          </p:nvSpPr>
          <p:spPr>
            <a:xfrm>
              <a:off x="16430" y="0"/>
              <a:ext cx="1178899" cy="444500"/>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27" name="advmod"/>
            <p:cNvSpPr/>
            <p:nvPr/>
          </p:nvSpPr>
          <p:spPr>
            <a:xfrm>
              <a:off x="0" y="222250"/>
              <a:ext cx="1270000"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advmod</a:t>
              </a:r>
            </a:p>
          </p:txBody>
        </p:sp>
      </p:grpSp>
      <p:sp>
        <p:nvSpPr>
          <p:cNvPr id="2229" name="Earlier"/>
          <p:cNvSpPr txBox="1"/>
          <p:nvPr/>
        </p:nvSpPr>
        <p:spPr>
          <a:xfrm>
            <a:off x="367274" y="7879683"/>
            <a:ext cx="160806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Earlier</a:t>
            </a:r>
          </a:p>
        </p:txBody>
      </p:sp>
      <p:sp>
        <p:nvSpPr>
          <p:cNvPr id="2230" name="Kerry"/>
          <p:cNvSpPr txBox="1"/>
          <p:nvPr/>
        </p:nvSpPr>
        <p:spPr>
          <a:xfrm>
            <a:off x="2199033" y="7879683"/>
            <a:ext cx="118127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Kerry</a:t>
            </a:r>
          </a:p>
        </p:txBody>
      </p:sp>
      <p:sp>
        <p:nvSpPr>
          <p:cNvPr id="2231" name="said"/>
          <p:cNvSpPr txBox="1"/>
          <p:nvPr/>
        </p:nvSpPr>
        <p:spPr>
          <a:xfrm>
            <a:off x="3795623" y="7879683"/>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said</a:t>
            </a:r>
          </a:p>
        </p:txBody>
      </p:sp>
      <p:sp>
        <p:nvSpPr>
          <p:cNvPr id="2232" name="in"/>
          <p:cNvSpPr txBox="1"/>
          <p:nvPr/>
        </p:nvSpPr>
        <p:spPr>
          <a:xfrm>
            <a:off x="5374004" y="7879683"/>
            <a:ext cx="54109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in</a:t>
            </a:r>
          </a:p>
        </p:txBody>
      </p:sp>
      <p:sp>
        <p:nvSpPr>
          <p:cNvPr id="2233" name="answered"/>
          <p:cNvSpPr txBox="1"/>
          <p:nvPr/>
        </p:nvSpPr>
        <p:spPr>
          <a:xfrm>
            <a:off x="7579805" y="7879683"/>
            <a:ext cx="182145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answered</a:t>
            </a:r>
          </a:p>
        </p:txBody>
      </p:sp>
      <p:sp>
        <p:nvSpPr>
          <p:cNvPr id="2234" name="the"/>
          <p:cNvSpPr txBox="1"/>
          <p:nvPr/>
        </p:nvSpPr>
        <p:spPr>
          <a:xfrm>
            <a:off x="9589406" y="7879683"/>
            <a:ext cx="75448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2235" name="question"/>
          <p:cNvSpPr txBox="1"/>
          <p:nvPr/>
        </p:nvSpPr>
        <p:spPr>
          <a:xfrm>
            <a:off x="10483946" y="7879683"/>
            <a:ext cx="182145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question</a:t>
            </a:r>
          </a:p>
        </p:txBody>
      </p:sp>
      <p:sp>
        <p:nvSpPr>
          <p:cNvPr id="2236" name="Line"/>
          <p:cNvSpPr/>
          <p:nvPr/>
        </p:nvSpPr>
        <p:spPr>
          <a:xfrm flipV="1">
            <a:off x="1171306" y="3045596"/>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237" name="fact"/>
          <p:cNvSpPr txBox="1"/>
          <p:nvPr/>
        </p:nvSpPr>
        <p:spPr>
          <a:xfrm>
            <a:off x="6021682" y="7879683"/>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fact</a:t>
            </a:r>
          </a:p>
        </p:txBody>
      </p:sp>
      <p:grpSp>
        <p:nvGrpSpPr>
          <p:cNvPr id="2240" name="Group"/>
          <p:cNvGrpSpPr/>
          <p:nvPr/>
        </p:nvGrpSpPr>
        <p:grpSpPr>
          <a:xfrm>
            <a:off x="7874688" y="3040888"/>
            <a:ext cx="1231694" cy="482601"/>
            <a:chOff x="0" y="0"/>
            <a:chExt cx="1231693" cy="482600"/>
          </a:xfrm>
        </p:grpSpPr>
        <p:sp>
          <p:nvSpPr>
            <p:cNvPr id="2238" name="Rounded Rectangle"/>
            <p:cNvSpPr/>
            <p:nvPr/>
          </p:nvSpPr>
          <p:spPr>
            <a:xfrm>
              <a:off x="0" y="18193"/>
              <a:ext cx="1231694" cy="464408"/>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39" name="ccomp"/>
            <p:cNvSpPr txBox="1"/>
            <p:nvPr/>
          </p:nvSpPr>
          <p:spPr>
            <a:xfrm>
              <a:off x="111349" y="0"/>
              <a:ext cx="1074925" cy="4644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7700"/>
                </a:lnSpc>
                <a:defRPr>
                  <a:latin typeface="Courier New"/>
                  <a:ea typeface="Courier New"/>
                  <a:cs typeface="Courier New"/>
                  <a:sym typeface="Courier New"/>
                </a:defRPr>
              </a:lvl1pPr>
            </a:lstStyle>
            <a:p>
              <a:pPr/>
              <a:r>
                <a:t>ccomp</a:t>
              </a:r>
            </a:p>
          </p:txBody>
        </p:sp>
      </p:grpSp>
      <p:sp>
        <p:nvSpPr>
          <p:cNvPr id="2241" name="Line"/>
          <p:cNvSpPr/>
          <p:nvPr/>
        </p:nvSpPr>
        <p:spPr>
          <a:xfrm flipV="1">
            <a:off x="5603857" y="5366958"/>
            <a:ext cx="1" cy="2880391"/>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242" name="Shape"/>
          <p:cNvSpPr/>
          <p:nvPr/>
        </p:nvSpPr>
        <p:spPr>
          <a:xfrm>
            <a:off x="248216" y="2913295"/>
            <a:ext cx="1916327" cy="54817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96" y="0"/>
                </a:moveTo>
                <a:lnTo>
                  <a:pt x="13957" y="649"/>
                </a:lnTo>
                <a:lnTo>
                  <a:pt x="21600" y="21498"/>
                </a:lnTo>
                <a:lnTo>
                  <a:pt x="0" y="21600"/>
                </a:lnTo>
                <a:lnTo>
                  <a:pt x="8696"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243" name="."/>
          <p:cNvSpPr txBox="1"/>
          <p:nvPr/>
        </p:nvSpPr>
        <p:spPr>
          <a:xfrm>
            <a:off x="4919720" y="111655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2244" name="Real Examples (simplified for slide)"/>
          <p:cNvSpPr txBox="1"/>
          <p:nvPr/>
        </p:nvSpPr>
        <p:spPr>
          <a:xfrm>
            <a:off x="5270371" y="942402"/>
            <a:ext cx="7313271" cy="609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C82506"/>
                </a:solidFill>
              </a:defRPr>
            </a:lvl1pPr>
          </a:lstStyle>
          <a:p>
            <a:pPr/>
            <a:r>
              <a:t>Real Examples (simplified for slide)</a:t>
            </a:r>
          </a:p>
        </p:txBody>
      </p:sp>
      <p:sp>
        <p:nvSpPr>
          <p:cNvPr id="2245" name="Viterbi recovers good underlying punctuation"/>
          <p:cNvSpPr txBox="1"/>
          <p:nvPr/>
        </p:nvSpPr>
        <p:spPr>
          <a:xfrm>
            <a:off x="993647" y="66289"/>
            <a:ext cx="11017505"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Viterbi recovers good underlying punctuation</a:t>
            </a:r>
          </a:p>
        </p:txBody>
      </p:sp>
      <p:grpSp>
        <p:nvGrpSpPr>
          <p:cNvPr id="2248" name="Group"/>
          <p:cNvGrpSpPr/>
          <p:nvPr/>
        </p:nvGrpSpPr>
        <p:grpSpPr>
          <a:xfrm>
            <a:off x="291792" y="2381382"/>
            <a:ext cx="1759028" cy="895981"/>
            <a:chOff x="0" y="0"/>
            <a:chExt cx="1759026" cy="895980"/>
          </a:xfrm>
        </p:grpSpPr>
        <p:sp>
          <p:nvSpPr>
            <p:cNvPr id="2246" name=","/>
            <p:cNvSpPr txBox="1"/>
            <p:nvPr/>
          </p:nvSpPr>
          <p:spPr>
            <a:xfrm>
              <a:off x="-1" y="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sp>
          <p:nvSpPr>
            <p:cNvPr id="2247" name=","/>
            <p:cNvSpPr txBox="1"/>
            <p:nvPr/>
          </p:nvSpPr>
          <p:spPr>
            <a:xfrm>
              <a:off x="1468196" y="3810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grpSp>
      <p:grpSp>
        <p:nvGrpSpPr>
          <p:cNvPr id="2256" name="Group"/>
          <p:cNvGrpSpPr/>
          <p:nvPr/>
        </p:nvGrpSpPr>
        <p:grpSpPr>
          <a:xfrm>
            <a:off x="7446298" y="2687165"/>
            <a:ext cx="2033343" cy="1156082"/>
            <a:chOff x="0" y="0"/>
            <a:chExt cx="2033342" cy="1156081"/>
          </a:xfrm>
        </p:grpSpPr>
        <p:grpSp>
          <p:nvGrpSpPr>
            <p:cNvPr id="2251" name="Group"/>
            <p:cNvGrpSpPr/>
            <p:nvPr/>
          </p:nvGrpSpPr>
          <p:grpSpPr>
            <a:xfrm>
              <a:off x="55129" y="135564"/>
              <a:ext cx="455233" cy="1020518"/>
              <a:chOff x="0" y="0"/>
              <a:chExt cx="455231" cy="1020517"/>
            </a:xfrm>
          </p:grpSpPr>
          <p:sp>
            <p:nvSpPr>
              <p:cNvPr id="2249"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2250"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grpSp>
          <p:nvGrpSpPr>
            <p:cNvPr id="2254" name="Group"/>
            <p:cNvGrpSpPr/>
            <p:nvPr/>
          </p:nvGrpSpPr>
          <p:grpSpPr>
            <a:xfrm flipH="1">
              <a:off x="1578111" y="135564"/>
              <a:ext cx="455232" cy="1020518"/>
              <a:chOff x="0" y="0"/>
              <a:chExt cx="455231" cy="1020517"/>
            </a:xfrm>
          </p:grpSpPr>
          <p:sp>
            <p:nvSpPr>
              <p:cNvPr id="2252"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sp>
            <p:nvSpPr>
              <p:cNvPr id="2253"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lvl1pPr>
              </a:lstStyle>
              <a:p>
                <a:pPr/>
                <a:r>
                  <a:t>`</a:t>
                </a:r>
              </a:p>
            </p:txBody>
          </p:sp>
        </p:grpSp>
        <p:sp>
          <p:nvSpPr>
            <p:cNvPr id="2255" name=","/>
            <p:cNvSpPr txBox="1"/>
            <p:nvPr/>
          </p:nvSpPr>
          <p:spPr>
            <a:xfrm>
              <a:off x="-1" y="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grpSp>
      <p:grpSp>
        <p:nvGrpSpPr>
          <p:cNvPr id="2259" name="Group"/>
          <p:cNvGrpSpPr/>
          <p:nvPr/>
        </p:nvGrpSpPr>
        <p:grpSpPr>
          <a:xfrm>
            <a:off x="5439391" y="3597152"/>
            <a:ext cx="1759028" cy="895982"/>
            <a:chOff x="0" y="0"/>
            <a:chExt cx="1759026" cy="895980"/>
          </a:xfrm>
        </p:grpSpPr>
        <p:sp>
          <p:nvSpPr>
            <p:cNvPr id="2257" name=","/>
            <p:cNvSpPr txBox="1"/>
            <p:nvPr/>
          </p:nvSpPr>
          <p:spPr>
            <a:xfrm>
              <a:off x="-1" y="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sp>
          <p:nvSpPr>
            <p:cNvPr id="2258" name=","/>
            <p:cNvSpPr txBox="1"/>
            <p:nvPr/>
          </p:nvSpPr>
          <p:spPr>
            <a:xfrm>
              <a:off x="1468196" y="3810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grpSp>
      <p:grpSp>
        <p:nvGrpSpPr>
          <p:cNvPr id="2262" name="Group"/>
          <p:cNvGrpSpPr/>
          <p:nvPr/>
        </p:nvGrpSpPr>
        <p:grpSpPr>
          <a:xfrm>
            <a:off x="10438227" y="3914967"/>
            <a:ext cx="1724806" cy="298452"/>
            <a:chOff x="0" y="0"/>
            <a:chExt cx="1724804" cy="298450"/>
          </a:xfrm>
        </p:grpSpPr>
        <p:pic>
          <p:nvPicPr>
            <p:cNvPr id="2260" name="Image" descr="Image"/>
            <p:cNvPicPr>
              <a:picLocks noChangeAspect="1"/>
            </p:cNvPicPr>
            <p:nvPr/>
          </p:nvPicPr>
          <p:blipFill>
            <a:blip r:embed="rId11">
              <a:extLst/>
            </a:blip>
            <a:srcRect l="0" t="0" r="0" b="0"/>
            <a:stretch>
              <a:fillRect/>
            </a:stretch>
          </p:blipFill>
          <p:spPr>
            <a:xfrm>
              <a:off x="0" y="0"/>
              <a:ext cx="228600" cy="298451"/>
            </a:xfrm>
            <a:prstGeom prst="rect">
              <a:avLst/>
            </a:prstGeom>
            <a:ln w="12700" cap="flat">
              <a:noFill/>
              <a:miter lim="400000"/>
            </a:ln>
            <a:effectLst/>
          </p:spPr>
        </p:pic>
        <p:pic>
          <p:nvPicPr>
            <p:cNvPr id="2261" name="Image" descr="Image"/>
            <p:cNvPicPr>
              <a:picLocks noChangeAspect="1"/>
            </p:cNvPicPr>
            <p:nvPr/>
          </p:nvPicPr>
          <p:blipFill>
            <a:blip r:embed="rId11">
              <a:extLst/>
            </a:blip>
            <a:srcRect l="0" t="0" r="0" b="0"/>
            <a:stretch>
              <a:fillRect/>
            </a:stretch>
          </p:blipFill>
          <p:spPr>
            <a:xfrm>
              <a:off x="1496204" y="0"/>
              <a:ext cx="228601" cy="298450"/>
            </a:xfrm>
            <a:prstGeom prst="rect">
              <a:avLst/>
            </a:prstGeom>
            <a:ln w="12700" cap="flat">
              <a:noFill/>
              <a:miter lim="400000"/>
            </a:ln>
            <a:effectLst/>
          </p:spPr>
        </p:pic>
      </p:grpSp>
      <p:sp>
        <p:nvSpPr>
          <p:cNvPr id="2263" name=","/>
          <p:cNvSpPr txBox="1"/>
          <p:nvPr/>
        </p:nvSpPr>
        <p:spPr>
          <a:xfrm>
            <a:off x="1908203" y="7698393"/>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264" name=","/>
          <p:cNvSpPr txBox="1"/>
          <p:nvPr/>
        </p:nvSpPr>
        <p:spPr>
          <a:xfrm>
            <a:off x="5148561" y="7649577"/>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265" name="."/>
          <p:cNvSpPr txBox="1"/>
          <p:nvPr/>
        </p:nvSpPr>
        <p:spPr>
          <a:xfrm>
            <a:off x="12447578" y="7698393"/>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266" name=","/>
          <p:cNvSpPr txBox="1"/>
          <p:nvPr/>
        </p:nvSpPr>
        <p:spPr>
          <a:xfrm>
            <a:off x="146377" y="7660293"/>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267" name=","/>
          <p:cNvSpPr txBox="1"/>
          <p:nvPr/>
        </p:nvSpPr>
        <p:spPr>
          <a:xfrm>
            <a:off x="6920078" y="7593302"/>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268" name=","/>
          <p:cNvSpPr txBox="1"/>
          <p:nvPr/>
        </p:nvSpPr>
        <p:spPr>
          <a:xfrm>
            <a:off x="4715367" y="7647412"/>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grpSp>
        <p:nvGrpSpPr>
          <p:cNvPr id="2271" name="Group"/>
          <p:cNvGrpSpPr/>
          <p:nvPr/>
        </p:nvGrpSpPr>
        <p:grpSpPr>
          <a:xfrm flipH="1">
            <a:off x="4880181" y="7693274"/>
            <a:ext cx="455232" cy="1020518"/>
            <a:chOff x="0" y="0"/>
            <a:chExt cx="455231" cy="1020517"/>
          </a:xfrm>
        </p:grpSpPr>
        <p:sp>
          <p:nvSpPr>
            <p:cNvPr id="2269"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2270"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2274" name="Group"/>
          <p:cNvGrpSpPr/>
          <p:nvPr/>
        </p:nvGrpSpPr>
        <p:grpSpPr>
          <a:xfrm>
            <a:off x="12092963" y="7617074"/>
            <a:ext cx="455232" cy="1020518"/>
            <a:chOff x="0" y="0"/>
            <a:chExt cx="455231" cy="1020517"/>
          </a:xfrm>
        </p:grpSpPr>
        <p:sp>
          <p:nvSpPr>
            <p:cNvPr id="2272"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2273"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sp>
        <p:nvSpPr>
          <p:cNvPr id="2275" name="Earlier"/>
          <p:cNvSpPr txBox="1"/>
          <p:nvPr/>
        </p:nvSpPr>
        <p:spPr>
          <a:xfrm>
            <a:off x="381727" y="8618574"/>
            <a:ext cx="160806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Earlier</a:t>
            </a:r>
          </a:p>
        </p:txBody>
      </p:sp>
      <p:sp>
        <p:nvSpPr>
          <p:cNvPr id="2276" name="Kerry"/>
          <p:cNvSpPr txBox="1"/>
          <p:nvPr/>
        </p:nvSpPr>
        <p:spPr>
          <a:xfrm>
            <a:off x="2213486" y="8618574"/>
            <a:ext cx="118127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Kerry</a:t>
            </a:r>
          </a:p>
        </p:txBody>
      </p:sp>
      <p:sp>
        <p:nvSpPr>
          <p:cNvPr id="2277" name="said"/>
          <p:cNvSpPr txBox="1"/>
          <p:nvPr/>
        </p:nvSpPr>
        <p:spPr>
          <a:xfrm>
            <a:off x="3810076" y="8618574"/>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said</a:t>
            </a:r>
          </a:p>
        </p:txBody>
      </p:sp>
      <p:sp>
        <p:nvSpPr>
          <p:cNvPr id="2278" name="in"/>
          <p:cNvSpPr txBox="1"/>
          <p:nvPr/>
        </p:nvSpPr>
        <p:spPr>
          <a:xfrm>
            <a:off x="5388456" y="8618574"/>
            <a:ext cx="541091"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in</a:t>
            </a:r>
          </a:p>
        </p:txBody>
      </p:sp>
      <p:sp>
        <p:nvSpPr>
          <p:cNvPr id="2279" name="answered"/>
          <p:cNvSpPr txBox="1"/>
          <p:nvPr/>
        </p:nvSpPr>
        <p:spPr>
          <a:xfrm>
            <a:off x="7594258" y="8618574"/>
            <a:ext cx="1821458"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answered</a:t>
            </a:r>
          </a:p>
        </p:txBody>
      </p:sp>
      <p:sp>
        <p:nvSpPr>
          <p:cNvPr id="2280" name="the"/>
          <p:cNvSpPr txBox="1"/>
          <p:nvPr/>
        </p:nvSpPr>
        <p:spPr>
          <a:xfrm>
            <a:off x="9603859" y="8618574"/>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2281" name="question"/>
          <p:cNvSpPr txBox="1"/>
          <p:nvPr/>
        </p:nvSpPr>
        <p:spPr>
          <a:xfrm>
            <a:off x="10498399" y="8618574"/>
            <a:ext cx="182145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question</a:t>
            </a:r>
          </a:p>
        </p:txBody>
      </p:sp>
      <p:sp>
        <p:nvSpPr>
          <p:cNvPr id="2282" name="fact"/>
          <p:cNvSpPr txBox="1"/>
          <p:nvPr/>
        </p:nvSpPr>
        <p:spPr>
          <a:xfrm>
            <a:off x="6036135" y="8618574"/>
            <a:ext cx="9678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fact</a:t>
            </a:r>
          </a:p>
        </p:txBody>
      </p:sp>
      <p:sp>
        <p:nvSpPr>
          <p:cNvPr id="2283" name="Rounded Rectangle"/>
          <p:cNvSpPr/>
          <p:nvPr/>
        </p:nvSpPr>
        <p:spPr>
          <a:xfrm>
            <a:off x="1810666" y="8437284"/>
            <a:ext cx="485905" cy="857881"/>
          </a:xfrm>
          <a:prstGeom prst="roundRect">
            <a:avLst>
              <a:gd name="adj" fmla="val 26483"/>
            </a:avLst>
          </a:prstGeom>
          <a:solidFill>
            <a:srgbClr val="D6D5D5">
              <a:alpha val="48345"/>
            </a:srgb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284" name="Rounded Rectangle"/>
          <p:cNvSpPr/>
          <p:nvPr/>
        </p:nvSpPr>
        <p:spPr>
          <a:xfrm>
            <a:off x="4771803" y="8524961"/>
            <a:ext cx="675382" cy="857881"/>
          </a:xfrm>
          <a:prstGeom prst="roundRect">
            <a:avLst>
              <a:gd name="adj" fmla="val 19053"/>
            </a:avLst>
          </a:prstGeom>
          <a:solidFill>
            <a:srgbClr val="D6D5D5">
              <a:alpha val="48345"/>
            </a:srgb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285" name="Rounded Rectangle"/>
          <p:cNvSpPr/>
          <p:nvPr/>
        </p:nvSpPr>
        <p:spPr>
          <a:xfrm>
            <a:off x="6930803" y="8524961"/>
            <a:ext cx="675382" cy="857881"/>
          </a:xfrm>
          <a:prstGeom prst="roundRect">
            <a:avLst>
              <a:gd name="adj" fmla="val 19053"/>
            </a:avLst>
          </a:prstGeom>
          <a:solidFill>
            <a:srgbClr val="D6D5D5">
              <a:alpha val="48345"/>
            </a:srgb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286" name="Rounded Rectangle"/>
          <p:cNvSpPr/>
          <p:nvPr/>
        </p:nvSpPr>
        <p:spPr>
          <a:xfrm>
            <a:off x="12277503" y="8524961"/>
            <a:ext cx="675382" cy="857881"/>
          </a:xfrm>
          <a:prstGeom prst="roundRect">
            <a:avLst>
              <a:gd name="adj" fmla="val 19053"/>
            </a:avLst>
          </a:prstGeom>
          <a:solidFill>
            <a:srgbClr val="D6D5D5">
              <a:alpha val="48345"/>
            </a:srgb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287" name="Rounded Rectangle"/>
          <p:cNvSpPr/>
          <p:nvPr/>
        </p:nvSpPr>
        <p:spPr>
          <a:xfrm>
            <a:off x="48840" y="8518566"/>
            <a:ext cx="485905" cy="857881"/>
          </a:xfrm>
          <a:prstGeom prst="roundRect">
            <a:avLst>
              <a:gd name="adj" fmla="val 26483"/>
            </a:avLst>
          </a:prstGeom>
          <a:solidFill>
            <a:srgbClr val="D6D5D5">
              <a:alpha val="48345"/>
            </a:srgb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288" name=","/>
          <p:cNvSpPr txBox="1"/>
          <p:nvPr/>
        </p:nvSpPr>
        <p:spPr>
          <a:xfrm>
            <a:off x="1908203" y="8437284"/>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sp>
        <p:nvSpPr>
          <p:cNvPr id="2289" name=","/>
          <p:cNvSpPr txBox="1"/>
          <p:nvPr/>
        </p:nvSpPr>
        <p:spPr>
          <a:xfrm>
            <a:off x="4804267" y="8427921"/>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sp>
        <p:nvSpPr>
          <p:cNvPr id="2290" name=","/>
          <p:cNvSpPr txBox="1"/>
          <p:nvPr/>
        </p:nvSpPr>
        <p:spPr>
          <a:xfrm>
            <a:off x="6988231" y="8429666"/>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grpSp>
        <p:nvGrpSpPr>
          <p:cNvPr id="2293" name="Group"/>
          <p:cNvGrpSpPr/>
          <p:nvPr/>
        </p:nvGrpSpPr>
        <p:grpSpPr>
          <a:xfrm>
            <a:off x="4985965" y="8473123"/>
            <a:ext cx="455233" cy="1020519"/>
            <a:chOff x="0" y="0"/>
            <a:chExt cx="455231" cy="1020517"/>
          </a:xfrm>
        </p:grpSpPr>
        <p:sp>
          <p:nvSpPr>
            <p:cNvPr id="2291" name="`"/>
            <p:cNvSpPr txBox="1"/>
            <p:nvPr/>
          </p:nvSpPr>
          <p:spPr>
            <a:xfrm>
              <a:off x="143573"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2292" name="`"/>
            <p:cNvSpPr txBox="1"/>
            <p:nvPr/>
          </p:nvSpPr>
          <p:spPr>
            <a:xfrm>
              <a:off x="-1"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sp>
        <p:nvSpPr>
          <p:cNvPr id="2294" name="."/>
          <p:cNvSpPr txBox="1"/>
          <p:nvPr/>
        </p:nvSpPr>
        <p:spPr>
          <a:xfrm>
            <a:off x="12161684" y="8187648"/>
            <a:ext cx="361443" cy="11553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3"/>
                </a:solidFill>
              </a:defRPr>
            </a:lvl1pPr>
          </a:lstStyle>
          <a:p>
            <a:pPr/>
            <a:r>
              <a:t>.</a:t>
            </a:r>
          </a:p>
        </p:txBody>
      </p:sp>
      <p:grpSp>
        <p:nvGrpSpPr>
          <p:cNvPr id="2297" name="Group"/>
          <p:cNvGrpSpPr/>
          <p:nvPr/>
        </p:nvGrpSpPr>
        <p:grpSpPr>
          <a:xfrm>
            <a:off x="12397137" y="8486726"/>
            <a:ext cx="455232" cy="1020518"/>
            <a:chOff x="0" y="0"/>
            <a:chExt cx="455231" cy="1020517"/>
          </a:xfrm>
        </p:grpSpPr>
        <p:sp>
          <p:nvSpPr>
            <p:cNvPr id="2295"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sp>
          <p:nvSpPr>
            <p:cNvPr id="2296"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solidFill>
                </a:defRPr>
              </a:lvl1pPr>
            </a:lstStyle>
            <a:p>
              <a:pPr/>
              <a:r>
                <a: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248"/>
                                        </p:tgtEl>
                                        <p:attrNameLst>
                                          <p:attrName>style.visibility</p:attrName>
                                        </p:attrNameLst>
                                      </p:cBhvr>
                                      <p:to>
                                        <p:strVal val="visible"/>
                                      </p:to>
                                    </p:set>
                                    <p:anim calcmode="lin" valueType="num">
                                      <p:cBhvr>
                                        <p:cTn id="7" dur="750" fill="hold"/>
                                        <p:tgtEl>
                                          <p:spTgt spid="2248"/>
                                        </p:tgtEl>
                                        <p:attrNameLst>
                                          <p:attrName>ppt_w</p:attrName>
                                        </p:attrNameLst>
                                      </p:cBhvr>
                                      <p:tavLst>
                                        <p:tav tm="0">
                                          <p:val>
                                            <p:fltVal val="0"/>
                                          </p:val>
                                        </p:tav>
                                        <p:tav tm="100000">
                                          <p:val>
                                            <p:strVal val="#ppt_w"/>
                                          </p:val>
                                        </p:tav>
                                      </p:tavLst>
                                    </p:anim>
                                    <p:anim calcmode="lin" valueType="num">
                                      <p:cBhvr>
                                        <p:cTn id="8" dur="750" fill="hold"/>
                                        <p:tgtEl>
                                          <p:spTgt spid="224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2259"/>
                                        </p:tgtEl>
                                        <p:attrNameLst>
                                          <p:attrName>style.visibility</p:attrName>
                                        </p:attrNameLst>
                                      </p:cBhvr>
                                      <p:to>
                                        <p:strVal val="visible"/>
                                      </p:to>
                                    </p:set>
                                    <p:anim calcmode="lin" valueType="num">
                                      <p:cBhvr>
                                        <p:cTn id="13" dur="750" fill="hold"/>
                                        <p:tgtEl>
                                          <p:spTgt spid="2259"/>
                                        </p:tgtEl>
                                        <p:attrNameLst>
                                          <p:attrName>ppt_w</p:attrName>
                                        </p:attrNameLst>
                                      </p:cBhvr>
                                      <p:tavLst>
                                        <p:tav tm="0">
                                          <p:val>
                                            <p:fltVal val="0"/>
                                          </p:val>
                                        </p:tav>
                                        <p:tav tm="100000">
                                          <p:val>
                                            <p:strVal val="#ppt_w"/>
                                          </p:val>
                                        </p:tav>
                                      </p:tavLst>
                                    </p:anim>
                                    <p:anim calcmode="lin" valueType="num">
                                      <p:cBhvr>
                                        <p:cTn id="14" dur="750" fill="hold"/>
                                        <p:tgtEl>
                                          <p:spTgt spid="225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6" presetID="23" grpId="3" fill="hold">
                                  <p:stCondLst>
                                    <p:cond delay="0"/>
                                  </p:stCondLst>
                                  <p:iterate type="el" backwards="0">
                                    <p:tmAbs val="0"/>
                                  </p:iterate>
                                  <p:childTnLst>
                                    <p:set>
                                      <p:cBhvr>
                                        <p:cTn id="18" fill="hold"/>
                                        <p:tgtEl>
                                          <p:spTgt spid="2256"/>
                                        </p:tgtEl>
                                        <p:attrNameLst>
                                          <p:attrName>style.visibility</p:attrName>
                                        </p:attrNameLst>
                                      </p:cBhvr>
                                      <p:to>
                                        <p:strVal val="visible"/>
                                      </p:to>
                                    </p:set>
                                    <p:anim calcmode="lin" valueType="num">
                                      <p:cBhvr>
                                        <p:cTn id="19" dur="750" fill="hold"/>
                                        <p:tgtEl>
                                          <p:spTgt spid="2256"/>
                                        </p:tgtEl>
                                        <p:attrNameLst>
                                          <p:attrName>ppt_w</p:attrName>
                                        </p:attrNameLst>
                                      </p:cBhvr>
                                      <p:tavLst>
                                        <p:tav tm="0">
                                          <p:val>
                                            <p:fltVal val="0"/>
                                          </p:val>
                                        </p:tav>
                                        <p:tav tm="100000">
                                          <p:val>
                                            <p:strVal val="#ppt_w"/>
                                          </p:val>
                                        </p:tav>
                                      </p:tavLst>
                                    </p:anim>
                                    <p:anim calcmode="lin" valueType="num">
                                      <p:cBhvr>
                                        <p:cTn id="20" dur="750" fill="hold"/>
                                        <p:tgtEl>
                                          <p:spTgt spid="2256"/>
                                        </p:tgtEl>
                                        <p:attrNameLst>
                                          <p:attrName>ppt_h</p:attrName>
                                        </p:attrNameLst>
                                      </p:cBhvr>
                                      <p:tavLst>
                                        <p:tav tm="0">
                                          <p:val>
                                            <p:fltVal val="0"/>
                                          </p:val>
                                        </p:tav>
                                        <p:tav tm="100000">
                                          <p:val>
                                            <p:strVal val="#ppt_h"/>
                                          </p:val>
                                        </p:tav>
                                      </p:tavLst>
                                    </p:anim>
                                  </p:childTnLst>
                                </p:cTn>
                              </p:par>
                            </p:childTnLst>
                          </p:cTn>
                        </p:par>
                        <p:par>
                          <p:cTn id="21" fill="hold">
                            <p:stCondLst>
                              <p:cond delay="750"/>
                            </p:stCondLst>
                            <p:childTnLst>
                              <p:par>
                                <p:cTn id="22" presetClass="entr" nodeType="afterEffect" presetSubtype="16" presetID="23" grpId="4" fill="hold">
                                  <p:stCondLst>
                                    <p:cond delay="0"/>
                                  </p:stCondLst>
                                  <p:iterate type="el" backwards="0">
                                    <p:tmAbs val="0"/>
                                  </p:iterate>
                                  <p:childTnLst>
                                    <p:set>
                                      <p:cBhvr>
                                        <p:cTn id="23" fill="hold"/>
                                        <p:tgtEl>
                                          <p:spTgt spid="2262"/>
                                        </p:tgtEl>
                                        <p:attrNameLst>
                                          <p:attrName>style.visibility</p:attrName>
                                        </p:attrNameLst>
                                      </p:cBhvr>
                                      <p:to>
                                        <p:strVal val="visible"/>
                                      </p:to>
                                    </p:set>
                                    <p:anim calcmode="lin" valueType="num">
                                      <p:cBhvr>
                                        <p:cTn id="24" dur="750" fill="hold"/>
                                        <p:tgtEl>
                                          <p:spTgt spid="2262"/>
                                        </p:tgtEl>
                                        <p:attrNameLst>
                                          <p:attrName>ppt_w</p:attrName>
                                        </p:attrNameLst>
                                      </p:cBhvr>
                                      <p:tavLst>
                                        <p:tav tm="0">
                                          <p:val>
                                            <p:fltVal val="0"/>
                                          </p:val>
                                        </p:tav>
                                        <p:tav tm="100000">
                                          <p:val>
                                            <p:strVal val="#ppt_w"/>
                                          </p:val>
                                        </p:tav>
                                      </p:tavLst>
                                    </p:anim>
                                    <p:anim calcmode="lin" valueType="num">
                                      <p:cBhvr>
                                        <p:cTn id="25" dur="750" fill="hold"/>
                                        <p:tgtEl>
                                          <p:spTgt spid="2262"/>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5" fill="hold">
                                  <p:stCondLst>
                                    <p:cond delay="0"/>
                                  </p:stCondLst>
                                  <p:iterate type="el" backwards="0">
                                    <p:tmAbs val="0"/>
                                  </p:iterate>
                                  <p:childTnLst>
                                    <p:set>
                                      <p:cBhvr>
                                        <p:cTn id="29" fill="hold"/>
                                        <p:tgtEl>
                                          <p:spTgt spid="2243"/>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6" fill="hold">
                                  <p:stCondLst>
                                    <p:cond delay="0"/>
                                  </p:stCondLst>
                                  <p:iterate type="el" backwards="0">
                                    <p:tmAbs val="0"/>
                                  </p:iterate>
                                  <p:childTnLst>
                                    <p:set>
                                      <p:cBhvr>
                                        <p:cTn id="32" fill="hold"/>
                                        <p:tgtEl>
                                          <p:spTgt spid="2263"/>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7" fill="hold">
                                  <p:stCondLst>
                                    <p:cond delay="0"/>
                                  </p:stCondLst>
                                  <p:iterate type="el" backwards="0">
                                    <p:tmAbs val="0"/>
                                  </p:iterate>
                                  <p:childTnLst>
                                    <p:set>
                                      <p:cBhvr>
                                        <p:cTn id="35" fill="hold"/>
                                        <p:tgtEl>
                                          <p:spTgt spid="2264"/>
                                        </p:tgtEl>
                                        <p:attrNameLst>
                                          <p:attrName>style.visibility</p:attrName>
                                        </p:attrNameLst>
                                      </p:cBhvr>
                                      <p:to>
                                        <p:strVal val="visible"/>
                                      </p:to>
                                    </p:set>
                                  </p:childTnLst>
                                </p:cTn>
                              </p:par>
                            </p:childTnLst>
                          </p:cTn>
                        </p:par>
                        <p:par>
                          <p:cTn id="36" fill="hold">
                            <p:stCondLst>
                              <p:cond delay="0"/>
                            </p:stCondLst>
                            <p:childTnLst>
                              <p:par>
                                <p:cTn id="37" presetClass="entr" nodeType="afterEffect" presetSubtype="0" presetID="1" grpId="8" fill="hold">
                                  <p:stCondLst>
                                    <p:cond delay="0"/>
                                  </p:stCondLst>
                                  <p:iterate type="el" backwards="0">
                                    <p:tmAbs val="0"/>
                                  </p:iterate>
                                  <p:childTnLst>
                                    <p:set>
                                      <p:cBhvr>
                                        <p:cTn id="38" fill="hold"/>
                                        <p:tgtEl>
                                          <p:spTgt spid="2265"/>
                                        </p:tgtEl>
                                        <p:attrNameLst>
                                          <p:attrName>style.visibility</p:attrName>
                                        </p:attrNameLst>
                                      </p:cBhvr>
                                      <p:to>
                                        <p:strVal val="visible"/>
                                      </p:to>
                                    </p:set>
                                  </p:childTnLst>
                                </p:cTn>
                              </p:par>
                            </p:childTnLst>
                          </p:cTn>
                        </p:par>
                        <p:par>
                          <p:cTn id="39" fill="hold">
                            <p:stCondLst>
                              <p:cond delay="0"/>
                            </p:stCondLst>
                            <p:childTnLst>
                              <p:par>
                                <p:cTn id="40" presetClass="entr" nodeType="afterEffect" presetSubtype="0" presetID="1" grpId="9" fill="hold">
                                  <p:stCondLst>
                                    <p:cond delay="0"/>
                                  </p:stCondLst>
                                  <p:iterate type="el" backwards="0">
                                    <p:tmAbs val="0"/>
                                  </p:iterate>
                                  <p:childTnLst>
                                    <p:set>
                                      <p:cBhvr>
                                        <p:cTn id="41" fill="hold"/>
                                        <p:tgtEl>
                                          <p:spTgt spid="2266"/>
                                        </p:tgtEl>
                                        <p:attrNameLst>
                                          <p:attrName>style.visibility</p:attrName>
                                        </p:attrNameLst>
                                      </p:cBhvr>
                                      <p:to>
                                        <p:strVal val="visible"/>
                                      </p:to>
                                    </p:set>
                                  </p:childTnLst>
                                </p:cTn>
                              </p:par>
                            </p:childTnLst>
                          </p:cTn>
                        </p:par>
                        <p:par>
                          <p:cTn id="42" fill="hold">
                            <p:stCondLst>
                              <p:cond delay="0"/>
                            </p:stCondLst>
                            <p:childTnLst>
                              <p:par>
                                <p:cTn id="43" presetClass="entr" nodeType="afterEffect" presetSubtype="0" presetID="1" grpId="10" fill="hold">
                                  <p:stCondLst>
                                    <p:cond delay="0"/>
                                  </p:stCondLst>
                                  <p:iterate type="el" backwards="0">
                                    <p:tmAbs val="0"/>
                                  </p:iterate>
                                  <p:childTnLst>
                                    <p:set>
                                      <p:cBhvr>
                                        <p:cTn id="44" fill="hold"/>
                                        <p:tgtEl>
                                          <p:spTgt spid="2267"/>
                                        </p:tgtEl>
                                        <p:attrNameLst>
                                          <p:attrName>style.visibility</p:attrName>
                                        </p:attrNameLst>
                                      </p:cBhvr>
                                      <p:to>
                                        <p:strVal val="visible"/>
                                      </p:to>
                                    </p:set>
                                  </p:childTnLst>
                                </p:cTn>
                              </p:par>
                            </p:childTnLst>
                          </p:cTn>
                        </p:par>
                        <p:par>
                          <p:cTn id="45" fill="hold">
                            <p:stCondLst>
                              <p:cond delay="0"/>
                            </p:stCondLst>
                            <p:childTnLst>
                              <p:par>
                                <p:cTn id="46" presetClass="entr" nodeType="afterEffect" presetSubtype="0" presetID="1" grpId="11" fill="hold">
                                  <p:stCondLst>
                                    <p:cond delay="0"/>
                                  </p:stCondLst>
                                  <p:iterate type="el" backwards="0">
                                    <p:tmAbs val="0"/>
                                  </p:iterate>
                                  <p:childTnLst>
                                    <p:set>
                                      <p:cBhvr>
                                        <p:cTn id="47" fill="hold"/>
                                        <p:tgtEl>
                                          <p:spTgt spid="2268"/>
                                        </p:tgtEl>
                                        <p:attrNameLst>
                                          <p:attrName>style.visibility</p:attrName>
                                        </p:attrNameLst>
                                      </p:cBhvr>
                                      <p:to>
                                        <p:strVal val="visible"/>
                                      </p:to>
                                    </p:set>
                                  </p:childTnLst>
                                </p:cTn>
                              </p:par>
                            </p:childTnLst>
                          </p:cTn>
                        </p:par>
                        <p:par>
                          <p:cTn id="48" fill="hold">
                            <p:stCondLst>
                              <p:cond delay="0"/>
                            </p:stCondLst>
                            <p:childTnLst>
                              <p:par>
                                <p:cTn id="49" presetClass="entr" nodeType="afterEffect" presetSubtype="0" presetID="1" grpId="12" fill="hold">
                                  <p:stCondLst>
                                    <p:cond delay="0"/>
                                  </p:stCondLst>
                                  <p:iterate type="el" backwards="0">
                                    <p:tmAbs val="0"/>
                                  </p:iterate>
                                  <p:childTnLst>
                                    <p:set>
                                      <p:cBhvr>
                                        <p:cTn id="50" fill="hold"/>
                                        <p:tgtEl>
                                          <p:spTgt spid="2271"/>
                                        </p:tgtEl>
                                        <p:attrNameLst>
                                          <p:attrName>style.visibility</p:attrName>
                                        </p:attrNameLst>
                                      </p:cBhvr>
                                      <p:to>
                                        <p:strVal val="visible"/>
                                      </p:to>
                                    </p:set>
                                  </p:childTnLst>
                                </p:cTn>
                              </p:par>
                            </p:childTnLst>
                          </p:cTn>
                        </p:par>
                        <p:par>
                          <p:cTn id="51" fill="hold">
                            <p:stCondLst>
                              <p:cond delay="0"/>
                            </p:stCondLst>
                            <p:childTnLst>
                              <p:par>
                                <p:cTn id="52" presetClass="entr" nodeType="afterEffect" presetSubtype="0" presetID="1" grpId="13" fill="hold">
                                  <p:stCondLst>
                                    <p:cond delay="0"/>
                                  </p:stCondLst>
                                  <p:iterate type="el" backwards="0">
                                    <p:tmAbs val="0"/>
                                  </p:iterate>
                                  <p:childTnLst>
                                    <p:set>
                                      <p:cBhvr>
                                        <p:cTn id="53" fill="hold"/>
                                        <p:tgtEl>
                                          <p:spTgt spid="2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74" grpId="13"/>
      <p:bldP build="whole" bldLvl="1" animBg="1" rev="0" advAuto="0" spid="2271" grpId="12"/>
      <p:bldP build="whole" bldLvl="1" animBg="1" rev="0" advAuto="0" spid="2248" grpId="1"/>
      <p:bldP build="whole" bldLvl="1" animBg="1" rev="0" advAuto="0" spid="2263" grpId="6"/>
      <p:bldP build="whole" bldLvl="1" animBg="1" rev="0" advAuto="0" spid="2266" grpId="9"/>
      <p:bldP build="whole" bldLvl="1" animBg="1" rev="0" advAuto="0" spid="2259" grpId="2"/>
      <p:bldP build="whole" bldLvl="1" animBg="1" rev="0" advAuto="0" spid="2262" grpId="4"/>
      <p:bldP build="whole" bldLvl="1" animBg="1" rev="0" advAuto="0" spid="2256" grpId="3"/>
      <p:bldP build="whole" bldLvl="1" animBg="1" rev="0" advAuto="0" spid="2264" grpId="7"/>
      <p:bldP build="whole" bldLvl="1" animBg="1" rev="0" advAuto="0" spid="2267" grpId="10"/>
      <p:bldP build="whole" bldLvl="1" animBg="1" rev="0" advAuto="0" spid="2268" grpId="11"/>
      <p:bldP build="whole" bldLvl="1" animBg="1" rev="0" advAuto="0" spid="2265" grpId="8"/>
      <p:bldP build="whole" bldLvl="1" animBg="1" rev="0" advAuto="0" spid="2243" grpId="5"/>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02" name="Shape"/>
          <p:cNvSpPr/>
          <p:nvPr/>
        </p:nvSpPr>
        <p:spPr>
          <a:xfrm>
            <a:off x="-27466" y="1766140"/>
            <a:ext cx="12421619" cy="659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35" y="56"/>
                </a:moveTo>
                <a:lnTo>
                  <a:pt x="4780" y="3757"/>
                </a:lnTo>
                <a:lnTo>
                  <a:pt x="18175" y="7334"/>
                </a:lnTo>
                <a:lnTo>
                  <a:pt x="19919" y="7969"/>
                </a:lnTo>
                <a:lnTo>
                  <a:pt x="20209" y="10102"/>
                </a:lnTo>
                <a:lnTo>
                  <a:pt x="21600" y="21532"/>
                </a:lnTo>
                <a:lnTo>
                  <a:pt x="0" y="21600"/>
                </a:lnTo>
                <a:lnTo>
                  <a:pt x="29" y="0"/>
                </a:lnTo>
                <a:lnTo>
                  <a:pt x="1535"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03" name="Shape"/>
          <p:cNvSpPr/>
          <p:nvPr/>
        </p:nvSpPr>
        <p:spPr>
          <a:xfrm>
            <a:off x="4951310" y="4182202"/>
            <a:ext cx="1530245" cy="4159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89" y="356"/>
                </a:moveTo>
                <a:lnTo>
                  <a:pt x="16251" y="0"/>
                </a:lnTo>
                <a:lnTo>
                  <a:pt x="21600" y="21600"/>
                </a:lnTo>
                <a:lnTo>
                  <a:pt x="0" y="21491"/>
                </a:lnTo>
                <a:lnTo>
                  <a:pt x="7089"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04" name="Shape"/>
          <p:cNvSpPr/>
          <p:nvPr/>
        </p:nvSpPr>
        <p:spPr>
          <a:xfrm>
            <a:off x="9611157" y="4140996"/>
            <a:ext cx="2551531" cy="41988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75" y="0"/>
                </a:moveTo>
                <a:lnTo>
                  <a:pt x="15620" y="479"/>
                </a:lnTo>
                <a:lnTo>
                  <a:pt x="21600" y="21600"/>
                </a:lnTo>
                <a:lnTo>
                  <a:pt x="0" y="21448"/>
                </a:lnTo>
                <a:lnTo>
                  <a:pt x="5560" y="7303"/>
                </a:lnTo>
                <a:lnTo>
                  <a:pt x="9575"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05" name="Line"/>
          <p:cNvSpPr/>
          <p:nvPr/>
        </p:nvSpPr>
        <p:spPr>
          <a:xfrm flipV="1">
            <a:off x="588803" y="1684361"/>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06" name="Line"/>
          <p:cNvSpPr/>
          <p:nvPr/>
        </p:nvSpPr>
        <p:spPr>
          <a:xfrm flipV="1">
            <a:off x="5723653" y="4228370"/>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07" name="Line"/>
          <p:cNvSpPr/>
          <p:nvPr/>
        </p:nvSpPr>
        <p:spPr>
          <a:xfrm flipV="1">
            <a:off x="7661807" y="4192135"/>
            <a:ext cx="1" cy="3847275"/>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08" name="Line"/>
          <p:cNvSpPr/>
          <p:nvPr/>
        </p:nvSpPr>
        <p:spPr>
          <a:xfrm flipV="1">
            <a:off x="11092089" y="4219502"/>
            <a:ext cx="1" cy="3847276"/>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09" name="Line"/>
          <p:cNvSpPr/>
          <p:nvPr/>
        </p:nvSpPr>
        <p:spPr>
          <a:xfrm flipV="1">
            <a:off x="2404865" y="2988010"/>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310" name="Line Line" descr="Line Line"/>
          <p:cNvPicPr>
            <a:picLocks noChangeAspect="0"/>
          </p:cNvPicPr>
          <p:nvPr/>
        </p:nvPicPr>
        <p:blipFill>
          <a:blip r:embed="rId3">
            <a:extLst/>
          </a:blip>
          <a:stretch>
            <a:fillRect/>
          </a:stretch>
        </p:blipFill>
        <p:spPr>
          <a:xfrm rot="16200000">
            <a:off x="270248" y="1508224"/>
            <a:ext cx="675606" cy="143685"/>
          </a:xfrm>
          <a:prstGeom prst="rect">
            <a:avLst/>
          </a:prstGeom>
        </p:spPr>
      </p:pic>
      <p:pic>
        <p:nvPicPr>
          <p:cNvPr id="2312" name="Line Line" descr="Line Line"/>
          <p:cNvPicPr>
            <a:picLocks noChangeAspect="0"/>
          </p:cNvPicPr>
          <p:nvPr/>
        </p:nvPicPr>
        <p:blipFill>
          <a:blip r:embed="rId4">
            <a:extLst/>
          </a:blip>
          <a:stretch>
            <a:fillRect/>
          </a:stretch>
        </p:blipFill>
        <p:spPr>
          <a:xfrm rot="12693574">
            <a:off x="755030" y="2177648"/>
            <a:ext cx="1773969" cy="143685"/>
          </a:xfrm>
          <a:prstGeom prst="rect">
            <a:avLst/>
          </a:prstGeom>
        </p:spPr>
      </p:pic>
      <p:pic>
        <p:nvPicPr>
          <p:cNvPr id="2314" name="Line Line" descr="Line Line"/>
          <p:cNvPicPr>
            <a:picLocks noChangeAspect="0"/>
          </p:cNvPicPr>
          <p:nvPr/>
        </p:nvPicPr>
        <p:blipFill>
          <a:blip r:embed="rId5">
            <a:extLst/>
          </a:blip>
          <a:stretch>
            <a:fillRect/>
          </a:stretch>
        </p:blipFill>
        <p:spPr>
          <a:xfrm rot="11742656">
            <a:off x="2521744" y="3419139"/>
            <a:ext cx="3386214" cy="143685"/>
          </a:xfrm>
          <a:prstGeom prst="rect">
            <a:avLst/>
          </a:prstGeom>
        </p:spPr>
      </p:pic>
      <p:pic>
        <p:nvPicPr>
          <p:cNvPr id="2316" name="Line Line" descr="Line Line"/>
          <p:cNvPicPr>
            <a:picLocks noChangeAspect="0"/>
          </p:cNvPicPr>
          <p:nvPr/>
        </p:nvPicPr>
        <p:blipFill>
          <a:blip r:embed="rId6">
            <a:extLst/>
          </a:blip>
          <a:stretch>
            <a:fillRect/>
          </a:stretch>
        </p:blipFill>
        <p:spPr>
          <a:xfrm rot="11325551">
            <a:off x="2804607" y="3419139"/>
            <a:ext cx="8275951" cy="143685"/>
          </a:xfrm>
          <a:prstGeom prst="rect">
            <a:avLst/>
          </a:prstGeom>
        </p:spPr>
      </p:pic>
      <p:pic>
        <p:nvPicPr>
          <p:cNvPr id="2318" name="Line Line" descr="Line Line"/>
          <p:cNvPicPr>
            <a:picLocks noChangeAspect="0"/>
          </p:cNvPicPr>
          <p:nvPr/>
        </p:nvPicPr>
        <p:blipFill>
          <a:blip r:embed="rId7">
            <a:extLst/>
          </a:blip>
          <a:stretch>
            <a:fillRect/>
          </a:stretch>
        </p:blipFill>
        <p:spPr>
          <a:xfrm rot="6392623">
            <a:off x="9870070" y="4804957"/>
            <a:ext cx="1257849" cy="143686"/>
          </a:xfrm>
          <a:prstGeom prst="rect">
            <a:avLst/>
          </a:prstGeom>
        </p:spPr>
      </p:pic>
      <p:grpSp>
        <p:nvGrpSpPr>
          <p:cNvPr id="2322" name="Group"/>
          <p:cNvGrpSpPr/>
          <p:nvPr/>
        </p:nvGrpSpPr>
        <p:grpSpPr>
          <a:xfrm>
            <a:off x="18602" y="1564270"/>
            <a:ext cx="1178899" cy="461914"/>
            <a:chOff x="0" y="0"/>
            <a:chExt cx="1178898" cy="461913"/>
          </a:xfrm>
        </p:grpSpPr>
        <p:sp>
          <p:nvSpPr>
            <p:cNvPr id="2320"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21"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2325" name="Group"/>
          <p:cNvGrpSpPr/>
          <p:nvPr/>
        </p:nvGrpSpPr>
        <p:grpSpPr>
          <a:xfrm>
            <a:off x="5134204" y="3902382"/>
            <a:ext cx="1178899" cy="461915"/>
            <a:chOff x="0" y="0"/>
            <a:chExt cx="1178898" cy="461913"/>
          </a:xfrm>
        </p:grpSpPr>
        <p:sp>
          <p:nvSpPr>
            <p:cNvPr id="2323"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24" name="conj"/>
            <p:cNvSpPr txBox="1"/>
            <p:nvPr/>
          </p:nvSpPr>
          <p:spPr>
            <a:xfrm>
              <a:off x="1800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conj</a:t>
              </a:r>
            </a:p>
          </p:txBody>
        </p:sp>
      </p:grpSp>
      <p:grpSp>
        <p:nvGrpSpPr>
          <p:cNvPr id="2328" name="Group"/>
          <p:cNvGrpSpPr/>
          <p:nvPr/>
        </p:nvGrpSpPr>
        <p:grpSpPr>
          <a:xfrm>
            <a:off x="1815086" y="2682603"/>
            <a:ext cx="1178899" cy="452487"/>
            <a:chOff x="0" y="17413"/>
            <a:chExt cx="1178898" cy="452486"/>
          </a:xfrm>
        </p:grpSpPr>
        <p:sp>
          <p:nvSpPr>
            <p:cNvPr id="2326"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27"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2329" name="Section"/>
          <p:cNvSpPr txBox="1"/>
          <p:nvPr/>
        </p:nvSpPr>
        <p:spPr>
          <a:xfrm>
            <a:off x="88900" y="7822096"/>
            <a:ext cx="160806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Section</a:t>
            </a:r>
          </a:p>
        </p:txBody>
      </p:sp>
      <p:sp>
        <p:nvSpPr>
          <p:cNvPr id="2330" name="1"/>
          <p:cNvSpPr txBox="1"/>
          <p:nvPr/>
        </p:nvSpPr>
        <p:spPr>
          <a:xfrm>
            <a:off x="2254620" y="7822096"/>
            <a:ext cx="32769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1</a:t>
            </a:r>
          </a:p>
        </p:txBody>
      </p:sp>
      <p:sp>
        <p:nvSpPr>
          <p:cNvPr id="2331" name="2"/>
          <p:cNvSpPr txBox="1"/>
          <p:nvPr/>
        </p:nvSpPr>
        <p:spPr>
          <a:xfrm>
            <a:off x="5572230" y="7822096"/>
            <a:ext cx="32769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2</a:t>
            </a:r>
          </a:p>
        </p:txBody>
      </p:sp>
      <p:sp>
        <p:nvSpPr>
          <p:cNvPr id="2332" name="7"/>
          <p:cNvSpPr txBox="1"/>
          <p:nvPr/>
        </p:nvSpPr>
        <p:spPr>
          <a:xfrm>
            <a:off x="7496772" y="7822096"/>
            <a:ext cx="32769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7</a:t>
            </a:r>
          </a:p>
        </p:txBody>
      </p:sp>
      <p:sp>
        <p:nvSpPr>
          <p:cNvPr id="2333" name="and"/>
          <p:cNvSpPr txBox="1"/>
          <p:nvPr/>
        </p:nvSpPr>
        <p:spPr>
          <a:xfrm>
            <a:off x="9854874" y="78093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and</a:t>
            </a:r>
          </a:p>
        </p:txBody>
      </p:sp>
      <p:sp>
        <p:nvSpPr>
          <p:cNvPr id="2334" name="8"/>
          <p:cNvSpPr txBox="1"/>
          <p:nvPr/>
        </p:nvSpPr>
        <p:spPr>
          <a:xfrm>
            <a:off x="10930508" y="7822096"/>
            <a:ext cx="32769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8</a:t>
            </a:r>
          </a:p>
        </p:txBody>
      </p:sp>
      <p:grpSp>
        <p:nvGrpSpPr>
          <p:cNvPr id="2337" name="Group"/>
          <p:cNvGrpSpPr/>
          <p:nvPr/>
        </p:nvGrpSpPr>
        <p:grpSpPr>
          <a:xfrm>
            <a:off x="10426232" y="3902382"/>
            <a:ext cx="1178899" cy="461915"/>
            <a:chOff x="0" y="0"/>
            <a:chExt cx="1178898" cy="461913"/>
          </a:xfrm>
        </p:grpSpPr>
        <p:sp>
          <p:nvSpPr>
            <p:cNvPr id="2335"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36" name="conj"/>
            <p:cNvSpPr txBox="1"/>
            <p:nvPr/>
          </p:nvSpPr>
          <p:spPr>
            <a:xfrm>
              <a:off x="1800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conj</a:t>
              </a:r>
            </a:p>
          </p:txBody>
        </p:sp>
      </p:grpSp>
      <p:sp>
        <p:nvSpPr>
          <p:cNvPr id="2338" name="Line"/>
          <p:cNvSpPr/>
          <p:nvPr/>
        </p:nvSpPr>
        <p:spPr>
          <a:xfrm flipV="1">
            <a:off x="10313426" y="5471283"/>
            <a:ext cx="1" cy="2595495"/>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339" name="Line Line" descr="Line Line"/>
          <p:cNvPicPr>
            <a:picLocks noChangeAspect="0"/>
          </p:cNvPicPr>
          <p:nvPr/>
        </p:nvPicPr>
        <p:blipFill>
          <a:blip r:embed="rId8">
            <a:extLst/>
          </a:blip>
          <a:stretch>
            <a:fillRect/>
          </a:stretch>
        </p:blipFill>
        <p:spPr>
          <a:xfrm rot="11589504">
            <a:off x="2854504" y="3419139"/>
            <a:ext cx="4692666" cy="143685"/>
          </a:xfrm>
          <a:prstGeom prst="rect">
            <a:avLst/>
          </a:prstGeom>
        </p:spPr>
      </p:pic>
      <p:grpSp>
        <p:nvGrpSpPr>
          <p:cNvPr id="2343" name="Group"/>
          <p:cNvGrpSpPr/>
          <p:nvPr/>
        </p:nvGrpSpPr>
        <p:grpSpPr>
          <a:xfrm>
            <a:off x="7072359" y="3902382"/>
            <a:ext cx="1178899" cy="461915"/>
            <a:chOff x="0" y="0"/>
            <a:chExt cx="1178898" cy="461913"/>
          </a:xfrm>
        </p:grpSpPr>
        <p:sp>
          <p:nvSpPr>
            <p:cNvPr id="2341"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42" name="conj"/>
            <p:cNvSpPr txBox="1"/>
            <p:nvPr/>
          </p:nvSpPr>
          <p:spPr>
            <a:xfrm>
              <a:off x="1800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conj</a:t>
              </a:r>
            </a:p>
          </p:txBody>
        </p:sp>
      </p:grpSp>
      <p:sp>
        <p:nvSpPr>
          <p:cNvPr id="2344" name="Shape"/>
          <p:cNvSpPr/>
          <p:nvPr/>
        </p:nvSpPr>
        <p:spPr>
          <a:xfrm>
            <a:off x="6920173" y="4176519"/>
            <a:ext cx="1467982" cy="41665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33" y="356"/>
                </a:moveTo>
                <a:lnTo>
                  <a:pt x="16745" y="0"/>
                </a:lnTo>
                <a:lnTo>
                  <a:pt x="21600" y="21403"/>
                </a:lnTo>
                <a:lnTo>
                  <a:pt x="0" y="21600"/>
                </a:lnTo>
                <a:lnTo>
                  <a:pt x="4933"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45" name="Real Examples (simplified for slide)"/>
          <p:cNvSpPr txBox="1"/>
          <p:nvPr/>
        </p:nvSpPr>
        <p:spPr>
          <a:xfrm>
            <a:off x="5257902" y="1028612"/>
            <a:ext cx="7313271" cy="609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C82506"/>
                </a:solidFill>
              </a:defRPr>
            </a:lvl1pPr>
          </a:lstStyle>
          <a:p>
            <a:pPr/>
            <a:r>
              <a:t>Real Examples (simplified for slide)</a:t>
            </a:r>
          </a:p>
        </p:txBody>
      </p:sp>
      <p:sp>
        <p:nvSpPr>
          <p:cNvPr id="2346" name="."/>
          <p:cNvSpPr txBox="1"/>
          <p:nvPr/>
        </p:nvSpPr>
        <p:spPr>
          <a:xfrm>
            <a:off x="1264603" y="1151125"/>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2347" name="."/>
          <p:cNvSpPr txBox="1"/>
          <p:nvPr/>
        </p:nvSpPr>
        <p:spPr>
          <a:xfrm>
            <a:off x="12429925" y="7617685"/>
            <a:ext cx="326137" cy="10192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1"/>
                </a:solidFill>
              </a:defRPr>
            </a:lvl1pPr>
          </a:lstStyle>
          <a:p>
            <a:pPr/>
            <a:r>
              <a:t>.</a:t>
            </a:r>
          </a:p>
        </p:txBody>
      </p:sp>
      <p:grpSp>
        <p:nvGrpSpPr>
          <p:cNvPr id="2350" name="Group"/>
          <p:cNvGrpSpPr/>
          <p:nvPr/>
        </p:nvGrpSpPr>
        <p:grpSpPr>
          <a:xfrm>
            <a:off x="4836918" y="3685349"/>
            <a:ext cx="1759028" cy="895982"/>
            <a:chOff x="0" y="0"/>
            <a:chExt cx="1759026" cy="895980"/>
          </a:xfrm>
        </p:grpSpPr>
        <p:sp>
          <p:nvSpPr>
            <p:cNvPr id="2348" name=","/>
            <p:cNvSpPr txBox="1"/>
            <p:nvPr/>
          </p:nvSpPr>
          <p:spPr>
            <a:xfrm>
              <a:off x="-1" y="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sp>
          <p:nvSpPr>
            <p:cNvPr id="2349" name=","/>
            <p:cNvSpPr txBox="1"/>
            <p:nvPr/>
          </p:nvSpPr>
          <p:spPr>
            <a:xfrm>
              <a:off x="1468196" y="3810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grpSp>
      <p:grpSp>
        <p:nvGrpSpPr>
          <p:cNvPr id="2353" name="Group"/>
          <p:cNvGrpSpPr/>
          <p:nvPr/>
        </p:nvGrpSpPr>
        <p:grpSpPr>
          <a:xfrm>
            <a:off x="6782294" y="3685349"/>
            <a:ext cx="1759027" cy="895982"/>
            <a:chOff x="0" y="0"/>
            <a:chExt cx="1759026" cy="895980"/>
          </a:xfrm>
        </p:grpSpPr>
        <p:sp>
          <p:nvSpPr>
            <p:cNvPr id="2351" name=","/>
            <p:cNvSpPr txBox="1"/>
            <p:nvPr/>
          </p:nvSpPr>
          <p:spPr>
            <a:xfrm>
              <a:off x="-1" y="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sp>
          <p:nvSpPr>
            <p:cNvPr id="2352" name=","/>
            <p:cNvSpPr txBox="1"/>
            <p:nvPr/>
          </p:nvSpPr>
          <p:spPr>
            <a:xfrm>
              <a:off x="1468196" y="3810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grpSp>
      <p:sp>
        <p:nvSpPr>
          <p:cNvPr id="2354" name=","/>
          <p:cNvSpPr txBox="1"/>
          <p:nvPr/>
        </p:nvSpPr>
        <p:spPr>
          <a:xfrm>
            <a:off x="3919823" y="762810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355" name=","/>
          <p:cNvSpPr txBox="1"/>
          <p:nvPr/>
        </p:nvSpPr>
        <p:spPr>
          <a:xfrm>
            <a:off x="6438000" y="764080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356" name=","/>
          <p:cNvSpPr txBox="1"/>
          <p:nvPr/>
        </p:nvSpPr>
        <p:spPr>
          <a:xfrm>
            <a:off x="8618956" y="762810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357" name="Section"/>
          <p:cNvSpPr txBox="1"/>
          <p:nvPr/>
        </p:nvSpPr>
        <p:spPr>
          <a:xfrm>
            <a:off x="131780" y="8723822"/>
            <a:ext cx="160806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Section</a:t>
            </a:r>
          </a:p>
        </p:txBody>
      </p:sp>
      <p:sp>
        <p:nvSpPr>
          <p:cNvPr id="2358" name="1"/>
          <p:cNvSpPr txBox="1"/>
          <p:nvPr/>
        </p:nvSpPr>
        <p:spPr>
          <a:xfrm>
            <a:off x="2297500" y="8723822"/>
            <a:ext cx="32769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1</a:t>
            </a:r>
          </a:p>
        </p:txBody>
      </p:sp>
      <p:sp>
        <p:nvSpPr>
          <p:cNvPr id="2359" name="2"/>
          <p:cNvSpPr txBox="1"/>
          <p:nvPr/>
        </p:nvSpPr>
        <p:spPr>
          <a:xfrm>
            <a:off x="5615111" y="8723822"/>
            <a:ext cx="32769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2</a:t>
            </a:r>
          </a:p>
        </p:txBody>
      </p:sp>
      <p:sp>
        <p:nvSpPr>
          <p:cNvPr id="2360" name="7"/>
          <p:cNvSpPr txBox="1"/>
          <p:nvPr/>
        </p:nvSpPr>
        <p:spPr>
          <a:xfrm>
            <a:off x="7539652" y="8723822"/>
            <a:ext cx="327696"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7</a:t>
            </a:r>
          </a:p>
        </p:txBody>
      </p:sp>
      <p:sp>
        <p:nvSpPr>
          <p:cNvPr id="2361" name="and"/>
          <p:cNvSpPr txBox="1"/>
          <p:nvPr/>
        </p:nvSpPr>
        <p:spPr>
          <a:xfrm>
            <a:off x="9897754" y="8711122"/>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and</a:t>
            </a:r>
          </a:p>
        </p:txBody>
      </p:sp>
      <p:sp>
        <p:nvSpPr>
          <p:cNvPr id="2362" name="8"/>
          <p:cNvSpPr txBox="1"/>
          <p:nvPr/>
        </p:nvSpPr>
        <p:spPr>
          <a:xfrm>
            <a:off x="10973389" y="8723822"/>
            <a:ext cx="32769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8</a:t>
            </a:r>
          </a:p>
        </p:txBody>
      </p:sp>
      <p:sp>
        <p:nvSpPr>
          <p:cNvPr id="2363" name="Rounded Rectangle"/>
          <p:cNvSpPr/>
          <p:nvPr/>
        </p:nvSpPr>
        <p:spPr>
          <a:xfrm>
            <a:off x="12277503" y="8524961"/>
            <a:ext cx="675382" cy="857881"/>
          </a:xfrm>
          <a:prstGeom prst="roundRect">
            <a:avLst>
              <a:gd name="adj" fmla="val 19053"/>
            </a:avLst>
          </a:prstGeom>
          <a:solidFill>
            <a:srgbClr val="D6D5D5">
              <a:alpha val="48345"/>
            </a:srgb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64" name="Rounded Rectangle"/>
          <p:cNvSpPr/>
          <p:nvPr/>
        </p:nvSpPr>
        <p:spPr>
          <a:xfrm>
            <a:off x="8544860" y="8542532"/>
            <a:ext cx="675382" cy="857882"/>
          </a:xfrm>
          <a:prstGeom prst="roundRect">
            <a:avLst>
              <a:gd name="adj" fmla="val 19053"/>
            </a:avLst>
          </a:prstGeom>
          <a:solidFill>
            <a:srgbClr val="D6D5D5">
              <a:alpha val="48345"/>
            </a:srgb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65" name="Rounded Rectangle"/>
          <p:cNvSpPr/>
          <p:nvPr/>
        </p:nvSpPr>
        <p:spPr>
          <a:xfrm>
            <a:off x="6461601" y="8542532"/>
            <a:ext cx="675382" cy="857882"/>
          </a:xfrm>
          <a:prstGeom prst="roundRect">
            <a:avLst>
              <a:gd name="adj" fmla="val 19053"/>
            </a:avLst>
          </a:prstGeom>
          <a:solidFill>
            <a:srgbClr val="D6D5D5">
              <a:alpha val="48345"/>
            </a:srgb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66" name="Rounded Rectangle"/>
          <p:cNvSpPr/>
          <p:nvPr/>
        </p:nvSpPr>
        <p:spPr>
          <a:xfrm>
            <a:off x="3727548" y="8542532"/>
            <a:ext cx="675382" cy="857882"/>
          </a:xfrm>
          <a:prstGeom prst="roundRect">
            <a:avLst>
              <a:gd name="adj" fmla="val 19053"/>
            </a:avLst>
          </a:prstGeom>
          <a:solidFill>
            <a:srgbClr val="D6D5D5">
              <a:alpha val="48345"/>
            </a:srgb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67" name=","/>
          <p:cNvSpPr txBox="1"/>
          <p:nvPr/>
        </p:nvSpPr>
        <p:spPr>
          <a:xfrm>
            <a:off x="3917866" y="8488723"/>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sp>
        <p:nvSpPr>
          <p:cNvPr id="2368" name=","/>
          <p:cNvSpPr txBox="1"/>
          <p:nvPr/>
        </p:nvSpPr>
        <p:spPr>
          <a:xfrm>
            <a:off x="6653877" y="8488723"/>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sp>
        <p:nvSpPr>
          <p:cNvPr id="2369" name=","/>
          <p:cNvSpPr txBox="1"/>
          <p:nvPr/>
        </p:nvSpPr>
        <p:spPr>
          <a:xfrm>
            <a:off x="8737136" y="8488723"/>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solidFill>
              </a:defRPr>
            </a:lvl1pPr>
          </a:lstStyle>
          <a:p>
            <a:pPr/>
            <a:r>
              <a:t>,</a:t>
            </a:r>
          </a:p>
        </p:txBody>
      </p:sp>
      <p:sp>
        <p:nvSpPr>
          <p:cNvPr id="2370" name="."/>
          <p:cNvSpPr txBox="1"/>
          <p:nvPr/>
        </p:nvSpPr>
        <p:spPr>
          <a:xfrm>
            <a:off x="12390284" y="8314648"/>
            <a:ext cx="361443" cy="11553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solidFill>
                  <a:schemeClr val="accent3"/>
                </a:solidFill>
              </a:defRPr>
            </a:lvl1pPr>
          </a:lstStyle>
          <a:p>
            <a:pPr/>
            <a:r>
              <a:t>.</a:t>
            </a:r>
          </a:p>
        </p:txBody>
      </p:sp>
      <p:sp>
        <p:nvSpPr>
          <p:cNvPr id="2371" name=","/>
          <p:cNvSpPr txBox="1"/>
          <p:nvPr/>
        </p:nvSpPr>
        <p:spPr>
          <a:xfrm>
            <a:off x="6927709" y="764080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372" name="Viterbi recovers good underlying punctuation"/>
          <p:cNvSpPr txBox="1"/>
          <p:nvPr/>
        </p:nvSpPr>
        <p:spPr>
          <a:xfrm>
            <a:off x="993647" y="66289"/>
            <a:ext cx="11017505"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Viterbi recovers good underlying punctuation</a:t>
            </a:r>
          </a:p>
        </p:txBody>
      </p:sp>
      <p:sp>
        <p:nvSpPr>
          <p:cNvPr id="2373" name="Oxford Comma"/>
          <p:cNvSpPr txBox="1"/>
          <p:nvPr/>
        </p:nvSpPr>
        <p:spPr>
          <a:xfrm>
            <a:off x="7258615" y="1766140"/>
            <a:ext cx="3247873" cy="6097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C82506"/>
                </a:solidFill>
              </a:defRPr>
            </a:lvl1pPr>
          </a:lstStyle>
          <a:p>
            <a:pPr/>
            <a:r>
              <a:t>Oxford Comma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350"/>
                                        </p:tgtEl>
                                        <p:attrNameLst>
                                          <p:attrName>style.visibility</p:attrName>
                                        </p:attrNameLst>
                                      </p:cBhvr>
                                      <p:to>
                                        <p:strVal val="visible"/>
                                      </p:to>
                                    </p:set>
                                    <p:anim calcmode="lin" valueType="num">
                                      <p:cBhvr>
                                        <p:cTn id="7" dur="750" fill="hold"/>
                                        <p:tgtEl>
                                          <p:spTgt spid="2350"/>
                                        </p:tgtEl>
                                        <p:attrNameLst>
                                          <p:attrName>ppt_w</p:attrName>
                                        </p:attrNameLst>
                                      </p:cBhvr>
                                      <p:tavLst>
                                        <p:tav tm="0">
                                          <p:val>
                                            <p:fltVal val="0"/>
                                          </p:val>
                                        </p:tav>
                                        <p:tav tm="100000">
                                          <p:val>
                                            <p:strVal val="#ppt_w"/>
                                          </p:val>
                                        </p:tav>
                                      </p:tavLst>
                                    </p:anim>
                                    <p:anim calcmode="lin" valueType="num">
                                      <p:cBhvr>
                                        <p:cTn id="8" dur="750" fill="hold"/>
                                        <p:tgtEl>
                                          <p:spTgt spid="2350"/>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Class="entr" nodeType="afterEffect" presetSubtype="16" presetID="23" grpId="2" fill="hold">
                                  <p:stCondLst>
                                    <p:cond delay="0"/>
                                  </p:stCondLst>
                                  <p:iterate type="el" backwards="0">
                                    <p:tmAbs val="0"/>
                                  </p:iterate>
                                  <p:childTnLst>
                                    <p:set>
                                      <p:cBhvr>
                                        <p:cTn id="11" fill="hold"/>
                                        <p:tgtEl>
                                          <p:spTgt spid="2353"/>
                                        </p:tgtEl>
                                        <p:attrNameLst>
                                          <p:attrName>style.visibility</p:attrName>
                                        </p:attrNameLst>
                                      </p:cBhvr>
                                      <p:to>
                                        <p:strVal val="visible"/>
                                      </p:to>
                                    </p:set>
                                    <p:anim calcmode="lin" valueType="num">
                                      <p:cBhvr>
                                        <p:cTn id="12" dur="750" fill="hold"/>
                                        <p:tgtEl>
                                          <p:spTgt spid="2353"/>
                                        </p:tgtEl>
                                        <p:attrNameLst>
                                          <p:attrName>ppt_w</p:attrName>
                                        </p:attrNameLst>
                                      </p:cBhvr>
                                      <p:tavLst>
                                        <p:tav tm="0">
                                          <p:val>
                                            <p:fltVal val="0"/>
                                          </p:val>
                                        </p:tav>
                                        <p:tav tm="100000">
                                          <p:val>
                                            <p:strVal val="#ppt_w"/>
                                          </p:val>
                                        </p:tav>
                                      </p:tavLst>
                                    </p:anim>
                                    <p:anim calcmode="lin" valueType="num">
                                      <p:cBhvr>
                                        <p:cTn id="13" dur="750" fill="hold"/>
                                        <p:tgtEl>
                                          <p:spTgt spid="235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3" fill="hold">
                                  <p:stCondLst>
                                    <p:cond delay="0"/>
                                  </p:stCondLst>
                                  <p:iterate type="el" backwards="0">
                                    <p:tmAbs val="0"/>
                                  </p:iterate>
                                  <p:childTnLst>
                                    <p:set>
                                      <p:cBhvr>
                                        <p:cTn id="17" fill="hold"/>
                                        <p:tgtEl>
                                          <p:spTgt spid="2346"/>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4" fill="hold">
                                  <p:stCondLst>
                                    <p:cond delay="0"/>
                                  </p:stCondLst>
                                  <p:iterate type="el" backwards="0">
                                    <p:tmAbs val="0"/>
                                  </p:iterate>
                                  <p:childTnLst>
                                    <p:set>
                                      <p:cBhvr>
                                        <p:cTn id="20" fill="hold"/>
                                        <p:tgtEl>
                                          <p:spTgt spid="2347"/>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5" fill="hold">
                                  <p:stCondLst>
                                    <p:cond delay="0"/>
                                  </p:stCondLst>
                                  <p:iterate type="el" backwards="0">
                                    <p:tmAbs val="0"/>
                                  </p:iterate>
                                  <p:childTnLst>
                                    <p:set>
                                      <p:cBhvr>
                                        <p:cTn id="23" fill="hold"/>
                                        <p:tgtEl>
                                          <p:spTgt spid="2354"/>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6" fill="hold">
                                  <p:stCondLst>
                                    <p:cond delay="0"/>
                                  </p:stCondLst>
                                  <p:iterate type="el" backwards="0">
                                    <p:tmAbs val="0"/>
                                  </p:iterate>
                                  <p:childTnLst>
                                    <p:set>
                                      <p:cBhvr>
                                        <p:cTn id="26" fill="hold"/>
                                        <p:tgtEl>
                                          <p:spTgt spid="2355"/>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7" fill="hold">
                                  <p:stCondLst>
                                    <p:cond delay="0"/>
                                  </p:stCondLst>
                                  <p:iterate type="el" backwards="0">
                                    <p:tmAbs val="0"/>
                                  </p:iterate>
                                  <p:childTnLst>
                                    <p:set>
                                      <p:cBhvr>
                                        <p:cTn id="29" fill="hold"/>
                                        <p:tgtEl>
                                          <p:spTgt spid="2356"/>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8" fill="hold">
                                  <p:stCondLst>
                                    <p:cond delay="0"/>
                                  </p:stCondLst>
                                  <p:iterate type="el" backwards="0">
                                    <p:tmAbs val="0"/>
                                  </p:iterate>
                                  <p:childTnLst>
                                    <p:set>
                                      <p:cBhvr>
                                        <p:cTn id="32" fill="hold"/>
                                        <p:tgtEl>
                                          <p:spTgt spid="23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3" grpId="2"/>
      <p:bldP build="whole" bldLvl="1" animBg="1" rev="0" advAuto="0" spid="2346" grpId="3"/>
      <p:bldP build="whole" bldLvl="1" animBg="1" rev="0" advAuto="0" spid="2356" grpId="7"/>
      <p:bldP build="whole" bldLvl="1" animBg="1" rev="0" advAuto="0" spid="2354" grpId="5"/>
      <p:bldP build="whole" bldLvl="1" animBg="1" rev="0" advAuto="0" spid="2350" grpId="1"/>
      <p:bldP build="whole" bldLvl="1" animBg="1" rev="0" advAuto="0" spid="2355" grpId="6"/>
      <p:bldP build="whole" bldLvl="1" animBg="1" rev="0" advAuto="0" spid="2347" grpId="4"/>
      <p:bldP build="whole" bldLvl="1" animBg="1" rev="0" advAuto="0" spid="2371" grpId="8"/>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lide Number"/>
          <p:cNvSpPr txBox="1"/>
          <p:nvPr>
            <p:ph type="sldNum" sz="quarter" idx="2"/>
          </p:nvPr>
        </p:nvSpPr>
        <p:spPr>
          <a:xfrm>
            <a:off x="6385373" y="9296400"/>
            <a:ext cx="227280"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2" name="Shape"/>
          <p:cNvSpPr/>
          <p:nvPr/>
        </p:nvSpPr>
        <p:spPr>
          <a:xfrm>
            <a:off x="-27466" y="1766140"/>
            <a:ext cx="12200303" cy="659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3" y="56"/>
                </a:moveTo>
                <a:lnTo>
                  <a:pt x="4867" y="3757"/>
                </a:lnTo>
                <a:lnTo>
                  <a:pt x="15748" y="6195"/>
                </a:lnTo>
                <a:lnTo>
                  <a:pt x="19742" y="10107"/>
                </a:lnTo>
                <a:lnTo>
                  <a:pt x="20575" y="10102"/>
                </a:lnTo>
                <a:lnTo>
                  <a:pt x="21600" y="21515"/>
                </a:lnTo>
                <a:lnTo>
                  <a:pt x="0" y="21600"/>
                </a:lnTo>
                <a:lnTo>
                  <a:pt x="30" y="0"/>
                </a:lnTo>
                <a:lnTo>
                  <a:pt x="1563"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3" name="Shape"/>
          <p:cNvSpPr/>
          <p:nvPr/>
        </p:nvSpPr>
        <p:spPr>
          <a:xfrm>
            <a:off x="3431631" y="4176519"/>
            <a:ext cx="3538412" cy="4176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5" y="356"/>
                </a:moveTo>
                <a:lnTo>
                  <a:pt x="17621" y="0"/>
                </a:lnTo>
                <a:lnTo>
                  <a:pt x="21600" y="21574"/>
                </a:lnTo>
                <a:lnTo>
                  <a:pt x="0" y="21600"/>
                </a:lnTo>
                <a:lnTo>
                  <a:pt x="4637" y="5403"/>
                </a:lnTo>
                <a:lnTo>
                  <a:pt x="11865"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4" name="Shape"/>
          <p:cNvSpPr/>
          <p:nvPr/>
        </p:nvSpPr>
        <p:spPr>
          <a:xfrm>
            <a:off x="7437777" y="3887168"/>
            <a:ext cx="4724911" cy="44572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1" y="0"/>
                </a:moveTo>
                <a:cubicBezTo>
                  <a:pt x="5196" y="289"/>
                  <a:pt x="6827" y="533"/>
                  <a:pt x="8464" y="731"/>
                </a:cubicBezTo>
                <a:cubicBezTo>
                  <a:pt x="8844" y="777"/>
                  <a:pt x="9224" y="820"/>
                  <a:pt x="9596" y="915"/>
                </a:cubicBezTo>
                <a:cubicBezTo>
                  <a:pt x="10856" y="1237"/>
                  <a:pt x="11900" y="2105"/>
                  <a:pt x="13011" y="2803"/>
                </a:cubicBezTo>
                <a:cubicBezTo>
                  <a:pt x="14859" y="3964"/>
                  <a:pt x="16930" y="4671"/>
                  <a:pt x="19070" y="4870"/>
                </a:cubicBezTo>
                <a:lnTo>
                  <a:pt x="21600" y="21574"/>
                </a:lnTo>
                <a:lnTo>
                  <a:pt x="0" y="21600"/>
                </a:lnTo>
                <a:lnTo>
                  <a:pt x="1898" y="5836"/>
                </a:lnTo>
                <a:lnTo>
                  <a:pt x="3571"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5" name="Hail"/>
          <p:cNvSpPr txBox="1"/>
          <p:nvPr/>
        </p:nvSpPr>
        <p:spPr>
          <a:xfrm>
            <a:off x="93939" y="2045831"/>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176" name="the"/>
          <p:cNvSpPr txBox="1"/>
          <p:nvPr/>
        </p:nvSpPr>
        <p:spPr>
          <a:xfrm>
            <a:off x="1082380" y="4281031"/>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177" name="king"/>
          <p:cNvSpPr txBox="1"/>
          <p:nvPr/>
        </p:nvSpPr>
        <p:spPr>
          <a:xfrm>
            <a:off x="1920926" y="3112631"/>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178" name="Arthur"/>
          <p:cNvSpPr txBox="1"/>
          <p:nvPr/>
        </p:nvSpPr>
        <p:spPr>
          <a:xfrm>
            <a:off x="3517517" y="5233531"/>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179" name="Pendragon"/>
          <p:cNvSpPr txBox="1"/>
          <p:nvPr/>
        </p:nvSpPr>
        <p:spPr>
          <a:xfrm>
            <a:off x="4863107" y="4535031"/>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180" name="who"/>
          <p:cNvSpPr txBox="1"/>
          <p:nvPr/>
        </p:nvSpPr>
        <p:spPr>
          <a:xfrm>
            <a:off x="7495598" y="5043031"/>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181" name="wields"/>
          <p:cNvSpPr txBox="1"/>
          <p:nvPr/>
        </p:nvSpPr>
        <p:spPr>
          <a:xfrm>
            <a:off x="8212008" y="4052431"/>
            <a:ext cx="139467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182" name="Excalibur"/>
          <p:cNvSpPr txBox="1"/>
          <p:nvPr/>
        </p:nvSpPr>
        <p:spPr>
          <a:xfrm>
            <a:off x="10090477" y="5043031"/>
            <a:ext cx="203485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183" name="Line"/>
          <p:cNvSpPr/>
          <p:nvPr/>
        </p:nvSpPr>
        <p:spPr>
          <a:xfrm flipV="1">
            <a:off x="588803" y="1684361"/>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4" name="Line"/>
          <p:cNvSpPr/>
          <p:nvPr/>
        </p:nvSpPr>
        <p:spPr>
          <a:xfrm flipV="1">
            <a:off x="1457998" y="4165259"/>
            <a:ext cx="1" cy="390102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5" name="Line"/>
          <p:cNvSpPr/>
          <p:nvPr/>
        </p:nvSpPr>
        <p:spPr>
          <a:xfrm flipV="1">
            <a:off x="2404865" y="2988010"/>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6" name="Line"/>
          <p:cNvSpPr/>
          <p:nvPr/>
        </p:nvSpPr>
        <p:spPr>
          <a:xfrm flipV="1">
            <a:off x="4187875" y="5182372"/>
            <a:ext cx="1" cy="288039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7" name="Line"/>
          <p:cNvSpPr/>
          <p:nvPr/>
        </p:nvSpPr>
        <p:spPr>
          <a:xfrm flipV="1">
            <a:off x="5723653" y="4228370"/>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8" name="Line"/>
          <p:cNvSpPr/>
          <p:nvPr/>
        </p:nvSpPr>
        <p:spPr>
          <a:xfrm flipV="1">
            <a:off x="7868251"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89" name="Line"/>
          <p:cNvSpPr/>
          <p:nvPr/>
        </p:nvSpPr>
        <p:spPr>
          <a:xfrm flipV="1">
            <a:off x="8934742" y="3938372"/>
            <a:ext cx="1" cy="411214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90" name="Line"/>
          <p:cNvSpPr/>
          <p:nvPr/>
        </p:nvSpPr>
        <p:spPr>
          <a:xfrm flipV="1">
            <a:off x="11092089"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91" name="Line Line" descr="Line Line"/>
          <p:cNvPicPr>
            <a:picLocks noChangeAspect="0"/>
          </p:cNvPicPr>
          <p:nvPr/>
        </p:nvPicPr>
        <p:blipFill>
          <a:blip r:embed="rId3">
            <a:extLst/>
          </a:blip>
          <a:stretch>
            <a:fillRect/>
          </a:stretch>
        </p:blipFill>
        <p:spPr>
          <a:xfrm rot="16200000">
            <a:off x="270248" y="1508224"/>
            <a:ext cx="675606" cy="143685"/>
          </a:xfrm>
          <a:prstGeom prst="rect">
            <a:avLst/>
          </a:prstGeom>
        </p:spPr>
      </p:pic>
      <p:pic>
        <p:nvPicPr>
          <p:cNvPr id="193" name="Line Line" descr="Line Line"/>
          <p:cNvPicPr>
            <a:picLocks noChangeAspect="0"/>
          </p:cNvPicPr>
          <p:nvPr/>
        </p:nvPicPr>
        <p:blipFill>
          <a:blip r:embed="rId4">
            <a:extLst/>
          </a:blip>
          <a:stretch>
            <a:fillRect/>
          </a:stretch>
        </p:blipFill>
        <p:spPr>
          <a:xfrm rot="12693574">
            <a:off x="755030" y="2177648"/>
            <a:ext cx="1773969" cy="143685"/>
          </a:xfrm>
          <a:prstGeom prst="rect">
            <a:avLst/>
          </a:prstGeom>
        </p:spPr>
      </p:pic>
      <p:pic>
        <p:nvPicPr>
          <p:cNvPr id="195" name="Line Line" descr="Line Line"/>
          <p:cNvPicPr>
            <a:picLocks noChangeAspect="0"/>
          </p:cNvPicPr>
          <p:nvPr/>
        </p:nvPicPr>
        <p:blipFill>
          <a:blip r:embed="rId5">
            <a:extLst/>
          </a:blip>
          <a:stretch>
            <a:fillRect/>
          </a:stretch>
        </p:blipFill>
        <p:spPr>
          <a:xfrm rot="7038013">
            <a:off x="1001419" y="3575561"/>
            <a:ext cx="1475412" cy="143685"/>
          </a:xfrm>
          <a:prstGeom prst="rect">
            <a:avLst/>
          </a:prstGeom>
        </p:spPr>
      </p:pic>
      <p:pic>
        <p:nvPicPr>
          <p:cNvPr id="197" name="Line Line" descr="Line Line"/>
          <p:cNvPicPr>
            <a:picLocks noChangeAspect="0"/>
          </p:cNvPicPr>
          <p:nvPr/>
        </p:nvPicPr>
        <p:blipFill>
          <a:blip r:embed="rId6">
            <a:extLst/>
          </a:blip>
          <a:stretch>
            <a:fillRect/>
          </a:stretch>
        </p:blipFill>
        <p:spPr>
          <a:xfrm rot="11742656">
            <a:off x="2521744" y="3419139"/>
            <a:ext cx="3386214" cy="143685"/>
          </a:xfrm>
          <a:prstGeom prst="rect">
            <a:avLst/>
          </a:prstGeom>
        </p:spPr>
      </p:pic>
      <p:pic>
        <p:nvPicPr>
          <p:cNvPr id="199" name="Line Line" descr="Line Line"/>
          <p:cNvPicPr>
            <a:picLocks noChangeAspect="0"/>
          </p:cNvPicPr>
          <p:nvPr/>
        </p:nvPicPr>
        <p:blipFill>
          <a:blip r:embed="rId7">
            <a:extLst/>
          </a:blip>
          <a:stretch>
            <a:fillRect/>
          </a:stretch>
        </p:blipFill>
        <p:spPr>
          <a:xfrm rot="8477905">
            <a:off x="3904519" y="4567176"/>
            <a:ext cx="1994770" cy="143685"/>
          </a:xfrm>
          <a:prstGeom prst="rect">
            <a:avLst/>
          </a:prstGeom>
        </p:spPr>
      </p:pic>
      <p:pic>
        <p:nvPicPr>
          <p:cNvPr id="201" name="Line Line" descr="Line Line"/>
          <p:cNvPicPr>
            <a:picLocks noChangeAspect="0"/>
          </p:cNvPicPr>
          <p:nvPr/>
        </p:nvPicPr>
        <p:blipFill>
          <a:blip r:embed="rId8">
            <a:extLst/>
          </a:blip>
          <a:stretch>
            <a:fillRect/>
          </a:stretch>
        </p:blipFill>
        <p:spPr>
          <a:xfrm rot="11207438">
            <a:off x="2480752" y="3215874"/>
            <a:ext cx="6485803" cy="143685"/>
          </a:xfrm>
          <a:prstGeom prst="rect">
            <a:avLst/>
          </a:prstGeom>
        </p:spPr>
      </p:pic>
      <p:pic>
        <p:nvPicPr>
          <p:cNvPr id="203" name="Line Line" descr="Line Line"/>
          <p:cNvPicPr>
            <a:picLocks noChangeAspect="0"/>
          </p:cNvPicPr>
          <p:nvPr/>
        </p:nvPicPr>
        <p:blipFill>
          <a:blip r:embed="rId9">
            <a:extLst/>
          </a:blip>
          <a:stretch>
            <a:fillRect/>
          </a:stretch>
        </p:blipFill>
        <p:spPr>
          <a:xfrm rot="6392623">
            <a:off x="7390689" y="4436402"/>
            <a:ext cx="1257849" cy="143686"/>
          </a:xfrm>
          <a:prstGeom prst="rect">
            <a:avLst/>
          </a:prstGeom>
        </p:spPr>
      </p:pic>
      <p:pic>
        <p:nvPicPr>
          <p:cNvPr id="205" name="Line Line" descr="Line Line"/>
          <p:cNvPicPr>
            <a:picLocks noChangeAspect="0"/>
          </p:cNvPicPr>
          <p:nvPr/>
        </p:nvPicPr>
        <p:blipFill>
          <a:blip r:embed="rId10">
            <a:extLst/>
          </a:blip>
          <a:stretch>
            <a:fillRect/>
          </a:stretch>
        </p:blipFill>
        <p:spPr>
          <a:xfrm rot="1672213">
            <a:off x="9222695" y="4231385"/>
            <a:ext cx="1671475" cy="143686"/>
          </a:xfrm>
          <a:prstGeom prst="rect">
            <a:avLst/>
          </a:prstGeom>
        </p:spPr>
      </p:pic>
      <p:sp>
        <p:nvSpPr>
          <p:cNvPr id="207" name="Line"/>
          <p:cNvSpPr/>
          <p:nvPr/>
        </p:nvSpPr>
        <p:spPr>
          <a:xfrm rot="15856877">
            <a:off x="4862293" y="5703320"/>
            <a:ext cx="3815908" cy="646984"/>
          </a:xfrm>
          <a:custGeom>
            <a:avLst/>
            <a:gdLst/>
            <a:ahLst/>
            <a:cxnLst>
              <a:cxn ang="0">
                <a:pos x="wd2" y="hd2"/>
              </a:cxn>
              <a:cxn ang="5400000">
                <a:pos x="wd2" y="hd2"/>
              </a:cxn>
              <a:cxn ang="10800000">
                <a:pos x="wd2" y="hd2"/>
              </a:cxn>
              <a:cxn ang="16200000">
                <a:pos x="wd2" y="hd2"/>
              </a:cxn>
            </a:cxnLst>
            <a:rect l="0" t="0" r="r" b="b"/>
            <a:pathLst>
              <a:path w="21560" h="21421" fill="norm" stroke="1" extrusionOk="0">
                <a:moveTo>
                  <a:pt x="0" y="17959"/>
                </a:moveTo>
                <a:cubicBezTo>
                  <a:pt x="2134" y="18059"/>
                  <a:pt x="4264" y="18408"/>
                  <a:pt x="6389" y="19001"/>
                </a:cubicBezTo>
                <a:cubicBezTo>
                  <a:pt x="7993" y="19448"/>
                  <a:pt x="9596" y="20031"/>
                  <a:pt x="11203" y="20328"/>
                </a:cubicBezTo>
                <a:cubicBezTo>
                  <a:pt x="12662" y="20598"/>
                  <a:pt x="14123" y="20626"/>
                  <a:pt x="15584" y="20997"/>
                </a:cubicBezTo>
                <a:cubicBezTo>
                  <a:pt x="16586" y="21252"/>
                  <a:pt x="17601" y="21600"/>
                  <a:pt x="18588" y="21312"/>
                </a:cubicBezTo>
                <a:cubicBezTo>
                  <a:pt x="19247" y="21119"/>
                  <a:pt x="19866" y="20549"/>
                  <a:pt x="20451" y="17846"/>
                </a:cubicBezTo>
                <a:cubicBezTo>
                  <a:pt x="20912" y="15719"/>
                  <a:pt x="21304" y="12648"/>
                  <a:pt x="21469" y="9004"/>
                </a:cubicBezTo>
                <a:cubicBezTo>
                  <a:pt x="21600" y="6097"/>
                  <a:pt x="21565" y="3018"/>
                  <a:pt x="21513" y="0"/>
                </a:cubicBezTo>
              </a:path>
            </a:pathLst>
          </a:custGeom>
          <a:ln w="50800">
            <a:solidFill>
              <a:schemeClr val="accent6">
                <a:hueOff val="-146070"/>
                <a:satOff val="-10048"/>
                <a:lumOff val="-30626"/>
              </a:schemeClr>
            </a:solidFill>
            <a:prstDash val="sysDot"/>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08" name="Line Shape" descr="Line Shape"/>
          <p:cNvPicPr>
            <a:picLocks noChangeAspect="0"/>
          </p:cNvPicPr>
          <p:nvPr/>
        </p:nvPicPr>
        <p:blipFill>
          <a:blip r:embed="rId11">
            <a:extLst/>
          </a:blip>
          <a:stretch>
            <a:fillRect/>
          </a:stretch>
        </p:blipFill>
        <p:spPr>
          <a:xfrm rot="15856877">
            <a:off x="4811493" y="5639820"/>
            <a:ext cx="3917508" cy="748584"/>
          </a:xfrm>
          <a:prstGeom prst="rect">
            <a:avLst/>
          </a:prstGeom>
        </p:spPr>
      </p:pic>
      <p:sp>
        <p:nvSpPr>
          <p:cNvPr id="210" name="Line"/>
          <p:cNvSpPr/>
          <p:nvPr/>
        </p:nvSpPr>
        <p:spPr>
          <a:xfrm rot="16461606">
            <a:off x="5543489" y="5559805"/>
            <a:ext cx="4053152" cy="643981"/>
          </a:xfrm>
          <a:custGeom>
            <a:avLst/>
            <a:gdLst/>
            <a:ahLst/>
            <a:cxnLst>
              <a:cxn ang="0">
                <a:pos x="wd2" y="hd2"/>
              </a:cxn>
              <a:cxn ang="5400000">
                <a:pos x="wd2" y="hd2"/>
              </a:cxn>
              <a:cxn ang="10800000">
                <a:pos x="wd2" y="hd2"/>
              </a:cxn>
              <a:cxn ang="16200000">
                <a:pos x="wd2" y="hd2"/>
              </a:cxn>
            </a:cxnLst>
            <a:rect l="0" t="0" r="r" b="b"/>
            <a:pathLst>
              <a:path w="21575" h="21490" fill="norm" stroke="1" extrusionOk="0">
                <a:moveTo>
                  <a:pt x="0" y="3417"/>
                </a:moveTo>
                <a:cubicBezTo>
                  <a:pt x="2132" y="3249"/>
                  <a:pt x="4260" y="2825"/>
                  <a:pt x="6384" y="2151"/>
                </a:cubicBezTo>
                <a:cubicBezTo>
                  <a:pt x="7981" y="1644"/>
                  <a:pt x="9579" y="997"/>
                  <a:pt x="11180" y="749"/>
                </a:cubicBezTo>
                <a:cubicBezTo>
                  <a:pt x="12655" y="520"/>
                  <a:pt x="14132" y="635"/>
                  <a:pt x="15609" y="360"/>
                </a:cubicBezTo>
                <a:cubicBezTo>
                  <a:pt x="16613" y="173"/>
                  <a:pt x="17630" y="-110"/>
                  <a:pt x="18618" y="43"/>
                </a:cubicBezTo>
                <a:cubicBezTo>
                  <a:pt x="19419" y="168"/>
                  <a:pt x="20210" y="731"/>
                  <a:pt x="20813" y="4821"/>
                </a:cubicBezTo>
                <a:cubicBezTo>
                  <a:pt x="21113" y="6855"/>
                  <a:pt x="21334" y="9551"/>
                  <a:pt x="21457" y="12452"/>
                </a:cubicBezTo>
                <a:cubicBezTo>
                  <a:pt x="21581" y="15375"/>
                  <a:pt x="21600" y="18456"/>
                  <a:pt x="21548" y="21490"/>
                </a:cubicBezTo>
              </a:path>
            </a:pathLst>
          </a:custGeom>
          <a:ln w="50800">
            <a:solidFill>
              <a:schemeClr val="accent6">
                <a:hueOff val="-146070"/>
                <a:satOff val="-10048"/>
                <a:lumOff val="-30626"/>
              </a:schemeClr>
            </a:solidFill>
            <a:prstDash val="sysDot"/>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11" name="Line Shape" descr="Line Shape"/>
          <p:cNvPicPr>
            <a:picLocks noChangeAspect="0"/>
          </p:cNvPicPr>
          <p:nvPr/>
        </p:nvPicPr>
        <p:blipFill>
          <a:blip r:embed="rId12">
            <a:extLst/>
          </a:blip>
          <a:stretch>
            <a:fillRect/>
          </a:stretch>
        </p:blipFill>
        <p:spPr>
          <a:xfrm rot="17831347">
            <a:off x="1714504" y="5454469"/>
            <a:ext cx="4347999" cy="847037"/>
          </a:xfrm>
          <a:prstGeom prst="rect">
            <a:avLst/>
          </a:prstGeom>
        </p:spPr>
      </p:pic>
      <p:pic>
        <p:nvPicPr>
          <p:cNvPr id="213" name="Line Shape" descr="Line Shape"/>
          <p:cNvPicPr>
            <a:picLocks noChangeAspect="0"/>
          </p:cNvPicPr>
          <p:nvPr/>
        </p:nvPicPr>
        <p:blipFill>
          <a:blip r:embed="rId13">
            <a:extLst/>
          </a:blip>
          <a:stretch>
            <a:fillRect/>
          </a:stretch>
        </p:blipFill>
        <p:spPr>
          <a:xfrm rot="14271438">
            <a:off x="8968568" y="4896419"/>
            <a:ext cx="5070122" cy="1478075"/>
          </a:xfrm>
          <a:prstGeom prst="rect">
            <a:avLst/>
          </a:prstGeom>
        </p:spPr>
      </p:pic>
      <p:grpSp>
        <p:nvGrpSpPr>
          <p:cNvPr id="217" name="Group"/>
          <p:cNvGrpSpPr/>
          <p:nvPr/>
        </p:nvGrpSpPr>
        <p:grpSpPr>
          <a:xfrm>
            <a:off x="18602" y="1564270"/>
            <a:ext cx="1178899" cy="461914"/>
            <a:chOff x="0" y="0"/>
            <a:chExt cx="1178898" cy="461913"/>
          </a:xfrm>
        </p:grpSpPr>
        <p:sp>
          <p:nvSpPr>
            <p:cNvPr id="215"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16"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220" name="Group"/>
          <p:cNvGrpSpPr/>
          <p:nvPr/>
        </p:nvGrpSpPr>
        <p:grpSpPr>
          <a:xfrm>
            <a:off x="8039249" y="3655958"/>
            <a:ext cx="1663988" cy="1492251"/>
            <a:chOff x="0" y="0"/>
            <a:chExt cx="1663986" cy="1492250"/>
          </a:xfrm>
        </p:grpSpPr>
        <p:sp>
          <p:nvSpPr>
            <p:cNvPr id="218" name="Rounded Rectangle"/>
            <p:cNvSpPr/>
            <p:nvPr/>
          </p:nvSpPr>
          <p:spPr>
            <a:xfrm>
              <a:off x="0" y="0"/>
              <a:ext cx="1663987" cy="444500"/>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19" name="rel-clause"/>
            <p:cNvSpPr/>
            <p:nvPr/>
          </p:nvSpPr>
          <p:spPr>
            <a:xfrm>
              <a:off x="20060" y="2222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300"/>
                </a:lnSpc>
                <a:defRPr sz="2000">
                  <a:latin typeface="Courier New"/>
                  <a:ea typeface="Courier New"/>
                  <a:cs typeface="Courier New"/>
                  <a:sym typeface="Courier New"/>
                </a:defRPr>
              </a:lvl1pPr>
            </a:lstStyle>
            <a:p>
              <a:pPr/>
              <a:r>
                <a:t>rel-clause</a:t>
              </a:r>
            </a:p>
          </p:txBody>
        </p:sp>
      </p:grpSp>
      <p:grpSp>
        <p:nvGrpSpPr>
          <p:cNvPr id="223" name="Group"/>
          <p:cNvGrpSpPr/>
          <p:nvPr/>
        </p:nvGrpSpPr>
        <p:grpSpPr>
          <a:xfrm>
            <a:off x="5134204" y="3902382"/>
            <a:ext cx="1178899" cy="461915"/>
            <a:chOff x="0" y="0"/>
            <a:chExt cx="1178898" cy="461913"/>
          </a:xfrm>
        </p:grpSpPr>
        <p:sp>
          <p:nvSpPr>
            <p:cNvPr id="221"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2" name="appos"/>
            <p:cNvSpPr txBox="1"/>
            <p:nvPr/>
          </p:nvSpPr>
          <p:spPr>
            <a:xfrm>
              <a:off x="9115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appos</a:t>
              </a:r>
            </a:p>
          </p:txBody>
        </p:sp>
      </p:grpSp>
      <p:grpSp>
        <p:nvGrpSpPr>
          <p:cNvPr id="226" name="Group"/>
          <p:cNvGrpSpPr/>
          <p:nvPr/>
        </p:nvGrpSpPr>
        <p:grpSpPr>
          <a:xfrm>
            <a:off x="10426232" y="4638512"/>
            <a:ext cx="1178899" cy="452487"/>
            <a:chOff x="0" y="17413"/>
            <a:chExt cx="1178898" cy="452486"/>
          </a:xfrm>
        </p:grpSpPr>
        <p:sp>
          <p:nvSpPr>
            <p:cNvPr id="224"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5"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grpSp>
        <p:nvGrpSpPr>
          <p:cNvPr id="229" name="Group"/>
          <p:cNvGrpSpPr/>
          <p:nvPr/>
        </p:nvGrpSpPr>
        <p:grpSpPr>
          <a:xfrm>
            <a:off x="1815086" y="2682603"/>
            <a:ext cx="1178899" cy="452487"/>
            <a:chOff x="0" y="17413"/>
            <a:chExt cx="1178898" cy="452486"/>
          </a:xfrm>
        </p:grpSpPr>
        <p:sp>
          <p:nvSpPr>
            <p:cNvPr id="227"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28"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230" name=","/>
          <p:cNvSpPr txBox="1"/>
          <p:nvPr/>
        </p:nvSpPr>
        <p:spPr>
          <a:xfrm>
            <a:off x="3023110"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231" name=","/>
          <p:cNvSpPr txBox="1"/>
          <p:nvPr/>
        </p:nvSpPr>
        <p:spPr>
          <a:xfrm>
            <a:off x="7026551"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232" name=". . ."/>
          <p:cNvSpPr txBox="1"/>
          <p:nvPr/>
        </p:nvSpPr>
        <p:spPr>
          <a:xfrm>
            <a:off x="12215390" y="4900182"/>
            <a:ext cx="64389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 . .</a:t>
            </a:r>
          </a:p>
        </p:txBody>
      </p:sp>
      <p:sp>
        <p:nvSpPr>
          <p:cNvPr id="233" name=","/>
          <p:cNvSpPr txBox="1"/>
          <p:nvPr/>
        </p:nvSpPr>
        <p:spPr>
          <a:xfrm>
            <a:off x="12422562"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234" name=","/>
          <p:cNvSpPr txBox="1"/>
          <p:nvPr/>
        </p:nvSpPr>
        <p:spPr>
          <a:xfrm>
            <a:off x="7026551" y="753110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grpSp>
        <p:nvGrpSpPr>
          <p:cNvPr id="238" name="Group"/>
          <p:cNvGrpSpPr/>
          <p:nvPr/>
        </p:nvGrpSpPr>
        <p:grpSpPr>
          <a:xfrm>
            <a:off x="870795" y="1546812"/>
            <a:ext cx="3556967" cy="857882"/>
            <a:chOff x="-81200" y="0"/>
            <a:chExt cx="3556965" cy="857880"/>
          </a:xfrm>
        </p:grpSpPr>
        <p:pic>
          <p:nvPicPr>
            <p:cNvPr id="235" name="Line Line" descr="Line Line"/>
            <p:cNvPicPr>
              <a:picLocks noChangeAspect="0"/>
            </p:cNvPicPr>
            <p:nvPr/>
          </p:nvPicPr>
          <p:blipFill>
            <a:blip r:embed="rId14">
              <a:extLst/>
            </a:blip>
            <a:stretch>
              <a:fillRect/>
            </a:stretch>
          </p:blipFill>
          <p:spPr>
            <a:xfrm rot="11283319">
              <a:off x="-83046" y="357098"/>
              <a:ext cx="2414663" cy="143685"/>
            </a:xfrm>
            <a:prstGeom prst="rect">
              <a:avLst/>
            </a:prstGeom>
            <a:effectLst/>
          </p:spPr>
        </p:pic>
        <p:sp>
          <p:nvSpPr>
            <p:cNvPr id="237" name=". . ."/>
            <p:cNvSpPr txBox="1"/>
            <p:nvPr/>
          </p:nvSpPr>
          <p:spPr>
            <a:xfrm>
              <a:off x="2478815" y="0"/>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 . .</a:t>
              </a:r>
            </a:p>
          </p:txBody>
        </p:sp>
      </p:grpSp>
    </p:spTree>
  </p:cSld>
  <p:clrMapOvr>
    <a:masterClrMapping/>
  </p:clrMapOvr>
  <p:transition xmlns:p14="http://schemas.microsoft.com/office/powerpoint/2010/main" spd="med" advClick="0" advTm="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00388 0.592332" origin="layout" pathEditMode="relative">
                                      <p:cBhvr>
                                        <p:cTn id="6" dur="500" fill="hold"/>
                                        <p:tgtEl>
                                          <p:spTgt spid="175"/>
                                        </p:tgtEl>
                                        <p:attrNameLst>
                                          <p:attrName>ppt_x</p:attrName>
                                          <p:attrName>ppt_y</p:attrName>
                                        </p:attrNameLst>
                                      </p:cBhvr>
                                    </p:animMotion>
                                  </p:childTnLst>
                                </p:cTn>
                              </p:par>
                            </p:childTnLst>
                          </p:cTn>
                        </p:par>
                        <p:par>
                          <p:cTn id="7" fill="hold">
                            <p:stCondLst>
                              <p:cond delay="0"/>
                            </p:stCondLst>
                            <p:childTnLst>
                              <p:par>
                                <p:cTn id="8" presetClass="path" nodeType="withEffect" presetSubtype="0" presetID="-1" grpId="2" accel="50000" decel="50000" fill="hold">
                                  <p:stCondLst>
                                    <p:cond delay="0"/>
                                  </p:stCondLst>
                                  <p:childTnLst>
                                    <p:animMotion path="M 0.000000 0.000000 L -0.000248 0.482957" origin="layout" pathEditMode="relative">
                                      <p:cBhvr>
                                        <p:cTn id="9" dur="500" fill="hold"/>
                                        <p:tgtEl>
                                          <p:spTgt spid="177"/>
                                        </p:tgtEl>
                                        <p:attrNameLst>
                                          <p:attrName>ppt_x</p:attrName>
                                          <p:attrName>ppt_y</p:attrName>
                                        </p:attrNameLst>
                                      </p:cBhvr>
                                    </p:animMotion>
                                  </p:childTnLst>
                                </p:cTn>
                              </p:par>
                            </p:childTnLst>
                          </p:cTn>
                        </p:par>
                        <p:par>
                          <p:cTn id="10" fill="hold">
                            <p:stCondLst>
                              <p:cond delay="0"/>
                            </p:stCondLst>
                            <p:childTnLst>
                              <p:par>
                                <p:cTn id="11" presetClass="path" nodeType="withEffect" presetSubtype="0" presetID="-1" grpId="3" accel="50000" decel="50000" fill="hold">
                                  <p:stCondLst>
                                    <p:cond delay="0"/>
                                  </p:stCondLst>
                                  <p:childTnLst>
                                    <p:animMotion path="M 0.000000 0.000000 L -0.000221 0.363165" origin="layout" pathEditMode="relative">
                                      <p:cBhvr>
                                        <p:cTn id="12" dur="500" fill="hold"/>
                                        <p:tgtEl>
                                          <p:spTgt spid="176"/>
                                        </p:tgtEl>
                                        <p:attrNameLst>
                                          <p:attrName>ppt_x</p:attrName>
                                          <p:attrName>ppt_y</p:attrName>
                                        </p:attrNameLst>
                                      </p:cBhvr>
                                    </p:animMotion>
                                  </p:childTnLst>
                                </p:cTn>
                              </p:par>
                            </p:childTnLst>
                          </p:cTn>
                        </p:par>
                        <p:par>
                          <p:cTn id="13" fill="hold">
                            <p:stCondLst>
                              <p:cond delay="0"/>
                            </p:stCondLst>
                            <p:childTnLst>
                              <p:par>
                                <p:cTn id="14" presetClass="path" nodeType="withEffect" presetSubtype="0" presetID="-1" grpId="4" accel="50000" decel="50000" fill="hold">
                                  <p:stCondLst>
                                    <p:cond delay="0"/>
                                  </p:stCondLst>
                                  <p:childTnLst>
                                    <p:animMotion path="M 0.000000 0.000000 L 0.000029 0.265509" origin="layout" pathEditMode="relative">
                                      <p:cBhvr>
                                        <p:cTn id="15" dur="500" fill="hold"/>
                                        <p:tgtEl>
                                          <p:spTgt spid="178"/>
                                        </p:tgtEl>
                                        <p:attrNameLst>
                                          <p:attrName>ppt_x</p:attrName>
                                          <p:attrName>ppt_y</p:attrName>
                                        </p:attrNameLst>
                                      </p:cBhvr>
                                    </p:animMotion>
                                  </p:childTnLst>
                                </p:cTn>
                              </p:par>
                            </p:childTnLst>
                          </p:cTn>
                        </p:par>
                        <p:par>
                          <p:cTn id="16" fill="hold">
                            <p:stCondLst>
                              <p:cond delay="0"/>
                            </p:stCondLst>
                            <p:childTnLst>
                              <p:par>
                                <p:cTn id="17" presetClass="path" nodeType="withEffect" presetSubtype="0" presetID="-1" grpId="5" accel="50000" decel="50000" fill="hold">
                                  <p:stCondLst>
                                    <p:cond delay="0"/>
                                  </p:stCondLst>
                                  <p:childTnLst>
                                    <p:animMotion path="M 0.000000 0.000000 L 0.000076 0.337124" origin="layout" pathEditMode="relative">
                                      <p:cBhvr>
                                        <p:cTn id="18" dur="500" fill="hold"/>
                                        <p:tgtEl>
                                          <p:spTgt spid="179"/>
                                        </p:tgtEl>
                                        <p:attrNameLst>
                                          <p:attrName>ppt_x</p:attrName>
                                          <p:attrName>ppt_y</p:attrName>
                                        </p:attrNameLst>
                                      </p:cBhvr>
                                    </p:animMotion>
                                  </p:childTnLst>
                                </p:cTn>
                              </p:par>
                            </p:childTnLst>
                          </p:cTn>
                        </p:par>
                        <p:par>
                          <p:cTn id="19" fill="hold">
                            <p:stCondLst>
                              <p:cond delay="0"/>
                            </p:stCondLst>
                            <p:childTnLst>
                              <p:par>
                                <p:cTn id="20" presetClass="path" nodeType="withEffect" presetSubtype="0" presetID="-1" grpId="6" accel="50000" decel="50000" fill="hold">
                                  <p:stCondLst>
                                    <p:cond delay="0"/>
                                  </p:stCondLst>
                                  <p:childTnLst>
                                    <p:animMotion path="M 0.000000 0.000000 L -0.000200 0.285040" origin="layout" pathEditMode="relative">
                                      <p:cBhvr>
                                        <p:cTn id="21" dur="500" fill="hold"/>
                                        <p:tgtEl>
                                          <p:spTgt spid="180"/>
                                        </p:tgtEl>
                                        <p:attrNameLst>
                                          <p:attrName>ppt_x</p:attrName>
                                          <p:attrName>ppt_y</p:attrName>
                                        </p:attrNameLst>
                                      </p:cBhvr>
                                    </p:animMotion>
                                  </p:childTnLst>
                                </p:cTn>
                              </p:par>
                            </p:childTnLst>
                          </p:cTn>
                        </p:par>
                        <p:par>
                          <p:cTn id="22" fill="hold">
                            <p:stCondLst>
                              <p:cond delay="0"/>
                            </p:stCondLst>
                            <p:childTnLst>
                              <p:par>
                                <p:cTn id="23" presetClass="path" nodeType="withEffect" presetSubtype="0" presetID="-1" grpId="7" accel="50000" decel="50000" fill="hold">
                                  <p:stCondLst>
                                    <p:cond delay="0"/>
                                  </p:stCondLst>
                                  <p:childTnLst>
                                    <p:animMotion path="M 0.000000 0.000000 L 0.000376 0.386603" origin="layout" pathEditMode="relative">
                                      <p:cBhvr>
                                        <p:cTn id="24" dur="500" fill="hold"/>
                                        <p:tgtEl>
                                          <p:spTgt spid="181"/>
                                        </p:tgtEl>
                                        <p:attrNameLst>
                                          <p:attrName>ppt_x</p:attrName>
                                          <p:attrName>ppt_y</p:attrName>
                                        </p:attrNameLst>
                                      </p:cBhvr>
                                    </p:animMotion>
                                  </p:childTnLst>
                                </p:cTn>
                              </p:par>
                            </p:childTnLst>
                          </p:cTn>
                        </p:par>
                        <p:par>
                          <p:cTn id="25" fill="hold">
                            <p:stCondLst>
                              <p:cond delay="0"/>
                            </p:stCondLst>
                            <p:childTnLst>
                              <p:par>
                                <p:cTn id="26" presetClass="path" nodeType="withEffect" presetSubtype="0" presetID="-1" grpId="8" accel="50000" decel="50000" fill="hold">
                                  <p:stCondLst>
                                    <p:cond delay="0"/>
                                  </p:stCondLst>
                                  <p:childTnLst>
                                    <p:animMotion path="M 0.000000 0.000000 L 0.000463 0.285040" origin="layout" pathEditMode="relative">
                                      <p:cBhvr>
                                        <p:cTn id="27" dur="500" fill="hold"/>
                                        <p:tgtEl>
                                          <p:spTgt spid="182"/>
                                        </p:tgtEl>
                                        <p:attrNameLst>
                                          <p:attrName>ppt_x</p:attrName>
                                          <p:attrName>ppt_y</p:attrName>
                                        </p:attrNameLst>
                                      </p:cBhvr>
                                    </p:animMotion>
                                  </p:childTnLst>
                                </p:cTn>
                              </p:par>
                            </p:childTnLst>
                          </p:cTn>
                        </p:par>
                        <p:par>
                          <p:cTn id="28" fill="hold">
                            <p:stCondLst>
                              <p:cond delay="500"/>
                            </p:stCondLst>
                            <p:childTnLst>
                              <p:par>
                                <p:cTn id="29" presetClass="entr" nodeType="afterEffect" presetID="9" grpId="9" fill="hold">
                                  <p:stCondLst>
                                    <p:cond delay="0"/>
                                  </p:stCondLst>
                                  <p:iterate type="el" backwards="0">
                                    <p:tmAbs val="0"/>
                                  </p:iterate>
                                  <p:childTnLst>
                                    <p:set>
                                      <p:cBhvr>
                                        <p:cTn id="30" fill="hold"/>
                                        <p:tgtEl>
                                          <p:spTgt spid="183"/>
                                        </p:tgtEl>
                                        <p:attrNameLst>
                                          <p:attrName>style.visibility</p:attrName>
                                        </p:attrNameLst>
                                      </p:cBhvr>
                                      <p:to>
                                        <p:strVal val="visible"/>
                                      </p:to>
                                    </p:set>
                                    <p:animEffect filter="dissolve" transition="in">
                                      <p:cBhvr>
                                        <p:cTn id="31" dur="500"/>
                                        <p:tgtEl>
                                          <p:spTgt spid="183"/>
                                        </p:tgtEl>
                                      </p:cBhvr>
                                    </p:animEffect>
                                  </p:childTnLst>
                                </p:cTn>
                              </p:par>
                            </p:childTnLst>
                          </p:cTn>
                        </p:par>
                        <p:par>
                          <p:cTn id="32" fill="hold">
                            <p:stCondLst>
                              <p:cond delay="1000"/>
                            </p:stCondLst>
                            <p:childTnLst>
                              <p:par>
                                <p:cTn id="33" presetClass="entr" nodeType="afterEffect" presetID="9" grpId="10" fill="hold">
                                  <p:stCondLst>
                                    <p:cond delay="0"/>
                                  </p:stCondLst>
                                  <p:iterate type="el" backwards="0">
                                    <p:tmAbs val="0"/>
                                  </p:iterate>
                                  <p:childTnLst>
                                    <p:set>
                                      <p:cBhvr>
                                        <p:cTn id="34" fill="hold"/>
                                        <p:tgtEl>
                                          <p:spTgt spid="185"/>
                                        </p:tgtEl>
                                        <p:attrNameLst>
                                          <p:attrName>style.visibility</p:attrName>
                                        </p:attrNameLst>
                                      </p:cBhvr>
                                      <p:to>
                                        <p:strVal val="visible"/>
                                      </p:to>
                                    </p:set>
                                    <p:animEffect filter="dissolve" transition="in">
                                      <p:cBhvr>
                                        <p:cTn id="35" dur="500"/>
                                        <p:tgtEl>
                                          <p:spTgt spid="185"/>
                                        </p:tgtEl>
                                      </p:cBhvr>
                                    </p:animEffect>
                                  </p:childTnLst>
                                </p:cTn>
                              </p:par>
                            </p:childTnLst>
                          </p:cTn>
                        </p:par>
                        <p:par>
                          <p:cTn id="36" fill="hold">
                            <p:stCondLst>
                              <p:cond delay="1500"/>
                            </p:stCondLst>
                            <p:childTnLst>
                              <p:par>
                                <p:cTn id="37" presetClass="entr" nodeType="afterEffect" presetID="9" grpId="11" fill="hold">
                                  <p:stCondLst>
                                    <p:cond delay="0"/>
                                  </p:stCondLst>
                                  <p:iterate type="el" backwards="0">
                                    <p:tmAbs val="0"/>
                                  </p:iterate>
                                  <p:childTnLst>
                                    <p:set>
                                      <p:cBhvr>
                                        <p:cTn id="38" fill="hold"/>
                                        <p:tgtEl>
                                          <p:spTgt spid="184"/>
                                        </p:tgtEl>
                                        <p:attrNameLst>
                                          <p:attrName>style.visibility</p:attrName>
                                        </p:attrNameLst>
                                      </p:cBhvr>
                                      <p:to>
                                        <p:strVal val="visible"/>
                                      </p:to>
                                    </p:set>
                                    <p:animEffect filter="dissolve" transition="in">
                                      <p:cBhvr>
                                        <p:cTn id="39" dur="500"/>
                                        <p:tgtEl>
                                          <p:spTgt spid="184"/>
                                        </p:tgtEl>
                                      </p:cBhvr>
                                    </p:animEffect>
                                  </p:childTnLst>
                                </p:cTn>
                              </p:par>
                            </p:childTnLst>
                          </p:cTn>
                        </p:par>
                        <p:par>
                          <p:cTn id="40" fill="hold">
                            <p:stCondLst>
                              <p:cond delay="2000"/>
                            </p:stCondLst>
                            <p:childTnLst>
                              <p:par>
                                <p:cTn id="41" presetClass="entr" nodeType="afterEffect" presetID="9" grpId="12" fill="hold">
                                  <p:stCondLst>
                                    <p:cond delay="0"/>
                                  </p:stCondLst>
                                  <p:iterate type="el" backwards="0">
                                    <p:tmAbs val="0"/>
                                  </p:iterate>
                                  <p:childTnLst>
                                    <p:set>
                                      <p:cBhvr>
                                        <p:cTn id="42" fill="hold"/>
                                        <p:tgtEl>
                                          <p:spTgt spid="189"/>
                                        </p:tgtEl>
                                        <p:attrNameLst>
                                          <p:attrName>style.visibility</p:attrName>
                                        </p:attrNameLst>
                                      </p:cBhvr>
                                      <p:to>
                                        <p:strVal val="visible"/>
                                      </p:to>
                                    </p:set>
                                    <p:animEffect filter="dissolve" transition="in">
                                      <p:cBhvr>
                                        <p:cTn id="43" dur="500"/>
                                        <p:tgtEl>
                                          <p:spTgt spid="189"/>
                                        </p:tgtEl>
                                      </p:cBhvr>
                                    </p:animEffect>
                                  </p:childTnLst>
                                </p:cTn>
                              </p:par>
                            </p:childTnLst>
                          </p:cTn>
                        </p:par>
                        <p:par>
                          <p:cTn id="44" fill="hold">
                            <p:stCondLst>
                              <p:cond delay="2500"/>
                            </p:stCondLst>
                            <p:childTnLst>
                              <p:par>
                                <p:cTn id="45" presetClass="entr" nodeType="afterEffect" presetID="9" grpId="13" fill="hold">
                                  <p:stCondLst>
                                    <p:cond delay="0"/>
                                  </p:stCondLst>
                                  <p:iterate type="el" backwards="0">
                                    <p:tmAbs val="0"/>
                                  </p:iterate>
                                  <p:childTnLst>
                                    <p:set>
                                      <p:cBhvr>
                                        <p:cTn id="46" fill="hold"/>
                                        <p:tgtEl>
                                          <p:spTgt spid="187"/>
                                        </p:tgtEl>
                                        <p:attrNameLst>
                                          <p:attrName>style.visibility</p:attrName>
                                        </p:attrNameLst>
                                      </p:cBhvr>
                                      <p:to>
                                        <p:strVal val="visible"/>
                                      </p:to>
                                    </p:set>
                                    <p:animEffect filter="dissolve" transition="in">
                                      <p:cBhvr>
                                        <p:cTn id="47" dur="500"/>
                                        <p:tgtEl>
                                          <p:spTgt spid="187"/>
                                        </p:tgtEl>
                                      </p:cBhvr>
                                    </p:animEffect>
                                  </p:childTnLst>
                                </p:cTn>
                              </p:par>
                            </p:childTnLst>
                          </p:cTn>
                        </p:par>
                        <p:par>
                          <p:cTn id="48" fill="hold">
                            <p:stCondLst>
                              <p:cond delay="3000"/>
                            </p:stCondLst>
                            <p:childTnLst>
                              <p:par>
                                <p:cTn id="49" presetClass="entr" nodeType="afterEffect" presetID="9" grpId="14" fill="hold">
                                  <p:stCondLst>
                                    <p:cond delay="0"/>
                                  </p:stCondLst>
                                  <p:iterate type="el" backwards="0">
                                    <p:tmAbs val="0"/>
                                  </p:iterate>
                                  <p:childTnLst>
                                    <p:set>
                                      <p:cBhvr>
                                        <p:cTn id="50" fill="hold"/>
                                        <p:tgtEl>
                                          <p:spTgt spid="188"/>
                                        </p:tgtEl>
                                        <p:attrNameLst>
                                          <p:attrName>style.visibility</p:attrName>
                                        </p:attrNameLst>
                                      </p:cBhvr>
                                      <p:to>
                                        <p:strVal val="visible"/>
                                      </p:to>
                                    </p:set>
                                    <p:animEffect filter="dissolve" transition="in">
                                      <p:cBhvr>
                                        <p:cTn id="51" dur="500"/>
                                        <p:tgtEl>
                                          <p:spTgt spid="188"/>
                                        </p:tgtEl>
                                      </p:cBhvr>
                                    </p:animEffect>
                                  </p:childTnLst>
                                </p:cTn>
                              </p:par>
                            </p:childTnLst>
                          </p:cTn>
                        </p:par>
                        <p:par>
                          <p:cTn id="52" fill="hold">
                            <p:stCondLst>
                              <p:cond delay="3500"/>
                            </p:stCondLst>
                            <p:childTnLst>
                              <p:par>
                                <p:cTn id="53" presetClass="entr" nodeType="afterEffect" presetID="9" grpId="15" fill="hold">
                                  <p:stCondLst>
                                    <p:cond delay="0"/>
                                  </p:stCondLst>
                                  <p:iterate type="el" backwards="0">
                                    <p:tmAbs val="0"/>
                                  </p:iterate>
                                  <p:childTnLst>
                                    <p:set>
                                      <p:cBhvr>
                                        <p:cTn id="54" fill="hold"/>
                                        <p:tgtEl>
                                          <p:spTgt spid="190"/>
                                        </p:tgtEl>
                                        <p:attrNameLst>
                                          <p:attrName>style.visibility</p:attrName>
                                        </p:attrNameLst>
                                      </p:cBhvr>
                                      <p:to>
                                        <p:strVal val="visible"/>
                                      </p:to>
                                    </p:set>
                                    <p:animEffect filter="dissolve" transition="in">
                                      <p:cBhvr>
                                        <p:cTn id="55" dur="500"/>
                                        <p:tgtEl>
                                          <p:spTgt spid="190"/>
                                        </p:tgtEl>
                                      </p:cBhvr>
                                    </p:animEffect>
                                  </p:childTnLst>
                                </p:cTn>
                              </p:par>
                            </p:childTnLst>
                          </p:cTn>
                        </p:par>
                        <p:par>
                          <p:cTn id="56" fill="hold">
                            <p:stCondLst>
                              <p:cond delay="4000"/>
                            </p:stCondLst>
                            <p:childTnLst>
                              <p:par>
                                <p:cTn id="57" presetClass="entr" nodeType="afterEffect" presetID="9" grpId="16" fill="hold">
                                  <p:stCondLst>
                                    <p:cond delay="0"/>
                                  </p:stCondLst>
                                  <p:iterate type="el" backwards="0">
                                    <p:tmAbs val="0"/>
                                  </p:iterate>
                                  <p:childTnLst>
                                    <p:set>
                                      <p:cBhvr>
                                        <p:cTn id="58" fill="hold"/>
                                        <p:tgtEl>
                                          <p:spTgt spid="186"/>
                                        </p:tgtEl>
                                        <p:attrNameLst>
                                          <p:attrName>style.visibility</p:attrName>
                                        </p:attrNameLst>
                                      </p:cBhvr>
                                      <p:to>
                                        <p:strVal val="visible"/>
                                      </p:to>
                                    </p:set>
                                    <p:animEffect filter="dissolve" transition="in">
                                      <p:cBhvr>
                                        <p:cTn id="59" dur="500"/>
                                        <p:tgtEl>
                                          <p:spTgt spid="186"/>
                                        </p:tgtEl>
                                      </p:cBhvr>
                                    </p:animEffect>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1" presetID="22" grpId="17" fill="hold">
                                  <p:stCondLst>
                                    <p:cond delay="0"/>
                                  </p:stCondLst>
                                  <p:iterate type="el" backwards="0">
                                    <p:tmAbs val="0"/>
                                  </p:iterate>
                                  <p:childTnLst>
                                    <p:set>
                                      <p:cBhvr>
                                        <p:cTn id="63" fill="hold"/>
                                        <p:tgtEl>
                                          <p:spTgt spid="173"/>
                                        </p:tgtEl>
                                        <p:attrNameLst>
                                          <p:attrName>style.visibility</p:attrName>
                                        </p:attrNameLst>
                                      </p:cBhvr>
                                      <p:to>
                                        <p:strVal val="visible"/>
                                      </p:to>
                                    </p:set>
                                    <p:animEffect filter="wipe(up)" transition="in">
                                      <p:cBhvr>
                                        <p:cTn id="64" dur="500"/>
                                        <p:tgtEl>
                                          <p:spTgt spid="173"/>
                                        </p:tgtEl>
                                      </p:cBhvr>
                                    </p:animEffect>
                                  </p:childTnLst>
                                </p:cTn>
                              </p:par>
                            </p:childTnLst>
                          </p:cTn>
                        </p:par>
                        <p:par>
                          <p:cTn id="65" fill="hold">
                            <p:stCondLst>
                              <p:cond delay="500"/>
                            </p:stCondLst>
                            <p:childTnLst>
                              <p:par>
                                <p:cTn id="66" presetClass="entr" nodeType="afterEffect" presetSubtype="1" presetID="22" grpId="18" fill="hold">
                                  <p:stCondLst>
                                    <p:cond delay="0"/>
                                  </p:stCondLst>
                                  <p:iterate type="el" backwards="0">
                                    <p:tmAbs val="0"/>
                                  </p:iterate>
                                  <p:childTnLst>
                                    <p:set>
                                      <p:cBhvr>
                                        <p:cTn id="67" fill="hold"/>
                                        <p:tgtEl>
                                          <p:spTgt spid="174"/>
                                        </p:tgtEl>
                                        <p:attrNameLst>
                                          <p:attrName>style.visibility</p:attrName>
                                        </p:attrNameLst>
                                      </p:cBhvr>
                                      <p:to>
                                        <p:strVal val="visible"/>
                                      </p:to>
                                    </p:set>
                                    <p:animEffect filter="wipe(up)" transition="in">
                                      <p:cBhvr>
                                        <p:cTn id="68" dur="500"/>
                                        <p:tgtEl>
                                          <p:spTgt spid="174"/>
                                        </p:tgtEl>
                                      </p:cBhvr>
                                    </p:animEffect>
                                  </p:childTnLst>
                                </p:cTn>
                              </p:par>
                            </p:childTnLst>
                          </p:cTn>
                        </p:par>
                        <p:par>
                          <p:cTn id="69" fill="hold">
                            <p:stCondLst>
                              <p:cond delay="1000"/>
                            </p:stCondLst>
                            <p:childTnLst>
                              <p:par>
                                <p:cTn id="70" presetClass="entr" nodeType="afterEffect" presetSubtype="1" presetID="22" grpId="19" fill="hold">
                                  <p:stCondLst>
                                    <p:cond delay="0"/>
                                  </p:stCondLst>
                                  <p:iterate type="el" backwards="0">
                                    <p:tmAbs val="0"/>
                                  </p:iterate>
                                  <p:childTnLst>
                                    <p:set>
                                      <p:cBhvr>
                                        <p:cTn id="71" fill="hold"/>
                                        <p:tgtEl>
                                          <p:spTgt spid="172"/>
                                        </p:tgtEl>
                                        <p:attrNameLst>
                                          <p:attrName>style.visibility</p:attrName>
                                        </p:attrNameLst>
                                      </p:cBhvr>
                                      <p:to>
                                        <p:strVal val="visible"/>
                                      </p:to>
                                    </p:set>
                                    <p:animEffect filter="wipe(up)" transition="in">
                                      <p:cBhvr>
                                        <p:cTn id="72" dur="500"/>
                                        <p:tgtEl>
                                          <p:spTgt spid="172"/>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0" presetID="1" grpId="20" fill="hold">
                                  <p:stCondLst>
                                    <p:cond delay="0"/>
                                  </p:stCondLst>
                                  <p:iterate type="el" backwards="0">
                                    <p:tmAbs val="0"/>
                                  </p:iterate>
                                  <p:childTnLst>
                                    <p:set>
                                      <p:cBhvr>
                                        <p:cTn id="76" fill="hold"/>
                                        <p:tgtEl>
                                          <p:spTgt spid="233"/>
                                        </p:tgtEl>
                                        <p:attrNameLst>
                                          <p:attrName>style.visibility</p:attrName>
                                        </p:attrNameLst>
                                      </p:cBhvr>
                                      <p:to>
                                        <p:strVal val="visible"/>
                                      </p:to>
                                    </p:set>
                                  </p:childTnLst>
                                </p:cTn>
                              </p:par>
                            </p:childTnLst>
                          </p:cTn>
                        </p:par>
                        <p:par>
                          <p:cTn id="77" fill="hold">
                            <p:stCondLst>
                              <p:cond delay="0"/>
                            </p:stCondLst>
                            <p:childTnLst>
                              <p:par>
                                <p:cTn id="78" presetClass="entr" nodeType="afterEffect" presetSubtype="0" presetID="1" grpId="21" fill="hold">
                                  <p:stCondLst>
                                    <p:cond delay="0"/>
                                  </p:stCondLst>
                                  <p:iterate type="el" backwards="0">
                                    <p:tmAbs val="0"/>
                                  </p:iterate>
                                  <p:childTnLst>
                                    <p:set>
                                      <p:cBhvr>
                                        <p:cTn id="79" fill="hold"/>
                                        <p:tgtEl>
                                          <p:spTgt spid="231"/>
                                        </p:tgtEl>
                                        <p:attrNameLst>
                                          <p:attrName>style.visibility</p:attrName>
                                        </p:attrNameLst>
                                      </p:cBhvr>
                                      <p:to>
                                        <p:strVal val="visible"/>
                                      </p:to>
                                    </p:set>
                                  </p:childTnLst>
                                </p:cTn>
                              </p:par>
                            </p:childTnLst>
                          </p:cTn>
                        </p:par>
                        <p:par>
                          <p:cTn id="80" fill="hold">
                            <p:stCondLst>
                              <p:cond delay="0"/>
                            </p:stCondLst>
                            <p:childTnLst>
                              <p:par>
                                <p:cTn id="81" presetClass="entr" nodeType="afterEffect" presetSubtype="0" presetID="1" grpId="22" fill="hold">
                                  <p:stCondLst>
                                    <p:cond delay="0"/>
                                  </p:stCondLst>
                                  <p:iterate type="el" backwards="0">
                                    <p:tmAbs val="0"/>
                                  </p:iterate>
                                  <p:childTnLst>
                                    <p:set>
                                      <p:cBhvr>
                                        <p:cTn id="82" fill="hold"/>
                                        <p:tgtEl>
                                          <p:spTgt spid="2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Class="entr" nodeType="clickEffect" presetID="9" grpId="23" fill="hold">
                                  <p:stCondLst>
                                    <p:cond delay="0"/>
                                  </p:stCondLst>
                                  <p:iterate type="el" backwards="0">
                                    <p:tmAbs val="0"/>
                                  </p:iterate>
                                  <p:childTnLst>
                                    <p:set>
                                      <p:cBhvr>
                                        <p:cTn id="86" fill="hold"/>
                                        <p:tgtEl>
                                          <p:spTgt spid="211"/>
                                        </p:tgtEl>
                                        <p:attrNameLst>
                                          <p:attrName>style.visibility</p:attrName>
                                        </p:attrNameLst>
                                      </p:cBhvr>
                                      <p:to>
                                        <p:strVal val="visible"/>
                                      </p:to>
                                    </p:set>
                                    <p:animEffect filter="dissolve" transition="in">
                                      <p:cBhvr>
                                        <p:cTn id="87" dur="1000"/>
                                        <p:tgtEl>
                                          <p:spTgt spid="211"/>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ID="9" grpId="24" fill="hold">
                                  <p:stCondLst>
                                    <p:cond delay="0"/>
                                  </p:stCondLst>
                                  <p:iterate type="el" backwards="0">
                                    <p:tmAbs val="0"/>
                                  </p:iterate>
                                  <p:childTnLst>
                                    <p:set>
                                      <p:cBhvr>
                                        <p:cTn id="91" fill="hold"/>
                                        <p:tgtEl>
                                          <p:spTgt spid="213"/>
                                        </p:tgtEl>
                                        <p:attrNameLst>
                                          <p:attrName>style.visibility</p:attrName>
                                        </p:attrNameLst>
                                      </p:cBhvr>
                                      <p:to>
                                        <p:strVal val="visible"/>
                                      </p:to>
                                    </p:set>
                                    <p:animEffect filter="dissolve" transition="in">
                                      <p:cBhvr>
                                        <p:cTn id="92" dur="1000"/>
                                        <p:tgtEl>
                                          <p:spTgt spid="213"/>
                                        </p:tgtEl>
                                      </p:cBhvr>
                                    </p:animEffect>
                                  </p:childTnLst>
                                </p:cTn>
                              </p:par>
                            </p:childTnLst>
                          </p:cTn>
                        </p:par>
                      </p:childTnLst>
                    </p:cTn>
                  </p:par>
                  <p:par>
                    <p:cTn id="93" fill="hold">
                      <p:stCondLst>
                        <p:cond delay="indefinite"/>
                      </p:stCondLst>
                      <p:childTnLst>
                        <p:par>
                          <p:cTn id="94" fill="hold">
                            <p:stCondLst>
                              <p:cond delay="0"/>
                            </p:stCondLst>
                            <p:childTnLst>
                              <p:par>
                                <p:cTn id="95" presetClass="emph" nodeType="clickEffect" presetSubtype="0" presetID="26" grpId="25" fill="hold">
                                  <p:stCondLst>
                                    <p:cond delay="0"/>
                                  </p:stCondLst>
                                  <p:childTnLst>
                                    <p:animEffect filter="fade" transition="out">
                                      <p:cBhvr>
                                        <p:cTn id="96" dur="2000" fill="hold" tmFilter="0, 0; .2, .5; .8, .5; 1, 0"/>
                                        <p:tgtEl>
                                          <p:spTgt spid="231"/>
                                        </p:tgtEl>
                                      </p:cBhvr>
                                    </p:animEffect>
                                    <p:animScale>
                                      <p:cBhvr>
                                        <p:cTn id="97" dur="1000" fill="hold" autoRev="1"/>
                                        <p:tgtEl>
                                          <p:spTgt spid="231"/>
                                        </p:tgtEl>
                                      </p:cBhvr>
                                      <p:by x="105000" y="105000"/>
                                    </p:animScale>
                                  </p:childTnLst>
                                </p:cTn>
                              </p:par>
                            </p:childTnLst>
                          </p:cTn>
                        </p:par>
                        <p:par>
                          <p:cTn id="98" fill="hold">
                            <p:stCondLst>
                              <p:cond delay="0"/>
                            </p:stCondLst>
                            <p:childTnLst>
                              <p:par>
                                <p:cTn id="99" presetClass="emph" nodeType="withEffect" presetSubtype="0" presetID="26" grpId="26" fill="hold">
                                  <p:stCondLst>
                                    <p:cond delay="0"/>
                                  </p:stCondLst>
                                  <p:childTnLst>
                                    <p:animEffect filter="fade" transition="out">
                                      <p:cBhvr>
                                        <p:cTn id="100" dur="2000" fill="hold" tmFilter="0, 0; .2, .5; .8, .5; 1, 0"/>
                                        <p:tgtEl>
                                          <p:spTgt spid="230"/>
                                        </p:tgtEl>
                                      </p:cBhvr>
                                    </p:animEffect>
                                    <p:animScale>
                                      <p:cBhvr>
                                        <p:cTn id="101" dur="1000" fill="hold" autoRev="1"/>
                                        <p:tgtEl>
                                          <p:spTgt spid="230"/>
                                        </p:tgtEl>
                                      </p:cBhvr>
                                      <p:by x="105000" y="105000"/>
                                    </p:animScale>
                                  </p:childTnLst>
                                </p:cTn>
                              </p:par>
                            </p:childTnLst>
                          </p:cTn>
                        </p:par>
                        <p:par>
                          <p:cTn id="102" fill="hold">
                            <p:stCondLst>
                              <p:cond delay="2000"/>
                            </p:stCondLst>
                            <p:childTnLst>
                              <p:par>
                                <p:cTn id="103" presetClass="entr" nodeType="afterEffect" presetID="9" grpId="27" fill="hold">
                                  <p:stCondLst>
                                    <p:cond delay="0"/>
                                  </p:stCondLst>
                                  <p:iterate type="el" backwards="0">
                                    <p:tmAbs val="0"/>
                                  </p:iterate>
                                  <p:childTnLst>
                                    <p:set>
                                      <p:cBhvr>
                                        <p:cTn id="104" fill="hold"/>
                                        <p:tgtEl>
                                          <p:spTgt spid="207"/>
                                        </p:tgtEl>
                                        <p:attrNameLst>
                                          <p:attrName>style.visibility</p:attrName>
                                        </p:attrNameLst>
                                      </p:cBhvr>
                                      <p:to>
                                        <p:strVal val="visible"/>
                                      </p:to>
                                    </p:set>
                                    <p:animEffect filter="dissolve" transition="in">
                                      <p:cBhvr>
                                        <p:cTn id="105" dur="1000"/>
                                        <p:tgtEl>
                                          <p:spTgt spid="207"/>
                                        </p:tgtEl>
                                      </p:cBhvr>
                                    </p:animEffect>
                                  </p:childTnLst>
                                </p:cTn>
                              </p:par>
                            </p:childTnLst>
                          </p:cTn>
                        </p:par>
                      </p:childTnLst>
                    </p:cTn>
                  </p:par>
                  <p:par>
                    <p:cTn id="106" fill="hold">
                      <p:stCondLst>
                        <p:cond delay="indefinite"/>
                      </p:stCondLst>
                      <p:childTnLst>
                        <p:par>
                          <p:cTn id="107" fill="hold">
                            <p:stCondLst>
                              <p:cond delay="0"/>
                            </p:stCondLst>
                            <p:childTnLst>
                              <p:par>
                                <p:cTn id="108" presetClass="emph" nodeType="clickEffect" presetSubtype="0" presetID="26" grpId="28" fill="hold">
                                  <p:stCondLst>
                                    <p:cond delay="0"/>
                                  </p:stCondLst>
                                  <p:childTnLst>
                                    <p:animEffect filter="fade" transition="out">
                                      <p:cBhvr>
                                        <p:cTn id="109" dur="2000" fill="hold" tmFilter="0, 0; .2, .5; .8, .5; 1, 0"/>
                                        <p:tgtEl>
                                          <p:spTgt spid="233"/>
                                        </p:tgtEl>
                                      </p:cBhvr>
                                    </p:animEffect>
                                    <p:animScale>
                                      <p:cBhvr>
                                        <p:cTn id="110" dur="1000" fill="hold" autoRev="1"/>
                                        <p:tgtEl>
                                          <p:spTgt spid="233"/>
                                        </p:tgtEl>
                                      </p:cBhvr>
                                      <p:by x="105000" y="105000"/>
                                    </p:animScale>
                                  </p:childTnLst>
                                </p:cTn>
                              </p:par>
                            </p:childTnLst>
                          </p:cTn>
                        </p:par>
                        <p:par>
                          <p:cTn id="111" fill="hold">
                            <p:stCondLst>
                              <p:cond delay="0"/>
                            </p:stCondLst>
                            <p:childTnLst>
                              <p:par>
                                <p:cTn id="112" presetClass="emph" nodeType="withEffect" presetSubtype="0" presetID="26" grpId="29" fill="hold">
                                  <p:stCondLst>
                                    <p:cond delay="0"/>
                                  </p:stCondLst>
                                  <p:childTnLst>
                                    <p:animEffect filter="fade" transition="out">
                                      <p:cBhvr>
                                        <p:cTn id="113" dur="2000" fill="hold" tmFilter="0, 0; .2, .5; .8, .5; 1, 0"/>
                                        <p:tgtEl>
                                          <p:spTgt spid="231"/>
                                        </p:tgtEl>
                                      </p:cBhvr>
                                    </p:animEffect>
                                    <p:animScale>
                                      <p:cBhvr>
                                        <p:cTn id="114" dur="1000" fill="hold" autoRev="1"/>
                                        <p:tgtEl>
                                          <p:spTgt spid="231"/>
                                        </p:tgtEl>
                                      </p:cBhvr>
                                      <p:by x="105000" y="105000"/>
                                    </p:animScale>
                                  </p:childTnLst>
                                </p:cTn>
                              </p:par>
                            </p:childTnLst>
                          </p:cTn>
                        </p:par>
                        <p:par>
                          <p:cTn id="115" fill="hold">
                            <p:stCondLst>
                              <p:cond delay="2000"/>
                            </p:stCondLst>
                            <p:childTnLst>
                              <p:par>
                                <p:cTn id="116" presetClass="entr" nodeType="afterEffect" presetID="9" grpId="30" fill="hold">
                                  <p:stCondLst>
                                    <p:cond delay="0"/>
                                  </p:stCondLst>
                                  <p:iterate type="el" backwards="0">
                                    <p:tmAbs val="0"/>
                                  </p:iterate>
                                  <p:childTnLst>
                                    <p:set>
                                      <p:cBhvr>
                                        <p:cTn id="117" fill="hold"/>
                                        <p:tgtEl>
                                          <p:spTgt spid="210"/>
                                        </p:tgtEl>
                                        <p:attrNameLst>
                                          <p:attrName>style.visibility</p:attrName>
                                        </p:attrNameLst>
                                      </p:cBhvr>
                                      <p:to>
                                        <p:strVal val="visible"/>
                                      </p:to>
                                    </p:set>
                                    <p:animEffect filter="dissolve" transition="in">
                                      <p:cBhvr>
                                        <p:cTn id="118" dur="1000"/>
                                        <p:tgtEl>
                                          <p:spTgt spid="210"/>
                                        </p:tgtEl>
                                      </p:cBhvr>
                                    </p:animEffect>
                                  </p:childTnLst>
                                </p:cTn>
                              </p:par>
                            </p:childTnLst>
                          </p:cTn>
                        </p:par>
                      </p:childTnLst>
                    </p:cTn>
                  </p:par>
                  <p:par>
                    <p:cTn id="119" fill="hold">
                      <p:stCondLst>
                        <p:cond delay="indefinite"/>
                      </p:stCondLst>
                      <p:childTnLst>
                        <p:par>
                          <p:cTn id="120" fill="hold">
                            <p:stCondLst>
                              <p:cond delay="0"/>
                            </p:stCondLst>
                            <p:childTnLst>
                              <p:par>
                                <p:cTn id="121" presetClass="entr" nodeType="clickEffect" presetID="9" grpId="31" fill="hold">
                                  <p:stCondLst>
                                    <p:cond delay="0"/>
                                  </p:stCondLst>
                                  <p:iterate type="el" backwards="0">
                                    <p:tmAbs val="0"/>
                                  </p:iterate>
                                  <p:childTnLst>
                                    <p:set>
                                      <p:cBhvr>
                                        <p:cTn id="122" fill="hold"/>
                                        <p:tgtEl>
                                          <p:spTgt spid="208"/>
                                        </p:tgtEl>
                                        <p:attrNameLst>
                                          <p:attrName>style.visibility</p:attrName>
                                        </p:attrNameLst>
                                      </p:cBhvr>
                                      <p:to>
                                        <p:strVal val="visible"/>
                                      </p:to>
                                    </p:set>
                                    <p:animEffect filter="dissolve" transition="in">
                                      <p:cBhvr>
                                        <p:cTn id="123" dur="1000"/>
                                        <p:tgtEl>
                                          <p:spTgt spid="208"/>
                                        </p:tgtEl>
                                      </p:cBhvr>
                                    </p:animEffect>
                                  </p:childTnLst>
                                </p:cTn>
                              </p:par>
                            </p:childTnLst>
                          </p:cTn>
                        </p:par>
                      </p:childTnLst>
                    </p:cTn>
                  </p:par>
                  <p:par>
                    <p:cTn id="124" fill="hold">
                      <p:stCondLst>
                        <p:cond delay="indefinite"/>
                      </p:stCondLst>
                      <p:childTnLst>
                        <p:par>
                          <p:cTn id="125" fill="hold">
                            <p:stCondLst>
                              <p:cond delay="0"/>
                            </p:stCondLst>
                            <p:childTnLst>
                              <p:par>
                                <p:cTn id="126" presetClass="entr" nodeType="clickEffect" presetSubtype="0" presetID="1" grpId="32" fill="hold">
                                  <p:stCondLst>
                                    <p:cond delay="0"/>
                                  </p:stCondLst>
                                  <p:iterate type="el" backwards="0">
                                    <p:tmAbs val="0"/>
                                  </p:iterate>
                                  <p:childTnLst>
                                    <p:set>
                                      <p:cBhvr>
                                        <p:cTn id="127" fill="hold"/>
                                        <p:tgtEl>
                                          <p:spTgt spid="2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16"/>
      <p:bldP build="whole" bldLvl="1" animBg="1" rev="0" advAuto="0" spid="213" grpId="24"/>
      <p:bldP build="whole" bldLvl="1" animBg="1" rev="0" advAuto="0" spid="183" grpId="9"/>
      <p:bldP build="whole" bldLvl="1" animBg="1" rev="0" advAuto="0" spid="190" grpId="15"/>
      <p:bldP build="whole" bldLvl="1" animBg="1" rev="0" advAuto="0" spid="172" grpId="19"/>
      <p:bldP build="whole" bldLvl="1" animBg="1" rev="0" advAuto="0" spid="188" grpId="14"/>
      <p:bldP build="whole" bldLvl="1" animBg="1" rev="0" advAuto="0" spid="231" grpId="21"/>
      <p:bldP build="whole" bldLvl="1" animBg="1" rev="0" advAuto="0" spid="189" grpId="12"/>
      <p:bldP build="whole" bldLvl="1" animBg="1" rev="0" advAuto="0" spid="233" grpId="20"/>
      <p:bldP build="whole" bldLvl="1" animBg="1" rev="0" advAuto="0" spid="185" grpId="10"/>
      <p:bldP build="whole" bldLvl="1" animBg="1" rev="0" advAuto="0" spid="231" grpId="25"/>
      <p:bldP build="whole" bldLvl="1" animBg="1" rev="0" advAuto="0" spid="187" grpId="13"/>
      <p:bldP build="whole" bldLvl="1" animBg="1" rev="0" advAuto="0" spid="210" grpId="30"/>
      <p:bldP build="whole" bldLvl="1" animBg="1" rev="0" advAuto="0" spid="231" grpId="29"/>
      <p:bldP build="whole" bldLvl="1" animBg="1" rev="0" advAuto="0" spid="184" grpId="11"/>
      <p:bldP build="whole" bldLvl="1" animBg="1" rev="0" advAuto="0" spid="233" grpId="28"/>
      <p:bldP build="whole" bldLvl="1" animBg="1" rev="0" advAuto="0" spid="230" grpId="22"/>
      <p:bldP build="whole" bldLvl="1" animBg="1" rev="0" advAuto="0" spid="230" grpId="26"/>
      <p:bldP build="whole" bldLvl="1" animBg="1" rev="0" advAuto="0" spid="207" grpId="27"/>
      <p:bldP build="whole" bldLvl="1" animBg="1" rev="0" advAuto="0" spid="234" grpId="32"/>
      <p:bldP build="whole" bldLvl="1" animBg="1" rev="0" advAuto="0" spid="174" grpId="18"/>
      <p:bldP build="whole" bldLvl="1" animBg="1" rev="0" advAuto="0" spid="208" grpId="31"/>
      <p:bldP build="whole" bldLvl="1" animBg="1" rev="0" advAuto="0" spid="173" grpId="17"/>
      <p:bldP build="whole" bldLvl="1" animBg="1" rev="0" advAuto="0" spid="211" grpId="23"/>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7" name="pos11-non-grid.pdf" descr="pos11-non-grid.pdf"/>
          <p:cNvPicPr>
            <a:picLocks noChangeAspect="1"/>
          </p:cNvPicPr>
          <p:nvPr/>
        </p:nvPicPr>
        <p:blipFill>
          <a:blip r:embed="rId3">
            <a:extLst/>
          </a:blip>
          <a:stretch>
            <a:fillRect/>
          </a:stretch>
        </p:blipFill>
        <p:spPr>
          <a:xfrm>
            <a:off x="2177110" y="185837"/>
            <a:ext cx="10700876" cy="6883116"/>
          </a:xfrm>
          <a:prstGeom prst="rect">
            <a:avLst/>
          </a:prstGeom>
          <a:ln w="12700">
            <a:miter lim="400000"/>
          </a:ln>
        </p:spPr>
      </p:pic>
      <p:sp>
        <p:nvSpPr>
          <p:cNvPr id="237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79" name="Star"/>
          <p:cNvSpPr/>
          <p:nvPr/>
        </p:nvSpPr>
        <p:spPr>
          <a:xfrm>
            <a:off x="9159744" y="7351075"/>
            <a:ext cx="744599" cy="736536"/>
          </a:xfrm>
          <a:prstGeom prst="star5">
            <a:avLst>
              <a:gd name="adj" fmla="val 19100"/>
              <a:gd name="hf" fmla="val 105146"/>
              <a:gd name="vf" fmla="val 110557"/>
            </a:avLst>
          </a:prstGeom>
          <a:solidFill>
            <a:srgbClr val="000000"/>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80" name="BiLSTM-CRF tagger"/>
          <p:cNvSpPr txBox="1"/>
          <p:nvPr/>
        </p:nvSpPr>
        <p:spPr>
          <a:xfrm>
            <a:off x="9903953" y="7488814"/>
            <a:ext cx="3032456"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BiLSTM-CRF tagger</a:t>
            </a:r>
          </a:p>
        </p:txBody>
      </p:sp>
      <p:sp>
        <p:nvSpPr>
          <p:cNvPr id="2381" name="Square"/>
          <p:cNvSpPr/>
          <p:nvPr/>
        </p:nvSpPr>
        <p:spPr>
          <a:xfrm rot="18900000">
            <a:off x="9313582" y="8461454"/>
            <a:ext cx="436924" cy="428520"/>
          </a:xfrm>
          <a:prstGeom prst="rect">
            <a:avLst/>
          </a:prstGeom>
          <a:solidFill>
            <a:srgbClr val="000000"/>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82" name="Always Period tagger"/>
          <p:cNvSpPr txBox="1"/>
          <p:nvPr/>
        </p:nvSpPr>
        <p:spPr>
          <a:xfrm>
            <a:off x="9814037" y="8445184"/>
            <a:ext cx="3212288"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Always Period tagger</a:t>
            </a:r>
          </a:p>
        </p:txBody>
      </p:sp>
      <p:sp>
        <p:nvSpPr>
          <p:cNvPr id="2383" name="Oval"/>
          <p:cNvSpPr/>
          <p:nvPr/>
        </p:nvSpPr>
        <p:spPr>
          <a:xfrm>
            <a:off x="9292678" y="9228023"/>
            <a:ext cx="478732" cy="461060"/>
          </a:xfrm>
          <a:prstGeom prst="ellipse">
            <a:avLst/>
          </a:prstGeom>
          <a:solidFill>
            <a:srgbClr val="000000"/>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84" name="Ours"/>
          <p:cNvSpPr txBox="1"/>
          <p:nvPr/>
        </p:nvSpPr>
        <p:spPr>
          <a:xfrm>
            <a:off x="9865486" y="9263816"/>
            <a:ext cx="81442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Ours</a:t>
            </a:r>
          </a:p>
        </p:txBody>
      </p:sp>
      <p:sp>
        <p:nvSpPr>
          <p:cNvPr id="2385" name="What if we don’t have gold parses?"/>
          <p:cNvSpPr txBox="1"/>
          <p:nvPr/>
        </p:nvSpPr>
        <p:spPr>
          <a:xfrm>
            <a:off x="777278" y="7351075"/>
            <a:ext cx="7311111" cy="609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C82506"/>
                </a:solidFill>
              </a:defRPr>
            </a:lvl1pPr>
          </a:lstStyle>
          <a:p>
            <a:pPr/>
            <a:r>
              <a:t>What if we don’t have gold parses?</a:t>
            </a:r>
          </a:p>
        </p:txBody>
      </p:sp>
      <p:sp>
        <p:nvSpPr>
          <p:cNvPr id="2386" name="Punctuation Restoration"/>
          <p:cNvSpPr txBox="1"/>
          <p:nvPr/>
        </p:nvSpPr>
        <p:spPr>
          <a:xfrm>
            <a:off x="1070889" y="8242972"/>
            <a:ext cx="6012689"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Punctuation Restoration</a:t>
            </a:r>
          </a:p>
        </p:txBody>
      </p:sp>
      <p:sp>
        <p:nvSpPr>
          <p:cNvPr id="2387" name="average edit distance…"/>
          <p:cNvSpPr txBox="1"/>
          <p:nvPr/>
        </p:nvSpPr>
        <p:spPr>
          <a:xfrm>
            <a:off x="5644087" y="8798453"/>
            <a:ext cx="3320187"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average edit distance</a:t>
            </a:r>
          </a:p>
          <a:p>
            <a:pPr/>
            <a:r>
              <a:t>[the lower the better]</a:t>
            </a:r>
          </a:p>
        </p:txBody>
      </p:sp>
      <p:sp>
        <p:nvSpPr>
          <p:cNvPr id="2388" name="Line"/>
          <p:cNvSpPr/>
          <p:nvPr/>
        </p:nvSpPr>
        <p:spPr>
          <a:xfrm flipV="1">
            <a:off x="7527548" y="197941"/>
            <a:ext cx="1" cy="7517983"/>
          </a:xfrm>
          <a:prstGeom prst="line">
            <a:avLst/>
          </a:prstGeom>
          <a:ln w="76200">
            <a:solidFill>
              <a:schemeClr val="accent5">
                <a:hueOff val="-82419"/>
                <a:satOff val="-9513"/>
                <a:lumOff val="-16343"/>
              </a:schemeClr>
            </a:solidFill>
            <a:custDash>
              <a:ds d="200000" sp="200000"/>
            </a:custDash>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89" name="Rectangle"/>
          <p:cNvSpPr/>
          <p:nvPr/>
        </p:nvSpPr>
        <p:spPr>
          <a:xfrm>
            <a:off x="4023231" y="1106714"/>
            <a:ext cx="6561899" cy="5962239"/>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390" name="Chinese"/>
          <p:cNvSpPr txBox="1"/>
          <p:nvPr/>
        </p:nvSpPr>
        <p:spPr>
          <a:xfrm>
            <a:off x="9329428" y="4865110"/>
            <a:ext cx="12938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hueOff val="-82419"/>
                    <a:satOff val="-9513"/>
                    <a:lumOff val="-16343"/>
                  </a:schemeClr>
                </a:solidFill>
              </a:defRPr>
            </a:lvl1pPr>
          </a:lstStyle>
          <a:p>
            <a:pPr/>
            <a:r>
              <a:t>Chinese</a:t>
            </a:r>
          </a:p>
        </p:txBody>
      </p:sp>
      <p:sp>
        <p:nvSpPr>
          <p:cNvPr id="2391" name="Arabic"/>
          <p:cNvSpPr txBox="1"/>
          <p:nvPr/>
        </p:nvSpPr>
        <p:spPr>
          <a:xfrm>
            <a:off x="9448147" y="4462569"/>
            <a:ext cx="105643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9437FF"/>
                </a:solidFill>
              </a:defRPr>
            </a:lvl1pPr>
          </a:lstStyle>
          <a:p>
            <a:pPr/>
            <a:r>
              <a:t>Arabic</a:t>
            </a:r>
          </a:p>
        </p:txBody>
      </p:sp>
      <p:sp>
        <p:nvSpPr>
          <p:cNvPr id="2392" name="English"/>
          <p:cNvSpPr txBox="1"/>
          <p:nvPr/>
        </p:nvSpPr>
        <p:spPr>
          <a:xfrm>
            <a:off x="9386121" y="3198045"/>
            <a:ext cx="118049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4">
                    <a:hueOff val="-1081314"/>
                    <a:satOff val="4338"/>
                    <a:lumOff val="-8931"/>
                  </a:schemeClr>
                </a:solidFill>
              </a:defRPr>
            </a:lvl1pPr>
          </a:lstStyle>
          <a:p>
            <a:pPr/>
            <a:r>
              <a:t>English</a:t>
            </a:r>
          </a:p>
        </p:txBody>
      </p:sp>
      <p:sp>
        <p:nvSpPr>
          <p:cNvPr id="2393" name="Spanish"/>
          <p:cNvSpPr txBox="1"/>
          <p:nvPr/>
        </p:nvSpPr>
        <p:spPr>
          <a:xfrm>
            <a:off x="9337810" y="3726403"/>
            <a:ext cx="127711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lumOff val="-13575"/>
                  </a:schemeClr>
                </a:solidFill>
              </a:defRPr>
            </a:lvl1pPr>
          </a:lstStyle>
          <a:p>
            <a:pPr/>
            <a:r>
              <a:t>Spanish</a:t>
            </a:r>
          </a:p>
        </p:txBody>
      </p:sp>
      <p:sp>
        <p:nvSpPr>
          <p:cNvPr id="2394" name="Hindi"/>
          <p:cNvSpPr txBox="1"/>
          <p:nvPr/>
        </p:nvSpPr>
        <p:spPr>
          <a:xfrm>
            <a:off x="9544159" y="6532175"/>
            <a:ext cx="86441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3">
                    <a:hueOff val="362282"/>
                    <a:satOff val="31803"/>
                    <a:lumOff val="-18242"/>
                  </a:schemeClr>
                </a:solidFill>
              </a:defRPr>
            </a:lvl1pPr>
          </a:lstStyle>
          <a:p>
            <a:pPr/>
            <a:r>
              <a:t>Hindi</a:t>
            </a:r>
          </a:p>
        </p:txBody>
      </p:sp>
      <p:pic>
        <p:nvPicPr>
          <p:cNvPr id="2395" name="Rectangle Rectangle" descr="Rectangle Rectangle"/>
          <p:cNvPicPr>
            <a:picLocks noChangeAspect="0"/>
          </p:cNvPicPr>
          <p:nvPr/>
        </p:nvPicPr>
        <p:blipFill>
          <a:blip r:embed="rId4">
            <a:extLst/>
          </a:blip>
          <a:stretch>
            <a:fillRect/>
          </a:stretch>
        </p:blipFill>
        <p:spPr>
          <a:xfrm>
            <a:off x="9226429" y="3143701"/>
            <a:ext cx="1753113" cy="3903877"/>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85"/>
                                        </p:tgtEl>
                                        <p:attrNameLst>
                                          <p:attrName>style.visibility</p:attrName>
                                        </p:attrNameLst>
                                      </p:cBhvr>
                                      <p:to>
                                        <p:strVal val="visible"/>
                                      </p:to>
                                    </p:set>
                                  </p:childTnLst>
                                </p:cTn>
                              </p:par>
                            </p:childTnLst>
                          </p:cTn>
                        </p:par>
                        <p:par>
                          <p:cTn id="7" fill="hold">
                            <p:stCondLst>
                              <p:cond delay="0"/>
                            </p:stCondLst>
                            <p:childTnLst>
                              <p:par>
                                <p:cTn id="8" presetClass="exit" nodeType="afterEffect" presetSubtype="2" presetID="22" grpId="2" fill="hold">
                                  <p:stCondLst>
                                    <p:cond delay="0"/>
                                  </p:stCondLst>
                                  <p:iterate type="el" backwards="0">
                                    <p:tmAbs val="0"/>
                                  </p:iterate>
                                  <p:childTnLst>
                                    <p:animEffect filter="wipe(right)" transition="out">
                                      <p:cBhvr>
                                        <p:cTn id="9" dur="1000" fill="hold"/>
                                        <p:tgtEl>
                                          <p:spTgt spid="2389"/>
                                        </p:tgtEl>
                                      </p:cBhvr>
                                    </p:animEffect>
                                    <p:set>
                                      <p:cBhvr>
                                        <p:cTn id="10" fill="hold">
                                          <p:stCondLst>
                                            <p:cond delay="999"/>
                                          </p:stCondLst>
                                        </p:cTn>
                                        <p:tgtEl>
                                          <p:spTgt spid="238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3" fill="hold">
                                  <p:stCondLst>
                                    <p:cond delay="0"/>
                                  </p:stCondLst>
                                  <p:iterate type="el" backwards="0">
                                    <p:tmAbs val="0"/>
                                  </p:iterate>
                                  <p:childTnLst>
                                    <p:set>
                                      <p:cBhvr>
                                        <p:cTn id="14" fill="hold"/>
                                        <p:tgtEl>
                                          <p:spTgt spid="2388"/>
                                        </p:tgtEl>
                                        <p:attrNameLst>
                                          <p:attrName>style.visibility</p:attrName>
                                        </p:attrNameLst>
                                      </p:cBhvr>
                                      <p:to>
                                        <p:strVal val="visible"/>
                                      </p:to>
                                    </p:set>
                                    <p:animEffect filter="dissolve" transition="in">
                                      <p:cBhvr>
                                        <p:cTn id="15" dur="2000"/>
                                        <p:tgtEl>
                                          <p:spTgt spid="2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5" grpId="1"/>
      <p:bldP build="whole" bldLvl="1" animBg="1" rev="0" advAuto="0" spid="2388" grpId="3"/>
      <p:bldP build="whole" bldLvl="1" animBg="1" rev="0" advAuto="0" spid="2389" grpId="2"/>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400" name="Title"/>
          <p:cNvSpPr txBox="1"/>
          <p:nvPr>
            <p:ph type="title"/>
          </p:nvPr>
        </p:nvSpPr>
        <p:spPr>
          <a:prstGeom prst="rect">
            <a:avLst/>
          </a:prstGeom>
        </p:spPr>
        <p:txBody>
          <a:bodyPr/>
          <a:lstStyle/>
          <a:p>
            <a:pPr/>
          </a:p>
        </p:txBody>
      </p:sp>
      <p:sp>
        <p:nvSpPr>
          <p:cNvPr id="2401" name="Slide Number"/>
          <p:cNvSpPr txBox="1"/>
          <p:nvPr>
            <p:ph type="sldNum" sz="quarter" idx="2"/>
          </p:nvPr>
        </p:nvSpPr>
        <p:spPr>
          <a:xfrm>
            <a:off x="6383544" y="9296400"/>
            <a:ext cx="230938"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02" name="temp.pdf" descr="temp.pdf"/>
          <p:cNvPicPr>
            <a:picLocks noChangeAspect="1"/>
          </p:cNvPicPr>
          <p:nvPr/>
        </p:nvPicPr>
        <p:blipFill>
          <a:blip r:embed="rId2">
            <a:extLst/>
          </a:blip>
          <a:stretch>
            <a:fillRect/>
          </a:stretch>
        </p:blipFill>
        <p:spPr>
          <a:xfrm>
            <a:off x="1416627" y="3212830"/>
            <a:ext cx="11904902" cy="4224957"/>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2404" name="Image" descr="Image"/>
          <p:cNvPicPr>
            <a:picLocks noChangeAspect="1"/>
          </p:cNvPicPr>
          <p:nvPr/>
        </p:nvPicPr>
        <p:blipFill>
          <a:blip r:embed="rId3">
            <a:extLst/>
          </a:blip>
          <a:stretch>
            <a:fillRect/>
          </a:stretch>
        </p:blipFill>
        <p:spPr>
          <a:xfrm>
            <a:off x="37483" y="1089622"/>
            <a:ext cx="8443373" cy="1513608"/>
          </a:xfrm>
          <a:prstGeom prst="rect">
            <a:avLst/>
          </a:prstGeom>
          <a:ln w="12700">
            <a:miter lim="400000"/>
          </a:ln>
        </p:spPr>
      </p:pic>
      <p:pic>
        <p:nvPicPr>
          <p:cNvPr id="2405" name="Image" descr="Image"/>
          <p:cNvPicPr>
            <a:picLocks noChangeAspect="1"/>
          </p:cNvPicPr>
          <p:nvPr/>
        </p:nvPicPr>
        <p:blipFill>
          <a:blip r:embed="rId4">
            <a:extLst/>
          </a:blip>
          <a:stretch>
            <a:fillRect/>
          </a:stretch>
        </p:blipFill>
        <p:spPr>
          <a:xfrm>
            <a:off x="37483" y="3092800"/>
            <a:ext cx="8443373" cy="1244288"/>
          </a:xfrm>
          <a:prstGeom prst="rect">
            <a:avLst/>
          </a:prstGeom>
          <a:ln w="12700">
            <a:miter lim="400000"/>
          </a:ln>
        </p:spPr>
      </p:pic>
      <p:pic>
        <p:nvPicPr>
          <p:cNvPr id="2406" name="Image" descr="Image"/>
          <p:cNvPicPr>
            <a:picLocks noChangeAspect="1"/>
          </p:cNvPicPr>
          <p:nvPr/>
        </p:nvPicPr>
        <p:blipFill>
          <a:blip r:embed="rId5">
            <a:extLst/>
          </a:blip>
          <a:stretch>
            <a:fillRect/>
          </a:stretch>
        </p:blipFill>
        <p:spPr>
          <a:xfrm>
            <a:off x="304414" y="5094784"/>
            <a:ext cx="8443373" cy="1087555"/>
          </a:xfrm>
          <a:prstGeom prst="rect">
            <a:avLst/>
          </a:prstGeom>
          <a:ln w="12700">
            <a:miter lim="400000"/>
          </a:ln>
        </p:spPr>
      </p:pic>
      <p:pic>
        <p:nvPicPr>
          <p:cNvPr id="2407" name="Image" descr="Image"/>
          <p:cNvPicPr>
            <a:picLocks noChangeAspect="1"/>
          </p:cNvPicPr>
          <p:nvPr/>
        </p:nvPicPr>
        <p:blipFill>
          <a:blip r:embed="rId6">
            <a:extLst/>
          </a:blip>
          <a:stretch>
            <a:fillRect/>
          </a:stretch>
        </p:blipFill>
        <p:spPr>
          <a:xfrm>
            <a:off x="203308" y="6671909"/>
            <a:ext cx="8645585" cy="1763378"/>
          </a:xfrm>
          <a:prstGeom prst="rect">
            <a:avLst/>
          </a:prstGeom>
          <a:ln w="12700">
            <a:miter lim="400000"/>
          </a:ln>
        </p:spPr>
      </p:pic>
      <p:sp>
        <p:nvSpPr>
          <p:cNvPr id="2408" name="Rectangle"/>
          <p:cNvSpPr/>
          <p:nvPr/>
        </p:nvSpPr>
        <p:spPr>
          <a:xfrm>
            <a:off x="-765996" y="4512114"/>
            <a:ext cx="14536792" cy="407643"/>
          </a:xfrm>
          <a:prstGeom prst="rect">
            <a:avLst/>
          </a:pr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409" name="Slide Number"/>
          <p:cNvSpPr txBox="1"/>
          <p:nvPr>
            <p:ph type="sldNum" sz="quarter" idx="2"/>
          </p:nvPr>
        </p:nvSpPr>
        <p:spPr>
          <a:xfrm>
            <a:off x="6383544" y="9296400"/>
            <a:ext cx="230938"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10" name="Wrong Method"/>
          <p:cNvSpPr txBox="1"/>
          <p:nvPr/>
        </p:nvSpPr>
        <p:spPr>
          <a:xfrm>
            <a:off x="4942352" y="296919"/>
            <a:ext cx="2259484"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Wrong Method</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4" name="Line"/>
          <p:cNvSpPr/>
          <p:nvPr/>
        </p:nvSpPr>
        <p:spPr>
          <a:xfrm flipV="1">
            <a:off x="645248" y="2261953"/>
            <a:ext cx="1" cy="4196031"/>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41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16" name="Line Line" descr="Line Line"/>
          <p:cNvPicPr>
            <a:picLocks noChangeAspect="0"/>
          </p:cNvPicPr>
          <p:nvPr/>
        </p:nvPicPr>
        <p:blipFill>
          <a:blip r:embed="rId3">
            <a:extLst/>
          </a:blip>
          <a:stretch>
            <a:fillRect/>
          </a:stretch>
        </p:blipFill>
        <p:spPr>
          <a:xfrm rot="20967922">
            <a:off x="3574593" y="1464384"/>
            <a:ext cx="6637032" cy="143685"/>
          </a:xfrm>
          <a:prstGeom prst="rect">
            <a:avLst/>
          </a:prstGeom>
        </p:spPr>
      </p:pic>
      <p:sp>
        <p:nvSpPr>
          <p:cNvPr id="2418" name="Line"/>
          <p:cNvSpPr/>
          <p:nvPr/>
        </p:nvSpPr>
        <p:spPr>
          <a:xfrm flipV="1">
            <a:off x="-1212466" y="981668"/>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419" name="Line Line" descr="Line Line"/>
          <p:cNvPicPr>
            <a:picLocks noChangeAspect="0"/>
          </p:cNvPicPr>
          <p:nvPr/>
        </p:nvPicPr>
        <p:blipFill>
          <a:blip r:embed="rId4">
            <a:extLst/>
          </a:blip>
          <a:stretch>
            <a:fillRect/>
          </a:stretch>
        </p:blipFill>
        <p:spPr>
          <a:xfrm rot="21069142">
            <a:off x="2412139" y="1337857"/>
            <a:ext cx="7862306" cy="143686"/>
          </a:xfrm>
          <a:prstGeom prst="rect">
            <a:avLst/>
          </a:prstGeom>
        </p:spPr>
      </p:pic>
      <p:pic>
        <p:nvPicPr>
          <p:cNvPr id="2421" name="Line Line" descr="Line Line"/>
          <p:cNvPicPr>
            <a:picLocks noChangeAspect="0"/>
          </p:cNvPicPr>
          <p:nvPr/>
        </p:nvPicPr>
        <p:blipFill>
          <a:blip r:embed="rId5">
            <a:extLst/>
          </a:blip>
          <a:stretch>
            <a:fillRect/>
          </a:stretch>
        </p:blipFill>
        <p:spPr>
          <a:xfrm rot="20753348">
            <a:off x="5579507" y="1464384"/>
            <a:ext cx="5083520" cy="143685"/>
          </a:xfrm>
          <a:prstGeom prst="rect">
            <a:avLst/>
          </a:prstGeom>
        </p:spPr>
      </p:pic>
      <p:grpSp>
        <p:nvGrpSpPr>
          <p:cNvPr id="2439" name="Group"/>
          <p:cNvGrpSpPr/>
          <p:nvPr/>
        </p:nvGrpSpPr>
        <p:grpSpPr>
          <a:xfrm>
            <a:off x="2855043" y="1952984"/>
            <a:ext cx="3442532" cy="4813969"/>
            <a:chOff x="0" y="0"/>
            <a:chExt cx="3442530" cy="4813968"/>
          </a:xfrm>
        </p:grpSpPr>
        <p:sp>
          <p:nvSpPr>
            <p:cNvPr id="2423" name="Line"/>
            <p:cNvSpPr/>
            <p:nvPr/>
          </p:nvSpPr>
          <p:spPr>
            <a:xfrm flipV="1">
              <a:off x="2914249" y="173536"/>
              <a:ext cx="1" cy="4036609"/>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nvGrpSpPr>
            <p:cNvPr id="2434" name="Group"/>
            <p:cNvGrpSpPr/>
            <p:nvPr/>
          </p:nvGrpSpPr>
          <p:grpSpPr>
            <a:xfrm>
              <a:off x="0" y="33932"/>
              <a:ext cx="1870751" cy="4708418"/>
              <a:chOff x="0" y="0"/>
              <a:chExt cx="1870750" cy="4708416"/>
            </a:xfrm>
          </p:grpSpPr>
          <p:sp>
            <p:nvSpPr>
              <p:cNvPr id="2424" name="Shape"/>
              <p:cNvSpPr/>
              <p:nvPr/>
            </p:nvSpPr>
            <p:spPr>
              <a:xfrm>
                <a:off x="49292" y="419920"/>
                <a:ext cx="1821459" cy="4201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98" y="10"/>
                    </a:moveTo>
                    <a:lnTo>
                      <a:pt x="17621" y="0"/>
                    </a:lnTo>
                    <a:lnTo>
                      <a:pt x="21600" y="21574"/>
                    </a:lnTo>
                    <a:lnTo>
                      <a:pt x="0" y="21600"/>
                    </a:lnTo>
                    <a:lnTo>
                      <a:pt x="450" y="5033"/>
                    </a:lnTo>
                    <a:lnTo>
                      <a:pt x="6598" y="10"/>
                    </a:lnTo>
                    <a:close/>
                  </a:path>
                </a:pathLst>
              </a:custGeom>
              <a:solidFill>
                <a:schemeClr val="accent4">
                  <a:hueOff val="-1081314"/>
                  <a:satOff val="4338"/>
                  <a:lumOff val="-8931"/>
                  <a:alpha val="24630"/>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25" name="Line"/>
              <p:cNvSpPr/>
              <p:nvPr/>
            </p:nvSpPr>
            <p:spPr>
              <a:xfrm flipV="1">
                <a:off x="937390" y="444403"/>
                <a:ext cx="1" cy="3829540"/>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pic>
            <p:nvPicPr>
              <p:cNvPr id="2426" name="Line Line" descr="Line Line"/>
              <p:cNvPicPr>
                <a:picLocks noChangeAspect="0"/>
              </p:cNvPicPr>
              <p:nvPr/>
            </p:nvPicPr>
            <p:blipFill>
              <a:blip r:embed="rId6">
                <a:extLst/>
              </a:blip>
              <a:stretch>
                <a:fillRect/>
              </a:stretch>
            </p:blipFill>
            <p:spPr>
              <a:xfrm rot="7033509">
                <a:off x="-231429" y="781096"/>
                <a:ext cx="1425081" cy="143686"/>
              </a:xfrm>
              <a:prstGeom prst="rect">
                <a:avLst/>
              </a:prstGeom>
              <a:effectLst/>
            </p:spPr>
          </p:pic>
          <p:grpSp>
            <p:nvGrpSpPr>
              <p:cNvPr id="2430" name="Group"/>
              <p:cNvGrpSpPr/>
              <p:nvPr/>
            </p:nvGrpSpPr>
            <p:grpSpPr>
              <a:xfrm>
                <a:off x="347941" y="-1"/>
                <a:ext cx="1178899" cy="461915"/>
                <a:chOff x="0" y="0"/>
                <a:chExt cx="1178898" cy="461913"/>
              </a:xfrm>
            </p:grpSpPr>
            <p:sp>
              <p:nvSpPr>
                <p:cNvPr id="2428"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29" name="advcl"/>
                <p:cNvSpPr txBox="1"/>
                <p:nvPr/>
              </p:nvSpPr>
              <p:spPr>
                <a:xfrm>
                  <a:off x="7334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advcl</a:t>
                  </a:r>
                </a:p>
              </p:txBody>
            </p:sp>
          </p:grpSp>
          <p:sp>
            <p:nvSpPr>
              <p:cNvPr id="2431" name="if"/>
              <p:cNvSpPr txBox="1"/>
              <p:nvPr/>
            </p:nvSpPr>
            <p:spPr>
              <a:xfrm>
                <a:off x="0" y="4213116"/>
                <a:ext cx="54109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if</a:t>
                </a:r>
              </a:p>
            </p:txBody>
          </p:sp>
          <p:sp>
            <p:nvSpPr>
              <p:cNvPr id="2432" name="true"/>
              <p:cNvSpPr txBox="1"/>
              <p:nvPr/>
            </p:nvSpPr>
            <p:spPr>
              <a:xfrm>
                <a:off x="647677" y="4213116"/>
                <a:ext cx="96788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true</a:t>
                </a:r>
              </a:p>
            </p:txBody>
          </p:sp>
          <p:sp>
            <p:nvSpPr>
              <p:cNvPr id="2433" name="Line"/>
              <p:cNvSpPr/>
              <p:nvPr/>
            </p:nvSpPr>
            <p:spPr>
              <a:xfrm flipV="1">
                <a:off x="226458" y="1552772"/>
                <a:ext cx="1" cy="2880391"/>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2437" name="Group"/>
            <p:cNvGrpSpPr/>
            <p:nvPr/>
          </p:nvGrpSpPr>
          <p:grpSpPr>
            <a:xfrm>
              <a:off x="2263631" y="-1"/>
              <a:ext cx="1178900" cy="461915"/>
              <a:chOff x="0" y="0"/>
              <a:chExt cx="1178898" cy="461913"/>
            </a:xfrm>
          </p:grpSpPr>
          <p:sp>
            <p:nvSpPr>
              <p:cNvPr id="2435"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36" name="punct"/>
              <p:cNvSpPr txBox="1"/>
              <p:nvPr/>
            </p:nvSpPr>
            <p:spPr>
              <a:xfrm>
                <a:off x="7334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punct</a:t>
                </a:r>
              </a:p>
            </p:txBody>
          </p:sp>
        </p:grpSp>
        <p:sp>
          <p:nvSpPr>
            <p:cNvPr id="2438" name=","/>
            <p:cNvSpPr txBox="1"/>
            <p:nvPr/>
          </p:nvSpPr>
          <p:spPr>
            <a:xfrm>
              <a:off x="2707666" y="3956087"/>
              <a:ext cx="29083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grpSp>
      <p:grpSp>
        <p:nvGrpSpPr>
          <p:cNvPr id="2465" name="Group"/>
          <p:cNvGrpSpPr/>
          <p:nvPr/>
        </p:nvGrpSpPr>
        <p:grpSpPr>
          <a:xfrm>
            <a:off x="6520920" y="574366"/>
            <a:ext cx="5844794" cy="6215856"/>
            <a:chOff x="0" y="0"/>
            <a:chExt cx="5844792" cy="6215855"/>
          </a:xfrm>
        </p:grpSpPr>
        <p:sp>
          <p:nvSpPr>
            <p:cNvPr id="2440" name="Line"/>
            <p:cNvSpPr/>
            <p:nvPr/>
          </p:nvSpPr>
          <p:spPr>
            <a:xfrm flipV="1">
              <a:off x="4013993" y="235362"/>
              <a:ext cx="1" cy="5391958"/>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41" name="failed"/>
            <p:cNvSpPr txBox="1"/>
            <p:nvPr/>
          </p:nvSpPr>
          <p:spPr>
            <a:xfrm>
              <a:off x="3376406" y="5720555"/>
              <a:ext cx="1394669"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failed</a:t>
              </a:r>
            </a:p>
          </p:txBody>
        </p:sp>
        <p:pic>
          <p:nvPicPr>
            <p:cNvPr id="2442" name="Line Line" descr="Line Line"/>
            <p:cNvPicPr>
              <a:picLocks noChangeAspect="0"/>
            </p:cNvPicPr>
            <p:nvPr/>
          </p:nvPicPr>
          <p:blipFill>
            <a:blip r:embed="rId7">
              <a:extLst/>
            </a:blip>
            <a:stretch>
              <a:fillRect/>
            </a:stretch>
          </p:blipFill>
          <p:spPr>
            <a:xfrm rot="3247229">
              <a:off x="3922365" y="890017"/>
              <a:ext cx="1549962" cy="143685"/>
            </a:xfrm>
            <a:prstGeom prst="rect">
              <a:avLst/>
            </a:prstGeom>
            <a:effectLst/>
          </p:spPr>
        </p:pic>
        <p:grpSp>
          <p:nvGrpSpPr>
            <p:cNvPr id="2447" name="Group"/>
            <p:cNvGrpSpPr/>
            <p:nvPr/>
          </p:nvGrpSpPr>
          <p:grpSpPr>
            <a:xfrm>
              <a:off x="3376406" y="-1"/>
              <a:ext cx="1830425" cy="5381695"/>
              <a:chOff x="0" y="0"/>
              <a:chExt cx="1830423" cy="5381693"/>
            </a:xfrm>
          </p:grpSpPr>
          <p:sp>
            <p:nvSpPr>
              <p:cNvPr id="2444" name="Rounded Rectangle"/>
              <p:cNvSpPr/>
              <p:nvPr/>
            </p:nvSpPr>
            <p:spPr>
              <a:xfrm>
                <a:off x="0" y="18193"/>
                <a:ext cx="1231694" cy="464408"/>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45" name="root"/>
              <p:cNvSpPr txBox="1"/>
              <p:nvPr/>
            </p:nvSpPr>
            <p:spPr>
              <a:xfrm>
                <a:off x="200249" y="0"/>
                <a:ext cx="1074925" cy="4644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7700"/>
                  </a:lnSpc>
                  <a:defRPr>
                    <a:latin typeface="Courier New"/>
                    <a:ea typeface="Courier New"/>
                    <a:cs typeface="Courier New"/>
                    <a:sym typeface="Courier New"/>
                  </a:defRPr>
                </a:lvl1pPr>
              </a:lstStyle>
              <a:p>
                <a:pPr/>
                <a:r>
                  <a:t>root</a:t>
                </a:r>
              </a:p>
            </p:txBody>
          </p:sp>
          <p:sp>
            <p:nvSpPr>
              <p:cNvPr id="2446" name="Line"/>
              <p:cNvSpPr/>
              <p:nvPr/>
            </p:nvSpPr>
            <p:spPr>
              <a:xfrm flipV="1">
                <a:off x="1830423" y="1552154"/>
                <a:ext cx="1" cy="3829540"/>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2450" name="Group"/>
            <p:cNvGrpSpPr/>
            <p:nvPr/>
          </p:nvGrpSpPr>
          <p:grpSpPr>
            <a:xfrm>
              <a:off x="4665894" y="1378617"/>
              <a:ext cx="1178899" cy="461915"/>
              <a:chOff x="0" y="0"/>
              <a:chExt cx="1178898" cy="461913"/>
            </a:xfrm>
          </p:grpSpPr>
          <p:sp>
            <p:nvSpPr>
              <p:cNvPr id="2448"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49" name="punct"/>
              <p:cNvSpPr txBox="1"/>
              <p:nvPr/>
            </p:nvSpPr>
            <p:spPr>
              <a:xfrm>
                <a:off x="7334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punct</a:t>
                </a:r>
              </a:p>
            </p:txBody>
          </p:sp>
        </p:grpSp>
        <p:sp>
          <p:nvSpPr>
            <p:cNvPr id="2451" name="."/>
            <p:cNvSpPr txBox="1"/>
            <p:nvPr/>
          </p:nvSpPr>
          <p:spPr>
            <a:xfrm>
              <a:off x="5109928" y="5334705"/>
              <a:ext cx="29083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pic>
          <p:nvPicPr>
            <p:cNvPr id="2452" name="Line Line" descr="Line Line"/>
            <p:cNvPicPr>
              <a:picLocks noChangeAspect="0"/>
            </p:cNvPicPr>
            <p:nvPr/>
          </p:nvPicPr>
          <p:blipFill>
            <a:blip r:embed="rId8">
              <a:extLst/>
            </a:blip>
            <a:stretch>
              <a:fillRect/>
            </a:stretch>
          </p:blipFill>
          <p:spPr>
            <a:xfrm rot="9277532">
              <a:off x="1380975" y="890017"/>
              <a:ext cx="2627183" cy="143685"/>
            </a:xfrm>
            <a:prstGeom prst="rect">
              <a:avLst/>
            </a:prstGeom>
            <a:effectLst/>
          </p:spPr>
        </p:pic>
        <p:grpSp>
          <p:nvGrpSpPr>
            <p:cNvPr id="2464" name="Group"/>
            <p:cNvGrpSpPr/>
            <p:nvPr/>
          </p:nvGrpSpPr>
          <p:grpSpPr>
            <a:xfrm>
              <a:off x="0" y="1383331"/>
              <a:ext cx="2669680" cy="4766856"/>
              <a:chOff x="0" y="0"/>
              <a:chExt cx="2669679" cy="4766854"/>
            </a:xfrm>
          </p:grpSpPr>
          <p:sp>
            <p:nvSpPr>
              <p:cNvPr id="2454" name="Line"/>
              <p:cNvSpPr/>
              <p:nvPr/>
            </p:nvSpPr>
            <p:spPr>
              <a:xfrm flipV="1">
                <a:off x="419906" y="1981277"/>
                <a:ext cx="1" cy="2464290"/>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55" name="Line"/>
              <p:cNvSpPr/>
              <p:nvPr/>
            </p:nvSpPr>
            <p:spPr>
              <a:xfrm flipV="1">
                <a:off x="1813224" y="433855"/>
                <a:ext cx="1" cy="4196031"/>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pic>
            <p:nvPicPr>
              <p:cNvPr id="2456" name="Line Line" descr="Line Line"/>
              <p:cNvPicPr>
                <a:picLocks noChangeAspect="0"/>
              </p:cNvPicPr>
              <p:nvPr/>
            </p:nvPicPr>
            <p:blipFill>
              <a:blip r:embed="rId9">
                <a:extLst/>
              </a:blip>
              <a:stretch>
                <a:fillRect/>
              </a:stretch>
            </p:blipFill>
            <p:spPr>
              <a:xfrm rot="7186390">
                <a:off x="-73773" y="1127697"/>
                <a:ext cx="1928536" cy="143685"/>
              </a:xfrm>
              <a:prstGeom prst="rect">
                <a:avLst/>
              </a:prstGeom>
              <a:effectLst/>
            </p:spPr>
          </p:pic>
          <p:grpSp>
            <p:nvGrpSpPr>
              <p:cNvPr id="2460" name="Group"/>
              <p:cNvGrpSpPr/>
              <p:nvPr/>
            </p:nvGrpSpPr>
            <p:grpSpPr>
              <a:xfrm>
                <a:off x="1104551" y="0"/>
                <a:ext cx="1267730" cy="486582"/>
                <a:chOff x="0" y="18726"/>
                <a:chExt cx="1267729" cy="486581"/>
              </a:xfrm>
            </p:grpSpPr>
            <p:sp>
              <p:nvSpPr>
                <p:cNvPr id="2458" name="Rounded Rectangle"/>
                <p:cNvSpPr/>
                <p:nvPr/>
              </p:nvSpPr>
              <p:spPr>
                <a:xfrm>
                  <a:off x="0" y="18726"/>
                  <a:ext cx="1267730" cy="477994"/>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59" name="dobj"/>
                <p:cNvSpPr txBox="1"/>
                <p:nvPr/>
              </p:nvSpPr>
              <p:spPr>
                <a:xfrm>
                  <a:off x="207278" y="27313"/>
                  <a:ext cx="909683" cy="4779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2461" name="the"/>
              <p:cNvSpPr txBox="1"/>
              <p:nvPr/>
            </p:nvSpPr>
            <p:spPr>
              <a:xfrm>
                <a:off x="22085" y="4234233"/>
                <a:ext cx="811336" cy="532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2462" name="caper"/>
              <p:cNvSpPr txBox="1"/>
              <p:nvPr/>
            </p:nvSpPr>
            <p:spPr>
              <a:xfrm>
                <a:off x="1387567" y="4234233"/>
                <a:ext cx="1270285" cy="532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caper</a:t>
                </a:r>
              </a:p>
            </p:txBody>
          </p:sp>
          <p:sp>
            <p:nvSpPr>
              <p:cNvPr id="2463" name="Shape"/>
              <p:cNvSpPr/>
              <p:nvPr/>
            </p:nvSpPr>
            <p:spPr>
              <a:xfrm>
                <a:off x="0" y="157514"/>
                <a:ext cx="2669680" cy="45185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06" y="805"/>
                    </a:moveTo>
                    <a:lnTo>
                      <a:pt x="18266" y="0"/>
                    </a:lnTo>
                    <a:lnTo>
                      <a:pt x="21600" y="21574"/>
                    </a:lnTo>
                    <a:lnTo>
                      <a:pt x="0" y="21600"/>
                    </a:lnTo>
                    <a:lnTo>
                      <a:pt x="3562" y="8822"/>
                    </a:lnTo>
                    <a:lnTo>
                      <a:pt x="10906" y="805"/>
                    </a:lnTo>
                    <a:close/>
                  </a:path>
                </a:pathLst>
              </a:custGeom>
              <a:solidFill>
                <a:schemeClr val="accent4">
                  <a:hueOff val="-1081314"/>
                  <a:satOff val="4338"/>
                  <a:lumOff val="-8931"/>
                  <a:alpha val="24630"/>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sp>
        <p:nvSpPr>
          <p:cNvPr id="2466" name="Syntactically Transform Sentence from Treebank"/>
          <p:cNvSpPr txBox="1"/>
          <p:nvPr/>
        </p:nvSpPr>
        <p:spPr>
          <a:xfrm>
            <a:off x="1099985" y="8051712"/>
            <a:ext cx="10093630" cy="609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C82506"/>
                </a:solidFill>
              </a:defRPr>
            </a:lvl1pPr>
          </a:lstStyle>
          <a:p>
            <a:pPr/>
            <a:r>
              <a:t>Syntactically Transform Sentence from Treebank</a:t>
            </a:r>
          </a:p>
        </p:txBody>
      </p:sp>
      <p:grpSp>
        <p:nvGrpSpPr>
          <p:cNvPr id="2469" name="Group"/>
          <p:cNvGrpSpPr/>
          <p:nvPr/>
        </p:nvGrpSpPr>
        <p:grpSpPr>
          <a:xfrm>
            <a:off x="55799" y="1946802"/>
            <a:ext cx="1178899" cy="461915"/>
            <a:chOff x="0" y="0"/>
            <a:chExt cx="1178898" cy="461913"/>
          </a:xfrm>
        </p:grpSpPr>
        <p:sp>
          <p:nvSpPr>
            <p:cNvPr id="2467"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68" name="conj"/>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conj</a:t>
              </a:r>
            </a:p>
          </p:txBody>
        </p:sp>
      </p:grpSp>
      <p:sp>
        <p:nvSpPr>
          <p:cNvPr id="2470" name="but"/>
          <p:cNvSpPr txBox="1"/>
          <p:nvPr/>
        </p:nvSpPr>
        <p:spPr>
          <a:xfrm>
            <a:off x="294605" y="6204630"/>
            <a:ext cx="811337" cy="5326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8200"/>
              </a:lnSpc>
              <a:defRPr sz="2800">
                <a:latin typeface="Courier New"/>
                <a:ea typeface="Courier New"/>
                <a:cs typeface="Courier New"/>
                <a:sym typeface="Courier New"/>
              </a:defRPr>
            </a:lvl1pPr>
          </a:lstStyle>
          <a:p>
            <a:pPr/>
            <a:r>
              <a:t>but</a:t>
            </a:r>
          </a:p>
        </p:txBody>
      </p:sp>
      <p:grpSp>
        <p:nvGrpSpPr>
          <p:cNvPr id="2476" name="Group"/>
          <p:cNvGrpSpPr/>
          <p:nvPr/>
        </p:nvGrpSpPr>
        <p:grpSpPr>
          <a:xfrm>
            <a:off x="1391043" y="1952984"/>
            <a:ext cx="1178899" cy="4813969"/>
            <a:chOff x="0" y="0"/>
            <a:chExt cx="1178898" cy="4813967"/>
          </a:xfrm>
        </p:grpSpPr>
        <p:sp>
          <p:nvSpPr>
            <p:cNvPr id="2471" name="Line"/>
            <p:cNvSpPr/>
            <p:nvPr/>
          </p:nvSpPr>
          <p:spPr>
            <a:xfrm flipV="1">
              <a:off x="650617" y="173536"/>
              <a:ext cx="1" cy="4036609"/>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nvGrpSpPr>
            <p:cNvPr id="2474" name="Group"/>
            <p:cNvGrpSpPr/>
            <p:nvPr/>
          </p:nvGrpSpPr>
          <p:grpSpPr>
            <a:xfrm>
              <a:off x="0" y="-1"/>
              <a:ext cx="1178899" cy="461915"/>
              <a:chOff x="0" y="0"/>
              <a:chExt cx="1178898" cy="461913"/>
            </a:xfrm>
          </p:grpSpPr>
          <p:sp>
            <p:nvSpPr>
              <p:cNvPr id="2472"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73" name="punct"/>
              <p:cNvSpPr txBox="1"/>
              <p:nvPr/>
            </p:nvSpPr>
            <p:spPr>
              <a:xfrm>
                <a:off x="7334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punct</a:t>
                </a:r>
              </a:p>
            </p:txBody>
          </p:sp>
        </p:grpSp>
        <p:sp>
          <p:nvSpPr>
            <p:cNvPr id="2475" name=","/>
            <p:cNvSpPr txBox="1"/>
            <p:nvPr/>
          </p:nvSpPr>
          <p:spPr>
            <a:xfrm>
              <a:off x="444034" y="3956087"/>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grpSp>
      <p:pic>
        <p:nvPicPr>
          <p:cNvPr id="2477" name="Line Line" descr="Line Line"/>
          <p:cNvPicPr>
            <a:picLocks noChangeAspect="0"/>
          </p:cNvPicPr>
          <p:nvPr/>
        </p:nvPicPr>
        <p:blipFill>
          <a:blip r:embed="rId10">
            <a:extLst/>
          </a:blip>
          <a:stretch>
            <a:fillRect/>
          </a:stretch>
        </p:blipFill>
        <p:spPr>
          <a:xfrm rot="21164407">
            <a:off x="405977" y="1261657"/>
            <a:ext cx="9538151" cy="143686"/>
          </a:xfrm>
          <a:prstGeom prst="rect">
            <a:avLst/>
          </a:prstGeom>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2" name="Line Line" descr="Line Line"/>
          <p:cNvPicPr>
            <a:picLocks noChangeAspect="0"/>
          </p:cNvPicPr>
          <p:nvPr/>
        </p:nvPicPr>
        <p:blipFill>
          <a:blip r:embed="rId3">
            <a:extLst/>
          </a:blip>
          <a:stretch>
            <a:fillRect/>
          </a:stretch>
        </p:blipFill>
        <p:spPr>
          <a:xfrm rot="12250581">
            <a:off x="5525805" y="1261657"/>
            <a:ext cx="3042448" cy="143686"/>
          </a:xfrm>
          <a:prstGeom prst="rect">
            <a:avLst/>
          </a:prstGeom>
        </p:spPr>
      </p:pic>
      <p:pic>
        <p:nvPicPr>
          <p:cNvPr id="2484" name="Line Line" descr="Line Line"/>
          <p:cNvPicPr>
            <a:picLocks noChangeAspect="0"/>
          </p:cNvPicPr>
          <p:nvPr/>
        </p:nvPicPr>
        <p:blipFill>
          <a:blip r:embed="rId4">
            <a:extLst/>
          </a:blip>
          <a:stretch>
            <a:fillRect/>
          </a:stretch>
        </p:blipFill>
        <p:spPr>
          <a:xfrm rot="20743253">
            <a:off x="514389" y="1261657"/>
            <a:ext cx="4956977" cy="143686"/>
          </a:xfrm>
          <a:prstGeom prst="rect">
            <a:avLst/>
          </a:prstGeom>
        </p:spPr>
      </p:pic>
      <p:sp>
        <p:nvSpPr>
          <p:cNvPr id="248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87" name="Line Line" descr="Line Line"/>
          <p:cNvPicPr>
            <a:picLocks noChangeAspect="0"/>
          </p:cNvPicPr>
          <p:nvPr/>
        </p:nvPicPr>
        <p:blipFill>
          <a:blip r:embed="rId5">
            <a:extLst/>
          </a:blip>
          <a:stretch>
            <a:fillRect/>
          </a:stretch>
        </p:blipFill>
        <p:spPr>
          <a:xfrm rot="11894702">
            <a:off x="5701499" y="1299284"/>
            <a:ext cx="3935596" cy="143685"/>
          </a:xfrm>
          <a:prstGeom prst="rect">
            <a:avLst/>
          </a:prstGeom>
        </p:spPr>
      </p:pic>
      <p:sp>
        <p:nvSpPr>
          <p:cNvPr id="2489" name="Line"/>
          <p:cNvSpPr/>
          <p:nvPr/>
        </p:nvSpPr>
        <p:spPr>
          <a:xfrm flipV="1">
            <a:off x="-1212466" y="981668"/>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490" name="Line Line" descr="Line Line"/>
          <p:cNvPicPr>
            <a:picLocks noChangeAspect="0"/>
          </p:cNvPicPr>
          <p:nvPr/>
        </p:nvPicPr>
        <p:blipFill>
          <a:blip r:embed="rId6">
            <a:extLst/>
          </a:blip>
          <a:stretch>
            <a:fillRect/>
          </a:stretch>
        </p:blipFill>
        <p:spPr>
          <a:xfrm rot="11559003">
            <a:off x="5671920" y="1261657"/>
            <a:ext cx="5986626" cy="143686"/>
          </a:xfrm>
          <a:prstGeom prst="rect">
            <a:avLst/>
          </a:prstGeom>
        </p:spPr>
      </p:pic>
      <p:grpSp>
        <p:nvGrpSpPr>
          <p:cNvPr id="2508" name="Group"/>
          <p:cNvGrpSpPr/>
          <p:nvPr/>
        </p:nvGrpSpPr>
        <p:grpSpPr>
          <a:xfrm>
            <a:off x="8697044" y="1927584"/>
            <a:ext cx="3442531" cy="4813969"/>
            <a:chOff x="0" y="0"/>
            <a:chExt cx="3442530" cy="4813968"/>
          </a:xfrm>
        </p:grpSpPr>
        <p:sp>
          <p:nvSpPr>
            <p:cNvPr id="2492" name="Line"/>
            <p:cNvSpPr/>
            <p:nvPr/>
          </p:nvSpPr>
          <p:spPr>
            <a:xfrm flipV="1">
              <a:off x="2914249" y="173536"/>
              <a:ext cx="1" cy="4036609"/>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nvGrpSpPr>
            <p:cNvPr id="2503" name="Group"/>
            <p:cNvGrpSpPr/>
            <p:nvPr/>
          </p:nvGrpSpPr>
          <p:grpSpPr>
            <a:xfrm>
              <a:off x="0" y="33932"/>
              <a:ext cx="1870751" cy="4708418"/>
              <a:chOff x="0" y="0"/>
              <a:chExt cx="1870750" cy="4708416"/>
            </a:xfrm>
          </p:grpSpPr>
          <p:sp>
            <p:nvSpPr>
              <p:cNvPr id="2493" name="Shape"/>
              <p:cNvSpPr/>
              <p:nvPr/>
            </p:nvSpPr>
            <p:spPr>
              <a:xfrm>
                <a:off x="49292" y="419920"/>
                <a:ext cx="1821459" cy="4201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98" y="10"/>
                    </a:moveTo>
                    <a:lnTo>
                      <a:pt x="17621" y="0"/>
                    </a:lnTo>
                    <a:lnTo>
                      <a:pt x="21600" y="21574"/>
                    </a:lnTo>
                    <a:lnTo>
                      <a:pt x="0" y="21600"/>
                    </a:lnTo>
                    <a:lnTo>
                      <a:pt x="450" y="5033"/>
                    </a:lnTo>
                    <a:lnTo>
                      <a:pt x="6598" y="10"/>
                    </a:lnTo>
                    <a:close/>
                  </a:path>
                </a:pathLst>
              </a:custGeom>
              <a:solidFill>
                <a:schemeClr val="accent4">
                  <a:hueOff val="-1081314"/>
                  <a:satOff val="4338"/>
                  <a:lumOff val="-8931"/>
                  <a:alpha val="24630"/>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94" name="Line"/>
              <p:cNvSpPr/>
              <p:nvPr/>
            </p:nvSpPr>
            <p:spPr>
              <a:xfrm flipV="1">
                <a:off x="937390" y="444403"/>
                <a:ext cx="1" cy="3829540"/>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pic>
            <p:nvPicPr>
              <p:cNvPr id="2495" name="Line Line" descr="Line Line"/>
              <p:cNvPicPr>
                <a:picLocks noChangeAspect="0"/>
              </p:cNvPicPr>
              <p:nvPr/>
            </p:nvPicPr>
            <p:blipFill>
              <a:blip r:embed="rId7">
                <a:extLst/>
              </a:blip>
              <a:stretch>
                <a:fillRect/>
              </a:stretch>
            </p:blipFill>
            <p:spPr>
              <a:xfrm rot="7033509">
                <a:off x="-231429" y="781096"/>
                <a:ext cx="1425081" cy="143686"/>
              </a:xfrm>
              <a:prstGeom prst="rect">
                <a:avLst/>
              </a:prstGeom>
              <a:effectLst/>
            </p:spPr>
          </p:pic>
          <p:grpSp>
            <p:nvGrpSpPr>
              <p:cNvPr id="2499" name="Group"/>
              <p:cNvGrpSpPr/>
              <p:nvPr/>
            </p:nvGrpSpPr>
            <p:grpSpPr>
              <a:xfrm>
                <a:off x="347941" y="-1"/>
                <a:ext cx="1178899" cy="461915"/>
                <a:chOff x="0" y="0"/>
                <a:chExt cx="1178898" cy="461913"/>
              </a:xfrm>
            </p:grpSpPr>
            <p:sp>
              <p:nvSpPr>
                <p:cNvPr id="2497"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498" name="advcl"/>
                <p:cNvSpPr txBox="1"/>
                <p:nvPr/>
              </p:nvSpPr>
              <p:spPr>
                <a:xfrm>
                  <a:off x="7334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advcl</a:t>
                  </a:r>
                </a:p>
              </p:txBody>
            </p:sp>
          </p:grpSp>
          <p:sp>
            <p:nvSpPr>
              <p:cNvPr id="2500" name="if"/>
              <p:cNvSpPr txBox="1"/>
              <p:nvPr/>
            </p:nvSpPr>
            <p:spPr>
              <a:xfrm>
                <a:off x="0" y="4213116"/>
                <a:ext cx="54109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if</a:t>
                </a:r>
              </a:p>
            </p:txBody>
          </p:sp>
          <p:sp>
            <p:nvSpPr>
              <p:cNvPr id="2501" name="true"/>
              <p:cNvSpPr txBox="1"/>
              <p:nvPr/>
            </p:nvSpPr>
            <p:spPr>
              <a:xfrm>
                <a:off x="647677" y="4213116"/>
                <a:ext cx="96788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true</a:t>
                </a:r>
              </a:p>
            </p:txBody>
          </p:sp>
          <p:sp>
            <p:nvSpPr>
              <p:cNvPr id="2502" name="Line"/>
              <p:cNvSpPr/>
              <p:nvPr/>
            </p:nvSpPr>
            <p:spPr>
              <a:xfrm flipV="1">
                <a:off x="226458" y="1552772"/>
                <a:ext cx="1" cy="2880391"/>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2506" name="Group"/>
            <p:cNvGrpSpPr/>
            <p:nvPr/>
          </p:nvGrpSpPr>
          <p:grpSpPr>
            <a:xfrm>
              <a:off x="2263631" y="-1"/>
              <a:ext cx="1178900" cy="461915"/>
              <a:chOff x="0" y="0"/>
              <a:chExt cx="1178898" cy="461913"/>
            </a:xfrm>
          </p:grpSpPr>
          <p:sp>
            <p:nvSpPr>
              <p:cNvPr id="2504"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05" name="punct"/>
              <p:cNvSpPr txBox="1"/>
              <p:nvPr/>
            </p:nvSpPr>
            <p:spPr>
              <a:xfrm>
                <a:off x="7334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punct</a:t>
                </a:r>
              </a:p>
            </p:txBody>
          </p:sp>
        </p:grpSp>
        <p:sp>
          <p:nvSpPr>
            <p:cNvPr id="2507" name=","/>
            <p:cNvSpPr txBox="1"/>
            <p:nvPr/>
          </p:nvSpPr>
          <p:spPr>
            <a:xfrm>
              <a:off x="2707666" y="3956087"/>
              <a:ext cx="29083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grpSp>
      <p:grpSp>
        <p:nvGrpSpPr>
          <p:cNvPr id="2534" name="Group"/>
          <p:cNvGrpSpPr/>
          <p:nvPr/>
        </p:nvGrpSpPr>
        <p:grpSpPr>
          <a:xfrm>
            <a:off x="1406604" y="409266"/>
            <a:ext cx="5844794" cy="6215856"/>
            <a:chOff x="0" y="0"/>
            <a:chExt cx="5844792" cy="6215855"/>
          </a:xfrm>
        </p:grpSpPr>
        <p:sp>
          <p:nvSpPr>
            <p:cNvPr id="2509" name="Line"/>
            <p:cNvSpPr/>
            <p:nvPr/>
          </p:nvSpPr>
          <p:spPr>
            <a:xfrm flipV="1">
              <a:off x="4013993" y="235362"/>
              <a:ext cx="1" cy="5391958"/>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10" name="failed"/>
            <p:cNvSpPr txBox="1"/>
            <p:nvPr/>
          </p:nvSpPr>
          <p:spPr>
            <a:xfrm>
              <a:off x="3376406" y="5720555"/>
              <a:ext cx="1394669"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failed</a:t>
              </a:r>
            </a:p>
          </p:txBody>
        </p:sp>
        <p:pic>
          <p:nvPicPr>
            <p:cNvPr id="2511" name="Line Line" descr="Line Line"/>
            <p:cNvPicPr>
              <a:picLocks noChangeAspect="0"/>
            </p:cNvPicPr>
            <p:nvPr/>
          </p:nvPicPr>
          <p:blipFill>
            <a:blip r:embed="rId8">
              <a:extLst/>
            </a:blip>
            <a:stretch>
              <a:fillRect/>
            </a:stretch>
          </p:blipFill>
          <p:spPr>
            <a:xfrm rot="3247229">
              <a:off x="3922365" y="890017"/>
              <a:ext cx="1549962" cy="143685"/>
            </a:xfrm>
            <a:prstGeom prst="rect">
              <a:avLst/>
            </a:prstGeom>
            <a:effectLst/>
          </p:spPr>
        </p:pic>
        <p:grpSp>
          <p:nvGrpSpPr>
            <p:cNvPr id="2516" name="Group"/>
            <p:cNvGrpSpPr/>
            <p:nvPr/>
          </p:nvGrpSpPr>
          <p:grpSpPr>
            <a:xfrm>
              <a:off x="3376406" y="-1"/>
              <a:ext cx="1830425" cy="5381695"/>
              <a:chOff x="0" y="0"/>
              <a:chExt cx="1830423" cy="5381693"/>
            </a:xfrm>
          </p:grpSpPr>
          <p:sp>
            <p:nvSpPr>
              <p:cNvPr id="2513" name="Rounded Rectangle"/>
              <p:cNvSpPr/>
              <p:nvPr/>
            </p:nvSpPr>
            <p:spPr>
              <a:xfrm>
                <a:off x="0" y="18193"/>
                <a:ext cx="1231694" cy="464408"/>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14" name="root"/>
              <p:cNvSpPr txBox="1"/>
              <p:nvPr/>
            </p:nvSpPr>
            <p:spPr>
              <a:xfrm>
                <a:off x="200249" y="0"/>
                <a:ext cx="1074925" cy="4644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7700"/>
                  </a:lnSpc>
                  <a:defRPr>
                    <a:latin typeface="Courier New"/>
                    <a:ea typeface="Courier New"/>
                    <a:cs typeface="Courier New"/>
                    <a:sym typeface="Courier New"/>
                  </a:defRPr>
                </a:lvl1pPr>
              </a:lstStyle>
              <a:p>
                <a:pPr/>
                <a:r>
                  <a:t>root</a:t>
                </a:r>
              </a:p>
            </p:txBody>
          </p:sp>
          <p:sp>
            <p:nvSpPr>
              <p:cNvPr id="2515" name="Line"/>
              <p:cNvSpPr/>
              <p:nvPr/>
            </p:nvSpPr>
            <p:spPr>
              <a:xfrm flipV="1">
                <a:off x="1830423" y="1552154"/>
                <a:ext cx="1" cy="3829540"/>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2519" name="Group"/>
            <p:cNvGrpSpPr/>
            <p:nvPr/>
          </p:nvGrpSpPr>
          <p:grpSpPr>
            <a:xfrm>
              <a:off x="4665894" y="1378617"/>
              <a:ext cx="1178899" cy="461915"/>
              <a:chOff x="0" y="0"/>
              <a:chExt cx="1178898" cy="461913"/>
            </a:xfrm>
          </p:grpSpPr>
          <p:sp>
            <p:nvSpPr>
              <p:cNvPr id="2517"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18" name="punct"/>
              <p:cNvSpPr txBox="1"/>
              <p:nvPr/>
            </p:nvSpPr>
            <p:spPr>
              <a:xfrm>
                <a:off x="7334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punct</a:t>
                </a:r>
              </a:p>
            </p:txBody>
          </p:sp>
        </p:grpSp>
        <p:sp>
          <p:nvSpPr>
            <p:cNvPr id="2520" name="."/>
            <p:cNvSpPr txBox="1"/>
            <p:nvPr/>
          </p:nvSpPr>
          <p:spPr>
            <a:xfrm>
              <a:off x="5109928" y="5334705"/>
              <a:ext cx="290831" cy="8578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pic>
          <p:nvPicPr>
            <p:cNvPr id="2521" name="Line Line" descr="Line Line"/>
            <p:cNvPicPr>
              <a:picLocks noChangeAspect="0"/>
            </p:cNvPicPr>
            <p:nvPr/>
          </p:nvPicPr>
          <p:blipFill>
            <a:blip r:embed="rId9">
              <a:extLst/>
            </a:blip>
            <a:stretch>
              <a:fillRect/>
            </a:stretch>
          </p:blipFill>
          <p:spPr>
            <a:xfrm rot="9277532">
              <a:off x="1380975" y="890017"/>
              <a:ext cx="2627183" cy="143685"/>
            </a:xfrm>
            <a:prstGeom prst="rect">
              <a:avLst/>
            </a:prstGeom>
            <a:effectLst/>
          </p:spPr>
        </p:pic>
        <p:grpSp>
          <p:nvGrpSpPr>
            <p:cNvPr id="2533" name="Group"/>
            <p:cNvGrpSpPr/>
            <p:nvPr/>
          </p:nvGrpSpPr>
          <p:grpSpPr>
            <a:xfrm>
              <a:off x="0" y="1383331"/>
              <a:ext cx="2669680" cy="4766856"/>
              <a:chOff x="0" y="0"/>
              <a:chExt cx="2669679" cy="4766854"/>
            </a:xfrm>
          </p:grpSpPr>
          <p:sp>
            <p:nvSpPr>
              <p:cNvPr id="2523" name="Line"/>
              <p:cNvSpPr/>
              <p:nvPr/>
            </p:nvSpPr>
            <p:spPr>
              <a:xfrm flipV="1">
                <a:off x="419906" y="1981277"/>
                <a:ext cx="1" cy="2464290"/>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24" name="Line"/>
              <p:cNvSpPr/>
              <p:nvPr/>
            </p:nvSpPr>
            <p:spPr>
              <a:xfrm flipV="1">
                <a:off x="1813224" y="433855"/>
                <a:ext cx="1" cy="4196031"/>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pic>
            <p:nvPicPr>
              <p:cNvPr id="2525" name="Line Line" descr="Line Line"/>
              <p:cNvPicPr>
                <a:picLocks noChangeAspect="0"/>
              </p:cNvPicPr>
              <p:nvPr/>
            </p:nvPicPr>
            <p:blipFill>
              <a:blip r:embed="rId10">
                <a:extLst/>
              </a:blip>
              <a:stretch>
                <a:fillRect/>
              </a:stretch>
            </p:blipFill>
            <p:spPr>
              <a:xfrm rot="7186390">
                <a:off x="-73773" y="1127697"/>
                <a:ext cx="1928536" cy="143685"/>
              </a:xfrm>
              <a:prstGeom prst="rect">
                <a:avLst/>
              </a:prstGeom>
              <a:effectLst/>
            </p:spPr>
          </p:pic>
          <p:grpSp>
            <p:nvGrpSpPr>
              <p:cNvPr id="2529" name="Group"/>
              <p:cNvGrpSpPr/>
              <p:nvPr/>
            </p:nvGrpSpPr>
            <p:grpSpPr>
              <a:xfrm>
                <a:off x="1104551" y="0"/>
                <a:ext cx="1267730" cy="486582"/>
                <a:chOff x="0" y="18726"/>
                <a:chExt cx="1267729" cy="486581"/>
              </a:xfrm>
            </p:grpSpPr>
            <p:sp>
              <p:nvSpPr>
                <p:cNvPr id="2527" name="Rounded Rectangle"/>
                <p:cNvSpPr/>
                <p:nvPr/>
              </p:nvSpPr>
              <p:spPr>
                <a:xfrm>
                  <a:off x="0" y="18726"/>
                  <a:ext cx="1267730" cy="477994"/>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28" name="dobj"/>
                <p:cNvSpPr txBox="1"/>
                <p:nvPr/>
              </p:nvSpPr>
              <p:spPr>
                <a:xfrm>
                  <a:off x="207278" y="27313"/>
                  <a:ext cx="909683" cy="4779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2530" name="the"/>
              <p:cNvSpPr txBox="1"/>
              <p:nvPr/>
            </p:nvSpPr>
            <p:spPr>
              <a:xfrm>
                <a:off x="22085" y="4234233"/>
                <a:ext cx="811336" cy="532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2531" name="caper"/>
              <p:cNvSpPr txBox="1"/>
              <p:nvPr/>
            </p:nvSpPr>
            <p:spPr>
              <a:xfrm>
                <a:off x="1387567" y="4234233"/>
                <a:ext cx="1270285" cy="532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caper</a:t>
                </a:r>
              </a:p>
            </p:txBody>
          </p:sp>
          <p:sp>
            <p:nvSpPr>
              <p:cNvPr id="2532" name="Shape"/>
              <p:cNvSpPr/>
              <p:nvPr/>
            </p:nvSpPr>
            <p:spPr>
              <a:xfrm>
                <a:off x="0" y="157514"/>
                <a:ext cx="2669680" cy="45185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06" y="805"/>
                    </a:moveTo>
                    <a:lnTo>
                      <a:pt x="18266" y="0"/>
                    </a:lnTo>
                    <a:lnTo>
                      <a:pt x="21600" y="21574"/>
                    </a:lnTo>
                    <a:lnTo>
                      <a:pt x="0" y="21600"/>
                    </a:lnTo>
                    <a:lnTo>
                      <a:pt x="3562" y="8822"/>
                    </a:lnTo>
                    <a:lnTo>
                      <a:pt x="10906" y="805"/>
                    </a:lnTo>
                    <a:close/>
                  </a:path>
                </a:pathLst>
              </a:custGeom>
              <a:solidFill>
                <a:schemeClr val="accent4">
                  <a:hueOff val="-1081314"/>
                  <a:satOff val="4338"/>
                  <a:lumOff val="-8931"/>
                  <a:alpha val="24630"/>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sp>
        <p:nvSpPr>
          <p:cNvPr id="2535" name="Syntactically Transform Sentence from Treebank"/>
          <p:cNvSpPr txBox="1"/>
          <p:nvPr/>
        </p:nvSpPr>
        <p:spPr>
          <a:xfrm>
            <a:off x="1099985" y="8051712"/>
            <a:ext cx="10093630" cy="609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C82506"/>
                </a:solidFill>
              </a:defRPr>
            </a:lvl1pPr>
          </a:lstStyle>
          <a:p>
            <a:pPr/>
            <a:r>
              <a:t>Syntactically Transform Sentence from Treebank</a:t>
            </a:r>
          </a:p>
        </p:txBody>
      </p:sp>
      <p:sp>
        <p:nvSpPr>
          <p:cNvPr id="2536" name="obviously ugly, and high perplexity under an LM"/>
          <p:cNvSpPr txBox="1"/>
          <p:nvPr/>
        </p:nvSpPr>
        <p:spPr>
          <a:xfrm>
            <a:off x="563829" y="7107887"/>
            <a:ext cx="700034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obviously ugly, and high perplexity under an LM</a:t>
            </a:r>
          </a:p>
        </p:txBody>
      </p:sp>
      <p:sp>
        <p:nvSpPr>
          <p:cNvPr id="2537" name="Line"/>
          <p:cNvSpPr/>
          <p:nvPr/>
        </p:nvSpPr>
        <p:spPr>
          <a:xfrm flipV="1">
            <a:off x="645248" y="2261953"/>
            <a:ext cx="1" cy="4145231"/>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2540" name="Group"/>
          <p:cNvGrpSpPr/>
          <p:nvPr/>
        </p:nvGrpSpPr>
        <p:grpSpPr>
          <a:xfrm>
            <a:off x="55799" y="1946802"/>
            <a:ext cx="1178899" cy="461915"/>
            <a:chOff x="0" y="0"/>
            <a:chExt cx="1178898" cy="461913"/>
          </a:xfrm>
        </p:grpSpPr>
        <p:sp>
          <p:nvSpPr>
            <p:cNvPr id="2538"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39" name="conj"/>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conj</a:t>
              </a:r>
            </a:p>
          </p:txBody>
        </p:sp>
      </p:grpSp>
      <p:sp>
        <p:nvSpPr>
          <p:cNvPr id="2541" name="but"/>
          <p:cNvSpPr txBox="1"/>
          <p:nvPr/>
        </p:nvSpPr>
        <p:spPr>
          <a:xfrm>
            <a:off x="277680" y="6067100"/>
            <a:ext cx="811337" cy="5326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8200"/>
              </a:lnSpc>
              <a:defRPr sz="2800">
                <a:latin typeface="Courier New"/>
                <a:ea typeface="Courier New"/>
                <a:cs typeface="Courier New"/>
                <a:sym typeface="Courier New"/>
              </a:defRPr>
            </a:lvl1pPr>
          </a:lstStyle>
          <a:p>
            <a:pPr/>
            <a:r>
              <a:t>but</a:t>
            </a:r>
          </a:p>
        </p:txBody>
      </p:sp>
      <p:grpSp>
        <p:nvGrpSpPr>
          <p:cNvPr id="2547" name="Group"/>
          <p:cNvGrpSpPr/>
          <p:nvPr/>
        </p:nvGrpSpPr>
        <p:grpSpPr>
          <a:xfrm>
            <a:off x="7568985" y="1811153"/>
            <a:ext cx="1178899" cy="4813969"/>
            <a:chOff x="0" y="0"/>
            <a:chExt cx="1178898" cy="4813967"/>
          </a:xfrm>
        </p:grpSpPr>
        <p:sp>
          <p:nvSpPr>
            <p:cNvPr id="2542" name="Line"/>
            <p:cNvSpPr/>
            <p:nvPr/>
          </p:nvSpPr>
          <p:spPr>
            <a:xfrm flipV="1">
              <a:off x="650617" y="173536"/>
              <a:ext cx="1" cy="4036609"/>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nvGrpSpPr>
            <p:cNvPr id="2545" name="Group"/>
            <p:cNvGrpSpPr/>
            <p:nvPr/>
          </p:nvGrpSpPr>
          <p:grpSpPr>
            <a:xfrm>
              <a:off x="0" y="-1"/>
              <a:ext cx="1178899" cy="461915"/>
              <a:chOff x="0" y="0"/>
              <a:chExt cx="1178898" cy="461913"/>
            </a:xfrm>
          </p:grpSpPr>
          <p:sp>
            <p:nvSpPr>
              <p:cNvPr id="2543"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44" name="punct"/>
              <p:cNvSpPr txBox="1"/>
              <p:nvPr/>
            </p:nvSpPr>
            <p:spPr>
              <a:xfrm>
                <a:off x="7334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punct</a:t>
                </a:r>
              </a:p>
            </p:txBody>
          </p:sp>
        </p:grpSp>
        <p:sp>
          <p:nvSpPr>
            <p:cNvPr id="2546" name=","/>
            <p:cNvSpPr txBox="1"/>
            <p:nvPr/>
          </p:nvSpPr>
          <p:spPr>
            <a:xfrm>
              <a:off x="444034" y="3956087"/>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gr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36"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52" name="Line Line" descr="Line Line"/>
          <p:cNvPicPr>
            <a:picLocks noChangeAspect="0"/>
          </p:cNvPicPr>
          <p:nvPr/>
        </p:nvPicPr>
        <p:blipFill>
          <a:blip r:embed="rId3">
            <a:extLst/>
          </a:blip>
          <a:stretch>
            <a:fillRect/>
          </a:stretch>
        </p:blipFill>
        <p:spPr>
          <a:xfrm rot="20967922">
            <a:off x="3587991" y="1397652"/>
            <a:ext cx="6637033" cy="143685"/>
          </a:xfrm>
          <a:prstGeom prst="rect">
            <a:avLst/>
          </a:prstGeom>
        </p:spPr>
      </p:pic>
      <p:sp>
        <p:nvSpPr>
          <p:cNvPr id="2554" name="Line"/>
          <p:cNvSpPr/>
          <p:nvPr/>
        </p:nvSpPr>
        <p:spPr>
          <a:xfrm flipV="1">
            <a:off x="-1212466" y="981668"/>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555" name="Line Line" descr="Line Line"/>
          <p:cNvPicPr>
            <a:picLocks noChangeAspect="0"/>
          </p:cNvPicPr>
          <p:nvPr/>
        </p:nvPicPr>
        <p:blipFill>
          <a:blip r:embed="rId4">
            <a:extLst/>
          </a:blip>
          <a:stretch>
            <a:fillRect/>
          </a:stretch>
        </p:blipFill>
        <p:spPr>
          <a:xfrm rot="20753348">
            <a:off x="5592905" y="1397652"/>
            <a:ext cx="5083520" cy="143685"/>
          </a:xfrm>
          <a:prstGeom prst="rect">
            <a:avLst/>
          </a:prstGeom>
        </p:spPr>
      </p:pic>
      <p:sp>
        <p:nvSpPr>
          <p:cNvPr id="2557" name="Line"/>
          <p:cNvSpPr/>
          <p:nvPr/>
        </p:nvSpPr>
        <p:spPr>
          <a:xfrm flipV="1">
            <a:off x="5782691" y="2059788"/>
            <a:ext cx="1" cy="403661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2568" name="Group"/>
          <p:cNvGrpSpPr/>
          <p:nvPr/>
        </p:nvGrpSpPr>
        <p:grpSpPr>
          <a:xfrm>
            <a:off x="2868442" y="1920185"/>
            <a:ext cx="1870751" cy="4708417"/>
            <a:chOff x="0" y="0"/>
            <a:chExt cx="1870750" cy="4708416"/>
          </a:xfrm>
        </p:grpSpPr>
        <p:sp>
          <p:nvSpPr>
            <p:cNvPr id="2558" name="Shape"/>
            <p:cNvSpPr/>
            <p:nvPr/>
          </p:nvSpPr>
          <p:spPr>
            <a:xfrm>
              <a:off x="49292" y="419920"/>
              <a:ext cx="1821459" cy="4201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98" y="10"/>
                  </a:moveTo>
                  <a:lnTo>
                    <a:pt x="17621" y="0"/>
                  </a:lnTo>
                  <a:lnTo>
                    <a:pt x="21600" y="21574"/>
                  </a:lnTo>
                  <a:lnTo>
                    <a:pt x="0" y="21600"/>
                  </a:lnTo>
                  <a:lnTo>
                    <a:pt x="450" y="5033"/>
                  </a:lnTo>
                  <a:lnTo>
                    <a:pt x="6598" y="10"/>
                  </a:lnTo>
                  <a:close/>
                </a:path>
              </a:pathLst>
            </a:custGeom>
            <a:solidFill>
              <a:schemeClr val="accent4">
                <a:hueOff val="-1081314"/>
                <a:satOff val="4338"/>
                <a:lumOff val="-8931"/>
                <a:alpha val="24630"/>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59" name="Line"/>
            <p:cNvSpPr/>
            <p:nvPr/>
          </p:nvSpPr>
          <p:spPr>
            <a:xfrm flipV="1">
              <a:off x="937390" y="444403"/>
              <a:ext cx="1" cy="3829540"/>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pic>
          <p:nvPicPr>
            <p:cNvPr id="2560" name="Line Line" descr="Line Line"/>
            <p:cNvPicPr>
              <a:picLocks noChangeAspect="0"/>
            </p:cNvPicPr>
            <p:nvPr/>
          </p:nvPicPr>
          <p:blipFill>
            <a:blip r:embed="rId5">
              <a:extLst/>
            </a:blip>
            <a:stretch>
              <a:fillRect/>
            </a:stretch>
          </p:blipFill>
          <p:spPr>
            <a:xfrm rot="7033509">
              <a:off x="-231429" y="781096"/>
              <a:ext cx="1425081" cy="143686"/>
            </a:xfrm>
            <a:prstGeom prst="rect">
              <a:avLst/>
            </a:prstGeom>
            <a:effectLst/>
          </p:spPr>
        </p:pic>
        <p:grpSp>
          <p:nvGrpSpPr>
            <p:cNvPr id="2564" name="Group"/>
            <p:cNvGrpSpPr/>
            <p:nvPr/>
          </p:nvGrpSpPr>
          <p:grpSpPr>
            <a:xfrm>
              <a:off x="347941" y="-1"/>
              <a:ext cx="1178899" cy="461915"/>
              <a:chOff x="0" y="0"/>
              <a:chExt cx="1178898" cy="461913"/>
            </a:xfrm>
          </p:grpSpPr>
          <p:sp>
            <p:nvSpPr>
              <p:cNvPr id="2562"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63" name="advcl"/>
              <p:cNvSpPr txBox="1"/>
              <p:nvPr/>
            </p:nvSpPr>
            <p:spPr>
              <a:xfrm>
                <a:off x="7334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advcl</a:t>
                </a:r>
              </a:p>
            </p:txBody>
          </p:sp>
        </p:grpSp>
        <p:sp>
          <p:nvSpPr>
            <p:cNvPr id="2565" name="if"/>
            <p:cNvSpPr txBox="1"/>
            <p:nvPr/>
          </p:nvSpPr>
          <p:spPr>
            <a:xfrm>
              <a:off x="0" y="4213116"/>
              <a:ext cx="54109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if</a:t>
              </a:r>
            </a:p>
          </p:txBody>
        </p:sp>
        <p:sp>
          <p:nvSpPr>
            <p:cNvPr id="2566" name="true"/>
            <p:cNvSpPr txBox="1"/>
            <p:nvPr/>
          </p:nvSpPr>
          <p:spPr>
            <a:xfrm>
              <a:off x="647677" y="4213116"/>
              <a:ext cx="96788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true</a:t>
              </a:r>
            </a:p>
          </p:txBody>
        </p:sp>
        <p:sp>
          <p:nvSpPr>
            <p:cNvPr id="2567" name="Line"/>
            <p:cNvSpPr/>
            <p:nvPr/>
          </p:nvSpPr>
          <p:spPr>
            <a:xfrm flipV="1">
              <a:off x="226458" y="1552772"/>
              <a:ext cx="1" cy="2880391"/>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2571" name="Group"/>
          <p:cNvGrpSpPr/>
          <p:nvPr/>
        </p:nvGrpSpPr>
        <p:grpSpPr>
          <a:xfrm>
            <a:off x="5132074" y="1886252"/>
            <a:ext cx="1178899" cy="461915"/>
            <a:chOff x="0" y="0"/>
            <a:chExt cx="1178898" cy="461913"/>
          </a:xfrm>
        </p:grpSpPr>
        <p:sp>
          <p:nvSpPr>
            <p:cNvPr id="2569"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70" name="punct"/>
            <p:cNvSpPr txBox="1"/>
            <p:nvPr/>
          </p:nvSpPr>
          <p:spPr>
            <a:xfrm>
              <a:off x="7334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punct</a:t>
              </a:r>
            </a:p>
          </p:txBody>
        </p:sp>
      </p:grpSp>
      <p:sp>
        <p:nvSpPr>
          <p:cNvPr id="2572" name=","/>
          <p:cNvSpPr txBox="1"/>
          <p:nvPr/>
        </p:nvSpPr>
        <p:spPr>
          <a:xfrm>
            <a:off x="5576108" y="5842340"/>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2573" name="Line"/>
          <p:cNvSpPr/>
          <p:nvPr/>
        </p:nvSpPr>
        <p:spPr>
          <a:xfrm flipV="1">
            <a:off x="10548312" y="742997"/>
            <a:ext cx="1" cy="539195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574" name="failed"/>
          <p:cNvSpPr txBox="1"/>
          <p:nvPr/>
        </p:nvSpPr>
        <p:spPr>
          <a:xfrm>
            <a:off x="9910725" y="6228190"/>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failed</a:t>
            </a:r>
          </a:p>
        </p:txBody>
      </p:sp>
      <p:pic>
        <p:nvPicPr>
          <p:cNvPr id="2575" name="Line Line" descr="Line Line"/>
          <p:cNvPicPr>
            <a:picLocks noChangeAspect="0"/>
          </p:cNvPicPr>
          <p:nvPr/>
        </p:nvPicPr>
        <p:blipFill>
          <a:blip r:embed="rId6">
            <a:extLst/>
          </a:blip>
          <a:stretch>
            <a:fillRect/>
          </a:stretch>
        </p:blipFill>
        <p:spPr>
          <a:xfrm rot="3247229">
            <a:off x="10456684" y="1397652"/>
            <a:ext cx="1549962" cy="143685"/>
          </a:xfrm>
          <a:prstGeom prst="rect">
            <a:avLst/>
          </a:prstGeom>
        </p:spPr>
      </p:pic>
      <p:sp>
        <p:nvSpPr>
          <p:cNvPr id="2577" name="Rounded Rectangle"/>
          <p:cNvSpPr/>
          <p:nvPr/>
        </p:nvSpPr>
        <p:spPr>
          <a:xfrm>
            <a:off x="9910725" y="525828"/>
            <a:ext cx="1231694" cy="464407"/>
          </a:xfrm>
          <a:prstGeom prst="roundRect">
            <a:avLst>
              <a:gd name="adj" fmla="val 38637"/>
            </a:avLst>
          </a:prstGeom>
          <a:solidFill>
            <a:schemeClr val="accent4">
              <a:hueOff val="-1081314"/>
              <a:satOff val="4338"/>
              <a:lumOff val="-8931"/>
            </a:schemeClr>
          </a:solidFill>
          <a:ln w="25400">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578" name="root"/>
          <p:cNvSpPr txBox="1"/>
          <p:nvPr/>
        </p:nvSpPr>
        <p:spPr>
          <a:xfrm>
            <a:off x="10110974" y="507634"/>
            <a:ext cx="1074925" cy="4644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7700"/>
              </a:lnSpc>
              <a:defRPr>
                <a:latin typeface="Courier New"/>
                <a:ea typeface="Courier New"/>
                <a:cs typeface="Courier New"/>
                <a:sym typeface="Courier New"/>
              </a:defRPr>
            </a:lvl1pPr>
          </a:lstStyle>
          <a:p>
            <a:pPr/>
            <a:r>
              <a:t>root</a:t>
            </a:r>
          </a:p>
        </p:txBody>
      </p:sp>
      <p:sp>
        <p:nvSpPr>
          <p:cNvPr id="2579" name="Line"/>
          <p:cNvSpPr/>
          <p:nvPr/>
        </p:nvSpPr>
        <p:spPr>
          <a:xfrm flipV="1">
            <a:off x="11741149" y="2059789"/>
            <a:ext cx="1" cy="3829539"/>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2582" name="Group"/>
          <p:cNvGrpSpPr/>
          <p:nvPr/>
        </p:nvGrpSpPr>
        <p:grpSpPr>
          <a:xfrm>
            <a:off x="11200213" y="1886252"/>
            <a:ext cx="1178899" cy="461915"/>
            <a:chOff x="0" y="0"/>
            <a:chExt cx="1178898" cy="461913"/>
          </a:xfrm>
        </p:grpSpPr>
        <p:sp>
          <p:nvSpPr>
            <p:cNvPr id="2580"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81" name="punct"/>
            <p:cNvSpPr txBox="1"/>
            <p:nvPr/>
          </p:nvSpPr>
          <p:spPr>
            <a:xfrm>
              <a:off x="7334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punct</a:t>
              </a:r>
            </a:p>
          </p:txBody>
        </p:sp>
      </p:grpSp>
      <p:sp>
        <p:nvSpPr>
          <p:cNvPr id="2583" name="."/>
          <p:cNvSpPr txBox="1"/>
          <p:nvPr/>
        </p:nvSpPr>
        <p:spPr>
          <a:xfrm>
            <a:off x="11644247" y="5842340"/>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pic>
        <p:nvPicPr>
          <p:cNvPr id="2584" name="Line Line" descr="Line Line"/>
          <p:cNvPicPr>
            <a:picLocks noChangeAspect="0"/>
          </p:cNvPicPr>
          <p:nvPr/>
        </p:nvPicPr>
        <p:blipFill>
          <a:blip r:embed="rId7">
            <a:extLst/>
          </a:blip>
          <a:stretch>
            <a:fillRect/>
          </a:stretch>
        </p:blipFill>
        <p:spPr>
          <a:xfrm rot="9277532">
            <a:off x="7915294" y="1397652"/>
            <a:ext cx="2627183" cy="143685"/>
          </a:xfrm>
          <a:prstGeom prst="rect">
            <a:avLst/>
          </a:prstGeom>
        </p:spPr>
      </p:pic>
      <p:grpSp>
        <p:nvGrpSpPr>
          <p:cNvPr id="2596" name="Group"/>
          <p:cNvGrpSpPr/>
          <p:nvPr/>
        </p:nvGrpSpPr>
        <p:grpSpPr>
          <a:xfrm>
            <a:off x="6534318" y="1890966"/>
            <a:ext cx="2669681" cy="4766855"/>
            <a:chOff x="0" y="0"/>
            <a:chExt cx="2669679" cy="4766854"/>
          </a:xfrm>
        </p:grpSpPr>
        <p:sp>
          <p:nvSpPr>
            <p:cNvPr id="2586" name="Line"/>
            <p:cNvSpPr/>
            <p:nvPr/>
          </p:nvSpPr>
          <p:spPr>
            <a:xfrm flipV="1">
              <a:off x="419906" y="1981277"/>
              <a:ext cx="1" cy="2464290"/>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87" name="Line"/>
            <p:cNvSpPr/>
            <p:nvPr/>
          </p:nvSpPr>
          <p:spPr>
            <a:xfrm flipV="1">
              <a:off x="1813224" y="433855"/>
              <a:ext cx="1" cy="4196031"/>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pic>
          <p:nvPicPr>
            <p:cNvPr id="2588" name="Line Line" descr="Line Line"/>
            <p:cNvPicPr>
              <a:picLocks noChangeAspect="0"/>
            </p:cNvPicPr>
            <p:nvPr/>
          </p:nvPicPr>
          <p:blipFill>
            <a:blip r:embed="rId8">
              <a:extLst/>
            </a:blip>
            <a:stretch>
              <a:fillRect/>
            </a:stretch>
          </p:blipFill>
          <p:spPr>
            <a:xfrm rot="7186390">
              <a:off x="-73773" y="1127697"/>
              <a:ext cx="1928536" cy="143685"/>
            </a:xfrm>
            <a:prstGeom prst="rect">
              <a:avLst/>
            </a:prstGeom>
            <a:effectLst/>
          </p:spPr>
        </p:pic>
        <p:grpSp>
          <p:nvGrpSpPr>
            <p:cNvPr id="2592" name="Group"/>
            <p:cNvGrpSpPr/>
            <p:nvPr/>
          </p:nvGrpSpPr>
          <p:grpSpPr>
            <a:xfrm>
              <a:off x="1104551" y="0"/>
              <a:ext cx="1267730" cy="486582"/>
              <a:chOff x="0" y="18726"/>
              <a:chExt cx="1267729" cy="486581"/>
            </a:xfrm>
          </p:grpSpPr>
          <p:sp>
            <p:nvSpPr>
              <p:cNvPr id="2590" name="Rounded Rectangle"/>
              <p:cNvSpPr/>
              <p:nvPr/>
            </p:nvSpPr>
            <p:spPr>
              <a:xfrm>
                <a:off x="0" y="18726"/>
                <a:ext cx="1267730" cy="477994"/>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591" name="dobj"/>
              <p:cNvSpPr txBox="1"/>
              <p:nvPr/>
            </p:nvSpPr>
            <p:spPr>
              <a:xfrm>
                <a:off x="207278" y="27313"/>
                <a:ext cx="909683" cy="4779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2593" name="the"/>
            <p:cNvSpPr txBox="1"/>
            <p:nvPr/>
          </p:nvSpPr>
          <p:spPr>
            <a:xfrm>
              <a:off x="22085" y="4234233"/>
              <a:ext cx="811336" cy="532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2594" name="caper"/>
            <p:cNvSpPr txBox="1"/>
            <p:nvPr/>
          </p:nvSpPr>
          <p:spPr>
            <a:xfrm>
              <a:off x="1387567" y="4234233"/>
              <a:ext cx="1270285" cy="532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caper</a:t>
              </a:r>
            </a:p>
          </p:txBody>
        </p:sp>
        <p:sp>
          <p:nvSpPr>
            <p:cNvPr id="2595" name="Shape"/>
            <p:cNvSpPr/>
            <p:nvPr/>
          </p:nvSpPr>
          <p:spPr>
            <a:xfrm>
              <a:off x="0" y="157514"/>
              <a:ext cx="2669680" cy="45185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06" y="805"/>
                  </a:moveTo>
                  <a:lnTo>
                    <a:pt x="18266" y="0"/>
                  </a:lnTo>
                  <a:lnTo>
                    <a:pt x="21600" y="21574"/>
                  </a:lnTo>
                  <a:lnTo>
                    <a:pt x="0" y="21600"/>
                  </a:lnTo>
                  <a:lnTo>
                    <a:pt x="3562" y="8822"/>
                  </a:lnTo>
                  <a:lnTo>
                    <a:pt x="10906" y="805"/>
                  </a:lnTo>
                  <a:close/>
                </a:path>
              </a:pathLst>
            </a:custGeom>
            <a:solidFill>
              <a:schemeClr val="accent4">
                <a:hueOff val="-1081314"/>
                <a:satOff val="4338"/>
                <a:lumOff val="-8931"/>
                <a:alpha val="24630"/>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597" name=","/>
          <p:cNvSpPr txBox="1"/>
          <p:nvPr/>
        </p:nvSpPr>
        <p:spPr>
          <a:xfrm>
            <a:off x="2844896" y="168826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2598" name=","/>
          <p:cNvSpPr txBox="1"/>
          <p:nvPr/>
        </p:nvSpPr>
        <p:spPr>
          <a:xfrm>
            <a:off x="4394297" y="172636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2599" name="."/>
          <p:cNvSpPr txBox="1"/>
          <p:nvPr/>
        </p:nvSpPr>
        <p:spPr>
          <a:xfrm>
            <a:off x="11288647" y="310897"/>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2600" name="Syntactically Transform Sentence with our Annotation"/>
          <p:cNvSpPr txBox="1"/>
          <p:nvPr/>
        </p:nvSpPr>
        <p:spPr>
          <a:xfrm>
            <a:off x="560450" y="8051712"/>
            <a:ext cx="11172699" cy="609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C82506"/>
                </a:solidFill>
              </a:defRPr>
            </a:lvl1pPr>
          </a:lstStyle>
          <a:p>
            <a:pPr/>
            <a:r>
              <a:t>Syntactically Transform Sentence with our Annotation</a:t>
            </a:r>
          </a:p>
        </p:txBody>
      </p:sp>
      <p:sp>
        <p:nvSpPr>
          <p:cNvPr id="2601" name="Line"/>
          <p:cNvSpPr/>
          <p:nvPr/>
        </p:nvSpPr>
        <p:spPr>
          <a:xfrm flipV="1">
            <a:off x="645248" y="2261953"/>
            <a:ext cx="1" cy="4196031"/>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2604" name="Group"/>
          <p:cNvGrpSpPr/>
          <p:nvPr/>
        </p:nvGrpSpPr>
        <p:grpSpPr>
          <a:xfrm>
            <a:off x="55799" y="1946802"/>
            <a:ext cx="1178899" cy="461915"/>
            <a:chOff x="0" y="0"/>
            <a:chExt cx="1178898" cy="461913"/>
          </a:xfrm>
        </p:grpSpPr>
        <p:sp>
          <p:nvSpPr>
            <p:cNvPr id="2602"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03" name="conj"/>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conj</a:t>
              </a:r>
            </a:p>
          </p:txBody>
        </p:sp>
      </p:grpSp>
      <p:sp>
        <p:nvSpPr>
          <p:cNvPr id="2605" name="but"/>
          <p:cNvSpPr txBox="1"/>
          <p:nvPr/>
        </p:nvSpPr>
        <p:spPr>
          <a:xfrm>
            <a:off x="294605" y="6204630"/>
            <a:ext cx="811337" cy="5326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8200"/>
              </a:lnSpc>
              <a:defRPr sz="2800">
                <a:latin typeface="Courier New"/>
                <a:ea typeface="Courier New"/>
                <a:cs typeface="Courier New"/>
                <a:sym typeface="Courier New"/>
              </a:defRPr>
            </a:lvl1pPr>
          </a:lstStyle>
          <a:p>
            <a:pPr/>
            <a:r>
              <a:t>but</a:t>
            </a:r>
          </a:p>
        </p:txBody>
      </p:sp>
      <p:pic>
        <p:nvPicPr>
          <p:cNvPr id="2606" name="Line Line" descr="Line Line"/>
          <p:cNvPicPr>
            <a:picLocks noChangeAspect="0"/>
          </p:cNvPicPr>
          <p:nvPr/>
        </p:nvPicPr>
        <p:blipFill>
          <a:blip r:embed="rId9">
            <a:extLst/>
          </a:blip>
          <a:stretch>
            <a:fillRect/>
          </a:stretch>
        </p:blipFill>
        <p:spPr>
          <a:xfrm rot="21069142">
            <a:off x="2412139" y="1337857"/>
            <a:ext cx="7862306" cy="143686"/>
          </a:xfrm>
          <a:prstGeom prst="rect">
            <a:avLst/>
          </a:prstGeom>
        </p:spPr>
      </p:pic>
      <p:grpSp>
        <p:nvGrpSpPr>
          <p:cNvPr id="2613" name="Group"/>
          <p:cNvGrpSpPr/>
          <p:nvPr/>
        </p:nvGrpSpPr>
        <p:grpSpPr>
          <a:xfrm>
            <a:off x="1391043" y="1952984"/>
            <a:ext cx="1178899" cy="4813969"/>
            <a:chOff x="0" y="0"/>
            <a:chExt cx="1178898" cy="4813967"/>
          </a:xfrm>
        </p:grpSpPr>
        <p:sp>
          <p:nvSpPr>
            <p:cNvPr id="2608" name="Line"/>
            <p:cNvSpPr/>
            <p:nvPr/>
          </p:nvSpPr>
          <p:spPr>
            <a:xfrm flipV="1">
              <a:off x="650617" y="173536"/>
              <a:ext cx="1" cy="4036609"/>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nvGrpSpPr>
            <p:cNvPr id="2611" name="Group"/>
            <p:cNvGrpSpPr/>
            <p:nvPr/>
          </p:nvGrpSpPr>
          <p:grpSpPr>
            <a:xfrm>
              <a:off x="0" y="-1"/>
              <a:ext cx="1178899" cy="461915"/>
              <a:chOff x="0" y="0"/>
              <a:chExt cx="1178898" cy="461913"/>
            </a:xfrm>
          </p:grpSpPr>
          <p:sp>
            <p:nvSpPr>
              <p:cNvPr id="2609"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10" name="punct"/>
              <p:cNvSpPr txBox="1"/>
              <p:nvPr/>
            </p:nvSpPr>
            <p:spPr>
              <a:xfrm>
                <a:off x="7334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punct</a:t>
                </a:r>
              </a:p>
            </p:txBody>
          </p:sp>
        </p:grpSp>
        <p:sp>
          <p:nvSpPr>
            <p:cNvPr id="2612" name=","/>
            <p:cNvSpPr txBox="1"/>
            <p:nvPr/>
          </p:nvSpPr>
          <p:spPr>
            <a:xfrm>
              <a:off x="444034" y="3956087"/>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a:t>
              </a:r>
            </a:p>
          </p:txBody>
        </p:sp>
      </p:grpSp>
      <p:pic>
        <p:nvPicPr>
          <p:cNvPr id="2614" name="Line Line" descr="Line Line"/>
          <p:cNvPicPr>
            <a:picLocks noChangeAspect="0"/>
          </p:cNvPicPr>
          <p:nvPr/>
        </p:nvPicPr>
        <p:blipFill>
          <a:blip r:embed="rId10">
            <a:extLst/>
          </a:blip>
          <a:stretch>
            <a:fillRect/>
          </a:stretch>
        </p:blipFill>
        <p:spPr>
          <a:xfrm rot="21164407">
            <a:off x="405977" y="1261657"/>
            <a:ext cx="9538151" cy="143686"/>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0" presetID="1" grpId="1" fill="hold">
                                  <p:stCondLst>
                                    <p:cond delay="0"/>
                                  </p:stCondLst>
                                  <p:iterate type="el" backwards="0">
                                    <p:tmAbs val="0"/>
                                  </p:iterate>
                                  <p:childTnLst>
                                    <p:set>
                                      <p:cBhvr>
                                        <p:cTn id="6" fill="hold">
                                          <p:stCondLst>
                                            <p:cond delay="0"/>
                                          </p:stCondLst>
                                        </p:cTn>
                                        <p:tgtEl>
                                          <p:spTgt spid="2555"/>
                                        </p:tgtEl>
                                        <p:attrNameLst>
                                          <p:attrName>style.visibility</p:attrName>
                                        </p:attrNameLst>
                                      </p:cBhvr>
                                      <p:to>
                                        <p:strVal val="hidden"/>
                                      </p:to>
                                    </p:set>
                                  </p:childTnLst>
                                </p:cTn>
                              </p:par>
                            </p:childTnLst>
                          </p:cTn>
                        </p:par>
                        <p:par>
                          <p:cTn id="7" fill="hold">
                            <p:stCondLst>
                              <p:cond delay="0"/>
                            </p:stCondLst>
                            <p:childTnLst>
                              <p:par>
                                <p:cTn id="8" presetClass="exit" nodeType="afterEffect" presetSubtype="0" presetID="1" grpId="2" fill="hold">
                                  <p:stCondLst>
                                    <p:cond delay="0"/>
                                  </p:stCondLst>
                                  <p:iterate type="el" backwards="0">
                                    <p:tmAbs val="0"/>
                                  </p:iterate>
                                  <p:childTnLst>
                                    <p:set>
                                      <p:cBhvr>
                                        <p:cTn id="9" fill="hold">
                                          <p:stCondLst>
                                            <p:cond delay="0"/>
                                          </p:stCondLst>
                                        </p:cTn>
                                        <p:tgtEl>
                                          <p:spTgt spid="2571"/>
                                        </p:tgtEl>
                                        <p:attrNameLst>
                                          <p:attrName>style.visibility</p:attrName>
                                        </p:attrNameLst>
                                      </p:cBhvr>
                                      <p:to>
                                        <p:strVal val="hidden"/>
                                      </p:to>
                                    </p:set>
                                  </p:childTnLst>
                                </p:cTn>
                              </p:par>
                            </p:childTnLst>
                          </p:cTn>
                        </p:par>
                        <p:par>
                          <p:cTn id="10" fill="hold">
                            <p:stCondLst>
                              <p:cond delay="0"/>
                            </p:stCondLst>
                            <p:childTnLst>
                              <p:par>
                                <p:cTn id="11" presetClass="exit" nodeType="afterEffect" presetSubtype="0" presetID="1" grpId="3" fill="hold">
                                  <p:stCondLst>
                                    <p:cond delay="0"/>
                                  </p:stCondLst>
                                  <p:iterate type="el" backwards="0">
                                    <p:tmAbs val="0"/>
                                  </p:iterate>
                                  <p:childTnLst>
                                    <p:set>
                                      <p:cBhvr>
                                        <p:cTn id="12" fill="hold">
                                          <p:stCondLst>
                                            <p:cond delay="0"/>
                                          </p:stCondLst>
                                        </p:cTn>
                                        <p:tgtEl>
                                          <p:spTgt spid="2557"/>
                                        </p:tgtEl>
                                        <p:attrNameLst>
                                          <p:attrName>style.visibility</p:attrName>
                                        </p:attrNameLst>
                                      </p:cBhvr>
                                      <p:to>
                                        <p:strVal val="hidden"/>
                                      </p:to>
                                    </p:set>
                                  </p:childTnLst>
                                </p:cTn>
                              </p:par>
                            </p:childTnLst>
                          </p:cTn>
                        </p:par>
                        <p:par>
                          <p:cTn id="13" fill="hold">
                            <p:stCondLst>
                              <p:cond delay="0"/>
                            </p:stCondLst>
                            <p:childTnLst>
                              <p:par>
                                <p:cTn id="14" presetClass="exit" nodeType="afterEffect" presetSubtype="0" presetID="1" grpId="4" fill="hold">
                                  <p:stCondLst>
                                    <p:cond delay="0"/>
                                  </p:stCondLst>
                                  <p:iterate type="el" backwards="0">
                                    <p:tmAbs val="0"/>
                                  </p:iterate>
                                  <p:childTnLst>
                                    <p:set>
                                      <p:cBhvr>
                                        <p:cTn id="15" fill="hold">
                                          <p:stCondLst>
                                            <p:cond delay="0"/>
                                          </p:stCondLst>
                                        </p:cTn>
                                        <p:tgtEl>
                                          <p:spTgt spid="257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Class="exit" nodeType="clickEffect" presetSubtype="0" presetID="1" grpId="5" fill="hold">
                                  <p:stCondLst>
                                    <p:cond delay="0"/>
                                  </p:stCondLst>
                                  <p:iterate type="el" backwards="0">
                                    <p:tmAbs val="0"/>
                                  </p:iterate>
                                  <p:childTnLst>
                                    <p:set>
                                      <p:cBhvr>
                                        <p:cTn id="19" fill="hold">
                                          <p:stCondLst>
                                            <p:cond delay="0"/>
                                          </p:stCondLst>
                                        </p:cTn>
                                        <p:tgtEl>
                                          <p:spTgt spid="2606"/>
                                        </p:tgtEl>
                                        <p:attrNameLst>
                                          <p:attrName>style.visibility</p:attrName>
                                        </p:attrNameLst>
                                      </p:cBhvr>
                                      <p:to>
                                        <p:strVal val="hidden"/>
                                      </p:to>
                                    </p:set>
                                  </p:childTnLst>
                                </p:cTn>
                              </p:par>
                            </p:childTnLst>
                          </p:cTn>
                        </p:par>
                        <p:par>
                          <p:cTn id="20" fill="hold">
                            <p:stCondLst>
                              <p:cond delay="0"/>
                            </p:stCondLst>
                            <p:childTnLst>
                              <p:par>
                                <p:cTn id="21" presetClass="exit" nodeType="afterEffect" presetSubtype="0" presetID="1" grpId="6" fill="hold">
                                  <p:stCondLst>
                                    <p:cond delay="0"/>
                                  </p:stCondLst>
                                  <p:iterate type="el" backwards="0">
                                    <p:tmAbs val="0"/>
                                  </p:iterate>
                                  <p:childTnLst>
                                    <p:set>
                                      <p:cBhvr>
                                        <p:cTn id="22" fill="hold">
                                          <p:stCondLst>
                                            <p:cond delay="0"/>
                                          </p:stCondLst>
                                        </p:cTn>
                                        <p:tgtEl>
                                          <p:spTgt spid="26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7" fill="hold">
                                  <p:stCondLst>
                                    <p:cond delay="0"/>
                                  </p:stCondLst>
                                  <p:iterate type="el" backwards="0">
                                    <p:tmAbs val="0"/>
                                  </p:iterate>
                                  <p:childTnLst>
                                    <p:set>
                                      <p:cBhvr>
                                        <p:cTn id="26" fill="hold"/>
                                        <p:tgtEl>
                                          <p:spTgt spid="2597"/>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8" fill="hold">
                                  <p:stCondLst>
                                    <p:cond delay="0"/>
                                  </p:stCondLst>
                                  <p:iterate type="el" backwards="0">
                                    <p:tmAbs val="0"/>
                                  </p:iterate>
                                  <p:childTnLst>
                                    <p:set>
                                      <p:cBhvr>
                                        <p:cTn id="29" fill="hold"/>
                                        <p:tgtEl>
                                          <p:spTgt spid="259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xit" nodeType="clickEffect" presetSubtype="0" presetID="1" grpId="9" fill="hold">
                                  <p:stCondLst>
                                    <p:cond delay="0"/>
                                  </p:stCondLst>
                                  <p:iterate type="el" backwards="0">
                                    <p:tmAbs val="0"/>
                                  </p:iterate>
                                  <p:childTnLst>
                                    <p:set>
                                      <p:cBhvr>
                                        <p:cTn id="33" fill="hold">
                                          <p:stCondLst>
                                            <p:cond delay="0"/>
                                          </p:stCondLst>
                                        </p:cTn>
                                        <p:tgtEl>
                                          <p:spTgt spid="2575"/>
                                        </p:tgtEl>
                                        <p:attrNameLst>
                                          <p:attrName>style.visibility</p:attrName>
                                        </p:attrNameLst>
                                      </p:cBhvr>
                                      <p:to>
                                        <p:strVal val="hidden"/>
                                      </p:to>
                                    </p:set>
                                  </p:childTnLst>
                                </p:cTn>
                              </p:par>
                            </p:childTnLst>
                          </p:cTn>
                        </p:par>
                        <p:par>
                          <p:cTn id="34" fill="hold">
                            <p:stCondLst>
                              <p:cond delay="0"/>
                            </p:stCondLst>
                            <p:childTnLst>
                              <p:par>
                                <p:cTn id="35" presetClass="exit" nodeType="afterEffect" presetSubtype="0" presetID="1" grpId="10" fill="hold">
                                  <p:stCondLst>
                                    <p:cond delay="0"/>
                                  </p:stCondLst>
                                  <p:iterate type="el" backwards="0">
                                    <p:tmAbs val="0"/>
                                  </p:iterate>
                                  <p:childTnLst>
                                    <p:set>
                                      <p:cBhvr>
                                        <p:cTn id="36" fill="hold">
                                          <p:stCondLst>
                                            <p:cond delay="0"/>
                                          </p:stCondLst>
                                        </p:cTn>
                                        <p:tgtEl>
                                          <p:spTgt spid="2582"/>
                                        </p:tgtEl>
                                        <p:attrNameLst>
                                          <p:attrName>style.visibility</p:attrName>
                                        </p:attrNameLst>
                                      </p:cBhvr>
                                      <p:to>
                                        <p:strVal val="hidden"/>
                                      </p:to>
                                    </p:set>
                                  </p:childTnLst>
                                </p:cTn>
                              </p:par>
                            </p:childTnLst>
                          </p:cTn>
                        </p:par>
                        <p:par>
                          <p:cTn id="37" fill="hold">
                            <p:stCondLst>
                              <p:cond delay="0"/>
                            </p:stCondLst>
                            <p:childTnLst>
                              <p:par>
                                <p:cTn id="38" presetClass="exit" nodeType="afterEffect" presetSubtype="0" presetID="1" grpId="11" fill="hold">
                                  <p:stCondLst>
                                    <p:cond delay="0"/>
                                  </p:stCondLst>
                                  <p:iterate type="el" backwards="0">
                                    <p:tmAbs val="0"/>
                                  </p:iterate>
                                  <p:childTnLst>
                                    <p:set>
                                      <p:cBhvr>
                                        <p:cTn id="39" fill="hold">
                                          <p:stCondLst>
                                            <p:cond delay="0"/>
                                          </p:stCondLst>
                                        </p:cTn>
                                        <p:tgtEl>
                                          <p:spTgt spid="2579"/>
                                        </p:tgtEl>
                                        <p:attrNameLst>
                                          <p:attrName>style.visibility</p:attrName>
                                        </p:attrNameLst>
                                      </p:cBhvr>
                                      <p:to>
                                        <p:strVal val="hidden"/>
                                      </p:to>
                                    </p:set>
                                  </p:childTnLst>
                                </p:cTn>
                              </p:par>
                            </p:childTnLst>
                          </p:cTn>
                        </p:par>
                        <p:par>
                          <p:cTn id="40" fill="hold">
                            <p:stCondLst>
                              <p:cond delay="0"/>
                            </p:stCondLst>
                            <p:childTnLst>
                              <p:par>
                                <p:cTn id="41" presetClass="exit" nodeType="afterEffect" presetSubtype="0" presetID="1" grpId="12" fill="hold">
                                  <p:stCondLst>
                                    <p:cond delay="0"/>
                                  </p:stCondLst>
                                  <p:iterate type="el" backwards="0">
                                    <p:tmAbs val="0"/>
                                  </p:iterate>
                                  <p:childTnLst>
                                    <p:set>
                                      <p:cBhvr>
                                        <p:cTn id="42" fill="hold">
                                          <p:stCondLst>
                                            <p:cond delay="0"/>
                                          </p:stCondLst>
                                        </p:cTn>
                                        <p:tgtEl>
                                          <p:spTgt spid="258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3" fill="hold">
                                  <p:stCondLst>
                                    <p:cond delay="0"/>
                                  </p:stCondLst>
                                  <p:iterate type="el" backwards="0">
                                    <p:tmAbs val="0"/>
                                  </p:iterate>
                                  <p:childTnLst>
                                    <p:set>
                                      <p:cBhvr>
                                        <p:cTn id="46" fill="hold"/>
                                        <p:tgtEl>
                                          <p:spTgt spid="25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5" grpId="1"/>
      <p:bldP build="whole" bldLvl="1" animBg="1" rev="0" advAuto="0" spid="2557" grpId="3"/>
      <p:bldP build="whole" bldLvl="1" animBg="1" rev="0" advAuto="0" spid="2598" grpId="8"/>
      <p:bldP build="whole" bldLvl="1" animBg="1" rev="0" advAuto="0" spid="2571" grpId="2"/>
      <p:bldP build="whole" bldLvl="1" animBg="1" rev="0" advAuto="0" spid="2582" grpId="10"/>
      <p:bldP build="whole" bldLvl="1" animBg="1" rev="0" advAuto="0" spid="2579" grpId="11"/>
      <p:bldP build="whole" bldLvl="1" animBg="1" rev="0" advAuto="0" spid="2606" grpId="5"/>
      <p:bldP build="whole" bldLvl="1" animBg="1" rev="0" advAuto="0" spid="2572" grpId="4"/>
      <p:bldP build="whole" bldLvl="1" animBg="1" rev="0" advAuto="0" spid="2597" grpId="7"/>
      <p:bldP build="whole" bldLvl="1" animBg="1" rev="0" advAuto="0" spid="2613" grpId="6"/>
      <p:bldP build="whole" bldLvl="1" animBg="1" rev="0" advAuto="0" spid="2583" grpId="12"/>
      <p:bldP build="whole" bldLvl="1" animBg="1" rev="0" advAuto="0" spid="2599" grpId="13"/>
      <p:bldP build="whole" bldLvl="1" animBg="1" rev="0" advAuto="0" spid="2575" grpId="9"/>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19" name="Line Line" descr="Line Line"/>
          <p:cNvPicPr>
            <a:picLocks noChangeAspect="0"/>
          </p:cNvPicPr>
          <p:nvPr/>
        </p:nvPicPr>
        <p:blipFill>
          <a:blip r:embed="rId3">
            <a:extLst/>
          </a:blip>
          <a:stretch>
            <a:fillRect/>
          </a:stretch>
        </p:blipFill>
        <p:spPr>
          <a:xfrm rot="21117484">
            <a:off x="414608" y="1261657"/>
            <a:ext cx="8629716" cy="143686"/>
          </a:xfrm>
          <a:prstGeom prst="rect">
            <a:avLst/>
          </a:prstGeom>
        </p:spPr>
      </p:pic>
      <p:sp>
        <p:nvSpPr>
          <p:cNvPr id="262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22" name="Line Line" descr="Line Line"/>
          <p:cNvPicPr>
            <a:picLocks noChangeAspect="0"/>
          </p:cNvPicPr>
          <p:nvPr/>
        </p:nvPicPr>
        <p:blipFill>
          <a:blip r:embed="rId4">
            <a:extLst/>
          </a:blip>
          <a:stretch>
            <a:fillRect/>
          </a:stretch>
        </p:blipFill>
        <p:spPr>
          <a:xfrm rot="20967922">
            <a:off x="2190293" y="1464384"/>
            <a:ext cx="6637032" cy="143685"/>
          </a:xfrm>
          <a:prstGeom prst="rect">
            <a:avLst/>
          </a:prstGeom>
        </p:spPr>
      </p:pic>
      <p:sp>
        <p:nvSpPr>
          <p:cNvPr id="2624" name="Line"/>
          <p:cNvSpPr/>
          <p:nvPr/>
        </p:nvSpPr>
        <p:spPr>
          <a:xfrm flipV="1">
            <a:off x="-1212466" y="981668"/>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625" name="Line"/>
          <p:cNvSpPr/>
          <p:nvPr/>
        </p:nvSpPr>
        <p:spPr>
          <a:xfrm flipV="1">
            <a:off x="9150614" y="809728"/>
            <a:ext cx="1" cy="5391959"/>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626" name="failed"/>
          <p:cNvSpPr txBox="1"/>
          <p:nvPr/>
        </p:nvSpPr>
        <p:spPr>
          <a:xfrm>
            <a:off x="8513026" y="6294921"/>
            <a:ext cx="139467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failed</a:t>
            </a:r>
          </a:p>
        </p:txBody>
      </p:sp>
      <p:sp>
        <p:nvSpPr>
          <p:cNvPr id="2627" name="Rounded Rectangle"/>
          <p:cNvSpPr/>
          <p:nvPr/>
        </p:nvSpPr>
        <p:spPr>
          <a:xfrm>
            <a:off x="8513026" y="592560"/>
            <a:ext cx="1231695" cy="464407"/>
          </a:xfrm>
          <a:prstGeom prst="roundRect">
            <a:avLst>
              <a:gd name="adj" fmla="val 38637"/>
            </a:avLst>
          </a:prstGeom>
          <a:solidFill>
            <a:schemeClr val="accent4">
              <a:hueOff val="-1081314"/>
              <a:satOff val="4338"/>
              <a:lumOff val="-8931"/>
            </a:schemeClr>
          </a:solidFill>
          <a:ln w="25400">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628" name="root"/>
          <p:cNvSpPr txBox="1"/>
          <p:nvPr/>
        </p:nvSpPr>
        <p:spPr>
          <a:xfrm>
            <a:off x="8713275" y="574366"/>
            <a:ext cx="1074926" cy="4644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7700"/>
              </a:lnSpc>
              <a:defRPr>
                <a:latin typeface="Courier New"/>
                <a:ea typeface="Courier New"/>
                <a:cs typeface="Courier New"/>
                <a:sym typeface="Courier New"/>
              </a:defRPr>
            </a:lvl1pPr>
          </a:lstStyle>
          <a:p>
            <a:pPr/>
            <a:r>
              <a:t>root</a:t>
            </a:r>
          </a:p>
        </p:txBody>
      </p:sp>
      <p:pic>
        <p:nvPicPr>
          <p:cNvPr id="2629" name="Line Line" descr="Line Line"/>
          <p:cNvPicPr>
            <a:picLocks noChangeAspect="0"/>
          </p:cNvPicPr>
          <p:nvPr/>
        </p:nvPicPr>
        <p:blipFill>
          <a:blip r:embed="rId5">
            <a:extLst/>
          </a:blip>
          <a:stretch>
            <a:fillRect/>
          </a:stretch>
        </p:blipFill>
        <p:spPr>
          <a:xfrm rot="9277532">
            <a:off x="6517596" y="1464384"/>
            <a:ext cx="2627183" cy="143685"/>
          </a:xfrm>
          <a:prstGeom prst="rect">
            <a:avLst/>
          </a:prstGeom>
        </p:spPr>
      </p:pic>
      <p:grpSp>
        <p:nvGrpSpPr>
          <p:cNvPr id="2641" name="Group"/>
          <p:cNvGrpSpPr/>
          <p:nvPr/>
        </p:nvGrpSpPr>
        <p:grpSpPr>
          <a:xfrm>
            <a:off x="5136620" y="1957698"/>
            <a:ext cx="2669681" cy="4766855"/>
            <a:chOff x="0" y="0"/>
            <a:chExt cx="2669679" cy="4766854"/>
          </a:xfrm>
        </p:grpSpPr>
        <p:sp>
          <p:nvSpPr>
            <p:cNvPr id="2631" name="Line"/>
            <p:cNvSpPr/>
            <p:nvPr/>
          </p:nvSpPr>
          <p:spPr>
            <a:xfrm flipV="1">
              <a:off x="419906" y="1981277"/>
              <a:ext cx="1" cy="2464290"/>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32" name="Line"/>
            <p:cNvSpPr/>
            <p:nvPr/>
          </p:nvSpPr>
          <p:spPr>
            <a:xfrm flipV="1">
              <a:off x="1813224" y="433855"/>
              <a:ext cx="1" cy="4196031"/>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pic>
          <p:nvPicPr>
            <p:cNvPr id="2633" name="Line Line" descr="Line Line"/>
            <p:cNvPicPr>
              <a:picLocks noChangeAspect="0"/>
            </p:cNvPicPr>
            <p:nvPr/>
          </p:nvPicPr>
          <p:blipFill>
            <a:blip r:embed="rId6">
              <a:extLst/>
            </a:blip>
            <a:stretch>
              <a:fillRect/>
            </a:stretch>
          </p:blipFill>
          <p:spPr>
            <a:xfrm rot="7186390">
              <a:off x="-73773" y="1127697"/>
              <a:ext cx="1928536" cy="143685"/>
            </a:xfrm>
            <a:prstGeom prst="rect">
              <a:avLst/>
            </a:prstGeom>
            <a:effectLst/>
          </p:spPr>
        </p:pic>
        <p:grpSp>
          <p:nvGrpSpPr>
            <p:cNvPr id="2637" name="Group"/>
            <p:cNvGrpSpPr/>
            <p:nvPr/>
          </p:nvGrpSpPr>
          <p:grpSpPr>
            <a:xfrm>
              <a:off x="1104551" y="0"/>
              <a:ext cx="1267730" cy="486582"/>
              <a:chOff x="0" y="18726"/>
              <a:chExt cx="1267729" cy="486581"/>
            </a:xfrm>
          </p:grpSpPr>
          <p:sp>
            <p:nvSpPr>
              <p:cNvPr id="2635" name="Rounded Rectangle"/>
              <p:cNvSpPr/>
              <p:nvPr/>
            </p:nvSpPr>
            <p:spPr>
              <a:xfrm>
                <a:off x="0" y="18726"/>
                <a:ext cx="1267730" cy="477994"/>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36" name="dobj"/>
              <p:cNvSpPr txBox="1"/>
              <p:nvPr/>
            </p:nvSpPr>
            <p:spPr>
              <a:xfrm>
                <a:off x="207278" y="27313"/>
                <a:ext cx="909683" cy="4779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2638" name="the"/>
            <p:cNvSpPr txBox="1"/>
            <p:nvPr/>
          </p:nvSpPr>
          <p:spPr>
            <a:xfrm>
              <a:off x="22085" y="4234233"/>
              <a:ext cx="811336" cy="532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2639" name="caper"/>
            <p:cNvSpPr txBox="1"/>
            <p:nvPr/>
          </p:nvSpPr>
          <p:spPr>
            <a:xfrm>
              <a:off x="1387567" y="4234233"/>
              <a:ext cx="1270285" cy="5326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caper</a:t>
              </a:r>
            </a:p>
          </p:txBody>
        </p:sp>
        <p:sp>
          <p:nvSpPr>
            <p:cNvPr id="2640" name="Shape"/>
            <p:cNvSpPr/>
            <p:nvPr/>
          </p:nvSpPr>
          <p:spPr>
            <a:xfrm>
              <a:off x="0" y="157514"/>
              <a:ext cx="2669680" cy="45185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06" y="805"/>
                  </a:moveTo>
                  <a:lnTo>
                    <a:pt x="18266" y="0"/>
                  </a:lnTo>
                  <a:lnTo>
                    <a:pt x="21600" y="21574"/>
                  </a:lnTo>
                  <a:lnTo>
                    <a:pt x="0" y="21600"/>
                  </a:lnTo>
                  <a:lnTo>
                    <a:pt x="3562" y="8822"/>
                  </a:lnTo>
                  <a:lnTo>
                    <a:pt x="10906" y="805"/>
                  </a:lnTo>
                  <a:close/>
                </a:path>
              </a:pathLst>
            </a:custGeom>
            <a:solidFill>
              <a:schemeClr val="accent4">
                <a:hueOff val="-1081314"/>
                <a:satOff val="4338"/>
                <a:lumOff val="-8931"/>
                <a:alpha val="24630"/>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2652" name="Group"/>
          <p:cNvGrpSpPr/>
          <p:nvPr/>
        </p:nvGrpSpPr>
        <p:grpSpPr>
          <a:xfrm>
            <a:off x="1470743" y="1986916"/>
            <a:ext cx="1870752" cy="4708418"/>
            <a:chOff x="0" y="0"/>
            <a:chExt cx="1870750" cy="4708416"/>
          </a:xfrm>
        </p:grpSpPr>
        <p:sp>
          <p:nvSpPr>
            <p:cNvPr id="2642" name="Shape"/>
            <p:cNvSpPr/>
            <p:nvPr/>
          </p:nvSpPr>
          <p:spPr>
            <a:xfrm>
              <a:off x="49292" y="419920"/>
              <a:ext cx="1821459" cy="4201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98" y="10"/>
                  </a:moveTo>
                  <a:lnTo>
                    <a:pt x="17621" y="0"/>
                  </a:lnTo>
                  <a:lnTo>
                    <a:pt x="21600" y="21574"/>
                  </a:lnTo>
                  <a:lnTo>
                    <a:pt x="0" y="21600"/>
                  </a:lnTo>
                  <a:lnTo>
                    <a:pt x="450" y="5033"/>
                  </a:lnTo>
                  <a:lnTo>
                    <a:pt x="6598" y="10"/>
                  </a:lnTo>
                  <a:close/>
                </a:path>
              </a:pathLst>
            </a:custGeom>
            <a:solidFill>
              <a:schemeClr val="accent4">
                <a:hueOff val="-1081314"/>
                <a:satOff val="4338"/>
                <a:lumOff val="-8931"/>
                <a:alpha val="24630"/>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43" name="Line"/>
            <p:cNvSpPr/>
            <p:nvPr/>
          </p:nvSpPr>
          <p:spPr>
            <a:xfrm flipV="1">
              <a:off x="937390" y="444403"/>
              <a:ext cx="1" cy="3829540"/>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pic>
          <p:nvPicPr>
            <p:cNvPr id="2644" name="Line Line" descr="Line Line"/>
            <p:cNvPicPr>
              <a:picLocks noChangeAspect="0"/>
            </p:cNvPicPr>
            <p:nvPr/>
          </p:nvPicPr>
          <p:blipFill>
            <a:blip r:embed="rId7">
              <a:extLst/>
            </a:blip>
            <a:stretch>
              <a:fillRect/>
            </a:stretch>
          </p:blipFill>
          <p:spPr>
            <a:xfrm rot="7033509">
              <a:off x="-231429" y="781096"/>
              <a:ext cx="1425081" cy="143686"/>
            </a:xfrm>
            <a:prstGeom prst="rect">
              <a:avLst/>
            </a:prstGeom>
            <a:effectLst/>
          </p:spPr>
        </p:pic>
        <p:grpSp>
          <p:nvGrpSpPr>
            <p:cNvPr id="2648" name="Group"/>
            <p:cNvGrpSpPr/>
            <p:nvPr/>
          </p:nvGrpSpPr>
          <p:grpSpPr>
            <a:xfrm>
              <a:off x="347941" y="-1"/>
              <a:ext cx="1178899" cy="461915"/>
              <a:chOff x="0" y="0"/>
              <a:chExt cx="1178898" cy="461913"/>
            </a:xfrm>
          </p:grpSpPr>
          <p:sp>
            <p:nvSpPr>
              <p:cNvPr id="2646"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47" name="advcl"/>
              <p:cNvSpPr txBox="1"/>
              <p:nvPr/>
            </p:nvSpPr>
            <p:spPr>
              <a:xfrm>
                <a:off x="7334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advcl</a:t>
                </a:r>
              </a:p>
            </p:txBody>
          </p:sp>
        </p:grpSp>
        <p:sp>
          <p:nvSpPr>
            <p:cNvPr id="2649" name="if"/>
            <p:cNvSpPr txBox="1"/>
            <p:nvPr/>
          </p:nvSpPr>
          <p:spPr>
            <a:xfrm>
              <a:off x="0" y="4213116"/>
              <a:ext cx="54109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if</a:t>
              </a:r>
            </a:p>
          </p:txBody>
        </p:sp>
        <p:sp>
          <p:nvSpPr>
            <p:cNvPr id="2650" name="true"/>
            <p:cNvSpPr txBox="1"/>
            <p:nvPr/>
          </p:nvSpPr>
          <p:spPr>
            <a:xfrm>
              <a:off x="647677" y="4213116"/>
              <a:ext cx="96788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true</a:t>
              </a:r>
            </a:p>
          </p:txBody>
        </p:sp>
        <p:sp>
          <p:nvSpPr>
            <p:cNvPr id="2651" name="Line"/>
            <p:cNvSpPr/>
            <p:nvPr/>
          </p:nvSpPr>
          <p:spPr>
            <a:xfrm flipV="1">
              <a:off x="226458" y="1552772"/>
              <a:ext cx="1" cy="2880391"/>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653" name=","/>
          <p:cNvSpPr txBox="1"/>
          <p:nvPr/>
        </p:nvSpPr>
        <p:spPr>
          <a:xfrm>
            <a:off x="1447198" y="1755000"/>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2654" name=","/>
          <p:cNvSpPr txBox="1"/>
          <p:nvPr/>
        </p:nvSpPr>
        <p:spPr>
          <a:xfrm>
            <a:off x="2996598" y="1793100"/>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2655" name="."/>
          <p:cNvSpPr txBox="1"/>
          <p:nvPr/>
        </p:nvSpPr>
        <p:spPr>
          <a:xfrm>
            <a:off x="9890949" y="377629"/>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2656" name="Syntactically Transform Sentence with our Annotation"/>
          <p:cNvSpPr txBox="1"/>
          <p:nvPr/>
        </p:nvSpPr>
        <p:spPr>
          <a:xfrm>
            <a:off x="560450" y="8051712"/>
            <a:ext cx="11172699" cy="609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C82506"/>
                </a:solidFill>
              </a:defRPr>
            </a:lvl1pPr>
          </a:lstStyle>
          <a:p>
            <a:pPr/>
            <a:r>
              <a:t>Syntactically Transform Sentence with our Annotation</a:t>
            </a:r>
          </a:p>
        </p:txBody>
      </p:sp>
      <p:sp>
        <p:nvSpPr>
          <p:cNvPr id="2657" name="Line"/>
          <p:cNvSpPr/>
          <p:nvPr/>
        </p:nvSpPr>
        <p:spPr>
          <a:xfrm flipV="1">
            <a:off x="645248" y="2261953"/>
            <a:ext cx="1" cy="4196031"/>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2660" name="Group"/>
          <p:cNvGrpSpPr/>
          <p:nvPr/>
        </p:nvGrpSpPr>
        <p:grpSpPr>
          <a:xfrm>
            <a:off x="55799" y="1946802"/>
            <a:ext cx="1178899" cy="461915"/>
            <a:chOff x="0" y="0"/>
            <a:chExt cx="1178898" cy="461913"/>
          </a:xfrm>
        </p:grpSpPr>
        <p:sp>
          <p:nvSpPr>
            <p:cNvPr id="2658"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59" name="conj"/>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conj</a:t>
              </a:r>
            </a:p>
          </p:txBody>
        </p:sp>
      </p:grpSp>
      <p:sp>
        <p:nvSpPr>
          <p:cNvPr id="2661" name="but"/>
          <p:cNvSpPr txBox="1"/>
          <p:nvPr/>
        </p:nvSpPr>
        <p:spPr>
          <a:xfrm>
            <a:off x="294605" y="6204630"/>
            <a:ext cx="811337" cy="5326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8200"/>
              </a:lnSpc>
              <a:defRPr sz="2800">
                <a:latin typeface="Courier New"/>
                <a:ea typeface="Courier New"/>
                <a:cs typeface="Courier New"/>
                <a:sym typeface="Courier New"/>
              </a:defRPr>
            </a:lvl1pPr>
          </a:lstStyle>
          <a:p>
            <a:pPr/>
            <a:r>
              <a:t>but</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mph" nodeType="afterEffect" presetSubtype="0" presetID="8" grpId="1" accel="50000" decel="50000" fill="hold">
                                  <p:stCondLst>
                                    <p:cond delay="0"/>
                                  </p:stCondLst>
                                  <p:childTnLst>
                                    <p:animRot by="2700000">
                                      <p:cBhvr>
                                        <p:cTn id="6" dur="1000" fill="hold"/>
                                        <p:tgtEl>
                                          <p:spTgt spid="2622"/>
                                        </p:tgtEl>
                                        <p:attrNameLst>
                                          <p:attrName>r</p:attrName>
                                        </p:attrNameLst>
                                      </p:cBhvr>
                                    </p:animRot>
                                  </p:childTnLst>
                                </p:cTn>
                              </p:par>
                            </p:childTnLst>
                          </p:cTn>
                        </p:par>
                        <p:par>
                          <p:cTn id="7" fill="hold">
                            <p:stCondLst>
                              <p:cond delay="0"/>
                            </p:stCondLst>
                            <p:childTnLst>
                              <p:par>
                                <p:cTn id="8" presetClass="path" nodeType="withEffect" presetSubtype="0" presetID="-1" grpId="2" accel="50000" decel="50000" fill="hold">
                                  <p:stCondLst>
                                    <p:cond delay="0"/>
                                  </p:stCondLst>
                                  <p:childTnLst>
                                    <p:animMotion path="M 0.000000 0.000000 L 0.362073 -0.011505" origin="layout" pathEditMode="relative">
                                      <p:cBhvr>
                                        <p:cTn id="9" dur="1000" fill="hold"/>
                                        <p:tgtEl>
                                          <p:spTgt spid="2622"/>
                                        </p:tgtEl>
                                        <p:attrNameLst>
                                          <p:attrName>ppt_x</p:attrName>
                                          <p:attrName>ppt_y</p:attrName>
                                        </p:attrNameLst>
                                      </p:cBhvr>
                                    </p:animMotion>
                                  </p:childTnLst>
                                </p:cTn>
                              </p:par>
                            </p:childTnLst>
                          </p:cTn>
                        </p:par>
                        <p:par>
                          <p:cTn id="10" fill="hold">
                            <p:stCondLst>
                              <p:cond delay="0"/>
                            </p:stCondLst>
                            <p:childTnLst>
                              <p:par>
                                <p:cTn id="11" presetClass="emph" nodeType="withEffect" presetSubtype="0" presetID="6" grpId="3" accel="50000" decel="50000" fill="hold">
                                  <p:stCondLst>
                                    <p:cond delay="0"/>
                                  </p:stCondLst>
                                  <p:childTnLst>
                                    <p:animScale>
                                      <p:cBhvr>
                                        <p:cTn id="12" dur="1000" fill="hold"/>
                                        <p:tgtEl>
                                          <p:spTgt spid="2622"/>
                                        </p:tgtEl>
                                      </p:cBhvr>
                                      <p:by x="34875" y="34875"/>
                                    </p:animScale>
                                  </p:childTnLst>
                                </p:cTn>
                              </p:par>
                            </p:childTnLst>
                          </p:cTn>
                        </p:par>
                        <p:par>
                          <p:cTn id="13" fill="hold">
                            <p:stCondLst>
                              <p:cond delay="0"/>
                            </p:stCondLst>
                            <p:childTnLst>
                              <p:par>
                                <p:cTn id="14" presetClass="path" nodeType="withEffect" presetSubtype="0" presetID="-1" grpId="4" accel="50000" decel="50000" fill="hold">
                                  <p:stCondLst>
                                    <p:cond delay="0"/>
                                  </p:stCondLst>
                                  <p:childTnLst>
                                    <p:animMotion path="M 0.000000 0.000000 L 0.717067 -0.011889" origin="layout" pathEditMode="relative">
                                      <p:cBhvr>
                                        <p:cTn id="15" dur="1000" fill="hold"/>
                                        <p:tgtEl>
                                          <p:spTgt spid="2652"/>
                                        </p:tgtEl>
                                        <p:attrNameLst>
                                          <p:attrName>ppt_x</p:attrName>
                                          <p:attrName>ppt_y</p:attrName>
                                        </p:attrNameLst>
                                      </p:cBhvr>
                                    </p:animMotion>
                                  </p:childTnLst>
                                </p:cTn>
                              </p:par>
                            </p:childTnLst>
                          </p:cTn>
                        </p:par>
                        <p:par>
                          <p:cTn id="16" fill="hold">
                            <p:stCondLst>
                              <p:cond delay="0"/>
                            </p:stCondLst>
                            <p:childTnLst>
                              <p:par>
                                <p:cTn id="17" presetClass="path" nodeType="withEffect" presetSubtype="0" presetID="-1" grpId="5" accel="50000" decel="50000" fill="hold">
                                  <p:stCondLst>
                                    <p:cond delay="0"/>
                                  </p:stCondLst>
                                  <p:childTnLst>
                                    <p:animMotion path="M 0.000000 0.000000 L 0.718641 -0.012199" origin="layout" pathEditMode="relative">
                                      <p:cBhvr>
                                        <p:cTn id="18" dur="1000" fill="hold"/>
                                        <p:tgtEl>
                                          <p:spTgt spid="2653"/>
                                        </p:tgtEl>
                                        <p:attrNameLst>
                                          <p:attrName>ppt_x</p:attrName>
                                          <p:attrName>ppt_y</p:attrName>
                                        </p:attrNameLst>
                                      </p:cBhvr>
                                    </p:animMotion>
                                  </p:childTnLst>
                                </p:cTn>
                              </p:par>
                            </p:childTnLst>
                          </p:cTn>
                        </p:par>
                        <p:par>
                          <p:cTn id="19" fill="hold">
                            <p:stCondLst>
                              <p:cond delay="0"/>
                            </p:stCondLst>
                            <p:childTnLst>
                              <p:par>
                                <p:cTn id="20" presetClass="path" nodeType="withEffect" presetSubtype="0" presetID="-1" grpId="6" accel="50000" decel="50000" fill="hold">
                                  <p:stCondLst>
                                    <p:cond delay="0"/>
                                  </p:stCondLst>
                                  <p:childTnLst>
                                    <p:animMotion path="M 0.000000 0.000000 L 0.718750 -0.011719" origin="layout" pathEditMode="relative">
                                      <p:cBhvr>
                                        <p:cTn id="21" dur="1000" fill="hold"/>
                                        <p:tgtEl>
                                          <p:spTgt spid="2654"/>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22" grpId="3"/>
      <p:bldP build="whole" bldLvl="1" animBg="1" rev="0" advAuto="0" spid="2622" grpId="1"/>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66" name="Line"/>
          <p:cNvSpPr/>
          <p:nvPr/>
        </p:nvSpPr>
        <p:spPr>
          <a:xfrm flipV="1">
            <a:off x="-1212466" y="981668"/>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667" name="Line"/>
          <p:cNvSpPr/>
          <p:nvPr/>
        </p:nvSpPr>
        <p:spPr>
          <a:xfrm flipV="1">
            <a:off x="6191514" y="742997"/>
            <a:ext cx="1" cy="539195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668" name="failed"/>
          <p:cNvSpPr txBox="1"/>
          <p:nvPr/>
        </p:nvSpPr>
        <p:spPr>
          <a:xfrm>
            <a:off x="5553926" y="6228190"/>
            <a:ext cx="139467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failed</a:t>
            </a:r>
          </a:p>
        </p:txBody>
      </p:sp>
      <p:sp>
        <p:nvSpPr>
          <p:cNvPr id="2669" name="Rounded Rectangle"/>
          <p:cNvSpPr/>
          <p:nvPr/>
        </p:nvSpPr>
        <p:spPr>
          <a:xfrm>
            <a:off x="5553926" y="525828"/>
            <a:ext cx="1231695" cy="464407"/>
          </a:xfrm>
          <a:prstGeom prst="roundRect">
            <a:avLst>
              <a:gd name="adj" fmla="val 38637"/>
            </a:avLst>
          </a:prstGeom>
          <a:solidFill>
            <a:schemeClr val="accent4">
              <a:hueOff val="-1081314"/>
              <a:satOff val="4338"/>
              <a:lumOff val="-8931"/>
            </a:schemeClr>
          </a:solidFill>
          <a:ln w="25400">
            <a:solidFill>
              <a:srgbClr val="000000"/>
            </a:solidFill>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670" name="root"/>
          <p:cNvSpPr txBox="1"/>
          <p:nvPr/>
        </p:nvSpPr>
        <p:spPr>
          <a:xfrm>
            <a:off x="5754175" y="507634"/>
            <a:ext cx="1074926" cy="4644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7700"/>
              </a:lnSpc>
              <a:defRPr>
                <a:latin typeface="Courier New"/>
                <a:ea typeface="Courier New"/>
                <a:cs typeface="Courier New"/>
                <a:sym typeface="Courier New"/>
              </a:defRPr>
            </a:lvl1pPr>
          </a:lstStyle>
          <a:p>
            <a:pPr/>
            <a:r>
              <a:t>root</a:t>
            </a:r>
          </a:p>
        </p:txBody>
      </p:sp>
      <p:pic>
        <p:nvPicPr>
          <p:cNvPr id="2671" name="Line Line" descr="Line Line"/>
          <p:cNvPicPr>
            <a:picLocks noChangeAspect="0"/>
          </p:cNvPicPr>
          <p:nvPr/>
        </p:nvPicPr>
        <p:blipFill>
          <a:blip r:embed="rId3">
            <a:extLst/>
          </a:blip>
          <a:stretch>
            <a:fillRect/>
          </a:stretch>
        </p:blipFill>
        <p:spPr>
          <a:xfrm rot="9277532">
            <a:off x="3558496" y="1397652"/>
            <a:ext cx="2627183" cy="143685"/>
          </a:xfrm>
          <a:prstGeom prst="rect">
            <a:avLst/>
          </a:prstGeom>
        </p:spPr>
      </p:pic>
      <p:grpSp>
        <p:nvGrpSpPr>
          <p:cNvPr id="2683" name="Group"/>
          <p:cNvGrpSpPr/>
          <p:nvPr/>
        </p:nvGrpSpPr>
        <p:grpSpPr>
          <a:xfrm>
            <a:off x="2151514" y="1890966"/>
            <a:ext cx="2721693" cy="4859724"/>
            <a:chOff x="0" y="0"/>
            <a:chExt cx="2721691" cy="4859723"/>
          </a:xfrm>
        </p:grpSpPr>
        <p:sp>
          <p:nvSpPr>
            <p:cNvPr id="2673" name="Line"/>
            <p:cNvSpPr/>
            <p:nvPr/>
          </p:nvSpPr>
          <p:spPr>
            <a:xfrm flipV="1">
              <a:off x="428086" y="2019877"/>
              <a:ext cx="1" cy="2512299"/>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74" name="Line"/>
            <p:cNvSpPr/>
            <p:nvPr/>
          </p:nvSpPr>
          <p:spPr>
            <a:xfrm flipV="1">
              <a:off x="1848550" y="442307"/>
              <a:ext cx="1" cy="4277780"/>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pic>
          <p:nvPicPr>
            <p:cNvPr id="2675" name="Line Line" descr="Line Line"/>
            <p:cNvPicPr>
              <a:picLocks noChangeAspect="0"/>
            </p:cNvPicPr>
            <p:nvPr/>
          </p:nvPicPr>
          <p:blipFill>
            <a:blip r:embed="rId4">
              <a:extLst/>
            </a:blip>
            <a:stretch>
              <a:fillRect/>
            </a:stretch>
          </p:blipFill>
          <p:spPr>
            <a:xfrm rot="7186390">
              <a:off x="-73811" y="1151067"/>
              <a:ext cx="1963309" cy="143685"/>
            </a:xfrm>
            <a:prstGeom prst="rect">
              <a:avLst/>
            </a:prstGeom>
            <a:effectLst/>
          </p:spPr>
        </p:pic>
        <p:grpSp>
          <p:nvGrpSpPr>
            <p:cNvPr id="2679" name="Group"/>
            <p:cNvGrpSpPr/>
            <p:nvPr/>
          </p:nvGrpSpPr>
          <p:grpSpPr>
            <a:xfrm>
              <a:off x="1126070" y="-1"/>
              <a:ext cx="1292429" cy="496063"/>
              <a:chOff x="0" y="19090"/>
              <a:chExt cx="1292427" cy="496061"/>
            </a:xfrm>
          </p:grpSpPr>
          <p:sp>
            <p:nvSpPr>
              <p:cNvPr id="2677" name="Rounded Rectangle"/>
              <p:cNvSpPr/>
              <p:nvPr/>
            </p:nvSpPr>
            <p:spPr>
              <a:xfrm>
                <a:off x="0" y="19090"/>
                <a:ext cx="1292428" cy="487307"/>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78" name="dobj"/>
              <p:cNvSpPr txBox="1"/>
              <p:nvPr/>
            </p:nvSpPr>
            <p:spPr>
              <a:xfrm>
                <a:off x="211317" y="27846"/>
                <a:ext cx="927405" cy="4873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2680" name="the"/>
            <p:cNvSpPr txBox="1"/>
            <p:nvPr/>
          </p:nvSpPr>
          <p:spPr>
            <a:xfrm>
              <a:off x="22515" y="4316725"/>
              <a:ext cx="827143" cy="542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2681" name="caper"/>
            <p:cNvSpPr txBox="1"/>
            <p:nvPr/>
          </p:nvSpPr>
          <p:spPr>
            <a:xfrm>
              <a:off x="1414600" y="4316725"/>
              <a:ext cx="1295032" cy="542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caper</a:t>
              </a:r>
            </a:p>
          </p:txBody>
        </p:sp>
        <p:sp>
          <p:nvSpPr>
            <p:cNvPr id="2682" name="Shape"/>
            <p:cNvSpPr/>
            <p:nvPr/>
          </p:nvSpPr>
          <p:spPr>
            <a:xfrm>
              <a:off x="0" y="160583"/>
              <a:ext cx="2721692" cy="46065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906" y="805"/>
                  </a:moveTo>
                  <a:lnTo>
                    <a:pt x="18266" y="0"/>
                  </a:lnTo>
                  <a:lnTo>
                    <a:pt x="21600" y="21574"/>
                  </a:lnTo>
                  <a:lnTo>
                    <a:pt x="0" y="21600"/>
                  </a:lnTo>
                  <a:lnTo>
                    <a:pt x="3562" y="8822"/>
                  </a:lnTo>
                  <a:lnTo>
                    <a:pt x="10906" y="805"/>
                  </a:lnTo>
                  <a:close/>
                </a:path>
              </a:pathLst>
            </a:custGeom>
            <a:solidFill>
              <a:schemeClr val="accent4">
                <a:hueOff val="-1081314"/>
                <a:satOff val="4338"/>
                <a:lumOff val="-8931"/>
                <a:alpha val="24630"/>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2694" name="Group"/>
          <p:cNvGrpSpPr/>
          <p:nvPr/>
        </p:nvGrpSpPr>
        <p:grpSpPr>
          <a:xfrm>
            <a:off x="7725950" y="1818221"/>
            <a:ext cx="1954255" cy="4918587"/>
            <a:chOff x="0" y="0"/>
            <a:chExt cx="1954254" cy="4918585"/>
          </a:xfrm>
        </p:grpSpPr>
        <p:sp>
          <p:nvSpPr>
            <p:cNvPr id="2684" name="Shape"/>
            <p:cNvSpPr/>
            <p:nvPr/>
          </p:nvSpPr>
          <p:spPr>
            <a:xfrm>
              <a:off x="51492" y="438664"/>
              <a:ext cx="1902763" cy="4389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98" y="10"/>
                  </a:moveTo>
                  <a:lnTo>
                    <a:pt x="17621" y="0"/>
                  </a:lnTo>
                  <a:lnTo>
                    <a:pt x="21600" y="21574"/>
                  </a:lnTo>
                  <a:lnTo>
                    <a:pt x="0" y="21600"/>
                  </a:lnTo>
                  <a:lnTo>
                    <a:pt x="450" y="5033"/>
                  </a:lnTo>
                  <a:lnTo>
                    <a:pt x="6598" y="10"/>
                  </a:lnTo>
                  <a:close/>
                </a:path>
              </a:pathLst>
            </a:custGeom>
            <a:solidFill>
              <a:schemeClr val="accent4">
                <a:hueOff val="-1081314"/>
                <a:satOff val="4338"/>
                <a:lumOff val="-8931"/>
                <a:alpha val="24630"/>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85" name="Line"/>
            <p:cNvSpPr/>
            <p:nvPr/>
          </p:nvSpPr>
          <p:spPr>
            <a:xfrm flipV="1">
              <a:off x="979232" y="464240"/>
              <a:ext cx="1" cy="4000478"/>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pic>
          <p:nvPicPr>
            <p:cNvPr id="2686" name="Line Line" descr="Line Line"/>
            <p:cNvPicPr>
              <a:picLocks noChangeAspect="0"/>
            </p:cNvPicPr>
            <p:nvPr/>
          </p:nvPicPr>
          <p:blipFill>
            <a:blip r:embed="rId5">
              <a:extLst/>
            </a:blip>
            <a:stretch>
              <a:fillRect/>
            </a:stretch>
          </p:blipFill>
          <p:spPr>
            <a:xfrm rot="7033509">
              <a:off x="-238553" y="819169"/>
              <a:ext cx="1482280" cy="143685"/>
            </a:xfrm>
            <a:prstGeom prst="rect">
              <a:avLst/>
            </a:prstGeom>
            <a:effectLst/>
          </p:spPr>
        </p:pic>
        <p:grpSp>
          <p:nvGrpSpPr>
            <p:cNvPr id="2690" name="Group"/>
            <p:cNvGrpSpPr/>
            <p:nvPr/>
          </p:nvGrpSpPr>
          <p:grpSpPr>
            <a:xfrm>
              <a:off x="363472" y="0"/>
              <a:ext cx="1231521" cy="482533"/>
              <a:chOff x="0" y="0"/>
              <a:chExt cx="1231520" cy="482532"/>
            </a:xfrm>
          </p:grpSpPr>
          <p:sp>
            <p:nvSpPr>
              <p:cNvPr id="2688" name="Rounded Rectangle"/>
              <p:cNvSpPr/>
              <p:nvPr/>
            </p:nvSpPr>
            <p:spPr>
              <a:xfrm>
                <a:off x="0" y="18191"/>
                <a:ext cx="1231521" cy="464342"/>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689" name="advcl"/>
              <p:cNvSpPr txBox="1"/>
              <p:nvPr/>
            </p:nvSpPr>
            <p:spPr>
              <a:xfrm>
                <a:off x="76618" y="0"/>
                <a:ext cx="1074775" cy="4643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r" defTabSz="457200">
                  <a:lnSpc>
                    <a:spcPts val="7700"/>
                  </a:lnSpc>
                  <a:defRPr>
                    <a:latin typeface="Courier New"/>
                    <a:ea typeface="Courier New"/>
                    <a:cs typeface="Courier New"/>
                    <a:sym typeface="Courier New"/>
                  </a:defRPr>
                </a:lvl1pPr>
              </a:lstStyle>
              <a:p>
                <a:pPr/>
                <a:r>
                  <a:t>advcl</a:t>
                </a:r>
              </a:p>
            </p:txBody>
          </p:sp>
        </p:grpSp>
        <p:sp>
          <p:nvSpPr>
            <p:cNvPr id="2691" name="if"/>
            <p:cNvSpPr txBox="1"/>
            <p:nvPr/>
          </p:nvSpPr>
          <p:spPr>
            <a:xfrm>
              <a:off x="0" y="4401176"/>
              <a:ext cx="565243" cy="5174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if</a:t>
              </a:r>
            </a:p>
          </p:txBody>
        </p:sp>
        <p:sp>
          <p:nvSpPr>
            <p:cNvPr id="2692" name="true"/>
            <p:cNvSpPr txBox="1"/>
            <p:nvPr/>
          </p:nvSpPr>
          <p:spPr>
            <a:xfrm>
              <a:off x="676588" y="4401176"/>
              <a:ext cx="1011083" cy="5174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true</a:t>
              </a:r>
            </a:p>
          </p:txBody>
        </p:sp>
        <p:sp>
          <p:nvSpPr>
            <p:cNvPr id="2693" name="Line"/>
            <p:cNvSpPr/>
            <p:nvPr/>
          </p:nvSpPr>
          <p:spPr>
            <a:xfrm flipV="1">
              <a:off x="236566" y="1622083"/>
              <a:ext cx="1" cy="3008962"/>
            </a:xfrm>
            <a:prstGeom prst="line">
              <a:avLst/>
            </a:prstGeom>
            <a:noFill/>
            <a:ln w="63500" cap="rnd">
              <a:solidFill>
                <a:srgbClr val="000000"/>
              </a:solidFill>
              <a:custDash>
                <a:ds d="100000" sp="200000"/>
              </a:custDash>
              <a:roun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695" name=","/>
          <p:cNvSpPr txBox="1"/>
          <p:nvPr/>
        </p:nvSpPr>
        <p:spPr>
          <a:xfrm>
            <a:off x="7701353" y="1575953"/>
            <a:ext cx="303813" cy="8961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5000"/>
            </a:lvl1pPr>
          </a:lstStyle>
          <a:p>
            <a:pPr/>
            <a:r>
              <a:t>,</a:t>
            </a:r>
          </a:p>
        </p:txBody>
      </p:sp>
      <p:sp>
        <p:nvSpPr>
          <p:cNvPr id="2696" name=","/>
          <p:cNvSpPr txBox="1"/>
          <p:nvPr/>
        </p:nvSpPr>
        <p:spPr>
          <a:xfrm>
            <a:off x="9319914" y="1615754"/>
            <a:ext cx="303813" cy="8961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5000"/>
            </a:lvl1pPr>
          </a:lstStyle>
          <a:p>
            <a:pPr/>
            <a:r>
              <a:t>,</a:t>
            </a:r>
          </a:p>
        </p:txBody>
      </p:sp>
      <p:sp>
        <p:nvSpPr>
          <p:cNvPr id="2697" name="."/>
          <p:cNvSpPr txBox="1"/>
          <p:nvPr/>
        </p:nvSpPr>
        <p:spPr>
          <a:xfrm>
            <a:off x="6931849" y="310897"/>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pic>
        <p:nvPicPr>
          <p:cNvPr id="2698" name="Line Line" descr="Line Line"/>
          <p:cNvPicPr>
            <a:picLocks noChangeAspect="0"/>
          </p:cNvPicPr>
          <p:nvPr/>
        </p:nvPicPr>
        <p:blipFill>
          <a:blip r:embed="rId6">
            <a:extLst/>
          </a:blip>
          <a:stretch>
            <a:fillRect/>
          </a:stretch>
        </p:blipFill>
        <p:spPr>
          <a:xfrm rot="1433599">
            <a:off x="6400407" y="1327583"/>
            <a:ext cx="2240258" cy="179607"/>
          </a:xfrm>
          <a:prstGeom prst="rect">
            <a:avLst/>
          </a:prstGeom>
        </p:spPr>
      </p:pic>
      <p:sp>
        <p:nvSpPr>
          <p:cNvPr id="2700" name="."/>
          <p:cNvSpPr txBox="1"/>
          <p:nvPr/>
        </p:nvSpPr>
        <p:spPr>
          <a:xfrm>
            <a:off x="9966125" y="5743998"/>
            <a:ext cx="32613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1"/>
                </a:solidFill>
              </a:defRPr>
            </a:lvl1pPr>
          </a:lstStyle>
          <a:p>
            <a:pPr/>
            <a:r>
              <a:t>.</a:t>
            </a:r>
          </a:p>
        </p:txBody>
      </p:sp>
      <p:sp>
        <p:nvSpPr>
          <p:cNvPr id="2701" name=","/>
          <p:cNvSpPr txBox="1"/>
          <p:nvPr/>
        </p:nvSpPr>
        <p:spPr>
          <a:xfrm>
            <a:off x="7375121" y="582470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702" name=","/>
          <p:cNvSpPr txBox="1"/>
          <p:nvPr/>
        </p:nvSpPr>
        <p:spPr>
          <a:xfrm>
            <a:off x="9559521" y="5824706"/>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grpSp>
        <p:nvGrpSpPr>
          <p:cNvPr id="2708" name="Group"/>
          <p:cNvGrpSpPr/>
          <p:nvPr/>
        </p:nvGrpSpPr>
        <p:grpSpPr>
          <a:xfrm>
            <a:off x="2199430" y="7071291"/>
            <a:ext cx="7239591" cy="542999"/>
            <a:chOff x="0" y="0"/>
            <a:chExt cx="7239590" cy="542998"/>
          </a:xfrm>
        </p:grpSpPr>
        <p:sp>
          <p:nvSpPr>
            <p:cNvPr id="2703" name="failed"/>
            <p:cNvSpPr txBox="1"/>
            <p:nvPr/>
          </p:nvSpPr>
          <p:spPr>
            <a:xfrm>
              <a:off x="3379896" y="20498"/>
              <a:ext cx="1394670"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8200"/>
                </a:lnSpc>
                <a:defRPr sz="2800">
                  <a:latin typeface="Courier New"/>
                  <a:ea typeface="Courier New"/>
                  <a:cs typeface="Courier New"/>
                  <a:sym typeface="Courier New"/>
                </a:defRPr>
              </a:lvl1pPr>
            </a:lstStyle>
            <a:p>
              <a:pPr/>
              <a:r>
                <a:t>failed</a:t>
              </a:r>
            </a:p>
          </p:txBody>
        </p:sp>
        <p:sp>
          <p:nvSpPr>
            <p:cNvPr id="2704" name="the"/>
            <p:cNvSpPr txBox="1"/>
            <p:nvPr/>
          </p:nvSpPr>
          <p:spPr>
            <a:xfrm>
              <a:off x="0" y="0"/>
              <a:ext cx="827142" cy="542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2705" name="caper"/>
            <p:cNvSpPr txBox="1"/>
            <p:nvPr/>
          </p:nvSpPr>
          <p:spPr>
            <a:xfrm>
              <a:off x="1392084" y="0"/>
              <a:ext cx="1295033" cy="542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caper</a:t>
              </a:r>
            </a:p>
          </p:txBody>
        </p:sp>
        <p:sp>
          <p:nvSpPr>
            <p:cNvPr id="2706" name="if"/>
            <p:cNvSpPr txBox="1"/>
            <p:nvPr/>
          </p:nvSpPr>
          <p:spPr>
            <a:xfrm>
              <a:off x="5551920" y="11707"/>
              <a:ext cx="565243" cy="517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if</a:t>
              </a:r>
            </a:p>
          </p:txBody>
        </p:sp>
        <p:sp>
          <p:nvSpPr>
            <p:cNvPr id="2707" name="true"/>
            <p:cNvSpPr txBox="1"/>
            <p:nvPr/>
          </p:nvSpPr>
          <p:spPr>
            <a:xfrm>
              <a:off x="6228508" y="11707"/>
              <a:ext cx="1011083" cy="5174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8200"/>
                </a:lnSpc>
                <a:defRPr sz="2800">
                  <a:latin typeface="Courier New"/>
                  <a:ea typeface="Courier New"/>
                  <a:cs typeface="Courier New"/>
                  <a:sym typeface="Courier New"/>
                </a:defRPr>
              </a:lvl1pPr>
            </a:lstStyle>
            <a:p>
              <a:pPr/>
              <a:r>
                <a:t>true</a:t>
              </a:r>
            </a:p>
          </p:txBody>
        </p:sp>
      </p:grpSp>
      <p:sp>
        <p:nvSpPr>
          <p:cNvPr id="2709" name=","/>
          <p:cNvSpPr txBox="1"/>
          <p:nvPr/>
        </p:nvSpPr>
        <p:spPr>
          <a:xfrm>
            <a:off x="7375121" y="691050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hueOff val="362282"/>
                    <a:satOff val="31803"/>
                    <a:lumOff val="-18242"/>
                  </a:schemeClr>
                </a:solidFill>
              </a:defRPr>
            </a:lvl1pPr>
          </a:lstStyle>
          <a:p>
            <a:pPr/>
            <a:r>
              <a:t>,</a:t>
            </a:r>
          </a:p>
        </p:txBody>
      </p:sp>
      <p:sp>
        <p:nvSpPr>
          <p:cNvPr id="2710" name="."/>
          <p:cNvSpPr txBox="1"/>
          <p:nvPr/>
        </p:nvSpPr>
        <p:spPr>
          <a:xfrm>
            <a:off x="9715607" y="6829792"/>
            <a:ext cx="326137" cy="10192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chemeClr val="accent3">
                    <a:hueOff val="362282"/>
                    <a:satOff val="31803"/>
                    <a:lumOff val="-18242"/>
                  </a:schemeClr>
                </a:solidFill>
              </a:defRPr>
            </a:lvl1pPr>
          </a:lstStyle>
          <a:p>
            <a:pPr/>
            <a:r>
              <a:t>.</a:t>
            </a:r>
          </a:p>
        </p:txBody>
      </p:sp>
      <p:sp>
        <p:nvSpPr>
          <p:cNvPr id="2711" name="Syntactically Transform Sentence with our Annotation"/>
          <p:cNvSpPr txBox="1"/>
          <p:nvPr/>
        </p:nvSpPr>
        <p:spPr>
          <a:xfrm>
            <a:off x="560450" y="8051712"/>
            <a:ext cx="11172699" cy="609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400">
                <a:solidFill>
                  <a:srgbClr val="C82506"/>
                </a:solidFill>
              </a:defRPr>
            </a:lvl1pPr>
          </a:lstStyle>
          <a:p>
            <a:pPr/>
            <a:r>
              <a:t>Syntactically Transform Sentence with our Annotation</a:t>
            </a:r>
          </a:p>
        </p:txBody>
      </p:sp>
      <p:pic>
        <p:nvPicPr>
          <p:cNvPr id="2712" name="Line Line" descr="Line Line"/>
          <p:cNvPicPr>
            <a:picLocks noChangeAspect="0"/>
          </p:cNvPicPr>
          <p:nvPr/>
        </p:nvPicPr>
        <p:blipFill>
          <a:blip r:embed="rId7">
            <a:extLst/>
          </a:blip>
          <a:stretch>
            <a:fillRect/>
          </a:stretch>
        </p:blipFill>
        <p:spPr>
          <a:xfrm rot="20946074">
            <a:off x="407710" y="1345544"/>
            <a:ext cx="5535237" cy="143685"/>
          </a:xfrm>
          <a:prstGeom prst="rect">
            <a:avLst/>
          </a:prstGeom>
        </p:spPr>
      </p:pic>
      <p:sp>
        <p:nvSpPr>
          <p:cNvPr id="2714" name="Line"/>
          <p:cNvSpPr/>
          <p:nvPr/>
        </p:nvSpPr>
        <p:spPr>
          <a:xfrm flipV="1">
            <a:off x="645248" y="2261953"/>
            <a:ext cx="1" cy="4196031"/>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grpSp>
        <p:nvGrpSpPr>
          <p:cNvPr id="2717" name="Group"/>
          <p:cNvGrpSpPr/>
          <p:nvPr/>
        </p:nvGrpSpPr>
        <p:grpSpPr>
          <a:xfrm>
            <a:off x="55799" y="1946802"/>
            <a:ext cx="1178899" cy="461915"/>
            <a:chOff x="0" y="0"/>
            <a:chExt cx="1178898" cy="461913"/>
          </a:xfrm>
        </p:grpSpPr>
        <p:sp>
          <p:nvSpPr>
            <p:cNvPr id="2715"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716" name="conj"/>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457200">
                <a:lnSpc>
                  <a:spcPts val="7700"/>
                </a:lnSpc>
                <a:defRPr>
                  <a:latin typeface="Courier New"/>
                  <a:ea typeface="Courier New"/>
                  <a:cs typeface="Courier New"/>
                  <a:sym typeface="Courier New"/>
                </a:defRPr>
              </a:lvl1pPr>
            </a:lstStyle>
            <a:p>
              <a:pPr/>
              <a:r>
                <a:t>conj</a:t>
              </a:r>
            </a:p>
          </p:txBody>
        </p:sp>
      </p:grpSp>
      <p:sp>
        <p:nvSpPr>
          <p:cNvPr id="2718" name="but"/>
          <p:cNvSpPr txBox="1"/>
          <p:nvPr/>
        </p:nvSpPr>
        <p:spPr>
          <a:xfrm>
            <a:off x="294605" y="6204630"/>
            <a:ext cx="811337" cy="5326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8200"/>
              </a:lnSpc>
              <a:defRPr sz="2800">
                <a:latin typeface="Courier New"/>
                <a:ea typeface="Courier New"/>
                <a:cs typeface="Courier New"/>
                <a:sym typeface="Courier New"/>
              </a:defRPr>
            </a:lvl1pPr>
          </a:lstStyle>
          <a:p>
            <a:pPr/>
            <a:r>
              <a:t>but</a:t>
            </a:r>
          </a:p>
        </p:txBody>
      </p:sp>
      <p:sp>
        <p:nvSpPr>
          <p:cNvPr id="2719" name="but"/>
          <p:cNvSpPr txBox="1"/>
          <p:nvPr/>
        </p:nvSpPr>
        <p:spPr>
          <a:xfrm>
            <a:off x="294605" y="7121290"/>
            <a:ext cx="811337" cy="5326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l" defTabSz="457200">
              <a:lnSpc>
                <a:spcPts val="8200"/>
              </a:lnSpc>
              <a:defRPr sz="2800">
                <a:latin typeface="Courier New"/>
                <a:ea typeface="Courier New"/>
                <a:cs typeface="Courier New"/>
                <a:sym typeface="Courier New"/>
              </a:defRPr>
            </a:lvl1pPr>
          </a:lstStyle>
          <a:p>
            <a:pPr/>
            <a:r>
              <a:t>but</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00"/>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701"/>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27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4" fill="hold">
                                  <p:stCondLst>
                                    <p:cond delay="0"/>
                                  </p:stCondLst>
                                  <p:iterate type="el" backwards="0">
                                    <p:tmAbs val="0"/>
                                  </p:iterate>
                                  <p:childTnLst>
                                    <p:set>
                                      <p:cBhvr>
                                        <p:cTn id="16" fill="hold"/>
                                        <p:tgtEl>
                                          <p:spTgt spid="2708"/>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27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6" fill="hold">
                                  <p:stCondLst>
                                    <p:cond delay="0"/>
                                  </p:stCondLst>
                                  <p:iterate type="el" backwards="0">
                                    <p:tmAbs val="0"/>
                                  </p:iterate>
                                  <p:childTnLst>
                                    <p:set>
                                      <p:cBhvr>
                                        <p:cTn id="23" fill="hold"/>
                                        <p:tgtEl>
                                          <p:spTgt spid="2709"/>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7" fill="hold">
                                  <p:stCondLst>
                                    <p:cond delay="0"/>
                                  </p:stCondLst>
                                  <p:iterate type="el" backwards="0">
                                    <p:tmAbs val="0"/>
                                  </p:iterate>
                                  <p:childTnLst>
                                    <p:set>
                                      <p:cBhvr>
                                        <p:cTn id="26" fill="hold"/>
                                        <p:tgtEl>
                                          <p:spTgt spid="27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09" grpId="6"/>
      <p:bldP build="whole" bldLvl="1" animBg="1" rev="0" advAuto="0" spid="2700" grpId="1"/>
      <p:bldP build="whole" bldLvl="1" animBg="1" rev="0" advAuto="0" spid="2710" grpId="7"/>
      <p:bldP build="whole" bldLvl="1" animBg="1" rev="0" advAuto="0" spid="2708" grpId="4"/>
      <p:bldP build="whole" bldLvl="1" animBg="1" rev="0" advAuto="0" spid="2701" grpId="2"/>
      <p:bldP build="whole" bldLvl="1" animBg="1" rev="0" advAuto="0" spid="2702" grpId="3"/>
      <p:bldP build="whole" bldLvl="1" animBg="1" rev="0" advAuto="0" spid="2719" grpId="5"/>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23" name="Image" descr="Image"/>
          <p:cNvPicPr>
            <a:picLocks noChangeAspect="1"/>
          </p:cNvPicPr>
          <p:nvPr/>
        </p:nvPicPr>
        <p:blipFill>
          <a:blip r:embed="rId3">
            <a:extLst/>
          </a:blip>
          <a:stretch>
            <a:fillRect/>
          </a:stretch>
        </p:blipFill>
        <p:spPr>
          <a:xfrm>
            <a:off x="429525" y="-135849"/>
            <a:ext cx="12145750" cy="10826091"/>
          </a:xfrm>
          <a:prstGeom prst="rect">
            <a:avLst/>
          </a:prstGeom>
          <a:ln w="12700">
            <a:miter lim="400000"/>
          </a:ln>
        </p:spPr>
      </p:pic>
      <p:sp>
        <p:nvSpPr>
          <p:cNvPr id="272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solidFill>
      </p:bgPr>
    </p:bg>
    <p:spTree>
      <p:nvGrpSpPr>
        <p:cNvPr id="1" name=""/>
        <p:cNvGrpSpPr/>
        <p:nvPr/>
      </p:nvGrpSpPr>
      <p:grpSpPr>
        <a:xfrm>
          <a:off x="0" y="0"/>
          <a:ext cx="0" cy="0"/>
          <a:chOff x="0" y="0"/>
          <a:chExt cx="0" cy="0"/>
        </a:xfrm>
      </p:grpSpPr>
      <p:pic>
        <p:nvPicPr>
          <p:cNvPr id="2728" name="Image" descr="Image"/>
          <p:cNvPicPr>
            <a:picLocks noChangeAspect="1"/>
          </p:cNvPicPr>
          <p:nvPr/>
        </p:nvPicPr>
        <p:blipFill>
          <a:blip r:embed="rId2">
            <a:extLst/>
          </a:blip>
          <a:stretch>
            <a:fillRect/>
          </a:stretch>
        </p:blipFill>
        <p:spPr>
          <a:xfrm>
            <a:off x="267040" y="2862769"/>
            <a:ext cx="9357194" cy="5755262"/>
          </a:xfrm>
          <a:prstGeom prst="rect">
            <a:avLst/>
          </a:prstGeom>
          <a:ln w="12700">
            <a:miter lim="400000"/>
          </a:ln>
        </p:spPr>
      </p:pic>
      <p:sp>
        <p:nvSpPr>
          <p:cNvPr id="2729" name="Implemented by…"/>
          <p:cNvSpPr txBox="1"/>
          <p:nvPr/>
        </p:nvSpPr>
        <p:spPr>
          <a:xfrm>
            <a:off x="1024382" y="65535"/>
            <a:ext cx="10956037" cy="25359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8000">
                <a:latin typeface="+mn-lt"/>
                <a:ea typeface="+mn-ea"/>
                <a:cs typeface="+mn-cs"/>
                <a:sym typeface="Helvetica Neue Medium"/>
              </a:defRPr>
            </a:pPr>
            <a:r>
              <a:t>Implemented by </a:t>
            </a:r>
          </a:p>
          <a:p>
            <a:pPr>
              <a:defRPr b="0" sz="8000">
                <a:latin typeface="+mn-lt"/>
                <a:ea typeface="+mn-ea"/>
                <a:cs typeface="+mn-cs"/>
                <a:sym typeface="Helvetica Neue Medium"/>
              </a:defRPr>
            </a:pPr>
            <a:r>
              <a:t>Finite State Transducer</a:t>
            </a:r>
          </a:p>
        </p:txBody>
      </p:sp>
      <p:pic>
        <p:nvPicPr>
          <p:cNvPr id="2730" name="Image" descr="Image"/>
          <p:cNvPicPr>
            <a:picLocks noChangeAspect="1"/>
          </p:cNvPicPr>
          <p:nvPr/>
        </p:nvPicPr>
        <p:blipFill>
          <a:blip r:embed="rId3">
            <a:extLst/>
          </a:blip>
          <a:stretch>
            <a:fillRect/>
          </a:stretch>
        </p:blipFill>
        <p:spPr>
          <a:xfrm>
            <a:off x="10122351" y="3304657"/>
            <a:ext cx="1562101" cy="334773"/>
          </a:xfrm>
          <a:prstGeom prst="rect">
            <a:avLst/>
          </a:prstGeom>
          <a:ln w="12700">
            <a:miter lim="400000"/>
          </a:ln>
        </p:spPr>
      </p:pic>
      <p:pic>
        <p:nvPicPr>
          <p:cNvPr id="2731" name="Image" descr="Image"/>
          <p:cNvPicPr>
            <a:picLocks noChangeAspect="1"/>
          </p:cNvPicPr>
          <p:nvPr/>
        </p:nvPicPr>
        <p:blipFill>
          <a:blip r:embed="rId4">
            <a:extLst/>
          </a:blip>
          <a:stretch>
            <a:fillRect/>
          </a:stretch>
        </p:blipFill>
        <p:spPr>
          <a:xfrm>
            <a:off x="10122351" y="4474146"/>
            <a:ext cx="1320801" cy="334773"/>
          </a:xfrm>
          <a:prstGeom prst="rect">
            <a:avLst/>
          </a:prstGeom>
          <a:ln w="12700">
            <a:miter lim="400000"/>
          </a:ln>
        </p:spPr>
      </p:pic>
      <p:pic>
        <p:nvPicPr>
          <p:cNvPr id="2732" name="Image" descr="Image"/>
          <p:cNvPicPr>
            <a:picLocks noChangeAspect="1"/>
          </p:cNvPicPr>
          <p:nvPr/>
        </p:nvPicPr>
        <p:blipFill>
          <a:blip r:embed="rId5">
            <a:extLst/>
          </a:blip>
          <a:stretch>
            <a:fillRect/>
          </a:stretch>
        </p:blipFill>
        <p:spPr>
          <a:xfrm>
            <a:off x="10122351" y="5019814"/>
            <a:ext cx="1562101" cy="334773"/>
          </a:xfrm>
          <a:prstGeom prst="rect">
            <a:avLst/>
          </a:prstGeom>
          <a:ln w="12700">
            <a:miter lim="400000"/>
          </a:ln>
        </p:spPr>
      </p:pic>
      <p:pic>
        <p:nvPicPr>
          <p:cNvPr id="2733" name="Image" descr="Image"/>
          <p:cNvPicPr>
            <a:picLocks noChangeAspect="1"/>
          </p:cNvPicPr>
          <p:nvPr/>
        </p:nvPicPr>
        <p:blipFill>
          <a:blip r:embed="rId6">
            <a:extLst/>
          </a:blip>
          <a:stretch>
            <a:fillRect/>
          </a:stretch>
        </p:blipFill>
        <p:spPr>
          <a:xfrm>
            <a:off x="10122351" y="3879195"/>
            <a:ext cx="1358901" cy="334773"/>
          </a:xfrm>
          <a:prstGeom prst="rect">
            <a:avLst/>
          </a:prstGeom>
          <a:ln w="12700">
            <a:miter lim="400000"/>
          </a:ln>
        </p:spPr>
      </p:pic>
      <p:pic>
        <p:nvPicPr>
          <p:cNvPr id="2734" name="Image" descr="Image"/>
          <p:cNvPicPr>
            <a:picLocks noChangeAspect="1"/>
          </p:cNvPicPr>
          <p:nvPr/>
        </p:nvPicPr>
        <p:blipFill>
          <a:blip r:embed="rId7">
            <a:extLst/>
          </a:blip>
          <a:stretch>
            <a:fillRect/>
          </a:stretch>
        </p:blipFill>
        <p:spPr>
          <a:xfrm>
            <a:off x="10122351" y="3304657"/>
            <a:ext cx="1562101" cy="334773"/>
          </a:xfrm>
          <a:prstGeom prst="rect">
            <a:avLst/>
          </a:prstGeom>
          <a:ln w="12700">
            <a:miter lim="400000"/>
          </a:ln>
        </p:spPr>
      </p:pic>
      <p:pic>
        <p:nvPicPr>
          <p:cNvPr id="2735" name="Line Line" descr="Line Line"/>
          <p:cNvPicPr>
            <a:picLocks noChangeAspect="0"/>
          </p:cNvPicPr>
          <p:nvPr/>
        </p:nvPicPr>
        <p:blipFill>
          <a:blip r:embed="rId8">
            <a:extLst/>
          </a:blip>
          <a:stretch>
            <a:fillRect/>
          </a:stretch>
        </p:blipFill>
        <p:spPr>
          <a:xfrm rot="20460533">
            <a:off x="1276142" y="5135730"/>
            <a:ext cx="3115992" cy="457905"/>
          </a:xfrm>
          <a:prstGeom prst="rect">
            <a:avLst/>
          </a:prstGeom>
        </p:spPr>
      </p:pic>
      <p:pic>
        <p:nvPicPr>
          <p:cNvPr id="2737" name="Line Line" descr="Line Line"/>
          <p:cNvPicPr>
            <a:picLocks noChangeAspect="0"/>
          </p:cNvPicPr>
          <p:nvPr/>
        </p:nvPicPr>
        <p:blipFill>
          <a:blip r:embed="rId9">
            <a:extLst/>
          </a:blip>
          <a:stretch>
            <a:fillRect/>
          </a:stretch>
        </p:blipFill>
        <p:spPr>
          <a:xfrm rot="20488775">
            <a:off x="5315902" y="6361675"/>
            <a:ext cx="2829093" cy="457904"/>
          </a:xfrm>
          <a:prstGeom prst="rect">
            <a:avLst/>
          </a:prstGeom>
        </p:spPr>
      </p:pic>
      <p:pic>
        <p:nvPicPr>
          <p:cNvPr id="2741" name="Connection Line" descr="Connection Line"/>
          <p:cNvPicPr>
            <a:picLocks noChangeAspect="0"/>
          </p:cNvPicPr>
          <p:nvPr/>
        </p:nvPicPr>
        <p:blipFill>
          <a:blip r:embed="rId10">
            <a:extLst/>
          </a:blip>
          <a:stretch>
            <a:fillRect/>
          </a:stretch>
        </p:blipFill>
        <p:spPr>
          <a:xfrm>
            <a:off x="3782160" y="5034820"/>
            <a:ext cx="661314" cy="1881419"/>
          </a:xfrm>
          <a:prstGeom prst="rect">
            <a:avLst/>
          </a:prstGeom>
        </p:spPr>
      </p:pic>
      <p:sp>
        <p:nvSpPr>
          <p:cNvPr id="274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35"/>
                                        </p:tgtEl>
                                        <p:attrNameLst>
                                          <p:attrName>style.visibility</p:attrName>
                                        </p:attrNameLst>
                                      </p:cBhvr>
                                      <p:to>
                                        <p:strVal val="visible"/>
                                      </p:to>
                                    </p:set>
                                    <p:animEffect filter="wipe(left)" transition="in">
                                      <p:cBhvr>
                                        <p:cTn id="7" dur="500"/>
                                        <p:tgtEl>
                                          <p:spTgt spid="2735"/>
                                        </p:tgtEl>
                                      </p:cBhvr>
                                    </p:animEffect>
                                  </p:childTnLst>
                                </p:cTn>
                              </p:par>
                            </p:childTnLst>
                          </p:cTn>
                        </p:par>
                        <p:par>
                          <p:cTn id="8" fill="hold">
                            <p:stCondLst>
                              <p:cond delay="500"/>
                            </p:stCondLst>
                            <p:childTnLst>
                              <p:par>
                                <p:cTn id="9" presetClass="entr" nodeType="afterEffect" presetSubtype="1" presetID="22" grpId="2" fill="hold">
                                  <p:stCondLst>
                                    <p:cond delay="0"/>
                                  </p:stCondLst>
                                  <p:iterate type="el" backwards="0">
                                    <p:tmAbs val="0"/>
                                  </p:iterate>
                                  <p:childTnLst>
                                    <p:set>
                                      <p:cBhvr>
                                        <p:cTn id="10" fill="hold"/>
                                        <p:tgtEl>
                                          <p:spTgt spid="2741"/>
                                        </p:tgtEl>
                                        <p:attrNameLst>
                                          <p:attrName>style.visibility</p:attrName>
                                        </p:attrNameLst>
                                      </p:cBhvr>
                                      <p:to>
                                        <p:strVal val="visible"/>
                                      </p:to>
                                    </p:set>
                                    <p:animEffect filter="wipe(up)" transition="in">
                                      <p:cBhvr>
                                        <p:cTn id="11" dur="1000"/>
                                        <p:tgtEl>
                                          <p:spTgt spid="2741"/>
                                        </p:tgtEl>
                                      </p:cBhvr>
                                    </p:animEffect>
                                  </p:childTnLst>
                                </p:cTn>
                              </p:par>
                            </p:childTnLst>
                          </p:cTn>
                        </p:par>
                        <p:par>
                          <p:cTn id="12" fill="hold">
                            <p:stCondLst>
                              <p:cond delay="1500"/>
                            </p:stCondLst>
                            <p:childTnLst>
                              <p:par>
                                <p:cTn id="13" presetClass="entr" nodeType="afterEffect" presetSubtype="8" presetID="22" grpId="3" fill="hold">
                                  <p:stCondLst>
                                    <p:cond delay="0"/>
                                  </p:stCondLst>
                                  <p:iterate type="el" backwards="0">
                                    <p:tmAbs val="0"/>
                                  </p:iterate>
                                  <p:childTnLst>
                                    <p:set>
                                      <p:cBhvr>
                                        <p:cTn id="14" fill="hold"/>
                                        <p:tgtEl>
                                          <p:spTgt spid="2737"/>
                                        </p:tgtEl>
                                        <p:attrNameLst>
                                          <p:attrName>style.visibility</p:attrName>
                                        </p:attrNameLst>
                                      </p:cBhvr>
                                      <p:to>
                                        <p:strVal val="visible"/>
                                      </p:to>
                                    </p:set>
                                    <p:animEffect filter="wipe(left)" transition="in">
                                      <p:cBhvr>
                                        <p:cTn id="15" dur="500"/>
                                        <p:tgtEl>
                                          <p:spTgt spid="27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41" grpId="2"/>
      <p:bldP build="whole" bldLvl="1" animBg="1" rev="0" advAuto="0" spid="2735" grpId="1"/>
      <p:bldP build="whole" bldLvl="1" animBg="1" rev="0" advAuto="0" spid="2737"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lide Number"/>
          <p:cNvSpPr txBox="1"/>
          <p:nvPr>
            <p:ph type="sldNum" sz="quarter" idx="2"/>
          </p:nvPr>
        </p:nvSpPr>
        <p:spPr>
          <a:xfrm>
            <a:off x="6385373" y="9296400"/>
            <a:ext cx="227280"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3" name="Shape"/>
          <p:cNvSpPr/>
          <p:nvPr/>
        </p:nvSpPr>
        <p:spPr>
          <a:xfrm>
            <a:off x="-27466" y="1766140"/>
            <a:ext cx="12200303" cy="659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3" y="56"/>
                </a:moveTo>
                <a:lnTo>
                  <a:pt x="4867" y="3757"/>
                </a:lnTo>
                <a:lnTo>
                  <a:pt x="15748" y="6195"/>
                </a:lnTo>
                <a:lnTo>
                  <a:pt x="19742" y="10107"/>
                </a:lnTo>
                <a:lnTo>
                  <a:pt x="20575" y="10102"/>
                </a:lnTo>
                <a:lnTo>
                  <a:pt x="21600" y="21515"/>
                </a:lnTo>
                <a:lnTo>
                  <a:pt x="0" y="21600"/>
                </a:lnTo>
                <a:lnTo>
                  <a:pt x="30" y="0"/>
                </a:lnTo>
                <a:lnTo>
                  <a:pt x="1563"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44" name="Shape"/>
          <p:cNvSpPr/>
          <p:nvPr/>
        </p:nvSpPr>
        <p:spPr>
          <a:xfrm>
            <a:off x="3431631" y="4176519"/>
            <a:ext cx="3538412" cy="4176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5" y="356"/>
                </a:moveTo>
                <a:lnTo>
                  <a:pt x="17621" y="0"/>
                </a:lnTo>
                <a:lnTo>
                  <a:pt x="21600" y="21574"/>
                </a:lnTo>
                <a:lnTo>
                  <a:pt x="0" y="21600"/>
                </a:lnTo>
                <a:lnTo>
                  <a:pt x="4637" y="5403"/>
                </a:lnTo>
                <a:lnTo>
                  <a:pt x="11865"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45" name="Shape"/>
          <p:cNvSpPr/>
          <p:nvPr/>
        </p:nvSpPr>
        <p:spPr>
          <a:xfrm>
            <a:off x="7437777" y="3887168"/>
            <a:ext cx="4724911" cy="44572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1" y="0"/>
                </a:moveTo>
                <a:cubicBezTo>
                  <a:pt x="5196" y="289"/>
                  <a:pt x="6827" y="533"/>
                  <a:pt x="8464" y="731"/>
                </a:cubicBezTo>
                <a:cubicBezTo>
                  <a:pt x="8844" y="777"/>
                  <a:pt x="9224" y="820"/>
                  <a:pt x="9596" y="915"/>
                </a:cubicBezTo>
                <a:cubicBezTo>
                  <a:pt x="10856" y="1237"/>
                  <a:pt x="11900" y="2105"/>
                  <a:pt x="13011" y="2803"/>
                </a:cubicBezTo>
                <a:cubicBezTo>
                  <a:pt x="14859" y="3964"/>
                  <a:pt x="16930" y="4671"/>
                  <a:pt x="19070" y="4870"/>
                </a:cubicBezTo>
                <a:lnTo>
                  <a:pt x="21600" y="21574"/>
                </a:lnTo>
                <a:lnTo>
                  <a:pt x="0" y="21600"/>
                </a:lnTo>
                <a:lnTo>
                  <a:pt x="1898" y="5836"/>
                </a:lnTo>
                <a:lnTo>
                  <a:pt x="3571"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46" name="Shape"/>
          <p:cNvSpPr/>
          <p:nvPr/>
        </p:nvSpPr>
        <p:spPr>
          <a:xfrm>
            <a:off x="10071842" y="4885312"/>
            <a:ext cx="2099141" cy="34565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66" y="174"/>
                </a:moveTo>
                <a:lnTo>
                  <a:pt x="15849" y="0"/>
                </a:lnTo>
                <a:lnTo>
                  <a:pt x="21600" y="21600"/>
                </a:lnTo>
                <a:lnTo>
                  <a:pt x="0" y="21600"/>
                </a:lnTo>
                <a:lnTo>
                  <a:pt x="3666" y="174"/>
                </a:lnTo>
                <a:close/>
              </a:path>
            </a:pathLst>
          </a:custGeom>
          <a:solidFill>
            <a:schemeClr val="accent5">
              <a:lumOff val="-29866"/>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47" name="Line"/>
          <p:cNvSpPr/>
          <p:nvPr/>
        </p:nvSpPr>
        <p:spPr>
          <a:xfrm flipV="1">
            <a:off x="588803" y="1684361"/>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48" name="Line"/>
          <p:cNvSpPr/>
          <p:nvPr/>
        </p:nvSpPr>
        <p:spPr>
          <a:xfrm flipV="1">
            <a:off x="1457998" y="4165259"/>
            <a:ext cx="1" cy="390102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49" name="Line"/>
          <p:cNvSpPr/>
          <p:nvPr/>
        </p:nvSpPr>
        <p:spPr>
          <a:xfrm flipV="1">
            <a:off x="4187875" y="5182372"/>
            <a:ext cx="1" cy="288039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50" name="Line"/>
          <p:cNvSpPr/>
          <p:nvPr/>
        </p:nvSpPr>
        <p:spPr>
          <a:xfrm flipV="1">
            <a:off x="5723653" y="4228370"/>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51" name="Line"/>
          <p:cNvSpPr/>
          <p:nvPr/>
        </p:nvSpPr>
        <p:spPr>
          <a:xfrm flipV="1">
            <a:off x="7868251"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52" name="Line"/>
          <p:cNvSpPr/>
          <p:nvPr/>
        </p:nvSpPr>
        <p:spPr>
          <a:xfrm flipV="1">
            <a:off x="8934742" y="3938372"/>
            <a:ext cx="1" cy="411214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53" name="Line"/>
          <p:cNvSpPr/>
          <p:nvPr/>
        </p:nvSpPr>
        <p:spPr>
          <a:xfrm flipV="1">
            <a:off x="11092089"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54" name="Line"/>
          <p:cNvSpPr/>
          <p:nvPr/>
        </p:nvSpPr>
        <p:spPr>
          <a:xfrm flipV="1">
            <a:off x="2404865" y="2988010"/>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55" name="Line Line" descr="Line Line"/>
          <p:cNvPicPr>
            <a:picLocks noChangeAspect="0"/>
          </p:cNvPicPr>
          <p:nvPr/>
        </p:nvPicPr>
        <p:blipFill>
          <a:blip r:embed="rId3">
            <a:extLst/>
          </a:blip>
          <a:stretch>
            <a:fillRect/>
          </a:stretch>
        </p:blipFill>
        <p:spPr>
          <a:xfrm rot="16200000">
            <a:off x="270248" y="1508224"/>
            <a:ext cx="675606" cy="143685"/>
          </a:xfrm>
          <a:prstGeom prst="rect">
            <a:avLst/>
          </a:prstGeom>
        </p:spPr>
      </p:pic>
      <p:pic>
        <p:nvPicPr>
          <p:cNvPr id="257" name="Line Line" descr="Line Line"/>
          <p:cNvPicPr>
            <a:picLocks noChangeAspect="0"/>
          </p:cNvPicPr>
          <p:nvPr/>
        </p:nvPicPr>
        <p:blipFill>
          <a:blip r:embed="rId4">
            <a:extLst/>
          </a:blip>
          <a:stretch>
            <a:fillRect/>
          </a:stretch>
        </p:blipFill>
        <p:spPr>
          <a:xfrm rot="12693574">
            <a:off x="755030" y="2177648"/>
            <a:ext cx="1773969" cy="143685"/>
          </a:xfrm>
          <a:prstGeom prst="rect">
            <a:avLst/>
          </a:prstGeom>
        </p:spPr>
      </p:pic>
      <p:pic>
        <p:nvPicPr>
          <p:cNvPr id="259" name="Line Line" descr="Line Line"/>
          <p:cNvPicPr>
            <a:picLocks noChangeAspect="0"/>
          </p:cNvPicPr>
          <p:nvPr/>
        </p:nvPicPr>
        <p:blipFill>
          <a:blip r:embed="rId5">
            <a:extLst/>
          </a:blip>
          <a:stretch>
            <a:fillRect/>
          </a:stretch>
        </p:blipFill>
        <p:spPr>
          <a:xfrm rot="7038013">
            <a:off x="1001419" y="3575561"/>
            <a:ext cx="1475412" cy="143685"/>
          </a:xfrm>
          <a:prstGeom prst="rect">
            <a:avLst/>
          </a:prstGeom>
        </p:spPr>
      </p:pic>
      <p:pic>
        <p:nvPicPr>
          <p:cNvPr id="261" name="Line Line" descr="Line Line"/>
          <p:cNvPicPr>
            <a:picLocks noChangeAspect="0"/>
          </p:cNvPicPr>
          <p:nvPr/>
        </p:nvPicPr>
        <p:blipFill>
          <a:blip r:embed="rId6">
            <a:extLst/>
          </a:blip>
          <a:stretch>
            <a:fillRect/>
          </a:stretch>
        </p:blipFill>
        <p:spPr>
          <a:xfrm rot="11742656">
            <a:off x="2521744" y="3419139"/>
            <a:ext cx="3386214" cy="143685"/>
          </a:xfrm>
          <a:prstGeom prst="rect">
            <a:avLst/>
          </a:prstGeom>
        </p:spPr>
      </p:pic>
      <p:pic>
        <p:nvPicPr>
          <p:cNvPr id="263" name="Line Line" descr="Line Line"/>
          <p:cNvPicPr>
            <a:picLocks noChangeAspect="0"/>
          </p:cNvPicPr>
          <p:nvPr/>
        </p:nvPicPr>
        <p:blipFill>
          <a:blip r:embed="rId7">
            <a:extLst/>
          </a:blip>
          <a:stretch>
            <a:fillRect/>
          </a:stretch>
        </p:blipFill>
        <p:spPr>
          <a:xfrm rot="8477905">
            <a:off x="3904519" y="4567176"/>
            <a:ext cx="1994770" cy="143685"/>
          </a:xfrm>
          <a:prstGeom prst="rect">
            <a:avLst/>
          </a:prstGeom>
        </p:spPr>
      </p:pic>
      <p:pic>
        <p:nvPicPr>
          <p:cNvPr id="265" name="Line Line" descr="Line Line"/>
          <p:cNvPicPr>
            <a:picLocks noChangeAspect="0"/>
          </p:cNvPicPr>
          <p:nvPr/>
        </p:nvPicPr>
        <p:blipFill>
          <a:blip r:embed="rId8">
            <a:extLst/>
          </a:blip>
          <a:stretch>
            <a:fillRect/>
          </a:stretch>
        </p:blipFill>
        <p:spPr>
          <a:xfrm rot="11207438">
            <a:off x="2480752" y="3215874"/>
            <a:ext cx="6485803" cy="143685"/>
          </a:xfrm>
          <a:prstGeom prst="rect">
            <a:avLst/>
          </a:prstGeom>
        </p:spPr>
      </p:pic>
      <p:pic>
        <p:nvPicPr>
          <p:cNvPr id="267" name="Line Line" descr="Line Line"/>
          <p:cNvPicPr>
            <a:picLocks noChangeAspect="0"/>
          </p:cNvPicPr>
          <p:nvPr/>
        </p:nvPicPr>
        <p:blipFill>
          <a:blip r:embed="rId9">
            <a:extLst/>
          </a:blip>
          <a:stretch>
            <a:fillRect/>
          </a:stretch>
        </p:blipFill>
        <p:spPr>
          <a:xfrm rot="6392623">
            <a:off x="7390689" y="4436402"/>
            <a:ext cx="1257849" cy="143686"/>
          </a:xfrm>
          <a:prstGeom prst="rect">
            <a:avLst/>
          </a:prstGeom>
        </p:spPr>
      </p:pic>
      <p:pic>
        <p:nvPicPr>
          <p:cNvPr id="269" name="Line Line" descr="Line Line"/>
          <p:cNvPicPr>
            <a:picLocks noChangeAspect="0"/>
          </p:cNvPicPr>
          <p:nvPr/>
        </p:nvPicPr>
        <p:blipFill>
          <a:blip r:embed="rId10">
            <a:extLst/>
          </a:blip>
          <a:stretch>
            <a:fillRect/>
          </a:stretch>
        </p:blipFill>
        <p:spPr>
          <a:xfrm rot="1672213">
            <a:off x="9222695" y="4231385"/>
            <a:ext cx="1671475" cy="143686"/>
          </a:xfrm>
          <a:prstGeom prst="rect">
            <a:avLst/>
          </a:prstGeom>
        </p:spPr>
      </p:pic>
      <p:sp>
        <p:nvSpPr>
          <p:cNvPr id="271" name="Line"/>
          <p:cNvSpPr/>
          <p:nvPr/>
        </p:nvSpPr>
        <p:spPr>
          <a:xfrm rot="15856877">
            <a:off x="4557493" y="5703320"/>
            <a:ext cx="3815908" cy="646984"/>
          </a:xfrm>
          <a:custGeom>
            <a:avLst/>
            <a:gdLst/>
            <a:ahLst/>
            <a:cxnLst>
              <a:cxn ang="0">
                <a:pos x="wd2" y="hd2"/>
              </a:cxn>
              <a:cxn ang="5400000">
                <a:pos x="wd2" y="hd2"/>
              </a:cxn>
              <a:cxn ang="10800000">
                <a:pos x="wd2" y="hd2"/>
              </a:cxn>
              <a:cxn ang="16200000">
                <a:pos x="wd2" y="hd2"/>
              </a:cxn>
            </a:cxnLst>
            <a:rect l="0" t="0" r="r" b="b"/>
            <a:pathLst>
              <a:path w="21560" h="21421" fill="norm" stroke="1" extrusionOk="0">
                <a:moveTo>
                  <a:pt x="0" y="17959"/>
                </a:moveTo>
                <a:cubicBezTo>
                  <a:pt x="2134" y="18059"/>
                  <a:pt x="4264" y="18408"/>
                  <a:pt x="6389" y="19001"/>
                </a:cubicBezTo>
                <a:cubicBezTo>
                  <a:pt x="7993" y="19448"/>
                  <a:pt x="9596" y="20031"/>
                  <a:pt x="11203" y="20328"/>
                </a:cubicBezTo>
                <a:cubicBezTo>
                  <a:pt x="12662" y="20598"/>
                  <a:pt x="14123" y="20626"/>
                  <a:pt x="15584" y="20997"/>
                </a:cubicBezTo>
                <a:cubicBezTo>
                  <a:pt x="16586" y="21252"/>
                  <a:pt x="17601" y="21600"/>
                  <a:pt x="18588" y="21312"/>
                </a:cubicBezTo>
                <a:cubicBezTo>
                  <a:pt x="19247" y="21119"/>
                  <a:pt x="19866" y="20549"/>
                  <a:pt x="20451" y="17846"/>
                </a:cubicBezTo>
                <a:cubicBezTo>
                  <a:pt x="20912" y="15719"/>
                  <a:pt x="21304" y="12648"/>
                  <a:pt x="21469" y="9004"/>
                </a:cubicBezTo>
                <a:cubicBezTo>
                  <a:pt x="21600" y="6097"/>
                  <a:pt x="21565" y="3018"/>
                  <a:pt x="21513" y="0"/>
                </a:cubicBezTo>
              </a:path>
            </a:pathLst>
          </a:custGeom>
          <a:ln w="50800">
            <a:solidFill>
              <a:schemeClr val="accent6">
                <a:hueOff val="-146070"/>
                <a:satOff val="-10048"/>
                <a:lumOff val="-30626"/>
              </a:schemeClr>
            </a:solidFill>
            <a:prstDash val="sysDot"/>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72" name="Line Shape" descr="Line Shape"/>
          <p:cNvPicPr>
            <a:picLocks noChangeAspect="0"/>
          </p:cNvPicPr>
          <p:nvPr/>
        </p:nvPicPr>
        <p:blipFill>
          <a:blip r:embed="rId11">
            <a:extLst/>
          </a:blip>
          <a:stretch>
            <a:fillRect/>
          </a:stretch>
        </p:blipFill>
        <p:spPr>
          <a:xfrm rot="15856877">
            <a:off x="4519393" y="5639820"/>
            <a:ext cx="3917508" cy="748584"/>
          </a:xfrm>
          <a:prstGeom prst="rect">
            <a:avLst/>
          </a:prstGeom>
        </p:spPr>
      </p:pic>
      <p:sp>
        <p:nvSpPr>
          <p:cNvPr id="274" name="Line"/>
          <p:cNvSpPr/>
          <p:nvPr/>
        </p:nvSpPr>
        <p:spPr>
          <a:xfrm rot="16461606">
            <a:off x="5822889" y="5559805"/>
            <a:ext cx="4053152" cy="643981"/>
          </a:xfrm>
          <a:custGeom>
            <a:avLst/>
            <a:gdLst/>
            <a:ahLst/>
            <a:cxnLst>
              <a:cxn ang="0">
                <a:pos x="wd2" y="hd2"/>
              </a:cxn>
              <a:cxn ang="5400000">
                <a:pos x="wd2" y="hd2"/>
              </a:cxn>
              <a:cxn ang="10800000">
                <a:pos x="wd2" y="hd2"/>
              </a:cxn>
              <a:cxn ang="16200000">
                <a:pos x="wd2" y="hd2"/>
              </a:cxn>
            </a:cxnLst>
            <a:rect l="0" t="0" r="r" b="b"/>
            <a:pathLst>
              <a:path w="21575" h="21490" fill="norm" stroke="1" extrusionOk="0">
                <a:moveTo>
                  <a:pt x="0" y="3417"/>
                </a:moveTo>
                <a:cubicBezTo>
                  <a:pt x="2132" y="3249"/>
                  <a:pt x="4260" y="2825"/>
                  <a:pt x="6384" y="2151"/>
                </a:cubicBezTo>
                <a:cubicBezTo>
                  <a:pt x="7981" y="1644"/>
                  <a:pt x="9579" y="997"/>
                  <a:pt x="11180" y="749"/>
                </a:cubicBezTo>
                <a:cubicBezTo>
                  <a:pt x="12655" y="520"/>
                  <a:pt x="14132" y="635"/>
                  <a:pt x="15609" y="360"/>
                </a:cubicBezTo>
                <a:cubicBezTo>
                  <a:pt x="16613" y="173"/>
                  <a:pt x="17630" y="-110"/>
                  <a:pt x="18618" y="43"/>
                </a:cubicBezTo>
                <a:cubicBezTo>
                  <a:pt x="19419" y="168"/>
                  <a:pt x="20210" y="731"/>
                  <a:pt x="20813" y="4821"/>
                </a:cubicBezTo>
                <a:cubicBezTo>
                  <a:pt x="21113" y="6855"/>
                  <a:pt x="21334" y="9551"/>
                  <a:pt x="21457" y="12452"/>
                </a:cubicBezTo>
                <a:cubicBezTo>
                  <a:pt x="21581" y="15375"/>
                  <a:pt x="21600" y="18456"/>
                  <a:pt x="21548" y="21490"/>
                </a:cubicBezTo>
              </a:path>
            </a:pathLst>
          </a:custGeom>
          <a:ln w="50800">
            <a:solidFill>
              <a:schemeClr val="accent6">
                <a:hueOff val="-146070"/>
                <a:satOff val="-10048"/>
                <a:lumOff val="-30626"/>
              </a:schemeClr>
            </a:solidFill>
            <a:prstDash val="sysDot"/>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75" name="Line Shape" descr="Line Shape"/>
          <p:cNvPicPr>
            <a:picLocks noChangeAspect="0"/>
          </p:cNvPicPr>
          <p:nvPr/>
        </p:nvPicPr>
        <p:blipFill>
          <a:blip r:embed="rId12">
            <a:extLst/>
          </a:blip>
          <a:stretch>
            <a:fillRect/>
          </a:stretch>
        </p:blipFill>
        <p:spPr>
          <a:xfrm rot="17831347">
            <a:off x="1714504" y="5454469"/>
            <a:ext cx="4347999" cy="847037"/>
          </a:xfrm>
          <a:prstGeom prst="rect">
            <a:avLst/>
          </a:prstGeom>
        </p:spPr>
      </p:pic>
      <p:pic>
        <p:nvPicPr>
          <p:cNvPr id="277" name="Line Shape" descr="Line Shape"/>
          <p:cNvPicPr>
            <a:picLocks noChangeAspect="0"/>
          </p:cNvPicPr>
          <p:nvPr/>
        </p:nvPicPr>
        <p:blipFill>
          <a:blip r:embed="rId13">
            <a:extLst/>
          </a:blip>
          <a:stretch>
            <a:fillRect/>
          </a:stretch>
        </p:blipFill>
        <p:spPr>
          <a:xfrm rot="14271438">
            <a:off x="8968568" y="4896419"/>
            <a:ext cx="5070122" cy="1478075"/>
          </a:xfrm>
          <a:prstGeom prst="rect">
            <a:avLst/>
          </a:prstGeom>
        </p:spPr>
      </p:pic>
      <p:pic>
        <p:nvPicPr>
          <p:cNvPr id="279" name="Line Shape" descr="Line Shape"/>
          <p:cNvPicPr>
            <a:picLocks noChangeAspect="0"/>
          </p:cNvPicPr>
          <p:nvPr/>
        </p:nvPicPr>
        <p:blipFill>
          <a:blip r:embed="rId14">
            <a:extLst/>
          </a:blip>
          <a:stretch>
            <a:fillRect/>
          </a:stretch>
        </p:blipFill>
        <p:spPr>
          <a:xfrm rot="15521536">
            <a:off x="2808262" y="-422484"/>
            <a:ext cx="8388867" cy="10523689"/>
          </a:xfrm>
          <a:prstGeom prst="rect">
            <a:avLst/>
          </a:prstGeom>
        </p:spPr>
      </p:pic>
      <p:grpSp>
        <p:nvGrpSpPr>
          <p:cNvPr id="283" name="Group"/>
          <p:cNvGrpSpPr/>
          <p:nvPr/>
        </p:nvGrpSpPr>
        <p:grpSpPr>
          <a:xfrm>
            <a:off x="18602" y="1564270"/>
            <a:ext cx="1178899" cy="461914"/>
            <a:chOff x="0" y="0"/>
            <a:chExt cx="1178898" cy="461913"/>
          </a:xfrm>
        </p:grpSpPr>
        <p:sp>
          <p:nvSpPr>
            <p:cNvPr id="281"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2"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286" name="Group"/>
          <p:cNvGrpSpPr/>
          <p:nvPr/>
        </p:nvGrpSpPr>
        <p:grpSpPr>
          <a:xfrm>
            <a:off x="8039249" y="3655958"/>
            <a:ext cx="1663988" cy="1492251"/>
            <a:chOff x="0" y="0"/>
            <a:chExt cx="1663986" cy="1492250"/>
          </a:xfrm>
        </p:grpSpPr>
        <p:sp>
          <p:nvSpPr>
            <p:cNvPr id="284" name="Rounded Rectangle"/>
            <p:cNvSpPr/>
            <p:nvPr/>
          </p:nvSpPr>
          <p:spPr>
            <a:xfrm>
              <a:off x="0" y="0"/>
              <a:ext cx="1663987" cy="444500"/>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5" name="rel-clause"/>
            <p:cNvSpPr/>
            <p:nvPr/>
          </p:nvSpPr>
          <p:spPr>
            <a:xfrm>
              <a:off x="20060" y="2222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300"/>
                </a:lnSpc>
                <a:defRPr sz="2000">
                  <a:latin typeface="Courier New"/>
                  <a:ea typeface="Courier New"/>
                  <a:cs typeface="Courier New"/>
                  <a:sym typeface="Courier New"/>
                </a:defRPr>
              </a:lvl1pPr>
            </a:lstStyle>
            <a:p>
              <a:pPr/>
              <a:r>
                <a:t>rel-clause</a:t>
              </a:r>
            </a:p>
          </p:txBody>
        </p:sp>
      </p:grpSp>
      <p:grpSp>
        <p:nvGrpSpPr>
          <p:cNvPr id="289" name="Group"/>
          <p:cNvGrpSpPr/>
          <p:nvPr/>
        </p:nvGrpSpPr>
        <p:grpSpPr>
          <a:xfrm>
            <a:off x="5134204" y="3902382"/>
            <a:ext cx="1178899" cy="461915"/>
            <a:chOff x="0" y="0"/>
            <a:chExt cx="1178898" cy="461913"/>
          </a:xfrm>
        </p:grpSpPr>
        <p:sp>
          <p:nvSpPr>
            <p:cNvPr id="287"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88" name="appos"/>
            <p:cNvSpPr txBox="1"/>
            <p:nvPr/>
          </p:nvSpPr>
          <p:spPr>
            <a:xfrm>
              <a:off x="9115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appos</a:t>
              </a:r>
            </a:p>
          </p:txBody>
        </p:sp>
      </p:grpSp>
      <p:grpSp>
        <p:nvGrpSpPr>
          <p:cNvPr id="292" name="Group"/>
          <p:cNvGrpSpPr/>
          <p:nvPr/>
        </p:nvGrpSpPr>
        <p:grpSpPr>
          <a:xfrm>
            <a:off x="10426232" y="4638512"/>
            <a:ext cx="1178899" cy="452487"/>
            <a:chOff x="0" y="17413"/>
            <a:chExt cx="1178898" cy="452486"/>
          </a:xfrm>
        </p:grpSpPr>
        <p:sp>
          <p:nvSpPr>
            <p:cNvPr id="290"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91"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grpSp>
        <p:nvGrpSpPr>
          <p:cNvPr id="295" name="Group"/>
          <p:cNvGrpSpPr/>
          <p:nvPr/>
        </p:nvGrpSpPr>
        <p:grpSpPr>
          <a:xfrm>
            <a:off x="1815086" y="2682603"/>
            <a:ext cx="1178899" cy="452487"/>
            <a:chOff x="0" y="17413"/>
            <a:chExt cx="1178898" cy="452486"/>
          </a:xfrm>
        </p:grpSpPr>
        <p:sp>
          <p:nvSpPr>
            <p:cNvPr id="293"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94"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296" name=","/>
          <p:cNvSpPr txBox="1"/>
          <p:nvPr/>
        </p:nvSpPr>
        <p:spPr>
          <a:xfrm>
            <a:off x="12426535"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97" name="."/>
          <p:cNvSpPr txBox="1"/>
          <p:nvPr/>
        </p:nvSpPr>
        <p:spPr>
          <a:xfrm>
            <a:off x="12721718" y="75616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298" name="?"/>
          <p:cNvSpPr txBox="1"/>
          <p:nvPr/>
        </p:nvSpPr>
        <p:spPr>
          <a:xfrm>
            <a:off x="12649200" y="7683500"/>
            <a:ext cx="46736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grpSp>
        <p:nvGrpSpPr>
          <p:cNvPr id="301" name="Group"/>
          <p:cNvGrpSpPr/>
          <p:nvPr/>
        </p:nvGrpSpPr>
        <p:grpSpPr>
          <a:xfrm>
            <a:off x="6785251" y="7531100"/>
            <a:ext cx="811531" cy="863041"/>
            <a:chOff x="0" y="0"/>
            <a:chExt cx="811530" cy="863040"/>
          </a:xfrm>
        </p:grpSpPr>
        <p:sp>
          <p:nvSpPr>
            <p:cNvPr id="299" name=","/>
            <p:cNvSpPr txBox="1"/>
            <p:nvPr/>
          </p:nvSpPr>
          <p:spPr>
            <a:xfrm>
              <a:off x="-1" y="516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1"/>
                  </a:solidFill>
                </a:defRPr>
              </a:lvl1pPr>
            </a:lstStyle>
            <a:p>
              <a:pPr/>
              <a:r>
                <a:t>,</a:t>
              </a:r>
            </a:p>
          </p:txBody>
        </p:sp>
        <p:sp>
          <p:nvSpPr>
            <p:cNvPr id="300" name=","/>
            <p:cNvSpPr txBox="1"/>
            <p:nvPr/>
          </p:nvSpPr>
          <p:spPr>
            <a:xfrm>
              <a:off x="520700" y="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1"/>
                  </a:solidFill>
                </a:defRPr>
              </a:lvl1pPr>
            </a:lstStyle>
            <a:p>
              <a:pPr/>
              <a:r>
                <a:t>,</a:t>
              </a:r>
            </a:p>
          </p:txBody>
        </p:sp>
      </p:grpSp>
      <p:sp>
        <p:nvSpPr>
          <p:cNvPr id="302" name=","/>
          <p:cNvSpPr txBox="1"/>
          <p:nvPr/>
        </p:nvSpPr>
        <p:spPr>
          <a:xfrm>
            <a:off x="3023110"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303" name=","/>
          <p:cNvSpPr txBox="1"/>
          <p:nvPr/>
        </p:nvSpPr>
        <p:spPr>
          <a:xfrm>
            <a:off x="6785251"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304" name=","/>
          <p:cNvSpPr txBox="1"/>
          <p:nvPr/>
        </p:nvSpPr>
        <p:spPr>
          <a:xfrm>
            <a:off x="7305951" y="753110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305" name=","/>
          <p:cNvSpPr txBox="1"/>
          <p:nvPr/>
        </p:nvSpPr>
        <p:spPr>
          <a:xfrm>
            <a:off x="12426535"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306" name="Hail"/>
          <p:cNvSpPr txBox="1"/>
          <p:nvPr/>
        </p:nvSpPr>
        <p:spPr>
          <a:xfrm>
            <a:off x="88900" y="7822096"/>
            <a:ext cx="9678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307" name="the"/>
          <p:cNvSpPr txBox="1"/>
          <p:nvPr/>
        </p:nvSpPr>
        <p:spPr>
          <a:xfrm>
            <a:off x="1082380"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308" name="king"/>
          <p:cNvSpPr txBox="1"/>
          <p:nvPr/>
        </p:nvSpPr>
        <p:spPr>
          <a:xfrm>
            <a:off x="1920926" y="7822096"/>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309" name="Arthur"/>
          <p:cNvSpPr txBox="1"/>
          <p:nvPr/>
        </p:nvSpPr>
        <p:spPr>
          <a:xfrm>
            <a:off x="3517517"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310" name="Pendragon"/>
          <p:cNvSpPr txBox="1"/>
          <p:nvPr/>
        </p:nvSpPr>
        <p:spPr>
          <a:xfrm>
            <a:off x="4863107"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311" name="who"/>
          <p:cNvSpPr txBox="1"/>
          <p:nvPr/>
        </p:nvSpPr>
        <p:spPr>
          <a:xfrm>
            <a:off x="7496772"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312" name="wields"/>
          <p:cNvSpPr txBox="1"/>
          <p:nvPr/>
        </p:nvSpPr>
        <p:spPr>
          <a:xfrm>
            <a:off x="8216900"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313" name="Excalibur"/>
          <p:cNvSpPr txBox="1"/>
          <p:nvPr/>
        </p:nvSpPr>
        <p:spPr>
          <a:xfrm>
            <a:off x="10096500"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314" name="."/>
          <p:cNvSpPr txBox="1"/>
          <p:nvPr/>
        </p:nvSpPr>
        <p:spPr>
          <a:xfrm>
            <a:off x="12721718" y="75616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grpSp>
        <p:nvGrpSpPr>
          <p:cNvPr id="317" name="Group"/>
          <p:cNvGrpSpPr/>
          <p:nvPr/>
        </p:nvGrpSpPr>
        <p:grpSpPr>
          <a:xfrm>
            <a:off x="10925111" y="-15100"/>
            <a:ext cx="2130129" cy="3706563"/>
            <a:chOff x="0" y="0"/>
            <a:chExt cx="2130128" cy="3706561"/>
          </a:xfrm>
        </p:grpSpPr>
        <p:pic>
          <p:nvPicPr>
            <p:cNvPr id="315" name="Image" descr="Image"/>
            <p:cNvPicPr>
              <a:picLocks noChangeAspect="1"/>
            </p:cNvPicPr>
            <p:nvPr/>
          </p:nvPicPr>
          <p:blipFill>
            <a:blip r:embed="rId15">
              <a:extLst/>
            </a:blip>
            <a:stretch>
              <a:fillRect/>
            </a:stretch>
          </p:blipFill>
          <p:spPr>
            <a:xfrm flipH="1">
              <a:off x="0" y="0"/>
              <a:ext cx="2029967" cy="3417453"/>
            </a:xfrm>
            <a:prstGeom prst="rect">
              <a:avLst/>
            </a:prstGeom>
            <a:ln w="12700" cap="flat">
              <a:noFill/>
              <a:miter lim="400000"/>
            </a:ln>
            <a:effectLst/>
          </p:spPr>
        </p:pic>
        <p:sp>
          <p:nvSpPr>
            <p:cNvPr id="316" name="Geoffrey Nunberg"/>
            <p:cNvSpPr txBox="1"/>
            <p:nvPr/>
          </p:nvSpPr>
          <p:spPr>
            <a:xfrm>
              <a:off x="1439" y="3321171"/>
              <a:ext cx="2128690" cy="3853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5800"/>
                </a:lnSpc>
                <a:defRPr b="0" sz="2000">
                  <a:solidFill>
                    <a:srgbClr val="000000">
                      <a:alpha val="87058"/>
                    </a:srgbClr>
                  </a:solidFill>
                  <a:latin typeface="Arial"/>
                  <a:ea typeface="Arial"/>
                  <a:cs typeface="Arial"/>
                  <a:sym typeface="Arial"/>
                </a:defRPr>
              </a:lvl1pPr>
            </a:lstStyle>
            <a:p>
              <a:pPr/>
              <a:r>
                <a:t>Geoffrey Nunberg</a:t>
              </a:r>
            </a:p>
          </p:txBody>
        </p:sp>
      </p:grpSp>
      <p:grpSp>
        <p:nvGrpSpPr>
          <p:cNvPr id="320" name="Group"/>
          <p:cNvGrpSpPr/>
          <p:nvPr/>
        </p:nvGrpSpPr>
        <p:grpSpPr>
          <a:xfrm>
            <a:off x="7298004" y="10760"/>
            <a:ext cx="3654823" cy="2237186"/>
            <a:chOff x="28" y="0"/>
            <a:chExt cx="3654821" cy="2237184"/>
          </a:xfrm>
        </p:grpSpPr>
        <p:sp>
          <p:nvSpPr>
            <p:cNvPr id="318" name="Callout"/>
            <p:cNvSpPr/>
            <p:nvPr/>
          </p:nvSpPr>
          <p:spPr>
            <a:xfrm>
              <a:off x="28" y="0"/>
              <a:ext cx="3654823" cy="22371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32" y="0"/>
                  </a:moveTo>
                  <a:cubicBezTo>
                    <a:pt x="15750" y="0"/>
                    <a:pt x="17305" y="2541"/>
                    <a:pt x="17305" y="5675"/>
                  </a:cubicBezTo>
                  <a:lnTo>
                    <a:pt x="17305" y="15638"/>
                  </a:lnTo>
                  <a:lnTo>
                    <a:pt x="21600" y="19194"/>
                  </a:lnTo>
                  <a:lnTo>
                    <a:pt x="16771" y="18922"/>
                  </a:lnTo>
                  <a:cubicBezTo>
                    <a:pt x="16157" y="20525"/>
                    <a:pt x="15074" y="21600"/>
                    <a:pt x="13832" y="21600"/>
                  </a:cubicBezTo>
                  <a:lnTo>
                    <a:pt x="3474" y="21600"/>
                  </a:lnTo>
                  <a:cubicBezTo>
                    <a:pt x="1555" y="21600"/>
                    <a:pt x="0" y="19059"/>
                    <a:pt x="0" y="15925"/>
                  </a:cubicBezTo>
                  <a:lnTo>
                    <a:pt x="0" y="5675"/>
                  </a:lnTo>
                  <a:cubicBezTo>
                    <a:pt x="0" y="2541"/>
                    <a:pt x="1555" y="0"/>
                    <a:pt x="3474" y="0"/>
                  </a:cubicBezTo>
                  <a:lnTo>
                    <a:pt x="13832" y="0"/>
                  </a:lnTo>
                  <a:close/>
                </a:path>
              </a:pathLst>
            </a:custGeom>
            <a:solidFill>
              <a:schemeClr val="accent4">
                <a:hueOff val="366961"/>
                <a:satOff val="4172"/>
                <a:lumOff val="11129"/>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319" name="Point Absorption"/>
            <p:cNvSpPr txBox="1"/>
            <p:nvPr/>
          </p:nvSpPr>
          <p:spPr>
            <a:xfrm>
              <a:off x="133139" y="18482"/>
              <a:ext cx="2715367" cy="5730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5000"/>
                </a:lnSpc>
                <a:defRPr b="0" sz="3000">
                  <a:latin typeface="Times"/>
                  <a:ea typeface="Times"/>
                  <a:cs typeface="Times"/>
                  <a:sym typeface="Times"/>
                </a:defRPr>
              </a:lvl1pPr>
            </a:lstStyle>
            <a:p>
              <a:pPr/>
              <a:r>
                <a:t>Point Absorption</a:t>
              </a:r>
            </a:p>
          </p:txBody>
        </p:sp>
      </p:grpSp>
      <p:grpSp>
        <p:nvGrpSpPr>
          <p:cNvPr id="323" name="Group"/>
          <p:cNvGrpSpPr/>
          <p:nvPr/>
        </p:nvGrpSpPr>
        <p:grpSpPr>
          <a:xfrm>
            <a:off x="7300839" y="1117665"/>
            <a:ext cx="2920032" cy="2377614"/>
            <a:chOff x="0" y="0"/>
            <a:chExt cx="2920031" cy="2377613"/>
          </a:xfrm>
        </p:grpSpPr>
        <p:sp>
          <p:nvSpPr>
            <p:cNvPr id="321" name="Rounded Rectangle"/>
            <p:cNvSpPr/>
            <p:nvPr/>
          </p:nvSpPr>
          <p:spPr>
            <a:xfrm>
              <a:off x="0" y="0"/>
              <a:ext cx="2920032" cy="2377614"/>
            </a:xfrm>
            <a:prstGeom prst="roundRect">
              <a:avLst>
                <a:gd name="adj" fmla="val 15000"/>
              </a:avLst>
            </a:prstGeom>
            <a:solidFill>
              <a:schemeClr val="accent4">
                <a:hueOff val="366961"/>
                <a:satOff val="4172"/>
                <a:lumOff val="11129"/>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322" name="Quote Transposition"/>
            <p:cNvSpPr txBox="1"/>
            <p:nvPr/>
          </p:nvSpPr>
          <p:spPr>
            <a:xfrm>
              <a:off x="62832" y="890146"/>
              <a:ext cx="2812664" cy="5098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4500"/>
                </a:lnSpc>
                <a:defRPr b="0" sz="2600">
                  <a:latin typeface="Times"/>
                  <a:ea typeface="Times"/>
                  <a:cs typeface="Times"/>
                  <a:sym typeface="Times"/>
                </a:defRPr>
              </a:lvl1pPr>
            </a:lstStyle>
            <a:p>
              <a:pPr/>
              <a:r>
                <a:t>Quote Transposition</a:t>
              </a:r>
            </a:p>
          </p:txBody>
        </p:sp>
      </p:grpSp>
      <p:grpSp>
        <p:nvGrpSpPr>
          <p:cNvPr id="328" name="Group"/>
          <p:cNvGrpSpPr/>
          <p:nvPr/>
        </p:nvGrpSpPr>
        <p:grpSpPr>
          <a:xfrm>
            <a:off x="4675165" y="8394751"/>
            <a:ext cx="3015315" cy="1382126"/>
            <a:chOff x="0" y="469952"/>
            <a:chExt cx="3015314" cy="1382124"/>
          </a:xfrm>
        </p:grpSpPr>
        <p:sp>
          <p:nvSpPr>
            <p:cNvPr id="324" name="Rounded Rectangle"/>
            <p:cNvSpPr/>
            <p:nvPr/>
          </p:nvSpPr>
          <p:spPr>
            <a:xfrm>
              <a:off x="0" y="469952"/>
              <a:ext cx="2004902" cy="713935"/>
            </a:xfrm>
            <a:prstGeom prst="roundRect">
              <a:avLst>
                <a:gd name="adj" fmla="val 26683"/>
              </a:avLst>
            </a:prstGeom>
            <a:solidFill>
              <a:schemeClr val="accent4">
                <a:hueOff val="366961"/>
                <a:satOff val="4172"/>
                <a:lumOff val="11129"/>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325" name=", ,"/>
            <p:cNvSpPr/>
            <p:nvPr/>
          </p:nvSpPr>
          <p:spPr>
            <a:xfrm>
              <a:off x="458408" y="57765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1"/>
                  </a:solidFill>
                </a:defRPr>
              </a:lvl1pPr>
            </a:lstStyle>
            <a:p>
              <a:pPr/>
              <a:r>
                <a:t>, ,</a:t>
              </a:r>
            </a:p>
          </p:txBody>
        </p:sp>
        <p:pic>
          <p:nvPicPr>
            <p:cNvPr id="326" name="Image" descr="Image"/>
            <p:cNvPicPr>
              <a:picLocks noChangeAspect="1"/>
            </p:cNvPicPr>
            <p:nvPr/>
          </p:nvPicPr>
          <p:blipFill>
            <a:blip r:embed="rId16">
              <a:extLst/>
            </a:blip>
            <a:stretch>
              <a:fillRect/>
            </a:stretch>
          </p:blipFill>
          <p:spPr>
            <a:xfrm>
              <a:off x="950935" y="654050"/>
              <a:ext cx="584201" cy="342901"/>
            </a:xfrm>
            <a:prstGeom prst="rect">
              <a:avLst/>
            </a:prstGeom>
            <a:ln w="12700" cap="flat">
              <a:noFill/>
              <a:miter lim="400000"/>
            </a:ln>
            <a:effectLst/>
          </p:spPr>
        </p:pic>
        <p:sp>
          <p:nvSpPr>
            <p:cNvPr id="327" name=","/>
            <p:cNvSpPr/>
            <p:nvPr/>
          </p:nvSpPr>
          <p:spPr>
            <a:xfrm>
              <a:off x="1745314" y="58207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hueOff val="362282"/>
                      <a:satOff val="31803"/>
                      <a:lumOff val="-18242"/>
                    </a:schemeClr>
                  </a:solidFill>
                </a:defRPr>
              </a:lvl1pPr>
            </a:lstStyle>
            <a:p>
              <a:pPr/>
              <a:r>
                <a:t>,</a:t>
              </a:r>
            </a:p>
          </p:txBody>
        </p:sp>
      </p:grpSp>
      <p:grpSp>
        <p:nvGrpSpPr>
          <p:cNvPr id="333" name="Group"/>
          <p:cNvGrpSpPr/>
          <p:nvPr/>
        </p:nvGrpSpPr>
        <p:grpSpPr>
          <a:xfrm>
            <a:off x="10089639" y="8394751"/>
            <a:ext cx="3015315" cy="1382126"/>
            <a:chOff x="0" y="469952"/>
            <a:chExt cx="3015314" cy="1382124"/>
          </a:xfrm>
        </p:grpSpPr>
        <p:sp>
          <p:nvSpPr>
            <p:cNvPr id="329" name="Rounded Rectangle"/>
            <p:cNvSpPr/>
            <p:nvPr/>
          </p:nvSpPr>
          <p:spPr>
            <a:xfrm>
              <a:off x="0" y="469952"/>
              <a:ext cx="2004902" cy="713935"/>
            </a:xfrm>
            <a:prstGeom prst="roundRect">
              <a:avLst>
                <a:gd name="adj" fmla="val 26683"/>
              </a:avLst>
            </a:prstGeom>
            <a:solidFill>
              <a:schemeClr val="accent4">
                <a:hueOff val="366961"/>
                <a:satOff val="4172"/>
                <a:lumOff val="11129"/>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330" name=", ."/>
            <p:cNvSpPr/>
            <p:nvPr/>
          </p:nvSpPr>
          <p:spPr>
            <a:xfrm>
              <a:off x="458408" y="57765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1"/>
                  </a:solidFill>
                </a:defRPr>
              </a:lvl1pPr>
            </a:lstStyle>
            <a:p>
              <a:pPr/>
              <a:r>
                <a:t>, .</a:t>
              </a:r>
            </a:p>
          </p:txBody>
        </p:sp>
        <p:pic>
          <p:nvPicPr>
            <p:cNvPr id="331" name="Image" descr="Image"/>
            <p:cNvPicPr>
              <a:picLocks noChangeAspect="1"/>
            </p:cNvPicPr>
            <p:nvPr/>
          </p:nvPicPr>
          <p:blipFill>
            <a:blip r:embed="rId16">
              <a:extLst/>
            </a:blip>
            <a:stretch>
              <a:fillRect/>
            </a:stretch>
          </p:blipFill>
          <p:spPr>
            <a:xfrm>
              <a:off x="950935" y="654050"/>
              <a:ext cx="584201" cy="342901"/>
            </a:xfrm>
            <a:prstGeom prst="rect">
              <a:avLst/>
            </a:prstGeom>
            <a:ln w="12700" cap="flat">
              <a:noFill/>
              <a:miter lim="400000"/>
            </a:ln>
            <a:effectLst/>
          </p:spPr>
        </p:pic>
        <p:sp>
          <p:nvSpPr>
            <p:cNvPr id="332" name="."/>
            <p:cNvSpPr/>
            <p:nvPr/>
          </p:nvSpPr>
          <p:spPr>
            <a:xfrm>
              <a:off x="1745314" y="58207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hueOff val="362282"/>
                      <a:satOff val="31803"/>
                      <a:lumOff val="-18242"/>
                    </a:schemeClr>
                  </a:solidFill>
                </a:defRPr>
              </a:lvl1pPr>
            </a:lstStyle>
            <a:p>
              <a:pPr/>
              <a:r>
                <a:t>.</a:t>
              </a:r>
            </a:p>
          </p:txBody>
        </p:sp>
      </p:grpSp>
      <p:grpSp>
        <p:nvGrpSpPr>
          <p:cNvPr id="344" name="Group"/>
          <p:cNvGrpSpPr/>
          <p:nvPr/>
        </p:nvGrpSpPr>
        <p:grpSpPr>
          <a:xfrm>
            <a:off x="8076483" y="8826551"/>
            <a:ext cx="4164871" cy="1815857"/>
            <a:chOff x="-1097724" y="393752"/>
            <a:chExt cx="4164870" cy="1815855"/>
          </a:xfrm>
        </p:grpSpPr>
        <p:sp>
          <p:nvSpPr>
            <p:cNvPr id="334" name="Rounded Rectangle"/>
            <p:cNvSpPr/>
            <p:nvPr/>
          </p:nvSpPr>
          <p:spPr>
            <a:xfrm>
              <a:off x="33816" y="393752"/>
              <a:ext cx="2552797" cy="713935"/>
            </a:xfrm>
            <a:prstGeom prst="roundRect">
              <a:avLst>
                <a:gd name="adj" fmla="val 26683"/>
              </a:avLst>
            </a:prstGeom>
            <a:solidFill>
              <a:schemeClr val="accent4">
                <a:hueOff val="366961"/>
                <a:satOff val="4172"/>
                <a:lumOff val="11129"/>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335" name="."/>
            <p:cNvSpPr/>
            <p:nvPr/>
          </p:nvSpPr>
          <p:spPr>
            <a:xfrm>
              <a:off x="789639" y="57765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1"/>
                  </a:solidFill>
                </a:defRPr>
              </a:lvl1pPr>
            </a:lstStyle>
            <a:p>
              <a:pPr/>
              <a:r>
                <a:t>.</a:t>
              </a:r>
            </a:p>
          </p:txBody>
        </p:sp>
        <p:pic>
          <p:nvPicPr>
            <p:cNvPr id="336" name="Image" descr="Image"/>
            <p:cNvPicPr>
              <a:picLocks noChangeAspect="1"/>
            </p:cNvPicPr>
            <p:nvPr/>
          </p:nvPicPr>
          <p:blipFill>
            <a:blip r:embed="rId16">
              <a:extLst/>
            </a:blip>
            <a:stretch>
              <a:fillRect/>
            </a:stretch>
          </p:blipFill>
          <p:spPr>
            <a:xfrm>
              <a:off x="1015466" y="654050"/>
              <a:ext cx="584201" cy="342901"/>
            </a:xfrm>
            <a:prstGeom prst="rect">
              <a:avLst/>
            </a:prstGeom>
            <a:ln w="12700" cap="flat">
              <a:noFill/>
              <a:miter lim="400000"/>
            </a:ln>
            <a:effectLst/>
          </p:spPr>
        </p:pic>
        <p:sp>
          <p:nvSpPr>
            <p:cNvPr id="337" name="."/>
            <p:cNvSpPr/>
            <p:nvPr/>
          </p:nvSpPr>
          <p:spPr>
            <a:xfrm>
              <a:off x="1797145" y="58207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hueOff val="362282"/>
                      <a:satOff val="31803"/>
                      <a:lumOff val="-18242"/>
                    </a:schemeClr>
                  </a:solidFill>
                </a:defRPr>
              </a:lvl1pPr>
            </a:lstStyle>
            <a:p>
              <a:pPr/>
              <a:r>
                <a:t>.</a:t>
              </a:r>
            </a:p>
          </p:txBody>
        </p:sp>
        <p:grpSp>
          <p:nvGrpSpPr>
            <p:cNvPr id="340" name="Group"/>
            <p:cNvGrpSpPr/>
            <p:nvPr/>
          </p:nvGrpSpPr>
          <p:grpSpPr>
            <a:xfrm>
              <a:off x="929838" y="933507"/>
              <a:ext cx="1464374" cy="1271221"/>
              <a:chOff x="-1097724" y="577656"/>
              <a:chExt cx="1464373" cy="1271220"/>
            </a:xfrm>
          </p:grpSpPr>
          <p:sp>
            <p:nvSpPr>
              <p:cNvPr id="338" name="`"/>
              <p:cNvSpPr/>
              <p:nvPr/>
            </p:nvSpPr>
            <p:spPr>
              <a:xfrm flipH="1">
                <a:off x="-1097725" y="57887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hueOff val="362282"/>
                        <a:satOff val="31803"/>
                        <a:lumOff val="-18242"/>
                      </a:schemeClr>
                    </a:solidFill>
                  </a:defRPr>
                </a:lvl1pPr>
              </a:lstStyle>
              <a:p>
                <a:pPr/>
                <a:r>
                  <a:t>`</a:t>
                </a:r>
              </a:p>
            </p:txBody>
          </p:sp>
          <p:sp>
            <p:nvSpPr>
              <p:cNvPr id="339" name="`"/>
              <p:cNvSpPr/>
              <p:nvPr/>
            </p:nvSpPr>
            <p:spPr>
              <a:xfrm flipH="1">
                <a:off x="-903352" y="57765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hueOff val="362282"/>
                        <a:satOff val="31803"/>
                        <a:lumOff val="-18242"/>
                      </a:schemeClr>
                    </a:solidFill>
                  </a:defRPr>
                </a:lvl1pPr>
              </a:lstStyle>
              <a:p>
                <a:pPr/>
                <a:r>
                  <a:t>`</a:t>
                </a:r>
              </a:p>
            </p:txBody>
          </p:sp>
        </p:grpSp>
        <p:grpSp>
          <p:nvGrpSpPr>
            <p:cNvPr id="343" name="Group"/>
            <p:cNvGrpSpPr/>
            <p:nvPr/>
          </p:nvGrpSpPr>
          <p:grpSpPr>
            <a:xfrm>
              <a:off x="-1097725" y="938387"/>
              <a:ext cx="1464374" cy="1271222"/>
              <a:chOff x="-1097724" y="577656"/>
              <a:chExt cx="1464373" cy="1271220"/>
            </a:xfrm>
          </p:grpSpPr>
          <p:sp>
            <p:nvSpPr>
              <p:cNvPr id="341" name="`"/>
              <p:cNvSpPr/>
              <p:nvPr/>
            </p:nvSpPr>
            <p:spPr>
              <a:xfrm flipH="1">
                <a:off x="-1097725" y="57887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1"/>
                    </a:solidFill>
                  </a:defRPr>
                </a:lvl1pPr>
              </a:lstStyle>
              <a:p>
                <a:pPr/>
                <a:r>
                  <a:t>`</a:t>
                </a:r>
              </a:p>
            </p:txBody>
          </p:sp>
          <p:sp>
            <p:nvSpPr>
              <p:cNvPr id="342" name="`"/>
              <p:cNvSpPr/>
              <p:nvPr/>
            </p:nvSpPr>
            <p:spPr>
              <a:xfrm flipH="1">
                <a:off x="-903352" y="57765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1"/>
                    </a:solidFill>
                  </a:defRPr>
                </a:lvl1pPr>
              </a:lstStyle>
              <a:p>
                <a:pPr/>
                <a:r>
                  <a:t>`</a:t>
                </a:r>
              </a:p>
            </p:txBody>
          </p:sp>
        </p:grpSp>
      </p:grpSp>
      <p:sp>
        <p:nvSpPr>
          <p:cNvPr id="345" name=","/>
          <p:cNvSpPr txBox="1"/>
          <p:nvPr/>
        </p:nvSpPr>
        <p:spPr>
          <a:xfrm>
            <a:off x="7039251" y="8298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hueOff val="362282"/>
                    <a:satOff val="31803"/>
                    <a:lumOff val="-18242"/>
                  </a:schemeClr>
                </a:solidFill>
              </a:defRPr>
            </a:lvl1pPr>
          </a:lstStyle>
          <a:p>
            <a:pPr/>
            <a:r>
              <a:t>,</a:t>
            </a:r>
          </a:p>
        </p:txBody>
      </p:sp>
      <p:sp>
        <p:nvSpPr>
          <p:cNvPr id="346" name="."/>
          <p:cNvSpPr txBox="1"/>
          <p:nvPr/>
        </p:nvSpPr>
        <p:spPr>
          <a:xfrm>
            <a:off x="12569720" y="829310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hueOff val="362282"/>
                    <a:satOff val="31803"/>
                    <a:lumOff val="-18242"/>
                  </a:schemeClr>
                </a:solidFill>
              </a:defRPr>
            </a:lvl1pPr>
          </a:lstStyle>
          <a:p>
            <a:pPr/>
            <a:r>
              <a:t>.</a:t>
            </a:r>
          </a:p>
        </p:txBody>
      </p:sp>
      <p:pic>
        <p:nvPicPr>
          <p:cNvPr id="347" name="Line Shape" descr="Line Shape"/>
          <p:cNvPicPr>
            <a:picLocks noChangeAspect="0"/>
          </p:cNvPicPr>
          <p:nvPr/>
        </p:nvPicPr>
        <p:blipFill>
          <a:blip r:embed="rId17">
            <a:extLst/>
          </a:blip>
          <a:stretch>
            <a:fillRect/>
          </a:stretch>
        </p:blipFill>
        <p:spPr>
          <a:xfrm rot="15521536">
            <a:off x="10309802" y="6187591"/>
            <a:ext cx="3236272" cy="363766"/>
          </a:xfrm>
          <a:prstGeom prst="rect">
            <a:avLst/>
          </a:prstGeom>
        </p:spPr>
      </p:pic>
      <p:pic>
        <p:nvPicPr>
          <p:cNvPr id="349" name="Line Shape" descr="Line Shape"/>
          <p:cNvPicPr>
            <a:picLocks noChangeAspect="0"/>
          </p:cNvPicPr>
          <p:nvPr/>
        </p:nvPicPr>
        <p:blipFill>
          <a:blip r:embed="rId18">
            <a:extLst/>
          </a:blip>
          <a:stretch>
            <a:fillRect/>
          </a:stretch>
        </p:blipFill>
        <p:spPr>
          <a:xfrm rot="16826689">
            <a:off x="8522789" y="6178936"/>
            <a:ext cx="3205761" cy="373426"/>
          </a:xfrm>
          <a:prstGeom prst="rect">
            <a:avLst/>
          </a:prstGeom>
        </p:spPr>
      </p:pic>
      <p:grpSp>
        <p:nvGrpSpPr>
          <p:cNvPr id="353" name="Group"/>
          <p:cNvGrpSpPr/>
          <p:nvPr/>
        </p:nvGrpSpPr>
        <p:grpSpPr>
          <a:xfrm>
            <a:off x="12010054" y="7718538"/>
            <a:ext cx="455232" cy="1020519"/>
            <a:chOff x="0" y="0"/>
            <a:chExt cx="455231" cy="1020517"/>
          </a:xfrm>
        </p:grpSpPr>
        <p:sp>
          <p:nvSpPr>
            <p:cNvPr id="351"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352"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356" name="Group"/>
          <p:cNvGrpSpPr/>
          <p:nvPr/>
        </p:nvGrpSpPr>
        <p:grpSpPr>
          <a:xfrm flipH="1">
            <a:off x="9683767" y="7718538"/>
            <a:ext cx="455232" cy="1020519"/>
            <a:chOff x="0" y="0"/>
            <a:chExt cx="455231" cy="1020517"/>
          </a:xfrm>
        </p:grpSpPr>
        <p:sp>
          <p:nvSpPr>
            <p:cNvPr id="354"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355"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359" name="Group"/>
          <p:cNvGrpSpPr/>
          <p:nvPr/>
        </p:nvGrpSpPr>
        <p:grpSpPr>
          <a:xfrm>
            <a:off x="12124354" y="8556738"/>
            <a:ext cx="455232" cy="1020519"/>
            <a:chOff x="0" y="0"/>
            <a:chExt cx="455231" cy="1020517"/>
          </a:xfrm>
        </p:grpSpPr>
        <p:sp>
          <p:nvSpPr>
            <p:cNvPr id="357"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358"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sp>
        <p:nvSpPr>
          <p:cNvPr id="360" name="."/>
          <p:cNvSpPr txBox="1"/>
          <p:nvPr/>
        </p:nvSpPr>
        <p:spPr>
          <a:xfrm>
            <a:off x="12206555" y="9014177"/>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hueOff val="362282"/>
                    <a:satOff val="31803"/>
                    <a:lumOff val="-18242"/>
                  </a:schemeClr>
                </a:solidFill>
              </a:defRPr>
            </a:lvl1pPr>
          </a:lstStyle>
          <a:p>
            <a:pPr/>
            <a:r>
              <a:t>.</a:t>
            </a:r>
          </a:p>
        </p:txBody>
      </p:sp>
      <p:grpSp>
        <p:nvGrpSpPr>
          <p:cNvPr id="363" name="Group"/>
          <p:cNvGrpSpPr/>
          <p:nvPr/>
        </p:nvGrpSpPr>
        <p:grpSpPr>
          <a:xfrm>
            <a:off x="12462119" y="9176894"/>
            <a:ext cx="455233" cy="1020518"/>
            <a:chOff x="0" y="0"/>
            <a:chExt cx="455231" cy="1020517"/>
          </a:xfrm>
        </p:grpSpPr>
        <p:sp>
          <p:nvSpPr>
            <p:cNvPr id="361"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hueOff val="362282"/>
                      <a:satOff val="31803"/>
                      <a:lumOff val="-18242"/>
                    </a:schemeClr>
                  </a:solidFill>
                </a:defRPr>
              </a:lvl1pPr>
            </a:lstStyle>
            <a:p>
              <a:pPr/>
              <a:r>
                <a:t>`</a:t>
              </a:r>
            </a:p>
          </p:txBody>
        </p:sp>
        <p:sp>
          <p:nvSpPr>
            <p:cNvPr id="362"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hueOff val="362282"/>
                      <a:satOff val="31803"/>
                      <a:lumOff val="-18242"/>
                    </a:schemeClr>
                  </a:solidFill>
                </a:defRPr>
              </a:lvl1pPr>
            </a:lstStyle>
            <a:p>
              <a:pPr/>
              <a:r>
                <a:t>`</a:t>
              </a:r>
            </a:p>
          </p:txBody>
        </p:sp>
      </p:grpSp>
      <p:sp>
        <p:nvSpPr>
          <p:cNvPr id="364" name="."/>
          <p:cNvSpPr txBox="1"/>
          <p:nvPr/>
        </p:nvSpPr>
        <p:spPr>
          <a:xfrm>
            <a:off x="12573000" y="829310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grpSp>
        <p:nvGrpSpPr>
          <p:cNvPr id="367" name="Group"/>
          <p:cNvGrpSpPr/>
          <p:nvPr/>
        </p:nvGrpSpPr>
        <p:grpSpPr>
          <a:xfrm>
            <a:off x="12397892" y="8956964"/>
            <a:ext cx="354076" cy="580007"/>
            <a:chOff x="0" y="0"/>
            <a:chExt cx="354074" cy="580006"/>
          </a:xfrm>
        </p:grpSpPr>
        <p:sp>
          <p:nvSpPr>
            <p:cNvPr id="365" name="Line"/>
            <p:cNvSpPr/>
            <p:nvPr/>
          </p:nvSpPr>
          <p:spPr>
            <a:xfrm flipH="1">
              <a:off x="0" y="61531"/>
              <a:ext cx="274759" cy="518476"/>
            </a:xfrm>
            <a:prstGeom prst="line">
              <a:avLst/>
            </a:prstGeom>
            <a:noFill/>
            <a:ln w="25400" cap="flat">
              <a:solidFill>
                <a:srgbClr val="000000"/>
              </a:solidFill>
              <a:prstDash val="solid"/>
              <a:miter lim="400000"/>
              <a:tailEnd type="arrow"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366" name="Line"/>
            <p:cNvSpPr/>
            <p:nvPr/>
          </p:nvSpPr>
          <p:spPr>
            <a:xfrm>
              <a:off x="77841" y="0"/>
              <a:ext cx="276234" cy="346608"/>
            </a:xfrm>
            <a:prstGeom prst="line">
              <a:avLst/>
            </a:prstGeom>
            <a:noFill/>
            <a:ln w="25400" cap="flat">
              <a:solidFill>
                <a:srgbClr val="000000"/>
              </a:solidFill>
              <a:prstDash val="solid"/>
              <a:miter lim="400000"/>
              <a:tailEnd type="arrow"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pic>
        <p:nvPicPr>
          <p:cNvPr id="368" name="Line Shape" descr="Line Shape"/>
          <p:cNvPicPr>
            <a:picLocks noChangeAspect="0"/>
          </p:cNvPicPr>
          <p:nvPr/>
        </p:nvPicPr>
        <p:blipFill>
          <a:blip r:embed="rId19">
            <a:extLst/>
          </a:blip>
          <a:stretch>
            <a:fillRect/>
          </a:stretch>
        </p:blipFill>
        <p:spPr>
          <a:xfrm rot="16461606">
            <a:off x="5759130" y="5502775"/>
            <a:ext cx="4154753" cy="745580"/>
          </a:xfrm>
          <a:prstGeom prst="rect">
            <a:avLst/>
          </a:prstGeom>
        </p:spPr>
      </p:pic>
      <p:sp>
        <p:nvSpPr>
          <p:cNvPr id="370" name="Rectangle"/>
          <p:cNvSpPr/>
          <p:nvPr/>
        </p:nvSpPr>
        <p:spPr>
          <a:xfrm>
            <a:off x="12205010" y="8431997"/>
            <a:ext cx="1001941" cy="1270001"/>
          </a:xfrm>
          <a:prstGeom prst="rect">
            <a:avLst/>
          </a:prstGeom>
          <a:solidFill>
            <a:srgbClr val="FFFF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71" name="?"/>
          <p:cNvSpPr txBox="1"/>
          <p:nvPr/>
        </p:nvSpPr>
        <p:spPr>
          <a:xfrm>
            <a:off x="12704065" y="8578913"/>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chemeClr val="accent1"/>
                </a:solidFill>
              </a:defRPr>
            </a:lvl1pPr>
          </a:lstStyle>
          <a:p>
            <a:pPr/>
            <a:r>
              <a:t>?</a:t>
            </a:r>
          </a:p>
        </p:txBody>
      </p:sp>
      <p:sp>
        <p:nvSpPr>
          <p:cNvPr id="372" name="?"/>
          <p:cNvSpPr txBox="1"/>
          <p:nvPr/>
        </p:nvSpPr>
        <p:spPr>
          <a:xfrm>
            <a:off x="12591770" y="9296399"/>
            <a:ext cx="326137"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chemeClr val="accent3">
                    <a:hueOff val="362282"/>
                    <a:satOff val="31803"/>
                    <a:lumOff val="-18242"/>
                  </a:schemeClr>
                </a:solidFill>
              </a:defRPr>
            </a:lvl1pPr>
          </a:lstStyle>
          <a:p>
            <a:pPr/>
            <a:r>
              <a:t>?</a:t>
            </a:r>
          </a:p>
        </p:txBody>
      </p:sp>
      <p:grpSp>
        <p:nvGrpSpPr>
          <p:cNvPr id="375" name="Group"/>
          <p:cNvGrpSpPr/>
          <p:nvPr/>
        </p:nvGrpSpPr>
        <p:grpSpPr>
          <a:xfrm>
            <a:off x="12124354" y="9179356"/>
            <a:ext cx="455232" cy="1020518"/>
            <a:chOff x="0" y="0"/>
            <a:chExt cx="455231" cy="1020517"/>
          </a:xfrm>
        </p:grpSpPr>
        <p:sp>
          <p:nvSpPr>
            <p:cNvPr id="373"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hueOff val="362282"/>
                      <a:satOff val="31803"/>
                      <a:lumOff val="-18242"/>
                    </a:schemeClr>
                  </a:solidFill>
                </a:defRPr>
              </a:lvl1pPr>
            </a:lstStyle>
            <a:p>
              <a:pPr/>
              <a:r>
                <a:t>`</a:t>
              </a:r>
            </a:p>
          </p:txBody>
        </p:sp>
        <p:sp>
          <p:nvSpPr>
            <p:cNvPr id="374"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hueOff val="362282"/>
                      <a:satOff val="31803"/>
                      <a:lumOff val="-18242"/>
                    </a:schemeClr>
                  </a:solidFill>
                </a:defRPr>
              </a:lvl1pPr>
            </a:lstStyle>
            <a:p>
              <a:pPr/>
              <a:r>
                <a:t>`</a:t>
              </a:r>
            </a:p>
          </p:txBody>
        </p:sp>
      </p:grpSp>
      <p:grpSp>
        <p:nvGrpSpPr>
          <p:cNvPr id="378" name="Group"/>
          <p:cNvGrpSpPr/>
          <p:nvPr/>
        </p:nvGrpSpPr>
        <p:grpSpPr>
          <a:xfrm>
            <a:off x="12205010" y="8509039"/>
            <a:ext cx="455232" cy="1020518"/>
            <a:chOff x="0" y="0"/>
            <a:chExt cx="455231" cy="1020517"/>
          </a:xfrm>
        </p:grpSpPr>
        <p:sp>
          <p:nvSpPr>
            <p:cNvPr id="376"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377"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68"/>
                                        </p:tgtEl>
                                        <p:attrNameLst>
                                          <p:attrName>style.visibility</p:attrName>
                                        </p:attrNameLst>
                                      </p:cBhvr>
                                      <p:to>
                                        <p:strVal val="visible"/>
                                      </p:to>
                                    </p:set>
                                    <p:animEffect filter="dissolve" transition="in">
                                      <p:cBhvr>
                                        <p:cTn id="7" dur="1000"/>
                                        <p:tgtEl>
                                          <p:spTgt spid="368"/>
                                        </p:tgtEl>
                                      </p:cBhvr>
                                    </p:animEffect>
                                  </p:childTnLst>
                                </p:cTn>
                              </p:par>
                            </p:childTnLst>
                          </p:cTn>
                        </p:par>
                        <p:par>
                          <p:cTn id="8" fill="hold">
                            <p:stCondLst>
                              <p:cond delay="1000"/>
                            </p:stCondLst>
                            <p:childTnLst>
                              <p:par>
                                <p:cTn id="9" presetClass="entr" nodeType="afterEffect" presetSubtype="0" presetID="1" grpId="2" fill="hold">
                                  <p:stCondLst>
                                    <p:cond delay="0"/>
                                  </p:stCondLst>
                                  <p:iterate type="el" backwards="0">
                                    <p:tmAbs val="0"/>
                                  </p:iterate>
                                  <p:childTnLst>
                                    <p:set>
                                      <p:cBhvr>
                                        <p:cTn id="10" fill="hold"/>
                                        <p:tgtEl>
                                          <p:spTgt spid="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3" fill="hold">
                                  <p:stCondLst>
                                    <p:cond delay="0"/>
                                  </p:stCondLst>
                                  <p:iterate type="el" backwards="0">
                                    <p:tmAbs val="0"/>
                                  </p:iterate>
                                  <p:childTnLst>
                                    <p:set>
                                      <p:cBhvr>
                                        <p:cTn id="14" fill="hold"/>
                                        <p:tgtEl>
                                          <p:spTgt spid="279"/>
                                        </p:tgtEl>
                                        <p:attrNameLst>
                                          <p:attrName>style.visibility</p:attrName>
                                        </p:attrNameLst>
                                      </p:cBhvr>
                                      <p:to>
                                        <p:strVal val="visible"/>
                                      </p:to>
                                    </p:set>
                                    <p:animEffect filter="dissolve" transition="in">
                                      <p:cBhvr>
                                        <p:cTn id="15" dur="1000"/>
                                        <p:tgtEl>
                                          <p:spTgt spid="279"/>
                                        </p:tgtEl>
                                      </p:cBhvr>
                                    </p:animEffect>
                                  </p:childTnLst>
                                </p:cTn>
                              </p:par>
                            </p:childTnLst>
                          </p:cTn>
                        </p:par>
                      </p:childTnLst>
                    </p:cTn>
                  </p:par>
                  <p:par>
                    <p:cTn id="16" fill="hold">
                      <p:stCondLst>
                        <p:cond delay="indefinite"/>
                      </p:stCondLst>
                      <p:childTnLst>
                        <p:par>
                          <p:cTn id="17" fill="hold">
                            <p:stCondLst>
                              <p:cond delay="0"/>
                            </p:stCondLst>
                            <p:childTnLst>
                              <p:par>
                                <p:cTn id="18" presetClass="emph" nodeType="clickEffect" presetSubtype="0" presetID="26" grpId="4" fill="hold">
                                  <p:stCondLst>
                                    <p:cond delay="0"/>
                                  </p:stCondLst>
                                  <p:childTnLst>
                                    <p:animEffect filter="fade" transition="out">
                                      <p:cBhvr>
                                        <p:cTn id="19" dur="2000" fill="hold" tmFilter="0, 0; .2, .5; .8, .5; 1, 0"/>
                                        <p:tgtEl>
                                          <p:spTgt spid="304"/>
                                        </p:tgtEl>
                                      </p:cBhvr>
                                    </p:animEffect>
                                    <p:animScale>
                                      <p:cBhvr>
                                        <p:cTn id="20" dur="1000" fill="hold" autoRev="1"/>
                                        <p:tgtEl>
                                          <p:spTgt spid="304"/>
                                        </p:tgtEl>
                                      </p:cBhvr>
                                      <p:by x="105000" y="105000"/>
                                    </p:animScale>
                                  </p:childTnLst>
                                </p:cTn>
                              </p:par>
                            </p:childTnLst>
                          </p:cTn>
                        </p:par>
                        <p:par>
                          <p:cTn id="21" fill="hold">
                            <p:stCondLst>
                              <p:cond delay="0"/>
                            </p:stCondLst>
                            <p:childTnLst>
                              <p:par>
                                <p:cTn id="22" presetClass="emph" nodeType="withEffect" presetSubtype="0" presetID="26" grpId="5" fill="hold">
                                  <p:stCondLst>
                                    <p:cond delay="0"/>
                                  </p:stCondLst>
                                  <p:childTnLst>
                                    <p:animEffect filter="fade" transition="out">
                                      <p:cBhvr>
                                        <p:cTn id="23" dur="2000" fill="hold" tmFilter="0, 0; .2, .5; .8, .5; 1, 0"/>
                                        <p:tgtEl>
                                          <p:spTgt spid="303"/>
                                        </p:tgtEl>
                                      </p:cBhvr>
                                    </p:animEffect>
                                    <p:animScale>
                                      <p:cBhvr>
                                        <p:cTn id="24" dur="1000" fill="hold" autoRev="1"/>
                                        <p:tgtEl>
                                          <p:spTgt spid="303"/>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Class="emph" nodeType="clickEffect" presetSubtype="0" presetID="26" grpId="6" fill="hold">
                                  <p:stCondLst>
                                    <p:cond delay="0"/>
                                  </p:stCondLst>
                                  <p:childTnLst>
                                    <p:animEffect filter="fade" transition="out">
                                      <p:cBhvr>
                                        <p:cTn id="28" dur="2000" fill="hold" tmFilter="0, 0; .2, .5; .8, .5; 1, 0"/>
                                        <p:tgtEl>
                                          <p:spTgt spid="305"/>
                                        </p:tgtEl>
                                      </p:cBhvr>
                                    </p:animEffect>
                                    <p:animScale>
                                      <p:cBhvr>
                                        <p:cTn id="29" dur="1000" fill="hold" autoRev="1"/>
                                        <p:tgtEl>
                                          <p:spTgt spid="305"/>
                                        </p:tgtEl>
                                      </p:cBhvr>
                                      <p:by x="105000" y="105000"/>
                                    </p:animScale>
                                  </p:childTnLst>
                                </p:cTn>
                              </p:par>
                            </p:childTnLst>
                          </p:cTn>
                        </p:par>
                        <p:par>
                          <p:cTn id="30" fill="hold">
                            <p:stCondLst>
                              <p:cond delay="0"/>
                            </p:stCondLst>
                            <p:childTnLst>
                              <p:par>
                                <p:cTn id="31" presetClass="emph" nodeType="withEffect" presetSubtype="0" presetID="26" grpId="7" fill="hold">
                                  <p:stCondLst>
                                    <p:cond delay="0"/>
                                  </p:stCondLst>
                                  <p:childTnLst>
                                    <p:animEffect filter="fade" transition="out">
                                      <p:cBhvr>
                                        <p:cTn id="32" dur="2000" fill="hold" tmFilter="0, 0; .2, .5; .8, .5; 1, 0"/>
                                        <p:tgtEl>
                                          <p:spTgt spid="314"/>
                                        </p:tgtEl>
                                      </p:cBhvr>
                                    </p:animEffect>
                                    <p:animScale>
                                      <p:cBhvr>
                                        <p:cTn id="33" dur="1000" fill="hold" autoRev="1"/>
                                        <p:tgtEl>
                                          <p:spTgt spid="314"/>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2" grpId="8" fill="hold">
                                  <p:stCondLst>
                                    <p:cond delay="0"/>
                                  </p:stCondLst>
                                  <p:iterate type="el" backwards="0">
                                    <p:tmAbs val="0"/>
                                  </p:iterate>
                                  <p:childTnLst>
                                    <p:set>
                                      <p:cBhvr>
                                        <p:cTn id="37" fill="hold"/>
                                        <p:tgtEl>
                                          <p:spTgt spid="328"/>
                                        </p:tgtEl>
                                        <p:attrNameLst>
                                          <p:attrName>style.visibility</p:attrName>
                                        </p:attrNameLst>
                                      </p:cBhvr>
                                      <p:to>
                                        <p:strVal val="visible"/>
                                      </p:to>
                                    </p:set>
                                    <p:animEffect filter="wipe(left)" transition="in">
                                      <p:cBhvr>
                                        <p:cTn id="38" dur="500"/>
                                        <p:tgtEl>
                                          <p:spTgt spid="328"/>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9" fill="hold">
                                  <p:stCondLst>
                                    <p:cond delay="0"/>
                                  </p:stCondLst>
                                  <p:iterate type="el" backwards="0">
                                    <p:tmAbs val="0"/>
                                  </p:iterate>
                                  <p:childTnLst>
                                    <p:set>
                                      <p:cBhvr>
                                        <p:cTn id="42" fill="hold"/>
                                        <p:tgtEl>
                                          <p:spTgt spid="301"/>
                                        </p:tgtEl>
                                        <p:attrNameLst>
                                          <p:attrName>style.visibility</p:attrName>
                                        </p:attrNameLst>
                                      </p:cBhvr>
                                      <p:to>
                                        <p:strVal val="visible"/>
                                      </p:to>
                                    </p:set>
                                  </p:childTnLst>
                                </p:cTn>
                              </p:par>
                            </p:childTnLst>
                          </p:cTn>
                        </p:par>
                        <p:par>
                          <p:cTn id="43" fill="hold">
                            <p:stCondLst>
                              <p:cond delay="0"/>
                            </p:stCondLst>
                            <p:childTnLst>
                              <p:par>
                                <p:cTn id="44" presetClass="path" nodeType="withEffect" presetSubtype="0" presetID="-1" grpId="10" accel="50000" decel="50000" fill="hold">
                                  <p:stCondLst>
                                    <p:cond delay="0"/>
                                  </p:stCondLst>
                                  <p:childTnLst>
                                    <p:animMotion path="M 0.000000 0.000000 L -0.020773 0.078125" origin="layout" pathEditMode="relative">
                                      <p:cBhvr>
                                        <p:cTn id="45" dur="1000" fill="hold"/>
                                        <p:tgtEl>
                                          <p:spTgt spid="304"/>
                                        </p:tgtEl>
                                        <p:attrNameLst>
                                          <p:attrName>ppt_x</p:attrName>
                                          <p:attrName>ppt_y</p:attrName>
                                        </p:attrNameLst>
                                      </p:cBhvr>
                                    </p:animMotion>
                                  </p:childTnLst>
                                </p:cTn>
                              </p:par>
                            </p:childTnLst>
                          </p:cTn>
                        </p:par>
                        <p:par>
                          <p:cTn id="46" fill="hold">
                            <p:stCondLst>
                              <p:cond delay="0"/>
                            </p:stCondLst>
                            <p:childTnLst>
                              <p:par>
                                <p:cTn id="47" presetClass="path" nodeType="withEffect" presetSubtype="0" presetID="-1" grpId="11" accel="50000" decel="50000" fill="hold">
                                  <p:stCondLst>
                                    <p:cond delay="0"/>
                                  </p:stCondLst>
                                  <p:childTnLst>
                                    <p:animMotion path="M 0.000000 0.000000 L 0.019266 0.077596" origin="layout" pathEditMode="relative">
                                      <p:cBhvr>
                                        <p:cTn id="48" dur="1000" fill="hold"/>
                                        <p:tgtEl>
                                          <p:spTgt spid="303"/>
                                        </p:tgtEl>
                                        <p:attrNameLst>
                                          <p:attrName>ppt_x</p:attrName>
                                          <p:attrName>ppt_y</p:attrName>
                                        </p:attrNameLst>
                                      </p:cBhvr>
                                    </p:animMotion>
                                  </p:childTnLst>
                                </p:cTn>
                              </p:par>
                            </p:childTnLst>
                          </p:cTn>
                        </p:par>
                        <p:par>
                          <p:cTn id="49" fill="hold">
                            <p:stCondLst>
                              <p:cond delay="1000"/>
                            </p:stCondLst>
                            <p:childTnLst>
                              <p:par>
                                <p:cTn id="50" presetClass="exit" nodeType="afterEffect" presetSubtype="0" presetID="1" grpId="12" fill="hold">
                                  <p:stCondLst>
                                    <p:cond delay="0"/>
                                  </p:stCondLst>
                                  <p:iterate type="el" backwards="0">
                                    <p:tmAbs val="0"/>
                                  </p:iterate>
                                  <p:childTnLst>
                                    <p:set>
                                      <p:cBhvr>
                                        <p:cTn id="51" fill="hold">
                                          <p:stCondLst>
                                            <p:cond delay="0"/>
                                          </p:stCondLst>
                                        </p:cTn>
                                        <p:tgtEl>
                                          <p:spTgt spid="304"/>
                                        </p:tgtEl>
                                        <p:attrNameLst>
                                          <p:attrName>style.visibility</p:attrName>
                                        </p:attrNameLst>
                                      </p:cBhvr>
                                      <p:to>
                                        <p:strVal val="hidden"/>
                                      </p:to>
                                    </p:set>
                                  </p:childTnLst>
                                </p:cTn>
                              </p:par>
                            </p:childTnLst>
                          </p:cTn>
                        </p:par>
                        <p:par>
                          <p:cTn id="52" fill="hold">
                            <p:stCondLst>
                              <p:cond delay="1000"/>
                            </p:stCondLst>
                            <p:childTnLst>
                              <p:par>
                                <p:cTn id="53" presetClass="exit" nodeType="afterEffect" presetSubtype="0" presetID="1" grpId="13" fill="hold">
                                  <p:stCondLst>
                                    <p:cond delay="0"/>
                                  </p:stCondLst>
                                  <p:iterate type="el" backwards="0">
                                    <p:tmAbs val="0"/>
                                  </p:iterate>
                                  <p:childTnLst>
                                    <p:set>
                                      <p:cBhvr>
                                        <p:cTn id="54" fill="hold">
                                          <p:stCondLst>
                                            <p:cond delay="0"/>
                                          </p:stCondLst>
                                        </p:cTn>
                                        <p:tgtEl>
                                          <p:spTgt spid="303"/>
                                        </p:tgtEl>
                                        <p:attrNameLst>
                                          <p:attrName>style.visibility</p:attrName>
                                        </p:attrNameLst>
                                      </p:cBhvr>
                                      <p:to>
                                        <p:strVal val="hidden"/>
                                      </p:to>
                                    </p:set>
                                  </p:childTnLst>
                                </p:cTn>
                              </p:par>
                            </p:childTnLst>
                          </p:cTn>
                        </p:par>
                        <p:par>
                          <p:cTn id="55" fill="hold">
                            <p:stCondLst>
                              <p:cond delay="1000"/>
                            </p:stCondLst>
                            <p:childTnLst>
                              <p:par>
                                <p:cTn id="56" presetClass="entr" nodeType="afterEffect" presetSubtype="0" presetID="1" grpId="14" fill="hold">
                                  <p:stCondLst>
                                    <p:cond delay="0"/>
                                  </p:stCondLst>
                                  <p:iterate type="el" backwards="0">
                                    <p:tmAbs val="0"/>
                                  </p:iterate>
                                  <p:childTnLst>
                                    <p:set>
                                      <p:cBhvr>
                                        <p:cTn id="57" fill="hold"/>
                                        <p:tgtEl>
                                          <p:spTgt spid="34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Class="entr" nodeType="clickEffect" presetSubtype="8" presetID="22" grpId="15" fill="hold">
                                  <p:stCondLst>
                                    <p:cond delay="0"/>
                                  </p:stCondLst>
                                  <p:iterate type="el" backwards="0">
                                    <p:tmAbs val="0"/>
                                  </p:iterate>
                                  <p:childTnLst>
                                    <p:set>
                                      <p:cBhvr>
                                        <p:cTn id="61" fill="hold"/>
                                        <p:tgtEl>
                                          <p:spTgt spid="333"/>
                                        </p:tgtEl>
                                        <p:attrNameLst>
                                          <p:attrName>style.visibility</p:attrName>
                                        </p:attrNameLst>
                                      </p:cBhvr>
                                      <p:to>
                                        <p:strVal val="visible"/>
                                      </p:to>
                                    </p:set>
                                    <p:animEffect filter="wipe(left)" transition="in">
                                      <p:cBhvr>
                                        <p:cTn id="62" dur="500"/>
                                        <p:tgtEl>
                                          <p:spTgt spid="333"/>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296"/>
                                        </p:tgtEl>
                                        <p:attrNameLst>
                                          <p:attrName>style.visibility</p:attrName>
                                        </p:attrNameLst>
                                      </p:cBhvr>
                                      <p:to>
                                        <p:strVal val="visible"/>
                                      </p:to>
                                    </p:set>
                                  </p:childTnLst>
                                </p:cTn>
                              </p:par>
                            </p:childTnLst>
                          </p:cTn>
                        </p:par>
                        <p:par>
                          <p:cTn id="67" fill="hold">
                            <p:stCondLst>
                              <p:cond delay="0"/>
                            </p:stCondLst>
                            <p:childTnLst>
                              <p:par>
                                <p:cTn id="68" presetClass="entr" nodeType="afterEffect" presetSubtype="0" presetID="1" grpId="17" fill="hold">
                                  <p:stCondLst>
                                    <p:cond delay="0"/>
                                  </p:stCondLst>
                                  <p:iterate type="el" backwards="0">
                                    <p:tmAbs val="0"/>
                                  </p:iterate>
                                  <p:childTnLst>
                                    <p:set>
                                      <p:cBhvr>
                                        <p:cTn id="69" fill="hold"/>
                                        <p:tgtEl>
                                          <p:spTgt spid="297"/>
                                        </p:tgtEl>
                                        <p:attrNameLst>
                                          <p:attrName>style.visibility</p:attrName>
                                        </p:attrNameLst>
                                      </p:cBhvr>
                                      <p:to>
                                        <p:strVal val="visible"/>
                                      </p:to>
                                    </p:set>
                                  </p:childTnLst>
                                </p:cTn>
                              </p:par>
                            </p:childTnLst>
                          </p:cTn>
                        </p:par>
                        <p:par>
                          <p:cTn id="70" fill="hold">
                            <p:stCondLst>
                              <p:cond delay="0"/>
                            </p:stCondLst>
                            <p:childTnLst>
                              <p:par>
                                <p:cTn id="71" presetClass="path" nodeType="afterEffect" presetSubtype="0" presetID="-1" grpId="18" accel="50000" decel="50000" fill="hold">
                                  <p:stCondLst>
                                    <p:cond delay="0"/>
                                  </p:stCondLst>
                                  <p:childTnLst>
                                    <p:animMotion path="M 0.000000 0.000000 L 0.011262 0.077596" origin="layout" pathEditMode="relative">
                                      <p:cBhvr>
                                        <p:cTn id="72" dur="1000" fill="hold"/>
                                        <p:tgtEl>
                                          <p:spTgt spid="305"/>
                                        </p:tgtEl>
                                        <p:attrNameLst>
                                          <p:attrName>ppt_x</p:attrName>
                                          <p:attrName>ppt_y</p:attrName>
                                        </p:attrNameLst>
                                      </p:cBhvr>
                                    </p:animMotion>
                                  </p:childTnLst>
                                </p:cTn>
                              </p:par>
                            </p:childTnLst>
                          </p:cTn>
                        </p:par>
                        <p:par>
                          <p:cTn id="73" fill="hold">
                            <p:stCondLst>
                              <p:cond delay="0"/>
                            </p:stCondLst>
                            <p:childTnLst>
                              <p:par>
                                <p:cTn id="74" presetClass="path" nodeType="withEffect" presetSubtype="0" presetID="-1" grpId="19" accel="50000" decel="50000" fill="hold">
                                  <p:stCondLst>
                                    <p:cond delay="0"/>
                                  </p:stCondLst>
                                  <p:childTnLst>
                                    <p:animMotion path="M 0.000000 0.000000 L -0.011436 0.074992" origin="layout" pathEditMode="relative">
                                      <p:cBhvr>
                                        <p:cTn id="75" dur="1000" fill="hold"/>
                                        <p:tgtEl>
                                          <p:spTgt spid="314"/>
                                        </p:tgtEl>
                                        <p:attrNameLst>
                                          <p:attrName>ppt_x</p:attrName>
                                          <p:attrName>ppt_y</p:attrName>
                                        </p:attrNameLst>
                                      </p:cBhvr>
                                    </p:animMotion>
                                  </p:childTnLst>
                                </p:cTn>
                              </p:par>
                            </p:childTnLst>
                          </p:cTn>
                        </p:par>
                        <p:par>
                          <p:cTn id="76" fill="hold">
                            <p:stCondLst>
                              <p:cond delay="1000"/>
                            </p:stCondLst>
                            <p:childTnLst>
                              <p:par>
                                <p:cTn id="77" presetClass="exit" nodeType="afterEffect" presetSubtype="0" presetID="1" grpId="20" fill="hold">
                                  <p:stCondLst>
                                    <p:cond delay="0"/>
                                  </p:stCondLst>
                                  <p:iterate type="el" backwards="0">
                                    <p:tmAbs val="0"/>
                                  </p:iterate>
                                  <p:childTnLst>
                                    <p:set>
                                      <p:cBhvr>
                                        <p:cTn id="78" fill="hold">
                                          <p:stCondLst>
                                            <p:cond delay="0"/>
                                          </p:stCondLst>
                                        </p:cTn>
                                        <p:tgtEl>
                                          <p:spTgt spid="305"/>
                                        </p:tgtEl>
                                        <p:attrNameLst>
                                          <p:attrName>style.visibility</p:attrName>
                                        </p:attrNameLst>
                                      </p:cBhvr>
                                      <p:to>
                                        <p:strVal val="hidden"/>
                                      </p:to>
                                    </p:set>
                                  </p:childTnLst>
                                </p:cTn>
                              </p:par>
                            </p:childTnLst>
                          </p:cTn>
                        </p:par>
                        <p:par>
                          <p:cTn id="79" fill="hold">
                            <p:stCondLst>
                              <p:cond delay="1000"/>
                            </p:stCondLst>
                            <p:childTnLst>
                              <p:par>
                                <p:cTn id="80" presetClass="exit" nodeType="afterEffect" presetSubtype="0" presetID="1" grpId="21" fill="hold">
                                  <p:stCondLst>
                                    <p:cond delay="0"/>
                                  </p:stCondLst>
                                  <p:iterate type="el" backwards="0">
                                    <p:tmAbs val="0"/>
                                  </p:iterate>
                                  <p:childTnLst>
                                    <p:set>
                                      <p:cBhvr>
                                        <p:cTn id="81" fill="hold">
                                          <p:stCondLst>
                                            <p:cond delay="0"/>
                                          </p:stCondLst>
                                        </p:cTn>
                                        <p:tgtEl>
                                          <p:spTgt spid="314"/>
                                        </p:tgtEl>
                                        <p:attrNameLst>
                                          <p:attrName>style.visibility</p:attrName>
                                        </p:attrNameLst>
                                      </p:cBhvr>
                                      <p:to>
                                        <p:strVal val="hidden"/>
                                      </p:to>
                                    </p:set>
                                  </p:childTnLst>
                                </p:cTn>
                              </p:par>
                            </p:childTnLst>
                          </p:cTn>
                        </p:par>
                        <p:par>
                          <p:cTn id="82" fill="hold">
                            <p:stCondLst>
                              <p:cond delay="1000"/>
                            </p:stCondLst>
                            <p:childTnLst>
                              <p:par>
                                <p:cTn id="83" presetClass="entr" nodeType="afterEffect" presetSubtype="0" presetID="1" grpId="22" fill="hold">
                                  <p:stCondLst>
                                    <p:cond delay="0"/>
                                  </p:stCondLst>
                                  <p:iterate type="el" backwards="0">
                                    <p:tmAbs val="0"/>
                                  </p:iterate>
                                  <p:childTnLst>
                                    <p:set>
                                      <p:cBhvr>
                                        <p:cTn id="84" fill="hold"/>
                                        <p:tgtEl>
                                          <p:spTgt spid="34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Class="path" nodeType="clickEffect" presetSubtype="0" presetID="-1" grpId="23" accel="50000" decel="50000" fill="hold">
                                  <p:stCondLst>
                                    <p:cond delay="0"/>
                                  </p:stCondLst>
                                  <p:childTnLst>
                                    <p:animMotion path="M 0.000000 0.000000 L 0.237184 -0.799479" origin="layout" pathEditMode="relative">
                                      <p:cBhvr>
                                        <p:cTn id="88" dur="1000" fill="hold"/>
                                        <p:tgtEl>
                                          <p:spTgt spid="328"/>
                                        </p:tgtEl>
                                        <p:attrNameLst>
                                          <p:attrName>ppt_x</p:attrName>
                                          <p:attrName>ppt_y</p:attrName>
                                        </p:attrNameLst>
                                      </p:cBhvr>
                                    </p:animMotion>
                                  </p:childTnLst>
                                </p:cTn>
                              </p:par>
                            </p:childTnLst>
                          </p:cTn>
                        </p:par>
                        <p:par>
                          <p:cTn id="89" fill="hold">
                            <p:stCondLst>
                              <p:cond delay="0"/>
                            </p:stCondLst>
                            <p:childTnLst>
                              <p:par>
                                <p:cTn id="90" presetClass="path" nodeType="withEffect" presetSubtype="0" presetID="-1" grpId="24" accel="50000" decel="50000" fill="hold">
                                  <p:stCondLst>
                                    <p:cond delay="0"/>
                                  </p:stCondLst>
                                  <p:childTnLst>
                                    <p:animMotion path="M 0.000000 0.000000 L -0.179160 -0.726562" origin="layout" pathEditMode="relative">
                                      <p:cBhvr>
                                        <p:cTn id="91" dur="1000" fill="hold"/>
                                        <p:tgtEl>
                                          <p:spTgt spid="333"/>
                                        </p:tgtEl>
                                        <p:attrNameLst>
                                          <p:attrName>ppt_x</p:attrName>
                                          <p:attrName>ppt_y</p:attrName>
                                        </p:attrNameLst>
                                      </p:cBhvr>
                                    </p:animMotion>
                                  </p:childTnLst>
                                </p:cTn>
                              </p:par>
                            </p:childTnLst>
                          </p:cTn>
                        </p:par>
                      </p:childTnLst>
                    </p:cTn>
                  </p:par>
                  <p:par>
                    <p:cTn id="92" fill="hold">
                      <p:stCondLst>
                        <p:cond delay="indefinite"/>
                      </p:stCondLst>
                      <p:childTnLst>
                        <p:par>
                          <p:cTn id="93" fill="hold">
                            <p:stCondLst>
                              <p:cond delay="0"/>
                            </p:stCondLst>
                            <p:childTnLst>
                              <p:par>
                                <p:cTn id="94" presetClass="entr" nodeType="clickEffect" presetSubtype="0" presetID="1" grpId="25" fill="hold">
                                  <p:stCondLst>
                                    <p:cond delay="0"/>
                                  </p:stCondLst>
                                  <p:iterate type="el" backwards="0">
                                    <p:tmAbs val="0"/>
                                  </p:iterate>
                                  <p:childTnLst>
                                    <p:set>
                                      <p:cBhvr>
                                        <p:cTn id="95" fill="hold"/>
                                        <p:tgtEl>
                                          <p:spTgt spid="317"/>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Class="entr" nodeType="clickEffect" presetSubtype="0" presetID="1" grpId="26" fill="hold">
                                  <p:stCondLst>
                                    <p:cond delay="0"/>
                                  </p:stCondLst>
                                  <p:iterate type="el" backwards="0">
                                    <p:tmAbs val="0"/>
                                  </p:iterate>
                                  <p:childTnLst>
                                    <p:set>
                                      <p:cBhvr>
                                        <p:cTn id="99" fill="hold"/>
                                        <p:tgtEl>
                                          <p:spTgt spid="320"/>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Class="entr" nodeType="clickEffect" presetSubtype="1" presetID="22" grpId="27" fill="hold">
                                  <p:stCondLst>
                                    <p:cond delay="0"/>
                                  </p:stCondLst>
                                  <p:iterate type="el" backwards="0">
                                    <p:tmAbs val="0"/>
                                  </p:iterate>
                                  <p:childTnLst>
                                    <p:set>
                                      <p:cBhvr>
                                        <p:cTn id="103" fill="hold"/>
                                        <p:tgtEl>
                                          <p:spTgt spid="246"/>
                                        </p:tgtEl>
                                        <p:attrNameLst>
                                          <p:attrName>style.visibility</p:attrName>
                                        </p:attrNameLst>
                                      </p:cBhvr>
                                      <p:to>
                                        <p:strVal val="visible"/>
                                      </p:to>
                                    </p:set>
                                    <p:animEffect filter="wipe(up)" transition="in">
                                      <p:cBhvr>
                                        <p:cTn id="104" dur="500"/>
                                        <p:tgtEl>
                                          <p:spTgt spid="246"/>
                                        </p:tgtEl>
                                      </p:cBhvr>
                                    </p:animEffect>
                                  </p:childTnLst>
                                </p:cTn>
                              </p:par>
                            </p:childTnLst>
                          </p:cTn>
                        </p:par>
                        <p:par>
                          <p:cTn id="105" fill="hold">
                            <p:stCondLst>
                              <p:cond delay="500"/>
                            </p:stCondLst>
                            <p:childTnLst>
                              <p:par>
                                <p:cTn id="106" presetClass="entr" nodeType="afterEffect" presetSubtype="0" presetID="1" grpId="28" fill="hold">
                                  <p:stCondLst>
                                    <p:cond delay="0"/>
                                  </p:stCondLst>
                                  <p:iterate type="el" backwards="0">
                                    <p:tmAbs val="0"/>
                                  </p:iterate>
                                  <p:childTnLst>
                                    <p:set>
                                      <p:cBhvr>
                                        <p:cTn id="107" fill="hold"/>
                                        <p:tgtEl>
                                          <p:spTgt spid="349"/>
                                        </p:tgtEl>
                                        <p:attrNameLst>
                                          <p:attrName>style.visibility</p:attrName>
                                        </p:attrNameLst>
                                      </p:cBhvr>
                                      <p:to>
                                        <p:strVal val="visible"/>
                                      </p:to>
                                    </p:set>
                                  </p:childTnLst>
                                </p:cTn>
                              </p:par>
                            </p:childTnLst>
                          </p:cTn>
                        </p:par>
                        <p:par>
                          <p:cTn id="108" fill="hold">
                            <p:stCondLst>
                              <p:cond delay="500"/>
                            </p:stCondLst>
                            <p:childTnLst>
                              <p:par>
                                <p:cTn id="109" presetClass="entr" nodeType="afterEffect" presetSubtype="0" presetID="1" grpId="29" fill="hold">
                                  <p:stCondLst>
                                    <p:cond delay="0"/>
                                  </p:stCondLst>
                                  <p:iterate type="el" backwards="0">
                                    <p:tmAbs val="0"/>
                                  </p:iterate>
                                  <p:childTnLst>
                                    <p:set>
                                      <p:cBhvr>
                                        <p:cTn id="110" fill="hold"/>
                                        <p:tgtEl>
                                          <p:spTgt spid="347"/>
                                        </p:tgtEl>
                                        <p:attrNameLst>
                                          <p:attrName>style.visibility</p:attrName>
                                        </p:attrNameLst>
                                      </p:cBhvr>
                                      <p:to>
                                        <p:strVal val="visible"/>
                                      </p:to>
                                    </p:set>
                                  </p:childTnLst>
                                </p:cTn>
                              </p:par>
                            </p:childTnLst>
                          </p:cTn>
                        </p:par>
                        <p:par>
                          <p:cTn id="111" fill="hold">
                            <p:stCondLst>
                              <p:cond delay="500"/>
                            </p:stCondLst>
                            <p:childTnLst>
                              <p:par>
                                <p:cTn id="112" presetClass="entr" nodeType="afterEffect" presetSubtype="0" presetID="1" grpId="30" fill="hold">
                                  <p:stCondLst>
                                    <p:cond delay="0"/>
                                  </p:stCondLst>
                                  <p:iterate type="el" backwards="0">
                                    <p:tmAbs val="0"/>
                                  </p:iterate>
                                  <p:childTnLst>
                                    <p:set>
                                      <p:cBhvr>
                                        <p:cTn id="113" fill="hold"/>
                                        <p:tgtEl>
                                          <p:spTgt spid="356"/>
                                        </p:tgtEl>
                                        <p:attrNameLst>
                                          <p:attrName>style.visibility</p:attrName>
                                        </p:attrNameLst>
                                      </p:cBhvr>
                                      <p:to>
                                        <p:strVal val="visible"/>
                                      </p:to>
                                    </p:set>
                                  </p:childTnLst>
                                </p:cTn>
                              </p:par>
                            </p:childTnLst>
                          </p:cTn>
                        </p:par>
                        <p:par>
                          <p:cTn id="114" fill="hold">
                            <p:stCondLst>
                              <p:cond delay="500"/>
                            </p:stCondLst>
                            <p:childTnLst>
                              <p:par>
                                <p:cTn id="115" presetClass="entr" nodeType="afterEffect" presetSubtype="0" presetID="1" grpId="31" fill="hold">
                                  <p:stCondLst>
                                    <p:cond delay="0"/>
                                  </p:stCondLst>
                                  <p:iterate type="el" backwards="0">
                                    <p:tmAbs val="0"/>
                                  </p:iterate>
                                  <p:childTnLst>
                                    <p:set>
                                      <p:cBhvr>
                                        <p:cTn id="116" fill="hold"/>
                                        <p:tgtEl>
                                          <p:spTgt spid="353"/>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Class="entr" nodeType="clickEffect" presetSubtype="0" presetID="1" grpId="32" fill="hold">
                                  <p:stCondLst>
                                    <p:cond delay="0"/>
                                  </p:stCondLst>
                                  <p:iterate type="el" backwards="0">
                                    <p:tmAbs val="0"/>
                                  </p:iterate>
                                  <p:childTnLst>
                                    <p:set>
                                      <p:cBhvr>
                                        <p:cTn id="120" fill="hold"/>
                                        <p:tgtEl>
                                          <p:spTgt spid="359"/>
                                        </p:tgtEl>
                                        <p:attrNameLst>
                                          <p:attrName>style.visibility</p:attrName>
                                        </p:attrNameLst>
                                      </p:cBhvr>
                                      <p:to>
                                        <p:strVal val="visible"/>
                                      </p:to>
                                    </p:set>
                                  </p:childTnLst>
                                </p:cTn>
                              </p:par>
                            </p:childTnLst>
                          </p:cTn>
                        </p:par>
                        <p:par>
                          <p:cTn id="121" fill="hold">
                            <p:stCondLst>
                              <p:cond delay="0"/>
                            </p:stCondLst>
                            <p:childTnLst>
                              <p:par>
                                <p:cTn id="122" presetClass="entr" nodeType="afterEffect" presetSubtype="0" presetID="1" grpId="33" fill="hold">
                                  <p:stCondLst>
                                    <p:cond delay="0"/>
                                  </p:stCondLst>
                                  <p:iterate type="el" backwards="0">
                                    <p:tmAbs val="0"/>
                                  </p:iterate>
                                  <p:childTnLst>
                                    <p:set>
                                      <p:cBhvr>
                                        <p:cTn id="123" fill="hold"/>
                                        <p:tgtEl>
                                          <p:spTgt spid="364"/>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Class="entr" nodeType="clickEffect" presetSubtype="0" presetID="1" grpId="34" fill="hold">
                                  <p:stCondLst>
                                    <p:cond delay="0"/>
                                  </p:stCondLst>
                                  <p:iterate type="el" backwards="0">
                                    <p:tmAbs val="0"/>
                                  </p:iterate>
                                  <p:childTnLst>
                                    <p:set>
                                      <p:cBhvr>
                                        <p:cTn id="127" fill="hold"/>
                                        <p:tgtEl>
                                          <p:spTgt spid="363"/>
                                        </p:tgtEl>
                                        <p:attrNameLst>
                                          <p:attrName>style.visibility</p:attrName>
                                        </p:attrNameLst>
                                      </p:cBhvr>
                                      <p:to>
                                        <p:strVal val="visible"/>
                                      </p:to>
                                    </p:set>
                                  </p:childTnLst>
                                </p:cTn>
                              </p:par>
                            </p:childTnLst>
                          </p:cTn>
                        </p:par>
                        <p:par>
                          <p:cTn id="128" fill="hold">
                            <p:stCondLst>
                              <p:cond delay="0"/>
                            </p:stCondLst>
                            <p:childTnLst>
                              <p:par>
                                <p:cTn id="129" presetClass="entr" nodeType="afterEffect" presetSubtype="0" presetID="1" grpId="35" fill="hold">
                                  <p:stCondLst>
                                    <p:cond delay="0"/>
                                  </p:stCondLst>
                                  <p:iterate type="el" backwards="0">
                                    <p:tmAbs val="0"/>
                                  </p:iterate>
                                  <p:childTnLst>
                                    <p:set>
                                      <p:cBhvr>
                                        <p:cTn id="130" fill="hold"/>
                                        <p:tgtEl>
                                          <p:spTgt spid="36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Class="entr" nodeType="clickEffect" presetSubtype="0" presetID="1" grpId="36" fill="hold">
                                  <p:stCondLst>
                                    <p:cond delay="0"/>
                                  </p:stCondLst>
                                  <p:iterate type="el" backwards="0">
                                    <p:tmAbs val="0"/>
                                  </p:iterate>
                                  <p:childTnLst>
                                    <p:set>
                                      <p:cBhvr>
                                        <p:cTn id="134" fill="hold"/>
                                        <p:tgtEl>
                                          <p:spTgt spid="344"/>
                                        </p:tgtEl>
                                        <p:attrNameLst>
                                          <p:attrName>style.visibility</p:attrName>
                                        </p:attrNameLst>
                                      </p:cBhvr>
                                      <p:to>
                                        <p:strVal val="visible"/>
                                      </p:to>
                                    </p:set>
                                  </p:childTnLst>
                                </p:cTn>
                              </p:par>
                            </p:childTnLst>
                          </p:cTn>
                        </p:par>
                        <p:par>
                          <p:cTn id="135" fill="hold">
                            <p:stCondLst>
                              <p:cond delay="0"/>
                            </p:stCondLst>
                            <p:childTnLst>
                              <p:par>
                                <p:cTn id="136" presetClass="entr" nodeType="afterEffect" presetSubtype="0" presetID="1" grpId="37" fill="hold">
                                  <p:stCondLst>
                                    <p:cond delay="0"/>
                                  </p:stCondLst>
                                  <p:iterate type="el" backwards="0">
                                    <p:tmAbs val="0"/>
                                  </p:iterate>
                                  <p:childTnLst>
                                    <p:set>
                                      <p:cBhvr>
                                        <p:cTn id="137" fill="hold"/>
                                        <p:tgtEl>
                                          <p:spTgt spid="367"/>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Class="path" nodeType="clickEffect" presetSubtype="0" presetID="-1" grpId="38" accel="50000" decel="50000" fill="hold">
                                  <p:stCondLst>
                                    <p:cond delay="0"/>
                                  </p:stCondLst>
                                  <p:childTnLst>
                                    <p:animMotion path="M 0.000000 0.000000 L -0.131350 -0.647584" origin="layout" pathEditMode="relative">
                                      <p:cBhvr>
                                        <p:cTn id="141" dur="1000" fill="hold"/>
                                        <p:tgtEl>
                                          <p:spTgt spid="344"/>
                                        </p:tgtEl>
                                        <p:attrNameLst>
                                          <p:attrName>ppt_x</p:attrName>
                                          <p:attrName>ppt_y</p:attrName>
                                        </p:attrNameLst>
                                      </p:cBhvr>
                                    </p:animMotion>
                                  </p:childTnLst>
                                </p:cTn>
                              </p:par>
                            </p:childTnLst>
                          </p:cTn>
                        </p:par>
                      </p:childTnLst>
                    </p:cTn>
                  </p:par>
                  <p:par>
                    <p:cTn id="142" fill="hold">
                      <p:stCondLst>
                        <p:cond delay="indefinite"/>
                      </p:stCondLst>
                      <p:childTnLst>
                        <p:par>
                          <p:cTn id="143" fill="hold">
                            <p:stCondLst>
                              <p:cond delay="0"/>
                            </p:stCondLst>
                            <p:childTnLst>
                              <p:par>
                                <p:cTn id="144" presetClass="entr" nodeType="clickEffect" presetSubtype="0" presetID="1" grpId="39" fill="hold">
                                  <p:stCondLst>
                                    <p:cond delay="0"/>
                                  </p:stCondLst>
                                  <p:iterate type="el" backwards="0">
                                    <p:tmAbs val="0"/>
                                  </p:iterate>
                                  <p:childTnLst>
                                    <p:set>
                                      <p:cBhvr>
                                        <p:cTn id="145" fill="hold"/>
                                        <p:tgtEl>
                                          <p:spTgt spid="323"/>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Class="exit" nodeType="clickEffect" presetSubtype="10" presetID="19" grpId="40" fill="hold">
                                  <p:stCondLst>
                                    <p:cond delay="0"/>
                                  </p:stCondLst>
                                  <p:iterate type="el" backwards="0">
                                    <p:tmAbs val="0"/>
                                  </p:iterate>
                                  <p:childTnLst>
                                    <p:anim calcmode="lin" valueType="num">
                                      <p:cBhvr>
                                        <p:cTn id="149" dur="500" fill="hold"/>
                                        <p:tgtEl>
                                          <p:spTgt spid="297"/>
                                        </p:tgtEl>
                                        <p:attrNameLst>
                                          <p:attrName>ppt_h</p:attrName>
                                        </p:attrNameLst>
                                      </p:cBhvr>
                                      <p:tavLst>
                                        <p:tav tm="0">
                                          <p:val>
                                            <p:strVal val="ppt_h"/>
                                          </p:val>
                                        </p:tav>
                                        <p:tav tm="100000">
                                          <p:val>
                                            <p:strVal val="ppt_h"/>
                                          </p:val>
                                        </p:tav>
                                      </p:tavLst>
                                    </p:anim>
                                    <p:anim calcmode="lin" valueType="num">
                                      <p:cBhvr>
                                        <p:cTn id="150" dur="500" fill="hold"/>
                                        <p:tgtEl>
                                          <p:spTgt spid="29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51" fill="hold">
                                          <p:stCondLst>
                                            <p:cond delay="499"/>
                                          </p:stCondLst>
                                        </p:cTn>
                                        <p:tgtEl>
                                          <p:spTgt spid="297"/>
                                        </p:tgtEl>
                                        <p:attrNameLst>
                                          <p:attrName>style.visibility</p:attrName>
                                        </p:attrNameLst>
                                      </p:cBhvr>
                                      <p:to>
                                        <p:strVal val="hidden"/>
                                      </p:to>
                                    </p:set>
                                  </p:childTnLst>
                                </p:cTn>
                              </p:par>
                            </p:childTnLst>
                          </p:cTn>
                        </p:par>
                        <p:par>
                          <p:cTn id="152" fill="hold">
                            <p:stCondLst>
                              <p:cond delay="500"/>
                            </p:stCondLst>
                            <p:childTnLst>
                              <p:par>
                                <p:cTn id="153" presetClass="entr" nodeType="afterEffect" presetSubtype="10" presetID="19" grpId="41" fill="hold">
                                  <p:stCondLst>
                                    <p:cond delay="0"/>
                                  </p:stCondLst>
                                  <p:iterate type="el" backwards="0">
                                    <p:tmAbs val="0"/>
                                  </p:iterate>
                                  <p:childTnLst>
                                    <p:set>
                                      <p:cBhvr>
                                        <p:cTn id="154" fill="hold"/>
                                        <p:tgtEl>
                                          <p:spTgt spid="298"/>
                                        </p:tgtEl>
                                        <p:attrNameLst>
                                          <p:attrName>style.visibility</p:attrName>
                                        </p:attrNameLst>
                                      </p:cBhvr>
                                      <p:to>
                                        <p:strVal val="visible"/>
                                      </p:to>
                                    </p:set>
                                    <p:anim calcmode="lin" valueType="num">
                                      <p:cBhvr>
                                        <p:cTn id="155" dur="500" fill="hold"/>
                                        <p:tgtEl>
                                          <p:spTgt spid="298"/>
                                        </p:tgtEl>
                                        <p:attrNameLst>
                                          <p:attrName>ppt_w</p:attrName>
                                        </p:attrNameLst>
                                      </p:cBhvr>
                                      <p:tavLst>
                                        <p:tav tm="0" fmla="#ppt_w*sin(2.5*pi*$)">
                                          <p:val>
                                            <p:fltVal val="0"/>
                                          </p:val>
                                        </p:tav>
                                        <p:tav tm="100000">
                                          <p:val>
                                            <p:fltVal val="1"/>
                                          </p:val>
                                        </p:tav>
                                      </p:tavLst>
                                    </p:anim>
                                    <p:anim calcmode="lin" valueType="num">
                                      <p:cBhvr>
                                        <p:cTn id="156" dur="500" fill="hold"/>
                                        <p:tgtEl>
                                          <p:spTgt spid="298"/>
                                        </p:tgtEl>
                                        <p:attrNameLst>
                                          <p:attrName>ppt_h</p:attrName>
                                        </p:attrNameLst>
                                      </p:cBhvr>
                                      <p:tavLst>
                                        <p:tav tm="0">
                                          <p:val>
                                            <p:strVal val="#ppt_h"/>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Class="entr" nodeType="clickEffect" presetSubtype="0" presetID="1" grpId="42" fill="hold">
                                  <p:stCondLst>
                                    <p:cond delay="0"/>
                                  </p:stCondLst>
                                  <p:iterate type="el" backwards="0">
                                    <p:tmAbs val="0"/>
                                  </p:iterate>
                                  <p:childTnLst>
                                    <p:set>
                                      <p:cBhvr>
                                        <p:cTn id="160" fill="hold"/>
                                        <p:tgtEl>
                                          <p:spTgt spid="370"/>
                                        </p:tgtEl>
                                        <p:attrNameLst>
                                          <p:attrName>style.visibility</p:attrName>
                                        </p:attrNameLst>
                                      </p:cBhvr>
                                      <p:to>
                                        <p:strVal val="visible"/>
                                      </p:to>
                                    </p:set>
                                  </p:childTnLst>
                                </p:cTn>
                              </p:par>
                            </p:childTnLst>
                          </p:cTn>
                        </p:par>
                        <p:par>
                          <p:cTn id="161" fill="hold">
                            <p:stCondLst>
                              <p:cond delay="0"/>
                            </p:stCondLst>
                            <p:childTnLst>
                              <p:par>
                                <p:cTn id="162" presetClass="entr" nodeType="afterEffect" presetSubtype="0" presetID="1" grpId="43" fill="hold">
                                  <p:stCondLst>
                                    <p:cond delay="0"/>
                                  </p:stCondLst>
                                  <p:iterate type="el" backwards="0">
                                    <p:tmAbs val="0"/>
                                  </p:iterate>
                                  <p:childTnLst>
                                    <p:set>
                                      <p:cBhvr>
                                        <p:cTn id="163" fill="hold"/>
                                        <p:tgtEl>
                                          <p:spTgt spid="378"/>
                                        </p:tgtEl>
                                        <p:attrNameLst>
                                          <p:attrName>style.visibility</p:attrName>
                                        </p:attrNameLst>
                                      </p:cBhvr>
                                      <p:to>
                                        <p:strVal val="visible"/>
                                      </p:to>
                                    </p:set>
                                  </p:childTnLst>
                                </p:cTn>
                              </p:par>
                            </p:childTnLst>
                          </p:cTn>
                        </p:par>
                        <p:par>
                          <p:cTn id="164" fill="hold">
                            <p:stCondLst>
                              <p:cond delay="0"/>
                            </p:stCondLst>
                            <p:childTnLst>
                              <p:par>
                                <p:cTn id="165" presetClass="entr" nodeType="afterEffect" presetSubtype="0" presetID="1" grpId="44" fill="hold">
                                  <p:stCondLst>
                                    <p:cond delay="0"/>
                                  </p:stCondLst>
                                  <p:iterate type="el" backwards="0">
                                    <p:tmAbs val="0"/>
                                  </p:iterate>
                                  <p:childTnLst>
                                    <p:set>
                                      <p:cBhvr>
                                        <p:cTn id="166" fill="hold"/>
                                        <p:tgtEl>
                                          <p:spTgt spid="371"/>
                                        </p:tgtEl>
                                        <p:attrNameLst>
                                          <p:attrName>style.visibility</p:attrName>
                                        </p:attrNameLst>
                                      </p:cBhvr>
                                      <p:to>
                                        <p:strVal val="visible"/>
                                      </p:to>
                                    </p:set>
                                  </p:childTnLst>
                                </p:cTn>
                              </p:par>
                            </p:childTnLst>
                          </p:cTn>
                        </p:par>
                        <p:par>
                          <p:cTn id="167" fill="hold">
                            <p:stCondLst>
                              <p:cond delay="0"/>
                            </p:stCondLst>
                            <p:childTnLst>
                              <p:par>
                                <p:cTn id="168" presetClass="entr" nodeType="afterEffect" presetSubtype="0" presetID="1" grpId="45" fill="hold">
                                  <p:stCondLst>
                                    <p:cond delay="0"/>
                                  </p:stCondLst>
                                  <p:iterate type="el" backwards="0">
                                    <p:tmAbs val="0"/>
                                  </p:iterate>
                                  <p:childTnLst>
                                    <p:set>
                                      <p:cBhvr>
                                        <p:cTn id="169" fill="hold"/>
                                        <p:tgtEl>
                                          <p:spTgt spid="375"/>
                                        </p:tgtEl>
                                        <p:attrNameLst>
                                          <p:attrName>style.visibility</p:attrName>
                                        </p:attrNameLst>
                                      </p:cBhvr>
                                      <p:to>
                                        <p:strVal val="visible"/>
                                      </p:to>
                                    </p:set>
                                  </p:childTnLst>
                                </p:cTn>
                              </p:par>
                            </p:childTnLst>
                          </p:cTn>
                        </p:par>
                        <p:par>
                          <p:cTn id="170" fill="hold">
                            <p:stCondLst>
                              <p:cond delay="0"/>
                            </p:stCondLst>
                            <p:childTnLst>
                              <p:par>
                                <p:cTn id="171" presetClass="entr" nodeType="afterEffect" presetSubtype="0" presetID="1" grpId="46" fill="hold">
                                  <p:stCondLst>
                                    <p:cond delay="0"/>
                                  </p:stCondLst>
                                  <p:iterate type="el" backwards="0">
                                    <p:tmAbs val="0"/>
                                  </p:iterate>
                                  <p:childTnLst>
                                    <p:set>
                                      <p:cBhvr>
                                        <p:cTn id="172" fill="hold"/>
                                        <p:tgtEl>
                                          <p:spTgt spid="3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9" grpId="28"/>
      <p:bldP build="whole" bldLvl="1" animBg="1" rev="0" advAuto="0" spid="359" grpId="32"/>
      <p:bldP build="whole" bldLvl="1" animBg="1" rev="0" advAuto="0" spid="320" grpId="26"/>
      <p:bldP build="whole" bldLvl="1" animBg="1" rev="0" advAuto="0" spid="360" grpId="35"/>
      <p:bldP build="whole" bldLvl="1" animBg="1" rev="0" advAuto="0" spid="363" grpId="34"/>
      <p:bldP build="whole" bldLvl="1" animBg="1" rev="0" advAuto="0" spid="346" grpId="22"/>
      <p:bldP build="whole" bldLvl="1" animBg="1" rev="0" advAuto="0" spid="246" grpId="27"/>
      <p:bldP build="whole" bldLvl="1" animBg="1" rev="0" advAuto="0" spid="314" grpId="2"/>
      <p:bldP build="whole" bldLvl="1" animBg="1" rev="0" advAuto="0" spid="305" grpId="20"/>
      <p:bldP build="whole" bldLvl="1" animBg="1" rev="0" advAuto="0" spid="333" grpId="15"/>
      <p:bldP build="whole" bldLvl="1" animBg="1" rev="0" advAuto="0" spid="298" grpId="41"/>
      <p:bldP build="whole" bldLvl="1" animBg="1" rev="0" advAuto="0" spid="372" grpId="46"/>
      <p:bldP build="whole" bldLvl="1" animBg="1" rev="0" advAuto="0" spid="314" grpId="7"/>
      <p:bldP build="whole" bldLvl="1" animBg="1" rev="0" advAuto="0" spid="344" grpId="36"/>
      <p:bldP build="whole" bldLvl="1" animBg="1" rev="0" advAuto="0" spid="378" grpId="43"/>
      <p:bldP build="whole" bldLvl="1" animBg="1" rev="0" advAuto="0" spid="296" grpId="16"/>
      <p:bldP build="whole" bldLvl="1" animBg="1" rev="0" advAuto="0" spid="368" grpId="1"/>
      <p:bldP build="whole" bldLvl="1" animBg="1" rev="0" advAuto="0" spid="371" grpId="44"/>
      <p:bldP build="whole" bldLvl="1" animBg="1" rev="0" advAuto="0" spid="303" grpId="5"/>
      <p:bldP build="whole" bldLvl="1" animBg="1" rev="0" advAuto="0" spid="314" grpId="21"/>
      <p:bldP build="whole" bldLvl="1" animBg="1" rev="0" advAuto="0" spid="301" grpId="9"/>
      <p:bldP build="whole" bldLvl="1" animBg="1" rev="0" advAuto="0" spid="367" grpId="37"/>
      <p:bldP build="whole" bldLvl="1" animBg="1" rev="0" advAuto="0" spid="303" grpId="13"/>
      <p:bldP build="whole" bldLvl="1" animBg="1" rev="0" advAuto="0" spid="323" grpId="39"/>
      <p:bldP build="whole" bldLvl="1" animBg="1" rev="0" advAuto="0" spid="297" grpId="17"/>
      <p:bldP build="whole" bldLvl="1" animBg="1" rev="0" advAuto="0" spid="370" grpId="42"/>
      <p:bldP build="whole" bldLvl="1" animBg="1" rev="0" advAuto="0" spid="304" grpId="4"/>
      <p:bldP build="whole" bldLvl="1" animBg="1" rev="0" advAuto="0" spid="347" grpId="29"/>
      <p:bldP build="whole" bldLvl="1" animBg="1" rev="0" advAuto="0" spid="345" grpId="14"/>
      <p:bldP build="whole" bldLvl="1" animBg="1" rev="0" advAuto="0" spid="304" grpId="12"/>
      <p:bldP build="whole" bldLvl="1" animBg="1" rev="0" advAuto="0" spid="353" grpId="31"/>
      <p:bldP build="whole" bldLvl="1" animBg="1" rev="0" advAuto="0" spid="375" grpId="45"/>
      <p:bldP build="whole" bldLvl="1" animBg="1" rev="0" advAuto="0" spid="364" grpId="33"/>
      <p:bldP build="whole" bldLvl="1" animBg="1" rev="0" advAuto="0" spid="356" grpId="30"/>
      <p:bldP build="whole" bldLvl="1" animBg="1" rev="0" advAuto="0" spid="317" grpId="25"/>
      <p:bldP build="whole" bldLvl="1" animBg="1" rev="0" advAuto="0" spid="279" grpId="3"/>
      <p:bldP build="whole" bldLvl="1" animBg="1" rev="0" advAuto="0" spid="328" grpId="8"/>
      <p:bldP build="whole" bldLvl="1" animBg="1" rev="0" advAuto="0" spid="297" grpId="40"/>
      <p:bldP build="whole" bldLvl="1" animBg="1" rev="0" advAuto="0" spid="305" grpId="6"/>
    </p:bld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solidFill>
      </p:bgPr>
    </p:bg>
    <p:spTree>
      <p:nvGrpSpPr>
        <p:cNvPr id="1" name=""/>
        <p:cNvGrpSpPr/>
        <p:nvPr/>
      </p:nvGrpSpPr>
      <p:grpSpPr>
        <a:xfrm>
          <a:off x="0" y="0"/>
          <a:ext cx="0" cy="0"/>
          <a:chOff x="0" y="0"/>
          <a:chExt cx="0" cy="0"/>
        </a:xfrm>
      </p:grpSpPr>
      <p:pic>
        <p:nvPicPr>
          <p:cNvPr id="2744" name="Image" descr="Image"/>
          <p:cNvPicPr>
            <a:picLocks noChangeAspect="1"/>
          </p:cNvPicPr>
          <p:nvPr/>
        </p:nvPicPr>
        <p:blipFill>
          <a:blip r:embed="rId2">
            <a:extLst/>
          </a:blip>
          <a:stretch>
            <a:fillRect/>
          </a:stretch>
        </p:blipFill>
        <p:spPr>
          <a:xfrm>
            <a:off x="267040" y="2862769"/>
            <a:ext cx="9357194" cy="5755262"/>
          </a:xfrm>
          <a:prstGeom prst="rect">
            <a:avLst/>
          </a:prstGeom>
          <a:ln w="12700">
            <a:miter lim="400000"/>
          </a:ln>
        </p:spPr>
      </p:pic>
      <p:sp>
        <p:nvSpPr>
          <p:cNvPr id="2745" name="Implemented by…"/>
          <p:cNvSpPr txBox="1"/>
          <p:nvPr>
            <p:ph type="title"/>
          </p:nvPr>
        </p:nvSpPr>
        <p:spPr>
          <a:prstGeom prst="rect">
            <a:avLst/>
          </a:prstGeom>
        </p:spPr>
        <p:txBody>
          <a:bodyPr/>
          <a:lstStyle/>
          <a:p>
            <a:pPr defTabSz="484886">
              <a:defRPr sz="6640"/>
            </a:pPr>
            <a:r>
              <a:t>Implemented by </a:t>
            </a:r>
          </a:p>
          <a:p>
            <a:pPr defTabSz="484886">
              <a:defRPr sz="6640"/>
            </a:pPr>
            <a:r>
              <a:t>Finite State Transducer</a:t>
            </a:r>
          </a:p>
        </p:txBody>
      </p:sp>
      <p:pic>
        <p:nvPicPr>
          <p:cNvPr id="2746" name="Image" descr="Image"/>
          <p:cNvPicPr>
            <a:picLocks noChangeAspect="1"/>
          </p:cNvPicPr>
          <p:nvPr/>
        </p:nvPicPr>
        <p:blipFill>
          <a:blip r:embed="rId3">
            <a:extLst/>
          </a:blip>
          <a:stretch>
            <a:fillRect/>
          </a:stretch>
        </p:blipFill>
        <p:spPr>
          <a:xfrm>
            <a:off x="10122351" y="3304657"/>
            <a:ext cx="1562101" cy="334773"/>
          </a:xfrm>
          <a:prstGeom prst="rect">
            <a:avLst/>
          </a:prstGeom>
          <a:ln w="12700">
            <a:miter lim="400000"/>
          </a:ln>
        </p:spPr>
      </p:pic>
      <p:pic>
        <p:nvPicPr>
          <p:cNvPr id="2747" name="Image" descr="Image"/>
          <p:cNvPicPr>
            <a:picLocks noChangeAspect="1"/>
          </p:cNvPicPr>
          <p:nvPr/>
        </p:nvPicPr>
        <p:blipFill>
          <a:blip r:embed="rId4">
            <a:extLst/>
          </a:blip>
          <a:stretch>
            <a:fillRect/>
          </a:stretch>
        </p:blipFill>
        <p:spPr>
          <a:xfrm>
            <a:off x="10122351" y="4474146"/>
            <a:ext cx="1320801" cy="334773"/>
          </a:xfrm>
          <a:prstGeom prst="rect">
            <a:avLst/>
          </a:prstGeom>
          <a:ln w="12700">
            <a:miter lim="400000"/>
          </a:ln>
        </p:spPr>
      </p:pic>
      <p:pic>
        <p:nvPicPr>
          <p:cNvPr id="2748" name="Image" descr="Image"/>
          <p:cNvPicPr>
            <a:picLocks noChangeAspect="1"/>
          </p:cNvPicPr>
          <p:nvPr/>
        </p:nvPicPr>
        <p:blipFill>
          <a:blip r:embed="rId5">
            <a:extLst/>
          </a:blip>
          <a:stretch>
            <a:fillRect/>
          </a:stretch>
        </p:blipFill>
        <p:spPr>
          <a:xfrm>
            <a:off x="10122351" y="5019814"/>
            <a:ext cx="1562101" cy="334773"/>
          </a:xfrm>
          <a:prstGeom prst="rect">
            <a:avLst/>
          </a:prstGeom>
          <a:ln w="12700">
            <a:miter lim="400000"/>
          </a:ln>
        </p:spPr>
      </p:pic>
      <p:pic>
        <p:nvPicPr>
          <p:cNvPr id="2749" name="Image" descr="Image"/>
          <p:cNvPicPr>
            <a:picLocks noChangeAspect="1"/>
          </p:cNvPicPr>
          <p:nvPr/>
        </p:nvPicPr>
        <p:blipFill>
          <a:blip r:embed="rId6">
            <a:extLst/>
          </a:blip>
          <a:stretch>
            <a:fillRect/>
          </a:stretch>
        </p:blipFill>
        <p:spPr>
          <a:xfrm>
            <a:off x="10122351" y="3879195"/>
            <a:ext cx="1358901" cy="334773"/>
          </a:xfrm>
          <a:prstGeom prst="rect">
            <a:avLst/>
          </a:prstGeom>
          <a:ln w="12700">
            <a:miter lim="400000"/>
          </a:ln>
        </p:spPr>
      </p:pic>
      <p:pic>
        <p:nvPicPr>
          <p:cNvPr id="2750" name="Image" descr="Image"/>
          <p:cNvPicPr>
            <a:picLocks noChangeAspect="1"/>
          </p:cNvPicPr>
          <p:nvPr/>
        </p:nvPicPr>
        <p:blipFill>
          <a:blip r:embed="rId7">
            <a:extLst/>
          </a:blip>
          <a:stretch>
            <a:fillRect/>
          </a:stretch>
        </p:blipFill>
        <p:spPr>
          <a:xfrm>
            <a:off x="10122351" y="3879195"/>
            <a:ext cx="1358901" cy="334773"/>
          </a:xfrm>
          <a:prstGeom prst="rect">
            <a:avLst/>
          </a:prstGeom>
          <a:ln w="12700">
            <a:miter lim="400000"/>
          </a:ln>
        </p:spPr>
      </p:pic>
      <p:pic>
        <p:nvPicPr>
          <p:cNvPr id="2751" name="Line Line" descr="Line Line"/>
          <p:cNvPicPr>
            <a:picLocks noChangeAspect="0"/>
          </p:cNvPicPr>
          <p:nvPr/>
        </p:nvPicPr>
        <p:blipFill>
          <a:blip r:embed="rId8">
            <a:extLst/>
          </a:blip>
          <a:stretch>
            <a:fillRect/>
          </a:stretch>
        </p:blipFill>
        <p:spPr>
          <a:xfrm rot="20460533">
            <a:off x="1276142" y="5135730"/>
            <a:ext cx="3115992" cy="457905"/>
          </a:xfrm>
          <a:prstGeom prst="rect">
            <a:avLst/>
          </a:prstGeom>
        </p:spPr>
      </p:pic>
      <p:pic>
        <p:nvPicPr>
          <p:cNvPr id="2757" name="Connection Line" descr="Connection Line"/>
          <p:cNvPicPr>
            <a:picLocks noChangeAspect="0"/>
          </p:cNvPicPr>
          <p:nvPr/>
        </p:nvPicPr>
        <p:blipFill>
          <a:blip r:embed="rId9">
            <a:extLst/>
          </a:blip>
          <a:stretch>
            <a:fillRect/>
          </a:stretch>
        </p:blipFill>
        <p:spPr>
          <a:xfrm>
            <a:off x="3402277" y="3994876"/>
            <a:ext cx="1030545" cy="826647"/>
          </a:xfrm>
          <a:prstGeom prst="rect">
            <a:avLst/>
          </a:prstGeom>
        </p:spPr>
      </p:pic>
      <p:pic>
        <p:nvPicPr>
          <p:cNvPr id="2754" name="Line Line" descr="Line Line"/>
          <p:cNvPicPr>
            <a:picLocks noChangeAspect="0"/>
          </p:cNvPicPr>
          <p:nvPr/>
        </p:nvPicPr>
        <p:blipFill>
          <a:blip r:embed="rId10">
            <a:extLst/>
          </a:blip>
          <a:stretch>
            <a:fillRect/>
          </a:stretch>
        </p:blipFill>
        <p:spPr>
          <a:xfrm rot="1105684">
            <a:off x="5272609" y="5104632"/>
            <a:ext cx="2877872" cy="457904"/>
          </a:xfrm>
          <a:prstGeom prst="rect">
            <a:avLst/>
          </a:prstGeom>
        </p:spPr>
      </p:pic>
      <p:sp>
        <p:nvSpPr>
          <p:cNvPr id="275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51"/>
                                        </p:tgtEl>
                                        <p:attrNameLst>
                                          <p:attrName>style.visibility</p:attrName>
                                        </p:attrNameLst>
                                      </p:cBhvr>
                                      <p:to>
                                        <p:strVal val="visible"/>
                                      </p:to>
                                    </p:set>
                                    <p:animEffect filter="wipe(left)" transition="in">
                                      <p:cBhvr>
                                        <p:cTn id="7" dur="1000"/>
                                        <p:tgtEl>
                                          <p:spTgt spid="2751"/>
                                        </p:tgtEl>
                                      </p:cBhvr>
                                    </p:animEffect>
                                  </p:childTnLst>
                                </p:cTn>
                              </p:par>
                            </p:childTnLst>
                          </p:cTn>
                        </p:par>
                        <p:par>
                          <p:cTn id="8" fill="hold">
                            <p:stCondLst>
                              <p:cond delay="1000"/>
                            </p:stCondLst>
                            <p:childTnLst>
                              <p:par>
                                <p:cTn id="9" presetClass="entr" nodeType="afterEffect" presetSubtype="3" presetID="18" grpId="2" fill="hold">
                                  <p:stCondLst>
                                    <p:cond delay="0"/>
                                  </p:stCondLst>
                                  <p:iterate type="el" backwards="0">
                                    <p:tmAbs val="0"/>
                                  </p:iterate>
                                  <p:childTnLst>
                                    <p:set>
                                      <p:cBhvr>
                                        <p:cTn id="10" fill="hold"/>
                                        <p:tgtEl>
                                          <p:spTgt spid="2757"/>
                                        </p:tgtEl>
                                        <p:attrNameLst>
                                          <p:attrName>style.visibility</p:attrName>
                                        </p:attrNameLst>
                                      </p:cBhvr>
                                      <p:to>
                                        <p:strVal val="visible"/>
                                      </p:to>
                                    </p:set>
                                    <p:animEffect filter="strips(upRight)" transition="in">
                                      <p:cBhvr>
                                        <p:cTn id="11" dur="1000"/>
                                        <p:tgtEl>
                                          <p:spTgt spid="2757"/>
                                        </p:tgtEl>
                                      </p:cBhvr>
                                    </p:animEffect>
                                  </p:childTnLst>
                                </p:cTn>
                              </p:par>
                            </p:childTnLst>
                          </p:cTn>
                        </p:par>
                        <p:par>
                          <p:cTn id="12" fill="hold">
                            <p:stCondLst>
                              <p:cond delay="2000"/>
                            </p:stCondLst>
                            <p:childTnLst>
                              <p:par>
                                <p:cTn id="13" presetClass="entr" nodeType="afterEffect" presetSubtype="8" presetID="22" grpId="3" fill="hold">
                                  <p:stCondLst>
                                    <p:cond delay="0"/>
                                  </p:stCondLst>
                                  <p:iterate type="el" backwards="0">
                                    <p:tmAbs val="0"/>
                                  </p:iterate>
                                  <p:childTnLst>
                                    <p:set>
                                      <p:cBhvr>
                                        <p:cTn id="14" fill="hold"/>
                                        <p:tgtEl>
                                          <p:spTgt spid="2754"/>
                                        </p:tgtEl>
                                        <p:attrNameLst>
                                          <p:attrName>style.visibility</p:attrName>
                                        </p:attrNameLst>
                                      </p:cBhvr>
                                      <p:to>
                                        <p:strVal val="visible"/>
                                      </p:to>
                                    </p:set>
                                    <p:animEffect filter="wipe(left)" transition="in">
                                      <p:cBhvr>
                                        <p:cTn id="15" dur="1000"/>
                                        <p:tgtEl>
                                          <p:spTgt spid="27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57" grpId="2"/>
      <p:bldP build="whole" bldLvl="1" animBg="1" rev="0" advAuto="0" spid="2754" grpId="3"/>
      <p:bldP build="whole" bldLvl="1" animBg="1" rev="0" advAuto="0" spid="2751" grpId="1"/>
    </p:bld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solidFill>
      </p:bgPr>
    </p:bg>
    <p:spTree>
      <p:nvGrpSpPr>
        <p:cNvPr id="1" name=""/>
        <p:cNvGrpSpPr/>
        <p:nvPr/>
      </p:nvGrpSpPr>
      <p:grpSpPr>
        <a:xfrm>
          <a:off x="0" y="0"/>
          <a:ext cx="0" cy="0"/>
          <a:chOff x="0" y="0"/>
          <a:chExt cx="0" cy="0"/>
        </a:xfrm>
      </p:grpSpPr>
      <p:pic>
        <p:nvPicPr>
          <p:cNvPr id="2760" name="Image" descr="Image"/>
          <p:cNvPicPr>
            <a:picLocks noChangeAspect="1"/>
          </p:cNvPicPr>
          <p:nvPr/>
        </p:nvPicPr>
        <p:blipFill>
          <a:blip r:embed="rId2">
            <a:extLst/>
          </a:blip>
          <a:stretch>
            <a:fillRect/>
          </a:stretch>
        </p:blipFill>
        <p:spPr>
          <a:xfrm>
            <a:off x="334477" y="2862769"/>
            <a:ext cx="9357194" cy="5755262"/>
          </a:xfrm>
          <a:prstGeom prst="rect">
            <a:avLst/>
          </a:prstGeom>
          <a:ln w="12700">
            <a:miter lim="400000"/>
          </a:ln>
        </p:spPr>
      </p:pic>
      <p:sp>
        <p:nvSpPr>
          <p:cNvPr id="2761" name="Title"/>
          <p:cNvSpPr txBox="1"/>
          <p:nvPr>
            <p:ph type="title"/>
          </p:nvPr>
        </p:nvSpPr>
        <p:spPr>
          <a:prstGeom prst="rect">
            <a:avLst/>
          </a:prstGeom>
        </p:spPr>
        <p:txBody>
          <a:bodyPr/>
          <a:lstStyle/>
          <a:p>
            <a:pPr/>
          </a:p>
        </p:txBody>
      </p:sp>
      <p:grpSp>
        <p:nvGrpSpPr>
          <p:cNvPr id="2766" name="Group"/>
          <p:cNvGrpSpPr/>
          <p:nvPr/>
        </p:nvGrpSpPr>
        <p:grpSpPr>
          <a:xfrm>
            <a:off x="1540476" y="4896165"/>
            <a:ext cx="2684936" cy="1154814"/>
            <a:chOff x="-107950" y="-57149"/>
            <a:chExt cx="2684934" cy="1154812"/>
          </a:xfrm>
        </p:grpSpPr>
        <p:pic>
          <p:nvPicPr>
            <p:cNvPr id="2762" name="Line Shape" descr="Line Shape"/>
            <p:cNvPicPr>
              <a:picLocks noChangeAspect="0"/>
            </p:cNvPicPr>
            <p:nvPr/>
          </p:nvPicPr>
          <p:blipFill>
            <a:blip r:embed="rId3">
              <a:extLst/>
            </a:blip>
            <a:stretch>
              <a:fillRect/>
            </a:stretch>
          </p:blipFill>
          <p:spPr>
            <a:xfrm>
              <a:off x="-107950" y="2602"/>
              <a:ext cx="2606913" cy="1095061"/>
            </a:xfrm>
            <a:prstGeom prst="rect">
              <a:avLst/>
            </a:prstGeom>
            <a:effectLst/>
          </p:spPr>
        </p:pic>
        <p:pic>
          <p:nvPicPr>
            <p:cNvPr id="2764" name="Line Shape" descr="Line Shape"/>
            <p:cNvPicPr>
              <a:picLocks noChangeAspect="0"/>
            </p:cNvPicPr>
            <p:nvPr/>
          </p:nvPicPr>
          <p:blipFill>
            <a:blip r:embed="rId4">
              <a:extLst/>
            </a:blip>
            <a:stretch>
              <a:fillRect/>
            </a:stretch>
          </p:blipFill>
          <p:spPr>
            <a:xfrm>
              <a:off x="1938589" y="-57150"/>
              <a:ext cx="638396" cy="572819"/>
            </a:xfrm>
            <a:prstGeom prst="rect">
              <a:avLst/>
            </a:prstGeom>
            <a:effectLst/>
          </p:spPr>
        </p:pic>
      </p:grpSp>
      <p:grpSp>
        <p:nvGrpSpPr>
          <p:cNvPr id="2777" name="Group"/>
          <p:cNvGrpSpPr/>
          <p:nvPr/>
        </p:nvGrpSpPr>
        <p:grpSpPr>
          <a:xfrm>
            <a:off x="5311200" y="5895882"/>
            <a:ext cx="2734040" cy="1182146"/>
            <a:chOff x="-108275" y="-57322"/>
            <a:chExt cx="2734038" cy="1182145"/>
          </a:xfrm>
        </p:grpSpPr>
        <p:pic>
          <p:nvPicPr>
            <p:cNvPr id="2767" name="Line Shape" descr="Line Shape"/>
            <p:cNvPicPr>
              <a:picLocks noChangeAspect="0"/>
            </p:cNvPicPr>
            <p:nvPr/>
          </p:nvPicPr>
          <p:blipFill>
            <a:blip r:embed="rId5">
              <a:extLst/>
            </a:blip>
            <a:stretch>
              <a:fillRect/>
            </a:stretch>
          </p:blipFill>
          <p:spPr>
            <a:xfrm>
              <a:off x="-108276" y="90999"/>
              <a:ext cx="2528661" cy="1033824"/>
            </a:xfrm>
            <a:prstGeom prst="rect">
              <a:avLst/>
            </a:prstGeom>
            <a:effectLst/>
          </p:spPr>
        </p:pic>
        <p:pic>
          <p:nvPicPr>
            <p:cNvPr id="2769" name="Line Shape" descr="Line Shape"/>
            <p:cNvPicPr>
              <a:picLocks noChangeAspect="0"/>
            </p:cNvPicPr>
            <p:nvPr/>
          </p:nvPicPr>
          <p:blipFill>
            <a:blip r:embed="rId6">
              <a:extLst/>
            </a:blip>
            <a:stretch>
              <a:fillRect/>
            </a:stretch>
          </p:blipFill>
          <p:spPr>
            <a:xfrm>
              <a:off x="2156013" y="74882"/>
              <a:ext cx="446682" cy="227431"/>
            </a:xfrm>
            <a:prstGeom prst="rect">
              <a:avLst/>
            </a:prstGeom>
            <a:effectLst/>
          </p:spPr>
        </p:pic>
        <p:pic>
          <p:nvPicPr>
            <p:cNvPr id="2771" name="Line Shape" descr="Line Shape"/>
            <p:cNvPicPr>
              <a:picLocks noChangeAspect="0"/>
            </p:cNvPicPr>
            <p:nvPr/>
          </p:nvPicPr>
          <p:blipFill>
            <a:blip r:embed="rId7">
              <a:extLst/>
            </a:blip>
            <a:stretch>
              <a:fillRect/>
            </a:stretch>
          </p:blipFill>
          <p:spPr>
            <a:xfrm>
              <a:off x="2032974" y="-57323"/>
              <a:ext cx="577411" cy="223780"/>
            </a:xfrm>
            <a:prstGeom prst="rect">
              <a:avLst/>
            </a:prstGeom>
            <a:effectLst/>
          </p:spPr>
        </p:pic>
        <p:pic>
          <p:nvPicPr>
            <p:cNvPr id="2773" name="Line Shape" descr="Line Shape"/>
            <p:cNvPicPr>
              <a:picLocks noChangeAspect="0"/>
            </p:cNvPicPr>
            <p:nvPr/>
          </p:nvPicPr>
          <p:blipFill>
            <a:blip r:embed="rId8">
              <a:extLst/>
            </a:blip>
            <a:stretch>
              <a:fillRect/>
            </a:stretch>
          </p:blipFill>
          <p:spPr>
            <a:xfrm>
              <a:off x="2288110" y="82572"/>
              <a:ext cx="337654" cy="494016"/>
            </a:xfrm>
            <a:prstGeom prst="rect">
              <a:avLst/>
            </a:prstGeom>
            <a:effectLst/>
          </p:spPr>
        </p:pic>
        <p:pic>
          <p:nvPicPr>
            <p:cNvPr id="2775" name="Line Line" descr="Line Line"/>
            <p:cNvPicPr>
              <a:picLocks noChangeAspect="0"/>
            </p:cNvPicPr>
            <p:nvPr/>
          </p:nvPicPr>
          <p:blipFill>
            <a:blip r:embed="rId9">
              <a:extLst/>
            </a:blip>
            <a:stretch>
              <a:fillRect/>
            </a:stretch>
          </p:blipFill>
          <p:spPr>
            <a:xfrm>
              <a:off x="1952695" y="278205"/>
              <a:ext cx="228601" cy="114301"/>
            </a:xfrm>
            <a:prstGeom prst="rect">
              <a:avLst/>
            </a:prstGeom>
            <a:effectLst/>
          </p:spPr>
        </p:pic>
      </p:grpSp>
      <p:grpSp>
        <p:nvGrpSpPr>
          <p:cNvPr id="2784" name="Group"/>
          <p:cNvGrpSpPr/>
          <p:nvPr/>
        </p:nvGrpSpPr>
        <p:grpSpPr>
          <a:xfrm>
            <a:off x="4345379" y="5121654"/>
            <a:ext cx="600045" cy="1662559"/>
            <a:chOff x="-57322" y="-108275"/>
            <a:chExt cx="600043" cy="1662558"/>
          </a:xfrm>
        </p:grpSpPr>
        <p:pic>
          <p:nvPicPr>
            <p:cNvPr id="2778" name="Line Shape" descr="Line Shape"/>
            <p:cNvPicPr>
              <a:picLocks noChangeAspect="0"/>
            </p:cNvPicPr>
            <p:nvPr/>
          </p:nvPicPr>
          <p:blipFill>
            <a:blip r:embed="rId10">
              <a:extLst/>
            </a:blip>
            <a:stretch>
              <a:fillRect/>
            </a:stretch>
          </p:blipFill>
          <p:spPr>
            <a:xfrm>
              <a:off x="134679" y="-108276"/>
              <a:ext cx="241439" cy="1610696"/>
            </a:xfrm>
            <a:prstGeom prst="rect">
              <a:avLst/>
            </a:prstGeom>
            <a:effectLst/>
          </p:spPr>
        </p:pic>
        <p:pic>
          <p:nvPicPr>
            <p:cNvPr id="2780" name="Line Shape" descr="Line Shape"/>
            <p:cNvPicPr>
              <a:picLocks noChangeAspect="0"/>
            </p:cNvPicPr>
            <p:nvPr/>
          </p:nvPicPr>
          <p:blipFill>
            <a:blip r:embed="rId11">
              <a:extLst/>
            </a:blip>
            <a:stretch>
              <a:fillRect/>
            </a:stretch>
          </p:blipFill>
          <p:spPr>
            <a:xfrm>
              <a:off x="-57323" y="1154352"/>
              <a:ext cx="399887" cy="363820"/>
            </a:xfrm>
            <a:prstGeom prst="rect">
              <a:avLst/>
            </a:prstGeom>
            <a:effectLst/>
          </p:spPr>
        </p:pic>
        <p:pic>
          <p:nvPicPr>
            <p:cNvPr id="2782" name="Line Shape" descr="Line Shape"/>
            <p:cNvPicPr>
              <a:picLocks noChangeAspect="0"/>
            </p:cNvPicPr>
            <p:nvPr/>
          </p:nvPicPr>
          <p:blipFill>
            <a:blip r:embed="rId12">
              <a:extLst/>
            </a:blip>
            <a:stretch>
              <a:fillRect/>
            </a:stretch>
          </p:blipFill>
          <p:spPr>
            <a:xfrm>
              <a:off x="211004" y="1154387"/>
              <a:ext cx="331718" cy="399897"/>
            </a:xfrm>
            <a:prstGeom prst="rect">
              <a:avLst/>
            </a:prstGeom>
            <a:effectLst/>
          </p:spPr>
        </p:pic>
      </p:grpSp>
      <p:pic>
        <p:nvPicPr>
          <p:cNvPr id="2785" name="Image" descr="Image"/>
          <p:cNvPicPr>
            <a:picLocks noChangeAspect="1"/>
          </p:cNvPicPr>
          <p:nvPr/>
        </p:nvPicPr>
        <p:blipFill>
          <a:blip r:embed="rId13">
            <a:extLst/>
          </a:blip>
          <a:stretch>
            <a:fillRect/>
          </a:stretch>
        </p:blipFill>
        <p:spPr>
          <a:xfrm>
            <a:off x="10122351" y="3304657"/>
            <a:ext cx="1562101" cy="334773"/>
          </a:xfrm>
          <a:prstGeom prst="rect">
            <a:avLst/>
          </a:prstGeom>
          <a:ln w="12700">
            <a:miter lim="400000"/>
          </a:ln>
        </p:spPr>
      </p:pic>
      <p:pic>
        <p:nvPicPr>
          <p:cNvPr id="2786" name="Image" descr="Image"/>
          <p:cNvPicPr>
            <a:picLocks noChangeAspect="1"/>
          </p:cNvPicPr>
          <p:nvPr/>
        </p:nvPicPr>
        <p:blipFill>
          <a:blip r:embed="rId14">
            <a:extLst/>
          </a:blip>
          <a:stretch>
            <a:fillRect/>
          </a:stretch>
        </p:blipFill>
        <p:spPr>
          <a:xfrm>
            <a:off x="10122351" y="5019814"/>
            <a:ext cx="1562101" cy="334773"/>
          </a:xfrm>
          <a:prstGeom prst="rect">
            <a:avLst/>
          </a:prstGeom>
          <a:ln w="12700">
            <a:miter lim="400000"/>
          </a:ln>
        </p:spPr>
      </p:pic>
      <p:pic>
        <p:nvPicPr>
          <p:cNvPr id="2787" name="Image" descr="Image"/>
          <p:cNvPicPr>
            <a:picLocks noChangeAspect="1"/>
          </p:cNvPicPr>
          <p:nvPr/>
        </p:nvPicPr>
        <p:blipFill>
          <a:blip r:embed="rId15">
            <a:extLst/>
          </a:blip>
          <a:stretch>
            <a:fillRect/>
          </a:stretch>
        </p:blipFill>
        <p:spPr>
          <a:xfrm>
            <a:off x="10122351" y="3879195"/>
            <a:ext cx="1358901" cy="334773"/>
          </a:xfrm>
          <a:prstGeom prst="rect">
            <a:avLst/>
          </a:prstGeom>
          <a:ln w="12700">
            <a:miter lim="400000"/>
          </a:ln>
        </p:spPr>
      </p:pic>
      <p:pic>
        <p:nvPicPr>
          <p:cNvPr id="2788" name="Image" descr="Image"/>
          <p:cNvPicPr>
            <a:picLocks noChangeAspect="1"/>
          </p:cNvPicPr>
          <p:nvPr/>
        </p:nvPicPr>
        <p:blipFill>
          <a:blip r:embed="rId16">
            <a:extLst/>
          </a:blip>
          <a:stretch>
            <a:fillRect/>
          </a:stretch>
        </p:blipFill>
        <p:spPr>
          <a:xfrm>
            <a:off x="10122351" y="4453732"/>
            <a:ext cx="1320801" cy="334773"/>
          </a:xfrm>
          <a:prstGeom prst="rect">
            <a:avLst/>
          </a:prstGeom>
          <a:ln w="12700">
            <a:miter lim="400000"/>
          </a:ln>
        </p:spPr>
      </p:pic>
      <p:pic>
        <p:nvPicPr>
          <p:cNvPr id="2789" name="Image" descr="Image"/>
          <p:cNvPicPr>
            <a:picLocks noChangeAspect="1"/>
          </p:cNvPicPr>
          <p:nvPr/>
        </p:nvPicPr>
        <p:blipFill>
          <a:blip r:embed="rId2">
            <a:extLst/>
          </a:blip>
          <a:stretch>
            <a:fillRect/>
          </a:stretch>
        </p:blipFill>
        <p:spPr>
          <a:xfrm>
            <a:off x="267040" y="2862769"/>
            <a:ext cx="9357194" cy="5755262"/>
          </a:xfrm>
          <a:prstGeom prst="rect">
            <a:avLst/>
          </a:prstGeom>
          <a:ln w="12700">
            <a:miter lim="400000"/>
          </a:ln>
        </p:spPr>
      </p:pic>
      <p:pic>
        <p:nvPicPr>
          <p:cNvPr id="2790" name="Line Line" descr="Line Line"/>
          <p:cNvPicPr>
            <a:picLocks noChangeAspect="0"/>
          </p:cNvPicPr>
          <p:nvPr/>
        </p:nvPicPr>
        <p:blipFill>
          <a:blip r:embed="rId17">
            <a:extLst/>
          </a:blip>
          <a:stretch>
            <a:fillRect/>
          </a:stretch>
        </p:blipFill>
        <p:spPr>
          <a:xfrm rot="20460533">
            <a:off x="1276142" y="5135730"/>
            <a:ext cx="3115992" cy="457905"/>
          </a:xfrm>
          <a:prstGeom prst="rect">
            <a:avLst/>
          </a:prstGeom>
        </p:spPr>
      </p:pic>
      <p:pic>
        <p:nvPicPr>
          <p:cNvPr id="2792" name="Line Line" descr="Line Line"/>
          <p:cNvPicPr>
            <a:picLocks noChangeAspect="0"/>
          </p:cNvPicPr>
          <p:nvPr/>
        </p:nvPicPr>
        <p:blipFill>
          <a:blip r:embed="rId18">
            <a:extLst/>
          </a:blip>
          <a:stretch>
            <a:fillRect/>
          </a:stretch>
        </p:blipFill>
        <p:spPr>
          <a:xfrm rot="20488775">
            <a:off x="5315902" y="6361675"/>
            <a:ext cx="2829093" cy="457904"/>
          </a:xfrm>
          <a:prstGeom prst="rect">
            <a:avLst/>
          </a:prstGeom>
        </p:spPr>
      </p:pic>
      <p:pic>
        <p:nvPicPr>
          <p:cNvPr id="2794" name="Line Line" descr="Line Line"/>
          <p:cNvPicPr>
            <a:picLocks noChangeAspect="0"/>
          </p:cNvPicPr>
          <p:nvPr/>
        </p:nvPicPr>
        <p:blipFill>
          <a:blip r:embed="rId19">
            <a:extLst/>
          </a:blip>
          <a:stretch>
            <a:fillRect/>
          </a:stretch>
        </p:blipFill>
        <p:spPr>
          <a:xfrm rot="5400000">
            <a:off x="3832442" y="5749458"/>
            <a:ext cx="1580916" cy="457904"/>
          </a:xfrm>
          <a:prstGeom prst="rect">
            <a:avLst/>
          </a:prstGeom>
        </p:spPr>
      </p:pic>
      <p:sp>
        <p:nvSpPr>
          <p:cNvPr id="279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90"/>
                                        </p:tgtEl>
                                        <p:attrNameLst>
                                          <p:attrName>style.visibility</p:attrName>
                                        </p:attrNameLst>
                                      </p:cBhvr>
                                      <p:to>
                                        <p:strVal val="visible"/>
                                      </p:to>
                                    </p:set>
                                    <p:animEffect filter="wipe(left)" transition="in">
                                      <p:cBhvr>
                                        <p:cTn id="7" dur="1000"/>
                                        <p:tgtEl>
                                          <p:spTgt spid="2790"/>
                                        </p:tgtEl>
                                      </p:cBhvr>
                                    </p:animEffect>
                                  </p:childTnLst>
                                </p:cTn>
                              </p:par>
                            </p:childTnLst>
                          </p:cTn>
                        </p:par>
                        <p:par>
                          <p:cTn id="8" fill="hold">
                            <p:stCondLst>
                              <p:cond delay="1000"/>
                            </p:stCondLst>
                            <p:childTnLst>
                              <p:par>
                                <p:cTn id="9" presetClass="entr" nodeType="afterEffect" presetSubtype="1" presetID="22" grpId="2" fill="hold">
                                  <p:stCondLst>
                                    <p:cond delay="0"/>
                                  </p:stCondLst>
                                  <p:iterate type="el" backwards="0">
                                    <p:tmAbs val="0"/>
                                  </p:iterate>
                                  <p:childTnLst>
                                    <p:set>
                                      <p:cBhvr>
                                        <p:cTn id="10" fill="hold"/>
                                        <p:tgtEl>
                                          <p:spTgt spid="2794"/>
                                        </p:tgtEl>
                                        <p:attrNameLst>
                                          <p:attrName>style.visibility</p:attrName>
                                        </p:attrNameLst>
                                      </p:cBhvr>
                                      <p:to>
                                        <p:strVal val="visible"/>
                                      </p:to>
                                    </p:set>
                                    <p:animEffect filter="wipe(up)" transition="in">
                                      <p:cBhvr>
                                        <p:cTn id="11" dur="1000"/>
                                        <p:tgtEl>
                                          <p:spTgt spid="2794"/>
                                        </p:tgtEl>
                                      </p:cBhvr>
                                    </p:animEffect>
                                  </p:childTnLst>
                                </p:cTn>
                              </p:par>
                            </p:childTnLst>
                          </p:cTn>
                        </p:par>
                        <p:par>
                          <p:cTn id="12" fill="hold">
                            <p:stCondLst>
                              <p:cond delay="2000"/>
                            </p:stCondLst>
                            <p:childTnLst>
                              <p:par>
                                <p:cTn id="13" presetClass="entr" nodeType="afterEffect" presetSubtype="8" presetID="22" grpId="3" fill="hold">
                                  <p:stCondLst>
                                    <p:cond delay="0"/>
                                  </p:stCondLst>
                                  <p:iterate type="el" backwards="0">
                                    <p:tmAbs val="0"/>
                                  </p:iterate>
                                  <p:childTnLst>
                                    <p:set>
                                      <p:cBhvr>
                                        <p:cTn id="14" fill="hold"/>
                                        <p:tgtEl>
                                          <p:spTgt spid="2792"/>
                                        </p:tgtEl>
                                        <p:attrNameLst>
                                          <p:attrName>style.visibility</p:attrName>
                                        </p:attrNameLst>
                                      </p:cBhvr>
                                      <p:to>
                                        <p:strVal val="visible"/>
                                      </p:to>
                                    </p:set>
                                    <p:animEffect filter="wipe(left)" transition="in">
                                      <p:cBhvr>
                                        <p:cTn id="15" dur="1000"/>
                                        <p:tgtEl>
                                          <p:spTgt spid="27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0" grpId="1"/>
      <p:bldP build="whole" bldLvl="1" animBg="1" rev="0" advAuto="0" spid="2792" grpId="3"/>
      <p:bldP build="whole" bldLvl="1" animBg="1" rev="0" advAuto="0" spid="2794" grpId="2"/>
    </p:bld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solidFill>
      </p:bgPr>
    </p:bg>
    <p:spTree>
      <p:nvGrpSpPr>
        <p:cNvPr id="1" name=""/>
        <p:cNvGrpSpPr/>
        <p:nvPr/>
      </p:nvGrpSpPr>
      <p:grpSpPr>
        <a:xfrm>
          <a:off x="0" y="0"/>
          <a:ext cx="0" cy="0"/>
          <a:chOff x="0" y="0"/>
          <a:chExt cx="0" cy="0"/>
        </a:xfrm>
      </p:grpSpPr>
      <p:sp>
        <p:nvSpPr>
          <p:cNvPr id="2798" name="Implemented by…"/>
          <p:cNvSpPr txBox="1"/>
          <p:nvPr>
            <p:ph type="title"/>
          </p:nvPr>
        </p:nvSpPr>
        <p:spPr>
          <a:prstGeom prst="rect">
            <a:avLst/>
          </a:prstGeom>
        </p:spPr>
        <p:txBody>
          <a:bodyPr/>
          <a:lstStyle/>
          <a:p>
            <a:pPr defTabSz="484886">
              <a:defRPr sz="6640"/>
            </a:pPr>
            <a:r>
              <a:t>Implemented by </a:t>
            </a:r>
          </a:p>
          <a:p>
            <a:pPr defTabSz="484886">
              <a:defRPr sz="6640"/>
            </a:pPr>
            <a:r>
              <a:t>Finite State Transducer</a:t>
            </a:r>
          </a:p>
        </p:txBody>
      </p:sp>
      <p:grpSp>
        <p:nvGrpSpPr>
          <p:cNvPr id="2803" name="Group"/>
          <p:cNvGrpSpPr/>
          <p:nvPr/>
        </p:nvGrpSpPr>
        <p:grpSpPr>
          <a:xfrm>
            <a:off x="1697830" y="4635193"/>
            <a:ext cx="2684935" cy="1154814"/>
            <a:chOff x="-107950" y="-57149"/>
            <a:chExt cx="2684934" cy="1154812"/>
          </a:xfrm>
        </p:grpSpPr>
        <p:pic>
          <p:nvPicPr>
            <p:cNvPr id="2799" name="Line Shape" descr="Line Shape"/>
            <p:cNvPicPr>
              <a:picLocks noChangeAspect="0"/>
            </p:cNvPicPr>
            <p:nvPr/>
          </p:nvPicPr>
          <p:blipFill>
            <a:blip r:embed="rId2">
              <a:extLst/>
            </a:blip>
            <a:stretch>
              <a:fillRect/>
            </a:stretch>
          </p:blipFill>
          <p:spPr>
            <a:xfrm>
              <a:off x="-107950" y="2602"/>
              <a:ext cx="2606913" cy="1095061"/>
            </a:xfrm>
            <a:prstGeom prst="rect">
              <a:avLst/>
            </a:prstGeom>
            <a:effectLst/>
          </p:spPr>
        </p:pic>
        <p:pic>
          <p:nvPicPr>
            <p:cNvPr id="2801" name="Line Shape" descr="Line Shape"/>
            <p:cNvPicPr>
              <a:picLocks noChangeAspect="0"/>
            </p:cNvPicPr>
            <p:nvPr/>
          </p:nvPicPr>
          <p:blipFill>
            <a:blip r:embed="rId3">
              <a:extLst/>
            </a:blip>
            <a:stretch>
              <a:fillRect/>
            </a:stretch>
          </p:blipFill>
          <p:spPr>
            <a:xfrm>
              <a:off x="1938589" y="-57150"/>
              <a:ext cx="638396" cy="572819"/>
            </a:xfrm>
            <a:prstGeom prst="rect">
              <a:avLst/>
            </a:prstGeom>
            <a:effectLst/>
          </p:spPr>
        </p:pic>
      </p:grpSp>
      <p:grpSp>
        <p:nvGrpSpPr>
          <p:cNvPr id="2808" name="Group"/>
          <p:cNvGrpSpPr/>
          <p:nvPr/>
        </p:nvGrpSpPr>
        <p:grpSpPr>
          <a:xfrm>
            <a:off x="5399622" y="4695336"/>
            <a:ext cx="2756973" cy="1232964"/>
            <a:chOff x="-108275" y="-108275"/>
            <a:chExt cx="2756972" cy="1232962"/>
          </a:xfrm>
        </p:grpSpPr>
        <p:pic>
          <p:nvPicPr>
            <p:cNvPr id="2804" name="Line Shape" descr="Line Shape"/>
            <p:cNvPicPr>
              <a:picLocks noChangeAspect="0"/>
            </p:cNvPicPr>
            <p:nvPr/>
          </p:nvPicPr>
          <p:blipFill>
            <a:blip r:embed="rId4">
              <a:extLst/>
            </a:blip>
            <a:stretch>
              <a:fillRect/>
            </a:stretch>
          </p:blipFill>
          <p:spPr>
            <a:xfrm>
              <a:off x="-108276" y="-108276"/>
              <a:ext cx="2756973" cy="1082011"/>
            </a:xfrm>
            <a:prstGeom prst="rect">
              <a:avLst/>
            </a:prstGeom>
            <a:effectLst/>
          </p:spPr>
        </p:pic>
        <p:pic>
          <p:nvPicPr>
            <p:cNvPr id="2806" name="Line Shape" descr="Line Shape"/>
            <p:cNvPicPr>
              <a:picLocks noChangeAspect="0"/>
            </p:cNvPicPr>
            <p:nvPr/>
          </p:nvPicPr>
          <p:blipFill>
            <a:blip r:embed="rId5">
              <a:extLst/>
            </a:blip>
            <a:stretch>
              <a:fillRect/>
            </a:stretch>
          </p:blipFill>
          <p:spPr>
            <a:xfrm>
              <a:off x="2221610" y="496353"/>
              <a:ext cx="420158" cy="628335"/>
            </a:xfrm>
            <a:prstGeom prst="rect">
              <a:avLst/>
            </a:prstGeom>
            <a:effectLst/>
          </p:spPr>
        </p:pic>
      </p:grpSp>
      <p:grpSp>
        <p:nvGrpSpPr>
          <p:cNvPr id="2815" name="Group"/>
          <p:cNvGrpSpPr/>
          <p:nvPr/>
        </p:nvGrpSpPr>
        <p:grpSpPr>
          <a:xfrm>
            <a:off x="5407368" y="3934082"/>
            <a:ext cx="995363" cy="840149"/>
            <a:chOff x="-107949" y="-107949"/>
            <a:chExt cx="995361" cy="840147"/>
          </a:xfrm>
        </p:grpSpPr>
        <p:pic>
          <p:nvPicPr>
            <p:cNvPr id="2809" name="Line Shape" descr="Line Shape"/>
            <p:cNvPicPr>
              <a:picLocks noChangeAspect="0"/>
            </p:cNvPicPr>
            <p:nvPr/>
          </p:nvPicPr>
          <p:blipFill>
            <a:blip r:embed="rId6">
              <a:extLst/>
            </a:blip>
            <a:stretch>
              <a:fillRect/>
            </a:stretch>
          </p:blipFill>
          <p:spPr>
            <a:xfrm>
              <a:off x="-107950" y="-107951"/>
              <a:ext cx="995362" cy="722548"/>
            </a:xfrm>
            <a:prstGeom prst="rect">
              <a:avLst/>
            </a:prstGeom>
            <a:effectLst/>
          </p:spPr>
        </p:pic>
        <p:pic>
          <p:nvPicPr>
            <p:cNvPr id="2811" name="Line Shape" descr="Line Shape"/>
            <p:cNvPicPr>
              <a:picLocks noChangeAspect="0"/>
            </p:cNvPicPr>
            <p:nvPr/>
          </p:nvPicPr>
          <p:blipFill>
            <a:blip r:embed="rId7">
              <a:extLst/>
            </a:blip>
            <a:stretch>
              <a:fillRect/>
            </a:stretch>
          </p:blipFill>
          <p:spPr>
            <a:xfrm>
              <a:off x="73186" y="196045"/>
              <a:ext cx="305972" cy="394246"/>
            </a:xfrm>
            <a:prstGeom prst="rect">
              <a:avLst/>
            </a:prstGeom>
            <a:effectLst/>
          </p:spPr>
        </p:pic>
        <p:pic>
          <p:nvPicPr>
            <p:cNvPr id="2813" name="Line Shape" descr="Line Shape"/>
            <p:cNvPicPr>
              <a:picLocks noChangeAspect="0"/>
            </p:cNvPicPr>
            <p:nvPr/>
          </p:nvPicPr>
          <p:blipFill>
            <a:blip r:embed="rId8">
              <a:extLst/>
            </a:blip>
            <a:stretch>
              <a:fillRect/>
            </a:stretch>
          </p:blipFill>
          <p:spPr>
            <a:xfrm>
              <a:off x="118871" y="483657"/>
              <a:ext cx="395875" cy="248541"/>
            </a:xfrm>
            <a:prstGeom prst="rect">
              <a:avLst/>
            </a:prstGeom>
            <a:effectLst/>
          </p:spPr>
        </p:pic>
      </p:grpSp>
      <p:pic>
        <p:nvPicPr>
          <p:cNvPr id="2816" name="Image" descr="Image"/>
          <p:cNvPicPr>
            <a:picLocks noChangeAspect="1"/>
          </p:cNvPicPr>
          <p:nvPr/>
        </p:nvPicPr>
        <p:blipFill>
          <a:blip r:embed="rId9">
            <a:extLst/>
          </a:blip>
          <a:stretch>
            <a:fillRect/>
          </a:stretch>
        </p:blipFill>
        <p:spPr>
          <a:xfrm>
            <a:off x="10122351" y="3304657"/>
            <a:ext cx="1562101" cy="334773"/>
          </a:xfrm>
          <a:prstGeom prst="rect">
            <a:avLst/>
          </a:prstGeom>
          <a:ln w="12700">
            <a:miter lim="400000"/>
          </a:ln>
        </p:spPr>
      </p:pic>
      <p:pic>
        <p:nvPicPr>
          <p:cNvPr id="2817" name="Image" descr="Image"/>
          <p:cNvPicPr>
            <a:picLocks noChangeAspect="1"/>
          </p:cNvPicPr>
          <p:nvPr/>
        </p:nvPicPr>
        <p:blipFill>
          <a:blip r:embed="rId10">
            <a:extLst/>
          </a:blip>
          <a:stretch>
            <a:fillRect/>
          </a:stretch>
        </p:blipFill>
        <p:spPr>
          <a:xfrm>
            <a:off x="10122351" y="4474146"/>
            <a:ext cx="1320801" cy="334773"/>
          </a:xfrm>
          <a:prstGeom prst="rect">
            <a:avLst/>
          </a:prstGeom>
          <a:ln w="12700">
            <a:miter lim="400000"/>
          </a:ln>
        </p:spPr>
      </p:pic>
      <p:pic>
        <p:nvPicPr>
          <p:cNvPr id="2818" name="Image" descr="Image"/>
          <p:cNvPicPr>
            <a:picLocks noChangeAspect="1"/>
          </p:cNvPicPr>
          <p:nvPr/>
        </p:nvPicPr>
        <p:blipFill>
          <a:blip r:embed="rId11">
            <a:extLst/>
          </a:blip>
          <a:stretch>
            <a:fillRect/>
          </a:stretch>
        </p:blipFill>
        <p:spPr>
          <a:xfrm>
            <a:off x="10122351" y="5019814"/>
            <a:ext cx="1562101" cy="334773"/>
          </a:xfrm>
          <a:prstGeom prst="rect">
            <a:avLst/>
          </a:prstGeom>
          <a:ln w="12700">
            <a:miter lim="400000"/>
          </a:ln>
        </p:spPr>
      </p:pic>
      <p:pic>
        <p:nvPicPr>
          <p:cNvPr id="2819" name="Image" descr="Image"/>
          <p:cNvPicPr>
            <a:picLocks noChangeAspect="1"/>
          </p:cNvPicPr>
          <p:nvPr/>
        </p:nvPicPr>
        <p:blipFill>
          <a:blip r:embed="rId12">
            <a:extLst/>
          </a:blip>
          <a:stretch>
            <a:fillRect/>
          </a:stretch>
        </p:blipFill>
        <p:spPr>
          <a:xfrm>
            <a:off x="10122351" y="3879195"/>
            <a:ext cx="1358901" cy="334773"/>
          </a:xfrm>
          <a:prstGeom prst="rect">
            <a:avLst/>
          </a:prstGeom>
          <a:ln w="12700">
            <a:miter lim="400000"/>
          </a:ln>
        </p:spPr>
      </p:pic>
      <p:pic>
        <p:nvPicPr>
          <p:cNvPr id="2820" name="Image" descr="Image"/>
          <p:cNvPicPr>
            <a:picLocks noChangeAspect="1"/>
          </p:cNvPicPr>
          <p:nvPr/>
        </p:nvPicPr>
        <p:blipFill>
          <a:blip r:embed="rId13">
            <a:extLst/>
          </a:blip>
          <a:stretch>
            <a:fillRect/>
          </a:stretch>
        </p:blipFill>
        <p:spPr>
          <a:xfrm>
            <a:off x="10122351" y="5019814"/>
            <a:ext cx="1562101" cy="334773"/>
          </a:xfrm>
          <a:prstGeom prst="rect">
            <a:avLst/>
          </a:prstGeom>
          <a:ln w="12700">
            <a:miter lim="400000"/>
          </a:ln>
        </p:spPr>
      </p:pic>
      <p:pic>
        <p:nvPicPr>
          <p:cNvPr id="2821" name="Image" descr="Image"/>
          <p:cNvPicPr>
            <a:picLocks noChangeAspect="1"/>
          </p:cNvPicPr>
          <p:nvPr/>
        </p:nvPicPr>
        <p:blipFill>
          <a:blip r:embed="rId14">
            <a:extLst/>
          </a:blip>
          <a:stretch>
            <a:fillRect/>
          </a:stretch>
        </p:blipFill>
        <p:spPr>
          <a:xfrm>
            <a:off x="267040" y="2862769"/>
            <a:ext cx="9357194" cy="5755262"/>
          </a:xfrm>
          <a:prstGeom prst="rect">
            <a:avLst/>
          </a:prstGeom>
          <a:ln w="12700">
            <a:miter lim="400000"/>
          </a:ln>
        </p:spPr>
      </p:pic>
      <p:pic>
        <p:nvPicPr>
          <p:cNvPr id="2822" name="Line Line" descr="Line Line"/>
          <p:cNvPicPr>
            <a:picLocks noChangeAspect="0"/>
          </p:cNvPicPr>
          <p:nvPr/>
        </p:nvPicPr>
        <p:blipFill>
          <a:blip r:embed="rId15">
            <a:extLst/>
          </a:blip>
          <a:stretch>
            <a:fillRect/>
          </a:stretch>
        </p:blipFill>
        <p:spPr>
          <a:xfrm rot="20460533">
            <a:off x="1276142" y="5135730"/>
            <a:ext cx="3115992" cy="457905"/>
          </a:xfrm>
          <a:prstGeom prst="rect">
            <a:avLst/>
          </a:prstGeom>
        </p:spPr>
      </p:pic>
      <p:pic>
        <p:nvPicPr>
          <p:cNvPr id="2824" name="Line Line" descr="Line Line"/>
          <p:cNvPicPr>
            <a:picLocks noChangeAspect="0"/>
          </p:cNvPicPr>
          <p:nvPr/>
        </p:nvPicPr>
        <p:blipFill>
          <a:blip r:embed="rId16">
            <a:extLst/>
          </a:blip>
          <a:stretch>
            <a:fillRect/>
          </a:stretch>
        </p:blipFill>
        <p:spPr>
          <a:xfrm rot="1105684">
            <a:off x="5272609" y="5104632"/>
            <a:ext cx="2877872" cy="457904"/>
          </a:xfrm>
          <a:prstGeom prst="rect">
            <a:avLst/>
          </a:prstGeom>
        </p:spPr>
      </p:pic>
      <p:pic>
        <p:nvPicPr>
          <p:cNvPr id="2828" name="Connection Line" descr="Connection Line"/>
          <p:cNvPicPr>
            <a:picLocks noChangeAspect="0"/>
          </p:cNvPicPr>
          <p:nvPr/>
        </p:nvPicPr>
        <p:blipFill>
          <a:blip r:embed="rId17">
            <a:extLst/>
          </a:blip>
          <a:stretch>
            <a:fillRect/>
          </a:stretch>
        </p:blipFill>
        <p:spPr>
          <a:xfrm>
            <a:off x="5109312" y="4133846"/>
            <a:ext cx="1020890" cy="769365"/>
          </a:xfrm>
          <a:prstGeom prst="rect">
            <a:avLst/>
          </a:prstGeom>
        </p:spPr>
      </p:pic>
      <p:sp>
        <p:nvSpPr>
          <p:cNvPr id="282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822"/>
                                        </p:tgtEl>
                                        <p:attrNameLst>
                                          <p:attrName>style.visibility</p:attrName>
                                        </p:attrNameLst>
                                      </p:cBhvr>
                                      <p:to>
                                        <p:strVal val="visible"/>
                                      </p:to>
                                    </p:set>
                                    <p:animEffect filter="wipe(left)" transition="in">
                                      <p:cBhvr>
                                        <p:cTn id="7" dur="1000"/>
                                        <p:tgtEl>
                                          <p:spTgt spid="2822"/>
                                        </p:tgtEl>
                                      </p:cBhvr>
                                    </p:animEffect>
                                  </p:childTnLst>
                                </p:cTn>
                              </p:par>
                            </p:childTnLst>
                          </p:cTn>
                        </p:par>
                        <p:par>
                          <p:cTn id="8" fill="hold">
                            <p:stCondLst>
                              <p:cond delay="1000"/>
                            </p:stCondLst>
                            <p:childTnLst>
                              <p:par>
                                <p:cTn id="9" presetClass="entr" nodeType="afterEffect" presetSubtype="6" presetID="18" grpId="2" fill="hold">
                                  <p:stCondLst>
                                    <p:cond delay="0"/>
                                  </p:stCondLst>
                                  <p:iterate type="el" backwards="0">
                                    <p:tmAbs val="0"/>
                                  </p:iterate>
                                  <p:childTnLst>
                                    <p:set>
                                      <p:cBhvr>
                                        <p:cTn id="10" fill="hold"/>
                                        <p:tgtEl>
                                          <p:spTgt spid="2828"/>
                                        </p:tgtEl>
                                        <p:attrNameLst>
                                          <p:attrName>style.visibility</p:attrName>
                                        </p:attrNameLst>
                                      </p:cBhvr>
                                      <p:to>
                                        <p:strVal val="visible"/>
                                      </p:to>
                                    </p:set>
                                    <p:animEffect filter="strips(downRight)" transition="in">
                                      <p:cBhvr>
                                        <p:cTn id="11" dur="1000"/>
                                        <p:tgtEl>
                                          <p:spTgt spid="2828"/>
                                        </p:tgtEl>
                                      </p:cBhvr>
                                    </p:animEffect>
                                  </p:childTnLst>
                                </p:cTn>
                              </p:par>
                            </p:childTnLst>
                          </p:cTn>
                        </p:par>
                        <p:par>
                          <p:cTn id="12" fill="hold">
                            <p:stCondLst>
                              <p:cond delay="2000"/>
                            </p:stCondLst>
                            <p:childTnLst>
                              <p:par>
                                <p:cTn id="13" presetClass="entr" nodeType="afterEffect" presetSubtype="8" presetID="22" grpId="3" fill="hold">
                                  <p:stCondLst>
                                    <p:cond delay="0"/>
                                  </p:stCondLst>
                                  <p:iterate type="el" backwards="0">
                                    <p:tmAbs val="0"/>
                                  </p:iterate>
                                  <p:childTnLst>
                                    <p:set>
                                      <p:cBhvr>
                                        <p:cTn id="14" fill="hold"/>
                                        <p:tgtEl>
                                          <p:spTgt spid="2824"/>
                                        </p:tgtEl>
                                        <p:attrNameLst>
                                          <p:attrName>style.visibility</p:attrName>
                                        </p:attrNameLst>
                                      </p:cBhvr>
                                      <p:to>
                                        <p:strVal val="visible"/>
                                      </p:to>
                                    </p:set>
                                    <p:animEffect filter="wipe(left)" transition="in">
                                      <p:cBhvr>
                                        <p:cTn id="15" dur="1500"/>
                                        <p:tgtEl>
                                          <p:spTgt spid="28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28" grpId="2"/>
      <p:bldP build="whole" bldLvl="1" animBg="1" rev="0" advAuto="0" spid="2824" grpId="3"/>
      <p:bldP build="whole" bldLvl="1" animBg="1" rev="0" advAuto="0" spid="2822"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82" name="Slide Number"/>
          <p:cNvSpPr txBox="1"/>
          <p:nvPr>
            <p:ph type="sldNum" sz="quarter" idx="2"/>
          </p:nvPr>
        </p:nvSpPr>
        <p:spPr>
          <a:xfrm>
            <a:off x="6383544" y="9296400"/>
            <a:ext cx="230938"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3" name="Shape"/>
          <p:cNvSpPr/>
          <p:nvPr/>
        </p:nvSpPr>
        <p:spPr>
          <a:xfrm>
            <a:off x="-27466" y="1766140"/>
            <a:ext cx="12200303" cy="65948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3" y="56"/>
                </a:moveTo>
                <a:lnTo>
                  <a:pt x="4867" y="3757"/>
                </a:lnTo>
                <a:lnTo>
                  <a:pt x="15748" y="6195"/>
                </a:lnTo>
                <a:lnTo>
                  <a:pt x="19742" y="10107"/>
                </a:lnTo>
                <a:lnTo>
                  <a:pt x="20575" y="10102"/>
                </a:lnTo>
                <a:lnTo>
                  <a:pt x="21600" y="21515"/>
                </a:lnTo>
                <a:lnTo>
                  <a:pt x="0" y="21600"/>
                </a:lnTo>
                <a:lnTo>
                  <a:pt x="30" y="0"/>
                </a:lnTo>
                <a:lnTo>
                  <a:pt x="1563" y="56"/>
                </a:lnTo>
                <a:close/>
              </a:path>
            </a:pathLst>
          </a:custGeom>
          <a:solidFill>
            <a:schemeClr val="accent1">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84" name="Shape"/>
          <p:cNvSpPr/>
          <p:nvPr/>
        </p:nvSpPr>
        <p:spPr>
          <a:xfrm>
            <a:off x="3431631" y="4176519"/>
            <a:ext cx="3538412" cy="41763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865" y="356"/>
                </a:moveTo>
                <a:lnTo>
                  <a:pt x="17621" y="0"/>
                </a:lnTo>
                <a:lnTo>
                  <a:pt x="21600" y="21574"/>
                </a:lnTo>
                <a:lnTo>
                  <a:pt x="0" y="21600"/>
                </a:lnTo>
                <a:lnTo>
                  <a:pt x="4637" y="5403"/>
                </a:lnTo>
                <a:lnTo>
                  <a:pt x="11865" y="356"/>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85" name="Shape"/>
          <p:cNvSpPr/>
          <p:nvPr/>
        </p:nvSpPr>
        <p:spPr>
          <a:xfrm>
            <a:off x="7437777" y="3887168"/>
            <a:ext cx="4724911" cy="44572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71" y="0"/>
                </a:moveTo>
                <a:cubicBezTo>
                  <a:pt x="5196" y="289"/>
                  <a:pt x="6827" y="533"/>
                  <a:pt x="8464" y="731"/>
                </a:cubicBezTo>
                <a:cubicBezTo>
                  <a:pt x="8844" y="777"/>
                  <a:pt x="9224" y="820"/>
                  <a:pt x="9596" y="915"/>
                </a:cubicBezTo>
                <a:cubicBezTo>
                  <a:pt x="10856" y="1237"/>
                  <a:pt x="11900" y="2105"/>
                  <a:pt x="13011" y="2803"/>
                </a:cubicBezTo>
                <a:cubicBezTo>
                  <a:pt x="14859" y="3964"/>
                  <a:pt x="16930" y="4671"/>
                  <a:pt x="19070" y="4870"/>
                </a:cubicBezTo>
                <a:lnTo>
                  <a:pt x="21600" y="21574"/>
                </a:lnTo>
                <a:lnTo>
                  <a:pt x="0" y="21600"/>
                </a:lnTo>
                <a:lnTo>
                  <a:pt x="1898" y="5836"/>
                </a:lnTo>
                <a:lnTo>
                  <a:pt x="3571" y="0"/>
                </a:lnTo>
                <a:close/>
              </a:path>
            </a:pathLst>
          </a:custGeom>
          <a:solidFill>
            <a:schemeClr val="accent4">
              <a:hueOff val="-1081314"/>
              <a:satOff val="4338"/>
              <a:lumOff val="-8931"/>
              <a:alpha val="2463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86" name="Shape"/>
          <p:cNvSpPr/>
          <p:nvPr/>
        </p:nvSpPr>
        <p:spPr>
          <a:xfrm>
            <a:off x="10071842" y="4885312"/>
            <a:ext cx="2099141" cy="34565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66" y="174"/>
                </a:moveTo>
                <a:lnTo>
                  <a:pt x="15849" y="0"/>
                </a:lnTo>
                <a:lnTo>
                  <a:pt x="21600" y="21600"/>
                </a:lnTo>
                <a:lnTo>
                  <a:pt x="0" y="21600"/>
                </a:lnTo>
                <a:lnTo>
                  <a:pt x="3666" y="174"/>
                </a:lnTo>
                <a:close/>
              </a:path>
            </a:pathLst>
          </a:custGeom>
          <a:solidFill>
            <a:schemeClr val="accent5">
              <a:lumOff val="-29866"/>
              <a:alpha val="15000"/>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87" name="Line"/>
          <p:cNvSpPr/>
          <p:nvPr/>
        </p:nvSpPr>
        <p:spPr>
          <a:xfrm flipV="1">
            <a:off x="588803" y="1684361"/>
            <a:ext cx="1" cy="638487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88" name="Line"/>
          <p:cNvSpPr/>
          <p:nvPr/>
        </p:nvSpPr>
        <p:spPr>
          <a:xfrm flipV="1">
            <a:off x="1457998" y="4165259"/>
            <a:ext cx="1" cy="3901027"/>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89" name="Line"/>
          <p:cNvSpPr/>
          <p:nvPr/>
        </p:nvSpPr>
        <p:spPr>
          <a:xfrm flipV="1">
            <a:off x="4187875" y="5182372"/>
            <a:ext cx="1" cy="288039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90" name="Line"/>
          <p:cNvSpPr/>
          <p:nvPr/>
        </p:nvSpPr>
        <p:spPr>
          <a:xfrm flipV="1">
            <a:off x="5723653" y="4228370"/>
            <a:ext cx="1" cy="3829540"/>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91" name="Line"/>
          <p:cNvSpPr/>
          <p:nvPr/>
        </p:nvSpPr>
        <p:spPr>
          <a:xfrm flipV="1">
            <a:off x="7868251"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92" name="Line"/>
          <p:cNvSpPr/>
          <p:nvPr/>
        </p:nvSpPr>
        <p:spPr>
          <a:xfrm flipV="1">
            <a:off x="8934742" y="3938372"/>
            <a:ext cx="1" cy="411214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93" name="Line"/>
          <p:cNvSpPr/>
          <p:nvPr/>
        </p:nvSpPr>
        <p:spPr>
          <a:xfrm flipV="1">
            <a:off x="11092089" y="4843580"/>
            <a:ext cx="1" cy="3223198"/>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394" name="Line"/>
          <p:cNvSpPr/>
          <p:nvPr/>
        </p:nvSpPr>
        <p:spPr>
          <a:xfrm flipV="1">
            <a:off x="2404865" y="2988010"/>
            <a:ext cx="1" cy="5071052"/>
          </a:xfrm>
          <a:prstGeom prst="line">
            <a:avLst/>
          </a:prstGeom>
          <a:ln w="63500" cap="rnd">
            <a:solidFill>
              <a:srgbClr val="000000"/>
            </a:solidFill>
            <a:custDash>
              <a:ds d="100000" sp="200000"/>
            </a:custDash>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395" name="Line Line" descr="Line Line"/>
          <p:cNvPicPr>
            <a:picLocks noChangeAspect="0"/>
          </p:cNvPicPr>
          <p:nvPr/>
        </p:nvPicPr>
        <p:blipFill>
          <a:blip r:embed="rId3">
            <a:extLst/>
          </a:blip>
          <a:stretch>
            <a:fillRect/>
          </a:stretch>
        </p:blipFill>
        <p:spPr>
          <a:xfrm rot="16200000">
            <a:off x="270248" y="1508224"/>
            <a:ext cx="675606" cy="143685"/>
          </a:xfrm>
          <a:prstGeom prst="rect">
            <a:avLst/>
          </a:prstGeom>
        </p:spPr>
      </p:pic>
      <p:pic>
        <p:nvPicPr>
          <p:cNvPr id="397" name="Line Line" descr="Line Line"/>
          <p:cNvPicPr>
            <a:picLocks noChangeAspect="0"/>
          </p:cNvPicPr>
          <p:nvPr/>
        </p:nvPicPr>
        <p:blipFill>
          <a:blip r:embed="rId4">
            <a:extLst/>
          </a:blip>
          <a:stretch>
            <a:fillRect/>
          </a:stretch>
        </p:blipFill>
        <p:spPr>
          <a:xfrm rot="12693574">
            <a:off x="755030" y="2177648"/>
            <a:ext cx="1773969" cy="143685"/>
          </a:xfrm>
          <a:prstGeom prst="rect">
            <a:avLst/>
          </a:prstGeom>
        </p:spPr>
      </p:pic>
      <p:pic>
        <p:nvPicPr>
          <p:cNvPr id="399" name="Line Line" descr="Line Line"/>
          <p:cNvPicPr>
            <a:picLocks noChangeAspect="0"/>
          </p:cNvPicPr>
          <p:nvPr/>
        </p:nvPicPr>
        <p:blipFill>
          <a:blip r:embed="rId5">
            <a:extLst/>
          </a:blip>
          <a:stretch>
            <a:fillRect/>
          </a:stretch>
        </p:blipFill>
        <p:spPr>
          <a:xfrm rot="7038013">
            <a:off x="1001419" y="3575561"/>
            <a:ext cx="1475412" cy="143685"/>
          </a:xfrm>
          <a:prstGeom prst="rect">
            <a:avLst/>
          </a:prstGeom>
        </p:spPr>
      </p:pic>
      <p:pic>
        <p:nvPicPr>
          <p:cNvPr id="401" name="Line Line" descr="Line Line"/>
          <p:cNvPicPr>
            <a:picLocks noChangeAspect="0"/>
          </p:cNvPicPr>
          <p:nvPr/>
        </p:nvPicPr>
        <p:blipFill>
          <a:blip r:embed="rId6">
            <a:extLst/>
          </a:blip>
          <a:stretch>
            <a:fillRect/>
          </a:stretch>
        </p:blipFill>
        <p:spPr>
          <a:xfrm rot="11742656">
            <a:off x="2521744" y="3419139"/>
            <a:ext cx="3386214" cy="143685"/>
          </a:xfrm>
          <a:prstGeom prst="rect">
            <a:avLst/>
          </a:prstGeom>
        </p:spPr>
      </p:pic>
      <p:pic>
        <p:nvPicPr>
          <p:cNvPr id="403" name="Line Line" descr="Line Line"/>
          <p:cNvPicPr>
            <a:picLocks noChangeAspect="0"/>
          </p:cNvPicPr>
          <p:nvPr/>
        </p:nvPicPr>
        <p:blipFill>
          <a:blip r:embed="rId7">
            <a:extLst/>
          </a:blip>
          <a:stretch>
            <a:fillRect/>
          </a:stretch>
        </p:blipFill>
        <p:spPr>
          <a:xfrm rot="8477905">
            <a:off x="3904519" y="4567176"/>
            <a:ext cx="1994770" cy="143685"/>
          </a:xfrm>
          <a:prstGeom prst="rect">
            <a:avLst/>
          </a:prstGeom>
        </p:spPr>
      </p:pic>
      <p:pic>
        <p:nvPicPr>
          <p:cNvPr id="405" name="Line Line" descr="Line Line"/>
          <p:cNvPicPr>
            <a:picLocks noChangeAspect="0"/>
          </p:cNvPicPr>
          <p:nvPr/>
        </p:nvPicPr>
        <p:blipFill>
          <a:blip r:embed="rId8">
            <a:extLst/>
          </a:blip>
          <a:stretch>
            <a:fillRect/>
          </a:stretch>
        </p:blipFill>
        <p:spPr>
          <a:xfrm rot="11207438">
            <a:off x="2480752" y="3215874"/>
            <a:ext cx="6485803" cy="143685"/>
          </a:xfrm>
          <a:prstGeom prst="rect">
            <a:avLst/>
          </a:prstGeom>
        </p:spPr>
      </p:pic>
      <p:pic>
        <p:nvPicPr>
          <p:cNvPr id="407" name="Line Line" descr="Line Line"/>
          <p:cNvPicPr>
            <a:picLocks noChangeAspect="0"/>
          </p:cNvPicPr>
          <p:nvPr/>
        </p:nvPicPr>
        <p:blipFill>
          <a:blip r:embed="rId9">
            <a:extLst/>
          </a:blip>
          <a:stretch>
            <a:fillRect/>
          </a:stretch>
        </p:blipFill>
        <p:spPr>
          <a:xfrm rot="6392623">
            <a:off x="7390689" y="4436402"/>
            <a:ext cx="1257849" cy="143686"/>
          </a:xfrm>
          <a:prstGeom prst="rect">
            <a:avLst/>
          </a:prstGeom>
        </p:spPr>
      </p:pic>
      <p:pic>
        <p:nvPicPr>
          <p:cNvPr id="409" name="Line Line" descr="Line Line"/>
          <p:cNvPicPr>
            <a:picLocks noChangeAspect="0"/>
          </p:cNvPicPr>
          <p:nvPr/>
        </p:nvPicPr>
        <p:blipFill>
          <a:blip r:embed="rId10">
            <a:extLst/>
          </a:blip>
          <a:stretch>
            <a:fillRect/>
          </a:stretch>
        </p:blipFill>
        <p:spPr>
          <a:xfrm rot="1672213">
            <a:off x="9222695" y="4231385"/>
            <a:ext cx="1671475" cy="143686"/>
          </a:xfrm>
          <a:prstGeom prst="rect">
            <a:avLst/>
          </a:prstGeom>
        </p:spPr>
      </p:pic>
      <p:sp>
        <p:nvSpPr>
          <p:cNvPr id="411" name="Line"/>
          <p:cNvSpPr/>
          <p:nvPr/>
        </p:nvSpPr>
        <p:spPr>
          <a:xfrm rot="15856877">
            <a:off x="4557493" y="5703320"/>
            <a:ext cx="3815908" cy="646984"/>
          </a:xfrm>
          <a:custGeom>
            <a:avLst/>
            <a:gdLst/>
            <a:ahLst/>
            <a:cxnLst>
              <a:cxn ang="0">
                <a:pos x="wd2" y="hd2"/>
              </a:cxn>
              <a:cxn ang="5400000">
                <a:pos x="wd2" y="hd2"/>
              </a:cxn>
              <a:cxn ang="10800000">
                <a:pos x="wd2" y="hd2"/>
              </a:cxn>
              <a:cxn ang="16200000">
                <a:pos x="wd2" y="hd2"/>
              </a:cxn>
            </a:cxnLst>
            <a:rect l="0" t="0" r="r" b="b"/>
            <a:pathLst>
              <a:path w="21560" h="21421" fill="norm" stroke="1" extrusionOk="0">
                <a:moveTo>
                  <a:pt x="0" y="17959"/>
                </a:moveTo>
                <a:cubicBezTo>
                  <a:pt x="2134" y="18059"/>
                  <a:pt x="4264" y="18408"/>
                  <a:pt x="6389" y="19001"/>
                </a:cubicBezTo>
                <a:cubicBezTo>
                  <a:pt x="7993" y="19448"/>
                  <a:pt x="9596" y="20031"/>
                  <a:pt x="11203" y="20328"/>
                </a:cubicBezTo>
                <a:cubicBezTo>
                  <a:pt x="12662" y="20598"/>
                  <a:pt x="14123" y="20626"/>
                  <a:pt x="15584" y="20997"/>
                </a:cubicBezTo>
                <a:cubicBezTo>
                  <a:pt x="16586" y="21252"/>
                  <a:pt x="17601" y="21600"/>
                  <a:pt x="18588" y="21312"/>
                </a:cubicBezTo>
                <a:cubicBezTo>
                  <a:pt x="19247" y="21119"/>
                  <a:pt x="19866" y="20549"/>
                  <a:pt x="20451" y="17846"/>
                </a:cubicBezTo>
                <a:cubicBezTo>
                  <a:pt x="20912" y="15719"/>
                  <a:pt x="21304" y="12648"/>
                  <a:pt x="21469" y="9004"/>
                </a:cubicBezTo>
                <a:cubicBezTo>
                  <a:pt x="21600" y="6097"/>
                  <a:pt x="21565" y="3018"/>
                  <a:pt x="21513" y="0"/>
                </a:cubicBezTo>
              </a:path>
            </a:pathLst>
          </a:custGeom>
          <a:ln w="50800">
            <a:solidFill>
              <a:schemeClr val="accent6">
                <a:hueOff val="-146070"/>
                <a:satOff val="-10048"/>
                <a:lumOff val="-30626"/>
              </a:schemeClr>
            </a:solidFill>
            <a:prstDash val="sysDot"/>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412" name="Line Shape" descr="Line Shape"/>
          <p:cNvPicPr>
            <a:picLocks noChangeAspect="0"/>
          </p:cNvPicPr>
          <p:nvPr/>
        </p:nvPicPr>
        <p:blipFill>
          <a:blip r:embed="rId11">
            <a:extLst/>
          </a:blip>
          <a:stretch>
            <a:fillRect/>
          </a:stretch>
        </p:blipFill>
        <p:spPr>
          <a:xfrm rot="15856877">
            <a:off x="4519393" y="5639820"/>
            <a:ext cx="3917508" cy="748584"/>
          </a:xfrm>
          <a:prstGeom prst="rect">
            <a:avLst/>
          </a:prstGeom>
        </p:spPr>
      </p:pic>
      <p:sp>
        <p:nvSpPr>
          <p:cNvPr id="414" name="Line"/>
          <p:cNvSpPr/>
          <p:nvPr/>
        </p:nvSpPr>
        <p:spPr>
          <a:xfrm rot="16461606">
            <a:off x="5822889" y="5559805"/>
            <a:ext cx="4053152" cy="643981"/>
          </a:xfrm>
          <a:custGeom>
            <a:avLst/>
            <a:gdLst/>
            <a:ahLst/>
            <a:cxnLst>
              <a:cxn ang="0">
                <a:pos x="wd2" y="hd2"/>
              </a:cxn>
              <a:cxn ang="5400000">
                <a:pos x="wd2" y="hd2"/>
              </a:cxn>
              <a:cxn ang="10800000">
                <a:pos x="wd2" y="hd2"/>
              </a:cxn>
              <a:cxn ang="16200000">
                <a:pos x="wd2" y="hd2"/>
              </a:cxn>
            </a:cxnLst>
            <a:rect l="0" t="0" r="r" b="b"/>
            <a:pathLst>
              <a:path w="21575" h="21490" fill="norm" stroke="1" extrusionOk="0">
                <a:moveTo>
                  <a:pt x="0" y="3417"/>
                </a:moveTo>
                <a:cubicBezTo>
                  <a:pt x="2132" y="3249"/>
                  <a:pt x="4260" y="2825"/>
                  <a:pt x="6384" y="2151"/>
                </a:cubicBezTo>
                <a:cubicBezTo>
                  <a:pt x="7981" y="1644"/>
                  <a:pt x="9579" y="997"/>
                  <a:pt x="11180" y="749"/>
                </a:cubicBezTo>
                <a:cubicBezTo>
                  <a:pt x="12655" y="520"/>
                  <a:pt x="14132" y="635"/>
                  <a:pt x="15609" y="360"/>
                </a:cubicBezTo>
                <a:cubicBezTo>
                  <a:pt x="16613" y="173"/>
                  <a:pt x="17630" y="-110"/>
                  <a:pt x="18618" y="43"/>
                </a:cubicBezTo>
                <a:cubicBezTo>
                  <a:pt x="19419" y="168"/>
                  <a:pt x="20210" y="731"/>
                  <a:pt x="20813" y="4821"/>
                </a:cubicBezTo>
                <a:cubicBezTo>
                  <a:pt x="21113" y="6855"/>
                  <a:pt x="21334" y="9551"/>
                  <a:pt x="21457" y="12452"/>
                </a:cubicBezTo>
                <a:cubicBezTo>
                  <a:pt x="21581" y="15375"/>
                  <a:pt x="21600" y="18456"/>
                  <a:pt x="21548" y="21490"/>
                </a:cubicBezTo>
              </a:path>
            </a:pathLst>
          </a:custGeom>
          <a:ln w="50800">
            <a:solidFill>
              <a:schemeClr val="accent6">
                <a:hueOff val="-146070"/>
                <a:satOff val="-10048"/>
                <a:lumOff val="-30626"/>
              </a:schemeClr>
            </a:solidFill>
            <a:prstDash val="sysDot"/>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415" name="Line Shape" descr="Line Shape"/>
          <p:cNvPicPr>
            <a:picLocks noChangeAspect="0"/>
          </p:cNvPicPr>
          <p:nvPr/>
        </p:nvPicPr>
        <p:blipFill>
          <a:blip r:embed="rId12">
            <a:extLst/>
          </a:blip>
          <a:stretch>
            <a:fillRect/>
          </a:stretch>
        </p:blipFill>
        <p:spPr>
          <a:xfrm rot="17831347">
            <a:off x="1714504" y="5454469"/>
            <a:ext cx="4347999" cy="847037"/>
          </a:xfrm>
          <a:prstGeom prst="rect">
            <a:avLst/>
          </a:prstGeom>
        </p:spPr>
      </p:pic>
      <p:pic>
        <p:nvPicPr>
          <p:cNvPr id="417" name="Line Shape" descr="Line Shape"/>
          <p:cNvPicPr>
            <a:picLocks noChangeAspect="0"/>
          </p:cNvPicPr>
          <p:nvPr/>
        </p:nvPicPr>
        <p:blipFill>
          <a:blip r:embed="rId13">
            <a:extLst/>
          </a:blip>
          <a:stretch>
            <a:fillRect/>
          </a:stretch>
        </p:blipFill>
        <p:spPr>
          <a:xfrm rot="14271438">
            <a:off x="8968568" y="4896419"/>
            <a:ext cx="5070122" cy="1478075"/>
          </a:xfrm>
          <a:prstGeom prst="rect">
            <a:avLst/>
          </a:prstGeom>
        </p:spPr>
      </p:pic>
      <p:pic>
        <p:nvPicPr>
          <p:cNvPr id="419" name="Line Shape" descr="Line Shape"/>
          <p:cNvPicPr>
            <a:picLocks noChangeAspect="0"/>
          </p:cNvPicPr>
          <p:nvPr/>
        </p:nvPicPr>
        <p:blipFill>
          <a:blip r:embed="rId14">
            <a:extLst/>
          </a:blip>
          <a:stretch>
            <a:fillRect/>
          </a:stretch>
        </p:blipFill>
        <p:spPr>
          <a:xfrm rot="15521536">
            <a:off x="2808262" y="-422484"/>
            <a:ext cx="8388867" cy="10523689"/>
          </a:xfrm>
          <a:prstGeom prst="rect">
            <a:avLst/>
          </a:prstGeom>
        </p:spPr>
      </p:pic>
      <p:grpSp>
        <p:nvGrpSpPr>
          <p:cNvPr id="423" name="Group"/>
          <p:cNvGrpSpPr/>
          <p:nvPr/>
        </p:nvGrpSpPr>
        <p:grpSpPr>
          <a:xfrm>
            <a:off x="18602" y="1564270"/>
            <a:ext cx="1178899" cy="461914"/>
            <a:chOff x="0" y="0"/>
            <a:chExt cx="1178898" cy="461913"/>
          </a:xfrm>
        </p:grpSpPr>
        <p:sp>
          <p:nvSpPr>
            <p:cNvPr id="421"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22" name="root"/>
            <p:cNvSpPr txBox="1"/>
            <p:nvPr/>
          </p:nvSpPr>
          <p:spPr>
            <a:xfrm>
              <a:off x="167354" y="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root</a:t>
              </a:r>
            </a:p>
          </p:txBody>
        </p:sp>
      </p:grpSp>
      <p:grpSp>
        <p:nvGrpSpPr>
          <p:cNvPr id="426" name="Group"/>
          <p:cNvGrpSpPr/>
          <p:nvPr/>
        </p:nvGrpSpPr>
        <p:grpSpPr>
          <a:xfrm>
            <a:off x="8039249" y="3655958"/>
            <a:ext cx="1663988" cy="1492251"/>
            <a:chOff x="0" y="0"/>
            <a:chExt cx="1663986" cy="1492250"/>
          </a:xfrm>
        </p:grpSpPr>
        <p:sp>
          <p:nvSpPr>
            <p:cNvPr id="424" name="Rounded Rectangle"/>
            <p:cNvSpPr/>
            <p:nvPr/>
          </p:nvSpPr>
          <p:spPr>
            <a:xfrm>
              <a:off x="0" y="0"/>
              <a:ext cx="1663987" cy="444500"/>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25" name="rel-clause"/>
            <p:cNvSpPr/>
            <p:nvPr/>
          </p:nvSpPr>
          <p:spPr>
            <a:xfrm>
              <a:off x="20060" y="22225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300"/>
                </a:lnSpc>
                <a:defRPr sz="2000">
                  <a:latin typeface="Courier New"/>
                  <a:ea typeface="Courier New"/>
                  <a:cs typeface="Courier New"/>
                  <a:sym typeface="Courier New"/>
                </a:defRPr>
              </a:lvl1pPr>
            </a:lstStyle>
            <a:p>
              <a:pPr/>
              <a:r>
                <a:t>rel-clause</a:t>
              </a:r>
            </a:p>
          </p:txBody>
        </p:sp>
      </p:grpSp>
      <p:grpSp>
        <p:nvGrpSpPr>
          <p:cNvPr id="429" name="Group"/>
          <p:cNvGrpSpPr/>
          <p:nvPr/>
        </p:nvGrpSpPr>
        <p:grpSpPr>
          <a:xfrm>
            <a:off x="5134204" y="3902382"/>
            <a:ext cx="1178899" cy="461915"/>
            <a:chOff x="0" y="0"/>
            <a:chExt cx="1178898" cy="461913"/>
          </a:xfrm>
        </p:grpSpPr>
        <p:sp>
          <p:nvSpPr>
            <p:cNvPr id="427"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28" name="appos"/>
            <p:cNvSpPr txBox="1"/>
            <p:nvPr/>
          </p:nvSpPr>
          <p:spPr>
            <a:xfrm>
              <a:off x="91154" y="0"/>
              <a:ext cx="102885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appos</a:t>
              </a:r>
            </a:p>
          </p:txBody>
        </p:sp>
      </p:grpSp>
      <p:grpSp>
        <p:nvGrpSpPr>
          <p:cNvPr id="432" name="Group"/>
          <p:cNvGrpSpPr/>
          <p:nvPr/>
        </p:nvGrpSpPr>
        <p:grpSpPr>
          <a:xfrm>
            <a:off x="10426232" y="4638512"/>
            <a:ext cx="1178899" cy="452487"/>
            <a:chOff x="0" y="17413"/>
            <a:chExt cx="1178898" cy="452486"/>
          </a:xfrm>
        </p:grpSpPr>
        <p:sp>
          <p:nvSpPr>
            <p:cNvPr id="430"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31"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grpSp>
        <p:nvGrpSpPr>
          <p:cNvPr id="435" name="Group"/>
          <p:cNvGrpSpPr/>
          <p:nvPr/>
        </p:nvGrpSpPr>
        <p:grpSpPr>
          <a:xfrm>
            <a:off x="1815086" y="2682603"/>
            <a:ext cx="1178899" cy="452487"/>
            <a:chOff x="0" y="17413"/>
            <a:chExt cx="1178898" cy="452486"/>
          </a:xfrm>
        </p:grpSpPr>
        <p:sp>
          <p:nvSpPr>
            <p:cNvPr id="433" name="Rounded Rectangle"/>
            <p:cNvSpPr/>
            <p:nvPr/>
          </p:nvSpPr>
          <p:spPr>
            <a:xfrm>
              <a:off x="0" y="17413"/>
              <a:ext cx="1178899" cy="444501"/>
            </a:xfrm>
            <a:prstGeom prst="roundRect">
              <a:avLst>
                <a:gd name="adj" fmla="val 38637"/>
              </a:avLst>
            </a:prstGeom>
            <a:solidFill>
              <a:schemeClr val="accent4">
                <a:hueOff val="-1081314"/>
                <a:satOff val="4338"/>
                <a:lumOff val="-8931"/>
              </a:schemeClr>
            </a:solidFill>
            <a:ln w="25400" cap="flat">
              <a:solidFill>
                <a:srgbClr val="000000"/>
              </a:solidFill>
              <a:prstDash val="solid"/>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34" name="dobj"/>
            <p:cNvSpPr txBox="1"/>
            <p:nvPr/>
          </p:nvSpPr>
          <p:spPr>
            <a:xfrm>
              <a:off x="192754" y="25400"/>
              <a:ext cx="845940" cy="444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7700"/>
                </a:lnSpc>
                <a:defRPr>
                  <a:latin typeface="Courier New"/>
                  <a:ea typeface="Courier New"/>
                  <a:cs typeface="Courier New"/>
                  <a:sym typeface="Courier New"/>
                </a:defRPr>
              </a:lvl1pPr>
            </a:lstStyle>
            <a:p>
              <a:pPr/>
              <a:r>
                <a:t>dobj</a:t>
              </a:r>
            </a:p>
          </p:txBody>
        </p:sp>
      </p:grpSp>
      <p:sp>
        <p:nvSpPr>
          <p:cNvPr id="436" name=","/>
          <p:cNvSpPr txBox="1"/>
          <p:nvPr/>
        </p:nvSpPr>
        <p:spPr>
          <a:xfrm>
            <a:off x="12426535"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437" name="."/>
          <p:cNvSpPr txBox="1"/>
          <p:nvPr/>
        </p:nvSpPr>
        <p:spPr>
          <a:xfrm>
            <a:off x="12721718" y="75616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sp>
        <p:nvSpPr>
          <p:cNvPr id="438" name="?"/>
          <p:cNvSpPr txBox="1"/>
          <p:nvPr/>
        </p:nvSpPr>
        <p:spPr>
          <a:xfrm>
            <a:off x="12649200" y="7683500"/>
            <a:ext cx="46736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grpSp>
        <p:nvGrpSpPr>
          <p:cNvPr id="441" name="Group"/>
          <p:cNvGrpSpPr/>
          <p:nvPr/>
        </p:nvGrpSpPr>
        <p:grpSpPr>
          <a:xfrm>
            <a:off x="6785251" y="7531100"/>
            <a:ext cx="811531" cy="863041"/>
            <a:chOff x="0" y="0"/>
            <a:chExt cx="811530" cy="863040"/>
          </a:xfrm>
        </p:grpSpPr>
        <p:sp>
          <p:nvSpPr>
            <p:cNvPr id="439" name=","/>
            <p:cNvSpPr txBox="1"/>
            <p:nvPr/>
          </p:nvSpPr>
          <p:spPr>
            <a:xfrm>
              <a:off x="-1" y="516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1"/>
                  </a:solidFill>
                </a:defRPr>
              </a:lvl1pPr>
            </a:lstStyle>
            <a:p>
              <a:pPr/>
              <a:r>
                <a:t>,</a:t>
              </a:r>
            </a:p>
          </p:txBody>
        </p:sp>
        <p:sp>
          <p:nvSpPr>
            <p:cNvPr id="440" name=","/>
            <p:cNvSpPr txBox="1"/>
            <p:nvPr/>
          </p:nvSpPr>
          <p:spPr>
            <a:xfrm>
              <a:off x="520700" y="0"/>
              <a:ext cx="29083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solidFill>
                    <a:schemeClr val="accent1"/>
                  </a:solidFill>
                </a:defRPr>
              </a:lvl1pPr>
            </a:lstStyle>
            <a:p>
              <a:pPr/>
              <a:r>
                <a:t>,</a:t>
              </a:r>
            </a:p>
          </p:txBody>
        </p:sp>
      </p:grpSp>
      <p:sp>
        <p:nvSpPr>
          <p:cNvPr id="442" name=","/>
          <p:cNvSpPr txBox="1"/>
          <p:nvPr/>
        </p:nvSpPr>
        <p:spPr>
          <a:xfrm>
            <a:off x="3023110"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443" name=","/>
          <p:cNvSpPr txBox="1"/>
          <p:nvPr/>
        </p:nvSpPr>
        <p:spPr>
          <a:xfrm>
            <a:off x="6785251"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444" name=","/>
          <p:cNvSpPr txBox="1"/>
          <p:nvPr/>
        </p:nvSpPr>
        <p:spPr>
          <a:xfrm>
            <a:off x="7305951" y="753110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445" name=". . ."/>
          <p:cNvSpPr txBox="1"/>
          <p:nvPr/>
        </p:nvSpPr>
        <p:spPr>
          <a:xfrm>
            <a:off x="12367790" y="4900182"/>
            <a:ext cx="64389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 . .</a:t>
            </a:r>
          </a:p>
        </p:txBody>
      </p:sp>
      <p:sp>
        <p:nvSpPr>
          <p:cNvPr id="446" name=","/>
          <p:cNvSpPr txBox="1"/>
          <p:nvPr/>
        </p:nvSpPr>
        <p:spPr>
          <a:xfrm>
            <a:off x="12426535" y="7536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sp>
        <p:nvSpPr>
          <p:cNvPr id="447" name="Hail"/>
          <p:cNvSpPr txBox="1"/>
          <p:nvPr/>
        </p:nvSpPr>
        <p:spPr>
          <a:xfrm>
            <a:off x="88900" y="7822096"/>
            <a:ext cx="96787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Hail</a:t>
            </a:r>
          </a:p>
        </p:txBody>
      </p:sp>
      <p:sp>
        <p:nvSpPr>
          <p:cNvPr id="448" name="the"/>
          <p:cNvSpPr txBox="1"/>
          <p:nvPr/>
        </p:nvSpPr>
        <p:spPr>
          <a:xfrm>
            <a:off x="1082380"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the</a:t>
            </a:r>
          </a:p>
        </p:txBody>
      </p:sp>
      <p:sp>
        <p:nvSpPr>
          <p:cNvPr id="449" name="king"/>
          <p:cNvSpPr txBox="1"/>
          <p:nvPr/>
        </p:nvSpPr>
        <p:spPr>
          <a:xfrm>
            <a:off x="1920926" y="7822096"/>
            <a:ext cx="967880"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king</a:t>
            </a:r>
          </a:p>
        </p:txBody>
      </p:sp>
      <p:sp>
        <p:nvSpPr>
          <p:cNvPr id="450" name="Arthur"/>
          <p:cNvSpPr txBox="1"/>
          <p:nvPr/>
        </p:nvSpPr>
        <p:spPr>
          <a:xfrm>
            <a:off x="3517517"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Arthur</a:t>
            </a:r>
          </a:p>
        </p:txBody>
      </p:sp>
      <p:sp>
        <p:nvSpPr>
          <p:cNvPr id="451" name="Pendragon"/>
          <p:cNvSpPr txBox="1"/>
          <p:nvPr/>
        </p:nvSpPr>
        <p:spPr>
          <a:xfrm>
            <a:off x="4863107"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Pendragon</a:t>
            </a:r>
          </a:p>
        </p:txBody>
      </p:sp>
      <p:sp>
        <p:nvSpPr>
          <p:cNvPr id="452" name="who"/>
          <p:cNvSpPr txBox="1"/>
          <p:nvPr/>
        </p:nvSpPr>
        <p:spPr>
          <a:xfrm>
            <a:off x="7496772" y="7822096"/>
            <a:ext cx="754485"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who</a:t>
            </a:r>
          </a:p>
        </p:txBody>
      </p:sp>
      <p:sp>
        <p:nvSpPr>
          <p:cNvPr id="453" name="wields"/>
          <p:cNvSpPr txBox="1"/>
          <p:nvPr/>
        </p:nvSpPr>
        <p:spPr>
          <a:xfrm>
            <a:off x="8216900" y="7822096"/>
            <a:ext cx="1394669"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wields</a:t>
            </a:r>
          </a:p>
        </p:txBody>
      </p:sp>
      <p:sp>
        <p:nvSpPr>
          <p:cNvPr id="454" name="Excalibur"/>
          <p:cNvSpPr txBox="1"/>
          <p:nvPr/>
        </p:nvSpPr>
        <p:spPr>
          <a:xfrm>
            <a:off x="10096500" y="7822096"/>
            <a:ext cx="20348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8200"/>
              </a:lnSpc>
              <a:defRPr sz="2800">
                <a:latin typeface="Courier New"/>
                <a:ea typeface="Courier New"/>
                <a:cs typeface="Courier New"/>
                <a:sym typeface="Courier New"/>
              </a:defRPr>
            </a:lvl1pPr>
          </a:lstStyle>
          <a:p>
            <a:pPr/>
            <a:r>
              <a:t>Excalibur</a:t>
            </a:r>
          </a:p>
        </p:txBody>
      </p:sp>
      <p:sp>
        <p:nvSpPr>
          <p:cNvPr id="455" name="."/>
          <p:cNvSpPr txBox="1"/>
          <p:nvPr/>
        </p:nvSpPr>
        <p:spPr>
          <a:xfrm>
            <a:off x="12721718" y="75616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vl1pPr>
          </a:lstStyle>
          <a:p>
            <a:pPr/>
            <a:r>
              <a:t>.</a:t>
            </a:r>
          </a:p>
        </p:txBody>
      </p:sp>
      <p:grpSp>
        <p:nvGrpSpPr>
          <p:cNvPr id="458" name="Group"/>
          <p:cNvGrpSpPr/>
          <p:nvPr/>
        </p:nvGrpSpPr>
        <p:grpSpPr>
          <a:xfrm>
            <a:off x="10925111" y="-15100"/>
            <a:ext cx="2130129" cy="3706563"/>
            <a:chOff x="0" y="0"/>
            <a:chExt cx="2130128" cy="3706561"/>
          </a:xfrm>
        </p:grpSpPr>
        <p:pic>
          <p:nvPicPr>
            <p:cNvPr id="456" name="Image" descr="Image"/>
            <p:cNvPicPr>
              <a:picLocks noChangeAspect="1"/>
            </p:cNvPicPr>
            <p:nvPr/>
          </p:nvPicPr>
          <p:blipFill>
            <a:blip r:embed="rId15">
              <a:extLst/>
            </a:blip>
            <a:stretch>
              <a:fillRect/>
            </a:stretch>
          </p:blipFill>
          <p:spPr>
            <a:xfrm flipH="1">
              <a:off x="0" y="0"/>
              <a:ext cx="2029967" cy="3417453"/>
            </a:xfrm>
            <a:prstGeom prst="rect">
              <a:avLst/>
            </a:prstGeom>
            <a:ln w="12700" cap="flat">
              <a:noFill/>
              <a:miter lim="400000"/>
            </a:ln>
            <a:effectLst/>
          </p:spPr>
        </p:pic>
        <p:sp>
          <p:nvSpPr>
            <p:cNvPr id="457" name="Geoffrey Nunberg"/>
            <p:cNvSpPr txBox="1"/>
            <p:nvPr/>
          </p:nvSpPr>
          <p:spPr>
            <a:xfrm>
              <a:off x="1439" y="3321171"/>
              <a:ext cx="2128690" cy="3853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457200">
                <a:lnSpc>
                  <a:spcPts val="5800"/>
                </a:lnSpc>
                <a:defRPr b="0" sz="2000">
                  <a:solidFill>
                    <a:srgbClr val="000000">
                      <a:alpha val="87058"/>
                    </a:srgbClr>
                  </a:solidFill>
                  <a:latin typeface="Arial"/>
                  <a:ea typeface="Arial"/>
                  <a:cs typeface="Arial"/>
                  <a:sym typeface="Arial"/>
                </a:defRPr>
              </a:lvl1pPr>
            </a:lstStyle>
            <a:p>
              <a:pPr/>
              <a:r>
                <a:t>Geoffrey Nunberg</a:t>
              </a:r>
            </a:p>
          </p:txBody>
        </p:sp>
      </p:grpSp>
      <p:grpSp>
        <p:nvGrpSpPr>
          <p:cNvPr id="461" name="Group"/>
          <p:cNvGrpSpPr/>
          <p:nvPr/>
        </p:nvGrpSpPr>
        <p:grpSpPr>
          <a:xfrm>
            <a:off x="7298004" y="10760"/>
            <a:ext cx="3654823" cy="2237186"/>
            <a:chOff x="28" y="0"/>
            <a:chExt cx="3654821" cy="2237184"/>
          </a:xfrm>
        </p:grpSpPr>
        <p:sp>
          <p:nvSpPr>
            <p:cNvPr id="459" name="Callout"/>
            <p:cNvSpPr/>
            <p:nvPr/>
          </p:nvSpPr>
          <p:spPr>
            <a:xfrm>
              <a:off x="28" y="0"/>
              <a:ext cx="3654823" cy="22371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32" y="0"/>
                  </a:moveTo>
                  <a:cubicBezTo>
                    <a:pt x="15750" y="0"/>
                    <a:pt x="17305" y="2541"/>
                    <a:pt x="17305" y="5675"/>
                  </a:cubicBezTo>
                  <a:lnTo>
                    <a:pt x="17305" y="15638"/>
                  </a:lnTo>
                  <a:lnTo>
                    <a:pt x="21600" y="19194"/>
                  </a:lnTo>
                  <a:lnTo>
                    <a:pt x="16771" y="18922"/>
                  </a:lnTo>
                  <a:cubicBezTo>
                    <a:pt x="16157" y="20525"/>
                    <a:pt x="15074" y="21600"/>
                    <a:pt x="13832" y="21600"/>
                  </a:cubicBezTo>
                  <a:lnTo>
                    <a:pt x="3474" y="21600"/>
                  </a:lnTo>
                  <a:cubicBezTo>
                    <a:pt x="1555" y="21600"/>
                    <a:pt x="0" y="19059"/>
                    <a:pt x="0" y="15925"/>
                  </a:cubicBezTo>
                  <a:lnTo>
                    <a:pt x="0" y="5675"/>
                  </a:lnTo>
                  <a:cubicBezTo>
                    <a:pt x="0" y="2541"/>
                    <a:pt x="1555" y="0"/>
                    <a:pt x="3474" y="0"/>
                  </a:cubicBezTo>
                  <a:lnTo>
                    <a:pt x="13832" y="0"/>
                  </a:lnTo>
                  <a:close/>
                </a:path>
              </a:pathLst>
            </a:custGeom>
            <a:solidFill>
              <a:schemeClr val="accent4">
                <a:hueOff val="366961"/>
                <a:satOff val="4172"/>
                <a:lumOff val="11129"/>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60" name="Point Absorption"/>
            <p:cNvSpPr txBox="1"/>
            <p:nvPr/>
          </p:nvSpPr>
          <p:spPr>
            <a:xfrm>
              <a:off x="133139" y="18482"/>
              <a:ext cx="2715367" cy="5730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5000"/>
                </a:lnSpc>
                <a:defRPr b="0" sz="3000">
                  <a:latin typeface="Times"/>
                  <a:ea typeface="Times"/>
                  <a:cs typeface="Times"/>
                  <a:sym typeface="Times"/>
                </a:defRPr>
              </a:lvl1pPr>
            </a:lstStyle>
            <a:p>
              <a:pPr/>
              <a:r>
                <a:t>Point Absorption</a:t>
              </a:r>
            </a:p>
          </p:txBody>
        </p:sp>
      </p:grpSp>
      <p:grpSp>
        <p:nvGrpSpPr>
          <p:cNvPr id="464" name="Group"/>
          <p:cNvGrpSpPr/>
          <p:nvPr/>
        </p:nvGrpSpPr>
        <p:grpSpPr>
          <a:xfrm>
            <a:off x="7300839" y="1117665"/>
            <a:ext cx="2920032" cy="2377614"/>
            <a:chOff x="0" y="0"/>
            <a:chExt cx="2920031" cy="2377613"/>
          </a:xfrm>
        </p:grpSpPr>
        <p:sp>
          <p:nvSpPr>
            <p:cNvPr id="462" name="Rounded Rectangle"/>
            <p:cNvSpPr/>
            <p:nvPr/>
          </p:nvSpPr>
          <p:spPr>
            <a:xfrm>
              <a:off x="0" y="0"/>
              <a:ext cx="2920032" cy="2377614"/>
            </a:xfrm>
            <a:prstGeom prst="roundRect">
              <a:avLst>
                <a:gd name="adj" fmla="val 15000"/>
              </a:avLst>
            </a:prstGeom>
            <a:solidFill>
              <a:schemeClr val="accent4">
                <a:hueOff val="366961"/>
                <a:satOff val="4172"/>
                <a:lumOff val="11129"/>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63" name="Quote Transposition"/>
            <p:cNvSpPr txBox="1"/>
            <p:nvPr/>
          </p:nvSpPr>
          <p:spPr>
            <a:xfrm>
              <a:off x="62832" y="890146"/>
              <a:ext cx="2812664" cy="5098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defTabSz="457200">
                <a:lnSpc>
                  <a:spcPts val="4500"/>
                </a:lnSpc>
                <a:defRPr b="0" sz="2600">
                  <a:latin typeface="Times"/>
                  <a:ea typeface="Times"/>
                  <a:cs typeface="Times"/>
                  <a:sym typeface="Times"/>
                </a:defRPr>
              </a:lvl1pPr>
            </a:lstStyle>
            <a:p>
              <a:pPr/>
              <a:r>
                <a:t>Quote Transposition</a:t>
              </a:r>
            </a:p>
          </p:txBody>
        </p:sp>
      </p:grpSp>
      <p:grpSp>
        <p:nvGrpSpPr>
          <p:cNvPr id="469" name="Group"/>
          <p:cNvGrpSpPr/>
          <p:nvPr/>
        </p:nvGrpSpPr>
        <p:grpSpPr>
          <a:xfrm>
            <a:off x="4675165" y="8394751"/>
            <a:ext cx="3015315" cy="1382126"/>
            <a:chOff x="0" y="469952"/>
            <a:chExt cx="3015314" cy="1382124"/>
          </a:xfrm>
        </p:grpSpPr>
        <p:sp>
          <p:nvSpPr>
            <p:cNvPr id="465" name="Rounded Rectangle"/>
            <p:cNvSpPr/>
            <p:nvPr/>
          </p:nvSpPr>
          <p:spPr>
            <a:xfrm>
              <a:off x="0" y="469952"/>
              <a:ext cx="2004902" cy="713935"/>
            </a:xfrm>
            <a:prstGeom prst="roundRect">
              <a:avLst>
                <a:gd name="adj" fmla="val 26683"/>
              </a:avLst>
            </a:prstGeom>
            <a:solidFill>
              <a:schemeClr val="accent4">
                <a:hueOff val="366961"/>
                <a:satOff val="4172"/>
                <a:lumOff val="11129"/>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66" name=", ,"/>
            <p:cNvSpPr/>
            <p:nvPr/>
          </p:nvSpPr>
          <p:spPr>
            <a:xfrm>
              <a:off x="458408" y="57765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1"/>
                  </a:solidFill>
                </a:defRPr>
              </a:lvl1pPr>
            </a:lstStyle>
            <a:p>
              <a:pPr/>
              <a:r>
                <a:t>, ,</a:t>
              </a:r>
            </a:p>
          </p:txBody>
        </p:sp>
        <p:pic>
          <p:nvPicPr>
            <p:cNvPr id="467" name="Image" descr="Image"/>
            <p:cNvPicPr>
              <a:picLocks noChangeAspect="1"/>
            </p:cNvPicPr>
            <p:nvPr/>
          </p:nvPicPr>
          <p:blipFill>
            <a:blip r:embed="rId16">
              <a:extLst/>
            </a:blip>
            <a:stretch>
              <a:fillRect/>
            </a:stretch>
          </p:blipFill>
          <p:spPr>
            <a:xfrm>
              <a:off x="950935" y="654050"/>
              <a:ext cx="584201" cy="342901"/>
            </a:xfrm>
            <a:prstGeom prst="rect">
              <a:avLst/>
            </a:prstGeom>
            <a:ln w="12700" cap="flat">
              <a:noFill/>
              <a:miter lim="400000"/>
            </a:ln>
            <a:effectLst/>
          </p:spPr>
        </p:pic>
        <p:sp>
          <p:nvSpPr>
            <p:cNvPr id="468" name=","/>
            <p:cNvSpPr/>
            <p:nvPr/>
          </p:nvSpPr>
          <p:spPr>
            <a:xfrm>
              <a:off x="1745314" y="58207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hueOff val="362282"/>
                      <a:satOff val="31803"/>
                      <a:lumOff val="-18242"/>
                    </a:schemeClr>
                  </a:solidFill>
                </a:defRPr>
              </a:lvl1pPr>
            </a:lstStyle>
            <a:p>
              <a:pPr/>
              <a:r>
                <a:t>,</a:t>
              </a:r>
            </a:p>
          </p:txBody>
        </p:sp>
      </p:grpSp>
      <p:grpSp>
        <p:nvGrpSpPr>
          <p:cNvPr id="474" name="Group"/>
          <p:cNvGrpSpPr/>
          <p:nvPr/>
        </p:nvGrpSpPr>
        <p:grpSpPr>
          <a:xfrm>
            <a:off x="10089639" y="8394751"/>
            <a:ext cx="3015315" cy="1382126"/>
            <a:chOff x="0" y="469952"/>
            <a:chExt cx="3015314" cy="1382124"/>
          </a:xfrm>
        </p:grpSpPr>
        <p:sp>
          <p:nvSpPr>
            <p:cNvPr id="470" name="Rounded Rectangle"/>
            <p:cNvSpPr/>
            <p:nvPr/>
          </p:nvSpPr>
          <p:spPr>
            <a:xfrm>
              <a:off x="0" y="469952"/>
              <a:ext cx="2004902" cy="713935"/>
            </a:xfrm>
            <a:prstGeom prst="roundRect">
              <a:avLst>
                <a:gd name="adj" fmla="val 26683"/>
              </a:avLst>
            </a:prstGeom>
            <a:solidFill>
              <a:schemeClr val="accent4">
                <a:hueOff val="366961"/>
                <a:satOff val="4172"/>
                <a:lumOff val="11129"/>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71" name=", ."/>
            <p:cNvSpPr/>
            <p:nvPr/>
          </p:nvSpPr>
          <p:spPr>
            <a:xfrm>
              <a:off x="458408" y="57765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1"/>
                  </a:solidFill>
                </a:defRPr>
              </a:lvl1pPr>
            </a:lstStyle>
            <a:p>
              <a:pPr/>
              <a:r>
                <a:t>, .</a:t>
              </a:r>
            </a:p>
          </p:txBody>
        </p:sp>
        <p:pic>
          <p:nvPicPr>
            <p:cNvPr id="472" name="Image" descr="Image"/>
            <p:cNvPicPr>
              <a:picLocks noChangeAspect="1"/>
            </p:cNvPicPr>
            <p:nvPr/>
          </p:nvPicPr>
          <p:blipFill>
            <a:blip r:embed="rId16">
              <a:extLst/>
            </a:blip>
            <a:stretch>
              <a:fillRect/>
            </a:stretch>
          </p:blipFill>
          <p:spPr>
            <a:xfrm>
              <a:off x="950935" y="654050"/>
              <a:ext cx="584201" cy="342901"/>
            </a:xfrm>
            <a:prstGeom prst="rect">
              <a:avLst/>
            </a:prstGeom>
            <a:ln w="12700" cap="flat">
              <a:noFill/>
              <a:miter lim="400000"/>
            </a:ln>
            <a:effectLst/>
          </p:spPr>
        </p:pic>
        <p:sp>
          <p:nvSpPr>
            <p:cNvPr id="473" name="."/>
            <p:cNvSpPr/>
            <p:nvPr/>
          </p:nvSpPr>
          <p:spPr>
            <a:xfrm>
              <a:off x="1745314" y="58207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hueOff val="362282"/>
                      <a:satOff val="31803"/>
                      <a:lumOff val="-18242"/>
                    </a:schemeClr>
                  </a:solidFill>
                </a:defRPr>
              </a:lvl1pPr>
            </a:lstStyle>
            <a:p>
              <a:pPr/>
              <a:r>
                <a:t>.</a:t>
              </a:r>
            </a:p>
          </p:txBody>
        </p:sp>
      </p:grpSp>
      <p:grpSp>
        <p:nvGrpSpPr>
          <p:cNvPr id="485" name="Group"/>
          <p:cNvGrpSpPr/>
          <p:nvPr/>
        </p:nvGrpSpPr>
        <p:grpSpPr>
          <a:xfrm>
            <a:off x="8076483" y="8826551"/>
            <a:ext cx="4164871" cy="1815857"/>
            <a:chOff x="-1097724" y="393752"/>
            <a:chExt cx="4164870" cy="1815855"/>
          </a:xfrm>
        </p:grpSpPr>
        <p:sp>
          <p:nvSpPr>
            <p:cNvPr id="475" name="Rounded Rectangle"/>
            <p:cNvSpPr/>
            <p:nvPr/>
          </p:nvSpPr>
          <p:spPr>
            <a:xfrm>
              <a:off x="33816" y="393752"/>
              <a:ext cx="2552797" cy="713935"/>
            </a:xfrm>
            <a:prstGeom prst="roundRect">
              <a:avLst>
                <a:gd name="adj" fmla="val 26683"/>
              </a:avLst>
            </a:prstGeom>
            <a:solidFill>
              <a:schemeClr val="accent4">
                <a:hueOff val="366961"/>
                <a:satOff val="4172"/>
                <a:lumOff val="11129"/>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476" name="."/>
            <p:cNvSpPr/>
            <p:nvPr/>
          </p:nvSpPr>
          <p:spPr>
            <a:xfrm>
              <a:off x="789639" y="57765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1"/>
                  </a:solidFill>
                </a:defRPr>
              </a:lvl1pPr>
            </a:lstStyle>
            <a:p>
              <a:pPr/>
              <a:r>
                <a:t>.</a:t>
              </a:r>
            </a:p>
          </p:txBody>
        </p:sp>
        <p:pic>
          <p:nvPicPr>
            <p:cNvPr id="477" name="Image" descr="Image"/>
            <p:cNvPicPr>
              <a:picLocks noChangeAspect="1"/>
            </p:cNvPicPr>
            <p:nvPr/>
          </p:nvPicPr>
          <p:blipFill>
            <a:blip r:embed="rId16">
              <a:extLst/>
            </a:blip>
            <a:stretch>
              <a:fillRect/>
            </a:stretch>
          </p:blipFill>
          <p:spPr>
            <a:xfrm>
              <a:off x="1015466" y="654050"/>
              <a:ext cx="584201" cy="342901"/>
            </a:xfrm>
            <a:prstGeom prst="rect">
              <a:avLst/>
            </a:prstGeom>
            <a:ln w="12700" cap="flat">
              <a:noFill/>
              <a:miter lim="400000"/>
            </a:ln>
            <a:effectLst/>
          </p:spPr>
        </p:pic>
        <p:sp>
          <p:nvSpPr>
            <p:cNvPr id="478" name="."/>
            <p:cNvSpPr/>
            <p:nvPr/>
          </p:nvSpPr>
          <p:spPr>
            <a:xfrm>
              <a:off x="1797145" y="58207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hueOff val="362282"/>
                      <a:satOff val="31803"/>
                      <a:lumOff val="-18242"/>
                    </a:schemeClr>
                  </a:solidFill>
                </a:defRPr>
              </a:lvl1pPr>
            </a:lstStyle>
            <a:p>
              <a:pPr/>
              <a:r>
                <a:t>.</a:t>
              </a:r>
            </a:p>
          </p:txBody>
        </p:sp>
        <p:grpSp>
          <p:nvGrpSpPr>
            <p:cNvPr id="481" name="Group"/>
            <p:cNvGrpSpPr/>
            <p:nvPr/>
          </p:nvGrpSpPr>
          <p:grpSpPr>
            <a:xfrm>
              <a:off x="929838" y="933507"/>
              <a:ext cx="1464374" cy="1271221"/>
              <a:chOff x="-1097724" y="577656"/>
              <a:chExt cx="1464373" cy="1271220"/>
            </a:xfrm>
          </p:grpSpPr>
          <p:sp>
            <p:nvSpPr>
              <p:cNvPr id="479" name="`"/>
              <p:cNvSpPr/>
              <p:nvPr/>
            </p:nvSpPr>
            <p:spPr>
              <a:xfrm flipH="1">
                <a:off x="-1097725" y="57887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hueOff val="362282"/>
                        <a:satOff val="31803"/>
                        <a:lumOff val="-18242"/>
                      </a:schemeClr>
                    </a:solidFill>
                  </a:defRPr>
                </a:lvl1pPr>
              </a:lstStyle>
              <a:p>
                <a:pPr/>
                <a:r>
                  <a:t>`</a:t>
                </a:r>
              </a:p>
            </p:txBody>
          </p:sp>
          <p:sp>
            <p:nvSpPr>
              <p:cNvPr id="480" name="`"/>
              <p:cNvSpPr/>
              <p:nvPr/>
            </p:nvSpPr>
            <p:spPr>
              <a:xfrm flipH="1">
                <a:off x="-903352" y="57765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3">
                        <a:hueOff val="362282"/>
                        <a:satOff val="31803"/>
                        <a:lumOff val="-18242"/>
                      </a:schemeClr>
                    </a:solidFill>
                  </a:defRPr>
                </a:lvl1pPr>
              </a:lstStyle>
              <a:p>
                <a:pPr/>
                <a:r>
                  <a:t>`</a:t>
                </a:r>
              </a:p>
            </p:txBody>
          </p:sp>
        </p:grpSp>
        <p:grpSp>
          <p:nvGrpSpPr>
            <p:cNvPr id="484" name="Group"/>
            <p:cNvGrpSpPr/>
            <p:nvPr/>
          </p:nvGrpSpPr>
          <p:grpSpPr>
            <a:xfrm>
              <a:off x="-1097725" y="938387"/>
              <a:ext cx="1464374" cy="1271222"/>
              <a:chOff x="-1097724" y="577656"/>
              <a:chExt cx="1464373" cy="1271220"/>
            </a:xfrm>
          </p:grpSpPr>
          <p:sp>
            <p:nvSpPr>
              <p:cNvPr id="482" name="`"/>
              <p:cNvSpPr/>
              <p:nvPr/>
            </p:nvSpPr>
            <p:spPr>
              <a:xfrm flipH="1">
                <a:off x="-1097725" y="57887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1"/>
                    </a:solidFill>
                  </a:defRPr>
                </a:lvl1pPr>
              </a:lstStyle>
              <a:p>
                <a:pPr/>
                <a:r>
                  <a:t>`</a:t>
                </a:r>
              </a:p>
            </p:txBody>
          </p:sp>
          <p:sp>
            <p:nvSpPr>
              <p:cNvPr id="483" name="`"/>
              <p:cNvSpPr/>
              <p:nvPr/>
            </p:nvSpPr>
            <p:spPr>
              <a:xfrm flipH="1">
                <a:off x="-903352" y="57765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a:solidFill>
                      <a:schemeClr val="accent1"/>
                    </a:solidFill>
                  </a:defRPr>
                </a:lvl1pPr>
              </a:lstStyle>
              <a:p>
                <a:pPr/>
                <a:r>
                  <a:t>`</a:t>
                </a:r>
              </a:p>
            </p:txBody>
          </p:sp>
        </p:grpSp>
      </p:grpSp>
      <p:sp>
        <p:nvSpPr>
          <p:cNvPr id="486" name=","/>
          <p:cNvSpPr txBox="1"/>
          <p:nvPr/>
        </p:nvSpPr>
        <p:spPr>
          <a:xfrm>
            <a:off x="7039251" y="82982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hueOff val="362282"/>
                    <a:satOff val="31803"/>
                    <a:lumOff val="-18242"/>
                  </a:schemeClr>
                </a:solidFill>
              </a:defRPr>
            </a:lvl1pPr>
          </a:lstStyle>
          <a:p>
            <a:pPr/>
            <a:r>
              <a:t>,</a:t>
            </a:r>
          </a:p>
        </p:txBody>
      </p:sp>
      <p:sp>
        <p:nvSpPr>
          <p:cNvPr id="487" name="."/>
          <p:cNvSpPr txBox="1"/>
          <p:nvPr/>
        </p:nvSpPr>
        <p:spPr>
          <a:xfrm>
            <a:off x="12571950" y="8131383"/>
            <a:ext cx="290831" cy="8578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hueOff val="362282"/>
                    <a:satOff val="31803"/>
                    <a:lumOff val="-18242"/>
                  </a:schemeClr>
                </a:solidFill>
              </a:defRPr>
            </a:lvl1pPr>
          </a:lstStyle>
          <a:p>
            <a:pPr/>
            <a:r>
              <a:t>.</a:t>
            </a:r>
          </a:p>
        </p:txBody>
      </p:sp>
      <p:pic>
        <p:nvPicPr>
          <p:cNvPr id="488" name="Line Shape" descr="Line Shape"/>
          <p:cNvPicPr>
            <a:picLocks noChangeAspect="0"/>
          </p:cNvPicPr>
          <p:nvPr/>
        </p:nvPicPr>
        <p:blipFill>
          <a:blip r:embed="rId17">
            <a:extLst/>
          </a:blip>
          <a:stretch>
            <a:fillRect/>
          </a:stretch>
        </p:blipFill>
        <p:spPr>
          <a:xfrm rot="15521536">
            <a:off x="10309802" y="6187591"/>
            <a:ext cx="3236272" cy="363766"/>
          </a:xfrm>
          <a:prstGeom prst="rect">
            <a:avLst/>
          </a:prstGeom>
        </p:spPr>
      </p:pic>
      <p:pic>
        <p:nvPicPr>
          <p:cNvPr id="490" name="Line Shape" descr="Line Shape"/>
          <p:cNvPicPr>
            <a:picLocks noChangeAspect="0"/>
          </p:cNvPicPr>
          <p:nvPr/>
        </p:nvPicPr>
        <p:blipFill>
          <a:blip r:embed="rId18">
            <a:extLst/>
          </a:blip>
          <a:stretch>
            <a:fillRect/>
          </a:stretch>
        </p:blipFill>
        <p:spPr>
          <a:xfrm rot="16826689">
            <a:off x="8522789" y="6178936"/>
            <a:ext cx="3205761" cy="373426"/>
          </a:xfrm>
          <a:prstGeom prst="rect">
            <a:avLst/>
          </a:prstGeom>
        </p:spPr>
      </p:pic>
      <p:grpSp>
        <p:nvGrpSpPr>
          <p:cNvPr id="494" name="Group"/>
          <p:cNvGrpSpPr/>
          <p:nvPr/>
        </p:nvGrpSpPr>
        <p:grpSpPr>
          <a:xfrm>
            <a:off x="12010054" y="7718538"/>
            <a:ext cx="455232" cy="1020519"/>
            <a:chOff x="0" y="0"/>
            <a:chExt cx="455231" cy="1020517"/>
          </a:xfrm>
        </p:grpSpPr>
        <p:sp>
          <p:nvSpPr>
            <p:cNvPr id="492"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493"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497" name="Group"/>
          <p:cNvGrpSpPr/>
          <p:nvPr/>
        </p:nvGrpSpPr>
        <p:grpSpPr>
          <a:xfrm flipH="1">
            <a:off x="9683767" y="7718538"/>
            <a:ext cx="455232" cy="1020519"/>
            <a:chOff x="0" y="0"/>
            <a:chExt cx="455231" cy="1020517"/>
          </a:xfrm>
        </p:grpSpPr>
        <p:sp>
          <p:nvSpPr>
            <p:cNvPr id="495"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496"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500" name="Group"/>
          <p:cNvGrpSpPr/>
          <p:nvPr/>
        </p:nvGrpSpPr>
        <p:grpSpPr>
          <a:xfrm>
            <a:off x="12205010" y="8509039"/>
            <a:ext cx="455232" cy="1020518"/>
            <a:chOff x="0" y="0"/>
            <a:chExt cx="455231" cy="1020517"/>
          </a:xfrm>
        </p:grpSpPr>
        <p:sp>
          <p:nvSpPr>
            <p:cNvPr id="498"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499"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sp>
        <p:nvSpPr>
          <p:cNvPr id="501" name="."/>
          <p:cNvSpPr txBox="1"/>
          <p:nvPr/>
        </p:nvSpPr>
        <p:spPr>
          <a:xfrm>
            <a:off x="12206555" y="9014177"/>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3">
                    <a:hueOff val="362282"/>
                    <a:satOff val="31803"/>
                    <a:lumOff val="-18242"/>
                  </a:schemeClr>
                </a:solidFill>
              </a:defRPr>
            </a:lvl1pPr>
          </a:lstStyle>
          <a:p>
            <a:pPr/>
            <a:r>
              <a:t>.</a:t>
            </a:r>
          </a:p>
        </p:txBody>
      </p:sp>
      <p:grpSp>
        <p:nvGrpSpPr>
          <p:cNvPr id="504" name="Group"/>
          <p:cNvGrpSpPr/>
          <p:nvPr/>
        </p:nvGrpSpPr>
        <p:grpSpPr>
          <a:xfrm>
            <a:off x="12462119" y="9176894"/>
            <a:ext cx="455233" cy="1020518"/>
            <a:chOff x="0" y="0"/>
            <a:chExt cx="455231" cy="1020517"/>
          </a:xfrm>
        </p:grpSpPr>
        <p:sp>
          <p:nvSpPr>
            <p:cNvPr id="502"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hueOff val="362282"/>
                      <a:satOff val="31803"/>
                      <a:lumOff val="-18242"/>
                    </a:schemeClr>
                  </a:solidFill>
                </a:defRPr>
              </a:lvl1pPr>
            </a:lstStyle>
            <a:p>
              <a:pPr/>
              <a:r>
                <a:t>`</a:t>
              </a:r>
            </a:p>
          </p:txBody>
        </p:sp>
        <p:sp>
          <p:nvSpPr>
            <p:cNvPr id="503"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hueOff val="362282"/>
                      <a:satOff val="31803"/>
                      <a:lumOff val="-18242"/>
                    </a:schemeClr>
                  </a:solidFill>
                </a:defRPr>
              </a:lvl1pPr>
            </a:lstStyle>
            <a:p>
              <a:pPr/>
              <a:r>
                <a:t>`</a:t>
              </a:r>
            </a:p>
          </p:txBody>
        </p:sp>
      </p:grpSp>
      <p:sp>
        <p:nvSpPr>
          <p:cNvPr id="505" name="."/>
          <p:cNvSpPr txBox="1"/>
          <p:nvPr/>
        </p:nvSpPr>
        <p:spPr>
          <a:xfrm>
            <a:off x="12609423" y="8349060"/>
            <a:ext cx="290831" cy="8578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chemeClr val="accent1"/>
                </a:solidFill>
              </a:defRPr>
            </a:lvl1pPr>
          </a:lstStyle>
          <a:p>
            <a:pPr/>
            <a:r>
              <a:t>.</a:t>
            </a:r>
          </a:p>
        </p:txBody>
      </p:sp>
      <p:grpSp>
        <p:nvGrpSpPr>
          <p:cNvPr id="508" name="Group"/>
          <p:cNvGrpSpPr/>
          <p:nvPr/>
        </p:nvGrpSpPr>
        <p:grpSpPr>
          <a:xfrm>
            <a:off x="12397892" y="8956964"/>
            <a:ext cx="354076" cy="580007"/>
            <a:chOff x="0" y="0"/>
            <a:chExt cx="354074" cy="580006"/>
          </a:xfrm>
        </p:grpSpPr>
        <p:sp>
          <p:nvSpPr>
            <p:cNvPr id="506" name="Line"/>
            <p:cNvSpPr/>
            <p:nvPr/>
          </p:nvSpPr>
          <p:spPr>
            <a:xfrm flipH="1">
              <a:off x="0" y="61531"/>
              <a:ext cx="274759" cy="518476"/>
            </a:xfrm>
            <a:prstGeom prst="line">
              <a:avLst/>
            </a:prstGeom>
            <a:noFill/>
            <a:ln w="25400" cap="flat">
              <a:solidFill>
                <a:srgbClr val="000000"/>
              </a:solidFill>
              <a:prstDash val="solid"/>
              <a:miter lim="400000"/>
              <a:tailEnd type="arrow"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507" name="Line"/>
            <p:cNvSpPr/>
            <p:nvPr/>
          </p:nvSpPr>
          <p:spPr>
            <a:xfrm>
              <a:off x="77841" y="0"/>
              <a:ext cx="276234" cy="346608"/>
            </a:xfrm>
            <a:prstGeom prst="line">
              <a:avLst/>
            </a:prstGeom>
            <a:noFill/>
            <a:ln w="25400" cap="flat">
              <a:solidFill>
                <a:srgbClr val="000000"/>
              </a:solidFill>
              <a:prstDash val="solid"/>
              <a:miter lim="400000"/>
              <a:tailEnd type="arrow"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pic>
        <p:nvPicPr>
          <p:cNvPr id="509" name="Line Shape" descr="Line Shape"/>
          <p:cNvPicPr>
            <a:picLocks noChangeAspect="0"/>
          </p:cNvPicPr>
          <p:nvPr/>
        </p:nvPicPr>
        <p:blipFill>
          <a:blip r:embed="rId19">
            <a:extLst/>
          </a:blip>
          <a:stretch>
            <a:fillRect/>
          </a:stretch>
        </p:blipFill>
        <p:spPr>
          <a:xfrm rot="16461606">
            <a:off x="5759130" y="5502775"/>
            <a:ext cx="4154753" cy="745580"/>
          </a:xfrm>
          <a:prstGeom prst="rect">
            <a:avLst/>
          </a:prstGeom>
        </p:spPr>
      </p:pic>
      <p:sp>
        <p:nvSpPr>
          <p:cNvPr id="511" name="?"/>
          <p:cNvSpPr txBox="1"/>
          <p:nvPr/>
        </p:nvSpPr>
        <p:spPr>
          <a:xfrm>
            <a:off x="12704065" y="8578913"/>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chemeClr val="accent1"/>
                </a:solidFill>
              </a:defRPr>
            </a:lvl1pPr>
          </a:lstStyle>
          <a:p>
            <a:pPr/>
            <a:r>
              <a:t>?</a:t>
            </a:r>
          </a:p>
        </p:txBody>
      </p:sp>
      <p:sp>
        <p:nvSpPr>
          <p:cNvPr id="512" name="?"/>
          <p:cNvSpPr txBox="1"/>
          <p:nvPr/>
        </p:nvSpPr>
        <p:spPr>
          <a:xfrm>
            <a:off x="12591770" y="9296399"/>
            <a:ext cx="326137"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chemeClr val="accent3">
                    <a:hueOff val="362282"/>
                    <a:satOff val="31803"/>
                    <a:lumOff val="-18242"/>
                  </a:schemeClr>
                </a:solidFill>
              </a:defRPr>
            </a:lvl1pPr>
          </a:lstStyle>
          <a:p>
            <a:pPr/>
            <a:r>
              <a:t>?</a:t>
            </a:r>
          </a:p>
        </p:txBody>
      </p:sp>
      <p:grpSp>
        <p:nvGrpSpPr>
          <p:cNvPr id="515" name="Group"/>
          <p:cNvGrpSpPr/>
          <p:nvPr/>
        </p:nvGrpSpPr>
        <p:grpSpPr>
          <a:xfrm>
            <a:off x="12124354" y="9179356"/>
            <a:ext cx="455232" cy="1020518"/>
            <a:chOff x="0" y="0"/>
            <a:chExt cx="455231" cy="1020517"/>
          </a:xfrm>
        </p:grpSpPr>
        <p:sp>
          <p:nvSpPr>
            <p:cNvPr id="513"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hueOff val="362282"/>
                      <a:satOff val="31803"/>
                      <a:lumOff val="-18242"/>
                    </a:schemeClr>
                  </a:solidFill>
                </a:defRPr>
              </a:lvl1pPr>
            </a:lstStyle>
            <a:p>
              <a:pPr/>
              <a:r>
                <a:t>`</a:t>
              </a:r>
            </a:p>
          </p:txBody>
        </p:sp>
        <p:sp>
          <p:nvSpPr>
            <p:cNvPr id="514"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3">
                      <a:hueOff val="362282"/>
                      <a:satOff val="31803"/>
                      <a:lumOff val="-18242"/>
                    </a:schemeClr>
                  </a:solidFill>
                </a:defRPr>
              </a:lvl1pPr>
            </a:lstStyle>
            <a:p>
              <a:pPr/>
              <a:r>
                <a:t>`</a:t>
              </a:r>
            </a:p>
          </p:txBody>
        </p:sp>
      </p:grpSp>
      <p:grpSp>
        <p:nvGrpSpPr>
          <p:cNvPr id="518" name="Group"/>
          <p:cNvGrpSpPr/>
          <p:nvPr/>
        </p:nvGrpSpPr>
        <p:grpSpPr>
          <a:xfrm>
            <a:off x="12205010" y="8509039"/>
            <a:ext cx="455232" cy="1020518"/>
            <a:chOff x="0" y="0"/>
            <a:chExt cx="455231" cy="1020517"/>
          </a:xfrm>
        </p:grpSpPr>
        <p:sp>
          <p:nvSpPr>
            <p:cNvPr id="516" name="`"/>
            <p:cNvSpPr txBox="1"/>
            <p:nvPr/>
          </p:nvSpPr>
          <p:spPr>
            <a:xfrm flipH="1">
              <a:off x="0" y="1220"/>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sp>
          <p:nvSpPr>
            <p:cNvPr id="517" name="`"/>
            <p:cNvSpPr txBox="1"/>
            <p:nvPr/>
          </p:nvSpPr>
          <p:spPr>
            <a:xfrm flipH="1">
              <a:off x="143573" y="-1"/>
              <a:ext cx="311659" cy="10192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6000">
                  <a:solidFill>
                    <a:schemeClr val="accent1"/>
                  </a:solidFill>
                </a:defRPr>
              </a:lvl1pPr>
            </a:lstStyle>
            <a:p>
              <a:pPr/>
              <a:r>
                <a:t>`</a:t>
              </a:r>
            </a:p>
          </p:txBody>
        </p:sp>
      </p:grpSp>
      <p:grpSp>
        <p:nvGrpSpPr>
          <p:cNvPr id="522" name="Group"/>
          <p:cNvGrpSpPr/>
          <p:nvPr/>
        </p:nvGrpSpPr>
        <p:grpSpPr>
          <a:xfrm>
            <a:off x="870795" y="1546812"/>
            <a:ext cx="3556967" cy="857882"/>
            <a:chOff x="-81200" y="0"/>
            <a:chExt cx="3556965" cy="857880"/>
          </a:xfrm>
        </p:grpSpPr>
        <p:pic>
          <p:nvPicPr>
            <p:cNvPr id="519" name="Line Line" descr="Line Line"/>
            <p:cNvPicPr>
              <a:picLocks noChangeAspect="0"/>
            </p:cNvPicPr>
            <p:nvPr/>
          </p:nvPicPr>
          <p:blipFill>
            <a:blip r:embed="rId20">
              <a:extLst/>
            </a:blip>
            <a:stretch>
              <a:fillRect/>
            </a:stretch>
          </p:blipFill>
          <p:spPr>
            <a:xfrm rot="11283319">
              <a:off x="-83046" y="357098"/>
              <a:ext cx="2414663" cy="143685"/>
            </a:xfrm>
            <a:prstGeom prst="rect">
              <a:avLst/>
            </a:prstGeom>
            <a:effectLst/>
          </p:spPr>
        </p:pic>
        <p:sp>
          <p:nvSpPr>
            <p:cNvPr id="521" name=". . ."/>
            <p:cNvSpPr txBox="1"/>
            <p:nvPr/>
          </p:nvSpPr>
          <p:spPr>
            <a:xfrm>
              <a:off x="2478815" y="0"/>
              <a:ext cx="996951" cy="857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5000"/>
              </a:lvl1pPr>
            </a:lstStyle>
            <a:p>
              <a:pPr/>
              <a:r>
                <a:t>. .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09"/>
                                        </p:tgtEl>
                                        <p:attrNameLst>
                                          <p:attrName>style.visibility</p:attrName>
                                        </p:attrNameLst>
                                      </p:cBhvr>
                                      <p:to>
                                        <p:strVal val="visible"/>
                                      </p:to>
                                    </p:set>
                                    <p:animEffect filter="dissolve" transition="in">
                                      <p:cBhvr>
                                        <p:cTn id="7" dur="1000"/>
                                        <p:tgtEl>
                                          <p:spTgt spid="509"/>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0" presetID="1" grpId="2" fill="hold">
                                  <p:stCondLst>
                                    <p:cond delay="0"/>
                                  </p:stCondLst>
                                  <p:iterate type="el" backwards="0">
                                    <p:tmAbs val="0"/>
                                  </p:iterate>
                                  <p:childTnLst>
                                    <p:set>
                                      <p:cBhvr>
                                        <p:cTn id="11" fill="hold">
                                          <p:stCondLst>
                                            <p:cond delay="0"/>
                                          </p:stCondLst>
                                        </p:cTn>
                                        <p:tgtEl>
                                          <p:spTgt spid="522"/>
                                        </p:tgtEl>
                                        <p:attrNameLst>
                                          <p:attrName>style.visibility</p:attrName>
                                        </p:attrNameLst>
                                      </p:cBhvr>
                                      <p:to>
                                        <p:strVal val="hidden"/>
                                      </p:to>
                                    </p:set>
                                  </p:childTnLst>
                                </p:cTn>
                              </p:par>
                            </p:childTnLst>
                          </p:cTn>
                        </p:par>
                        <p:par>
                          <p:cTn id="12" fill="hold">
                            <p:stCondLst>
                              <p:cond delay="0"/>
                            </p:stCondLst>
                            <p:childTnLst>
                              <p:par>
                                <p:cTn id="13" presetClass="exit" nodeType="afterEffect" presetSubtype="0" presetID="1" grpId="3" fill="hold">
                                  <p:stCondLst>
                                    <p:cond delay="0"/>
                                  </p:stCondLst>
                                  <p:iterate type="el" backwards="0">
                                    <p:tmAbs val="0"/>
                                  </p:iterate>
                                  <p:childTnLst>
                                    <p:set>
                                      <p:cBhvr>
                                        <p:cTn id="14" fill="hold">
                                          <p:stCondLst>
                                            <p:cond delay="0"/>
                                          </p:stCondLst>
                                        </p:cTn>
                                        <p:tgtEl>
                                          <p:spTgt spid="445"/>
                                        </p:tgtEl>
                                        <p:attrNameLst>
                                          <p:attrName>style.visibility</p:attrName>
                                        </p:attrNameLst>
                                      </p:cBhvr>
                                      <p:to>
                                        <p:strVal val="hidden"/>
                                      </p:to>
                                    </p:set>
                                  </p:childTnLst>
                                </p:cTn>
                              </p:par>
                            </p:childTnLst>
                          </p:cTn>
                        </p:par>
                        <p:par>
                          <p:cTn id="15" fill="hold">
                            <p:stCondLst>
                              <p:cond delay="0"/>
                            </p:stCondLst>
                            <p:childTnLst>
                              <p:par>
                                <p:cTn id="16" presetClass="entr" nodeType="afterEffect" presetSubtype="0" presetID="1" grpId="4" fill="hold">
                                  <p:stCondLst>
                                    <p:cond delay="0"/>
                                  </p:stCondLst>
                                  <p:iterate type="el" backwards="0">
                                    <p:tmAbs val="0"/>
                                  </p:iterate>
                                  <p:childTnLst>
                                    <p:set>
                                      <p:cBhvr>
                                        <p:cTn id="17" fill="hold"/>
                                        <p:tgtEl>
                                          <p:spTgt spid="455"/>
                                        </p:tgtEl>
                                        <p:attrNameLst>
                                          <p:attrName>style.visibility</p:attrName>
                                        </p:attrNameLst>
                                      </p:cBhvr>
                                      <p:to>
                                        <p:strVal val="visible"/>
                                      </p:to>
                                    </p:set>
                                  </p:childTnLst>
                                </p:cTn>
                              </p:par>
                            </p:childTnLst>
                          </p:cTn>
                        </p:par>
                        <p:par>
                          <p:cTn id="18" fill="hold">
                            <p:stCondLst>
                              <p:cond delay="0"/>
                            </p:stCondLst>
                            <p:childTnLst>
                              <p:par>
                                <p:cTn id="19" presetClass="entr" nodeType="afterEffect" presetID="9" grpId="5" fill="hold">
                                  <p:stCondLst>
                                    <p:cond delay="0"/>
                                  </p:stCondLst>
                                  <p:iterate type="el" backwards="0">
                                    <p:tmAbs val="0"/>
                                  </p:iterate>
                                  <p:childTnLst>
                                    <p:set>
                                      <p:cBhvr>
                                        <p:cTn id="20" fill="hold"/>
                                        <p:tgtEl>
                                          <p:spTgt spid="419"/>
                                        </p:tgtEl>
                                        <p:attrNameLst>
                                          <p:attrName>style.visibility</p:attrName>
                                        </p:attrNameLst>
                                      </p:cBhvr>
                                      <p:to>
                                        <p:strVal val="visible"/>
                                      </p:to>
                                    </p:set>
                                    <p:animEffect filter="dissolve" transition="in">
                                      <p:cBhvr>
                                        <p:cTn id="21" dur="1000"/>
                                        <p:tgtEl>
                                          <p:spTgt spid="419"/>
                                        </p:tgtEl>
                                      </p:cBhvr>
                                    </p:animEffect>
                                  </p:childTnLst>
                                </p:cTn>
                              </p:par>
                            </p:childTnLst>
                          </p:cTn>
                        </p:par>
                      </p:childTnLst>
                    </p:cTn>
                  </p:par>
                  <p:par>
                    <p:cTn id="22" fill="hold">
                      <p:stCondLst>
                        <p:cond delay="indefinite"/>
                      </p:stCondLst>
                      <p:childTnLst>
                        <p:par>
                          <p:cTn id="23" fill="hold">
                            <p:stCondLst>
                              <p:cond delay="0"/>
                            </p:stCondLst>
                            <p:childTnLst>
                              <p:par>
                                <p:cTn id="24" presetClass="emph" nodeType="clickEffect" presetSubtype="0" presetID="26" grpId="6" fill="hold">
                                  <p:stCondLst>
                                    <p:cond delay="0"/>
                                  </p:stCondLst>
                                  <p:childTnLst>
                                    <p:animEffect filter="fade" transition="out">
                                      <p:cBhvr>
                                        <p:cTn id="25" dur="1000" fill="hold" tmFilter="0, 0; .2, .5; .8, .5; 1, 0"/>
                                        <p:tgtEl>
                                          <p:spTgt spid="444"/>
                                        </p:tgtEl>
                                      </p:cBhvr>
                                    </p:animEffect>
                                    <p:animScale>
                                      <p:cBhvr>
                                        <p:cTn id="26" dur="500" fill="hold" autoRev="1"/>
                                        <p:tgtEl>
                                          <p:spTgt spid="444"/>
                                        </p:tgtEl>
                                      </p:cBhvr>
                                      <p:by x="105000" y="105000"/>
                                    </p:animScale>
                                  </p:childTnLst>
                                </p:cTn>
                              </p:par>
                            </p:childTnLst>
                          </p:cTn>
                        </p:par>
                        <p:par>
                          <p:cTn id="27" fill="hold">
                            <p:stCondLst>
                              <p:cond delay="0"/>
                            </p:stCondLst>
                            <p:childTnLst>
                              <p:par>
                                <p:cTn id="28" presetClass="emph" nodeType="withEffect" presetSubtype="0" presetID="26" grpId="7" fill="hold">
                                  <p:stCondLst>
                                    <p:cond delay="0"/>
                                  </p:stCondLst>
                                  <p:childTnLst>
                                    <p:animEffect filter="fade" transition="out">
                                      <p:cBhvr>
                                        <p:cTn id="29" dur="1000" fill="hold" tmFilter="0, 0; .2, .5; .8, .5; 1, 0"/>
                                        <p:tgtEl>
                                          <p:spTgt spid="443"/>
                                        </p:tgtEl>
                                      </p:cBhvr>
                                    </p:animEffect>
                                    <p:animScale>
                                      <p:cBhvr>
                                        <p:cTn id="30" dur="500" fill="hold" autoRev="1"/>
                                        <p:tgtEl>
                                          <p:spTgt spid="443"/>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Class="emph" nodeType="clickEffect" presetSubtype="0" presetID="26" grpId="8" fill="hold">
                                  <p:stCondLst>
                                    <p:cond delay="0"/>
                                  </p:stCondLst>
                                  <p:childTnLst>
                                    <p:animEffect filter="fade" transition="out">
                                      <p:cBhvr>
                                        <p:cTn id="34" dur="1000" fill="hold" tmFilter="0, 0; .2, .5; .8, .5; 1, 0"/>
                                        <p:tgtEl>
                                          <p:spTgt spid="446"/>
                                        </p:tgtEl>
                                      </p:cBhvr>
                                    </p:animEffect>
                                    <p:animScale>
                                      <p:cBhvr>
                                        <p:cTn id="35" dur="500" fill="hold" autoRev="1"/>
                                        <p:tgtEl>
                                          <p:spTgt spid="446"/>
                                        </p:tgtEl>
                                      </p:cBhvr>
                                      <p:by x="105000" y="105000"/>
                                    </p:animScale>
                                  </p:childTnLst>
                                </p:cTn>
                              </p:par>
                            </p:childTnLst>
                          </p:cTn>
                        </p:par>
                        <p:par>
                          <p:cTn id="36" fill="hold">
                            <p:stCondLst>
                              <p:cond delay="0"/>
                            </p:stCondLst>
                            <p:childTnLst>
                              <p:par>
                                <p:cTn id="37" presetClass="emph" nodeType="withEffect" presetSubtype="0" presetID="26" grpId="9" fill="hold">
                                  <p:stCondLst>
                                    <p:cond delay="0"/>
                                  </p:stCondLst>
                                  <p:childTnLst>
                                    <p:animEffect filter="fade" transition="out">
                                      <p:cBhvr>
                                        <p:cTn id="38" dur="1000" fill="hold" tmFilter="0, 0; .2, .5; .8, .5; 1, 0"/>
                                        <p:tgtEl>
                                          <p:spTgt spid="455"/>
                                        </p:tgtEl>
                                      </p:cBhvr>
                                    </p:animEffect>
                                    <p:animScale>
                                      <p:cBhvr>
                                        <p:cTn id="39" dur="500" fill="hold" autoRev="1"/>
                                        <p:tgtEl>
                                          <p:spTgt spid="455"/>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8" presetID="22" grpId="10" fill="hold">
                                  <p:stCondLst>
                                    <p:cond delay="0"/>
                                  </p:stCondLst>
                                  <p:iterate type="el" backwards="0">
                                    <p:tmAbs val="0"/>
                                  </p:iterate>
                                  <p:childTnLst>
                                    <p:set>
                                      <p:cBhvr>
                                        <p:cTn id="43" fill="hold"/>
                                        <p:tgtEl>
                                          <p:spTgt spid="469"/>
                                        </p:tgtEl>
                                        <p:attrNameLst>
                                          <p:attrName>style.visibility</p:attrName>
                                        </p:attrNameLst>
                                      </p:cBhvr>
                                      <p:to>
                                        <p:strVal val="visible"/>
                                      </p:to>
                                    </p:set>
                                    <p:animEffect filter="wipe(left)" transition="in">
                                      <p:cBhvr>
                                        <p:cTn id="44" dur="500"/>
                                        <p:tgtEl>
                                          <p:spTgt spid="469"/>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1" fill="hold">
                                  <p:stCondLst>
                                    <p:cond delay="0"/>
                                  </p:stCondLst>
                                  <p:iterate type="el" backwards="0">
                                    <p:tmAbs val="0"/>
                                  </p:iterate>
                                  <p:childTnLst>
                                    <p:set>
                                      <p:cBhvr>
                                        <p:cTn id="48" fill="hold"/>
                                        <p:tgtEl>
                                          <p:spTgt spid="441"/>
                                        </p:tgtEl>
                                        <p:attrNameLst>
                                          <p:attrName>style.visibility</p:attrName>
                                        </p:attrNameLst>
                                      </p:cBhvr>
                                      <p:to>
                                        <p:strVal val="visible"/>
                                      </p:to>
                                    </p:set>
                                  </p:childTnLst>
                                </p:cTn>
                              </p:par>
                            </p:childTnLst>
                          </p:cTn>
                        </p:par>
                        <p:par>
                          <p:cTn id="49" fill="hold">
                            <p:stCondLst>
                              <p:cond delay="0"/>
                            </p:stCondLst>
                            <p:childTnLst>
                              <p:par>
                                <p:cTn id="50" presetClass="path" nodeType="withEffect" presetSubtype="0" presetID="-1" grpId="12" accel="50000" decel="50000" fill="hold">
                                  <p:stCondLst>
                                    <p:cond delay="0"/>
                                  </p:stCondLst>
                                  <p:childTnLst>
                                    <p:animMotion path="M 0.000000 0.000000 L -0.020773 0.078125" origin="layout" pathEditMode="relative">
                                      <p:cBhvr>
                                        <p:cTn id="51" dur="1000" fill="hold"/>
                                        <p:tgtEl>
                                          <p:spTgt spid="444"/>
                                        </p:tgtEl>
                                        <p:attrNameLst>
                                          <p:attrName>ppt_x</p:attrName>
                                          <p:attrName>ppt_y</p:attrName>
                                        </p:attrNameLst>
                                      </p:cBhvr>
                                    </p:animMotion>
                                  </p:childTnLst>
                                </p:cTn>
                              </p:par>
                            </p:childTnLst>
                          </p:cTn>
                        </p:par>
                        <p:par>
                          <p:cTn id="52" fill="hold">
                            <p:stCondLst>
                              <p:cond delay="0"/>
                            </p:stCondLst>
                            <p:childTnLst>
                              <p:par>
                                <p:cTn id="53" presetClass="path" nodeType="withEffect" presetSubtype="0" presetID="-1" grpId="13" accel="50000" decel="50000" fill="hold">
                                  <p:stCondLst>
                                    <p:cond delay="0"/>
                                  </p:stCondLst>
                                  <p:childTnLst>
                                    <p:animMotion path="M 0.000000 0.000000 L 0.019266 0.077596" origin="layout" pathEditMode="relative">
                                      <p:cBhvr>
                                        <p:cTn id="54" dur="1000" fill="hold"/>
                                        <p:tgtEl>
                                          <p:spTgt spid="443"/>
                                        </p:tgtEl>
                                        <p:attrNameLst>
                                          <p:attrName>ppt_x</p:attrName>
                                          <p:attrName>ppt_y</p:attrName>
                                        </p:attrNameLst>
                                      </p:cBhvr>
                                    </p:animMotion>
                                  </p:childTnLst>
                                </p:cTn>
                              </p:par>
                            </p:childTnLst>
                          </p:cTn>
                        </p:par>
                        <p:par>
                          <p:cTn id="55" fill="hold">
                            <p:stCondLst>
                              <p:cond delay="1000"/>
                            </p:stCondLst>
                            <p:childTnLst>
                              <p:par>
                                <p:cTn id="56" presetClass="exit" nodeType="afterEffect" presetSubtype="0" presetID="1" grpId="14" fill="hold">
                                  <p:stCondLst>
                                    <p:cond delay="0"/>
                                  </p:stCondLst>
                                  <p:iterate type="el" backwards="0">
                                    <p:tmAbs val="0"/>
                                  </p:iterate>
                                  <p:childTnLst>
                                    <p:set>
                                      <p:cBhvr>
                                        <p:cTn id="57" fill="hold">
                                          <p:stCondLst>
                                            <p:cond delay="0"/>
                                          </p:stCondLst>
                                        </p:cTn>
                                        <p:tgtEl>
                                          <p:spTgt spid="444"/>
                                        </p:tgtEl>
                                        <p:attrNameLst>
                                          <p:attrName>style.visibility</p:attrName>
                                        </p:attrNameLst>
                                      </p:cBhvr>
                                      <p:to>
                                        <p:strVal val="hidden"/>
                                      </p:to>
                                    </p:set>
                                  </p:childTnLst>
                                </p:cTn>
                              </p:par>
                            </p:childTnLst>
                          </p:cTn>
                        </p:par>
                        <p:par>
                          <p:cTn id="58" fill="hold">
                            <p:stCondLst>
                              <p:cond delay="1000"/>
                            </p:stCondLst>
                            <p:childTnLst>
                              <p:par>
                                <p:cTn id="59" presetClass="exit" nodeType="afterEffect" presetSubtype="0" presetID="1" grpId="15" fill="hold">
                                  <p:stCondLst>
                                    <p:cond delay="0"/>
                                  </p:stCondLst>
                                  <p:iterate type="el" backwards="0">
                                    <p:tmAbs val="0"/>
                                  </p:iterate>
                                  <p:childTnLst>
                                    <p:set>
                                      <p:cBhvr>
                                        <p:cTn id="60" fill="hold">
                                          <p:stCondLst>
                                            <p:cond delay="0"/>
                                          </p:stCondLst>
                                        </p:cTn>
                                        <p:tgtEl>
                                          <p:spTgt spid="443"/>
                                        </p:tgtEl>
                                        <p:attrNameLst>
                                          <p:attrName>style.visibility</p:attrName>
                                        </p:attrNameLst>
                                      </p:cBhvr>
                                      <p:to>
                                        <p:strVal val="hidden"/>
                                      </p:to>
                                    </p:set>
                                  </p:childTnLst>
                                </p:cTn>
                              </p:par>
                            </p:childTnLst>
                          </p:cTn>
                        </p:par>
                        <p:par>
                          <p:cTn id="61" fill="hold">
                            <p:stCondLst>
                              <p:cond delay="1000"/>
                            </p:stCondLst>
                            <p:childTnLst>
                              <p:par>
                                <p:cTn id="62" presetClass="entr" nodeType="afterEffect" presetSubtype="0" presetID="1" grpId="16" fill="hold">
                                  <p:stCondLst>
                                    <p:cond delay="0"/>
                                  </p:stCondLst>
                                  <p:iterate type="el" backwards="0">
                                    <p:tmAbs val="0"/>
                                  </p:iterate>
                                  <p:childTnLst>
                                    <p:set>
                                      <p:cBhvr>
                                        <p:cTn id="63" fill="hold"/>
                                        <p:tgtEl>
                                          <p:spTgt spid="48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Class="entr" nodeType="clickEffect" presetSubtype="8" presetID="22" grpId="17" fill="hold">
                                  <p:stCondLst>
                                    <p:cond delay="0"/>
                                  </p:stCondLst>
                                  <p:iterate type="el" backwards="0">
                                    <p:tmAbs val="0"/>
                                  </p:iterate>
                                  <p:childTnLst>
                                    <p:set>
                                      <p:cBhvr>
                                        <p:cTn id="67" fill="hold"/>
                                        <p:tgtEl>
                                          <p:spTgt spid="474"/>
                                        </p:tgtEl>
                                        <p:attrNameLst>
                                          <p:attrName>style.visibility</p:attrName>
                                        </p:attrNameLst>
                                      </p:cBhvr>
                                      <p:to>
                                        <p:strVal val="visible"/>
                                      </p:to>
                                    </p:set>
                                    <p:animEffect filter="wipe(left)" transition="in">
                                      <p:cBhvr>
                                        <p:cTn id="68" dur="500"/>
                                        <p:tgtEl>
                                          <p:spTgt spid="474"/>
                                        </p:tgtEl>
                                      </p:cBhvr>
                                    </p:animEffect>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0" presetID="1" grpId="18" fill="hold">
                                  <p:stCondLst>
                                    <p:cond delay="0"/>
                                  </p:stCondLst>
                                  <p:iterate type="el" backwards="0">
                                    <p:tmAbs val="0"/>
                                  </p:iterate>
                                  <p:childTnLst>
                                    <p:set>
                                      <p:cBhvr>
                                        <p:cTn id="72" fill="hold"/>
                                        <p:tgtEl>
                                          <p:spTgt spid="436"/>
                                        </p:tgtEl>
                                        <p:attrNameLst>
                                          <p:attrName>style.visibility</p:attrName>
                                        </p:attrNameLst>
                                      </p:cBhvr>
                                      <p:to>
                                        <p:strVal val="visible"/>
                                      </p:to>
                                    </p:set>
                                  </p:childTnLst>
                                </p:cTn>
                              </p:par>
                            </p:childTnLst>
                          </p:cTn>
                        </p:par>
                        <p:par>
                          <p:cTn id="73" fill="hold">
                            <p:stCondLst>
                              <p:cond delay="0"/>
                            </p:stCondLst>
                            <p:childTnLst>
                              <p:par>
                                <p:cTn id="74" presetClass="entr" nodeType="afterEffect" presetSubtype="0" presetID="1" grpId="19" fill="hold">
                                  <p:stCondLst>
                                    <p:cond delay="0"/>
                                  </p:stCondLst>
                                  <p:iterate type="el" backwards="0">
                                    <p:tmAbs val="0"/>
                                  </p:iterate>
                                  <p:childTnLst>
                                    <p:set>
                                      <p:cBhvr>
                                        <p:cTn id="75" fill="hold"/>
                                        <p:tgtEl>
                                          <p:spTgt spid="437"/>
                                        </p:tgtEl>
                                        <p:attrNameLst>
                                          <p:attrName>style.visibility</p:attrName>
                                        </p:attrNameLst>
                                      </p:cBhvr>
                                      <p:to>
                                        <p:strVal val="visible"/>
                                      </p:to>
                                    </p:set>
                                  </p:childTnLst>
                                </p:cTn>
                              </p:par>
                            </p:childTnLst>
                          </p:cTn>
                        </p:par>
                        <p:par>
                          <p:cTn id="76" fill="hold">
                            <p:stCondLst>
                              <p:cond delay="0"/>
                            </p:stCondLst>
                            <p:childTnLst>
                              <p:par>
                                <p:cTn id="77" presetClass="path" nodeType="afterEffect" presetSubtype="0" presetID="-1" grpId="20" accel="50000" decel="50000" fill="hold">
                                  <p:stCondLst>
                                    <p:cond delay="0"/>
                                  </p:stCondLst>
                                  <p:childTnLst>
                                    <p:animMotion path="M 0.000000 0.000000 L 0.011262 0.077596" origin="layout" pathEditMode="relative">
                                      <p:cBhvr>
                                        <p:cTn id="78" dur="1000" fill="hold"/>
                                        <p:tgtEl>
                                          <p:spTgt spid="446"/>
                                        </p:tgtEl>
                                        <p:attrNameLst>
                                          <p:attrName>ppt_x</p:attrName>
                                          <p:attrName>ppt_y</p:attrName>
                                        </p:attrNameLst>
                                      </p:cBhvr>
                                    </p:animMotion>
                                  </p:childTnLst>
                                </p:cTn>
                              </p:par>
                            </p:childTnLst>
                          </p:cTn>
                        </p:par>
                        <p:par>
                          <p:cTn id="79" fill="hold">
                            <p:stCondLst>
                              <p:cond delay="0"/>
                            </p:stCondLst>
                            <p:childTnLst>
                              <p:par>
                                <p:cTn id="80" presetClass="path" nodeType="withEffect" presetSubtype="0" presetID="-1" grpId="21" accel="50000" decel="50000" fill="hold">
                                  <p:stCondLst>
                                    <p:cond delay="0"/>
                                  </p:stCondLst>
                                  <p:childTnLst>
                                    <p:animMotion path="M 0.000000 0.000000 L -0.011436 0.074992" origin="layout" pathEditMode="relative">
                                      <p:cBhvr>
                                        <p:cTn id="81" dur="1000" fill="hold"/>
                                        <p:tgtEl>
                                          <p:spTgt spid="455"/>
                                        </p:tgtEl>
                                        <p:attrNameLst>
                                          <p:attrName>ppt_x</p:attrName>
                                          <p:attrName>ppt_y</p:attrName>
                                        </p:attrNameLst>
                                      </p:cBhvr>
                                    </p:animMotion>
                                  </p:childTnLst>
                                </p:cTn>
                              </p:par>
                            </p:childTnLst>
                          </p:cTn>
                        </p:par>
                        <p:par>
                          <p:cTn id="82" fill="hold">
                            <p:stCondLst>
                              <p:cond delay="1000"/>
                            </p:stCondLst>
                            <p:childTnLst>
                              <p:par>
                                <p:cTn id="83" presetClass="exit" nodeType="afterEffect" presetSubtype="0" presetID="1" grpId="22" fill="hold">
                                  <p:stCondLst>
                                    <p:cond delay="0"/>
                                  </p:stCondLst>
                                  <p:iterate type="el" backwards="0">
                                    <p:tmAbs val="0"/>
                                  </p:iterate>
                                  <p:childTnLst>
                                    <p:set>
                                      <p:cBhvr>
                                        <p:cTn id="84" fill="hold">
                                          <p:stCondLst>
                                            <p:cond delay="0"/>
                                          </p:stCondLst>
                                        </p:cTn>
                                        <p:tgtEl>
                                          <p:spTgt spid="446"/>
                                        </p:tgtEl>
                                        <p:attrNameLst>
                                          <p:attrName>style.visibility</p:attrName>
                                        </p:attrNameLst>
                                      </p:cBhvr>
                                      <p:to>
                                        <p:strVal val="hidden"/>
                                      </p:to>
                                    </p:set>
                                  </p:childTnLst>
                                </p:cTn>
                              </p:par>
                            </p:childTnLst>
                          </p:cTn>
                        </p:par>
                        <p:par>
                          <p:cTn id="85" fill="hold">
                            <p:stCondLst>
                              <p:cond delay="1000"/>
                            </p:stCondLst>
                            <p:childTnLst>
                              <p:par>
                                <p:cTn id="86" presetClass="exit" nodeType="afterEffect" presetSubtype="0" presetID="1" grpId="23" fill="hold">
                                  <p:stCondLst>
                                    <p:cond delay="0"/>
                                  </p:stCondLst>
                                  <p:iterate type="el" backwards="0">
                                    <p:tmAbs val="0"/>
                                  </p:iterate>
                                  <p:childTnLst>
                                    <p:set>
                                      <p:cBhvr>
                                        <p:cTn id="87" fill="hold">
                                          <p:stCondLst>
                                            <p:cond delay="0"/>
                                          </p:stCondLst>
                                        </p:cTn>
                                        <p:tgtEl>
                                          <p:spTgt spid="455"/>
                                        </p:tgtEl>
                                        <p:attrNameLst>
                                          <p:attrName>style.visibility</p:attrName>
                                        </p:attrNameLst>
                                      </p:cBhvr>
                                      <p:to>
                                        <p:strVal val="hidden"/>
                                      </p:to>
                                    </p:set>
                                  </p:childTnLst>
                                </p:cTn>
                              </p:par>
                            </p:childTnLst>
                          </p:cTn>
                        </p:par>
                        <p:par>
                          <p:cTn id="88" fill="hold">
                            <p:stCondLst>
                              <p:cond delay="1000"/>
                            </p:stCondLst>
                            <p:childTnLst>
                              <p:par>
                                <p:cTn id="89" presetClass="entr" nodeType="afterEffect" presetSubtype="0" presetID="1" grpId="24" fill="hold">
                                  <p:stCondLst>
                                    <p:cond delay="0"/>
                                  </p:stCondLst>
                                  <p:iterate type="el" backwards="0">
                                    <p:tmAbs val="0"/>
                                  </p:iterate>
                                  <p:childTnLst>
                                    <p:set>
                                      <p:cBhvr>
                                        <p:cTn id="90" fill="hold"/>
                                        <p:tgtEl>
                                          <p:spTgt spid="48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Class="path" nodeType="clickEffect" presetSubtype="0" presetID="-1" grpId="25" accel="50000" decel="50000" fill="hold">
                                  <p:stCondLst>
                                    <p:cond delay="0"/>
                                  </p:stCondLst>
                                  <p:childTnLst>
                                    <p:animMotion path="M 0.000000 0.000000 L 0.237184 -0.799479" origin="layout" pathEditMode="relative">
                                      <p:cBhvr>
                                        <p:cTn id="94" dur="1000" fill="hold"/>
                                        <p:tgtEl>
                                          <p:spTgt spid="469"/>
                                        </p:tgtEl>
                                        <p:attrNameLst>
                                          <p:attrName>ppt_x</p:attrName>
                                          <p:attrName>ppt_y</p:attrName>
                                        </p:attrNameLst>
                                      </p:cBhvr>
                                    </p:animMotion>
                                  </p:childTnLst>
                                </p:cTn>
                              </p:par>
                            </p:childTnLst>
                          </p:cTn>
                        </p:par>
                        <p:par>
                          <p:cTn id="95" fill="hold">
                            <p:stCondLst>
                              <p:cond delay="0"/>
                            </p:stCondLst>
                            <p:childTnLst>
                              <p:par>
                                <p:cTn id="96" presetClass="path" nodeType="withEffect" presetSubtype="0" presetID="-1" grpId="26" accel="50000" decel="50000" fill="hold">
                                  <p:stCondLst>
                                    <p:cond delay="0"/>
                                  </p:stCondLst>
                                  <p:childTnLst>
                                    <p:animMotion path="M 0.000000 0.000000 L -0.179160 -0.726562" origin="layout" pathEditMode="relative">
                                      <p:cBhvr>
                                        <p:cTn id="97" dur="1000" fill="hold"/>
                                        <p:tgtEl>
                                          <p:spTgt spid="474"/>
                                        </p:tgtEl>
                                        <p:attrNameLst>
                                          <p:attrName>ppt_x</p:attrName>
                                          <p:attrName>ppt_y</p:attrName>
                                        </p:attrNameLst>
                                      </p:cBhvr>
                                    </p:animMotion>
                                  </p:childTnLst>
                                </p:cTn>
                              </p:par>
                            </p:childTnLst>
                          </p:cTn>
                        </p:par>
                      </p:childTnLst>
                    </p:cTn>
                  </p:par>
                  <p:par>
                    <p:cTn id="98" fill="hold">
                      <p:stCondLst>
                        <p:cond delay="indefinite"/>
                      </p:stCondLst>
                      <p:childTnLst>
                        <p:par>
                          <p:cTn id="99" fill="hold">
                            <p:stCondLst>
                              <p:cond delay="0"/>
                            </p:stCondLst>
                            <p:childTnLst>
                              <p:par>
                                <p:cTn id="100" presetClass="entr" nodeType="clickEffect" presetSubtype="0" presetID="1" grpId="27" fill="hold">
                                  <p:stCondLst>
                                    <p:cond delay="0"/>
                                  </p:stCondLst>
                                  <p:iterate type="el" backwards="0">
                                    <p:tmAbs val="0"/>
                                  </p:iterate>
                                  <p:childTnLst>
                                    <p:set>
                                      <p:cBhvr>
                                        <p:cTn id="101" fill="hold"/>
                                        <p:tgtEl>
                                          <p:spTgt spid="458"/>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Class="entr" nodeType="clickEffect" presetSubtype="0" presetID="1" grpId="28" fill="hold">
                                  <p:stCondLst>
                                    <p:cond delay="0"/>
                                  </p:stCondLst>
                                  <p:iterate type="el" backwards="0">
                                    <p:tmAbs val="0"/>
                                  </p:iterate>
                                  <p:childTnLst>
                                    <p:set>
                                      <p:cBhvr>
                                        <p:cTn id="105" fill="hold"/>
                                        <p:tgtEl>
                                          <p:spTgt spid="461"/>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Class="exit" nodeType="clickEffect" presetSubtype="0" presetID="1" grpId="29" fill="hold">
                                  <p:stCondLst>
                                    <p:cond delay="0"/>
                                  </p:stCondLst>
                                  <p:iterate type="el" backwards="0">
                                    <p:tmAbs val="0"/>
                                  </p:iterate>
                                  <p:childTnLst>
                                    <p:set>
                                      <p:cBhvr>
                                        <p:cTn id="109" fill="hold">
                                          <p:stCondLst>
                                            <p:cond delay="0"/>
                                          </p:stCondLst>
                                        </p:cTn>
                                        <p:tgtEl>
                                          <p:spTgt spid="487"/>
                                        </p:tgtEl>
                                        <p:attrNameLst>
                                          <p:attrName>style.visibility</p:attrName>
                                        </p:attrNameLst>
                                      </p:cBhvr>
                                      <p:to>
                                        <p:strVal val="hidden"/>
                                      </p:to>
                                    </p:set>
                                  </p:childTnLst>
                                </p:cTn>
                              </p:par>
                            </p:childTnLst>
                          </p:cTn>
                        </p:par>
                        <p:par>
                          <p:cTn id="110" fill="hold">
                            <p:stCondLst>
                              <p:cond delay="0"/>
                            </p:stCondLst>
                            <p:childTnLst>
                              <p:par>
                                <p:cTn id="111" presetClass="entr" nodeType="afterEffect" presetSubtype="0" presetID="1" grpId="30" fill="hold">
                                  <p:stCondLst>
                                    <p:cond delay="0"/>
                                  </p:stCondLst>
                                  <p:iterate type="el" backwards="0">
                                    <p:tmAbs val="0"/>
                                  </p:iterate>
                                  <p:childTnLst>
                                    <p:set>
                                      <p:cBhvr>
                                        <p:cTn id="112" fill="hold"/>
                                        <p:tgtEl>
                                          <p:spTgt spid="504"/>
                                        </p:tgtEl>
                                        <p:attrNameLst>
                                          <p:attrName>style.visibility</p:attrName>
                                        </p:attrNameLst>
                                      </p:cBhvr>
                                      <p:to>
                                        <p:strVal val="visible"/>
                                      </p:to>
                                    </p:set>
                                  </p:childTnLst>
                                </p:cTn>
                              </p:par>
                            </p:childTnLst>
                          </p:cTn>
                        </p:par>
                        <p:par>
                          <p:cTn id="113" fill="hold">
                            <p:stCondLst>
                              <p:cond delay="0"/>
                            </p:stCondLst>
                            <p:childTnLst>
                              <p:par>
                                <p:cTn id="114" presetClass="entr" nodeType="afterEffect" presetSubtype="0" presetID="1" grpId="31" fill="hold">
                                  <p:stCondLst>
                                    <p:cond delay="0"/>
                                  </p:stCondLst>
                                  <p:iterate type="el" backwards="0">
                                    <p:tmAbs val="0"/>
                                  </p:iterate>
                                  <p:childTnLst>
                                    <p:set>
                                      <p:cBhvr>
                                        <p:cTn id="115" fill="hold"/>
                                        <p:tgtEl>
                                          <p:spTgt spid="501"/>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Class="entr" nodeType="clickEffect" presetSubtype="1" presetID="22" grpId="32" fill="hold">
                                  <p:stCondLst>
                                    <p:cond delay="0"/>
                                  </p:stCondLst>
                                  <p:iterate type="el" backwards="0">
                                    <p:tmAbs val="0"/>
                                  </p:iterate>
                                  <p:childTnLst>
                                    <p:set>
                                      <p:cBhvr>
                                        <p:cTn id="119" fill="hold"/>
                                        <p:tgtEl>
                                          <p:spTgt spid="386"/>
                                        </p:tgtEl>
                                        <p:attrNameLst>
                                          <p:attrName>style.visibility</p:attrName>
                                        </p:attrNameLst>
                                      </p:cBhvr>
                                      <p:to>
                                        <p:strVal val="visible"/>
                                      </p:to>
                                    </p:set>
                                    <p:animEffect filter="wipe(up)" transition="in">
                                      <p:cBhvr>
                                        <p:cTn id="120" dur="500"/>
                                        <p:tgtEl>
                                          <p:spTgt spid="386"/>
                                        </p:tgtEl>
                                      </p:cBhvr>
                                    </p:animEffect>
                                  </p:childTnLst>
                                </p:cTn>
                              </p:par>
                            </p:childTnLst>
                          </p:cTn>
                        </p:par>
                        <p:par>
                          <p:cTn id="121" fill="hold">
                            <p:stCondLst>
                              <p:cond delay="500"/>
                            </p:stCondLst>
                            <p:childTnLst>
                              <p:par>
                                <p:cTn id="122" presetClass="entr" nodeType="afterEffect" presetSubtype="0" presetID="1" grpId="33" fill="hold">
                                  <p:stCondLst>
                                    <p:cond delay="0"/>
                                  </p:stCondLst>
                                  <p:iterate type="el" backwards="0">
                                    <p:tmAbs val="0"/>
                                  </p:iterate>
                                  <p:childTnLst>
                                    <p:set>
                                      <p:cBhvr>
                                        <p:cTn id="123" fill="hold"/>
                                        <p:tgtEl>
                                          <p:spTgt spid="490"/>
                                        </p:tgtEl>
                                        <p:attrNameLst>
                                          <p:attrName>style.visibility</p:attrName>
                                        </p:attrNameLst>
                                      </p:cBhvr>
                                      <p:to>
                                        <p:strVal val="visible"/>
                                      </p:to>
                                    </p:set>
                                  </p:childTnLst>
                                </p:cTn>
                              </p:par>
                            </p:childTnLst>
                          </p:cTn>
                        </p:par>
                        <p:par>
                          <p:cTn id="124" fill="hold">
                            <p:stCondLst>
                              <p:cond delay="500"/>
                            </p:stCondLst>
                            <p:childTnLst>
                              <p:par>
                                <p:cTn id="125" presetClass="entr" nodeType="afterEffect" presetSubtype="0" presetID="1" grpId="34" fill="hold">
                                  <p:stCondLst>
                                    <p:cond delay="0"/>
                                  </p:stCondLst>
                                  <p:iterate type="el" backwards="0">
                                    <p:tmAbs val="0"/>
                                  </p:iterate>
                                  <p:childTnLst>
                                    <p:set>
                                      <p:cBhvr>
                                        <p:cTn id="126" fill="hold"/>
                                        <p:tgtEl>
                                          <p:spTgt spid="488"/>
                                        </p:tgtEl>
                                        <p:attrNameLst>
                                          <p:attrName>style.visibility</p:attrName>
                                        </p:attrNameLst>
                                      </p:cBhvr>
                                      <p:to>
                                        <p:strVal val="visible"/>
                                      </p:to>
                                    </p:set>
                                  </p:childTnLst>
                                </p:cTn>
                              </p:par>
                            </p:childTnLst>
                          </p:cTn>
                        </p:par>
                        <p:par>
                          <p:cTn id="127" fill="hold">
                            <p:stCondLst>
                              <p:cond delay="500"/>
                            </p:stCondLst>
                            <p:childTnLst>
                              <p:par>
                                <p:cTn id="128" presetClass="entr" nodeType="afterEffect" presetSubtype="0" presetID="1" grpId="35" fill="hold">
                                  <p:stCondLst>
                                    <p:cond delay="0"/>
                                  </p:stCondLst>
                                  <p:iterate type="el" backwards="0">
                                    <p:tmAbs val="0"/>
                                  </p:iterate>
                                  <p:childTnLst>
                                    <p:set>
                                      <p:cBhvr>
                                        <p:cTn id="129" fill="hold"/>
                                        <p:tgtEl>
                                          <p:spTgt spid="497"/>
                                        </p:tgtEl>
                                        <p:attrNameLst>
                                          <p:attrName>style.visibility</p:attrName>
                                        </p:attrNameLst>
                                      </p:cBhvr>
                                      <p:to>
                                        <p:strVal val="visible"/>
                                      </p:to>
                                    </p:set>
                                  </p:childTnLst>
                                </p:cTn>
                              </p:par>
                            </p:childTnLst>
                          </p:cTn>
                        </p:par>
                        <p:par>
                          <p:cTn id="130" fill="hold">
                            <p:stCondLst>
                              <p:cond delay="500"/>
                            </p:stCondLst>
                            <p:childTnLst>
                              <p:par>
                                <p:cTn id="131" presetClass="entr" nodeType="afterEffect" presetSubtype="0" presetID="1" grpId="36" fill="hold">
                                  <p:stCondLst>
                                    <p:cond delay="0"/>
                                  </p:stCondLst>
                                  <p:iterate type="el" backwards="0">
                                    <p:tmAbs val="0"/>
                                  </p:iterate>
                                  <p:childTnLst>
                                    <p:set>
                                      <p:cBhvr>
                                        <p:cTn id="132" fill="hold"/>
                                        <p:tgtEl>
                                          <p:spTgt spid="49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Class="entr" nodeType="clickEffect" presetSubtype="0" presetID="1" grpId="37" fill="hold">
                                  <p:stCondLst>
                                    <p:cond delay="0"/>
                                  </p:stCondLst>
                                  <p:iterate type="el" backwards="0">
                                    <p:tmAbs val="0"/>
                                  </p:iterate>
                                  <p:childTnLst>
                                    <p:set>
                                      <p:cBhvr>
                                        <p:cTn id="136" fill="hold"/>
                                        <p:tgtEl>
                                          <p:spTgt spid="500"/>
                                        </p:tgtEl>
                                        <p:attrNameLst>
                                          <p:attrName>style.visibility</p:attrName>
                                        </p:attrNameLst>
                                      </p:cBhvr>
                                      <p:to>
                                        <p:strVal val="visible"/>
                                      </p:to>
                                    </p:set>
                                  </p:childTnLst>
                                </p:cTn>
                              </p:par>
                            </p:childTnLst>
                          </p:cTn>
                        </p:par>
                        <p:par>
                          <p:cTn id="137" fill="hold">
                            <p:stCondLst>
                              <p:cond delay="0"/>
                            </p:stCondLst>
                            <p:childTnLst>
                              <p:par>
                                <p:cTn id="138" presetClass="entr" nodeType="afterEffect" presetSubtype="0" presetID="1" grpId="38" fill="hold">
                                  <p:stCondLst>
                                    <p:cond delay="0"/>
                                  </p:stCondLst>
                                  <p:iterate type="el" backwards="0">
                                    <p:tmAbs val="0"/>
                                  </p:iterate>
                                  <p:childTnLst>
                                    <p:set>
                                      <p:cBhvr>
                                        <p:cTn id="139" fill="hold"/>
                                        <p:tgtEl>
                                          <p:spTgt spid="505"/>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Class="entr" nodeType="clickEffect" presetSubtype="0" presetID="1" grpId="39" fill="hold">
                                  <p:stCondLst>
                                    <p:cond delay="0"/>
                                  </p:stCondLst>
                                  <p:iterate type="el" backwards="0">
                                    <p:tmAbs val="0"/>
                                  </p:iterate>
                                  <p:childTnLst>
                                    <p:set>
                                      <p:cBhvr>
                                        <p:cTn id="143" fill="hold"/>
                                        <p:tgtEl>
                                          <p:spTgt spid="485"/>
                                        </p:tgtEl>
                                        <p:attrNameLst>
                                          <p:attrName>style.visibility</p:attrName>
                                        </p:attrNameLst>
                                      </p:cBhvr>
                                      <p:to>
                                        <p:strVal val="visible"/>
                                      </p:to>
                                    </p:set>
                                  </p:childTnLst>
                                </p:cTn>
                              </p:par>
                            </p:childTnLst>
                          </p:cTn>
                        </p:par>
                        <p:par>
                          <p:cTn id="144" fill="hold">
                            <p:stCondLst>
                              <p:cond delay="0"/>
                            </p:stCondLst>
                            <p:childTnLst>
                              <p:par>
                                <p:cTn id="145" presetClass="entr" nodeType="afterEffect" presetSubtype="0" presetID="1" grpId="40" fill="hold">
                                  <p:stCondLst>
                                    <p:cond delay="0"/>
                                  </p:stCondLst>
                                  <p:iterate type="el" backwards="0">
                                    <p:tmAbs val="0"/>
                                  </p:iterate>
                                  <p:childTnLst>
                                    <p:set>
                                      <p:cBhvr>
                                        <p:cTn id="146" fill="hold"/>
                                        <p:tgtEl>
                                          <p:spTgt spid="50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Class="path" nodeType="clickEffect" presetSubtype="0" presetID="-1" grpId="41" accel="50000" decel="50000" fill="hold">
                                  <p:stCondLst>
                                    <p:cond delay="0"/>
                                  </p:stCondLst>
                                  <p:childTnLst>
                                    <p:animMotion path="M 0.000000 0.000000 L -0.131350 -0.647584" origin="layout" pathEditMode="relative">
                                      <p:cBhvr>
                                        <p:cTn id="150" dur="1000" fill="hold"/>
                                        <p:tgtEl>
                                          <p:spTgt spid="485"/>
                                        </p:tgtEl>
                                        <p:attrNameLst>
                                          <p:attrName>ppt_x</p:attrName>
                                          <p:attrName>ppt_y</p:attrName>
                                        </p:attrNameLst>
                                      </p:cBhvr>
                                    </p:animMotion>
                                  </p:childTnLst>
                                </p:cTn>
                              </p:par>
                            </p:childTnLst>
                          </p:cTn>
                        </p:par>
                      </p:childTnLst>
                    </p:cTn>
                  </p:par>
                  <p:par>
                    <p:cTn id="151" fill="hold">
                      <p:stCondLst>
                        <p:cond delay="indefinite"/>
                      </p:stCondLst>
                      <p:childTnLst>
                        <p:par>
                          <p:cTn id="152" fill="hold">
                            <p:stCondLst>
                              <p:cond delay="0"/>
                            </p:stCondLst>
                            <p:childTnLst>
                              <p:par>
                                <p:cTn id="153" presetClass="entr" nodeType="clickEffect" presetSubtype="0" presetID="1" grpId="42" fill="hold">
                                  <p:stCondLst>
                                    <p:cond delay="0"/>
                                  </p:stCondLst>
                                  <p:iterate type="el" backwards="0">
                                    <p:tmAbs val="0"/>
                                  </p:iterate>
                                  <p:childTnLst>
                                    <p:set>
                                      <p:cBhvr>
                                        <p:cTn id="154" fill="hold"/>
                                        <p:tgtEl>
                                          <p:spTgt spid="464"/>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Class="exit" nodeType="clickEffect" presetSubtype="10" presetID="19" grpId="43" fill="hold">
                                  <p:stCondLst>
                                    <p:cond delay="0"/>
                                  </p:stCondLst>
                                  <p:iterate type="el" backwards="0">
                                    <p:tmAbs val="0"/>
                                  </p:iterate>
                                  <p:childTnLst>
                                    <p:anim calcmode="lin" valueType="num">
                                      <p:cBhvr>
                                        <p:cTn id="158" dur="500" fill="hold"/>
                                        <p:tgtEl>
                                          <p:spTgt spid="437"/>
                                        </p:tgtEl>
                                        <p:attrNameLst>
                                          <p:attrName>ppt_h</p:attrName>
                                        </p:attrNameLst>
                                      </p:cBhvr>
                                      <p:tavLst>
                                        <p:tav tm="0">
                                          <p:val>
                                            <p:strVal val="ppt_h"/>
                                          </p:val>
                                        </p:tav>
                                        <p:tav tm="100000">
                                          <p:val>
                                            <p:strVal val="ppt_h"/>
                                          </p:val>
                                        </p:tav>
                                      </p:tavLst>
                                    </p:anim>
                                    <p:anim calcmode="lin" valueType="num">
                                      <p:cBhvr>
                                        <p:cTn id="159" dur="500" fill="hold"/>
                                        <p:tgtEl>
                                          <p:spTgt spid="43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60" fill="hold">
                                          <p:stCondLst>
                                            <p:cond delay="499"/>
                                          </p:stCondLst>
                                        </p:cTn>
                                        <p:tgtEl>
                                          <p:spTgt spid="437"/>
                                        </p:tgtEl>
                                        <p:attrNameLst>
                                          <p:attrName>style.visibility</p:attrName>
                                        </p:attrNameLst>
                                      </p:cBhvr>
                                      <p:to>
                                        <p:strVal val="hidden"/>
                                      </p:to>
                                    </p:set>
                                  </p:childTnLst>
                                </p:cTn>
                              </p:par>
                            </p:childTnLst>
                          </p:cTn>
                        </p:par>
                        <p:par>
                          <p:cTn id="161" fill="hold">
                            <p:stCondLst>
                              <p:cond delay="500"/>
                            </p:stCondLst>
                            <p:childTnLst>
                              <p:par>
                                <p:cTn id="162" presetClass="entr" nodeType="afterEffect" presetSubtype="10" presetID="19" grpId="44" fill="hold">
                                  <p:stCondLst>
                                    <p:cond delay="0"/>
                                  </p:stCondLst>
                                  <p:iterate type="el" backwards="0">
                                    <p:tmAbs val="0"/>
                                  </p:iterate>
                                  <p:childTnLst>
                                    <p:set>
                                      <p:cBhvr>
                                        <p:cTn id="163" fill="hold"/>
                                        <p:tgtEl>
                                          <p:spTgt spid="438"/>
                                        </p:tgtEl>
                                        <p:attrNameLst>
                                          <p:attrName>style.visibility</p:attrName>
                                        </p:attrNameLst>
                                      </p:cBhvr>
                                      <p:to>
                                        <p:strVal val="visible"/>
                                      </p:to>
                                    </p:set>
                                    <p:anim calcmode="lin" valueType="num">
                                      <p:cBhvr>
                                        <p:cTn id="164" dur="500" fill="hold"/>
                                        <p:tgtEl>
                                          <p:spTgt spid="438"/>
                                        </p:tgtEl>
                                        <p:attrNameLst>
                                          <p:attrName>ppt_w</p:attrName>
                                        </p:attrNameLst>
                                      </p:cBhvr>
                                      <p:tavLst>
                                        <p:tav tm="0" fmla="#ppt_w*sin(2.5*pi*$)">
                                          <p:val>
                                            <p:fltVal val="0"/>
                                          </p:val>
                                        </p:tav>
                                        <p:tav tm="100000">
                                          <p:val>
                                            <p:fltVal val="1"/>
                                          </p:val>
                                        </p:tav>
                                      </p:tavLst>
                                    </p:anim>
                                    <p:anim calcmode="lin" valueType="num">
                                      <p:cBhvr>
                                        <p:cTn id="165" dur="500" fill="hold"/>
                                        <p:tgtEl>
                                          <p:spTgt spid="438"/>
                                        </p:tgtEl>
                                        <p:attrNameLst>
                                          <p:attrName>ppt_h</p:attrName>
                                        </p:attrNameLst>
                                      </p:cBhvr>
                                      <p:tavLst>
                                        <p:tav tm="0">
                                          <p:val>
                                            <p:strVal val="#ppt_h"/>
                                          </p:val>
                                        </p:tav>
                                        <p:tav tm="100000">
                                          <p:val>
                                            <p:strVal val="#ppt_h"/>
                                          </p:val>
                                        </p:tav>
                                      </p:tavLst>
                                    </p:anim>
                                  </p:childTnLst>
                                </p:cTn>
                              </p:par>
                            </p:childTnLst>
                          </p:cTn>
                        </p:par>
                        <p:par>
                          <p:cTn id="166" fill="hold">
                            <p:stCondLst>
                              <p:cond delay="1000"/>
                            </p:stCondLst>
                            <p:childTnLst>
                              <p:par>
                                <p:cTn id="167" presetClass="exit" nodeType="afterEffect" presetSubtype="0" presetID="1" grpId="45" fill="hold">
                                  <p:stCondLst>
                                    <p:cond delay="0"/>
                                  </p:stCondLst>
                                  <p:iterate type="el" backwards="0">
                                    <p:tmAbs val="0"/>
                                  </p:iterate>
                                  <p:childTnLst>
                                    <p:set>
                                      <p:cBhvr>
                                        <p:cTn id="168" fill="hold">
                                          <p:stCondLst>
                                            <p:cond delay="0"/>
                                          </p:stCondLst>
                                        </p:cTn>
                                        <p:tgtEl>
                                          <p:spTgt spid="505"/>
                                        </p:tgtEl>
                                        <p:attrNameLst>
                                          <p:attrName>style.visibility</p:attrName>
                                        </p:attrNameLst>
                                      </p:cBhvr>
                                      <p:to>
                                        <p:strVal val="hidden"/>
                                      </p:to>
                                    </p:set>
                                  </p:childTnLst>
                                </p:cTn>
                              </p:par>
                            </p:childTnLst>
                          </p:cTn>
                        </p:par>
                        <p:par>
                          <p:cTn id="169" fill="hold">
                            <p:stCondLst>
                              <p:cond delay="1000"/>
                            </p:stCondLst>
                            <p:childTnLst>
                              <p:par>
                                <p:cTn id="170" presetClass="exit" nodeType="afterEffect" presetSubtype="0" presetID="1" grpId="46" fill="hold">
                                  <p:stCondLst>
                                    <p:cond delay="0"/>
                                  </p:stCondLst>
                                  <p:iterate type="el" backwards="0">
                                    <p:tmAbs val="0"/>
                                  </p:iterate>
                                  <p:childTnLst>
                                    <p:set>
                                      <p:cBhvr>
                                        <p:cTn id="171" fill="hold">
                                          <p:stCondLst>
                                            <p:cond delay="0"/>
                                          </p:stCondLst>
                                        </p:cTn>
                                        <p:tgtEl>
                                          <p:spTgt spid="501"/>
                                        </p:tgtEl>
                                        <p:attrNameLst>
                                          <p:attrName>style.visibility</p:attrName>
                                        </p:attrNameLst>
                                      </p:cBhvr>
                                      <p:to>
                                        <p:strVal val="hidden"/>
                                      </p:to>
                                    </p:set>
                                  </p:childTnLst>
                                </p:cTn>
                              </p:par>
                            </p:childTnLst>
                          </p:cTn>
                        </p:par>
                        <p:par>
                          <p:cTn id="172" fill="hold">
                            <p:stCondLst>
                              <p:cond delay="1000"/>
                            </p:stCondLst>
                            <p:childTnLst>
                              <p:par>
                                <p:cTn id="173" presetClass="exit" nodeType="afterEffect" presetSubtype="0" presetID="1" grpId="47" fill="hold">
                                  <p:stCondLst>
                                    <p:cond delay="0"/>
                                  </p:stCondLst>
                                  <p:iterate type="el" backwards="0">
                                    <p:tmAbs val="0"/>
                                  </p:iterate>
                                  <p:childTnLst>
                                    <p:set>
                                      <p:cBhvr>
                                        <p:cTn id="174" fill="hold">
                                          <p:stCondLst>
                                            <p:cond delay="0"/>
                                          </p:stCondLst>
                                        </p:cTn>
                                        <p:tgtEl>
                                          <p:spTgt spid="504"/>
                                        </p:tgtEl>
                                        <p:attrNameLst>
                                          <p:attrName>style.visibility</p:attrName>
                                        </p:attrNameLst>
                                      </p:cBhvr>
                                      <p:to>
                                        <p:strVal val="hidden"/>
                                      </p:to>
                                    </p:set>
                                  </p:childTnLst>
                                </p:cTn>
                              </p:par>
                            </p:childTnLst>
                          </p:cTn>
                        </p:par>
                        <p:par>
                          <p:cTn id="175" fill="hold">
                            <p:stCondLst>
                              <p:cond delay="1000"/>
                            </p:stCondLst>
                            <p:childTnLst>
                              <p:par>
                                <p:cTn id="176" presetClass="exit" nodeType="afterEffect" presetSubtype="0" presetID="1" grpId="48" fill="hold">
                                  <p:stCondLst>
                                    <p:cond delay="0"/>
                                  </p:stCondLst>
                                  <p:iterate type="el" backwards="0">
                                    <p:tmAbs val="0"/>
                                  </p:iterate>
                                  <p:childTnLst>
                                    <p:set>
                                      <p:cBhvr>
                                        <p:cTn id="177" fill="hold">
                                          <p:stCondLst>
                                            <p:cond delay="0"/>
                                          </p:stCondLst>
                                        </p:cTn>
                                        <p:tgtEl>
                                          <p:spTgt spid="508"/>
                                        </p:tgtEl>
                                        <p:attrNameLst>
                                          <p:attrName>style.visibility</p:attrName>
                                        </p:attrNameLst>
                                      </p:cBhvr>
                                      <p:to>
                                        <p:strVal val="hidden"/>
                                      </p:to>
                                    </p:set>
                                  </p:childTnLst>
                                </p:cTn>
                              </p:par>
                            </p:childTnLst>
                          </p:cTn>
                        </p:par>
                        <p:par>
                          <p:cTn id="178" fill="hold">
                            <p:stCondLst>
                              <p:cond delay="1000"/>
                            </p:stCondLst>
                            <p:childTnLst>
                              <p:par>
                                <p:cTn id="179" presetClass="exit" nodeType="afterEffect" presetSubtype="0" presetID="1" grpId="49" fill="hold">
                                  <p:stCondLst>
                                    <p:cond delay="0"/>
                                  </p:stCondLst>
                                  <p:iterate type="el" backwards="0">
                                    <p:tmAbs val="0"/>
                                  </p:iterate>
                                  <p:childTnLst>
                                    <p:set>
                                      <p:cBhvr>
                                        <p:cTn id="180" fill="hold">
                                          <p:stCondLst>
                                            <p:cond delay="0"/>
                                          </p:stCondLst>
                                        </p:cTn>
                                        <p:tgtEl>
                                          <p:spTgt spid="500"/>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Class="entr" nodeType="clickEffect" presetSubtype="0" presetID="1" grpId="50" fill="hold">
                                  <p:stCondLst>
                                    <p:cond delay="0"/>
                                  </p:stCondLst>
                                  <p:iterate type="el" backwards="0">
                                    <p:tmAbs val="0"/>
                                  </p:iterate>
                                  <p:childTnLst>
                                    <p:set>
                                      <p:cBhvr>
                                        <p:cTn id="184" fill="hold"/>
                                        <p:tgtEl>
                                          <p:spTgt spid="511"/>
                                        </p:tgtEl>
                                        <p:attrNameLst>
                                          <p:attrName>style.visibility</p:attrName>
                                        </p:attrNameLst>
                                      </p:cBhvr>
                                      <p:to>
                                        <p:strVal val="visible"/>
                                      </p:to>
                                    </p:set>
                                  </p:childTnLst>
                                </p:cTn>
                              </p:par>
                            </p:childTnLst>
                          </p:cTn>
                        </p:par>
                        <p:par>
                          <p:cTn id="185" fill="hold">
                            <p:stCondLst>
                              <p:cond delay="0"/>
                            </p:stCondLst>
                            <p:childTnLst>
                              <p:par>
                                <p:cTn id="186" presetClass="entr" nodeType="afterEffect" presetSubtype="0" presetID="1" grpId="51" fill="hold">
                                  <p:stCondLst>
                                    <p:cond delay="0"/>
                                  </p:stCondLst>
                                  <p:iterate type="el" backwards="0">
                                    <p:tmAbs val="0"/>
                                  </p:iterate>
                                  <p:childTnLst>
                                    <p:set>
                                      <p:cBhvr>
                                        <p:cTn id="187" fill="hold"/>
                                        <p:tgtEl>
                                          <p:spTgt spid="518"/>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Class="entr" nodeType="clickEffect" presetSubtype="0" presetID="1" grpId="52" fill="hold">
                                  <p:stCondLst>
                                    <p:cond delay="0"/>
                                  </p:stCondLst>
                                  <p:iterate type="el" backwards="0">
                                    <p:tmAbs val="0"/>
                                  </p:iterate>
                                  <p:childTnLst>
                                    <p:set>
                                      <p:cBhvr>
                                        <p:cTn id="191" fill="hold"/>
                                        <p:tgtEl>
                                          <p:spTgt spid="512"/>
                                        </p:tgtEl>
                                        <p:attrNameLst>
                                          <p:attrName>style.visibility</p:attrName>
                                        </p:attrNameLst>
                                      </p:cBhvr>
                                      <p:to>
                                        <p:strVal val="visible"/>
                                      </p:to>
                                    </p:set>
                                  </p:childTnLst>
                                </p:cTn>
                              </p:par>
                            </p:childTnLst>
                          </p:cTn>
                        </p:par>
                        <p:par>
                          <p:cTn id="192" fill="hold">
                            <p:stCondLst>
                              <p:cond delay="0"/>
                            </p:stCondLst>
                            <p:childTnLst>
                              <p:par>
                                <p:cTn id="193" presetClass="entr" nodeType="afterEffect" presetSubtype="0" presetID="1" grpId="53" fill="hold">
                                  <p:stCondLst>
                                    <p:cond delay="0"/>
                                  </p:stCondLst>
                                  <p:iterate type="el" backwards="0">
                                    <p:tmAbs val="0"/>
                                  </p:iterate>
                                  <p:childTnLst>
                                    <p:set>
                                      <p:cBhvr>
                                        <p:cTn id="194" fill="hold"/>
                                        <p:tgtEl>
                                          <p:spTgt spid="5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6" grpId="32"/>
      <p:bldP build="whole" bldLvl="1" animBg="1" rev="0" advAuto="0" spid="446" grpId="8"/>
      <p:bldP build="whole" bldLvl="1" animBg="1" rev="0" advAuto="0" spid="505" grpId="38"/>
      <p:bldP build="whole" bldLvl="1" animBg="1" rev="0" advAuto="0" spid="458" grpId="27"/>
      <p:bldP build="whole" bldLvl="1" animBg="1" rev="0" advAuto="0" spid="469" grpId="10"/>
      <p:bldP build="whole" bldLvl="1" animBg="1" rev="0" advAuto="0" spid="443" grpId="7"/>
      <p:bldP build="whole" bldLvl="1" animBg="1" rev="0" advAuto="0" spid="504" grpId="30"/>
      <p:bldP build="whole" bldLvl="1" animBg="1" rev="0" advAuto="0" spid="508" grpId="40"/>
      <p:bldP build="whole" bldLvl="1" animBg="1" rev="0" advAuto="0" spid="505" grpId="45"/>
      <p:bldP build="whole" bldLvl="1" animBg="1" rev="0" advAuto="0" spid="486" grpId="16"/>
      <p:bldP build="whole" bldLvl="1" animBg="1" rev="0" advAuto="0" spid="488" grpId="34"/>
      <p:bldP build="whole" bldLvl="1" animBg="1" rev="0" advAuto="0" spid="443" grpId="15"/>
      <p:bldP build="whole" bldLvl="1" animBg="1" rev="0" advAuto="0" spid="446" grpId="22"/>
      <p:bldP build="whole" bldLvl="1" animBg="1" rev="0" advAuto="0" spid="455" grpId="23"/>
      <p:bldP build="whole" bldLvl="1" animBg="1" rev="0" advAuto="0" spid="444" grpId="6"/>
      <p:bldP build="whole" bldLvl="1" animBg="1" rev="0" advAuto="0" spid="474" grpId="17"/>
      <p:bldP build="whole" bldLvl="1" animBg="1" rev="0" advAuto="0" spid="445" grpId="3"/>
      <p:bldP build="whole" bldLvl="1" animBg="1" rev="0" advAuto="0" spid="419" grpId="5"/>
      <p:bldP build="whole" bldLvl="1" animBg="1" rev="0" advAuto="0" spid="437" grpId="19"/>
      <p:bldP build="whole" bldLvl="1" animBg="1" rev="0" advAuto="0" spid="501" grpId="31"/>
      <p:bldP build="whole" bldLvl="1" animBg="1" rev="0" advAuto="0" spid="500" grpId="37"/>
      <p:bldP build="whole" bldLvl="1" animBg="1" rev="0" advAuto="0" spid="444" grpId="14"/>
      <p:bldP build="whole" bldLvl="1" animBg="1" rev="0" advAuto="0" spid="464" grpId="42"/>
      <p:bldP build="whole" bldLvl="1" animBg="1" rev="0" advAuto="0" spid="504" grpId="47"/>
      <p:bldP build="whole" bldLvl="1" animBg="1" rev="0" advAuto="0" spid="508" grpId="48"/>
      <p:bldP build="whole" bldLvl="1" animBg="1" rev="0" advAuto="0" spid="518" grpId="51"/>
      <p:bldP build="whole" bldLvl="1" animBg="1" rev="0" advAuto="0" spid="487" grpId="24"/>
      <p:bldP build="whole" bldLvl="1" animBg="1" rev="0" advAuto="0" spid="500" grpId="49"/>
      <p:bldP build="whole" bldLvl="1" animBg="1" rev="0" advAuto="0" spid="515" grpId="53"/>
      <p:bldP build="whole" bldLvl="1" animBg="1" rev="0" advAuto="0" spid="490" grpId="33"/>
      <p:bldP build="whole" bldLvl="1" animBg="1" rev="0" advAuto="0" spid="487" grpId="29"/>
      <p:bldP build="whole" bldLvl="1" animBg="1" rev="0" advAuto="0" spid="438" grpId="44"/>
      <p:bldP build="whole" bldLvl="1" animBg="1" rev="0" advAuto="0" spid="512" grpId="52"/>
      <p:bldP build="whole" bldLvl="1" animBg="1" rev="0" advAuto="0" spid="501" grpId="46"/>
      <p:bldP build="whole" bldLvl="1" animBg="1" rev="0" advAuto="0" spid="494" grpId="36"/>
      <p:bldP build="whole" bldLvl="1" animBg="1" rev="0" advAuto="0" spid="437" grpId="43"/>
      <p:bldP build="whole" bldLvl="1" animBg="1" rev="0" advAuto="0" spid="522" grpId="2"/>
      <p:bldP build="whole" bldLvl="1" animBg="1" rev="0" advAuto="0" spid="511" grpId="50"/>
      <p:bldP build="whole" bldLvl="1" animBg="1" rev="0" advAuto="0" spid="509" grpId="1"/>
      <p:bldP build="whole" bldLvl="1" animBg="1" rev="0" advAuto="0" spid="436" grpId="18"/>
      <p:bldP build="whole" bldLvl="1" animBg="1" rev="0" advAuto="0" spid="441" grpId="11"/>
      <p:bldP build="whole" bldLvl="1" animBg="1" rev="0" advAuto="0" spid="497" grpId="35"/>
      <p:bldP build="whole" bldLvl="1" animBg="1" rev="0" advAuto="0" spid="461" grpId="28"/>
      <p:bldP build="whole" bldLvl="1" animBg="1" rev="0" advAuto="0" spid="485" grpId="39"/>
      <p:bldP build="whole" bldLvl="1" animBg="1" rev="0" advAuto="0" spid="455" grpId="4"/>
      <p:bldP build="whole" bldLvl="1" animBg="1" rev="0" advAuto="0" spid="455" grpId="9"/>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26" name="Punctuation marks are not words.…"/>
          <p:cNvSpPr txBox="1"/>
          <p:nvPr>
            <p:ph type="body" idx="1"/>
          </p:nvPr>
        </p:nvSpPr>
        <p:spPr>
          <a:xfrm>
            <a:off x="926563" y="1230502"/>
            <a:ext cx="11636510" cy="9019796"/>
          </a:xfrm>
          <a:prstGeom prst="rect">
            <a:avLst/>
          </a:prstGeom>
        </p:spPr>
        <p:txBody>
          <a:bodyPr/>
          <a:lstStyle/>
          <a:p>
            <a:pPr marL="708421" indent="-708421">
              <a:spcBef>
                <a:spcPts val="0"/>
              </a:spcBef>
              <a:buSzPct val="145000"/>
              <a:buChar char="•"/>
              <a:defRPr sz="5100"/>
            </a:pPr>
            <a:r>
              <a:t>Punctuation marks are not words. </a:t>
            </a:r>
          </a:p>
          <a:p>
            <a:pPr lvl="2" marL="1597421" indent="-708421">
              <a:spcBef>
                <a:spcPts val="0"/>
              </a:spcBef>
              <a:buSzPct val="145000"/>
              <a:buChar char="•"/>
              <a:defRPr sz="4300"/>
            </a:pPr>
            <a:r>
              <a:t>Just as prosody is not words.</a:t>
            </a:r>
          </a:p>
          <a:p>
            <a:pPr marL="708421" indent="-708421">
              <a:spcBef>
                <a:spcPts val="0"/>
              </a:spcBef>
              <a:buSzPct val="145000"/>
              <a:buChar char="•"/>
              <a:defRPr sz="5100"/>
            </a:pPr>
            <a:r>
              <a:t>They do not belong in the tree. </a:t>
            </a:r>
          </a:p>
          <a:p>
            <a:pPr marL="708421" indent="-708421">
              <a:spcBef>
                <a:spcPts val="0"/>
              </a:spcBef>
              <a:buSzPct val="145000"/>
              <a:buChar char="•"/>
              <a:defRPr sz="5100"/>
            </a:pPr>
            <a:r>
              <a:t>Only </a:t>
            </a:r>
            <a:r>
              <a:rPr u="sng"/>
              <a:t>underlying</a:t>
            </a:r>
            <a:r>
              <a:t>  punctuation marks are in the tree, where they surround certain phrases. </a:t>
            </a:r>
          </a:p>
        </p:txBody>
      </p:sp>
      <p:sp>
        <p:nvSpPr>
          <p:cNvPr id="527" name="Summary…"/>
          <p:cNvSpPr txBox="1"/>
          <p:nvPr>
            <p:ph type="title"/>
          </p:nvPr>
        </p:nvSpPr>
        <p:spPr>
          <a:prstGeom prst="rect">
            <a:avLst/>
          </a:prstGeom>
        </p:spPr>
        <p:txBody>
          <a:bodyPr/>
          <a:lstStyle/>
          <a:p>
            <a:pPr/>
            <a:r>
              <a:t>Summary…</a:t>
            </a:r>
          </a:p>
        </p:txBody>
      </p:sp>
      <p:sp>
        <p:nvSpPr>
          <p:cNvPr id="528" name="Slide Number"/>
          <p:cNvSpPr txBox="1"/>
          <p:nvPr>
            <p:ph type="sldNum" sz="quarter" idx="2"/>
          </p:nvPr>
        </p:nvSpPr>
        <p:spPr>
          <a:xfrm>
            <a:off x="6381557" y="9296399"/>
            <a:ext cx="234964" cy="457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530" name="Hail the King   Arthur Pendragon    who wields    Excalibur"/>
          <p:cNvSpPr txBox="1"/>
          <p:nvPr/>
        </p:nvSpPr>
        <p:spPr>
          <a:xfrm>
            <a:off x="-1009208" y="4775747"/>
            <a:ext cx="14618593"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3300">
                <a:latin typeface="+mn-lt"/>
                <a:ea typeface="+mn-ea"/>
                <a:cs typeface="+mn-cs"/>
                <a:sym typeface="Helvetica Neue Medium"/>
              </a:defRPr>
            </a:lvl1pPr>
          </a:lstStyle>
          <a:p>
            <a:pPr/>
            <a:r>
              <a:t>Hail the King   Arthur Pendragon    who wields    Excalibur  </a:t>
            </a:r>
          </a:p>
        </p:txBody>
      </p:sp>
      <p:sp>
        <p:nvSpPr>
          <p:cNvPr id="531" name="Hail the King   Arthur Pendragon    who wields    Excalibur"/>
          <p:cNvSpPr txBox="1"/>
          <p:nvPr/>
        </p:nvSpPr>
        <p:spPr>
          <a:xfrm>
            <a:off x="-1009208" y="1019033"/>
            <a:ext cx="14618593"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3300">
                <a:latin typeface="+mn-lt"/>
                <a:ea typeface="+mn-ea"/>
                <a:cs typeface="+mn-cs"/>
                <a:sym typeface="Helvetica Neue Medium"/>
              </a:defRPr>
            </a:lvl1pPr>
          </a:lstStyle>
          <a:p>
            <a:pPr/>
            <a:r>
              <a:t>Hail the King   Arthur Pendragon    who wields    Excalibur  </a:t>
            </a:r>
          </a:p>
        </p:txBody>
      </p:sp>
      <p:sp>
        <p:nvSpPr>
          <p:cNvPr id="532" name="Hail the King   Arthur Pendragon    who wields    Excalibur"/>
          <p:cNvSpPr txBox="1"/>
          <p:nvPr/>
        </p:nvSpPr>
        <p:spPr>
          <a:xfrm>
            <a:off x="-1009208" y="2633621"/>
            <a:ext cx="14618593"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3300">
                <a:latin typeface="+mn-lt"/>
                <a:ea typeface="+mn-ea"/>
                <a:cs typeface="+mn-cs"/>
                <a:sym typeface="Helvetica Neue Medium"/>
              </a:defRPr>
            </a:lvl1pPr>
          </a:lstStyle>
          <a:p>
            <a:pPr/>
            <a:r>
              <a:t>Hail the King   Arthur Pendragon    who wields    Excalibur  </a:t>
            </a:r>
          </a:p>
        </p:txBody>
      </p:sp>
      <p:sp>
        <p:nvSpPr>
          <p:cNvPr id="533" name="The Linguistics of Punctuation (Nunberg 1990)"/>
          <p:cNvSpPr txBox="1"/>
          <p:nvPr/>
        </p:nvSpPr>
        <p:spPr>
          <a:xfrm>
            <a:off x="1267300" y="60178"/>
            <a:ext cx="10470200" cy="18085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5500">
                <a:latin typeface="+mn-lt"/>
                <a:ea typeface="+mn-ea"/>
                <a:cs typeface="+mn-cs"/>
                <a:sym typeface="Helvetica Neue Medium"/>
              </a:defRPr>
            </a:lvl1pPr>
          </a:lstStyle>
          <a:p>
            <a:pPr/>
            <a:r>
              <a:t>The Linguistics of Punctuation (Nunberg 1990)</a:t>
            </a:r>
          </a:p>
        </p:txBody>
      </p:sp>
      <p:grpSp>
        <p:nvGrpSpPr>
          <p:cNvPr id="536" name="Group"/>
          <p:cNvGrpSpPr/>
          <p:nvPr/>
        </p:nvGrpSpPr>
        <p:grpSpPr>
          <a:xfrm>
            <a:off x="3275896" y="1696709"/>
            <a:ext cx="3901706" cy="709166"/>
            <a:chOff x="0" y="0"/>
            <a:chExt cx="3901704" cy="709164"/>
          </a:xfrm>
        </p:grpSpPr>
        <p:sp>
          <p:nvSpPr>
            <p:cNvPr id="534" name="["/>
            <p:cNvSpPr txBox="1"/>
            <p:nvPr/>
          </p:nvSpPr>
          <p:spPr>
            <a:xfrm>
              <a:off x="0" y="-1"/>
              <a:ext cx="283465" cy="709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000">
                  <a:solidFill>
                    <a:srgbClr val="929292"/>
                  </a:solidFill>
                </a:defRPr>
              </a:lvl1pPr>
            </a:lstStyle>
            <a:p>
              <a:pPr/>
              <a:r>
                <a:t>[</a:t>
              </a:r>
            </a:p>
          </p:txBody>
        </p:sp>
        <p:sp>
          <p:nvSpPr>
            <p:cNvPr id="535" name="]"/>
            <p:cNvSpPr txBox="1"/>
            <p:nvPr/>
          </p:nvSpPr>
          <p:spPr>
            <a:xfrm>
              <a:off x="3618240" y="-1"/>
              <a:ext cx="283465" cy="709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000">
                  <a:solidFill>
                    <a:srgbClr val="929292"/>
                  </a:solidFill>
                </a:defRPr>
              </a:lvl1pPr>
            </a:lstStyle>
            <a:p>
              <a:pPr/>
              <a:r>
                <a:t>]</a:t>
              </a:r>
            </a:p>
          </p:txBody>
        </p:sp>
      </p:grpSp>
      <p:sp>
        <p:nvSpPr>
          <p:cNvPr id="537" name=","/>
          <p:cNvSpPr txBox="1"/>
          <p:nvPr/>
        </p:nvSpPr>
        <p:spPr>
          <a:xfrm>
            <a:off x="3225604" y="2999605"/>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1"/>
                </a:solidFill>
              </a:defRPr>
            </a:lvl1pPr>
          </a:lstStyle>
          <a:p>
            <a:pPr/>
            <a:r>
              <a:t>,</a:t>
            </a:r>
          </a:p>
        </p:txBody>
      </p:sp>
      <p:grpSp>
        <p:nvGrpSpPr>
          <p:cNvPr id="540" name="Group"/>
          <p:cNvGrpSpPr/>
          <p:nvPr/>
        </p:nvGrpSpPr>
        <p:grpSpPr>
          <a:xfrm>
            <a:off x="6831145" y="2999605"/>
            <a:ext cx="757292" cy="1316730"/>
            <a:chOff x="0" y="0"/>
            <a:chExt cx="757291" cy="1316728"/>
          </a:xfrm>
        </p:grpSpPr>
        <p:sp>
          <p:nvSpPr>
            <p:cNvPr id="538" name=","/>
            <p:cNvSpPr txBox="1"/>
            <p:nvPr/>
          </p:nvSpPr>
          <p:spPr>
            <a:xfrm>
              <a:off x="0" y="12700"/>
              <a:ext cx="396749" cy="13040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000">
                  <a:solidFill>
                    <a:schemeClr val="accent1"/>
                  </a:solidFill>
                </a:defRPr>
              </a:lvl1pPr>
            </a:lstStyle>
            <a:p>
              <a:pPr/>
              <a:r>
                <a:t>,</a:t>
              </a:r>
            </a:p>
          </p:txBody>
        </p:sp>
        <p:sp>
          <p:nvSpPr>
            <p:cNvPr id="539" name=","/>
            <p:cNvSpPr txBox="1"/>
            <p:nvPr/>
          </p:nvSpPr>
          <p:spPr>
            <a:xfrm>
              <a:off x="360543" y="0"/>
              <a:ext cx="396749" cy="13040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000">
                  <a:solidFill>
                    <a:schemeClr val="accent1"/>
                  </a:solidFill>
                </a:defRPr>
              </a:lvl1pPr>
            </a:lstStyle>
            <a:p>
              <a:pPr/>
              <a:r>
                <a:t>,</a:t>
              </a:r>
            </a:p>
          </p:txBody>
        </p:sp>
      </p:grpSp>
      <p:grpSp>
        <p:nvGrpSpPr>
          <p:cNvPr id="543" name="Group"/>
          <p:cNvGrpSpPr/>
          <p:nvPr/>
        </p:nvGrpSpPr>
        <p:grpSpPr>
          <a:xfrm>
            <a:off x="9722255" y="1696709"/>
            <a:ext cx="2425978" cy="709166"/>
            <a:chOff x="0" y="0"/>
            <a:chExt cx="2425977" cy="709164"/>
          </a:xfrm>
        </p:grpSpPr>
        <p:sp>
          <p:nvSpPr>
            <p:cNvPr id="541" name="]"/>
            <p:cNvSpPr txBox="1"/>
            <p:nvPr/>
          </p:nvSpPr>
          <p:spPr>
            <a:xfrm>
              <a:off x="2142513" y="-1"/>
              <a:ext cx="283465" cy="709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000">
                  <a:solidFill>
                    <a:srgbClr val="929292"/>
                  </a:solidFill>
                </a:defRPr>
              </a:lvl1pPr>
            </a:lstStyle>
            <a:p>
              <a:pPr/>
              <a:r>
                <a:t>]</a:t>
              </a:r>
            </a:p>
          </p:txBody>
        </p:sp>
        <p:sp>
          <p:nvSpPr>
            <p:cNvPr id="542" name="["/>
            <p:cNvSpPr txBox="1"/>
            <p:nvPr/>
          </p:nvSpPr>
          <p:spPr>
            <a:xfrm>
              <a:off x="0" y="-1"/>
              <a:ext cx="283465" cy="709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000">
                  <a:solidFill>
                    <a:srgbClr val="929292"/>
                  </a:solidFill>
                </a:defRPr>
              </a:lvl1pPr>
            </a:lstStyle>
            <a:p>
              <a:pPr/>
              <a:r>
                <a:t>[</a:t>
              </a:r>
            </a:p>
          </p:txBody>
        </p:sp>
      </p:grpSp>
      <p:grpSp>
        <p:nvGrpSpPr>
          <p:cNvPr id="546" name="Group"/>
          <p:cNvGrpSpPr/>
          <p:nvPr/>
        </p:nvGrpSpPr>
        <p:grpSpPr>
          <a:xfrm>
            <a:off x="7180747" y="1305891"/>
            <a:ext cx="5110397" cy="1465402"/>
            <a:chOff x="0" y="0"/>
            <a:chExt cx="5110395" cy="1465401"/>
          </a:xfrm>
        </p:grpSpPr>
        <p:sp>
          <p:nvSpPr>
            <p:cNvPr id="544" name="["/>
            <p:cNvSpPr txBox="1"/>
            <p:nvPr/>
          </p:nvSpPr>
          <p:spPr>
            <a:xfrm>
              <a:off x="0" y="-1"/>
              <a:ext cx="278854" cy="14654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5000">
                  <a:solidFill>
                    <a:srgbClr val="929292"/>
                  </a:solidFill>
                </a:defRPr>
              </a:lvl1pPr>
            </a:lstStyle>
            <a:p>
              <a:pPr/>
              <a:r>
                <a:t>[</a:t>
              </a:r>
            </a:p>
          </p:txBody>
        </p:sp>
        <p:sp>
          <p:nvSpPr>
            <p:cNvPr id="545" name="]"/>
            <p:cNvSpPr txBox="1"/>
            <p:nvPr/>
          </p:nvSpPr>
          <p:spPr>
            <a:xfrm>
              <a:off x="4831541" y="-1"/>
              <a:ext cx="278855" cy="14654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5000">
                  <a:solidFill>
                    <a:srgbClr val="929292"/>
                  </a:solidFill>
                </a:defRPr>
              </a:lvl1pPr>
            </a:lstStyle>
            <a:p>
              <a:pPr/>
              <a:r>
                <a:t>]</a:t>
              </a:r>
            </a:p>
          </p:txBody>
        </p:sp>
      </p:grpSp>
      <p:pic>
        <p:nvPicPr>
          <p:cNvPr id="547" name="Image" descr="Image"/>
          <p:cNvPicPr>
            <a:picLocks noChangeAspect="1"/>
          </p:cNvPicPr>
          <p:nvPr/>
        </p:nvPicPr>
        <p:blipFill>
          <a:blip r:embed="rId3">
            <a:extLst/>
          </a:blip>
          <a:stretch>
            <a:fillRect/>
          </a:stretch>
        </p:blipFill>
        <p:spPr>
          <a:xfrm>
            <a:off x="6954637" y="6395303"/>
            <a:ext cx="5916483" cy="3328021"/>
          </a:xfrm>
          <a:prstGeom prst="rect">
            <a:avLst/>
          </a:prstGeom>
          <a:ln w="12700">
            <a:miter lim="400000"/>
          </a:ln>
        </p:spPr>
      </p:pic>
      <p:sp>
        <p:nvSpPr>
          <p:cNvPr id="548" name="underlying"/>
          <p:cNvSpPr txBox="1"/>
          <p:nvPr/>
        </p:nvSpPr>
        <p:spPr>
          <a:xfrm>
            <a:off x="106729" y="2821617"/>
            <a:ext cx="1956436" cy="560449"/>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000">
                <a:solidFill>
                  <a:srgbClr val="FFFFFF"/>
                </a:solidFill>
                <a:latin typeface="+mn-lt"/>
                <a:ea typeface="+mn-ea"/>
                <a:cs typeface="+mn-cs"/>
                <a:sym typeface="Helvetica Neue Medium"/>
              </a:defRPr>
            </a:lvl1pPr>
          </a:lstStyle>
          <a:p>
            <a:pPr/>
            <a:r>
              <a:t>underlying</a:t>
            </a:r>
          </a:p>
        </p:txBody>
      </p:sp>
      <p:sp>
        <p:nvSpPr>
          <p:cNvPr id="549" name="surface"/>
          <p:cNvSpPr txBox="1"/>
          <p:nvPr/>
        </p:nvSpPr>
        <p:spPr>
          <a:xfrm>
            <a:off x="105014" y="4946547"/>
            <a:ext cx="1420369" cy="560450"/>
          </a:xfrm>
          <a:prstGeom prst="rect">
            <a:avLst/>
          </a:prstGeom>
          <a:solidFill>
            <a:schemeClr val="accent3"/>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000">
                <a:solidFill>
                  <a:srgbClr val="FFFFFF"/>
                </a:solidFill>
                <a:latin typeface="+mn-lt"/>
                <a:ea typeface="+mn-ea"/>
                <a:cs typeface="+mn-cs"/>
                <a:sym typeface="Helvetica Neue Medium"/>
              </a:defRPr>
            </a:lvl1pPr>
          </a:lstStyle>
          <a:p>
            <a:pPr/>
            <a:r>
              <a:t>surface</a:t>
            </a:r>
          </a:p>
        </p:txBody>
      </p:sp>
      <p:grpSp>
        <p:nvGrpSpPr>
          <p:cNvPr id="553" name="Group"/>
          <p:cNvGrpSpPr/>
          <p:nvPr/>
        </p:nvGrpSpPr>
        <p:grpSpPr>
          <a:xfrm>
            <a:off x="11717697" y="2999605"/>
            <a:ext cx="1177968" cy="1310380"/>
            <a:chOff x="0" y="0"/>
            <a:chExt cx="1177967" cy="1310378"/>
          </a:xfrm>
        </p:grpSpPr>
        <p:sp>
          <p:nvSpPr>
            <p:cNvPr id="550" name=","/>
            <p:cNvSpPr txBox="1"/>
            <p:nvPr/>
          </p:nvSpPr>
          <p:spPr>
            <a:xfrm>
              <a:off x="419757" y="0"/>
              <a:ext cx="396749" cy="13040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000">
                  <a:solidFill>
                    <a:schemeClr val="accent1"/>
                  </a:solidFill>
                </a:defRPr>
              </a:lvl1pPr>
            </a:lstStyle>
            <a:p>
              <a:pPr/>
              <a:r>
                <a:t>,</a:t>
              </a:r>
            </a:p>
          </p:txBody>
        </p:sp>
        <p:sp>
          <p:nvSpPr>
            <p:cNvPr id="551" name="."/>
            <p:cNvSpPr txBox="1"/>
            <p:nvPr/>
          </p:nvSpPr>
          <p:spPr>
            <a:xfrm>
              <a:off x="781219" y="6350"/>
              <a:ext cx="396749" cy="13040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8000">
                  <a:solidFill>
                    <a:schemeClr val="accent1"/>
                  </a:solidFill>
                </a:defRPr>
              </a:lvl1pPr>
            </a:lstStyle>
            <a:p>
              <a:pPr/>
              <a:r>
                <a:t>.</a:t>
              </a:r>
            </a:p>
          </p:txBody>
        </p:sp>
        <p:sp>
          <p:nvSpPr>
            <p:cNvPr id="552" name="”"/>
            <p:cNvSpPr txBox="1"/>
            <p:nvPr/>
          </p:nvSpPr>
          <p:spPr>
            <a:xfrm>
              <a:off x="0" y="83206"/>
              <a:ext cx="655320" cy="10159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defTabSz="457200">
                <a:lnSpc>
                  <a:spcPts val="12400"/>
                </a:lnSpc>
                <a:defRPr b="0" sz="6000">
                  <a:solidFill>
                    <a:schemeClr val="accent1">
                      <a:hueOff val="114395"/>
                      <a:lumOff val="-24975"/>
                    </a:schemeClr>
                  </a:solidFill>
                  <a:latin typeface="Phosphate Inline"/>
                  <a:ea typeface="Phosphate Inline"/>
                  <a:cs typeface="Phosphate Inline"/>
                  <a:sym typeface="Phosphate Inline"/>
                </a:defRPr>
              </a:pPr>
              <a:r>
                <a:rPr>
                  <a:solidFill>
                    <a:schemeClr val="accent1"/>
                  </a:solidFill>
                </a:rPr>
                <a:t>”</a:t>
              </a:r>
              <a:r>
                <a:t> </a:t>
              </a:r>
            </a:p>
          </p:txBody>
        </p:sp>
      </p:grpSp>
      <p:sp>
        <p:nvSpPr>
          <p:cNvPr id="554" name="”"/>
          <p:cNvSpPr txBox="1"/>
          <p:nvPr/>
        </p:nvSpPr>
        <p:spPr>
          <a:xfrm flipH="1">
            <a:off x="9498456" y="3082811"/>
            <a:ext cx="655321" cy="10159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12400"/>
              </a:lnSpc>
              <a:defRPr b="0" sz="6000">
                <a:solidFill>
                  <a:schemeClr val="accent1"/>
                </a:solidFill>
                <a:latin typeface="Phosphate Inline"/>
                <a:ea typeface="Phosphate Inline"/>
                <a:cs typeface="Phosphate Inline"/>
                <a:sym typeface="Phosphate Inline"/>
              </a:defRPr>
            </a:lvl1pPr>
          </a:lstStyle>
          <a:p>
            <a:pPr/>
            <a:r>
              <a:t>” </a:t>
            </a:r>
          </a:p>
        </p:txBody>
      </p:sp>
      <p:sp>
        <p:nvSpPr>
          <p:cNvPr id="555" name=","/>
          <p:cNvSpPr txBox="1"/>
          <p:nvPr/>
        </p:nvSpPr>
        <p:spPr>
          <a:xfrm>
            <a:off x="3225604" y="2999040"/>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1"/>
                </a:solidFill>
              </a:defRPr>
            </a:lvl1pPr>
          </a:lstStyle>
          <a:p>
            <a:pPr/>
            <a:r>
              <a:t>,</a:t>
            </a:r>
          </a:p>
        </p:txBody>
      </p:sp>
      <p:sp>
        <p:nvSpPr>
          <p:cNvPr id="556" name=","/>
          <p:cNvSpPr txBox="1"/>
          <p:nvPr/>
        </p:nvSpPr>
        <p:spPr>
          <a:xfrm>
            <a:off x="3225604" y="5088385"/>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3"/>
                </a:solidFill>
              </a:defRPr>
            </a:lvl1pPr>
          </a:lstStyle>
          <a:p>
            <a:pPr/>
            <a:r>
              <a:t>,</a:t>
            </a:r>
          </a:p>
        </p:txBody>
      </p:sp>
      <p:sp>
        <p:nvSpPr>
          <p:cNvPr id="557" name=","/>
          <p:cNvSpPr txBox="1"/>
          <p:nvPr/>
        </p:nvSpPr>
        <p:spPr>
          <a:xfrm>
            <a:off x="7011416" y="5088385"/>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3"/>
                </a:solidFill>
              </a:defRPr>
            </a:lvl1pPr>
          </a:lstStyle>
          <a:p>
            <a:pPr/>
            <a:r>
              <a:t>,</a:t>
            </a:r>
          </a:p>
        </p:txBody>
      </p:sp>
      <p:sp>
        <p:nvSpPr>
          <p:cNvPr id="558" name="”"/>
          <p:cNvSpPr txBox="1"/>
          <p:nvPr/>
        </p:nvSpPr>
        <p:spPr>
          <a:xfrm flipH="1">
            <a:off x="9498456" y="5225379"/>
            <a:ext cx="655321" cy="10159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12400"/>
              </a:lnSpc>
              <a:defRPr b="0" sz="6000">
                <a:solidFill>
                  <a:schemeClr val="accent3"/>
                </a:solidFill>
                <a:latin typeface="Phosphate Inline"/>
                <a:ea typeface="Phosphate Inline"/>
                <a:cs typeface="Phosphate Inline"/>
                <a:sym typeface="Phosphate Inline"/>
              </a:defRPr>
            </a:lvl1pPr>
          </a:lstStyle>
          <a:p>
            <a:pPr/>
            <a:r>
              <a:t>” </a:t>
            </a:r>
          </a:p>
        </p:txBody>
      </p:sp>
      <p:sp>
        <p:nvSpPr>
          <p:cNvPr id="559" name="”"/>
          <p:cNvSpPr txBox="1"/>
          <p:nvPr/>
        </p:nvSpPr>
        <p:spPr>
          <a:xfrm>
            <a:off x="11683138" y="5232401"/>
            <a:ext cx="502921" cy="10159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12400"/>
              </a:lnSpc>
              <a:defRPr b="0" sz="6000">
                <a:solidFill>
                  <a:schemeClr val="accent3"/>
                </a:solidFill>
                <a:latin typeface="Phosphate Inline"/>
                <a:ea typeface="Phosphate Inline"/>
                <a:cs typeface="Phosphate Inline"/>
                <a:sym typeface="Phosphate Inline"/>
              </a:defRPr>
            </a:lvl1pPr>
          </a:lstStyle>
          <a:p>
            <a:pPr/>
            <a:r>
              <a:t>”</a:t>
            </a:r>
          </a:p>
        </p:txBody>
      </p:sp>
      <p:sp>
        <p:nvSpPr>
          <p:cNvPr id="560" name="."/>
          <p:cNvSpPr txBox="1"/>
          <p:nvPr/>
        </p:nvSpPr>
        <p:spPr>
          <a:xfrm>
            <a:off x="12533474" y="5088385"/>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3"/>
                </a:solidFill>
              </a:defRPr>
            </a:lvl1pPr>
          </a:lstStyle>
          <a:p>
            <a:pPr/>
            <a:r>
              <a:t>.</a:t>
            </a:r>
          </a:p>
        </p:txBody>
      </p:sp>
      <p:sp>
        <p:nvSpPr>
          <p:cNvPr id="561" name=","/>
          <p:cNvSpPr txBox="1"/>
          <p:nvPr/>
        </p:nvSpPr>
        <p:spPr>
          <a:xfrm>
            <a:off x="12070359" y="5088385"/>
            <a:ext cx="396749" cy="13040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a:solidFill>
                  <a:schemeClr val="accent3"/>
                </a:solidFill>
              </a:defRPr>
            </a:lvl1pPr>
          </a:lstStyle>
          <a:p>
            <a:pPr/>
            <a:r>
              <a:t>,</a:t>
            </a:r>
          </a:p>
        </p:txBody>
      </p:sp>
      <p:sp>
        <p:nvSpPr>
          <p:cNvPr id="562" name="Slide Number"/>
          <p:cNvSpPr txBox="1"/>
          <p:nvPr>
            <p:ph type="sldNum" sz="quarter" idx="2"/>
          </p:nvPr>
        </p:nvSpPr>
        <p:spPr>
          <a:xfrm>
            <a:off x="6383544" y="9296400"/>
            <a:ext cx="230938" cy="32430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30"/>
                                        </p:tgtEl>
                                        <p:attrNameLst>
                                          <p:attrName>style.visibility</p:attrName>
                                        </p:attrNameLst>
                                      </p:cBhvr>
                                      <p:to>
                                        <p:strVal val="visible"/>
                                      </p:to>
                                    </p:set>
                                    <p:animEffect filter="wipe(left)" transition="in">
                                      <p:cBhvr>
                                        <p:cTn id="7" dur="1000"/>
                                        <p:tgtEl>
                                          <p:spTgt spid="53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549"/>
                                        </p:tgtEl>
                                        <p:attrNameLst>
                                          <p:attrName>style.visibility</p:attrName>
                                        </p:attrNameLst>
                                      </p:cBhvr>
                                      <p:to>
                                        <p:strVal val="visible"/>
                                      </p:to>
                                    </p:set>
                                    <p:animEffect filter="wipe(left)" transition="in">
                                      <p:cBhvr>
                                        <p:cTn id="12" dur="500"/>
                                        <p:tgtEl>
                                          <p:spTgt spid="549"/>
                                        </p:tgtEl>
                                      </p:cBhvr>
                                    </p:animEffect>
                                  </p:childTnLst>
                                </p:cTn>
                              </p:par>
                            </p:childTnLst>
                          </p:cTn>
                        </p:par>
                      </p:childTnLst>
                    </p:cTn>
                  </p:par>
                  <p:par>
                    <p:cTn id="13" fill="hold">
                      <p:stCondLst>
                        <p:cond delay="indefinite"/>
                      </p:stCondLst>
                      <p:childTnLst>
                        <p:par>
                          <p:cTn id="14" fill="hold">
                            <p:stCondLst>
                              <p:cond delay="0"/>
                            </p:stCondLst>
                            <p:childTnLst>
                              <p:par>
                                <p:cTn id="15" presetClass="path" nodeType="clickEffect" presetSubtype="0" presetID="-1" grpId="3" accel="50000" decel="50000" fill="hold">
                                  <p:stCondLst>
                                    <p:cond delay="0"/>
                                  </p:stCondLst>
                                  <p:childTnLst>
                                    <p:animMotion path="M 0.000000 0.000000 L -0.000000 0.220508" origin="layout" pathEditMode="relative">
                                      <p:cBhvr>
                                        <p:cTn id="16" dur="1000" fill="hold"/>
                                        <p:tgtEl>
                                          <p:spTgt spid="555"/>
                                        </p:tgtEl>
                                        <p:attrNameLst>
                                          <p:attrName>ppt_x</p:attrName>
                                          <p:attrName>ppt_y</p:attrName>
                                        </p:attrNameLst>
                                      </p:cBhvr>
                                    </p:animMotion>
                                  </p:childTnLst>
                                </p:cTn>
                              </p:par>
                            </p:childTnLst>
                          </p:cTn>
                        </p:par>
                        <p:par>
                          <p:cTn id="17" fill="hold">
                            <p:stCondLst>
                              <p:cond delay="1000"/>
                            </p:stCondLst>
                            <p:childTnLst>
                              <p:par>
                                <p:cTn id="18" presetClass="exit" nodeType="afterEffect" presetSubtype="0" presetID="1" grpId="4" fill="hold">
                                  <p:stCondLst>
                                    <p:cond delay="0"/>
                                  </p:stCondLst>
                                  <p:iterate type="el" backwards="0">
                                    <p:tmAbs val="0"/>
                                  </p:iterate>
                                  <p:childTnLst>
                                    <p:set>
                                      <p:cBhvr>
                                        <p:cTn id="19" fill="hold">
                                          <p:stCondLst>
                                            <p:cond delay="0"/>
                                          </p:stCondLst>
                                        </p:cTn>
                                        <p:tgtEl>
                                          <p:spTgt spid="555"/>
                                        </p:tgtEl>
                                        <p:attrNameLst>
                                          <p:attrName>style.visibility</p:attrName>
                                        </p:attrNameLst>
                                      </p:cBhvr>
                                      <p:to>
                                        <p:strVal val="hidden"/>
                                      </p:to>
                                    </p:set>
                                  </p:childTnLst>
                                </p:cTn>
                              </p:par>
                            </p:childTnLst>
                          </p:cTn>
                        </p:par>
                        <p:par>
                          <p:cTn id="20" fill="hold">
                            <p:stCondLst>
                              <p:cond delay="1000"/>
                            </p:stCondLst>
                            <p:childTnLst>
                              <p:par>
                                <p:cTn id="21" presetClass="entr" nodeType="afterEffect" presetSubtype="0" presetID="1" grpId="5" fill="hold">
                                  <p:stCondLst>
                                    <p:cond delay="0"/>
                                  </p:stCondLst>
                                  <p:iterate type="el" backwards="0">
                                    <p:tmAbs val="0"/>
                                  </p:iterate>
                                  <p:childTnLst>
                                    <p:set>
                                      <p:cBhvr>
                                        <p:cTn id="22" fill="hold"/>
                                        <p:tgtEl>
                                          <p:spTgt spid="5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path" nodeType="clickEffect" presetSubtype="0" presetID="-1" grpId="6" accel="50000" decel="50000" fill="hold">
                                  <p:stCondLst>
                                    <p:cond delay="0"/>
                                  </p:stCondLst>
                                  <p:childTnLst>
                                    <p:animMotion path="M 0.000000 0.000000 L 0.003429 0.214155" origin="layout" pathEditMode="relative">
                                      <p:cBhvr>
                                        <p:cTn id="26" dur="1000" fill="hold"/>
                                        <p:tgtEl>
                                          <p:spTgt spid="540"/>
                                        </p:tgtEl>
                                        <p:attrNameLst>
                                          <p:attrName>ppt_x</p:attrName>
                                          <p:attrName>ppt_y</p:attrName>
                                        </p:attrNameLst>
                                      </p:cBhvr>
                                    </p:animMotion>
                                  </p:childTnLst>
                                </p:cTn>
                              </p:par>
                            </p:childTnLst>
                          </p:cTn>
                        </p:par>
                        <p:par>
                          <p:cTn id="27" fill="hold">
                            <p:stCondLst>
                              <p:cond delay="1000"/>
                            </p:stCondLst>
                            <p:childTnLst>
                              <p:par>
                                <p:cTn id="28" presetClass="exit" nodeType="afterEffect" presetSubtype="0" presetID="1" grpId="7" fill="hold">
                                  <p:stCondLst>
                                    <p:cond delay="0"/>
                                  </p:stCondLst>
                                  <p:iterate type="el" backwards="0">
                                    <p:tmAbs val="0"/>
                                  </p:iterate>
                                  <p:childTnLst>
                                    <p:set>
                                      <p:cBhvr>
                                        <p:cTn id="29" fill="hold">
                                          <p:stCondLst>
                                            <p:cond delay="0"/>
                                          </p:stCondLst>
                                        </p:cTn>
                                        <p:tgtEl>
                                          <p:spTgt spid="540"/>
                                        </p:tgtEl>
                                        <p:attrNameLst>
                                          <p:attrName>style.visibility</p:attrName>
                                        </p:attrNameLst>
                                      </p:cBhvr>
                                      <p:to>
                                        <p:strVal val="hidden"/>
                                      </p:to>
                                    </p:set>
                                  </p:childTnLst>
                                </p:cTn>
                              </p:par>
                            </p:childTnLst>
                          </p:cTn>
                        </p:par>
                        <p:par>
                          <p:cTn id="30" fill="hold">
                            <p:stCondLst>
                              <p:cond delay="1000"/>
                            </p:stCondLst>
                            <p:childTnLst>
                              <p:par>
                                <p:cTn id="31" presetClass="entr" nodeType="afterEffect" presetSubtype="0" presetID="1" grpId="8" fill="hold">
                                  <p:stCondLst>
                                    <p:cond delay="0"/>
                                  </p:stCondLst>
                                  <p:iterate type="el" backwards="0">
                                    <p:tmAbs val="0"/>
                                  </p:iterate>
                                  <p:childTnLst>
                                    <p:set>
                                      <p:cBhvr>
                                        <p:cTn id="32" fill="hold"/>
                                        <p:tgtEl>
                                          <p:spTgt spid="5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path" nodeType="clickEffect" presetSubtype="0" presetID="-1" grpId="9" accel="50000" decel="50000" fill="hold">
                                  <p:stCondLst>
                                    <p:cond delay="0"/>
                                  </p:stCondLst>
                                  <p:childTnLst>
                                    <p:animMotion path="M 0.000000 0.000000 L 0.000184 0.214316" origin="layout" pathEditMode="relative">
                                      <p:cBhvr>
                                        <p:cTn id="36" dur="500" fill="hold"/>
                                        <p:tgtEl>
                                          <p:spTgt spid="554"/>
                                        </p:tgtEl>
                                        <p:attrNameLst>
                                          <p:attrName>ppt_x</p:attrName>
                                          <p:attrName>ppt_y</p:attrName>
                                        </p:attrNameLst>
                                      </p:cBhvr>
                                    </p:animMotion>
                                  </p:childTnLst>
                                </p:cTn>
                              </p:par>
                            </p:childTnLst>
                          </p:cTn>
                        </p:par>
                        <p:par>
                          <p:cTn id="37" fill="hold">
                            <p:stCondLst>
                              <p:cond delay="500"/>
                            </p:stCondLst>
                            <p:childTnLst>
                              <p:par>
                                <p:cTn id="38" presetClass="exit" nodeType="afterEffect" presetSubtype="0" presetID="1" grpId="10" fill="hold">
                                  <p:stCondLst>
                                    <p:cond delay="0"/>
                                  </p:stCondLst>
                                  <p:iterate type="el" backwards="0">
                                    <p:tmAbs val="0"/>
                                  </p:iterate>
                                  <p:childTnLst>
                                    <p:set>
                                      <p:cBhvr>
                                        <p:cTn id="39" fill="hold">
                                          <p:stCondLst>
                                            <p:cond delay="0"/>
                                          </p:stCondLst>
                                        </p:cTn>
                                        <p:tgtEl>
                                          <p:spTgt spid="554"/>
                                        </p:tgtEl>
                                        <p:attrNameLst>
                                          <p:attrName>style.visibility</p:attrName>
                                        </p:attrNameLst>
                                      </p:cBhvr>
                                      <p:to>
                                        <p:strVal val="hidden"/>
                                      </p:to>
                                    </p:set>
                                  </p:childTnLst>
                                </p:cTn>
                              </p:par>
                            </p:childTnLst>
                          </p:cTn>
                        </p:par>
                        <p:par>
                          <p:cTn id="40" fill="hold">
                            <p:stCondLst>
                              <p:cond delay="500"/>
                            </p:stCondLst>
                            <p:childTnLst>
                              <p:par>
                                <p:cTn id="41" presetClass="entr" nodeType="afterEffect" presetSubtype="0" presetID="1" grpId="11" fill="hold">
                                  <p:stCondLst>
                                    <p:cond delay="0"/>
                                  </p:stCondLst>
                                  <p:iterate type="el" backwards="0">
                                    <p:tmAbs val="0"/>
                                  </p:iterate>
                                  <p:childTnLst>
                                    <p:set>
                                      <p:cBhvr>
                                        <p:cTn id="42" fill="hold"/>
                                        <p:tgtEl>
                                          <p:spTgt spid="5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path" nodeType="clickEffect" presetSubtype="0" presetID="-1" grpId="12" accel="50000" decel="50000" fill="hold">
                                  <p:stCondLst>
                                    <p:cond delay="0"/>
                                  </p:stCondLst>
                                  <p:childTnLst>
                                    <p:animMotion path="M 0.000000 0.000000 L -0.000000 0.225604" origin="layout" pathEditMode="relative">
                                      <p:cBhvr>
                                        <p:cTn id="46" dur="1000" fill="hold"/>
                                        <p:tgtEl>
                                          <p:spTgt spid="553"/>
                                        </p:tgtEl>
                                        <p:attrNameLst>
                                          <p:attrName>ppt_x</p:attrName>
                                          <p:attrName>ppt_y</p:attrName>
                                        </p:attrNameLst>
                                      </p:cBhvr>
                                    </p:animMotion>
                                  </p:childTnLst>
                                </p:cTn>
                              </p:par>
                            </p:childTnLst>
                          </p:cTn>
                        </p:par>
                        <p:par>
                          <p:cTn id="47" fill="hold">
                            <p:stCondLst>
                              <p:cond delay="1000"/>
                            </p:stCondLst>
                            <p:childTnLst>
                              <p:par>
                                <p:cTn id="48" presetClass="exit" nodeType="afterEffect" presetSubtype="0" presetID="1" grpId="13" fill="hold">
                                  <p:stCondLst>
                                    <p:cond delay="0"/>
                                  </p:stCondLst>
                                  <p:iterate type="el" backwards="0">
                                    <p:tmAbs val="0"/>
                                  </p:iterate>
                                  <p:childTnLst>
                                    <p:set>
                                      <p:cBhvr>
                                        <p:cTn id="49" fill="hold">
                                          <p:stCondLst>
                                            <p:cond delay="0"/>
                                          </p:stCondLst>
                                        </p:cTn>
                                        <p:tgtEl>
                                          <p:spTgt spid="553"/>
                                        </p:tgtEl>
                                        <p:attrNameLst>
                                          <p:attrName>style.visibility</p:attrName>
                                        </p:attrNameLst>
                                      </p:cBhvr>
                                      <p:to>
                                        <p:strVal val="hidden"/>
                                      </p:to>
                                    </p:set>
                                  </p:childTnLst>
                                </p:cTn>
                              </p:par>
                            </p:childTnLst>
                          </p:cTn>
                        </p:par>
                        <p:par>
                          <p:cTn id="50" fill="hold">
                            <p:stCondLst>
                              <p:cond delay="1000"/>
                            </p:stCondLst>
                            <p:childTnLst>
                              <p:par>
                                <p:cTn id="51" presetClass="entr" nodeType="afterEffect" presetSubtype="0" presetID="1" grpId="14" fill="hold">
                                  <p:stCondLst>
                                    <p:cond delay="0"/>
                                  </p:stCondLst>
                                  <p:iterate type="el" backwards="0">
                                    <p:tmAbs val="0"/>
                                  </p:iterate>
                                  <p:childTnLst>
                                    <p:set>
                                      <p:cBhvr>
                                        <p:cTn id="52" fill="hold"/>
                                        <p:tgtEl>
                                          <p:spTgt spid="559"/>
                                        </p:tgtEl>
                                        <p:attrNameLst>
                                          <p:attrName>style.visibility</p:attrName>
                                        </p:attrNameLst>
                                      </p:cBhvr>
                                      <p:to>
                                        <p:strVal val="visible"/>
                                      </p:to>
                                    </p:set>
                                  </p:childTnLst>
                                </p:cTn>
                              </p:par>
                            </p:childTnLst>
                          </p:cTn>
                        </p:par>
                        <p:par>
                          <p:cTn id="53" fill="hold">
                            <p:stCondLst>
                              <p:cond delay="1000"/>
                            </p:stCondLst>
                            <p:childTnLst>
                              <p:par>
                                <p:cTn id="54" presetClass="entr" nodeType="afterEffect" presetSubtype="0" presetID="1" grpId="15" fill="hold">
                                  <p:stCondLst>
                                    <p:cond delay="0"/>
                                  </p:stCondLst>
                                  <p:iterate type="el" backwards="0">
                                    <p:tmAbs val="0"/>
                                  </p:iterate>
                                  <p:childTnLst>
                                    <p:set>
                                      <p:cBhvr>
                                        <p:cTn id="55" fill="hold"/>
                                        <p:tgtEl>
                                          <p:spTgt spid="560"/>
                                        </p:tgtEl>
                                        <p:attrNameLst>
                                          <p:attrName>style.visibility</p:attrName>
                                        </p:attrNameLst>
                                      </p:cBhvr>
                                      <p:to>
                                        <p:strVal val="visible"/>
                                      </p:to>
                                    </p:set>
                                  </p:childTnLst>
                                </p:cTn>
                              </p:par>
                            </p:childTnLst>
                          </p:cTn>
                        </p:par>
                        <p:par>
                          <p:cTn id="56" fill="hold">
                            <p:stCondLst>
                              <p:cond delay="1000"/>
                            </p:stCondLst>
                            <p:childTnLst>
                              <p:par>
                                <p:cTn id="57" presetClass="entr" nodeType="afterEffect" presetSubtype="0" presetID="1" grpId="16" fill="hold">
                                  <p:stCondLst>
                                    <p:cond delay="0"/>
                                  </p:stCondLst>
                                  <p:iterate type="el" backwards="0">
                                    <p:tmAbs val="0"/>
                                  </p:iterate>
                                  <p:childTnLst>
                                    <p:set>
                                      <p:cBhvr>
                                        <p:cTn id="58" fill="hold"/>
                                        <p:tgtEl>
                                          <p:spTgt spid="56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path" nodeType="clickEffect" presetSubtype="0" presetID="-1" grpId="17" accel="50000" decel="50000" fill="hold">
                                  <p:stCondLst>
                                    <p:cond delay="0"/>
                                  </p:stCondLst>
                                  <p:childTnLst>
                                    <p:animMotion path="M 0.000000 0.000000 L -0.017078 0.000000" origin="layout" pathEditMode="relative">
                                      <p:cBhvr>
                                        <p:cTn id="62" dur="1000" fill="hold"/>
                                        <p:tgtEl>
                                          <p:spTgt spid="560"/>
                                        </p:tgtEl>
                                        <p:attrNameLst>
                                          <p:attrName>ppt_x</p:attrName>
                                          <p:attrName>ppt_y</p:attrName>
                                        </p:attrNameLst>
                                      </p:cBhvr>
                                    </p:animMotion>
                                  </p:childTnLst>
                                </p:cTn>
                              </p:par>
                            </p:childTnLst>
                          </p:cTn>
                        </p:par>
                        <p:par>
                          <p:cTn id="63" fill="hold">
                            <p:stCondLst>
                              <p:cond delay="1000"/>
                            </p:stCondLst>
                            <p:childTnLst>
                              <p:par>
                                <p:cTn id="64" presetClass="exit" nodeType="afterEffect" presetID="9" grpId="18" fill="hold">
                                  <p:stCondLst>
                                    <p:cond delay="0"/>
                                  </p:stCondLst>
                                  <p:iterate type="el" backwards="0">
                                    <p:tmAbs val="0"/>
                                  </p:iterate>
                                  <p:childTnLst>
                                    <p:animEffect filter="dissolve" transition="out">
                                      <p:cBhvr>
                                        <p:cTn id="65" dur="1500" fill="hold"/>
                                        <p:tgtEl>
                                          <p:spTgt spid="561"/>
                                        </p:tgtEl>
                                      </p:cBhvr>
                                    </p:animEffect>
                                    <p:set>
                                      <p:cBhvr>
                                        <p:cTn id="66" fill="hold">
                                          <p:stCondLst>
                                            <p:cond delay="1499"/>
                                          </p:stCondLst>
                                        </p:cTn>
                                        <p:tgtEl>
                                          <p:spTgt spid="56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Class="path" nodeType="clickEffect" presetSubtype="0" presetID="-1" grpId="19" accel="50000" decel="50000" fill="hold">
                                  <p:stCondLst>
                                    <p:cond delay="0"/>
                                  </p:stCondLst>
                                  <p:childTnLst>
                                    <p:animMotion path="M -0.017078 0.000000 L -0.056417 -0.000000" origin="layout" pathEditMode="relative">
                                      <p:cBhvr>
                                        <p:cTn id="70" dur="1000" fill="hold"/>
                                        <p:tgtEl>
                                          <p:spTgt spid="560"/>
                                        </p:tgtEl>
                                        <p:attrNameLst>
                                          <p:attrName>ppt_x</p:attrName>
                                          <p:attrName>ppt_y</p:attrName>
                                        </p:attrNameLst>
                                      </p:cBhvr>
                                    </p:animMotion>
                                  </p:childTnLst>
                                </p:cTn>
                              </p:par>
                            </p:childTnLst>
                          </p:cTn>
                        </p:par>
                        <p:par>
                          <p:cTn id="71" fill="hold">
                            <p:stCondLst>
                              <p:cond delay="0"/>
                            </p:stCondLst>
                            <p:childTnLst>
                              <p:par>
                                <p:cTn id="72" presetClass="path" nodeType="withEffect" presetSubtype="0" presetID="-1" grpId="20" accel="50000" decel="50000" fill="hold">
                                  <p:stCondLst>
                                    <p:cond delay="0"/>
                                  </p:stCondLst>
                                  <p:childTnLst>
                                    <p:animMotion path="M 0.000000 0.000000 L 0.043775 -0.000000" origin="layout" pathEditMode="relative">
                                      <p:cBhvr>
                                        <p:cTn id="73" dur="1000" fill="hold"/>
                                        <p:tgtEl>
                                          <p:spTgt spid="559"/>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1" grpId="18"/>
      <p:bldP build="whole" bldLvl="1" animBg="1" rev="0" advAuto="0" spid="553" grpId="13"/>
      <p:bldP build="whole" bldLvl="1" animBg="1" rev="0" advAuto="0" spid="557" grpId="8"/>
      <p:bldP build="whole" bldLvl="1" animBg="1" rev="0" advAuto="0" spid="560" grpId="15"/>
      <p:bldP build="whole" bldLvl="1" animBg="1" rev="0" advAuto="0" spid="554" grpId="10"/>
      <p:bldP build="whole" bldLvl="1" animBg="1" rev="0" advAuto="0" spid="558" grpId="11"/>
      <p:bldP build="whole" bldLvl="1" animBg="1" rev="0" advAuto="0" spid="556" grpId="5"/>
      <p:bldP build="whole" bldLvl="1" animBg="1" rev="0" advAuto="0" spid="549" grpId="2"/>
      <p:bldP build="whole" bldLvl="1" animBg="1" rev="0" advAuto="0" spid="530" grpId="1"/>
      <p:bldP build="whole" bldLvl="1" animBg="1" rev="0" advAuto="0" spid="561" grpId="16"/>
      <p:bldP build="whole" bldLvl="1" animBg="1" rev="0" advAuto="0" spid="559" grpId="14"/>
      <p:bldP build="whole" bldLvl="1" animBg="1" rev="0" advAuto="0" spid="540" grpId="7"/>
      <p:bldP build="whole" bldLvl="1" animBg="1" rev="0" advAuto="0" spid="555" grpId="4"/>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66" name="Tree"/>
          <p:cNvSpPr txBox="1"/>
          <p:nvPr/>
        </p:nvSpPr>
        <p:spPr>
          <a:xfrm>
            <a:off x="5738952" y="1116599"/>
            <a:ext cx="1149605"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Tree</a:t>
            </a:r>
          </a:p>
        </p:txBody>
      </p:sp>
      <p:sp>
        <p:nvSpPr>
          <p:cNvPr id="567" name="Punctuation"/>
          <p:cNvSpPr txBox="1"/>
          <p:nvPr/>
        </p:nvSpPr>
        <p:spPr>
          <a:xfrm>
            <a:off x="5159324" y="3509154"/>
            <a:ext cx="230886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Punctuation</a:t>
            </a:r>
          </a:p>
        </p:txBody>
      </p:sp>
      <p:grpSp>
        <p:nvGrpSpPr>
          <p:cNvPr id="570" name="Group"/>
          <p:cNvGrpSpPr/>
          <p:nvPr/>
        </p:nvGrpSpPr>
        <p:grpSpPr>
          <a:xfrm>
            <a:off x="3355579" y="1332480"/>
            <a:ext cx="2336652" cy="2570166"/>
            <a:chOff x="0" y="-74693"/>
            <a:chExt cx="2336651" cy="2570165"/>
          </a:xfrm>
        </p:grpSpPr>
        <p:pic>
          <p:nvPicPr>
            <p:cNvPr id="587" name="Connection Line" descr="Connection Line"/>
            <p:cNvPicPr>
              <a:picLocks noChangeAspect="0"/>
            </p:cNvPicPr>
            <p:nvPr/>
          </p:nvPicPr>
          <p:blipFill>
            <a:blip r:embed="rId3">
              <a:extLst/>
            </a:blip>
            <a:stretch>
              <a:fillRect/>
            </a:stretch>
          </p:blipFill>
          <p:spPr>
            <a:xfrm>
              <a:off x="1064329" y="-74694"/>
              <a:ext cx="1272323" cy="2570166"/>
            </a:xfrm>
            <a:prstGeom prst="rect">
              <a:avLst/>
            </a:prstGeom>
            <a:effectLst/>
          </p:spPr>
        </p:pic>
        <p:sp>
          <p:nvSpPr>
            <p:cNvPr id="569" name="parse"/>
            <p:cNvSpPr txBox="1"/>
            <p:nvPr/>
          </p:nvSpPr>
          <p:spPr>
            <a:xfrm>
              <a:off x="0" y="319792"/>
              <a:ext cx="1239584" cy="5974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vl1pPr>
            </a:lstStyle>
            <a:p>
              <a:pPr/>
              <a:r>
                <a:t>parse</a:t>
              </a:r>
            </a:p>
          </p:txBody>
        </p:sp>
      </p:grpSp>
      <p:grpSp>
        <p:nvGrpSpPr>
          <p:cNvPr id="573" name="Group"/>
          <p:cNvGrpSpPr/>
          <p:nvPr/>
        </p:nvGrpSpPr>
        <p:grpSpPr>
          <a:xfrm>
            <a:off x="7187207" y="1516853"/>
            <a:ext cx="3109004" cy="2355024"/>
            <a:chOff x="-63499" y="-63500"/>
            <a:chExt cx="3109003" cy="2355022"/>
          </a:xfrm>
        </p:grpSpPr>
        <p:pic>
          <p:nvPicPr>
            <p:cNvPr id="589" name="Connection Line" descr="Connection Line"/>
            <p:cNvPicPr>
              <a:picLocks noChangeAspect="0"/>
            </p:cNvPicPr>
            <p:nvPr/>
          </p:nvPicPr>
          <p:blipFill>
            <a:blip r:embed="rId4">
              <a:extLst/>
            </a:blip>
            <a:stretch>
              <a:fillRect/>
            </a:stretch>
          </p:blipFill>
          <p:spPr>
            <a:xfrm>
              <a:off x="-63500" y="-63500"/>
              <a:ext cx="812378" cy="2355023"/>
            </a:xfrm>
            <a:prstGeom prst="rect">
              <a:avLst/>
            </a:prstGeom>
            <a:effectLst/>
          </p:spPr>
        </p:pic>
        <p:sp>
          <p:nvSpPr>
            <p:cNvPr id="572" name="generation"/>
            <p:cNvSpPr txBox="1"/>
            <p:nvPr/>
          </p:nvSpPr>
          <p:spPr>
            <a:xfrm>
              <a:off x="781639" y="146613"/>
              <a:ext cx="2263865" cy="5974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300"/>
              </a:lvl1pPr>
            </a:lstStyle>
            <a:p>
              <a:pPr/>
              <a:r>
                <a:t>generation</a:t>
              </a:r>
            </a:p>
          </p:txBody>
        </p:sp>
      </p:grpSp>
      <p:sp>
        <p:nvSpPr>
          <p:cNvPr id="574" name="Slide Number"/>
          <p:cNvSpPr txBox="1"/>
          <p:nvPr>
            <p:ph type="sldNum" sz="quarter" idx="2"/>
          </p:nvPr>
        </p:nvSpPr>
        <p:spPr>
          <a:xfrm>
            <a:off x="6389427" y="9296399"/>
            <a:ext cx="219224" cy="4572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75" name="underlying…"/>
          <p:cNvSpPr txBox="1"/>
          <p:nvPr/>
        </p:nvSpPr>
        <p:spPr>
          <a:xfrm>
            <a:off x="5154224" y="2781659"/>
            <a:ext cx="2257160" cy="1105444"/>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300">
                <a:solidFill>
                  <a:srgbClr val="FFFFFF"/>
                </a:solidFill>
                <a:latin typeface="+mn-lt"/>
                <a:ea typeface="+mn-ea"/>
                <a:cs typeface="+mn-cs"/>
                <a:sym typeface="Helvetica Neue Medium"/>
              </a:defRPr>
            </a:pPr>
            <a:r>
              <a:t>underlying</a:t>
            </a:r>
          </a:p>
          <a:p>
            <a:pPr>
              <a:defRPr b="0" sz="3300">
                <a:solidFill>
                  <a:srgbClr val="FFFFFF"/>
                </a:solidFill>
                <a:latin typeface="+mn-lt"/>
                <a:ea typeface="+mn-ea"/>
                <a:cs typeface="+mn-cs"/>
                <a:sym typeface="Helvetica Neue Medium"/>
              </a:defRPr>
            </a:pPr>
            <a:r>
              <a:t>punct</a:t>
            </a:r>
          </a:p>
        </p:txBody>
      </p:sp>
      <p:sp>
        <p:nvSpPr>
          <p:cNvPr id="576" name="surface…"/>
          <p:cNvSpPr txBox="1"/>
          <p:nvPr/>
        </p:nvSpPr>
        <p:spPr>
          <a:xfrm>
            <a:off x="5181441" y="3866636"/>
            <a:ext cx="2202726" cy="1105444"/>
          </a:xfrm>
          <a:prstGeom prst="rect">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300">
                <a:solidFill>
                  <a:srgbClr val="FFFFFF"/>
                </a:solidFill>
                <a:latin typeface="+mn-lt"/>
                <a:ea typeface="+mn-ea"/>
                <a:cs typeface="+mn-cs"/>
                <a:sym typeface="Helvetica Neue Medium"/>
              </a:defRPr>
            </a:pPr>
            <a:r>
              <a:t>surface</a:t>
            </a:r>
          </a:p>
          <a:p>
            <a:pPr>
              <a:defRPr b="0" sz="3300">
                <a:solidFill>
                  <a:srgbClr val="FFFFFF"/>
                </a:solidFill>
                <a:latin typeface="+mn-lt"/>
                <a:ea typeface="+mn-ea"/>
                <a:cs typeface="+mn-cs"/>
                <a:sym typeface="Helvetica Neue Medium"/>
              </a:defRPr>
            </a:pPr>
            <a:r>
              <a:t>punct</a:t>
            </a:r>
          </a:p>
        </p:txBody>
      </p:sp>
      <p:pic>
        <p:nvPicPr>
          <p:cNvPr id="591" name="Connection Line" descr="Connection Line"/>
          <p:cNvPicPr>
            <a:picLocks noChangeAspect="0"/>
          </p:cNvPicPr>
          <p:nvPr/>
        </p:nvPicPr>
        <p:blipFill>
          <a:blip r:embed="rId5">
            <a:extLst/>
          </a:blip>
          <a:stretch>
            <a:fillRect/>
          </a:stretch>
        </p:blipFill>
        <p:spPr>
          <a:xfrm>
            <a:off x="7029403" y="1402588"/>
            <a:ext cx="785741" cy="1507779"/>
          </a:xfrm>
          <a:prstGeom prst="rect">
            <a:avLst/>
          </a:prstGeom>
        </p:spPr>
      </p:pic>
      <p:pic>
        <p:nvPicPr>
          <p:cNvPr id="593" name="Connection Line" descr="Connection Line"/>
          <p:cNvPicPr>
            <a:picLocks noChangeAspect="0"/>
          </p:cNvPicPr>
          <p:nvPr/>
        </p:nvPicPr>
        <p:blipFill>
          <a:blip r:embed="rId6">
            <a:extLst/>
          </a:blip>
          <a:stretch>
            <a:fillRect/>
          </a:stretch>
        </p:blipFill>
        <p:spPr>
          <a:xfrm>
            <a:off x="7303637" y="3766944"/>
            <a:ext cx="697284" cy="1354578"/>
          </a:xfrm>
          <a:prstGeom prst="rect">
            <a:avLst/>
          </a:prstGeom>
        </p:spPr>
      </p:pic>
      <p:pic>
        <p:nvPicPr>
          <p:cNvPr id="595" name="Connection Line" descr="Connection Line"/>
          <p:cNvPicPr>
            <a:picLocks noChangeAspect="0"/>
          </p:cNvPicPr>
          <p:nvPr/>
        </p:nvPicPr>
        <p:blipFill>
          <a:blip r:embed="rId7">
            <a:extLst/>
          </a:blip>
          <a:stretch>
            <a:fillRect/>
          </a:stretch>
        </p:blipFill>
        <p:spPr>
          <a:xfrm>
            <a:off x="4409781" y="1331881"/>
            <a:ext cx="1149623" cy="1542100"/>
          </a:xfrm>
          <a:prstGeom prst="rect">
            <a:avLst/>
          </a:prstGeom>
        </p:spPr>
      </p:pic>
      <p:pic>
        <p:nvPicPr>
          <p:cNvPr id="597" name="Connection Line" descr="Connection Line"/>
          <p:cNvPicPr>
            <a:picLocks noChangeAspect="0"/>
          </p:cNvPicPr>
          <p:nvPr/>
        </p:nvPicPr>
        <p:blipFill>
          <a:blip r:embed="rId8">
            <a:extLst/>
          </a:blip>
          <a:stretch>
            <a:fillRect/>
          </a:stretch>
        </p:blipFill>
        <p:spPr>
          <a:xfrm>
            <a:off x="4405769" y="3730423"/>
            <a:ext cx="900014" cy="1377870"/>
          </a:xfrm>
          <a:prstGeom prst="rect">
            <a:avLst/>
          </a:prstGeom>
        </p:spPr>
      </p:pic>
      <p:grpSp>
        <p:nvGrpSpPr>
          <p:cNvPr id="583" name="Group"/>
          <p:cNvGrpSpPr/>
          <p:nvPr/>
        </p:nvGrpSpPr>
        <p:grpSpPr>
          <a:xfrm>
            <a:off x="229044" y="5979744"/>
            <a:ext cx="12546712" cy="560449"/>
            <a:chOff x="0" y="0"/>
            <a:chExt cx="12546710" cy="560448"/>
          </a:xfrm>
        </p:grpSpPr>
        <p:sp>
          <p:nvSpPr>
            <p:cNvPr id="581" name="The surface punctuation has a non-obvious correlation with the tree."/>
            <p:cNvSpPr txBox="1"/>
            <p:nvPr/>
          </p:nvSpPr>
          <p:spPr>
            <a:xfrm>
              <a:off x="-1" y="-1"/>
              <a:ext cx="12546712"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vl1pPr>
            </a:lstStyle>
            <a:p>
              <a:pPr/>
              <a:r>
                <a:t>The surface punctuation has a non-obvious correlation with the tree.</a:t>
              </a:r>
            </a:p>
          </p:txBody>
        </p:sp>
        <p:sp>
          <p:nvSpPr>
            <p:cNvPr id="582" name="surface"/>
            <p:cNvSpPr txBox="1"/>
            <p:nvPr/>
          </p:nvSpPr>
          <p:spPr>
            <a:xfrm>
              <a:off x="807303" y="-1"/>
              <a:ext cx="1420369" cy="560450"/>
            </a:xfrm>
            <a:prstGeom prst="rect">
              <a:avLst/>
            </a:prstGeom>
            <a:solidFill>
              <a:schemeClr val="accent3"/>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000">
                  <a:solidFill>
                    <a:srgbClr val="FFFFFF"/>
                  </a:solidFill>
                  <a:latin typeface="+mn-lt"/>
                  <a:ea typeface="+mn-ea"/>
                  <a:cs typeface="+mn-cs"/>
                  <a:sym typeface="Helvetica Neue Medium"/>
                </a:defRPr>
              </a:lvl1pPr>
            </a:lstStyle>
            <a:p>
              <a:pPr/>
              <a:r>
                <a:t>surface</a:t>
              </a:r>
            </a:p>
          </p:txBody>
        </p:sp>
      </p:grpSp>
      <p:grpSp>
        <p:nvGrpSpPr>
          <p:cNvPr id="586" name="Group"/>
          <p:cNvGrpSpPr/>
          <p:nvPr/>
        </p:nvGrpSpPr>
        <p:grpSpPr>
          <a:xfrm>
            <a:off x="46164" y="6850801"/>
            <a:ext cx="12912472" cy="560450"/>
            <a:chOff x="0" y="0"/>
            <a:chExt cx="12912470" cy="560448"/>
          </a:xfrm>
        </p:grpSpPr>
        <p:sp>
          <p:nvSpPr>
            <p:cNvPr id="584" name="The underlying punctuation has a more direct correlation with the tree."/>
            <p:cNvSpPr txBox="1"/>
            <p:nvPr/>
          </p:nvSpPr>
          <p:spPr>
            <a:xfrm>
              <a:off x="0" y="-1"/>
              <a:ext cx="12912472"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lvl1pPr>
            </a:lstStyle>
            <a:p>
              <a:pPr/>
              <a:r>
                <a:t>The underlying punctuation has a more direct correlation with the tree.</a:t>
              </a:r>
            </a:p>
          </p:txBody>
        </p:sp>
        <p:sp>
          <p:nvSpPr>
            <p:cNvPr id="585" name="underlying"/>
            <p:cNvSpPr txBox="1"/>
            <p:nvPr/>
          </p:nvSpPr>
          <p:spPr>
            <a:xfrm>
              <a:off x="751783" y="-1"/>
              <a:ext cx="2063327" cy="560450"/>
            </a:xfrm>
            <a:prstGeom prst="rect">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000">
                  <a:solidFill>
                    <a:srgbClr val="FFFFFF"/>
                  </a:solidFill>
                  <a:latin typeface="+mn-lt"/>
                  <a:ea typeface="+mn-ea"/>
                  <a:cs typeface="+mn-cs"/>
                  <a:sym typeface="Helvetica Neue Medium"/>
                </a:defRPr>
              </a:lvl1pPr>
            </a:lstStyle>
            <a:p>
              <a:pPr/>
              <a:r>
                <a:t>underlying</a:t>
              </a:r>
            </a:p>
          </p:txBody>
        </p:sp>
      </p:gr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7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576"/>
                                        </p:tgtEl>
                                        <p:attrNameLst>
                                          <p:attrName>style.visibility</p:attrName>
                                        </p:attrNameLst>
                                      </p:cBhvr>
                                      <p:to>
                                        <p:strVal val="visible"/>
                                      </p:to>
                                    </p:set>
                                  </p:childTnLst>
                                </p:cTn>
                              </p:par>
                            </p:childTnLst>
                          </p:cTn>
                        </p:par>
                        <p:par>
                          <p:cTn id="10" fill="hold">
                            <p:stCondLst>
                              <p:cond delay="0"/>
                            </p:stCondLst>
                            <p:childTnLst>
                              <p:par>
                                <p:cTn id="11" presetClass="exit" nodeType="afterEffect" presetSubtype="0" presetID="1" grpId="3" fill="hold">
                                  <p:stCondLst>
                                    <p:cond delay="0"/>
                                  </p:stCondLst>
                                  <p:iterate type="el" backwards="0">
                                    <p:tmAbs val="0"/>
                                  </p:iterate>
                                  <p:childTnLst>
                                    <p:set>
                                      <p:cBhvr>
                                        <p:cTn id="12" fill="hold">
                                          <p:stCondLst>
                                            <p:cond delay="0"/>
                                          </p:stCondLst>
                                        </p:cTn>
                                        <p:tgtEl>
                                          <p:spTgt spid="567"/>
                                        </p:tgtEl>
                                        <p:attrNameLst>
                                          <p:attrName>style.visibility</p:attrName>
                                        </p:attrNameLst>
                                      </p:cBhvr>
                                      <p:to>
                                        <p:strVal val="hidden"/>
                                      </p:to>
                                    </p:set>
                                  </p:childTnLst>
                                </p:cTn>
                              </p:par>
                            </p:childTnLst>
                          </p:cTn>
                        </p:par>
                        <p:par>
                          <p:cTn id="13" fill="hold">
                            <p:stCondLst>
                              <p:cond delay="0"/>
                            </p:stCondLst>
                            <p:childTnLst>
                              <p:par>
                                <p:cTn id="14" presetClass="path" nodeType="afterEffect" presetSubtype="0" presetID="-1" grpId="4" accel="50000" decel="50000" fill="hold">
                                  <p:stCondLst>
                                    <p:cond delay="0"/>
                                  </p:stCondLst>
                                  <p:childTnLst>
                                    <p:animMotion path="M 0.000000 0.000000 L -0.000000 0.100233" origin="layout" pathEditMode="relative">
                                      <p:cBhvr>
                                        <p:cTn id="15" dur="1000" fill="hold"/>
                                        <p:tgtEl>
                                          <p:spTgt spid="576"/>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5" fill="hold">
                                  <p:stCondLst>
                                    <p:cond delay="0"/>
                                  </p:stCondLst>
                                  <p:iterate type="el" backwards="0">
                                    <p:tmAbs val="0"/>
                                  </p:iterate>
                                  <p:childTnLst>
                                    <p:set>
                                      <p:cBhvr>
                                        <p:cTn id="19" fill="hold"/>
                                        <p:tgtEl>
                                          <p:spTgt spid="583"/>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5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xit" nodeType="clickEffect" presetSubtype="0" presetID="1" grpId="7" fill="hold">
                                  <p:stCondLst>
                                    <p:cond delay="0"/>
                                  </p:stCondLst>
                                  <p:iterate type="el" backwards="0">
                                    <p:tmAbs val="0"/>
                                  </p:iterate>
                                  <p:childTnLst>
                                    <p:set>
                                      <p:cBhvr>
                                        <p:cTn id="26" fill="hold">
                                          <p:stCondLst>
                                            <p:cond delay="0"/>
                                          </p:stCondLst>
                                        </p:cTn>
                                        <p:tgtEl>
                                          <p:spTgt spid="573"/>
                                        </p:tgtEl>
                                        <p:attrNameLst>
                                          <p:attrName>style.visibility</p:attrName>
                                        </p:attrNameLst>
                                      </p:cBhvr>
                                      <p:to>
                                        <p:strVal val="hidden"/>
                                      </p:to>
                                    </p:set>
                                  </p:childTnLst>
                                </p:cTn>
                              </p:par>
                            </p:childTnLst>
                          </p:cTn>
                        </p:par>
                        <p:par>
                          <p:cTn id="27" fill="hold">
                            <p:stCondLst>
                              <p:cond delay="0"/>
                            </p:stCondLst>
                            <p:childTnLst>
                              <p:par>
                                <p:cTn id="28" presetClass="exit" nodeType="afterEffect" presetSubtype="0" presetID="1" grpId="8" fill="hold">
                                  <p:stCondLst>
                                    <p:cond delay="0"/>
                                  </p:stCondLst>
                                  <p:iterate type="el" backwards="0">
                                    <p:tmAbs val="0"/>
                                  </p:iterate>
                                  <p:childTnLst>
                                    <p:set>
                                      <p:cBhvr>
                                        <p:cTn id="29" fill="hold">
                                          <p:stCondLst>
                                            <p:cond delay="0"/>
                                          </p:stCondLst>
                                        </p:cTn>
                                        <p:tgtEl>
                                          <p:spTgt spid="570"/>
                                        </p:tgtEl>
                                        <p:attrNameLst>
                                          <p:attrName>style.visibility</p:attrName>
                                        </p:attrNameLst>
                                      </p:cBhvr>
                                      <p:to>
                                        <p:strVal val="hidden"/>
                                      </p:to>
                                    </p:set>
                                  </p:childTnLst>
                                </p:cTn>
                              </p:par>
                            </p:childTnLst>
                          </p:cTn>
                        </p:par>
                        <p:par>
                          <p:cTn id="30" fill="hold">
                            <p:stCondLst>
                              <p:cond delay="0"/>
                            </p:stCondLst>
                            <p:childTnLst>
                              <p:par>
                                <p:cTn id="31" presetClass="entr" nodeType="afterEffect" presetSubtype="1" presetID="22" grpId="9" fill="hold">
                                  <p:stCondLst>
                                    <p:cond delay="0"/>
                                  </p:stCondLst>
                                  <p:iterate type="el" backwards="0">
                                    <p:tmAbs val="0"/>
                                  </p:iterate>
                                  <p:childTnLst>
                                    <p:set>
                                      <p:cBhvr>
                                        <p:cTn id="32" fill="hold"/>
                                        <p:tgtEl>
                                          <p:spTgt spid="593"/>
                                        </p:tgtEl>
                                        <p:attrNameLst>
                                          <p:attrName>style.visibility</p:attrName>
                                        </p:attrNameLst>
                                      </p:cBhvr>
                                      <p:to>
                                        <p:strVal val="visible"/>
                                      </p:to>
                                    </p:set>
                                    <p:animEffect filter="wipe(up)" transition="in">
                                      <p:cBhvr>
                                        <p:cTn id="33" dur="500"/>
                                        <p:tgtEl>
                                          <p:spTgt spid="593"/>
                                        </p:tgtEl>
                                      </p:cBhvr>
                                    </p:animEffect>
                                  </p:childTnLst>
                                </p:cTn>
                              </p:par>
                            </p:childTnLst>
                          </p:cTn>
                        </p:par>
                        <p:par>
                          <p:cTn id="34" fill="hold">
                            <p:stCondLst>
                              <p:cond delay="500"/>
                            </p:stCondLst>
                            <p:childTnLst>
                              <p:par>
                                <p:cTn id="35" presetClass="entr" nodeType="afterEffect" presetSubtype="4" presetID="22" grpId="10" fill="hold">
                                  <p:stCondLst>
                                    <p:cond delay="0"/>
                                  </p:stCondLst>
                                  <p:iterate type="el" backwards="0">
                                    <p:tmAbs val="0"/>
                                  </p:iterate>
                                  <p:childTnLst>
                                    <p:set>
                                      <p:cBhvr>
                                        <p:cTn id="36" fill="hold"/>
                                        <p:tgtEl>
                                          <p:spTgt spid="597"/>
                                        </p:tgtEl>
                                        <p:attrNameLst>
                                          <p:attrName>style.visibility</p:attrName>
                                        </p:attrNameLst>
                                      </p:cBhvr>
                                      <p:to>
                                        <p:strVal val="visible"/>
                                      </p:to>
                                    </p:set>
                                    <p:animEffect filter="wipe(down)" transition="in">
                                      <p:cBhvr>
                                        <p:cTn id="37" dur="500"/>
                                        <p:tgtEl>
                                          <p:spTgt spid="597"/>
                                        </p:tgtEl>
                                      </p:cBhvr>
                                    </p:animEffect>
                                  </p:childTnLst>
                                </p:cTn>
                              </p:par>
                            </p:childTnLst>
                          </p:cTn>
                        </p:par>
                        <p:par>
                          <p:cTn id="38" fill="hold">
                            <p:stCondLst>
                              <p:cond delay="1000"/>
                            </p:stCondLst>
                            <p:childTnLst>
                              <p:par>
                                <p:cTn id="39" presetClass="entr" nodeType="afterEffect" presetSubtype="4" presetID="22" grpId="11" fill="hold">
                                  <p:stCondLst>
                                    <p:cond delay="0"/>
                                  </p:stCondLst>
                                  <p:iterate type="el" backwards="0">
                                    <p:tmAbs val="0"/>
                                  </p:iterate>
                                  <p:childTnLst>
                                    <p:set>
                                      <p:cBhvr>
                                        <p:cTn id="40" fill="hold"/>
                                        <p:tgtEl>
                                          <p:spTgt spid="595"/>
                                        </p:tgtEl>
                                        <p:attrNameLst>
                                          <p:attrName>style.visibility</p:attrName>
                                        </p:attrNameLst>
                                      </p:cBhvr>
                                      <p:to>
                                        <p:strVal val="visible"/>
                                      </p:to>
                                    </p:set>
                                    <p:animEffect filter="wipe(down)" transition="in">
                                      <p:cBhvr>
                                        <p:cTn id="41" dur="1000"/>
                                        <p:tgtEl>
                                          <p:spTgt spid="595"/>
                                        </p:tgtEl>
                                      </p:cBhvr>
                                    </p:animEffect>
                                  </p:childTnLst>
                                </p:cTn>
                              </p:par>
                            </p:childTnLst>
                          </p:cTn>
                        </p:par>
                        <p:par>
                          <p:cTn id="42" fill="hold">
                            <p:stCondLst>
                              <p:cond delay="2000"/>
                            </p:stCondLst>
                            <p:childTnLst>
                              <p:par>
                                <p:cTn id="43" presetClass="entr" nodeType="afterEffect" presetSubtype="1" presetID="22" grpId="12" fill="hold">
                                  <p:stCondLst>
                                    <p:cond delay="0"/>
                                  </p:stCondLst>
                                  <p:iterate type="el" backwards="0">
                                    <p:tmAbs val="0"/>
                                  </p:iterate>
                                  <p:childTnLst>
                                    <p:set>
                                      <p:cBhvr>
                                        <p:cTn id="44" fill="hold"/>
                                        <p:tgtEl>
                                          <p:spTgt spid="591"/>
                                        </p:tgtEl>
                                        <p:attrNameLst>
                                          <p:attrName>style.visibility</p:attrName>
                                        </p:attrNameLst>
                                      </p:cBhvr>
                                      <p:to>
                                        <p:strVal val="visible"/>
                                      </p:to>
                                    </p:set>
                                    <p:animEffect filter="wipe(up)" transition="in">
                                      <p:cBhvr>
                                        <p:cTn id="45" dur="1000"/>
                                        <p:tgtEl>
                                          <p:spTgt spid="5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6" grpId="2"/>
      <p:bldP build="whole" bldLvl="1" animBg="1" rev="0" advAuto="0" spid="575" grpId="1"/>
      <p:bldP build="whole" bldLvl="1" animBg="1" rev="0" advAuto="0" spid="593" grpId="9"/>
      <p:bldP build="whole" bldLvl="1" animBg="1" rev="0" advAuto="0" spid="597" grpId="10"/>
      <p:bldP build="whole" bldLvl="1" animBg="1" rev="0" advAuto="0" spid="591" grpId="12"/>
      <p:bldP build="whole" bldLvl="1" animBg="1" rev="0" advAuto="0" spid="586" grpId="6"/>
      <p:bldP build="whole" bldLvl="1" animBg="1" rev="0" advAuto="0" spid="570" grpId="8"/>
      <p:bldP build="whole" bldLvl="1" animBg="1" rev="0" advAuto="0" spid="583" grpId="5"/>
      <p:bldP build="whole" bldLvl="1" animBg="1" rev="0" advAuto="0" spid="567" grpId="3"/>
      <p:bldP build="whole" bldLvl="1" animBg="1" rev="0" advAuto="0" spid="573" grpId="7"/>
      <p:bldP build="whole" bldLvl="1" animBg="1" rev="0" advAuto="0" spid="595" grpId="1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