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16" r:id="rId2"/>
    <p:sldId id="855" r:id="rId3"/>
    <p:sldId id="852" r:id="rId4"/>
    <p:sldId id="853" r:id="rId5"/>
    <p:sldId id="843" r:id="rId6"/>
    <p:sldId id="844" r:id="rId7"/>
    <p:sldId id="845" r:id="rId8"/>
    <p:sldId id="685" r:id="rId9"/>
    <p:sldId id="868" r:id="rId10"/>
    <p:sldId id="693" r:id="rId11"/>
    <p:sldId id="870" r:id="rId12"/>
    <p:sldId id="694" r:id="rId13"/>
    <p:sldId id="695" r:id="rId14"/>
    <p:sldId id="696" r:id="rId15"/>
    <p:sldId id="811" r:id="rId16"/>
    <p:sldId id="697" r:id="rId17"/>
    <p:sldId id="698" r:id="rId18"/>
    <p:sldId id="871" r:id="rId19"/>
    <p:sldId id="847" r:id="rId20"/>
    <p:sldId id="848" r:id="rId21"/>
    <p:sldId id="837" r:id="rId22"/>
    <p:sldId id="841" r:id="rId23"/>
    <p:sldId id="707" r:id="rId24"/>
    <p:sldId id="708" r:id="rId25"/>
    <p:sldId id="712" r:id="rId26"/>
    <p:sldId id="857" r:id="rId27"/>
    <p:sldId id="856" r:id="rId28"/>
    <p:sldId id="859" r:id="rId29"/>
    <p:sldId id="861" r:id="rId30"/>
    <p:sldId id="863" r:id="rId31"/>
    <p:sldId id="866" r:id="rId32"/>
    <p:sldId id="867" r:id="rId33"/>
    <p:sldId id="864" r:id="rId34"/>
    <p:sldId id="865" r:id="rId35"/>
    <p:sldId id="862" r:id="rId36"/>
    <p:sldId id="718" r:id="rId37"/>
    <p:sldId id="731" r:id="rId38"/>
    <p:sldId id="705" r:id="rId39"/>
    <p:sldId id="706" r:id="rId40"/>
    <p:sldId id="849" r:id="rId41"/>
    <p:sldId id="733" r:id="rId42"/>
    <p:sldId id="738" r:id="rId43"/>
    <p:sldId id="814" r:id="rId44"/>
    <p:sldId id="46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0424" autoAdjust="0"/>
  </p:normalViewPr>
  <p:slideViewPr>
    <p:cSldViewPr snapToGrid="0">
      <p:cViewPr varScale="1">
        <p:scale>
          <a:sx n="105" d="100"/>
          <a:sy n="105" d="100"/>
        </p:scale>
        <p:origin x="-8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gormley:research:pacaya:remote_exp:dp-aware-en_001:scrape_srl:results-dp-aware-en-0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gormley:research:pacaya:remote_exp:dp-aware-en_001:scrape_srl:results-dp-aware-en-0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'Dev #Iters'!$A$23</c:f>
              <c:strCache>
                <c:ptCount val="1"/>
                <c:pt idx="0">
                  <c:v>CLL</c:v>
                </c:pt>
              </c:strCache>
            </c:strRef>
          </c:tx>
          <c:spPr>
            <a:ln w="25400">
              <a:prstDash val="sysDot"/>
            </a:ln>
          </c:spPr>
          <c:marker>
            <c:symbol val="triangle"/>
            <c:size val="11"/>
          </c:marker>
          <c:cat>
            <c:numRef>
              <c:f>'Dev #Iters'!$B$22:$I$22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</c:numCache>
            </c:numRef>
          </c:cat>
          <c:val>
            <c:numRef>
              <c:f>'Dev #Iters'!$B$23:$I$23</c:f>
              <c:numCache>
                <c:formatCode>General</c:formatCode>
                <c:ptCount val="8"/>
                <c:pt idx="0">
                  <c:v>88.72</c:v>
                </c:pt>
                <c:pt idx="1">
                  <c:v>90.96</c:v>
                </c:pt>
                <c:pt idx="2">
                  <c:v>91.45</c:v>
                </c:pt>
                <c:pt idx="3">
                  <c:v>91.49</c:v>
                </c:pt>
                <c:pt idx="4">
                  <c:v>91.54</c:v>
                </c:pt>
                <c:pt idx="5">
                  <c:v>91.58</c:v>
                </c:pt>
                <c:pt idx="6">
                  <c:v>91.63</c:v>
                </c:pt>
                <c:pt idx="7">
                  <c:v>91.62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'Dev #Iters'!$A$24</c:f>
              <c:strCache>
                <c:ptCount val="1"/>
                <c:pt idx="0">
                  <c:v>Backprop</c:v>
                </c:pt>
              </c:strCache>
            </c:strRef>
          </c:tx>
          <c:spPr>
            <a:ln w="31750">
              <a:solidFill>
                <a:srgbClr val="C32D2E"/>
              </a:solidFill>
              <a:prstDash val="sysDot"/>
            </a:ln>
          </c:spPr>
          <c:marker>
            <c:symbol val="square"/>
            <c:size val="10"/>
            <c:spPr>
              <a:solidFill>
                <a:srgbClr val="C32D2E"/>
              </a:solidFill>
              <a:ln>
                <a:solidFill>
                  <a:srgbClr val="C32D2E"/>
                </a:solidFill>
              </a:ln>
            </c:spPr>
          </c:marker>
          <c:cat>
            <c:numRef>
              <c:f>'Dev #Iters'!$B$22:$I$22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</c:numCache>
            </c:numRef>
          </c:cat>
          <c:val>
            <c:numRef>
              <c:f>'Dev #Iters'!$B$24:$I$24</c:f>
              <c:numCache>
                <c:formatCode>General</c:formatCode>
                <c:ptCount val="8"/>
                <c:pt idx="0">
                  <c:v>90.86</c:v>
                </c:pt>
                <c:pt idx="1">
                  <c:v>91.85</c:v>
                </c:pt>
                <c:pt idx="2">
                  <c:v>92.16999999999998</c:v>
                </c:pt>
                <c:pt idx="3">
                  <c:v>92.2</c:v>
                </c:pt>
                <c:pt idx="4">
                  <c:v>92.25</c:v>
                </c:pt>
                <c:pt idx="5">
                  <c:v>92.31</c:v>
                </c:pt>
                <c:pt idx="6">
                  <c:v>92.26</c:v>
                </c:pt>
                <c:pt idx="7">
                  <c:v>92.27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432216"/>
        <c:axId val="2109127592"/>
      </c:lineChart>
      <c:catAx>
        <c:axId val="2108432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Iterations of BP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9127592"/>
        <c:crosses val="autoZero"/>
        <c:auto val="1"/>
        <c:lblAlgn val="ctr"/>
        <c:lblOffset val="100"/>
        <c:noMultiLvlLbl val="0"/>
      </c:catAx>
      <c:valAx>
        <c:axId val="2109127592"/>
        <c:scaling>
          <c:orientation val="minMax"/>
          <c:min val="88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Unlabeled Attachment Score (UAS)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8432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'Test Models'!$A$24</c:f>
              <c:strCache>
                <c:ptCount val="1"/>
                <c:pt idx="0">
                  <c:v>CLL</c:v>
                </c:pt>
              </c:strCache>
            </c:strRef>
          </c:tx>
          <c:invertIfNegative val="0"/>
          <c:cat>
            <c:strRef>
              <c:f>'Test Models'!$B$23:$E$23</c:f>
              <c:strCache>
                <c:ptCount val="4"/>
                <c:pt idx="0">
                  <c:v>Unary</c:v>
                </c:pt>
                <c:pt idx="1">
                  <c:v>Grand.</c:v>
                </c:pt>
                <c:pt idx="2">
                  <c:v>Sib.</c:v>
                </c:pt>
                <c:pt idx="3">
                  <c:v>Grand.+Sib.</c:v>
                </c:pt>
              </c:strCache>
            </c:strRef>
          </c:cat>
          <c:val>
            <c:numRef>
              <c:f>'Test Models'!$B$24:$E$24</c:f>
              <c:numCache>
                <c:formatCode>General</c:formatCode>
                <c:ptCount val="4"/>
                <c:pt idx="0">
                  <c:v>91.1</c:v>
                </c:pt>
                <c:pt idx="1">
                  <c:v>91.25</c:v>
                </c:pt>
                <c:pt idx="2">
                  <c:v>91.78</c:v>
                </c:pt>
                <c:pt idx="3">
                  <c:v>91.63</c:v>
                </c:pt>
              </c:numCache>
            </c:numRef>
          </c:val>
        </c:ser>
        <c:ser>
          <c:idx val="1"/>
          <c:order val="1"/>
          <c:tx>
            <c:strRef>
              <c:f>'Test Models'!$A$25</c:f>
              <c:strCache>
                <c:ptCount val="1"/>
                <c:pt idx="0">
                  <c:v>Backprop</c:v>
                </c:pt>
              </c:strCache>
            </c:strRef>
          </c:tx>
          <c:spPr>
            <a:solidFill>
              <a:srgbClr val="C32D2E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cat>
            <c:strRef>
              <c:f>'Test Models'!$B$23:$E$23</c:f>
              <c:strCache>
                <c:ptCount val="4"/>
                <c:pt idx="0">
                  <c:v>Unary</c:v>
                </c:pt>
                <c:pt idx="1">
                  <c:v>Grand.</c:v>
                </c:pt>
                <c:pt idx="2">
                  <c:v>Sib.</c:v>
                </c:pt>
                <c:pt idx="3">
                  <c:v>Grand.+Sib.</c:v>
                </c:pt>
              </c:strCache>
            </c:strRef>
          </c:cat>
          <c:val>
            <c:numRef>
              <c:f>'Test Models'!$B$25:$E$25</c:f>
              <c:numCache>
                <c:formatCode>General</c:formatCode>
                <c:ptCount val="4"/>
                <c:pt idx="0">
                  <c:v>91.4</c:v>
                </c:pt>
                <c:pt idx="1">
                  <c:v>91.63</c:v>
                </c:pt>
                <c:pt idx="2">
                  <c:v>92.05</c:v>
                </c:pt>
                <c:pt idx="3">
                  <c:v>92.22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414504"/>
        <c:axId val="2109417448"/>
      </c:barChart>
      <c:catAx>
        <c:axId val="2109414504"/>
        <c:scaling>
          <c:orientation val="minMax"/>
        </c:scaling>
        <c:delete val="0"/>
        <c:axPos val="b"/>
        <c:majorTickMark val="out"/>
        <c:minorTickMark val="none"/>
        <c:tickLblPos val="nextTo"/>
        <c:crossAx val="2109417448"/>
        <c:crosses val="autoZero"/>
        <c:auto val="1"/>
        <c:lblAlgn val="ctr"/>
        <c:lblOffset val="100"/>
        <c:noMultiLvlLbl val="0"/>
      </c:catAx>
      <c:valAx>
        <c:axId val="2109417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Unlabeled </a:t>
                </a:r>
                <a:r>
                  <a:rPr lang="en-US" dirty="0" err="1" smtClean="0"/>
                  <a:t>Attachement</a:t>
                </a:r>
                <a:r>
                  <a:rPr lang="en-US" baseline="0" dirty="0" smtClean="0"/>
                  <a:t> Score (UAS)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109414504"/>
        <c:crosses val="autoZero"/>
        <c:crossBetween val="between"/>
        <c:majorUnit val="1.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FE80-612E-D248-B584-DA8E060B9D6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B8669-6234-4F44-A6CB-41A2A29A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1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FA95-F25F-6A4E-9805-3808DEC8B84A}" type="datetimeFigureOut">
              <a:rPr lang="en-US" smtClean="0"/>
              <a:t>10/2/15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A8895-A308-DC44-9938-C42D876E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4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Linguistics</a:t>
            </a:r>
            <a:r>
              <a:rPr lang="en-US" sz="1200" dirty="0" smtClean="0"/>
              <a:t> inspires the structures we want to predict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Our </a:t>
            </a:r>
            <a:r>
              <a:rPr lang="en-US" sz="1200" b="1" dirty="0" smtClean="0"/>
              <a:t>model</a:t>
            </a:r>
            <a:r>
              <a:rPr lang="en-US" sz="1200" dirty="0" smtClean="0"/>
              <a:t> defines a score for each structure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 also tells us what to optimize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Inference</a:t>
            </a:r>
            <a:r>
              <a:rPr lang="en-US" sz="1200" dirty="0" smtClean="0"/>
              <a:t> finds the best structure for a new sentence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(Inference</a:t>
            </a:r>
            <a:r>
              <a:rPr lang="en-US" sz="1200" dirty="0" smtClean="0"/>
              <a:t> is usually called as a subroutine in learning)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Learning</a:t>
            </a:r>
            <a:r>
              <a:rPr lang="en-US" sz="1200" dirty="0" smtClean="0"/>
              <a:t> tunes the parameters of the model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34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3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the "by hand" derivative gives the formula shown, but it contains an indigestible term - this marginal probability is hard to compute exactly.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7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Along</a:t>
            </a:r>
            <a:r>
              <a:rPr lang="en-US" baseline="0" dirty="0" smtClean="0"/>
              <a:t> with Jason Eisner, I just gave two tutorials on Structured BP at the last two ACLs.</a:t>
            </a:r>
          </a:p>
          <a:p>
            <a:r>
              <a:rPr lang="en-US" baseline="0" dirty="0" smtClean="0"/>
              <a:t>So here, I’ll summarize everything you need to know about it FOR THIS TALK in one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3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"I told you at the start that theta is the parameters of a probability model.  We're going to forget that: we'll just interpret it as the parameters of a prediction procedure - like the parameters of an SVM or a neural net.  In a way, you can think of our prediction procedure as a kind of neural net ... </a:t>
            </a:r>
          </a:p>
          <a:p>
            <a:endParaRPr lang="en-US" dirty="0" smtClean="0"/>
          </a:p>
          <a:p>
            <a:r>
              <a:rPr lang="en-US" dirty="0" smtClean="0"/>
              <a:t>Talk</a:t>
            </a:r>
            <a:r>
              <a:rPr lang="en-US" baseline="0" dirty="0" smtClean="0"/>
              <a:t> about </a:t>
            </a:r>
            <a:r>
              <a:rPr lang="en-US" dirty="0" smtClean="0"/>
              <a:t>WHAT BP DOES, not what we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7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\sigma\left(\sum_{j}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theta_j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\right)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34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there a drop in CLL?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It's not really following the gradient of log-likelihood, because of approximations - it's slow or intractable to compute the likelihood exactly; </a:t>
            </a:r>
          </a:p>
          <a:p>
            <a:r>
              <a:rPr lang="en-US" dirty="0" smtClean="0"/>
              <a:t>our method instead follows the gradient of empirical risk or</a:t>
            </a:r>
            <a:r>
              <a:rPr lang="en-US" baseline="0" dirty="0" smtClean="0"/>
              <a:t> our objective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1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4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7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10/2/15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10/2/15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10/2/15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0760"/>
            <a:ext cx="82296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31" y="-208633"/>
            <a:ext cx="2050143" cy="8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5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e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0.e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0.emf"/><Relationship Id="rId6" Type="http://schemas.openxmlformats.org/officeDocument/2006/relationships/image" Target="../media/image2.emf"/><Relationship Id="rId7" Type="http://schemas.openxmlformats.org/officeDocument/2006/relationships/image" Target="../media/image18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3.emf"/><Relationship Id="rId5" Type="http://schemas.openxmlformats.org/officeDocument/2006/relationships/image" Target="../media/image25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30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27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27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.png"/><Relationship Id="rId9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27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mgormley/pacay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4836"/>
            <a:ext cx="7772400" cy="214242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Approximation-aware </a:t>
            </a:r>
            <a:br>
              <a:rPr lang="en-US" sz="3600" b="1" dirty="0" smtClean="0">
                <a:solidFill>
                  <a:schemeClr val="accent6"/>
                </a:solidFill>
              </a:rPr>
            </a:br>
            <a:r>
              <a:rPr lang="en-US" sz="3600" b="1" dirty="0" smtClean="0">
                <a:solidFill>
                  <a:schemeClr val="accent6"/>
                </a:solidFill>
              </a:rPr>
              <a:t>Dependency Parsing by </a:t>
            </a:r>
            <a:br>
              <a:rPr lang="en-US" sz="3600" b="1" dirty="0" smtClean="0">
                <a:solidFill>
                  <a:schemeClr val="accent6"/>
                </a:solidFill>
              </a:rPr>
            </a:br>
            <a:r>
              <a:rPr lang="en-US" sz="3600" b="1" dirty="0" smtClean="0">
                <a:solidFill>
                  <a:schemeClr val="accent6"/>
                </a:solidFill>
              </a:rPr>
              <a:t>Belief Propagation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885" y="5492182"/>
            <a:ext cx="6400800" cy="1158803"/>
          </a:xfrm>
        </p:spPr>
        <p:txBody>
          <a:bodyPr>
            <a:normAutofit/>
          </a:bodyPr>
          <a:lstStyle/>
          <a:p>
            <a:r>
              <a:rPr lang="en-US" dirty="0"/>
              <a:t>September </a:t>
            </a:r>
            <a:r>
              <a:rPr lang="en-US" dirty="0" smtClean="0"/>
              <a:t>19, </a:t>
            </a:r>
            <a:r>
              <a:rPr lang="en-US" dirty="0"/>
              <a:t>2015</a:t>
            </a:r>
            <a:br>
              <a:rPr lang="en-US" dirty="0"/>
            </a:br>
            <a:r>
              <a:rPr lang="en-US" dirty="0" smtClean="0"/>
              <a:t>TACL at EMNLP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132472" y="3235983"/>
            <a:ext cx="2962288" cy="2243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Matt Gormley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Mark </a:t>
            </a:r>
            <a:r>
              <a:rPr lang="en-US" dirty="0" err="1">
                <a:solidFill>
                  <a:srgbClr val="000000"/>
                </a:solidFill>
              </a:rPr>
              <a:t>Dredze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Jason Eisner</a:t>
            </a:r>
          </a:p>
        </p:txBody>
      </p:sp>
    </p:spTree>
    <p:extLst>
      <p:ext uri="{BB962C8B-B14F-4D97-AF65-F5344CB8AC3E}">
        <p14:creationId xmlns:p14="http://schemas.microsoft.com/office/powerpoint/2010/main" val="167750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Factor Graph for Dependency Parsing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2957" y="1550205"/>
            <a:ext cx="5203345" cy="4503772"/>
            <a:chOff x="172957" y="1550205"/>
            <a:chExt cx="5203345" cy="4503772"/>
          </a:xfrm>
        </p:grpSpPr>
        <p:sp>
          <p:nvSpPr>
            <p:cNvPr id="5" name="Rectangle 4"/>
            <p:cNvSpPr/>
            <p:nvPr/>
          </p:nvSpPr>
          <p:spPr>
            <a:xfrm rot="2700000">
              <a:off x="2561445" y="3239119"/>
              <a:ext cx="4503772" cy="11259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ectangle 5"/>
            <p:cNvSpPr/>
            <p:nvPr/>
          </p:nvSpPr>
          <p:spPr>
            <a:xfrm rot="2700000">
              <a:off x="2324781" y="2679622"/>
              <a:ext cx="3377828" cy="2251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Rectangle 6"/>
            <p:cNvSpPr/>
            <p:nvPr/>
          </p:nvSpPr>
          <p:spPr>
            <a:xfrm rot="2700000">
              <a:off x="2091587" y="2116655"/>
              <a:ext cx="2251886" cy="33778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ectangle 7"/>
            <p:cNvSpPr/>
            <p:nvPr/>
          </p:nvSpPr>
          <p:spPr>
            <a:xfrm rot="2700000">
              <a:off x="1861873" y="1550206"/>
              <a:ext cx="1125942" cy="45037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-289638" y="5174407"/>
            <a:ext cx="7814426" cy="558120"/>
            <a:chOff x="1363044" y="4631175"/>
            <a:chExt cx="3226517" cy="361375"/>
          </a:xfrm>
        </p:grpSpPr>
        <p:sp>
          <p:nvSpPr>
            <p:cNvPr id="103" name="TextBox 102"/>
            <p:cNvSpPr txBox="1"/>
            <p:nvPr/>
          </p:nvSpPr>
          <p:spPr>
            <a:xfrm>
              <a:off x="1363044" y="4631175"/>
              <a:ext cx="61128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630830" y="4631175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67156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79218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3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922850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4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-666937" y="5396124"/>
            <a:ext cx="8505521" cy="563970"/>
            <a:chOff x="-1589083" y="5508719"/>
            <a:chExt cx="8950366" cy="593467"/>
          </a:xfrm>
        </p:grpSpPr>
        <p:sp>
          <p:nvSpPr>
            <p:cNvPr id="109" name="TextBox 108"/>
            <p:cNvSpPr txBox="1"/>
            <p:nvPr/>
          </p:nvSpPr>
          <p:spPr>
            <a:xfrm>
              <a:off x="135032" y="5513172"/>
              <a:ext cx="216235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Juan_Carlos</a:t>
              </a:r>
              <a:endParaRPr lang="en-US" dirty="0" smtClean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61290" y="5509631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su</a:t>
              </a:r>
              <a:endParaRPr lang="en-US" dirty="0" smtClean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96497" y="5513007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abdica</a:t>
              </a:r>
              <a:endParaRPr lang="en-US" dirty="0" smtClean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002872" y="5518253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reino</a:t>
              </a:r>
              <a:endParaRPr lang="en-US" dirty="0" smtClean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-1589083" y="5508719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&lt;WALL&gt;</a:t>
              </a:r>
            </a:p>
          </p:txBody>
        </p:sp>
      </p:grpSp>
      <p:sp>
        <p:nvSpPr>
          <p:cNvPr id="42" name="Subtitle 2"/>
          <p:cNvSpPr txBox="1">
            <a:spLocks/>
          </p:cNvSpPr>
          <p:nvPr/>
        </p:nvSpPr>
        <p:spPr>
          <a:xfrm rot="20612062">
            <a:off x="3318" y="1088777"/>
            <a:ext cx="2293880" cy="45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(Smith &amp; Eisner, 2008)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3" name="Picture 42" descr="icon-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071">
            <a:off x="1002209" y="1466230"/>
            <a:ext cx="516387" cy="690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80421" y="3583355"/>
            <a:ext cx="633113" cy="1064418"/>
          </a:xfrm>
          <a:prstGeom prst="rect">
            <a:avLst/>
          </a:prstGeom>
          <a:solidFill>
            <a:schemeClr val="accent2">
              <a:alpha val="59000"/>
            </a:schemeClr>
          </a:solidFill>
        </p:spPr>
        <p:txBody>
          <a:bodyPr wrap="square" lIns="0" rIns="0" rtlCol="0" anchor="b">
            <a:noAutofit/>
          </a:bodyPr>
          <a:lstStyle/>
          <a:p>
            <a:pPr algn="ctr"/>
            <a:r>
              <a:rPr lang="en-US" dirty="0" smtClean="0"/>
              <a:t>Left</a:t>
            </a:r>
          </a:p>
          <a:p>
            <a:pPr algn="ctr"/>
            <a:r>
              <a:rPr lang="en-US" dirty="0" smtClean="0"/>
              <a:t>arc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13534" y="3583355"/>
            <a:ext cx="625254" cy="1064418"/>
          </a:xfrm>
          <a:prstGeom prst="rect">
            <a:avLst/>
          </a:prstGeom>
          <a:solidFill>
            <a:schemeClr val="accent4">
              <a:alpha val="53000"/>
            </a:schemeClr>
          </a:solidFill>
        </p:spPr>
        <p:txBody>
          <a:bodyPr wrap="square" lIns="0" rIns="0" rtlCol="0" anchor="b">
            <a:noAutofit/>
          </a:bodyPr>
          <a:lstStyle/>
          <a:p>
            <a:pPr algn="ctr"/>
            <a:r>
              <a:rPr lang="en-US" dirty="0" smtClean="0"/>
              <a:t>Right</a:t>
            </a:r>
          </a:p>
          <a:p>
            <a:pPr algn="ctr"/>
            <a:r>
              <a:rPr lang="en-US" dirty="0" smtClean="0"/>
              <a:t>arc</a:t>
            </a:r>
          </a:p>
        </p:txBody>
      </p:sp>
      <p:sp>
        <p:nvSpPr>
          <p:cNvPr id="173" name="Oval 172"/>
          <p:cNvSpPr/>
          <p:nvPr/>
        </p:nvSpPr>
        <p:spPr>
          <a:xfrm>
            <a:off x="2890565" y="4551424"/>
            <a:ext cx="297951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2,1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457339" y="4547731"/>
            <a:ext cx="297951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1,2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4478957" y="4544933"/>
            <a:ext cx="297951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3,2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4045731" y="4541240"/>
            <a:ext cx="297951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2,3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3701768" y="3765942"/>
            <a:ext cx="297951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3,1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3268542" y="3762249"/>
            <a:ext cx="297951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1,3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6081606" y="4555116"/>
            <a:ext cx="297951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4,3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648380" y="4551423"/>
            <a:ext cx="297951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3,4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5284426" y="3755868"/>
            <a:ext cx="297951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4,2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4851200" y="3752175"/>
            <a:ext cx="297951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2,4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4482888" y="2958054"/>
            <a:ext cx="297951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4,1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049662" y="2954361"/>
            <a:ext cx="297951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1,4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1093576" y="4539551"/>
            <a:ext cx="297950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0,1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694463" y="2952671"/>
            <a:ext cx="297950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0,3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3485520" y="2150084"/>
            <a:ext cx="297950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Webdings"/>
                <a:cs typeface="Times New Roman"/>
                <a:sym typeface="Webdings"/>
              </a:rPr>
              <a:t>0,4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1889487" y="3753176"/>
            <a:ext cx="297950" cy="2984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Y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0,2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843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Factor Graph for Dependency Parsing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2957" y="1550205"/>
            <a:ext cx="5203345" cy="4503772"/>
            <a:chOff x="172957" y="1550205"/>
            <a:chExt cx="5203345" cy="4503772"/>
          </a:xfrm>
        </p:grpSpPr>
        <p:sp>
          <p:nvSpPr>
            <p:cNvPr id="5" name="Rectangle 4"/>
            <p:cNvSpPr/>
            <p:nvPr/>
          </p:nvSpPr>
          <p:spPr>
            <a:xfrm rot="2700000">
              <a:off x="2561445" y="3239119"/>
              <a:ext cx="4503772" cy="11259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ectangle 5"/>
            <p:cNvSpPr/>
            <p:nvPr/>
          </p:nvSpPr>
          <p:spPr>
            <a:xfrm rot="2700000">
              <a:off x="2324781" y="2679622"/>
              <a:ext cx="3377828" cy="2251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Rectangle 6"/>
            <p:cNvSpPr/>
            <p:nvPr/>
          </p:nvSpPr>
          <p:spPr>
            <a:xfrm rot="2700000">
              <a:off x="2091587" y="2116655"/>
              <a:ext cx="2251886" cy="33778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ectangle 7"/>
            <p:cNvSpPr/>
            <p:nvPr/>
          </p:nvSpPr>
          <p:spPr>
            <a:xfrm rot="2700000">
              <a:off x="1861873" y="1550206"/>
              <a:ext cx="1125942" cy="45037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00" name="Oval 99"/>
          <p:cNvSpPr/>
          <p:nvPr/>
        </p:nvSpPr>
        <p:spPr>
          <a:xfrm>
            <a:off x="2890565" y="4551424"/>
            <a:ext cx="297951" cy="298411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457339" y="4547731"/>
            <a:ext cx="297951" cy="298411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4478957" y="4544933"/>
            <a:ext cx="297951" cy="298411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4045731" y="4541240"/>
            <a:ext cx="297951" cy="298411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3701768" y="3765942"/>
            <a:ext cx="297951" cy="298411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3268542" y="3762249"/>
            <a:ext cx="297951" cy="298411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081606" y="4555116"/>
            <a:ext cx="297951" cy="298411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648380" y="4551423"/>
            <a:ext cx="297951" cy="298411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284426" y="3755868"/>
            <a:ext cx="297951" cy="298411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851200" y="3752175"/>
            <a:ext cx="297951" cy="298411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482888" y="2958054"/>
            <a:ext cx="297951" cy="298411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049662" y="2954361"/>
            <a:ext cx="297951" cy="298411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093576" y="4539551"/>
            <a:ext cx="297950" cy="298411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694463" y="2952671"/>
            <a:ext cx="297950" cy="298411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485520" y="2150084"/>
            <a:ext cx="297950" cy="298411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889487" y="3753176"/>
            <a:ext cx="297950" cy="298411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-289638" y="5174407"/>
            <a:ext cx="7814426" cy="558120"/>
            <a:chOff x="1363044" y="4631175"/>
            <a:chExt cx="3226517" cy="361375"/>
          </a:xfrm>
        </p:grpSpPr>
        <p:sp>
          <p:nvSpPr>
            <p:cNvPr id="103" name="TextBox 102"/>
            <p:cNvSpPr txBox="1"/>
            <p:nvPr/>
          </p:nvSpPr>
          <p:spPr>
            <a:xfrm>
              <a:off x="1363044" y="4631175"/>
              <a:ext cx="61128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630830" y="4631175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67156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79218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3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922850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4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-666937" y="5396124"/>
            <a:ext cx="8505521" cy="563970"/>
            <a:chOff x="-1589083" y="5508719"/>
            <a:chExt cx="8950366" cy="593467"/>
          </a:xfrm>
        </p:grpSpPr>
        <p:sp>
          <p:nvSpPr>
            <p:cNvPr id="109" name="TextBox 108"/>
            <p:cNvSpPr txBox="1"/>
            <p:nvPr/>
          </p:nvSpPr>
          <p:spPr>
            <a:xfrm>
              <a:off x="135032" y="5513172"/>
              <a:ext cx="216235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Juan_Carlos</a:t>
              </a:r>
              <a:endParaRPr lang="en-US" dirty="0" smtClean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61290" y="5509631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su</a:t>
              </a:r>
              <a:endParaRPr lang="en-US" dirty="0" smtClean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96497" y="5513007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abdica</a:t>
              </a:r>
              <a:endParaRPr lang="en-US" dirty="0" smtClean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002872" y="5518253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reino</a:t>
              </a:r>
              <a:endParaRPr lang="en-US" dirty="0" smtClean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-1589083" y="5508719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&lt;WALL&gt;</a:t>
              </a:r>
            </a:p>
          </p:txBody>
        </p:sp>
      </p:grpSp>
      <p:cxnSp>
        <p:nvCxnSpPr>
          <p:cNvPr id="114" name="Curved Connector 113"/>
          <p:cNvCxnSpPr>
            <a:stCxn id="112" idx="2"/>
            <a:endCxn id="110" idx="2"/>
          </p:cNvCxnSpPr>
          <p:nvPr/>
        </p:nvCxnSpPr>
        <p:spPr>
          <a:xfrm rot="5400000" flipH="1">
            <a:off x="5933893" y="5176001"/>
            <a:ext cx="8193" cy="1559993"/>
          </a:xfrm>
          <a:prstGeom prst="curvedConnector3">
            <a:avLst>
              <a:gd name="adj1" fmla="val -2457272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11" idx="2"/>
            <a:endCxn id="109" idx="2"/>
          </p:cNvCxnSpPr>
          <p:nvPr/>
        </p:nvCxnSpPr>
        <p:spPr>
          <a:xfrm rot="5400000">
            <a:off x="2787357" y="5166679"/>
            <a:ext cx="157" cy="1577016"/>
          </a:xfrm>
          <a:prstGeom prst="curvedConnector3">
            <a:avLst>
              <a:gd name="adj1" fmla="val 12852696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stCxn id="111" idx="2"/>
            <a:endCxn id="112" idx="2"/>
          </p:cNvCxnSpPr>
          <p:nvPr/>
        </p:nvCxnSpPr>
        <p:spPr>
          <a:xfrm rot="16200000" flipH="1">
            <a:off x="5144473" y="4386580"/>
            <a:ext cx="4985" cy="3142044"/>
          </a:xfrm>
          <a:prstGeom prst="curvedConnector3">
            <a:avLst>
              <a:gd name="adj1" fmla="val 802222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113" idx="2"/>
            <a:endCxn id="111" idx="2"/>
          </p:cNvCxnSpPr>
          <p:nvPr/>
        </p:nvCxnSpPr>
        <p:spPr>
          <a:xfrm rot="16200000" flipH="1">
            <a:off x="2012765" y="4391929"/>
            <a:ext cx="4075" cy="3122282"/>
          </a:xfrm>
          <a:prstGeom prst="curvedConnector3">
            <a:avLst>
              <a:gd name="adj1" fmla="val 8471364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ubtitle 2"/>
          <p:cNvSpPr txBox="1">
            <a:spLocks/>
          </p:cNvSpPr>
          <p:nvPr/>
        </p:nvSpPr>
        <p:spPr>
          <a:xfrm rot="20612062">
            <a:off x="3318" y="1088777"/>
            <a:ext cx="2293880" cy="45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(Smith &amp; Eisner, 2008)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3" name="Picture 42" descr="icon-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071">
            <a:off x="1002209" y="1466230"/>
            <a:ext cx="516387" cy="690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580421" y="3583355"/>
            <a:ext cx="633113" cy="1064418"/>
          </a:xfrm>
          <a:prstGeom prst="rect">
            <a:avLst/>
          </a:prstGeom>
          <a:solidFill>
            <a:schemeClr val="accent2">
              <a:alpha val="59000"/>
            </a:schemeClr>
          </a:solidFill>
        </p:spPr>
        <p:txBody>
          <a:bodyPr wrap="square" lIns="0" rIns="0" rtlCol="0" anchor="b">
            <a:noAutofit/>
          </a:bodyPr>
          <a:lstStyle/>
          <a:p>
            <a:pPr algn="ctr"/>
            <a:r>
              <a:rPr lang="en-US" dirty="0" smtClean="0"/>
              <a:t>Left</a:t>
            </a:r>
          </a:p>
          <a:p>
            <a:pPr algn="ctr"/>
            <a:r>
              <a:rPr lang="en-US" dirty="0" smtClean="0"/>
              <a:t>arc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13534" y="3583355"/>
            <a:ext cx="625254" cy="1064418"/>
          </a:xfrm>
          <a:prstGeom prst="rect">
            <a:avLst/>
          </a:prstGeom>
          <a:solidFill>
            <a:schemeClr val="accent4">
              <a:alpha val="53000"/>
            </a:schemeClr>
          </a:solidFill>
        </p:spPr>
        <p:txBody>
          <a:bodyPr wrap="square" lIns="0" rIns="0" rtlCol="0" anchor="b">
            <a:noAutofit/>
          </a:bodyPr>
          <a:lstStyle/>
          <a:p>
            <a:pPr algn="ctr"/>
            <a:r>
              <a:rPr lang="en-US" dirty="0" smtClean="0"/>
              <a:t>Right</a:t>
            </a:r>
          </a:p>
          <a:p>
            <a:pPr algn="ctr"/>
            <a:r>
              <a:rPr lang="en-US" dirty="0" smtClean="0"/>
              <a:t>arc</a:t>
            </a:r>
          </a:p>
        </p:txBody>
      </p:sp>
    </p:spTree>
    <p:extLst>
      <p:ext uri="{BB962C8B-B14F-4D97-AF65-F5344CB8AC3E}">
        <p14:creationId xmlns:p14="http://schemas.microsoft.com/office/powerpoint/2010/main" val="73205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Factor Graph for Dependency Parsing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2700000">
            <a:off x="2561445" y="3239119"/>
            <a:ext cx="4503772" cy="112594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5"/>
          <p:cNvSpPr/>
          <p:nvPr/>
        </p:nvSpPr>
        <p:spPr>
          <a:xfrm rot="2700000">
            <a:off x="2324781" y="2679622"/>
            <a:ext cx="3377828" cy="2251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/>
          <p:cNvSpPr/>
          <p:nvPr/>
        </p:nvSpPr>
        <p:spPr>
          <a:xfrm rot="2700000">
            <a:off x="2091587" y="2116655"/>
            <a:ext cx="2251886" cy="33778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/>
          <p:cNvSpPr/>
          <p:nvPr/>
        </p:nvSpPr>
        <p:spPr>
          <a:xfrm rot="2700000">
            <a:off x="1861873" y="1550206"/>
            <a:ext cx="1125942" cy="450377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6" name="Group 25"/>
          <p:cNvGrpSpPr/>
          <p:nvPr/>
        </p:nvGrpSpPr>
        <p:grpSpPr>
          <a:xfrm>
            <a:off x="2457339" y="4547731"/>
            <a:ext cx="731177" cy="505337"/>
            <a:chOff x="1669583" y="4641148"/>
            <a:chExt cx="761821" cy="526516"/>
          </a:xfrm>
        </p:grpSpPr>
        <p:cxnSp>
          <p:nvCxnSpPr>
            <p:cNvPr id="96" name="Straight Connector 95"/>
            <p:cNvCxnSpPr>
              <a:stCxn id="100" idx="4"/>
              <a:endCxn id="97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98" name="Straight Connector 97"/>
            <p:cNvCxnSpPr>
              <a:stCxn id="101" idx="4"/>
              <a:endCxn id="99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45731" y="4541240"/>
            <a:ext cx="731177" cy="505337"/>
            <a:chOff x="1669583" y="4641148"/>
            <a:chExt cx="761821" cy="526516"/>
          </a:xfrm>
        </p:grpSpPr>
        <p:cxnSp>
          <p:nvCxnSpPr>
            <p:cNvPr id="90" name="Straight Connector 89"/>
            <p:cNvCxnSpPr>
              <a:stCxn id="94" idx="4"/>
              <a:endCxn id="91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92" name="Straight Connector 91"/>
            <p:cNvCxnSpPr>
              <a:stCxn id="95" idx="4"/>
              <a:endCxn id="93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68542" y="3762249"/>
            <a:ext cx="731177" cy="505337"/>
            <a:chOff x="1669583" y="4641148"/>
            <a:chExt cx="761821" cy="526516"/>
          </a:xfrm>
        </p:grpSpPr>
        <p:cxnSp>
          <p:nvCxnSpPr>
            <p:cNvPr id="84" name="Straight Connector 83"/>
            <p:cNvCxnSpPr>
              <a:stCxn id="88" idx="4"/>
              <a:endCxn id="85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86" name="Straight Connector 85"/>
            <p:cNvCxnSpPr>
              <a:stCxn id="89" idx="4"/>
              <a:endCxn id="87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48380" y="4551423"/>
            <a:ext cx="731177" cy="505337"/>
            <a:chOff x="1669583" y="4641148"/>
            <a:chExt cx="761821" cy="526516"/>
          </a:xfrm>
        </p:grpSpPr>
        <p:cxnSp>
          <p:nvCxnSpPr>
            <p:cNvPr id="78" name="Straight Connector 77"/>
            <p:cNvCxnSpPr>
              <a:stCxn id="82" idx="4"/>
              <a:endCxn id="79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80" name="Straight Connector 79"/>
            <p:cNvCxnSpPr>
              <a:stCxn id="83" idx="4"/>
              <a:endCxn id="81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51200" y="3752175"/>
            <a:ext cx="731177" cy="505337"/>
            <a:chOff x="1669583" y="4641148"/>
            <a:chExt cx="761821" cy="526516"/>
          </a:xfrm>
        </p:grpSpPr>
        <p:cxnSp>
          <p:nvCxnSpPr>
            <p:cNvPr id="72" name="Straight Connector 71"/>
            <p:cNvCxnSpPr>
              <a:stCxn id="76" idx="4"/>
              <a:endCxn id="73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74" name="Straight Connector 73"/>
            <p:cNvCxnSpPr>
              <a:stCxn id="77" idx="4"/>
              <a:endCxn id="75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49662" y="2954361"/>
            <a:ext cx="731177" cy="505337"/>
            <a:chOff x="1669583" y="4641148"/>
            <a:chExt cx="761821" cy="526516"/>
          </a:xfrm>
        </p:grpSpPr>
        <p:cxnSp>
          <p:nvCxnSpPr>
            <p:cNvPr id="66" name="Straight Connector 65"/>
            <p:cNvCxnSpPr>
              <a:stCxn id="70" idx="4"/>
              <a:endCxn id="67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68" name="Straight Connector 67"/>
            <p:cNvCxnSpPr>
              <a:stCxn id="71" idx="4"/>
              <a:endCxn id="69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3576" y="4539551"/>
            <a:ext cx="297950" cy="505337"/>
            <a:chOff x="1672758" y="4641148"/>
            <a:chExt cx="310438" cy="526516"/>
          </a:xfrm>
        </p:grpSpPr>
        <p:cxnSp>
          <p:nvCxnSpPr>
            <p:cNvPr id="63" name="Straight Connector 62"/>
            <p:cNvCxnSpPr>
              <a:stCxn id="65" idx="4"/>
              <a:endCxn id="64" idx="0"/>
            </p:cNvCxnSpPr>
            <p:nvPr/>
          </p:nvCxnSpPr>
          <p:spPr>
            <a:xfrm flipH="1">
              <a:off x="1827776" y="4952066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1770445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672758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94463" y="2952671"/>
            <a:ext cx="297950" cy="505337"/>
            <a:chOff x="3340741" y="2987760"/>
            <a:chExt cx="310438" cy="526516"/>
          </a:xfrm>
        </p:grpSpPr>
        <p:cxnSp>
          <p:nvCxnSpPr>
            <p:cNvPr id="60" name="Straight Connector 59"/>
            <p:cNvCxnSpPr>
              <a:stCxn id="62" idx="4"/>
              <a:endCxn id="61" idx="0"/>
            </p:cNvCxnSpPr>
            <p:nvPr/>
          </p:nvCxnSpPr>
          <p:spPr>
            <a:xfrm flipH="1">
              <a:off x="3495759" y="3298678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3438428" y="3399614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340741" y="2987760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85520" y="2150084"/>
            <a:ext cx="297950" cy="505337"/>
            <a:chOff x="4164954" y="2151534"/>
            <a:chExt cx="310438" cy="526516"/>
          </a:xfrm>
        </p:grpSpPr>
        <p:cxnSp>
          <p:nvCxnSpPr>
            <p:cNvPr id="57" name="Straight Connector 56"/>
            <p:cNvCxnSpPr>
              <a:stCxn id="59" idx="4"/>
              <a:endCxn id="58" idx="0"/>
            </p:cNvCxnSpPr>
            <p:nvPr/>
          </p:nvCxnSpPr>
          <p:spPr>
            <a:xfrm flipH="1">
              <a:off x="4319972" y="2462452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4262641" y="2563388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164954" y="2151534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89487" y="3753176"/>
            <a:ext cx="297950" cy="505337"/>
            <a:chOff x="2502031" y="3821812"/>
            <a:chExt cx="310438" cy="526516"/>
          </a:xfrm>
        </p:grpSpPr>
        <p:sp>
          <p:nvSpPr>
            <p:cNvPr id="54" name="Rectangle 53"/>
            <p:cNvSpPr/>
            <p:nvPr/>
          </p:nvSpPr>
          <p:spPr>
            <a:xfrm>
              <a:off x="2599718" y="4233666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55" name="Straight Connector 54"/>
            <p:cNvCxnSpPr>
              <a:stCxn id="56" idx="4"/>
              <a:endCxn id="54" idx="0"/>
            </p:cNvCxnSpPr>
            <p:nvPr/>
          </p:nvCxnSpPr>
          <p:spPr>
            <a:xfrm flipH="1">
              <a:off x="2657049" y="4132730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502031" y="3821812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-289638" y="5174407"/>
            <a:ext cx="7814426" cy="558120"/>
            <a:chOff x="1363044" y="4631175"/>
            <a:chExt cx="3226517" cy="361375"/>
          </a:xfrm>
        </p:grpSpPr>
        <p:sp>
          <p:nvSpPr>
            <p:cNvPr id="103" name="TextBox 102"/>
            <p:cNvSpPr txBox="1"/>
            <p:nvPr/>
          </p:nvSpPr>
          <p:spPr>
            <a:xfrm>
              <a:off x="1363044" y="4631175"/>
              <a:ext cx="61128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630830" y="4631175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67156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79218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3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922850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4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-666937" y="5396124"/>
            <a:ext cx="8505521" cy="563970"/>
            <a:chOff x="-1589083" y="5508719"/>
            <a:chExt cx="8950366" cy="593467"/>
          </a:xfrm>
        </p:grpSpPr>
        <p:sp>
          <p:nvSpPr>
            <p:cNvPr id="109" name="TextBox 108"/>
            <p:cNvSpPr txBox="1"/>
            <p:nvPr/>
          </p:nvSpPr>
          <p:spPr>
            <a:xfrm>
              <a:off x="135032" y="5513172"/>
              <a:ext cx="216235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Juan_Carlos</a:t>
              </a:r>
              <a:endParaRPr lang="en-US" dirty="0" smtClean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61290" y="5509631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su</a:t>
              </a:r>
              <a:endParaRPr lang="en-US" dirty="0" smtClean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96497" y="5513007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abdica</a:t>
              </a:r>
              <a:endParaRPr lang="en-US" dirty="0" smtClean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002872" y="5518253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reino</a:t>
              </a:r>
              <a:endParaRPr lang="en-US" dirty="0" smtClean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-1589083" y="5508719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&lt;WALL&gt;</a:t>
              </a:r>
            </a:p>
          </p:txBody>
        </p:sp>
      </p:grpSp>
      <p:cxnSp>
        <p:nvCxnSpPr>
          <p:cNvPr id="114" name="Curved Connector 113"/>
          <p:cNvCxnSpPr>
            <a:stCxn id="112" idx="2"/>
            <a:endCxn id="110" idx="2"/>
          </p:cNvCxnSpPr>
          <p:nvPr/>
        </p:nvCxnSpPr>
        <p:spPr>
          <a:xfrm rot="5400000" flipH="1">
            <a:off x="5933893" y="5176001"/>
            <a:ext cx="8193" cy="1559993"/>
          </a:xfrm>
          <a:prstGeom prst="curvedConnector3">
            <a:avLst>
              <a:gd name="adj1" fmla="val -2457272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11" idx="2"/>
            <a:endCxn id="109" idx="2"/>
          </p:cNvCxnSpPr>
          <p:nvPr/>
        </p:nvCxnSpPr>
        <p:spPr>
          <a:xfrm rot="5400000">
            <a:off x="2787357" y="5166679"/>
            <a:ext cx="157" cy="1577016"/>
          </a:xfrm>
          <a:prstGeom prst="curvedConnector3">
            <a:avLst>
              <a:gd name="adj1" fmla="val 12852696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stCxn id="111" idx="2"/>
            <a:endCxn id="112" idx="2"/>
          </p:cNvCxnSpPr>
          <p:nvPr/>
        </p:nvCxnSpPr>
        <p:spPr>
          <a:xfrm rot="16200000" flipH="1">
            <a:off x="5144473" y="4386580"/>
            <a:ext cx="4985" cy="3142044"/>
          </a:xfrm>
          <a:prstGeom prst="curvedConnector3">
            <a:avLst>
              <a:gd name="adj1" fmla="val 802222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113" idx="2"/>
            <a:endCxn id="111" idx="2"/>
          </p:cNvCxnSpPr>
          <p:nvPr/>
        </p:nvCxnSpPr>
        <p:spPr>
          <a:xfrm rot="16200000" flipH="1">
            <a:off x="2012765" y="4391929"/>
            <a:ext cx="4075" cy="3122282"/>
          </a:xfrm>
          <a:prstGeom prst="curvedConnector3">
            <a:avLst>
              <a:gd name="adj1" fmla="val 8471364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642999" y="2263697"/>
            <a:ext cx="2425350" cy="64455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dirty="0" smtClean="0"/>
              <a:t>Unary: local opinion about one edge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427179" y="2415003"/>
            <a:ext cx="192024" cy="192024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21" name="Picture 120" descr="icon-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071">
            <a:off x="1002209" y="1466230"/>
            <a:ext cx="516387" cy="690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" name="Subtitle 2"/>
          <p:cNvSpPr txBox="1">
            <a:spLocks/>
          </p:cNvSpPr>
          <p:nvPr/>
        </p:nvSpPr>
        <p:spPr>
          <a:xfrm rot="20612062">
            <a:off x="3318" y="1088777"/>
            <a:ext cx="2293880" cy="45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(Smith &amp; Eisner, 2008)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6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Factor Graph for Dependency Parsing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2700000">
            <a:off x="2561445" y="3239119"/>
            <a:ext cx="4503772" cy="112594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5"/>
          <p:cNvSpPr/>
          <p:nvPr/>
        </p:nvSpPr>
        <p:spPr>
          <a:xfrm rot="2700000">
            <a:off x="2324781" y="2679622"/>
            <a:ext cx="3377828" cy="2251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/>
          <p:cNvSpPr/>
          <p:nvPr/>
        </p:nvSpPr>
        <p:spPr>
          <a:xfrm rot="2700000">
            <a:off x="2091587" y="2116655"/>
            <a:ext cx="2251886" cy="33778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/>
          <p:cNvSpPr/>
          <p:nvPr/>
        </p:nvSpPr>
        <p:spPr>
          <a:xfrm rot="2700000">
            <a:off x="1861873" y="1550206"/>
            <a:ext cx="1125942" cy="450377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6" name="Group 25"/>
          <p:cNvGrpSpPr/>
          <p:nvPr/>
        </p:nvGrpSpPr>
        <p:grpSpPr>
          <a:xfrm>
            <a:off x="2457339" y="4547731"/>
            <a:ext cx="731177" cy="505337"/>
            <a:chOff x="1669583" y="4641148"/>
            <a:chExt cx="761821" cy="526516"/>
          </a:xfrm>
        </p:grpSpPr>
        <p:cxnSp>
          <p:nvCxnSpPr>
            <p:cNvPr id="96" name="Straight Connector 95"/>
            <p:cNvCxnSpPr>
              <a:stCxn id="100" idx="4"/>
              <a:endCxn id="97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98" name="Straight Connector 97"/>
            <p:cNvCxnSpPr>
              <a:stCxn id="101" idx="4"/>
              <a:endCxn id="99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45731" y="4541240"/>
            <a:ext cx="731177" cy="505337"/>
            <a:chOff x="1669583" y="4641148"/>
            <a:chExt cx="761821" cy="526516"/>
          </a:xfrm>
        </p:grpSpPr>
        <p:cxnSp>
          <p:nvCxnSpPr>
            <p:cNvPr id="90" name="Straight Connector 89"/>
            <p:cNvCxnSpPr>
              <a:stCxn id="94" idx="4"/>
              <a:endCxn id="91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92" name="Straight Connector 91"/>
            <p:cNvCxnSpPr>
              <a:stCxn id="95" idx="4"/>
              <a:endCxn id="93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68542" y="3762249"/>
            <a:ext cx="731177" cy="505337"/>
            <a:chOff x="1669583" y="4641148"/>
            <a:chExt cx="761821" cy="526516"/>
          </a:xfrm>
        </p:grpSpPr>
        <p:cxnSp>
          <p:nvCxnSpPr>
            <p:cNvPr id="84" name="Straight Connector 83"/>
            <p:cNvCxnSpPr>
              <a:stCxn id="88" idx="4"/>
              <a:endCxn id="85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86" name="Straight Connector 85"/>
            <p:cNvCxnSpPr>
              <a:stCxn id="89" idx="4"/>
              <a:endCxn id="87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48380" y="4551423"/>
            <a:ext cx="731177" cy="505337"/>
            <a:chOff x="1669583" y="4641148"/>
            <a:chExt cx="761821" cy="526516"/>
          </a:xfrm>
        </p:grpSpPr>
        <p:cxnSp>
          <p:nvCxnSpPr>
            <p:cNvPr id="78" name="Straight Connector 77"/>
            <p:cNvCxnSpPr>
              <a:stCxn id="82" idx="4"/>
              <a:endCxn id="79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80" name="Straight Connector 79"/>
            <p:cNvCxnSpPr>
              <a:stCxn id="83" idx="4"/>
              <a:endCxn id="81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51200" y="3752175"/>
            <a:ext cx="731177" cy="505337"/>
            <a:chOff x="1669583" y="4641148"/>
            <a:chExt cx="761821" cy="526516"/>
          </a:xfrm>
        </p:grpSpPr>
        <p:cxnSp>
          <p:nvCxnSpPr>
            <p:cNvPr id="72" name="Straight Connector 71"/>
            <p:cNvCxnSpPr>
              <a:stCxn id="76" idx="4"/>
              <a:endCxn id="73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74" name="Straight Connector 73"/>
            <p:cNvCxnSpPr>
              <a:stCxn id="77" idx="4"/>
              <a:endCxn id="75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49662" y="2954361"/>
            <a:ext cx="731177" cy="505337"/>
            <a:chOff x="1669583" y="4641148"/>
            <a:chExt cx="761821" cy="526516"/>
          </a:xfrm>
        </p:grpSpPr>
        <p:cxnSp>
          <p:nvCxnSpPr>
            <p:cNvPr id="66" name="Straight Connector 65"/>
            <p:cNvCxnSpPr>
              <a:stCxn id="70" idx="4"/>
              <a:endCxn id="67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68" name="Straight Connector 67"/>
            <p:cNvCxnSpPr>
              <a:stCxn id="71" idx="4"/>
              <a:endCxn id="69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3576" y="4539551"/>
            <a:ext cx="297950" cy="505337"/>
            <a:chOff x="1672758" y="4641148"/>
            <a:chExt cx="310438" cy="526516"/>
          </a:xfrm>
        </p:grpSpPr>
        <p:cxnSp>
          <p:nvCxnSpPr>
            <p:cNvPr id="63" name="Straight Connector 62"/>
            <p:cNvCxnSpPr>
              <a:stCxn id="65" idx="4"/>
              <a:endCxn id="64" idx="0"/>
            </p:cNvCxnSpPr>
            <p:nvPr/>
          </p:nvCxnSpPr>
          <p:spPr>
            <a:xfrm flipH="1">
              <a:off x="1827776" y="4952066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1770445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672758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94463" y="2952671"/>
            <a:ext cx="297950" cy="505337"/>
            <a:chOff x="3340741" y="2987760"/>
            <a:chExt cx="310438" cy="526516"/>
          </a:xfrm>
        </p:grpSpPr>
        <p:cxnSp>
          <p:nvCxnSpPr>
            <p:cNvPr id="60" name="Straight Connector 59"/>
            <p:cNvCxnSpPr>
              <a:stCxn id="62" idx="4"/>
              <a:endCxn id="61" idx="0"/>
            </p:cNvCxnSpPr>
            <p:nvPr/>
          </p:nvCxnSpPr>
          <p:spPr>
            <a:xfrm flipH="1">
              <a:off x="3495759" y="3298678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3438428" y="3399614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340741" y="2987760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85520" y="2150084"/>
            <a:ext cx="297950" cy="505337"/>
            <a:chOff x="4164954" y="2151534"/>
            <a:chExt cx="310438" cy="526516"/>
          </a:xfrm>
        </p:grpSpPr>
        <p:cxnSp>
          <p:nvCxnSpPr>
            <p:cNvPr id="57" name="Straight Connector 56"/>
            <p:cNvCxnSpPr>
              <a:stCxn id="59" idx="4"/>
              <a:endCxn id="58" idx="0"/>
            </p:cNvCxnSpPr>
            <p:nvPr/>
          </p:nvCxnSpPr>
          <p:spPr>
            <a:xfrm flipH="1">
              <a:off x="4319972" y="2462452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4262641" y="2563388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164954" y="2151534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89487" y="3753176"/>
            <a:ext cx="297950" cy="505337"/>
            <a:chOff x="2502031" y="3821812"/>
            <a:chExt cx="310438" cy="526516"/>
          </a:xfrm>
        </p:grpSpPr>
        <p:sp>
          <p:nvSpPr>
            <p:cNvPr id="54" name="Rectangle 53"/>
            <p:cNvSpPr/>
            <p:nvPr/>
          </p:nvSpPr>
          <p:spPr>
            <a:xfrm>
              <a:off x="2599718" y="4233666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55" name="Straight Connector 54"/>
            <p:cNvCxnSpPr>
              <a:stCxn id="56" idx="4"/>
              <a:endCxn id="54" idx="0"/>
            </p:cNvCxnSpPr>
            <p:nvPr/>
          </p:nvCxnSpPr>
          <p:spPr>
            <a:xfrm flipH="1">
              <a:off x="2657049" y="4132730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502031" y="3821812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-289638" y="5174407"/>
            <a:ext cx="7814426" cy="558120"/>
            <a:chOff x="1363044" y="4631175"/>
            <a:chExt cx="3226517" cy="361375"/>
          </a:xfrm>
        </p:grpSpPr>
        <p:sp>
          <p:nvSpPr>
            <p:cNvPr id="103" name="TextBox 102"/>
            <p:cNvSpPr txBox="1"/>
            <p:nvPr/>
          </p:nvSpPr>
          <p:spPr>
            <a:xfrm>
              <a:off x="1363044" y="4631175"/>
              <a:ext cx="61128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630830" y="4631175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67156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79218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3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922850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4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-666937" y="5396124"/>
            <a:ext cx="8505521" cy="563970"/>
            <a:chOff x="-1589083" y="5508719"/>
            <a:chExt cx="8950366" cy="593467"/>
          </a:xfrm>
        </p:grpSpPr>
        <p:sp>
          <p:nvSpPr>
            <p:cNvPr id="109" name="TextBox 108"/>
            <p:cNvSpPr txBox="1"/>
            <p:nvPr/>
          </p:nvSpPr>
          <p:spPr>
            <a:xfrm>
              <a:off x="135032" y="5513172"/>
              <a:ext cx="216235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Juan_Carlos</a:t>
              </a:r>
              <a:endParaRPr lang="en-US" dirty="0" smtClean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61290" y="5509631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su</a:t>
              </a:r>
              <a:endParaRPr lang="en-US" dirty="0" smtClean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96497" y="5513007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abdica</a:t>
              </a:r>
              <a:endParaRPr lang="en-US" dirty="0" smtClean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002872" y="5518253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reino</a:t>
              </a:r>
              <a:endParaRPr lang="en-US" dirty="0" smtClean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-1589083" y="5508719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&lt;WALL&gt;</a:t>
              </a:r>
            </a:p>
          </p:txBody>
        </p:sp>
      </p:grpSp>
      <p:cxnSp>
        <p:nvCxnSpPr>
          <p:cNvPr id="114" name="Curved Connector 113"/>
          <p:cNvCxnSpPr>
            <a:stCxn id="112" idx="2"/>
            <a:endCxn id="110" idx="2"/>
          </p:cNvCxnSpPr>
          <p:nvPr/>
        </p:nvCxnSpPr>
        <p:spPr>
          <a:xfrm rot="5400000" flipH="1">
            <a:off x="5933893" y="5176001"/>
            <a:ext cx="8193" cy="1559993"/>
          </a:xfrm>
          <a:prstGeom prst="curvedConnector3">
            <a:avLst>
              <a:gd name="adj1" fmla="val -2457272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11" idx="2"/>
            <a:endCxn id="109" idx="2"/>
          </p:cNvCxnSpPr>
          <p:nvPr/>
        </p:nvCxnSpPr>
        <p:spPr>
          <a:xfrm rot="5400000">
            <a:off x="2787357" y="5166679"/>
            <a:ext cx="157" cy="1577016"/>
          </a:xfrm>
          <a:prstGeom prst="curvedConnector3">
            <a:avLst>
              <a:gd name="adj1" fmla="val 12852696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stCxn id="111" idx="2"/>
            <a:endCxn id="112" idx="2"/>
          </p:cNvCxnSpPr>
          <p:nvPr/>
        </p:nvCxnSpPr>
        <p:spPr>
          <a:xfrm rot="16200000" flipH="1">
            <a:off x="5144473" y="4386580"/>
            <a:ext cx="4985" cy="3142044"/>
          </a:xfrm>
          <a:prstGeom prst="curvedConnector3">
            <a:avLst>
              <a:gd name="adj1" fmla="val 802222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113" idx="2"/>
            <a:endCxn id="111" idx="2"/>
          </p:cNvCxnSpPr>
          <p:nvPr/>
        </p:nvCxnSpPr>
        <p:spPr>
          <a:xfrm rot="16200000" flipH="1">
            <a:off x="2012765" y="4391929"/>
            <a:ext cx="4075" cy="3122282"/>
          </a:xfrm>
          <a:prstGeom prst="curvedConnector3">
            <a:avLst>
              <a:gd name="adj1" fmla="val 8471364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642999" y="2263697"/>
            <a:ext cx="2425350" cy="64455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dirty="0" smtClean="0"/>
              <a:t>Unary: local opinion about one edge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427179" y="2415003"/>
            <a:ext cx="192024" cy="192024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21" name="Picture 120" descr="icon-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071">
            <a:off x="1002209" y="1466230"/>
            <a:ext cx="516387" cy="690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" name="Subtitle 2"/>
          <p:cNvSpPr txBox="1">
            <a:spLocks/>
          </p:cNvSpPr>
          <p:nvPr/>
        </p:nvSpPr>
        <p:spPr>
          <a:xfrm rot="20612062">
            <a:off x="3318" y="1088777"/>
            <a:ext cx="2293880" cy="45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(Smith &amp; Eisner, 2008)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18" name="Curved Connector 117"/>
          <p:cNvCxnSpPr>
            <a:stCxn id="110" idx="2"/>
            <a:endCxn id="112" idx="2"/>
          </p:cNvCxnSpPr>
          <p:nvPr/>
        </p:nvCxnSpPr>
        <p:spPr>
          <a:xfrm rot="16200000" flipH="1">
            <a:off x="5933894" y="5176000"/>
            <a:ext cx="8193" cy="1559993"/>
          </a:xfrm>
          <a:prstGeom prst="curvedConnector3">
            <a:avLst>
              <a:gd name="adj1" fmla="val -3037215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1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Factor Graph for Dependency Parsing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2700000">
            <a:off x="2561445" y="3239119"/>
            <a:ext cx="4503772" cy="112594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5"/>
          <p:cNvSpPr/>
          <p:nvPr/>
        </p:nvSpPr>
        <p:spPr>
          <a:xfrm rot="2700000">
            <a:off x="2324781" y="2679622"/>
            <a:ext cx="3377828" cy="2251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/>
          <p:cNvSpPr/>
          <p:nvPr/>
        </p:nvSpPr>
        <p:spPr>
          <a:xfrm rot="2700000">
            <a:off x="2091587" y="2116655"/>
            <a:ext cx="2251886" cy="33778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/>
          <p:cNvSpPr/>
          <p:nvPr/>
        </p:nvSpPr>
        <p:spPr>
          <a:xfrm rot="2700000">
            <a:off x="1861873" y="1550206"/>
            <a:ext cx="1125942" cy="450377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9" name="Curved Connector 8"/>
          <p:cNvCxnSpPr>
            <a:stCxn id="19" idx="2"/>
            <a:endCxn id="59" idx="0"/>
          </p:cNvCxnSpPr>
          <p:nvPr/>
        </p:nvCxnSpPr>
        <p:spPr>
          <a:xfrm rot="16200000" flipH="1">
            <a:off x="3199956" y="1715544"/>
            <a:ext cx="865552" cy="3526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19" idx="3"/>
            <a:endCxn id="70" idx="0"/>
          </p:cNvCxnSpPr>
          <p:nvPr/>
        </p:nvCxnSpPr>
        <p:spPr>
          <a:xfrm>
            <a:off x="3725669" y="1189833"/>
            <a:ext cx="906195" cy="176822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19" idx="1"/>
            <a:endCxn id="62" idx="0"/>
          </p:cNvCxnSpPr>
          <p:nvPr/>
        </p:nvCxnSpPr>
        <p:spPr>
          <a:xfrm rot="10800000" flipV="1">
            <a:off x="2843438" y="1189833"/>
            <a:ext cx="692833" cy="1762838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19" idx="1"/>
            <a:endCxn id="56" idx="0"/>
          </p:cNvCxnSpPr>
          <p:nvPr/>
        </p:nvCxnSpPr>
        <p:spPr>
          <a:xfrm rot="10800000" flipV="1">
            <a:off x="2038463" y="1189833"/>
            <a:ext cx="1497809" cy="256334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9" idx="3"/>
            <a:endCxn id="76" idx="0"/>
          </p:cNvCxnSpPr>
          <p:nvPr/>
        </p:nvCxnSpPr>
        <p:spPr>
          <a:xfrm>
            <a:off x="3725669" y="1189833"/>
            <a:ext cx="1707732" cy="256603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19" idx="3"/>
            <a:endCxn id="82" idx="0"/>
          </p:cNvCxnSpPr>
          <p:nvPr/>
        </p:nvCxnSpPr>
        <p:spPr>
          <a:xfrm>
            <a:off x="3725669" y="1189833"/>
            <a:ext cx="2504912" cy="336528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19" idx="1"/>
            <a:endCxn id="65" idx="0"/>
          </p:cNvCxnSpPr>
          <p:nvPr/>
        </p:nvCxnSpPr>
        <p:spPr>
          <a:xfrm rot="10800000" flipV="1">
            <a:off x="1242552" y="1189833"/>
            <a:ext cx="2293720" cy="3349718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19" idx="1"/>
            <a:endCxn id="101" idx="0"/>
          </p:cNvCxnSpPr>
          <p:nvPr/>
        </p:nvCxnSpPr>
        <p:spPr>
          <a:xfrm rot="10800000" flipV="1">
            <a:off x="2606314" y="1189833"/>
            <a:ext cx="929958" cy="335789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9" idx="3"/>
            <a:endCxn id="94" idx="0"/>
          </p:cNvCxnSpPr>
          <p:nvPr/>
        </p:nvCxnSpPr>
        <p:spPr>
          <a:xfrm>
            <a:off x="3725669" y="1189833"/>
            <a:ext cx="902264" cy="335509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9" idx="3"/>
            <a:endCxn id="88" idx="0"/>
          </p:cNvCxnSpPr>
          <p:nvPr/>
        </p:nvCxnSpPr>
        <p:spPr>
          <a:xfrm>
            <a:off x="3725669" y="1189833"/>
            <a:ext cx="125075" cy="257610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36271" y="1095134"/>
            <a:ext cx="189396" cy="1893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20" name="Curved Connector 19"/>
          <p:cNvCxnSpPr>
            <a:stCxn id="19" idx="1"/>
            <a:endCxn id="89" idx="0"/>
          </p:cNvCxnSpPr>
          <p:nvPr/>
        </p:nvCxnSpPr>
        <p:spPr>
          <a:xfrm rot="10800000" flipV="1">
            <a:off x="3417520" y="1189833"/>
            <a:ext cx="118753" cy="257241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9" idx="1"/>
            <a:endCxn id="100" idx="0"/>
          </p:cNvCxnSpPr>
          <p:nvPr/>
        </p:nvCxnSpPr>
        <p:spPr>
          <a:xfrm rot="10800000" flipV="1">
            <a:off x="3039540" y="1189833"/>
            <a:ext cx="496732" cy="336159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9" idx="3"/>
            <a:endCxn id="83" idx="0"/>
          </p:cNvCxnSpPr>
          <p:nvPr/>
        </p:nvCxnSpPr>
        <p:spPr>
          <a:xfrm>
            <a:off x="3725669" y="1189833"/>
            <a:ext cx="2071687" cy="336159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9" idx="3"/>
            <a:endCxn id="77" idx="0"/>
          </p:cNvCxnSpPr>
          <p:nvPr/>
        </p:nvCxnSpPr>
        <p:spPr>
          <a:xfrm>
            <a:off x="3725669" y="1189833"/>
            <a:ext cx="1274507" cy="256234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3"/>
            <a:endCxn id="71" idx="0"/>
          </p:cNvCxnSpPr>
          <p:nvPr/>
        </p:nvCxnSpPr>
        <p:spPr>
          <a:xfrm>
            <a:off x="3725669" y="1189833"/>
            <a:ext cx="472968" cy="176452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9" idx="3"/>
            <a:endCxn id="95" idx="0"/>
          </p:cNvCxnSpPr>
          <p:nvPr/>
        </p:nvCxnSpPr>
        <p:spPr>
          <a:xfrm>
            <a:off x="3725669" y="1189833"/>
            <a:ext cx="469038" cy="335140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457339" y="4547731"/>
            <a:ext cx="731177" cy="505337"/>
            <a:chOff x="1669583" y="4641148"/>
            <a:chExt cx="761821" cy="526516"/>
          </a:xfrm>
        </p:grpSpPr>
        <p:cxnSp>
          <p:nvCxnSpPr>
            <p:cNvPr id="96" name="Straight Connector 95"/>
            <p:cNvCxnSpPr>
              <a:stCxn id="100" idx="4"/>
              <a:endCxn id="97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98" name="Straight Connector 97"/>
            <p:cNvCxnSpPr>
              <a:stCxn id="101" idx="4"/>
              <a:endCxn id="99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45731" y="4541240"/>
            <a:ext cx="731177" cy="505337"/>
            <a:chOff x="1669583" y="4641148"/>
            <a:chExt cx="761821" cy="526516"/>
          </a:xfrm>
        </p:grpSpPr>
        <p:cxnSp>
          <p:nvCxnSpPr>
            <p:cNvPr id="90" name="Straight Connector 89"/>
            <p:cNvCxnSpPr>
              <a:stCxn id="94" idx="4"/>
              <a:endCxn id="91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92" name="Straight Connector 91"/>
            <p:cNvCxnSpPr>
              <a:stCxn id="95" idx="4"/>
              <a:endCxn id="93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68542" y="3762249"/>
            <a:ext cx="731177" cy="505337"/>
            <a:chOff x="1669583" y="4641148"/>
            <a:chExt cx="761821" cy="526516"/>
          </a:xfrm>
        </p:grpSpPr>
        <p:cxnSp>
          <p:nvCxnSpPr>
            <p:cNvPr id="84" name="Straight Connector 83"/>
            <p:cNvCxnSpPr>
              <a:stCxn id="88" idx="4"/>
              <a:endCxn id="85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86" name="Straight Connector 85"/>
            <p:cNvCxnSpPr>
              <a:stCxn id="89" idx="4"/>
              <a:endCxn id="87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48380" y="4551423"/>
            <a:ext cx="731177" cy="505337"/>
            <a:chOff x="1669583" y="4641148"/>
            <a:chExt cx="761821" cy="526516"/>
          </a:xfrm>
        </p:grpSpPr>
        <p:cxnSp>
          <p:nvCxnSpPr>
            <p:cNvPr id="78" name="Straight Connector 77"/>
            <p:cNvCxnSpPr>
              <a:stCxn id="82" idx="4"/>
              <a:endCxn id="79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80" name="Straight Connector 79"/>
            <p:cNvCxnSpPr>
              <a:stCxn id="83" idx="4"/>
              <a:endCxn id="81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51200" y="3752175"/>
            <a:ext cx="731177" cy="505337"/>
            <a:chOff x="1669583" y="4641148"/>
            <a:chExt cx="761821" cy="526516"/>
          </a:xfrm>
        </p:grpSpPr>
        <p:cxnSp>
          <p:nvCxnSpPr>
            <p:cNvPr id="72" name="Straight Connector 71"/>
            <p:cNvCxnSpPr>
              <a:stCxn id="76" idx="4"/>
              <a:endCxn id="73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74" name="Straight Connector 73"/>
            <p:cNvCxnSpPr>
              <a:stCxn id="77" idx="4"/>
              <a:endCxn id="75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49662" y="2954361"/>
            <a:ext cx="731177" cy="505337"/>
            <a:chOff x="1669583" y="4641148"/>
            <a:chExt cx="761821" cy="526516"/>
          </a:xfrm>
        </p:grpSpPr>
        <p:cxnSp>
          <p:nvCxnSpPr>
            <p:cNvPr id="66" name="Straight Connector 65"/>
            <p:cNvCxnSpPr>
              <a:stCxn id="70" idx="4"/>
              <a:endCxn id="67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68" name="Straight Connector 67"/>
            <p:cNvCxnSpPr>
              <a:stCxn id="71" idx="4"/>
              <a:endCxn id="69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3576" y="4539551"/>
            <a:ext cx="297950" cy="505337"/>
            <a:chOff x="1672758" y="4641148"/>
            <a:chExt cx="310438" cy="526516"/>
          </a:xfrm>
        </p:grpSpPr>
        <p:cxnSp>
          <p:nvCxnSpPr>
            <p:cNvPr id="63" name="Straight Connector 62"/>
            <p:cNvCxnSpPr>
              <a:stCxn id="65" idx="4"/>
              <a:endCxn id="64" idx="0"/>
            </p:cNvCxnSpPr>
            <p:nvPr/>
          </p:nvCxnSpPr>
          <p:spPr>
            <a:xfrm flipH="1">
              <a:off x="1827776" y="4952066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1770445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672758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94463" y="2952671"/>
            <a:ext cx="297950" cy="505337"/>
            <a:chOff x="3340741" y="2987760"/>
            <a:chExt cx="310438" cy="526516"/>
          </a:xfrm>
        </p:grpSpPr>
        <p:cxnSp>
          <p:nvCxnSpPr>
            <p:cNvPr id="60" name="Straight Connector 59"/>
            <p:cNvCxnSpPr>
              <a:stCxn id="62" idx="4"/>
              <a:endCxn id="61" idx="0"/>
            </p:cNvCxnSpPr>
            <p:nvPr/>
          </p:nvCxnSpPr>
          <p:spPr>
            <a:xfrm flipH="1">
              <a:off x="3495759" y="3298678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3438428" y="3399614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340741" y="2987760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85520" y="2150084"/>
            <a:ext cx="297950" cy="505337"/>
            <a:chOff x="4164954" y="2151534"/>
            <a:chExt cx="310438" cy="526516"/>
          </a:xfrm>
        </p:grpSpPr>
        <p:cxnSp>
          <p:nvCxnSpPr>
            <p:cNvPr id="57" name="Straight Connector 56"/>
            <p:cNvCxnSpPr>
              <a:stCxn id="59" idx="4"/>
              <a:endCxn id="58" idx="0"/>
            </p:cNvCxnSpPr>
            <p:nvPr/>
          </p:nvCxnSpPr>
          <p:spPr>
            <a:xfrm flipH="1">
              <a:off x="4319972" y="2462452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4262641" y="2563388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164954" y="2151534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89487" y="3753176"/>
            <a:ext cx="297950" cy="505337"/>
            <a:chOff x="2502031" y="3821812"/>
            <a:chExt cx="310438" cy="526516"/>
          </a:xfrm>
        </p:grpSpPr>
        <p:sp>
          <p:nvSpPr>
            <p:cNvPr id="54" name="Rectangle 53"/>
            <p:cNvSpPr/>
            <p:nvPr/>
          </p:nvSpPr>
          <p:spPr>
            <a:xfrm>
              <a:off x="2599718" y="4233666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55" name="Straight Connector 54"/>
            <p:cNvCxnSpPr>
              <a:stCxn id="56" idx="4"/>
              <a:endCxn id="54" idx="0"/>
            </p:cNvCxnSpPr>
            <p:nvPr/>
          </p:nvCxnSpPr>
          <p:spPr>
            <a:xfrm flipH="1">
              <a:off x="2657049" y="4132730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502031" y="3821812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-289638" y="5174407"/>
            <a:ext cx="7814426" cy="558120"/>
            <a:chOff x="1363044" y="4631175"/>
            <a:chExt cx="3226517" cy="361375"/>
          </a:xfrm>
        </p:grpSpPr>
        <p:sp>
          <p:nvSpPr>
            <p:cNvPr id="103" name="TextBox 102"/>
            <p:cNvSpPr txBox="1"/>
            <p:nvPr/>
          </p:nvSpPr>
          <p:spPr>
            <a:xfrm>
              <a:off x="1363044" y="4631175"/>
              <a:ext cx="61128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630830" y="4631175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67156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79218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3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922850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4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-666937" y="5396124"/>
            <a:ext cx="8505521" cy="563970"/>
            <a:chOff x="-1589083" y="5508719"/>
            <a:chExt cx="8950366" cy="593467"/>
          </a:xfrm>
        </p:grpSpPr>
        <p:sp>
          <p:nvSpPr>
            <p:cNvPr id="109" name="TextBox 108"/>
            <p:cNvSpPr txBox="1"/>
            <p:nvPr/>
          </p:nvSpPr>
          <p:spPr>
            <a:xfrm>
              <a:off x="135032" y="5513172"/>
              <a:ext cx="216235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Juan_Carlos</a:t>
              </a:r>
              <a:endParaRPr lang="en-US" dirty="0" smtClean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61290" y="5509631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su</a:t>
              </a:r>
              <a:endParaRPr lang="en-US" dirty="0" smtClean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96497" y="5513007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abdica</a:t>
              </a:r>
              <a:endParaRPr lang="en-US" dirty="0" smtClean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002872" y="5518253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reino</a:t>
              </a:r>
              <a:endParaRPr lang="en-US" dirty="0" smtClean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-1589083" y="5508719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&lt;WALL&gt;</a:t>
              </a:r>
            </a:p>
          </p:txBody>
        </p:sp>
      </p:grpSp>
      <p:cxnSp>
        <p:nvCxnSpPr>
          <p:cNvPr id="114" name="Curved Connector 113"/>
          <p:cNvCxnSpPr>
            <a:stCxn id="112" idx="2"/>
            <a:endCxn id="110" idx="2"/>
          </p:cNvCxnSpPr>
          <p:nvPr/>
        </p:nvCxnSpPr>
        <p:spPr>
          <a:xfrm rot="5400000" flipH="1">
            <a:off x="5933893" y="5176001"/>
            <a:ext cx="8193" cy="1559993"/>
          </a:xfrm>
          <a:prstGeom prst="curvedConnector3">
            <a:avLst>
              <a:gd name="adj1" fmla="val -2457272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11" idx="2"/>
            <a:endCxn id="109" idx="2"/>
          </p:cNvCxnSpPr>
          <p:nvPr/>
        </p:nvCxnSpPr>
        <p:spPr>
          <a:xfrm rot="5400000">
            <a:off x="2787357" y="5166679"/>
            <a:ext cx="157" cy="1577016"/>
          </a:xfrm>
          <a:prstGeom prst="curvedConnector3">
            <a:avLst>
              <a:gd name="adj1" fmla="val 12852696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stCxn id="111" idx="2"/>
            <a:endCxn id="112" idx="2"/>
          </p:cNvCxnSpPr>
          <p:nvPr/>
        </p:nvCxnSpPr>
        <p:spPr>
          <a:xfrm rot="16200000" flipH="1">
            <a:off x="5144473" y="4386580"/>
            <a:ext cx="4985" cy="3142044"/>
          </a:xfrm>
          <a:prstGeom prst="curvedConnector3">
            <a:avLst>
              <a:gd name="adj1" fmla="val 802222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113" idx="2"/>
            <a:endCxn id="111" idx="2"/>
          </p:cNvCxnSpPr>
          <p:nvPr/>
        </p:nvCxnSpPr>
        <p:spPr>
          <a:xfrm rot="16200000" flipH="1">
            <a:off x="2012765" y="4391929"/>
            <a:ext cx="4075" cy="3122282"/>
          </a:xfrm>
          <a:prstGeom prst="curvedConnector3">
            <a:avLst>
              <a:gd name="adj1" fmla="val 8471364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6427179" y="1169992"/>
            <a:ext cx="189396" cy="1893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642999" y="1025688"/>
            <a:ext cx="2425350" cy="158012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dirty="0" err="1" smtClean="0"/>
              <a:t>PTree</a:t>
            </a:r>
            <a:r>
              <a:rPr lang="en-US" dirty="0" smtClean="0"/>
              <a:t>: Hard constraint, multiplying in 1 if the variables form a tree and 0 otherwise.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642999" y="2263697"/>
            <a:ext cx="2425350" cy="64455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dirty="0" smtClean="0"/>
              <a:t>Unary: local opinion about one edge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427179" y="2415003"/>
            <a:ext cx="192024" cy="192024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21" name="Picture 120" descr="icon-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071">
            <a:off x="1002209" y="1466230"/>
            <a:ext cx="516387" cy="690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3" name="Subtitle 2"/>
          <p:cNvSpPr txBox="1">
            <a:spLocks/>
          </p:cNvSpPr>
          <p:nvPr/>
        </p:nvSpPr>
        <p:spPr>
          <a:xfrm rot="20612062">
            <a:off x="3318" y="1088777"/>
            <a:ext cx="2293880" cy="45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(Smith &amp; Eisner, 2008)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1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Factor Graph for Dependency Parsing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2700000">
            <a:off x="2561445" y="3239119"/>
            <a:ext cx="4503772" cy="112594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5"/>
          <p:cNvSpPr/>
          <p:nvPr/>
        </p:nvSpPr>
        <p:spPr>
          <a:xfrm rot="2700000">
            <a:off x="2324781" y="2679622"/>
            <a:ext cx="3377828" cy="2251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/>
          <p:cNvSpPr/>
          <p:nvPr/>
        </p:nvSpPr>
        <p:spPr>
          <a:xfrm rot="2700000">
            <a:off x="2091587" y="2116655"/>
            <a:ext cx="2251886" cy="33778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/>
          <p:cNvSpPr/>
          <p:nvPr/>
        </p:nvSpPr>
        <p:spPr>
          <a:xfrm rot="2700000">
            <a:off x="1861873" y="1550206"/>
            <a:ext cx="1125942" cy="450377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9" name="Curved Connector 8"/>
          <p:cNvCxnSpPr>
            <a:stCxn id="19" idx="2"/>
            <a:endCxn id="59" idx="0"/>
          </p:cNvCxnSpPr>
          <p:nvPr/>
        </p:nvCxnSpPr>
        <p:spPr>
          <a:xfrm rot="16200000" flipH="1">
            <a:off x="3199956" y="1715544"/>
            <a:ext cx="865552" cy="3526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19" idx="3"/>
            <a:endCxn id="70" idx="0"/>
          </p:cNvCxnSpPr>
          <p:nvPr/>
        </p:nvCxnSpPr>
        <p:spPr>
          <a:xfrm>
            <a:off x="3725669" y="1189833"/>
            <a:ext cx="906195" cy="176822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19" idx="1"/>
            <a:endCxn id="62" idx="0"/>
          </p:cNvCxnSpPr>
          <p:nvPr/>
        </p:nvCxnSpPr>
        <p:spPr>
          <a:xfrm rot="10800000" flipV="1">
            <a:off x="2843438" y="1189833"/>
            <a:ext cx="692833" cy="1762838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19" idx="1"/>
            <a:endCxn id="56" idx="0"/>
          </p:cNvCxnSpPr>
          <p:nvPr/>
        </p:nvCxnSpPr>
        <p:spPr>
          <a:xfrm rot="10800000" flipV="1">
            <a:off x="2038463" y="1189833"/>
            <a:ext cx="1497809" cy="256334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9" idx="3"/>
            <a:endCxn id="76" idx="0"/>
          </p:cNvCxnSpPr>
          <p:nvPr/>
        </p:nvCxnSpPr>
        <p:spPr>
          <a:xfrm>
            <a:off x="3725669" y="1189833"/>
            <a:ext cx="1707732" cy="256603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19" idx="3"/>
            <a:endCxn id="82" idx="0"/>
          </p:cNvCxnSpPr>
          <p:nvPr/>
        </p:nvCxnSpPr>
        <p:spPr>
          <a:xfrm>
            <a:off x="3725669" y="1189833"/>
            <a:ext cx="2504912" cy="336528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19" idx="1"/>
            <a:endCxn id="65" idx="0"/>
          </p:cNvCxnSpPr>
          <p:nvPr/>
        </p:nvCxnSpPr>
        <p:spPr>
          <a:xfrm rot="10800000" flipV="1">
            <a:off x="1242552" y="1189833"/>
            <a:ext cx="2293720" cy="3349718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19" idx="1"/>
            <a:endCxn id="101" idx="0"/>
          </p:cNvCxnSpPr>
          <p:nvPr/>
        </p:nvCxnSpPr>
        <p:spPr>
          <a:xfrm rot="10800000" flipV="1">
            <a:off x="2606314" y="1189833"/>
            <a:ext cx="929958" cy="335789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9" idx="3"/>
            <a:endCxn id="94" idx="0"/>
          </p:cNvCxnSpPr>
          <p:nvPr/>
        </p:nvCxnSpPr>
        <p:spPr>
          <a:xfrm>
            <a:off x="3725669" y="1189833"/>
            <a:ext cx="902264" cy="335509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9" idx="3"/>
            <a:endCxn id="88" idx="0"/>
          </p:cNvCxnSpPr>
          <p:nvPr/>
        </p:nvCxnSpPr>
        <p:spPr>
          <a:xfrm>
            <a:off x="3725669" y="1189833"/>
            <a:ext cx="125075" cy="257610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36271" y="1095134"/>
            <a:ext cx="189396" cy="1893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20" name="Curved Connector 19"/>
          <p:cNvCxnSpPr>
            <a:stCxn id="19" idx="1"/>
            <a:endCxn id="89" idx="0"/>
          </p:cNvCxnSpPr>
          <p:nvPr/>
        </p:nvCxnSpPr>
        <p:spPr>
          <a:xfrm rot="10800000" flipV="1">
            <a:off x="3417520" y="1189833"/>
            <a:ext cx="118753" cy="257241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9" idx="1"/>
            <a:endCxn id="100" idx="0"/>
          </p:cNvCxnSpPr>
          <p:nvPr/>
        </p:nvCxnSpPr>
        <p:spPr>
          <a:xfrm rot="10800000" flipV="1">
            <a:off x="3039540" y="1189833"/>
            <a:ext cx="496732" cy="336159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9" idx="3"/>
            <a:endCxn id="83" idx="0"/>
          </p:cNvCxnSpPr>
          <p:nvPr/>
        </p:nvCxnSpPr>
        <p:spPr>
          <a:xfrm>
            <a:off x="3725669" y="1189833"/>
            <a:ext cx="2071687" cy="336159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9" idx="3"/>
            <a:endCxn id="77" idx="0"/>
          </p:cNvCxnSpPr>
          <p:nvPr/>
        </p:nvCxnSpPr>
        <p:spPr>
          <a:xfrm>
            <a:off x="3725669" y="1189833"/>
            <a:ext cx="1274507" cy="256234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3"/>
            <a:endCxn id="71" idx="0"/>
          </p:cNvCxnSpPr>
          <p:nvPr/>
        </p:nvCxnSpPr>
        <p:spPr>
          <a:xfrm>
            <a:off x="3725669" y="1189833"/>
            <a:ext cx="472968" cy="176452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9" idx="3"/>
            <a:endCxn id="95" idx="0"/>
          </p:cNvCxnSpPr>
          <p:nvPr/>
        </p:nvCxnSpPr>
        <p:spPr>
          <a:xfrm>
            <a:off x="3725669" y="1189833"/>
            <a:ext cx="469038" cy="335140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457339" y="4547731"/>
            <a:ext cx="731177" cy="505337"/>
            <a:chOff x="1669583" y="4641148"/>
            <a:chExt cx="761821" cy="526516"/>
          </a:xfrm>
        </p:grpSpPr>
        <p:cxnSp>
          <p:nvCxnSpPr>
            <p:cNvPr id="96" name="Straight Connector 95"/>
            <p:cNvCxnSpPr>
              <a:stCxn id="100" idx="4"/>
              <a:endCxn id="97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98" name="Straight Connector 97"/>
            <p:cNvCxnSpPr>
              <a:stCxn id="101" idx="4"/>
              <a:endCxn id="99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45731" y="4541240"/>
            <a:ext cx="731177" cy="505337"/>
            <a:chOff x="1669583" y="4641148"/>
            <a:chExt cx="761821" cy="526516"/>
          </a:xfrm>
        </p:grpSpPr>
        <p:cxnSp>
          <p:nvCxnSpPr>
            <p:cNvPr id="90" name="Straight Connector 89"/>
            <p:cNvCxnSpPr>
              <a:stCxn id="94" idx="4"/>
              <a:endCxn id="91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92" name="Straight Connector 91"/>
            <p:cNvCxnSpPr>
              <a:stCxn id="95" idx="4"/>
              <a:endCxn id="93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68542" y="3762249"/>
            <a:ext cx="731177" cy="505337"/>
            <a:chOff x="1669583" y="4641148"/>
            <a:chExt cx="761821" cy="526516"/>
          </a:xfrm>
        </p:grpSpPr>
        <p:cxnSp>
          <p:nvCxnSpPr>
            <p:cNvPr id="84" name="Straight Connector 83"/>
            <p:cNvCxnSpPr>
              <a:stCxn id="88" idx="4"/>
              <a:endCxn id="85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86" name="Straight Connector 85"/>
            <p:cNvCxnSpPr>
              <a:stCxn id="89" idx="4"/>
              <a:endCxn id="87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48380" y="4551423"/>
            <a:ext cx="731177" cy="505337"/>
            <a:chOff x="1669583" y="4641148"/>
            <a:chExt cx="761821" cy="526516"/>
          </a:xfrm>
        </p:grpSpPr>
        <p:cxnSp>
          <p:nvCxnSpPr>
            <p:cNvPr id="78" name="Straight Connector 77"/>
            <p:cNvCxnSpPr>
              <a:stCxn id="82" idx="4"/>
              <a:endCxn id="79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80" name="Straight Connector 79"/>
            <p:cNvCxnSpPr>
              <a:stCxn id="83" idx="4"/>
              <a:endCxn id="81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51200" y="3752175"/>
            <a:ext cx="731177" cy="505337"/>
            <a:chOff x="1669583" y="4641148"/>
            <a:chExt cx="761821" cy="526516"/>
          </a:xfrm>
        </p:grpSpPr>
        <p:cxnSp>
          <p:nvCxnSpPr>
            <p:cNvPr id="72" name="Straight Connector 71"/>
            <p:cNvCxnSpPr>
              <a:stCxn id="76" idx="4"/>
              <a:endCxn id="73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74" name="Straight Connector 73"/>
            <p:cNvCxnSpPr>
              <a:stCxn id="77" idx="4"/>
              <a:endCxn id="75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49662" y="2954361"/>
            <a:ext cx="731177" cy="505337"/>
            <a:chOff x="1669583" y="4641148"/>
            <a:chExt cx="761821" cy="526516"/>
          </a:xfrm>
        </p:grpSpPr>
        <p:cxnSp>
          <p:nvCxnSpPr>
            <p:cNvPr id="66" name="Straight Connector 65"/>
            <p:cNvCxnSpPr>
              <a:stCxn id="70" idx="4"/>
              <a:endCxn id="67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68" name="Straight Connector 67"/>
            <p:cNvCxnSpPr>
              <a:stCxn id="71" idx="4"/>
              <a:endCxn id="69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3576" y="4539551"/>
            <a:ext cx="297950" cy="505337"/>
            <a:chOff x="1672758" y="4641148"/>
            <a:chExt cx="310438" cy="526516"/>
          </a:xfrm>
        </p:grpSpPr>
        <p:cxnSp>
          <p:nvCxnSpPr>
            <p:cNvPr id="63" name="Straight Connector 62"/>
            <p:cNvCxnSpPr>
              <a:stCxn id="65" idx="4"/>
              <a:endCxn id="64" idx="0"/>
            </p:cNvCxnSpPr>
            <p:nvPr/>
          </p:nvCxnSpPr>
          <p:spPr>
            <a:xfrm flipH="1">
              <a:off x="1827776" y="4952066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1770445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672758" y="4641148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94463" y="2952671"/>
            <a:ext cx="297950" cy="505337"/>
            <a:chOff x="3340741" y="2987760"/>
            <a:chExt cx="310438" cy="526516"/>
          </a:xfrm>
        </p:grpSpPr>
        <p:cxnSp>
          <p:nvCxnSpPr>
            <p:cNvPr id="60" name="Straight Connector 59"/>
            <p:cNvCxnSpPr>
              <a:stCxn id="62" idx="4"/>
              <a:endCxn id="61" idx="0"/>
            </p:cNvCxnSpPr>
            <p:nvPr/>
          </p:nvCxnSpPr>
          <p:spPr>
            <a:xfrm flipH="1">
              <a:off x="3495759" y="3298678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3438428" y="3399614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340741" y="2987760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85520" y="2150084"/>
            <a:ext cx="297950" cy="505337"/>
            <a:chOff x="4164954" y="2151534"/>
            <a:chExt cx="310438" cy="526516"/>
          </a:xfrm>
        </p:grpSpPr>
        <p:cxnSp>
          <p:nvCxnSpPr>
            <p:cNvPr id="57" name="Straight Connector 56"/>
            <p:cNvCxnSpPr>
              <a:stCxn id="59" idx="4"/>
              <a:endCxn id="58" idx="0"/>
            </p:cNvCxnSpPr>
            <p:nvPr/>
          </p:nvCxnSpPr>
          <p:spPr>
            <a:xfrm flipH="1">
              <a:off x="4319972" y="2462452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4262641" y="2563388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164954" y="2151534"/>
              <a:ext cx="310438" cy="31091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89487" y="3753176"/>
            <a:ext cx="297950" cy="505337"/>
            <a:chOff x="2502031" y="3821812"/>
            <a:chExt cx="310438" cy="526516"/>
          </a:xfrm>
        </p:grpSpPr>
        <p:sp>
          <p:nvSpPr>
            <p:cNvPr id="54" name="Rectangle 53"/>
            <p:cNvSpPr/>
            <p:nvPr/>
          </p:nvSpPr>
          <p:spPr>
            <a:xfrm>
              <a:off x="2599718" y="4233666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55" name="Straight Connector 54"/>
            <p:cNvCxnSpPr>
              <a:stCxn id="56" idx="4"/>
              <a:endCxn id="54" idx="0"/>
            </p:cNvCxnSpPr>
            <p:nvPr/>
          </p:nvCxnSpPr>
          <p:spPr>
            <a:xfrm flipH="1">
              <a:off x="2657049" y="4132730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502031" y="3821812"/>
              <a:ext cx="310438" cy="31091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-289638" y="5174407"/>
            <a:ext cx="7814426" cy="558120"/>
            <a:chOff x="1363044" y="4631175"/>
            <a:chExt cx="3226517" cy="361375"/>
          </a:xfrm>
        </p:grpSpPr>
        <p:sp>
          <p:nvSpPr>
            <p:cNvPr id="103" name="TextBox 102"/>
            <p:cNvSpPr txBox="1"/>
            <p:nvPr/>
          </p:nvSpPr>
          <p:spPr>
            <a:xfrm>
              <a:off x="1363044" y="4631175"/>
              <a:ext cx="61128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630830" y="4631175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67156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79218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3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922850" y="4633252"/>
              <a:ext cx="666711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4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-666937" y="5396124"/>
            <a:ext cx="8505521" cy="563970"/>
            <a:chOff x="-1589083" y="5508719"/>
            <a:chExt cx="8950366" cy="593467"/>
          </a:xfrm>
        </p:grpSpPr>
        <p:sp>
          <p:nvSpPr>
            <p:cNvPr id="109" name="TextBox 108"/>
            <p:cNvSpPr txBox="1"/>
            <p:nvPr/>
          </p:nvSpPr>
          <p:spPr>
            <a:xfrm>
              <a:off x="135032" y="5513172"/>
              <a:ext cx="216235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Juan_Carlos</a:t>
              </a:r>
              <a:endParaRPr lang="en-US" dirty="0" smtClean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61290" y="5509631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su</a:t>
              </a:r>
              <a:endParaRPr lang="en-US" dirty="0" smtClean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96497" y="5513007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abdica</a:t>
              </a:r>
              <a:endParaRPr lang="en-US" dirty="0" smtClean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002872" y="5518253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 smtClean="0"/>
                <a:t>reino</a:t>
              </a:r>
              <a:endParaRPr lang="en-US" dirty="0" smtClean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-1589083" y="5508719"/>
              <a:ext cx="2358411" cy="5839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smtClean="0"/>
                <a:t>&lt;WALL&gt;</a:t>
              </a:r>
            </a:p>
          </p:txBody>
        </p:sp>
      </p:grpSp>
      <p:cxnSp>
        <p:nvCxnSpPr>
          <p:cNvPr id="114" name="Curved Connector 113"/>
          <p:cNvCxnSpPr>
            <a:stCxn id="112" idx="2"/>
            <a:endCxn id="110" idx="2"/>
          </p:cNvCxnSpPr>
          <p:nvPr/>
        </p:nvCxnSpPr>
        <p:spPr>
          <a:xfrm rot="5400000" flipH="1">
            <a:off x="5933893" y="5176001"/>
            <a:ext cx="8193" cy="1559993"/>
          </a:xfrm>
          <a:prstGeom prst="curvedConnector3">
            <a:avLst>
              <a:gd name="adj1" fmla="val -2457272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11" idx="2"/>
            <a:endCxn id="109" idx="2"/>
          </p:cNvCxnSpPr>
          <p:nvPr/>
        </p:nvCxnSpPr>
        <p:spPr>
          <a:xfrm rot="5400000">
            <a:off x="2787357" y="5166679"/>
            <a:ext cx="157" cy="1577016"/>
          </a:xfrm>
          <a:prstGeom prst="curvedConnector3">
            <a:avLst>
              <a:gd name="adj1" fmla="val 12852696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stCxn id="111" idx="2"/>
            <a:endCxn id="112" idx="2"/>
          </p:cNvCxnSpPr>
          <p:nvPr/>
        </p:nvCxnSpPr>
        <p:spPr>
          <a:xfrm rot="16200000" flipH="1">
            <a:off x="5144473" y="4386580"/>
            <a:ext cx="4985" cy="3142044"/>
          </a:xfrm>
          <a:prstGeom prst="curvedConnector3">
            <a:avLst>
              <a:gd name="adj1" fmla="val 802222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113" idx="2"/>
            <a:endCxn id="111" idx="2"/>
          </p:cNvCxnSpPr>
          <p:nvPr/>
        </p:nvCxnSpPr>
        <p:spPr>
          <a:xfrm rot="16200000" flipH="1">
            <a:off x="2012765" y="4391929"/>
            <a:ext cx="4075" cy="3122282"/>
          </a:xfrm>
          <a:prstGeom prst="curvedConnector3">
            <a:avLst>
              <a:gd name="adj1" fmla="val 8471364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6427179" y="1169992"/>
            <a:ext cx="189396" cy="1893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642999" y="1025688"/>
            <a:ext cx="2425350" cy="158012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dirty="0" err="1" smtClean="0"/>
              <a:t>PTree</a:t>
            </a:r>
            <a:r>
              <a:rPr lang="en-US" dirty="0" smtClean="0"/>
              <a:t>: Hard constraint, multiplying in 1 if the variables form a tree and 0 otherwise.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642999" y="2263697"/>
            <a:ext cx="2425350" cy="64455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dirty="0" smtClean="0"/>
              <a:t>Unary: local opinion about one edge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427179" y="2415003"/>
            <a:ext cx="192024" cy="192024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21" name="Picture 120" descr="icon-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071">
            <a:off x="1002209" y="1466230"/>
            <a:ext cx="516387" cy="690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3" name="Subtitle 2"/>
          <p:cNvSpPr txBox="1">
            <a:spLocks/>
          </p:cNvSpPr>
          <p:nvPr/>
        </p:nvSpPr>
        <p:spPr>
          <a:xfrm rot="20612062">
            <a:off x="3318" y="1088777"/>
            <a:ext cx="2293880" cy="45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(Smith &amp; Eisner, 2008)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1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Factor Graph for Dependency Parsing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16</a:t>
            </a:fld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-666937" y="1095134"/>
            <a:ext cx="8505521" cy="4958843"/>
            <a:chOff x="416578" y="1095134"/>
            <a:chExt cx="8505521" cy="4958843"/>
          </a:xfrm>
        </p:grpSpPr>
        <p:sp>
          <p:nvSpPr>
            <p:cNvPr id="5" name="Rectangle 4"/>
            <p:cNvSpPr/>
            <p:nvPr/>
          </p:nvSpPr>
          <p:spPr>
            <a:xfrm rot="2700000">
              <a:off x="3644960" y="3239119"/>
              <a:ext cx="4503772" cy="11259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ectangle 5"/>
            <p:cNvSpPr/>
            <p:nvPr/>
          </p:nvSpPr>
          <p:spPr>
            <a:xfrm rot="2700000">
              <a:off x="3408296" y="2679622"/>
              <a:ext cx="3377828" cy="2251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Rectangle 6"/>
            <p:cNvSpPr/>
            <p:nvPr/>
          </p:nvSpPr>
          <p:spPr>
            <a:xfrm rot="2700000">
              <a:off x="3175102" y="2116655"/>
              <a:ext cx="2251886" cy="33778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ectangle 7"/>
            <p:cNvSpPr/>
            <p:nvPr/>
          </p:nvSpPr>
          <p:spPr>
            <a:xfrm rot="2700000">
              <a:off x="2945388" y="1550206"/>
              <a:ext cx="1125942" cy="45037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9" name="Curved Connector 8"/>
            <p:cNvCxnSpPr>
              <a:stCxn id="19" idx="2"/>
              <a:endCxn id="59" idx="0"/>
            </p:cNvCxnSpPr>
            <p:nvPr/>
          </p:nvCxnSpPr>
          <p:spPr>
            <a:xfrm rot="16200000" flipH="1">
              <a:off x="4283471" y="1715544"/>
              <a:ext cx="865552" cy="3526"/>
            </a:xfrm>
            <a:prstGeom prst="curvedConnector3">
              <a:avLst>
                <a:gd name="adj1" fmla="val 50000"/>
              </a:avLst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19" idx="3"/>
              <a:endCxn id="70" idx="0"/>
            </p:cNvCxnSpPr>
            <p:nvPr/>
          </p:nvCxnSpPr>
          <p:spPr>
            <a:xfrm>
              <a:off x="4809184" y="1189833"/>
              <a:ext cx="906195" cy="1768220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19" idx="1"/>
              <a:endCxn id="62" idx="0"/>
            </p:cNvCxnSpPr>
            <p:nvPr/>
          </p:nvCxnSpPr>
          <p:spPr>
            <a:xfrm rot="10800000" flipV="1">
              <a:off x="3926953" y="1189833"/>
              <a:ext cx="692833" cy="1762838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19" idx="1"/>
              <a:endCxn id="56" idx="0"/>
            </p:cNvCxnSpPr>
            <p:nvPr/>
          </p:nvCxnSpPr>
          <p:spPr>
            <a:xfrm rot="10800000" flipV="1">
              <a:off x="3121978" y="1189833"/>
              <a:ext cx="1497809" cy="256334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19" idx="3"/>
              <a:endCxn id="76" idx="0"/>
            </p:cNvCxnSpPr>
            <p:nvPr/>
          </p:nvCxnSpPr>
          <p:spPr>
            <a:xfrm>
              <a:off x="4809184" y="1189833"/>
              <a:ext cx="1707732" cy="256603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9" idx="3"/>
              <a:endCxn id="82" idx="0"/>
            </p:cNvCxnSpPr>
            <p:nvPr/>
          </p:nvCxnSpPr>
          <p:spPr>
            <a:xfrm>
              <a:off x="4809184" y="1189833"/>
              <a:ext cx="2504912" cy="3365283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19" idx="1"/>
              <a:endCxn id="65" idx="0"/>
            </p:cNvCxnSpPr>
            <p:nvPr/>
          </p:nvCxnSpPr>
          <p:spPr>
            <a:xfrm rot="10800000" flipV="1">
              <a:off x="2326067" y="1189833"/>
              <a:ext cx="2293720" cy="3349718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19" idx="1"/>
              <a:endCxn id="101" idx="0"/>
            </p:cNvCxnSpPr>
            <p:nvPr/>
          </p:nvCxnSpPr>
          <p:spPr>
            <a:xfrm rot="10800000" flipV="1">
              <a:off x="3689829" y="1189833"/>
              <a:ext cx="929958" cy="3357897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19" idx="3"/>
              <a:endCxn id="94" idx="0"/>
            </p:cNvCxnSpPr>
            <p:nvPr/>
          </p:nvCxnSpPr>
          <p:spPr>
            <a:xfrm>
              <a:off x="4809184" y="1189833"/>
              <a:ext cx="902264" cy="335509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9" idx="3"/>
              <a:endCxn id="88" idx="0"/>
            </p:cNvCxnSpPr>
            <p:nvPr/>
          </p:nvCxnSpPr>
          <p:spPr>
            <a:xfrm>
              <a:off x="4809184" y="1189833"/>
              <a:ext cx="125075" cy="257610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619786" y="1095134"/>
              <a:ext cx="189396" cy="18939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20" name="Curved Connector 19"/>
            <p:cNvCxnSpPr>
              <a:stCxn id="19" idx="1"/>
              <a:endCxn id="89" idx="0"/>
            </p:cNvCxnSpPr>
            <p:nvPr/>
          </p:nvCxnSpPr>
          <p:spPr>
            <a:xfrm rot="10800000" flipV="1">
              <a:off x="4501035" y="1189833"/>
              <a:ext cx="118753" cy="2572415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19" idx="1"/>
              <a:endCxn id="100" idx="0"/>
            </p:cNvCxnSpPr>
            <p:nvPr/>
          </p:nvCxnSpPr>
          <p:spPr>
            <a:xfrm rot="10800000" flipV="1">
              <a:off x="4123055" y="1189833"/>
              <a:ext cx="496732" cy="3361590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19" idx="3"/>
              <a:endCxn id="83" idx="0"/>
            </p:cNvCxnSpPr>
            <p:nvPr/>
          </p:nvCxnSpPr>
          <p:spPr>
            <a:xfrm>
              <a:off x="4809184" y="1189833"/>
              <a:ext cx="2071687" cy="3361590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19" idx="3"/>
              <a:endCxn id="77" idx="0"/>
            </p:cNvCxnSpPr>
            <p:nvPr/>
          </p:nvCxnSpPr>
          <p:spPr>
            <a:xfrm>
              <a:off x="4809184" y="1189833"/>
              <a:ext cx="1274507" cy="256234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19" idx="3"/>
              <a:endCxn id="71" idx="0"/>
            </p:cNvCxnSpPr>
            <p:nvPr/>
          </p:nvCxnSpPr>
          <p:spPr>
            <a:xfrm>
              <a:off x="4809184" y="1189833"/>
              <a:ext cx="472968" cy="1764526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9" idx="3"/>
              <a:endCxn id="95" idx="0"/>
            </p:cNvCxnSpPr>
            <p:nvPr/>
          </p:nvCxnSpPr>
          <p:spPr>
            <a:xfrm>
              <a:off x="4809184" y="1189833"/>
              <a:ext cx="469038" cy="3351406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540854" y="4547731"/>
              <a:ext cx="731177" cy="505337"/>
              <a:chOff x="1669583" y="4641148"/>
              <a:chExt cx="761821" cy="526516"/>
            </a:xfrm>
          </p:grpSpPr>
          <p:cxnSp>
            <p:nvCxnSpPr>
              <p:cNvPr id="96" name="Straight Connector 95"/>
              <p:cNvCxnSpPr>
                <a:stCxn id="100" idx="4"/>
                <a:endCxn id="97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96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98" name="Straight Connector 97"/>
              <p:cNvCxnSpPr>
                <a:stCxn id="101" idx="4"/>
                <a:endCxn id="99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bg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129246" y="4541240"/>
              <a:ext cx="731177" cy="505337"/>
              <a:chOff x="1669583" y="4641148"/>
              <a:chExt cx="761821" cy="526516"/>
            </a:xfrm>
          </p:grpSpPr>
          <p:cxnSp>
            <p:nvCxnSpPr>
              <p:cNvPr id="90" name="Straight Connector 89"/>
              <p:cNvCxnSpPr>
                <a:stCxn id="94" idx="4"/>
                <a:endCxn id="91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90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92" name="Straight Connector 91"/>
              <p:cNvCxnSpPr>
                <a:stCxn id="95" idx="4"/>
                <a:endCxn id="93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352057" y="3762249"/>
              <a:ext cx="731177" cy="505337"/>
              <a:chOff x="1669583" y="4641148"/>
              <a:chExt cx="761821" cy="526516"/>
            </a:xfrm>
          </p:grpSpPr>
          <p:cxnSp>
            <p:nvCxnSpPr>
              <p:cNvPr id="84" name="Straight Connector 83"/>
              <p:cNvCxnSpPr>
                <a:stCxn id="88" idx="4"/>
                <a:endCxn id="85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86" name="Straight Connector 85"/>
              <p:cNvCxnSpPr>
                <a:stCxn id="89" idx="4"/>
                <a:endCxn id="87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731895" y="4551423"/>
              <a:ext cx="731177" cy="505337"/>
              <a:chOff x="1669583" y="4641148"/>
              <a:chExt cx="761821" cy="526516"/>
            </a:xfrm>
          </p:grpSpPr>
          <p:cxnSp>
            <p:nvCxnSpPr>
              <p:cNvPr id="78" name="Straight Connector 77"/>
              <p:cNvCxnSpPr>
                <a:stCxn id="82" idx="4"/>
                <a:endCxn id="79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80" name="Straight Connector 79"/>
              <p:cNvCxnSpPr>
                <a:stCxn id="83" idx="4"/>
                <a:endCxn id="81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ctangle 80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bg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934715" y="3752175"/>
              <a:ext cx="731177" cy="505337"/>
              <a:chOff x="1669583" y="4641148"/>
              <a:chExt cx="761821" cy="526516"/>
            </a:xfrm>
          </p:grpSpPr>
          <p:cxnSp>
            <p:nvCxnSpPr>
              <p:cNvPr id="72" name="Straight Connector 71"/>
              <p:cNvCxnSpPr>
                <a:stCxn id="76" idx="4"/>
                <a:endCxn id="73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74" name="Straight Connector 73"/>
              <p:cNvCxnSpPr>
                <a:stCxn id="77" idx="4"/>
                <a:endCxn id="75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bg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133177" y="2954361"/>
              <a:ext cx="731177" cy="505337"/>
              <a:chOff x="1669583" y="4641148"/>
              <a:chExt cx="761821" cy="526516"/>
            </a:xfrm>
          </p:grpSpPr>
          <p:cxnSp>
            <p:nvCxnSpPr>
              <p:cNvPr id="66" name="Straight Connector 65"/>
              <p:cNvCxnSpPr>
                <a:stCxn id="70" idx="4"/>
                <a:endCxn id="67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68" name="Straight Connector 67"/>
              <p:cNvCxnSpPr>
                <a:stCxn id="71" idx="4"/>
                <a:endCxn id="69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177091" y="4539551"/>
              <a:ext cx="297950" cy="505337"/>
              <a:chOff x="1672758" y="4641148"/>
              <a:chExt cx="310438" cy="526516"/>
            </a:xfrm>
          </p:grpSpPr>
          <p:cxnSp>
            <p:nvCxnSpPr>
              <p:cNvPr id="63" name="Straight Connector 62"/>
              <p:cNvCxnSpPr>
                <a:stCxn id="65" idx="4"/>
                <a:endCxn id="64" idx="0"/>
              </p:cNvCxnSpPr>
              <p:nvPr/>
            </p:nvCxnSpPr>
            <p:spPr>
              <a:xfrm flipH="1">
                <a:off x="1827776" y="4952066"/>
                <a:ext cx="201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1770445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672758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777978" y="2952671"/>
              <a:ext cx="297950" cy="505337"/>
              <a:chOff x="3340741" y="2987760"/>
              <a:chExt cx="310438" cy="526516"/>
            </a:xfrm>
          </p:grpSpPr>
          <p:cxnSp>
            <p:nvCxnSpPr>
              <p:cNvPr id="60" name="Straight Connector 59"/>
              <p:cNvCxnSpPr>
                <a:stCxn id="62" idx="4"/>
                <a:endCxn id="61" idx="0"/>
              </p:cNvCxnSpPr>
              <p:nvPr/>
            </p:nvCxnSpPr>
            <p:spPr>
              <a:xfrm flipH="1">
                <a:off x="3495759" y="3298678"/>
                <a:ext cx="201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3438428" y="3399614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340741" y="2987760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569035" y="2150084"/>
              <a:ext cx="297950" cy="505337"/>
              <a:chOff x="4164954" y="2151534"/>
              <a:chExt cx="310438" cy="526516"/>
            </a:xfrm>
          </p:grpSpPr>
          <p:cxnSp>
            <p:nvCxnSpPr>
              <p:cNvPr id="57" name="Straight Connector 56"/>
              <p:cNvCxnSpPr>
                <a:stCxn id="59" idx="4"/>
                <a:endCxn id="58" idx="0"/>
              </p:cNvCxnSpPr>
              <p:nvPr/>
            </p:nvCxnSpPr>
            <p:spPr>
              <a:xfrm flipH="1">
                <a:off x="4319972" y="2462452"/>
                <a:ext cx="201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4262641" y="2563388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64954" y="2151534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73002" y="3753176"/>
              <a:ext cx="297950" cy="505337"/>
              <a:chOff x="2502031" y="3821812"/>
              <a:chExt cx="310438" cy="52651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2599718" y="4233666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55" name="Straight Connector 54"/>
              <p:cNvCxnSpPr>
                <a:stCxn id="56" idx="4"/>
                <a:endCxn id="54" idx="0"/>
              </p:cNvCxnSpPr>
              <p:nvPr/>
            </p:nvCxnSpPr>
            <p:spPr>
              <a:xfrm flipH="1">
                <a:off x="2657049" y="4132730"/>
                <a:ext cx="201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2502031" y="3821812"/>
                <a:ext cx="310438" cy="310918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bg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3336867" y="4949160"/>
              <a:ext cx="110049" cy="11004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46" name="Straight Connector 164"/>
            <p:cNvCxnSpPr>
              <a:stCxn id="45" idx="1"/>
              <a:endCxn id="65" idx="6"/>
            </p:cNvCxnSpPr>
            <p:nvPr/>
          </p:nvCxnSpPr>
          <p:spPr>
            <a:xfrm rot="10800000">
              <a:off x="2475041" y="4688757"/>
              <a:ext cx="861826" cy="315428"/>
            </a:xfrm>
            <a:prstGeom prst="curvedConnector3">
              <a:avLst>
                <a:gd name="adj1" fmla="val 50000"/>
              </a:avLst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65"/>
            <p:cNvCxnSpPr>
              <a:stCxn id="45" idx="0"/>
              <a:endCxn id="101" idx="2"/>
            </p:cNvCxnSpPr>
            <p:nvPr/>
          </p:nvCxnSpPr>
          <p:spPr>
            <a:xfrm rot="5400000" flipH="1" flipV="1">
              <a:off x="3340260" y="4748568"/>
              <a:ext cx="252224" cy="148962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178310" y="4167082"/>
              <a:ext cx="110049" cy="11004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49" name="Straight Connector 164"/>
            <p:cNvCxnSpPr>
              <a:stCxn id="48" idx="1"/>
              <a:endCxn id="65" idx="6"/>
            </p:cNvCxnSpPr>
            <p:nvPr/>
          </p:nvCxnSpPr>
          <p:spPr>
            <a:xfrm rot="10800000" flipV="1">
              <a:off x="2475042" y="4222106"/>
              <a:ext cx="1703269" cy="466650"/>
            </a:xfrm>
            <a:prstGeom prst="curvedConnector3">
              <a:avLst>
                <a:gd name="adj1" fmla="val 42307"/>
              </a:avLst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65"/>
            <p:cNvCxnSpPr>
              <a:stCxn id="48" idx="0"/>
              <a:endCxn id="89" idx="2"/>
            </p:cNvCxnSpPr>
            <p:nvPr/>
          </p:nvCxnSpPr>
          <p:spPr>
            <a:xfrm rot="5400000" flipH="1" flipV="1">
              <a:off x="4164882" y="3979908"/>
              <a:ext cx="255627" cy="118723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973185" y="3349648"/>
              <a:ext cx="110049" cy="11004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52" name="Straight Connector 164"/>
            <p:cNvCxnSpPr>
              <a:stCxn id="51" idx="1"/>
              <a:endCxn id="65" idx="6"/>
            </p:cNvCxnSpPr>
            <p:nvPr/>
          </p:nvCxnSpPr>
          <p:spPr>
            <a:xfrm rot="10800000" flipV="1">
              <a:off x="2475041" y="3404673"/>
              <a:ext cx="2498144" cy="1284084"/>
            </a:xfrm>
            <a:prstGeom prst="curvedConnector3">
              <a:avLst>
                <a:gd name="adj1" fmla="val 59242"/>
              </a:avLst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65"/>
            <p:cNvCxnSpPr>
              <a:stCxn id="51" idx="0"/>
              <a:endCxn id="71" idx="2"/>
            </p:cNvCxnSpPr>
            <p:nvPr/>
          </p:nvCxnSpPr>
          <p:spPr>
            <a:xfrm rot="5400000" flipH="1" flipV="1">
              <a:off x="4957653" y="3174125"/>
              <a:ext cx="246081" cy="104966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793877" y="5174407"/>
              <a:ext cx="7814426" cy="558120"/>
              <a:chOff x="1363044" y="4631175"/>
              <a:chExt cx="3226517" cy="361375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363044" y="4631175"/>
                <a:ext cx="61128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630830" y="4631175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967156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1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279218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3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922850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4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16578" y="5396124"/>
              <a:ext cx="8505521" cy="563970"/>
              <a:chOff x="-1589083" y="5508719"/>
              <a:chExt cx="8950366" cy="593467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135032" y="5513172"/>
                <a:ext cx="216235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err="1" smtClean="0"/>
                  <a:t>Juan_Carlos</a:t>
                </a:r>
                <a:endParaRPr lang="en-US" dirty="0" smtClean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361290" y="5509631"/>
                <a:ext cx="235841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err="1" smtClean="0"/>
                  <a:t>su</a:t>
                </a:r>
                <a:endParaRPr lang="en-US" dirty="0" smtClean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696497" y="5513007"/>
                <a:ext cx="235841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err="1" smtClean="0"/>
                  <a:t>abdica</a:t>
                </a:r>
                <a:endParaRPr lang="en-US" dirty="0" smtClean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002872" y="5518253"/>
                <a:ext cx="235841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err="1" smtClean="0"/>
                  <a:t>reino</a:t>
                </a:r>
                <a:endParaRPr lang="en-US" dirty="0" smtClean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-1589083" y="5508719"/>
                <a:ext cx="235841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&lt;WALL&gt;</a:t>
                </a:r>
              </a:p>
            </p:txBody>
          </p:sp>
        </p:grpSp>
        <p:cxnSp>
          <p:nvCxnSpPr>
            <p:cNvPr id="114" name="Curved Connector 113"/>
            <p:cNvCxnSpPr>
              <a:stCxn id="112" idx="2"/>
              <a:endCxn id="110" idx="2"/>
            </p:cNvCxnSpPr>
            <p:nvPr/>
          </p:nvCxnSpPr>
          <p:spPr>
            <a:xfrm rot="5400000" flipH="1">
              <a:off x="7017408" y="5176001"/>
              <a:ext cx="8193" cy="1559993"/>
            </a:xfrm>
            <a:prstGeom prst="curvedConnector3">
              <a:avLst>
                <a:gd name="adj1" fmla="val -2457272"/>
              </a:avLst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>
              <a:stCxn id="111" idx="2"/>
              <a:endCxn id="109" idx="2"/>
            </p:cNvCxnSpPr>
            <p:nvPr/>
          </p:nvCxnSpPr>
          <p:spPr>
            <a:xfrm rot="5400000">
              <a:off x="3870872" y="5166679"/>
              <a:ext cx="157" cy="1577016"/>
            </a:xfrm>
            <a:prstGeom prst="curvedConnector3">
              <a:avLst>
                <a:gd name="adj1" fmla="val 128526966"/>
              </a:avLst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urved Connector 115"/>
            <p:cNvCxnSpPr>
              <a:stCxn id="111" idx="2"/>
              <a:endCxn id="112" idx="2"/>
            </p:cNvCxnSpPr>
            <p:nvPr/>
          </p:nvCxnSpPr>
          <p:spPr>
            <a:xfrm rot="16200000" flipH="1">
              <a:off x="6227988" y="4386580"/>
              <a:ext cx="4985" cy="3142044"/>
            </a:xfrm>
            <a:prstGeom prst="curvedConnector3">
              <a:avLst>
                <a:gd name="adj1" fmla="val 8022226"/>
              </a:avLst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urved Connector 116"/>
            <p:cNvCxnSpPr>
              <a:stCxn id="113" idx="2"/>
              <a:endCxn id="111" idx="2"/>
            </p:cNvCxnSpPr>
            <p:nvPr/>
          </p:nvCxnSpPr>
          <p:spPr>
            <a:xfrm rot="16200000" flipH="1">
              <a:off x="3096280" y="4391929"/>
              <a:ext cx="4075" cy="3122282"/>
            </a:xfrm>
            <a:prstGeom prst="curvedConnector3">
              <a:avLst>
                <a:gd name="adj1" fmla="val 8471364"/>
              </a:avLst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ectangle 121"/>
          <p:cNvSpPr/>
          <p:nvPr/>
        </p:nvSpPr>
        <p:spPr>
          <a:xfrm>
            <a:off x="6427179" y="1169992"/>
            <a:ext cx="189396" cy="1893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429569" y="3077095"/>
            <a:ext cx="192024" cy="1920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642999" y="1025688"/>
            <a:ext cx="2425350" cy="158012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dirty="0" err="1" smtClean="0"/>
              <a:t>PTree</a:t>
            </a:r>
            <a:r>
              <a:rPr lang="en-US" dirty="0" smtClean="0"/>
              <a:t>: Hard constraint, multiplying in 1 if the variables form a tree and 0 otherwise.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642999" y="2263697"/>
            <a:ext cx="2425350" cy="64455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dirty="0" smtClean="0"/>
              <a:t>Unary: local opinion about one edge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427179" y="2415003"/>
            <a:ext cx="192024" cy="192024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642999" y="2928280"/>
            <a:ext cx="2425350" cy="94296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dirty="0" smtClean="0"/>
              <a:t>Grandparent: local opinion about grandparent, head, and modifier</a:t>
            </a:r>
          </a:p>
        </p:txBody>
      </p:sp>
      <p:pic>
        <p:nvPicPr>
          <p:cNvPr id="124" name="Picture 123" descr="icon-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071">
            <a:off x="1002209" y="1466230"/>
            <a:ext cx="516387" cy="690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6" name="Subtitle 2"/>
          <p:cNvSpPr txBox="1">
            <a:spLocks/>
          </p:cNvSpPr>
          <p:nvPr/>
        </p:nvSpPr>
        <p:spPr>
          <a:xfrm rot="20612062">
            <a:off x="3318" y="1088777"/>
            <a:ext cx="2293880" cy="45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(Smith &amp; Eisner, 2008)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8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Factor Graph for Dependency Parsing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17</a:t>
            </a:fld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-666937" y="1095134"/>
            <a:ext cx="8505521" cy="4958843"/>
            <a:chOff x="416578" y="1095134"/>
            <a:chExt cx="8505521" cy="4958843"/>
          </a:xfrm>
        </p:grpSpPr>
        <p:sp>
          <p:nvSpPr>
            <p:cNvPr id="5" name="Rectangle 4"/>
            <p:cNvSpPr/>
            <p:nvPr/>
          </p:nvSpPr>
          <p:spPr>
            <a:xfrm rot="2700000">
              <a:off x="3644960" y="3239119"/>
              <a:ext cx="4503772" cy="11259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ectangle 5"/>
            <p:cNvSpPr/>
            <p:nvPr/>
          </p:nvSpPr>
          <p:spPr>
            <a:xfrm rot="2700000">
              <a:off x="3408296" y="2679622"/>
              <a:ext cx="3377828" cy="2251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Rectangle 6"/>
            <p:cNvSpPr/>
            <p:nvPr/>
          </p:nvSpPr>
          <p:spPr>
            <a:xfrm rot="2700000">
              <a:off x="3175102" y="2116655"/>
              <a:ext cx="2251886" cy="33778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ectangle 7"/>
            <p:cNvSpPr/>
            <p:nvPr/>
          </p:nvSpPr>
          <p:spPr>
            <a:xfrm rot="2700000">
              <a:off x="2945388" y="1550206"/>
              <a:ext cx="1125942" cy="45037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9" name="Curved Connector 8"/>
            <p:cNvCxnSpPr>
              <a:stCxn id="19" idx="2"/>
              <a:endCxn id="59" idx="0"/>
            </p:cNvCxnSpPr>
            <p:nvPr/>
          </p:nvCxnSpPr>
          <p:spPr>
            <a:xfrm rot="16200000" flipH="1">
              <a:off x="4283471" y="1715544"/>
              <a:ext cx="865552" cy="3526"/>
            </a:xfrm>
            <a:prstGeom prst="curvedConnector3">
              <a:avLst>
                <a:gd name="adj1" fmla="val 50000"/>
              </a:avLst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19" idx="3"/>
              <a:endCxn id="70" idx="0"/>
            </p:cNvCxnSpPr>
            <p:nvPr/>
          </p:nvCxnSpPr>
          <p:spPr>
            <a:xfrm>
              <a:off x="4809184" y="1189833"/>
              <a:ext cx="906195" cy="1768220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19" idx="1"/>
              <a:endCxn id="62" idx="0"/>
            </p:cNvCxnSpPr>
            <p:nvPr/>
          </p:nvCxnSpPr>
          <p:spPr>
            <a:xfrm rot="10800000" flipV="1">
              <a:off x="3926953" y="1189833"/>
              <a:ext cx="692833" cy="1762838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19" idx="1"/>
              <a:endCxn id="56" idx="0"/>
            </p:cNvCxnSpPr>
            <p:nvPr/>
          </p:nvCxnSpPr>
          <p:spPr>
            <a:xfrm rot="10800000" flipV="1">
              <a:off x="3121978" y="1189833"/>
              <a:ext cx="1497809" cy="256334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19" idx="3"/>
              <a:endCxn id="76" idx="0"/>
            </p:cNvCxnSpPr>
            <p:nvPr/>
          </p:nvCxnSpPr>
          <p:spPr>
            <a:xfrm>
              <a:off x="4809184" y="1189833"/>
              <a:ext cx="1707732" cy="256603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9" idx="3"/>
              <a:endCxn id="82" idx="0"/>
            </p:cNvCxnSpPr>
            <p:nvPr/>
          </p:nvCxnSpPr>
          <p:spPr>
            <a:xfrm>
              <a:off x="4809184" y="1189833"/>
              <a:ext cx="2504912" cy="3365283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19" idx="1"/>
              <a:endCxn id="65" idx="0"/>
            </p:cNvCxnSpPr>
            <p:nvPr/>
          </p:nvCxnSpPr>
          <p:spPr>
            <a:xfrm rot="10800000" flipV="1">
              <a:off x="2326067" y="1189833"/>
              <a:ext cx="2293720" cy="3349718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19" idx="1"/>
              <a:endCxn id="101" idx="0"/>
            </p:cNvCxnSpPr>
            <p:nvPr/>
          </p:nvCxnSpPr>
          <p:spPr>
            <a:xfrm rot="10800000" flipV="1">
              <a:off x="3689829" y="1189833"/>
              <a:ext cx="929958" cy="3357897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19" idx="3"/>
              <a:endCxn id="94" idx="0"/>
            </p:cNvCxnSpPr>
            <p:nvPr/>
          </p:nvCxnSpPr>
          <p:spPr>
            <a:xfrm>
              <a:off x="4809184" y="1189833"/>
              <a:ext cx="902264" cy="335509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9" idx="3"/>
              <a:endCxn id="88" idx="0"/>
            </p:cNvCxnSpPr>
            <p:nvPr/>
          </p:nvCxnSpPr>
          <p:spPr>
            <a:xfrm>
              <a:off x="4809184" y="1189833"/>
              <a:ext cx="125075" cy="257610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619786" y="1095134"/>
              <a:ext cx="189396" cy="18939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20" name="Curved Connector 19"/>
            <p:cNvCxnSpPr>
              <a:stCxn id="19" idx="1"/>
              <a:endCxn id="89" idx="0"/>
            </p:cNvCxnSpPr>
            <p:nvPr/>
          </p:nvCxnSpPr>
          <p:spPr>
            <a:xfrm rot="10800000" flipV="1">
              <a:off x="4501035" y="1189833"/>
              <a:ext cx="118753" cy="2572415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19" idx="1"/>
              <a:endCxn id="100" idx="0"/>
            </p:cNvCxnSpPr>
            <p:nvPr/>
          </p:nvCxnSpPr>
          <p:spPr>
            <a:xfrm rot="10800000" flipV="1">
              <a:off x="4123055" y="1189833"/>
              <a:ext cx="496732" cy="3361590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19" idx="3"/>
              <a:endCxn id="83" idx="0"/>
            </p:cNvCxnSpPr>
            <p:nvPr/>
          </p:nvCxnSpPr>
          <p:spPr>
            <a:xfrm>
              <a:off x="4809184" y="1189833"/>
              <a:ext cx="2071687" cy="3361590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19" idx="3"/>
              <a:endCxn id="77" idx="0"/>
            </p:cNvCxnSpPr>
            <p:nvPr/>
          </p:nvCxnSpPr>
          <p:spPr>
            <a:xfrm>
              <a:off x="4809184" y="1189833"/>
              <a:ext cx="1274507" cy="256234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19" idx="3"/>
              <a:endCxn id="71" idx="0"/>
            </p:cNvCxnSpPr>
            <p:nvPr/>
          </p:nvCxnSpPr>
          <p:spPr>
            <a:xfrm>
              <a:off x="4809184" y="1189833"/>
              <a:ext cx="472968" cy="1764526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9" idx="3"/>
              <a:endCxn id="95" idx="0"/>
            </p:cNvCxnSpPr>
            <p:nvPr/>
          </p:nvCxnSpPr>
          <p:spPr>
            <a:xfrm>
              <a:off x="4809184" y="1189833"/>
              <a:ext cx="469038" cy="3351406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540854" y="4547731"/>
              <a:ext cx="731177" cy="505337"/>
              <a:chOff x="1669583" y="4641148"/>
              <a:chExt cx="761821" cy="526516"/>
            </a:xfrm>
          </p:grpSpPr>
          <p:cxnSp>
            <p:nvCxnSpPr>
              <p:cNvPr id="96" name="Straight Connector 95"/>
              <p:cNvCxnSpPr>
                <a:stCxn id="100" idx="4"/>
                <a:endCxn id="97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96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98" name="Straight Connector 97"/>
              <p:cNvCxnSpPr>
                <a:stCxn id="101" idx="4"/>
                <a:endCxn id="99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bg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129246" y="4541240"/>
              <a:ext cx="731177" cy="505337"/>
              <a:chOff x="1669583" y="4641148"/>
              <a:chExt cx="761821" cy="526516"/>
            </a:xfrm>
          </p:grpSpPr>
          <p:cxnSp>
            <p:nvCxnSpPr>
              <p:cNvPr id="90" name="Straight Connector 89"/>
              <p:cNvCxnSpPr>
                <a:stCxn id="94" idx="4"/>
                <a:endCxn id="91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90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92" name="Straight Connector 91"/>
              <p:cNvCxnSpPr>
                <a:stCxn id="95" idx="4"/>
                <a:endCxn id="93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352057" y="3762249"/>
              <a:ext cx="731177" cy="505337"/>
              <a:chOff x="1669583" y="4641148"/>
              <a:chExt cx="761821" cy="526516"/>
            </a:xfrm>
          </p:grpSpPr>
          <p:cxnSp>
            <p:nvCxnSpPr>
              <p:cNvPr id="84" name="Straight Connector 83"/>
              <p:cNvCxnSpPr>
                <a:stCxn id="88" idx="4"/>
                <a:endCxn id="85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86" name="Straight Connector 85"/>
              <p:cNvCxnSpPr>
                <a:stCxn id="89" idx="4"/>
                <a:endCxn id="87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731895" y="4551423"/>
              <a:ext cx="731177" cy="505337"/>
              <a:chOff x="1669583" y="4641148"/>
              <a:chExt cx="761821" cy="526516"/>
            </a:xfrm>
          </p:grpSpPr>
          <p:cxnSp>
            <p:nvCxnSpPr>
              <p:cNvPr id="78" name="Straight Connector 77"/>
              <p:cNvCxnSpPr>
                <a:stCxn id="82" idx="4"/>
                <a:endCxn id="79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80" name="Straight Connector 79"/>
              <p:cNvCxnSpPr>
                <a:stCxn id="83" idx="4"/>
                <a:endCxn id="81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ctangle 80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bg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934715" y="3752175"/>
              <a:ext cx="731177" cy="505337"/>
              <a:chOff x="1669583" y="4641148"/>
              <a:chExt cx="761821" cy="526516"/>
            </a:xfrm>
          </p:grpSpPr>
          <p:cxnSp>
            <p:nvCxnSpPr>
              <p:cNvPr id="72" name="Straight Connector 71"/>
              <p:cNvCxnSpPr>
                <a:stCxn id="76" idx="4"/>
                <a:endCxn id="73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74" name="Straight Connector 73"/>
              <p:cNvCxnSpPr>
                <a:stCxn id="77" idx="4"/>
                <a:endCxn id="75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bg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133177" y="2954361"/>
              <a:ext cx="731177" cy="505337"/>
              <a:chOff x="1669583" y="4641148"/>
              <a:chExt cx="761821" cy="526516"/>
            </a:xfrm>
          </p:grpSpPr>
          <p:cxnSp>
            <p:nvCxnSpPr>
              <p:cNvPr id="66" name="Straight Connector 65"/>
              <p:cNvCxnSpPr>
                <a:stCxn id="70" idx="4"/>
                <a:endCxn id="67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68" name="Straight Connector 67"/>
              <p:cNvCxnSpPr>
                <a:stCxn id="71" idx="4"/>
                <a:endCxn id="69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177091" y="4539551"/>
              <a:ext cx="297950" cy="505337"/>
              <a:chOff x="1672758" y="4641148"/>
              <a:chExt cx="310438" cy="526516"/>
            </a:xfrm>
          </p:grpSpPr>
          <p:cxnSp>
            <p:nvCxnSpPr>
              <p:cNvPr id="63" name="Straight Connector 62"/>
              <p:cNvCxnSpPr>
                <a:stCxn id="65" idx="4"/>
                <a:endCxn id="64" idx="0"/>
              </p:cNvCxnSpPr>
              <p:nvPr/>
            </p:nvCxnSpPr>
            <p:spPr>
              <a:xfrm flipH="1">
                <a:off x="1827776" y="4952066"/>
                <a:ext cx="201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1770445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672758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777978" y="2952671"/>
              <a:ext cx="297950" cy="505337"/>
              <a:chOff x="3340741" y="2987760"/>
              <a:chExt cx="310438" cy="526516"/>
            </a:xfrm>
          </p:grpSpPr>
          <p:cxnSp>
            <p:nvCxnSpPr>
              <p:cNvPr id="60" name="Straight Connector 59"/>
              <p:cNvCxnSpPr>
                <a:stCxn id="62" idx="4"/>
                <a:endCxn id="61" idx="0"/>
              </p:cNvCxnSpPr>
              <p:nvPr/>
            </p:nvCxnSpPr>
            <p:spPr>
              <a:xfrm flipH="1">
                <a:off x="3495759" y="3298678"/>
                <a:ext cx="201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3438428" y="3399614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340741" y="2987760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569035" y="2150084"/>
              <a:ext cx="297950" cy="505337"/>
              <a:chOff x="4164954" y="2151534"/>
              <a:chExt cx="310438" cy="526516"/>
            </a:xfrm>
          </p:grpSpPr>
          <p:cxnSp>
            <p:nvCxnSpPr>
              <p:cNvPr id="57" name="Straight Connector 56"/>
              <p:cNvCxnSpPr>
                <a:stCxn id="59" idx="4"/>
                <a:endCxn id="58" idx="0"/>
              </p:cNvCxnSpPr>
              <p:nvPr/>
            </p:nvCxnSpPr>
            <p:spPr>
              <a:xfrm flipH="1">
                <a:off x="4319972" y="2462452"/>
                <a:ext cx="201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4262641" y="2563388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64954" y="2151534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73002" y="3753176"/>
              <a:ext cx="297950" cy="505337"/>
              <a:chOff x="2502031" y="3821812"/>
              <a:chExt cx="310438" cy="52651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2599718" y="4233666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55" name="Straight Connector 54"/>
              <p:cNvCxnSpPr>
                <a:stCxn id="56" idx="4"/>
                <a:endCxn id="54" idx="0"/>
              </p:cNvCxnSpPr>
              <p:nvPr/>
            </p:nvCxnSpPr>
            <p:spPr>
              <a:xfrm flipH="1">
                <a:off x="2657049" y="4132730"/>
                <a:ext cx="201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2502031" y="3821812"/>
                <a:ext cx="310438" cy="310918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bg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148857" y="2844311"/>
              <a:ext cx="110049" cy="11004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37" name="Straight Connector 125"/>
            <p:cNvCxnSpPr>
              <a:stCxn id="36" idx="3"/>
              <a:endCxn id="76" idx="0"/>
            </p:cNvCxnSpPr>
            <p:nvPr/>
          </p:nvCxnSpPr>
          <p:spPr>
            <a:xfrm>
              <a:off x="6258905" y="2899336"/>
              <a:ext cx="258012" cy="856532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29"/>
            <p:cNvCxnSpPr>
              <a:stCxn id="36" idx="1"/>
              <a:endCxn id="70" idx="7"/>
            </p:cNvCxnSpPr>
            <p:nvPr/>
          </p:nvCxnSpPr>
          <p:spPr>
            <a:xfrm rot="10800000" flipV="1">
              <a:off x="5820719" y="2899336"/>
              <a:ext cx="328138" cy="102419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915020" y="2545371"/>
              <a:ext cx="110049" cy="11004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40" name="Straight Connector 143"/>
            <p:cNvCxnSpPr>
              <a:stCxn id="39" idx="1"/>
              <a:endCxn id="70" idx="7"/>
            </p:cNvCxnSpPr>
            <p:nvPr/>
          </p:nvCxnSpPr>
          <p:spPr>
            <a:xfrm rot="10800000" flipV="1">
              <a:off x="5820720" y="2600395"/>
              <a:ext cx="1094301" cy="401360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44"/>
            <p:cNvCxnSpPr>
              <a:stCxn id="39" idx="3"/>
              <a:endCxn id="82" idx="0"/>
            </p:cNvCxnSpPr>
            <p:nvPr/>
          </p:nvCxnSpPr>
          <p:spPr>
            <a:xfrm>
              <a:off x="7025068" y="2600395"/>
              <a:ext cx="289029" cy="1954721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6946195" y="3635135"/>
              <a:ext cx="110049" cy="11004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43" name="Straight Connector 148"/>
            <p:cNvCxnSpPr>
              <a:stCxn id="42" idx="3"/>
              <a:endCxn id="82" idx="0"/>
            </p:cNvCxnSpPr>
            <p:nvPr/>
          </p:nvCxnSpPr>
          <p:spPr>
            <a:xfrm>
              <a:off x="7056244" y="3690160"/>
              <a:ext cx="257853" cy="864957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49"/>
            <p:cNvCxnSpPr>
              <a:stCxn id="42" idx="1"/>
              <a:endCxn id="76" idx="7"/>
            </p:cNvCxnSpPr>
            <p:nvPr/>
          </p:nvCxnSpPr>
          <p:spPr>
            <a:xfrm rot="10800000" flipV="1">
              <a:off x="6622259" y="3690159"/>
              <a:ext cx="323938" cy="109410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3336867" y="4949160"/>
              <a:ext cx="110049" cy="11004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46" name="Straight Connector 164"/>
            <p:cNvCxnSpPr>
              <a:stCxn id="45" idx="1"/>
              <a:endCxn id="65" idx="6"/>
            </p:cNvCxnSpPr>
            <p:nvPr/>
          </p:nvCxnSpPr>
          <p:spPr>
            <a:xfrm rot="10800000">
              <a:off x="2475041" y="4688757"/>
              <a:ext cx="861826" cy="315428"/>
            </a:xfrm>
            <a:prstGeom prst="curvedConnector3">
              <a:avLst>
                <a:gd name="adj1" fmla="val 50000"/>
              </a:avLst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65"/>
            <p:cNvCxnSpPr>
              <a:stCxn id="45" idx="0"/>
              <a:endCxn id="101" idx="2"/>
            </p:cNvCxnSpPr>
            <p:nvPr/>
          </p:nvCxnSpPr>
          <p:spPr>
            <a:xfrm rot="5400000" flipH="1" flipV="1">
              <a:off x="3340260" y="4748568"/>
              <a:ext cx="252224" cy="148962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178310" y="4167082"/>
              <a:ext cx="110049" cy="11004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49" name="Straight Connector 164"/>
            <p:cNvCxnSpPr>
              <a:stCxn id="48" idx="1"/>
              <a:endCxn id="65" idx="6"/>
            </p:cNvCxnSpPr>
            <p:nvPr/>
          </p:nvCxnSpPr>
          <p:spPr>
            <a:xfrm rot="10800000" flipV="1">
              <a:off x="2475042" y="4222106"/>
              <a:ext cx="1703269" cy="466650"/>
            </a:xfrm>
            <a:prstGeom prst="curvedConnector3">
              <a:avLst>
                <a:gd name="adj1" fmla="val 42307"/>
              </a:avLst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65"/>
            <p:cNvCxnSpPr>
              <a:stCxn id="48" idx="0"/>
              <a:endCxn id="89" idx="2"/>
            </p:cNvCxnSpPr>
            <p:nvPr/>
          </p:nvCxnSpPr>
          <p:spPr>
            <a:xfrm rot="5400000" flipH="1" flipV="1">
              <a:off x="4164882" y="3979908"/>
              <a:ext cx="255627" cy="118723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973185" y="3349648"/>
              <a:ext cx="110049" cy="11004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52" name="Straight Connector 164"/>
            <p:cNvCxnSpPr>
              <a:stCxn id="51" idx="1"/>
              <a:endCxn id="65" idx="6"/>
            </p:cNvCxnSpPr>
            <p:nvPr/>
          </p:nvCxnSpPr>
          <p:spPr>
            <a:xfrm rot="10800000" flipV="1">
              <a:off x="2475041" y="3404673"/>
              <a:ext cx="2498144" cy="1284084"/>
            </a:xfrm>
            <a:prstGeom prst="curvedConnector3">
              <a:avLst>
                <a:gd name="adj1" fmla="val 59242"/>
              </a:avLst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65"/>
            <p:cNvCxnSpPr>
              <a:stCxn id="51" idx="0"/>
              <a:endCxn id="71" idx="2"/>
            </p:cNvCxnSpPr>
            <p:nvPr/>
          </p:nvCxnSpPr>
          <p:spPr>
            <a:xfrm rot="5400000" flipH="1" flipV="1">
              <a:off x="4957653" y="3174125"/>
              <a:ext cx="246081" cy="104966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793877" y="5174407"/>
              <a:ext cx="7814426" cy="558120"/>
              <a:chOff x="1363044" y="4631175"/>
              <a:chExt cx="3226517" cy="361375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363044" y="4631175"/>
                <a:ext cx="61128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630830" y="4631175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967156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1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279218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3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922850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4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16578" y="5396124"/>
              <a:ext cx="8505521" cy="563970"/>
              <a:chOff x="-1589083" y="5508719"/>
              <a:chExt cx="8950366" cy="593467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135032" y="5513172"/>
                <a:ext cx="216235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err="1" smtClean="0"/>
                  <a:t>Juan_Carlos</a:t>
                </a:r>
                <a:endParaRPr lang="en-US" dirty="0" smtClean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361290" y="5509631"/>
                <a:ext cx="235841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err="1" smtClean="0"/>
                  <a:t>su</a:t>
                </a:r>
                <a:endParaRPr lang="en-US" dirty="0" smtClean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696497" y="5513007"/>
                <a:ext cx="235841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err="1" smtClean="0"/>
                  <a:t>abdica</a:t>
                </a:r>
                <a:endParaRPr lang="en-US" dirty="0" smtClean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002872" y="5518253"/>
                <a:ext cx="235841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err="1" smtClean="0"/>
                  <a:t>reino</a:t>
                </a:r>
                <a:endParaRPr lang="en-US" dirty="0" smtClean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-1589083" y="5508719"/>
                <a:ext cx="235841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&lt;WALL&gt;</a:t>
                </a:r>
              </a:p>
            </p:txBody>
          </p:sp>
        </p:grpSp>
        <p:cxnSp>
          <p:nvCxnSpPr>
            <p:cNvPr id="114" name="Curved Connector 113"/>
            <p:cNvCxnSpPr>
              <a:stCxn id="112" idx="2"/>
              <a:endCxn id="110" idx="2"/>
            </p:cNvCxnSpPr>
            <p:nvPr/>
          </p:nvCxnSpPr>
          <p:spPr>
            <a:xfrm rot="5400000" flipH="1">
              <a:off x="7017408" y="5176001"/>
              <a:ext cx="8193" cy="1559993"/>
            </a:xfrm>
            <a:prstGeom prst="curvedConnector3">
              <a:avLst>
                <a:gd name="adj1" fmla="val -2457272"/>
              </a:avLst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>
              <a:stCxn id="111" idx="2"/>
              <a:endCxn id="109" idx="2"/>
            </p:cNvCxnSpPr>
            <p:nvPr/>
          </p:nvCxnSpPr>
          <p:spPr>
            <a:xfrm rot="5400000">
              <a:off x="3870872" y="5166679"/>
              <a:ext cx="157" cy="1577016"/>
            </a:xfrm>
            <a:prstGeom prst="curvedConnector3">
              <a:avLst>
                <a:gd name="adj1" fmla="val 128526966"/>
              </a:avLst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urved Connector 115"/>
            <p:cNvCxnSpPr>
              <a:stCxn id="111" idx="2"/>
              <a:endCxn id="112" idx="2"/>
            </p:cNvCxnSpPr>
            <p:nvPr/>
          </p:nvCxnSpPr>
          <p:spPr>
            <a:xfrm rot="16200000" flipH="1">
              <a:off x="6227988" y="4386580"/>
              <a:ext cx="4985" cy="3142044"/>
            </a:xfrm>
            <a:prstGeom prst="curvedConnector3">
              <a:avLst>
                <a:gd name="adj1" fmla="val 8022226"/>
              </a:avLst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urved Connector 116"/>
            <p:cNvCxnSpPr>
              <a:stCxn id="113" idx="2"/>
              <a:endCxn id="111" idx="2"/>
            </p:cNvCxnSpPr>
            <p:nvPr/>
          </p:nvCxnSpPr>
          <p:spPr>
            <a:xfrm rot="16200000" flipH="1">
              <a:off x="3096280" y="4391929"/>
              <a:ext cx="4075" cy="3122282"/>
            </a:xfrm>
            <a:prstGeom prst="curvedConnector3">
              <a:avLst>
                <a:gd name="adj1" fmla="val 8471364"/>
              </a:avLst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ectangle 121"/>
          <p:cNvSpPr/>
          <p:nvPr/>
        </p:nvSpPr>
        <p:spPr>
          <a:xfrm>
            <a:off x="6427179" y="1169992"/>
            <a:ext cx="189396" cy="1893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429569" y="3077095"/>
            <a:ext cx="192024" cy="1920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429151" y="4210163"/>
            <a:ext cx="192024" cy="19202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642999" y="1025688"/>
            <a:ext cx="2425350" cy="158012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dirty="0" err="1" smtClean="0"/>
              <a:t>PTree</a:t>
            </a:r>
            <a:r>
              <a:rPr lang="en-US" dirty="0" smtClean="0"/>
              <a:t>: Hard constraint, multiplying in 1 if the variables form a tree and 0 otherwise.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642999" y="2263697"/>
            <a:ext cx="2425350" cy="64455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dirty="0" smtClean="0"/>
              <a:t>Unary: local opinion about one edge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427179" y="2415003"/>
            <a:ext cx="192024" cy="192024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642999" y="4067873"/>
            <a:ext cx="2425350" cy="94296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dirty="0" smtClean="0"/>
              <a:t>Sibling: local opinion about pair of arbitrary siblings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42999" y="2928280"/>
            <a:ext cx="2425350" cy="94296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dirty="0" smtClean="0"/>
              <a:t>Grandparent: local opinion about grandparent, head, and modifier</a:t>
            </a:r>
          </a:p>
        </p:txBody>
      </p:sp>
      <p:sp>
        <p:nvSpPr>
          <p:cNvPr id="132" name="Subtitle 2"/>
          <p:cNvSpPr txBox="1">
            <a:spLocks/>
          </p:cNvSpPr>
          <p:nvPr/>
        </p:nvSpPr>
        <p:spPr>
          <a:xfrm rot="20612062">
            <a:off x="-8402" y="995833"/>
            <a:ext cx="2293880" cy="562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(Riedel and Smith, 2010)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(Martins et al., 2010)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" name="Picture 132" descr="icon-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071">
            <a:off x="1002209" y="1466230"/>
            <a:ext cx="516387" cy="690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79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Factor Graph for Dependency Parsing</a:t>
            </a:r>
          </a:p>
        </p:txBody>
      </p:sp>
      <p:sp>
        <p:nvSpPr>
          <p:cNvPr id="132" name="Subtitle 2"/>
          <p:cNvSpPr txBox="1">
            <a:spLocks/>
          </p:cNvSpPr>
          <p:nvPr/>
        </p:nvSpPr>
        <p:spPr>
          <a:xfrm rot="20612062">
            <a:off x="-8402" y="995833"/>
            <a:ext cx="2293880" cy="562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(Riedel and Smith, 2010)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(Martins et al., 2010)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" name="Picture 132" descr="icon-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071">
            <a:off x="1002209" y="1466230"/>
            <a:ext cx="516387" cy="690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1" name="Content Placeholder 4"/>
          <p:cNvSpPr txBox="1">
            <a:spLocks/>
          </p:cNvSpPr>
          <p:nvPr/>
        </p:nvSpPr>
        <p:spPr>
          <a:xfrm>
            <a:off x="6530156" y="2996627"/>
            <a:ext cx="2468126" cy="2107771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/>
              <a:t>Now we can work at this level of abstraction.</a:t>
            </a:r>
            <a:endParaRPr lang="en-US" sz="2600" dirty="0"/>
          </a:p>
        </p:txBody>
      </p:sp>
      <p:pic>
        <p:nvPicPr>
          <p:cNvPr id="134" name="Picture 13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06" y="5334588"/>
            <a:ext cx="5121477" cy="1374792"/>
          </a:xfrm>
          <a:prstGeom prst="rect">
            <a:avLst/>
          </a:prstGeom>
        </p:spPr>
      </p:pic>
      <p:cxnSp>
        <p:nvCxnSpPr>
          <p:cNvPr id="135" name="Curved Connector 134"/>
          <p:cNvCxnSpPr>
            <a:stCxn id="145" idx="2"/>
            <a:endCxn id="205" idx="0"/>
          </p:cNvCxnSpPr>
          <p:nvPr/>
        </p:nvCxnSpPr>
        <p:spPr>
          <a:xfrm rot="16200000" flipH="1">
            <a:off x="3199956" y="1715544"/>
            <a:ext cx="865552" cy="3526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145" idx="3"/>
            <a:endCxn id="192" idx="0"/>
          </p:cNvCxnSpPr>
          <p:nvPr/>
        </p:nvCxnSpPr>
        <p:spPr>
          <a:xfrm>
            <a:off x="3725669" y="1189833"/>
            <a:ext cx="906195" cy="176822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urved Connector 136"/>
          <p:cNvCxnSpPr>
            <a:stCxn id="145" idx="1"/>
            <a:endCxn id="201" idx="0"/>
          </p:cNvCxnSpPr>
          <p:nvPr/>
        </p:nvCxnSpPr>
        <p:spPr>
          <a:xfrm rot="10800000" flipV="1">
            <a:off x="2843438" y="1189833"/>
            <a:ext cx="692833" cy="1762838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45" idx="1"/>
            <a:endCxn id="209" idx="0"/>
          </p:cNvCxnSpPr>
          <p:nvPr/>
        </p:nvCxnSpPr>
        <p:spPr>
          <a:xfrm rot="10800000" flipV="1">
            <a:off x="2038463" y="1189833"/>
            <a:ext cx="1497809" cy="256334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urved Connector 138"/>
          <p:cNvCxnSpPr>
            <a:stCxn id="145" idx="3"/>
            <a:endCxn id="185" idx="0"/>
          </p:cNvCxnSpPr>
          <p:nvPr/>
        </p:nvCxnSpPr>
        <p:spPr>
          <a:xfrm>
            <a:off x="3725669" y="1189833"/>
            <a:ext cx="1707732" cy="256603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139"/>
          <p:cNvCxnSpPr>
            <a:stCxn id="145" idx="3"/>
            <a:endCxn id="178" idx="0"/>
          </p:cNvCxnSpPr>
          <p:nvPr/>
        </p:nvCxnSpPr>
        <p:spPr>
          <a:xfrm>
            <a:off x="3725669" y="1189833"/>
            <a:ext cx="2504912" cy="336528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145" idx="1"/>
            <a:endCxn id="197" idx="0"/>
          </p:cNvCxnSpPr>
          <p:nvPr/>
        </p:nvCxnSpPr>
        <p:spPr>
          <a:xfrm rot="10800000" flipV="1">
            <a:off x="1242552" y="1189833"/>
            <a:ext cx="2293720" cy="3349718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45" idx="1"/>
            <a:endCxn id="158" idx="0"/>
          </p:cNvCxnSpPr>
          <p:nvPr/>
        </p:nvCxnSpPr>
        <p:spPr>
          <a:xfrm rot="10800000" flipV="1">
            <a:off x="2606314" y="1189833"/>
            <a:ext cx="929958" cy="335789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145" idx="3"/>
            <a:endCxn id="164" idx="0"/>
          </p:cNvCxnSpPr>
          <p:nvPr/>
        </p:nvCxnSpPr>
        <p:spPr>
          <a:xfrm>
            <a:off x="3725669" y="1189833"/>
            <a:ext cx="902264" cy="335509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145" idx="3"/>
            <a:endCxn id="171" idx="0"/>
          </p:cNvCxnSpPr>
          <p:nvPr/>
        </p:nvCxnSpPr>
        <p:spPr>
          <a:xfrm>
            <a:off x="3725669" y="1189833"/>
            <a:ext cx="125075" cy="257610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3536271" y="1095134"/>
            <a:ext cx="189396" cy="1893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146" name="Curved Connector 145"/>
          <p:cNvCxnSpPr>
            <a:stCxn id="145" idx="1"/>
            <a:endCxn id="172" idx="0"/>
          </p:cNvCxnSpPr>
          <p:nvPr/>
        </p:nvCxnSpPr>
        <p:spPr>
          <a:xfrm rot="10800000" flipV="1">
            <a:off x="3417520" y="1189833"/>
            <a:ext cx="118753" cy="257241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/>
          <p:cNvCxnSpPr>
            <a:stCxn id="145" idx="1"/>
            <a:endCxn id="157" idx="0"/>
          </p:cNvCxnSpPr>
          <p:nvPr/>
        </p:nvCxnSpPr>
        <p:spPr>
          <a:xfrm rot="10800000" flipV="1">
            <a:off x="3039540" y="1189833"/>
            <a:ext cx="496732" cy="336159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urved Connector 147"/>
          <p:cNvCxnSpPr>
            <a:stCxn id="145" idx="3"/>
            <a:endCxn id="179" idx="0"/>
          </p:cNvCxnSpPr>
          <p:nvPr/>
        </p:nvCxnSpPr>
        <p:spPr>
          <a:xfrm>
            <a:off x="3725669" y="1189833"/>
            <a:ext cx="2071687" cy="336159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urved Connector 148"/>
          <p:cNvCxnSpPr>
            <a:stCxn id="145" idx="3"/>
            <a:endCxn id="186" idx="0"/>
          </p:cNvCxnSpPr>
          <p:nvPr/>
        </p:nvCxnSpPr>
        <p:spPr>
          <a:xfrm>
            <a:off x="3725669" y="1189833"/>
            <a:ext cx="1274507" cy="256234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Curved Connector 149"/>
          <p:cNvCxnSpPr>
            <a:stCxn id="145" idx="3"/>
            <a:endCxn id="193" idx="0"/>
          </p:cNvCxnSpPr>
          <p:nvPr/>
        </p:nvCxnSpPr>
        <p:spPr>
          <a:xfrm>
            <a:off x="3725669" y="1189833"/>
            <a:ext cx="472968" cy="176452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Curved Connector 150"/>
          <p:cNvCxnSpPr>
            <a:stCxn id="145" idx="3"/>
            <a:endCxn id="165" idx="0"/>
          </p:cNvCxnSpPr>
          <p:nvPr/>
        </p:nvCxnSpPr>
        <p:spPr>
          <a:xfrm>
            <a:off x="3725669" y="1189833"/>
            <a:ext cx="469038" cy="335140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2457339" y="4547731"/>
            <a:ext cx="731177" cy="505337"/>
            <a:chOff x="1669583" y="4641148"/>
            <a:chExt cx="761821" cy="526516"/>
          </a:xfrm>
        </p:grpSpPr>
        <p:cxnSp>
          <p:nvCxnSpPr>
            <p:cNvPr id="153" name="Straight Connector 152"/>
            <p:cNvCxnSpPr>
              <a:stCxn id="157" idx="4"/>
              <a:endCxn id="154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155" name="Straight Connector 154"/>
            <p:cNvCxnSpPr>
              <a:stCxn id="158" idx="4"/>
              <a:endCxn id="156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2,1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1,2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045731" y="4541240"/>
            <a:ext cx="731177" cy="505337"/>
            <a:chOff x="1669583" y="4641148"/>
            <a:chExt cx="761821" cy="526516"/>
          </a:xfrm>
        </p:grpSpPr>
        <p:cxnSp>
          <p:nvCxnSpPr>
            <p:cNvPr id="160" name="Straight Connector 159"/>
            <p:cNvCxnSpPr>
              <a:stCxn id="164" idx="4"/>
              <a:endCxn id="161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162" name="Straight Connector 161"/>
            <p:cNvCxnSpPr>
              <a:stCxn id="165" idx="4"/>
              <a:endCxn id="163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162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3,2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2,3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268542" y="3762249"/>
            <a:ext cx="731177" cy="505337"/>
            <a:chOff x="1669583" y="4641148"/>
            <a:chExt cx="761821" cy="526516"/>
          </a:xfrm>
        </p:grpSpPr>
        <p:cxnSp>
          <p:nvCxnSpPr>
            <p:cNvPr id="167" name="Straight Connector 166"/>
            <p:cNvCxnSpPr>
              <a:stCxn id="171" idx="4"/>
              <a:endCxn id="168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ctangle 167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169" name="Straight Connector 168"/>
            <p:cNvCxnSpPr>
              <a:stCxn id="172" idx="4"/>
              <a:endCxn id="170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le 169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3,1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1,3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648380" y="4551423"/>
            <a:ext cx="731177" cy="505337"/>
            <a:chOff x="1669583" y="4641148"/>
            <a:chExt cx="761821" cy="526516"/>
          </a:xfrm>
        </p:grpSpPr>
        <p:cxnSp>
          <p:nvCxnSpPr>
            <p:cNvPr id="174" name="Straight Connector 173"/>
            <p:cNvCxnSpPr>
              <a:stCxn id="178" idx="4"/>
              <a:endCxn id="175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176" name="Straight Connector 175"/>
            <p:cNvCxnSpPr>
              <a:stCxn id="179" idx="4"/>
              <a:endCxn id="177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4,3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3,4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4851200" y="3752175"/>
            <a:ext cx="731177" cy="505337"/>
            <a:chOff x="1669583" y="4641148"/>
            <a:chExt cx="761821" cy="526516"/>
          </a:xfrm>
        </p:grpSpPr>
        <p:cxnSp>
          <p:nvCxnSpPr>
            <p:cNvPr id="181" name="Straight Connector 180"/>
            <p:cNvCxnSpPr>
              <a:stCxn id="185" idx="4"/>
              <a:endCxn id="182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183" name="Straight Connector 182"/>
            <p:cNvCxnSpPr>
              <a:stCxn id="186" idx="4"/>
              <a:endCxn id="184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4,2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2,4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4049662" y="2954361"/>
            <a:ext cx="731177" cy="505337"/>
            <a:chOff x="1669583" y="4641148"/>
            <a:chExt cx="761821" cy="526516"/>
          </a:xfrm>
        </p:grpSpPr>
        <p:cxnSp>
          <p:nvCxnSpPr>
            <p:cNvPr id="188" name="Straight Connector 187"/>
            <p:cNvCxnSpPr>
              <a:stCxn id="192" idx="4"/>
              <a:endCxn id="189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190" name="Straight Connector 189"/>
            <p:cNvCxnSpPr>
              <a:stCxn id="193" idx="4"/>
              <a:endCxn id="191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 190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4,1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1,4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1093576" y="4539551"/>
            <a:ext cx="297950" cy="505337"/>
            <a:chOff x="1672758" y="4641148"/>
            <a:chExt cx="310438" cy="526516"/>
          </a:xfrm>
        </p:grpSpPr>
        <p:cxnSp>
          <p:nvCxnSpPr>
            <p:cNvPr id="195" name="Straight Connector 194"/>
            <p:cNvCxnSpPr>
              <a:stCxn id="197" idx="4"/>
              <a:endCxn id="196" idx="0"/>
            </p:cNvCxnSpPr>
            <p:nvPr/>
          </p:nvCxnSpPr>
          <p:spPr>
            <a:xfrm flipH="1">
              <a:off x="1827776" y="4952066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ectangle 195"/>
            <p:cNvSpPr/>
            <p:nvPr/>
          </p:nvSpPr>
          <p:spPr>
            <a:xfrm>
              <a:off x="1770445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1672758" y="4641148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0,1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2694463" y="2952671"/>
            <a:ext cx="297950" cy="505337"/>
            <a:chOff x="3340741" y="2987760"/>
            <a:chExt cx="310438" cy="526516"/>
          </a:xfrm>
        </p:grpSpPr>
        <p:cxnSp>
          <p:nvCxnSpPr>
            <p:cNvPr id="199" name="Straight Connector 198"/>
            <p:cNvCxnSpPr>
              <a:stCxn id="201" idx="4"/>
              <a:endCxn id="200" idx="0"/>
            </p:cNvCxnSpPr>
            <p:nvPr/>
          </p:nvCxnSpPr>
          <p:spPr>
            <a:xfrm flipH="1">
              <a:off x="3495759" y="3298678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ectangle 199"/>
            <p:cNvSpPr/>
            <p:nvPr/>
          </p:nvSpPr>
          <p:spPr>
            <a:xfrm>
              <a:off x="3438428" y="3399614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3340741" y="2987760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0,3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3485520" y="2150084"/>
            <a:ext cx="297950" cy="505337"/>
            <a:chOff x="4164954" y="2151534"/>
            <a:chExt cx="310438" cy="526516"/>
          </a:xfrm>
        </p:grpSpPr>
        <p:cxnSp>
          <p:nvCxnSpPr>
            <p:cNvPr id="203" name="Straight Connector 202"/>
            <p:cNvCxnSpPr>
              <a:stCxn id="205" idx="4"/>
              <a:endCxn id="204" idx="0"/>
            </p:cNvCxnSpPr>
            <p:nvPr/>
          </p:nvCxnSpPr>
          <p:spPr>
            <a:xfrm flipH="1">
              <a:off x="4319972" y="2462452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Rectangle 203"/>
            <p:cNvSpPr/>
            <p:nvPr/>
          </p:nvSpPr>
          <p:spPr>
            <a:xfrm>
              <a:off x="4262641" y="2563388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4954" y="2151534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0,4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889487" y="3753176"/>
            <a:ext cx="297950" cy="505337"/>
            <a:chOff x="2502031" y="3821812"/>
            <a:chExt cx="310438" cy="526516"/>
          </a:xfrm>
        </p:grpSpPr>
        <p:sp>
          <p:nvSpPr>
            <p:cNvPr id="207" name="Rectangle 206"/>
            <p:cNvSpPr/>
            <p:nvPr/>
          </p:nvSpPr>
          <p:spPr>
            <a:xfrm>
              <a:off x="2599718" y="4233666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208" name="Straight Connector 207"/>
            <p:cNvCxnSpPr>
              <a:stCxn id="209" idx="4"/>
              <a:endCxn id="207" idx="0"/>
            </p:cNvCxnSpPr>
            <p:nvPr/>
          </p:nvCxnSpPr>
          <p:spPr>
            <a:xfrm flipH="1">
              <a:off x="2657049" y="4132730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/>
            <p:cNvSpPr/>
            <p:nvPr/>
          </p:nvSpPr>
          <p:spPr>
            <a:xfrm>
              <a:off x="2502031" y="3821812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Zapf Dingbats"/>
                  <a:cs typeface="Times New Roman"/>
                  <a:sym typeface="Zapf Dingbat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Zapf Dingbats"/>
                  <a:cs typeface="Times New Roman"/>
                  <a:sym typeface="Zapf Dingbats"/>
                </a:rPr>
                <a:t>0,2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10" name="Rectangle 209"/>
          <p:cNvSpPr/>
          <p:nvPr/>
        </p:nvSpPr>
        <p:spPr>
          <a:xfrm>
            <a:off x="5065342" y="2844311"/>
            <a:ext cx="110049" cy="11004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211" name="Straight Connector 125"/>
          <p:cNvCxnSpPr>
            <a:stCxn id="210" idx="3"/>
            <a:endCxn id="185" idx="0"/>
          </p:cNvCxnSpPr>
          <p:nvPr/>
        </p:nvCxnSpPr>
        <p:spPr>
          <a:xfrm>
            <a:off x="5175390" y="2899336"/>
            <a:ext cx="258012" cy="856532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129"/>
          <p:cNvCxnSpPr>
            <a:stCxn id="210" idx="1"/>
            <a:endCxn id="192" idx="7"/>
          </p:cNvCxnSpPr>
          <p:nvPr/>
        </p:nvCxnSpPr>
        <p:spPr>
          <a:xfrm rot="10800000" flipV="1">
            <a:off x="4737204" y="2899336"/>
            <a:ext cx="328138" cy="102419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5831505" y="2545371"/>
            <a:ext cx="110049" cy="11004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214" name="Straight Connector 143"/>
          <p:cNvCxnSpPr>
            <a:stCxn id="213" idx="1"/>
            <a:endCxn id="192" idx="7"/>
          </p:cNvCxnSpPr>
          <p:nvPr/>
        </p:nvCxnSpPr>
        <p:spPr>
          <a:xfrm rot="10800000" flipV="1">
            <a:off x="4737205" y="2600395"/>
            <a:ext cx="1094301" cy="401360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144"/>
          <p:cNvCxnSpPr>
            <a:stCxn id="213" idx="3"/>
            <a:endCxn id="178" idx="0"/>
          </p:cNvCxnSpPr>
          <p:nvPr/>
        </p:nvCxnSpPr>
        <p:spPr>
          <a:xfrm>
            <a:off x="5941553" y="2600395"/>
            <a:ext cx="289029" cy="1954721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5862680" y="3635135"/>
            <a:ext cx="110049" cy="11004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217" name="Straight Connector 148"/>
          <p:cNvCxnSpPr>
            <a:stCxn id="216" idx="3"/>
            <a:endCxn id="178" idx="0"/>
          </p:cNvCxnSpPr>
          <p:nvPr/>
        </p:nvCxnSpPr>
        <p:spPr>
          <a:xfrm>
            <a:off x="5972729" y="3690160"/>
            <a:ext cx="257853" cy="864957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149"/>
          <p:cNvCxnSpPr>
            <a:stCxn id="216" idx="1"/>
            <a:endCxn id="185" idx="7"/>
          </p:cNvCxnSpPr>
          <p:nvPr/>
        </p:nvCxnSpPr>
        <p:spPr>
          <a:xfrm rot="10800000" flipV="1">
            <a:off x="5538744" y="3690159"/>
            <a:ext cx="323938" cy="109410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Rectangle 218"/>
          <p:cNvSpPr/>
          <p:nvPr/>
        </p:nvSpPr>
        <p:spPr>
          <a:xfrm>
            <a:off x="2253352" y="4949160"/>
            <a:ext cx="110049" cy="11004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220" name="Straight Connector 164"/>
          <p:cNvCxnSpPr>
            <a:stCxn id="219" idx="1"/>
            <a:endCxn id="197" idx="6"/>
          </p:cNvCxnSpPr>
          <p:nvPr/>
        </p:nvCxnSpPr>
        <p:spPr>
          <a:xfrm rot="10800000">
            <a:off x="1391526" y="4688757"/>
            <a:ext cx="861826" cy="315428"/>
          </a:xfrm>
          <a:prstGeom prst="curvedConnector3">
            <a:avLst>
              <a:gd name="adj1" fmla="val 50000"/>
            </a:avLst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165"/>
          <p:cNvCxnSpPr>
            <a:stCxn id="219" idx="0"/>
            <a:endCxn id="158" idx="2"/>
          </p:cNvCxnSpPr>
          <p:nvPr/>
        </p:nvCxnSpPr>
        <p:spPr>
          <a:xfrm rot="5400000" flipH="1" flipV="1">
            <a:off x="2256745" y="4748568"/>
            <a:ext cx="252224" cy="148962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Rectangle 221"/>
          <p:cNvSpPr/>
          <p:nvPr/>
        </p:nvSpPr>
        <p:spPr>
          <a:xfrm>
            <a:off x="3094795" y="4167082"/>
            <a:ext cx="110049" cy="11004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223" name="Straight Connector 164"/>
          <p:cNvCxnSpPr>
            <a:stCxn id="222" idx="1"/>
            <a:endCxn id="197" idx="6"/>
          </p:cNvCxnSpPr>
          <p:nvPr/>
        </p:nvCxnSpPr>
        <p:spPr>
          <a:xfrm rot="10800000" flipV="1">
            <a:off x="1391527" y="4222106"/>
            <a:ext cx="1703269" cy="466650"/>
          </a:xfrm>
          <a:prstGeom prst="curvedConnector3">
            <a:avLst>
              <a:gd name="adj1" fmla="val 42307"/>
            </a:avLst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165"/>
          <p:cNvCxnSpPr>
            <a:stCxn id="222" idx="0"/>
            <a:endCxn id="172" idx="2"/>
          </p:cNvCxnSpPr>
          <p:nvPr/>
        </p:nvCxnSpPr>
        <p:spPr>
          <a:xfrm rot="5400000" flipH="1" flipV="1">
            <a:off x="3081367" y="3979908"/>
            <a:ext cx="255627" cy="118723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3889670" y="3349648"/>
            <a:ext cx="110049" cy="11004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226" name="Straight Connector 164"/>
          <p:cNvCxnSpPr>
            <a:stCxn id="225" idx="1"/>
            <a:endCxn id="197" idx="6"/>
          </p:cNvCxnSpPr>
          <p:nvPr/>
        </p:nvCxnSpPr>
        <p:spPr>
          <a:xfrm rot="10800000" flipV="1">
            <a:off x="1391526" y="3404673"/>
            <a:ext cx="2498144" cy="1284084"/>
          </a:xfrm>
          <a:prstGeom prst="curvedConnector3">
            <a:avLst>
              <a:gd name="adj1" fmla="val 59242"/>
            </a:avLst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165"/>
          <p:cNvCxnSpPr>
            <a:stCxn id="225" idx="0"/>
            <a:endCxn id="193" idx="2"/>
          </p:cNvCxnSpPr>
          <p:nvPr/>
        </p:nvCxnSpPr>
        <p:spPr>
          <a:xfrm rot="5400000" flipH="1" flipV="1">
            <a:off x="3874138" y="3174125"/>
            <a:ext cx="246081" cy="104966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2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2355486"/>
            <a:ext cx="8229600" cy="72245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</a:t>
            </a:r>
            <a:r>
              <a:rPr lang="en-US" b="1" i="1" dirty="0" smtClean="0">
                <a:solidFill>
                  <a:schemeClr val="bg1"/>
                </a:solidFill>
              </a:rPr>
              <a:t>dependency parsing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3663461"/>
            <a:ext cx="5842000" cy="197666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Simplest example for Structured BP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Exhibits both </a:t>
            </a:r>
            <a:r>
              <a:rPr lang="en-US" b="1" dirty="0" err="1">
                <a:solidFill>
                  <a:schemeClr val="bg1"/>
                </a:solidFill>
              </a:rPr>
              <a:t>polytime</a:t>
            </a:r>
            <a:r>
              <a:rPr lang="en-US" b="1" dirty="0">
                <a:solidFill>
                  <a:schemeClr val="bg1"/>
                </a:solidFill>
              </a:rPr>
              <a:t> and NP-hard </a:t>
            </a:r>
            <a:r>
              <a:rPr lang="en-US" b="1" dirty="0" smtClean="0">
                <a:solidFill>
                  <a:schemeClr val="bg1"/>
                </a:solidFill>
              </a:rPr>
              <a:t>problems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0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Motivation </a:t>
            </a:r>
            <a:r>
              <a:rPr lang="en-US" dirty="0" smtClean="0">
                <a:solidFill>
                  <a:schemeClr val="accent3"/>
                </a:solidFill>
              </a:rPr>
              <a:t>#1: 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sz="3100" dirty="0" smtClean="0">
                <a:solidFill>
                  <a:schemeClr val="accent3"/>
                </a:solidFill>
              </a:rPr>
              <a:t>Approximation-</a:t>
            </a:r>
            <a:r>
              <a:rPr lang="en-US" sz="3100" i="1" dirty="0" smtClean="0">
                <a:solidFill>
                  <a:schemeClr val="accent3"/>
                </a:solidFill>
              </a:rPr>
              <a:t>un</a:t>
            </a:r>
            <a:r>
              <a:rPr lang="en-US" sz="3100" dirty="0" smtClean="0">
                <a:solidFill>
                  <a:schemeClr val="accent3"/>
                </a:solidFill>
              </a:rPr>
              <a:t>aware Learning</a:t>
            </a:r>
            <a:endParaRPr lang="en-US" sz="31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3699907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Problem:</a:t>
            </a:r>
            <a:r>
              <a:rPr lang="en-US" sz="2800" i="1" dirty="0" smtClean="0"/>
              <a:t> </a:t>
            </a:r>
            <a:r>
              <a:rPr lang="en-US" sz="2800" dirty="0" smtClean="0"/>
              <a:t>Approximate inference causes standard learning algorithms to go awry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Kulesza</a:t>
            </a:r>
            <a:r>
              <a:rPr lang="en-US" sz="2800" dirty="0" smtClean="0"/>
              <a:t> &amp; Pereira, 2008)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</a:t>
            </a:fld>
            <a:endParaRPr lang="en-US"/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459619" y="5104190"/>
            <a:ext cx="8224761" cy="13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Can we take our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approximations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into account?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8" name="Picture 87" descr="nonconvex-surface-zoom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52" y="3198641"/>
            <a:ext cx="2452698" cy="1477097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2261012" y="3570593"/>
            <a:ext cx="508021" cy="976733"/>
            <a:chOff x="7123298" y="5469547"/>
            <a:chExt cx="508021" cy="976733"/>
          </a:xfrm>
        </p:grpSpPr>
        <p:cxnSp>
          <p:nvCxnSpPr>
            <p:cNvPr id="90" name="Straight Arrow Connector 89"/>
            <p:cNvCxnSpPr>
              <a:stCxn id="91" idx="1"/>
              <a:endCxn id="92" idx="5"/>
            </p:cNvCxnSpPr>
            <p:nvPr/>
          </p:nvCxnSpPr>
          <p:spPr>
            <a:xfrm flipH="1" flipV="1">
              <a:off x="7218885" y="6220314"/>
              <a:ext cx="140111" cy="19185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351329" y="6406322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7174201" y="6186207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7323833" y="5940993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>
              <a:stCxn id="92" idx="7"/>
              <a:endCxn id="93" idx="3"/>
            </p:cNvCxnSpPr>
            <p:nvPr/>
          </p:nvCxnSpPr>
          <p:spPr>
            <a:xfrm flipV="1">
              <a:off x="7218885" y="5975100"/>
              <a:ext cx="112614" cy="21695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7123298" y="5798407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>
              <a:stCxn id="93" idx="1"/>
              <a:endCxn id="95" idx="5"/>
            </p:cNvCxnSpPr>
            <p:nvPr/>
          </p:nvCxnSpPr>
          <p:spPr>
            <a:xfrm flipH="1" flipV="1">
              <a:off x="7167982" y="5832514"/>
              <a:ext cx="163517" cy="114331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7332820" y="5548097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>
              <a:stCxn id="95" idx="7"/>
              <a:endCxn id="97" idx="3"/>
            </p:cNvCxnSpPr>
            <p:nvPr/>
          </p:nvCxnSpPr>
          <p:spPr>
            <a:xfrm flipV="1">
              <a:off x="7167982" y="5582204"/>
              <a:ext cx="172505" cy="222055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7444818" y="5568076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/>
            <p:cNvCxnSpPr>
              <a:stCxn id="97" idx="6"/>
              <a:endCxn id="99" idx="3"/>
            </p:cNvCxnSpPr>
            <p:nvPr/>
          </p:nvCxnSpPr>
          <p:spPr>
            <a:xfrm>
              <a:off x="7385171" y="5568076"/>
              <a:ext cx="67313" cy="34107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7578969" y="5469547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>
              <a:stCxn id="99" idx="7"/>
              <a:endCxn id="101" idx="3"/>
            </p:cNvCxnSpPr>
            <p:nvPr/>
          </p:nvCxnSpPr>
          <p:spPr>
            <a:xfrm flipV="1">
              <a:off x="7489502" y="5503654"/>
              <a:ext cx="97134" cy="70274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102" descr="nonconvex-surface-zoom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0" y="3198642"/>
            <a:ext cx="2452698" cy="1477097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 rot="2158705">
            <a:off x="6486930" y="3687611"/>
            <a:ext cx="530403" cy="945902"/>
            <a:chOff x="7123298" y="5500378"/>
            <a:chExt cx="530403" cy="945902"/>
          </a:xfrm>
        </p:grpSpPr>
        <p:cxnSp>
          <p:nvCxnSpPr>
            <p:cNvPr id="105" name="Straight Arrow Connector 104"/>
            <p:cNvCxnSpPr>
              <a:stCxn id="106" idx="1"/>
              <a:endCxn id="107" idx="5"/>
            </p:cNvCxnSpPr>
            <p:nvPr/>
          </p:nvCxnSpPr>
          <p:spPr>
            <a:xfrm flipH="1" flipV="1">
              <a:off x="7218885" y="6220314"/>
              <a:ext cx="140111" cy="19185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7351329" y="6406322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7174201" y="6186207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7323833" y="5940993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Arrow Connector 108"/>
            <p:cNvCxnSpPr>
              <a:stCxn id="107" idx="7"/>
              <a:endCxn id="108" idx="3"/>
            </p:cNvCxnSpPr>
            <p:nvPr/>
          </p:nvCxnSpPr>
          <p:spPr>
            <a:xfrm flipV="1">
              <a:off x="7218885" y="5975100"/>
              <a:ext cx="112614" cy="21695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7123298" y="5798407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Arrow Connector 110"/>
            <p:cNvCxnSpPr>
              <a:stCxn id="108" idx="1"/>
              <a:endCxn id="110" idx="5"/>
            </p:cNvCxnSpPr>
            <p:nvPr/>
          </p:nvCxnSpPr>
          <p:spPr>
            <a:xfrm flipH="1" flipV="1">
              <a:off x="7167982" y="5832514"/>
              <a:ext cx="163517" cy="114331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7332820" y="5548097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stCxn id="110" idx="7"/>
              <a:endCxn id="112" idx="3"/>
            </p:cNvCxnSpPr>
            <p:nvPr/>
          </p:nvCxnSpPr>
          <p:spPr>
            <a:xfrm flipV="1">
              <a:off x="7167982" y="5582204"/>
              <a:ext cx="172505" cy="222055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7444818" y="5568076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stCxn id="112" idx="6"/>
              <a:endCxn id="114" idx="3"/>
            </p:cNvCxnSpPr>
            <p:nvPr/>
          </p:nvCxnSpPr>
          <p:spPr>
            <a:xfrm>
              <a:off x="7385171" y="5568076"/>
              <a:ext cx="67313" cy="34107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7601351" y="5500378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Arrow Connector 116"/>
            <p:cNvCxnSpPr>
              <a:stCxn id="114" idx="7"/>
              <a:endCxn id="116" idx="3"/>
            </p:cNvCxnSpPr>
            <p:nvPr/>
          </p:nvCxnSpPr>
          <p:spPr>
            <a:xfrm rot="19441295">
              <a:off x="7489315" y="5535060"/>
              <a:ext cx="119888" cy="38292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>
            <a:off x="1112762" y="2818190"/>
            <a:ext cx="2866571" cy="3991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with exact inference: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026780" y="2801256"/>
            <a:ext cx="2866571" cy="3991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with approx. inference:</a:t>
            </a:r>
          </a:p>
        </p:txBody>
      </p:sp>
    </p:spTree>
    <p:extLst>
      <p:ext uri="{BB962C8B-B14F-4D97-AF65-F5344CB8AC3E}">
        <p14:creationId xmlns:p14="http://schemas.microsoft.com/office/powerpoint/2010/main" val="101907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18" grpId="0"/>
      <p:bldP spid="1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Impact of Approximations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20</a:t>
            </a:fld>
            <a:endParaRPr lang="en-US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35039" y="997097"/>
            <a:ext cx="2540154" cy="2140347"/>
          </a:xfrm>
          <a:prstGeom prst="rect">
            <a:avLst/>
          </a:prstGeom>
          <a:solidFill>
            <a:srgbClr val="008000">
              <a:alpha val="46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Linguistics</a:t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dirty="0" smtClean="0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5991298" y="997097"/>
            <a:ext cx="2695502" cy="2455097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Model</a:t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dirty="0" smtClean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5991298" y="4567358"/>
            <a:ext cx="2695502" cy="2060882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Learning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 smtClean="0"/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635039" y="3614896"/>
            <a:ext cx="2540154" cy="2060883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Inference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 smtClean="0"/>
          </a:p>
        </p:txBody>
      </p:sp>
      <p:sp>
        <p:nvSpPr>
          <p:cNvPr id="37" name="Content Placeholder 4"/>
          <p:cNvSpPr txBox="1">
            <a:spLocks/>
          </p:cNvSpPr>
          <p:nvPr/>
        </p:nvSpPr>
        <p:spPr>
          <a:xfrm>
            <a:off x="635039" y="5755213"/>
            <a:ext cx="2540154" cy="873027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(Inference</a:t>
            </a:r>
            <a:r>
              <a:rPr lang="en-US" sz="2400" dirty="0" smtClean="0"/>
              <a:t> is usually called as a subroutine in learning)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620835" y="1559586"/>
            <a:ext cx="20276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263951" y="3698446"/>
            <a:ext cx="0" cy="7165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20835" y="5555250"/>
            <a:ext cx="20276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85" y="4140532"/>
            <a:ext cx="1951423" cy="146356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 rot="1574099">
            <a:off x="2393316" y="3682267"/>
            <a:ext cx="203605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Times New Roman"/>
              </a:rPr>
              <a:t>NP-hard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130" y="2227535"/>
            <a:ext cx="893966" cy="726347"/>
          </a:xfrm>
          <a:prstGeom prst="rect">
            <a:avLst/>
          </a:prstGeom>
        </p:spPr>
      </p:pic>
      <p:pic>
        <p:nvPicPr>
          <p:cNvPr id="20" name="Picture 19" descr="time-flies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4" b="76836"/>
          <a:stretch/>
        </p:blipFill>
        <p:spPr>
          <a:xfrm>
            <a:off x="700538" y="1601278"/>
            <a:ext cx="2579661" cy="5274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36" y="1466563"/>
            <a:ext cx="1939333" cy="144839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970361" y="2884346"/>
            <a:ext cx="2850688" cy="502321"/>
            <a:chOff x="1954756" y="1420821"/>
            <a:chExt cx="5186644" cy="913941"/>
          </a:xfrm>
        </p:grpSpPr>
        <p:pic>
          <p:nvPicPr>
            <p:cNvPr id="23" name="Picture 22" descr="time-flies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84" b="76836"/>
            <a:stretch/>
          </p:blipFill>
          <p:spPr>
            <a:xfrm>
              <a:off x="2405968" y="1637565"/>
              <a:ext cx="3409649" cy="697197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1954756" y="1420821"/>
              <a:ext cx="5186644" cy="846632"/>
              <a:chOff x="1954756" y="1420821"/>
              <a:chExt cx="5186644" cy="84663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954756" y="1420821"/>
                <a:ext cx="835577" cy="84663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1600" dirty="0" err="1" smtClean="0">
                    <a:latin typeface="Times New Roman"/>
                    <a:cs typeface="Times New Roman"/>
                  </a:rPr>
                  <a:t>p</a:t>
                </a:r>
                <a:r>
                  <a:rPr lang="en-US" sz="1600" baseline="-25000" dirty="0" err="1" smtClean="0">
                    <a:latin typeface="Times New Roman"/>
                    <a:cs typeface="Times New Roman"/>
                  </a:rPr>
                  <a:t>θ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(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93856" y="1420821"/>
                <a:ext cx="1647544" cy="84663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) = 0.50</a:t>
                </a:r>
              </a:p>
            </p:txBody>
          </p:sp>
        </p:grpSp>
      </p:grpSp>
      <p:cxnSp>
        <p:nvCxnSpPr>
          <p:cNvPr id="27" name="Straight Arrow Connector 26"/>
          <p:cNvCxnSpPr/>
          <p:nvPr/>
        </p:nvCxnSpPr>
        <p:spPr>
          <a:xfrm>
            <a:off x="3616476" y="6265333"/>
            <a:ext cx="203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68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Impact of Approximations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21</a:t>
            </a:fld>
            <a:endParaRPr lang="en-US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35039" y="997097"/>
            <a:ext cx="2540154" cy="2140347"/>
          </a:xfrm>
          <a:prstGeom prst="rect">
            <a:avLst/>
          </a:prstGeom>
          <a:solidFill>
            <a:srgbClr val="008000">
              <a:alpha val="46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Linguistics</a:t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dirty="0" smtClean="0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5991298" y="997097"/>
            <a:ext cx="2695502" cy="2455097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Model</a:t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dirty="0" smtClean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5991298" y="4567358"/>
            <a:ext cx="2695502" cy="2060882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Learning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 smtClean="0"/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635039" y="3614896"/>
            <a:ext cx="2540154" cy="2060883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Inference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 smtClean="0"/>
          </a:p>
        </p:txBody>
      </p:sp>
      <p:sp>
        <p:nvSpPr>
          <p:cNvPr id="37" name="Content Placeholder 4"/>
          <p:cNvSpPr txBox="1">
            <a:spLocks/>
          </p:cNvSpPr>
          <p:nvPr/>
        </p:nvSpPr>
        <p:spPr>
          <a:xfrm>
            <a:off x="635039" y="5755213"/>
            <a:ext cx="2540154" cy="873027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(Inference</a:t>
            </a:r>
            <a:r>
              <a:rPr lang="en-US" sz="2400" dirty="0" smtClean="0"/>
              <a:t> is usually called as a subroutine in learning)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620835" y="1559586"/>
            <a:ext cx="20276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263951" y="3698446"/>
            <a:ext cx="0" cy="7165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20835" y="5555250"/>
            <a:ext cx="20276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rot="1574099">
            <a:off x="2477150" y="3508857"/>
            <a:ext cx="2501682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Times New Roman"/>
              </a:rPr>
              <a:t>Poly-time</a:t>
            </a:r>
            <a:br>
              <a:rPr lang="en-US" sz="2400" b="1" dirty="0" smtClean="0">
                <a:solidFill>
                  <a:schemeClr val="bg1"/>
                </a:solidFill>
                <a:cs typeface="Times New Roman"/>
              </a:rPr>
            </a:br>
            <a:r>
              <a:rPr lang="en-US" sz="2400" b="1" dirty="0" smtClean="0">
                <a:solidFill>
                  <a:schemeClr val="bg1"/>
                </a:solidFill>
                <a:cs typeface="Times New Roman"/>
              </a:rPr>
              <a:t>approximation!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23" y="4267359"/>
            <a:ext cx="910920" cy="1213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130" y="2227535"/>
            <a:ext cx="893966" cy="726347"/>
          </a:xfrm>
          <a:prstGeom prst="rect">
            <a:avLst/>
          </a:prstGeom>
        </p:spPr>
      </p:pic>
      <p:pic>
        <p:nvPicPr>
          <p:cNvPr id="20" name="Picture 19" descr="time-flies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4" b="76836"/>
          <a:stretch/>
        </p:blipFill>
        <p:spPr>
          <a:xfrm>
            <a:off x="700538" y="1601278"/>
            <a:ext cx="2579661" cy="5274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36" y="1466563"/>
            <a:ext cx="1939333" cy="144839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970361" y="2884346"/>
            <a:ext cx="2850688" cy="502321"/>
            <a:chOff x="1954756" y="1420821"/>
            <a:chExt cx="5186644" cy="913941"/>
          </a:xfrm>
        </p:grpSpPr>
        <p:pic>
          <p:nvPicPr>
            <p:cNvPr id="23" name="Picture 22" descr="time-flies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84" b="76836"/>
            <a:stretch/>
          </p:blipFill>
          <p:spPr>
            <a:xfrm>
              <a:off x="2405968" y="1637565"/>
              <a:ext cx="3409649" cy="697197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1954756" y="1420821"/>
              <a:ext cx="5186644" cy="846632"/>
              <a:chOff x="1954756" y="1420821"/>
              <a:chExt cx="5186644" cy="84663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954756" y="1420821"/>
                <a:ext cx="835577" cy="84663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1600" dirty="0" err="1" smtClean="0">
                    <a:latin typeface="Times New Roman"/>
                    <a:cs typeface="Times New Roman"/>
                  </a:rPr>
                  <a:t>p</a:t>
                </a:r>
                <a:r>
                  <a:rPr lang="en-US" sz="1600" baseline="-25000" dirty="0" err="1" smtClean="0">
                    <a:latin typeface="Times New Roman"/>
                    <a:cs typeface="Times New Roman"/>
                  </a:rPr>
                  <a:t>θ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(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93856" y="1420821"/>
                <a:ext cx="1647544" cy="84663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) = 0.50</a:t>
                </a:r>
              </a:p>
            </p:txBody>
          </p:sp>
        </p:grpSp>
      </p:grpSp>
      <p:cxnSp>
        <p:nvCxnSpPr>
          <p:cNvPr id="27" name="Straight Arrow Connector 26"/>
          <p:cNvCxnSpPr/>
          <p:nvPr/>
        </p:nvCxnSpPr>
        <p:spPr>
          <a:xfrm>
            <a:off x="3616476" y="6265333"/>
            <a:ext cx="203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62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Impact of Approximations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22</a:t>
            </a:fld>
            <a:endParaRPr lang="en-US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35039" y="997097"/>
            <a:ext cx="2540154" cy="2140347"/>
          </a:xfrm>
          <a:prstGeom prst="rect">
            <a:avLst/>
          </a:prstGeom>
          <a:solidFill>
            <a:srgbClr val="008000">
              <a:alpha val="46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Linguistics</a:t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dirty="0" smtClean="0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5991298" y="997097"/>
            <a:ext cx="2695502" cy="2455097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Model</a:t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dirty="0" smtClean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5991298" y="4567358"/>
            <a:ext cx="2695502" cy="2060882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Learning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 smtClean="0"/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635039" y="3614896"/>
            <a:ext cx="2540154" cy="2060883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Inference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 smtClean="0"/>
          </a:p>
        </p:txBody>
      </p:sp>
      <p:sp>
        <p:nvSpPr>
          <p:cNvPr id="37" name="Content Placeholder 4"/>
          <p:cNvSpPr txBox="1">
            <a:spLocks/>
          </p:cNvSpPr>
          <p:nvPr/>
        </p:nvSpPr>
        <p:spPr>
          <a:xfrm>
            <a:off x="635039" y="5755213"/>
            <a:ext cx="2540154" cy="873027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ctr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(Inference</a:t>
            </a:r>
            <a:r>
              <a:rPr lang="en-US" sz="2400" dirty="0" smtClean="0"/>
              <a:t> is usually called as a subroutine in learning)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620835" y="1559586"/>
            <a:ext cx="20276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263951" y="3698446"/>
            <a:ext cx="0" cy="7165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20835" y="5555250"/>
            <a:ext cx="20276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rot="1574099">
            <a:off x="2477150" y="3508857"/>
            <a:ext cx="2501682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Times New Roman"/>
              </a:rPr>
              <a:t>Poly-time</a:t>
            </a:r>
            <a:br>
              <a:rPr lang="en-US" sz="2400" b="1" dirty="0" smtClean="0">
                <a:solidFill>
                  <a:schemeClr val="bg1"/>
                </a:solidFill>
                <a:cs typeface="Times New Roman"/>
              </a:rPr>
            </a:br>
            <a:r>
              <a:rPr lang="en-US" sz="2400" b="1" dirty="0" smtClean="0">
                <a:solidFill>
                  <a:schemeClr val="bg1"/>
                </a:solidFill>
                <a:cs typeface="Times New Roman"/>
              </a:rPr>
              <a:t>approximation!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23" y="4267359"/>
            <a:ext cx="910920" cy="12134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130" y="2227535"/>
            <a:ext cx="893966" cy="726347"/>
          </a:xfrm>
          <a:prstGeom prst="rect">
            <a:avLst/>
          </a:prstGeom>
        </p:spPr>
      </p:pic>
      <p:pic>
        <p:nvPicPr>
          <p:cNvPr id="23" name="Picture 22" descr="time-flies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4" b="76836"/>
          <a:stretch/>
        </p:blipFill>
        <p:spPr>
          <a:xfrm>
            <a:off x="700538" y="1601278"/>
            <a:ext cx="2579661" cy="527483"/>
          </a:xfrm>
          <a:prstGeom prst="rect">
            <a:avLst/>
          </a:prstGeom>
        </p:spPr>
      </p:pic>
      <p:pic>
        <p:nvPicPr>
          <p:cNvPr id="26" name="Picture 25" descr="nonconvex-surface-zoom2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838" y="5097595"/>
            <a:ext cx="2452698" cy="147709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 rot="2158705">
            <a:off x="7381978" y="5586564"/>
            <a:ext cx="530403" cy="945902"/>
            <a:chOff x="7123298" y="5500378"/>
            <a:chExt cx="530403" cy="945902"/>
          </a:xfrm>
        </p:grpSpPr>
        <p:cxnSp>
          <p:nvCxnSpPr>
            <p:cNvPr id="50" name="Straight Arrow Connector 49"/>
            <p:cNvCxnSpPr>
              <a:stCxn id="51" idx="1"/>
              <a:endCxn id="52" idx="5"/>
            </p:cNvCxnSpPr>
            <p:nvPr/>
          </p:nvCxnSpPr>
          <p:spPr>
            <a:xfrm flipH="1" flipV="1">
              <a:off x="7218885" y="6220314"/>
              <a:ext cx="140111" cy="19185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7351329" y="6406322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7174201" y="6186207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7323833" y="5940993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>
              <a:stCxn id="52" idx="7"/>
              <a:endCxn id="53" idx="3"/>
            </p:cNvCxnSpPr>
            <p:nvPr/>
          </p:nvCxnSpPr>
          <p:spPr>
            <a:xfrm flipV="1">
              <a:off x="7218885" y="5975100"/>
              <a:ext cx="112614" cy="21695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123298" y="5798407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stCxn id="53" idx="1"/>
              <a:endCxn id="55" idx="5"/>
            </p:cNvCxnSpPr>
            <p:nvPr/>
          </p:nvCxnSpPr>
          <p:spPr>
            <a:xfrm flipH="1" flipV="1">
              <a:off x="7167982" y="5832514"/>
              <a:ext cx="163517" cy="114331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7332820" y="5548097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>
              <a:stCxn id="55" idx="7"/>
              <a:endCxn id="57" idx="3"/>
            </p:cNvCxnSpPr>
            <p:nvPr/>
          </p:nvCxnSpPr>
          <p:spPr>
            <a:xfrm flipV="1">
              <a:off x="7167982" y="5582204"/>
              <a:ext cx="172505" cy="222055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7444818" y="5568076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stCxn id="57" idx="6"/>
              <a:endCxn id="59" idx="3"/>
            </p:cNvCxnSpPr>
            <p:nvPr/>
          </p:nvCxnSpPr>
          <p:spPr>
            <a:xfrm>
              <a:off x="7385171" y="5568076"/>
              <a:ext cx="67313" cy="34107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01351" y="5500378"/>
              <a:ext cx="52350" cy="399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>
              <a:stCxn id="59" idx="7"/>
              <a:endCxn id="61" idx="3"/>
            </p:cNvCxnSpPr>
            <p:nvPr/>
          </p:nvCxnSpPr>
          <p:spPr>
            <a:xfrm rot="19441295">
              <a:off x="7489315" y="5535060"/>
              <a:ext cx="119888" cy="38292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789572" y="3706824"/>
            <a:ext cx="1520776" cy="1193640"/>
            <a:chOff x="5104429" y="3670539"/>
            <a:chExt cx="1520776" cy="1193640"/>
          </a:xfrm>
        </p:grpSpPr>
        <p:sp>
          <p:nvSpPr>
            <p:cNvPr id="8" name="Cloud Callout 7"/>
            <p:cNvSpPr/>
            <p:nvPr/>
          </p:nvSpPr>
          <p:spPr>
            <a:xfrm>
              <a:off x="5104429" y="3670539"/>
              <a:ext cx="1520776" cy="1193640"/>
            </a:xfrm>
            <a:prstGeom prst="cloudCallout">
              <a:avLst>
                <a:gd name="adj1" fmla="val -26455"/>
                <a:gd name="adj2" fmla="val 83343"/>
              </a:avLst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/>
            <a:srcRect l="15461" r="17432"/>
            <a:stretch/>
          </p:blipFill>
          <p:spPr>
            <a:xfrm>
              <a:off x="5486073" y="3830345"/>
              <a:ext cx="735181" cy="821651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36" y="1466563"/>
            <a:ext cx="1939333" cy="144839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5970361" y="2884346"/>
            <a:ext cx="2850688" cy="502321"/>
            <a:chOff x="1954756" y="1420821"/>
            <a:chExt cx="5186644" cy="913941"/>
          </a:xfrm>
        </p:grpSpPr>
        <p:pic>
          <p:nvPicPr>
            <p:cNvPr id="42" name="Picture 41" descr="time-flies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84" b="76836"/>
            <a:stretch/>
          </p:blipFill>
          <p:spPr>
            <a:xfrm>
              <a:off x="2405968" y="1637565"/>
              <a:ext cx="3409649" cy="697197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1954756" y="1420821"/>
              <a:ext cx="5186644" cy="846632"/>
              <a:chOff x="1954756" y="1420821"/>
              <a:chExt cx="5186644" cy="846632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954756" y="1420821"/>
                <a:ext cx="835577" cy="84663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1600" dirty="0" err="1" smtClean="0">
                    <a:latin typeface="Times New Roman"/>
                    <a:cs typeface="Times New Roman"/>
                  </a:rPr>
                  <a:t>p</a:t>
                </a:r>
                <a:r>
                  <a:rPr lang="en-US" sz="1600" baseline="-25000" dirty="0" err="1" smtClean="0">
                    <a:latin typeface="Times New Roman"/>
                    <a:cs typeface="Times New Roman"/>
                  </a:rPr>
                  <a:t>θ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(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493856" y="1420821"/>
                <a:ext cx="1647544" cy="84663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) = 0.50</a:t>
                </a:r>
              </a:p>
            </p:txBody>
          </p:sp>
        </p:grpSp>
      </p:grpSp>
      <p:sp>
        <p:nvSpPr>
          <p:cNvPr id="47" name="Rectangle 46"/>
          <p:cNvSpPr/>
          <p:nvPr/>
        </p:nvSpPr>
        <p:spPr>
          <a:xfrm rot="20393597">
            <a:off x="5121174" y="3440308"/>
            <a:ext cx="2501682" cy="1200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Times New Roman"/>
              </a:rPr>
              <a:t>Does learning </a:t>
            </a:r>
            <a:r>
              <a:rPr lang="en-US" sz="2400" b="1" i="1" dirty="0" smtClean="0">
                <a:solidFill>
                  <a:schemeClr val="bg1"/>
                </a:solidFill>
                <a:cs typeface="Times New Roman"/>
              </a:rPr>
              <a:t>know</a:t>
            </a:r>
            <a:r>
              <a:rPr lang="en-US" sz="2400" b="1" dirty="0" smtClean="0">
                <a:solidFill>
                  <a:schemeClr val="bg1"/>
                </a:solidFill>
                <a:cs typeface="Times New Roman"/>
              </a:rPr>
              <a:t> inference is approximate?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616476" y="6265333"/>
            <a:ext cx="203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1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25" name="Oval 24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Log-likelihood Training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210761"/>
            <a:ext cx="3929039" cy="27531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Choose </a:t>
            </a:r>
            <a:r>
              <a:rPr lang="en-US" sz="2300" b="1" dirty="0" smtClean="0"/>
              <a:t>model</a:t>
            </a:r>
            <a:br>
              <a:rPr lang="en-US" sz="2300" b="1" dirty="0" smtClean="0"/>
            </a:br>
            <a:r>
              <a:rPr lang="en-US" sz="1800" dirty="0">
                <a:solidFill>
                  <a:srgbClr val="FFFFFF"/>
                </a:solidFill>
              </a:rPr>
              <a:t>Such that derivative in #3 is </a:t>
            </a:r>
            <a:r>
              <a:rPr lang="en-US" sz="1800" dirty="0" err="1" smtClean="0">
                <a:solidFill>
                  <a:srgbClr val="FFFFFF"/>
                </a:solidFill>
              </a:rPr>
              <a:t>ea</a:t>
            </a:r>
            <a:endParaRPr lang="en-US" sz="2300" dirty="0" smtClean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Choose </a:t>
            </a:r>
            <a:r>
              <a:rPr lang="en-US" sz="2300" b="1" dirty="0"/>
              <a:t>o</a:t>
            </a:r>
            <a:r>
              <a:rPr lang="en-US" sz="2300" b="1" dirty="0" smtClean="0"/>
              <a:t>bjective</a:t>
            </a:r>
            <a:r>
              <a:rPr lang="en-US" sz="2300" b="1" dirty="0"/>
              <a:t>: </a:t>
            </a:r>
            <a:br>
              <a:rPr lang="en-US" sz="2300" b="1" dirty="0"/>
            </a:br>
            <a:r>
              <a:rPr lang="en-US" sz="1800" dirty="0" smtClean="0"/>
              <a:t>Assign </a:t>
            </a:r>
            <a:r>
              <a:rPr lang="en-US" sz="1800" dirty="0"/>
              <a:t>high probability to </a:t>
            </a:r>
            <a:r>
              <a:rPr lang="en-US" sz="1800" dirty="0" smtClean="0"/>
              <a:t>the things </a:t>
            </a:r>
            <a:r>
              <a:rPr lang="en-US" sz="1800" dirty="0"/>
              <a:t>we observe and low probability to everything </a:t>
            </a:r>
            <a:r>
              <a:rPr lang="en-US" sz="1800" dirty="0" smtClean="0"/>
              <a:t>else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23</a:t>
            </a:fld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01"/>
          <a:stretch/>
        </p:blipFill>
        <p:spPr>
          <a:xfrm>
            <a:off x="3129287" y="3885701"/>
            <a:ext cx="6014713" cy="972186"/>
          </a:xfrm>
          <a:prstGeom prst="rect">
            <a:avLst/>
          </a:prstGeom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457200" y="3352073"/>
            <a:ext cx="2672087" cy="329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sz="2300" dirty="0"/>
              <a:t>Compute derivative </a:t>
            </a:r>
            <a:r>
              <a:rPr lang="en-US" sz="2300" b="1" dirty="0">
                <a:solidFill>
                  <a:srgbClr val="008000"/>
                </a:solidFill>
              </a:rPr>
              <a:t>by hand </a:t>
            </a:r>
            <a:r>
              <a:rPr lang="en-US" sz="2300" dirty="0"/>
              <a:t>using the chain rule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300" dirty="0">
                <a:solidFill>
                  <a:srgbClr val="FFFFFF"/>
                </a:solidFill>
              </a:rPr>
              <a:t>Replace </a:t>
            </a:r>
            <a:r>
              <a:rPr lang="en-US" sz="2300" b="1" dirty="0" smtClean="0">
                <a:solidFill>
                  <a:srgbClr val="FFFFFF"/>
                </a:solidFill>
              </a:rPr>
              <a:t>exact inference </a:t>
            </a:r>
            <a:r>
              <a:rPr lang="en-US" sz="2300" dirty="0">
                <a:solidFill>
                  <a:srgbClr val="FFFFFF"/>
                </a:solidFill>
              </a:rPr>
              <a:t>by </a:t>
            </a:r>
            <a:r>
              <a:rPr lang="en-US" sz="2300" b="1" dirty="0">
                <a:solidFill>
                  <a:srgbClr val="FFFFFF"/>
                </a:solidFill>
              </a:rPr>
              <a:t>approximate inference</a:t>
            </a:r>
          </a:p>
        </p:txBody>
      </p:sp>
      <p:pic>
        <p:nvPicPr>
          <p:cNvPr id="16" name="Picture 15" descr="large-hill-climb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97" y="2350412"/>
            <a:ext cx="753664" cy="5850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14" y="2334028"/>
            <a:ext cx="3076911" cy="805626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96" y="1309402"/>
            <a:ext cx="3204842" cy="86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7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Log-likelihood Training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210761"/>
            <a:ext cx="3929039" cy="27531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Choose </a:t>
            </a:r>
            <a:r>
              <a:rPr lang="en-US" sz="2300" b="1" dirty="0" smtClean="0"/>
              <a:t>model </a:t>
            </a:r>
            <a:br>
              <a:rPr lang="en-US" sz="2300" b="1" dirty="0" smtClean="0"/>
            </a:br>
            <a:r>
              <a:rPr lang="en-US" sz="1800" dirty="0" smtClean="0"/>
              <a:t>(3. comes from log-linear factors)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Choose </a:t>
            </a:r>
            <a:r>
              <a:rPr lang="en-US" sz="2300" b="1" dirty="0"/>
              <a:t>o</a:t>
            </a:r>
            <a:r>
              <a:rPr lang="en-US" sz="2300" b="1" dirty="0" smtClean="0"/>
              <a:t>bjective</a:t>
            </a:r>
            <a:r>
              <a:rPr lang="en-US" sz="2300" b="1" dirty="0"/>
              <a:t>: </a:t>
            </a:r>
            <a:br>
              <a:rPr lang="en-US" sz="2300" b="1" dirty="0"/>
            </a:br>
            <a:r>
              <a:rPr lang="en-US" sz="1800" dirty="0" smtClean="0"/>
              <a:t>Assign </a:t>
            </a:r>
            <a:r>
              <a:rPr lang="en-US" sz="1800" dirty="0"/>
              <a:t>high probability to </a:t>
            </a:r>
            <a:r>
              <a:rPr lang="en-US" sz="1800" dirty="0" smtClean="0"/>
              <a:t>the things </a:t>
            </a:r>
            <a:r>
              <a:rPr lang="en-US" sz="1800" dirty="0"/>
              <a:t>we observe and low probability to everything </a:t>
            </a:r>
            <a:r>
              <a:rPr lang="en-US" sz="1800" dirty="0" smtClean="0"/>
              <a:t>else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24</a:t>
            </a:fld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14" y="2334028"/>
            <a:ext cx="3076911" cy="805626"/>
          </a:xfrm>
          <a:prstGeom prst="rect">
            <a:avLst/>
          </a:prstGeom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457200" y="3352073"/>
            <a:ext cx="2672087" cy="329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sz="2300" dirty="0" smtClean="0"/>
              <a:t>Compute derivative </a:t>
            </a:r>
            <a:r>
              <a:rPr lang="en-US" sz="2300" b="1" dirty="0" smtClean="0">
                <a:solidFill>
                  <a:srgbClr val="008000"/>
                </a:solidFill>
              </a:rPr>
              <a:t>by hand </a:t>
            </a:r>
            <a:r>
              <a:rPr lang="en-US" sz="2300" dirty="0" smtClean="0"/>
              <a:t>using the chain rule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300" dirty="0" smtClean="0"/>
              <a:t>Replace </a:t>
            </a:r>
            <a:r>
              <a:rPr lang="en-US" sz="2300" b="1" dirty="0" smtClean="0">
                <a:solidFill>
                  <a:srgbClr val="0000FF"/>
                </a:solidFill>
              </a:rPr>
              <a:t>exact inference </a:t>
            </a:r>
            <a:r>
              <a:rPr lang="en-US" sz="2300" dirty="0" smtClean="0"/>
              <a:t>by </a:t>
            </a:r>
            <a:r>
              <a:rPr lang="en-US" sz="2300" b="1" dirty="0" smtClean="0">
                <a:solidFill>
                  <a:srgbClr val="FF0000"/>
                </a:solidFill>
              </a:rPr>
              <a:t>approximate inference</a:t>
            </a:r>
            <a:endParaRPr lang="en-US" sz="2300" b="1" dirty="0">
              <a:solidFill>
                <a:srgbClr val="FF0000"/>
              </a:solidFill>
            </a:endParaRPr>
          </a:p>
        </p:txBody>
      </p:sp>
      <p:pic>
        <p:nvPicPr>
          <p:cNvPr id="16" name="Picture 15" descr="large-hill-climbin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97" y="2350412"/>
            <a:ext cx="753664" cy="5850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81" y="1322497"/>
            <a:ext cx="4254834" cy="83088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01"/>
          <a:stretch/>
        </p:blipFill>
        <p:spPr>
          <a:xfrm>
            <a:off x="3129287" y="3885701"/>
            <a:ext cx="6014713" cy="972186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994434" y="4013829"/>
            <a:ext cx="940077" cy="713117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600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994434" y="5004248"/>
            <a:ext cx="940077" cy="71311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600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3692297" y="5030436"/>
            <a:ext cx="536823" cy="71311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600" dirty="0"/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5"/>
          <a:stretch/>
        </p:blipFill>
        <p:spPr>
          <a:xfrm>
            <a:off x="3142380" y="4875351"/>
            <a:ext cx="6014713" cy="10122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22" name="Oval 21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836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wrong with CLL?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3732641" cy="13972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How did we compute these </a:t>
            </a:r>
            <a:r>
              <a:rPr lang="en-US" b="1" dirty="0" smtClean="0"/>
              <a:t>approximate</a:t>
            </a:r>
            <a:r>
              <a:rPr lang="en-US" dirty="0" smtClean="0"/>
              <a:t> marginal probabilities anyway?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10817" y="2608038"/>
            <a:ext cx="2930252" cy="2222813"/>
            <a:chOff x="3197390" y="2136655"/>
            <a:chExt cx="940077" cy="713118"/>
          </a:xfrm>
        </p:grpSpPr>
        <p:sp>
          <p:nvSpPr>
            <p:cNvPr id="5" name="Content Placeholder 4"/>
            <p:cNvSpPr txBox="1">
              <a:spLocks/>
            </p:cNvSpPr>
            <p:nvPr/>
          </p:nvSpPr>
          <p:spPr>
            <a:xfrm>
              <a:off x="3197390" y="2136655"/>
              <a:ext cx="940077" cy="71311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600" dirty="0"/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44" t="55298" r="20326" b="8614"/>
            <a:stretch/>
          </p:blipFill>
          <p:spPr>
            <a:xfrm>
              <a:off x="3197390" y="2136655"/>
              <a:ext cx="940077" cy="713118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>
            <a:stCxn id="6" idx="3"/>
            <a:endCxn id="11" idx="1"/>
          </p:cNvCxnSpPr>
          <p:nvPr/>
        </p:nvCxnSpPr>
        <p:spPr>
          <a:xfrm flipV="1">
            <a:off x="3941069" y="3276160"/>
            <a:ext cx="885586" cy="44328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826655" y="2577521"/>
            <a:ext cx="4102049" cy="1397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By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Structured Belief Propagation </a:t>
            </a:r>
            <a:r>
              <a:rPr lang="en-US" dirty="0" smtClean="0">
                <a:solidFill>
                  <a:srgbClr val="000000"/>
                </a:solidFill>
              </a:rPr>
              <a:t>of course!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15" name="Oval 14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429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32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Everything you need to know about: </a:t>
            </a:r>
            <a:r>
              <a:rPr lang="en-US" b="1" dirty="0" smtClean="0">
                <a:solidFill>
                  <a:schemeClr val="bg1"/>
                </a:solidFill>
              </a:rPr>
              <a:t>Structured BP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762" y="2419045"/>
            <a:ext cx="5684762" cy="42235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It’s a message passing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message computations are just multiplication, addition, and division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Those computations are </a:t>
            </a:r>
            <a:r>
              <a:rPr lang="en-US" i="1" dirty="0" smtClean="0"/>
              <a:t>differentiable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4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Structured Belief Propagation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27</a:t>
            </a:fld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-666937" y="1095134"/>
            <a:ext cx="8505521" cy="4958843"/>
            <a:chOff x="416578" y="1095134"/>
            <a:chExt cx="8505521" cy="4958843"/>
          </a:xfrm>
        </p:grpSpPr>
        <p:sp>
          <p:nvSpPr>
            <p:cNvPr id="5" name="Rectangle 4"/>
            <p:cNvSpPr/>
            <p:nvPr/>
          </p:nvSpPr>
          <p:spPr>
            <a:xfrm rot="2700000">
              <a:off x="3644960" y="3239119"/>
              <a:ext cx="4503772" cy="11259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ectangle 5"/>
            <p:cNvSpPr/>
            <p:nvPr/>
          </p:nvSpPr>
          <p:spPr>
            <a:xfrm rot="2700000">
              <a:off x="3408296" y="2679622"/>
              <a:ext cx="3377828" cy="2251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Rectangle 6"/>
            <p:cNvSpPr/>
            <p:nvPr/>
          </p:nvSpPr>
          <p:spPr>
            <a:xfrm rot="2700000">
              <a:off x="3175102" y="2116655"/>
              <a:ext cx="2251886" cy="33778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ectangle 7"/>
            <p:cNvSpPr/>
            <p:nvPr/>
          </p:nvSpPr>
          <p:spPr>
            <a:xfrm rot="2700000">
              <a:off x="2945388" y="1550206"/>
              <a:ext cx="1125942" cy="45037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9" name="Curved Connector 8"/>
            <p:cNvCxnSpPr>
              <a:stCxn id="19" idx="2"/>
              <a:endCxn id="59" idx="0"/>
            </p:cNvCxnSpPr>
            <p:nvPr/>
          </p:nvCxnSpPr>
          <p:spPr>
            <a:xfrm rot="16200000" flipH="1">
              <a:off x="4283471" y="1715544"/>
              <a:ext cx="865552" cy="3526"/>
            </a:xfrm>
            <a:prstGeom prst="curvedConnector3">
              <a:avLst>
                <a:gd name="adj1" fmla="val 50000"/>
              </a:avLst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19" idx="3"/>
              <a:endCxn id="70" idx="0"/>
            </p:cNvCxnSpPr>
            <p:nvPr/>
          </p:nvCxnSpPr>
          <p:spPr>
            <a:xfrm>
              <a:off x="4809184" y="1189833"/>
              <a:ext cx="906195" cy="1768220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19" idx="1"/>
              <a:endCxn id="62" idx="0"/>
            </p:cNvCxnSpPr>
            <p:nvPr/>
          </p:nvCxnSpPr>
          <p:spPr>
            <a:xfrm rot="10800000" flipV="1">
              <a:off x="3926953" y="1189833"/>
              <a:ext cx="692833" cy="1762838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19" idx="1"/>
              <a:endCxn id="56" idx="0"/>
            </p:cNvCxnSpPr>
            <p:nvPr/>
          </p:nvCxnSpPr>
          <p:spPr>
            <a:xfrm rot="10800000" flipV="1">
              <a:off x="3121978" y="1189833"/>
              <a:ext cx="1497809" cy="256334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19" idx="3"/>
              <a:endCxn id="76" idx="0"/>
            </p:cNvCxnSpPr>
            <p:nvPr/>
          </p:nvCxnSpPr>
          <p:spPr>
            <a:xfrm>
              <a:off x="4809184" y="1189833"/>
              <a:ext cx="1707732" cy="256603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9" idx="3"/>
              <a:endCxn id="82" idx="0"/>
            </p:cNvCxnSpPr>
            <p:nvPr/>
          </p:nvCxnSpPr>
          <p:spPr>
            <a:xfrm>
              <a:off x="4809184" y="1189833"/>
              <a:ext cx="2504912" cy="3365283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19" idx="1"/>
              <a:endCxn id="65" idx="0"/>
            </p:cNvCxnSpPr>
            <p:nvPr/>
          </p:nvCxnSpPr>
          <p:spPr>
            <a:xfrm rot="10800000" flipV="1">
              <a:off x="2326067" y="1189833"/>
              <a:ext cx="2293720" cy="3349718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19" idx="1"/>
              <a:endCxn id="101" idx="0"/>
            </p:cNvCxnSpPr>
            <p:nvPr/>
          </p:nvCxnSpPr>
          <p:spPr>
            <a:xfrm rot="10800000" flipV="1">
              <a:off x="3689829" y="1189833"/>
              <a:ext cx="929958" cy="3357897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19" idx="3"/>
              <a:endCxn id="94" idx="0"/>
            </p:cNvCxnSpPr>
            <p:nvPr/>
          </p:nvCxnSpPr>
          <p:spPr>
            <a:xfrm>
              <a:off x="4809184" y="1189833"/>
              <a:ext cx="902264" cy="335509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9" idx="3"/>
              <a:endCxn id="88" idx="0"/>
            </p:cNvCxnSpPr>
            <p:nvPr/>
          </p:nvCxnSpPr>
          <p:spPr>
            <a:xfrm>
              <a:off x="4809184" y="1189833"/>
              <a:ext cx="125075" cy="257610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619786" y="1095134"/>
              <a:ext cx="189396" cy="18939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20" name="Curved Connector 19"/>
            <p:cNvCxnSpPr>
              <a:stCxn id="19" idx="1"/>
              <a:endCxn id="89" idx="0"/>
            </p:cNvCxnSpPr>
            <p:nvPr/>
          </p:nvCxnSpPr>
          <p:spPr>
            <a:xfrm rot="10800000" flipV="1">
              <a:off x="4501035" y="1189833"/>
              <a:ext cx="118753" cy="2572415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19" idx="1"/>
              <a:endCxn id="100" idx="0"/>
            </p:cNvCxnSpPr>
            <p:nvPr/>
          </p:nvCxnSpPr>
          <p:spPr>
            <a:xfrm rot="10800000" flipV="1">
              <a:off x="4123055" y="1189833"/>
              <a:ext cx="496732" cy="3361590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19" idx="3"/>
              <a:endCxn id="83" idx="0"/>
            </p:cNvCxnSpPr>
            <p:nvPr/>
          </p:nvCxnSpPr>
          <p:spPr>
            <a:xfrm>
              <a:off x="4809184" y="1189833"/>
              <a:ext cx="2071687" cy="3361590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19" idx="3"/>
              <a:endCxn id="77" idx="0"/>
            </p:cNvCxnSpPr>
            <p:nvPr/>
          </p:nvCxnSpPr>
          <p:spPr>
            <a:xfrm>
              <a:off x="4809184" y="1189833"/>
              <a:ext cx="1274507" cy="256234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19" idx="3"/>
              <a:endCxn id="71" idx="0"/>
            </p:cNvCxnSpPr>
            <p:nvPr/>
          </p:nvCxnSpPr>
          <p:spPr>
            <a:xfrm>
              <a:off x="4809184" y="1189833"/>
              <a:ext cx="472968" cy="1764526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9" idx="3"/>
              <a:endCxn id="95" idx="0"/>
            </p:cNvCxnSpPr>
            <p:nvPr/>
          </p:nvCxnSpPr>
          <p:spPr>
            <a:xfrm>
              <a:off x="4809184" y="1189833"/>
              <a:ext cx="469038" cy="3351406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540854" y="4547731"/>
              <a:ext cx="731177" cy="505337"/>
              <a:chOff x="1669583" y="4641148"/>
              <a:chExt cx="761821" cy="526516"/>
            </a:xfrm>
          </p:grpSpPr>
          <p:cxnSp>
            <p:nvCxnSpPr>
              <p:cNvPr id="96" name="Straight Connector 95"/>
              <p:cNvCxnSpPr>
                <a:stCxn id="100" idx="4"/>
                <a:endCxn id="97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96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98" name="Straight Connector 97"/>
              <p:cNvCxnSpPr>
                <a:stCxn id="101" idx="4"/>
                <a:endCxn id="99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bg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129246" y="4541240"/>
              <a:ext cx="731177" cy="505337"/>
              <a:chOff x="1669583" y="4641148"/>
              <a:chExt cx="761821" cy="526516"/>
            </a:xfrm>
          </p:grpSpPr>
          <p:cxnSp>
            <p:nvCxnSpPr>
              <p:cNvPr id="90" name="Straight Connector 89"/>
              <p:cNvCxnSpPr>
                <a:stCxn id="94" idx="4"/>
                <a:endCxn id="91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90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92" name="Straight Connector 91"/>
              <p:cNvCxnSpPr>
                <a:stCxn id="95" idx="4"/>
                <a:endCxn id="93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352057" y="3762249"/>
              <a:ext cx="731177" cy="505337"/>
              <a:chOff x="1669583" y="4641148"/>
              <a:chExt cx="761821" cy="526516"/>
            </a:xfrm>
          </p:grpSpPr>
          <p:cxnSp>
            <p:nvCxnSpPr>
              <p:cNvPr id="84" name="Straight Connector 83"/>
              <p:cNvCxnSpPr>
                <a:stCxn id="88" idx="4"/>
                <a:endCxn id="85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86" name="Straight Connector 85"/>
              <p:cNvCxnSpPr>
                <a:stCxn id="89" idx="4"/>
                <a:endCxn id="87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731895" y="4551423"/>
              <a:ext cx="731177" cy="505337"/>
              <a:chOff x="1669583" y="4641148"/>
              <a:chExt cx="761821" cy="526516"/>
            </a:xfrm>
          </p:grpSpPr>
          <p:cxnSp>
            <p:nvCxnSpPr>
              <p:cNvPr id="78" name="Straight Connector 77"/>
              <p:cNvCxnSpPr>
                <a:stCxn id="82" idx="4"/>
                <a:endCxn id="79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80" name="Straight Connector 79"/>
              <p:cNvCxnSpPr>
                <a:stCxn id="83" idx="4"/>
                <a:endCxn id="81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ctangle 80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bg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934715" y="3752175"/>
              <a:ext cx="731177" cy="505337"/>
              <a:chOff x="1669583" y="4641148"/>
              <a:chExt cx="761821" cy="526516"/>
            </a:xfrm>
          </p:grpSpPr>
          <p:cxnSp>
            <p:nvCxnSpPr>
              <p:cNvPr id="72" name="Straight Connector 71"/>
              <p:cNvCxnSpPr>
                <a:stCxn id="76" idx="4"/>
                <a:endCxn id="73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74" name="Straight Connector 73"/>
              <p:cNvCxnSpPr>
                <a:stCxn id="77" idx="4"/>
                <a:endCxn id="75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bg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133177" y="2954361"/>
              <a:ext cx="731177" cy="505337"/>
              <a:chOff x="1669583" y="4641148"/>
              <a:chExt cx="761821" cy="526516"/>
            </a:xfrm>
          </p:grpSpPr>
          <p:cxnSp>
            <p:nvCxnSpPr>
              <p:cNvPr id="66" name="Straight Connector 65"/>
              <p:cNvCxnSpPr>
                <a:stCxn id="70" idx="4"/>
                <a:endCxn id="67" idx="0"/>
              </p:cNvCxnSpPr>
              <p:nvPr/>
            </p:nvCxnSpPr>
            <p:spPr>
              <a:xfrm>
                <a:off x="2276185" y="4955914"/>
                <a:ext cx="241" cy="962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2219095" y="5052150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68" name="Straight Connector 67"/>
              <p:cNvCxnSpPr>
                <a:stCxn id="71" idx="4"/>
                <a:endCxn id="69" idx="0"/>
              </p:cNvCxnSpPr>
              <p:nvPr/>
            </p:nvCxnSpPr>
            <p:spPr>
              <a:xfrm flipH="1">
                <a:off x="1824601" y="4952066"/>
                <a:ext cx="202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1767270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120966" y="4644996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669583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177091" y="4539551"/>
              <a:ext cx="297950" cy="505337"/>
              <a:chOff x="1672758" y="4641148"/>
              <a:chExt cx="310438" cy="526516"/>
            </a:xfrm>
          </p:grpSpPr>
          <p:cxnSp>
            <p:nvCxnSpPr>
              <p:cNvPr id="63" name="Straight Connector 62"/>
              <p:cNvCxnSpPr>
                <a:stCxn id="65" idx="4"/>
                <a:endCxn id="64" idx="0"/>
              </p:cNvCxnSpPr>
              <p:nvPr/>
            </p:nvCxnSpPr>
            <p:spPr>
              <a:xfrm flipH="1">
                <a:off x="1827776" y="4952066"/>
                <a:ext cx="201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1770445" y="5053002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672758" y="4641148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777978" y="2952671"/>
              <a:ext cx="297950" cy="505337"/>
              <a:chOff x="3340741" y="2987760"/>
              <a:chExt cx="310438" cy="526516"/>
            </a:xfrm>
          </p:grpSpPr>
          <p:cxnSp>
            <p:nvCxnSpPr>
              <p:cNvPr id="60" name="Straight Connector 59"/>
              <p:cNvCxnSpPr>
                <a:stCxn id="62" idx="4"/>
                <a:endCxn id="61" idx="0"/>
              </p:cNvCxnSpPr>
              <p:nvPr/>
            </p:nvCxnSpPr>
            <p:spPr>
              <a:xfrm flipH="1">
                <a:off x="3495759" y="3298678"/>
                <a:ext cx="201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3438428" y="3399614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340741" y="2987760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569035" y="2150084"/>
              <a:ext cx="297950" cy="505337"/>
              <a:chOff x="4164954" y="2151534"/>
              <a:chExt cx="310438" cy="526516"/>
            </a:xfrm>
          </p:grpSpPr>
          <p:cxnSp>
            <p:nvCxnSpPr>
              <p:cNvPr id="57" name="Straight Connector 56"/>
              <p:cNvCxnSpPr>
                <a:stCxn id="59" idx="4"/>
                <a:endCxn id="58" idx="0"/>
              </p:cNvCxnSpPr>
              <p:nvPr/>
            </p:nvCxnSpPr>
            <p:spPr>
              <a:xfrm flipH="1">
                <a:off x="4319972" y="2462452"/>
                <a:ext cx="201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4262641" y="2563388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64954" y="2151534"/>
                <a:ext cx="310438" cy="310918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73002" y="3753176"/>
              <a:ext cx="297950" cy="505337"/>
              <a:chOff x="2502031" y="3821812"/>
              <a:chExt cx="310438" cy="52651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2599718" y="4233666"/>
                <a:ext cx="114661" cy="11466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200" i="1" dirty="0">
                  <a:solidFill>
                    <a:schemeClr val="tx1"/>
                  </a:solidFill>
                  <a:cs typeface="Times New Roman"/>
                </a:endParaRPr>
              </a:p>
            </p:txBody>
          </p:sp>
          <p:cxnSp>
            <p:nvCxnSpPr>
              <p:cNvPr id="55" name="Straight Connector 54"/>
              <p:cNvCxnSpPr>
                <a:stCxn id="56" idx="4"/>
                <a:endCxn id="54" idx="0"/>
              </p:cNvCxnSpPr>
              <p:nvPr/>
            </p:nvCxnSpPr>
            <p:spPr>
              <a:xfrm flipH="1">
                <a:off x="2657049" y="4132730"/>
                <a:ext cx="201" cy="100936"/>
              </a:xfrm>
              <a:prstGeom prst="line">
                <a:avLst/>
              </a:prstGeom>
              <a:ln w="28575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2502031" y="3821812"/>
                <a:ext cx="310438" cy="310918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200" i="1" dirty="0">
                    <a:solidFill>
                      <a:schemeClr val="bg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148857" y="2844311"/>
              <a:ext cx="110049" cy="11004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37" name="Straight Connector 125"/>
            <p:cNvCxnSpPr>
              <a:stCxn id="36" idx="3"/>
              <a:endCxn id="76" idx="0"/>
            </p:cNvCxnSpPr>
            <p:nvPr/>
          </p:nvCxnSpPr>
          <p:spPr>
            <a:xfrm>
              <a:off x="6258905" y="2899336"/>
              <a:ext cx="258012" cy="856532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29"/>
            <p:cNvCxnSpPr>
              <a:stCxn id="36" idx="1"/>
              <a:endCxn id="70" idx="7"/>
            </p:cNvCxnSpPr>
            <p:nvPr/>
          </p:nvCxnSpPr>
          <p:spPr>
            <a:xfrm rot="10800000" flipV="1">
              <a:off x="5820719" y="2899336"/>
              <a:ext cx="328138" cy="102419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915020" y="2545371"/>
              <a:ext cx="110049" cy="11004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40" name="Straight Connector 143"/>
            <p:cNvCxnSpPr>
              <a:stCxn id="39" idx="1"/>
              <a:endCxn id="70" idx="7"/>
            </p:cNvCxnSpPr>
            <p:nvPr/>
          </p:nvCxnSpPr>
          <p:spPr>
            <a:xfrm rot="10800000" flipV="1">
              <a:off x="5820720" y="2600395"/>
              <a:ext cx="1094301" cy="401360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44"/>
            <p:cNvCxnSpPr>
              <a:stCxn id="39" idx="3"/>
              <a:endCxn id="82" idx="0"/>
            </p:cNvCxnSpPr>
            <p:nvPr/>
          </p:nvCxnSpPr>
          <p:spPr>
            <a:xfrm>
              <a:off x="7025068" y="2600395"/>
              <a:ext cx="289029" cy="1954721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6946195" y="3635135"/>
              <a:ext cx="110049" cy="11004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43" name="Straight Connector 148"/>
            <p:cNvCxnSpPr>
              <a:stCxn id="42" idx="3"/>
              <a:endCxn id="82" idx="0"/>
            </p:cNvCxnSpPr>
            <p:nvPr/>
          </p:nvCxnSpPr>
          <p:spPr>
            <a:xfrm>
              <a:off x="7056244" y="3690160"/>
              <a:ext cx="257853" cy="864957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49"/>
            <p:cNvCxnSpPr>
              <a:stCxn id="42" idx="1"/>
              <a:endCxn id="76" idx="7"/>
            </p:cNvCxnSpPr>
            <p:nvPr/>
          </p:nvCxnSpPr>
          <p:spPr>
            <a:xfrm rot="10800000" flipV="1">
              <a:off x="6622259" y="3690159"/>
              <a:ext cx="323938" cy="109410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3336867" y="4949160"/>
              <a:ext cx="110049" cy="11004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46" name="Straight Connector 164"/>
            <p:cNvCxnSpPr>
              <a:stCxn id="45" idx="1"/>
              <a:endCxn id="65" idx="6"/>
            </p:cNvCxnSpPr>
            <p:nvPr/>
          </p:nvCxnSpPr>
          <p:spPr>
            <a:xfrm rot="10800000">
              <a:off x="2475041" y="4688757"/>
              <a:ext cx="861826" cy="315428"/>
            </a:xfrm>
            <a:prstGeom prst="curvedConnector3">
              <a:avLst>
                <a:gd name="adj1" fmla="val 50000"/>
              </a:avLst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65"/>
            <p:cNvCxnSpPr>
              <a:stCxn id="45" idx="0"/>
              <a:endCxn id="101" idx="2"/>
            </p:cNvCxnSpPr>
            <p:nvPr/>
          </p:nvCxnSpPr>
          <p:spPr>
            <a:xfrm rot="5400000" flipH="1" flipV="1">
              <a:off x="3340260" y="4748568"/>
              <a:ext cx="252224" cy="148962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178310" y="4167082"/>
              <a:ext cx="110049" cy="11004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49" name="Straight Connector 164"/>
            <p:cNvCxnSpPr>
              <a:stCxn id="48" idx="1"/>
              <a:endCxn id="65" idx="6"/>
            </p:cNvCxnSpPr>
            <p:nvPr/>
          </p:nvCxnSpPr>
          <p:spPr>
            <a:xfrm rot="10800000" flipV="1">
              <a:off x="2475042" y="4222106"/>
              <a:ext cx="1703269" cy="466650"/>
            </a:xfrm>
            <a:prstGeom prst="curvedConnector3">
              <a:avLst>
                <a:gd name="adj1" fmla="val 42307"/>
              </a:avLst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65"/>
            <p:cNvCxnSpPr>
              <a:stCxn id="48" idx="0"/>
              <a:endCxn id="89" idx="2"/>
            </p:cNvCxnSpPr>
            <p:nvPr/>
          </p:nvCxnSpPr>
          <p:spPr>
            <a:xfrm rot="5400000" flipH="1" flipV="1">
              <a:off x="4164882" y="3979908"/>
              <a:ext cx="255627" cy="118723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973185" y="3349648"/>
              <a:ext cx="110049" cy="11004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52" name="Straight Connector 164"/>
            <p:cNvCxnSpPr>
              <a:stCxn id="51" idx="1"/>
              <a:endCxn id="65" idx="6"/>
            </p:cNvCxnSpPr>
            <p:nvPr/>
          </p:nvCxnSpPr>
          <p:spPr>
            <a:xfrm rot="10800000" flipV="1">
              <a:off x="2475041" y="3404673"/>
              <a:ext cx="2498144" cy="1284084"/>
            </a:xfrm>
            <a:prstGeom prst="curvedConnector3">
              <a:avLst>
                <a:gd name="adj1" fmla="val 59242"/>
              </a:avLst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65"/>
            <p:cNvCxnSpPr>
              <a:stCxn id="51" idx="0"/>
              <a:endCxn id="71" idx="2"/>
            </p:cNvCxnSpPr>
            <p:nvPr/>
          </p:nvCxnSpPr>
          <p:spPr>
            <a:xfrm rot="5400000" flipH="1" flipV="1">
              <a:off x="4957653" y="3174125"/>
              <a:ext cx="246081" cy="104966"/>
            </a:xfrm>
            <a:prstGeom prst="curvedConnector2">
              <a:avLst/>
            </a:prstGeom>
            <a:ln w="28575" cmpd="sng"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793877" y="5174407"/>
              <a:ext cx="7814426" cy="558120"/>
              <a:chOff x="1363044" y="4631175"/>
              <a:chExt cx="3226517" cy="361375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363044" y="4631175"/>
                <a:ext cx="61128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630830" y="4631175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967156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1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279218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3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922850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4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16578" y="5396124"/>
              <a:ext cx="8505521" cy="563970"/>
              <a:chOff x="-1589083" y="5508719"/>
              <a:chExt cx="8950366" cy="593467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135032" y="5513172"/>
                <a:ext cx="216235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err="1" smtClean="0"/>
                  <a:t>Juan_Carlos</a:t>
                </a:r>
                <a:endParaRPr lang="en-US" dirty="0" smtClean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361290" y="5509631"/>
                <a:ext cx="235841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err="1" smtClean="0"/>
                  <a:t>su</a:t>
                </a:r>
                <a:endParaRPr lang="en-US" dirty="0" smtClean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696497" y="5513007"/>
                <a:ext cx="235841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err="1" smtClean="0"/>
                  <a:t>abdica</a:t>
                </a:r>
                <a:endParaRPr lang="en-US" dirty="0" smtClean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002872" y="5518253"/>
                <a:ext cx="235841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err="1" smtClean="0"/>
                  <a:t>reino</a:t>
                </a:r>
                <a:endParaRPr lang="en-US" dirty="0" smtClean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-1589083" y="5508719"/>
                <a:ext cx="2358411" cy="58393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smtClean="0"/>
                  <a:t>&lt;WALL&gt;</a:t>
                </a:r>
              </a:p>
            </p:txBody>
          </p:sp>
        </p:grpSp>
        <p:cxnSp>
          <p:nvCxnSpPr>
            <p:cNvPr id="114" name="Curved Connector 113"/>
            <p:cNvCxnSpPr>
              <a:stCxn id="112" idx="2"/>
              <a:endCxn id="110" idx="2"/>
            </p:cNvCxnSpPr>
            <p:nvPr/>
          </p:nvCxnSpPr>
          <p:spPr>
            <a:xfrm rot="5400000" flipH="1">
              <a:off x="7017408" y="5176001"/>
              <a:ext cx="8193" cy="1559993"/>
            </a:xfrm>
            <a:prstGeom prst="curvedConnector3">
              <a:avLst>
                <a:gd name="adj1" fmla="val -2457272"/>
              </a:avLst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>
              <a:stCxn id="111" idx="2"/>
              <a:endCxn id="109" idx="2"/>
            </p:cNvCxnSpPr>
            <p:nvPr/>
          </p:nvCxnSpPr>
          <p:spPr>
            <a:xfrm rot="5400000">
              <a:off x="3870872" y="5166679"/>
              <a:ext cx="157" cy="1577016"/>
            </a:xfrm>
            <a:prstGeom prst="curvedConnector3">
              <a:avLst>
                <a:gd name="adj1" fmla="val 128526966"/>
              </a:avLst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urved Connector 115"/>
            <p:cNvCxnSpPr>
              <a:stCxn id="111" idx="2"/>
              <a:endCxn id="112" idx="2"/>
            </p:cNvCxnSpPr>
            <p:nvPr/>
          </p:nvCxnSpPr>
          <p:spPr>
            <a:xfrm rot="16200000" flipH="1">
              <a:off x="6227988" y="4386580"/>
              <a:ext cx="4985" cy="3142044"/>
            </a:xfrm>
            <a:prstGeom prst="curvedConnector3">
              <a:avLst>
                <a:gd name="adj1" fmla="val 8022226"/>
              </a:avLst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urved Connector 116"/>
            <p:cNvCxnSpPr>
              <a:stCxn id="113" idx="2"/>
              <a:endCxn id="111" idx="2"/>
            </p:cNvCxnSpPr>
            <p:nvPr/>
          </p:nvCxnSpPr>
          <p:spPr>
            <a:xfrm rot="16200000" flipH="1">
              <a:off x="3096280" y="4391929"/>
              <a:ext cx="4075" cy="3122282"/>
            </a:xfrm>
            <a:prstGeom prst="curvedConnector3">
              <a:avLst>
                <a:gd name="adj1" fmla="val 8471364"/>
              </a:avLst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Arrow Connector 125"/>
          <p:cNvCxnSpPr/>
          <p:nvPr/>
        </p:nvCxnSpPr>
        <p:spPr>
          <a:xfrm flipH="1">
            <a:off x="4696540" y="2600395"/>
            <a:ext cx="358469" cy="298941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848941" y="3051736"/>
            <a:ext cx="300210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 flipV="1">
            <a:off x="4760995" y="3236084"/>
            <a:ext cx="19844" cy="221924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4502732" y="2417185"/>
            <a:ext cx="0" cy="456630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Content Placeholder 142"/>
          <p:cNvSpPr>
            <a:spLocks noGrp="1"/>
          </p:cNvSpPr>
          <p:nvPr>
            <p:ph idx="1"/>
          </p:nvPr>
        </p:nvSpPr>
        <p:spPr>
          <a:xfrm>
            <a:off x="6379556" y="1210760"/>
            <a:ext cx="2599497" cy="4285561"/>
          </a:xfr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is just another factor graph, so we can run Loopy BP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goes wrong?</a:t>
            </a:r>
          </a:p>
          <a:p>
            <a:r>
              <a:rPr lang="en-US" dirty="0" smtClean="0"/>
              <a:t>Naïve computation is inefficient</a:t>
            </a:r>
          </a:p>
          <a:p>
            <a:r>
              <a:rPr lang="en-US" dirty="0" smtClean="0"/>
              <a:t>We can embed the inside-outside algorithm within the structured factor</a:t>
            </a:r>
          </a:p>
        </p:txBody>
      </p:sp>
      <p:pic>
        <p:nvPicPr>
          <p:cNvPr id="127" name="Picture 126" descr="icon-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071">
            <a:off x="753311" y="1339383"/>
            <a:ext cx="516387" cy="690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8" name="Subtitle 2"/>
          <p:cNvSpPr txBox="1">
            <a:spLocks/>
          </p:cNvSpPr>
          <p:nvPr/>
        </p:nvSpPr>
        <p:spPr>
          <a:xfrm rot="20612062">
            <a:off x="-245580" y="961930"/>
            <a:ext cx="2293880" cy="45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(Smith &amp; Eisner, 2008)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-83305" y="-383388"/>
            <a:ext cx="1572729" cy="1042213"/>
            <a:chOff x="1323924" y="3989526"/>
            <a:chExt cx="4276343" cy="2861834"/>
          </a:xfrm>
        </p:grpSpPr>
        <p:sp>
          <p:nvSpPr>
            <p:cNvPr id="129" name="Oval 128"/>
            <p:cNvSpPr/>
            <p:nvPr/>
          </p:nvSpPr>
          <p:spPr>
            <a:xfrm rot="2711175">
              <a:off x="2031179" y="3282271"/>
              <a:ext cx="2861834" cy="4276343"/>
            </a:xfrm>
            <a:prstGeom prst="ellipse">
              <a:avLst/>
            </a:prstGeom>
            <a:solidFill>
              <a:srgbClr val="0000FF">
                <a:alpha val="58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424828" y="5443098"/>
              <a:ext cx="2758844" cy="76675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Inference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445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Algorithmic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Backprop</a:t>
            </a:r>
            <a:r>
              <a:rPr lang="en-US" dirty="0" smtClean="0"/>
              <a:t> works on more than just neural networks</a:t>
            </a:r>
          </a:p>
          <a:p>
            <a:r>
              <a:rPr lang="en-US" dirty="0"/>
              <a:t>You can apply the chain rule to any arbitrary </a:t>
            </a:r>
            <a:r>
              <a:rPr lang="en-US" dirty="0" smtClean="0"/>
              <a:t>differentiable algorithm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Alternatively: could estimate a gradient by finite-difference approximations – but algorithmic differentiation is much more efficient!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0101" y="3303238"/>
            <a:ext cx="7126470" cy="772857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</a:rPr>
              <a:t>That</a:t>
            </a:r>
            <a:r>
              <a:rPr lang="fr-FR" sz="3000" b="1" dirty="0">
                <a:solidFill>
                  <a:srgbClr val="FFFFFF"/>
                </a:solidFill>
              </a:rPr>
              <a:t>’</a:t>
            </a:r>
            <a:r>
              <a:rPr lang="en-US" sz="3000" b="1" dirty="0">
                <a:solidFill>
                  <a:srgbClr val="FFFFFF"/>
                </a:solidFill>
              </a:rPr>
              <a:t>s the key (old) idea behind this talk.</a:t>
            </a:r>
          </a:p>
        </p:txBody>
      </p:sp>
    </p:spTree>
    <p:extLst>
      <p:ext uri="{BB962C8B-B14F-4D97-AF65-F5344CB8AC3E}">
        <p14:creationId xmlns:p14="http://schemas.microsoft.com/office/powerpoint/2010/main" val="427835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29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43082" y="6114534"/>
            <a:ext cx="5871299" cy="502501"/>
            <a:chOff x="1543082" y="6114534"/>
            <a:chExt cx="5871299" cy="502501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94760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15820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336852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357883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810313" y="6283942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410461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0605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316665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52697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73728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37547" y="6114534"/>
              <a:ext cx="1476834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Model parameters</a:t>
              </a: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82" y="6205115"/>
              <a:ext cx="241300" cy="330200"/>
            </a:xfrm>
            <a:prstGeom prst="rect">
              <a:avLst/>
            </a:prstGeom>
          </p:spPr>
        </p:pic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4310118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520430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02059" y="5383600"/>
            <a:ext cx="6151237" cy="942678"/>
            <a:chOff x="1102059" y="5383600"/>
            <a:chExt cx="6151237" cy="942678"/>
          </a:xfrm>
        </p:grpSpPr>
        <p:sp>
          <p:nvSpPr>
            <p:cNvPr id="26" name="TextBox 25"/>
            <p:cNvSpPr txBox="1"/>
            <p:nvPr/>
          </p:nvSpPr>
          <p:spPr>
            <a:xfrm>
              <a:off x="5937547" y="5383600"/>
              <a:ext cx="1315749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Factors</a:t>
              </a:r>
            </a:p>
          </p:txBody>
        </p: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9" y="5383600"/>
              <a:ext cx="1409700" cy="469900"/>
            </a:xfrm>
            <a:prstGeom prst="rect">
              <a:avLst/>
            </a:prstGeom>
          </p:spPr>
        </p:pic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680417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389102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4104646" y="5531840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4398946" y="557311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2765777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97638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3259793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347010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609258" y="557312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10" idx="0"/>
              <a:endCxn id="35" idx="2"/>
            </p:cNvCxnSpPr>
            <p:nvPr/>
          </p:nvCxnSpPr>
          <p:spPr bwMode="auto">
            <a:xfrm flipV="1">
              <a:off x="2211213" y="5777618"/>
              <a:ext cx="65972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1" idx="0"/>
              <a:endCxn id="35" idx="2"/>
            </p:cNvCxnSpPr>
            <p:nvPr/>
          </p:nvCxnSpPr>
          <p:spPr bwMode="auto">
            <a:xfrm flipV="1">
              <a:off x="2421821" y="5777618"/>
              <a:ext cx="449112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2" idx="0"/>
              <a:endCxn id="35" idx="2"/>
            </p:cNvCxnSpPr>
            <p:nvPr/>
          </p:nvCxnSpPr>
          <p:spPr bwMode="auto">
            <a:xfrm flipV="1">
              <a:off x="2632133" y="5777618"/>
              <a:ext cx="23880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0" idx="0"/>
              <a:endCxn id="36" idx="2"/>
            </p:cNvCxnSpPr>
            <p:nvPr/>
          </p:nvCxnSpPr>
          <p:spPr bwMode="auto">
            <a:xfrm flipV="1">
              <a:off x="2211213" y="5776560"/>
              <a:ext cx="870328" cy="54971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1" idx="0"/>
              <a:endCxn id="36" idx="2"/>
            </p:cNvCxnSpPr>
            <p:nvPr/>
          </p:nvCxnSpPr>
          <p:spPr bwMode="auto">
            <a:xfrm flipV="1">
              <a:off x="2421821" y="5776560"/>
              <a:ext cx="65972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2" idx="0"/>
              <a:endCxn id="36" idx="2"/>
            </p:cNvCxnSpPr>
            <p:nvPr/>
          </p:nvCxnSpPr>
          <p:spPr bwMode="auto">
            <a:xfrm flipV="1">
              <a:off x="2632133" y="5776560"/>
              <a:ext cx="449408" cy="54971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3" idx="0"/>
              <a:endCxn id="36" idx="2"/>
            </p:cNvCxnSpPr>
            <p:nvPr/>
          </p:nvCxnSpPr>
          <p:spPr bwMode="auto">
            <a:xfrm flipV="1">
              <a:off x="2842445" y="5776560"/>
              <a:ext cx="239096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" idx="0"/>
              <a:endCxn id="37" idx="2"/>
            </p:cNvCxnSpPr>
            <p:nvPr/>
          </p:nvCxnSpPr>
          <p:spPr bwMode="auto">
            <a:xfrm flipV="1">
              <a:off x="3052757" y="5777618"/>
              <a:ext cx="312192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" idx="0"/>
              <a:endCxn id="37" idx="2"/>
            </p:cNvCxnSpPr>
            <p:nvPr/>
          </p:nvCxnSpPr>
          <p:spPr bwMode="auto">
            <a:xfrm flipV="1">
              <a:off x="3263365" y="5777618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" idx="0"/>
              <a:endCxn id="37" idx="2"/>
            </p:cNvCxnSpPr>
            <p:nvPr/>
          </p:nvCxnSpPr>
          <p:spPr bwMode="auto">
            <a:xfrm flipH="1" flipV="1">
              <a:off x="3364949" y="5777618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" idx="0"/>
              <a:endCxn id="37" idx="2"/>
            </p:cNvCxnSpPr>
            <p:nvPr/>
          </p:nvCxnSpPr>
          <p:spPr bwMode="auto">
            <a:xfrm flipH="1" flipV="1">
              <a:off x="3364949" y="5777618"/>
              <a:ext cx="31904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39" idx="0"/>
              <a:endCxn id="29" idx="2"/>
            </p:cNvCxnSpPr>
            <p:nvPr/>
          </p:nvCxnSpPr>
          <p:spPr bwMode="auto">
            <a:xfrm flipH="1" flipV="1">
              <a:off x="3785573" y="5777618"/>
              <a:ext cx="629701" cy="54754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40" idx="0"/>
              <a:endCxn id="30" idx="2"/>
            </p:cNvCxnSpPr>
            <p:nvPr/>
          </p:nvCxnSpPr>
          <p:spPr bwMode="auto">
            <a:xfrm flipH="1" flipV="1">
              <a:off x="3996181" y="5776560"/>
              <a:ext cx="629405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9" idx="0"/>
              <a:endCxn id="38" idx="2"/>
            </p:cNvCxnSpPr>
            <p:nvPr/>
          </p:nvCxnSpPr>
          <p:spPr bwMode="auto">
            <a:xfrm flipH="1" flipV="1">
              <a:off x="3575261" y="5776560"/>
              <a:ext cx="63450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0" idx="0"/>
              <a:endCxn id="34" idx="2"/>
            </p:cNvCxnSpPr>
            <p:nvPr/>
          </p:nvCxnSpPr>
          <p:spPr bwMode="auto">
            <a:xfrm flipV="1">
              <a:off x="2211213" y="5778737"/>
              <a:ext cx="2292889" cy="547541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0" idx="0"/>
              <a:endCxn id="41" idx="2"/>
            </p:cNvCxnSpPr>
            <p:nvPr/>
          </p:nvCxnSpPr>
          <p:spPr bwMode="auto">
            <a:xfrm flipV="1">
              <a:off x="2211213" y="5778740"/>
              <a:ext cx="2503201" cy="54753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" idx="0"/>
              <a:endCxn id="41" idx="2"/>
            </p:cNvCxnSpPr>
            <p:nvPr/>
          </p:nvCxnSpPr>
          <p:spPr bwMode="auto">
            <a:xfrm flipV="1">
              <a:off x="2632133" y="5778740"/>
              <a:ext cx="2082281" cy="54753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9" idx="0"/>
              <a:endCxn id="37" idx="2"/>
            </p:cNvCxnSpPr>
            <p:nvPr/>
          </p:nvCxnSpPr>
          <p:spPr bwMode="auto">
            <a:xfrm flipH="1" flipV="1">
              <a:off x="3364949" y="5777618"/>
              <a:ext cx="84482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39" idx="0"/>
              <a:endCxn id="30" idx="2"/>
            </p:cNvCxnSpPr>
            <p:nvPr/>
          </p:nvCxnSpPr>
          <p:spPr bwMode="auto">
            <a:xfrm flipH="1" flipV="1">
              <a:off x="3996181" y="5776560"/>
              <a:ext cx="419093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9" idx="0"/>
              <a:endCxn id="30" idx="2"/>
            </p:cNvCxnSpPr>
            <p:nvPr/>
          </p:nvCxnSpPr>
          <p:spPr bwMode="auto">
            <a:xfrm flipH="1" flipV="1">
              <a:off x="3996181" y="5776560"/>
              <a:ext cx="21358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7" idx="0"/>
              <a:endCxn id="38" idx="2"/>
            </p:cNvCxnSpPr>
            <p:nvPr/>
          </p:nvCxnSpPr>
          <p:spPr bwMode="auto">
            <a:xfrm flipH="1" flipV="1">
              <a:off x="3575261" y="5776560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7" idx="0"/>
              <a:endCxn id="29" idx="2"/>
            </p:cNvCxnSpPr>
            <p:nvPr/>
          </p:nvCxnSpPr>
          <p:spPr bwMode="auto">
            <a:xfrm flipV="1">
              <a:off x="3683989" y="5777618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>
              <a:stCxn id="40" idx="0"/>
              <a:endCxn id="38" idx="2"/>
            </p:cNvCxnSpPr>
            <p:nvPr/>
          </p:nvCxnSpPr>
          <p:spPr bwMode="auto">
            <a:xfrm flipH="1" flipV="1">
              <a:off x="3575261" y="5776560"/>
              <a:ext cx="1050325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/>
          <p:cNvGrpSpPr/>
          <p:nvPr/>
        </p:nvGrpSpPr>
        <p:grpSpPr>
          <a:xfrm>
            <a:off x="2673045" y="1436381"/>
            <a:ext cx="5902473" cy="3921813"/>
            <a:chOff x="2382765" y="1581521"/>
            <a:chExt cx="5902473" cy="3921813"/>
          </a:xfrm>
        </p:grpSpPr>
        <p:grpSp>
          <p:nvGrpSpPr>
            <p:cNvPr id="257" name="Group 256"/>
            <p:cNvGrpSpPr/>
            <p:nvPr/>
          </p:nvGrpSpPr>
          <p:grpSpPr>
            <a:xfrm>
              <a:off x="3882570" y="1581521"/>
              <a:ext cx="4402668" cy="3571052"/>
              <a:chOff x="471713" y="1279139"/>
              <a:chExt cx="4402668" cy="3571052"/>
            </a:xfrm>
          </p:grpSpPr>
          <p:grpSp>
            <p:nvGrpSpPr>
              <p:cNvPr id="256" name="Group 255"/>
              <p:cNvGrpSpPr/>
              <p:nvPr/>
            </p:nvGrpSpPr>
            <p:grpSpPr>
              <a:xfrm>
                <a:off x="471713" y="1279139"/>
                <a:ext cx="4402668" cy="3571052"/>
                <a:chOff x="471713" y="2201333"/>
                <a:chExt cx="3265715" cy="2648857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471713" y="2201333"/>
                  <a:ext cx="3265715" cy="264885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 cmpd="sng">
                  <a:solidFill>
                    <a:schemeClr val="tx1"/>
                  </a:solidFill>
                </a:ln>
                <a:effectLst>
                  <a:outerShdw blurRad="254000" dist="254000" dir="894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627" t="81663" r="66893" b="-1313"/>
                <a:stretch/>
              </p:blipFill>
              <p:spPr>
                <a:xfrm>
                  <a:off x="637781" y="2213428"/>
                  <a:ext cx="2760977" cy="1201128"/>
                </a:xfrm>
                <a:prstGeom prst="rect">
                  <a:avLst/>
                </a:prstGeom>
              </p:spPr>
            </p:pic>
          </p:grpSp>
          <p:sp>
            <p:nvSpPr>
              <p:cNvPr id="199" name="Content Placeholder 2"/>
              <p:cNvSpPr txBox="1">
                <a:spLocks/>
              </p:cNvSpPr>
              <p:nvPr/>
            </p:nvSpPr>
            <p:spPr>
              <a:xfrm>
                <a:off x="604763" y="2902858"/>
                <a:ext cx="4197048" cy="1862666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:r>
                  <a:rPr lang="en-US" dirty="0"/>
                  <a:t>Unary factor: vector with 2 entries</a:t>
                </a:r>
              </a:p>
              <a:p>
                <a:pPr marL="285750" indent="-285750"/>
                <a:r>
                  <a:rPr lang="en-US" dirty="0"/>
                  <a:t>Binary factor: </a:t>
                </a:r>
                <a:r>
                  <a:rPr lang="en-US" dirty="0" smtClean="0"/>
                  <a:t>(flattened) matrix </a:t>
                </a:r>
                <a:r>
                  <a:rPr lang="en-US" dirty="0"/>
                  <a:t>with 4 entries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p:grpSp>
        <p:sp>
          <p:nvSpPr>
            <p:cNvPr id="260" name="Bent Arrow 259"/>
            <p:cNvSpPr/>
            <p:nvPr/>
          </p:nvSpPr>
          <p:spPr>
            <a:xfrm rot="16200000" flipH="1">
              <a:off x="1802193" y="3422954"/>
              <a:ext cx="2660952" cy="1499808"/>
            </a:xfrm>
            <a:prstGeom prst="ben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  <a:effectLst>
              <a:outerShdw blurRad="254000" dist="254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5" name="Title 261"/>
          <p:cNvSpPr txBox="1">
            <a:spLocks/>
          </p:cNvSpPr>
          <p:nvPr/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Feed-forward Topology of </a:t>
            </a:r>
            <a:br>
              <a:rPr lang="en-US" sz="3200" smtClean="0"/>
            </a:br>
            <a:r>
              <a:rPr lang="en-US" sz="3200" smtClean="0"/>
              <a:t>Inference, Decoding and Loss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193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891A7"/>
                </a:solidFill>
              </a:rPr>
              <a:t>Motivation #2: </a:t>
            </a:r>
            <a:br>
              <a:rPr lang="en-US" dirty="0" smtClean="0">
                <a:solidFill>
                  <a:srgbClr val="3891A7"/>
                </a:solidFill>
              </a:rPr>
            </a:br>
            <a:r>
              <a:rPr lang="en-US" sz="3100" dirty="0" smtClean="0">
                <a:solidFill>
                  <a:srgbClr val="3891A7"/>
                </a:solidFill>
              </a:rPr>
              <a:t>Hybrid Models</a:t>
            </a:r>
            <a:endParaRPr lang="en-US" sz="3100" dirty="0">
              <a:solidFill>
                <a:srgbClr val="3891A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993"/>
            <a:ext cx="4038600" cy="3793245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Graphical models </a:t>
            </a:r>
            <a:r>
              <a:rPr lang="en-US" dirty="0"/>
              <a:t>let you encode domain </a:t>
            </a:r>
            <a:r>
              <a:rPr lang="en-US" dirty="0" smtClean="0"/>
              <a:t>knowledge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89993"/>
            <a:ext cx="4038600" cy="3781150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Neural nets </a:t>
            </a:r>
            <a:r>
              <a:rPr lang="en-US" dirty="0"/>
              <a:t>are really good at </a:t>
            </a:r>
            <a:r>
              <a:rPr lang="en-US" dirty="0" smtClean="0"/>
              <a:t>fitting </a:t>
            </a:r>
            <a:r>
              <a:rPr lang="en-US" dirty="0"/>
              <a:t>the data discriminatively to make </a:t>
            </a:r>
            <a:r>
              <a:rPr lang="en-US" dirty="0" smtClean="0"/>
              <a:t>good predictions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9619" y="5104190"/>
            <a:ext cx="8224761" cy="13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Could we define a neural net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that incorporates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domain knowledge?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78247" y="3052444"/>
            <a:ext cx="2624685" cy="1749834"/>
            <a:chOff x="2106057" y="4782063"/>
            <a:chExt cx="2624685" cy="1749834"/>
          </a:xfrm>
        </p:grpSpPr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94760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315820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36852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357883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3810313" y="6283942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410461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210605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2316665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252697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273728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3251032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3461640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675261" y="5531840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9561" y="557311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2409832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2620440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2830408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3040720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4310118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4520430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179873" y="557312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15" idx="0"/>
              <a:endCxn id="23" idx="2"/>
            </p:cNvCxnSpPr>
            <p:nvPr/>
          </p:nvCxnSpPr>
          <p:spPr bwMode="auto">
            <a:xfrm flipV="1">
              <a:off x="2211213" y="5777618"/>
              <a:ext cx="303775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6" idx="0"/>
              <a:endCxn id="23" idx="2"/>
            </p:cNvCxnSpPr>
            <p:nvPr/>
          </p:nvCxnSpPr>
          <p:spPr bwMode="auto">
            <a:xfrm flipV="1">
              <a:off x="2421821" y="5777618"/>
              <a:ext cx="93167" cy="5476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7" idx="0"/>
              <a:endCxn id="23" idx="2"/>
            </p:cNvCxnSpPr>
            <p:nvPr/>
          </p:nvCxnSpPr>
          <p:spPr bwMode="auto">
            <a:xfrm flipH="1" flipV="1">
              <a:off x="2514988" y="5777618"/>
              <a:ext cx="117145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0"/>
              <a:endCxn id="24" idx="2"/>
            </p:cNvCxnSpPr>
            <p:nvPr/>
          </p:nvCxnSpPr>
          <p:spPr bwMode="auto">
            <a:xfrm flipV="1">
              <a:off x="2211213" y="5776560"/>
              <a:ext cx="514383" cy="54971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0"/>
              <a:endCxn id="24" idx="2"/>
            </p:cNvCxnSpPr>
            <p:nvPr/>
          </p:nvCxnSpPr>
          <p:spPr bwMode="auto">
            <a:xfrm flipV="1">
              <a:off x="2421821" y="5776560"/>
              <a:ext cx="303775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7" idx="0"/>
              <a:endCxn id="24" idx="2"/>
            </p:cNvCxnSpPr>
            <p:nvPr/>
          </p:nvCxnSpPr>
          <p:spPr bwMode="auto">
            <a:xfrm flipV="1">
              <a:off x="2632133" y="5776560"/>
              <a:ext cx="93463" cy="54971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8" idx="0"/>
              <a:endCxn id="24" idx="2"/>
            </p:cNvCxnSpPr>
            <p:nvPr/>
          </p:nvCxnSpPr>
          <p:spPr bwMode="auto">
            <a:xfrm flipH="1" flipV="1">
              <a:off x="2725596" y="5776560"/>
              <a:ext cx="116849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9" idx="0"/>
              <a:endCxn id="25" idx="2"/>
            </p:cNvCxnSpPr>
            <p:nvPr/>
          </p:nvCxnSpPr>
          <p:spPr bwMode="auto">
            <a:xfrm flipH="1" flipV="1">
              <a:off x="2935564" y="5777618"/>
              <a:ext cx="117193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0"/>
              <a:endCxn id="25" idx="2"/>
            </p:cNvCxnSpPr>
            <p:nvPr/>
          </p:nvCxnSpPr>
          <p:spPr bwMode="auto">
            <a:xfrm flipH="1" flipV="1">
              <a:off x="2935564" y="5777618"/>
              <a:ext cx="327801" cy="5476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1" idx="0"/>
              <a:endCxn id="25" idx="2"/>
            </p:cNvCxnSpPr>
            <p:nvPr/>
          </p:nvCxnSpPr>
          <p:spPr bwMode="auto">
            <a:xfrm flipH="1" flipV="1">
              <a:off x="2935564" y="5777618"/>
              <a:ext cx="538113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2" idx="0"/>
              <a:endCxn id="25" idx="2"/>
            </p:cNvCxnSpPr>
            <p:nvPr/>
          </p:nvCxnSpPr>
          <p:spPr bwMode="auto">
            <a:xfrm flipH="1" flipV="1">
              <a:off x="2935564" y="5777618"/>
              <a:ext cx="748425" cy="5476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7" idx="0"/>
              <a:endCxn id="19" idx="2"/>
            </p:cNvCxnSpPr>
            <p:nvPr/>
          </p:nvCxnSpPr>
          <p:spPr bwMode="auto">
            <a:xfrm flipH="1" flipV="1">
              <a:off x="3356188" y="5777618"/>
              <a:ext cx="1059086" cy="54754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8" idx="0"/>
              <a:endCxn id="20" idx="2"/>
            </p:cNvCxnSpPr>
            <p:nvPr/>
          </p:nvCxnSpPr>
          <p:spPr bwMode="auto">
            <a:xfrm flipH="1" flipV="1">
              <a:off x="3566796" y="5776560"/>
              <a:ext cx="1058790" cy="5486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4" idx="0"/>
              <a:endCxn id="26" idx="2"/>
            </p:cNvCxnSpPr>
            <p:nvPr/>
          </p:nvCxnSpPr>
          <p:spPr bwMode="auto">
            <a:xfrm flipH="1" flipV="1">
              <a:off x="3145876" y="5776560"/>
              <a:ext cx="1063893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5" idx="0"/>
              <a:endCxn id="25" idx="2"/>
            </p:cNvCxnSpPr>
            <p:nvPr/>
          </p:nvCxnSpPr>
          <p:spPr bwMode="auto">
            <a:xfrm flipV="1">
              <a:off x="2211213" y="5777618"/>
              <a:ext cx="724351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5" idx="0"/>
              <a:endCxn id="26" idx="2"/>
            </p:cNvCxnSpPr>
            <p:nvPr/>
          </p:nvCxnSpPr>
          <p:spPr bwMode="auto">
            <a:xfrm flipV="1">
              <a:off x="2211213" y="5776560"/>
              <a:ext cx="934663" cy="54971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7" idx="0"/>
              <a:endCxn id="26" idx="2"/>
            </p:cNvCxnSpPr>
            <p:nvPr/>
          </p:nvCxnSpPr>
          <p:spPr bwMode="auto">
            <a:xfrm flipV="1">
              <a:off x="2632133" y="5776560"/>
              <a:ext cx="513743" cy="54971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4" idx="0"/>
              <a:endCxn id="25" idx="2"/>
            </p:cNvCxnSpPr>
            <p:nvPr/>
          </p:nvCxnSpPr>
          <p:spPr bwMode="auto">
            <a:xfrm flipH="1" flipV="1">
              <a:off x="2935564" y="5777618"/>
              <a:ext cx="1274205" cy="5476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7" idx="0"/>
              <a:endCxn id="20" idx="2"/>
            </p:cNvCxnSpPr>
            <p:nvPr/>
          </p:nvCxnSpPr>
          <p:spPr bwMode="auto">
            <a:xfrm flipH="1" flipV="1">
              <a:off x="3566796" y="5776560"/>
              <a:ext cx="848478" cy="5486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4" idx="0"/>
              <a:endCxn id="20" idx="2"/>
            </p:cNvCxnSpPr>
            <p:nvPr/>
          </p:nvCxnSpPr>
          <p:spPr bwMode="auto">
            <a:xfrm flipH="1" flipV="1">
              <a:off x="3566796" y="5776560"/>
              <a:ext cx="642973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2" idx="0"/>
              <a:endCxn id="26" idx="2"/>
            </p:cNvCxnSpPr>
            <p:nvPr/>
          </p:nvCxnSpPr>
          <p:spPr bwMode="auto">
            <a:xfrm flipH="1" flipV="1">
              <a:off x="3145876" y="5776560"/>
              <a:ext cx="538113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2" idx="0"/>
              <a:endCxn id="19" idx="2"/>
            </p:cNvCxnSpPr>
            <p:nvPr/>
          </p:nvCxnSpPr>
          <p:spPr bwMode="auto">
            <a:xfrm flipH="1" flipV="1">
              <a:off x="3356188" y="5777618"/>
              <a:ext cx="327801" cy="5476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8" idx="0"/>
              <a:endCxn id="26" idx="2"/>
            </p:cNvCxnSpPr>
            <p:nvPr/>
          </p:nvCxnSpPr>
          <p:spPr bwMode="auto">
            <a:xfrm flipH="1" flipV="1">
              <a:off x="3145876" y="5776560"/>
              <a:ext cx="1479710" cy="5486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9" idx="0"/>
              <a:endCxn id="22" idx="2"/>
            </p:cNvCxnSpPr>
            <p:nvPr/>
          </p:nvCxnSpPr>
          <p:spPr bwMode="auto">
            <a:xfrm flipV="1">
              <a:off x="3052757" y="5778737"/>
              <a:ext cx="1021960" cy="54754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8" idx="0"/>
              <a:endCxn id="29" idx="2"/>
            </p:cNvCxnSpPr>
            <p:nvPr/>
          </p:nvCxnSpPr>
          <p:spPr bwMode="auto">
            <a:xfrm flipV="1">
              <a:off x="2842445" y="5778740"/>
              <a:ext cx="1442584" cy="5464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0" idx="0"/>
            </p:cNvCxnSpPr>
            <p:nvPr/>
          </p:nvCxnSpPr>
          <p:spPr bwMode="auto">
            <a:xfrm flipV="1">
              <a:off x="3263365" y="5778740"/>
              <a:ext cx="303431" cy="5464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11" idx="0"/>
              <a:endCxn id="19" idx="2"/>
            </p:cNvCxnSpPr>
            <p:nvPr/>
          </p:nvCxnSpPr>
          <p:spPr bwMode="auto">
            <a:xfrm flipH="1" flipV="1">
              <a:off x="3356188" y="5777618"/>
              <a:ext cx="117489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8" idx="0"/>
              <a:endCxn id="26" idx="2"/>
            </p:cNvCxnSpPr>
            <p:nvPr/>
          </p:nvCxnSpPr>
          <p:spPr bwMode="auto">
            <a:xfrm flipV="1">
              <a:off x="2842445" y="5776560"/>
              <a:ext cx="303431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7" idx="0"/>
              <a:endCxn id="19" idx="2"/>
            </p:cNvCxnSpPr>
            <p:nvPr/>
          </p:nvCxnSpPr>
          <p:spPr bwMode="auto">
            <a:xfrm flipV="1">
              <a:off x="2632133" y="5777618"/>
              <a:ext cx="724055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8" idx="0"/>
              <a:endCxn id="20" idx="2"/>
            </p:cNvCxnSpPr>
            <p:nvPr/>
          </p:nvCxnSpPr>
          <p:spPr bwMode="auto">
            <a:xfrm flipV="1">
              <a:off x="2842445" y="5776560"/>
              <a:ext cx="724351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3111020" y="482222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3321628" y="4821164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3535249" y="4782063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3829549" y="48233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2690396" y="482222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>
              <a:spLocks noChangeAspect="1"/>
            </p:cNvSpPr>
            <p:nvPr/>
          </p:nvSpPr>
          <p:spPr>
            <a:xfrm>
              <a:off x="2900708" y="4821164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23" idx="0"/>
              <a:endCxn id="64" idx="2"/>
            </p:cNvCxnSpPr>
            <p:nvPr/>
          </p:nvCxnSpPr>
          <p:spPr bwMode="auto">
            <a:xfrm flipV="1">
              <a:off x="2514988" y="5027841"/>
              <a:ext cx="280564" cy="54415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4" idx="0"/>
              <a:endCxn id="65" idx="2"/>
            </p:cNvCxnSpPr>
            <p:nvPr/>
          </p:nvCxnSpPr>
          <p:spPr bwMode="auto">
            <a:xfrm flipV="1">
              <a:off x="2725596" y="5026783"/>
              <a:ext cx="280268" cy="54415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25" idx="0"/>
              <a:endCxn id="60" idx="2"/>
            </p:cNvCxnSpPr>
            <p:nvPr/>
          </p:nvCxnSpPr>
          <p:spPr bwMode="auto">
            <a:xfrm flipV="1">
              <a:off x="2935564" y="5027841"/>
              <a:ext cx="280612" cy="54415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26" idx="0"/>
              <a:endCxn id="61" idx="2"/>
            </p:cNvCxnSpPr>
            <p:nvPr/>
          </p:nvCxnSpPr>
          <p:spPr bwMode="auto">
            <a:xfrm flipV="1">
              <a:off x="3145876" y="5026783"/>
              <a:ext cx="280908" cy="54415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9" idx="0"/>
              <a:endCxn id="63" idx="2"/>
            </p:cNvCxnSpPr>
            <p:nvPr/>
          </p:nvCxnSpPr>
          <p:spPr bwMode="auto">
            <a:xfrm flipV="1">
              <a:off x="3356188" y="5028960"/>
              <a:ext cx="578517" cy="543039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20" idx="0"/>
              <a:endCxn id="61" idx="2"/>
            </p:cNvCxnSpPr>
            <p:nvPr/>
          </p:nvCxnSpPr>
          <p:spPr bwMode="auto">
            <a:xfrm flipH="1" flipV="1">
              <a:off x="3426784" y="5026783"/>
              <a:ext cx="140012" cy="54415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22" idx="0"/>
              <a:endCxn id="64" idx="2"/>
            </p:cNvCxnSpPr>
            <p:nvPr/>
          </p:nvCxnSpPr>
          <p:spPr bwMode="auto">
            <a:xfrm flipH="1" flipV="1">
              <a:off x="2795552" y="5027841"/>
              <a:ext cx="1279165" cy="54527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29" idx="0"/>
              <a:endCxn id="63" idx="2"/>
            </p:cNvCxnSpPr>
            <p:nvPr/>
          </p:nvCxnSpPr>
          <p:spPr bwMode="auto">
            <a:xfrm flipH="1" flipV="1">
              <a:off x="3934705" y="5028960"/>
              <a:ext cx="350324" cy="54416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23" idx="0"/>
              <a:endCxn id="65" idx="2"/>
            </p:cNvCxnSpPr>
            <p:nvPr/>
          </p:nvCxnSpPr>
          <p:spPr bwMode="auto">
            <a:xfrm flipV="1">
              <a:off x="2514988" y="5026783"/>
              <a:ext cx="490876" cy="54521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24" idx="0"/>
              <a:endCxn id="60" idx="2"/>
            </p:cNvCxnSpPr>
            <p:nvPr/>
          </p:nvCxnSpPr>
          <p:spPr bwMode="auto">
            <a:xfrm flipV="1">
              <a:off x="2725596" y="5027841"/>
              <a:ext cx="490580" cy="5431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25" idx="0"/>
              <a:endCxn id="61" idx="2"/>
            </p:cNvCxnSpPr>
            <p:nvPr/>
          </p:nvCxnSpPr>
          <p:spPr bwMode="auto">
            <a:xfrm flipV="1">
              <a:off x="2935564" y="5026783"/>
              <a:ext cx="491220" cy="54521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26" idx="0"/>
            </p:cNvCxnSpPr>
            <p:nvPr/>
          </p:nvCxnSpPr>
          <p:spPr bwMode="auto">
            <a:xfrm flipV="1">
              <a:off x="3145876" y="5028960"/>
              <a:ext cx="826303" cy="54198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9" idx="0"/>
              <a:endCxn id="61" idx="2"/>
            </p:cNvCxnSpPr>
            <p:nvPr/>
          </p:nvCxnSpPr>
          <p:spPr bwMode="auto">
            <a:xfrm flipV="1">
              <a:off x="3356188" y="5026783"/>
              <a:ext cx="70596" cy="54521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20" idx="0"/>
              <a:endCxn id="63" idx="2"/>
            </p:cNvCxnSpPr>
            <p:nvPr/>
          </p:nvCxnSpPr>
          <p:spPr bwMode="auto">
            <a:xfrm flipV="1">
              <a:off x="3566796" y="5028960"/>
              <a:ext cx="367909" cy="54198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22" idx="0"/>
              <a:endCxn id="63" idx="2"/>
            </p:cNvCxnSpPr>
            <p:nvPr/>
          </p:nvCxnSpPr>
          <p:spPr bwMode="auto">
            <a:xfrm flipH="1" flipV="1">
              <a:off x="3934705" y="5028960"/>
              <a:ext cx="140012" cy="54415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29" idx="0"/>
              <a:endCxn id="60" idx="2"/>
            </p:cNvCxnSpPr>
            <p:nvPr/>
          </p:nvCxnSpPr>
          <p:spPr bwMode="auto">
            <a:xfrm flipH="1" flipV="1">
              <a:off x="3216176" y="5027841"/>
              <a:ext cx="1068853" cy="5452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26" idx="0"/>
              <a:endCxn id="64" idx="2"/>
            </p:cNvCxnSpPr>
            <p:nvPr/>
          </p:nvCxnSpPr>
          <p:spPr bwMode="auto">
            <a:xfrm flipH="1" flipV="1">
              <a:off x="2795552" y="5027841"/>
              <a:ext cx="350324" cy="5431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24" idx="0"/>
              <a:endCxn id="64" idx="2"/>
            </p:cNvCxnSpPr>
            <p:nvPr/>
          </p:nvCxnSpPr>
          <p:spPr bwMode="auto">
            <a:xfrm flipV="1">
              <a:off x="2725596" y="5027841"/>
              <a:ext cx="69956" cy="5431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9" idx="0"/>
              <a:endCxn id="60" idx="2"/>
            </p:cNvCxnSpPr>
            <p:nvPr/>
          </p:nvCxnSpPr>
          <p:spPr bwMode="auto">
            <a:xfrm flipH="1" flipV="1">
              <a:off x="3216176" y="5027841"/>
              <a:ext cx="140012" cy="54415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1" y="2663989"/>
            <a:ext cx="2770236" cy="20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2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261"/>
          <p:cNvSpPr txBox="1">
            <a:spLocks/>
          </p:cNvSpPr>
          <p:nvPr/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Feed-forward Topology of </a:t>
            </a:r>
            <a:br>
              <a:rPr lang="en-US" sz="3200" smtClean="0"/>
            </a:br>
            <a:r>
              <a:rPr lang="en-US" sz="3200" smtClean="0"/>
              <a:t>Inference, Decoding and Loss</a:t>
            </a:r>
            <a:endParaRPr lang="en-US" sz="3200" dirty="0"/>
          </a:p>
        </p:txBody>
      </p:sp>
      <p:sp>
        <p:nvSpPr>
          <p:cNvPr id="212" name="Bent Arrow 211"/>
          <p:cNvSpPr/>
          <p:nvPr/>
        </p:nvSpPr>
        <p:spPr>
          <a:xfrm rot="16200000" flipH="1">
            <a:off x="3989555" y="2012158"/>
            <a:ext cx="1498040" cy="2330046"/>
          </a:xfrm>
          <a:prstGeom prst="bentArrow">
            <a:avLst/>
          </a:prstGeom>
          <a:solidFill>
            <a:srgbClr val="E8F2D3"/>
          </a:solidFill>
          <a:ln w="19050" cmpd="sng">
            <a:solidFill>
              <a:schemeClr val="tx1"/>
            </a:solidFill>
          </a:ln>
          <a:effectLst>
            <a:outerShdw blurRad="254000" dist="254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30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43082" y="6114534"/>
            <a:ext cx="5871299" cy="502501"/>
            <a:chOff x="1543082" y="6114534"/>
            <a:chExt cx="5871299" cy="502501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94760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15820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336852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357883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810313" y="6283942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410461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0605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316665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52697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73728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37547" y="6114534"/>
              <a:ext cx="1476834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Model parameters</a:t>
              </a: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82" y="6205115"/>
              <a:ext cx="241300" cy="330200"/>
            </a:xfrm>
            <a:prstGeom prst="rect">
              <a:avLst/>
            </a:prstGeom>
          </p:spPr>
        </p:pic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4310118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520430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02059" y="5383600"/>
            <a:ext cx="6151237" cy="942678"/>
            <a:chOff x="1102059" y="5383600"/>
            <a:chExt cx="6151237" cy="942678"/>
          </a:xfrm>
        </p:grpSpPr>
        <p:sp>
          <p:nvSpPr>
            <p:cNvPr id="26" name="TextBox 25"/>
            <p:cNvSpPr txBox="1"/>
            <p:nvPr/>
          </p:nvSpPr>
          <p:spPr>
            <a:xfrm>
              <a:off x="5937547" y="5383600"/>
              <a:ext cx="1315749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Factors</a:t>
              </a:r>
            </a:p>
          </p:txBody>
        </p: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9" y="5383600"/>
              <a:ext cx="1409700" cy="469900"/>
            </a:xfrm>
            <a:prstGeom prst="rect">
              <a:avLst/>
            </a:prstGeom>
          </p:spPr>
        </p:pic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680417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389102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4104646" y="5531840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4398946" y="557311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2765777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97638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3259793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347010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609258" y="557312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10" idx="0"/>
              <a:endCxn id="35" idx="2"/>
            </p:cNvCxnSpPr>
            <p:nvPr/>
          </p:nvCxnSpPr>
          <p:spPr bwMode="auto">
            <a:xfrm flipV="1">
              <a:off x="2211213" y="5777618"/>
              <a:ext cx="65972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1" idx="0"/>
              <a:endCxn id="35" idx="2"/>
            </p:cNvCxnSpPr>
            <p:nvPr/>
          </p:nvCxnSpPr>
          <p:spPr bwMode="auto">
            <a:xfrm flipV="1">
              <a:off x="2421821" y="5777618"/>
              <a:ext cx="449112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2" idx="0"/>
              <a:endCxn id="35" idx="2"/>
            </p:cNvCxnSpPr>
            <p:nvPr/>
          </p:nvCxnSpPr>
          <p:spPr bwMode="auto">
            <a:xfrm flipV="1">
              <a:off x="2632133" y="5777618"/>
              <a:ext cx="23880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0" idx="0"/>
              <a:endCxn id="36" idx="2"/>
            </p:cNvCxnSpPr>
            <p:nvPr/>
          </p:nvCxnSpPr>
          <p:spPr bwMode="auto">
            <a:xfrm flipV="1">
              <a:off x="2211213" y="5776560"/>
              <a:ext cx="870328" cy="54971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1" idx="0"/>
              <a:endCxn id="36" idx="2"/>
            </p:cNvCxnSpPr>
            <p:nvPr/>
          </p:nvCxnSpPr>
          <p:spPr bwMode="auto">
            <a:xfrm flipV="1">
              <a:off x="2421821" y="5776560"/>
              <a:ext cx="65972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2" idx="0"/>
              <a:endCxn id="36" idx="2"/>
            </p:cNvCxnSpPr>
            <p:nvPr/>
          </p:nvCxnSpPr>
          <p:spPr bwMode="auto">
            <a:xfrm flipV="1">
              <a:off x="2632133" y="5776560"/>
              <a:ext cx="449408" cy="54971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3" idx="0"/>
              <a:endCxn id="36" idx="2"/>
            </p:cNvCxnSpPr>
            <p:nvPr/>
          </p:nvCxnSpPr>
          <p:spPr bwMode="auto">
            <a:xfrm flipV="1">
              <a:off x="2842445" y="5776560"/>
              <a:ext cx="239096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" idx="0"/>
              <a:endCxn id="37" idx="2"/>
            </p:cNvCxnSpPr>
            <p:nvPr/>
          </p:nvCxnSpPr>
          <p:spPr bwMode="auto">
            <a:xfrm flipV="1">
              <a:off x="3052757" y="5777618"/>
              <a:ext cx="312192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" idx="0"/>
              <a:endCxn id="37" idx="2"/>
            </p:cNvCxnSpPr>
            <p:nvPr/>
          </p:nvCxnSpPr>
          <p:spPr bwMode="auto">
            <a:xfrm flipV="1">
              <a:off x="3263365" y="5777618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" idx="0"/>
              <a:endCxn id="37" idx="2"/>
            </p:cNvCxnSpPr>
            <p:nvPr/>
          </p:nvCxnSpPr>
          <p:spPr bwMode="auto">
            <a:xfrm flipH="1" flipV="1">
              <a:off x="3364949" y="5777618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" idx="0"/>
              <a:endCxn id="37" idx="2"/>
            </p:cNvCxnSpPr>
            <p:nvPr/>
          </p:nvCxnSpPr>
          <p:spPr bwMode="auto">
            <a:xfrm flipH="1" flipV="1">
              <a:off x="3364949" y="5777618"/>
              <a:ext cx="31904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39" idx="0"/>
              <a:endCxn id="29" idx="2"/>
            </p:cNvCxnSpPr>
            <p:nvPr/>
          </p:nvCxnSpPr>
          <p:spPr bwMode="auto">
            <a:xfrm flipH="1" flipV="1">
              <a:off x="3785573" y="5777618"/>
              <a:ext cx="629701" cy="54754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40" idx="0"/>
              <a:endCxn id="30" idx="2"/>
            </p:cNvCxnSpPr>
            <p:nvPr/>
          </p:nvCxnSpPr>
          <p:spPr bwMode="auto">
            <a:xfrm flipH="1" flipV="1">
              <a:off x="3996181" y="5776560"/>
              <a:ext cx="629405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9" idx="0"/>
              <a:endCxn id="38" idx="2"/>
            </p:cNvCxnSpPr>
            <p:nvPr/>
          </p:nvCxnSpPr>
          <p:spPr bwMode="auto">
            <a:xfrm flipH="1" flipV="1">
              <a:off x="3575261" y="5776560"/>
              <a:ext cx="63450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0" idx="0"/>
              <a:endCxn id="34" idx="2"/>
            </p:cNvCxnSpPr>
            <p:nvPr/>
          </p:nvCxnSpPr>
          <p:spPr bwMode="auto">
            <a:xfrm flipV="1">
              <a:off x="2211213" y="5778737"/>
              <a:ext cx="2292889" cy="547541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0" idx="0"/>
              <a:endCxn id="41" idx="2"/>
            </p:cNvCxnSpPr>
            <p:nvPr/>
          </p:nvCxnSpPr>
          <p:spPr bwMode="auto">
            <a:xfrm flipV="1">
              <a:off x="2211213" y="5778740"/>
              <a:ext cx="2503201" cy="54753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" idx="0"/>
              <a:endCxn id="41" idx="2"/>
            </p:cNvCxnSpPr>
            <p:nvPr/>
          </p:nvCxnSpPr>
          <p:spPr bwMode="auto">
            <a:xfrm flipV="1">
              <a:off x="2632133" y="5778740"/>
              <a:ext cx="2082281" cy="54753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9" idx="0"/>
              <a:endCxn id="37" idx="2"/>
            </p:cNvCxnSpPr>
            <p:nvPr/>
          </p:nvCxnSpPr>
          <p:spPr bwMode="auto">
            <a:xfrm flipH="1" flipV="1">
              <a:off x="3364949" y="5777618"/>
              <a:ext cx="84482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39" idx="0"/>
              <a:endCxn id="30" idx="2"/>
            </p:cNvCxnSpPr>
            <p:nvPr/>
          </p:nvCxnSpPr>
          <p:spPr bwMode="auto">
            <a:xfrm flipH="1" flipV="1">
              <a:off x="3996181" y="5776560"/>
              <a:ext cx="419093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9" idx="0"/>
              <a:endCxn id="30" idx="2"/>
            </p:cNvCxnSpPr>
            <p:nvPr/>
          </p:nvCxnSpPr>
          <p:spPr bwMode="auto">
            <a:xfrm flipH="1" flipV="1">
              <a:off x="3996181" y="5776560"/>
              <a:ext cx="21358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7" idx="0"/>
              <a:endCxn id="38" idx="2"/>
            </p:cNvCxnSpPr>
            <p:nvPr/>
          </p:nvCxnSpPr>
          <p:spPr bwMode="auto">
            <a:xfrm flipH="1" flipV="1">
              <a:off x="3575261" y="5776560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7" idx="0"/>
              <a:endCxn id="29" idx="2"/>
            </p:cNvCxnSpPr>
            <p:nvPr/>
          </p:nvCxnSpPr>
          <p:spPr bwMode="auto">
            <a:xfrm flipV="1">
              <a:off x="3683989" y="5777618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>
              <a:stCxn id="40" idx="0"/>
              <a:endCxn id="38" idx="2"/>
            </p:cNvCxnSpPr>
            <p:nvPr/>
          </p:nvCxnSpPr>
          <p:spPr bwMode="auto">
            <a:xfrm flipH="1" flipV="1">
              <a:off x="3575261" y="5776560"/>
              <a:ext cx="1050325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870933" y="3917043"/>
            <a:ext cx="4382363" cy="1656078"/>
            <a:chOff x="2870933" y="3917043"/>
            <a:chExt cx="4382363" cy="1656078"/>
          </a:xfrm>
        </p:grpSpPr>
        <p:cxnSp>
          <p:nvCxnSpPr>
            <p:cNvPr id="272" name="Straight Arrow Connector 271"/>
            <p:cNvCxnSpPr>
              <a:stCxn id="35" idx="0"/>
              <a:endCxn id="164" idx="2"/>
            </p:cNvCxnSpPr>
            <p:nvPr/>
          </p:nvCxnSpPr>
          <p:spPr bwMode="auto">
            <a:xfrm flipV="1">
              <a:off x="2870933" y="4263574"/>
              <a:ext cx="387482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1"/>
            <p:cNvCxnSpPr>
              <a:stCxn id="36" idx="0"/>
              <a:endCxn id="165" idx="2"/>
            </p:cNvCxnSpPr>
            <p:nvPr/>
          </p:nvCxnSpPr>
          <p:spPr bwMode="auto">
            <a:xfrm flipV="1">
              <a:off x="3081541" y="4262516"/>
              <a:ext cx="387482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71"/>
            <p:cNvCxnSpPr>
              <a:stCxn id="34" idx="0"/>
              <a:endCxn id="162" idx="2"/>
            </p:cNvCxnSpPr>
            <p:nvPr/>
          </p:nvCxnSpPr>
          <p:spPr bwMode="auto">
            <a:xfrm flipV="1">
              <a:off x="4504102" y="4221238"/>
              <a:ext cx="775193" cy="1351880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71"/>
            <p:cNvCxnSpPr>
              <a:stCxn id="41" idx="0"/>
              <a:endCxn id="162" idx="2"/>
            </p:cNvCxnSpPr>
            <p:nvPr/>
          </p:nvCxnSpPr>
          <p:spPr bwMode="auto">
            <a:xfrm flipV="1">
              <a:off x="4714414" y="4221238"/>
              <a:ext cx="564881" cy="1351883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stCxn id="37" idx="0"/>
              <a:endCxn id="160" idx="2"/>
            </p:cNvCxnSpPr>
            <p:nvPr/>
          </p:nvCxnSpPr>
          <p:spPr bwMode="auto">
            <a:xfrm flipV="1">
              <a:off x="3364949" y="4263574"/>
              <a:ext cx="1429251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>
              <a:stCxn id="38" idx="0"/>
              <a:endCxn id="160" idx="2"/>
            </p:cNvCxnSpPr>
            <p:nvPr/>
          </p:nvCxnSpPr>
          <p:spPr bwMode="auto">
            <a:xfrm flipV="1">
              <a:off x="3575261" y="4263574"/>
              <a:ext cx="1218939" cy="1307367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>
              <a:stCxn id="29" idx="0"/>
              <a:endCxn id="161" idx="2"/>
            </p:cNvCxnSpPr>
            <p:nvPr/>
          </p:nvCxnSpPr>
          <p:spPr bwMode="auto">
            <a:xfrm flipV="1">
              <a:off x="3785573" y="4262516"/>
              <a:ext cx="1218939" cy="1309483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30" idx="0"/>
              <a:endCxn id="161" idx="2"/>
            </p:cNvCxnSpPr>
            <p:nvPr/>
          </p:nvCxnSpPr>
          <p:spPr bwMode="auto">
            <a:xfrm flipV="1">
              <a:off x="3996181" y="4262516"/>
              <a:ext cx="1008331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68"/>
            <p:cNvGrpSpPr/>
            <p:nvPr/>
          </p:nvGrpSpPr>
          <p:grpSpPr>
            <a:xfrm>
              <a:off x="3153259" y="4015619"/>
              <a:ext cx="2692501" cy="247955"/>
              <a:chOff x="3295095" y="4923829"/>
              <a:chExt cx="2692501" cy="247955"/>
            </a:xfrm>
            <a:noFill/>
          </p:grpSpPr>
          <p:sp>
            <p:nvSpPr>
              <p:cNvPr id="158" name="Rectangle 157"/>
              <p:cNvSpPr>
                <a:spLocks noChangeAspect="1"/>
              </p:cNvSpPr>
              <p:nvPr/>
            </p:nvSpPr>
            <p:spPr>
              <a:xfrm>
                <a:off x="4318590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>
                <a:spLocks noChangeAspect="1"/>
              </p:cNvSpPr>
              <p:nvPr/>
            </p:nvSpPr>
            <p:spPr>
              <a:xfrm>
                <a:off x="4529198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>
                <a:spLocks noChangeAspect="1"/>
              </p:cNvSpPr>
              <p:nvPr/>
            </p:nvSpPr>
            <p:spPr>
              <a:xfrm>
                <a:off x="4830880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>
                <a:spLocks noChangeAspect="1"/>
              </p:cNvSpPr>
              <p:nvPr/>
            </p:nvSpPr>
            <p:spPr>
              <a:xfrm>
                <a:off x="5041192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>
                <a:spLocks noChangeAspect="1"/>
              </p:cNvSpPr>
              <p:nvPr/>
            </p:nvSpPr>
            <p:spPr>
              <a:xfrm>
                <a:off x="5272672" y="4923829"/>
                <a:ext cx="296918" cy="2056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b">
                <a:no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…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>
                <a:spLocks noChangeAspect="1"/>
              </p:cNvSpPr>
              <p:nvPr/>
            </p:nvSpPr>
            <p:spPr>
              <a:xfrm>
                <a:off x="5566972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>
                <a:spLocks noChangeAspect="1"/>
              </p:cNvSpPr>
              <p:nvPr/>
            </p:nvSpPr>
            <p:spPr>
              <a:xfrm>
                <a:off x="3295095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3505703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>
                <a:spLocks noChangeAspect="1"/>
              </p:cNvSpPr>
              <p:nvPr/>
            </p:nvSpPr>
            <p:spPr>
              <a:xfrm>
                <a:off x="3789111" y="4966165"/>
                <a:ext cx="210312" cy="20561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>
                <a:spLocks noChangeAspect="1"/>
              </p:cNvSpPr>
              <p:nvPr/>
            </p:nvSpPr>
            <p:spPr>
              <a:xfrm>
                <a:off x="3999423" y="4965107"/>
                <a:ext cx="210312" cy="20561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>
                <a:spLocks noChangeAspect="1"/>
              </p:cNvSpPr>
              <p:nvPr/>
            </p:nvSpPr>
            <p:spPr>
              <a:xfrm>
                <a:off x="5777284" y="4965110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5937547" y="3917043"/>
              <a:ext cx="1315749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Messages at time </a:t>
              </a:r>
              <a:r>
                <a:rPr lang="en-US" i="1" dirty="0" smtClean="0">
                  <a:latin typeface="Times New Roman"/>
                  <a:cs typeface="Times New Roman"/>
                </a:rPr>
                <a:t>t=1</a:t>
              </a:r>
            </a:p>
          </p:txBody>
        </p:sp>
        <p:cxnSp>
          <p:nvCxnSpPr>
            <p:cNvPr id="173" name="Straight Arrow Connector 172"/>
            <p:cNvCxnSpPr>
              <a:stCxn id="147" idx="0"/>
              <a:endCxn id="166" idx="2"/>
            </p:cNvCxnSpPr>
            <p:nvPr/>
          </p:nvCxnSpPr>
          <p:spPr bwMode="auto">
            <a:xfrm flipV="1">
              <a:off x="3259946" y="4263574"/>
              <a:ext cx="492485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48" idx="0"/>
              <a:endCxn id="167" idx="2"/>
            </p:cNvCxnSpPr>
            <p:nvPr/>
          </p:nvCxnSpPr>
          <p:spPr bwMode="auto">
            <a:xfrm flipV="1">
              <a:off x="3470554" y="4262516"/>
              <a:ext cx="492189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>
              <a:stCxn id="141" idx="0"/>
              <a:endCxn id="166" idx="2"/>
            </p:cNvCxnSpPr>
            <p:nvPr/>
          </p:nvCxnSpPr>
          <p:spPr bwMode="auto">
            <a:xfrm flipH="1" flipV="1">
              <a:off x="3752431" y="4263574"/>
              <a:ext cx="531010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>
              <a:stCxn id="142" idx="0"/>
              <a:endCxn id="167" idx="2"/>
            </p:cNvCxnSpPr>
            <p:nvPr/>
          </p:nvCxnSpPr>
          <p:spPr bwMode="auto">
            <a:xfrm flipH="1" flipV="1">
              <a:off x="3962743" y="4262516"/>
              <a:ext cx="531306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stCxn id="149" idx="0"/>
              <a:endCxn id="160" idx="2"/>
            </p:cNvCxnSpPr>
            <p:nvPr/>
          </p:nvCxnSpPr>
          <p:spPr bwMode="auto">
            <a:xfrm flipV="1">
              <a:off x="3753962" y="4263574"/>
              <a:ext cx="1040238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150" idx="0"/>
              <a:endCxn id="161" idx="2"/>
            </p:cNvCxnSpPr>
            <p:nvPr/>
          </p:nvCxnSpPr>
          <p:spPr bwMode="auto">
            <a:xfrm flipV="1">
              <a:off x="3964274" y="4262516"/>
              <a:ext cx="1040238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46" idx="0"/>
              <a:endCxn id="158" idx="2"/>
            </p:cNvCxnSpPr>
            <p:nvPr/>
          </p:nvCxnSpPr>
          <p:spPr bwMode="auto">
            <a:xfrm flipH="1" flipV="1">
              <a:off x="4281910" y="4263574"/>
              <a:ext cx="1249913" cy="56122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51" idx="0"/>
              <a:endCxn id="159" idx="2"/>
            </p:cNvCxnSpPr>
            <p:nvPr/>
          </p:nvCxnSpPr>
          <p:spPr bwMode="auto">
            <a:xfrm flipH="1" flipV="1">
              <a:off x="4492518" y="4262516"/>
              <a:ext cx="1249617" cy="562289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>
              <a:stCxn id="141" idx="0"/>
              <a:endCxn id="163" idx="2"/>
            </p:cNvCxnSpPr>
            <p:nvPr/>
          </p:nvCxnSpPr>
          <p:spPr bwMode="auto">
            <a:xfrm flipV="1">
              <a:off x="4283441" y="4262516"/>
              <a:ext cx="1246851" cy="563344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>
              <a:stCxn id="142" idx="0"/>
              <a:endCxn id="168" idx="2"/>
            </p:cNvCxnSpPr>
            <p:nvPr/>
          </p:nvCxnSpPr>
          <p:spPr bwMode="auto">
            <a:xfrm flipV="1">
              <a:off x="4494049" y="4262519"/>
              <a:ext cx="1246555" cy="56228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154790" y="4671369"/>
            <a:ext cx="4114449" cy="502501"/>
            <a:chOff x="3154790" y="4671369"/>
            <a:chExt cx="4114449" cy="502501"/>
          </a:xfrm>
        </p:grpSpPr>
        <p:sp>
          <p:nvSpPr>
            <p:cNvPr id="141" name="Rectangle 140"/>
            <p:cNvSpPr>
              <a:spLocks noChangeAspect="1"/>
            </p:cNvSpPr>
            <p:nvPr/>
          </p:nvSpPr>
          <p:spPr>
            <a:xfrm>
              <a:off x="4178285" y="4825860"/>
              <a:ext cx="210312" cy="20561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>
            <a:xfrm>
              <a:off x="4388893" y="4824802"/>
              <a:ext cx="210312" cy="20561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>
            <a:xfrm>
              <a:off x="4690575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>
            <a:xfrm>
              <a:off x="4900887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>
              <a:spLocks noChangeAspect="1"/>
            </p:cNvSpPr>
            <p:nvPr/>
          </p:nvSpPr>
          <p:spPr>
            <a:xfrm>
              <a:off x="5132367" y="4783524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>
              <a:spLocks noChangeAspect="1"/>
            </p:cNvSpPr>
            <p:nvPr/>
          </p:nvSpPr>
          <p:spPr>
            <a:xfrm>
              <a:off x="5426667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/>
            <p:cNvSpPr>
              <a:spLocks noChangeAspect="1"/>
            </p:cNvSpPr>
            <p:nvPr/>
          </p:nvSpPr>
          <p:spPr>
            <a:xfrm>
              <a:off x="3154790" y="4825860"/>
              <a:ext cx="210312" cy="20561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/>
            <p:cNvSpPr>
              <a:spLocks noChangeAspect="1"/>
            </p:cNvSpPr>
            <p:nvPr/>
          </p:nvSpPr>
          <p:spPr>
            <a:xfrm>
              <a:off x="3365398" y="4824802"/>
              <a:ext cx="210312" cy="20561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>
              <a:spLocks noChangeAspect="1"/>
            </p:cNvSpPr>
            <p:nvPr/>
          </p:nvSpPr>
          <p:spPr>
            <a:xfrm>
              <a:off x="3648806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spect="1"/>
            </p:cNvSpPr>
            <p:nvPr/>
          </p:nvSpPr>
          <p:spPr>
            <a:xfrm>
              <a:off x="3859118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>
            <a:xfrm>
              <a:off x="5636979" y="482480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949643" y="4671369"/>
              <a:ext cx="1319596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/>
                <a:t>Messages at time </a:t>
              </a:r>
              <a:r>
                <a:rPr lang="en-US" i="1" dirty="0">
                  <a:latin typeface="Times New Roman"/>
                  <a:cs typeface="Times New Roman"/>
                </a:rPr>
                <a:t>t</a:t>
              </a:r>
              <a:r>
                <a:rPr lang="en-US" i="1" dirty="0" smtClean="0">
                  <a:latin typeface="Times New Roman"/>
                  <a:cs typeface="Times New Roman"/>
                </a:rPr>
                <a:t>=0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1591111" y="435825"/>
            <a:ext cx="5842361" cy="2942868"/>
            <a:chOff x="12435" y="1070883"/>
            <a:chExt cx="5842361" cy="2942868"/>
          </a:xfrm>
        </p:grpSpPr>
        <p:grpSp>
          <p:nvGrpSpPr>
            <p:cNvPr id="257" name="Group 256"/>
            <p:cNvGrpSpPr/>
            <p:nvPr/>
          </p:nvGrpSpPr>
          <p:grpSpPr>
            <a:xfrm>
              <a:off x="12435" y="1070883"/>
              <a:ext cx="5842361" cy="2942868"/>
              <a:chOff x="484148" y="1274752"/>
              <a:chExt cx="5842361" cy="2942868"/>
            </a:xfrm>
          </p:grpSpPr>
          <p:grpSp>
            <p:nvGrpSpPr>
              <p:cNvPr id="256" name="Group 255"/>
              <p:cNvGrpSpPr/>
              <p:nvPr/>
            </p:nvGrpSpPr>
            <p:grpSpPr>
              <a:xfrm>
                <a:off x="484148" y="1274752"/>
                <a:ext cx="5842361" cy="2926245"/>
                <a:chOff x="480948" y="2198079"/>
                <a:chExt cx="4333618" cy="2170566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480948" y="2201333"/>
                  <a:ext cx="4333618" cy="216731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9050" cmpd="sng">
                  <a:solidFill>
                    <a:schemeClr val="tx1"/>
                  </a:solidFill>
                </a:ln>
                <a:effectLst>
                  <a:outerShdw blurRad="254000" dist="254000" dir="894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529" t="81563" r="66893" b="-1313"/>
                <a:stretch/>
              </p:blipFill>
              <p:spPr>
                <a:xfrm>
                  <a:off x="480949" y="2198079"/>
                  <a:ext cx="1275020" cy="1207242"/>
                </a:xfrm>
                <a:prstGeom prst="rect">
                  <a:avLst/>
                </a:prstGeom>
              </p:spPr>
            </p:pic>
          </p:grpSp>
          <p:sp>
            <p:nvSpPr>
              <p:cNvPr id="199" name="Content Placeholder 2"/>
              <p:cNvSpPr txBox="1">
                <a:spLocks/>
              </p:cNvSpPr>
              <p:nvPr/>
            </p:nvSpPr>
            <p:spPr>
              <a:xfrm>
                <a:off x="617214" y="2902858"/>
                <a:ext cx="5569502" cy="1314762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Messages from neighbors used to compute next message</a:t>
                </a:r>
              </a:p>
              <a:p>
                <a:r>
                  <a:rPr lang="en-US" dirty="0" smtClean="0"/>
                  <a:t>Leads to sparsity in </a:t>
                </a:r>
                <a:r>
                  <a:rPr lang="en-US" dirty="0" err="1" smtClean="0"/>
                  <a:t>layerwise</a:t>
                </a:r>
                <a:r>
                  <a:rPr lang="en-US" dirty="0" smtClean="0"/>
                  <a:t> connections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p:grpSp>
        <p:cxnSp>
          <p:nvCxnSpPr>
            <p:cNvPr id="200" name="Straight Arrow Connector 199"/>
            <p:cNvCxnSpPr/>
            <p:nvPr/>
          </p:nvCxnSpPr>
          <p:spPr>
            <a:xfrm>
              <a:off x="1643586" y="1170498"/>
              <a:ext cx="12451" cy="597701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 flipV="1">
              <a:off x="1643585" y="1954983"/>
              <a:ext cx="12451" cy="510535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 flipH="1">
              <a:off x="385995" y="1715769"/>
              <a:ext cx="381318" cy="575419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8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261"/>
          <p:cNvSpPr txBox="1">
            <a:spLocks/>
          </p:cNvSpPr>
          <p:nvPr/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Feed-forward Topology of </a:t>
            </a:r>
            <a:br>
              <a:rPr lang="en-US" sz="3200" smtClean="0"/>
            </a:br>
            <a:r>
              <a:rPr lang="en-US" sz="3200" smtClean="0"/>
              <a:t>Inference, Decoding and Loss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31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43082" y="6114534"/>
            <a:ext cx="5871299" cy="502501"/>
            <a:chOff x="1543082" y="6114534"/>
            <a:chExt cx="5871299" cy="502501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94760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15820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336852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357883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810313" y="6283942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410461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0605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316665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52697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73728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37547" y="6114534"/>
              <a:ext cx="1476834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Model parameters</a:t>
              </a: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82" y="6205115"/>
              <a:ext cx="241300" cy="330200"/>
            </a:xfrm>
            <a:prstGeom prst="rect">
              <a:avLst/>
            </a:prstGeom>
          </p:spPr>
        </p:pic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4310118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520430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02059" y="5383600"/>
            <a:ext cx="6151237" cy="942678"/>
            <a:chOff x="1102059" y="5383600"/>
            <a:chExt cx="6151237" cy="942678"/>
          </a:xfrm>
        </p:grpSpPr>
        <p:sp>
          <p:nvSpPr>
            <p:cNvPr id="26" name="TextBox 25"/>
            <p:cNvSpPr txBox="1"/>
            <p:nvPr/>
          </p:nvSpPr>
          <p:spPr>
            <a:xfrm>
              <a:off x="5937547" y="5383600"/>
              <a:ext cx="1315749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Factors</a:t>
              </a:r>
            </a:p>
          </p:txBody>
        </p: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9" y="5383600"/>
              <a:ext cx="1409700" cy="469900"/>
            </a:xfrm>
            <a:prstGeom prst="rect">
              <a:avLst/>
            </a:prstGeom>
          </p:spPr>
        </p:pic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680417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389102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4104646" y="5531840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4398946" y="557311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2765777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97638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3259793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347010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609258" y="557312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10" idx="0"/>
              <a:endCxn id="35" idx="2"/>
            </p:cNvCxnSpPr>
            <p:nvPr/>
          </p:nvCxnSpPr>
          <p:spPr bwMode="auto">
            <a:xfrm flipV="1">
              <a:off x="2211213" y="5777618"/>
              <a:ext cx="65972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1" idx="0"/>
              <a:endCxn id="35" idx="2"/>
            </p:cNvCxnSpPr>
            <p:nvPr/>
          </p:nvCxnSpPr>
          <p:spPr bwMode="auto">
            <a:xfrm flipV="1">
              <a:off x="2421821" y="5777618"/>
              <a:ext cx="449112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2" idx="0"/>
              <a:endCxn id="35" idx="2"/>
            </p:cNvCxnSpPr>
            <p:nvPr/>
          </p:nvCxnSpPr>
          <p:spPr bwMode="auto">
            <a:xfrm flipV="1">
              <a:off x="2632133" y="5777618"/>
              <a:ext cx="23880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0" idx="0"/>
              <a:endCxn id="36" idx="2"/>
            </p:cNvCxnSpPr>
            <p:nvPr/>
          </p:nvCxnSpPr>
          <p:spPr bwMode="auto">
            <a:xfrm flipV="1">
              <a:off x="2211213" y="5776560"/>
              <a:ext cx="870328" cy="54971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1" idx="0"/>
              <a:endCxn id="36" idx="2"/>
            </p:cNvCxnSpPr>
            <p:nvPr/>
          </p:nvCxnSpPr>
          <p:spPr bwMode="auto">
            <a:xfrm flipV="1">
              <a:off x="2421821" y="5776560"/>
              <a:ext cx="65972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2" idx="0"/>
              <a:endCxn id="36" idx="2"/>
            </p:cNvCxnSpPr>
            <p:nvPr/>
          </p:nvCxnSpPr>
          <p:spPr bwMode="auto">
            <a:xfrm flipV="1">
              <a:off x="2632133" y="5776560"/>
              <a:ext cx="449408" cy="54971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3" idx="0"/>
              <a:endCxn id="36" idx="2"/>
            </p:cNvCxnSpPr>
            <p:nvPr/>
          </p:nvCxnSpPr>
          <p:spPr bwMode="auto">
            <a:xfrm flipV="1">
              <a:off x="2842445" y="5776560"/>
              <a:ext cx="239096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" idx="0"/>
              <a:endCxn id="37" idx="2"/>
            </p:cNvCxnSpPr>
            <p:nvPr/>
          </p:nvCxnSpPr>
          <p:spPr bwMode="auto">
            <a:xfrm flipV="1">
              <a:off x="3052757" y="5777618"/>
              <a:ext cx="312192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" idx="0"/>
              <a:endCxn id="37" idx="2"/>
            </p:cNvCxnSpPr>
            <p:nvPr/>
          </p:nvCxnSpPr>
          <p:spPr bwMode="auto">
            <a:xfrm flipV="1">
              <a:off x="3263365" y="5777618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" idx="0"/>
              <a:endCxn id="37" idx="2"/>
            </p:cNvCxnSpPr>
            <p:nvPr/>
          </p:nvCxnSpPr>
          <p:spPr bwMode="auto">
            <a:xfrm flipH="1" flipV="1">
              <a:off x="3364949" y="5777618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" idx="0"/>
              <a:endCxn id="37" idx="2"/>
            </p:cNvCxnSpPr>
            <p:nvPr/>
          </p:nvCxnSpPr>
          <p:spPr bwMode="auto">
            <a:xfrm flipH="1" flipV="1">
              <a:off x="3364949" y="5777618"/>
              <a:ext cx="31904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39" idx="0"/>
              <a:endCxn id="29" idx="2"/>
            </p:cNvCxnSpPr>
            <p:nvPr/>
          </p:nvCxnSpPr>
          <p:spPr bwMode="auto">
            <a:xfrm flipH="1" flipV="1">
              <a:off x="3785573" y="5777618"/>
              <a:ext cx="629701" cy="54754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40" idx="0"/>
              <a:endCxn id="30" idx="2"/>
            </p:cNvCxnSpPr>
            <p:nvPr/>
          </p:nvCxnSpPr>
          <p:spPr bwMode="auto">
            <a:xfrm flipH="1" flipV="1">
              <a:off x="3996181" y="5776560"/>
              <a:ext cx="629405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9" idx="0"/>
              <a:endCxn id="38" idx="2"/>
            </p:cNvCxnSpPr>
            <p:nvPr/>
          </p:nvCxnSpPr>
          <p:spPr bwMode="auto">
            <a:xfrm flipH="1" flipV="1">
              <a:off x="3575261" y="5776560"/>
              <a:ext cx="63450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0" idx="0"/>
              <a:endCxn id="34" idx="2"/>
            </p:cNvCxnSpPr>
            <p:nvPr/>
          </p:nvCxnSpPr>
          <p:spPr bwMode="auto">
            <a:xfrm flipV="1">
              <a:off x="2211213" y="5778737"/>
              <a:ext cx="2292889" cy="547541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0" idx="0"/>
              <a:endCxn id="41" idx="2"/>
            </p:cNvCxnSpPr>
            <p:nvPr/>
          </p:nvCxnSpPr>
          <p:spPr bwMode="auto">
            <a:xfrm flipV="1">
              <a:off x="2211213" y="5778740"/>
              <a:ext cx="2503201" cy="54753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" idx="0"/>
              <a:endCxn id="41" idx="2"/>
            </p:cNvCxnSpPr>
            <p:nvPr/>
          </p:nvCxnSpPr>
          <p:spPr bwMode="auto">
            <a:xfrm flipV="1">
              <a:off x="2632133" y="5778740"/>
              <a:ext cx="2082281" cy="54753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9" idx="0"/>
              <a:endCxn id="37" idx="2"/>
            </p:cNvCxnSpPr>
            <p:nvPr/>
          </p:nvCxnSpPr>
          <p:spPr bwMode="auto">
            <a:xfrm flipH="1" flipV="1">
              <a:off x="3364949" y="5777618"/>
              <a:ext cx="84482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39" idx="0"/>
              <a:endCxn id="30" idx="2"/>
            </p:cNvCxnSpPr>
            <p:nvPr/>
          </p:nvCxnSpPr>
          <p:spPr bwMode="auto">
            <a:xfrm flipH="1" flipV="1">
              <a:off x="3996181" y="5776560"/>
              <a:ext cx="419093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9" idx="0"/>
              <a:endCxn id="30" idx="2"/>
            </p:cNvCxnSpPr>
            <p:nvPr/>
          </p:nvCxnSpPr>
          <p:spPr bwMode="auto">
            <a:xfrm flipH="1" flipV="1">
              <a:off x="3996181" y="5776560"/>
              <a:ext cx="21358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7" idx="0"/>
              <a:endCxn id="38" idx="2"/>
            </p:cNvCxnSpPr>
            <p:nvPr/>
          </p:nvCxnSpPr>
          <p:spPr bwMode="auto">
            <a:xfrm flipH="1" flipV="1">
              <a:off x="3575261" y="5776560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7" idx="0"/>
              <a:endCxn id="29" idx="2"/>
            </p:cNvCxnSpPr>
            <p:nvPr/>
          </p:nvCxnSpPr>
          <p:spPr bwMode="auto">
            <a:xfrm flipV="1">
              <a:off x="3683989" y="5777618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>
              <a:stCxn id="40" idx="0"/>
              <a:endCxn id="38" idx="2"/>
            </p:cNvCxnSpPr>
            <p:nvPr/>
          </p:nvCxnSpPr>
          <p:spPr bwMode="auto">
            <a:xfrm flipH="1" flipV="1">
              <a:off x="3575261" y="5776560"/>
              <a:ext cx="1050325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870933" y="3917043"/>
            <a:ext cx="4382363" cy="1656078"/>
            <a:chOff x="2870933" y="3917043"/>
            <a:chExt cx="4382363" cy="1656078"/>
          </a:xfrm>
        </p:grpSpPr>
        <p:cxnSp>
          <p:nvCxnSpPr>
            <p:cNvPr id="272" name="Straight Arrow Connector 271"/>
            <p:cNvCxnSpPr>
              <a:stCxn id="35" idx="0"/>
              <a:endCxn id="164" idx="2"/>
            </p:cNvCxnSpPr>
            <p:nvPr/>
          </p:nvCxnSpPr>
          <p:spPr bwMode="auto">
            <a:xfrm flipV="1">
              <a:off x="2870933" y="4263574"/>
              <a:ext cx="387482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1"/>
            <p:cNvCxnSpPr>
              <a:stCxn id="36" idx="0"/>
              <a:endCxn id="165" idx="2"/>
            </p:cNvCxnSpPr>
            <p:nvPr/>
          </p:nvCxnSpPr>
          <p:spPr bwMode="auto">
            <a:xfrm flipV="1">
              <a:off x="3081541" y="4262516"/>
              <a:ext cx="387482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71"/>
            <p:cNvCxnSpPr>
              <a:stCxn id="34" idx="0"/>
              <a:endCxn id="162" idx="2"/>
            </p:cNvCxnSpPr>
            <p:nvPr/>
          </p:nvCxnSpPr>
          <p:spPr bwMode="auto">
            <a:xfrm flipV="1">
              <a:off x="4504102" y="4221238"/>
              <a:ext cx="775193" cy="1351880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71"/>
            <p:cNvCxnSpPr>
              <a:stCxn id="41" idx="0"/>
              <a:endCxn id="162" idx="2"/>
            </p:cNvCxnSpPr>
            <p:nvPr/>
          </p:nvCxnSpPr>
          <p:spPr bwMode="auto">
            <a:xfrm flipV="1">
              <a:off x="4714414" y="4221238"/>
              <a:ext cx="564881" cy="1351883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stCxn id="37" idx="0"/>
              <a:endCxn id="160" idx="2"/>
            </p:cNvCxnSpPr>
            <p:nvPr/>
          </p:nvCxnSpPr>
          <p:spPr bwMode="auto">
            <a:xfrm flipV="1">
              <a:off x="3364949" y="4263574"/>
              <a:ext cx="1429251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>
              <a:stCxn id="38" idx="0"/>
              <a:endCxn id="160" idx="2"/>
            </p:cNvCxnSpPr>
            <p:nvPr/>
          </p:nvCxnSpPr>
          <p:spPr bwMode="auto">
            <a:xfrm flipV="1">
              <a:off x="3575261" y="4263574"/>
              <a:ext cx="1218939" cy="1307367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>
              <a:stCxn id="29" idx="0"/>
              <a:endCxn id="161" idx="2"/>
            </p:cNvCxnSpPr>
            <p:nvPr/>
          </p:nvCxnSpPr>
          <p:spPr bwMode="auto">
            <a:xfrm flipV="1">
              <a:off x="3785573" y="4262516"/>
              <a:ext cx="1218939" cy="1309483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30" idx="0"/>
              <a:endCxn id="161" idx="2"/>
            </p:cNvCxnSpPr>
            <p:nvPr/>
          </p:nvCxnSpPr>
          <p:spPr bwMode="auto">
            <a:xfrm flipV="1">
              <a:off x="3996181" y="4262516"/>
              <a:ext cx="1008331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68"/>
            <p:cNvGrpSpPr/>
            <p:nvPr/>
          </p:nvGrpSpPr>
          <p:grpSpPr>
            <a:xfrm>
              <a:off x="3153259" y="4015619"/>
              <a:ext cx="2692501" cy="247955"/>
              <a:chOff x="3295095" y="4923829"/>
              <a:chExt cx="2692501" cy="247955"/>
            </a:xfrm>
            <a:noFill/>
          </p:grpSpPr>
          <p:sp>
            <p:nvSpPr>
              <p:cNvPr id="158" name="Rectangle 157"/>
              <p:cNvSpPr>
                <a:spLocks noChangeAspect="1"/>
              </p:cNvSpPr>
              <p:nvPr/>
            </p:nvSpPr>
            <p:spPr>
              <a:xfrm>
                <a:off x="4318590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>
                <a:spLocks noChangeAspect="1"/>
              </p:cNvSpPr>
              <p:nvPr/>
            </p:nvSpPr>
            <p:spPr>
              <a:xfrm>
                <a:off x="4529198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>
                <a:spLocks noChangeAspect="1"/>
              </p:cNvSpPr>
              <p:nvPr/>
            </p:nvSpPr>
            <p:spPr>
              <a:xfrm>
                <a:off x="4830880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>
                <a:spLocks noChangeAspect="1"/>
              </p:cNvSpPr>
              <p:nvPr/>
            </p:nvSpPr>
            <p:spPr>
              <a:xfrm>
                <a:off x="5041192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>
                <a:spLocks noChangeAspect="1"/>
              </p:cNvSpPr>
              <p:nvPr/>
            </p:nvSpPr>
            <p:spPr>
              <a:xfrm>
                <a:off x="5272672" y="4923829"/>
                <a:ext cx="296918" cy="2056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b">
                <a:no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…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>
                <a:spLocks noChangeAspect="1"/>
              </p:cNvSpPr>
              <p:nvPr/>
            </p:nvSpPr>
            <p:spPr>
              <a:xfrm>
                <a:off x="5566972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>
                <a:spLocks noChangeAspect="1"/>
              </p:cNvSpPr>
              <p:nvPr/>
            </p:nvSpPr>
            <p:spPr>
              <a:xfrm>
                <a:off x="3295095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3505703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>
                <a:spLocks noChangeAspect="1"/>
              </p:cNvSpPr>
              <p:nvPr/>
            </p:nvSpPr>
            <p:spPr>
              <a:xfrm>
                <a:off x="3789111" y="4966165"/>
                <a:ext cx="210312" cy="20561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>
                <a:spLocks noChangeAspect="1"/>
              </p:cNvSpPr>
              <p:nvPr/>
            </p:nvSpPr>
            <p:spPr>
              <a:xfrm>
                <a:off x="3999423" y="4965107"/>
                <a:ext cx="210312" cy="20561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>
                <a:spLocks noChangeAspect="1"/>
              </p:cNvSpPr>
              <p:nvPr/>
            </p:nvSpPr>
            <p:spPr>
              <a:xfrm>
                <a:off x="5777284" y="4965110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5937547" y="3917043"/>
              <a:ext cx="1315749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Messages at time </a:t>
              </a:r>
              <a:r>
                <a:rPr lang="en-US" i="1" dirty="0" smtClean="0">
                  <a:latin typeface="Times New Roman"/>
                  <a:cs typeface="Times New Roman"/>
                </a:rPr>
                <a:t>t=1</a:t>
              </a:r>
            </a:p>
          </p:txBody>
        </p:sp>
        <p:cxnSp>
          <p:nvCxnSpPr>
            <p:cNvPr id="173" name="Straight Arrow Connector 172"/>
            <p:cNvCxnSpPr>
              <a:stCxn id="147" idx="0"/>
              <a:endCxn id="166" idx="2"/>
            </p:cNvCxnSpPr>
            <p:nvPr/>
          </p:nvCxnSpPr>
          <p:spPr bwMode="auto">
            <a:xfrm flipV="1">
              <a:off x="3259946" y="4263574"/>
              <a:ext cx="492485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48" idx="0"/>
              <a:endCxn id="167" idx="2"/>
            </p:cNvCxnSpPr>
            <p:nvPr/>
          </p:nvCxnSpPr>
          <p:spPr bwMode="auto">
            <a:xfrm flipV="1">
              <a:off x="3470554" y="4262516"/>
              <a:ext cx="492189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>
              <a:stCxn id="141" idx="0"/>
              <a:endCxn id="166" idx="2"/>
            </p:cNvCxnSpPr>
            <p:nvPr/>
          </p:nvCxnSpPr>
          <p:spPr bwMode="auto">
            <a:xfrm flipH="1" flipV="1">
              <a:off x="3752431" y="4263574"/>
              <a:ext cx="531010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>
              <a:stCxn id="142" idx="0"/>
              <a:endCxn id="167" idx="2"/>
            </p:cNvCxnSpPr>
            <p:nvPr/>
          </p:nvCxnSpPr>
          <p:spPr bwMode="auto">
            <a:xfrm flipH="1" flipV="1">
              <a:off x="3962743" y="4262516"/>
              <a:ext cx="531306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stCxn id="149" idx="0"/>
              <a:endCxn id="160" idx="2"/>
            </p:cNvCxnSpPr>
            <p:nvPr/>
          </p:nvCxnSpPr>
          <p:spPr bwMode="auto">
            <a:xfrm flipV="1">
              <a:off x="3753962" y="4263574"/>
              <a:ext cx="1040238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150" idx="0"/>
              <a:endCxn id="161" idx="2"/>
            </p:cNvCxnSpPr>
            <p:nvPr/>
          </p:nvCxnSpPr>
          <p:spPr bwMode="auto">
            <a:xfrm flipV="1">
              <a:off x="3964274" y="4262516"/>
              <a:ext cx="1040238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46" idx="0"/>
              <a:endCxn id="158" idx="2"/>
            </p:cNvCxnSpPr>
            <p:nvPr/>
          </p:nvCxnSpPr>
          <p:spPr bwMode="auto">
            <a:xfrm flipH="1" flipV="1">
              <a:off x="4281910" y="4263574"/>
              <a:ext cx="1249913" cy="56122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51" idx="0"/>
              <a:endCxn id="159" idx="2"/>
            </p:cNvCxnSpPr>
            <p:nvPr/>
          </p:nvCxnSpPr>
          <p:spPr bwMode="auto">
            <a:xfrm flipH="1" flipV="1">
              <a:off x="4492518" y="4262516"/>
              <a:ext cx="1249617" cy="562289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>
              <a:stCxn id="141" idx="0"/>
              <a:endCxn id="163" idx="2"/>
            </p:cNvCxnSpPr>
            <p:nvPr/>
          </p:nvCxnSpPr>
          <p:spPr bwMode="auto">
            <a:xfrm flipV="1">
              <a:off x="4283441" y="4262516"/>
              <a:ext cx="1246851" cy="563344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>
              <a:stCxn id="142" idx="0"/>
              <a:endCxn id="168" idx="2"/>
            </p:cNvCxnSpPr>
            <p:nvPr/>
          </p:nvCxnSpPr>
          <p:spPr bwMode="auto">
            <a:xfrm flipV="1">
              <a:off x="4494049" y="4262519"/>
              <a:ext cx="1246555" cy="56228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154790" y="4671369"/>
            <a:ext cx="4114449" cy="502501"/>
            <a:chOff x="3154790" y="4671369"/>
            <a:chExt cx="4114449" cy="502501"/>
          </a:xfrm>
        </p:grpSpPr>
        <p:sp>
          <p:nvSpPr>
            <p:cNvPr id="141" name="Rectangle 140"/>
            <p:cNvSpPr>
              <a:spLocks noChangeAspect="1"/>
            </p:cNvSpPr>
            <p:nvPr/>
          </p:nvSpPr>
          <p:spPr>
            <a:xfrm>
              <a:off x="4178285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>
            <a:xfrm>
              <a:off x="4388893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>
            <a:xfrm>
              <a:off x="4690575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>
            <a:xfrm>
              <a:off x="4900887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>
              <a:spLocks noChangeAspect="1"/>
            </p:cNvSpPr>
            <p:nvPr/>
          </p:nvSpPr>
          <p:spPr>
            <a:xfrm>
              <a:off x="5132367" y="4783524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>
              <a:spLocks noChangeAspect="1"/>
            </p:cNvSpPr>
            <p:nvPr/>
          </p:nvSpPr>
          <p:spPr>
            <a:xfrm>
              <a:off x="5426667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/>
            <p:cNvSpPr>
              <a:spLocks noChangeAspect="1"/>
            </p:cNvSpPr>
            <p:nvPr/>
          </p:nvSpPr>
          <p:spPr>
            <a:xfrm>
              <a:off x="3154790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/>
            <p:cNvSpPr>
              <a:spLocks noChangeAspect="1"/>
            </p:cNvSpPr>
            <p:nvPr/>
          </p:nvSpPr>
          <p:spPr>
            <a:xfrm>
              <a:off x="3365398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>
              <a:spLocks noChangeAspect="1"/>
            </p:cNvSpPr>
            <p:nvPr/>
          </p:nvSpPr>
          <p:spPr>
            <a:xfrm>
              <a:off x="3648806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spect="1"/>
            </p:cNvSpPr>
            <p:nvPr/>
          </p:nvSpPr>
          <p:spPr>
            <a:xfrm>
              <a:off x="3859118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>
            <a:xfrm>
              <a:off x="5636979" y="482480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949643" y="4671369"/>
              <a:ext cx="1319596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/>
                <a:t>Messages at time </a:t>
              </a:r>
              <a:r>
                <a:rPr lang="en-US" i="1" dirty="0">
                  <a:latin typeface="Times New Roman"/>
                  <a:cs typeface="Times New Roman"/>
                </a:rPr>
                <a:t>t</a:t>
              </a:r>
              <a:r>
                <a:rPr lang="en-US" i="1" dirty="0" smtClean="0">
                  <a:latin typeface="Times New Roman"/>
                  <a:cs typeface="Times New Roman"/>
                </a:rPr>
                <a:t>=0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84095" y="157182"/>
            <a:ext cx="4318005" cy="3611693"/>
            <a:chOff x="4584095" y="157182"/>
            <a:chExt cx="4318005" cy="3611693"/>
          </a:xfrm>
        </p:grpSpPr>
        <p:grpSp>
          <p:nvGrpSpPr>
            <p:cNvPr id="109" name="Group 108"/>
            <p:cNvGrpSpPr/>
            <p:nvPr/>
          </p:nvGrpSpPr>
          <p:grpSpPr>
            <a:xfrm>
              <a:off x="4584095" y="157182"/>
              <a:ext cx="4318005" cy="3611693"/>
              <a:chOff x="484148" y="1279139"/>
              <a:chExt cx="5842361" cy="2938481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484148" y="1279139"/>
                <a:ext cx="5842361" cy="29218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 cmpd="sng">
                <a:solidFill>
                  <a:schemeClr val="tx1"/>
                </a:solidFill>
              </a:ln>
              <a:effectLst>
                <a:outerShdw blurRad="254000" dist="254000" dir="89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11" name="Content Placeholder 2"/>
              <p:cNvSpPr txBox="1">
                <a:spLocks/>
              </p:cNvSpPr>
              <p:nvPr/>
            </p:nvSpPr>
            <p:spPr>
              <a:xfrm>
                <a:off x="617214" y="1373655"/>
                <a:ext cx="5569502" cy="284396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 smtClean="0"/>
                  <a:t>Arrows in This Diagram: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 different semantics given by the algorithm</a:t>
                </a:r>
                <a:endParaRPr lang="en-US" sz="2800" dirty="0"/>
              </a:p>
            </p:txBody>
          </p:sp>
        </p:grpSp>
        <p:sp>
          <p:nvSpPr>
            <p:cNvPr id="278" name="Rectangle 277"/>
            <p:cNvSpPr>
              <a:spLocks noChangeAspect="1"/>
            </p:cNvSpPr>
            <p:nvPr/>
          </p:nvSpPr>
          <p:spPr>
            <a:xfrm>
              <a:off x="6266669" y="262801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80" name="Straight Arrow Connector 279"/>
            <p:cNvCxnSpPr>
              <a:endCxn id="278" idx="2"/>
            </p:cNvCxnSpPr>
            <p:nvPr/>
          </p:nvCxnSpPr>
          <p:spPr bwMode="auto">
            <a:xfrm flipV="1">
              <a:off x="6059633" y="2833637"/>
              <a:ext cx="312192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>
              <a:endCxn id="278" idx="2"/>
            </p:cNvCxnSpPr>
            <p:nvPr/>
          </p:nvCxnSpPr>
          <p:spPr bwMode="auto">
            <a:xfrm flipV="1">
              <a:off x="6270241" y="2833637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endCxn id="278" idx="2"/>
            </p:cNvCxnSpPr>
            <p:nvPr/>
          </p:nvCxnSpPr>
          <p:spPr bwMode="auto">
            <a:xfrm flipH="1" flipV="1">
              <a:off x="6371825" y="2833637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endCxn id="278" idx="2"/>
            </p:cNvCxnSpPr>
            <p:nvPr/>
          </p:nvCxnSpPr>
          <p:spPr bwMode="auto">
            <a:xfrm flipH="1" flipV="1">
              <a:off x="6371825" y="2833637"/>
              <a:ext cx="31904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endCxn id="278" idx="2"/>
            </p:cNvCxnSpPr>
            <p:nvPr/>
          </p:nvCxnSpPr>
          <p:spPr bwMode="auto">
            <a:xfrm flipH="1" flipV="1">
              <a:off x="6371825" y="2833637"/>
              <a:ext cx="84482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456" y="2147811"/>
              <a:ext cx="3835416" cy="31961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51779" y="162022"/>
            <a:ext cx="4311364" cy="3611694"/>
            <a:chOff x="151779" y="162022"/>
            <a:chExt cx="4311364" cy="3611694"/>
          </a:xfrm>
        </p:grpSpPr>
        <p:grpSp>
          <p:nvGrpSpPr>
            <p:cNvPr id="112" name="Group 111"/>
            <p:cNvGrpSpPr/>
            <p:nvPr/>
          </p:nvGrpSpPr>
          <p:grpSpPr>
            <a:xfrm>
              <a:off x="151779" y="162022"/>
              <a:ext cx="4311364" cy="3611694"/>
              <a:chOff x="484148" y="1279139"/>
              <a:chExt cx="5842361" cy="2938482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484148" y="1279139"/>
                <a:ext cx="5842361" cy="29218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 cmpd="sng">
                <a:solidFill>
                  <a:schemeClr val="tx1"/>
                </a:solidFill>
              </a:ln>
              <a:effectLst>
                <a:outerShdw blurRad="254000" dist="254000" dir="89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14" name="Content Placeholder 2"/>
              <p:cNvSpPr txBox="1">
                <a:spLocks/>
              </p:cNvSpPr>
              <p:nvPr/>
            </p:nvSpPr>
            <p:spPr>
              <a:xfrm>
                <a:off x="617214" y="1373655"/>
                <a:ext cx="5569502" cy="284396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 smtClean="0"/>
                  <a:t>Arrows in Neural Net: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Linear combination, then a sigmoid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p:grpSp>
        <p:sp>
          <p:nvSpPr>
            <p:cNvPr id="290" name="Rectangle 289"/>
            <p:cNvSpPr>
              <a:spLocks noChangeAspect="1"/>
            </p:cNvSpPr>
            <p:nvPr/>
          </p:nvSpPr>
          <p:spPr>
            <a:xfrm>
              <a:off x="2113163" y="2766673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91" name="Straight Arrow Connector 290"/>
            <p:cNvCxnSpPr>
              <a:endCxn id="290" idx="2"/>
            </p:cNvCxnSpPr>
            <p:nvPr/>
          </p:nvCxnSpPr>
          <p:spPr bwMode="auto">
            <a:xfrm flipV="1">
              <a:off x="1906127" y="2972292"/>
              <a:ext cx="312192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endCxn id="290" idx="2"/>
            </p:cNvCxnSpPr>
            <p:nvPr/>
          </p:nvCxnSpPr>
          <p:spPr bwMode="auto">
            <a:xfrm flipV="1">
              <a:off x="2116735" y="2972292"/>
              <a:ext cx="101584" cy="5476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>
              <a:endCxn id="290" idx="2"/>
            </p:cNvCxnSpPr>
            <p:nvPr/>
          </p:nvCxnSpPr>
          <p:spPr bwMode="auto">
            <a:xfrm flipH="1" flipV="1">
              <a:off x="2218319" y="2972292"/>
              <a:ext cx="108728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endCxn id="290" idx="2"/>
            </p:cNvCxnSpPr>
            <p:nvPr/>
          </p:nvCxnSpPr>
          <p:spPr bwMode="auto">
            <a:xfrm flipH="1" flipV="1">
              <a:off x="2218319" y="2972292"/>
              <a:ext cx="319040" cy="5476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827" y="1670226"/>
              <a:ext cx="2158698" cy="1005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777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261"/>
          <p:cNvSpPr txBox="1">
            <a:spLocks/>
          </p:cNvSpPr>
          <p:nvPr/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Feed-forward Topology of </a:t>
            </a:r>
            <a:br>
              <a:rPr lang="en-US" sz="3200" smtClean="0"/>
            </a:br>
            <a:r>
              <a:rPr lang="en-US" sz="3200" smtClean="0"/>
              <a:t>Inference, Decoding and Loss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32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43082" y="6114534"/>
            <a:ext cx="5871299" cy="502501"/>
            <a:chOff x="1543082" y="6114534"/>
            <a:chExt cx="5871299" cy="502501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94760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15820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336852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357883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810313" y="6283942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410461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0605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316665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52697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73728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37547" y="6114534"/>
              <a:ext cx="1476834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Model parameters</a:t>
              </a: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82" y="6205115"/>
              <a:ext cx="241300" cy="330200"/>
            </a:xfrm>
            <a:prstGeom prst="rect">
              <a:avLst/>
            </a:prstGeom>
          </p:spPr>
        </p:pic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4310118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520430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02059" y="5383600"/>
            <a:ext cx="6151237" cy="942678"/>
            <a:chOff x="1102059" y="5383600"/>
            <a:chExt cx="6151237" cy="942678"/>
          </a:xfrm>
        </p:grpSpPr>
        <p:sp>
          <p:nvSpPr>
            <p:cNvPr id="26" name="TextBox 25"/>
            <p:cNvSpPr txBox="1"/>
            <p:nvPr/>
          </p:nvSpPr>
          <p:spPr>
            <a:xfrm>
              <a:off x="5937547" y="5383600"/>
              <a:ext cx="1315749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Factors</a:t>
              </a:r>
            </a:p>
          </p:txBody>
        </p: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9" y="5383600"/>
              <a:ext cx="1409700" cy="469900"/>
            </a:xfrm>
            <a:prstGeom prst="rect">
              <a:avLst/>
            </a:prstGeom>
          </p:spPr>
        </p:pic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680417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389102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4104646" y="5531840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4398946" y="557311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2765777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97638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3259793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347010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609258" y="557312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10" idx="0"/>
              <a:endCxn id="35" idx="2"/>
            </p:cNvCxnSpPr>
            <p:nvPr/>
          </p:nvCxnSpPr>
          <p:spPr bwMode="auto">
            <a:xfrm flipV="1">
              <a:off x="2211213" y="5777618"/>
              <a:ext cx="65972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1" idx="0"/>
              <a:endCxn id="35" idx="2"/>
            </p:cNvCxnSpPr>
            <p:nvPr/>
          </p:nvCxnSpPr>
          <p:spPr bwMode="auto">
            <a:xfrm flipV="1">
              <a:off x="2421821" y="5777618"/>
              <a:ext cx="449112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2" idx="0"/>
              <a:endCxn id="35" idx="2"/>
            </p:cNvCxnSpPr>
            <p:nvPr/>
          </p:nvCxnSpPr>
          <p:spPr bwMode="auto">
            <a:xfrm flipV="1">
              <a:off x="2632133" y="5777618"/>
              <a:ext cx="23880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0" idx="0"/>
              <a:endCxn id="36" idx="2"/>
            </p:cNvCxnSpPr>
            <p:nvPr/>
          </p:nvCxnSpPr>
          <p:spPr bwMode="auto">
            <a:xfrm flipV="1">
              <a:off x="2211213" y="5776560"/>
              <a:ext cx="870328" cy="54971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1" idx="0"/>
              <a:endCxn id="36" idx="2"/>
            </p:cNvCxnSpPr>
            <p:nvPr/>
          </p:nvCxnSpPr>
          <p:spPr bwMode="auto">
            <a:xfrm flipV="1">
              <a:off x="2421821" y="5776560"/>
              <a:ext cx="65972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2" idx="0"/>
              <a:endCxn id="36" idx="2"/>
            </p:cNvCxnSpPr>
            <p:nvPr/>
          </p:nvCxnSpPr>
          <p:spPr bwMode="auto">
            <a:xfrm flipV="1">
              <a:off x="2632133" y="5776560"/>
              <a:ext cx="449408" cy="54971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3" idx="0"/>
              <a:endCxn id="36" idx="2"/>
            </p:cNvCxnSpPr>
            <p:nvPr/>
          </p:nvCxnSpPr>
          <p:spPr bwMode="auto">
            <a:xfrm flipV="1">
              <a:off x="2842445" y="5776560"/>
              <a:ext cx="239096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" idx="0"/>
              <a:endCxn id="37" idx="2"/>
            </p:cNvCxnSpPr>
            <p:nvPr/>
          </p:nvCxnSpPr>
          <p:spPr bwMode="auto">
            <a:xfrm flipV="1">
              <a:off x="3052757" y="5777618"/>
              <a:ext cx="312192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" idx="0"/>
              <a:endCxn id="37" idx="2"/>
            </p:cNvCxnSpPr>
            <p:nvPr/>
          </p:nvCxnSpPr>
          <p:spPr bwMode="auto">
            <a:xfrm flipV="1">
              <a:off x="3263365" y="5777618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" idx="0"/>
              <a:endCxn id="37" idx="2"/>
            </p:cNvCxnSpPr>
            <p:nvPr/>
          </p:nvCxnSpPr>
          <p:spPr bwMode="auto">
            <a:xfrm flipH="1" flipV="1">
              <a:off x="3364949" y="5777618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" idx="0"/>
              <a:endCxn id="37" idx="2"/>
            </p:cNvCxnSpPr>
            <p:nvPr/>
          </p:nvCxnSpPr>
          <p:spPr bwMode="auto">
            <a:xfrm flipH="1" flipV="1">
              <a:off x="3364949" y="5777618"/>
              <a:ext cx="31904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39" idx="0"/>
              <a:endCxn id="29" idx="2"/>
            </p:cNvCxnSpPr>
            <p:nvPr/>
          </p:nvCxnSpPr>
          <p:spPr bwMode="auto">
            <a:xfrm flipH="1" flipV="1">
              <a:off x="3785573" y="5777618"/>
              <a:ext cx="629701" cy="54754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40" idx="0"/>
              <a:endCxn id="30" idx="2"/>
            </p:cNvCxnSpPr>
            <p:nvPr/>
          </p:nvCxnSpPr>
          <p:spPr bwMode="auto">
            <a:xfrm flipH="1" flipV="1">
              <a:off x="3996181" y="5776560"/>
              <a:ext cx="629405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9" idx="0"/>
              <a:endCxn id="38" idx="2"/>
            </p:cNvCxnSpPr>
            <p:nvPr/>
          </p:nvCxnSpPr>
          <p:spPr bwMode="auto">
            <a:xfrm flipH="1" flipV="1">
              <a:off x="3575261" y="5776560"/>
              <a:ext cx="63450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0" idx="0"/>
              <a:endCxn id="34" idx="2"/>
            </p:cNvCxnSpPr>
            <p:nvPr/>
          </p:nvCxnSpPr>
          <p:spPr bwMode="auto">
            <a:xfrm flipV="1">
              <a:off x="2211213" y="5778737"/>
              <a:ext cx="2292889" cy="547541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0" idx="0"/>
              <a:endCxn id="41" idx="2"/>
            </p:cNvCxnSpPr>
            <p:nvPr/>
          </p:nvCxnSpPr>
          <p:spPr bwMode="auto">
            <a:xfrm flipV="1">
              <a:off x="2211213" y="5778740"/>
              <a:ext cx="2503201" cy="54753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" idx="0"/>
              <a:endCxn id="41" idx="2"/>
            </p:cNvCxnSpPr>
            <p:nvPr/>
          </p:nvCxnSpPr>
          <p:spPr bwMode="auto">
            <a:xfrm flipV="1">
              <a:off x="2632133" y="5778740"/>
              <a:ext cx="2082281" cy="54753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9" idx="0"/>
              <a:endCxn id="37" idx="2"/>
            </p:cNvCxnSpPr>
            <p:nvPr/>
          </p:nvCxnSpPr>
          <p:spPr bwMode="auto">
            <a:xfrm flipH="1" flipV="1">
              <a:off x="3364949" y="5777618"/>
              <a:ext cx="84482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39" idx="0"/>
              <a:endCxn id="30" idx="2"/>
            </p:cNvCxnSpPr>
            <p:nvPr/>
          </p:nvCxnSpPr>
          <p:spPr bwMode="auto">
            <a:xfrm flipH="1" flipV="1">
              <a:off x="3996181" y="5776560"/>
              <a:ext cx="419093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9" idx="0"/>
              <a:endCxn id="30" idx="2"/>
            </p:cNvCxnSpPr>
            <p:nvPr/>
          </p:nvCxnSpPr>
          <p:spPr bwMode="auto">
            <a:xfrm flipH="1" flipV="1">
              <a:off x="3996181" y="5776560"/>
              <a:ext cx="21358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7" idx="0"/>
              <a:endCxn id="38" idx="2"/>
            </p:cNvCxnSpPr>
            <p:nvPr/>
          </p:nvCxnSpPr>
          <p:spPr bwMode="auto">
            <a:xfrm flipH="1" flipV="1">
              <a:off x="3575261" y="5776560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7" idx="0"/>
              <a:endCxn id="29" idx="2"/>
            </p:cNvCxnSpPr>
            <p:nvPr/>
          </p:nvCxnSpPr>
          <p:spPr bwMode="auto">
            <a:xfrm flipV="1">
              <a:off x="3683989" y="5777618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>
              <a:stCxn id="40" idx="0"/>
              <a:endCxn id="38" idx="2"/>
            </p:cNvCxnSpPr>
            <p:nvPr/>
          </p:nvCxnSpPr>
          <p:spPr bwMode="auto">
            <a:xfrm flipH="1" flipV="1">
              <a:off x="3575261" y="5776560"/>
              <a:ext cx="1050325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870933" y="3917043"/>
            <a:ext cx="4382363" cy="1656078"/>
            <a:chOff x="2870933" y="3917043"/>
            <a:chExt cx="4382363" cy="1656078"/>
          </a:xfrm>
        </p:grpSpPr>
        <p:cxnSp>
          <p:nvCxnSpPr>
            <p:cNvPr id="272" name="Straight Arrow Connector 271"/>
            <p:cNvCxnSpPr>
              <a:stCxn id="35" idx="0"/>
              <a:endCxn id="164" idx="2"/>
            </p:cNvCxnSpPr>
            <p:nvPr/>
          </p:nvCxnSpPr>
          <p:spPr bwMode="auto">
            <a:xfrm flipV="1">
              <a:off x="2870933" y="4263574"/>
              <a:ext cx="387482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1"/>
            <p:cNvCxnSpPr>
              <a:stCxn id="36" idx="0"/>
              <a:endCxn id="165" idx="2"/>
            </p:cNvCxnSpPr>
            <p:nvPr/>
          </p:nvCxnSpPr>
          <p:spPr bwMode="auto">
            <a:xfrm flipV="1">
              <a:off x="3081541" y="4262516"/>
              <a:ext cx="387482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71"/>
            <p:cNvCxnSpPr>
              <a:stCxn id="34" idx="0"/>
              <a:endCxn id="162" idx="2"/>
            </p:cNvCxnSpPr>
            <p:nvPr/>
          </p:nvCxnSpPr>
          <p:spPr bwMode="auto">
            <a:xfrm flipV="1">
              <a:off x="4504102" y="4221238"/>
              <a:ext cx="775193" cy="1351880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71"/>
            <p:cNvCxnSpPr>
              <a:stCxn id="41" idx="0"/>
              <a:endCxn id="162" idx="2"/>
            </p:cNvCxnSpPr>
            <p:nvPr/>
          </p:nvCxnSpPr>
          <p:spPr bwMode="auto">
            <a:xfrm flipV="1">
              <a:off x="4714414" y="4221238"/>
              <a:ext cx="564881" cy="1351883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stCxn id="37" idx="0"/>
              <a:endCxn id="160" idx="2"/>
            </p:cNvCxnSpPr>
            <p:nvPr/>
          </p:nvCxnSpPr>
          <p:spPr bwMode="auto">
            <a:xfrm flipV="1">
              <a:off x="3364949" y="4263574"/>
              <a:ext cx="1429251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>
              <a:stCxn id="38" idx="0"/>
              <a:endCxn id="160" idx="2"/>
            </p:cNvCxnSpPr>
            <p:nvPr/>
          </p:nvCxnSpPr>
          <p:spPr bwMode="auto">
            <a:xfrm flipV="1">
              <a:off x="3575261" y="4263574"/>
              <a:ext cx="1218939" cy="1307367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>
              <a:stCxn id="29" idx="0"/>
              <a:endCxn id="161" idx="2"/>
            </p:cNvCxnSpPr>
            <p:nvPr/>
          </p:nvCxnSpPr>
          <p:spPr bwMode="auto">
            <a:xfrm flipV="1">
              <a:off x="3785573" y="4262516"/>
              <a:ext cx="1218939" cy="1309483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30" idx="0"/>
              <a:endCxn id="161" idx="2"/>
            </p:cNvCxnSpPr>
            <p:nvPr/>
          </p:nvCxnSpPr>
          <p:spPr bwMode="auto">
            <a:xfrm flipV="1">
              <a:off x="3996181" y="4262516"/>
              <a:ext cx="1008331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68"/>
            <p:cNvGrpSpPr/>
            <p:nvPr/>
          </p:nvGrpSpPr>
          <p:grpSpPr>
            <a:xfrm>
              <a:off x="3153259" y="4015619"/>
              <a:ext cx="2692501" cy="247955"/>
              <a:chOff x="3295095" y="4923829"/>
              <a:chExt cx="2692501" cy="247955"/>
            </a:xfrm>
            <a:noFill/>
          </p:grpSpPr>
          <p:sp>
            <p:nvSpPr>
              <p:cNvPr id="158" name="Rectangle 157"/>
              <p:cNvSpPr>
                <a:spLocks noChangeAspect="1"/>
              </p:cNvSpPr>
              <p:nvPr/>
            </p:nvSpPr>
            <p:spPr>
              <a:xfrm>
                <a:off x="4318590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>
                <a:spLocks noChangeAspect="1"/>
              </p:cNvSpPr>
              <p:nvPr/>
            </p:nvSpPr>
            <p:spPr>
              <a:xfrm>
                <a:off x="4529198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>
                <a:spLocks noChangeAspect="1"/>
              </p:cNvSpPr>
              <p:nvPr/>
            </p:nvSpPr>
            <p:spPr>
              <a:xfrm>
                <a:off x="4830880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>
                <a:spLocks noChangeAspect="1"/>
              </p:cNvSpPr>
              <p:nvPr/>
            </p:nvSpPr>
            <p:spPr>
              <a:xfrm>
                <a:off x="5041192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>
                <a:spLocks noChangeAspect="1"/>
              </p:cNvSpPr>
              <p:nvPr/>
            </p:nvSpPr>
            <p:spPr>
              <a:xfrm>
                <a:off x="5272672" y="4923829"/>
                <a:ext cx="296918" cy="2056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b">
                <a:no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…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>
                <a:spLocks noChangeAspect="1"/>
              </p:cNvSpPr>
              <p:nvPr/>
            </p:nvSpPr>
            <p:spPr>
              <a:xfrm>
                <a:off x="5566972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>
                <a:spLocks noChangeAspect="1"/>
              </p:cNvSpPr>
              <p:nvPr/>
            </p:nvSpPr>
            <p:spPr>
              <a:xfrm>
                <a:off x="3295095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3505703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>
                <a:spLocks noChangeAspect="1"/>
              </p:cNvSpPr>
              <p:nvPr/>
            </p:nvSpPr>
            <p:spPr>
              <a:xfrm>
                <a:off x="3789111" y="4966165"/>
                <a:ext cx="210312" cy="20561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>
                <a:spLocks noChangeAspect="1"/>
              </p:cNvSpPr>
              <p:nvPr/>
            </p:nvSpPr>
            <p:spPr>
              <a:xfrm>
                <a:off x="3999423" y="4965107"/>
                <a:ext cx="210312" cy="20561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>
                <a:spLocks noChangeAspect="1"/>
              </p:cNvSpPr>
              <p:nvPr/>
            </p:nvSpPr>
            <p:spPr>
              <a:xfrm>
                <a:off x="5777284" y="4965110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5937547" y="3917043"/>
              <a:ext cx="1315749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Messages at time </a:t>
              </a:r>
              <a:r>
                <a:rPr lang="en-US" i="1" dirty="0" smtClean="0">
                  <a:latin typeface="Times New Roman"/>
                  <a:cs typeface="Times New Roman"/>
                </a:rPr>
                <a:t>t=1</a:t>
              </a:r>
            </a:p>
          </p:txBody>
        </p:sp>
        <p:cxnSp>
          <p:nvCxnSpPr>
            <p:cNvPr id="173" name="Straight Arrow Connector 172"/>
            <p:cNvCxnSpPr>
              <a:stCxn id="147" idx="0"/>
              <a:endCxn id="166" idx="2"/>
            </p:cNvCxnSpPr>
            <p:nvPr/>
          </p:nvCxnSpPr>
          <p:spPr bwMode="auto">
            <a:xfrm flipV="1">
              <a:off x="3259946" y="4263574"/>
              <a:ext cx="492485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48" idx="0"/>
              <a:endCxn id="167" idx="2"/>
            </p:cNvCxnSpPr>
            <p:nvPr/>
          </p:nvCxnSpPr>
          <p:spPr bwMode="auto">
            <a:xfrm flipV="1">
              <a:off x="3470554" y="4262516"/>
              <a:ext cx="492189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>
              <a:stCxn id="141" idx="0"/>
              <a:endCxn id="166" idx="2"/>
            </p:cNvCxnSpPr>
            <p:nvPr/>
          </p:nvCxnSpPr>
          <p:spPr bwMode="auto">
            <a:xfrm flipH="1" flipV="1">
              <a:off x="3752431" y="4263574"/>
              <a:ext cx="531010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>
              <a:stCxn id="142" idx="0"/>
              <a:endCxn id="167" idx="2"/>
            </p:cNvCxnSpPr>
            <p:nvPr/>
          </p:nvCxnSpPr>
          <p:spPr bwMode="auto">
            <a:xfrm flipH="1" flipV="1">
              <a:off x="3962743" y="4262516"/>
              <a:ext cx="531306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stCxn id="149" idx="0"/>
              <a:endCxn id="160" idx="2"/>
            </p:cNvCxnSpPr>
            <p:nvPr/>
          </p:nvCxnSpPr>
          <p:spPr bwMode="auto">
            <a:xfrm flipV="1">
              <a:off x="3753962" y="4263574"/>
              <a:ext cx="1040238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150" idx="0"/>
              <a:endCxn id="161" idx="2"/>
            </p:cNvCxnSpPr>
            <p:nvPr/>
          </p:nvCxnSpPr>
          <p:spPr bwMode="auto">
            <a:xfrm flipV="1">
              <a:off x="3964274" y="4262516"/>
              <a:ext cx="1040238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46" idx="0"/>
              <a:endCxn id="158" idx="2"/>
            </p:cNvCxnSpPr>
            <p:nvPr/>
          </p:nvCxnSpPr>
          <p:spPr bwMode="auto">
            <a:xfrm flipH="1" flipV="1">
              <a:off x="4281910" y="4263574"/>
              <a:ext cx="1249913" cy="56122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51" idx="0"/>
              <a:endCxn id="159" idx="2"/>
            </p:cNvCxnSpPr>
            <p:nvPr/>
          </p:nvCxnSpPr>
          <p:spPr bwMode="auto">
            <a:xfrm flipH="1" flipV="1">
              <a:off x="4492518" y="4262516"/>
              <a:ext cx="1249617" cy="562289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>
              <a:stCxn id="141" idx="0"/>
              <a:endCxn id="163" idx="2"/>
            </p:cNvCxnSpPr>
            <p:nvPr/>
          </p:nvCxnSpPr>
          <p:spPr bwMode="auto">
            <a:xfrm flipV="1">
              <a:off x="4283441" y="4262516"/>
              <a:ext cx="1246851" cy="563344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>
              <a:stCxn id="142" idx="0"/>
              <a:endCxn id="168" idx="2"/>
            </p:cNvCxnSpPr>
            <p:nvPr/>
          </p:nvCxnSpPr>
          <p:spPr bwMode="auto">
            <a:xfrm flipV="1">
              <a:off x="4494049" y="4262519"/>
              <a:ext cx="1246555" cy="56228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154790" y="4671369"/>
            <a:ext cx="4114449" cy="502501"/>
            <a:chOff x="3154790" y="4671369"/>
            <a:chExt cx="4114449" cy="502501"/>
          </a:xfrm>
        </p:grpSpPr>
        <p:sp>
          <p:nvSpPr>
            <p:cNvPr id="141" name="Rectangle 140"/>
            <p:cNvSpPr>
              <a:spLocks noChangeAspect="1"/>
            </p:cNvSpPr>
            <p:nvPr/>
          </p:nvSpPr>
          <p:spPr>
            <a:xfrm>
              <a:off x="4178285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>
            <a:xfrm>
              <a:off x="4388893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>
            <a:xfrm>
              <a:off x="4690575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>
            <a:xfrm>
              <a:off x="4900887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>
              <a:spLocks noChangeAspect="1"/>
            </p:cNvSpPr>
            <p:nvPr/>
          </p:nvSpPr>
          <p:spPr>
            <a:xfrm>
              <a:off x="5132367" y="4783524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>
              <a:spLocks noChangeAspect="1"/>
            </p:cNvSpPr>
            <p:nvPr/>
          </p:nvSpPr>
          <p:spPr>
            <a:xfrm>
              <a:off x="5426667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/>
            <p:cNvSpPr>
              <a:spLocks noChangeAspect="1"/>
            </p:cNvSpPr>
            <p:nvPr/>
          </p:nvSpPr>
          <p:spPr>
            <a:xfrm>
              <a:off x="3154790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/>
            <p:cNvSpPr>
              <a:spLocks noChangeAspect="1"/>
            </p:cNvSpPr>
            <p:nvPr/>
          </p:nvSpPr>
          <p:spPr>
            <a:xfrm>
              <a:off x="3365398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>
              <a:spLocks noChangeAspect="1"/>
            </p:cNvSpPr>
            <p:nvPr/>
          </p:nvSpPr>
          <p:spPr>
            <a:xfrm>
              <a:off x="3648806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spect="1"/>
            </p:cNvSpPr>
            <p:nvPr/>
          </p:nvSpPr>
          <p:spPr>
            <a:xfrm>
              <a:off x="3859118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>
            <a:xfrm>
              <a:off x="5636979" y="482480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949643" y="4671369"/>
              <a:ext cx="1319596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/>
                <a:t>Messages at time </a:t>
              </a:r>
              <a:r>
                <a:rPr lang="en-US" i="1" dirty="0">
                  <a:latin typeface="Times New Roman"/>
                  <a:cs typeface="Times New Roman"/>
                </a:rPr>
                <a:t>t</a:t>
              </a:r>
              <a:r>
                <a:rPr lang="en-US" i="1" dirty="0" smtClean="0">
                  <a:latin typeface="Times New Roman"/>
                  <a:cs typeface="Times New Roman"/>
                </a:rPr>
                <a:t>=0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84095" y="157182"/>
            <a:ext cx="4318005" cy="3611693"/>
            <a:chOff x="4584095" y="157182"/>
            <a:chExt cx="4318005" cy="3611693"/>
          </a:xfrm>
        </p:grpSpPr>
        <p:grpSp>
          <p:nvGrpSpPr>
            <p:cNvPr id="109" name="Group 108"/>
            <p:cNvGrpSpPr/>
            <p:nvPr/>
          </p:nvGrpSpPr>
          <p:grpSpPr>
            <a:xfrm>
              <a:off x="4584095" y="157182"/>
              <a:ext cx="4318005" cy="3611693"/>
              <a:chOff x="484148" y="1279139"/>
              <a:chExt cx="5842361" cy="2938481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484148" y="1279139"/>
                <a:ext cx="5842361" cy="29218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 cmpd="sng">
                <a:solidFill>
                  <a:schemeClr val="tx1"/>
                </a:solidFill>
              </a:ln>
              <a:effectLst>
                <a:outerShdw blurRad="254000" dist="254000" dir="89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11" name="Content Placeholder 2"/>
              <p:cNvSpPr txBox="1">
                <a:spLocks/>
              </p:cNvSpPr>
              <p:nvPr/>
            </p:nvSpPr>
            <p:spPr>
              <a:xfrm>
                <a:off x="617214" y="1373655"/>
                <a:ext cx="5569502" cy="284396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 smtClean="0"/>
                  <a:t>Arrows in This Diagram: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 different semantics given by the algorithm</a:t>
                </a:r>
                <a:endParaRPr lang="en-US" sz="2800" dirty="0"/>
              </a:p>
            </p:txBody>
          </p:sp>
        </p:grpSp>
        <p:cxnSp>
          <p:nvCxnSpPr>
            <p:cNvPr id="193" name="Straight Arrow Connector 192"/>
            <p:cNvCxnSpPr/>
            <p:nvPr/>
          </p:nvCxnSpPr>
          <p:spPr bwMode="auto">
            <a:xfrm flipH="1" flipV="1">
              <a:off x="6448770" y="2958957"/>
              <a:ext cx="6530" cy="579569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 bwMode="auto">
            <a:xfrm flipH="1" flipV="1">
              <a:off x="6659082" y="2957899"/>
              <a:ext cx="6826" cy="580627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ectangle 199"/>
            <p:cNvSpPr>
              <a:spLocks noChangeAspect="1"/>
            </p:cNvSpPr>
            <p:nvPr/>
          </p:nvSpPr>
          <p:spPr>
            <a:xfrm>
              <a:off x="6343614" y="271013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1" name="Rectangle 200"/>
            <p:cNvSpPr>
              <a:spLocks noChangeAspect="1"/>
            </p:cNvSpPr>
            <p:nvPr/>
          </p:nvSpPr>
          <p:spPr>
            <a:xfrm>
              <a:off x="6553926" y="270908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02" name="Straight Arrow Connector 201"/>
            <p:cNvCxnSpPr/>
            <p:nvPr/>
          </p:nvCxnSpPr>
          <p:spPr bwMode="auto">
            <a:xfrm flipV="1">
              <a:off x="5857603" y="2924397"/>
              <a:ext cx="591167" cy="56122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 bwMode="auto">
            <a:xfrm flipV="1">
              <a:off x="6090874" y="2923339"/>
              <a:ext cx="568208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 bwMode="auto">
            <a:xfrm flipH="1" flipV="1">
              <a:off x="6455301" y="2934095"/>
              <a:ext cx="663693" cy="54289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 bwMode="auto">
            <a:xfrm flipH="1" flipV="1">
              <a:off x="6665909" y="2933038"/>
              <a:ext cx="764112" cy="54394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094" y="2063452"/>
              <a:ext cx="3870477" cy="495580"/>
            </a:xfrm>
            <a:prstGeom prst="rect">
              <a:avLst/>
            </a:prstGeom>
          </p:spPr>
        </p:pic>
      </p:grpSp>
      <p:grpSp>
        <p:nvGrpSpPr>
          <p:cNvPr id="240" name="Group 239"/>
          <p:cNvGrpSpPr/>
          <p:nvPr/>
        </p:nvGrpSpPr>
        <p:grpSpPr>
          <a:xfrm>
            <a:off x="151779" y="162022"/>
            <a:ext cx="4311364" cy="3611694"/>
            <a:chOff x="151779" y="162022"/>
            <a:chExt cx="4311364" cy="3611694"/>
          </a:xfrm>
        </p:grpSpPr>
        <p:grpSp>
          <p:nvGrpSpPr>
            <p:cNvPr id="241" name="Group 240"/>
            <p:cNvGrpSpPr/>
            <p:nvPr/>
          </p:nvGrpSpPr>
          <p:grpSpPr>
            <a:xfrm>
              <a:off x="151779" y="162022"/>
              <a:ext cx="4311364" cy="3611694"/>
              <a:chOff x="484148" y="1279139"/>
              <a:chExt cx="5842361" cy="2938482"/>
            </a:xfrm>
          </p:grpSpPr>
          <p:sp>
            <p:nvSpPr>
              <p:cNvPr id="248" name="Rectangle 247"/>
              <p:cNvSpPr/>
              <p:nvPr/>
            </p:nvSpPr>
            <p:spPr>
              <a:xfrm>
                <a:off x="484148" y="1279139"/>
                <a:ext cx="5842361" cy="29218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 cmpd="sng">
                <a:solidFill>
                  <a:schemeClr val="tx1"/>
                </a:solidFill>
              </a:ln>
              <a:effectLst>
                <a:outerShdw blurRad="254000" dist="254000" dir="89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249" name="Content Placeholder 2"/>
              <p:cNvSpPr txBox="1">
                <a:spLocks/>
              </p:cNvSpPr>
              <p:nvPr/>
            </p:nvSpPr>
            <p:spPr>
              <a:xfrm>
                <a:off x="617214" y="1373655"/>
                <a:ext cx="5569502" cy="284396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 smtClean="0"/>
                  <a:t>Arrows in Neural Net: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Linear combination, then a sigmoid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p:grpSp>
        <p:sp>
          <p:nvSpPr>
            <p:cNvPr id="242" name="Rectangle 241"/>
            <p:cNvSpPr>
              <a:spLocks noChangeAspect="1"/>
            </p:cNvSpPr>
            <p:nvPr/>
          </p:nvSpPr>
          <p:spPr>
            <a:xfrm>
              <a:off x="2113163" y="2766673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3" name="Straight Arrow Connector 242"/>
            <p:cNvCxnSpPr>
              <a:endCxn id="242" idx="2"/>
            </p:cNvCxnSpPr>
            <p:nvPr/>
          </p:nvCxnSpPr>
          <p:spPr bwMode="auto">
            <a:xfrm flipV="1">
              <a:off x="1906127" y="2972292"/>
              <a:ext cx="312192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42" idx="2"/>
            </p:cNvCxnSpPr>
            <p:nvPr/>
          </p:nvCxnSpPr>
          <p:spPr bwMode="auto">
            <a:xfrm flipV="1">
              <a:off x="2116735" y="2972292"/>
              <a:ext cx="101584" cy="5476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>
              <a:endCxn id="242" idx="2"/>
            </p:cNvCxnSpPr>
            <p:nvPr/>
          </p:nvCxnSpPr>
          <p:spPr bwMode="auto">
            <a:xfrm flipH="1" flipV="1">
              <a:off x="2218319" y="2972292"/>
              <a:ext cx="108728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>
              <a:endCxn id="242" idx="2"/>
            </p:cNvCxnSpPr>
            <p:nvPr/>
          </p:nvCxnSpPr>
          <p:spPr bwMode="auto">
            <a:xfrm flipH="1" flipV="1">
              <a:off x="2218319" y="2972292"/>
              <a:ext cx="319040" cy="5476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7" name="Picture 24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827" y="1670226"/>
              <a:ext cx="2158698" cy="1005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449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261"/>
          <p:cNvSpPr txBox="1">
            <a:spLocks/>
          </p:cNvSpPr>
          <p:nvPr/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Feed-forward Topology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33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43082" y="6114534"/>
            <a:ext cx="5871299" cy="502501"/>
            <a:chOff x="1543082" y="6114534"/>
            <a:chExt cx="5871299" cy="502501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94760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15820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336852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357883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810313" y="6283942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410461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0605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316665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52697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73728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37547" y="6114534"/>
              <a:ext cx="1476834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Model parameters</a:t>
              </a: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82" y="6205115"/>
              <a:ext cx="241300" cy="330200"/>
            </a:xfrm>
            <a:prstGeom prst="rect">
              <a:avLst/>
            </a:prstGeom>
          </p:spPr>
        </p:pic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4310118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520430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62500" y="846672"/>
            <a:ext cx="4588167" cy="909233"/>
            <a:chOff x="2862500" y="846672"/>
            <a:chExt cx="4588167" cy="909233"/>
          </a:xfrm>
        </p:grpSpPr>
        <p:sp>
          <p:nvSpPr>
            <p:cNvPr id="371" name="Rectangle 370"/>
            <p:cNvSpPr>
              <a:spLocks noChangeAspect="1"/>
            </p:cNvSpPr>
            <p:nvPr/>
          </p:nvSpPr>
          <p:spPr>
            <a:xfrm>
              <a:off x="4310930" y="1006450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5937547" y="846672"/>
              <a:ext cx="1513120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Decode / Loss</a:t>
              </a:r>
              <a:endParaRPr lang="en-US" i="1" dirty="0" smtClean="0">
                <a:latin typeface="Times New Roman"/>
                <a:cs typeface="Times New Roman"/>
              </a:endParaRPr>
            </a:p>
          </p:txBody>
        </p:sp>
        <p:cxnSp>
          <p:nvCxnSpPr>
            <p:cNvPr id="373" name="Straight Arrow Connector 372"/>
            <p:cNvCxnSpPr>
              <a:stCxn id="366" idx="0"/>
              <a:endCxn id="371" idx="2"/>
            </p:cNvCxnSpPr>
            <p:nvPr/>
          </p:nvCxnSpPr>
          <p:spPr bwMode="auto">
            <a:xfrm flipH="1" flipV="1">
              <a:off x="4416086" y="1212069"/>
              <a:ext cx="812976" cy="542781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>
              <a:stCxn id="361" idx="0"/>
              <a:endCxn id="371" idx="2"/>
            </p:cNvCxnSpPr>
            <p:nvPr/>
          </p:nvCxnSpPr>
          <p:spPr bwMode="auto">
            <a:xfrm flipH="1" flipV="1">
              <a:off x="4416086" y="1212069"/>
              <a:ext cx="602664" cy="542778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>
              <a:stCxn id="359" idx="0"/>
              <a:endCxn id="371" idx="2"/>
            </p:cNvCxnSpPr>
            <p:nvPr/>
          </p:nvCxnSpPr>
          <p:spPr bwMode="auto">
            <a:xfrm flipH="1" flipV="1">
              <a:off x="4416086" y="1212069"/>
              <a:ext cx="76884" cy="542778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>
              <a:stCxn id="358" idx="0"/>
              <a:endCxn id="371" idx="2"/>
            </p:cNvCxnSpPr>
            <p:nvPr/>
          </p:nvCxnSpPr>
          <p:spPr bwMode="auto">
            <a:xfrm flipV="1">
              <a:off x="4282658" y="1212069"/>
              <a:ext cx="133428" cy="543836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>
              <a:stCxn id="365" idx="0"/>
              <a:endCxn id="371" idx="2"/>
            </p:cNvCxnSpPr>
            <p:nvPr/>
          </p:nvCxnSpPr>
          <p:spPr bwMode="auto">
            <a:xfrm flipV="1">
              <a:off x="3898716" y="1212069"/>
              <a:ext cx="517370" cy="542778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>
              <a:stCxn id="364" idx="0"/>
              <a:endCxn id="371" idx="2"/>
            </p:cNvCxnSpPr>
            <p:nvPr/>
          </p:nvCxnSpPr>
          <p:spPr bwMode="auto">
            <a:xfrm flipV="1">
              <a:off x="3688404" y="1212069"/>
              <a:ext cx="727682" cy="543836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3" name="Picture 39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500" y="920651"/>
              <a:ext cx="1261508" cy="37340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02059" y="5383600"/>
            <a:ext cx="6151237" cy="942678"/>
            <a:chOff x="1102059" y="5383600"/>
            <a:chExt cx="6151237" cy="942678"/>
          </a:xfrm>
        </p:grpSpPr>
        <p:sp>
          <p:nvSpPr>
            <p:cNvPr id="26" name="TextBox 25"/>
            <p:cNvSpPr txBox="1"/>
            <p:nvPr/>
          </p:nvSpPr>
          <p:spPr>
            <a:xfrm>
              <a:off x="5937547" y="5383600"/>
              <a:ext cx="1315749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Factors</a:t>
              </a:r>
            </a:p>
          </p:txBody>
        </p: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9" y="5383600"/>
              <a:ext cx="1409700" cy="469900"/>
            </a:xfrm>
            <a:prstGeom prst="rect">
              <a:avLst/>
            </a:prstGeom>
          </p:spPr>
        </p:pic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680417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389102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4104646" y="5531840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4398946" y="557311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2765777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97638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3259793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347010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609258" y="557312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10" idx="0"/>
              <a:endCxn id="35" idx="2"/>
            </p:cNvCxnSpPr>
            <p:nvPr/>
          </p:nvCxnSpPr>
          <p:spPr bwMode="auto">
            <a:xfrm flipV="1">
              <a:off x="2211213" y="5777618"/>
              <a:ext cx="65972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1" idx="0"/>
              <a:endCxn id="35" idx="2"/>
            </p:cNvCxnSpPr>
            <p:nvPr/>
          </p:nvCxnSpPr>
          <p:spPr bwMode="auto">
            <a:xfrm flipV="1">
              <a:off x="2421821" y="5777618"/>
              <a:ext cx="449112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2" idx="0"/>
              <a:endCxn id="35" idx="2"/>
            </p:cNvCxnSpPr>
            <p:nvPr/>
          </p:nvCxnSpPr>
          <p:spPr bwMode="auto">
            <a:xfrm flipV="1">
              <a:off x="2632133" y="5777618"/>
              <a:ext cx="23880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0" idx="0"/>
              <a:endCxn id="36" idx="2"/>
            </p:cNvCxnSpPr>
            <p:nvPr/>
          </p:nvCxnSpPr>
          <p:spPr bwMode="auto">
            <a:xfrm flipV="1">
              <a:off x="2211213" y="5776560"/>
              <a:ext cx="870328" cy="54971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1" idx="0"/>
              <a:endCxn id="36" idx="2"/>
            </p:cNvCxnSpPr>
            <p:nvPr/>
          </p:nvCxnSpPr>
          <p:spPr bwMode="auto">
            <a:xfrm flipV="1">
              <a:off x="2421821" y="5776560"/>
              <a:ext cx="65972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2" idx="0"/>
              <a:endCxn id="36" idx="2"/>
            </p:cNvCxnSpPr>
            <p:nvPr/>
          </p:nvCxnSpPr>
          <p:spPr bwMode="auto">
            <a:xfrm flipV="1">
              <a:off x="2632133" y="5776560"/>
              <a:ext cx="449408" cy="54971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3" idx="0"/>
              <a:endCxn id="36" idx="2"/>
            </p:cNvCxnSpPr>
            <p:nvPr/>
          </p:nvCxnSpPr>
          <p:spPr bwMode="auto">
            <a:xfrm flipV="1">
              <a:off x="2842445" y="5776560"/>
              <a:ext cx="239096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" idx="0"/>
              <a:endCxn id="37" idx="2"/>
            </p:cNvCxnSpPr>
            <p:nvPr/>
          </p:nvCxnSpPr>
          <p:spPr bwMode="auto">
            <a:xfrm flipV="1">
              <a:off x="3052757" y="5777618"/>
              <a:ext cx="312192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" idx="0"/>
              <a:endCxn id="37" idx="2"/>
            </p:cNvCxnSpPr>
            <p:nvPr/>
          </p:nvCxnSpPr>
          <p:spPr bwMode="auto">
            <a:xfrm flipV="1">
              <a:off x="3263365" y="5777618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" idx="0"/>
              <a:endCxn id="37" idx="2"/>
            </p:cNvCxnSpPr>
            <p:nvPr/>
          </p:nvCxnSpPr>
          <p:spPr bwMode="auto">
            <a:xfrm flipH="1" flipV="1">
              <a:off x="3364949" y="5777618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" idx="0"/>
              <a:endCxn id="37" idx="2"/>
            </p:cNvCxnSpPr>
            <p:nvPr/>
          </p:nvCxnSpPr>
          <p:spPr bwMode="auto">
            <a:xfrm flipH="1" flipV="1">
              <a:off x="3364949" y="5777618"/>
              <a:ext cx="31904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39" idx="0"/>
              <a:endCxn id="29" idx="2"/>
            </p:cNvCxnSpPr>
            <p:nvPr/>
          </p:nvCxnSpPr>
          <p:spPr bwMode="auto">
            <a:xfrm flipH="1" flipV="1">
              <a:off x="3785573" y="5777618"/>
              <a:ext cx="629701" cy="54754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40" idx="0"/>
              <a:endCxn id="30" idx="2"/>
            </p:cNvCxnSpPr>
            <p:nvPr/>
          </p:nvCxnSpPr>
          <p:spPr bwMode="auto">
            <a:xfrm flipH="1" flipV="1">
              <a:off x="3996181" y="5776560"/>
              <a:ext cx="629405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9" idx="0"/>
              <a:endCxn id="38" idx="2"/>
            </p:cNvCxnSpPr>
            <p:nvPr/>
          </p:nvCxnSpPr>
          <p:spPr bwMode="auto">
            <a:xfrm flipH="1" flipV="1">
              <a:off x="3575261" y="5776560"/>
              <a:ext cx="63450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0" idx="0"/>
              <a:endCxn id="34" idx="2"/>
            </p:cNvCxnSpPr>
            <p:nvPr/>
          </p:nvCxnSpPr>
          <p:spPr bwMode="auto">
            <a:xfrm flipV="1">
              <a:off x="2211213" y="5778737"/>
              <a:ext cx="2292889" cy="547541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0" idx="0"/>
              <a:endCxn id="41" idx="2"/>
            </p:cNvCxnSpPr>
            <p:nvPr/>
          </p:nvCxnSpPr>
          <p:spPr bwMode="auto">
            <a:xfrm flipV="1">
              <a:off x="2211213" y="5778740"/>
              <a:ext cx="2503201" cy="54753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" idx="0"/>
              <a:endCxn id="41" idx="2"/>
            </p:cNvCxnSpPr>
            <p:nvPr/>
          </p:nvCxnSpPr>
          <p:spPr bwMode="auto">
            <a:xfrm flipV="1">
              <a:off x="2632133" y="5778740"/>
              <a:ext cx="2082281" cy="54753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9" idx="0"/>
              <a:endCxn id="37" idx="2"/>
            </p:cNvCxnSpPr>
            <p:nvPr/>
          </p:nvCxnSpPr>
          <p:spPr bwMode="auto">
            <a:xfrm flipH="1" flipV="1">
              <a:off x="3364949" y="5777618"/>
              <a:ext cx="84482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39" idx="0"/>
              <a:endCxn id="30" idx="2"/>
            </p:cNvCxnSpPr>
            <p:nvPr/>
          </p:nvCxnSpPr>
          <p:spPr bwMode="auto">
            <a:xfrm flipH="1" flipV="1">
              <a:off x="3996181" y="5776560"/>
              <a:ext cx="419093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9" idx="0"/>
              <a:endCxn id="30" idx="2"/>
            </p:cNvCxnSpPr>
            <p:nvPr/>
          </p:nvCxnSpPr>
          <p:spPr bwMode="auto">
            <a:xfrm flipH="1" flipV="1">
              <a:off x="3996181" y="5776560"/>
              <a:ext cx="21358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7" idx="0"/>
              <a:endCxn id="38" idx="2"/>
            </p:cNvCxnSpPr>
            <p:nvPr/>
          </p:nvCxnSpPr>
          <p:spPr bwMode="auto">
            <a:xfrm flipH="1" flipV="1">
              <a:off x="3575261" y="5776560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7" idx="0"/>
              <a:endCxn id="29" idx="2"/>
            </p:cNvCxnSpPr>
            <p:nvPr/>
          </p:nvCxnSpPr>
          <p:spPr bwMode="auto">
            <a:xfrm flipV="1">
              <a:off x="3683989" y="5777618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>
              <a:stCxn id="40" idx="0"/>
              <a:endCxn id="38" idx="2"/>
            </p:cNvCxnSpPr>
            <p:nvPr/>
          </p:nvCxnSpPr>
          <p:spPr bwMode="auto">
            <a:xfrm flipH="1" flipV="1">
              <a:off x="3575261" y="5776560"/>
              <a:ext cx="1050325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551396" y="1589319"/>
            <a:ext cx="4701900" cy="934491"/>
            <a:chOff x="2551396" y="1589319"/>
            <a:chExt cx="4701900" cy="934491"/>
          </a:xfrm>
        </p:grpSpPr>
        <p:sp>
          <p:nvSpPr>
            <p:cNvPr id="358" name="Rectangle 357"/>
            <p:cNvSpPr>
              <a:spLocks noChangeAspect="1"/>
            </p:cNvSpPr>
            <p:nvPr/>
          </p:nvSpPr>
          <p:spPr>
            <a:xfrm>
              <a:off x="4177502" y="1755905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9" name="Rectangle 358"/>
            <p:cNvSpPr>
              <a:spLocks noChangeAspect="1"/>
            </p:cNvSpPr>
            <p:nvPr/>
          </p:nvSpPr>
          <p:spPr>
            <a:xfrm>
              <a:off x="4387814" y="1754847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0" name="Rectangle 359"/>
            <p:cNvSpPr>
              <a:spLocks noChangeAspect="1"/>
            </p:cNvSpPr>
            <p:nvPr/>
          </p:nvSpPr>
          <p:spPr>
            <a:xfrm>
              <a:off x="4619294" y="1713569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1" name="Rectangle 360"/>
            <p:cNvSpPr>
              <a:spLocks noChangeAspect="1"/>
            </p:cNvSpPr>
            <p:nvPr/>
          </p:nvSpPr>
          <p:spPr>
            <a:xfrm>
              <a:off x="4913594" y="1754847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4" name="Rectangle 363"/>
            <p:cNvSpPr>
              <a:spLocks noChangeAspect="1"/>
            </p:cNvSpPr>
            <p:nvPr/>
          </p:nvSpPr>
          <p:spPr>
            <a:xfrm>
              <a:off x="3583248" y="1755905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5" name="Rectangle 364"/>
            <p:cNvSpPr>
              <a:spLocks noChangeAspect="1"/>
            </p:cNvSpPr>
            <p:nvPr/>
          </p:nvSpPr>
          <p:spPr>
            <a:xfrm>
              <a:off x="3793560" y="1754847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6" name="Rectangle 365"/>
            <p:cNvSpPr>
              <a:spLocks noChangeAspect="1"/>
            </p:cNvSpPr>
            <p:nvPr/>
          </p:nvSpPr>
          <p:spPr>
            <a:xfrm>
              <a:off x="5123906" y="1754850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2" name="Straight Arrow Connector 341"/>
            <p:cNvCxnSpPr>
              <a:endCxn id="364" idx="2"/>
            </p:cNvCxnSpPr>
            <p:nvPr/>
          </p:nvCxnSpPr>
          <p:spPr bwMode="auto">
            <a:xfrm flipV="1">
              <a:off x="3195919" y="1961524"/>
              <a:ext cx="492485" cy="562286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>
              <a:endCxn id="365" idx="2"/>
            </p:cNvCxnSpPr>
            <p:nvPr/>
          </p:nvCxnSpPr>
          <p:spPr bwMode="auto">
            <a:xfrm flipV="1">
              <a:off x="3406527" y="1960466"/>
              <a:ext cx="492189" cy="562286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>
              <a:endCxn id="364" idx="2"/>
            </p:cNvCxnSpPr>
            <p:nvPr/>
          </p:nvCxnSpPr>
          <p:spPr bwMode="auto">
            <a:xfrm flipH="1" flipV="1">
              <a:off x="3688404" y="1961524"/>
              <a:ext cx="531010" cy="562286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 bwMode="auto">
            <a:xfrm flipH="1" flipV="1">
              <a:off x="3898716" y="1960466"/>
              <a:ext cx="531306" cy="562286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398" idx="0"/>
              <a:endCxn id="361" idx="2"/>
            </p:cNvCxnSpPr>
            <p:nvPr/>
          </p:nvCxnSpPr>
          <p:spPr bwMode="auto">
            <a:xfrm flipV="1">
              <a:off x="3753962" y="1960466"/>
              <a:ext cx="1264788" cy="559563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99" idx="0"/>
              <a:endCxn id="366" idx="2"/>
            </p:cNvCxnSpPr>
            <p:nvPr/>
          </p:nvCxnSpPr>
          <p:spPr bwMode="auto">
            <a:xfrm flipV="1">
              <a:off x="3964274" y="1960469"/>
              <a:ext cx="1264788" cy="558502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>
              <a:endCxn id="358" idx="2"/>
            </p:cNvCxnSpPr>
            <p:nvPr/>
          </p:nvCxnSpPr>
          <p:spPr bwMode="auto">
            <a:xfrm flipH="1" flipV="1">
              <a:off x="4282658" y="1961524"/>
              <a:ext cx="512715" cy="558815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 bwMode="auto">
            <a:xfrm flipH="1" flipV="1">
              <a:off x="4483439" y="1956689"/>
              <a:ext cx="522246" cy="562592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TextBox 369"/>
            <p:cNvSpPr txBox="1"/>
            <p:nvPr/>
          </p:nvSpPr>
          <p:spPr>
            <a:xfrm>
              <a:off x="5937547" y="1589319"/>
              <a:ext cx="1315749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Beliefs</a:t>
              </a:r>
              <a:endParaRPr lang="en-US" i="1" dirty="0" smtClean="0">
                <a:latin typeface="Times New Roman"/>
                <a:cs typeface="Times New Roman"/>
              </a:endParaRPr>
            </a:p>
          </p:txBody>
        </p:sp>
        <p:pic>
          <p:nvPicPr>
            <p:cNvPr id="392" name="Picture 39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396" y="1643093"/>
              <a:ext cx="817840" cy="378251"/>
            </a:xfrm>
            <a:prstGeom prst="rect">
              <a:avLst/>
            </a:prstGeom>
          </p:spPr>
        </p:pic>
        <p:cxnSp>
          <p:nvCxnSpPr>
            <p:cNvPr id="405" name="Straight Arrow Connector 404"/>
            <p:cNvCxnSpPr>
              <a:stCxn id="395" idx="0"/>
              <a:endCxn id="361" idx="2"/>
            </p:cNvCxnSpPr>
            <p:nvPr/>
          </p:nvCxnSpPr>
          <p:spPr bwMode="auto">
            <a:xfrm flipH="1" flipV="1">
              <a:off x="5018750" y="1960466"/>
              <a:ext cx="513073" cy="558505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Arrow Connector 405"/>
            <p:cNvCxnSpPr>
              <a:stCxn id="400" idx="0"/>
              <a:endCxn id="366" idx="2"/>
            </p:cNvCxnSpPr>
            <p:nvPr/>
          </p:nvCxnSpPr>
          <p:spPr bwMode="auto">
            <a:xfrm flipH="1" flipV="1">
              <a:off x="5229062" y="1960469"/>
              <a:ext cx="513073" cy="558505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202269" y="2366824"/>
            <a:ext cx="6466112" cy="3205175"/>
            <a:chOff x="1202269" y="2366824"/>
            <a:chExt cx="6466112" cy="3205175"/>
          </a:xfrm>
        </p:grpSpPr>
        <p:grpSp>
          <p:nvGrpSpPr>
            <p:cNvPr id="15" name="Group 14"/>
            <p:cNvGrpSpPr/>
            <p:nvPr/>
          </p:nvGrpSpPr>
          <p:grpSpPr>
            <a:xfrm>
              <a:off x="2870933" y="2366824"/>
              <a:ext cx="4797448" cy="3205175"/>
              <a:chOff x="2870933" y="2366824"/>
              <a:chExt cx="4797448" cy="3205175"/>
            </a:xfrm>
          </p:grpSpPr>
          <p:cxnSp>
            <p:nvCxnSpPr>
              <p:cNvPr id="411" name="Straight Arrow Connector 410"/>
              <p:cNvCxnSpPr>
                <a:stCxn id="37" idx="0"/>
                <a:endCxn id="389" idx="2"/>
              </p:cNvCxnSpPr>
              <p:nvPr/>
            </p:nvCxnSpPr>
            <p:spPr bwMode="auto">
              <a:xfrm flipV="1">
                <a:off x="3364949" y="2725648"/>
                <a:ext cx="1430782" cy="2846351"/>
              </a:xfrm>
              <a:prstGeom prst="straightConnector1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Arrow Connector 411"/>
              <p:cNvCxnSpPr>
                <a:stCxn id="38" idx="0"/>
                <a:endCxn id="389" idx="2"/>
              </p:cNvCxnSpPr>
              <p:nvPr/>
            </p:nvCxnSpPr>
            <p:spPr bwMode="auto">
              <a:xfrm flipV="1">
                <a:off x="3575261" y="2725648"/>
                <a:ext cx="1220470" cy="2845293"/>
              </a:xfrm>
              <a:prstGeom prst="straightConnector1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Arrow Connector 412"/>
              <p:cNvCxnSpPr>
                <a:stCxn id="29" idx="0"/>
                <a:endCxn id="390" idx="2"/>
              </p:cNvCxnSpPr>
              <p:nvPr/>
            </p:nvCxnSpPr>
            <p:spPr bwMode="auto">
              <a:xfrm flipV="1">
                <a:off x="3785573" y="2724590"/>
                <a:ext cx="1220470" cy="2847409"/>
              </a:xfrm>
              <a:prstGeom prst="straightConnector1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Arrow Connector 413"/>
              <p:cNvCxnSpPr>
                <a:stCxn id="30" idx="0"/>
                <a:endCxn id="390" idx="2"/>
              </p:cNvCxnSpPr>
              <p:nvPr/>
            </p:nvCxnSpPr>
            <p:spPr bwMode="auto">
              <a:xfrm flipV="1">
                <a:off x="3996181" y="2724590"/>
                <a:ext cx="1009862" cy="2846351"/>
              </a:xfrm>
              <a:prstGeom prst="straightConnector1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Arrow Connector 402"/>
              <p:cNvCxnSpPr>
                <a:stCxn id="35" idx="0"/>
                <a:endCxn id="396" idx="2"/>
              </p:cNvCxnSpPr>
              <p:nvPr/>
            </p:nvCxnSpPr>
            <p:spPr bwMode="auto">
              <a:xfrm flipV="1">
                <a:off x="2870933" y="2725648"/>
                <a:ext cx="389013" cy="2846351"/>
              </a:xfrm>
              <a:prstGeom prst="straightConnector1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Arrow Connector 271"/>
              <p:cNvCxnSpPr>
                <a:stCxn id="36" idx="0"/>
                <a:endCxn id="397" idx="2"/>
              </p:cNvCxnSpPr>
              <p:nvPr/>
            </p:nvCxnSpPr>
            <p:spPr bwMode="auto">
              <a:xfrm flipV="1">
                <a:off x="3081541" y="2724590"/>
                <a:ext cx="389013" cy="2846351"/>
              </a:xfrm>
              <a:prstGeom prst="straightConnector1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extBox 170"/>
              <p:cNvSpPr txBox="1"/>
              <p:nvPr/>
            </p:nvSpPr>
            <p:spPr>
              <a:xfrm>
                <a:off x="5937547" y="2366824"/>
                <a:ext cx="1730834" cy="502501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dirty="0" smtClean="0"/>
                  <a:t>Messages </a:t>
                </a:r>
                <a:br>
                  <a:rPr lang="en-US" dirty="0" smtClean="0"/>
                </a:br>
                <a:r>
                  <a:rPr lang="en-US" dirty="0" smtClean="0"/>
                  <a:t>at time </a:t>
                </a:r>
                <a:r>
                  <a:rPr lang="en-US" i="1" dirty="0" smtClean="0">
                    <a:latin typeface="Times New Roman"/>
                    <a:cs typeface="Times New Roman"/>
                  </a:rPr>
                  <a:t>t=3</a:t>
                </a:r>
              </a:p>
            </p:txBody>
          </p:sp>
          <p:grpSp>
            <p:nvGrpSpPr>
              <p:cNvPr id="363" name="Group 362"/>
              <p:cNvGrpSpPr/>
              <p:nvPr/>
            </p:nvGrpSpPr>
            <p:grpSpPr>
              <a:xfrm>
                <a:off x="3154790" y="2477693"/>
                <a:ext cx="2692501" cy="810241"/>
                <a:chOff x="3305659" y="4168019"/>
                <a:chExt cx="2692501" cy="810241"/>
              </a:xfrm>
            </p:grpSpPr>
            <p:grpSp>
              <p:nvGrpSpPr>
                <p:cNvPr id="367" name="Group 366"/>
                <p:cNvGrpSpPr/>
                <p:nvPr/>
              </p:nvGrpSpPr>
              <p:grpSpPr>
                <a:xfrm>
                  <a:off x="3305659" y="4168019"/>
                  <a:ext cx="2692501" cy="247955"/>
                  <a:chOff x="3295095" y="4923829"/>
                  <a:chExt cx="2692501" cy="247955"/>
                </a:xfrm>
                <a:noFill/>
              </p:grpSpPr>
              <p:sp>
                <p:nvSpPr>
                  <p:cNvPr id="386" name="Rectangle 385"/>
                  <p:cNvSpPr>
                    <a:spLocks noChangeAspect="1"/>
                  </p:cNvSpPr>
                  <p:nvPr/>
                </p:nvSpPr>
                <p:spPr>
                  <a:xfrm>
                    <a:off x="4318590" y="4966165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7" name="Rectangle 386"/>
                  <p:cNvSpPr>
                    <a:spLocks noChangeAspect="1"/>
                  </p:cNvSpPr>
                  <p:nvPr/>
                </p:nvSpPr>
                <p:spPr>
                  <a:xfrm>
                    <a:off x="4529198" y="4965107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9" name="Rectangle 388"/>
                  <p:cNvSpPr>
                    <a:spLocks noChangeAspect="1"/>
                  </p:cNvSpPr>
                  <p:nvPr/>
                </p:nvSpPr>
                <p:spPr>
                  <a:xfrm>
                    <a:off x="4830880" y="4966165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0" name="Rectangle 389"/>
                  <p:cNvSpPr>
                    <a:spLocks noChangeAspect="1"/>
                  </p:cNvSpPr>
                  <p:nvPr/>
                </p:nvSpPr>
                <p:spPr>
                  <a:xfrm>
                    <a:off x="5041192" y="4965107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4" name="Rectangle 393"/>
                  <p:cNvSpPr>
                    <a:spLocks noChangeAspect="1"/>
                  </p:cNvSpPr>
                  <p:nvPr/>
                </p:nvSpPr>
                <p:spPr>
                  <a:xfrm>
                    <a:off x="5272672" y="4923829"/>
                    <a:ext cx="296918" cy="205619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b">
                    <a:noAutofit/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…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5" name="Rectangle 394"/>
                  <p:cNvSpPr>
                    <a:spLocks noChangeAspect="1"/>
                  </p:cNvSpPr>
                  <p:nvPr/>
                </p:nvSpPr>
                <p:spPr>
                  <a:xfrm>
                    <a:off x="5566972" y="4965107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6" name="Rectangle 395"/>
                  <p:cNvSpPr>
                    <a:spLocks noChangeAspect="1"/>
                  </p:cNvSpPr>
                  <p:nvPr/>
                </p:nvSpPr>
                <p:spPr>
                  <a:xfrm>
                    <a:off x="3295095" y="4966165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7" name="Rectangle 396"/>
                  <p:cNvSpPr>
                    <a:spLocks noChangeAspect="1"/>
                  </p:cNvSpPr>
                  <p:nvPr/>
                </p:nvSpPr>
                <p:spPr>
                  <a:xfrm>
                    <a:off x="3505703" y="4965107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8" name="Rectangle 397"/>
                  <p:cNvSpPr>
                    <a:spLocks noChangeAspect="1"/>
                  </p:cNvSpPr>
                  <p:nvPr/>
                </p:nvSpPr>
                <p:spPr>
                  <a:xfrm>
                    <a:off x="3789111" y="4966165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9" name="Rectangle 398"/>
                  <p:cNvSpPr>
                    <a:spLocks noChangeAspect="1"/>
                  </p:cNvSpPr>
                  <p:nvPr/>
                </p:nvSpPr>
                <p:spPr>
                  <a:xfrm>
                    <a:off x="3999423" y="4965107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0" name="Rectangle 399"/>
                  <p:cNvSpPr>
                    <a:spLocks noChangeAspect="1"/>
                  </p:cNvSpPr>
                  <p:nvPr/>
                </p:nvSpPr>
                <p:spPr>
                  <a:xfrm>
                    <a:off x="5777284" y="4965110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368" name="Straight Arrow Connector 367"/>
                <p:cNvCxnSpPr>
                  <a:endCxn id="398" idx="2"/>
                </p:cNvCxnSpPr>
                <p:nvPr/>
              </p:nvCxnSpPr>
              <p:spPr bwMode="auto">
                <a:xfrm flipV="1">
                  <a:off x="3412346" y="4415974"/>
                  <a:ext cx="492485" cy="56228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Arrow Connector 368"/>
                <p:cNvCxnSpPr>
                  <a:endCxn id="399" idx="2"/>
                </p:cNvCxnSpPr>
                <p:nvPr/>
              </p:nvCxnSpPr>
              <p:spPr bwMode="auto">
                <a:xfrm flipV="1">
                  <a:off x="3622954" y="4414916"/>
                  <a:ext cx="492189" cy="56228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Arrow Connector 373"/>
                <p:cNvCxnSpPr>
                  <a:endCxn id="398" idx="2"/>
                </p:cNvCxnSpPr>
                <p:nvPr/>
              </p:nvCxnSpPr>
              <p:spPr bwMode="auto">
                <a:xfrm flipH="1" flipV="1">
                  <a:off x="3904831" y="4415974"/>
                  <a:ext cx="531010" cy="56228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Arrow Connector 374"/>
                <p:cNvCxnSpPr>
                  <a:endCxn id="399" idx="2"/>
                </p:cNvCxnSpPr>
                <p:nvPr/>
              </p:nvCxnSpPr>
              <p:spPr bwMode="auto">
                <a:xfrm flipH="1" flipV="1">
                  <a:off x="4115143" y="4414916"/>
                  <a:ext cx="531306" cy="56228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Arrow Connector 376"/>
                <p:cNvCxnSpPr>
                  <a:endCxn id="389" idx="2"/>
                </p:cNvCxnSpPr>
                <p:nvPr/>
              </p:nvCxnSpPr>
              <p:spPr bwMode="auto">
                <a:xfrm flipV="1">
                  <a:off x="3906362" y="4415974"/>
                  <a:ext cx="1040238" cy="56228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Arrow Connector 377"/>
                <p:cNvCxnSpPr>
                  <a:endCxn id="390" idx="2"/>
                </p:cNvCxnSpPr>
                <p:nvPr/>
              </p:nvCxnSpPr>
              <p:spPr bwMode="auto">
                <a:xfrm flipV="1">
                  <a:off x="4116674" y="4414916"/>
                  <a:ext cx="1040238" cy="56228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Arrow Connector 379"/>
                <p:cNvCxnSpPr>
                  <a:endCxn id="386" idx="2"/>
                </p:cNvCxnSpPr>
                <p:nvPr/>
              </p:nvCxnSpPr>
              <p:spPr bwMode="auto">
                <a:xfrm flipH="1" flipV="1">
                  <a:off x="4434310" y="4415974"/>
                  <a:ext cx="1249913" cy="561228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Arrow Connector 380"/>
                <p:cNvCxnSpPr>
                  <a:endCxn id="387" idx="2"/>
                </p:cNvCxnSpPr>
                <p:nvPr/>
              </p:nvCxnSpPr>
              <p:spPr bwMode="auto">
                <a:xfrm flipH="1" flipV="1">
                  <a:off x="4644918" y="4414916"/>
                  <a:ext cx="1249617" cy="562289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Arrow Connector 382"/>
                <p:cNvCxnSpPr>
                  <a:endCxn id="395" idx="2"/>
                </p:cNvCxnSpPr>
                <p:nvPr/>
              </p:nvCxnSpPr>
              <p:spPr bwMode="auto">
                <a:xfrm flipV="1">
                  <a:off x="4435841" y="4414916"/>
                  <a:ext cx="1246851" cy="563344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Arrow Connector 383"/>
                <p:cNvCxnSpPr>
                  <a:endCxn id="400" idx="2"/>
                </p:cNvCxnSpPr>
                <p:nvPr/>
              </p:nvCxnSpPr>
              <p:spPr bwMode="auto">
                <a:xfrm flipV="1">
                  <a:off x="4646449" y="4414919"/>
                  <a:ext cx="1246555" cy="562283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269" y="3200701"/>
              <a:ext cx="1240971" cy="982436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304" y="2540001"/>
              <a:ext cx="241602" cy="245533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870933" y="3150206"/>
            <a:ext cx="4382363" cy="2421793"/>
            <a:chOff x="2870933" y="3150206"/>
            <a:chExt cx="4382363" cy="2421793"/>
          </a:xfrm>
        </p:grpSpPr>
        <p:cxnSp>
          <p:nvCxnSpPr>
            <p:cNvPr id="401" name="Straight Arrow Connector 400"/>
            <p:cNvCxnSpPr>
              <a:stCxn id="35" idx="0"/>
              <a:endCxn id="336" idx="2"/>
            </p:cNvCxnSpPr>
            <p:nvPr/>
          </p:nvCxnSpPr>
          <p:spPr bwMode="auto">
            <a:xfrm flipV="1">
              <a:off x="2870933" y="3494611"/>
              <a:ext cx="392432" cy="2077388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271"/>
            <p:cNvCxnSpPr>
              <a:stCxn id="36" idx="0"/>
              <a:endCxn id="337" idx="2"/>
            </p:cNvCxnSpPr>
            <p:nvPr/>
          </p:nvCxnSpPr>
          <p:spPr bwMode="auto">
            <a:xfrm flipV="1">
              <a:off x="3081541" y="3493553"/>
              <a:ext cx="392432" cy="2077388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Arrow Connector 406"/>
            <p:cNvCxnSpPr>
              <a:stCxn id="37" idx="0"/>
              <a:endCxn id="330" idx="2"/>
            </p:cNvCxnSpPr>
            <p:nvPr/>
          </p:nvCxnSpPr>
          <p:spPr bwMode="auto">
            <a:xfrm flipV="1">
              <a:off x="3364949" y="3494611"/>
              <a:ext cx="1434201" cy="2077388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>
              <a:stCxn id="38" idx="0"/>
              <a:endCxn id="330" idx="2"/>
            </p:cNvCxnSpPr>
            <p:nvPr/>
          </p:nvCxnSpPr>
          <p:spPr bwMode="auto">
            <a:xfrm flipV="1">
              <a:off x="3575261" y="3494611"/>
              <a:ext cx="1223889" cy="2076330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>
              <a:stCxn id="29" idx="0"/>
              <a:endCxn id="331" idx="2"/>
            </p:cNvCxnSpPr>
            <p:nvPr/>
          </p:nvCxnSpPr>
          <p:spPr bwMode="auto">
            <a:xfrm flipV="1">
              <a:off x="3785573" y="3493553"/>
              <a:ext cx="1223889" cy="2078446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Arrow Connector 409"/>
            <p:cNvCxnSpPr>
              <a:stCxn id="30" idx="0"/>
              <a:endCxn id="331" idx="2"/>
            </p:cNvCxnSpPr>
            <p:nvPr/>
          </p:nvCxnSpPr>
          <p:spPr bwMode="auto">
            <a:xfrm flipV="1">
              <a:off x="3996181" y="3493553"/>
              <a:ext cx="1013281" cy="2077388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5937547" y="3150206"/>
              <a:ext cx="1315749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Messages at time </a:t>
              </a:r>
              <a:r>
                <a:rPr lang="en-US" i="1" dirty="0" smtClean="0">
                  <a:latin typeface="Times New Roman"/>
                  <a:cs typeface="Times New Roman"/>
                </a:rPr>
                <a:t>t=2</a:t>
              </a: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3158209" y="3246656"/>
              <a:ext cx="2692501" cy="810241"/>
              <a:chOff x="3305659" y="4168019"/>
              <a:chExt cx="2692501" cy="810241"/>
            </a:xfrm>
          </p:grpSpPr>
          <p:grpSp>
            <p:nvGrpSpPr>
              <p:cNvPr id="327" name="Group 326"/>
              <p:cNvGrpSpPr/>
              <p:nvPr/>
            </p:nvGrpSpPr>
            <p:grpSpPr>
              <a:xfrm>
                <a:off x="3305659" y="4168019"/>
                <a:ext cx="2692501" cy="247955"/>
                <a:chOff x="3295095" y="4923829"/>
                <a:chExt cx="2692501" cy="247955"/>
              </a:xfrm>
              <a:noFill/>
            </p:grpSpPr>
            <p:sp>
              <p:nvSpPr>
                <p:cNvPr id="328" name="Rectangle 327"/>
                <p:cNvSpPr>
                  <a:spLocks noChangeAspect="1"/>
                </p:cNvSpPr>
                <p:nvPr/>
              </p:nvSpPr>
              <p:spPr>
                <a:xfrm>
                  <a:off x="4318590" y="4966165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9" name="Rectangle 328"/>
                <p:cNvSpPr>
                  <a:spLocks noChangeAspect="1"/>
                </p:cNvSpPr>
                <p:nvPr/>
              </p:nvSpPr>
              <p:spPr>
                <a:xfrm>
                  <a:off x="4529198" y="4965107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0" name="Rectangle 329"/>
                <p:cNvSpPr>
                  <a:spLocks noChangeAspect="1"/>
                </p:cNvSpPr>
                <p:nvPr/>
              </p:nvSpPr>
              <p:spPr>
                <a:xfrm>
                  <a:off x="4830880" y="4966165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1" name="Rectangle 330"/>
                <p:cNvSpPr>
                  <a:spLocks noChangeAspect="1"/>
                </p:cNvSpPr>
                <p:nvPr/>
              </p:nvSpPr>
              <p:spPr>
                <a:xfrm>
                  <a:off x="5041192" y="4965107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2" name="Rectangle 331"/>
                <p:cNvSpPr>
                  <a:spLocks noChangeAspect="1"/>
                </p:cNvSpPr>
                <p:nvPr/>
              </p:nvSpPr>
              <p:spPr>
                <a:xfrm>
                  <a:off x="5272672" y="4923829"/>
                  <a:ext cx="296918" cy="20561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b">
                  <a:no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…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5" name="Rectangle 334"/>
                <p:cNvSpPr>
                  <a:spLocks noChangeAspect="1"/>
                </p:cNvSpPr>
                <p:nvPr/>
              </p:nvSpPr>
              <p:spPr>
                <a:xfrm>
                  <a:off x="5566972" y="4965107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6" name="Rectangle 335"/>
                <p:cNvSpPr>
                  <a:spLocks noChangeAspect="1"/>
                </p:cNvSpPr>
                <p:nvPr/>
              </p:nvSpPr>
              <p:spPr>
                <a:xfrm>
                  <a:off x="3295095" y="4966165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7" name="Rectangle 336"/>
                <p:cNvSpPr>
                  <a:spLocks noChangeAspect="1"/>
                </p:cNvSpPr>
                <p:nvPr/>
              </p:nvSpPr>
              <p:spPr>
                <a:xfrm>
                  <a:off x="3505703" y="4965107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8" name="Rectangle 337"/>
                <p:cNvSpPr>
                  <a:spLocks noChangeAspect="1"/>
                </p:cNvSpPr>
                <p:nvPr/>
              </p:nvSpPr>
              <p:spPr>
                <a:xfrm>
                  <a:off x="3789111" y="4966165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9" name="Rectangle 338"/>
                <p:cNvSpPr>
                  <a:spLocks noChangeAspect="1"/>
                </p:cNvSpPr>
                <p:nvPr/>
              </p:nvSpPr>
              <p:spPr>
                <a:xfrm>
                  <a:off x="3999423" y="4965107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0" name="Rectangle 339"/>
                <p:cNvSpPr>
                  <a:spLocks noChangeAspect="1"/>
                </p:cNvSpPr>
                <p:nvPr/>
              </p:nvSpPr>
              <p:spPr>
                <a:xfrm>
                  <a:off x="5777284" y="4965110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41" name="Straight Arrow Connector 340"/>
              <p:cNvCxnSpPr>
                <a:endCxn id="338" idx="2"/>
              </p:cNvCxnSpPr>
              <p:nvPr/>
            </p:nvCxnSpPr>
            <p:spPr bwMode="auto">
              <a:xfrm flipV="1">
                <a:off x="3412346" y="4415974"/>
                <a:ext cx="492485" cy="56228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Arrow Connector 345"/>
              <p:cNvCxnSpPr>
                <a:endCxn id="339" idx="2"/>
              </p:cNvCxnSpPr>
              <p:nvPr/>
            </p:nvCxnSpPr>
            <p:spPr bwMode="auto">
              <a:xfrm flipV="1">
                <a:off x="3622954" y="4414916"/>
                <a:ext cx="492189" cy="56228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Arrow Connector 346"/>
              <p:cNvCxnSpPr>
                <a:endCxn id="338" idx="2"/>
              </p:cNvCxnSpPr>
              <p:nvPr/>
            </p:nvCxnSpPr>
            <p:spPr bwMode="auto">
              <a:xfrm flipH="1" flipV="1">
                <a:off x="3904831" y="4415974"/>
                <a:ext cx="531010" cy="56228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Arrow Connector 349"/>
              <p:cNvCxnSpPr>
                <a:endCxn id="339" idx="2"/>
              </p:cNvCxnSpPr>
              <p:nvPr/>
            </p:nvCxnSpPr>
            <p:spPr bwMode="auto">
              <a:xfrm flipH="1" flipV="1">
                <a:off x="4115143" y="4414916"/>
                <a:ext cx="531306" cy="56228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Arrow Connector 350"/>
              <p:cNvCxnSpPr>
                <a:endCxn id="330" idx="2"/>
              </p:cNvCxnSpPr>
              <p:nvPr/>
            </p:nvCxnSpPr>
            <p:spPr bwMode="auto">
              <a:xfrm flipV="1">
                <a:off x="3906362" y="4415974"/>
                <a:ext cx="1040238" cy="56228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Arrow Connector 351"/>
              <p:cNvCxnSpPr>
                <a:endCxn id="331" idx="2"/>
              </p:cNvCxnSpPr>
              <p:nvPr/>
            </p:nvCxnSpPr>
            <p:spPr bwMode="auto">
              <a:xfrm flipV="1">
                <a:off x="4116674" y="4414916"/>
                <a:ext cx="1040238" cy="56228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Arrow Connector 352"/>
              <p:cNvCxnSpPr>
                <a:endCxn id="328" idx="2"/>
              </p:cNvCxnSpPr>
              <p:nvPr/>
            </p:nvCxnSpPr>
            <p:spPr bwMode="auto">
              <a:xfrm flipH="1" flipV="1">
                <a:off x="4434310" y="4415974"/>
                <a:ext cx="1249913" cy="561228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>
                <a:endCxn id="329" idx="2"/>
              </p:cNvCxnSpPr>
              <p:nvPr/>
            </p:nvCxnSpPr>
            <p:spPr bwMode="auto">
              <a:xfrm flipH="1" flipV="1">
                <a:off x="4644918" y="4414916"/>
                <a:ext cx="1249617" cy="562289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Arrow Connector 356"/>
              <p:cNvCxnSpPr>
                <a:endCxn id="335" idx="2"/>
              </p:cNvCxnSpPr>
              <p:nvPr/>
            </p:nvCxnSpPr>
            <p:spPr bwMode="auto">
              <a:xfrm flipV="1">
                <a:off x="4435841" y="4414916"/>
                <a:ext cx="1246851" cy="563344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Arrow Connector 361"/>
              <p:cNvCxnSpPr>
                <a:endCxn id="340" idx="2"/>
              </p:cNvCxnSpPr>
              <p:nvPr/>
            </p:nvCxnSpPr>
            <p:spPr bwMode="auto">
              <a:xfrm flipV="1">
                <a:off x="4646449" y="4414919"/>
                <a:ext cx="1246555" cy="562283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2870933" y="3917043"/>
            <a:ext cx="4382363" cy="1656078"/>
            <a:chOff x="2870933" y="3917043"/>
            <a:chExt cx="4382363" cy="1656078"/>
          </a:xfrm>
        </p:grpSpPr>
        <p:cxnSp>
          <p:nvCxnSpPr>
            <p:cNvPr id="272" name="Straight Arrow Connector 271"/>
            <p:cNvCxnSpPr>
              <a:stCxn id="35" idx="0"/>
              <a:endCxn id="164" idx="2"/>
            </p:cNvCxnSpPr>
            <p:nvPr/>
          </p:nvCxnSpPr>
          <p:spPr bwMode="auto">
            <a:xfrm flipV="1">
              <a:off x="2870933" y="4263574"/>
              <a:ext cx="387482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1"/>
            <p:cNvCxnSpPr>
              <a:stCxn id="36" idx="0"/>
              <a:endCxn id="165" idx="2"/>
            </p:cNvCxnSpPr>
            <p:nvPr/>
          </p:nvCxnSpPr>
          <p:spPr bwMode="auto">
            <a:xfrm flipV="1">
              <a:off x="3081541" y="4262516"/>
              <a:ext cx="387482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71"/>
            <p:cNvCxnSpPr>
              <a:stCxn id="34" idx="0"/>
              <a:endCxn id="162" idx="2"/>
            </p:cNvCxnSpPr>
            <p:nvPr/>
          </p:nvCxnSpPr>
          <p:spPr bwMode="auto">
            <a:xfrm flipV="1">
              <a:off x="4504102" y="4221238"/>
              <a:ext cx="775193" cy="1351880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71"/>
            <p:cNvCxnSpPr>
              <a:stCxn id="41" idx="0"/>
              <a:endCxn id="162" idx="2"/>
            </p:cNvCxnSpPr>
            <p:nvPr/>
          </p:nvCxnSpPr>
          <p:spPr bwMode="auto">
            <a:xfrm flipV="1">
              <a:off x="4714414" y="4221238"/>
              <a:ext cx="564881" cy="1351883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stCxn id="37" idx="0"/>
              <a:endCxn id="160" idx="2"/>
            </p:cNvCxnSpPr>
            <p:nvPr/>
          </p:nvCxnSpPr>
          <p:spPr bwMode="auto">
            <a:xfrm flipV="1">
              <a:off x="3364949" y="4263574"/>
              <a:ext cx="1429251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>
              <a:stCxn id="38" idx="0"/>
              <a:endCxn id="160" idx="2"/>
            </p:cNvCxnSpPr>
            <p:nvPr/>
          </p:nvCxnSpPr>
          <p:spPr bwMode="auto">
            <a:xfrm flipV="1">
              <a:off x="3575261" y="4263574"/>
              <a:ext cx="1218939" cy="1307367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>
              <a:stCxn id="29" idx="0"/>
              <a:endCxn id="161" idx="2"/>
            </p:cNvCxnSpPr>
            <p:nvPr/>
          </p:nvCxnSpPr>
          <p:spPr bwMode="auto">
            <a:xfrm flipV="1">
              <a:off x="3785573" y="4262516"/>
              <a:ext cx="1218939" cy="1309483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30" idx="0"/>
              <a:endCxn id="161" idx="2"/>
            </p:cNvCxnSpPr>
            <p:nvPr/>
          </p:nvCxnSpPr>
          <p:spPr bwMode="auto">
            <a:xfrm flipV="1">
              <a:off x="3996181" y="4262516"/>
              <a:ext cx="1008331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68"/>
            <p:cNvGrpSpPr/>
            <p:nvPr/>
          </p:nvGrpSpPr>
          <p:grpSpPr>
            <a:xfrm>
              <a:off x="3153259" y="4015619"/>
              <a:ext cx="2692501" cy="247955"/>
              <a:chOff x="3295095" y="4923829"/>
              <a:chExt cx="2692501" cy="247955"/>
            </a:xfrm>
            <a:noFill/>
          </p:grpSpPr>
          <p:sp>
            <p:nvSpPr>
              <p:cNvPr id="158" name="Rectangle 157"/>
              <p:cNvSpPr>
                <a:spLocks noChangeAspect="1"/>
              </p:cNvSpPr>
              <p:nvPr/>
            </p:nvSpPr>
            <p:spPr>
              <a:xfrm>
                <a:off x="4318590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>
                <a:spLocks noChangeAspect="1"/>
              </p:cNvSpPr>
              <p:nvPr/>
            </p:nvSpPr>
            <p:spPr>
              <a:xfrm>
                <a:off x="4529198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>
                <a:spLocks noChangeAspect="1"/>
              </p:cNvSpPr>
              <p:nvPr/>
            </p:nvSpPr>
            <p:spPr>
              <a:xfrm>
                <a:off x="4830880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>
                <a:spLocks noChangeAspect="1"/>
              </p:cNvSpPr>
              <p:nvPr/>
            </p:nvSpPr>
            <p:spPr>
              <a:xfrm>
                <a:off x="5041192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>
                <a:spLocks noChangeAspect="1"/>
              </p:cNvSpPr>
              <p:nvPr/>
            </p:nvSpPr>
            <p:spPr>
              <a:xfrm>
                <a:off x="5272672" y="4923829"/>
                <a:ext cx="296918" cy="2056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b">
                <a:no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…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>
                <a:spLocks noChangeAspect="1"/>
              </p:cNvSpPr>
              <p:nvPr/>
            </p:nvSpPr>
            <p:spPr>
              <a:xfrm>
                <a:off x="5566972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>
                <a:spLocks noChangeAspect="1"/>
              </p:cNvSpPr>
              <p:nvPr/>
            </p:nvSpPr>
            <p:spPr>
              <a:xfrm>
                <a:off x="3295095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3505703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>
                <a:spLocks noChangeAspect="1"/>
              </p:cNvSpPr>
              <p:nvPr/>
            </p:nvSpPr>
            <p:spPr>
              <a:xfrm>
                <a:off x="3789111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>
                <a:spLocks noChangeAspect="1"/>
              </p:cNvSpPr>
              <p:nvPr/>
            </p:nvSpPr>
            <p:spPr>
              <a:xfrm>
                <a:off x="3999423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>
                <a:spLocks noChangeAspect="1"/>
              </p:cNvSpPr>
              <p:nvPr/>
            </p:nvSpPr>
            <p:spPr>
              <a:xfrm>
                <a:off x="5777284" y="4965110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5937547" y="3917043"/>
              <a:ext cx="1315749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Messages at time </a:t>
              </a:r>
              <a:r>
                <a:rPr lang="en-US" i="1" dirty="0" smtClean="0">
                  <a:latin typeface="Times New Roman"/>
                  <a:cs typeface="Times New Roman"/>
                </a:rPr>
                <a:t>t=1</a:t>
              </a:r>
            </a:p>
          </p:txBody>
        </p:sp>
        <p:cxnSp>
          <p:nvCxnSpPr>
            <p:cNvPr id="173" name="Straight Arrow Connector 172"/>
            <p:cNvCxnSpPr>
              <a:stCxn id="147" idx="0"/>
              <a:endCxn id="166" idx="2"/>
            </p:cNvCxnSpPr>
            <p:nvPr/>
          </p:nvCxnSpPr>
          <p:spPr bwMode="auto">
            <a:xfrm flipV="1">
              <a:off x="3259946" y="4263574"/>
              <a:ext cx="492485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48" idx="0"/>
              <a:endCxn id="167" idx="2"/>
            </p:cNvCxnSpPr>
            <p:nvPr/>
          </p:nvCxnSpPr>
          <p:spPr bwMode="auto">
            <a:xfrm flipV="1">
              <a:off x="3470554" y="4262516"/>
              <a:ext cx="492189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>
              <a:stCxn id="141" idx="0"/>
              <a:endCxn id="166" idx="2"/>
            </p:cNvCxnSpPr>
            <p:nvPr/>
          </p:nvCxnSpPr>
          <p:spPr bwMode="auto">
            <a:xfrm flipH="1" flipV="1">
              <a:off x="3752431" y="4263574"/>
              <a:ext cx="531010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>
              <a:stCxn id="142" idx="0"/>
              <a:endCxn id="167" idx="2"/>
            </p:cNvCxnSpPr>
            <p:nvPr/>
          </p:nvCxnSpPr>
          <p:spPr bwMode="auto">
            <a:xfrm flipH="1" flipV="1">
              <a:off x="3962743" y="4262516"/>
              <a:ext cx="531306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stCxn id="149" idx="0"/>
              <a:endCxn id="160" idx="2"/>
            </p:cNvCxnSpPr>
            <p:nvPr/>
          </p:nvCxnSpPr>
          <p:spPr bwMode="auto">
            <a:xfrm flipV="1">
              <a:off x="3753962" y="4263574"/>
              <a:ext cx="1040238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150" idx="0"/>
              <a:endCxn id="161" idx="2"/>
            </p:cNvCxnSpPr>
            <p:nvPr/>
          </p:nvCxnSpPr>
          <p:spPr bwMode="auto">
            <a:xfrm flipV="1">
              <a:off x="3964274" y="4262516"/>
              <a:ext cx="1040238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46" idx="0"/>
              <a:endCxn id="158" idx="2"/>
            </p:cNvCxnSpPr>
            <p:nvPr/>
          </p:nvCxnSpPr>
          <p:spPr bwMode="auto">
            <a:xfrm flipH="1" flipV="1">
              <a:off x="4281910" y="4263574"/>
              <a:ext cx="1249913" cy="56122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51" idx="0"/>
              <a:endCxn id="159" idx="2"/>
            </p:cNvCxnSpPr>
            <p:nvPr/>
          </p:nvCxnSpPr>
          <p:spPr bwMode="auto">
            <a:xfrm flipH="1" flipV="1">
              <a:off x="4492518" y="4262516"/>
              <a:ext cx="1249617" cy="562289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>
              <a:stCxn id="141" idx="0"/>
              <a:endCxn id="163" idx="2"/>
            </p:cNvCxnSpPr>
            <p:nvPr/>
          </p:nvCxnSpPr>
          <p:spPr bwMode="auto">
            <a:xfrm flipV="1">
              <a:off x="4283441" y="4262516"/>
              <a:ext cx="1246851" cy="563344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>
              <a:stCxn id="142" idx="0"/>
              <a:endCxn id="168" idx="2"/>
            </p:cNvCxnSpPr>
            <p:nvPr/>
          </p:nvCxnSpPr>
          <p:spPr bwMode="auto">
            <a:xfrm flipV="1">
              <a:off x="4494049" y="4262519"/>
              <a:ext cx="1246555" cy="56228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154790" y="4671369"/>
            <a:ext cx="4114449" cy="502501"/>
            <a:chOff x="3154790" y="4671369"/>
            <a:chExt cx="4114449" cy="502501"/>
          </a:xfrm>
        </p:grpSpPr>
        <p:sp>
          <p:nvSpPr>
            <p:cNvPr id="141" name="Rectangle 140"/>
            <p:cNvSpPr>
              <a:spLocks noChangeAspect="1"/>
            </p:cNvSpPr>
            <p:nvPr/>
          </p:nvSpPr>
          <p:spPr>
            <a:xfrm>
              <a:off x="4178285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>
            <a:xfrm>
              <a:off x="4388893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>
            <a:xfrm>
              <a:off x="4690575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>
            <a:xfrm>
              <a:off x="4900887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>
              <a:spLocks noChangeAspect="1"/>
            </p:cNvSpPr>
            <p:nvPr/>
          </p:nvSpPr>
          <p:spPr>
            <a:xfrm>
              <a:off x="5132367" y="4783524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>
              <a:spLocks noChangeAspect="1"/>
            </p:cNvSpPr>
            <p:nvPr/>
          </p:nvSpPr>
          <p:spPr>
            <a:xfrm>
              <a:off x="5426667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/>
            <p:cNvSpPr>
              <a:spLocks noChangeAspect="1"/>
            </p:cNvSpPr>
            <p:nvPr/>
          </p:nvSpPr>
          <p:spPr>
            <a:xfrm>
              <a:off x="3154790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/>
            <p:cNvSpPr>
              <a:spLocks noChangeAspect="1"/>
            </p:cNvSpPr>
            <p:nvPr/>
          </p:nvSpPr>
          <p:spPr>
            <a:xfrm>
              <a:off x="3365398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>
              <a:spLocks noChangeAspect="1"/>
            </p:cNvSpPr>
            <p:nvPr/>
          </p:nvSpPr>
          <p:spPr>
            <a:xfrm>
              <a:off x="3648806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spect="1"/>
            </p:cNvSpPr>
            <p:nvPr/>
          </p:nvSpPr>
          <p:spPr>
            <a:xfrm>
              <a:off x="3859118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>
            <a:xfrm>
              <a:off x="5636979" y="482480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949643" y="4671369"/>
              <a:ext cx="1319596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/>
                <a:t>Messages at time </a:t>
              </a:r>
              <a:r>
                <a:rPr lang="en-US" i="1" dirty="0">
                  <a:latin typeface="Times New Roman"/>
                  <a:cs typeface="Times New Roman"/>
                </a:rPr>
                <a:t>t</a:t>
              </a:r>
              <a:r>
                <a:rPr lang="en-US" i="1" dirty="0" smtClean="0">
                  <a:latin typeface="Times New Roman"/>
                  <a:cs typeface="Times New Roman"/>
                </a:rPr>
                <a:t>=0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7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261"/>
          <p:cNvSpPr txBox="1">
            <a:spLocks/>
          </p:cNvSpPr>
          <p:nvPr/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Feed-forward Topology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34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43082" y="6114534"/>
            <a:ext cx="5871299" cy="502501"/>
            <a:chOff x="1543082" y="6114534"/>
            <a:chExt cx="5871299" cy="502501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94760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15820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336852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357883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810313" y="6283942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410461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0605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316665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52697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73728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37547" y="6114534"/>
              <a:ext cx="1476834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Model parameters</a:t>
              </a: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82" y="6205115"/>
              <a:ext cx="241300" cy="330200"/>
            </a:xfrm>
            <a:prstGeom prst="rect">
              <a:avLst/>
            </a:prstGeom>
          </p:spPr>
        </p:pic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4310118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520430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62500" y="846672"/>
            <a:ext cx="4600262" cy="909233"/>
            <a:chOff x="2862500" y="846672"/>
            <a:chExt cx="4600262" cy="909233"/>
          </a:xfrm>
        </p:grpSpPr>
        <p:sp>
          <p:nvSpPr>
            <p:cNvPr id="371" name="Rectangle 370"/>
            <p:cNvSpPr>
              <a:spLocks noChangeAspect="1"/>
            </p:cNvSpPr>
            <p:nvPr/>
          </p:nvSpPr>
          <p:spPr>
            <a:xfrm>
              <a:off x="4310930" y="1006450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5937547" y="846672"/>
              <a:ext cx="1525215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/>
                <a:t>Decode / Loss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373" name="Straight Arrow Connector 372"/>
            <p:cNvCxnSpPr>
              <a:stCxn id="366" idx="0"/>
              <a:endCxn id="371" idx="2"/>
            </p:cNvCxnSpPr>
            <p:nvPr/>
          </p:nvCxnSpPr>
          <p:spPr bwMode="auto">
            <a:xfrm flipH="1" flipV="1">
              <a:off x="4416086" y="1212069"/>
              <a:ext cx="812976" cy="542781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>
              <a:stCxn id="361" idx="0"/>
              <a:endCxn id="371" idx="2"/>
            </p:cNvCxnSpPr>
            <p:nvPr/>
          </p:nvCxnSpPr>
          <p:spPr bwMode="auto">
            <a:xfrm flipH="1" flipV="1">
              <a:off x="4416086" y="1212069"/>
              <a:ext cx="602664" cy="542778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>
              <a:stCxn id="359" idx="0"/>
              <a:endCxn id="371" idx="2"/>
            </p:cNvCxnSpPr>
            <p:nvPr/>
          </p:nvCxnSpPr>
          <p:spPr bwMode="auto">
            <a:xfrm flipH="1" flipV="1">
              <a:off x="4416086" y="1212069"/>
              <a:ext cx="76884" cy="542778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>
              <a:stCxn id="358" idx="0"/>
              <a:endCxn id="371" idx="2"/>
            </p:cNvCxnSpPr>
            <p:nvPr/>
          </p:nvCxnSpPr>
          <p:spPr bwMode="auto">
            <a:xfrm flipV="1">
              <a:off x="4282658" y="1212069"/>
              <a:ext cx="133428" cy="543836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>
              <a:stCxn id="365" idx="0"/>
              <a:endCxn id="371" idx="2"/>
            </p:cNvCxnSpPr>
            <p:nvPr/>
          </p:nvCxnSpPr>
          <p:spPr bwMode="auto">
            <a:xfrm flipV="1">
              <a:off x="3898716" y="1212069"/>
              <a:ext cx="517370" cy="542778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>
              <a:stCxn id="364" idx="0"/>
              <a:endCxn id="371" idx="2"/>
            </p:cNvCxnSpPr>
            <p:nvPr/>
          </p:nvCxnSpPr>
          <p:spPr bwMode="auto">
            <a:xfrm flipV="1">
              <a:off x="3688404" y="1212069"/>
              <a:ext cx="727682" cy="543836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3" name="Picture 39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500" y="920651"/>
              <a:ext cx="1261508" cy="37340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02059" y="5383600"/>
            <a:ext cx="6151237" cy="942678"/>
            <a:chOff x="1102059" y="5383600"/>
            <a:chExt cx="6151237" cy="942678"/>
          </a:xfrm>
        </p:grpSpPr>
        <p:sp>
          <p:nvSpPr>
            <p:cNvPr id="26" name="TextBox 25"/>
            <p:cNvSpPr txBox="1"/>
            <p:nvPr/>
          </p:nvSpPr>
          <p:spPr>
            <a:xfrm>
              <a:off x="5937547" y="5383600"/>
              <a:ext cx="1315749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Factors</a:t>
              </a:r>
            </a:p>
          </p:txBody>
        </p: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9" y="5383600"/>
              <a:ext cx="1409700" cy="469900"/>
            </a:xfrm>
            <a:prstGeom prst="rect">
              <a:avLst/>
            </a:prstGeom>
          </p:spPr>
        </p:pic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680417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389102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4104646" y="5531840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4398946" y="557311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2765777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97638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3259793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347010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609258" y="557312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10" idx="0"/>
              <a:endCxn id="35" idx="2"/>
            </p:cNvCxnSpPr>
            <p:nvPr/>
          </p:nvCxnSpPr>
          <p:spPr bwMode="auto">
            <a:xfrm flipV="1">
              <a:off x="2211213" y="5777618"/>
              <a:ext cx="65972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1" idx="0"/>
              <a:endCxn id="35" idx="2"/>
            </p:cNvCxnSpPr>
            <p:nvPr/>
          </p:nvCxnSpPr>
          <p:spPr bwMode="auto">
            <a:xfrm flipV="1">
              <a:off x="2421821" y="5777618"/>
              <a:ext cx="449112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2" idx="0"/>
              <a:endCxn id="35" idx="2"/>
            </p:cNvCxnSpPr>
            <p:nvPr/>
          </p:nvCxnSpPr>
          <p:spPr bwMode="auto">
            <a:xfrm flipV="1">
              <a:off x="2632133" y="5777618"/>
              <a:ext cx="23880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0" idx="0"/>
              <a:endCxn id="36" idx="2"/>
            </p:cNvCxnSpPr>
            <p:nvPr/>
          </p:nvCxnSpPr>
          <p:spPr bwMode="auto">
            <a:xfrm flipV="1">
              <a:off x="2211213" y="5776560"/>
              <a:ext cx="870328" cy="54971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1" idx="0"/>
              <a:endCxn id="36" idx="2"/>
            </p:cNvCxnSpPr>
            <p:nvPr/>
          </p:nvCxnSpPr>
          <p:spPr bwMode="auto">
            <a:xfrm flipV="1">
              <a:off x="2421821" y="5776560"/>
              <a:ext cx="65972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2" idx="0"/>
              <a:endCxn id="36" idx="2"/>
            </p:cNvCxnSpPr>
            <p:nvPr/>
          </p:nvCxnSpPr>
          <p:spPr bwMode="auto">
            <a:xfrm flipV="1">
              <a:off x="2632133" y="5776560"/>
              <a:ext cx="449408" cy="54971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3" idx="0"/>
              <a:endCxn id="36" idx="2"/>
            </p:cNvCxnSpPr>
            <p:nvPr/>
          </p:nvCxnSpPr>
          <p:spPr bwMode="auto">
            <a:xfrm flipV="1">
              <a:off x="2842445" y="5776560"/>
              <a:ext cx="239096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" idx="0"/>
              <a:endCxn id="37" idx="2"/>
            </p:cNvCxnSpPr>
            <p:nvPr/>
          </p:nvCxnSpPr>
          <p:spPr bwMode="auto">
            <a:xfrm flipV="1">
              <a:off x="3052757" y="5777618"/>
              <a:ext cx="312192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" idx="0"/>
              <a:endCxn id="37" idx="2"/>
            </p:cNvCxnSpPr>
            <p:nvPr/>
          </p:nvCxnSpPr>
          <p:spPr bwMode="auto">
            <a:xfrm flipV="1">
              <a:off x="3263365" y="5777618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" idx="0"/>
              <a:endCxn id="37" idx="2"/>
            </p:cNvCxnSpPr>
            <p:nvPr/>
          </p:nvCxnSpPr>
          <p:spPr bwMode="auto">
            <a:xfrm flipH="1" flipV="1">
              <a:off x="3364949" y="5777618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" idx="0"/>
              <a:endCxn id="37" idx="2"/>
            </p:cNvCxnSpPr>
            <p:nvPr/>
          </p:nvCxnSpPr>
          <p:spPr bwMode="auto">
            <a:xfrm flipH="1" flipV="1">
              <a:off x="3364949" y="5777618"/>
              <a:ext cx="31904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39" idx="0"/>
              <a:endCxn id="29" idx="2"/>
            </p:cNvCxnSpPr>
            <p:nvPr/>
          </p:nvCxnSpPr>
          <p:spPr bwMode="auto">
            <a:xfrm flipH="1" flipV="1">
              <a:off x="3785573" y="5777618"/>
              <a:ext cx="629701" cy="54754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40" idx="0"/>
              <a:endCxn id="30" idx="2"/>
            </p:cNvCxnSpPr>
            <p:nvPr/>
          </p:nvCxnSpPr>
          <p:spPr bwMode="auto">
            <a:xfrm flipH="1" flipV="1">
              <a:off x="3996181" y="5776560"/>
              <a:ext cx="629405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9" idx="0"/>
              <a:endCxn id="38" idx="2"/>
            </p:cNvCxnSpPr>
            <p:nvPr/>
          </p:nvCxnSpPr>
          <p:spPr bwMode="auto">
            <a:xfrm flipH="1" flipV="1">
              <a:off x="3575261" y="5776560"/>
              <a:ext cx="63450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0" idx="0"/>
              <a:endCxn id="34" idx="2"/>
            </p:cNvCxnSpPr>
            <p:nvPr/>
          </p:nvCxnSpPr>
          <p:spPr bwMode="auto">
            <a:xfrm flipV="1">
              <a:off x="2211213" y="5778737"/>
              <a:ext cx="2292889" cy="547541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0" idx="0"/>
              <a:endCxn id="41" idx="2"/>
            </p:cNvCxnSpPr>
            <p:nvPr/>
          </p:nvCxnSpPr>
          <p:spPr bwMode="auto">
            <a:xfrm flipV="1">
              <a:off x="2211213" y="5778740"/>
              <a:ext cx="2503201" cy="54753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" idx="0"/>
              <a:endCxn id="41" idx="2"/>
            </p:cNvCxnSpPr>
            <p:nvPr/>
          </p:nvCxnSpPr>
          <p:spPr bwMode="auto">
            <a:xfrm flipV="1">
              <a:off x="2632133" y="5778740"/>
              <a:ext cx="2082281" cy="54753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9" idx="0"/>
              <a:endCxn id="37" idx="2"/>
            </p:cNvCxnSpPr>
            <p:nvPr/>
          </p:nvCxnSpPr>
          <p:spPr bwMode="auto">
            <a:xfrm flipH="1" flipV="1">
              <a:off x="3364949" y="5777618"/>
              <a:ext cx="84482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39" idx="0"/>
              <a:endCxn id="30" idx="2"/>
            </p:cNvCxnSpPr>
            <p:nvPr/>
          </p:nvCxnSpPr>
          <p:spPr bwMode="auto">
            <a:xfrm flipH="1" flipV="1">
              <a:off x="3996181" y="5776560"/>
              <a:ext cx="419093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9" idx="0"/>
              <a:endCxn id="30" idx="2"/>
            </p:cNvCxnSpPr>
            <p:nvPr/>
          </p:nvCxnSpPr>
          <p:spPr bwMode="auto">
            <a:xfrm flipH="1" flipV="1">
              <a:off x="3996181" y="5776560"/>
              <a:ext cx="21358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7" idx="0"/>
              <a:endCxn id="38" idx="2"/>
            </p:cNvCxnSpPr>
            <p:nvPr/>
          </p:nvCxnSpPr>
          <p:spPr bwMode="auto">
            <a:xfrm flipH="1" flipV="1">
              <a:off x="3575261" y="5776560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7" idx="0"/>
              <a:endCxn id="29" idx="2"/>
            </p:cNvCxnSpPr>
            <p:nvPr/>
          </p:nvCxnSpPr>
          <p:spPr bwMode="auto">
            <a:xfrm flipV="1">
              <a:off x="3683989" y="5777618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>
              <a:stCxn id="40" idx="0"/>
              <a:endCxn id="38" idx="2"/>
            </p:cNvCxnSpPr>
            <p:nvPr/>
          </p:nvCxnSpPr>
          <p:spPr bwMode="auto">
            <a:xfrm flipH="1" flipV="1">
              <a:off x="3575261" y="5776560"/>
              <a:ext cx="1050325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551396" y="1589319"/>
            <a:ext cx="4701900" cy="934491"/>
            <a:chOff x="2551396" y="1589319"/>
            <a:chExt cx="4701900" cy="934491"/>
          </a:xfrm>
        </p:grpSpPr>
        <p:sp>
          <p:nvSpPr>
            <p:cNvPr id="358" name="Rectangle 357"/>
            <p:cNvSpPr>
              <a:spLocks noChangeAspect="1"/>
            </p:cNvSpPr>
            <p:nvPr/>
          </p:nvSpPr>
          <p:spPr>
            <a:xfrm>
              <a:off x="4177502" y="1755905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9" name="Rectangle 358"/>
            <p:cNvSpPr>
              <a:spLocks noChangeAspect="1"/>
            </p:cNvSpPr>
            <p:nvPr/>
          </p:nvSpPr>
          <p:spPr>
            <a:xfrm>
              <a:off x="4387814" y="1754847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0" name="Rectangle 359"/>
            <p:cNvSpPr>
              <a:spLocks noChangeAspect="1"/>
            </p:cNvSpPr>
            <p:nvPr/>
          </p:nvSpPr>
          <p:spPr>
            <a:xfrm>
              <a:off x="4619294" y="1713569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1" name="Rectangle 360"/>
            <p:cNvSpPr>
              <a:spLocks noChangeAspect="1"/>
            </p:cNvSpPr>
            <p:nvPr/>
          </p:nvSpPr>
          <p:spPr>
            <a:xfrm>
              <a:off x="4913594" y="1754847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4" name="Rectangle 363"/>
            <p:cNvSpPr>
              <a:spLocks noChangeAspect="1"/>
            </p:cNvSpPr>
            <p:nvPr/>
          </p:nvSpPr>
          <p:spPr>
            <a:xfrm>
              <a:off x="3583248" y="1755905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5" name="Rectangle 364"/>
            <p:cNvSpPr>
              <a:spLocks noChangeAspect="1"/>
            </p:cNvSpPr>
            <p:nvPr/>
          </p:nvSpPr>
          <p:spPr>
            <a:xfrm>
              <a:off x="3793560" y="1754847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6" name="Rectangle 365"/>
            <p:cNvSpPr>
              <a:spLocks noChangeAspect="1"/>
            </p:cNvSpPr>
            <p:nvPr/>
          </p:nvSpPr>
          <p:spPr>
            <a:xfrm>
              <a:off x="5123906" y="1754850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2" name="Straight Arrow Connector 341"/>
            <p:cNvCxnSpPr>
              <a:endCxn id="364" idx="2"/>
            </p:cNvCxnSpPr>
            <p:nvPr/>
          </p:nvCxnSpPr>
          <p:spPr bwMode="auto">
            <a:xfrm flipV="1">
              <a:off x="3195919" y="1961524"/>
              <a:ext cx="492485" cy="562286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>
              <a:endCxn id="365" idx="2"/>
            </p:cNvCxnSpPr>
            <p:nvPr/>
          </p:nvCxnSpPr>
          <p:spPr bwMode="auto">
            <a:xfrm flipV="1">
              <a:off x="3406527" y="1960466"/>
              <a:ext cx="492189" cy="562286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>
              <a:endCxn id="364" idx="2"/>
            </p:cNvCxnSpPr>
            <p:nvPr/>
          </p:nvCxnSpPr>
          <p:spPr bwMode="auto">
            <a:xfrm flipH="1" flipV="1">
              <a:off x="3688404" y="1961524"/>
              <a:ext cx="531010" cy="562286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 bwMode="auto">
            <a:xfrm flipH="1" flipV="1">
              <a:off x="3898716" y="1960466"/>
              <a:ext cx="531306" cy="562286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398" idx="0"/>
              <a:endCxn id="361" idx="2"/>
            </p:cNvCxnSpPr>
            <p:nvPr/>
          </p:nvCxnSpPr>
          <p:spPr bwMode="auto">
            <a:xfrm flipV="1">
              <a:off x="3753962" y="1960466"/>
              <a:ext cx="1264788" cy="559563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99" idx="0"/>
              <a:endCxn id="366" idx="2"/>
            </p:cNvCxnSpPr>
            <p:nvPr/>
          </p:nvCxnSpPr>
          <p:spPr bwMode="auto">
            <a:xfrm flipV="1">
              <a:off x="3964274" y="1960469"/>
              <a:ext cx="1264788" cy="558502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>
              <a:endCxn id="358" idx="2"/>
            </p:cNvCxnSpPr>
            <p:nvPr/>
          </p:nvCxnSpPr>
          <p:spPr bwMode="auto">
            <a:xfrm flipH="1" flipV="1">
              <a:off x="4282658" y="1961524"/>
              <a:ext cx="512715" cy="558815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 bwMode="auto">
            <a:xfrm flipH="1" flipV="1">
              <a:off x="4483439" y="1956689"/>
              <a:ext cx="522246" cy="562592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TextBox 369"/>
            <p:cNvSpPr txBox="1"/>
            <p:nvPr/>
          </p:nvSpPr>
          <p:spPr>
            <a:xfrm>
              <a:off x="5937547" y="1589319"/>
              <a:ext cx="1315749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 smtClean="0"/>
                <a:t>Beliefs</a:t>
              </a:r>
              <a:endParaRPr lang="en-US" i="1" dirty="0" smtClean="0">
                <a:latin typeface="Times New Roman"/>
                <a:cs typeface="Times New Roman"/>
              </a:endParaRPr>
            </a:p>
          </p:txBody>
        </p:sp>
        <p:pic>
          <p:nvPicPr>
            <p:cNvPr id="392" name="Picture 39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396" y="1643093"/>
              <a:ext cx="817840" cy="378251"/>
            </a:xfrm>
            <a:prstGeom prst="rect">
              <a:avLst/>
            </a:prstGeom>
          </p:spPr>
        </p:pic>
        <p:cxnSp>
          <p:nvCxnSpPr>
            <p:cNvPr id="405" name="Straight Arrow Connector 404"/>
            <p:cNvCxnSpPr>
              <a:stCxn id="395" idx="0"/>
              <a:endCxn id="361" idx="2"/>
            </p:cNvCxnSpPr>
            <p:nvPr/>
          </p:nvCxnSpPr>
          <p:spPr bwMode="auto">
            <a:xfrm flipH="1" flipV="1">
              <a:off x="5018750" y="1960466"/>
              <a:ext cx="513073" cy="558505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Arrow Connector 405"/>
            <p:cNvCxnSpPr>
              <a:stCxn id="400" idx="0"/>
              <a:endCxn id="366" idx="2"/>
            </p:cNvCxnSpPr>
            <p:nvPr/>
          </p:nvCxnSpPr>
          <p:spPr bwMode="auto">
            <a:xfrm flipH="1" flipV="1">
              <a:off x="5229062" y="1960469"/>
              <a:ext cx="513073" cy="558505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1" name="Straight Arrow Connector 410"/>
          <p:cNvCxnSpPr>
            <a:stCxn id="37" idx="0"/>
            <a:endCxn id="389" idx="2"/>
          </p:cNvCxnSpPr>
          <p:nvPr/>
        </p:nvCxnSpPr>
        <p:spPr bwMode="auto">
          <a:xfrm flipV="1">
            <a:off x="3364949" y="2725648"/>
            <a:ext cx="1430782" cy="2846351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Arrow Connector 411"/>
          <p:cNvCxnSpPr>
            <a:stCxn id="38" idx="0"/>
            <a:endCxn id="389" idx="2"/>
          </p:cNvCxnSpPr>
          <p:nvPr/>
        </p:nvCxnSpPr>
        <p:spPr bwMode="auto">
          <a:xfrm flipV="1">
            <a:off x="3575261" y="2725648"/>
            <a:ext cx="1220470" cy="2845293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/>
          <p:cNvCxnSpPr>
            <a:stCxn id="29" idx="0"/>
            <a:endCxn id="390" idx="2"/>
          </p:cNvCxnSpPr>
          <p:nvPr/>
        </p:nvCxnSpPr>
        <p:spPr bwMode="auto">
          <a:xfrm flipV="1">
            <a:off x="3785573" y="2724590"/>
            <a:ext cx="1220470" cy="2847409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Arrow Connector 413"/>
          <p:cNvCxnSpPr>
            <a:stCxn id="30" idx="0"/>
            <a:endCxn id="390" idx="2"/>
          </p:cNvCxnSpPr>
          <p:nvPr/>
        </p:nvCxnSpPr>
        <p:spPr bwMode="auto">
          <a:xfrm flipV="1">
            <a:off x="3996181" y="2724590"/>
            <a:ext cx="1009862" cy="2846351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>
            <a:stCxn id="35" idx="0"/>
            <a:endCxn id="396" idx="2"/>
          </p:cNvCxnSpPr>
          <p:nvPr/>
        </p:nvCxnSpPr>
        <p:spPr bwMode="auto">
          <a:xfrm flipV="1">
            <a:off x="2870933" y="2725648"/>
            <a:ext cx="389013" cy="2846351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271"/>
          <p:cNvCxnSpPr>
            <a:stCxn id="36" idx="0"/>
            <a:endCxn id="397" idx="2"/>
          </p:cNvCxnSpPr>
          <p:nvPr/>
        </p:nvCxnSpPr>
        <p:spPr bwMode="auto">
          <a:xfrm flipV="1">
            <a:off x="3081541" y="2724590"/>
            <a:ext cx="389013" cy="2846351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5937547" y="2366824"/>
            <a:ext cx="1730834" cy="502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Messages </a:t>
            </a:r>
            <a:br>
              <a:rPr lang="en-US" dirty="0" smtClean="0"/>
            </a:br>
            <a:r>
              <a:rPr lang="en-US" dirty="0" smtClean="0"/>
              <a:t>at time </a:t>
            </a:r>
            <a:r>
              <a:rPr lang="en-US" i="1" dirty="0" smtClean="0">
                <a:latin typeface="Times New Roman"/>
                <a:cs typeface="Times New Roman"/>
              </a:rPr>
              <a:t>t=3</a:t>
            </a:r>
          </a:p>
        </p:txBody>
      </p:sp>
      <p:grpSp>
        <p:nvGrpSpPr>
          <p:cNvPr id="367" name="Group 366"/>
          <p:cNvGrpSpPr/>
          <p:nvPr/>
        </p:nvGrpSpPr>
        <p:grpSpPr>
          <a:xfrm>
            <a:off x="3154790" y="2477693"/>
            <a:ext cx="2692501" cy="247955"/>
            <a:chOff x="3295095" y="4923829"/>
            <a:chExt cx="2692501" cy="247955"/>
          </a:xfrm>
          <a:noFill/>
        </p:grpSpPr>
        <p:sp>
          <p:nvSpPr>
            <p:cNvPr id="386" name="Rectangle 385"/>
            <p:cNvSpPr>
              <a:spLocks noChangeAspect="1"/>
            </p:cNvSpPr>
            <p:nvPr/>
          </p:nvSpPr>
          <p:spPr>
            <a:xfrm>
              <a:off x="4318590" y="496616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7" name="Rectangle 386"/>
            <p:cNvSpPr>
              <a:spLocks noChangeAspect="1"/>
            </p:cNvSpPr>
            <p:nvPr/>
          </p:nvSpPr>
          <p:spPr>
            <a:xfrm>
              <a:off x="4529198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9" name="Rectangle 388"/>
            <p:cNvSpPr>
              <a:spLocks noChangeAspect="1"/>
            </p:cNvSpPr>
            <p:nvPr/>
          </p:nvSpPr>
          <p:spPr>
            <a:xfrm>
              <a:off x="4830880" y="496616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0" name="Rectangle 389"/>
            <p:cNvSpPr>
              <a:spLocks noChangeAspect="1"/>
            </p:cNvSpPr>
            <p:nvPr/>
          </p:nvSpPr>
          <p:spPr>
            <a:xfrm>
              <a:off x="5041192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4" name="Rectangle 393"/>
            <p:cNvSpPr>
              <a:spLocks noChangeAspect="1"/>
            </p:cNvSpPr>
            <p:nvPr/>
          </p:nvSpPr>
          <p:spPr>
            <a:xfrm>
              <a:off x="5272672" y="4923829"/>
              <a:ext cx="296918" cy="2056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5" name="Rectangle 394"/>
            <p:cNvSpPr>
              <a:spLocks noChangeAspect="1"/>
            </p:cNvSpPr>
            <p:nvPr/>
          </p:nvSpPr>
          <p:spPr>
            <a:xfrm>
              <a:off x="5566972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6" name="Rectangle 395"/>
            <p:cNvSpPr>
              <a:spLocks noChangeAspect="1"/>
            </p:cNvSpPr>
            <p:nvPr/>
          </p:nvSpPr>
          <p:spPr>
            <a:xfrm>
              <a:off x="3295095" y="496616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7" name="Rectangle 396"/>
            <p:cNvSpPr>
              <a:spLocks noChangeAspect="1"/>
            </p:cNvSpPr>
            <p:nvPr/>
          </p:nvSpPr>
          <p:spPr>
            <a:xfrm>
              <a:off x="3505703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8" name="Rectangle 397"/>
            <p:cNvSpPr>
              <a:spLocks noChangeAspect="1"/>
            </p:cNvSpPr>
            <p:nvPr/>
          </p:nvSpPr>
          <p:spPr>
            <a:xfrm>
              <a:off x="3789111" y="496616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9" name="Rectangle 398"/>
            <p:cNvSpPr>
              <a:spLocks noChangeAspect="1"/>
            </p:cNvSpPr>
            <p:nvPr/>
          </p:nvSpPr>
          <p:spPr>
            <a:xfrm>
              <a:off x="3999423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0" name="Rectangle 399"/>
            <p:cNvSpPr>
              <a:spLocks noChangeAspect="1"/>
            </p:cNvSpPr>
            <p:nvPr/>
          </p:nvSpPr>
          <p:spPr>
            <a:xfrm>
              <a:off x="5777284" y="496511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68" name="Straight Arrow Connector 367"/>
          <p:cNvCxnSpPr>
            <a:endCxn id="398" idx="2"/>
          </p:cNvCxnSpPr>
          <p:nvPr/>
        </p:nvCxnSpPr>
        <p:spPr bwMode="auto">
          <a:xfrm flipV="1">
            <a:off x="3261477" y="2725648"/>
            <a:ext cx="492485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/>
          <p:cNvCxnSpPr>
            <a:endCxn id="399" idx="2"/>
          </p:cNvCxnSpPr>
          <p:nvPr/>
        </p:nvCxnSpPr>
        <p:spPr bwMode="auto">
          <a:xfrm flipV="1">
            <a:off x="3472085" y="2724590"/>
            <a:ext cx="492189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>
            <a:endCxn id="398" idx="2"/>
          </p:cNvCxnSpPr>
          <p:nvPr/>
        </p:nvCxnSpPr>
        <p:spPr bwMode="auto">
          <a:xfrm flipH="1" flipV="1">
            <a:off x="3753962" y="2725648"/>
            <a:ext cx="531010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>
            <a:endCxn id="399" idx="2"/>
          </p:cNvCxnSpPr>
          <p:nvPr/>
        </p:nvCxnSpPr>
        <p:spPr bwMode="auto">
          <a:xfrm flipH="1" flipV="1">
            <a:off x="3964274" y="2724590"/>
            <a:ext cx="531306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>
            <a:endCxn id="389" idx="2"/>
          </p:cNvCxnSpPr>
          <p:nvPr/>
        </p:nvCxnSpPr>
        <p:spPr bwMode="auto">
          <a:xfrm flipV="1">
            <a:off x="3755493" y="2725648"/>
            <a:ext cx="1040238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/>
          <p:cNvCxnSpPr>
            <a:endCxn id="390" idx="2"/>
          </p:cNvCxnSpPr>
          <p:nvPr/>
        </p:nvCxnSpPr>
        <p:spPr bwMode="auto">
          <a:xfrm flipV="1">
            <a:off x="3965805" y="2724590"/>
            <a:ext cx="1040238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>
            <a:endCxn id="386" idx="2"/>
          </p:cNvCxnSpPr>
          <p:nvPr/>
        </p:nvCxnSpPr>
        <p:spPr bwMode="auto">
          <a:xfrm flipH="1" flipV="1">
            <a:off x="4283441" y="2725648"/>
            <a:ext cx="1249913" cy="561228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>
            <a:endCxn id="387" idx="2"/>
          </p:cNvCxnSpPr>
          <p:nvPr/>
        </p:nvCxnSpPr>
        <p:spPr bwMode="auto">
          <a:xfrm flipH="1" flipV="1">
            <a:off x="4494049" y="2724590"/>
            <a:ext cx="1249617" cy="562289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9" y="3200701"/>
            <a:ext cx="1240971" cy="982436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04" y="2540001"/>
            <a:ext cx="241602" cy="2455332"/>
          </a:xfrm>
          <a:prstGeom prst="rect">
            <a:avLst/>
          </a:prstGeom>
        </p:spPr>
      </p:pic>
      <p:cxnSp>
        <p:nvCxnSpPr>
          <p:cNvPr id="401" name="Straight Arrow Connector 400"/>
          <p:cNvCxnSpPr>
            <a:stCxn id="35" idx="0"/>
            <a:endCxn id="336" idx="2"/>
          </p:cNvCxnSpPr>
          <p:nvPr/>
        </p:nvCxnSpPr>
        <p:spPr bwMode="auto">
          <a:xfrm flipV="1">
            <a:off x="2870933" y="3494611"/>
            <a:ext cx="392432" cy="2077388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271"/>
          <p:cNvCxnSpPr>
            <a:stCxn id="36" idx="0"/>
            <a:endCxn id="337" idx="2"/>
          </p:cNvCxnSpPr>
          <p:nvPr/>
        </p:nvCxnSpPr>
        <p:spPr bwMode="auto">
          <a:xfrm flipV="1">
            <a:off x="3081541" y="3493553"/>
            <a:ext cx="392432" cy="2077388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>
            <a:stCxn id="37" idx="0"/>
            <a:endCxn id="330" idx="2"/>
          </p:cNvCxnSpPr>
          <p:nvPr/>
        </p:nvCxnSpPr>
        <p:spPr bwMode="auto">
          <a:xfrm flipV="1">
            <a:off x="3364949" y="3494611"/>
            <a:ext cx="1434201" cy="2077388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>
            <a:stCxn id="38" idx="0"/>
            <a:endCxn id="330" idx="2"/>
          </p:cNvCxnSpPr>
          <p:nvPr/>
        </p:nvCxnSpPr>
        <p:spPr bwMode="auto">
          <a:xfrm flipV="1">
            <a:off x="3575261" y="3494611"/>
            <a:ext cx="1223889" cy="2076330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/>
          <p:cNvCxnSpPr>
            <a:stCxn id="29" idx="0"/>
            <a:endCxn id="331" idx="2"/>
          </p:cNvCxnSpPr>
          <p:nvPr/>
        </p:nvCxnSpPr>
        <p:spPr bwMode="auto">
          <a:xfrm flipV="1">
            <a:off x="3785573" y="3493553"/>
            <a:ext cx="1223889" cy="2078446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/>
          <p:cNvCxnSpPr>
            <a:stCxn id="30" idx="0"/>
            <a:endCxn id="331" idx="2"/>
          </p:cNvCxnSpPr>
          <p:nvPr/>
        </p:nvCxnSpPr>
        <p:spPr bwMode="auto">
          <a:xfrm flipV="1">
            <a:off x="3996181" y="3493553"/>
            <a:ext cx="1013281" cy="2077388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5937547" y="3150206"/>
            <a:ext cx="1315749" cy="502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Messages at time </a:t>
            </a:r>
            <a:r>
              <a:rPr lang="en-US" i="1" dirty="0" smtClean="0">
                <a:latin typeface="Times New Roman"/>
                <a:cs typeface="Times New Roman"/>
              </a:rPr>
              <a:t>t=2</a:t>
            </a:r>
          </a:p>
        </p:txBody>
      </p:sp>
      <p:grpSp>
        <p:nvGrpSpPr>
          <p:cNvPr id="327" name="Group 326"/>
          <p:cNvGrpSpPr/>
          <p:nvPr/>
        </p:nvGrpSpPr>
        <p:grpSpPr>
          <a:xfrm>
            <a:off x="3158209" y="3246656"/>
            <a:ext cx="2692501" cy="247955"/>
            <a:chOff x="3295095" y="4923829"/>
            <a:chExt cx="2692501" cy="247955"/>
          </a:xfrm>
          <a:noFill/>
        </p:grpSpPr>
        <p:sp>
          <p:nvSpPr>
            <p:cNvPr id="328" name="Rectangle 327"/>
            <p:cNvSpPr>
              <a:spLocks noChangeAspect="1"/>
            </p:cNvSpPr>
            <p:nvPr/>
          </p:nvSpPr>
          <p:spPr>
            <a:xfrm>
              <a:off x="4318590" y="496616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9" name="Rectangle 328"/>
            <p:cNvSpPr>
              <a:spLocks noChangeAspect="1"/>
            </p:cNvSpPr>
            <p:nvPr/>
          </p:nvSpPr>
          <p:spPr>
            <a:xfrm>
              <a:off x="4529198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0" name="Rectangle 329"/>
            <p:cNvSpPr>
              <a:spLocks noChangeAspect="1"/>
            </p:cNvSpPr>
            <p:nvPr/>
          </p:nvSpPr>
          <p:spPr>
            <a:xfrm>
              <a:off x="4830880" y="496616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1" name="Rectangle 330"/>
            <p:cNvSpPr>
              <a:spLocks noChangeAspect="1"/>
            </p:cNvSpPr>
            <p:nvPr/>
          </p:nvSpPr>
          <p:spPr>
            <a:xfrm>
              <a:off x="5041192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2" name="Rectangle 331"/>
            <p:cNvSpPr>
              <a:spLocks noChangeAspect="1"/>
            </p:cNvSpPr>
            <p:nvPr/>
          </p:nvSpPr>
          <p:spPr>
            <a:xfrm>
              <a:off x="5272672" y="4923829"/>
              <a:ext cx="296918" cy="2056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5" name="Rectangle 334"/>
            <p:cNvSpPr>
              <a:spLocks noChangeAspect="1"/>
            </p:cNvSpPr>
            <p:nvPr/>
          </p:nvSpPr>
          <p:spPr>
            <a:xfrm>
              <a:off x="5566972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6" name="Rectangle 335"/>
            <p:cNvSpPr>
              <a:spLocks noChangeAspect="1"/>
            </p:cNvSpPr>
            <p:nvPr/>
          </p:nvSpPr>
          <p:spPr>
            <a:xfrm>
              <a:off x="3295095" y="496616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7" name="Rectangle 336"/>
            <p:cNvSpPr>
              <a:spLocks noChangeAspect="1"/>
            </p:cNvSpPr>
            <p:nvPr/>
          </p:nvSpPr>
          <p:spPr>
            <a:xfrm>
              <a:off x="3505703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8" name="Rectangle 337"/>
            <p:cNvSpPr>
              <a:spLocks noChangeAspect="1"/>
            </p:cNvSpPr>
            <p:nvPr/>
          </p:nvSpPr>
          <p:spPr>
            <a:xfrm>
              <a:off x="3789111" y="496616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9" name="Rectangle 338"/>
            <p:cNvSpPr>
              <a:spLocks noChangeAspect="1"/>
            </p:cNvSpPr>
            <p:nvPr/>
          </p:nvSpPr>
          <p:spPr>
            <a:xfrm>
              <a:off x="3999423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0" name="Rectangle 339"/>
            <p:cNvSpPr>
              <a:spLocks noChangeAspect="1"/>
            </p:cNvSpPr>
            <p:nvPr/>
          </p:nvSpPr>
          <p:spPr>
            <a:xfrm>
              <a:off x="5777284" y="496511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41" name="Straight Arrow Connector 340"/>
          <p:cNvCxnSpPr>
            <a:endCxn id="338" idx="2"/>
          </p:cNvCxnSpPr>
          <p:nvPr/>
        </p:nvCxnSpPr>
        <p:spPr bwMode="auto">
          <a:xfrm flipV="1">
            <a:off x="3264896" y="3494611"/>
            <a:ext cx="492485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>
            <a:endCxn id="339" idx="2"/>
          </p:cNvCxnSpPr>
          <p:nvPr/>
        </p:nvCxnSpPr>
        <p:spPr bwMode="auto">
          <a:xfrm flipV="1">
            <a:off x="3475504" y="3493553"/>
            <a:ext cx="492189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>
            <a:endCxn id="338" idx="2"/>
          </p:cNvCxnSpPr>
          <p:nvPr/>
        </p:nvCxnSpPr>
        <p:spPr bwMode="auto">
          <a:xfrm flipH="1" flipV="1">
            <a:off x="3757381" y="3494611"/>
            <a:ext cx="531010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/>
          <p:cNvCxnSpPr>
            <a:endCxn id="339" idx="2"/>
          </p:cNvCxnSpPr>
          <p:nvPr/>
        </p:nvCxnSpPr>
        <p:spPr bwMode="auto">
          <a:xfrm flipH="1" flipV="1">
            <a:off x="3967693" y="3493553"/>
            <a:ext cx="531306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350"/>
          <p:cNvCxnSpPr>
            <a:endCxn id="330" idx="2"/>
          </p:cNvCxnSpPr>
          <p:nvPr/>
        </p:nvCxnSpPr>
        <p:spPr bwMode="auto">
          <a:xfrm flipV="1">
            <a:off x="3758912" y="3494611"/>
            <a:ext cx="1040238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>
            <a:endCxn id="331" idx="2"/>
          </p:cNvCxnSpPr>
          <p:nvPr/>
        </p:nvCxnSpPr>
        <p:spPr bwMode="auto">
          <a:xfrm flipV="1">
            <a:off x="3969224" y="3493553"/>
            <a:ext cx="1040238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Arrow Connector 352"/>
          <p:cNvCxnSpPr>
            <a:endCxn id="328" idx="2"/>
          </p:cNvCxnSpPr>
          <p:nvPr/>
        </p:nvCxnSpPr>
        <p:spPr bwMode="auto">
          <a:xfrm flipH="1" flipV="1">
            <a:off x="4286860" y="3494611"/>
            <a:ext cx="1249913" cy="561228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>
            <a:endCxn id="329" idx="2"/>
          </p:cNvCxnSpPr>
          <p:nvPr/>
        </p:nvCxnSpPr>
        <p:spPr bwMode="auto">
          <a:xfrm flipH="1" flipV="1">
            <a:off x="4497468" y="3493553"/>
            <a:ext cx="1249617" cy="562289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35" idx="0"/>
            <a:endCxn id="164" idx="2"/>
          </p:cNvCxnSpPr>
          <p:nvPr/>
        </p:nvCxnSpPr>
        <p:spPr bwMode="auto">
          <a:xfrm flipV="1">
            <a:off x="2870933" y="4263574"/>
            <a:ext cx="387482" cy="1308425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1"/>
          <p:cNvCxnSpPr>
            <a:stCxn id="36" idx="0"/>
            <a:endCxn id="165" idx="2"/>
          </p:cNvCxnSpPr>
          <p:nvPr/>
        </p:nvCxnSpPr>
        <p:spPr bwMode="auto">
          <a:xfrm flipV="1">
            <a:off x="3081541" y="4262516"/>
            <a:ext cx="387482" cy="1308425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71"/>
          <p:cNvCxnSpPr>
            <a:stCxn id="34" idx="0"/>
            <a:endCxn id="162" idx="2"/>
          </p:cNvCxnSpPr>
          <p:nvPr/>
        </p:nvCxnSpPr>
        <p:spPr bwMode="auto">
          <a:xfrm flipV="1">
            <a:off x="4504102" y="4221238"/>
            <a:ext cx="775193" cy="1351880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71"/>
          <p:cNvCxnSpPr>
            <a:stCxn id="41" idx="0"/>
            <a:endCxn id="162" idx="2"/>
          </p:cNvCxnSpPr>
          <p:nvPr/>
        </p:nvCxnSpPr>
        <p:spPr bwMode="auto">
          <a:xfrm flipV="1">
            <a:off x="4714414" y="4221238"/>
            <a:ext cx="564881" cy="1351883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>
            <a:stCxn id="37" idx="0"/>
            <a:endCxn id="160" idx="2"/>
          </p:cNvCxnSpPr>
          <p:nvPr/>
        </p:nvCxnSpPr>
        <p:spPr bwMode="auto">
          <a:xfrm flipV="1">
            <a:off x="3364949" y="4263574"/>
            <a:ext cx="1429251" cy="1308425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stCxn id="38" idx="0"/>
            <a:endCxn id="160" idx="2"/>
          </p:cNvCxnSpPr>
          <p:nvPr/>
        </p:nvCxnSpPr>
        <p:spPr bwMode="auto">
          <a:xfrm flipV="1">
            <a:off x="3575261" y="4263574"/>
            <a:ext cx="1218939" cy="1307367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>
            <a:stCxn id="29" idx="0"/>
            <a:endCxn id="161" idx="2"/>
          </p:cNvCxnSpPr>
          <p:nvPr/>
        </p:nvCxnSpPr>
        <p:spPr bwMode="auto">
          <a:xfrm flipV="1">
            <a:off x="3785573" y="4262516"/>
            <a:ext cx="1218939" cy="1309483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/>
          <p:cNvCxnSpPr>
            <a:stCxn id="30" idx="0"/>
            <a:endCxn id="161" idx="2"/>
          </p:cNvCxnSpPr>
          <p:nvPr/>
        </p:nvCxnSpPr>
        <p:spPr bwMode="auto">
          <a:xfrm flipV="1">
            <a:off x="3996181" y="4262516"/>
            <a:ext cx="1008331" cy="1308425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3153259" y="4015619"/>
            <a:ext cx="2692501" cy="247955"/>
            <a:chOff x="3295095" y="4923829"/>
            <a:chExt cx="2692501" cy="247955"/>
          </a:xfrm>
          <a:noFill/>
        </p:grpSpPr>
        <p:sp>
          <p:nvSpPr>
            <p:cNvPr id="158" name="Rectangle 157"/>
            <p:cNvSpPr>
              <a:spLocks noChangeAspect="1"/>
            </p:cNvSpPr>
            <p:nvPr/>
          </p:nvSpPr>
          <p:spPr>
            <a:xfrm>
              <a:off x="4318590" y="496616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Rectangle 158"/>
            <p:cNvSpPr>
              <a:spLocks noChangeAspect="1"/>
            </p:cNvSpPr>
            <p:nvPr/>
          </p:nvSpPr>
          <p:spPr>
            <a:xfrm>
              <a:off x="4529198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0" name="Rectangle 159"/>
            <p:cNvSpPr>
              <a:spLocks noChangeAspect="1"/>
            </p:cNvSpPr>
            <p:nvPr/>
          </p:nvSpPr>
          <p:spPr>
            <a:xfrm>
              <a:off x="4830880" y="496616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/>
            <p:cNvSpPr>
              <a:spLocks noChangeAspect="1"/>
            </p:cNvSpPr>
            <p:nvPr/>
          </p:nvSpPr>
          <p:spPr>
            <a:xfrm>
              <a:off x="5041192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Rectangle 161"/>
            <p:cNvSpPr>
              <a:spLocks noChangeAspect="1"/>
            </p:cNvSpPr>
            <p:nvPr/>
          </p:nvSpPr>
          <p:spPr>
            <a:xfrm>
              <a:off x="5272672" y="4923829"/>
              <a:ext cx="296918" cy="2056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3" name="Rectangle 162"/>
            <p:cNvSpPr>
              <a:spLocks noChangeAspect="1"/>
            </p:cNvSpPr>
            <p:nvPr/>
          </p:nvSpPr>
          <p:spPr>
            <a:xfrm>
              <a:off x="5566972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Rectangle 163"/>
            <p:cNvSpPr>
              <a:spLocks noChangeAspect="1"/>
            </p:cNvSpPr>
            <p:nvPr/>
          </p:nvSpPr>
          <p:spPr>
            <a:xfrm>
              <a:off x="3295095" y="496616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5" name="Rectangle 164"/>
            <p:cNvSpPr>
              <a:spLocks noChangeAspect="1"/>
            </p:cNvSpPr>
            <p:nvPr/>
          </p:nvSpPr>
          <p:spPr>
            <a:xfrm>
              <a:off x="3505703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6" name="Rectangle 165"/>
            <p:cNvSpPr>
              <a:spLocks noChangeAspect="1"/>
            </p:cNvSpPr>
            <p:nvPr/>
          </p:nvSpPr>
          <p:spPr>
            <a:xfrm>
              <a:off x="3789111" y="496616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Rectangle 166"/>
            <p:cNvSpPr>
              <a:spLocks noChangeAspect="1"/>
            </p:cNvSpPr>
            <p:nvPr/>
          </p:nvSpPr>
          <p:spPr>
            <a:xfrm>
              <a:off x="3999423" y="496510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8" name="Rectangle 167"/>
            <p:cNvSpPr>
              <a:spLocks noChangeAspect="1"/>
            </p:cNvSpPr>
            <p:nvPr/>
          </p:nvSpPr>
          <p:spPr>
            <a:xfrm>
              <a:off x="5777284" y="496511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5937547" y="3917043"/>
            <a:ext cx="1315749" cy="502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Messages at time </a:t>
            </a:r>
            <a:r>
              <a:rPr lang="en-US" i="1" dirty="0" smtClean="0">
                <a:latin typeface="Times New Roman"/>
                <a:cs typeface="Times New Roman"/>
              </a:rPr>
              <a:t>t=1</a:t>
            </a:r>
          </a:p>
        </p:txBody>
      </p:sp>
      <p:cxnSp>
        <p:nvCxnSpPr>
          <p:cNvPr id="173" name="Straight Arrow Connector 172"/>
          <p:cNvCxnSpPr>
            <a:stCxn id="147" idx="0"/>
            <a:endCxn id="166" idx="2"/>
          </p:cNvCxnSpPr>
          <p:nvPr/>
        </p:nvCxnSpPr>
        <p:spPr bwMode="auto">
          <a:xfrm flipV="1">
            <a:off x="3259946" y="4263574"/>
            <a:ext cx="492485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48" idx="0"/>
            <a:endCxn id="167" idx="2"/>
          </p:cNvCxnSpPr>
          <p:nvPr/>
        </p:nvCxnSpPr>
        <p:spPr bwMode="auto">
          <a:xfrm flipV="1">
            <a:off x="3470554" y="4262516"/>
            <a:ext cx="492189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141" idx="0"/>
            <a:endCxn id="166" idx="2"/>
          </p:cNvCxnSpPr>
          <p:nvPr/>
        </p:nvCxnSpPr>
        <p:spPr bwMode="auto">
          <a:xfrm flipH="1" flipV="1">
            <a:off x="3752431" y="4263574"/>
            <a:ext cx="531010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42" idx="0"/>
            <a:endCxn id="167" idx="2"/>
          </p:cNvCxnSpPr>
          <p:nvPr/>
        </p:nvCxnSpPr>
        <p:spPr bwMode="auto">
          <a:xfrm flipH="1" flipV="1">
            <a:off x="3962743" y="4262516"/>
            <a:ext cx="531306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49" idx="0"/>
            <a:endCxn id="160" idx="2"/>
          </p:cNvCxnSpPr>
          <p:nvPr/>
        </p:nvCxnSpPr>
        <p:spPr bwMode="auto">
          <a:xfrm flipV="1">
            <a:off x="3753962" y="4263574"/>
            <a:ext cx="1040238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50" idx="0"/>
            <a:endCxn id="161" idx="2"/>
          </p:cNvCxnSpPr>
          <p:nvPr/>
        </p:nvCxnSpPr>
        <p:spPr bwMode="auto">
          <a:xfrm flipV="1">
            <a:off x="3964274" y="4262516"/>
            <a:ext cx="1040238" cy="56228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146" idx="0"/>
            <a:endCxn id="158" idx="2"/>
          </p:cNvCxnSpPr>
          <p:nvPr/>
        </p:nvCxnSpPr>
        <p:spPr bwMode="auto">
          <a:xfrm flipH="1" flipV="1">
            <a:off x="4281910" y="4263574"/>
            <a:ext cx="1249913" cy="561228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51" idx="0"/>
            <a:endCxn id="159" idx="2"/>
          </p:cNvCxnSpPr>
          <p:nvPr/>
        </p:nvCxnSpPr>
        <p:spPr bwMode="auto">
          <a:xfrm flipH="1" flipV="1">
            <a:off x="4492518" y="4262516"/>
            <a:ext cx="1249617" cy="562289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283441" y="2724590"/>
            <a:ext cx="1462113" cy="2101270"/>
            <a:chOff x="4283441" y="2724590"/>
            <a:chExt cx="1462113" cy="2101270"/>
          </a:xfrm>
        </p:grpSpPr>
        <p:cxnSp>
          <p:nvCxnSpPr>
            <p:cNvPr id="383" name="Straight Arrow Connector 382"/>
            <p:cNvCxnSpPr>
              <a:endCxn id="395" idx="2"/>
            </p:cNvCxnSpPr>
            <p:nvPr/>
          </p:nvCxnSpPr>
          <p:spPr bwMode="auto">
            <a:xfrm flipV="1">
              <a:off x="4284972" y="2724590"/>
              <a:ext cx="1246851" cy="563344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endCxn id="400" idx="2"/>
            </p:cNvCxnSpPr>
            <p:nvPr/>
          </p:nvCxnSpPr>
          <p:spPr bwMode="auto">
            <a:xfrm flipV="1">
              <a:off x="4495580" y="2724593"/>
              <a:ext cx="1246555" cy="56228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>
              <a:endCxn id="335" idx="2"/>
            </p:cNvCxnSpPr>
            <p:nvPr/>
          </p:nvCxnSpPr>
          <p:spPr bwMode="auto">
            <a:xfrm flipV="1">
              <a:off x="4288391" y="3493553"/>
              <a:ext cx="1246851" cy="563344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>
              <a:endCxn id="340" idx="2"/>
            </p:cNvCxnSpPr>
            <p:nvPr/>
          </p:nvCxnSpPr>
          <p:spPr bwMode="auto">
            <a:xfrm flipV="1">
              <a:off x="4498999" y="3493556"/>
              <a:ext cx="1246555" cy="56228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>
              <a:stCxn id="141" idx="0"/>
              <a:endCxn id="163" idx="2"/>
            </p:cNvCxnSpPr>
            <p:nvPr/>
          </p:nvCxnSpPr>
          <p:spPr bwMode="auto">
            <a:xfrm flipV="1">
              <a:off x="4283441" y="4262516"/>
              <a:ext cx="1246851" cy="563344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>
              <a:stCxn id="142" idx="0"/>
              <a:endCxn id="168" idx="2"/>
            </p:cNvCxnSpPr>
            <p:nvPr/>
          </p:nvCxnSpPr>
          <p:spPr bwMode="auto">
            <a:xfrm flipV="1">
              <a:off x="4494049" y="4262519"/>
              <a:ext cx="1246555" cy="56228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154790" y="4671369"/>
            <a:ext cx="4114449" cy="502501"/>
            <a:chOff x="3154790" y="4671369"/>
            <a:chExt cx="4114449" cy="502501"/>
          </a:xfrm>
        </p:grpSpPr>
        <p:sp>
          <p:nvSpPr>
            <p:cNvPr id="141" name="Rectangle 140"/>
            <p:cNvSpPr>
              <a:spLocks noChangeAspect="1"/>
            </p:cNvSpPr>
            <p:nvPr/>
          </p:nvSpPr>
          <p:spPr>
            <a:xfrm>
              <a:off x="4178285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>
            <a:xfrm>
              <a:off x="4388893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>
            <a:xfrm>
              <a:off x="4690575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>
            <a:xfrm>
              <a:off x="4900887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>
              <a:spLocks noChangeAspect="1"/>
            </p:cNvSpPr>
            <p:nvPr/>
          </p:nvSpPr>
          <p:spPr>
            <a:xfrm>
              <a:off x="5132367" y="4783524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>
              <a:spLocks noChangeAspect="1"/>
            </p:cNvSpPr>
            <p:nvPr/>
          </p:nvSpPr>
          <p:spPr>
            <a:xfrm>
              <a:off x="5426667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/>
            <p:cNvSpPr>
              <a:spLocks noChangeAspect="1"/>
            </p:cNvSpPr>
            <p:nvPr/>
          </p:nvSpPr>
          <p:spPr>
            <a:xfrm>
              <a:off x="3154790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/>
            <p:cNvSpPr>
              <a:spLocks noChangeAspect="1"/>
            </p:cNvSpPr>
            <p:nvPr/>
          </p:nvSpPr>
          <p:spPr>
            <a:xfrm>
              <a:off x="3365398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>
              <a:spLocks noChangeAspect="1"/>
            </p:cNvSpPr>
            <p:nvPr/>
          </p:nvSpPr>
          <p:spPr>
            <a:xfrm>
              <a:off x="3648806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spect="1"/>
            </p:cNvSpPr>
            <p:nvPr/>
          </p:nvSpPr>
          <p:spPr>
            <a:xfrm>
              <a:off x="3859118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>
            <a:xfrm>
              <a:off x="5636979" y="482480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949643" y="4671369"/>
              <a:ext cx="1319596" cy="5025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dirty="0"/>
                <a:t>Messages at time </a:t>
              </a:r>
              <a:r>
                <a:rPr lang="en-US" i="1" dirty="0">
                  <a:latin typeface="Times New Roman"/>
                  <a:cs typeface="Times New Roman"/>
                </a:rPr>
                <a:t>t</a:t>
              </a:r>
              <a:r>
                <a:rPr lang="en-US" i="1" dirty="0" smtClean="0">
                  <a:latin typeface="Times New Roman"/>
                  <a:cs typeface="Times New Roman"/>
                </a:rPr>
                <a:t>=0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7217" y="294317"/>
            <a:ext cx="3611159" cy="2929050"/>
            <a:chOff x="471713" y="1279139"/>
            <a:chExt cx="4402668" cy="3571052"/>
          </a:xfrm>
        </p:grpSpPr>
        <p:grpSp>
          <p:nvGrpSpPr>
            <p:cNvPr id="195" name="Group 194"/>
            <p:cNvGrpSpPr/>
            <p:nvPr/>
          </p:nvGrpSpPr>
          <p:grpSpPr>
            <a:xfrm>
              <a:off x="471713" y="1279139"/>
              <a:ext cx="4402668" cy="3571052"/>
              <a:chOff x="471713" y="2201333"/>
              <a:chExt cx="3265715" cy="2648857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471713" y="2201333"/>
                <a:ext cx="3265715" cy="26488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mpd="sng">
                <a:solidFill>
                  <a:schemeClr val="tx1"/>
                </a:solidFill>
              </a:ln>
              <a:effectLst>
                <a:outerShdw blurRad="254000" dist="254000" dir="89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0" name="Picture 19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22" t="-387" r="34844" b="80737"/>
              <a:stretch/>
            </p:blipFill>
            <p:spPr>
              <a:xfrm>
                <a:off x="674723" y="2250372"/>
                <a:ext cx="2760977" cy="1201128"/>
              </a:xfrm>
              <a:prstGeom prst="rect">
                <a:avLst/>
              </a:prstGeom>
            </p:spPr>
          </p:pic>
        </p:grpSp>
        <p:sp>
          <p:nvSpPr>
            <p:cNvPr id="196" name="Content Placeholder 2"/>
            <p:cNvSpPr txBox="1">
              <a:spLocks/>
            </p:cNvSpPr>
            <p:nvPr/>
          </p:nvSpPr>
          <p:spPr>
            <a:xfrm>
              <a:off x="604763" y="2902858"/>
              <a:ext cx="4197048" cy="1862666"/>
            </a:xfrm>
            <a:prstGeom prst="rect">
              <a:avLst/>
            </a:prstGeom>
          </p:spPr>
          <p:txBody>
            <a:bodyPr>
              <a:normAutofit fontScale="850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Messages from PTree factor rely on a variant of </a:t>
              </a:r>
              <a:r>
                <a:rPr lang="en-US" b="1" dirty="0" smtClean="0"/>
                <a:t>inside-outside</a:t>
              </a:r>
              <a:endParaRPr lang="en-US" b="1" dirty="0"/>
            </a:p>
            <a:p>
              <a:pPr marL="0" indent="0">
                <a:buNone/>
              </a:pPr>
              <a:endParaRPr lang="en-US" dirty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584095" y="157182"/>
            <a:ext cx="4318005" cy="3611693"/>
            <a:chOff x="4584095" y="157182"/>
            <a:chExt cx="4318005" cy="3611693"/>
          </a:xfrm>
        </p:grpSpPr>
        <p:grpSp>
          <p:nvGrpSpPr>
            <p:cNvPr id="203" name="Group 202"/>
            <p:cNvGrpSpPr/>
            <p:nvPr/>
          </p:nvGrpSpPr>
          <p:grpSpPr>
            <a:xfrm>
              <a:off x="4584095" y="157182"/>
              <a:ext cx="4318005" cy="3611693"/>
              <a:chOff x="484148" y="1279139"/>
              <a:chExt cx="5842361" cy="2938481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484148" y="1279139"/>
                <a:ext cx="5842361" cy="29218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 cmpd="sng">
                <a:solidFill>
                  <a:schemeClr val="tx1"/>
                </a:solidFill>
              </a:ln>
              <a:effectLst>
                <a:outerShdw blurRad="254000" dist="254000" dir="89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214" name="Content Placeholder 2"/>
              <p:cNvSpPr txBox="1">
                <a:spLocks/>
              </p:cNvSpPr>
              <p:nvPr/>
            </p:nvSpPr>
            <p:spPr>
              <a:xfrm>
                <a:off x="617214" y="1373655"/>
                <a:ext cx="5569502" cy="284396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 smtClean="0"/>
                  <a:t>Arrows in This Diagram: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 different semantics given by the algorithm</a:t>
                </a:r>
                <a:endParaRPr lang="en-US" sz="2800" dirty="0"/>
              </a:p>
            </p:txBody>
          </p:sp>
        </p:grpSp>
        <p:cxnSp>
          <p:nvCxnSpPr>
            <p:cNvPr id="204" name="Straight Arrow Connector 203"/>
            <p:cNvCxnSpPr/>
            <p:nvPr/>
          </p:nvCxnSpPr>
          <p:spPr bwMode="auto">
            <a:xfrm flipH="1" flipV="1">
              <a:off x="6448770" y="2958957"/>
              <a:ext cx="6530" cy="579569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 bwMode="auto">
            <a:xfrm flipH="1" flipV="1">
              <a:off x="6659082" y="2957899"/>
              <a:ext cx="6826" cy="580627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6343614" y="271013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6553926" y="270908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08" name="Straight Arrow Connector 207"/>
            <p:cNvCxnSpPr/>
            <p:nvPr/>
          </p:nvCxnSpPr>
          <p:spPr bwMode="auto">
            <a:xfrm flipV="1">
              <a:off x="5857603" y="2924397"/>
              <a:ext cx="591167" cy="56122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 bwMode="auto">
            <a:xfrm flipV="1">
              <a:off x="6090874" y="2923339"/>
              <a:ext cx="568208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 bwMode="auto">
            <a:xfrm flipH="1" flipV="1">
              <a:off x="6455301" y="2934095"/>
              <a:ext cx="663693" cy="54289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 bwMode="auto">
            <a:xfrm flipH="1" flipV="1">
              <a:off x="6665909" y="2933038"/>
              <a:ext cx="764112" cy="54394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2" name="Picture 211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094" y="2063452"/>
              <a:ext cx="3870477" cy="495580"/>
            </a:xfrm>
            <a:prstGeom prst="rect">
              <a:avLst/>
            </a:prstGeom>
          </p:spPr>
        </p:pic>
      </p:grpSp>
      <p:sp>
        <p:nvSpPr>
          <p:cNvPr id="31" name="Oval 30"/>
          <p:cNvSpPr/>
          <p:nvPr/>
        </p:nvSpPr>
        <p:spPr>
          <a:xfrm>
            <a:off x="6132287" y="1923143"/>
            <a:ext cx="701524" cy="749905"/>
          </a:xfrm>
          <a:prstGeom prst="ellipse">
            <a:avLst/>
          </a:prstGeom>
          <a:noFill/>
          <a:ln w="57150" cmpd="sng">
            <a:solidFill>
              <a:srgbClr val="0000FF">
                <a:alpha val="53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2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261"/>
          <p:cNvSpPr txBox="1">
            <a:spLocks/>
          </p:cNvSpPr>
          <p:nvPr/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Feed-forward Topology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35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43082" y="6205115"/>
            <a:ext cx="3187660" cy="330200"/>
            <a:chOff x="1543082" y="6205115"/>
            <a:chExt cx="3187660" cy="330200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94760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15820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336852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357883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810313" y="6283942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410461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0605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316665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52697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73728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082" y="6205115"/>
              <a:ext cx="241300" cy="330200"/>
            </a:xfrm>
            <a:prstGeom prst="rect">
              <a:avLst/>
            </a:prstGeom>
          </p:spPr>
        </p:pic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4310118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520430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62500" y="920651"/>
            <a:ext cx="2366562" cy="835254"/>
            <a:chOff x="2862500" y="920651"/>
            <a:chExt cx="2366562" cy="835254"/>
          </a:xfrm>
        </p:grpSpPr>
        <p:sp>
          <p:nvSpPr>
            <p:cNvPr id="371" name="Rectangle 370"/>
            <p:cNvSpPr>
              <a:spLocks noChangeAspect="1"/>
            </p:cNvSpPr>
            <p:nvPr/>
          </p:nvSpPr>
          <p:spPr>
            <a:xfrm>
              <a:off x="4310930" y="1006450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73" name="Straight Arrow Connector 372"/>
            <p:cNvCxnSpPr>
              <a:stCxn id="366" idx="0"/>
              <a:endCxn id="371" idx="2"/>
            </p:cNvCxnSpPr>
            <p:nvPr/>
          </p:nvCxnSpPr>
          <p:spPr bwMode="auto">
            <a:xfrm flipH="1" flipV="1">
              <a:off x="4416086" y="1212069"/>
              <a:ext cx="812976" cy="542781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>
              <a:stCxn id="361" idx="0"/>
              <a:endCxn id="371" idx="2"/>
            </p:cNvCxnSpPr>
            <p:nvPr/>
          </p:nvCxnSpPr>
          <p:spPr bwMode="auto">
            <a:xfrm flipH="1" flipV="1">
              <a:off x="4416086" y="1212069"/>
              <a:ext cx="602664" cy="542778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>
              <a:stCxn id="359" idx="0"/>
              <a:endCxn id="371" idx="2"/>
            </p:cNvCxnSpPr>
            <p:nvPr/>
          </p:nvCxnSpPr>
          <p:spPr bwMode="auto">
            <a:xfrm flipH="1" flipV="1">
              <a:off x="4416086" y="1212069"/>
              <a:ext cx="76884" cy="542778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>
              <a:stCxn id="358" idx="0"/>
              <a:endCxn id="371" idx="2"/>
            </p:cNvCxnSpPr>
            <p:nvPr/>
          </p:nvCxnSpPr>
          <p:spPr bwMode="auto">
            <a:xfrm flipV="1">
              <a:off x="4282658" y="1212069"/>
              <a:ext cx="133428" cy="543836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>
              <a:stCxn id="365" idx="0"/>
              <a:endCxn id="371" idx="2"/>
            </p:cNvCxnSpPr>
            <p:nvPr/>
          </p:nvCxnSpPr>
          <p:spPr bwMode="auto">
            <a:xfrm flipV="1">
              <a:off x="3898716" y="1212069"/>
              <a:ext cx="517370" cy="542778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>
              <a:stCxn id="364" idx="0"/>
              <a:endCxn id="371" idx="2"/>
            </p:cNvCxnSpPr>
            <p:nvPr/>
          </p:nvCxnSpPr>
          <p:spPr bwMode="auto">
            <a:xfrm flipV="1">
              <a:off x="3688404" y="1212069"/>
              <a:ext cx="727682" cy="543836"/>
            </a:xfrm>
            <a:prstGeom prst="straightConnector1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3" name="Picture 39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500" y="920651"/>
              <a:ext cx="1261508" cy="37340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02059" y="5383600"/>
            <a:ext cx="3717511" cy="942678"/>
            <a:chOff x="1102059" y="5383600"/>
            <a:chExt cx="3717511" cy="942678"/>
          </a:xfrm>
        </p:grpSpPr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059" y="5383600"/>
              <a:ext cx="1409700" cy="469900"/>
            </a:xfrm>
            <a:prstGeom prst="rect">
              <a:avLst/>
            </a:prstGeom>
          </p:spPr>
        </p:pic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680417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389102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4104646" y="5531840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4398946" y="557311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2765777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97638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3259793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3470105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609258" y="557312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10" idx="0"/>
              <a:endCxn id="35" idx="2"/>
            </p:cNvCxnSpPr>
            <p:nvPr/>
          </p:nvCxnSpPr>
          <p:spPr bwMode="auto">
            <a:xfrm flipV="1">
              <a:off x="2211213" y="5777618"/>
              <a:ext cx="65972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1" idx="0"/>
              <a:endCxn id="35" idx="2"/>
            </p:cNvCxnSpPr>
            <p:nvPr/>
          </p:nvCxnSpPr>
          <p:spPr bwMode="auto">
            <a:xfrm flipV="1">
              <a:off x="2421821" y="5777618"/>
              <a:ext cx="449112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2" idx="0"/>
              <a:endCxn id="35" idx="2"/>
            </p:cNvCxnSpPr>
            <p:nvPr/>
          </p:nvCxnSpPr>
          <p:spPr bwMode="auto">
            <a:xfrm flipV="1">
              <a:off x="2632133" y="5777618"/>
              <a:ext cx="23880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0" idx="0"/>
              <a:endCxn id="36" idx="2"/>
            </p:cNvCxnSpPr>
            <p:nvPr/>
          </p:nvCxnSpPr>
          <p:spPr bwMode="auto">
            <a:xfrm flipV="1">
              <a:off x="2211213" y="5776560"/>
              <a:ext cx="870328" cy="54971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1" idx="0"/>
              <a:endCxn id="36" idx="2"/>
            </p:cNvCxnSpPr>
            <p:nvPr/>
          </p:nvCxnSpPr>
          <p:spPr bwMode="auto">
            <a:xfrm flipV="1">
              <a:off x="2421821" y="5776560"/>
              <a:ext cx="659720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2" idx="0"/>
              <a:endCxn id="36" idx="2"/>
            </p:cNvCxnSpPr>
            <p:nvPr/>
          </p:nvCxnSpPr>
          <p:spPr bwMode="auto">
            <a:xfrm flipV="1">
              <a:off x="2632133" y="5776560"/>
              <a:ext cx="449408" cy="54971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3" idx="0"/>
              <a:endCxn id="36" idx="2"/>
            </p:cNvCxnSpPr>
            <p:nvPr/>
          </p:nvCxnSpPr>
          <p:spPr bwMode="auto">
            <a:xfrm flipV="1">
              <a:off x="2842445" y="5776560"/>
              <a:ext cx="239096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" idx="0"/>
              <a:endCxn id="37" idx="2"/>
            </p:cNvCxnSpPr>
            <p:nvPr/>
          </p:nvCxnSpPr>
          <p:spPr bwMode="auto">
            <a:xfrm flipV="1">
              <a:off x="3052757" y="5777618"/>
              <a:ext cx="312192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" idx="0"/>
              <a:endCxn id="37" idx="2"/>
            </p:cNvCxnSpPr>
            <p:nvPr/>
          </p:nvCxnSpPr>
          <p:spPr bwMode="auto">
            <a:xfrm flipV="1">
              <a:off x="3263365" y="5777618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" idx="0"/>
              <a:endCxn id="37" idx="2"/>
            </p:cNvCxnSpPr>
            <p:nvPr/>
          </p:nvCxnSpPr>
          <p:spPr bwMode="auto">
            <a:xfrm flipH="1" flipV="1">
              <a:off x="3364949" y="5777618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" idx="0"/>
              <a:endCxn id="37" idx="2"/>
            </p:cNvCxnSpPr>
            <p:nvPr/>
          </p:nvCxnSpPr>
          <p:spPr bwMode="auto">
            <a:xfrm flipH="1" flipV="1">
              <a:off x="3364949" y="5777618"/>
              <a:ext cx="31904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39" idx="0"/>
              <a:endCxn id="29" idx="2"/>
            </p:cNvCxnSpPr>
            <p:nvPr/>
          </p:nvCxnSpPr>
          <p:spPr bwMode="auto">
            <a:xfrm flipH="1" flipV="1">
              <a:off x="3785573" y="5777618"/>
              <a:ext cx="629701" cy="54754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40" idx="0"/>
              <a:endCxn id="30" idx="2"/>
            </p:cNvCxnSpPr>
            <p:nvPr/>
          </p:nvCxnSpPr>
          <p:spPr bwMode="auto">
            <a:xfrm flipH="1" flipV="1">
              <a:off x="3996181" y="5776560"/>
              <a:ext cx="629405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9" idx="0"/>
              <a:endCxn id="38" idx="2"/>
            </p:cNvCxnSpPr>
            <p:nvPr/>
          </p:nvCxnSpPr>
          <p:spPr bwMode="auto">
            <a:xfrm flipH="1" flipV="1">
              <a:off x="3575261" y="5776560"/>
              <a:ext cx="63450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0" idx="0"/>
              <a:endCxn id="34" idx="2"/>
            </p:cNvCxnSpPr>
            <p:nvPr/>
          </p:nvCxnSpPr>
          <p:spPr bwMode="auto">
            <a:xfrm flipV="1">
              <a:off x="2211213" y="5778737"/>
              <a:ext cx="2292889" cy="547541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0" idx="0"/>
              <a:endCxn id="41" idx="2"/>
            </p:cNvCxnSpPr>
            <p:nvPr/>
          </p:nvCxnSpPr>
          <p:spPr bwMode="auto">
            <a:xfrm flipV="1">
              <a:off x="2211213" y="5778740"/>
              <a:ext cx="2503201" cy="54753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" idx="0"/>
              <a:endCxn id="41" idx="2"/>
            </p:cNvCxnSpPr>
            <p:nvPr/>
          </p:nvCxnSpPr>
          <p:spPr bwMode="auto">
            <a:xfrm flipV="1">
              <a:off x="2632133" y="5778740"/>
              <a:ext cx="2082281" cy="547538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9" idx="0"/>
              <a:endCxn id="37" idx="2"/>
            </p:cNvCxnSpPr>
            <p:nvPr/>
          </p:nvCxnSpPr>
          <p:spPr bwMode="auto">
            <a:xfrm flipH="1" flipV="1">
              <a:off x="3364949" y="5777618"/>
              <a:ext cx="844820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39" idx="0"/>
              <a:endCxn id="30" idx="2"/>
            </p:cNvCxnSpPr>
            <p:nvPr/>
          </p:nvCxnSpPr>
          <p:spPr bwMode="auto">
            <a:xfrm flipH="1" flipV="1">
              <a:off x="3996181" y="5776560"/>
              <a:ext cx="419093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9" idx="0"/>
              <a:endCxn id="30" idx="2"/>
            </p:cNvCxnSpPr>
            <p:nvPr/>
          </p:nvCxnSpPr>
          <p:spPr bwMode="auto">
            <a:xfrm flipH="1" flipV="1">
              <a:off x="3996181" y="5776560"/>
              <a:ext cx="21358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7" idx="0"/>
              <a:endCxn id="38" idx="2"/>
            </p:cNvCxnSpPr>
            <p:nvPr/>
          </p:nvCxnSpPr>
          <p:spPr bwMode="auto">
            <a:xfrm flipH="1" flipV="1">
              <a:off x="3575261" y="5776560"/>
              <a:ext cx="108728" cy="54866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7" idx="0"/>
              <a:endCxn id="29" idx="2"/>
            </p:cNvCxnSpPr>
            <p:nvPr/>
          </p:nvCxnSpPr>
          <p:spPr bwMode="auto">
            <a:xfrm flipV="1">
              <a:off x="3683989" y="5777618"/>
              <a:ext cx="101584" cy="547602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>
              <a:stCxn id="40" idx="0"/>
              <a:endCxn id="38" idx="2"/>
            </p:cNvCxnSpPr>
            <p:nvPr/>
          </p:nvCxnSpPr>
          <p:spPr bwMode="auto">
            <a:xfrm flipH="1" flipV="1">
              <a:off x="3575261" y="5776560"/>
              <a:ext cx="1050325" cy="548600"/>
            </a:xfrm>
            <a:prstGeom prst="straightConnector1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551396" y="1643093"/>
            <a:ext cx="3190739" cy="880717"/>
            <a:chOff x="2551396" y="1643093"/>
            <a:chExt cx="3190739" cy="880717"/>
          </a:xfrm>
        </p:grpSpPr>
        <p:sp>
          <p:nvSpPr>
            <p:cNvPr id="358" name="Rectangle 357"/>
            <p:cNvSpPr>
              <a:spLocks noChangeAspect="1"/>
            </p:cNvSpPr>
            <p:nvPr/>
          </p:nvSpPr>
          <p:spPr>
            <a:xfrm>
              <a:off x="4177502" y="1755905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9" name="Rectangle 358"/>
            <p:cNvSpPr>
              <a:spLocks noChangeAspect="1"/>
            </p:cNvSpPr>
            <p:nvPr/>
          </p:nvSpPr>
          <p:spPr>
            <a:xfrm>
              <a:off x="4387814" y="1754847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0" name="Rectangle 359"/>
            <p:cNvSpPr>
              <a:spLocks noChangeAspect="1"/>
            </p:cNvSpPr>
            <p:nvPr/>
          </p:nvSpPr>
          <p:spPr>
            <a:xfrm>
              <a:off x="4619294" y="1713569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1" name="Rectangle 360"/>
            <p:cNvSpPr>
              <a:spLocks noChangeAspect="1"/>
            </p:cNvSpPr>
            <p:nvPr/>
          </p:nvSpPr>
          <p:spPr>
            <a:xfrm>
              <a:off x="4913594" y="1754847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4" name="Rectangle 363"/>
            <p:cNvSpPr>
              <a:spLocks noChangeAspect="1"/>
            </p:cNvSpPr>
            <p:nvPr/>
          </p:nvSpPr>
          <p:spPr>
            <a:xfrm>
              <a:off x="3583248" y="1755905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5" name="Rectangle 364"/>
            <p:cNvSpPr>
              <a:spLocks noChangeAspect="1"/>
            </p:cNvSpPr>
            <p:nvPr/>
          </p:nvSpPr>
          <p:spPr>
            <a:xfrm>
              <a:off x="3793560" y="1754847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6" name="Rectangle 365"/>
            <p:cNvSpPr>
              <a:spLocks noChangeAspect="1"/>
            </p:cNvSpPr>
            <p:nvPr/>
          </p:nvSpPr>
          <p:spPr>
            <a:xfrm>
              <a:off x="5123906" y="1754850"/>
              <a:ext cx="210312" cy="2056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2" name="Straight Arrow Connector 341"/>
            <p:cNvCxnSpPr>
              <a:endCxn id="364" idx="2"/>
            </p:cNvCxnSpPr>
            <p:nvPr/>
          </p:nvCxnSpPr>
          <p:spPr bwMode="auto">
            <a:xfrm flipV="1">
              <a:off x="3195919" y="1961524"/>
              <a:ext cx="492485" cy="562286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>
              <a:endCxn id="365" idx="2"/>
            </p:cNvCxnSpPr>
            <p:nvPr/>
          </p:nvCxnSpPr>
          <p:spPr bwMode="auto">
            <a:xfrm flipV="1">
              <a:off x="3406527" y="1960466"/>
              <a:ext cx="492189" cy="562286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>
              <a:endCxn id="364" idx="2"/>
            </p:cNvCxnSpPr>
            <p:nvPr/>
          </p:nvCxnSpPr>
          <p:spPr bwMode="auto">
            <a:xfrm flipH="1" flipV="1">
              <a:off x="3688404" y="1961524"/>
              <a:ext cx="531010" cy="562286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 bwMode="auto">
            <a:xfrm flipH="1" flipV="1">
              <a:off x="3898716" y="1960466"/>
              <a:ext cx="531306" cy="562286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398" idx="0"/>
              <a:endCxn id="361" idx="2"/>
            </p:cNvCxnSpPr>
            <p:nvPr/>
          </p:nvCxnSpPr>
          <p:spPr bwMode="auto">
            <a:xfrm flipV="1">
              <a:off x="3753962" y="1960466"/>
              <a:ext cx="1264788" cy="559563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99" idx="0"/>
              <a:endCxn id="366" idx="2"/>
            </p:cNvCxnSpPr>
            <p:nvPr/>
          </p:nvCxnSpPr>
          <p:spPr bwMode="auto">
            <a:xfrm flipV="1">
              <a:off x="3964274" y="1960469"/>
              <a:ext cx="1264788" cy="558502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>
              <a:endCxn id="358" idx="2"/>
            </p:cNvCxnSpPr>
            <p:nvPr/>
          </p:nvCxnSpPr>
          <p:spPr bwMode="auto">
            <a:xfrm flipH="1" flipV="1">
              <a:off x="4282658" y="1961524"/>
              <a:ext cx="512715" cy="558815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 bwMode="auto">
            <a:xfrm flipH="1" flipV="1">
              <a:off x="4483439" y="1956689"/>
              <a:ext cx="522246" cy="562592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2" name="Picture 39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396" y="1643093"/>
              <a:ext cx="817840" cy="378251"/>
            </a:xfrm>
            <a:prstGeom prst="rect">
              <a:avLst/>
            </a:prstGeom>
          </p:spPr>
        </p:pic>
        <p:cxnSp>
          <p:nvCxnSpPr>
            <p:cNvPr id="405" name="Straight Arrow Connector 404"/>
            <p:cNvCxnSpPr>
              <a:stCxn id="395" idx="0"/>
              <a:endCxn id="361" idx="2"/>
            </p:cNvCxnSpPr>
            <p:nvPr/>
          </p:nvCxnSpPr>
          <p:spPr bwMode="auto">
            <a:xfrm flipH="1" flipV="1">
              <a:off x="5018750" y="1960466"/>
              <a:ext cx="513073" cy="558505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Arrow Connector 405"/>
            <p:cNvCxnSpPr>
              <a:stCxn id="400" idx="0"/>
              <a:endCxn id="366" idx="2"/>
            </p:cNvCxnSpPr>
            <p:nvPr/>
          </p:nvCxnSpPr>
          <p:spPr bwMode="auto">
            <a:xfrm flipH="1" flipV="1">
              <a:off x="5229062" y="1960469"/>
              <a:ext cx="513073" cy="558505"/>
            </a:xfrm>
            <a:prstGeom prst="straightConnector1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202269" y="2477693"/>
            <a:ext cx="4645022" cy="3094306"/>
            <a:chOff x="1202269" y="2477693"/>
            <a:chExt cx="4645022" cy="3094306"/>
          </a:xfrm>
        </p:grpSpPr>
        <p:grpSp>
          <p:nvGrpSpPr>
            <p:cNvPr id="15" name="Group 14"/>
            <p:cNvGrpSpPr/>
            <p:nvPr/>
          </p:nvGrpSpPr>
          <p:grpSpPr>
            <a:xfrm>
              <a:off x="2870933" y="2477693"/>
              <a:ext cx="2976358" cy="3094306"/>
              <a:chOff x="2870933" y="2477693"/>
              <a:chExt cx="2976358" cy="3094306"/>
            </a:xfrm>
          </p:grpSpPr>
          <p:cxnSp>
            <p:nvCxnSpPr>
              <p:cNvPr id="411" name="Straight Arrow Connector 410"/>
              <p:cNvCxnSpPr>
                <a:stCxn id="37" idx="0"/>
                <a:endCxn id="389" idx="2"/>
              </p:cNvCxnSpPr>
              <p:nvPr/>
            </p:nvCxnSpPr>
            <p:spPr bwMode="auto">
              <a:xfrm flipV="1">
                <a:off x="3364949" y="2725648"/>
                <a:ext cx="1430782" cy="2846351"/>
              </a:xfrm>
              <a:prstGeom prst="straightConnector1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Arrow Connector 411"/>
              <p:cNvCxnSpPr>
                <a:stCxn id="38" idx="0"/>
                <a:endCxn id="389" idx="2"/>
              </p:cNvCxnSpPr>
              <p:nvPr/>
            </p:nvCxnSpPr>
            <p:spPr bwMode="auto">
              <a:xfrm flipV="1">
                <a:off x="3575261" y="2725648"/>
                <a:ext cx="1220470" cy="2845293"/>
              </a:xfrm>
              <a:prstGeom prst="straightConnector1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Arrow Connector 412"/>
              <p:cNvCxnSpPr>
                <a:stCxn id="29" idx="0"/>
                <a:endCxn id="390" idx="2"/>
              </p:cNvCxnSpPr>
              <p:nvPr/>
            </p:nvCxnSpPr>
            <p:spPr bwMode="auto">
              <a:xfrm flipV="1">
                <a:off x="3785573" y="2724590"/>
                <a:ext cx="1220470" cy="2847409"/>
              </a:xfrm>
              <a:prstGeom prst="straightConnector1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Arrow Connector 413"/>
              <p:cNvCxnSpPr>
                <a:stCxn id="30" idx="0"/>
                <a:endCxn id="390" idx="2"/>
              </p:cNvCxnSpPr>
              <p:nvPr/>
            </p:nvCxnSpPr>
            <p:spPr bwMode="auto">
              <a:xfrm flipV="1">
                <a:off x="3996181" y="2724590"/>
                <a:ext cx="1009862" cy="2846351"/>
              </a:xfrm>
              <a:prstGeom prst="straightConnector1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Arrow Connector 402"/>
              <p:cNvCxnSpPr>
                <a:stCxn id="35" idx="0"/>
                <a:endCxn id="396" idx="2"/>
              </p:cNvCxnSpPr>
              <p:nvPr/>
            </p:nvCxnSpPr>
            <p:spPr bwMode="auto">
              <a:xfrm flipV="1">
                <a:off x="2870933" y="2725648"/>
                <a:ext cx="389013" cy="2846351"/>
              </a:xfrm>
              <a:prstGeom prst="straightConnector1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Arrow Connector 271"/>
              <p:cNvCxnSpPr>
                <a:stCxn id="36" idx="0"/>
                <a:endCxn id="397" idx="2"/>
              </p:cNvCxnSpPr>
              <p:nvPr/>
            </p:nvCxnSpPr>
            <p:spPr bwMode="auto">
              <a:xfrm flipV="1">
                <a:off x="3081541" y="2724590"/>
                <a:ext cx="389013" cy="2846351"/>
              </a:xfrm>
              <a:prstGeom prst="straightConnector1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Group 362"/>
              <p:cNvGrpSpPr/>
              <p:nvPr/>
            </p:nvGrpSpPr>
            <p:grpSpPr>
              <a:xfrm>
                <a:off x="3154790" y="2477693"/>
                <a:ext cx="2692501" cy="810241"/>
                <a:chOff x="3305659" y="4168019"/>
                <a:chExt cx="2692501" cy="810241"/>
              </a:xfrm>
            </p:grpSpPr>
            <p:grpSp>
              <p:nvGrpSpPr>
                <p:cNvPr id="367" name="Group 366"/>
                <p:cNvGrpSpPr/>
                <p:nvPr/>
              </p:nvGrpSpPr>
              <p:grpSpPr>
                <a:xfrm>
                  <a:off x="3305659" y="4168019"/>
                  <a:ext cx="2692501" cy="247955"/>
                  <a:chOff x="3295095" y="4923829"/>
                  <a:chExt cx="2692501" cy="247955"/>
                </a:xfrm>
                <a:noFill/>
              </p:grpSpPr>
              <p:sp>
                <p:nvSpPr>
                  <p:cNvPr id="386" name="Rectangle 385"/>
                  <p:cNvSpPr>
                    <a:spLocks noChangeAspect="1"/>
                  </p:cNvSpPr>
                  <p:nvPr/>
                </p:nvSpPr>
                <p:spPr>
                  <a:xfrm>
                    <a:off x="4318590" y="4966165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7" name="Rectangle 386"/>
                  <p:cNvSpPr>
                    <a:spLocks noChangeAspect="1"/>
                  </p:cNvSpPr>
                  <p:nvPr/>
                </p:nvSpPr>
                <p:spPr>
                  <a:xfrm>
                    <a:off x="4529198" y="4965107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9" name="Rectangle 388"/>
                  <p:cNvSpPr>
                    <a:spLocks noChangeAspect="1"/>
                  </p:cNvSpPr>
                  <p:nvPr/>
                </p:nvSpPr>
                <p:spPr>
                  <a:xfrm>
                    <a:off x="4830880" y="4966165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0" name="Rectangle 389"/>
                  <p:cNvSpPr>
                    <a:spLocks noChangeAspect="1"/>
                  </p:cNvSpPr>
                  <p:nvPr/>
                </p:nvSpPr>
                <p:spPr>
                  <a:xfrm>
                    <a:off x="5041192" y="4965107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4" name="Rectangle 393"/>
                  <p:cNvSpPr>
                    <a:spLocks noChangeAspect="1"/>
                  </p:cNvSpPr>
                  <p:nvPr/>
                </p:nvSpPr>
                <p:spPr>
                  <a:xfrm>
                    <a:off x="5272672" y="4923829"/>
                    <a:ext cx="296918" cy="205619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b">
                    <a:noAutofit/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…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5" name="Rectangle 394"/>
                  <p:cNvSpPr>
                    <a:spLocks noChangeAspect="1"/>
                  </p:cNvSpPr>
                  <p:nvPr/>
                </p:nvSpPr>
                <p:spPr>
                  <a:xfrm>
                    <a:off x="5566972" y="4965107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6" name="Rectangle 395"/>
                  <p:cNvSpPr>
                    <a:spLocks noChangeAspect="1"/>
                  </p:cNvSpPr>
                  <p:nvPr/>
                </p:nvSpPr>
                <p:spPr>
                  <a:xfrm>
                    <a:off x="3295095" y="4966165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7" name="Rectangle 396"/>
                  <p:cNvSpPr>
                    <a:spLocks noChangeAspect="1"/>
                  </p:cNvSpPr>
                  <p:nvPr/>
                </p:nvSpPr>
                <p:spPr>
                  <a:xfrm>
                    <a:off x="3505703" y="4965107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8" name="Rectangle 397"/>
                  <p:cNvSpPr>
                    <a:spLocks noChangeAspect="1"/>
                  </p:cNvSpPr>
                  <p:nvPr/>
                </p:nvSpPr>
                <p:spPr>
                  <a:xfrm>
                    <a:off x="3789111" y="4966165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9" name="Rectangle 398"/>
                  <p:cNvSpPr>
                    <a:spLocks noChangeAspect="1"/>
                  </p:cNvSpPr>
                  <p:nvPr/>
                </p:nvSpPr>
                <p:spPr>
                  <a:xfrm>
                    <a:off x="3999423" y="4965107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0" name="Rectangle 399"/>
                  <p:cNvSpPr>
                    <a:spLocks noChangeAspect="1"/>
                  </p:cNvSpPr>
                  <p:nvPr/>
                </p:nvSpPr>
                <p:spPr>
                  <a:xfrm>
                    <a:off x="5777284" y="4965110"/>
                    <a:ext cx="210312" cy="205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368" name="Straight Arrow Connector 367"/>
                <p:cNvCxnSpPr>
                  <a:endCxn id="398" idx="2"/>
                </p:cNvCxnSpPr>
                <p:nvPr/>
              </p:nvCxnSpPr>
              <p:spPr bwMode="auto">
                <a:xfrm flipV="1">
                  <a:off x="3412346" y="4415974"/>
                  <a:ext cx="492485" cy="56228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Arrow Connector 368"/>
                <p:cNvCxnSpPr>
                  <a:endCxn id="399" idx="2"/>
                </p:cNvCxnSpPr>
                <p:nvPr/>
              </p:nvCxnSpPr>
              <p:spPr bwMode="auto">
                <a:xfrm flipV="1">
                  <a:off x="3622954" y="4414916"/>
                  <a:ext cx="492189" cy="56228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Arrow Connector 373"/>
                <p:cNvCxnSpPr>
                  <a:endCxn id="398" idx="2"/>
                </p:cNvCxnSpPr>
                <p:nvPr/>
              </p:nvCxnSpPr>
              <p:spPr bwMode="auto">
                <a:xfrm flipH="1" flipV="1">
                  <a:off x="3904831" y="4415974"/>
                  <a:ext cx="531010" cy="56228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Arrow Connector 374"/>
                <p:cNvCxnSpPr>
                  <a:endCxn id="399" idx="2"/>
                </p:cNvCxnSpPr>
                <p:nvPr/>
              </p:nvCxnSpPr>
              <p:spPr bwMode="auto">
                <a:xfrm flipH="1" flipV="1">
                  <a:off x="4115143" y="4414916"/>
                  <a:ext cx="531306" cy="56228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Arrow Connector 376"/>
                <p:cNvCxnSpPr>
                  <a:endCxn id="389" idx="2"/>
                </p:cNvCxnSpPr>
                <p:nvPr/>
              </p:nvCxnSpPr>
              <p:spPr bwMode="auto">
                <a:xfrm flipV="1">
                  <a:off x="3906362" y="4415974"/>
                  <a:ext cx="1040238" cy="56228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Arrow Connector 377"/>
                <p:cNvCxnSpPr>
                  <a:endCxn id="390" idx="2"/>
                </p:cNvCxnSpPr>
                <p:nvPr/>
              </p:nvCxnSpPr>
              <p:spPr bwMode="auto">
                <a:xfrm flipV="1">
                  <a:off x="4116674" y="4414916"/>
                  <a:ext cx="1040238" cy="56228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Arrow Connector 379"/>
                <p:cNvCxnSpPr>
                  <a:endCxn id="386" idx="2"/>
                </p:cNvCxnSpPr>
                <p:nvPr/>
              </p:nvCxnSpPr>
              <p:spPr bwMode="auto">
                <a:xfrm flipH="1" flipV="1">
                  <a:off x="4434310" y="4415974"/>
                  <a:ext cx="1249913" cy="561228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Arrow Connector 380"/>
                <p:cNvCxnSpPr>
                  <a:endCxn id="387" idx="2"/>
                </p:cNvCxnSpPr>
                <p:nvPr/>
              </p:nvCxnSpPr>
              <p:spPr bwMode="auto">
                <a:xfrm flipH="1" flipV="1">
                  <a:off x="4644918" y="4414916"/>
                  <a:ext cx="1249617" cy="562289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Arrow Connector 382"/>
                <p:cNvCxnSpPr>
                  <a:endCxn id="395" idx="2"/>
                </p:cNvCxnSpPr>
                <p:nvPr/>
              </p:nvCxnSpPr>
              <p:spPr bwMode="auto">
                <a:xfrm flipV="1">
                  <a:off x="4435841" y="4414916"/>
                  <a:ext cx="1246851" cy="563344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Arrow Connector 383"/>
                <p:cNvCxnSpPr>
                  <a:endCxn id="400" idx="2"/>
                </p:cNvCxnSpPr>
                <p:nvPr/>
              </p:nvCxnSpPr>
              <p:spPr bwMode="auto">
                <a:xfrm flipV="1">
                  <a:off x="4646449" y="4414919"/>
                  <a:ext cx="1246555" cy="562283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269" y="3200701"/>
              <a:ext cx="1240971" cy="982436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304" y="2540001"/>
              <a:ext cx="241602" cy="245533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870933" y="3246656"/>
            <a:ext cx="2979777" cy="2325343"/>
            <a:chOff x="2870933" y="3246656"/>
            <a:chExt cx="2979777" cy="2325343"/>
          </a:xfrm>
        </p:grpSpPr>
        <p:cxnSp>
          <p:nvCxnSpPr>
            <p:cNvPr id="401" name="Straight Arrow Connector 400"/>
            <p:cNvCxnSpPr>
              <a:stCxn id="35" idx="0"/>
              <a:endCxn id="336" idx="2"/>
            </p:cNvCxnSpPr>
            <p:nvPr/>
          </p:nvCxnSpPr>
          <p:spPr bwMode="auto">
            <a:xfrm flipV="1">
              <a:off x="2870933" y="3494611"/>
              <a:ext cx="392432" cy="2077388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271"/>
            <p:cNvCxnSpPr>
              <a:stCxn id="36" idx="0"/>
              <a:endCxn id="337" idx="2"/>
            </p:cNvCxnSpPr>
            <p:nvPr/>
          </p:nvCxnSpPr>
          <p:spPr bwMode="auto">
            <a:xfrm flipV="1">
              <a:off x="3081541" y="3493553"/>
              <a:ext cx="392432" cy="2077388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Arrow Connector 406"/>
            <p:cNvCxnSpPr>
              <a:stCxn id="37" idx="0"/>
              <a:endCxn id="330" idx="2"/>
            </p:cNvCxnSpPr>
            <p:nvPr/>
          </p:nvCxnSpPr>
          <p:spPr bwMode="auto">
            <a:xfrm flipV="1">
              <a:off x="3364949" y="3494611"/>
              <a:ext cx="1434201" cy="2077388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>
              <a:stCxn id="38" idx="0"/>
              <a:endCxn id="330" idx="2"/>
            </p:cNvCxnSpPr>
            <p:nvPr/>
          </p:nvCxnSpPr>
          <p:spPr bwMode="auto">
            <a:xfrm flipV="1">
              <a:off x="3575261" y="3494611"/>
              <a:ext cx="1223889" cy="2076330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>
              <a:stCxn id="29" idx="0"/>
              <a:endCxn id="331" idx="2"/>
            </p:cNvCxnSpPr>
            <p:nvPr/>
          </p:nvCxnSpPr>
          <p:spPr bwMode="auto">
            <a:xfrm flipV="1">
              <a:off x="3785573" y="3493553"/>
              <a:ext cx="1223889" cy="2078446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Arrow Connector 409"/>
            <p:cNvCxnSpPr>
              <a:stCxn id="30" idx="0"/>
              <a:endCxn id="331" idx="2"/>
            </p:cNvCxnSpPr>
            <p:nvPr/>
          </p:nvCxnSpPr>
          <p:spPr bwMode="auto">
            <a:xfrm flipV="1">
              <a:off x="3996181" y="3493553"/>
              <a:ext cx="1013281" cy="2077388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3" name="Group 272"/>
            <p:cNvGrpSpPr/>
            <p:nvPr/>
          </p:nvGrpSpPr>
          <p:grpSpPr>
            <a:xfrm>
              <a:off x="3158209" y="3246656"/>
              <a:ext cx="2692501" cy="810241"/>
              <a:chOff x="3305659" y="4168019"/>
              <a:chExt cx="2692501" cy="810241"/>
            </a:xfrm>
          </p:grpSpPr>
          <p:grpSp>
            <p:nvGrpSpPr>
              <p:cNvPr id="327" name="Group 326"/>
              <p:cNvGrpSpPr/>
              <p:nvPr/>
            </p:nvGrpSpPr>
            <p:grpSpPr>
              <a:xfrm>
                <a:off x="3305659" y="4168019"/>
                <a:ext cx="2692501" cy="247955"/>
                <a:chOff x="3295095" y="4923829"/>
                <a:chExt cx="2692501" cy="247955"/>
              </a:xfrm>
              <a:noFill/>
            </p:grpSpPr>
            <p:sp>
              <p:nvSpPr>
                <p:cNvPr id="328" name="Rectangle 327"/>
                <p:cNvSpPr>
                  <a:spLocks noChangeAspect="1"/>
                </p:cNvSpPr>
                <p:nvPr/>
              </p:nvSpPr>
              <p:spPr>
                <a:xfrm>
                  <a:off x="4318590" y="4966165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9" name="Rectangle 328"/>
                <p:cNvSpPr>
                  <a:spLocks noChangeAspect="1"/>
                </p:cNvSpPr>
                <p:nvPr/>
              </p:nvSpPr>
              <p:spPr>
                <a:xfrm>
                  <a:off x="4529198" y="4965107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0" name="Rectangle 329"/>
                <p:cNvSpPr>
                  <a:spLocks noChangeAspect="1"/>
                </p:cNvSpPr>
                <p:nvPr/>
              </p:nvSpPr>
              <p:spPr>
                <a:xfrm>
                  <a:off x="4830880" y="4966165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1" name="Rectangle 330"/>
                <p:cNvSpPr>
                  <a:spLocks noChangeAspect="1"/>
                </p:cNvSpPr>
                <p:nvPr/>
              </p:nvSpPr>
              <p:spPr>
                <a:xfrm>
                  <a:off x="5041192" y="4965107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2" name="Rectangle 331"/>
                <p:cNvSpPr>
                  <a:spLocks noChangeAspect="1"/>
                </p:cNvSpPr>
                <p:nvPr/>
              </p:nvSpPr>
              <p:spPr>
                <a:xfrm>
                  <a:off x="5272672" y="4923829"/>
                  <a:ext cx="296918" cy="20561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b">
                  <a:no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…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5" name="Rectangle 334"/>
                <p:cNvSpPr>
                  <a:spLocks noChangeAspect="1"/>
                </p:cNvSpPr>
                <p:nvPr/>
              </p:nvSpPr>
              <p:spPr>
                <a:xfrm>
                  <a:off x="5566972" y="4965107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6" name="Rectangle 335"/>
                <p:cNvSpPr>
                  <a:spLocks noChangeAspect="1"/>
                </p:cNvSpPr>
                <p:nvPr/>
              </p:nvSpPr>
              <p:spPr>
                <a:xfrm>
                  <a:off x="3295095" y="4966165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7" name="Rectangle 336"/>
                <p:cNvSpPr>
                  <a:spLocks noChangeAspect="1"/>
                </p:cNvSpPr>
                <p:nvPr/>
              </p:nvSpPr>
              <p:spPr>
                <a:xfrm>
                  <a:off x="3505703" y="4965107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8" name="Rectangle 337"/>
                <p:cNvSpPr>
                  <a:spLocks noChangeAspect="1"/>
                </p:cNvSpPr>
                <p:nvPr/>
              </p:nvSpPr>
              <p:spPr>
                <a:xfrm>
                  <a:off x="3789111" y="4966165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9" name="Rectangle 338"/>
                <p:cNvSpPr>
                  <a:spLocks noChangeAspect="1"/>
                </p:cNvSpPr>
                <p:nvPr/>
              </p:nvSpPr>
              <p:spPr>
                <a:xfrm>
                  <a:off x="3999423" y="4965107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0" name="Rectangle 339"/>
                <p:cNvSpPr>
                  <a:spLocks noChangeAspect="1"/>
                </p:cNvSpPr>
                <p:nvPr/>
              </p:nvSpPr>
              <p:spPr>
                <a:xfrm>
                  <a:off x="5777284" y="4965110"/>
                  <a:ext cx="210312" cy="205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41" name="Straight Arrow Connector 340"/>
              <p:cNvCxnSpPr>
                <a:endCxn id="338" idx="2"/>
              </p:cNvCxnSpPr>
              <p:nvPr/>
            </p:nvCxnSpPr>
            <p:spPr bwMode="auto">
              <a:xfrm flipV="1">
                <a:off x="3412346" y="4415974"/>
                <a:ext cx="492485" cy="56228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Arrow Connector 345"/>
              <p:cNvCxnSpPr>
                <a:endCxn id="339" idx="2"/>
              </p:cNvCxnSpPr>
              <p:nvPr/>
            </p:nvCxnSpPr>
            <p:spPr bwMode="auto">
              <a:xfrm flipV="1">
                <a:off x="3622954" y="4414916"/>
                <a:ext cx="492189" cy="56228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Arrow Connector 346"/>
              <p:cNvCxnSpPr>
                <a:endCxn id="338" idx="2"/>
              </p:cNvCxnSpPr>
              <p:nvPr/>
            </p:nvCxnSpPr>
            <p:spPr bwMode="auto">
              <a:xfrm flipH="1" flipV="1">
                <a:off x="3904831" y="4415974"/>
                <a:ext cx="531010" cy="56228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Arrow Connector 349"/>
              <p:cNvCxnSpPr>
                <a:endCxn id="339" idx="2"/>
              </p:cNvCxnSpPr>
              <p:nvPr/>
            </p:nvCxnSpPr>
            <p:spPr bwMode="auto">
              <a:xfrm flipH="1" flipV="1">
                <a:off x="4115143" y="4414916"/>
                <a:ext cx="531306" cy="56228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Arrow Connector 350"/>
              <p:cNvCxnSpPr>
                <a:endCxn id="330" idx="2"/>
              </p:cNvCxnSpPr>
              <p:nvPr/>
            </p:nvCxnSpPr>
            <p:spPr bwMode="auto">
              <a:xfrm flipV="1">
                <a:off x="3906362" y="4415974"/>
                <a:ext cx="1040238" cy="56228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Arrow Connector 351"/>
              <p:cNvCxnSpPr>
                <a:endCxn id="331" idx="2"/>
              </p:cNvCxnSpPr>
              <p:nvPr/>
            </p:nvCxnSpPr>
            <p:spPr bwMode="auto">
              <a:xfrm flipV="1">
                <a:off x="4116674" y="4414916"/>
                <a:ext cx="1040238" cy="56228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Arrow Connector 352"/>
              <p:cNvCxnSpPr>
                <a:endCxn id="328" idx="2"/>
              </p:cNvCxnSpPr>
              <p:nvPr/>
            </p:nvCxnSpPr>
            <p:spPr bwMode="auto">
              <a:xfrm flipH="1" flipV="1">
                <a:off x="4434310" y="4415974"/>
                <a:ext cx="1249913" cy="561228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>
                <a:endCxn id="329" idx="2"/>
              </p:cNvCxnSpPr>
              <p:nvPr/>
            </p:nvCxnSpPr>
            <p:spPr bwMode="auto">
              <a:xfrm flipH="1" flipV="1">
                <a:off x="4644918" y="4414916"/>
                <a:ext cx="1249617" cy="562289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Arrow Connector 356"/>
              <p:cNvCxnSpPr>
                <a:endCxn id="335" idx="2"/>
              </p:cNvCxnSpPr>
              <p:nvPr/>
            </p:nvCxnSpPr>
            <p:spPr bwMode="auto">
              <a:xfrm flipV="1">
                <a:off x="4435841" y="4414916"/>
                <a:ext cx="1246851" cy="563344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Arrow Connector 361"/>
              <p:cNvCxnSpPr>
                <a:endCxn id="340" idx="2"/>
              </p:cNvCxnSpPr>
              <p:nvPr/>
            </p:nvCxnSpPr>
            <p:spPr bwMode="auto">
              <a:xfrm flipV="1">
                <a:off x="4646449" y="4414919"/>
                <a:ext cx="1246555" cy="562283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2870933" y="4015619"/>
            <a:ext cx="5157374" cy="2210437"/>
            <a:chOff x="2870933" y="4015619"/>
            <a:chExt cx="5157374" cy="2210437"/>
          </a:xfrm>
        </p:grpSpPr>
        <p:cxnSp>
          <p:nvCxnSpPr>
            <p:cNvPr id="272" name="Straight Arrow Connector 271"/>
            <p:cNvCxnSpPr>
              <a:stCxn id="35" idx="0"/>
              <a:endCxn id="164" idx="2"/>
            </p:cNvCxnSpPr>
            <p:nvPr/>
          </p:nvCxnSpPr>
          <p:spPr bwMode="auto">
            <a:xfrm flipV="1">
              <a:off x="2870933" y="4263574"/>
              <a:ext cx="387482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1"/>
            <p:cNvCxnSpPr>
              <a:stCxn id="36" idx="0"/>
              <a:endCxn id="165" idx="2"/>
            </p:cNvCxnSpPr>
            <p:nvPr/>
          </p:nvCxnSpPr>
          <p:spPr bwMode="auto">
            <a:xfrm flipV="1">
              <a:off x="3081541" y="4262516"/>
              <a:ext cx="387482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71"/>
            <p:cNvCxnSpPr>
              <a:stCxn id="34" idx="0"/>
              <a:endCxn id="162" idx="2"/>
            </p:cNvCxnSpPr>
            <p:nvPr/>
          </p:nvCxnSpPr>
          <p:spPr bwMode="auto">
            <a:xfrm flipV="1">
              <a:off x="4504102" y="4221238"/>
              <a:ext cx="775193" cy="1351880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71"/>
            <p:cNvCxnSpPr>
              <a:stCxn id="41" idx="0"/>
              <a:endCxn id="162" idx="2"/>
            </p:cNvCxnSpPr>
            <p:nvPr/>
          </p:nvCxnSpPr>
          <p:spPr bwMode="auto">
            <a:xfrm flipV="1">
              <a:off x="4714414" y="4221238"/>
              <a:ext cx="564881" cy="1351883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stCxn id="37" idx="0"/>
              <a:endCxn id="160" idx="2"/>
            </p:cNvCxnSpPr>
            <p:nvPr/>
          </p:nvCxnSpPr>
          <p:spPr bwMode="auto">
            <a:xfrm flipV="1">
              <a:off x="3364949" y="4263574"/>
              <a:ext cx="1429251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>
              <a:stCxn id="38" idx="0"/>
              <a:endCxn id="160" idx="2"/>
            </p:cNvCxnSpPr>
            <p:nvPr/>
          </p:nvCxnSpPr>
          <p:spPr bwMode="auto">
            <a:xfrm flipV="1">
              <a:off x="3575261" y="4263574"/>
              <a:ext cx="1218939" cy="1307367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>
              <a:stCxn id="29" idx="0"/>
              <a:endCxn id="161" idx="2"/>
            </p:cNvCxnSpPr>
            <p:nvPr/>
          </p:nvCxnSpPr>
          <p:spPr bwMode="auto">
            <a:xfrm flipV="1">
              <a:off x="3785573" y="4262516"/>
              <a:ext cx="1218939" cy="1309483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30" idx="0"/>
              <a:endCxn id="161" idx="2"/>
            </p:cNvCxnSpPr>
            <p:nvPr/>
          </p:nvCxnSpPr>
          <p:spPr bwMode="auto">
            <a:xfrm flipV="1">
              <a:off x="3996181" y="4262516"/>
              <a:ext cx="1008331" cy="1308425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68"/>
            <p:cNvGrpSpPr/>
            <p:nvPr/>
          </p:nvGrpSpPr>
          <p:grpSpPr>
            <a:xfrm>
              <a:off x="3153259" y="4015619"/>
              <a:ext cx="2692501" cy="247955"/>
              <a:chOff x="3295095" y="4923829"/>
              <a:chExt cx="2692501" cy="247955"/>
            </a:xfrm>
            <a:noFill/>
          </p:grpSpPr>
          <p:sp>
            <p:nvSpPr>
              <p:cNvPr id="158" name="Rectangle 157"/>
              <p:cNvSpPr>
                <a:spLocks noChangeAspect="1"/>
              </p:cNvSpPr>
              <p:nvPr/>
            </p:nvSpPr>
            <p:spPr>
              <a:xfrm>
                <a:off x="4318590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>
                <a:spLocks noChangeAspect="1"/>
              </p:cNvSpPr>
              <p:nvPr/>
            </p:nvSpPr>
            <p:spPr>
              <a:xfrm>
                <a:off x="4529198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>
                <a:spLocks noChangeAspect="1"/>
              </p:cNvSpPr>
              <p:nvPr/>
            </p:nvSpPr>
            <p:spPr>
              <a:xfrm>
                <a:off x="4830880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>
                <a:spLocks noChangeAspect="1"/>
              </p:cNvSpPr>
              <p:nvPr/>
            </p:nvSpPr>
            <p:spPr>
              <a:xfrm>
                <a:off x="5041192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>
                <a:spLocks noChangeAspect="1"/>
              </p:cNvSpPr>
              <p:nvPr/>
            </p:nvSpPr>
            <p:spPr>
              <a:xfrm>
                <a:off x="5272672" y="4923829"/>
                <a:ext cx="296918" cy="2056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b">
                <a:no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…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>
                <a:spLocks noChangeAspect="1"/>
              </p:cNvSpPr>
              <p:nvPr/>
            </p:nvSpPr>
            <p:spPr>
              <a:xfrm>
                <a:off x="5566972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>
                <a:spLocks noChangeAspect="1"/>
              </p:cNvSpPr>
              <p:nvPr/>
            </p:nvSpPr>
            <p:spPr>
              <a:xfrm>
                <a:off x="3295095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3505703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>
                <a:spLocks noChangeAspect="1"/>
              </p:cNvSpPr>
              <p:nvPr/>
            </p:nvSpPr>
            <p:spPr>
              <a:xfrm>
                <a:off x="3789111" y="4966165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>
                <a:spLocks noChangeAspect="1"/>
              </p:cNvSpPr>
              <p:nvPr/>
            </p:nvSpPr>
            <p:spPr>
              <a:xfrm>
                <a:off x="3999423" y="4965107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>
                <a:spLocks noChangeAspect="1"/>
              </p:cNvSpPr>
              <p:nvPr/>
            </p:nvSpPr>
            <p:spPr>
              <a:xfrm>
                <a:off x="5777284" y="4965110"/>
                <a:ext cx="210312" cy="205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73" name="Straight Arrow Connector 172"/>
            <p:cNvCxnSpPr>
              <a:stCxn id="147" idx="0"/>
              <a:endCxn id="166" idx="2"/>
            </p:cNvCxnSpPr>
            <p:nvPr/>
          </p:nvCxnSpPr>
          <p:spPr bwMode="auto">
            <a:xfrm flipV="1">
              <a:off x="3259946" y="4263574"/>
              <a:ext cx="492485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48" idx="0"/>
              <a:endCxn id="167" idx="2"/>
            </p:cNvCxnSpPr>
            <p:nvPr/>
          </p:nvCxnSpPr>
          <p:spPr bwMode="auto">
            <a:xfrm flipV="1">
              <a:off x="3470554" y="4262516"/>
              <a:ext cx="492189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>
              <a:stCxn id="141" idx="0"/>
              <a:endCxn id="166" idx="2"/>
            </p:cNvCxnSpPr>
            <p:nvPr/>
          </p:nvCxnSpPr>
          <p:spPr bwMode="auto">
            <a:xfrm flipH="1" flipV="1">
              <a:off x="3752431" y="4263574"/>
              <a:ext cx="531010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>
              <a:stCxn id="142" idx="0"/>
              <a:endCxn id="167" idx="2"/>
            </p:cNvCxnSpPr>
            <p:nvPr/>
          </p:nvCxnSpPr>
          <p:spPr bwMode="auto">
            <a:xfrm flipH="1" flipV="1">
              <a:off x="3962743" y="4262516"/>
              <a:ext cx="531306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stCxn id="149" idx="0"/>
              <a:endCxn id="160" idx="2"/>
            </p:cNvCxnSpPr>
            <p:nvPr/>
          </p:nvCxnSpPr>
          <p:spPr bwMode="auto">
            <a:xfrm flipV="1">
              <a:off x="3753962" y="4263574"/>
              <a:ext cx="1040238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150" idx="0"/>
              <a:endCxn id="161" idx="2"/>
            </p:cNvCxnSpPr>
            <p:nvPr/>
          </p:nvCxnSpPr>
          <p:spPr bwMode="auto">
            <a:xfrm flipV="1">
              <a:off x="3964274" y="4262516"/>
              <a:ext cx="1040238" cy="5622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46" idx="0"/>
              <a:endCxn id="158" idx="2"/>
            </p:cNvCxnSpPr>
            <p:nvPr/>
          </p:nvCxnSpPr>
          <p:spPr bwMode="auto">
            <a:xfrm flipH="1" flipV="1">
              <a:off x="4281910" y="4263574"/>
              <a:ext cx="1249913" cy="56122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51" idx="0"/>
              <a:endCxn id="159" idx="2"/>
            </p:cNvCxnSpPr>
            <p:nvPr/>
          </p:nvCxnSpPr>
          <p:spPr bwMode="auto">
            <a:xfrm flipH="1" flipV="1">
              <a:off x="4492518" y="4262516"/>
              <a:ext cx="1249617" cy="562289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>
              <a:stCxn id="141" idx="0"/>
              <a:endCxn id="205" idx="2"/>
            </p:cNvCxnSpPr>
            <p:nvPr/>
          </p:nvCxnSpPr>
          <p:spPr bwMode="auto">
            <a:xfrm rot="16200000" flipH="1">
              <a:off x="4881260" y="4228041"/>
              <a:ext cx="1400196" cy="2595834"/>
            </a:xfrm>
            <a:prstGeom prst="curvedConnector5">
              <a:avLst>
                <a:gd name="adj1" fmla="val -20773"/>
                <a:gd name="adj2" fmla="val 84022"/>
                <a:gd name="adj3" fmla="val 110101"/>
              </a:avLst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>
              <a:stCxn id="142" idx="0"/>
              <a:endCxn id="204" idx="2"/>
            </p:cNvCxnSpPr>
            <p:nvPr/>
          </p:nvCxnSpPr>
          <p:spPr bwMode="auto">
            <a:xfrm rot="16200000" flipH="1">
              <a:off x="5560964" y="3757887"/>
              <a:ext cx="1400428" cy="3534259"/>
            </a:xfrm>
            <a:prstGeom prst="curvedConnector5">
              <a:avLst>
                <a:gd name="adj1" fmla="val -16324"/>
                <a:gd name="adj2" fmla="val 50327"/>
                <a:gd name="adj3" fmla="val 133218"/>
              </a:avLst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154790" y="4783524"/>
            <a:ext cx="2692501" cy="247955"/>
            <a:chOff x="3154790" y="4783524"/>
            <a:chExt cx="2692501" cy="247955"/>
          </a:xfrm>
        </p:grpSpPr>
        <p:sp>
          <p:nvSpPr>
            <p:cNvPr id="141" name="Rectangle 140"/>
            <p:cNvSpPr>
              <a:spLocks noChangeAspect="1"/>
            </p:cNvSpPr>
            <p:nvPr/>
          </p:nvSpPr>
          <p:spPr>
            <a:xfrm>
              <a:off x="4178285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>
            <a:xfrm>
              <a:off x="4388893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>
            <a:xfrm>
              <a:off x="4690575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>
            <a:xfrm>
              <a:off x="4900887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>
              <a:spLocks noChangeAspect="1"/>
            </p:cNvSpPr>
            <p:nvPr/>
          </p:nvSpPr>
          <p:spPr>
            <a:xfrm>
              <a:off x="5132367" y="4783524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>
              <a:spLocks noChangeAspect="1"/>
            </p:cNvSpPr>
            <p:nvPr/>
          </p:nvSpPr>
          <p:spPr>
            <a:xfrm>
              <a:off x="5426667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/>
            <p:cNvSpPr>
              <a:spLocks noChangeAspect="1"/>
            </p:cNvSpPr>
            <p:nvPr/>
          </p:nvSpPr>
          <p:spPr>
            <a:xfrm>
              <a:off x="3154790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/>
            <p:cNvSpPr>
              <a:spLocks noChangeAspect="1"/>
            </p:cNvSpPr>
            <p:nvPr/>
          </p:nvSpPr>
          <p:spPr>
            <a:xfrm>
              <a:off x="3365398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>
              <a:spLocks noChangeAspect="1"/>
            </p:cNvSpPr>
            <p:nvPr/>
          </p:nvSpPr>
          <p:spPr>
            <a:xfrm>
              <a:off x="3648806" y="48258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spect="1"/>
            </p:cNvSpPr>
            <p:nvPr/>
          </p:nvSpPr>
          <p:spPr>
            <a:xfrm>
              <a:off x="3859118" y="48248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>
            <a:xfrm>
              <a:off x="5636979" y="482480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6797234" y="4080591"/>
            <a:ext cx="1313345" cy="2145465"/>
            <a:chOff x="1903833" y="1316222"/>
            <a:chExt cx="1683384" cy="2749957"/>
          </a:xfrm>
        </p:grpSpPr>
        <p:sp>
          <p:nvSpPr>
            <p:cNvPr id="201" name="Rectangle 200"/>
            <p:cNvSpPr>
              <a:spLocks noChangeAspect="1"/>
            </p:cNvSpPr>
            <p:nvPr/>
          </p:nvSpPr>
          <p:spPr>
            <a:xfrm>
              <a:off x="2745377" y="38605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2" name="Rectangle 201"/>
            <p:cNvSpPr>
              <a:spLocks noChangeAspect="1"/>
            </p:cNvSpPr>
            <p:nvPr/>
          </p:nvSpPr>
          <p:spPr>
            <a:xfrm>
              <a:off x="2955985" y="38595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3166297" y="38605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>
            <a:xfrm>
              <a:off x="3376609" y="38595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>
            <a:xfrm>
              <a:off x="1903833" y="38605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2114441" y="38595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2324753" y="38605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2535065" y="385950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1917328" y="332228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2127936" y="3321223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1" name="Rectangle 210"/>
            <p:cNvSpPr>
              <a:spLocks noChangeAspect="1"/>
            </p:cNvSpPr>
            <p:nvPr/>
          </p:nvSpPr>
          <p:spPr>
            <a:xfrm>
              <a:off x="2337904" y="332228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2" name="Rectangle 211"/>
            <p:cNvSpPr>
              <a:spLocks noChangeAspect="1"/>
            </p:cNvSpPr>
            <p:nvPr/>
          </p:nvSpPr>
          <p:spPr>
            <a:xfrm>
              <a:off x="2548216" y="3321223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13" name="Straight Arrow Connector 212"/>
            <p:cNvCxnSpPr>
              <a:stCxn id="205" idx="0"/>
              <a:endCxn id="209" idx="2"/>
            </p:cNvCxnSpPr>
            <p:nvPr/>
          </p:nvCxnSpPr>
          <p:spPr bwMode="auto">
            <a:xfrm flipV="1">
              <a:off x="2008989" y="3527900"/>
              <a:ext cx="13495" cy="332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>
              <a:stCxn id="206" idx="0"/>
              <a:endCxn id="210" idx="2"/>
            </p:cNvCxnSpPr>
            <p:nvPr/>
          </p:nvCxnSpPr>
          <p:spPr bwMode="auto">
            <a:xfrm flipV="1">
              <a:off x="2219597" y="3526842"/>
              <a:ext cx="13495" cy="332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201" idx="0"/>
              <a:endCxn id="209" idx="2"/>
            </p:cNvCxnSpPr>
            <p:nvPr/>
          </p:nvCxnSpPr>
          <p:spPr bwMode="auto">
            <a:xfrm flipH="1" flipV="1">
              <a:off x="2022484" y="3527900"/>
              <a:ext cx="828049" cy="332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202" idx="0"/>
              <a:endCxn id="210" idx="2"/>
            </p:cNvCxnSpPr>
            <p:nvPr/>
          </p:nvCxnSpPr>
          <p:spPr bwMode="auto">
            <a:xfrm flipH="1" flipV="1">
              <a:off x="2233092" y="3526842"/>
              <a:ext cx="828049" cy="332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203" idx="0"/>
              <a:endCxn id="211" idx="2"/>
            </p:cNvCxnSpPr>
            <p:nvPr/>
          </p:nvCxnSpPr>
          <p:spPr bwMode="auto">
            <a:xfrm flipH="1" flipV="1">
              <a:off x="2443060" y="3527900"/>
              <a:ext cx="828393" cy="332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07" idx="0"/>
              <a:endCxn id="211" idx="2"/>
            </p:cNvCxnSpPr>
            <p:nvPr/>
          </p:nvCxnSpPr>
          <p:spPr bwMode="auto">
            <a:xfrm flipV="1">
              <a:off x="2429909" y="3527900"/>
              <a:ext cx="13151" cy="332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>
              <a:stCxn id="204" idx="0"/>
              <a:endCxn id="212" idx="2"/>
            </p:cNvCxnSpPr>
            <p:nvPr/>
          </p:nvCxnSpPr>
          <p:spPr bwMode="auto">
            <a:xfrm flipH="1" flipV="1">
              <a:off x="2653372" y="3526842"/>
              <a:ext cx="828393" cy="332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208" idx="0"/>
              <a:endCxn id="212" idx="2"/>
            </p:cNvCxnSpPr>
            <p:nvPr/>
          </p:nvCxnSpPr>
          <p:spPr bwMode="auto">
            <a:xfrm flipV="1">
              <a:off x="2640221" y="3526842"/>
              <a:ext cx="13151" cy="332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ctangle 220"/>
            <p:cNvSpPr>
              <a:spLocks noChangeAspect="1"/>
            </p:cNvSpPr>
            <p:nvPr/>
          </p:nvSpPr>
          <p:spPr>
            <a:xfrm>
              <a:off x="2639925" y="293470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2" name="Rectangle 221"/>
            <p:cNvSpPr>
              <a:spLocks noChangeAspect="1"/>
            </p:cNvSpPr>
            <p:nvPr/>
          </p:nvSpPr>
          <p:spPr>
            <a:xfrm>
              <a:off x="2850533" y="2933643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3" name="Rectangle 222"/>
            <p:cNvSpPr>
              <a:spLocks noChangeAspect="1"/>
            </p:cNvSpPr>
            <p:nvPr/>
          </p:nvSpPr>
          <p:spPr>
            <a:xfrm>
              <a:off x="2106944" y="2615516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4" name="Rectangle 223"/>
            <p:cNvSpPr>
              <a:spLocks noChangeAspect="1"/>
            </p:cNvSpPr>
            <p:nvPr/>
          </p:nvSpPr>
          <p:spPr>
            <a:xfrm>
              <a:off x="2317256" y="261445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25" name="Straight Arrow Connector 224"/>
            <p:cNvCxnSpPr>
              <a:stCxn id="209" idx="0"/>
              <a:endCxn id="223" idx="2"/>
            </p:cNvCxnSpPr>
            <p:nvPr/>
          </p:nvCxnSpPr>
          <p:spPr bwMode="auto">
            <a:xfrm flipV="1">
              <a:off x="2022484" y="2821135"/>
              <a:ext cx="189616" cy="50114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210" idx="0"/>
              <a:endCxn id="224" idx="2"/>
            </p:cNvCxnSpPr>
            <p:nvPr/>
          </p:nvCxnSpPr>
          <p:spPr bwMode="auto">
            <a:xfrm flipV="1">
              <a:off x="2233092" y="2820077"/>
              <a:ext cx="189320" cy="50114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1" idx="0"/>
              <a:endCxn id="221" idx="2"/>
            </p:cNvCxnSpPr>
            <p:nvPr/>
          </p:nvCxnSpPr>
          <p:spPr bwMode="auto">
            <a:xfrm flipV="1">
              <a:off x="2443060" y="3140320"/>
              <a:ext cx="302021" cy="18196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212" idx="0"/>
              <a:endCxn id="222" idx="2"/>
            </p:cNvCxnSpPr>
            <p:nvPr/>
          </p:nvCxnSpPr>
          <p:spPr bwMode="auto">
            <a:xfrm flipV="1">
              <a:off x="2653372" y="3139262"/>
              <a:ext cx="302317" cy="18196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stCxn id="209" idx="0"/>
              <a:endCxn id="224" idx="2"/>
            </p:cNvCxnSpPr>
            <p:nvPr/>
          </p:nvCxnSpPr>
          <p:spPr bwMode="auto">
            <a:xfrm flipV="1">
              <a:off x="2022484" y="2820077"/>
              <a:ext cx="399928" cy="502204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stCxn id="210" idx="0"/>
              <a:endCxn id="221" idx="2"/>
            </p:cNvCxnSpPr>
            <p:nvPr/>
          </p:nvCxnSpPr>
          <p:spPr bwMode="auto">
            <a:xfrm flipV="1">
              <a:off x="2233092" y="3140320"/>
              <a:ext cx="511989" cy="18090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stCxn id="211" idx="0"/>
              <a:endCxn id="222" idx="2"/>
            </p:cNvCxnSpPr>
            <p:nvPr/>
          </p:nvCxnSpPr>
          <p:spPr bwMode="auto">
            <a:xfrm flipV="1">
              <a:off x="2443060" y="3139262"/>
              <a:ext cx="512629" cy="183019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>
              <a:stCxn id="212" idx="0"/>
              <a:endCxn id="223" idx="2"/>
            </p:cNvCxnSpPr>
            <p:nvPr/>
          </p:nvCxnSpPr>
          <p:spPr bwMode="auto">
            <a:xfrm flipH="1" flipV="1">
              <a:off x="2212100" y="2821135"/>
              <a:ext cx="441272" cy="5000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>
              <a:stCxn id="210" idx="0"/>
              <a:endCxn id="223" idx="2"/>
            </p:cNvCxnSpPr>
            <p:nvPr/>
          </p:nvCxnSpPr>
          <p:spPr bwMode="auto">
            <a:xfrm flipH="1" flipV="1">
              <a:off x="2212100" y="2821135"/>
              <a:ext cx="20992" cy="5000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Rectangle 233"/>
            <p:cNvSpPr>
              <a:spLocks noChangeAspect="1"/>
            </p:cNvSpPr>
            <p:nvPr/>
          </p:nvSpPr>
          <p:spPr>
            <a:xfrm>
              <a:off x="2571788" y="222951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/>
            <p:cNvSpPr>
              <a:spLocks noChangeAspect="1"/>
            </p:cNvSpPr>
            <p:nvPr/>
          </p:nvSpPr>
          <p:spPr>
            <a:xfrm>
              <a:off x="2782100" y="2228457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36" name="Straight Arrow Connector 235"/>
            <p:cNvCxnSpPr>
              <a:stCxn id="210" idx="0"/>
              <a:endCxn id="235" idx="2"/>
            </p:cNvCxnSpPr>
            <p:nvPr/>
          </p:nvCxnSpPr>
          <p:spPr bwMode="auto">
            <a:xfrm flipV="1">
              <a:off x="2233092" y="2434076"/>
              <a:ext cx="654164" cy="88714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>
              <a:stCxn id="224" idx="0"/>
              <a:endCxn id="234" idx="2"/>
            </p:cNvCxnSpPr>
            <p:nvPr/>
          </p:nvCxnSpPr>
          <p:spPr bwMode="auto">
            <a:xfrm flipV="1">
              <a:off x="2422412" y="2435134"/>
              <a:ext cx="254532" cy="179324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>
              <a:stCxn id="223" idx="0"/>
              <a:endCxn id="235" idx="2"/>
            </p:cNvCxnSpPr>
            <p:nvPr/>
          </p:nvCxnSpPr>
          <p:spPr bwMode="auto">
            <a:xfrm flipV="1">
              <a:off x="2212100" y="2434076"/>
              <a:ext cx="675156" cy="18144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09" idx="0"/>
              <a:endCxn id="234" idx="2"/>
            </p:cNvCxnSpPr>
            <p:nvPr/>
          </p:nvCxnSpPr>
          <p:spPr bwMode="auto">
            <a:xfrm flipV="1">
              <a:off x="2022484" y="2435134"/>
              <a:ext cx="654460" cy="88714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Rectangle 239"/>
            <p:cNvSpPr>
              <a:spLocks noChangeAspect="1"/>
            </p:cNvSpPr>
            <p:nvPr/>
          </p:nvSpPr>
          <p:spPr>
            <a:xfrm>
              <a:off x="2004740" y="2230573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1" name="Rectangle 240"/>
            <p:cNvSpPr>
              <a:spLocks noChangeAspect="1"/>
            </p:cNvSpPr>
            <p:nvPr/>
          </p:nvSpPr>
          <p:spPr>
            <a:xfrm>
              <a:off x="2215052" y="2229515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2" name="Straight Arrow Connector 241"/>
            <p:cNvCxnSpPr>
              <a:stCxn id="221" idx="0"/>
              <a:endCxn id="240" idx="2"/>
            </p:cNvCxnSpPr>
            <p:nvPr/>
          </p:nvCxnSpPr>
          <p:spPr bwMode="auto">
            <a:xfrm flipH="1" flipV="1">
              <a:off x="2109896" y="2436192"/>
              <a:ext cx="635185" cy="498509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222" idx="0"/>
              <a:endCxn id="241" idx="2"/>
            </p:cNvCxnSpPr>
            <p:nvPr/>
          </p:nvCxnSpPr>
          <p:spPr bwMode="auto">
            <a:xfrm flipH="1" flipV="1">
              <a:off x="2320208" y="2435134"/>
              <a:ext cx="635481" cy="498509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Rectangle 243"/>
            <p:cNvSpPr>
              <a:spLocks noChangeAspect="1"/>
            </p:cNvSpPr>
            <p:nvPr/>
          </p:nvSpPr>
          <p:spPr>
            <a:xfrm>
              <a:off x="1917328" y="18244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" name="Rectangle 244"/>
            <p:cNvSpPr>
              <a:spLocks noChangeAspect="1"/>
            </p:cNvSpPr>
            <p:nvPr/>
          </p:nvSpPr>
          <p:spPr>
            <a:xfrm>
              <a:off x="2127936" y="1823383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6" name="Rectangle 245"/>
            <p:cNvSpPr>
              <a:spLocks noChangeAspect="1"/>
            </p:cNvSpPr>
            <p:nvPr/>
          </p:nvSpPr>
          <p:spPr>
            <a:xfrm>
              <a:off x="2337904" y="18244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7" name="Rectangle 246"/>
            <p:cNvSpPr>
              <a:spLocks noChangeAspect="1"/>
            </p:cNvSpPr>
            <p:nvPr/>
          </p:nvSpPr>
          <p:spPr>
            <a:xfrm>
              <a:off x="2548216" y="1823383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8" name="Straight Arrow Connector 247"/>
            <p:cNvCxnSpPr>
              <a:stCxn id="240" idx="0"/>
              <a:endCxn id="244" idx="2"/>
            </p:cNvCxnSpPr>
            <p:nvPr/>
          </p:nvCxnSpPr>
          <p:spPr bwMode="auto">
            <a:xfrm flipH="1" flipV="1">
              <a:off x="2022484" y="2030060"/>
              <a:ext cx="87412" cy="20051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>
              <a:stCxn id="241" idx="0"/>
              <a:endCxn id="245" idx="2"/>
            </p:cNvCxnSpPr>
            <p:nvPr/>
          </p:nvCxnSpPr>
          <p:spPr bwMode="auto">
            <a:xfrm flipH="1" flipV="1">
              <a:off x="2233092" y="2029002"/>
              <a:ext cx="87116" cy="20051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>
              <a:stCxn id="234" idx="0"/>
              <a:endCxn id="246" idx="2"/>
            </p:cNvCxnSpPr>
            <p:nvPr/>
          </p:nvCxnSpPr>
          <p:spPr bwMode="auto">
            <a:xfrm flipH="1" flipV="1">
              <a:off x="2443060" y="2030060"/>
              <a:ext cx="233884" cy="19945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>
              <a:stCxn id="235" idx="0"/>
              <a:endCxn id="247" idx="2"/>
            </p:cNvCxnSpPr>
            <p:nvPr/>
          </p:nvCxnSpPr>
          <p:spPr bwMode="auto">
            <a:xfrm flipH="1" flipV="1">
              <a:off x="2653372" y="2029002"/>
              <a:ext cx="233884" cy="19945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Rectangle 251"/>
            <p:cNvSpPr>
              <a:spLocks noChangeAspect="1"/>
            </p:cNvSpPr>
            <p:nvPr/>
          </p:nvSpPr>
          <p:spPr>
            <a:xfrm>
              <a:off x="2745673" y="131728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3" name="Rectangle 252"/>
            <p:cNvSpPr>
              <a:spLocks noChangeAspect="1"/>
            </p:cNvSpPr>
            <p:nvPr/>
          </p:nvSpPr>
          <p:spPr>
            <a:xfrm>
              <a:off x="2956281" y="131622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4" name="Rectangle 253"/>
            <p:cNvSpPr>
              <a:spLocks noChangeAspect="1"/>
            </p:cNvSpPr>
            <p:nvPr/>
          </p:nvSpPr>
          <p:spPr>
            <a:xfrm>
              <a:off x="3166593" y="131728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5" name="Rectangle 254"/>
            <p:cNvSpPr>
              <a:spLocks noChangeAspect="1"/>
            </p:cNvSpPr>
            <p:nvPr/>
          </p:nvSpPr>
          <p:spPr>
            <a:xfrm>
              <a:off x="3376905" y="131622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8" name="Rectangle 257"/>
            <p:cNvSpPr>
              <a:spLocks noChangeAspect="1"/>
            </p:cNvSpPr>
            <p:nvPr/>
          </p:nvSpPr>
          <p:spPr>
            <a:xfrm>
              <a:off x="1904129" y="131728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9" name="Rectangle 258"/>
            <p:cNvSpPr>
              <a:spLocks noChangeAspect="1"/>
            </p:cNvSpPr>
            <p:nvPr/>
          </p:nvSpPr>
          <p:spPr>
            <a:xfrm>
              <a:off x="2114737" y="131622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2" name="Rectangle 261"/>
            <p:cNvSpPr>
              <a:spLocks noChangeAspect="1"/>
            </p:cNvSpPr>
            <p:nvPr/>
          </p:nvSpPr>
          <p:spPr>
            <a:xfrm>
              <a:off x="2325049" y="131728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3" name="Rectangle 262"/>
            <p:cNvSpPr>
              <a:spLocks noChangeAspect="1"/>
            </p:cNvSpPr>
            <p:nvPr/>
          </p:nvSpPr>
          <p:spPr>
            <a:xfrm>
              <a:off x="2535361" y="131622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64" name="Straight Arrow Connector 263"/>
            <p:cNvCxnSpPr>
              <a:stCxn id="247" idx="0"/>
              <a:endCxn id="255" idx="2"/>
            </p:cNvCxnSpPr>
            <p:nvPr/>
          </p:nvCxnSpPr>
          <p:spPr bwMode="auto">
            <a:xfrm flipV="1">
              <a:off x="2653372" y="1521841"/>
              <a:ext cx="828689" cy="30154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>
              <a:stCxn id="246" idx="0"/>
              <a:endCxn id="254" idx="2"/>
            </p:cNvCxnSpPr>
            <p:nvPr/>
          </p:nvCxnSpPr>
          <p:spPr bwMode="auto">
            <a:xfrm flipV="1">
              <a:off x="2443060" y="1522899"/>
              <a:ext cx="828689" cy="30154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>
              <a:stCxn id="245" idx="0"/>
              <a:endCxn id="253" idx="2"/>
            </p:cNvCxnSpPr>
            <p:nvPr/>
          </p:nvCxnSpPr>
          <p:spPr bwMode="auto">
            <a:xfrm flipV="1">
              <a:off x="2233092" y="1521841"/>
              <a:ext cx="828345" cy="30154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>
              <a:stCxn id="244" idx="0"/>
              <a:endCxn id="252" idx="2"/>
            </p:cNvCxnSpPr>
            <p:nvPr/>
          </p:nvCxnSpPr>
          <p:spPr bwMode="auto">
            <a:xfrm flipV="1">
              <a:off x="2022484" y="1522899"/>
              <a:ext cx="828345" cy="30154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>
              <a:stCxn id="244" idx="0"/>
              <a:endCxn id="258" idx="2"/>
            </p:cNvCxnSpPr>
            <p:nvPr/>
          </p:nvCxnSpPr>
          <p:spPr bwMode="auto">
            <a:xfrm flipH="1" flipV="1">
              <a:off x="2009285" y="1522899"/>
              <a:ext cx="13199" cy="30154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>
              <a:stCxn id="245" idx="0"/>
              <a:endCxn id="259" idx="2"/>
            </p:cNvCxnSpPr>
            <p:nvPr/>
          </p:nvCxnSpPr>
          <p:spPr bwMode="auto">
            <a:xfrm flipH="1" flipV="1">
              <a:off x="2219893" y="1521841"/>
              <a:ext cx="13199" cy="30154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>
              <a:stCxn id="246" idx="0"/>
              <a:endCxn id="262" idx="2"/>
            </p:cNvCxnSpPr>
            <p:nvPr/>
          </p:nvCxnSpPr>
          <p:spPr bwMode="auto">
            <a:xfrm flipH="1" flipV="1">
              <a:off x="2430205" y="1522899"/>
              <a:ext cx="12855" cy="30154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>
              <a:stCxn id="247" idx="0"/>
              <a:endCxn id="263" idx="2"/>
            </p:cNvCxnSpPr>
            <p:nvPr/>
          </p:nvCxnSpPr>
          <p:spPr bwMode="auto">
            <a:xfrm flipH="1" flipV="1">
              <a:off x="2640517" y="1521841"/>
              <a:ext cx="12855" cy="30154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7" name="Straight Arrow Connector 300"/>
          <p:cNvCxnSpPr>
            <a:stCxn id="258" idx="0"/>
            <a:endCxn id="163" idx="2"/>
          </p:cNvCxnSpPr>
          <p:nvPr/>
        </p:nvCxnSpPr>
        <p:spPr bwMode="auto">
          <a:xfrm rot="16200000" flipH="1" flipV="1">
            <a:off x="6114349" y="3497359"/>
            <a:ext cx="181100" cy="1349214"/>
          </a:xfrm>
          <a:prstGeom prst="curvedConnector5">
            <a:avLst>
              <a:gd name="adj1" fmla="val -78098"/>
              <a:gd name="adj2" fmla="val 38069"/>
              <a:gd name="adj3" fmla="val 267484"/>
            </a:avLst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300"/>
          <p:cNvCxnSpPr>
            <a:stCxn id="255" idx="0"/>
            <a:endCxn id="168" idx="2"/>
          </p:cNvCxnSpPr>
          <p:nvPr/>
        </p:nvCxnSpPr>
        <p:spPr bwMode="auto">
          <a:xfrm rot="16200000" flipH="1" flipV="1">
            <a:off x="6793607" y="3027588"/>
            <a:ext cx="181928" cy="2287934"/>
          </a:xfrm>
          <a:prstGeom prst="curvedConnector5">
            <a:avLst>
              <a:gd name="adj1" fmla="val -207788"/>
              <a:gd name="adj2" fmla="val 78883"/>
              <a:gd name="adj3" fmla="val 225654"/>
            </a:avLst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9" name="Bent Arrow 288"/>
          <p:cNvSpPr/>
          <p:nvPr/>
        </p:nvSpPr>
        <p:spPr>
          <a:xfrm rot="16200000" flipH="1" flipV="1">
            <a:off x="5152397" y="558014"/>
            <a:ext cx="1785520" cy="3573556"/>
          </a:xfrm>
          <a:prstGeom prst="bentArrow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/>
            </a:solidFill>
          </a:ln>
          <a:effectLst>
            <a:outerShdw blurRad="254000" dist="254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647217" y="294317"/>
            <a:ext cx="3611159" cy="2929050"/>
            <a:chOff x="471713" y="1279139"/>
            <a:chExt cx="4402668" cy="3571052"/>
          </a:xfrm>
        </p:grpSpPr>
        <p:grpSp>
          <p:nvGrpSpPr>
            <p:cNvPr id="256" name="Group 255"/>
            <p:cNvGrpSpPr/>
            <p:nvPr/>
          </p:nvGrpSpPr>
          <p:grpSpPr>
            <a:xfrm>
              <a:off x="471713" y="1279139"/>
              <a:ext cx="4402668" cy="3571052"/>
              <a:chOff x="471713" y="2201333"/>
              <a:chExt cx="3265715" cy="264885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71713" y="2201333"/>
                <a:ext cx="3265715" cy="26488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mpd="sng">
                <a:solidFill>
                  <a:schemeClr val="tx1"/>
                </a:solidFill>
              </a:ln>
              <a:effectLst>
                <a:outerShdw blurRad="254000" dist="254000" dir="89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3" name="Picture 192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22" t="-387" r="34844" b="80737"/>
              <a:stretch/>
            </p:blipFill>
            <p:spPr>
              <a:xfrm>
                <a:off x="674723" y="2250372"/>
                <a:ext cx="2760977" cy="1201128"/>
              </a:xfrm>
              <a:prstGeom prst="rect">
                <a:avLst/>
              </a:prstGeom>
            </p:spPr>
          </p:pic>
        </p:grpSp>
        <p:sp>
          <p:nvSpPr>
            <p:cNvPr id="199" name="Content Placeholder 2"/>
            <p:cNvSpPr txBox="1">
              <a:spLocks/>
            </p:cNvSpPr>
            <p:nvPr/>
          </p:nvSpPr>
          <p:spPr>
            <a:xfrm>
              <a:off x="604763" y="2902858"/>
              <a:ext cx="4197048" cy="1862666"/>
            </a:xfrm>
            <a:prstGeom prst="rect">
              <a:avLst/>
            </a:prstGeom>
          </p:spPr>
          <p:txBody>
            <a:bodyPr>
              <a:normAutofit fontScale="850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Messages from PTree factor rely on a variant of </a:t>
              </a:r>
              <a:r>
                <a:rPr lang="en-US" b="1" dirty="0" smtClean="0"/>
                <a:t>inside-outside</a:t>
              </a:r>
              <a:endParaRPr lang="en-US" b="1" dirty="0"/>
            </a:p>
            <a:p>
              <a:pPr marL="0" indent="0">
                <a:buNone/>
              </a:pPr>
              <a:endParaRPr lang="en-US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591905" y="3435049"/>
            <a:ext cx="1657047" cy="2056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Chart parser:</a:t>
            </a:r>
          </a:p>
        </p:txBody>
      </p:sp>
    </p:spTree>
    <p:extLst>
      <p:ext uri="{BB962C8B-B14F-4D97-AF65-F5344CB8AC3E}">
        <p14:creationId xmlns:p14="http://schemas.microsoft.com/office/powerpoint/2010/main" val="346102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Approximation-aware Learning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210761"/>
            <a:ext cx="3929039" cy="53231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Choose </a:t>
            </a:r>
            <a:r>
              <a:rPr lang="en-US" sz="2200" b="1" dirty="0"/>
              <a:t>model </a:t>
            </a:r>
            <a:r>
              <a:rPr lang="en-US" sz="2200" dirty="0"/>
              <a:t>to be the computation with all its approximations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Choose </a:t>
            </a:r>
            <a:r>
              <a:rPr lang="en-US" sz="2200" b="1" dirty="0"/>
              <a:t>objective</a:t>
            </a:r>
            <a:br>
              <a:rPr lang="en-US" sz="2200" b="1" dirty="0"/>
            </a:br>
            <a:r>
              <a:rPr lang="en-US" sz="2200" b="1" dirty="0"/>
              <a:t> </a:t>
            </a:r>
            <a:r>
              <a:rPr lang="en-US" sz="2200" dirty="0"/>
              <a:t>to likewise include the approximations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200" dirty="0"/>
              <a:t>Compute </a:t>
            </a:r>
            <a:r>
              <a:rPr lang="en-US" sz="2200" b="1" dirty="0"/>
              <a:t>derivative</a:t>
            </a:r>
            <a:r>
              <a:rPr lang="en-US" sz="2200" dirty="0"/>
              <a:t> by </a:t>
            </a:r>
            <a:r>
              <a:rPr lang="en-US" sz="2200" dirty="0" err="1"/>
              <a:t>backpropagation</a:t>
            </a:r>
            <a:r>
              <a:rPr lang="en-US" sz="2200" dirty="0"/>
              <a:t> (treating the entire computation as if it were a neural network)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200" dirty="0"/>
              <a:t>Make no approximations</a:t>
            </a:r>
            <a:r>
              <a:rPr lang="en-US" sz="2200" dirty="0" smtClean="0"/>
              <a:t>!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(Our gradient is exact)</a:t>
            </a:r>
            <a:endParaRPr lang="en-US" sz="2200" b="1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36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22" name="Oval 21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90" y="1644955"/>
            <a:ext cx="4709021" cy="3807294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4159050" y="1603322"/>
            <a:ext cx="1078191" cy="58591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858383" y="1814288"/>
            <a:ext cx="1608666" cy="56847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 txBox="1">
            <a:spLocks/>
          </p:cNvSpPr>
          <p:nvPr/>
        </p:nvSpPr>
        <p:spPr>
          <a:xfrm>
            <a:off x="4870691" y="977682"/>
            <a:ext cx="4159124" cy="46266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rgbClr val="FFFFFF"/>
                </a:solidFill>
              </a:rPr>
              <a:t>Key idea: Open up the black box!</a:t>
            </a:r>
          </a:p>
        </p:txBody>
      </p:sp>
    </p:spTree>
    <p:extLst>
      <p:ext uri="{BB962C8B-B14F-4D97-AF65-F5344CB8AC3E}">
        <p14:creationId xmlns:p14="http://schemas.microsoft.com/office/powerpoint/2010/main" val="140805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Goal: </a:t>
            </a:r>
            <a:r>
              <a:rPr lang="en-US" dirty="0"/>
              <a:t>Compare two training approaches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Standard approach </a:t>
            </a:r>
            <a:r>
              <a:rPr lang="en-US" dirty="0"/>
              <a:t>(</a:t>
            </a:r>
            <a:r>
              <a:rPr lang="en-US" b="1" dirty="0"/>
              <a:t>CLL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New </a:t>
            </a:r>
            <a:r>
              <a:rPr lang="en-US" dirty="0"/>
              <a:t>approach (</a:t>
            </a:r>
            <a:r>
              <a:rPr lang="en-US" b="1" dirty="0" err="1"/>
              <a:t>Backprop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Data</a:t>
            </a:r>
            <a:r>
              <a:rPr lang="en-US" dirty="0" smtClean="0"/>
              <a:t>: English PTB</a:t>
            </a:r>
          </a:p>
          <a:p>
            <a:pPr lvl="1"/>
            <a:r>
              <a:rPr lang="en-US" dirty="0" smtClean="0"/>
              <a:t>Converted to dependencies using Yamada &amp; </a:t>
            </a:r>
            <a:r>
              <a:rPr lang="en-US" dirty="0" smtClean="0"/>
              <a:t>Matsumoto </a:t>
            </a:r>
            <a:r>
              <a:rPr lang="en-US" dirty="0" smtClean="0"/>
              <a:t>(2003) head rules</a:t>
            </a:r>
          </a:p>
          <a:p>
            <a:pPr lvl="1"/>
            <a:r>
              <a:rPr lang="en-US" dirty="0" smtClean="0"/>
              <a:t>Standard train (02-21), </a:t>
            </a:r>
            <a:r>
              <a:rPr lang="en-US" dirty="0" err="1" smtClean="0"/>
              <a:t>dev</a:t>
            </a:r>
            <a:r>
              <a:rPr lang="en-US" dirty="0" smtClean="0"/>
              <a:t> (22), test (23) split</a:t>
            </a:r>
          </a:p>
          <a:p>
            <a:pPr lvl="1"/>
            <a:r>
              <a:rPr lang="en-US" dirty="0" err="1" smtClean="0"/>
              <a:t>TurboTagger</a:t>
            </a:r>
            <a:r>
              <a:rPr lang="en-US" dirty="0" smtClean="0"/>
              <a:t> predicted POS tags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Metric</a:t>
            </a:r>
            <a:r>
              <a:rPr lang="en-US" dirty="0" smtClean="0"/>
              <a:t>: Unlabeled Attachment Score </a:t>
            </a:r>
            <a:br>
              <a:rPr lang="en-US" dirty="0" smtClean="0"/>
            </a:br>
            <a:r>
              <a:rPr lang="en-US" dirty="0" smtClean="0"/>
              <a:t>               </a:t>
            </a:r>
            <a:r>
              <a:rPr lang="en-US" sz="2800" dirty="0" smtClean="0"/>
              <a:t>(higher is better)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1" y="1210760"/>
            <a:ext cx="3537690" cy="5044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Speed-Accuracy Tradeoff </a:t>
            </a:r>
          </a:p>
          <a:p>
            <a:pPr marL="0" indent="0">
              <a:buNone/>
            </a:pPr>
            <a:r>
              <a:rPr lang="en-US" sz="2800" dirty="0" smtClean="0"/>
              <a:t>New training approach yields models which are: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</a:t>
            </a:r>
            <a:r>
              <a:rPr lang="en-US" sz="2800" dirty="0" smtClean="0"/>
              <a:t>aster for a given level of accuracy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More accurate for a given level of speed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662016"/>
              </p:ext>
            </p:extLst>
          </p:nvPr>
        </p:nvGraphicFramePr>
        <p:xfrm>
          <a:off x="4296055" y="1650363"/>
          <a:ext cx="4748728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Left Arrow 2"/>
          <p:cNvSpPr/>
          <p:nvPr/>
        </p:nvSpPr>
        <p:spPr>
          <a:xfrm>
            <a:off x="5391458" y="5640806"/>
            <a:ext cx="3295342" cy="602330"/>
          </a:xfrm>
          <a:prstGeom prst="leftArrow">
            <a:avLst/>
          </a:prstGeom>
          <a:solidFill>
            <a:srgbClr val="7132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Faster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6200000" flipH="1">
            <a:off x="2615020" y="2724698"/>
            <a:ext cx="3362070" cy="602330"/>
          </a:xfrm>
          <a:prstGeom prst="leftArrow">
            <a:avLst/>
          </a:prstGeom>
          <a:solidFill>
            <a:srgbClr val="7132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More accurate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1458" y="1210760"/>
            <a:ext cx="3436588" cy="3457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Dependency Parsing</a:t>
            </a:r>
          </a:p>
        </p:txBody>
      </p:sp>
      <p:sp>
        <p:nvSpPr>
          <p:cNvPr id="13" name="Oval 12"/>
          <p:cNvSpPr/>
          <p:nvPr/>
        </p:nvSpPr>
        <p:spPr>
          <a:xfrm>
            <a:off x="5902478" y="2116666"/>
            <a:ext cx="507999" cy="483809"/>
          </a:xfrm>
          <a:prstGeom prst="ellipse">
            <a:avLst/>
          </a:prstGeom>
          <a:noFill/>
          <a:ln w="57150" cmpd="sng">
            <a:solidFill>
              <a:srgbClr val="0000FF">
                <a:alpha val="53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413449" y="2256971"/>
            <a:ext cx="507999" cy="483809"/>
          </a:xfrm>
          <a:prstGeom prst="ellipse">
            <a:avLst/>
          </a:prstGeom>
          <a:noFill/>
          <a:ln w="57150" cmpd="sng">
            <a:solidFill>
              <a:srgbClr val="0000FF">
                <a:alpha val="53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1" y="1210760"/>
            <a:ext cx="3126794" cy="50448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Increasingly Cyclic Models</a:t>
            </a:r>
          </a:p>
          <a:p>
            <a:r>
              <a:rPr lang="en-US" sz="2800" dirty="0" smtClean="0"/>
              <a:t>As we add more factors to the model, our model becomes </a:t>
            </a:r>
            <a:r>
              <a:rPr lang="en-US" sz="2800" b="1" dirty="0" smtClean="0"/>
              <a:t>loopier</a:t>
            </a:r>
          </a:p>
          <a:p>
            <a:r>
              <a:rPr lang="en-US" sz="2800" dirty="0" smtClean="0"/>
              <a:t>Yet, our training </a:t>
            </a:r>
            <a:r>
              <a:rPr lang="en-US" sz="2800" dirty="0"/>
              <a:t>by </a:t>
            </a:r>
            <a:r>
              <a:rPr lang="en-US" sz="2800" dirty="0" err="1"/>
              <a:t>Backprop</a:t>
            </a:r>
            <a:r>
              <a:rPr lang="en-US" sz="2800" dirty="0"/>
              <a:t> </a:t>
            </a:r>
            <a:r>
              <a:rPr lang="en-US" sz="2800" b="1" dirty="0"/>
              <a:t>consistently </a:t>
            </a:r>
            <a:r>
              <a:rPr lang="en-US" sz="2800" b="1" dirty="0" smtClean="0"/>
              <a:t>improves </a:t>
            </a:r>
            <a:r>
              <a:rPr lang="en-US" sz="2800" dirty="0" smtClean="0"/>
              <a:t>as models get richer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533129"/>
              </p:ext>
            </p:extLst>
          </p:nvPr>
        </p:nvGraphicFramePr>
        <p:xfrm>
          <a:off x="4009352" y="1210760"/>
          <a:ext cx="4932185" cy="5044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Left Arrow 6"/>
          <p:cNvSpPr/>
          <p:nvPr/>
        </p:nvSpPr>
        <p:spPr>
          <a:xfrm flipH="1">
            <a:off x="5294387" y="6119145"/>
            <a:ext cx="3089688" cy="602330"/>
          </a:xfrm>
          <a:prstGeom prst="leftArrow">
            <a:avLst/>
          </a:prstGeom>
          <a:solidFill>
            <a:srgbClr val="7132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Richer Models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6200000" flipH="1">
            <a:off x="2204124" y="2724698"/>
            <a:ext cx="3362070" cy="602330"/>
          </a:xfrm>
          <a:prstGeom prst="leftArrow">
            <a:avLst/>
          </a:prstGeom>
          <a:solidFill>
            <a:srgbClr val="7132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More accurate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4387" y="999074"/>
            <a:ext cx="3436588" cy="3457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5020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Key idea: </a:t>
            </a:r>
            <a:r>
              <a:rPr lang="en-US" dirty="0"/>
              <a:t>Treat your </a:t>
            </a:r>
            <a:r>
              <a:rPr lang="en-US" b="1" dirty="0"/>
              <a:t>unrolled approximate inference</a:t>
            </a:r>
            <a:r>
              <a:rPr lang="en-US" dirty="0"/>
              <a:t> algorithm as a </a:t>
            </a:r>
            <a:r>
              <a:rPr lang="en-US" b="1" dirty="0"/>
              <a:t>deep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78247" y="3052444"/>
            <a:ext cx="2624685" cy="1749834"/>
            <a:chOff x="2106057" y="4782063"/>
            <a:chExt cx="2624685" cy="1749834"/>
          </a:xfrm>
        </p:grpSpPr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94760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315820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368521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357883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3810313" y="6283942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4104613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210605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2316665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2526977" y="632627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2737289" y="632522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3251032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3461640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675261" y="5531840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9561" y="5573118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2409832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2620440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2830408" y="5571999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3040720" y="55709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4310118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4520430" y="6325160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179873" y="557312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15" idx="0"/>
              <a:endCxn id="23" idx="2"/>
            </p:cNvCxnSpPr>
            <p:nvPr/>
          </p:nvCxnSpPr>
          <p:spPr bwMode="auto">
            <a:xfrm flipV="1">
              <a:off x="2211213" y="5777618"/>
              <a:ext cx="303775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6" idx="0"/>
              <a:endCxn id="23" idx="2"/>
            </p:cNvCxnSpPr>
            <p:nvPr/>
          </p:nvCxnSpPr>
          <p:spPr bwMode="auto">
            <a:xfrm flipV="1">
              <a:off x="2421821" y="5777618"/>
              <a:ext cx="93167" cy="5476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7" idx="0"/>
              <a:endCxn id="23" idx="2"/>
            </p:cNvCxnSpPr>
            <p:nvPr/>
          </p:nvCxnSpPr>
          <p:spPr bwMode="auto">
            <a:xfrm flipH="1" flipV="1">
              <a:off x="2514988" y="5777618"/>
              <a:ext cx="117145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0"/>
              <a:endCxn id="24" idx="2"/>
            </p:cNvCxnSpPr>
            <p:nvPr/>
          </p:nvCxnSpPr>
          <p:spPr bwMode="auto">
            <a:xfrm flipV="1">
              <a:off x="2211213" y="5776560"/>
              <a:ext cx="514383" cy="54971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0"/>
              <a:endCxn id="24" idx="2"/>
            </p:cNvCxnSpPr>
            <p:nvPr/>
          </p:nvCxnSpPr>
          <p:spPr bwMode="auto">
            <a:xfrm flipV="1">
              <a:off x="2421821" y="5776560"/>
              <a:ext cx="303775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7" idx="0"/>
              <a:endCxn id="24" idx="2"/>
            </p:cNvCxnSpPr>
            <p:nvPr/>
          </p:nvCxnSpPr>
          <p:spPr bwMode="auto">
            <a:xfrm flipV="1">
              <a:off x="2632133" y="5776560"/>
              <a:ext cx="93463" cy="54971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8" idx="0"/>
              <a:endCxn id="24" idx="2"/>
            </p:cNvCxnSpPr>
            <p:nvPr/>
          </p:nvCxnSpPr>
          <p:spPr bwMode="auto">
            <a:xfrm flipH="1" flipV="1">
              <a:off x="2725596" y="5776560"/>
              <a:ext cx="116849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9" idx="0"/>
              <a:endCxn id="25" idx="2"/>
            </p:cNvCxnSpPr>
            <p:nvPr/>
          </p:nvCxnSpPr>
          <p:spPr bwMode="auto">
            <a:xfrm flipH="1" flipV="1">
              <a:off x="2935564" y="5777618"/>
              <a:ext cx="117193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0"/>
              <a:endCxn id="25" idx="2"/>
            </p:cNvCxnSpPr>
            <p:nvPr/>
          </p:nvCxnSpPr>
          <p:spPr bwMode="auto">
            <a:xfrm flipH="1" flipV="1">
              <a:off x="2935564" y="5777618"/>
              <a:ext cx="327801" cy="5476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1" idx="0"/>
              <a:endCxn id="25" idx="2"/>
            </p:cNvCxnSpPr>
            <p:nvPr/>
          </p:nvCxnSpPr>
          <p:spPr bwMode="auto">
            <a:xfrm flipH="1" flipV="1">
              <a:off x="2935564" y="5777618"/>
              <a:ext cx="538113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2" idx="0"/>
              <a:endCxn id="25" idx="2"/>
            </p:cNvCxnSpPr>
            <p:nvPr/>
          </p:nvCxnSpPr>
          <p:spPr bwMode="auto">
            <a:xfrm flipH="1" flipV="1">
              <a:off x="2935564" y="5777618"/>
              <a:ext cx="748425" cy="5476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7" idx="0"/>
              <a:endCxn id="19" idx="2"/>
            </p:cNvCxnSpPr>
            <p:nvPr/>
          </p:nvCxnSpPr>
          <p:spPr bwMode="auto">
            <a:xfrm flipH="1" flipV="1">
              <a:off x="3356188" y="5777618"/>
              <a:ext cx="1059086" cy="54754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8" idx="0"/>
              <a:endCxn id="20" idx="2"/>
            </p:cNvCxnSpPr>
            <p:nvPr/>
          </p:nvCxnSpPr>
          <p:spPr bwMode="auto">
            <a:xfrm flipH="1" flipV="1">
              <a:off x="3566796" y="5776560"/>
              <a:ext cx="1058790" cy="5486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4" idx="0"/>
              <a:endCxn id="26" idx="2"/>
            </p:cNvCxnSpPr>
            <p:nvPr/>
          </p:nvCxnSpPr>
          <p:spPr bwMode="auto">
            <a:xfrm flipH="1" flipV="1">
              <a:off x="3145876" y="5776560"/>
              <a:ext cx="1063893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5" idx="0"/>
              <a:endCxn id="25" idx="2"/>
            </p:cNvCxnSpPr>
            <p:nvPr/>
          </p:nvCxnSpPr>
          <p:spPr bwMode="auto">
            <a:xfrm flipV="1">
              <a:off x="2211213" y="5777618"/>
              <a:ext cx="724351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5" idx="0"/>
              <a:endCxn id="26" idx="2"/>
            </p:cNvCxnSpPr>
            <p:nvPr/>
          </p:nvCxnSpPr>
          <p:spPr bwMode="auto">
            <a:xfrm flipV="1">
              <a:off x="2211213" y="5776560"/>
              <a:ext cx="934663" cy="54971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7" idx="0"/>
              <a:endCxn id="26" idx="2"/>
            </p:cNvCxnSpPr>
            <p:nvPr/>
          </p:nvCxnSpPr>
          <p:spPr bwMode="auto">
            <a:xfrm flipV="1">
              <a:off x="2632133" y="5776560"/>
              <a:ext cx="513743" cy="54971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4" idx="0"/>
              <a:endCxn id="25" idx="2"/>
            </p:cNvCxnSpPr>
            <p:nvPr/>
          </p:nvCxnSpPr>
          <p:spPr bwMode="auto">
            <a:xfrm flipH="1" flipV="1">
              <a:off x="2935564" y="5777618"/>
              <a:ext cx="1274205" cy="5476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7" idx="0"/>
              <a:endCxn id="20" idx="2"/>
            </p:cNvCxnSpPr>
            <p:nvPr/>
          </p:nvCxnSpPr>
          <p:spPr bwMode="auto">
            <a:xfrm flipH="1" flipV="1">
              <a:off x="3566796" y="5776560"/>
              <a:ext cx="848478" cy="5486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4" idx="0"/>
              <a:endCxn id="20" idx="2"/>
            </p:cNvCxnSpPr>
            <p:nvPr/>
          </p:nvCxnSpPr>
          <p:spPr bwMode="auto">
            <a:xfrm flipH="1" flipV="1">
              <a:off x="3566796" y="5776560"/>
              <a:ext cx="642973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2" idx="0"/>
              <a:endCxn id="26" idx="2"/>
            </p:cNvCxnSpPr>
            <p:nvPr/>
          </p:nvCxnSpPr>
          <p:spPr bwMode="auto">
            <a:xfrm flipH="1" flipV="1">
              <a:off x="3145876" y="5776560"/>
              <a:ext cx="538113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2" idx="0"/>
              <a:endCxn id="19" idx="2"/>
            </p:cNvCxnSpPr>
            <p:nvPr/>
          </p:nvCxnSpPr>
          <p:spPr bwMode="auto">
            <a:xfrm flipH="1" flipV="1">
              <a:off x="3356188" y="5777618"/>
              <a:ext cx="327801" cy="5476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8" idx="0"/>
              <a:endCxn id="26" idx="2"/>
            </p:cNvCxnSpPr>
            <p:nvPr/>
          </p:nvCxnSpPr>
          <p:spPr bwMode="auto">
            <a:xfrm flipH="1" flipV="1">
              <a:off x="3145876" y="5776560"/>
              <a:ext cx="1479710" cy="5486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9" idx="0"/>
              <a:endCxn id="22" idx="2"/>
            </p:cNvCxnSpPr>
            <p:nvPr/>
          </p:nvCxnSpPr>
          <p:spPr bwMode="auto">
            <a:xfrm flipV="1">
              <a:off x="3052757" y="5778737"/>
              <a:ext cx="1021960" cy="54754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8" idx="0"/>
              <a:endCxn id="29" idx="2"/>
            </p:cNvCxnSpPr>
            <p:nvPr/>
          </p:nvCxnSpPr>
          <p:spPr bwMode="auto">
            <a:xfrm flipV="1">
              <a:off x="2842445" y="5778740"/>
              <a:ext cx="1442584" cy="5464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0" idx="0"/>
            </p:cNvCxnSpPr>
            <p:nvPr/>
          </p:nvCxnSpPr>
          <p:spPr bwMode="auto">
            <a:xfrm flipV="1">
              <a:off x="3263365" y="5778740"/>
              <a:ext cx="303431" cy="5464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11" idx="0"/>
              <a:endCxn id="19" idx="2"/>
            </p:cNvCxnSpPr>
            <p:nvPr/>
          </p:nvCxnSpPr>
          <p:spPr bwMode="auto">
            <a:xfrm flipH="1" flipV="1">
              <a:off x="3356188" y="5777618"/>
              <a:ext cx="117489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8" idx="0"/>
              <a:endCxn id="26" idx="2"/>
            </p:cNvCxnSpPr>
            <p:nvPr/>
          </p:nvCxnSpPr>
          <p:spPr bwMode="auto">
            <a:xfrm flipV="1">
              <a:off x="2842445" y="5776560"/>
              <a:ext cx="303431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7" idx="0"/>
              <a:endCxn id="19" idx="2"/>
            </p:cNvCxnSpPr>
            <p:nvPr/>
          </p:nvCxnSpPr>
          <p:spPr bwMode="auto">
            <a:xfrm flipV="1">
              <a:off x="2632133" y="5777618"/>
              <a:ext cx="724055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8" idx="0"/>
              <a:endCxn id="20" idx="2"/>
            </p:cNvCxnSpPr>
            <p:nvPr/>
          </p:nvCxnSpPr>
          <p:spPr bwMode="auto">
            <a:xfrm flipV="1">
              <a:off x="2842445" y="5776560"/>
              <a:ext cx="724351" cy="54866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3111020" y="482222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3321628" y="4821164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3535249" y="4782063"/>
              <a:ext cx="296918" cy="205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3829549" y="4823341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2690396" y="4822222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>
              <a:spLocks noChangeAspect="1"/>
            </p:cNvSpPr>
            <p:nvPr/>
          </p:nvSpPr>
          <p:spPr>
            <a:xfrm>
              <a:off x="2900708" y="4821164"/>
              <a:ext cx="210312" cy="2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23" idx="0"/>
              <a:endCxn id="64" idx="2"/>
            </p:cNvCxnSpPr>
            <p:nvPr/>
          </p:nvCxnSpPr>
          <p:spPr bwMode="auto">
            <a:xfrm flipV="1">
              <a:off x="2514988" y="5027841"/>
              <a:ext cx="280564" cy="54415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4" idx="0"/>
              <a:endCxn id="65" idx="2"/>
            </p:cNvCxnSpPr>
            <p:nvPr/>
          </p:nvCxnSpPr>
          <p:spPr bwMode="auto">
            <a:xfrm flipV="1">
              <a:off x="2725596" y="5026783"/>
              <a:ext cx="280268" cy="54415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25" idx="0"/>
              <a:endCxn id="60" idx="2"/>
            </p:cNvCxnSpPr>
            <p:nvPr/>
          </p:nvCxnSpPr>
          <p:spPr bwMode="auto">
            <a:xfrm flipV="1">
              <a:off x="2935564" y="5027841"/>
              <a:ext cx="280612" cy="54415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26" idx="0"/>
              <a:endCxn id="61" idx="2"/>
            </p:cNvCxnSpPr>
            <p:nvPr/>
          </p:nvCxnSpPr>
          <p:spPr bwMode="auto">
            <a:xfrm flipV="1">
              <a:off x="3145876" y="5026783"/>
              <a:ext cx="280908" cy="54415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9" idx="0"/>
              <a:endCxn id="63" idx="2"/>
            </p:cNvCxnSpPr>
            <p:nvPr/>
          </p:nvCxnSpPr>
          <p:spPr bwMode="auto">
            <a:xfrm flipV="1">
              <a:off x="3356188" y="5028960"/>
              <a:ext cx="578517" cy="543039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20" idx="0"/>
              <a:endCxn id="61" idx="2"/>
            </p:cNvCxnSpPr>
            <p:nvPr/>
          </p:nvCxnSpPr>
          <p:spPr bwMode="auto">
            <a:xfrm flipH="1" flipV="1">
              <a:off x="3426784" y="5026783"/>
              <a:ext cx="140012" cy="54415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22" idx="0"/>
              <a:endCxn id="64" idx="2"/>
            </p:cNvCxnSpPr>
            <p:nvPr/>
          </p:nvCxnSpPr>
          <p:spPr bwMode="auto">
            <a:xfrm flipH="1" flipV="1">
              <a:off x="2795552" y="5027841"/>
              <a:ext cx="1279165" cy="54527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29" idx="0"/>
              <a:endCxn id="63" idx="2"/>
            </p:cNvCxnSpPr>
            <p:nvPr/>
          </p:nvCxnSpPr>
          <p:spPr bwMode="auto">
            <a:xfrm flipH="1" flipV="1">
              <a:off x="3934705" y="5028960"/>
              <a:ext cx="350324" cy="54416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23" idx="0"/>
              <a:endCxn id="65" idx="2"/>
            </p:cNvCxnSpPr>
            <p:nvPr/>
          </p:nvCxnSpPr>
          <p:spPr bwMode="auto">
            <a:xfrm flipV="1">
              <a:off x="2514988" y="5026783"/>
              <a:ext cx="490876" cy="54521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24" idx="0"/>
              <a:endCxn id="60" idx="2"/>
            </p:cNvCxnSpPr>
            <p:nvPr/>
          </p:nvCxnSpPr>
          <p:spPr bwMode="auto">
            <a:xfrm flipV="1">
              <a:off x="2725596" y="5027841"/>
              <a:ext cx="490580" cy="5431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25" idx="0"/>
              <a:endCxn id="61" idx="2"/>
            </p:cNvCxnSpPr>
            <p:nvPr/>
          </p:nvCxnSpPr>
          <p:spPr bwMode="auto">
            <a:xfrm flipV="1">
              <a:off x="2935564" y="5026783"/>
              <a:ext cx="491220" cy="54521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26" idx="0"/>
            </p:cNvCxnSpPr>
            <p:nvPr/>
          </p:nvCxnSpPr>
          <p:spPr bwMode="auto">
            <a:xfrm flipV="1">
              <a:off x="3145876" y="5028960"/>
              <a:ext cx="826303" cy="54198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9" idx="0"/>
              <a:endCxn id="61" idx="2"/>
            </p:cNvCxnSpPr>
            <p:nvPr/>
          </p:nvCxnSpPr>
          <p:spPr bwMode="auto">
            <a:xfrm flipV="1">
              <a:off x="3356188" y="5026783"/>
              <a:ext cx="70596" cy="54521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20" idx="0"/>
              <a:endCxn id="63" idx="2"/>
            </p:cNvCxnSpPr>
            <p:nvPr/>
          </p:nvCxnSpPr>
          <p:spPr bwMode="auto">
            <a:xfrm flipV="1">
              <a:off x="3566796" y="5028960"/>
              <a:ext cx="367909" cy="54198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22" idx="0"/>
              <a:endCxn id="63" idx="2"/>
            </p:cNvCxnSpPr>
            <p:nvPr/>
          </p:nvCxnSpPr>
          <p:spPr bwMode="auto">
            <a:xfrm flipH="1" flipV="1">
              <a:off x="3934705" y="5028960"/>
              <a:ext cx="140012" cy="54415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29" idx="0"/>
              <a:endCxn id="60" idx="2"/>
            </p:cNvCxnSpPr>
            <p:nvPr/>
          </p:nvCxnSpPr>
          <p:spPr bwMode="auto">
            <a:xfrm flipH="1" flipV="1">
              <a:off x="3216176" y="5027841"/>
              <a:ext cx="1068853" cy="5452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26" idx="0"/>
              <a:endCxn id="64" idx="2"/>
            </p:cNvCxnSpPr>
            <p:nvPr/>
          </p:nvCxnSpPr>
          <p:spPr bwMode="auto">
            <a:xfrm flipH="1" flipV="1">
              <a:off x="2795552" y="5027841"/>
              <a:ext cx="350324" cy="5431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24" idx="0"/>
              <a:endCxn id="64" idx="2"/>
            </p:cNvCxnSpPr>
            <p:nvPr/>
          </p:nvCxnSpPr>
          <p:spPr bwMode="auto">
            <a:xfrm flipV="1">
              <a:off x="2725596" y="5027841"/>
              <a:ext cx="69956" cy="5431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9" idx="0"/>
              <a:endCxn id="60" idx="2"/>
            </p:cNvCxnSpPr>
            <p:nvPr/>
          </p:nvCxnSpPr>
          <p:spPr bwMode="auto">
            <a:xfrm flipH="1" flipV="1">
              <a:off x="3216176" y="5027841"/>
              <a:ext cx="140012" cy="54415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1" y="2663989"/>
            <a:ext cx="2770236" cy="206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12" y="3021399"/>
            <a:ext cx="3952400" cy="31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6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20104 0.15 " pathEditMode="relative" ptsTypes="AA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25 0.11991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 our TACL paper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2514600" cy="5044828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1) Results </a:t>
            </a:r>
            <a:r>
              <a:rPr lang="en-US" sz="2800" dirty="0"/>
              <a:t>on </a:t>
            </a:r>
            <a:r>
              <a:rPr lang="en-US" sz="2800" b="1" dirty="0" smtClean="0"/>
              <a:t>19 languages </a:t>
            </a:r>
            <a:r>
              <a:rPr lang="en-US" sz="2800" dirty="0" smtClean="0"/>
              <a:t>from </a:t>
            </a:r>
            <a:r>
              <a:rPr lang="en-US" sz="2800" dirty="0"/>
              <a:t>CoNLL 2006 / </a:t>
            </a:r>
            <a:r>
              <a:rPr lang="en-US" sz="2800" dirty="0" smtClean="0"/>
              <a:t>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29427" y="1205922"/>
            <a:ext cx="2514600" cy="50448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2) Results with alternate </a:t>
            </a:r>
            <a:r>
              <a:rPr lang="en-US" sz="2800" b="1" dirty="0" smtClean="0"/>
              <a:t>training objectives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18590" y="1213180"/>
            <a:ext cx="2514600" cy="50448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3) </a:t>
            </a:r>
            <a:r>
              <a:rPr lang="en-US" sz="2800" dirty="0"/>
              <a:t>E</a:t>
            </a:r>
            <a:r>
              <a:rPr lang="en-US" sz="2800" dirty="0" smtClean="0"/>
              <a:t>mpirical comparison of</a:t>
            </a:r>
            <a:r>
              <a:rPr lang="en-US" sz="2800" dirty="0"/>
              <a:t> </a:t>
            </a:r>
            <a:r>
              <a:rPr lang="en-US" sz="2800" b="1" dirty="0" smtClean="0"/>
              <a:t>exact </a:t>
            </a:r>
            <a:r>
              <a:rPr lang="en-US" sz="2800" dirty="0" smtClean="0"/>
              <a:t>and </a:t>
            </a:r>
            <a:r>
              <a:rPr lang="en-US" sz="2800" b="1" dirty="0" smtClean="0"/>
              <a:t>approximate </a:t>
            </a:r>
            <a:r>
              <a:rPr lang="en-US" sz="2800" dirty="0" smtClean="0"/>
              <a:t>inference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3940024"/>
            <a:ext cx="2146861" cy="12609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529" y="4085771"/>
            <a:ext cx="2505638" cy="728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068" y="4693558"/>
            <a:ext cx="2135936" cy="12452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766" y="3168919"/>
            <a:ext cx="2030185" cy="1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6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Two Approaches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16872"/>
            <a:ext cx="8229600" cy="4738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1. CLL with approximate inference</a:t>
            </a:r>
            <a:endParaRPr lang="en-US" dirty="0" smtClean="0"/>
          </a:p>
          <a:p>
            <a:pPr lvl="1"/>
            <a:r>
              <a:rPr lang="en-US" dirty="0" smtClean="0"/>
              <a:t>A totally ridiculous </a:t>
            </a:r>
            <a:r>
              <a:rPr lang="en-US" dirty="0"/>
              <a:t>thing to do! </a:t>
            </a:r>
            <a:endParaRPr lang="en-US" dirty="0" smtClean="0"/>
          </a:p>
          <a:p>
            <a:pPr lvl="1"/>
            <a:r>
              <a:rPr lang="en-US" dirty="0" smtClean="0"/>
              <a:t>But it’s been done </a:t>
            </a:r>
            <a:r>
              <a:rPr lang="en-US" dirty="0"/>
              <a:t>for </a:t>
            </a:r>
            <a:r>
              <a:rPr lang="en-US" dirty="0" smtClean="0"/>
              <a:t>years because it often works well</a:t>
            </a:r>
          </a:p>
          <a:p>
            <a:pPr lvl="1"/>
            <a:r>
              <a:rPr lang="en-US" dirty="0" smtClean="0"/>
              <a:t>(Also named “surrogate likelihood training” by </a:t>
            </a:r>
            <a:r>
              <a:rPr lang="en-US" dirty="0" err="1" smtClean="0"/>
              <a:t>Wainright</a:t>
            </a:r>
            <a:r>
              <a:rPr lang="en-US" dirty="0" smtClean="0"/>
              <a:t> (2006))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11" name="Oval 10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349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Two Approaches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16872"/>
            <a:ext cx="8229600" cy="4738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2. Approximation-aware Learning for NLP</a:t>
            </a:r>
          </a:p>
          <a:p>
            <a:pPr lvl="1"/>
            <a:r>
              <a:rPr lang="en-US" dirty="0" smtClean="0"/>
              <a:t>In hindsight, </a:t>
            </a:r>
            <a:r>
              <a:rPr lang="en-US" dirty="0"/>
              <a:t>treating the approximations as part of the model </a:t>
            </a:r>
            <a:r>
              <a:rPr lang="en-US" dirty="0" smtClean="0"/>
              <a:t>is the </a:t>
            </a:r>
            <a:r>
              <a:rPr lang="en-US" dirty="0"/>
              <a:t>obvious thing to </a:t>
            </a:r>
            <a:r>
              <a:rPr lang="en-US" dirty="0" smtClean="0"/>
              <a:t>do</a:t>
            </a:r>
            <a:br>
              <a:rPr lang="en-US" dirty="0" smtClean="0"/>
            </a:br>
            <a:r>
              <a:rPr lang="en-US" sz="2200" dirty="0"/>
              <a:t>(</a:t>
            </a:r>
            <a:r>
              <a:rPr lang="en-US" sz="2200" dirty="0" err="1"/>
              <a:t>Domke</a:t>
            </a:r>
            <a:r>
              <a:rPr lang="en-US" sz="2200" dirty="0"/>
              <a:t>, </a:t>
            </a:r>
            <a:r>
              <a:rPr lang="en-US" sz="2200" dirty="0" smtClean="0"/>
              <a:t>2010; </a:t>
            </a:r>
            <a:r>
              <a:rPr lang="en-US" sz="2200" dirty="0" err="1" smtClean="0"/>
              <a:t>Domke</a:t>
            </a:r>
            <a:r>
              <a:rPr lang="en-US" sz="2200" dirty="0" smtClean="0"/>
              <a:t>, 2011; </a:t>
            </a:r>
            <a:r>
              <a:rPr lang="en-US" sz="2200" dirty="0" err="1" smtClean="0"/>
              <a:t>Stoyanov</a:t>
            </a:r>
            <a:r>
              <a:rPr lang="en-US" sz="2200" dirty="0" smtClean="0"/>
              <a:t> et al., 2011; </a:t>
            </a:r>
            <a:br>
              <a:rPr lang="en-US" sz="2200" dirty="0" smtClean="0"/>
            </a:br>
            <a:r>
              <a:rPr lang="en-US" sz="2200" dirty="0" smtClean="0"/>
              <a:t>Ross et al., 2011; </a:t>
            </a:r>
            <a:r>
              <a:rPr lang="en-US" sz="2200" dirty="0" err="1" smtClean="0"/>
              <a:t>Stoyanov</a:t>
            </a:r>
            <a:r>
              <a:rPr lang="en-US" sz="2200" dirty="0" smtClean="0"/>
              <a:t> &amp; Eisner, 2012; Hershey et al., 2014)</a:t>
            </a:r>
          </a:p>
          <a:p>
            <a:pPr lvl="1"/>
            <a:r>
              <a:rPr lang="en-US" dirty="0" smtClean="0"/>
              <a:t>Our contribution: Approximation-aware learning with </a:t>
            </a:r>
            <a:r>
              <a:rPr lang="en-US" b="1" dirty="0"/>
              <a:t>s</a:t>
            </a:r>
            <a:r>
              <a:rPr lang="en-US" b="1" dirty="0" smtClean="0"/>
              <a:t>tructured </a:t>
            </a:r>
            <a:r>
              <a:rPr lang="en-US" b="1" dirty="0"/>
              <a:t>f</a:t>
            </a:r>
            <a:r>
              <a:rPr lang="en-US" b="1" dirty="0" smtClean="0"/>
              <a:t>actors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there's </a:t>
            </a:r>
            <a:r>
              <a:rPr lang="en-US" dirty="0" smtClean="0"/>
              <a:t>some </a:t>
            </a:r>
            <a:r>
              <a:rPr lang="en-US" dirty="0"/>
              <a:t>challenges to get it right </a:t>
            </a:r>
            <a:r>
              <a:rPr lang="en-US" sz="2200" dirty="0" smtClean="0"/>
              <a:t>(numerical </a:t>
            </a:r>
            <a:r>
              <a:rPr lang="en-US" sz="2200" dirty="0"/>
              <a:t>stability, </a:t>
            </a:r>
            <a:r>
              <a:rPr lang="en-US" sz="2200" dirty="0" smtClean="0"/>
              <a:t>efficiency, </a:t>
            </a:r>
            <a:r>
              <a:rPr lang="en-US" sz="2200" dirty="0" err="1" smtClean="0"/>
              <a:t>backprop</a:t>
            </a:r>
            <a:r>
              <a:rPr lang="en-US" sz="2200" dirty="0" smtClean="0"/>
              <a:t> through structured factors, annealing a decoder’s </a:t>
            </a:r>
            <a:r>
              <a:rPr lang="en-US" sz="2200" dirty="0" err="1" smtClean="0"/>
              <a:t>argmin</a:t>
            </a:r>
            <a:r>
              <a:rPr lang="en-US" sz="2200" dirty="0" smtClean="0"/>
              <a:t>)</a:t>
            </a:r>
          </a:p>
          <a:p>
            <a:pPr lvl="1"/>
            <a:r>
              <a:rPr lang="en-US" dirty="0" smtClean="0"/>
              <a:t>Sum-Product Networks are similar in spirit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(Poon &amp; </a:t>
            </a:r>
            <a:r>
              <a:rPr lang="en-US" sz="2400" dirty="0" err="1" smtClean="0"/>
              <a:t>Domingos</a:t>
            </a:r>
            <a:r>
              <a:rPr lang="en-US" sz="2400" dirty="0" smtClean="0"/>
              <a:t>, 2011; Gen &amp; </a:t>
            </a:r>
            <a:r>
              <a:rPr lang="en-US" sz="2400" dirty="0" err="1" smtClean="0"/>
              <a:t>Domingos</a:t>
            </a:r>
            <a:r>
              <a:rPr lang="en-US" sz="2400" dirty="0" smtClean="0"/>
              <a:t>, 2012)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346706" y="-185092"/>
            <a:ext cx="1272462" cy="1557344"/>
            <a:chOff x="4212163" y="3282271"/>
            <a:chExt cx="3459899" cy="4276343"/>
          </a:xfrm>
        </p:grpSpPr>
        <p:sp>
          <p:nvSpPr>
            <p:cNvPr id="11" name="Oval 10"/>
            <p:cNvSpPr/>
            <p:nvPr/>
          </p:nvSpPr>
          <p:spPr>
            <a:xfrm rot="18911076">
              <a:off x="4212163" y="3282271"/>
              <a:ext cx="2861834" cy="4276343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52129" y="5417178"/>
              <a:ext cx="2819933" cy="7926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/>
                <a:t>Machine </a:t>
              </a:r>
              <a:r>
                <a:rPr lang="en-US" sz="1000" b="1" dirty="0" smtClean="0"/>
                <a:t>Learning</a:t>
              </a:r>
              <a:endParaRPr lang="en-US" sz="1000" dirty="0"/>
            </a:p>
          </p:txBody>
        </p:sp>
      </p:grpSp>
      <p:sp>
        <p:nvSpPr>
          <p:cNvPr id="13" name="Text Placeholder 3"/>
          <p:cNvSpPr txBox="1">
            <a:spLocks/>
          </p:cNvSpPr>
          <p:nvPr/>
        </p:nvSpPr>
        <p:spPr>
          <a:xfrm>
            <a:off x="4870691" y="977682"/>
            <a:ext cx="4159124" cy="46266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rgbClr val="FFFFFF"/>
                </a:solidFill>
              </a:rPr>
              <a:t>Key idea: Open up the black box!</a:t>
            </a:r>
          </a:p>
        </p:txBody>
      </p:sp>
    </p:spTree>
    <p:extLst>
      <p:ext uri="{BB962C8B-B14F-4D97-AF65-F5344CB8AC3E}">
        <p14:creationId xmlns:p14="http://schemas.microsoft.com/office/powerpoint/2010/main" val="27101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learning approach for Structured BP maintains </a:t>
            </a:r>
            <a:r>
              <a:rPr lang="en-US" b="1" dirty="0"/>
              <a:t>high accuracy with fewer iterations</a:t>
            </a:r>
            <a:r>
              <a:rPr lang="en-US" dirty="0"/>
              <a:t> of BP, even with </a:t>
            </a:r>
            <a:r>
              <a:rPr lang="en-US" dirty="0" smtClean="0"/>
              <a:t>cycles</a:t>
            </a:r>
          </a:p>
          <a:p>
            <a:endParaRPr lang="en-US" dirty="0" smtClean="0"/>
          </a:p>
          <a:p>
            <a:r>
              <a:rPr lang="en-US" dirty="0" smtClean="0"/>
              <a:t>Need a neural network? Treat your </a:t>
            </a:r>
            <a:r>
              <a:rPr lang="en-US" b="1" dirty="0" smtClean="0"/>
              <a:t>unrolled approximate inference</a:t>
            </a:r>
            <a:r>
              <a:rPr lang="en-US" dirty="0" smtClean="0"/>
              <a:t> algorithm as a </a:t>
            </a:r>
            <a:r>
              <a:rPr lang="en-US" b="1" dirty="0" smtClean="0"/>
              <a:t>deep network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1015"/>
            <a:ext cx="8229600" cy="7224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4472" y="2963195"/>
            <a:ext cx="8787689" cy="37582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Pacaya</a:t>
            </a:r>
            <a:r>
              <a:rPr lang="en-US" b="1" dirty="0" smtClean="0"/>
              <a:t> </a:t>
            </a:r>
            <a:r>
              <a:rPr lang="en-US" b="1" dirty="0"/>
              <a:t>- Open source framework for hybrid graphical models, hypergraphs</a:t>
            </a:r>
            <a:r>
              <a:rPr lang="en-US" b="1" dirty="0" smtClean="0"/>
              <a:t>, </a:t>
            </a:r>
            <a:r>
              <a:rPr lang="en-US" b="1" dirty="0"/>
              <a:t>and neural networks</a:t>
            </a:r>
          </a:p>
          <a:p>
            <a:pPr marL="0" indent="0">
              <a:buNone/>
            </a:pPr>
            <a:r>
              <a:rPr lang="en-US" b="1" dirty="0"/>
              <a:t>Features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Structured </a:t>
            </a:r>
            <a:r>
              <a:rPr lang="en-US" dirty="0" smtClean="0"/>
              <a:t>BP </a:t>
            </a:r>
          </a:p>
          <a:p>
            <a:pPr lvl="1"/>
            <a:r>
              <a:rPr lang="en-US" dirty="0" smtClean="0"/>
              <a:t>Coming </a:t>
            </a:r>
            <a:r>
              <a:rPr lang="en-US" dirty="0"/>
              <a:t>Soon: </a:t>
            </a:r>
            <a:r>
              <a:rPr lang="en-US" dirty="0" smtClean="0"/>
              <a:t>Approximation-aware training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Language</a:t>
            </a:r>
            <a:r>
              <a:rPr lang="en-US" dirty="0"/>
              <a:t>: Java</a:t>
            </a:r>
          </a:p>
          <a:p>
            <a:pPr marL="0" indent="0">
              <a:buNone/>
            </a:pPr>
            <a:r>
              <a:rPr lang="en-US" b="1" dirty="0" smtClean="0"/>
              <a:t>URL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https://github.com/mgormley/</a:t>
            </a:r>
            <a:r>
              <a:rPr lang="en-US" dirty="0" smtClean="0">
                <a:hlinkClick r:id="rId2"/>
              </a:rPr>
              <a:t>pacaya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380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Talk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97714" y="1646957"/>
            <a:ext cx="3895914" cy="1211549"/>
            <a:chOff x="695171" y="1207922"/>
            <a:chExt cx="5258547" cy="1635300"/>
          </a:xfrm>
        </p:grpSpPr>
        <p:grpSp>
          <p:nvGrpSpPr>
            <p:cNvPr id="37" name="Group 36"/>
            <p:cNvGrpSpPr/>
            <p:nvPr/>
          </p:nvGrpSpPr>
          <p:grpSpPr>
            <a:xfrm>
              <a:off x="695171" y="1210420"/>
              <a:ext cx="2056407" cy="1632802"/>
              <a:chOff x="695171" y="1210420"/>
              <a:chExt cx="2056407" cy="163280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5171" y="1535098"/>
                <a:ext cx="1891783" cy="1308124"/>
              </a:xfrm>
              <a:prstGeom prst="rect">
                <a:avLst/>
              </a:prstGeom>
            </p:spPr>
          </p:pic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3484" y="1210420"/>
                <a:ext cx="1918094" cy="68231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Loopy BP</a:t>
                </a:r>
                <a:endParaRPr lang="en-US" sz="2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141483" y="1207922"/>
              <a:ext cx="2812235" cy="1635300"/>
              <a:chOff x="3141483" y="1207922"/>
              <a:chExt cx="2812235" cy="163530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8947" y="1724030"/>
                <a:ext cx="890540" cy="1119192"/>
              </a:xfrm>
              <a:prstGeom prst="rect">
                <a:avLst/>
              </a:prstGeom>
            </p:spPr>
          </p:pic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141483" y="1207922"/>
                <a:ext cx="2812235" cy="68231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Dynamic </a:t>
                </a:r>
                <a:r>
                  <a:rPr lang="en-US" sz="2400" dirty="0" err="1" smtClean="0"/>
                  <a:t>Prog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p:grp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2692784" y="1207922"/>
              <a:ext cx="448699" cy="5423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+</a:t>
              </a:r>
              <a:endParaRPr lang="en-US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578790" y="1593644"/>
            <a:ext cx="2361352" cy="1102823"/>
            <a:chOff x="5752885" y="1207922"/>
            <a:chExt cx="3187257" cy="1488546"/>
          </a:xfrm>
        </p:grpSpPr>
        <p:grpSp>
          <p:nvGrpSpPr>
            <p:cNvPr id="39" name="Group 38"/>
            <p:cNvGrpSpPr/>
            <p:nvPr/>
          </p:nvGrpSpPr>
          <p:grpSpPr>
            <a:xfrm>
              <a:off x="6127907" y="1207922"/>
              <a:ext cx="2812235" cy="1488546"/>
              <a:chOff x="6127907" y="1207922"/>
              <a:chExt cx="2812235" cy="1488546"/>
            </a:xfrm>
          </p:grpSpPr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6127907" y="1207922"/>
                <a:ext cx="2812235" cy="68231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Structured BP</a:t>
                </a:r>
                <a:endParaRPr lang="en-US" sz="2400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0705" y="1724030"/>
                <a:ext cx="1205418" cy="972438"/>
              </a:xfrm>
              <a:prstGeom prst="rect">
                <a:avLst/>
              </a:prstGeom>
            </p:spPr>
          </p:pic>
        </p:grp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5752885" y="1207922"/>
              <a:ext cx="448699" cy="5423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=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631615" y="3325688"/>
            <a:ext cx="2512385" cy="1363282"/>
            <a:chOff x="5752885" y="2848868"/>
            <a:chExt cx="3391115" cy="1840102"/>
          </a:xfrm>
        </p:grpSpPr>
        <p:grpSp>
          <p:nvGrpSpPr>
            <p:cNvPr id="40" name="Group 39"/>
            <p:cNvGrpSpPr/>
            <p:nvPr/>
          </p:nvGrpSpPr>
          <p:grpSpPr>
            <a:xfrm>
              <a:off x="6127907" y="2848868"/>
              <a:ext cx="3016093" cy="1840102"/>
              <a:chOff x="6127907" y="2848868"/>
              <a:chExt cx="3016093" cy="1840102"/>
            </a:xfrm>
          </p:grpSpPr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6127907" y="2848868"/>
                <a:ext cx="3016093" cy="68231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ERMA / Back-BP</a:t>
                </a:r>
                <a:endParaRPr lang="en-US" sz="2400" dirty="0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0705" y="3391225"/>
                <a:ext cx="1377914" cy="1297745"/>
              </a:xfrm>
              <a:prstGeom prst="rect">
                <a:avLst/>
              </a:prstGeom>
            </p:spPr>
          </p:pic>
        </p:grp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5752885" y="2848868"/>
              <a:ext cx="448699" cy="5423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=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57476" y="3272618"/>
            <a:ext cx="3939473" cy="1211549"/>
            <a:chOff x="695171" y="2848868"/>
            <a:chExt cx="5317341" cy="1635300"/>
          </a:xfrm>
        </p:grpSpPr>
        <p:grpSp>
          <p:nvGrpSpPr>
            <p:cNvPr id="44" name="Group 43"/>
            <p:cNvGrpSpPr/>
            <p:nvPr/>
          </p:nvGrpSpPr>
          <p:grpSpPr>
            <a:xfrm>
              <a:off x="695171" y="2851366"/>
              <a:ext cx="2056407" cy="1632802"/>
              <a:chOff x="695171" y="2851366"/>
              <a:chExt cx="2056407" cy="163280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5171" y="3176044"/>
                <a:ext cx="1891783" cy="1308124"/>
              </a:xfrm>
              <a:prstGeom prst="rect">
                <a:avLst/>
              </a:prstGeom>
            </p:spPr>
          </p:pic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833484" y="2851366"/>
                <a:ext cx="1918094" cy="68231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Loopy BP</a:t>
                </a:r>
                <a:endParaRPr lang="en-US" sz="2400" dirty="0"/>
              </a:p>
            </p:txBody>
          </p:sp>
        </p:grp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2692784" y="2848868"/>
              <a:ext cx="448699" cy="5423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+</a:t>
              </a:r>
              <a:endParaRPr lang="en-US" sz="24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200277" y="2848868"/>
              <a:ext cx="2812235" cy="1594925"/>
              <a:chOff x="3200277" y="2848868"/>
              <a:chExt cx="2812235" cy="1594925"/>
            </a:xfrm>
          </p:grpSpPr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3200277" y="2848868"/>
                <a:ext cx="2812235" cy="68231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err="1" smtClean="0"/>
                  <a:t>Backprop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8449" y="3385550"/>
                <a:ext cx="1236265" cy="1058243"/>
              </a:xfrm>
              <a:prstGeom prst="rect">
                <a:avLst/>
              </a:prstGeom>
            </p:spPr>
          </p:pic>
        </p:grpSp>
      </p:grpSp>
      <p:grpSp>
        <p:nvGrpSpPr>
          <p:cNvPr id="54" name="Group 53"/>
          <p:cNvGrpSpPr/>
          <p:nvPr/>
        </p:nvGrpSpPr>
        <p:grpSpPr>
          <a:xfrm>
            <a:off x="6631615" y="5147445"/>
            <a:ext cx="2512385" cy="1292555"/>
            <a:chOff x="5752885" y="4695363"/>
            <a:chExt cx="3391115" cy="1744638"/>
          </a:xfrm>
        </p:grpSpPr>
        <p:grpSp>
          <p:nvGrpSpPr>
            <p:cNvPr id="41" name="Group 40"/>
            <p:cNvGrpSpPr/>
            <p:nvPr/>
          </p:nvGrpSpPr>
          <p:grpSpPr>
            <a:xfrm>
              <a:off x="6127907" y="4695363"/>
              <a:ext cx="3016093" cy="1744638"/>
              <a:chOff x="6127907" y="4695363"/>
              <a:chExt cx="3016093" cy="1744638"/>
            </a:xfrm>
          </p:grpSpPr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6127907" y="4695363"/>
                <a:ext cx="3016093" cy="68231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This Talk</a:t>
                </a:r>
                <a:endParaRPr lang="en-US" sz="2400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66338" y="5237720"/>
                <a:ext cx="1202281" cy="1202281"/>
              </a:xfrm>
              <a:prstGeom prst="rect">
                <a:avLst/>
              </a:prstGeom>
            </p:spPr>
          </p:pic>
        </p:grp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5752885" y="4695363"/>
              <a:ext cx="448699" cy="5423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=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3759" y="5110121"/>
            <a:ext cx="6386749" cy="1211549"/>
            <a:chOff x="253759" y="5110121"/>
            <a:chExt cx="6386749" cy="1211549"/>
          </a:xfrm>
        </p:grpSpPr>
        <p:grpSp>
          <p:nvGrpSpPr>
            <p:cNvPr id="52" name="Group 51"/>
            <p:cNvGrpSpPr/>
            <p:nvPr/>
          </p:nvGrpSpPr>
          <p:grpSpPr>
            <a:xfrm>
              <a:off x="4181012" y="5110121"/>
              <a:ext cx="2459496" cy="1185841"/>
              <a:chOff x="2692784" y="4695363"/>
              <a:chExt cx="3319728" cy="1600600"/>
            </a:xfrm>
          </p:grpSpPr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2692784" y="4695363"/>
                <a:ext cx="448699" cy="54235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+</a:t>
                </a:r>
                <a:endParaRPr lang="en-US" sz="2400" dirty="0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3200277" y="4695363"/>
                <a:ext cx="2812235" cy="1600600"/>
                <a:chOff x="3200277" y="4695363"/>
                <a:chExt cx="2812235" cy="1600600"/>
              </a:xfrm>
            </p:grpSpPr>
            <p:sp>
              <p:nvSpPr>
                <p:cNvPr id="30" name="Content Placeholder 2"/>
                <p:cNvSpPr txBox="1">
                  <a:spLocks/>
                </p:cNvSpPr>
                <p:nvPr/>
              </p:nvSpPr>
              <p:spPr>
                <a:xfrm>
                  <a:off x="3200277" y="4695363"/>
                  <a:ext cx="2812235" cy="682318"/>
                </a:xfrm>
                <a:prstGeom prst="rect">
                  <a:avLst/>
                </a:prstGeom>
              </p:spPr>
              <p:txBody>
                <a:bodyPr/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400" dirty="0" err="1" smtClean="0"/>
                    <a:t>Backprop</a:t>
                  </a:r>
                  <a:r>
                    <a:rPr lang="en-US" sz="2400" dirty="0" smtClean="0"/>
                    <a:t>.</a:t>
                  </a:r>
                  <a:endParaRPr lang="en-US" sz="2400" dirty="0"/>
                </a:p>
              </p:txBody>
            </p:sp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38449" y="5237720"/>
                  <a:ext cx="1236265" cy="105824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" name="Group 45"/>
            <p:cNvGrpSpPr/>
            <p:nvPr/>
          </p:nvGrpSpPr>
          <p:grpSpPr>
            <a:xfrm>
              <a:off x="253759" y="5110121"/>
              <a:ext cx="3895914" cy="1211549"/>
              <a:chOff x="695171" y="1207922"/>
              <a:chExt cx="5258547" cy="16353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695171" y="1210420"/>
                <a:ext cx="2056407" cy="1632802"/>
                <a:chOff x="695171" y="1210420"/>
                <a:chExt cx="2056407" cy="1632802"/>
              </a:xfrm>
            </p:grpSpPr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95171" y="1535098"/>
                  <a:ext cx="1891783" cy="1308124"/>
                </a:xfrm>
                <a:prstGeom prst="rect">
                  <a:avLst/>
                </a:prstGeom>
              </p:spPr>
            </p:pic>
            <p:sp>
              <p:nvSpPr>
                <p:cNvPr id="58" name="Content Placeholder 2"/>
                <p:cNvSpPr txBox="1">
                  <a:spLocks/>
                </p:cNvSpPr>
                <p:nvPr/>
              </p:nvSpPr>
              <p:spPr>
                <a:xfrm>
                  <a:off x="833484" y="1210420"/>
                  <a:ext cx="1918094" cy="682318"/>
                </a:xfrm>
                <a:prstGeom prst="rect">
                  <a:avLst/>
                </a:prstGeom>
              </p:spPr>
              <p:txBody>
                <a:bodyPr/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400" dirty="0" smtClean="0"/>
                    <a:t>Loopy BP</a:t>
                  </a:r>
                  <a:endParaRPr lang="en-US" sz="2400" dirty="0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3141483" y="1207922"/>
                <a:ext cx="2812235" cy="1635300"/>
                <a:chOff x="3141483" y="1207922"/>
                <a:chExt cx="2812235" cy="1635300"/>
              </a:xfrm>
            </p:grpSpPr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8947" y="1724030"/>
                  <a:ext cx="890540" cy="1119192"/>
                </a:xfrm>
                <a:prstGeom prst="rect">
                  <a:avLst/>
                </a:prstGeom>
              </p:spPr>
            </p:pic>
            <p:sp>
              <p:nvSpPr>
                <p:cNvPr id="56" name="Content Placeholder 2"/>
                <p:cNvSpPr txBox="1">
                  <a:spLocks/>
                </p:cNvSpPr>
                <p:nvPr/>
              </p:nvSpPr>
              <p:spPr>
                <a:xfrm>
                  <a:off x="3141483" y="1207922"/>
                  <a:ext cx="2812235" cy="682318"/>
                </a:xfrm>
                <a:prstGeom prst="rect">
                  <a:avLst/>
                </a:prstGeom>
              </p:spPr>
              <p:txBody>
                <a:bodyPr/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400" dirty="0" smtClean="0"/>
                    <a:t>Dynamic </a:t>
                  </a:r>
                  <a:r>
                    <a:rPr lang="en-US" sz="2400" dirty="0" err="1" smtClean="0"/>
                    <a:t>Prog</a:t>
                  </a:r>
                  <a:r>
                    <a:rPr lang="en-US" sz="2400" dirty="0" smtClean="0"/>
                    <a:t>.</a:t>
                  </a:r>
                  <a:endParaRPr lang="en-US" sz="2400" dirty="0"/>
                </a:p>
              </p:txBody>
            </p:sp>
          </p:grpSp>
          <p:sp>
            <p:nvSpPr>
              <p:cNvPr id="49" name="Content Placeholder 2"/>
              <p:cNvSpPr txBox="1">
                <a:spLocks/>
              </p:cNvSpPr>
              <p:nvPr/>
            </p:nvSpPr>
            <p:spPr>
              <a:xfrm>
                <a:off x="2692784" y="1207922"/>
                <a:ext cx="448699" cy="54235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+</a:t>
                </a:r>
                <a:endParaRPr lang="en-US" sz="2400" dirty="0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-260010" y="1434861"/>
            <a:ext cx="2293880" cy="1423645"/>
            <a:chOff x="6197521" y="3149960"/>
            <a:chExt cx="4587759" cy="284728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20548260">
              <a:off x="7623199" y="4075701"/>
              <a:ext cx="1434955" cy="1921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27000" dist="127000" dir="252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" name="Subtitle 2"/>
            <p:cNvSpPr txBox="1">
              <a:spLocks/>
            </p:cNvSpPr>
            <p:nvPr/>
          </p:nvSpPr>
          <p:spPr>
            <a:xfrm rot="20556463">
              <a:off x="6197521" y="3149960"/>
              <a:ext cx="4587759" cy="7991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(Smith &amp; Eisner, 2008)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106026" y="3055048"/>
            <a:ext cx="2293880" cy="1429119"/>
            <a:chOff x="6269085" y="3139012"/>
            <a:chExt cx="4587759" cy="2858237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20548260">
              <a:off x="7623199" y="4075701"/>
              <a:ext cx="1434955" cy="1921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27000" dist="127000" dir="252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Subtitle 2"/>
            <p:cNvSpPr txBox="1">
              <a:spLocks/>
            </p:cNvSpPr>
            <p:nvPr/>
          </p:nvSpPr>
          <p:spPr>
            <a:xfrm rot="20556463">
              <a:off x="6269085" y="3139012"/>
              <a:ext cx="4587759" cy="12779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(</a:t>
              </a:r>
              <a:r>
                <a:rPr lang="cs-CZ" dirty="0" err="1">
                  <a:solidFill>
                    <a:schemeClr val="accent3">
                      <a:lumMod val="50000"/>
                    </a:schemeClr>
                  </a:solidFill>
                </a:rPr>
                <a:t>Eaton</a:t>
              </a:r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 &amp; </a:t>
              </a:r>
              <a:r>
                <a:rPr lang="cs-CZ" dirty="0" err="1" smtClean="0">
                  <a:solidFill>
                    <a:schemeClr val="accent3">
                      <a:lumMod val="50000"/>
                    </a:schemeClr>
                  </a:solidFill>
                </a:rPr>
                <a:t>Ghahramani</a:t>
              </a:r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,</a:t>
              </a:r>
              <a:r>
                <a:rPr lang="cs-CZ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2009)</a:t>
              </a:r>
              <a:endParaRPr lang="en-US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(</a:t>
              </a:r>
              <a:r>
                <a:rPr lang="en-US" dirty="0" err="1" smtClean="0">
                  <a:solidFill>
                    <a:schemeClr val="accent3">
                      <a:lumMod val="50000"/>
                    </a:schemeClr>
                  </a:solidFill>
                </a:rPr>
                <a:t>Stoyanov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et al., 2011)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4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2575057"/>
            <a:ext cx="9144000" cy="42829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r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91" y="2892531"/>
            <a:ext cx="4225571" cy="31608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89134" y="642570"/>
            <a:ext cx="8241695" cy="1087483"/>
            <a:chOff x="89134" y="1401744"/>
            <a:chExt cx="8241695" cy="10874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0092" y="1598490"/>
              <a:ext cx="890737" cy="89073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1092" y="1561166"/>
              <a:ext cx="915915" cy="78402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34" y="1401744"/>
              <a:ext cx="1401571" cy="96915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3089" y="1541718"/>
              <a:ext cx="659777" cy="82917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91606" y="389814"/>
            <a:ext cx="8787769" cy="542835"/>
            <a:chOff x="191606" y="1148988"/>
            <a:chExt cx="8787769" cy="542835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6744834" y="1186312"/>
              <a:ext cx="2234541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This Talk</a:t>
              </a: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6466990" y="1186312"/>
              <a:ext cx="332429" cy="4018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=</a:t>
              </a: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4016387" y="1148988"/>
              <a:ext cx="332429" cy="4018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392375" y="1148988"/>
              <a:ext cx="2083508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err="1" smtClean="0"/>
                <a:t>Backprop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191606" y="1150839"/>
              <a:ext cx="1421064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Loopy BP</a:t>
              </a:r>
              <a:endParaRPr lang="en-US" sz="2400" dirty="0"/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1901540" y="1148988"/>
              <a:ext cx="2083508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Dynamic </a:t>
              </a:r>
              <a:r>
                <a:rPr lang="en-US" sz="2400" dirty="0" err="1" smtClean="0"/>
                <a:t>Prog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1569111" y="1148988"/>
              <a:ext cx="332429" cy="40181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+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4472" y="1648025"/>
            <a:ext cx="8949528" cy="530863"/>
            <a:chOff x="194472" y="2407199"/>
            <a:chExt cx="8949528" cy="530863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6469856" y="2444523"/>
              <a:ext cx="332429" cy="4018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=</a:t>
              </a: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4019253" y="2407199"/>
              <a:ext cx="332429" cy="4018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4395241" y="2407199"/>
              <a:ext cx="2083508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Neural Networks</a:t>
              </a:r>
              <a:endParaRPr lang="en-US" sz="2400" dirty="0"/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194472" y="2409050"/>
              <a:ext cx="1421064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Graphical Models</a:t>
              </a:r>
              <a:endParaRPr lang="en-US" sz="2400" dirty="0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1904406" y="2407199"/>
              <a:ext cx="2083508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err="1" smtClean="0"/>
                <a:t>Hypergraphs</a:t>
              </a:r>
              <a:endParaRPr lang="en-US" sz="2400" dirty="0"/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1571977" y="2407199"/>
              <a:ext cx="332429" cy="40181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6744834" y="2432551"/>
              <a:ext cx="2399166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The models that interest me</a:t>
              </a:r>
            </a:p>
          </p:txBody>
        </p: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194473" y="2688393"/>
            <a:ext cx="4015206" cy="3884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you’re thinking, </a:t>
            </a:r>
            <a:br>
              <a:rPr lang="en-US" dirty="0" smtClean="0"/>
            </a:br>
            <a:r>
              <a:rPr lang="en-US" dirty="0" smtClean="0"/>
              <a:t>“This sounds like a great direction!”</a:t>
            </a:r>
          </a:p>
          <a:p>
            <a:r>
              <a:rPr lang="en-US" dirty="0" smtClean="0"/>
              <a:t>Then you’re in good company</a:t>
            </a:r>
            <a:endParaRPr lang="en-US" dirty="0"/>
          </a:p>
          <a:p>
            <a:r>
              <a:rPr lang="en-US" dirty="0" smtClean="0"/>
              <a:t>And have been since before 1995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7742" y="3468684"/>
            <a:ext cx="591707" cy="6966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523" y="3468684"/>
            <a:ext cx="527916" cy="6966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4531" y="4266734"/>
            <a:ext cx="590934" cy="5909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9844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2575057"/>
            <a:ext cx="9144000" cy="42829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7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89134" y="642570"/>
            <a:ext cx="8241695" cy="1087483"/>
            <a:chOff x="89134" y="1401744"/>
            <a:chExt cx="8241695" cy="10874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0092" y="1598490"/>
              <a:ext cx="890737" cy="89073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1092" y="1561166"/>
              <a:ext cx="915915" cy="78402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134" y="1401744"/>
              <a:ext cx="1401571" cy="96915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3089" y="1541718"/>
              <a:ext cx="659777" cy="82917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91606" y="389814"/>
            <a:ext cx="8787769" cy="542835"/>
            <a:chOff x="191606" y="1148988"/>
            <a:chExt cx="8787769" cy="542835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6744834" y="1186312"/>
              <a:ext cx="2234541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This Talk</a:t>
              </a: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6466990" y="1186312"/>
              <a:ext cx="332429" cy="4018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=</a:t>
              </a: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4016387" y="1148988"/>
              <a:ext cx="332429" cy="4018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392375" y="1148988"/>
              <a:ext cx="2083508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err="1" smtClean="0"/>
                <a:t>Backprop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191606" y="1150839"/>
              <a:ext cx="1421064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Loopy BP</a:t>
              </a:r>
              <a:endParaRPr lang="en-US" sz="2400" dirty="0"/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1901540" y="1148988"/>
              <a:ext cx="2083508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Dynamic </a:t>
              </a:r>
              <a:r>
                <a:rPr lang="en-US" sz="2400" dirty="0" err="1" smtClean="0"/>
                <a:t>Prog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1569111" y="1148988"/>
              <a:ext cx="332429" cy="40181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+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4472" y="1648025"/>
            <a:ext cx="8949528" cy="530863"/>
            <a:chOff x="194472" y="2407199"/>
            <a:chExt cx="8949528" cy="530863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6469856" y="2444523"/>
              <a:ext cx="332429" cy="4018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=</a:t>
              </a: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4019253" y="2407199"/>
              <a:ext cx="332429" cy="4018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4395241" y="2407199"/>
              <a:ext cx="2083508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Neural Networks</a:t>
              </a:r>
              <a:endParaRPr lang="en-US" sz="2400" dirty="0"/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194472" y="2409050"/>
              <a:ext cx="1421064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Graphical Models</a:t>
              </a:r>
              <a:endParaRPr lang="en-US" sz="2400" dirty="0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1904406" y="2407199"/>
              <a:ext cx="2083508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err="1" smtClean="0"/>
                <a:t>Hypergraphs</a:t>
              </a:r>
              <a:endParaRPr lang="en-US" sz="2400" dirty="0"/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1571977" y="2407199"/>
              <a:ext cx="332429" cy="40181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6744834" y="2432551"/>
              <a:ext cx="2399166" cy="505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The models </a:t>
              </a:r>
              <a:r>
                <a:rPr lang="en-US" sz="2400" dirty="0"/>
                <a:t>that interest me</a:t>
              </a:r>
            </a:p>
          </p:txBody>
        </p: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194472" y="2845497"/>
            <a:ext cx="7084275" cy="25985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 what’s new since 1995?</a:t>
            </a:r>
          </a:p>
          <a:p>
            <a:r>
              <a:rPr lang="en-US" dirty="0" smtClean="0"/>
              <a:t>Two new emphases: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Learning under approximate inference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Structural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0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Abstraction for Modeling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6702" y="217958"/>
            <a:ext cx="1572729" cy="1042213"/>
            <a:chOff x="3504907" y="1641164"/>
            <a:chExt cx="4276343" cy="2861834"/>
          </a:xfrm>
        </p:grpSpPr>
        <p:sp>
          <p:nvSpPr>
            <p:cNvPr id="6" name="Oval 5"/>
            <p:cNvSpPr/>
            <p:nvPr/>
          </p:nvSpPr>
          <p:spPr>
            <a:xfrm rot="2711175">
              <a:off x="4212162" y="933909"/>
              <a:ext cx="2861834" cy="4276343"/>
            </a:xfrm>
            <a:prstGeom prst="ellipse">
              <a:avLst/>
            </a:prstGeom>
            <a:solidFill>
              <a:srgbClr val="FF6600">
                <a:alpha val="63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39743" y="1904319"/>
              <a:ext cx="3014531" cy="80717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000" b="1" dirty="0" smtClean="0"/>
                <a:t>Mathematical Modeling</a:t>
              </a:r>
              <a:endParaRPr lang="en-US" sz="1000" dirty="0" smtClean="0"/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3840242" y="4419345"/>
            <a:ext cx="1351852" cy="1365021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5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5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813907" y="1662972"/>
            <a:ext cx="1347462" cy="1369408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5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5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>
            <a:stCxn id="17" idx="4"/>
            <a:endCxn id="12" idx="0"/>
          </p:cNvCxnSpPr>
          <p:nvPr/>
        </p:nvCxnSpPr>
        <p:spPr bwMode="auto">
          <a:xfrm>
            <a:off x="4489833" y="3032380"/>
            <a:ext cx="26335" cy="138696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 bwMode="auto">
          <a:xfrm>
            <a:off x="4135515" y="3284171"/>
            <a:ext cx="728292" cy="72829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t" anchorCtr="1"/>
          <a:lstStyle/>
          <a:p>
            <a:pPr algn="ctr">
              <a:defRPr/>
            </a:pPr>
            <a:r>
              <a:rPr lang="en-US" sz="3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3000" i="1" baseline="-25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0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Content Placeholder 4"/>
          <p:cNvSpPr txBox="1">
            <a:spLocks/>
          </p:cNvSpPr>
          <p:nvPr/>
        </p:nvSpPr>
        <p:spPr>
          <a:xfrm>
            <a:off x="301758" y="1554893"/>
            <a:ext cx="2941035" cy="2160350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Factor Graph</a:t>
            </a:r>
          </a:p>
          <a:p>
            <a:pPr marL="0" indent="0">
              <a:buNone/>
            </a:pPr>
            <a:r>
              <a:rPr lang="en-US" sz="2600" dirty="0" smtClean="0"/>
              <a:t>(</a:t>
            </a:r>
            <a:r>
              <a:rPr lang="en-US" sz="2600" dirty="0"/>
              <a:t>b</a:t>
            </a:r>
            <a:r>
              <a:rPr lang="en-US" sz="2600" dirty="0" smtClean="0"/>
              <a:t>ipartite graph)</a:t>
            </a:r>
          </a:p>
          <a:p>
            <a:r>
              <a:rPr lang="en-US" sz="2600" dirty="0" smtClean="0"/>
              <a:t>variables (circles)</a:t>
            </a:r>
          </a:p>
          <a:p>
            <a:r>
              <a:rPr lang="en-US" sz="2600" dirty="0" smtClean="0"/>
              <a:t>factors (squares)</a:t>
            </a:r>
            <a:endParaRPr lang="en-US" sz="2600" dirty="0"/>
          </a:p>
        </p:txBody>
      </p:sp>
      <p:sp>
        <p:nvSpPr>
          <p:cNvPr id="13" name="Isosceles Triangle 12"/>
          <p:cNvSpPr/>
          <p:nvPr/>
        </p:nvSpPr>
        <p:spPr>
          <a:xfrm rot="5400000" flipV="1">
            <a:off x="4826626" y="3654318"/>
            <a:ext cx="777870" cy="56903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6504"/>
              </p:ext>
            </p:extLst>
          </p:nvPr>
        </p:nvGraphicFramePr>
        <p:xfrm>
          <a:off x="5495495" y="2901461"/>
          <a:ext cx="1684890" cy="1440778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668890"/>
                <a:gridCol w="537308"/>
                <a:gridCol w="478692"/>
              </a:tblGrid>
              <a:tr h="664308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+mn-lt"/>
                        <a:cs typeface="Handwriting - Dakota"/>
                      </a:endParaRPr>
                    </a:p>
                  </a:txBody>
                  <a:tcPr marL="0" marR="0" marT="0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+mn-lt"/>
                          <a:cs typeface="Handwriting - Dakota"/>
                        </a:rPr>
                        <a:t>True</a:t>
                      </a:r>
                      <a:endParaRPr lang="en-US" sz="1600" i="0" dirty="0">
                        <a:latin typeface="+mn-lt"/>
                        <a:cs typeface="Handwriting - Dakota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+mn-lt"/>
                          <a:cs typeface="Handwriting - Dakota"/>
                        </a:rPr>
                        <a:t>False</a:t>
                      </a:r>
                      <a:endParaRPr lang="en-US" sz="1600" i="0" dirty="0">
                        <a:latin typeface="+mn-lt"/>
                        <a:cs typeface="Handwriting - Dakota"/>
                      </a:endParaRPr>
                    </a:p>
                  </a:txBody>
                  <a:tcPr marL="0" marR="0" marT="0" marB="0" vert="vert270" anchor="ctr"/>
                </a:tc>
              </a:tr>
              <a:tr h="4103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andwriting - Dakota"/>
                        </a:rPr>
                        <a:t>True</a:t>
                      </a:r>
                      <a:endParaRPr lang="en-US" sz="1600" dirty="0">
                        <a:latin typeface="+mn-lt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61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andwriting - Dakota"/>
                        </a:rPr>
                        <a:t>False</a:t>
                      </a:r>
                      <a:endParaRPr lang="en-US" sz="1600" dirty="0">
                        <a:latin typeface="+mn-lt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517891" y="4741426"/>
            <a:ext cx="1322351" cy="728291"/>
            <a:chOff x="2517891" y="4741426"/>
            <a:chExt cx="1322351" cy="728291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517891" y="4741426"/>
              <a:ext cx="728292" cy="72829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30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30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>
              <a:stCxn id="16" idx="3"/>
            </p:cNvCxnSpPr>
            <p:nvPr/>
          </p:nvCxnSpPr>
          <p:spPr bwMode="auto">
            <a:xfrm flipV="1">
              <a:off x="3246183" y="5101856"/>
              <a:ext cx="594059" cy="37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Isosceles Triangle 19"/>
          <p:cNvSpPr/>
          <p:nvPr/>
        </p:nvSpPr>
        <p:spPr>
          <a:xfrm rot="5400000">
            <a:off x="1827658" y="5071046"/>
            <a:ext cx="789241" cy="51821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77284"/>
              </p:ext>
            </p:extLst>
          </p:nvPr>
        </p:nvGraphicFramePr>
        <p:xfrm>
          <a:off x="753510" y="4939319"/>
          <a:ext cx="1206198" cy="77647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668890"/>
                <a:gridCol w="537308"/>
              </a:tblGrid>
              <a:tr h="4103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andwriting - Dakota"/>
                        </a:rPr>
                        <a:t>True</a:t>
                      </a:r>
                      <a:endParaRPr lang="en-US" sz="1600" dirty="0">
                        <a:latin typeface="+mn-lt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0.1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61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andwriting - Dakota"/>
                        </a:rPr>
                        <a:t>False</a:t>
                      </a:r>
                      <a:endParaRPr lang="en-US" sz="1600" dirty="0">
                        <a:latin typeface="+mn-lt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5.2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85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 Graph for Dependency Parsing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9</a:t>
            </a:fld>
            <a:endParaRPr lang="en-US"/>
          </a:p>
        </p:txBody>
      </p:sp>
      <p:cxnSp>
        <p:nvCxnSpPr>
          <p:cNvPr id="235" name="Curved Connector 234"/>
          <p:cNvCxnSpPr>
            <a:stCxn id="245" idx="2"/>
            <a:endCxn id="305" idx="0"/>
          </p:cNvCxnSpPr>
          <p:nvPr/>
        </p:nvCxnSpPr>
        <p:spPr>
          <a:xfrm rot="16200000" flipH="1">
            <a:off x="3199956" y="1715544"/>
            <a:ext cx="865552" cy="3526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Curved Connector 235"/>
          <p:cNvCxnSpPr>
            <a:stCxn id="245" idx="3"/>
            <a:endCxn id="292" idx="0"/>
          </p:cNvCxnSpPr>
          <p:nvPr/>
        </p:nvCxnSpPr>
        <p:spPr>
          <a:xfrm>
            <a:off x="3725669" y="1189833"/>
            <a:ext cx="906195" cy="176822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Curved Connector 236"/>
          <p:cNvCxnSpPr>
            <a:stCxn id="245" idx="1"/>
            <a:endCxn id="301" idx="0"/>
          </p:cNvCxnSpPr>
          <p:nvPr/>
        </p:nvCxnSpPr>
        <p:spPr>
          <a:xfrm rot="10800000" flipV="1">
            <a:off x="2843438" y="1189833"/>
            <a:ext cx="692833" cy="1762838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Curved Connector 237"/>
          <p:cNvCxnSpPr>
            <a:stCxn id="245" idx="1"/>
            <a:endCxn id="309" idx="0"/>
          </p:cNvCxnSpPr>
          <p:nvPr/>
        </p:nvCxnSpPr>
        <p:spPr>
          <a:xfrm rot="10800000" flipV="1">
            <a:off x="2038463" y="1189833"/>
            <a:ext cx="1497809" cy="256334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Curved Connector 238"/>
          <p:cNvCxnSpPr>
            <a:stCxn id="245" idx="3"/>
            <a:endCxn id="285" idx="0"/>
          </p:cNvCxnSpPr>
          <p:nvPr/>
        </p:nvCxnSpPr>
        <p:spPr>
          <a:xfrm>
            <a:off x="3725669" y="1189833"/>
            <a:ext cx="1707732" cy="256603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Curved Connector 239"/>
          <p:cNvCxnSpPr>
            <a:stCxn id="245" idx="3"/>
            <a:endCxn id="278" idx="0"/>
          </p:cNvCxnSpPr>
          <p:nvPr/>
        </p:nvCxnSpPr>
        <p:spPr>
          <a:xfrm>
            <a:off x="3725669" y="1189833"/>
            <a:ext cx="2504912" cy="336528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Curved Connector 240"/>
          <p:cNvCxnSpPr>
            <a:stCxn id="245" idx="1"/>
            <a:endCxn id="297" idx="0"/>
          </p:cNvCxnSpPr>
          <p:nvPr/>
        </p:nvCxnSpPr>
        <p:spPr>
          <a:xfrm rot="10800000" flipV="1">
            <a:off x="1242552" y="1189833"/>
            <a:ext cx="2293720" cy="3349718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Curved Connector 241"/>
          <p:cNvCxnSpPr>
            <a:stCxn id="245" idx="1"/>
            <a:endCxn id="258" idx="0"/>
          </p:cNvCxnSpPr>
          <p:nvPr/>
        </p:nvCxnSpPr>
        <p:spPr>
          <a:xfrm rot="10800000" flipV="1">
            <a:off x="2606314" y="1189833"/>
            <a:ext cx="929958" cy="335789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Curved Connector 242"/>
          <p:cNvCxnSpPr>
            <a:stCxn id="245" idx="3"/>
            <a:endCxn id="264" idx="0"/>
          </p:cNvCxnSpPr>
          <p:nvPr/>
        </p:nvCxnSpPr>
        <p:spPr>
          <a:xfrm>
            <a:off x="3725669" y="1189833"/>
            <a:ext cx="902264" cy="335509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Curved Connector 243"/>
          <p:cNvCxnSpPr>
            <a:stCxn id="245" idx="3"/>
            <a:endCxn id="271" idx="0"/>
          </p:cNvCxnSpPr>
          <p:nvPr/>
        </p:nvCxnSpPr>
        <p:spPr>
          <a:xfrm>
            <a:off x="3725669" y="1189833"/>
            <a:ext cx="125075" cy="257610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Rectangle 244"/>
          <p:cNvSpPr/>
          <p:nvPr/>
        </p:nvSpPr>
        <p:spPr>
          <a:xfrm>
            <a:off x="3536271" y="1095134"/>
            <a:ext cx="189396" cy="1893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246" name="Curved Connector 245"/>
          <p:cNvCxnSpPr>
            <a:stCxn id="245" idx="1"/>
            <a:endCxn id="272" idx="0"/>
          </p:cNvCxnSpPr>
          <p:nvPr/>
        </p:nvCxnSpPr>
        <p:spPr>
          <a:xfrm rot="10800000" flipV="1">
            <a:off x="3417520" y="1189833"/>
            <a:ext cx="118753" cy="257241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Curved Connector 246"/>
          <p:cNvCxnSpPr>
            <a:stCxn id="245" idx="1"/>
            <a:endCxn id="257" idx="0"/>
          </p:cNvCxnSpPr>
          <p:nvPr/>
        </p:nvCxnSpPr>
        <p:spPr>
          <a:xfrm rot="10800000" flipV="1">
            <a:off x="3039540" y="1189833"/>
            <a:ext cx="496732" cy="336159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Curved Connector 247"/>
          <p:cNvCxnSpPr>
            <a:stCxn id="245" idx="3"/>
            <a:endCxn id="279" idx="0"/>
          </p:cNvCxnSpPr>
          <p:nvPr/>
        </p:nvCxnSpPr>
        <p:spPr>
          <a:xfrm>
            <a:off x="3725669" y="1189833"/>
            <a:ext cx="2071687" cy="3361590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Curved Connector 248"/>
          <p:cNvCxnSpPr>
            <a:stCxn id="245" idx="3"/>
            <a:endCxn id="286" idx="0"/>
          </p:cNvCxnSpPr>
          <p:nvPr/>
        </p:nvCxnSpPr>
        <p:spPr>
          <a:xfrm>
            <a:off x="3725669" y="1189833"/>
            <a:ext cx="1274507" cy="256234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Curved Connector 249"/>
          <p:cNvCxnSpPr>
            <a:stCxn id="245" idx="3"/>
            <a:endCxn id="293" idx="0"/>
          </p:cNvCxnSpPr>
          <p:nvPr/>
        </p:nvCxnSpPr>
        <p:spPr>
          <a:xfrm>
            <a:off x="3725669" y="1189833"/>
            <a:ext cx="472968" cy="176452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Curved Connector 250"/>
          <p:cNvCxnSpPr>
            <a:stCxn id="245" idx="3"/>
            <a:endCxn id="265" idx="0"/>
          </p:cNvCxnSpPr>
          <p:nvPr/>
        </p:nvCxnSpPr>
        <p:spPr>
          <a:xfrm>
            <a:off x="3725669" y="1189833"/>
            <a:ext cx="469038" cy="335140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2" name="Group 251"/>
          <p:cNvGrpSpPr/>
          <p:nvPr/>
        </p:nvGrpSpPr>
        <p:grpSpPr>
          <a:xfrm>
            <a:off x="2457339" y="4547731"/>
            <a:ext cx="731177" cy="505337"/>
            <a:chOff x="1669583" y="4641148"/>
            <a:chExt cx="761821" cy="526516"/>
          </a:xfrm>
        </p:grpSpPr>
        <p:cxnSp>
          <p:nvCxnSpPr>
            <p:cNvPr id="253" name="Straight Connector 252"/>
            <p:cNvCxnSpPr>
              <a:stCxn id="257" idx="4"/>
              <a:endCxn id="254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Rectangle 253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255" name="Straight Connector 254"/>
            <p:cNvCxnSpPr>
              <a:stCxn id="258" idx="4"/>
              <a:endCxn id="256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ectangle 255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2,1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1,2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4045731" y="4541240"/>
            <a:ext cx="731177" cy="505337"/>
            <a:chOff x="1669583" y="4641148"/>
            <a:chExt cx="761821" cy="526516"/>
          </a:xfrm>
        </p:grpSpPr>
        <p:cxnSp>
          <p:nvCxnSpPr>
            <p:cNvPr id="260" name="Straight Connector 259"/>
            <p:cNvCxnSpPr>
              <a:stCxn id="264" idx="4"/>
              <a:endCxn id="261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tangle 260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262" name="Straight Connector 261"/>
            <p:cNvCxnSpPr>
              <a:stCxn id="265" idx="4"/>
              <a:endCxn id="263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tangle 262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3,2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2,3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3268542" y="3762249"/>
            <a:ext cx="731177" cy="505337"/>
            <a:chOff x="1669583" y="4641148"/>
            <a:chExt cx="761821" cy="526516"/>
          </a:xfrm>
        </p:grpSpPr>
        <p:cxnSp>
          <p:nvCxnSpPr>
            <p:cNvPr id="267" name="Straight Connector 266"/>
            <p:cNvCxnSpPr>
              <a:stCxn id="271" idx="4"/>
              <a:endCxn id="268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Rectangle 267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269" name="Straight Connector 268"/>
            <p:cNvCxnSpPr>
              <a:stCxn id="272" idx="4"/>
              <a:endCxn id="270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Rectangle 269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3,1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1,3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5648380" y="4551423"/>
            <a:ext cx="731177" cy="505337"/>
            <a:chOff x="1669583" y="4641148"/>
            <a:chExt cx="761821" cy="526516"/>
          </a:xfrm>
        </p:grpSpPr>
        <p:cxnSp>
          <p:nvCxnSpPr>
            <p:cNvPr id="274" name="Straight Connector 273"/>
            <p:cNvCxnSpPr>
              <a:stCxn id="278" idx="4"/>
              <a:endCxn id="275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Rectangle 274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276" name="Straight Connector 275"/>
            <p:cNvCxnSpPr>
              <a:stCxn id="279" idx="4"/>
              <a:endCxn id="277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Rectangle 276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4,3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3,4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4851200" y="3752175"/>
            <a:ext cx="731177" cy="505337"/>
            <a:chOff x="1669583" y="4641148"/>
            <a:chExt cx="761821" cy="526516"/>
          </a:xfrm>
        </p:grpSpPr>
        <p:cxnSp>
          <p:nvCxnSpPr>
            <p:cNvPr id="281" name="Straight Connector 280"/>
            <p:cNvCxnSpPr>
              <a:stCxn id="285" idx="4"/>
              <a:endCxn id="282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Rectangle 281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283" name="Straight Connector 282"/>
            <p:cNvCxnSpPr>
              <a:stCxn id="286" idx="4"/>
              <a:endCxn id="284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Rectangle 283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4,2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2,4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4049662" y="2954361"/>
            <a:ext cx="731177" cy="505337"/>
            <a:chOff x="1669583" y="4641148"/>
            <a:chExt cx="761821" cy="526516"/>
          </a:xfrm>
        </p:grpSpPr>
        <p:cxnSp>
          <p:nvCxnSpPr>
            <p:cNvPr id="288" name="Straight Connector 287"/>
            <p:cNvCxnSpPr>
              <a:stCxn id="292" idx="4"/>
              <a:endCxn id="289" idx="0"/>
            </p:cNvCxnSpPr>
            <p:nvPr/>
          </p:nvCxnSpPr>
          <p:spPr>
            <a:xfrm>
              <a:off x="2276185" y="4955914"/>
              <a:ext cx="241" cy="962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Rectangle 288"/>
            <p:cNvSpPr/>
            <p:nvPr/>
          </p:nvSpPr>
          <p:spPr>
            <a:xfrm>
              <a:off x="2219095" y="5052150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290" name="Straight Connector 289"/>
            <p:cNvCxnSpPr>
              <a:stCxn id="293" idx="4"/>
              <a:endCxn id="291" idx="0"/>
            </p:cNvCxnSpPr>
            <p:nvPr/>
          </p:nvCxnSpPr>
          <p:spPr>
            <a:xfrm flipH="1">
              <a:off x="1824601" y="4952066"/>
              <a:ext cx="202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290"/>
            <p:cNvSpPr/>
            <p:nvPr/>
          </p:nvSpPr>
          <p:spPr>
            <a:xfrm>
              <a:off x="1767270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2120966" y="4644996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4,1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1669583" y="4641148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1,4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1093576" y="4539551"/>
            <a:ext cx="297950" cy="505337"/>
            <a:chOff x="1672758" y="4641148"/>
            <a:chExt cx="310438" cy="526516"/>
          </a:xfrm>
        </p:grpSpPr>
        <p:cxnSp>
          <p:nvCxnSpPr>
            <p:cNvPr id="295" name="Straight Connector 294"/>
            <p:cNvCxnSpPr>
              <a:stCxn id="297" idx="4"/>
              <a:endCxn id="296" idx="0"/>
            </p:cNvCxnSpPr>
            <p:nvPr/>
          </p:nvCxnSpPr>
          <p:spPr>
            <a:xfrm flipH="1">
              <a:off x="1827776" y="4952066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Rectangle 295"/>
            <p:cNvSpPr/>
            <p:nvPr/>
          </p:nvSpPr>
          <p:spPr>
            <a:xfrm>
              <a:off x="1770445" y="5053002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1672758" y="4641148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0,1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2694463" y="2952671"/>
            <a:ext cx="297950" cy="505337"/>
            <a:chOff x="3340741" y="2987760"/>
            <a:chExt cx="310438" cy="526516"/>
          </a:xfrm>
        </p:grpSpPr>
        <p:cxnSp>
          <p:nvCxnSpPr>
            <p:cNvPr id="299" name="Straight Connector 298"/>
            <p:cNvCxnSpPr>
              <a:stCxn id="301" idx="4"/>
              <a:endCxn id="300" idx="0"/>
            </p:cNvCxnSpPr>
            <p:nvPr/>
          </p:nvCxnSpPr>
          <p:spPr>
            <a:xfrm flipH="1">
              <a:off x="3495759" y="3298678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Rectangle 299"/>
            <p:cNvSpPr/>
            <p:nvPr/>
          </p:nvSpPr>
          <p:spPr>
            <a:xfrm>
              <a:off x="3438428" y="3399614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3340741" y="2987760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0,3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3485520" y="2150084"/>
            <a:ext cx="297950" cy="505337"/>
            <a:chOff x="4164954" y="2151534"/>
            <a:chExt cx="310438" cy="526516"/>
          </a:xfrm>
        </p:grpSpPr>
        <p:cxnSp>
          <p:nvCxnSpPr>
            <p:cNvPr id="303" name="Straight Connector 302"/>
            <p:cNvCxnSpPr>
              <a:stCxn id="305" idx="4"/>
              <a:endCxn id="304" idx="0"/>
            </p:cNvCxnSpPr>
            <p:nvPr/>
          </p:nvCxnSpPr>
          <p:spPr>
            <a:xfrm flipH="1">
              <a:off x="4319972" y="2462452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Rectangle 303"/>
            <p:cNvSpPr/>
            <p:nvPr/>
          </p:nvSpPr>
          <p:spPr>
            <a:xfrm>
              <a:off x="4262641" y="2563388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4164954" y="2151534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Webdings"/>
                  <a:cs typeface="Times New Roman"/>
                  <a:sym typeface="Webdings"/>
                </a:rPr>
                <a:t>0,4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1889487" y="3753176"/>
            <a:ext cx="297950" cy="505337"/>
            <a:chOff x="2502031" y="3821812"/>
            <a:chExt cx="310438" cy="526516"/>
          </a:xfrm>
        </p:grpSpPr>
        <p:sp>
          <p:nvSpPr>
            <p:cNvPr id="307" name="Rectangle 306"/>
            <p:cNvSpPr/>
            <p:nvPr/>
          </p:nvSpPr>
          <p:spPr>
            <a:xfrm>
              <a:off x="2599718" y="4233666"/>
              <a:ext cx="114661" cy="114662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200" i="1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308" name="Straight Connector 307"/>
            <p:cNvCxnSpPr>
              <a:stCxn id="309" idx="4"/>
              <a:endCxn id="307" idx="0"/>
            </p:cNvCxnSpPr>
            <p:nvPr/>
          </p:nvCxnSpPr>
          <p:spPr>
            <a:xfrm flipH="1">
              <a:off x="2657049" y="4132730"/>
              <a:ext cx="201" cy="100936"/>
            </a:xfrm>
            <a:prstGeom prst="line">
              <a:avLst/>
            </a:prstGeom>
            <a:ln w="28575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Oval 308"/>
            <p:cNvSpPr/>
            <p:nvPr/>
          </p:nvSpPr>
          <p:spPr>
            <a:xfrm>
              <a:off x="2502031" y="3821812"/>
              <a:ext cx="310438" cy="31091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ea typeface="Zapf Dingbats"/>
                  <a:cs typeface="Times New Roman"/>
                  <a:sym typeface="Zapf Dingbats"/>
                </a:rPr>
                <a:t>Y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ea typeface="Zapf Dingbats"/>
                  <a:cs typeface="Times New Roman"/>
                  <a:sym typeface="Zapf Dingbats"/>
                </a:rPr>
                <a:t>0,2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10" name="Rectangle 309"/>
          <p:cNvSpPr/>
          <p:nvPr/>
        </p:nvSpPr>
        <p:spPr>
          <a:xfrm>
            <a:off x="5065342" y="2844311"/>
            <a:ext cx="110049" cy="11004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311" name="Straight Connector 125"/>
          <p:cNvCxnSpPr>
            <a:stCxn id="310" idx="3"/>
            <a:endCxn id="285" idx="0"/>
          </p:cNvCxnSpPr>
          <p:nvPr/>
        </p:nvCxnSpPr>
        <p:spPr>
          <a:xfrm>
            <a:off x="5175390" y="2899336"/>
            <a:ext cx="258012" cy="856532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129"/>
          <p:cNvCxnSpPr>
            <a:stCxn id="310" idx="1"/>
            <a:endCxn id="292" idx="7"/>
          </p:cNvCxnSpPr>
          <p:nvPr/>
        </p:nvCxnSpPr>
        <p:spPr>
          <a:xfrm rot="10800000" flipV="1">
            <a:off x="4737204" y="2899336"/>
            <a:ext cx="328138" cy="102419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3" name="Rectangle 312"/>
          <p:cNvSpPr/>
          <p:nvPr/>
        </p:nvSpPr>
        <p:spPr>
          <a:xfrm>
            <a:off x="5831505" y="2545371"/>
            <a:ext cx="110049" cy="11004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314" name="Straight Connector 143"/>
          <p:cNvCxnSpPr>
            <a:stCxn id="313" idx="1"/>
            <a:endCxn id="292" idx="7"/>
          </p:cNvCxnSpPr>
          <p:nvPr/>
        </p:nvCxnSpPr>
        <p:spPr>
          <a:xfrm rot="10800000" flipV="1">
            <a:off x="4737205" y="2600395"/>
            <a:ext cx="1094301" cy="401360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144"/>
          <p:cNvCxnSpPr>
            <a:stCxn id="313" idx="3"/>
            <a:endCxn id="278" idx="0"/>
          </p:cNvCxnSpPr>
          <p:nvPr/>
        </p:nvCxnSpPr>
        <p:spPr>
          <a:xfrm>
            <a:off x="5941553" y="2600395"/>
            <a:ext cx="289029" cy="1954721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Rectangle 315"/>
          <p:cNvSpPr/>
          <p:nvPr/>
        </p:nvSpPr>
        <p:spPr>
          <a:xfrm>
            <a:off x="5862680" y="3635135"/>
            <a:ext cx="110049" cy="11004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317" name="Straight Connector 148"/>
          <p:cNvCxnSpPr>
            <a:stCxn id="316" idx="3"/>
            <a:endCxn id="278" idx="0"/>
          </p:cNvCxnSpPr>
          <p:nvPr/>
        </p:nvCxnSpPr>
        <p:spPr>
          <a:xfrm>
            <a:off x="5972729" y="3690160"/>
            <a:ext cx="257853" cy="864957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149"/>
          <p:cNvCxnSpPr>
            <a:stCxn id="316" idx="1"/>
            <a:endCxn id="285" idx="7"/>
          </p:cNvCxnSpPr>
          <p:nvPr/>
        </p:nvCxnSpPr>
        <p:spPr>
          <a:xfrm rot="10800000" flipV="1">
            <a:off x="5538744" y="3690159"/>
            <a:ext cx="323938" cy="109410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9" name="Rectangle 318"/>
          <p:cNvSpPr/>
          <p:nvPr/>
        </p:nvSpPr>
        <p:spPr>
          <a:xfrm>
            <a:off x="2253352" y="4949160"/>
            <a:ext cx="110049" cy="11004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320" name="Straight Connector 164"/>
          <p:cNvCxnSpPr>
            <a:stCxn id="319" idx="1"/>
            <a:endCxn id="297" idx="6"/>
          </p:cNvCxnSpPr>
          <p:nvPr/>
        </p:nvCxnSpPr>
        <p:spPr>
          <a:xfrm rot="10800000">
            <a:off x="1391526" y="4688757"/>
            <a:ext cx="861826" cy="315428"/>
          </a:xfrm>
          <a:prstGeom prst="curvedConnector3">
            <a:avLst>
              <a:gd name="adj1" fmla="val 50000"/>
            </a:avLst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165"/>
          <p:cNvCxnSpPr>
            <a:stCxn id="319" idx="0"/>
            <a:endCxn id="258" idx="2"/>
          </p:cNvCxnSpPr>
          <p:nvPr/>
        </p:nvCxnSpPr>
        <p:spPr>
          <a:xfrm rot="5400000" flipH="1" flipV="1">
            <a:off x="2256745" y="4748568"/>
            <a:ext cx="252224" cy="148962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2" name="Rectangle 321"/>
          <p:cNvSpPr/>
          <p:nvPr/>
        </p:nvSpPr>
        <p:spPr>
          <a:xfrm>
            <a:off x="3094795" y="4167082"/>
            <a:ext cx="110049" cy="11004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323" name="Straight Connector 164"/>
          <p:cNvCxnSpPr>
            <a:stCxn id="322" idx="1"/>
            <a:endCxn id="297" idx="6"/>
          </p:cNvCxnSpPr>
          <p:nvPr/>
        </p:nvCxnSpPr>
        <p:spPr>
          <a:xfrm rot="10800000" flipV="1">
            <a:off x="1391527" y="4222106"/>
            <a:ext cx="1703269" cy="466650"/>
          </a:xfrm>
          <a:prstGeom prst="curvedConnector3">
            <a:avLst>
              <a:gd name="adj1" fmla="val 42307"/>
            </a:avLst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165"/>
          <p:cNvCxnSpPr>
            <a:stCxn id="322" idx="0"/>
            <a:endCxn id="272" idx="2"/>
          </p:cNvCxnSpPr>
          <p:nvPr/>
        </p:nvCxnSpPr>
        <p:spPr>
          <a:xfrm rot="5400000" flipH="1" flipV="1">
            <a:off x="3081367" y="3979908"/>
            <a:ext cx="255627" cy="118723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5" name="Rectangle 324"/>
          <p:cNvSpPr/>
          <p:nvPr/>
        </p:nvSpPr>
        <p:spPr>
          <a:xfrm>
            <a:off x="3889670" y="3349648"/>
            <a:ext cx="110049" cy="11004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200" i="1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326" name="Straight Connector 164"/>
          <p:cNvCxnSpPr>
            <a:stCxn id="325" idx="1"/>
            <a:endCxn id="297" idx="6"/>
          </p:cNvCxnSpPr>
          <p:nvPr/>
        </p:nvCxnSpPr>
        <p:spPr>
          <a:xfrm rot="10800000" flipV="1">
            <a:off x="1391526" y="3404673"/>
            <a:ext cx="2498144" cy="1284084"/>
          </a:xfrm>
          <a:prstGeom prst="curvedConnector3">
            <a:avLst>
              <a:gd name="adj1" fmla="val 59242"/>
            </a:avLst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165"/>
          <p:cNvCxnSpPr>
            <a:stCxn id="325" idx="0"/>
            <a:endCxn id="293" idx="2"/>
          </p:cNvCxnSpPr>
          <p:nvPr/>
        </p:nvCxnSpPr>
        <p:spPr>
          <a:xfrm rot="5400000" flipH="1" flipV="1">
            <a:off x="3874138" y="3174125"/>
            <a:ext cx="246081" cy="104966"/>
          </a:xfrm>
          <a:prstGeom prst="curvedConnector2">
            <a:avLst/>
          </a:prstGeom>
          <a:ln w="28575" cmpd="sng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93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21269</TotalTime>
  <Words>2051</Words>
  <Application>Microsoft Macintosh PowerPoint</Application>
  <PresentationFormat>On-screen Show (4:3)</PresentationFormat>
  <Paragraphs>695</Paragraphs>
  <Slides>44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Approximation-aware  Dependency Parsing by  Belief Propagation</vt:lpstr>
      <vt:lpstr>Motivation #1:  Approximation-unaware Learning</vt:lpstr>
      <vt:lpstr>Motivation #2:  Hybrid Models</vt:lpstr>
      <vt:lpstr>Our Solution</vt:lpstr>
      <vt:lpstr>Talk Summary</vt:lpstr>
      <vt:lpstr>PowerPoint Presentation</vt:lpstr>
      <vt:lpstr>PowerPoint Presentation</vt:lpstr>
      <vt:lpstr>An Abstraction for Modeling</vt:lpstr>
      <vt:lpstr>Factor Graph for Dependency Parsing</vt:lpstr>
      <vt:lpstr>Factor Graph for Dependency Parsing</vt:lpstr>
      <vt:lpstr>Factor Graph for Dependency Parsing</vt:lpstr>
      <vt:lpstr>Factor Graph for Dependency Parsing</vt:lpstr>
      <vt:lpstr>Factor Graph for Dependency Parsing</vt:lpstr>
      <vt:lpstr>Factor Graph for Dependency Parsing</vt:lpstr>
      <vt:lpstr>Factor Graph for Dependency Parsing</vt:lpstr>
      <vt:lpstr>Factor Graph for Dependency Parsing</vt:lpstr>
      <vt:lpstr>Factor Graph for Dependency Parsing</vt:lpstr>
      <vt:lpstr>Factor Graph for Dependency Parsing</vt:lpstr>
      <vt:lpstr>Why dependency parsing?</vt:lpstr>
      <vt:lpstr>The Impact of Approximations</vt:lpstr>
      <vt:lpstr>The Impact of Approximations</vt:lpstr>
      <vt:lpstr>The Impact of Approximations</vt:lpstr>
      <vt:lpstr>Conditional Log-likelihood Training</vt:lpstr>
      <vt:lpstr>Conditional Log-likelihood Training</vt:lpstr>
      <vt:lpstr>What’s wrong with CLL?</vt:lpstr>
      <vt:lpstr>Everything you need to know about: Structured BP</vt:lpstr>
      <vt:lpstr>Structured Belief Propagation</vt:lpstr>
      <vt:lpstr>Algorithmic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Approximation-aware Learning</vt:lpstr>
      <vt:lpstr>Experimental Setup</vt:lpstr>
      <vt:lpstr>Results</vt:lpstr>
      <vt:lpstr>Results</vt:lpstr>
      <vt:lpstr>See our TACL paper for…</vt:lpstr>
      <vt:lpstr>Comparison of Two Approaches</vt:lpstr>
      <vt:lpstr>Comparison of Two Approaches</vt:lpstr>
      <vt:lpstr>Takeaways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Gormley</dc:creator>
  <cp:lastModifiedBy>Matt Gormley</cp:lastModifiedBy>
  <cp:revision>975</cp:revision>
  <dcterms:created xsi:type="dcterms:W3CDTF">2014-04-15T19:33:39Z</dcterms:created>
  <dcterms:modified xsi:type="dcterms:W3CDTF">2015-10-02T19:24:38Z</dcterms:modified>
</cp:coreProperties>
</file>