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slideMaster" Target="slideMasters/slideMaster1.xml"></Relationship><Relationship Id="rId2" Type="http://schemas.openxmlformats.org/officeDocument/2006/relationships/notesMaster" Target="notesMasters/notesMaster1.xml"></Relationship><Relationship Id="rId3" Type="http://schemas.openxmlformats.org/officeDocument/2006/relationships/presProps" Target="presProps.xml"></Relationship><Relationship Id="rId4" Type="http://schemas.openxmlformats.org/officeDocument/2006/relationships/viewProps" Target="viewProps.xml"></Relationship><Relationship Id="rId5" Type="http://schemas.openxmlformats.org/officeDocument/2006/relationships/theme" Target="theme/theme1.xml"></Relationship><Relationship Id="rId6" Type="http://schemas.openxmlformats.org/officeDocument/2006/relationships/tableStyles" Target="tableStyles.xml"></Relationship><Relationship Id="rId7" Type="http://schemas.openxmlformats.org/officeDocument/2006/relationships/slide" Target="slides/slide1.xml"></Relationship><Relationship Id="rId8" Type="http://schemas.openxmlformats.org/officeDocument/2006/relationships/slide" Target="slides/slide2.xml"></Relationship><Relationship Id="rId9" Type="http://schemas.openxmlformats.org/officeDocument/2006/relationships/slide" Target="slides/slide3.xml"></Relationship><Relationship Id="rId10" Type="http://schemas.openxmlformats.org/officeDocument/2006/relationships/slide" Target="slides/slide4.xml"></Relationship><Relationship Id="rId11" Type="http://schemas.openxmlformats.org/officeDocument/2006/relationships/slide" Target="slides/slide5.xml"></Relationship><Relationship Id="rId12" Type="http://schemas.openxmlformats.org/officeDocument/2006/relationships/slide" Target="slides/slide6.xml"></Relationship><Relationship Id="rId13" Type="http://schemas.openxmlformats.org/officeDocument/2006/relationships/slide" Target="slides/slide7.xml"></Relationship><Relationship Id="rId14" Type="http://schemas.openxmlformats.org/officeDocument/2006/relationships/slide" Target="slides/slide8.xml"></Relationship><Relationship Id="rId15" Type="http://schemas.openxmlformats.org/officeDocument/2006/relationships/slide" Target="slides/slide9.xml"></Relationship><Relationship Id="rId16" Type="http://schemas.openxmlformats.org/officeDocument/2006/relationships/slide" Target="slides/slide10.xml"></Relationship><Relationship Id="rId17" Type="http://schemas.openxmlformats.org/officeDocument/2006/relationships/slide" Target="slides/slide11.xml"></Relationship><Relationship Id="rId18" Type="http://schemas.openxmlformats.org/officeDocument/2006/relationships/slide" Target="slides/slide12.xml"></Relationship><Relationship Id="rId19" Type="http://schemas.openxmlformats.org/officeDocument/2006/relationships/slide" Target="slides/slide13.xml"></Relationship><Relationship Id="rId20" Type="http://schemas.openxmlformats.org/officeDocument/2006/relationships/slide" Target="slides/slide14.xml"></Relationship><Relationship Id="rId21" Type="http://schemas.openxmlformats.org/officeDocument/2006/relationships/slide" Target="slides/slide15.xml"></Relationship><Relationship Id="rId22" Type="http://schemas.openxmlformats.org/officeDocument/2006/relationships/slide" Target="slides/slide16.xml"></Relationship><Relationship Id="rId23" Type="http://schemas.openxmlformats.org/officeDocument/2006/relationships/slide" Target="slides/slide17.xml"></Relationship><Relationship Id="rId24" Type="http://schemas.openxmlformats.org/officeDocument/2006/relationships/slide" Target="slides/slide18.xml"></Relationship><Relationship Id="rId25" Type="http://schemas.openxmlformats.org/officeDocument/2006/relationships/slide" Target="slides/slide19.xml"></Relationship><Relationship Id="rId26" Type="http://schemas.openxmlformats.org/officeDocument/2006/relationships/slide" Target="slides/slide20.xml"></Relationship><Relationship Id="rId27" Type="http://schemas.openxmlformats.org/officeDocument/2006/relationships/slide" Target="slides/slide21.xml"></Relationship><Relationship Id="rId28" Type="http://schemas.openxmlformats.org/officeDocument/2006/relationships/slide" Target="slides/slide22.xml"></Relationship><Relationship Id="rId29" Type="http://schemas.openxmlformats.org/officeDocument/2006/relationships/slide" Target="slides/slide23.xml"></Relationship><Relationship Id="rId30" Type="http://schemas.openxmlformats.org/officeDocument/2006/relationships/slide" Target="slides/slide24.xml"></Relationship><Relationship Id="rId31" Type="http://schemas.openxmlformats.org/officeDocument/2006/relationships/slide" Target="slides/slide25.xml"></Relationship><Relationship Id="rId32" Type="http://schemas.openxmlformats.org/officeDocument/2006/relationships/slide" Target="slides/slide26.xml"></Relationship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6B662-1F58-4D82-ADAF-69B4A0225D6D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E5291-BCBA-45CF-A627-97A8DC5CE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7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66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56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2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673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87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41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9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83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0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8C7C3-7EB3-4EB2-8830-3403AAAFB6AB}" type="datetimeFigureOut">
              <a:rPr lang="en-US" smtClean="0"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CC363-F183-4CC2-97ED-6CB0E18A1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2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hyperlink" Target="http://cs.jhu.edu/~jason/tutorials/loglin" TargetMode="External"></Relationship><Relationship Id="rId3" Type="http://schemas.openxmlformats.org/officeDocument/2006/relationships/image" Target="../media/image1.png"></Relationship><Relationship Id="rId4" Type="http://schemas.openxmlformats.org/officeDocument/2006/relationships/hyperlink" Target="http://cs.jhu.edu/~jason/tutorials/loglin" TargetMode="External"></Relationship></Relationships>
</file>

<file path=ppt/slides/_rels/slide1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4958578.jpeg"></Relationship><Relationship Id="rId3" Type="http://schemas.openxmlformats.org/officeDocument/2006/relationships/image" Target="../media/fImage7564579.jpeg"></Relationship><Relationship Id="rId4" Type="http://schemas.openxmlformats.org/officeDocument/2006/relationships/image" Target="../media/fImage9994580.jpeg"></Relationship></Relationships>
</file>

<file path=ppt/slides/_rels/slide1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5285555.jpeg"></Relationship></Relationships>
</file>

<file path=ppt/slides/_rels/slide1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5285596.jpeg"></Relationship></Relationships>
</file>

<file path=ppt/slides/_rels/slide1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9994623.jpeg"></Relationship><Relationship Id="rId3" Type="http://schemas.openxmlformats.org/officeDocument/2006/relationships/image" Target="../media/fImage5285624.jpeg"></Relationship></Relationships>
</file>

<file path=ppt/slides/_rels/slide1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9994650.jpeg"></Relationship><Relationship Id="rId3" Type="http://schemas.openxmlformats.org/officeDocument/2006/relationships/image" Target="../media/fImage9994651.jpeg"></Relationship><Relationship Id="rId4" Type="http://schemas.openxmlformats.org/officeDocument/2006/relationships/image" Target="../media/fImage5285652.jpeg"></Relationship></Relationships>
</file>

<file path=ppt/slides/_rels/slide1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9994678.jpeg"></Relationship><Relationship Id="rId3" Type="http://schemas.openxmlformats.org/officeDocument/2006/relationships/image" Target="../media/fImage9994679.jpeg"></Relationship><Relationship Id="rId4" Type="http://schemas.openxmlformats.org/officeDocument/2006/relationships/image" Target="../media/fImage5285680.jpeg"></Relationship></Relationships>
</file>

<file path=ppt/slides/_rels/slide1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9994706.jpeg"></Relationship><Relationship Id="rId3" Type="http://schemas.openxmlformats.org/officeDocument/2006/relationships/image" Target="../media/fImage9994707.jpeg"></Relationship><Relationship Id="rId4" Type="http://schemas.openxmlformats.org/officeDocument/2006/relationships/image" Target="../media/fImage5285708.jpeg"></Relationship><Relationship Id="rId5" Type="http://schemas.openxmlformats.org/officeDocument/2006/relationships/image" Target="../media/fImage2274709.jpeg"></Relationship></Relationships>
</file>

<file path=ppt/slides/_rels/slide1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9994734.jpeg"></Relationship><Relationship Id="rId3" Type="http://schemas.openxmlformats.org/officeDocument/2006/relationships/image" Target="../media/fImage9994735.jpeg"></Relationship><Relationship Id="rId4" Type="http://schemas.openxmlformats.org/officeDocument/2006/relationships/image" Target="../media/fImage5285736.jpeg"></Relationship><Relationship Id="rId5" Type="http://schemas.openxmlformats.org/officeDocument/2006/relationships/image" Target="../media/fImage2274737.jpeg"></Relationship></Relationships>
</file>

<file path=ppt/slides/_rels/slide1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9994762.jpeg"></Relationship><Relationship Id="rId3" Type="http://schemas.openxmlformats.org/officeDocument/2006/relationships/image" Target="../media/fImage9994763.jpeg"></Relationship><Relationship Id="rId4" Type="http://schemas.openxmlformats.org/officeDocument/2006/relationships/image" Target="../media/fImage5285764.jpeg"></Relationship><Relationship Id="rId5" Type="http://schemas.openxmlformats.org/officeDocument/2006/relationships/image" Target="../media/fImage2274765.jpeg"></Relationship></Relationships>
</file>

<file path=ppt/slides/_rels/slide1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9994818.jpeg"></Relationship><Relationship Id="rId3" Type="http://schemas.openxmlformats.org/officeDocument/2006/relationships/image" Target="../media/fImage9994819.jpeg"></Relationship><Relationship Id="rId4" Type="http://schemas.openxmlformats.org/officeDocument/2006/relationships/image" Target="../media/fImage5285820.jpeg"></Relationship><Relationship Id="rId5" Type="http://schemas.openxmlformats.org/officeDocument/2006/relationships/image" Target="../media/fImage2274821.jpeg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hyperlink" Target="http://cs.jhu.edu/~jason/tutorials/loglin" TargetMode="External"></Relationship><Relationship Id="rId3" Type="http://schemas.openxmlformats.org/officeDocument/2006/relationships/image" Target="../media/image1.png"></Relationship></Relationships>
</file>

<file path=ppt/slides/_rels/slide2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9994790.jpeg"></Relationship><Relationship Id="rId3" Type="http://schemas.openxmlformats.org/officeDocument/2006/relationships/image" Target="../media/fImage9994791.jpeg"></Relationship><Relationship Id="rId4" Type="http://schemas.openxmlformats.org/officeDocument/2006/relationships/image" Target="../media/fImage5285792.jpeg"></Relationship><Relationship Id="rId5" Type="http://schemas.openxmlformats.org/officeDocument/2006/relationships/image" Target="../media/fImage2274793.jpeg"></Relationship></Relationships>
</file>

<file path=ppt/slides/_rels/slide2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/Relationships>
</file>

<file path=ppt/slides/_rels/slide2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/Relationships>
</file>

<file path=ppt/slides/_rels/slide2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2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2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2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3229512.jpeg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57587562.jpeg"></Relationship><Relationship Id="rId3" Type="http://schemas.openxmlformats.org/officeDocument/2006/relationships/image" Target="../media/fImage66610563.jpeg"></Relationship><Relationship Id="rId4" Type="http://schemas.openxmlformats.org/officeDocument/2006/relationships/image" Target="../media/fImage57587562.jpeg"></Relationship><Relationship Id="rId5" Type="http://schemas.openxmlformats.org/officeDocument/2006/relationships/image" Target="../media/fImage66610563.jpeg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hyperlink" Target="http://cs.jhu.edu/~jason/tutorials/loglin" TargetMode="External"></Relationship><Relationship Id="rId3" Type="http://schemas.openxmlformats.org/officeDocument/2006/relationships/hyperlink" Target="http://cs.jhu.edu/~jason/tutorials/loglin" TargetMode="Externa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4958578.jpeg"></Relationship><Relationship Id="rId3" Type="http://schemas.openxmlformats.org/officeDocument/2006/relationships/image" Target="../media/fImage7564579.jpeg"></Relationship><Relationship Id="rId4" Type="http://schemas.openxmlformats.org/officeDocument/2006/relationships/image" Target="../media/fImage9994580.jpeg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4958578.jpeg"></Relationship><Relationship Id="rId3" Type="http://schemas.openxmlformats.org/officeDocument/2006/relationships/image" Target="../media/fImage7564579.jpeg"></Relationship><Relationship Id="rId4" Type="http://schemas.openxmlformats.org/officeDocument/2006/relationships/image" Target="../media/fImage9994580.jpeg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3035" cy="1470660"/>
          </a:xfrm>
        </p:spPr>
        <p:txBody>
          <a:bodyPr wrap="square" lIns="91440" tIns="45720" rIns="91440" bIns="45720" anchor="ctr">
            <a:normAutofit/>
          </a:bodyPr>
          <a:lstStyle/>
          <a:p>
            <a:pPr marL="0" indent="0" algn="ctr" defTabSz="914400" latinLnBrk="0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800" dirty="0" smtClean="0">
                <a:solidFill>
                  <a:srgbClr val="000000"/>
                </a:solidFill>
                <a:latin typeface="Calibri" pitchFamily="0" charset="0"/>
              </a:rPr>
              <a:t> A Virtual Manipulative for Learning </a:t>
            </a:r>
            <a:r>
              <a:rPr lang="en-US" altLang="ko-KR" sz="3800" dirty="0" smtClean="0">
                <a:solidFill>
                  <a:srgbClr val="000000"/>
                </a:solidFill>
                <a:latin typeface="Calibri" pitchFamily="0" charset="0"/>
              </a:rPr>
              <a:t>Log-Linear Models</a:t>
            </a:r>
            <a:endParaRPr lang="ko-KR" altLang="en-US" sz="3800" dirty="0" smtClean="0">
              <a:latin typeface="Calibri" pitchFamily="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05600" cy="990600"/>
          </a:xfrm>
        </p:spPr>
        <p:txBody>
          <a:bodyPr wrap="square" lIns="91440" tIns="45720" rIns="91440" bIns="45720" anchor="t">
            <a:normAutofit/>
          </a:bodyPr>
          <a:lstStyle/>
          <a:p>
            <a:pPr marL="0" indent="0" algn="ctr" defTabSz="914400" latinLnBrk="0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900" dirty="0" smtClean="0">
                <a:solidFill>
                  <a:srgbClr val="898989"/>
                </a:solidFill>
                <a:latin typeface="Calibri" pitchFamily="0" charset="0"/>
              </a:rPr>
              <a:t>Francis Ferraro, and Jason Eisner</a:t>
            </a:r>
            <a:endParaRPr lang="ko-KR" altLang="en-US" sz="1900" dirty="0" smtClean="0">
              <a:latin typeface="Calibri" pitchFamily="0" charset="0"/>
            </a:endParaRPr>
          </a:p>
          <a:p>
            <a:pPr marL="0" indent="0" algn="ctr" defTabSz="914400" latinLnBrk="0">
              <a:lnSpc>
                <a:spcPct val="82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lang="en-US" altLang="ko-KR" sz="1900" dirty="0" smtClean="0" u="sng">
                <a:solidFill>
                  <a:srgbClr val="0000FF"/>
                </a:solidFill>
                <a:latin typeface="Calibri" pitchFamily="0" charset="0"/>
                <a:hlinkClick r:id="rId4"/>
              </a:rPr>
              <a:t>http://cs.jhu.edu/~jason/tutorials/loglin</a:t>
            </a:r>
            <a:endParaRPr lang="ko-KR" altLang="en-US" sz="1900" dirty="0" smtClean="0" u="sng">
              <a:latin typeface="Calibri" pitchFamily="0" charset="0"/>
            </a:endParaRPr>
          </a:p>
          <a:p>
            <a:pPr marL="0" indent="0" algn="ctr" defTabSz="914400" latinLnBrk="0">
              <a:lnSpc>
                <a:spcPct val="82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endParaRPr lang="ko-KR" altLang="en-US" sz="1900" dirty="0" smtClean="0">
              <a:latin typeface="Calibri" pitchFamily="0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 b="51223"/>
          <a:stretch/>
        </p:blipFill>
        <p:spPr>
          <a:xfrm>
            <a:off x="2798885" y="5105400"/>
            <a:ext cx="3916344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69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>
            <a:normAutofit/>
          </a:bodyPr>
          <a:lstStyle/>
          <a:p>
            <a:pPr marL="0" indent="0" algn="ctr" defTabSz="508000" latinLnBrk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pic>
        <p:nvPicPr>
          <p:cNvPr id="2" name="Picture 1" descr="/data/data/com.infraware.PolarisOfficeStdForTablet/files/.polaris_temp/fImage4958578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0">
            <a:off x="3015615" y="3788410"/>
            <a:ext cx="3155315" cy="582930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3" name="Picture 2" descr="/data/data/com.infraware.PolarisOfficeStdForTablet/files/.polaris_temp/fImage7564579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0">
            <a:off x="2577465" y="4721860"/>
            <a:ext cx="4100195" cy="784225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4" name="Picture 3" descr="/data/data/com.infraware.PolarisOfficeStdForTablet/files/.polaris_temp/fImage9994580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0">
            <a:off x="2646680" y="5789295"/>
            <a:ext cx="4021455" cy="76962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5" name="Rect 3"/>
          <p:cNvSpPr>
            <a:spLocks noGrp="1" noChangeArrowheads="1"/>
          </p:cNvSpPr>
          <p:nvPr/>
        </p:nvSpPr>
        <p:spPr>
          <a:xfrm>
            <a:off x="527050" y="1670050"/>
            <a:ext cx="8229600" cy="178879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Internalize underlying log-linear concepts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Familiar objects to manipulate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Learn by playing</a:t>
            </a:r>
            <a:endParaRPr lang="ko-KR" altLang="en-US" sz="31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pic>
        <p:nvPicPr>
          <p:cNvPr id="2" name="Picture 1" descr="/data/data/com.infraware.PolarisOfficeStdForTablet/files/.polaris_temp/fImage5285555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0">
            <a:off x="1680210" y="1885950"/>
            <a:ext cx="1470025" cy="56896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3" name="Rect 3"/>
          <p:cNvSpPr>
            <a:spLocks noGrp="1" noChangeArrowheads="1"/>
          </p:cNvSpPr>
          <p:nvPr/>
        </p:nvSpPr>
        <p:spPr>
          <a:xfrm rot="0">
            <a:off x="1461135" y="2764155"/>
            <a:ext cx="198818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Choosing an </a:t>
            </a: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appropriate model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/>
          <p:nvPr/>
        </p:nvGrpSpPr>
        <p:grpSpPr>
          <a:xfrm rot="0">
            <a:off x="5986145" y="1588135"/>
            <a:ext cx="1219200" cy="646430"/>
            <a:chOff x="5986145" y="1588135"/>
            <a:chExt cx="1219200" cy="646430"/>
          </a:xfrm>
        </p:grpSpPr>
      </p:grpSp>
      <p:sp>
        <p:nvSpPr>
          <p:cNvPr id="4" name="Rect 3"/>
          <p:cNvSpPr>
            <a:spLocks noGrp="1" noChangeArrowheads="1"/>
          </p:cNvSpPr>
          <p:nvPr/>
        </p:nvSpPr>
        <p:spPr>
          <a:xfrm rot="0">
            <a:off x="5986145" y="158813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8" name="Rect 3"/>
          <p:cNvSpPr>
            <a:spLocks noGrp="1" noChangeArrowheads="1"/>
          </p:cNvSpPr>
          <p:nvPr/>
        </p:nvSpPr>
        <p:spPr>
          <a:xfrm rot="0">
            <a:off x="5652770" y="213296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5" name="Rect 3"/>
          <p:cNvSpPr>
            <a:spLocks noGrp="1" noChangeArrowheads="1"/>
          </p:cNvSpPr>
          <p:nvPr/>
        </p:nvSpPr>
        <p:spPr>
          <a:xfrm rot="0">
            <a:off x="6900545" y="15881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grpSp>
        <p:nvGrpSpPr>
          <p:cNvPr id="7" name="Group 5"/>
          <p:cNvGrpSpPr/>
          <p:nvPr/>
        </p:nvGrpSpPr>
        <p:grpSpPr>
          <a:xfrm rot="0">
            <a:off x="5652770" y="2132965"/>
            <a:ext cx="2068830" cy="646430"/>
            <a:chOff x="5652770" y="2132965"/>
            <a:chExt cx="2068830" cy="646430"/>
          </a:xfrm>
        </p:grpSpPr>
      </p:grpSp>
      <p:sp>
        <p:nvSpPr>
          <p:cNvPr id="9" name="Rect 3"/>
          <p:cNvSpPr>
            <a:spLocks noGrp="1" noChangeArrowheads="1"/>
          </p:cNvSpPr>
          <p:nvPr/>
        </p:nvSpPr>
        <p:spPr>
          <a:xfrm rot="0">
            <a:off x="656780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6" name="Rect 3"/>
          <p:cNvSpPr>
            <a:spLocks noGrp="1" noChangeArrowheads="1"/>
          </p:cNvSpPr>
          <p:nvPr/>
        </p:nvSpPr>
        <p:spPr>
          <a:xfrm rot="0">
            <a:off x="6519545" y="172085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0" name="Rect 3"/>
          <p:cNvSpPr>
            <a:spLocks noGrp="1" noChangeArrowheads="1"/>
          </p:cNvSpPr>
          <p:nvPr/>
        </p:nvSpPr>
        <p:spPr>
          <a:xfrm rot="0">
            <a:off x="6186170" y="226568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1" name="Rect 3"/>
          <p:cNvSpPr>
            <a:spLocks noGrp="1" noChangeArrowheads="1"/>
          </p:cNvSpPr>
          <p:nvPr/>
        </p:nvSpPr>
        <p:spPr>
          <a:xfrm rot="0">
            <a:off x="741743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2" name="Rect 3"/>
          <p:cNvSpPr>
            <a:spLocks noGrp="1" noChangeArrowheads="1"/>
          </p:cNvSpPr>
          <p:nvPr/>
        </p:nvSpPr>
        <p:spPr>
          <a:xfrm rot="0">
            <a:off x="6979285" y="2265680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 rot="0">
            <a:off x="5652770" y="1588135"/>
            <a:ext cx="2068830" cy="1191260"/>
            <a:chOff x="5652770" y="1588135"/>
            <a:chExt cx="2068830" cy="1191260"/>
          </a:xfrm>
        </p:grpSpPr>
      </p:grpSp>
      <p:pic>
        <p:nvPicPr>
          <p:cNvPr id="13" name="Picture 1" descr="/data/data/com.infraware.PolarisOfficeStdForTablet/files/.polaris_temp/fImage5285596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0">
            <a:off x="1680210" y="1885950"/>
            <a:ext cx="1470025" cy="56896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14" name="Rect 3"/>
          <p:cNvSpPr>
            <a:spLocks noGrp="1" noChangeArrowheads="1"/>
          </p:cNvSpPr>
          <p:nvPr/>
        </p:nvSpPr>
        <p:spPr>
          <a:xfrm rot="0">
            <a:off x="1461135" y="2764155"/>
            <a:ext cx="198818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Choosing an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appropriate model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5" name="Rect 3"/>
          <p:cNvSpPr>
            <a:spLocks noGrp="1" noChangeArrowheads="1"/>
          </p:cNvSpPr>
          <p:nvPr/>
        </p:nvSpPr>
        <p:spPr>
          <a:xfrm rot="0">
            <a:off x="5486400" y="2763520"/>
            <a:ext cx="2315210" cy="72517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Unconditioned vs. </a:t>
            </a: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conditional models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/>
          <p:nvPr/>
        </p:nvGrpSpPr>
        <p:grpSpPr>
          <a:xfrm rot="0">
            <a:off x="5986145" y="1588135"/>
            <a:ext cx="1219200" cy="646430"/>
            <a:chOff x="5986145" y="1588135"/>
            <a:chExt cx="1219200" cy="646430"/>
          </a:xfrm>
        </p:grpSpPr>
      </p:grpSp>
      <p:sp>
        <p:nvSpPr>
          <p:cNvPr id="4" name="Rect 3"/>
          <p:cNvSpPr>
            <a:spLocks noGrp="1" noChangeArrowheads="1"/>
          </p:cNvSpPr>
          <p:nvPr/>
        </p:nvSpPr>
        <p:spPr>
          <a:xfrm rot="0">
            <a:off x="5986145" y="158813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8" name="Rect 3"/>
          <p:cNvSpPr>
            <a:spLocks noGrp="1" noChangeArrowheads="1"/>
          </p:cNvSpPr>
          <p:nvPr/>
        </p:nvSpPr>
        <p:spPr>
          <a:xfrm rot="0">
            <a:off x="5652770" y="213296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5" name="Rect 3"/>
          <p:cNvSpPr>
            <a:spLocks noGrp="1" noChangeArrowheads="1"/>
          </p:cNvSpPr>
          <p:nvPr/>
        </p:nvSpPr>
        <p:spPr>
          <a:xfrm rot="0">
            <a:off x="6900545" y="15881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grpSp>
        <p:nvGrpSpPr>
          <p:cNvPr id="7" name="Group 5"/>
          <p:cNvGrpSpPr/>
          <p:nvPr/>
        </p:nvGrpSpPr>
        <p:grpSpPr>
          <a:xfrm rot="0">
            <a:off x="5652770" y="2132965"/>
            <a:ext cx="2068830" cy="646430"/>
            <a:chOff x="5652770" y="2132965"/>
            <a:chExt cx="2068830" cy="646430"/>
          </a:xfrm>
        </p:grpSpPr>
      </p:grpSp>
      <p:sp>
        <p:nvSpPr>
          <p:cNvPr id="9" name="Rect 3"/>
          <p:cNvSpPr>
            <a:spLocks noGrp="1" noChangeArrowheads="1"/>
          </p:cNvSpPr>
          <p:nvPr/>
        </p:nvSpPr>
        <p:spPr>
          <a:xfrm rot="0">
            <a:off x="656780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6" name="Rect 3"/>
          <p:cNvSpPr>
            <a:spLocks noGrp="1" noChangeArrowheads="1"/>
          </p:cNvSpPr>
          <p:nvPr/>
        </p:nvSpPr>
        <p:spPr>
          <a:xfrm rot="0">
            <a:off x="6519545" y="172085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0" name="Rect 3"/>
          <p:cNvSpPr>
            <a:spLocks noGrp="1" noChangeArrowheads="1"/>
          </p:cNvSpPr>
          <p:nvPr/>
        </p:nvSpPr>
        <p:spPr>
          <a:xfrm rot="0">
            <a:off x="6186170" y="226568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1" name="Rect 3"/>
          <p:cNvSpPr>
            <a:spLocks noGrp="1" noChangeArrowheads="1"/>
          </p:cNvSpPr>
          <p:nvPr/>
        </p:nvSpPr>
        <p:spPr>
          <a:xfrm rot="0">
            <a:off x="741743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2" name="Rect 3"/>
          <p:cNvSpPr>
            <a:spLocks noGrp="1" noChangeArrowheads="1"/>
          </p:cNvSpPr>
          <p:nvPr/>
        </p:nvSpPr>
        <p:spPr>
          <a:xfrm rot="0">
            <a:off x="6979285" y="2265680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 rot="0">
            <a:off x="5652770" y="1588135"/>
            <a:ext cx="2068830" cy="1191260"/>
            <a:chOff x="5652770" y="1588135"/>
            <a:chExt cx="2068830" cy="1191260"/>
          </a:xfrm>
        </p:grpSpPr>
      </p:grpSp>
      <p:pic>
        <p:nvPicPr>
          <p:cNvPr id="13" name="Picture 1" descr="/data/data/com.infraware.PolarisOfficeStdForTablet/files/.polaris_temp/fImage9994623.jpeg"/>
          <p:cNvPicPr>
            <a:picLocks noChangeAspect="1"/>
          </p:cNvPicPr>
          <p:nvPr/>
        </p:nvPicPr>
        <p:blipFill>
          <a:blip r:embed="rId2" cstate="print"/>
          <a:srcRect l="70503" r="3197"/>
          <a:stretch>
            <a:fillRect/>
          </a:stretch>
        </p:blipFill>
        <p:spPr>
          <a:xfrm rot="0">
            <a:off x="1830705" y="3676015"/>
            <a:ext cx="1384300" cy="1009015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4" name="Picture 2" descr="/data/data/com.infraware.PolarisOfficeStdForTablet/files/.polaris_temp/fImage5285624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0">
            <a:off x="1680210" y="1885950"/>
            <a:ext cx="1470025" cy="56896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15" name="Rect 3"/>
          <p:cNvSpPr>
            <a:spLocks noGrp="1" noChangeArrowheads="1"/>
          </p:cNvSpPr>
          <p:nvPr/>
        </p:nvSpPr>
        <p:spPr>
          <a:xfrm rot="0">
            <a:off x="1461135" y="2764155"/>
            <a:ext cx="198818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Choosing an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appropriate model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6" name="Rect 3"/>
          <p:cNvSpPr>
            <a:spLocks noGrp="1" noChangeArrowheads="1"/>
          </p:cNvSpPr>
          <p:nvPr/>
        </p:nvSpPr>
        <p:spPr>
          <a:xfrm rot="0">
            <a:off x="5486400" y="2763520"/>
            <a:ext cx="2315210" cy="72517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Unconditioned vs.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conditional models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7" name="Rect 3"/>
          <p:cNvSpPr>
            <a:spLocks noGrp="1" noChangeArrowheads="1"/>
          </p:cNvSpPr>
          <p:nvPr/>
        </p:nvSpPr>
        <p:spPr>
          <a:xfrm rot="0">
            <a:off x="1490345" y="4293870"/>
            <a:ext cx="197802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Feature design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/>
          <p:nvPr/>
        </p:nvGrpSpPr>
        <p:grpSpPr>
          <a:xfrm rot="0">
            <a:off x="5986145" y="1588135"/>
            <a:ext cx="1219200" cy="646430"/>
            <a:chOff x="5986145" y="1588135"/>
            <a:chExt cx="1219200" cy="646430"/>
          </a:xfrm>
        </p:grpSpPr>
      </p:grpSp>
      <p:sp>
        <p:nvSpPr>
          <p:cNvPr id="4" name="Rect 3"/>
          <p:cNvSpPr>
            <a:spLocks noGrp="1" noChangeArrowheads="1"/>
          </p:cNvSpPr>
          <p:nvPr/>
        </p:nvSpPr>
        <p:spPr>
          <a:xfrm rot="0">
            <a:off x="5986145" y="158813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8" name="Rect 3"/>
          <p:cNvSpPr>
            <a:spLocks noGrp="1" noChangeArrowheads="1"/>
          </p:cNvSpPr>
          <p:nvPr/>
        </p:nvSpPr>
        <p:spPr>
          <a:xfrm rot="0">
            <a:off x="5652770" y="213296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5" name="Rect 3"/>
          <p:cNvSpPr>
            <a:spLocks noGrp="1" noChangeArrowheads="1"/>
          </p:cNvSpPr>
          <p:nvPr/>
        </p:nvSpPr>
        <p:spPr>
          <a:xfrm rot="0">
            <a:off x="6900545" y="15881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grpSp>
        <p:nvGrpSpPr>
          <p:cNvPr id="7" name="Group 5"/>
          <p:cNvGrpSpPr/>
          <p:nvPr/>
        </p:nvGrpSpPr>
        <p:grpSpPr>
          <a:xfrm rot="0">
            <a:off x="5652770" y="2132965"/>
            <a:ext cx="2068830" cy="646430"/>
            <a:chOff x="5652770" y="2132965"/>
            <a:chExt cx="2068830" cy="646430"/>
          </a:xfrm>
        </p:grpSpPr>
      </p:grpSp>
      <p:sp>
        <p:nvSpPr>
          <p:cNvPr id="9" name="Rect 3"/>
          <p:cNvSpPr>
            <a:spLocks noGrp="1" noChangeArrowheads="1"/>
          </p:cNvSpPr>
          <p:nvPr/>
        </p:nvSpPr>
        <p:spPr>
          <a:xfrm rot="0">
            <a:off x="656780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6" name="Rect 3"/>
          <p:cNvSpPr>
            <a:spLocks noGrp="1" noChangeArrowheads="1"/>
          </p:cNvSpPr>
          <p:nvPr/>
        </p:nvSpPr>
        <p:spPr>
          <a:xfrm rot="0">
            <a:off x="6519545" y="172085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0" name="Rect 3"/>
          <p:cNvSpPr>
            <a:spLocks noGrp="1" noChangeArrowheads="1"/>
          </p:cNvSpPr>
          <p:nvPr/>
        </p:nvSpPr>
        <p:spPr>
          <a:xfrm rot="0">
            <a:off x="6186170" y="226568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1" name="Rect 3"/>
          <p:cNvSpPr>
            <a:spLocks noGrp="1" noChangeArrowheads="1"/>
          </p:cNvSpPr>
          <p:nvPr/>
        </p:nvSpPr>
        <p:spPr>
          <a:xfrm rot="0">
            <a:off x="741743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2" name="Rect 3"/>
          <p:cNvSpPr>
            <a:spLocks noGrp="1" noChangeArrowheads="1"/>
          </p:cNvSpPr>
          <p:nvPr/>
        </p:nvSpPr>
        <p:spPr>
          <a:xfrm rot="0">
            <a:off x="6979285" y="2265680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 rot="0">
            <a:off x="5652770" y="1588135"/>
            <a:ext cx="2068830" cy="1191260"/>
            <a:chOff x="5652770" y="1588135"/>
            <a:chExt cx="2068830" cy="1191260"/>
          </a:xfrm>
        </p:grpSpPr>
      </p:grpSp>
      <p:pic>
        <p:nvPicPr>
          <p:cNvPr id="13" name="Picture 1" descr="/data/data/com.infraware.PolarisOfficeStdForTablet/files/.polaris_temp/fImage9994650.jpeg"/>
          <p:cNvPicPr>
            <a:picLocks noChangeAspect="1"/>
          </p:cNvPicPr>
          <p:nvPr/>
        </p:nvPicPr>
        <p:blipFill>
          <a:blip r:embed="rId2" cstate="print"/>
          <a:srcRect l="53341" t="1832"/>
          <a:stretch>
            <a:fillRect/>
          </a:stretch>
        </p:blipFill>
        <p:spPr>
          <a:xfrm rot="0">
            <a:off x="5534025" y="3711575"/>
            <a:ext cx="2194560" cy="884555"/>
          </a:xfrm>
          <a:prstGeom prst="rect"/>
          <a:noFill/>
          <a:ln w="28575" cap="flat" cmpd="sng">
            <a:noFill/>
            <a:prstDash val="solid"/>
          </a:ln>
        </p:spPr>
      </p:pic>
      <p:pic>
        <p:nvPicPr>
          <p:cNvPr id="14" name="Picture 2" descr="/data/data/com.infraware.PolarisOfficeStdForTablet/files/.polaris_temp/fImage9994651.jpeg"/>
          <p:cNvPicPr>
            <a:picLocks noChangeAspect="1"/>
          </p:cNvPicPr>
          <p:nvPr/>
        </p:nvPicPr>
        <p:blipFill>
          <a:blip r:embed="rId3" cstate="print"/>
          <a:srcRect l="70503" r="3197"/>
          <a:stretch>
            <a:fillRect/>
          </a:stretch>
        </p:blipFill>
        <p:spPr>
          <a:xfrm rot="0">
            <a:off x="1830705" y="3676015"/>
            <a:ext cx="1384300" cy="1009015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5" name="Picture 3" descr="/data/data/com.infraware.PolarisOfficeStdForTablet/files/.polaris_temp/fImage5285652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0">
            <a:off x="1680210" y="1885950"/>
            <a:ext cx="1470025" cy="56896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16" name="Rect 3"/>
          <p:cNvSpPr>
            <a:spLocks noGrp="1" noChangeArrowheads="1"/>
          </p:cNvSpPr>
          <p:nvPr/>
        </p:nvSpPr>
        <p:spPr>
          <a:xfrm rot="0">
            <a:off x="1461135" y="2764155"/>
            <a:ext cx="198818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Choosing an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appropriate model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7" name="Rect 3"/>
          <p:cNvSpPr>
            <a:spLocks noGrp="1" noChangeArrowheads="1"/>
          </p:cNvSpPr>
          <p:nvPr/>
        </p:nvSpPr>
        <p:spPr>
          <a:xfrm rot="0">
            <a:off x="5486400" y="2763520"/>
            <a:ext cx="2315210" cy="72517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Unconditioned vs.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conditional models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8" name="Rect 3"/>
          <p:cNvSpPr>
            <a:spLocks noGrp="1" noChangeArrowheads="1"/>
          </p:cNvSpPr>
          <p:nvPr/>
        </p:nvSpPr>
        <p:spPr>
          <a:xfrm rot="0">
            <a:off x="1490345" y="4293870"/>
            <a:ext cx="197802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Feature design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9" name="Rect 3"/>
          <p:cNvSpPr>
            <a:spLocks noGrp="1" noChangeArrowheads="1"/>
          </p:cNvSpPr>
          <p:nvPr/>
        </p:nvSpPr>
        <p:spPr>
          <a:xfrm rot="0">
            <a:off x="5814060" y="4343400"/>
            <a:ext cx="1798955" cy="71501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Feature counts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/>
          <p:nvPr/>
        </p:nvGrpSpPr>
        <p:grpSpPr>
          <a:xfrm rot="0">
            <a:off x="5986145" y="1588135"/>
            <a:ext cx="1219200" cy="646430"/>
            <a:chOff x="5986145" y="1588135"/>
            <a:chExt cx="1219200" cy="646430"/>
          </a:xfrm>
        </p:grpSpPr>
      </p:grpSp>
      <p:sp>
        <p:nvSpPr>
          <p:cNvPr id="4" name="Rect 3"/>
          <p:cNvSpPr>
            <a:spLocks noGrp="1" noChangeArrowheads="1"/>
          </p:cNvSpPr>
          <p:nvPr/>
        </p:nvSpPr>
        <p:spPr>
          <a:xfrm rot="0">
            <a:off x="5986145" y="158813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8" name="Rect 3"/>
          <p:cNvSpPr>
            <a:spLocks noGrp="1" noChangeArrowheads="1"/>
          </p:cNvSpPr>
          <p:nvPr/>
        </p:nvSpPr>
        <p:spPr>
          <a:xfrm rot="0">
            <a:off x="5652770" y="213296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2" name="Rect 3"/>
          <p:cNvSpPr>
            <a:spLocks noGrp="1" noChangeArrowheads="1"/>
          </p:cNvSpPr>
          <p:nvPr/>
        </p:nvSpPr>
        <p:spPr>
          <a:xfrm rot="0">
            <a:off x="2095500" y="5582920"/>
            <a:ext cx="416560" cy="408940"/>
          </a:xfrm>
          <a:prstGeom prst="pentagon"/>
          <a:solidFill>
            <a:srgbClr val="4BACC6"/>
          </a:solidFill>
          <a:ln w="0" cap="flat" cmpd="sng">
            <a:noFill/>
            <a:prstDash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dirty="0" smtClean="0">
              <a:latin typeface="Times New Roman" pitchFamily="0" charset="0"/>
            </a:endParaRPr>
          </a:p>
        </p:txBody>
      </p:sp>
      <p:sp>
        <p:nvSpPr>
          <p:cNvPr id="5" name="Rect 3"/>
          <p:cNvSpPr>
            <a:spLocks noGrp="1" noChangeArrowheads="1"/>
          </p:cNvSpPr>
          <p:nvPr/>
        </p:nvSpPr>
        <p:spPr>
          <a:xfrm rot="0">
            <a:off x="6900545" y="15881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grpSp>
        <p:nvGrpSpPr>
          <p:cNvPr id="7" name="Group 5"/>
          <p:cNvGrpSpPr/>
          <p:nvPr/>
        </p:nvGrpSpPr>
        <p:grpSpPr>
          <a:xfrm rot="0">
            <a:off x="5652770" y="2132965"/>
            <a:ext cx="2068830" cy="646430"/>
            <a:chOff x="5652770" y="2132965"/>
            <a:chExt cx="2068830" cy="646430"/>
          </a:xfrm>
        </p:grpSpPr>
      </p:grpSp>
      <p:sp>
        <p:nvSpPr>
          <p:cNvPr id="9" name="Rect 3"/>
          <p:cNvSpPr>
            <a:spLocks noGrp="1" noChangeArrowheads="1"/>
          </p:cNvSpPr>
          <p:nvPr/>
        </p:nvSpPr>
        <p:spPr>
          <a:xfrm rot="0">
            <a:off x="656780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3" name="Rect 3"/>
          <p:cNvSpPr>
            <a:spLocks noGrp="1" noChangeArrowheads="1"/>
          </p:cNvSpPr>
          <p:nvPr/>
        </p:nvSpPr>
        <p:spPr>
          <a:xfrm rot="0">
            <a:off x="1517650" y="5488940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6" name="Rect 3"/>
          <p:cNvSpPr>
            <a:spLocks noGrp="1" noChangeArrowheads="1"/>
          </p:cNvSpPr>
          <p:nvPr/>
        </p:nvSpPr>
        <p:spPr>
          <a:xfrm rot="0">
            <a:off x="6519545" y="172085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0" name="Rect 3"/>
          <p:cNvSpPr>
            <a:spLocks noGrp="1" noChangeArrowheads="1"/>
          </p:cNvSpPr>
          <p:nvPr/>
        </p:nvSpPr>
        <p:spPr>
          <a:xfrm rot="0">
            <a:off x="6186170" y="226568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4" name="Rect 3"/>
          <p:cNvSpPr>
            <a:spLocks noGrp="1" noChangeArrowheads="1"/>
          </p:cNvSpPr>
          <p:nvPr/>
        </p:nvSpPr>
        <p:spPr>
          <a:xfrm rot="0">
            <a:off x="2470785" y="54870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1" name="Rect 3"/>
          <p:cNvSpPr>
            <a:spLocks noGrp="1" noChangeArrowheads="1"/>
          </p:cNvSpPr>
          <p:nvPr/>
        </p:nvSpPr>
        <p:spPr>
          <a:xfrm rot="0">
            <a:off x="741743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5" name="Rect 3"/>
          <p:cNvSpPr>
            <a:spLocks noGrp="1" noChangeArrowheads="1"/>
          </p:cNvSpPr>
          <p:nvPr/>
        </p:nvSpPr>
        <p:spPr>
          <a:xfrm rot="0">
            <a:off x="3282315" y="5488940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2" name="Rect 3"/>
          <p:cNvSpPr>
            <a:spLocks noGrp="1" noChangeArrowheads="1"/>
          </p:cNvSpPr>
          <p:nvPr/>
        </p:nvSpPr>
        <p:spPr>
          <a:xfrm rot="0">
            <a:off x="6979285" y="2265680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6" name="Rect 3"/>
          <p:cNvSpPr>
            <a:spLocks noGrp="1" noChangeArrowheads="1"/>
          </p:cNvSpPr>
          <p:nvPr/>
        </p:nvSpPr>
        <p:spPr>
          <a:xfrm rot="0">
            <a:off x="2844165" y="5621655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 rot="0">
            <a:off x="5652770" y="1588135"/>
            <a:ext cx="2068830" cy="1191260"/>
            <a:chOff x="5652770" y="1588135"/>
            <a:chExt cx="2068830" cy="1191260"/>
          </a:xfrm>
        </p:grpSpPr>
      </p:grpSp>
      <p:pic>
        <p:nvPicPr>
          <p:cNvPr id="13" name="Picture 1" descr="/data/data/com.infraware.PolarisOfficeStdForTablet/files/.polaris_temp/fImage9994678.jpeg"/>
          <p:cNvPicPr>
            <a:picLocks noChangeAspect="1"/>
          </p:cNvPicPr>
          <p:nvPr/>
        </p:nvPicPr>
        <p:blipFill>
          <a:blip r:embed="rId2" cstate="print"/>
          <a:srcRect l="53341" t="1832"/>
          <a:stretch>
            <a:fillRect/>
          </a:stretch>
        </p:blipFill>
        <p:spPr>
          <a:xfrm rot="0">
            <a:off x="5534025" y="3711575"/>
            <a:ext cx="2194560" cy="884555"/>
          </a:xfrm>
          <a:prstGeom prst="rect"/>
          <a:noFill/>
          <a:ln w="28575" cap="flat" cmpd="sng">
            <a:noFill/>
            <a:prstDash val="solid"/>
          </a:ln>
        </p:spPr>
      </p:pic>
      <p:pic>
        <p:nvPicPr>
          <p:cNvPr id="14" name="Picture 2" descr="/data/data/com.infraware.PolarisOfficeStdForTablet/files/.polaris_temp/fImage9994679.jpeg"/>
          <p:cNvPicPr>
            <a:picLocks noChangeAspect="1"/>
          </p:cNvPicPr>
          <p:nvPr/>
        </p:nvPicPr>
        <p:blipFill>
          <a:blip r:embed="rId3" cstate="print"/>
          <a:srcRect l="70503" r="3197"/>
          <a:stretch>
            <a:fillRect/>
          </a:stretch>
        </p:blipFill>
        <p:spPr>
          <a:xfrm rot="0">
            <a:off x="1830705" y="3676015"/>
            <a:ext cx="1384300" cy="1009015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5" name="Picture 3" descr="/data/data/com.infraware.PolarisOfficeStdForTablet/files/.polaris_temp/fImage5285680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0">
            <a:off x="1680210" y="1885950"/>
            <a:ext cx="1470025" cy="56896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16" name="Rect 3"/>
          <p:cNvSpPr>
            <a:spLocks noGrp="1" noChangeArrowheads="1"/>
          </p:cNvSpPr>
          <p:nvPr/>
        </p:nvSpPr>
        <p:spPr>
          <a:xfrm rot="0">
            <a:off x="1461135" y="2764155"/>
            <a:ext cx="198818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Choosing an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appropriate model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7" name="Rect 3"/>
          <p:cNvSpPr>
            <a:spLocks noGrp="1" noChangeArrowheads="1"/>
          </p:cNvSpPr>
          <p:nvPr/>
        </p:nvSpPr>
        <p:spPr>
          <a:xfrm rot="0">
            <a:off x="5486400" y="2763520"/>
            <a:ext cx="2315210" cy="72517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Unconditioned vs.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conditional models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8" name="Rect 3"/>
          <p:cNvSpPr>
            <a:spLocks noGrp="1" noChangeArrowheads="1"/>
          </p:cNvSpPr>
          <p:nvPr/>
        </p:nvSpPr>
        <p:spPr>
          <a:xfrm rot="0">
            <a:off x="1490345" y="4293870"/>
            <a:ext cx="197802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Feature design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9" name="Rect 3"/>
          <p:cNvSpPr>
            <a:spLocks noGrp="1" noChangeArrowheads="1"/>
          </p:cNvSpPr>
          <p:nvPr/>
        </p:nvSpPr>
        <p:spPr>
          <a:xfrm rot="0">
            <a:off x="5814060" y="4343400"/>
            <a:ext cx="1798955" cy="71501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Feature counts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0" name="Rect 3"/>
          <p:cNvSpPr>
            <a:spLocks noGrp="1" noChangeArrowheads="1"/>
          </p:cNvSpPr>
          <p:nvPr/>
        </p:nvSpPr>
        <p:spPr>
          <a:xfrm rot="0">
            <a:off x="1440815" y="5923915"/>
            <a:ext cx="2127250" cy="804545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Generalization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grpSp>
        <p:nvGrpSpPr>
          <p:cNvPr id="21" name="Group 5"/>
          <p:cNvGrpSpPr/>
          <p:nvPr/>
        </p:nvGrpSpPr>
        <p:grpSpPr>
          <a:xfrm rot="0">
            <a:off x="1517650" y="5487035"/>
            <a:ext cx="2069465" cy="648335"/>
            <a:chOff x="1517650" y="5487035"/>
            <a:chExt cx="2069465" cy="648335"/>
          </a:xfrm>
        </p:grpSpPr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/>
          <p:nvPr/>
        </p:nvGrpSpPr>
        <p:grpSpPr>
          <a:xfrm rot="0">
            <a:off x="5986145" y="1588135"/>
            <a:ext cx="1219200" cy="646430"/>
            <a:chOff x="5986145" y="1588135"/>
            <a:chExt cx="1219200" cy="646430"/>
          </a:xfrm>
        </p:grpSpPr>
      </p:grpSp>
      <p:sp>
        <p:nvSpPr>
          <p:cNvPr id="4" name="Rect 3"/>
          <p:cNvSpPr>
            <a:spLocks noGrp="1" noChangeArrowheads="1"/>
          </p:cNvSpPr>
          <p:nvPr/>
        </p:nvSpPr>
        <p:spPr>
          <a:xfrm rot="0">
            <a:off x="5986145" y="158813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8" name="Rect 3"/>
          <p:cNvSpPr>
            <a:spLocks noGrp="1" noChangeArrowheads="1"/>
          </p:cNvSpPr>
          <p:nvPr/>
        </p:nvSpPr>
        <p:spPr>
          <a:xfrm rot="0">
            <a:off x="5652770" y="213296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4" name="Rect 3"/>
          <p:cNvSpPr>
            <a:spLocks noGrp="1" noChangeArrowheads="1"/>
          </p:cNvSpPr>
          <p:nvPr/>
        </p:nvSpPr>
        <p:spPr>
          <a:xfrm rot="0">
            <a:off x="2095500" y="5582920"/>
            <a:ext cx="416560" cy="408940"/>
          </a:xfrm>
          <a:prstGeom prst="pentagon"/>
          <a:solidFill>
            <a:srgbClr val="4BACC6"/>
          </a:solidFill>
          <a:ln w="0" cap="flat" cmpd="sng">
            <a:noFill/>
            <a:prstDash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dirty="0" smtClean="0">
              <a:latin typeface="Times New Roman" pitchFamily="0" charset="0"/>
            </a:endParaRPr>
          </a:p>
        </p:txBody>
      </p:sp>
      <p:sp>
        <p:nvSpPr>
          <p:cNvPr id="5" name="Rect 3"/>
          <p:cNvSpPr>
            <a:spLocks noGrp="1" noChangeArrowheads="1"/>
          </p:cNvSpPr>
          <p:nvPr/>
        </p:nvSpPr>
        <p:spPr>
          <a:xfrm rot="0">
            <a:off x="6900545" y="15881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grpSp>
        <p:nvGrpSpPr>
          <p:cNvPr id="7" name="Group 5"/>
          <p:cNvGrpSpPr/>
          <p:nvPr/>
        </p:nvGrpSpPr>
        <p:grpSpPr>
          <a:xfrm rot="0">
            <a:off x="5652770" y="2132965"/>
            <a:ext cx="2068830" cy="646430"/>
            <a:chOff x="5652770" y="2132965"/>
            <a:chExt cx="2068830" cy="646430"/>
          </a:xfrm>
        </p:grpSpPr>
      </p:grpSp>
      <p:sp>
        <p:nvSpPr>
          <p:cNvPr id="9" name="Rect 3"/>
          <p:cNvSpPr>
            <a:spLocks noGrp="1" noChangeArrowheads="1"/>
          </p:cNvSpPr>
          <p:nvPr/>
        </p:nvSpPr>
        <p:spPr>
          <a:xfrm rot="0">
            <a:off x="656780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5" name="Rect 3"/>
          <p:cNvSpPr>
            <a:spLocks noGrp="1" noChangeArrowheads="1"/>
          </p:cNvSpPr>
          <p:nvPr/>
        </p:nvSpPr>
        <p:spPr>
          <a:xfrm rot="0">
            <a:off x="1517650" y="5488940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6" name="Rect 3"/>
          <p:cNvSpPr>
            <a:spLocks noGrp="1" noChangeArrowheads="1"/>
          </p:cNvSpPr>
          <p:nvPr/>
        </p:nvSpPr>
        <p:spPr>
          <a:xfrm rot="0">
            <a:off x="6519545" y="172085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0" name="Rect 3"/>
          <p:cNvSpPr>
            <a:spLocks noGrp="1" noChangeArrowheads="1"/>
          </p:cNvSpPr>
          <p:nvPr/>
        </p:nvSpPr>
        <p:spPr>
          <a:xfrm rot="0">
            <a:off x="6186170" y="226568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6" name="Rect 3"/>
          <p:cNvSpPr>
            <a:spLocks noGrp="1" noChangeArrowheads="1"/>
          </p:cNvSpPr>
          <p:nvPr/>
        </p:nvSpPr>
        <p:spPr>
          <a:xfrm rot="0">
            <a:off x="2470785" y="54870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1" name="Rect 3"/>
          <p:cNvSpPr>
            <a:spLocks noGrp="1" noChangeArrowheads="1"/>
          </p:cNvSpPr>
          <p:nvPr/>
        </p:nvSpPr>
        <p:spPr>
          <a:xfrm rot="0">
            <a:off x="741743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7" name="Rect 3"/>
          <p:cNvSpPr>
            <a:spLocks noGrp="1" noChangeArrowheads="1"/>
          </p:cNvSpPr>
          <p:nvPr/>
        </p:nvSpPr>
        <p:spPr>
          <a:xfrm rot="0">
            <a:off x="3282315" y="5488940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2" name="Rect 3"/>
          <p:cNvSpPr>
            <a:spLocks noGrp="1" noChangeArrowheads="1"/>
          </p:cNvSpPr>
          <p:nvPr/>
        </p:nvSpPr>
        <p:spPr>
          <a:xfrm rot="0">
            <a:off x="6979285" y="2265680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8" name="Rect 3"/>
          <p:cNvSpPr>
            <a:spLocks noGrp="1" noChangeArrowheads="1"/>
          </p:cNvSpPr>
          <p:nvPr/>
        </p:nvSpPr>
        <p:spPr>
          <a:xfrm rot="0">
            <a:off x="2844165" y="5621655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 rot="0">
            <a:off x="5652770" y="1588135"/>
            <a:ext cx="2068830" cy="1191260"/>
            <a:chOff x="5652770" y="1588135"/>
            <a:chExt cx="2068830" cy="1191260"/>
          </a:xfrm>
        </p:grpSpPr>
      </p:grpSp>
      <p:pic>
        <p:nvPicPr>
          <p:cNvPr id="13" name="Picture 1" descr="/data/data/com.infraware.PolarisOfficeStdForTablet/files/.polaris_temp/fImage9994706.jpeg"/>
          <p:cNvPicPr>
            <a:picLocks noChangeAspect="1"/>
          </p:cNvPicPr>
          <p:nvPr/>
        </p:nvPicPr>
        <p:blipFill>
          <a:blip r:embed="rId2" cstate="print"/>
          <a:srcRect l="53341" t="1832"/>
          <a:stretch>
            <a:fillRect/>
          </a:stretch>
        </p:blipFill>
        <p:spPr>
          <a:xfrm rot="0">
            <a:off x="5534025" y="3711575"/>
            <a:ext cx="2194560" cy="884555"/>
          </a:xfrm>
          <a:prstGeom prst="rect"/>
          <a:noFill/>
          <a:ln w="28575" cap="flat" cmpd="sng">
            <a:noFill/>
            <a:prstDash val="solid"/>
          </a:ln>
        </p:spPr>
      </p:pic>
      <p:pic>
        <p:nvPicPr>
          <p:cNvPr id="14" name="Picture 2" descr="/data/data/com.infraware.PolarisOfficeStdForTablet/files/.polaris_temp/fImage9994707.jpeg"/>
          <p:cNvPicPr>
            <a:picLocks noChangeAspect="1"/>
          </p:cNvPicPr>
          <p:nvPr/>
        </p:nvPicPr>
        <p:blipFill>
          <a:blip r:embed="rId3" cstate="print"/>
          <a:srcRect l="70503" r="3197"/>
          <a:stretch>
            <a:fillRect/>
          </a:stretch>
        </p:blipFill>
        <p:spPr>
          <a:xfrm rot="0">
            <a:off x="1830705" y="3676015"/>
            <a:ext cx="1384300" cy="1009015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5" name="Picture 3" descr="/data/data/com.infraware.PolarisOfficeStdForTablet/files/.polaris_temp/fImage5285708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0">
            <a:off x="1680210" y="1885950"/>
            <a:ext cx="1470025" cy="568960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6" name="Picture 4" descr="/data/data/com.infraware.PolarisOfficeStdForTablet/files/.polaris_temp/fImage2274709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0">
            <a:off x="6558280" y="5283835"/>
            <a:ext cx="325120" cy="76962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17" name="Rect 3"/>
          <p:cNvSpPr>
            <a:spLocks noGrp="1" noChangeArrowheads="1"/>
          </p:cNvSpPr>
          <p:nvPr/>
        </p:nvSpPr>
        <p:spPr>
          <a:xfrm rot="0">
            <a:off x="1461135" y="2764155"/>
            <a:ext cx="198818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Choosing an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appropriate model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8" name="Rect 3"/>
          <p:cNvSpPr>
            <a:spLocks noGrp="1" noChangeArrowheads="1"/>
          </p:cNvSpPr>
          <p:nvPr/>
        </p:nvSpPr>
        <p:spPr>
          <a:xfrm rot="0">
            <a:off x="5486400" y="2763520"/>
            <a:ext cx="2315210" cy="72517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Unconditioned vs.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conditional models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9" name="Rect 3"/>
          <p:cNvSpPr>
            <a:spLocks noGrp="1" noChangeArrowheads="1"/>
          </p:cNvSpPr>
          <p:nvPr/>
        </p:nvSpPr>
        <p:spPr>
          <a:xfrm rot="0">
            <a:off x="1490345" y="4293870"/>
            <a:ext cx="197802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Feature design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0" name="Rect 3"/>
          <p:cNvSpPr>
            <a:spLocks noGrp="1" noChangeArrowheads="1"/>
          </p:cNvSpPr>
          <p:nvPr/>
        </p:nvSpPr>
        <p:spPr>
          <a:xfrm rot="0">
            <a:off x="5814060" y="4343400"/>
            <a:ext cx="1798955" cy="71501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Feature counts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1" name="Rect 3"/>
          <p:cNvSpPr>
            <a:spLocks noGrp="1" noChangeArrowheads="1"/>
          </p:cNvSpPr>
          <p:nvPr/>
        </p:nvSpPr>
        <p:spPr>
          <a:xfrm rot="0">
            <a:off x="1440815" y="5923915"/>
            <a:ext cx="2127250" cy="804545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Generalization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2" name="Rect 3"/>
          <p:cNvSpPr>
            <a:spLocks noGrp="1" noChangeArrowheads="1"/>
          </p:cNvSpPr>
          <p:nvPr/>
        </p:nvSpPr>
        <p:spPr>
          <a:xfrm rot="0">
            <a:off x="5526405" y="6042660"/>
            <a:ext cx="2374265" cy="51689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Statistical estimation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grpSp>
        <p:nvGrpSpPr>
          <p:cNvPr id="23" name="Group 5"/>
          <p:cNvGrpSpPr/>
          <p:nvPr/>
        </p:nvGrpSpPr>
        <p:grpSpPr>
          <a:xfrm rot="0">
            <a:off x="1517650" y="5487035"/>
            <a:ext cx="2069465" cy="648335"/>
            <a:chOff x="1517650" y="5487035"/>
            <a:chExt cx="2069465" cy="648335"/>
          </a:xfrm>
        </p:grpSpPr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/>
          <p:nvPr/>
        </p:nvGrpSpPr>
        <p:grpSpPr>
          <a:xfrm rot="0">
            <a:off x="5986145" y="1588135"/>
            <a:ext cx="1219200" cy="646430"/>
            <a:chOff x="5986145" y="1588135"/>
            <a:chExt cx="1219200" cy="646430"/>
          </a:xfrm>
        </p:grpSpPr>
      </p:grpSp>
      <p:sp>
        <p:nvSpPr>
          <p:cNvPr id="4" name="Rect 3"/>
          <p:cNvSpPr>
            <a:spLocks noGrp="1" noChangeArrowheads="1"/>
          </p:cNvSpPr>
          <p:nvPr/>
        </p:nvSpPr>
        <p:spPr>
          <a:xfrm rot="0">
            <a:off x="5986145" y="158813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8" name="Rect 3"/>
          <p:cNvSpPr>
            <a:spLocks noGrp="1" noChangeArrowheads="1"/>
          </p:cNvSpPr>
          <p:nvPr/>
        </p:nvSpPr>
        <p:spPr>
          <a:xfrm rot="0">
            <a:off x="5652770" y="213296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4" name="Rect 3"/>
          <p:cNvSpPr>
            <a:spLocks noGrp="1" noChangeArrowheads="1"/>
          </p:cNvSpPr>
          <p:nvPr/>
        </p:nvSpPr>
        <p:spPr>
          <a:xfrm rot="0">
            <a:off x="2095500" y="5582920"/>
            <a:ext cx="416560" cy="408940"/>
          </a:xfrm>
          <a:prstGeom prst="pentagon"/>
          <a:solidFill>
            <a:srgbClr val="4BACC6"/>
          </a:solidFill>
          <a:ln w="0" cap="flat" cmpd="sng">
            <a:noFill/>
            <a:prstDash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dirty="0" smtClean="0">
              <a:latin typeface="Times New Roman" pitchFamily="0" charset="0"/>
            </a:endParaRPr>
          </a:p>
        </p:txBody>
      </p:sp>
      <p:sp>
        <p:nvSpPr>
          <p:cNvPr id="5" name="Rect 3"/>
          <p:cNvSpPr>
            <a:spLocks noGrp="1" noChangeArrowheads="1"/>
          </p:cNvSpPr>
          <p:nvPr/>
        </p:nvSpPr>
        <p:spPr>
          <a:xfrm rot="0">
            <a:off x="6900545" y="15881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grpSp>
        <p:nvGrpSpPr>
          <p:cNvPr id="7" name="Group 5"/>
          <p:cNvGrpSpPr/>
          <p:nvPr/>
        </p:nvGrpSpPr>
        <p:grpSpPr>
          <a:xfrm rot="0">
            <a:off x="5652770" y="2132965"/>
            <a:ext cx="2068830" cy="646430"/>
            <a:chOff x="5652770" y="2132965"/>
            <a:chExt cx="2068830" cy="646430"/>
          </a:xfrm>
        </p:grpSpPr>
      </p:grpSp>
      <p:sp>
        <p:nvSpPr>
          <p:cNvPr id="9" name="Rect 3"/>
          <p:cNvSpPr>
            <a:spLocks noGrp="1" noChangeArrowheads="1"/>
          </p:cNvSpPr>
          <p:nvPr/>
        </p:nvSpPr>
        <p:spPr>
          <a:xfrm rot="0">
            <a:off x="656780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5" name="Rect 3"/>
          <p:cNvSpPr>
            <a:spLocks noGrp="1" noChangeArrowheads="1"/>
          </p:cNvSpPr>
          <p:nvPr/>
        </p:nvSpPr>
        <p:spPr>
          <a:xfrm rot="0">
            <a:off x="1517650" y="5488940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6" name="Rect 3"/>
          <p:cNvSpPr>
            <a:spLocks noGrp="1" noChangeArrowheads="1"/>
          </p:cNvSpPr>
          <p:nvPr/>
        </p:nvSpPr>
        <p:spPr>
          <a:xfrm rot="0">
            <a:off x="6519545" y="172085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0" name="Rect 3"/>
          <p:cNvSpPr>
            <a:spLocks noGrp="1" noChangeArrowheads="1"/>
          </p:cNvSpPr>
          <p:nvPr/>
        </p:nvSpPr>
        <p:spPr>
          <a:xfrm rot="0">
            <a:off x="6186170" y="226568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6" name="Rect 3"/>
          <p:cNvSpPr>
            <a:spLocks noGrp="1" noChangeArrowheads="1"/>
          </p:cNvSpPr>
          <p:nvPr/>
        </p:nvSpPr>
        <p:spPr>
          <a:xfrm rot="0">
            <a:off x="2470785" y="54870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1" name="Rect 3"/>
          <p:cNvSpPr>
            <a:spLocks noGrp="1" noChangeArrowheads="1"/>
          </p:cNvSpPr>
          <p:nvPr/>
        </p:nvSpPr>
        <p:spPr>
          <a:xfrm rot="0">
            <a:off x="741743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7" name="Rect 3"/>
          <p:cNvSpPr>
            <a:spLocks noGrp="1" noChangeArrowheads="1"/>
          </p:cNvSpPr>
          <p:nvPr/>
        </p:nvSpPr>
        <p:spPr>
          <a:xfrm rot="0">
            <a:off x="3282315" y="5488940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2" name="Rect 3"/>
          <p:cNvSpPr>
            <a:spLocks noGrp="1" noChangeArrowheads="1"/>
          </p:cNvSpPr>
          <p:nvPr/>
        </p:nvSpPr>
        <p:spPr>
          <a:xfrm rot="0">
            <a:off x="6979285" y="2265680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8" name="Rect 3"/>
          <p:cNvSpPr>
            <a:spLocks noGrp="1" noChangeArrowheads="1"/>
          </p:cNvSpPr>
          <p:nvPr/>
        </p:nvSpPr>
        <p:spPr>
          <a:xfrm rot="0">
            <a:off x="2844165" y="5621655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 rot="0">
            <a:off x="5652770" y="1588135"/>
            <a:ext cx="2068830" cy="1191260"/>
            <a:chOff x="5652770" y="1588135"/>
            <a:chExt cx="2068830" cy="1191260"/>
          </a:xfrm>
        </p:grpSpPr>
      </p:grpSp>
      <p:pic>
        <p:nvPicPr>
          <p:cNvPr id="13" name="Picture 1" descr="/data/data/com.infraware.PolarisOfficeStdForTablet/files/.polaris_temp/fImage9994734.jpeg"/>
          <p:cNvPicPr>
            <a:picLocks noChangeAspect="1"/>
          </p:cNvPicPr>
          <p:nvPr/>
        </p:nvPicPr>
        <p:blipFill>
          <a:blip r:embed="rId2" cstate="print"/>
          <a:srcRect l="53341" t="1832"/>
          <a:stretch>
            <a:fillRect/>
          </a:stretch>
        </p:blipFill>
        <p:spPr>
          <a:xfrm rot="0">
            <a:off x="5534025" y="3711575"/>
            <a:ext cx="2194560" cy="884555"/>
          </a:xfrm>
          <a:prstGeom prst="rect"/>
          <a:noFill/>
          <a:ln w="28575" cap="flat" cmpd="sng">
            <a:noFill/>
            <a:prstDash val="solid"/>
          </a:ln>
        </p:spPr>
      </p:pic>
      <p:pic>
        <p:nvPicPr>
          <p:cNvPr id="14" name="Picture 2" descr="/data/data/com.infraware.PolarisOfficeStdForTablet/files/.polaris_temp/fImage9994735.jpeg"/>
          <p:cNvPicPr>
            <a:picLocks noChangeAspect="1"/>
          </p:cNvPicPr>
          <p:nvPr/>
        </p:nvPicPr>
        <p:blipFill>
          <a:blip r:embed="rId3" cstate="print"/>
          <a:srcRect l="70503" r="3197"/>
          <a:stretch>
            <a:fillRect/>
          </a:stretch>
        </p:blipFill>
        <p:spPr>
          <a:xfrm rot="0">
            <a:off x="1830705" y="3676015"/>
            <a:ext cx="1384300" cy="1009015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5" name="Picture 3" descr="/data/data/com.infraware.PolarisOfficeStdForTablet/files/.polaris_temp/fImage5285736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0">
            <a:off x="1680210" y="1885950"/>
            <a:ext cx="1470025" cy="568960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6" name="Picture 4" descr="/data/data/com.infraware.PolarisOfficeStdForTablet/files/.polaris_temp/fImage2274737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0">
            <a:off x="6558280" y="5283835"/>
            <a:ext cx="325120" cy="76962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17" name="Rect 3"/>
          <p:cNvSpPr>
            <a:spLocks noGrp="1" noChangeArrowheads="1"/>
          </p:cNvSpPr>
          <p:nvPr/>
        </p:nvSpPr>
        <p:spPr>
          <a:xfrm rot="0">
            <a:off x="1461135" y="2764155"/>
            <a:ext cx="198818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Choosing an </a:t>
            </a: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appropriate model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8" name="Rect 3"/>
          <p:cNvSpPr>
            <a:spLocks noGrp="1" noChangeArrowheads="1"/>
          </p:cNvSpPr>
          <p:nvPr/>
        </p:nvSpPr>
        <p:spPr>
          <a:xfrm rot="0">
            <a:off x="5486400" y="2763520"/>
            <a:ext cx="2315210" cy="72517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Unconditioned vs. </a:t>
            </a: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conditional models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9" name="Rect 3"/>
          <p:cNvSpPr>
            <a:spLocks noGrp="1" noChangeArrowheads="1"/>
          </p:cNvSpPr>
          <p:nvPr/>
        </p:nvSpPr>
        <p:spPr>
          <a:xfrm rot="0">
            <a:off x="1490345" y="4293870"/>
            <a:ext cx="197802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Feature design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0" name="Rect 3"/>
          <p:cNvSpPr>
            <a:spLocks noGrp="1" noChangeArrowheads="1"/>
          </p:cNvSpPr>
          <p:nvPr/>
        </p:nvSpPr>
        <p:spPr>
          <a:xfrm rot="0">
            <a:off x="5814060" y="4343400"/>
            <a:ext cx="1798955" cy="71501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Feature counts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1" name="Rect 3"/>
          <p:cNvSpPr>
            <a:spLocks noGrp="1" noChangeArrowheads="1"/>
          </p:cNvSpPr>
          <p:nvPr/>
        </p:nvSpPr>
        <p:spPr>
          <a:xfrm rot="0">
            <a:off x="1440815" y="5923915"/>
            <a:ext cx="2127250" cy="804545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Generalization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2" name="Rect 3"/>
          <p:cNvSpPr>
            <a:spLocks noGrp="1" noChangeArrowheads="1"/>
          </p:cNvSpPr>
          <p:nvPr/>
        </p:nvSpPr>
        <p:spPr>
          <a:xfrm rot="0">
            <a:off x="5526405" y="6042660"/>
            <a:ext cx="2374265" cy="51689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Statistical estimation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grpSp>
        <p:nvGrpSpPr>
          <p:cNvPr id="23" name="Group 5"/>
          <p:cNvGrpSpPr/>
          <p:nvPr/>
        </p:nvGrpSpPr>
        <p:grpSpPr>
          <a:xfrm rot="0">
            <a:off x="1517650" y="5487035"/>
            <a:ext cx="2069465" cy="648335"/>
            <a:chOff x="1517650" y="5487035"/>
            <a:chExt cx="2069465" cy="648335"/>
          </a:xfrm>
        </p:grpSpPr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/>
          <p:nvPr/>
        </p:nvGrpSpPr>
        <p:grpSpPr>
          <a:xfrm rot="0">
            <a:off x="5986145" y="1588135"/>
            <a:ext cx="1219200" cy="646430"/>
            <a:chOff x="5986145" y="1588135"/>
            <a:chExt cx="1219200" cy="646430"/>
          </a:xfrm>
        </p:grpSpPr>
      </p:grpSp>
      <p:sp>
        <p:nvSpPr>
          <p:cNvPr id="4" name="Rect 3"/>
          <p:cNvSpPr>
            <a:spLocks noGrp="1" noChangeArrowheads="1"/>
          </p:cNvSpPr>
          <p:nvPr/>
        </p:nvSpPr>
        <p:spPr>
          <a:xfrm rot="0">
            <a:off x="5986145" y="158813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8" name="Rect 3"/>
          <p:cNvSpPr>
            <a:spLocks noGrp="1" noChangeArrowheads="1"/>
          </p:cNvSpPr>
          <p:nvPr/>
        </p:nvSpPr>
        <p:spPr>
          <a:xfrm rot="0">
            <a:off x="5652770" y="213296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4" name="Rect 3"/>
          <p:cNvSpPr>
            <a:spLocks noGrp="1" noChangeArrowheads="1"/>
          </p:cNvSpPr>
          <p:nvPr/>
        </p:nvSpPr>
        <p:spPr>
          <a:xfrm rot="0">
            <a:off x="2095500" y="5582920"/>
            <a:ext cx="416560" cy="408940"/>
          </a:xfrm>
          <a:prstGeom prst="pentagon"/>
          <a:solidFill>
            <a:srgbClr val="4BACC6"/>
          </a:solidFill>
          <a:ln w="0" cap="flat" cmpd="sng">
            <a:noFill/>
            <a:prstDash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dirty="0" smtClean="0">
              <a:latin typeface="Times New Roman" pitchFamily="0" charset="0"/>
            </a:endParaRPr>
          </a:p>
        </p:txBody>
      </p:sp>
      <p:sp>
        <p:nvSpPr>
          <p:cNvPr id="5" name="Rect 3"/>
          <p:cNvSpPr>
            <a:spLocks noGrp="1" noChangeArrowheads="1"/>
          </p:cNvSpPr>
          <p:nvPr/>
        </p:nvSpPr>
        <p:spPr>
          <a:xfrm rot="0">
            <a:off x="6900545" y="15881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grpSp>
        <p:nvGrpSpPr>
          <p:cNvPr id="7" name="Group 5"/>
          <p:cNvGrpSpPr/>
          <p:nvPr/>
        </p:nvGrpSpPr>
        <p:grpSpPr>
          <a:xfrm rot="0">
            <a:off x="5652770" y="2132965"/>
            <a:ext cx="2068830" cy="646430"/>
            <a:chOff x="5652770" y="2132965"/>
            <a:chExt cx="2068830" cy="646430"/>
          </a:xfrm>
        </p:grpSpPr>
      </p:grpSp>
      <p:sp>
        <p:nvSpPr>
          <p:cNvPr id="9" name="Rect 3"/>
          <p:cNvSpPr>
            <a:spLocks noGrp="1" noChangeArrowheads="1"/>
          </p:cNvSpPr>
          <p:nvPr/>
        </p:nvSpPr>
        <p:spPr>
          <a:xfrm rot="0">
            <a:off x="656780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5" name="Rect 3"/>
          <p:cNvSpPr>
            <a:spLocks noGrp="1" noChangeArrowheads="1"/>
          </p:cNvSpPr>
          <p:nvPr/>
        </p:nvSpPr>
        <p:spPr>
          <a:xfrm rot="0">
            <a:off x="1517650" y="5488940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6" name="Rect 3"/>
          <p:cNvSpPr>
            <a:spLocks noGrp="1" noChangeArrowheads="1"/>
          </p:cNvSpPr>
          <p:nvPr/>
        </p:nvSpPr>
        <p:spPr>
          <a:xfrm rot="0">
            <a:off x="6519545" y="172085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0" name="Rect 3"/>
          <p:cNvSpPr>
            <a:spLocks noGrp="1" noChangeArrowheads="1"/>
          </p:cNvSpPr>
          <p:nvPr/>
        </p:nvSpPr>
        <p:spPr>
          <a:xfrm rot="0">
            <a:off x="6186170" y="226568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6" name="Rect 3"/>
          <p:cNvSpPr>
            <a:spLocks noGrp="1" noChangeArrowheads="1"/>
          </p:cNvSpPr>
          <p:nvPr/>
        </p:nvSpPr>
        <p:spPr>
          <a:xfrm rot="0">
            <a:off x="2470785" y="54870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1" name="Rect 3"/>
          <p:cNvSpPr>
            <a:spLocks noGrp="1" noChangeArrowheads="1"/>
          </p:cNvSpPr>
          <p:nvPr/>
        </p:nvSpPr>
        <p:spPr>
          <a:xfrm rot="0">
            <a:off x="741743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7" name="Rect 3"/>
          <p:cNvSpPr>
            <a:spLocks noGrp="1" noChangeArrowheads="1"/>
          </p:cNvSpPr>
          <p:nvPr/>
        </p:nvSpPr>
        <p:spPr>
          <a:xfrm rot="0">
            <a:off x="3282315" y="5488940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2" name="Rect 3"/>
          <p:cNvSpPr>
            <a:spLocks noGrp="1" noChangeArrowheads="1"/>
          </p:cNvSpPr>
          <p:nvPr/>
        </p:nvSpPr>
        <p:spPr>
          <a:xfrm rot="0">
            <a:off x="6979285" y="2265680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8" name="Rect 3"/>
          <p:cNvSpPr>
            <a:spLocks noGrp="1" noChangeArrowheads="1"/>
          </p:cNvSpPr>
          <p:nvPr/>
        </p:nvSpPr>
        <p:spPr>
          <a:xfrm rot="0">
            <a:off x="2844165" y="5621655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 rot="0">
            <a:off x="5652770" y="1588135"/>
            <a:ext cx="2068830" cy="1191260"/>
            <a:chOff x="5652770" y="1588135"/>
            <a:chExt cx="2068830" cy="1191260"/>
          </a:xfrm>
        </p:grpSpPr>
      </p:grpSp>
      <p:pic>
        <p:nvPicPr>
          <p:cNvPr id="13" name="Picture 1" descr="/data/data/com.infraware.PolarisOfficeStdForTablet/files/.polaris_temp/fImage9994762.jpeg"/>
          <p:cNvPicPr>
            <a:picLocks noChangeAspect="1"/>
          </p:cNvPicPr>
          <p:nvPr/>
        </p:nvPicPr>
        <p:blipFill>
          <a:blip r:embed="rId2" cstate="print"/>
          <a:srcRect l="53341" t="1832"/>
          <a:stretch>
            <a:fillRect/>
          </a:stretch>
        </p:blipFill>
        <p:spPr>
          <a:xfrm rot="0">
            <a:off x="5534025" y="3711575"/>
            <a:ext cx="2194560" cy="884555"/>
          </a:xfrm>
          <a:prstGeom prst="rect"/>
          <a:noFill/>
          <a:ln w="28575" cap="flat" cmpd="sng">
            <a:noFill/>
            <a:prstDash val="solid"/>
          </a:ln>
        </p:spPr>
      </p:pic>
      <p:pic>
        <p:nvPicPr>
          <p:cNvPr id="14" name="Picture 2" descr="/data/data/com.infraware.PolarisOfficeStdForTablet/files/.polaris_temp/fImage9994763.jpeg"/>
          <p:cNvPicPr>
            <a:picLocks noChangeAspect="1"/>
          </p:cNvPicPr>
          <p:nvPr/>
        </p:nvPicPr>
        <p:blipFill>
          <a:blip r:embed="rId3" cstate="print"/>
          <a:srcRect l="70503" r="3197"/>
          <a:stretch>
            <a:fillRect/>
          </a:stretch>
        </p:blipFill>
        <p:spPr>
          <a:xfrm rot="0">
            <a:off x="1830705" y="3676015"/>
            <a:ext cx="1384300" cy="1009015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5" name="Picture 3" descr="/data/data/com.infraware.PolarisOfficeStdForTablet/files/.polaris_temp/fImage5285764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0">
            <a:off x="1680210" y="1885950"/>
            <a:ext cx="1470025" cy="568960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6" name="Picture 4" descr="/data/data/com.infraware.PolarisOfficeStdForTablet/files/.polaris_temp/fImage2274765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0">
            <a:off x="6558280" y="5283835"/>
            <a:ext cx="325120" cy="76962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17" name="Rect 3"/>
          <p:cNvSpPr>
            <a:spLocks noGrp="1" noChangeArrowheads="1"/>
          </p:cNvSpPr>
          <p:nvPr/>
        </p:nvSpPr>
        <p:spPr>
          <a:xfrm rot="0">
            <a:off x="1461135" y="2764155"/>
            <a:ext cx="198818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Choosing an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appropriate model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8" name="Rect 3"/>
          <p:cNvSpPr>
            <a:spLocks noGrp="1" noChangeArrowheads="1"/>
          </p:cNvSpPr>
          <p:nvPr/>
        </p:nvSpPr>
        <p:spPr>
          <a:xfrm rot="0">
            <a:off x="5486400" y="2763520"/>
            <a:ext cx="2315210" cy="72517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Unconditioned vs. </a:t>
            </a: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conditional models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9" name="Rect 3"/>
          <p:cNvSpPr>
            <a:spLocks noGrp="1" noChangeArrowheads="1"/>
          </p:cNvSpPr>
          <p:nvPr/>
        </p:nvSpPr>
        <p:spPr>
          <a:xfrm rot="0">
            <a:off x="1490345" y="4293870"/>
            <a:ext cx="197802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Feature design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0" name="Rect 3"/>
          <p:cNvSpPr>
            <a:spLocks noGrp="1" noChangeArrowheads="1"/>
          </p:cNvSpPr>
          <p:nvPr/>
        </p:nvSpPr>
        <p:spPr>
          <a:xfrm rot="0">
            <a:off x="5814060" y="4343400"/>
            <a:ext cx="1798955" cy="71501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Feature counts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1" name="Rect 3"/>
          <p:cNvSpPr>
            <a:spLocks noGrp="1" noChangeArrowheads="1"/>
          </p:cNvSpPr>
          <p:nvPr/>
        </p:nvSpPr>
        <p:spPr>
          <a:xfrm rot="0">
            <a:off x="1440815" y="5923915"/>
            <a:ext cx="2127250" cy="804545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Generalization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2" name="Rect 3"/>
          <p:cNvSpPr>
            <a:spLocks noGrp="1" noChangeArrowheads="1"/>
          </p:cNvSpPr>
          <p:nvPr/>
        </p:nvSpPr>
        <p:spPr>
          <a:xfrm rot="0">
            <a:off x="5526405" y="6042660"/>
            <a:ext cx="2374265" cy="51689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Statistical estimation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grpSp>
        <p:nvGrpSpPr>
          <p:cNvPr id="23" name="Group 5"/>
          <p:cNvGrpSpPr/>
          <p:nvPr/>
        </p:nvGrpSpPr>
        <p:grpSpPr>
          <a:xfrm rot="0">
            <a:off x="1517650" y="5487035"/>
            <a:ext cx="2069465" cy="648335"/>
            <a:chOff x="1517650" y="5487035"/>
            <a:chExt cx="2069465" cy="648335"/>
          </a:xfrm>
        </p:grpSpPr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/>
          <p:nvPr/>
        </p:nvGrpSpPr>
        <p:grpSpPr>
          <a:xfrm rot="0">
            <a:off x="5986145" y="1588135"/>
            <a:ext cx="1219200" cy="646430"/>
            <a:chOff x="5986145" y="1588135"/>
            <a:chExt cx="1219200" cy="646430"/>
          </a:xfrm>
        </p:grpSpPr>
      </p:grpSp>
      <p:sp>
        <p:nvSpPr>
          <p:cNvPr id="4" name="Rect 3"/>
          <p:cNvSpPr>
            <a:spLocks noGrp="1" noChangeArrowheads="1"/>
          </p:cNvSpPr>
          <p:nvPr/>
        </p:nvSpPr>
        <p:spPr>
          <a:xfrm rot="0">
            <a:off x="5986145" y="158813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8" name="Rect 3"/>
          <p:cNvSpPr>
            <a:spLocks noGrp="1" noChangeArrowheads="1"/>
          </p:cNvSpPr>
          <p:nvPr/>
        </p:nvSpPr>
        <p:spPr>
          <a:xfrm rot="0">
            <a:off x="5652770" y="213296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4" name="Rect 3"/>
          <p:cNvSpPr>
            <a:spLocks noGrp="1" noChangeArrowheads="1"/>
          </p:cNvSpPr>
          <p:nvPr/>
        </p:nvSpPr>
        <p:spPr>
          <a:xfrm rot="0">
            <a:off x="2095500" y="5582920"/>
            <a:ext cx="416560" cy="408940"/>
          </a:xfrm>
          <a:prstGeom prst="pentagon"/>
          <a:solidFill>
            <a:srgbClr val="4BACC6"/>
          </a:solidFill>
          <a:ln w="0" cap="flat" cmpd="sng">
            <a:noFill/>
            <a:prstDash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dirty="0" smtClean="0">
              <a:latin typeface="Times New Roman" pitchFamily="0" charset="0"/>
            </a:endParaRPr>
          </a:p>
        </p:txBody>
      </p:sp>
      <p:sp>
        <p:nvSpPr>
          <p:cNvPr id="5" name="Rect 3"/>
          <p:cNvSpPr>
            <a:spLocks noGrp="1" noChangeArrowheads="1"/>
          </p:cNvSpPr>
          <p:nvPr/>
        </p:nvSpPr>
        <p:spPr>
          <a:xfrm rot="0">
            <a:off x="6900545" y="15881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grpSp>
        <p:nvGrpSpPr>
          <p:cNvPr id="7" name="Group 5"/>
          <p:cNvGrpSpPr/>
          <p:nvPr/>
        </p:nvGrpSpPr>
        <p:grpSpPr>
          <a:xfrm rot="0">
            <a:off x="5652770" y="2132965"/>
            <a:ext cx="2068830" cy="646430"/>
            <a:chOff x="5652770" y="2132965"/>
            <a:chExt cx="2068830" cy="646430"/>
          </a:xfrm>
        </p:grpSpPr>
      </p:grpSp>
      <p:sp>
        <p:nvSpPr>
          <p:cNvPr id="9" name="Rect 3"/>
          <p:cNvSpPr>
            <a:spLocks noGrp="1" noChangeArrowheads="1"/>
          </p:cNvSpPr>
          <p:nvPr/>
        </p:nvSpPr>
        <p:spPr>
          <a:xfrm rot="0">
            <a:off x="656780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5" name="Rect 3"/>
          <p:cNvSpPr>
            <a:spLocks noGrp="1" noChangeArrowheads="1"/>
          </p:cNvSpPr>
          <p:nvPr/>
        </p:nvSpPr>
        <p:spPr>
          <a:xfrm rot="0">
            <a:off x="1517650" y="5488940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6" name="Rect 3"/>
          <p:cNvSpPr>
            <a:spLocks noGrp="1" noChangeArrowheads="1"/>
          </p:cNvSpPr>
          <p:nvPr/>
        </p:nvSpPr>
        <p:spPr>
          <a:xfrm rot="0">
            <a:off x="6519545" y="172085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0" name="Rect 3"/>
          <p:cNvSpPr>
            <a:spLocks noGrp="1" noChangeArrowheads="1"/>
          </p:cNvSpPr>
          <p:nvPr/>
        </p:nvSpPr>
        <p:spPr>
          <a:xfrm rot="0">
            <a:off x="6186170" y="226568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6" name="Rect 3"/>
          <p:cNvSpPr>
            <a:spLocks noGrp="1" noChangeArrowheads="1"/>
          </p:cNvSpPr>
          <p:nvPr/>
        </p:nvSpPr>
        <p:spPr>
          <a:xfrm rot="0">
            <a:off x="2470785" y="54870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1" name="Rect 3"/>
          <p:cNvSpPr>
            <a:spLocks noGrp="1" noChangeArrowheads="1"/>
          </p:cNvSpPr>
          <p:nvPr/>
        </p:nvSpPr>
        <p:spPr>
          <a:xfrm rot="0">
            <a:off x="741743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7" name="Rect 3"/>
          <p:cNvSpPr>
            <a:spLocks noGrp="1" noChangeArrowheads="1"/>
          </p:cNvSpPr>
          <p:nvPr/>
        </p:nvSpPr>
        <p:spPr>
          <a:xfrm rot="0">
            <a:off x="3282315" y="5488940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2" name="Rect 3"/>
          <p:cNvSpPr>
            <a:spLocks noGrp="1" noChangeArrowheads="1"/>
          </p:cNvSpPr>
          <p:nvPr/>
        </p:nvSpPr>
        <p:spPr>
          <a:xfrm rot="0">
            <a:off x="6979285" y="2265680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8" name="Rect 3"/>
          <p:cNvSpPr>
            <a:spLocks noGrp="1" noChangeArrowheads="1"/>
          </p:cNvSpPr>
          <p:nvPr/>
        </p:nvSpPr>
        <p:spPr>
          <a:xfrm rot="0">
            <a:off x="2844165" y="5621655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 rot="0">
            <a:off x="5652770" y="1588135"/>
            <a:ext cx="2068830" cy="1191260"/>
            <a:chOff x="5652770" y="1588135"/>
            <a:chExt cx="2068830" cy="1191260"/>
          </a:xfrm>
        </p:grpSpPr>
      </p:grpSp>
      <p:pic>
        <p:nvPicPr>
          <p:cNvPr id="13" name="Picture 1" descr="/data/data/com.infraware.PolarisOfficeStdForTablet/files/.polaris_temp/fImage9994818.jpeg"/>
          <p:cNvPicPr>
            <a:picLocks noChangeAspect="1"/>
          </p:cNvPicPr>
          <p:nvPr/>
        </p:nvPicPr>
        <p:blipFill>
          <a:blip r:embed="rId2" cstate="print"/>
          <a:srcRect l="53341" t="1832"/>
          <a:stretch>
            <a:fillRect/>
          </a:stretch>
        </p:blipFill>
        <p:spPr>
          <a:xfrm rot="0">
            <a:off x="5534025" y="3711575"/>
            <a:ext cx="2194560" cy="884555"/>
          </a:xfrm>
          <a:prstGeom prst="rect"/>
          <a:noFill/>
          <a:ln w="28575" cap="flat" cmpd="sng">
            <a:noFill/>
            <a:prstDash val="solid"/>
          </a:ln>
        </p:spPr>
      </p:pic>
      <p:pic>
        <p:nvPicPr>
          <p:cNvPr id="14" name="Picture 2" descr="/data/data/com.infraware.PolarisOfficeStdForTablet/files/.polaris_temp/fImage9994819.jpeg"/>
          <p:cNvPicPr>
            <a:picLocks noChangeAspect="1"/>
          </p:cNvPicPr>
          <p:nvPr/>
        </p:nvPicPr>
        <p:blipFill>
          <a:blip r:embed="rId3" cstate="print"/>
          <a:srcRect l="70503" r="3197"/>
          <a:stretch>
            <a:fillRect/>
          </a:stretch>
        </p:blipFill>
        <p:spPr>
          <a:xfrm rot="0">
            <a:off x="1830705" y="3676015"/>
            <a:ext cx="1384300" cy="1009015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5" name="Picture 3" descr="/data/data/com.infraware.PolarisOfficeStdForTablet/files/.polaris_temp/fImage5285820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0">
            <a:off x="1680210" y="1885950"/>
            <a:ext cx="1470025" cy="568960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6" name="Picture 4" descr="/data/data/com.infraware.PolarisOfficeStdForTablet/files/.polaris_temp/fImage2274821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0">
            <a:off x="6558280" y="5283835"/>
            <a:ext cx="325120" cy="76962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17" name="Rect 3"/>
          <p:cNvSpPr>
            <a:spLocks noGrp="1" noChangeArrowheads="1"/>
          </p:cNvSpPr>
          <p:nvPr/>
        </p:nvSpPr>
        <p:spPr>
          <a:xfrm rot="0">
            <a:off x="1461135" y="2764155"/>
            <a:ext cx="198818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Choosing an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appropriate model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8" name="Rect 3"/>
          <p:cNvSpPr>
            <a:spLocks noGrp="1" noChangeArrowheads="1"/>
          </p:cNvSpPr>
          <p:nvPr/>
        </p:nvSpPr>
        <p:spPr>
          <a:xfrm rot="0">
            <a:off x="5486400" y="2763520"/>
            <a:ext cx="2315210" cy="72517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Unconditioned vs. </a:t>
            </a: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conditional models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9" name="Rect 3"/>
          <p:cNvSpPr>
            <a:spLocks noGrp="1" noChangeArrowheads="1"/>
          </p:cNvSpPr>
          <p:nvPr/>
        </p:nvSpPr>
        <p:spPr>
          <a:xfrm rot="0">
            <a:off x="1490345" y="4293870"/>
            <a:ext cx="197802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Feature design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0" name="Rect 3"/>
          <p:cNvSpPr>
            <a:spLocks noGrp="1" noChangeArrowheads="1"/>
          </p:cNvSpPr>
          <p:nvPr/>
        </p:nvSpPr>
        <p:spPr>
          <a:xfrm rot="0">
            <a:off x="5814060" y="4343400"/>
            <a:ext cx="1798955" cy="71501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Feature counts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1" name="Rect 3"/>
          <p:cNvSpPr>
            <a:spLocks noGrp="1" noChangeArrowheads="1"/>
          </p:cNvSpPr>
          <p:nvPr/>
        </p:nvSpPr>
        <p:spPr>
          <a:xfrm rot="0">
            <a:off x="1440815" y="5923915"/>
            <a:ext cx="2127250" cy="804545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Generalization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2" name="Rect 3"/>
          <p:cNvSpPr>
            <a:spLocks noGrp="1" noChangeArrowheads="1"/>
          </p:cNvSpPr>
          <p:nvPr/>
        </p:nvSpPr>
        <p:spPr>
          <a:xfrm rot="0">
            <a:off x="5526405" y="6042660"/>
            <a:ext cx="2374265" cy="51689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Statistical estimation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grpSp>
        <p:nvGrpSpPr>
          <p:cNvPr id="23" name="Group 5"/>
          <p:cNvGrpSpPr/>
          <p:nvPr/>
        </p:nvGrpSpPr>
        <p:grpSpPr>
          <a:xfrm rot="0">
            <a:off x="1517650" y="5487035"/>
            <a:ext cx="2069465" cy="648335"/>
            <a:chOff x="1517650" y="5487035"/>
            <a:chExt cx="2069465" cy="648335"/>
          </a:xfrm>
        </p:grpSpPr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47620"/>
            <a:ext cx="7773035" cy="1470660"/>
          </a:xfrm>
        </p:spPr>
        <p:txBody>
          <a:bodyPr wrap="square" lIns="91440" tIns="45720" rIns="91440" bIns="45720" anchor="ctr">
            <a:normAutofit/>
          </a:bodyPr>
          <a:lstStyle/>
          <a:p>
            <a:pPr marL="0" indent="0" algn="ctr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900" dirty="0" smtClean="0">
                <a:solidFill>
                  <a:srgbClr val="000000"/>
                </a:solidFill>
                <a:latin typeface="Calibri" pitchFamily="0" charset="0"/>
              </a:rPr>
              <a:t>Log-Linear Modeling, Or </a:t>
            </a:r>
            <a:br>
              <a:rPr lang="en-US" altLang="ko-KR" sz="3900" dirty="0" smtClean="0">
                <a:solidFill>
                  <a:srgbClr val="000000"/>
                </a:solidFill>
                <a:latin typeface="Calibri" pitchFamily="0" charset="0"/>
              </a:rPr>
            </a:br>
            <a:r>
              <a:rPr lang="en-US" altLang="ko-KR" sz="3900" dirty="0" smtClean="0">
                <a:solidFill>
                  <a:srgbClr val="000000"/>
                </a:solidFill>
                <a:latin typeface="Calibri" pitchFamily="0" charset="0"/>
              </a:rPr>
              <a:t>How I Learned to Stop Worrying and </a:t>
            </a:r>
            <a:r>
              <a:rPr lang="en-US" altLang="ko-KR" sz="3900" dirty="0" smtClean="0">
                <a:solidFill>
                  <a:srgbClr val="000000"/>
                </a:solidFill>
                <a:latin typeface="Calibri" pitchFamily="0" charset="0"/>
              </a:rPr>
              <a:t>Love (and Use) MaxEnt</a:t>
            </a:r>
            <a:endParaRPr lang="ko-KR" altLang="en-US" sz="3900" dirty="0" smtClean="0">
              <a:latin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69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/>
          <p:nvPr/>
        </p:nvGrpSpPr>
        <p:grpSpPr>
          <a:xfrm rot="0">
            <a:off x="5986145" y="1588135"/>
            <a:ext cx="1219200" cy="646430"/>
            <a:chOff x="5986145" y="1588135"/>
            <a:chExt cx="1219200" cy="646430"/>
          </a:xfrm>
        </p:grpSpPr>
      </p:grpSp>
      <p:sp>
        <p:nvSpPr>
          <p:cNvPr id="4" name="Rect 3"/>
          <p:cNvSpPr>
            <a:spLocks noGrp="1" noChangeArrowheads="1"/>
          </p:cNvSpPr>
          <p:nvPr/>
        </p:nvSpPr>
        <p:spPr>
          <a:xfrm rot="0">
            <a:off x="5986145" y="158813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8" name="Rect 3"/>
          <p:cNvSpPr>
            <a:spLocks noGrp="1" noChangeArrowheads="1"/>
          </p:cNvSpPr>
          <p:nvPr/>
        </p:nvSpPr>
        <p:spPr>
          <a:xfrm rot="0">
            <a:off x="5652770" y="2132965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4" name="Rect 3"/>
          <p:cNvSpPr>
            <a:spLocks noGrp="1" noChangeArrowheads="1"/>
          </p:cNvSpPr>
          <p:nvPr/>
        </p:nvSpPr>
        <p:spPr>
          <a:xfrm rot="0">
            <a:off x="2095500" y="5582920"/>
            <a:ext cx="416560" cy="408940"/>
          </a:xfrm>
          <a:prstGeom prst="pentagon"/>
          <a:solidFill>
            <a:srgbClr val="4BACC6"/>
          </a:solidFill>
          <a:ln w="0" cap="flat" cmpd="sng">
            <a:noFill/>
            <a:prstDash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dirty="0" smtClean="0">
              <a:latin typeface="Times New Roman" pitchFamily="0" charset="0"/>
            </a:endParaRPr>
          </a:p>
        </p:txBody>
      </p:sp>
      <p:sp>
        <p:nvSpPr>
          <p:cNvPr id="5" name="Rect 3"/>
          <p:cNvSpPr>
            <a:spLocks noGrp="1" noChangeArrowheads="1"/>
          </p:cNvSpPr>
          <p:nvPr/>
        </p:nvSpPr>
        <p:spPr>
          <a:xfrm rot="0">
            <a:off x="6900545" y="15881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grpSp>
        <p:nvGrpSpPr>
          <p:cNvPr id="7" name="Group 5"/>
          <p:cNvGrpSpPr/>
          <p:nvPr/>
        </p:nvGrpSpPr>
        <p:grpSpPr>
          <a:xfrm rot="0">
            <a:off x="5652770" y="2132965"/>
            <a:ext cx="2068830" cy="646430"/>
            <a:chOff x="5652770" y="2132965"/>
            <a:chExt cx="2068830" cy="646430"/>
          </a:xfrm>
        </p:grpSpPr>
      </p:grpSp>
      <p:sp>
        <p:nvSpPr>
          <p:cNvPr id="9" name="Rect 3"/>
          <p:cNvSpPr>
            <a:spLocks noGrp="1" noChangeArrowheads="1"/>
          </p:cNvSpPr>
          <p:nvPr/>
        </p:nvSpPr>
        <p:spPr>
          <a:xfrm rot="0">
            <a:off x="656780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5" name="Rect 3"/>
          <p:cNvSpPr>
            <a:spLocks noGrp="1" noChangeArrowheads="1"/>
          </p:cNvSpPr>
          <p:nvPr/>
        </p:nvSpPr>
        <p:spPr>
          <a:xfrm rot="0">
            <a:off x="1517650" y="5488940"/>
            <a:ext cx="567055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P(  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6" name="Rect 3"/>
          <p:cNvSpPr>
            <a:spLocks noGrp="1" noChangeArrowheads="1"/>
          </p:cNvSpPr>
          <p:nvPr/>
        </p:nvSpPr>
        <p:spPr>
          <a:xfrm rot="0">
            <a:off x="6519545" y="172085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0" name="Rect 3"/>
          <p:cNvSpPr>
            <a:spLocks noGrp="1" noChangeArrowheads="1"/>
          </p:cNvSpPr>
          <p:nvPr/>
        </p:nvSpPr>
        <p:spPr>
          <a:xfrm rot="0">
            <a:off x="6186170" y="2265680"/>
            <a:ext cx="381000" cy="381000"/>
          </a:xfrm>
          <a:prstGeom prst="ellipse"/>
          <a:solidFill>
            <a:srgbClr val="4BACC6"/>
          </a:solidFill>
          <a:ln w="25400" cap="flat" cmpd="sng">
            <a:solidFill>
              <a:srgbClr val="4BACC6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6" name="Rect 3"/>
          <p:cNvSpPr>
            <a:spLocks noGrp="1" noChangeArrowheads="1"/>
          </p:cNvSpPr>
          <p:nvPr/>
        </p:nvSpPr>
        <p:spPr>
          <a:xfrm rot="0">
            <a:off x="2470785" y="548703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|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1" name="Rect 3"/>
          <p:cNvSpPr>
            <a:spLocks noGrp="1" noChangeArrowheads="1"/>
          </p:cNvSpPr>
          <p:nvPr/>
        </p:nvSpPr>
        <p:spPr>
          <a:xfrm rot="0">
            <a:off x="7417435" y="2132965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27" name="Rect 3"/>
          <p:cNvSpPr>
            <a:spLocks noGrp="1" noChangeArrowheads="1"/>
          </p:cNvSpPr>
          <p:nvPr/>
        </p:nvSpPr>
        <p:spPr>
          <a:xfrm rot="0">
            <a:off x="3282315" y="5488940"/>
            <a:ext cx="304800" cy="64643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>
            <a:spAutoFit/>
          </a:bodyPr>
          <a:lstStyle/>
          <a:p>
            <a:pPr marL="0" indent="0" algn="l" defTabSz="914400" latinLnBrk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Calibri" pitchFamily="0" charset="0"/>
              </a:rPr>
              <a:t>)</a:t>
            </a:r>
            <a:endParaRPr lang="ko-KR" altLang="en-US" sz="3600" dirty="0" smtClean="0">
              <a:latin typeface="Calibri" pitchFamily="0" charset="0"/>
            </a:endParaRPr>
          </a:p>
        </p:txBody>
      </p:sp>
      <p:sp>
        <p:nvSpPr>
          <p:cNvPr id="12" name="Rect 3"/>
          <p:cNvSpPr>
            <a:spLocks noGrp="1" noChangeArrowheads="1"/>
          </p:cNvSpPr>
          <p:nvPr/>
        </p:nvSpPr>
        <p:spPr>
          <a:xfrm rot="0">
            <a:off x="6979285" y="2265680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28" name="Rect 3"/>
          <p:cNvSpPr>
            <a:spLocks noGrp="1" noChangeArrowheads="1"/>
          </p:cNvSpPr>
          <p:nvPr/>
        </p:nvSpPr>
        <p:spPr>
          <a:xfrm rot="0">
            <a:off x="2844165" y="5621655"/>
            <a:ext cx="381000" cy="381000"/>
          </a:xfrm>
          <a:prstGeom prst="ellipse"/>
          <a:pattFill prst="dkHorz">
            <a:fgClr>
              <a:srgbClr val="8064A2"/>
            </a:fgClr>
            <a:bgClr>
              <a:srgbClr val="FFFFFF"/>
            </a:bgClr>
          </a:pattFill>
          <a:ln w="25400" cap="flat" cmpd="sng">
            <a:solidFill>
              <a:srgbClr val="8064A2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000" dirty="0" smtClean="0">
              <a:latin typeface="Times New Roman" pitchFamily="0" charset="0"/>
            </a:endParaRPr>
          </a:p>
        </p:txBody>
      </p:sp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 rot="0">
            <a:off x="5652770" y="1588135"/>
            <a:ext cx="2068830" cy="1191260"/>
            <a:chOff x="5652770" y="1588135"/>
            <a:chExt cx="2068830" cy="1191260"/>
          </a:xfrm>
        </p:grpSpPr>
      </p:grpSp>
      <p:pic>
        <p:nvPicPr>
          <p:cNvPr id="13" name="Picture 1" descr="/data/data/com.infraware.PolarisOfficeStdForTablet/files/.polaris_temp/fImage9994790.jpeg"/>
          <p:cNvPicPr>
            <a:picLocks noChangeAspect="1"/>
          </p:cNvPicPr>
          <p:nvPr/>
        </p:nvPicPr>
        <p:blipFill>
          <a:blip r:embed="rId2" cstate="print"/>
          <a:srcRect l="53341" t="1832"/>
          <a:stretch>
            <a:fillRect/>
          </a:stretch>
        </p:blipFill>
        <p:spPr>
          <a:xfrm rot="0">
            <a:off x="5534025" y="3711575"/>
            <a:ext cx="2194560" cy="884555"/>
          </a:xfrm>
          <a:prstGeom prst="rect"/>
          <a:noFill/>
          <a:ln w="28575" cap="flat" cmpd="sng">
            <a:noFill/>
            <a:prstDash val="solid"/>
          </a:ln>
        </p:spPr>
      </p:pic>
      <p:pic>
        <p:nvPicPr>
          <p:cNvPr id="14" name="Picture 2" descr="/data/data/com.infraware.PolarisOfficeStdForTablet/files/.polaris_temp/fImage9994791.jpeg"/>
          <p:cNvPicPr>
            <a:picLocks noChangeAspect="1"/>
          </p:cNvPicPr>
          <p:nvPr/>
        </p:nvPicPr>
        <p:blipFill>
          <a:blip r:embed="rId3" cstate="print"/>
          <a:srcRect l="70503" r="3197"/>
          <a:stretch>
            <a:fillRect/>
          </a:stretch>
        </p:blipFill>
        <p:spPr>
          <a:xfrm rot="0">
            <a:off x="1830705" y="3676015"/>
            <a:ext cx="1384300" cy="1009015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5" name="Picture 3" descr="/data/data/com.infraware.PolarisOfficeStdForTablet/files/.polaris_temp/fImage5285792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0">
            <a:off x="1680210" y="1885950"/>
            <a:ext cx="1470025" cy="568960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16" name="Picture 4" descr="/data/data/com.infraware.PolarisOfficeStdForTablet/files/.polaris_temp/fImage2274793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0">
            <a:off x="6558280" y="5283835"/>
            <a:ext cx="325120" cy="76962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17" name="Rect 3"/>
          <p:cNvSpPr>
            <a:spLocks noGrp="1" noChangeArrowheads="1"/>
          </p:cNvSpPr>
          <p:nvPr/>
        </p:nvSpPr>
        <p:spPr>
          <a:xfrm rot="0">
            <a:off x="1461135" y="2764155"/>
            <a:ext cx="198818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Choosing an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appropriate model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8" name="Rect 3"/>
          <p:cNvSpPr>
            <a:spLocks noGrp="1" noChangeArrowheads="1"/>
          </p:cNvSpPr>
          <p:nvPr/>
        </p:nvSpPr>
        <p:spPr>
          <a:xfrm rot="0">
            <a:off x="5486400" y="2763520"/>
            <a:ext cx="2315210" cy="72517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Unconditioned vs. </a:t>
            </a: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conditional models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19" name="Rect 3"/>
          <p:cNvSpPr>
            <a:spLocks noGrp="1" noChangeArrowheads="1"/>
          </p:cNvSpPr>
          <p:nvPr/>
        </p:nvSpPr>
        <p:spPr>
          <a:xfrm rot="0">
            <a:off x="1490345" y="4293870"/>
            <a:ext cx="1978025" cy="78486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Feature design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0" name="Rect 3"/>
          <p:cNvSpPr>
            <a:spLocks noGrp="1" noChangeArrowheads="1"/>
          </p:cNvSpPr>
          <p:nvPr/>
        </p:nvSpPr>
        <p:spPr>
          <a:xfrm rot="0">
            <a:off x="5814060" y="4343400"/>
            <a:ext cx="1798955" cy="71501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Feature counts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1" name="Rect 3"/>
          <p:cNvSpPr>
            <a:spLocks noGrp="1" noChangeArrowheads="1"/>
          </p:cNvSpPr>
          <p:nvPr/>
        </p:nvSpPr>
        <p:spPr>
          <a:xfrm rot="0">
            <a:off x="1440815" y="5923915"/>
            <a:ext cx="2127250" cy="804545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898989"/>
                </a:solidFill>
                <a:latin typeface="Times New Roman" pitchFamily="0" charset="0"/>
              </a:rPr>
              <a:t>Generalization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sp>
        <p:nvSpPr>
          <p:cNvPr id="22" name="Rect 3"/>
          <p:cNvSpPr>
            <a:spLocks noGrp="1" noChangeArrowheads="1"/>
          </p:cNvSpPr>
          <p:nvPr/>
        </p:nvSpPr>
        <p:spPr>
          <a:xfrm rot="0">
            <a:off x="5526405" y="6042660"/>
            <a:ext cx="2374265" cy="516890"/>
          </a:xfrm>
          <a:prstGeom prst="rect"/>
          <a:noFill/>
          <a:ln w="9525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dirty="0" smtClean="0" i="1">
                <a:solidFill>
                  <a:srgbClr val="BC0000"/>
                </a:solidFill>
                <a:latin typeface="Times New Roman" pitchFamily="0" charset="0"/>
              </a:rPr>
              <a:t>Statistical estimation</a:t>
            </a:r>
            <a:endParaRPr lang="ko-KR" altLang="en-US" sz="1800" dirty="0" smtClean="0" i="1">
              <a:latin typeface="Times New Roman" pitchFamily="0" charset="0"/>
            </a:endParaRPr>
          </a:p>
        </p:txBody>
      </p:sp>
      <p:grpSp>
        <p:nvGrpSpPr>
          <p:cNvPr id="23" name="Group 5"/>
          <p:cNvGrpSpPr/>
          <p:nvPr/>
        </p:nvGrpSpPr>
        <p:grpSpPr>
          <a:xfrm rot="0">
            <a:off x="1517650" y="5487035"/>
            <a:ext cx="2069465" cy="648335"/>
            <a:chOff x="1517650" y="5487035"/>
            <a:chExt cx="2069465" cy="648335"/>
          </a:xfrm>
        </p:grpSpPr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Our Experiences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sp>
        <p:nvSpPr>
          <p:cNvPr id="2" name="Rect 3"/>
          <p:cNvSpPr>
            <a:spLocks noGrp="1" noChangeArrowheads="1"/>
          </p:cNvSpPr>
          <p:nvPr>
            <p:ph type="body"/>
          </p:nvPr>
        </p:nvSpPr>
        <p:spPr>
          <a:xfrm>
            <a:off x="457200" y="1600835"/>
            <a:ext cx="8229600" cy="4526280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t">
            <a:normAutofit/>
          </a:bodyPr>
          <a:lstStyle/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Users with and without CS/NLP interests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600" dirty="0" smtClean="0">
                <a:solidFill>
                  <a:srgbClr val="000000"/>
                </a:solidFill>
                <a:latin typeface="Times New Roman" pitchFamily="0" charset="0"/>
              </a:rPr>
              <a:t>JHU Fall 2012 NLP class</a:t>
            </a:r>
            <a:endParaRPr lang="ko-KR" altLang="en-US" sz="26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600" dirty="0" smtClean="0">
                <a:solidFill>
                  <a:srgbClr val="000000"/>
                </a:solidFill>
                <a:latin typeface="Times New Roman" pitchFamily="0" charset="0"/>
              </a:rPr>
              <a:t>LSA Summer 2013 Intro to Computational Linguistics</a:t>
            </a:r>
            <a:endParaRPr lang="ko-KR" altLang="en-US" sz="26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600" dirty="0" smtClean="0">
                <a:solidFill>
                  <a:srgbClr val="000000"/>
                </a:solidFill>
                <a:latin typeface="Times New Roman" pitchFamily="0" charset="0"/>
              </a:rPr>
              <a:t>Others with no technical/linguistic background</a:t>
            </a:r>
            <a:endParaRPr lang="ko-KR" altLang="en-US" sz="26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Our Experiences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sp>
        <p:nvSpPr>
          <p:cNvPr id="2" name="Rect 3"/>
          <p:cNvSpPr>
            <a:spLocks noGrp="1" noChangeArrowheads="1"/>
          </p:cNvSpPr>
          <p:nvPr>
            <p:ph type="body"/>
          </p:nvPr>
        </p:nvSpPr>
        <p:spPr>
          <a:xfrm>
            <a:off x="457200" y="1600835"/>
            <a:ext cx="8229600" cy="234505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t">
            <a:normAutofit/>
          </a:bodyPr>
          <a:lstStyle/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Users with and without CS/NLP interests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600" dirty="0" smtClean="0">
                <a:solidFill>
                  <a:srgbClr val="000000"/>
                </a:solidFill>
                <a:latin typeface="Times New Roman" pitchFamily="0" charset="0"/>
              </a:rPr>
              <a:t>JHU Fall 2012 NLP class</a:t>
            </a:r>
            <a:endParaRPr lang="ko-KR" altLang="en-US" sz="26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600" dirty="0" smtClean="0">
                <a:solidFill>
                  <a:srgbClr val="000000"/>
                </a:solidFill>
                <a:latin typeface="Times New Roman" pitchFamily="0" charset="0"/>
              </a:rPr>
              <a:t>LSA Summer 2013 Intro to Computational Linguistics</a:t>
            </a:r>
            <a:endParaRPr lang="ko-KR" altLang="en-US" sz="26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600" dirty="0" smtClean="0">
                <a:solidFill>
                  <a:srgbClr val="000000"/>
                </a:solidFill>
                <a:latin typeface="Times New Roman" pitchFamily="0" charset="0"/>
              </a:rPr>
              <a:t>Others with no technical/linguistic background</a:t>
            </a:r>
            <a:endParaRPr lang="ko-KR" altLang="en-US" sz="2600" dirty="0" smtClean="0">
              <a:latin typeface="Times New Roman" pitchFamily="0" charset="0"/>
            </a:endParaRPr>
          </a:p>
        </p:txBody>
      </p:sp>
      <p:sp>
        <p:nvSpPr>
          <p:cNvPr id="3" name="Rect 3"/>
          <p:cNvSpPr>
            <a:spLocks noGrp="1" noChangeArrowheads="1"/>
          </p:cNvSpPr>
          <p:nvPr/>
        </p:nvSpPr>
        <p:spPr>
          <a:xfrm>
            <a:off x="3776345" y="4343400"/>
            <a:ext cx="1242060" cy="1212215"/>
          </a:xfrm>
          <a:prstGeom prst="smileyFace"/>
          <a:solidFill>
            <a:srgbClr val="FFFFFF"/>
          </a:solidFill>
          <a:ln w="28575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anchor="ctr"/>
          <a:lstStyle/>
          <a:p>
            <a:pPr marL="0" indent="0" algn="ctr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Use in Your Class, too!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sp>
        <p:nvSpPr>
          <p:cNvPr id="2" name="Rect 3"/>
          <p:cNvSpPr>
            <a:spLocks noGrp="1" noChangeArrowheads="1"/>
          </p:cNvSpPr>
          <p:nvPr>
            <p:ph type="body"/>
          </p:nvPr>
        </p:nvSpPr>
        <p:spPr>
          <a:xfrm>
            <a:off x="457200" y="1600835"/>
            <a:ext cx="8229600" cy="4526280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t">
            <a:normAutofit/>
          </a:bodyPr>
          <a:lstStyle/>
          <a:p>
            <a:pPr marL="461645" indent="-461645" algn="l" defTabSz="508000" latinLnBrk="0" lvl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Link to ours: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215900" indent="0" algn="l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   http://cs.jhu.edu/~jason/tutorials/loglin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215900" indent="0" algn="l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1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Use in Your Class, too!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sp>
        <p:nvSpPr>
          <p:cNvPr id="2" name="Rect 3"/>
          <p:cNvSpPr>
            <a:spLocks noGrp="1" noChangeArrowheads="1"/>
          </p:cNvSpPr>
          <p:nvPr>
            <p:ph type="body"/>
          </p:nvPr>
        </p:nvSpPr>
        <p:spPr>
          <a:xfrm>
            <a:off x="457200" y="1600835"/>
            <a:ext cx="8229600" cy="4526280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t">
            <a:normAutofit/>
          </a:bodyPr>
          <a:lstStyle/>
          <a:p>
            <a:pPr marL="461645" indent="-461645" algn="l" defTabSz="508000" latinLnBrk="0" lv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Link to ours: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215900" indent="0" algn="l" defTabSz="508000" latinLnBrk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   http://cs.jhu.edu/~jason/tutorials/loglin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215900" indent="0" algn="l" defTabSz="508000" latinLnBrk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... or set up your own 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600" dirty="0" smtClean="0">
                <a:solidFill>
                  <a:srgbClr val="000000"/>
                </a:solidFill>
                <a:latin typeface="Times New Roman" pitchFamily="0" charset="0"/>
              </a:rPr>
              <a:t>Nothing to install</a:t>
            </a:r>
            <a:endParaRPr lang="ko-KR" altLang="en-US" sz="26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600" dirty="0" smtClean="0">
                <a:solidFill>
                  <a:srgbClr val="000000"/>
                </a:solidFill>
                <a:latin typeface="Times New Roman" pitchFamily="0" charset="0"/>
              </a:rPr>
              <a:t>Extend/modify lessons with simple text file</a:t>
            </a:r>
            <a:endParaRPr lang="ko-KR" altLang="en-US" sz="26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Thanks!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sp>
        <p:nvSpPr>
          <p:cNvPr id="2" name="Rect 3"/>
          <p:cNvSpPr>
            <a:spLocks noGrp="1" noChangeArrowheads="1"/>
          </p:cNvSpPr>
          <p:nvPr>
            <p:ph type="body"/>
          </p:nvPr>
        </p:nvSpPr>
        <p:spPr>
          <a:xfrm>
            <a:off x="457200" y="1600835"/>
            <a:ext cx="8229600" cy="4526280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t">
            <a:normAutofit/>
          </a:bodyPr>
          <a:lstStyle/>
          <a:p>
            <a:pPr marL="461645" indent="-461645" algn="l" defTabSz="508000" latinLnBrk="0" lvl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http://cs.jhu.edu/~jason/tutorials/loglin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0" indent="0" algn="l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Questions? 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Suggestions?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Comments? 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0" indent="0" algn="l" defTabSz="508000" latinLnBrk="0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1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Available Shapes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pic>
        <p:nvPicPr>
          <p:cNvPr id="2" name="Picture 1" descr="/data/data/com.infraware.PolarisOfficeStdForTablet/files/.polaris_temp/fImage2322951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0">
            <a:off x="1597025" y="1854835"/>
            <a:ext cx="5856605" cy="4306570"/>
          </a:xfrm>
          <a:prstGeom prst="rect"/>
          <a:noFill/>
          <a:ln w="3175" cap="flat" cmpd="sng">
            <a:noFill/>
            <a:prstDash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Manipulatives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sp>
        <p:nvSpPr>
          <p:cNvPr id="2" name="Rect 3"/>
          <p:cNvSpPr>
            <a:spLocks noGrp="1" noChangeArrowheads="1"/>
          </p:cNvSpPr>
          <p:nvPr/>
        </p:nvSpPr>
        <p:spPr>
          <a:xfrm rot="0">
            <a:off x="368300" y="6077585"/>
            <a:ext cx="6787515" cy="481965"/>
          </a:xfrm>
          <a:prstGeom prst="rect"/>
          <a:noFill/>
          <a:ln w="0" cap="flat" cmpd="sng">
            <a:noFill/>
            <a:prstDash/>
          </a:ln>
        </p:spPr>
        <p:txBody>
          <a:bodyPr wrap="square" lIns="89535" tIns="46355" rIns="89535" bIns="46355" anchor="t">
            <a:spAutoFit/>
          </a:bodyPr>
          <a:lstStyle/>
          <a:p>
            <a:pPr marL="0" indent="0" algn="l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rgbClr val="000000"/>
                </a:solidFill>
                <a:latin typeface="Times New Roman" pitchFamily="0" charset="0"/>
              </a:rPr>
              <a:t>http://commons.m.wikimedia.org/wiki/File:Cuisenaire_staircase.JPG</a:t>
            </a:r>
            <a:endParaRPr lang="ko-KR" altLang="en-US" sz="1200" dirty="0" smtClean="0">
              <a:latin typeface="Times New Roman" pitchFamily="0" charset="0"/>
            </a:endParaRPr>
          </a:p>
          <a:p>
            <a:pPr marL="0" indent="0" algn="l" defTabSz="508000">
              <a:lnSpc>
                <a:spcPct val="129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dirty="0" smtClean="0">
                <a:solidFill>
                  <a:srgbClr val="000000"/>
                </a:solidFill>
                <a:latin typeface="Times New Roman" pitchFamily="0" charset="0"/>
              </a:rPr>
              <a:t>http://en.m.wikipedia.org/wiki/File:Geoboard.JPG</a:t>
            </a:r>
            <a:endParaRPr lang="ko-KR" altLang="en-US" sz="1200" dirty="0" smtClean="0">
              <a:latin typeface="Times New Roman" pitchFamily="0" charset="0"/>
            </a:endParaRPr>
          </a:p>
        </p:txBody>
      </p:sp>
      <p:grpSp>
        <p:nvGrpSpPr>
          <p:cNvPr id="404" name="Group 5"/>
          <p:cNvGrpSpPr/>
          <p:nvPr/>
        </p:nvGrpSpPr>
        <p:grpSpPr>
          <a:xfrm rot="0">
            <a:off x="828040" y="1788795"/>
            <a:ext cx="3147695" cy="3686175"/>
            <a:chOff x="828040" y="1788795"/>
            <a:chExt cx="3147695" cy="3686175"/>
          </a:xfrm>
        </p:grpSpPr>
        <p:pic>
          <p:nvPicPr>
            <p:cNvPr id="405" name="Picture 1" descr="/data/data/com.infraware.PolarisOfficeStdForTablet/files/.polaris_temp/fImage57587562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 rot="0">
              <a:off x="828040" y="1788795"/>
              <a:ext cx="3113405" cy="2743200"/>
            </a:xfrm>
            <a:prstGeom prst="rect"/>
            <a:noFill/>
            <a:ln w="9525" cap="flat" cmpd="sng">
              <a:noFill/>
              <a:prstDash/>
            </a:ln>
          </p:spPr>
        </p:pic>
        <p:sp>
          <p:nvSpPr>
            <p:cNvPr id="406" name="Rect 3"/>
            <p:cNvSpPr>
              <a:spLocks noGrp="1" noChangeArrowheads="1"/>
            </p:cNvSpPr>
            <p:nvPr/>
          </p:nvSpPr>
          <p:spPr>
            <a:xfrm rot="0">
              <a:off x="889000" y="4560570"/>
              <a:ext cx="3086735" cy="914400"/>
            </a:xfrm>
            <a:prstGeom prst="rect"/>
            <a:noFill/>
            <a:ln w="9525" cap="flat" cmpd="sng">
              <a:noFill/>
              <a:prstDash/>
            </a:ln>
          </p:spPr>
          <p:txBody>
            <a:bodyPr wrap="square" lIns="89535" tIns="46355" rIns="89535" bIns="46355" anchor="t">
              <a:spAutoFit/>
            </a:bodyPr>
            <a:lstStyle/>
            <a:p>
              <a:pPr marL="0" indent="0" algn="l" defTabSz="508000" latinLnBrk="0">
                <a:lnSpc>
                  <a:spcPct val="132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en-US" altLang="ko-KR" sz="2200" dirty="0" smtClean="0" b="1">
                  <a:solidFill>
                    <a:srgbClr val="000000"/>
                  </a:solidFill>
                  <a:latin typeface="Times New Roman" pitchFamily="0" charset="0"/>
                </a:rPr>
                <a:t>Cuisenaire rods</a:t>
              </a:r>
              <a:endParaRPr lang="ko-KR" altLang="en-US" sz="2200" dirty="0" smtClean="0" b="1">
                <a:latin typeface="Times New Roman" pitchFamily="0" charset="0"/>
              </a:endParaRPr>
            </a:p>
            <a:p>
              <a:pPr marL="0" indent="0" algn="l" defTabSz="508000" latinLnBrk="0">
                <a:lnSpc>
                  <a:spcPct val="132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en-US" altLang="ko-KR" sz="1800" dirty="0" smtClean="0">
                  <a:solidFill>
                    <a:srgbClr val="000000"/>
                  </a:solidFill>
                  <a:latin typeface="Times New Roman" pitchFamily="0" charset="0"/>
                </a:rPr>
                <a:t>Arithmetic concepts</a:t>
              </a:r>
              <a:endParaRPr lang="ko-KR" altLang="en-US" sz="1800" dirty="0" smtClean="0">
                <a:latin typeface="Times New Roman" pitchFamily="0" charset="0"/>
              </a:endParaRPr>
            </a:p>
          </p:txBody>
        </p:sp>
      </p:grpSp>
      <p:grpSp>
        <p:nvGrpSpPr>
          <p:cNvPr id="405" name="Group 5"/>
          <p:cNvGrpSpPr/>
          <p:nvPr/>
        </p:nvGrpSpPr>
        <p:grpSpPr>
          <a:xfrm rot="0">
            <a:off x="5039995" y="1760855"/>
            <a:ext cx="3154680" cy="3639820"/>
            <a:chOff x="5039995" y="1760855"/>
            <a:chExt cx="3154680" cy="3639820"/>
          </a:xfrm>
        </p:grpSpPr>
        <p:pic>
          <p:nvPicPr>
            <p:cNvPr id="406" name="Picture 2" descr="/data/data/com.infraware.PolarisOfficeStdForTablet/files/.polaris_temp/fImage66610563.jpe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 rot="0">
              <a:off x="5039995" y="1760855"/>
              <a:ext cx="2761615" cy="2738755"/>
            </a:xfrm>
            <a:prstGeom prst="rect"/>
            <a:noFill/>
            <a:ln w="9525" cap="flat" cmpd="sng">
              <a:noFill/>
              <a:prstDash/>
            </a:ln>
          </p:spPr>
        </p:pic>
        <p:sp>
          <p:nvSpPr>
            <p:cNvPr id="407" name="Rect 3"/>
            <p:cNvSpPr>
              <a:spLocks noGrp="1" noChangeArrowheads="1"/>
            </p:cNvSpPr>
            <p:nvPr/>
          </p:nvSpPr>
          <p:spPr>
            <a:xfrm rot="0">
              <a:off x="5107940" y="4502785"/>
              <a:ext cx="3086735" cy="897890"/>
            </a:xfrm>
            <a:prstGeom prst="rect"/>
            <a:noFill/>
            <a:ln w="9525" cap="flat" cmpd="sng">
              <a:noFill/>
              <a:prstDash/>
            </a:ln>
          </p:spPr>
          <p:txBody>
            <a:bodyPr wrap="square" lIns="89535" tIns="46355" rIns="89535" bIns="46355" anchor="t">
              <a:spAutoFit/>
            </a:bodyPr>
            <a:lstStyle/>
            <a:p>
              <a:pPr marL="0" indent="0" algn="l" defTabSz="508000" latinLnBrk="0">
                <a:lnSpc>
                  <a:spcPct val="132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en-US" altLang="ko-KR" sz="2200" dirty="0" smtClean="0" b="1">
                  <a:solidFill>
                    <a:srgbClr val="000000"/>
                  </a:solidFill>
                  <a:latin typeface="Times New Roman" pitchFamily="0" charset="0"/>
                </a:rPr>
                <a:t>Geoboards</a:t>
              </a:r>
              <a:endParaRPr lang="ko-KR" altLang="en-US" sz="2200" dirty="0" smtClean="0" b="1">
                <a:latin typeface="Times New Roman" pitchFamily="0" charset="0"/>
              </a:endParaRPr>
            </a:p>
            <a:p>
              <a:pPr marL="0" indent="0" algn="l" defTabSz="508000" latinLnBrk="0">
                <a:lnSpc>
                  <a:spcPct val="132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r>
                <a:rPr lang="en-US" altLang="ko-KR" sz="1800" dirty="0" smtClean="0">
                  <a:solidFill>
                    <a:srgbClr val="000000"/>
                  </a:solidFill>
                  <a:latin typeface="Times New Roman" pitchFamily="0" charset="0"/>
                </a:rPr>
                <a:t>Geometric concepts</a:t>
              </a:r>
              <a:endParaRPr lang="ko-KR" altLang="en-US" sz="1800" dirty="0" smtClean="0">
                <a:latin typeface="Times New Roman" pitchFamily="0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Virtual Manipulatives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sp>
        <p:nvSpPr>
          <p:cNvPr id="2" name="Rect 3"/>
          <p:cNvSpPr>
            <a:spLocks noGrp="1" noChangeArrowheads="1"/>
          </p:cNvSpPr>
          <p:nvPr>
            <p:ph type="body"/>
          </p:nvPr>
        </p:nvSpPr>
        <p:spPr>
          <a:xfrm>
            <a:off x="457200" y="1600835"/>
            <a:ext cx="8229600" cy="4526280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t">
            <a:normAutofit/>
          </a:bodyPr>
          <a:lstStyle/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700" dirty="0" smtClean="0">
                <a:solidFill>
                  <a:srgbClr val="000000"/>
                </a:solidFill>
                <a:latin typeface="Times New Roman" pitchFamily="0" charset="0"/>
              </a:rPr>
              <a:t>National Library of Virtual Manipulatives (NLVM); </a:t>
            </a:r>
            <a:r>
              <a:rPr lang="en-US" altLang="ko-KR" sz="2700" dirty="0" smtClean="0">
                <a:solidFill>
                  <a:srgbClr val="000000"/>
                </a:solidFill>
                <a:latin typeface="Times New Roman" pitchFamily="0" charset="0"/>
              </a:rPr>
              <a:t>see Clements and McMillen (1996), and Moyer (2002)</a:t>
            </a:r>
            <a:endParaRPr lang="ko-KR" altLang="en-US" sz="27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700" dirty="0" smtClean="0">
                <a:solidFill>
                  <a:srgbClr val="000000"/>
                </a:solidFill>
                <a:latin typeface="Times New Roman" pitchFamily="0" charset="0"/>
              </a:rPr>
              <a:t>In NLP:</a:t>
            </a:r>
            <a:endParaRPr lang="ko-KR" altLang="en-US" sz="27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200" dirty="0" smtClean="0">
                <a:solidFill>
                  <a:srgbClr val="000000"/>
                </a:solidFill>
                <a:latin typeface="Times New Roman" pitchFamily="0" charset="0"/>
              </a:rPr>
              <a:t>Parsing board game (van Halteren, 2002)</a:t>
            </a:r>
            <a:endParaRPr lang="ko-KR" altLang="en-US" sz="22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200" dirty="0" smtClean="0">
                <a:solidFill>
                  <a:srgbClr val="000000"/>
                </a:solidFill>
                <a:latin typeface="Times New Roman" pitchFamily="0" charset="0"/>
              </a:rPr>
              <a:t>HMMs (Eisner, 2002)</a:t>
            </a:r>
            <a:endParaRPr lang="ko-KR" altLang="en-US" sz="22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200" dirty="0" smtClean="0">
                <a:solidFill>
                  <a:srgbClr val="000000"/>
                </a:solidFill>
                <a:latin typeface="Times New Roman" pitchFamily="0" charset="0"/>
              </a:rPr>
              <a:t>Core NLP technology web interface (Light et al., 2005)</a:t>
            </a:r>
            <a:endParaRPr lang="ko-KR" altLang="en-US" sz="22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200" dirty="0" smtClean="0">
                <a:solidFill>
                  <a:srgbClr val="000000"/>
                </a:solidFill>
                <a:latin typeface="Times New Roman" pitchFamily="0" charset="0"/>
              </a:rPr>
              <a:t>Model 1 stack decoder (github.com/mjpost/stack-decoder)</a:t>
            </a:r>
            <a:endParaRPr lang="ko-KR" altLang="en-US" sz="22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700" dirty="0" smtClean="0">
                <a:solidFill>
                  <a:srgbClr val="000000"/>
                </a:solidFill>
                <a:latin typeface="Times New Roman" pitchFamily="0" charset="0"/>
              </a:rPr>
              <a:t>Speech and ML: see paper</a:t>
            </a:r>
            <a:endParaRPr lang="ko-KR" altLang="en-US" sz="27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30235" cy="1143635"/>
          </a:xfrm>
        </p:spPr>
        <p:txBody>
          <a:bodyPr/>
          <a:lstStyle/>
          <a:p>
            <a:r>
              <a:rPr lang="en-US" dirty="0" smtClean="0"/>
              <a:t>Online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30235" cy="4526915"/>
          </a:xfrm>
        </p:spPr>
        <p:txBody>
          <a:bodyPr wrap="square" lIns="91440" tIns="45720" rIns="91440" bIns="45720" anchor="t">
            <a:normAutofit/>
          </a:bodyPr>
          <a:lstStyle/>
          <a:p>
            <a:pPr marL="405130" indent="-405130" algn="l" defTabSz="914400" latinLnBrk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800" dirty="0" smtClean="0">
                <a:solidFill>
                  <a:srgbClr val="000000"/>
                </a:solidFill>
                <a:latin typeface="Calibri" pitchFamily="0" charset="0"/>
              </a:rPr>
              <a:t> http://cs.jhu.edu/~jason/tutorials/loglin/</a:t>
            </a:r>
            <a:endParaRPr lang="ko-KR" altLang="en-US" sz="2800" dirty="0" smtClean="0">
              <a:latin typeface="Calibri" pitchFamily="0" charset="0"/>
            </a:endParaRPr>
          </a:p>
          <a:p>
            <a:pPr marL="920115" indent="-462915" algn="l" defTabSz="914400" latinLnBrk="0"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400" dirty="0" smtClean="0">
                <a:solidFill>
                  <a:srgbClr val="000000"/>
                </a:solidFill>
                <a:latin typeface="Calibri" pitchFamily="0" charset="0"/>
              </a:rPr>
              <a:t>Chrome, Firefox, Safari, IE 10+</a:t>
            </a:r>
            <a:endParaRPr lang="ko-KR" altLang="en-US" sz="2400" dirty="0" smtClean="0">
              <a:latin typeface="Calibri" pitchFamily="0" charset="0"/>
            </a:endParaRPr>
          </a:p>
          <a:p>
            <a:pPr marL="920115" indent="-462915" algn="l" defTabSz="914400" latinLnBrk="0"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400" dirty="0" smtClean="0">
                <a:solidFill>
                  <a:srgbClr val="000000"/>
                </a:solidFill>
                <a:latin typeface="Calibri" pitchFamily="0" charset="0"/>
              </a:rPr>
              <a:t>Standard computers (touchscreens not fully supported </a:t>
            </a:r>
            <a:r>
              <a:rPr lang="en-US" altLang="ko-KR" sz="2400" dirty="0" smtClean="0">
                <a:solidFill>
                  <a:srgbClr val="000000"/>
                </a:solidFill>
                <a:latin typeface="Calibri" pitchFamily="0" charset="0"/>
              </a:rPr>
              <a:t>yet)</a:t>
            </a:r>
            <a:endParaRPr lang="ko-KR" altLang="en-US" sz="2400" dirty="0" smtClean="0">
              <a:latin typeface="Calibri" pitchFamily="0" charset="0"/>
            </a:endParaRPr>
          </a:p>
          <a:p>
            <a:pPr marL="462915" indent="-462915" algn="l" defTabSz="914400" latinLnBrk="0"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800" dirty="0" smtClean="0">
                <a:solidFill>
                  <a:srgbClr val="000000"/>
                </a:solidFill>
                <a:latin typeface="Calibri" pitchFamily="0" charset="0"/>
              </a:rPr>
              <a:t>Open source</a:t>
            </a:r>
            <a:endParaRPr lang="ko-KR" altLang="en-US" sz="2800" dirty="0" smtClean="0">
              <a:latin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38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 rot="0"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Summary of Materials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sp>
        <p:nvSpPr>
          <p:cNvPr id="2" name="Rect 3"/>
          <p:cNvSpPr>
            <a:spLocks noGrp="1" noChangeArrowheads="1"/>
          </p:cNvSpPr>
          <p:nvPr>
            <p:ph type="body"/>
          </p:nvPr>
        </p:nvSpPr>
        <p:spPr>
          <a:xfrm>
            <a:off x="457200" y="1600835"/>
            <a:ext cx="8229600" cy="4526280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t">
            <a:normAutofit/>
          </a:bodyPr>
          <a:lstStyle/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18 lessons, including conclusion/summary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Auxiliary handout with some derivation details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"Additional resources" page with...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500" dirty="0" smtClean="0">
                <a:solidFill>
                  <a:srgbClr val="000000"/>
                </a:solidFill>
                <a:latin typeface="Times New Roman" pitchFamily="0" charset="0"/>
              </a:rPr>
              <a:t>links to further readings, tutorials</a:t>
            </a:r>
            <a:endParaRPr lang="ko-KR" altLang="en-US" sz="25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500" dirty="0" smtClean="0">
                <a:solidFill>
                  <a:srgbClr val="000000"/>
                </a:solidFill>
                <a:latin typeface="Times New Roman" pitchFamily="0" charset="0"/>
              </a:rPr>
              <a:t>code, toolkit pointers</a:t>
            </a:r>
            <a:endParaRPr lang="ko-KR" altLang="en-US" sz="25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500" dirty="0" smtClean="0">
                <a:solidFill>
                  <a:srgbClr val="000000"/>
                </a:solidFill>
                <a:latin typeface="Times New Roman" pitchFamily="0" charset="0"/>
              </a:rPr>
              <a:t>additional materials (coming soon)</a:t>
            </a:r>
            <a:endParaRPr lang="ko-KR" altLang="en-US" sz="2500" dirty="0" smtClean="0">
              <a:latin typeface="Times New Roman" pitchFamily="0" charset="0"/>
            </a:endParaRPr>
          </a:p>
          <a:p>
            <a:pPr marL="215900" indent="0" algn="l" defTabSz="508000" latinLnBrk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500" dirty="0" smtClean="0">
              <a:latin typeface="Times New Roman" pitchFamily="0" charset="0"/>
            </a:endParaRPr>
          </a:p>
          <a:p>
            <a:pPr marL="6775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2500" dirty="0" smtClean="0">
                <a:solidFill>
                  <a:srgbClr val="000000"/>
                </a:solidFill>
                <a:latin typeface="Times New Roman" pitchFamily="0" charset="0"/>
              </a:rPr>
              <a:t>We welcome suggestions</a:t>
            </a:r>
            <a:endParaRPr lang="ko-KR" altLang="en-US" sz="25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>
            <a:normAutofit/>
          </a:bodyPr>
          <a:lstStyle/>
          <a:p>
            <a:pPr marL="0" indent="0" algn="ctr" defTabSz="508000" latinLnBrk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sp>
        <p:nvSpPr>
          <p:cNvPr id="2" name="Rect 3"/>
          <p:cNvSpPr>
            <a:spLocks noGrp="1" noChangeArrowheads="1"/>
          </p:cNvSpPr>
          <p:nvPr/>
        </p:nvSpPr>
        <p:spPr>
          <a:xfrm>
            <a:off x="527050" y="1670050"/>
            <a:ext cx="8229600" cy="177863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Internalize underlying log-linear concepts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Familiar objects to manipulate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Learn by playing</a:t>
            </a:r>
            <a:endParaRPr lang="ko-KR" altLang="en-US" sz="31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>
            <a:normAutofit/>
          </a:bodyPr>
          <a:lstStyle/>
          <a:p>
            <a:pPr marL="0" indent="0" algn="ctr" defTabSz="508000" latinLnBrk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pic>
        <p:nvPicPr>
          <p:cNvPr id="2" name="Picture 1" descr="/data/data/com.infraware.PolarisOfficeStdForTablet/files/.polaris_temp/fImage4958578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0">
            <a:off x="3015615" y="3788410"/>
            <a:ext cx="3155315" cy="582930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5" name="Rect 3"/>
          <p:cNvSpPr>
            <a:spLocks noGrp="1" noChangeArrowheads="1"/>
          </p:cNvSpPr>
          <p:nvPr/>
        </p:nvSpPr>
        <p:spPr>
          <a:xfrm>
            <a:off x="527050" y="1670050"/>
            <a:ext cx="8229600" cy="1868170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Internalize underlying log-linear concepts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Familiar objects to manipulate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Learn by playing</a:t>
            </a:r>
            <a:endParaRPr lang="ko-KR" altLang="en-US" sz="31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3"/>
          <p:cNvSpPr>
            <a:spLocks noGrp="1" noChangeArrowheads="1"/>
          </p:cNvSpPr>
          <p:nvPr>
            <p:ph type="title"/>
          </p:nvPr>
        </p:nvSpPr>
        <p:spPr>
          <a:xfrm>
            <a:off x="457200" y="274320"/>
            <a:ext cx="8229600" cy="1144905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ctr">
            <a:normAutofit/>
          </a:bodyPr>
          <a:lstStyle/>
          <a:p>
            <a:pPr marL="0" indent="0" algn="ctr" defTabSz="508000" latinLnBrk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 smtClean="0">
                <a:solidFill>
                  <a:srgbClr val="000000"/>
                </a:solidFill>
                <a:latin typeface="Times New Roman" pitchFamily="0" charset="0"/>
              </a:rPr>
              <a:t>Student Take-Aways</a:t>
            </a:r>
            <a:endParaRPr lang="ko-KR" altLang="en-US" sz="4300" dirty="0" smtClean="0">
              <a:latin typeface="Times New Roman" pitchFamily="0" charset="0"/>
            </a:endParaRPr>
          </a:p>
        </p:txBody>
      </p:sp>
      <p:pic>
        <p:nvPicPr>
          <p:cNvPr id="2" name="Picture 1" descr="/data/data/com.infraware.PolarisOfficeStdForTablet/files/.polaris_temp/fImage4958578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0">
            <a:off x="3015615" y="3788410"/>
            <a:ext cx="3155315" cy="582930"/>
          </a:xfrm>
          <a:prstGeom prst="rect"/>
          <a:noFill/>
          <a:ln w="3175" cap="flat" cmpd="sng">
            <a:noFill/>
            <a:prstDash/>
          </a:ln>
        </p:spPr>
      </p:pic>
      <p:pic>
        <p:nvPicPr>
          <p:cNvPr id="3" name="Picture 2" descr="/data/data/com.infraware.PolarisOfficeStdForTablet/files/.polaris_temp/fImage7564579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0">
            <a:off x="2577465" y="4721860"/>
            <a:ext cx="4100195" cy="784225"/>
          </a:xfrm>
          <a:prstGeom prst="rect"/>
          <a:noFill/>
          <a:ln w="3175" cap="flat" cmpd="sng">
            <a:noFill/>
            <a:prstDash/>
          </a:ln>
        </p:spPr>
      </p:pic>
      <p:sp>
        <p:nvSpPr>
          <p:cNvPr id="5" name="Rect 3"/>
          <p:cNvSpPr>
            <a:spLocks noGrp="1" noChangeArrowheads="1"/>
          </p:cNvSpPr>
          <p:nvPr/>
        </p:nvSpPr>
        <p:spPr>
          <a:xfrm>
            <a:off x="527050" y="1670050"/>
            <a:ext cx="8229600" cy="4526280"/>
          </a:xfrm>
          <a:prstGeom prst="rect"/>
          <a:noFill/>
          <a:ln w="0" cap="flat" cmpd="sng">
            <a:noFill/>
            <a:prstDash/>
          </a:ln>
        </p:spPr>
        <p:txBody>
          <a:bodyPr wrap="square" lIns="91440" tIns="45720" rIns="91440" bIns="45720" anchor="t"/>
          <a:lstStyle/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Internalize underlying log-linear concepts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Familiar objects to manipulate</a:t>
            </a:r>
            <a:endParaRPr lang="ko-KR" altLang="en-US" sz="3100" dirty="0" smtClean="0">
              <a:latin typeface="Times New Roman" pitchFamily="0" charset="0"/>
            </a:endParaRPr>
          </a:p>
          <a:p>
            <a:pPr marL="461645" indent="-461645" algn="l" defTabSz="508000" latinLnBrk="0" lv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/>
              <a:buChar char="§"/>
            </a:pPr>
            <a:r>
              <a:rPr lang="en-US" altLang="ko-KR" sz="3100" dirty="0" smtClean="0">
                <a:solidFill>
                  <a:srgbClr val="000000"/>
                </a:solidFill>
                <a:latin typeface="Times New Roman" pitchFamily="0" charset="0"/>
              </a:rPr>
              <a:t>Learn by playing</a:t>
            </a:r>
            <a:endParaRPr lang="ko-KR" altLang="en-US" sz="3100" dirty="0" smtClean="0">
              <a:latin typeface="Times New Roman" pitchFamily="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319</Words>
  <Application>Microsoft Office PowerPoint</Application>
  <PresentationFormat>On-screen Show (4:3)</PresentationFormat>
  <Paragraphs>177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Lecture 5: Log-Linear Modeling, Or How I Learned to Stop Worrying and Love (and Use) MaxEnt</vt:lpstr>
      <vt:lpstr>Continued: Statistical Estimation </vt:lpstr>
      <vt:lpstr>Continued: Statistical Estimation </vt:lpstr>
      <vt:lpstr>Continued: Statistical Estimation </vt:lpstr>
      <vt:lpstr>Continued: Statistical Estimation </vt:lpstr>
      <vt:lpstr>Continued: Statistical Estimation </vt:lpstr>
      <vt:lpstr>Continued: Statistical Estimation </vt:lpstr>
      <vt:lpstr>Continued: Statistical Estimation </vt:lpstr>
      <vt:lpstr>Continued: Statistical Estimation </vt:lpstr>
      <vt:lpstr>Continued: Statistical Estimation </vt:lpstr>
      <vt:lpstr>Continued: Statistical Estimation </vt:lpstr>
      <vt:lpstr>Continued: Statistical Estimation </vt:lpstr>
      <vt:lpstr>Continued: Statistical Estimation </vt:lpstr>
      <vt:lpstr>Estimation Techniques</vt:lpstr>
      <vt:lpstr>Online Tutorial</vt:lpstr>
      <vt:lpstr>PowerPoint Presentation</vt:lpstr>
    </vt:vector>
  </TitlesOfParts>
  <Company>Johns Hopkins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5: Log-Linear Modeling, Or How You’ll Learn to Love MaxEnt</dc:title>
  <dc:creator>Francis Ferraro</dc:creator>
  <cp:lastModifiedBy>Francis Ferraro</cp:lastModifiedBy>
  <cp:revision>15</cp:revision>
  <dcterms:created xsi:type="dcterms:W3CDTF">2013-08-01T12:01:07Z</dcterms:created>
  <dcterms:modified xsi:type="dcterms:W3CDTF">2013-08-01T15:37:27Z</dcterms:modified>
</cp:coreProperties>
</file>