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notesSlides/notesSlide9.xml" ContentType="application/vnd.openxmlformats-officedocument.presentationml.notesSlide+xml"/>
  <Override PartName="/ppt/tags/tag6.xml" ContentType="application/vnd.openxmlformats-officedocument.presentationml.tags+xml"/>
  <Override PartName="/ppt/notesSlides/notesSlide10.xml" ContentType="application/vnd.openxmlformats-officedocument.presentationml.notesSlide+xml"/>
  <Override PartName="/ppt/tags/tag7.xml" ContentType="application/vnd.openxmlformats-officedocument.presentationml.tags+xml"/>
  <Override PartName="/ppt/notesSlides/notesSlide11.xml" ContentType="application/vnd.openxmlformats-officedocument.presentationml.notesSlide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ppt/tags/tag9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9.xml" ContentType="application/vnd.openxmlformats-officedocument.presentationml.notesSlide+xml"/>
  <Override PartName="/ppt/tags/tag10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  <p:sldMasterId id="2147483660" r:id="rId2"/>
  </p:sldMasterIdLst>
  <p:notesMasterIdLst>
    <p:notesMasterId r:id="rId24"/>
  </p:notesMasterIdLst>
  <p:sldIdLst>
    <p:sldId id="256" r:id="rId3"/>
    <p:sldId id="305" r:id="rId4"/>
    <p:sldId id="318" r:id="rId5"/>
    <p:sldId id="266" r:id="rId6"/>
    <p:sldId id="259" r:id="rId7"/>
    <p:sldId id="262" r:id="rId8"/>
    <p:sldId id="298" r:id="rId9"/>
    <p:sldId id="329" r:id="rId10"/>
    <p:sldId id="328" r:id="rId11"/>
    <p:sldId id="300" r:id="rId12"/>
    <p:sldId id="304" r:id="rId13"/>
    <p:sldId id="330" r:id="rId14"/>
    <p:sldId id="306" r:id="rId15"/>
    <p:sldId id="264" r:id="rId16"/>
    <p:sldId id="290" r:id="rId17"/>
    <p:sldId id="309" r:id="rId18"/>
    <p:sldId id="293" r:id="rId19"/>
    <p:sldId id="291" r:id="rId20"/>
    <p:sldId id="295" r:id="rId21"/>
    <p:sldId id="274" r:id="rId22"/>
    <p:sldId id="28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DBC89DB-9632-2B47-A4CE-2E61A44320A9}">
          <p14:sldIdLst>
            <p14:sldId id="256"/>
            <p14:sldId id="305"/>
            <p14:sldId id="318"/>
            <p14:sldId id="266"/>
            <p14:sldId id="259"/>
            <p14:sldId id="262"/>
            <p14:sldId id="298"/>
            <p14:sldId id="329"/>
            <p14:sldId id="328"/>
            <p14:sldId id="300"/>
            <p14:sldId id="304"/>
            <p14:sldId id="330"/>
            <p14:sldId id="306"/>
            <p14:sldId id="264"/>
          </p14:sldIdLst>
        </p14:section>
        <p14:section name="experiments" id="{6FBCF028-9041-7E4E-B873-2A221A880EED}">
          <p14:sldIdLst>
            <p14:sldId id="290"/>
            <p14:sldId id="309"/>
            <p14:sldId id="293"/>
            <p14:sldId id="291"/>
            <p14:sldId id="295"/>
            <p14:sldId id="274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724"/>
    <a:srgbClr val="145F82"/>
    <a:srgbClr val="000000"/>
    <a:srgbClr val="F6E9ED"/>
    <a:srgbClr val="4FA6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5D3F85-2D88-484A-BECE-A5C59861591E}" v="488" dt="2023-06-08T23:07:20.193"/>
    <p1510:client id="{860122D2-D45C-2145-A2E6-2F56DE0C2221}" v="108" dt="2023-06-09T22:30:56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/>
    <p:restoredTop sz="82247"/>
  </p:normalViewPr>
  <p:slideViewPr>
    <p:cSldViewPr snapToGrid="0">
      <p:cViewPr varScale="1">
        <p:scale>
          <a:sx n="74" d="100"/>
          <a:sy n="74" d="100"/>
        </p:scale>
        <p:origin x="17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QCFG Random Sampling</c:v>
                </c:pt>
              </c:strCache>
            </c:strRef>
          </c:tx>
          <c:spPr>
            <a:noFill/>
            <a:ln>
              <a:noFill/>
              <a:prstDash val="sysDot"/>
            </a:ln>
            <a:effectLst/>
          </c:spPr>
          <c:invertIfNegative val="0"/>
          <c:dPt>
            <c:idx val="0"/>
            <c:invertIfNegative val="0"/>
            <c:bubble3D val="0"/>
            <c:spPr>
              <a:noFill/>
              <a:ln w="31750">
                <a:noFill/>
                <a:prstDash val="sysDot"/>
              </a:ln>
              <a:effectLst/>
            </c:spPr>
            <c:extLst>
              <c:ext xmlns:c16="http://schemas.microsoft.com/office/drawing/2014/chart" uri="{C3380CC4-5D6E-409C-BE32-E72D297353CC}">
                <c16:uniqueId val="{00000001-39F0-4827-BF88-2971B219DC16}"/>
              </c:ext>
            </c:extLst>
          </c:dPt>
          <c:dPt>
            <c:idx val="1"/>
            <c:invertIfNegative val="0"/>
            <c:bubble3D val="0"/>
            <c:spPr>
              <a:noFill/>
              <a:ln w="31750">
                <a:noFill/>
                <a:prstDash val="sysDot"/>
              </a:ln>
              <a:effectLst/>
            </c:spPr>
            <c:extLst>
              <c:ext xmlns:c16="http://schemas.microsoft.com/office/drawing/2014/chart" uri="{C3380CC4-5D6E-409C-BE32-E72D297353CC}">
                <c16:uniqueId val="{00000003-39F0-4827-BF88-2971B219DC16}"/>
              </c:ext>
            </c:extLst>
          </c:dPt>
          <c:dLbls>
            <c:delete val="1"/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62.3</c:v>
                </c:pt>
                <c:pt idx="1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F0-4827-BF88-2971B219DC1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Unconstrained LM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98.7</c:v>
                </c:pt>
                <c:pt idx="1">
                  <c:v>82.2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9F0-4827-BF88-2971B219DC16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QCFG Constrained LM (ours)</c:v>
                </c:pt>
              </c:strCache>
            </c:strRef>
          </c:tx>
          <c:spPr>
            <a:solidFill>
              <a:schemeClr val="accent6"/>
            </a:solidFill>
            <a:ln w="19050">
              <a:solidFill>
                <a:schemeClr val="tx1"/>
              </a:solidFill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99</c:v>
                </c:pt>
                <c:pt idx="1">
                  <c:v>91.6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9F0-4827-BF88-2971B219DC16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Gold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99</c:v>
                </c:pt>
                <c:pt idx="1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9F0-4827-BF88-2971B219DC1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23310943"/>
        <c:axId val="2023435743"/>
      </c:barChart>
      <c:catAx>
        <c:axId val="2023310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435743"/>
        <c:crosses val="autoZero"/>
        <c:auto val="1"/>
        <c:lblAlgn val="ctr"/>
        <c:lblOffset val="100"/>
        <c:noMultiLvlLbl val="0"/>
      </c:catAx>
      <c:valAx>
        <c:axId val="2023435743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310943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5810363948003421"/>
          <c:w val="1"/>
          <c:h val="0.123155044058080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QCFG Random Sampling</c:v>
                </c:pt>
              </c:strCache>
            </c:strRef>
          </c:tx>
          <c:spPr>
            <a:solidFill>
              <a:schemeClr val="accent1"/>
            </a:solidFill>
            <a:ln>
              <a:noFill/>
              <a:prstDash val="sysDot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0">
                <a:noFill/>
                <a:prstDash val="sysDot"/>
              </a:ln>
              <a:effectLst/>
            </c:spPr>
            <c:extLst>
              <c:ext xmlns:c16="http://schemas.microsoft.com/office/drawing/2014/chart" uri="{C3380CC4-5D6E-409C-BE32-E72D297353CC}">
                <c16:uniqueId val="{00000005-62D6-5049-9154-1104EAD5AFC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31750">
                <a:noFill/>
                <a:prstDash val="sysDot"/>
              </a:ln>
              <a:effectLst/>
            </c:spPr>
            <c:extLst>
              <c:ext xmlns:c16="http://schemas.microsoft.com/office/drawing/2014/chart" uri="{C3380CC4-5D6E-409C-BE32-E72D297353CC}">
                <c16:uniqueId val="{00000004-62D6-5049-9154-1104EAD5AFC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62.3</c:v>
                </c:pt>
                <c:pt idx="1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D6-5049-9154-1104EAD5AF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Unconstrained LM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98.7</c:v>
                </c:pt>
                <c:pt idx="1">
                  <c:v>82.2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D6-5049-9154-1104EAD5AFCF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QCFG Constrained LM (ours)</c:v>
                </c:pt>
              </c:strCache>
            </c:strRef>
          </c:tx>
          <c:spPr>
            <a:solidFill>
              <a:schemeClr val="accent6"/>
            </a:solidFill>
            <a:ln w="19050">
              <a:solidFill>
                <a:schemeClr val="tx1"/>
              </a:solidFill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99</c:v>
                </c:pt>
                <c:pt idx="1">
                  <c:v>91.6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D6-5049-9154-1104EAD5AFCF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Gold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99</c:v>
                </c:pt>
                <c:pt idx="1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D6-5049-9154-1104EAD5AFC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23310943"/>
        <c:axId val="2023435743"/>
      </c:barChart>
      <c:catAx>
        <c:axId val="2023310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435743"/>
        <c:crosses val="autoZero"/>
        <c:auto val="1"/>
        <c:lblAlgn val="ctr"/>
        <c:lblOffset val="100"/>
        <c:noMultiLvlLbl val="0"/>
      </c:catAx>
      <c:valAx>
        <c:axId val="2023435743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310943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5810363948003421"/>
          <c:w val="1"/>
          <c:h val="0.123155044058080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QCFG Random Sampling</c:v>
                </c:pt>
              </c:strCache>
            </c:strRef>
          </c:tx>
          <c:spPr>
            <a:solidFill>
              <a:schemeClr val="accent1"/>
            </a:solidFill>
            <a:ln>
              <a:noFill/>
              <a:prstDash val="sysDot"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31750">
                <a:noFill/>
                <a:prstDash val="sysDot"/>
              </a:ln>
              <a:effectLst/>
            </c:spPr>
            <c:extLst>
              <c:ext xmlns:c16="http://schemas.microsoft.com/office/drawing/2014/chart" uri="{C3380CC4-5D6E-409C-BE32-E72D297353CC}">
                <c16:uniqueId val="{00000001-9285-974C-895A-A045E5C3FE9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31750">
                <a:noFill/>
                <a:prstDash val="sysDot"/>
              </a:ln>
              <a:effectLst/>
            </c:spPr>
            <c:extLst>
              <c:ext xmlns:c16="http://schemas.microsoft.com/office/drawing/2014/chart" uri="{C3380CC4-5D6E-409C-BE32-E72D297353CC}">
                <c16:uniqueId val="{00000003-9285-974C-895A-A045E5C3FE9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62.3</c:v>
                </c:pt>
                <c:pt idx="1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85-974C-895A-A045E5C3FE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Unconstrained LM</c:v>
                </c:pt>
              </c:strCache>
            </c:strRef>
          </c:tx>
          <c:spPr>
            <a:solidFill>
              <a:schemeClr val="accent4"/>
            </a:solidFill>
            <a:ln w="28575">
              <a:noFill/>
              <a:prstDash val="sysDot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98.7</c:v>
                </c:pt>
                <c:pt idx="1">
                  <c:v>82.2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85-974C-895A-A045E5C3FE9C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QCFG Constrained LM (ours)</c:v>
                </c:pt>
              </c:strCache>
            </c:strRef>
          </c:tx>
          <c:spPr>
            <a:solidFill>
              <a:schemeClr val="accent6"/>
            </a:solidFill>
            <a:ln w="19050">
              <a:solidFill>
                <a:schemeClr val="tx1"/>
              </a:solidFill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99</c:v>
                </c:pt>
                <c:pt idx="1">
                  <c:v>91.6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85-974C-895A-A045E5C3FE9C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Gold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Grammatical</c:v>
                </c:pt>
                <c:pt idx="1">
                  <c:v>Truthful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99</c:v>
                </c:pt>
                <c:pt idx="1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285-974C-895A-A045E5C3FE9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23310943"/>
        <c:axId val="2023435743"/>
      </c:barChart>
      <c:catAx>
        <c:axId val="2023310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435743"/>
        <c:crosses val="autoZero"/>
        <c:auto val="1"/>
        <c:lblAlgn val="ctr"/>
        <c:lblOffset val="100"/>
        <c:noMultiLvlLbl val="0"/>
      </c:catAx>
      <c:valAx>
        <c:axId val="2023435743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310943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5810363948003421"/>
          <c:w val="1"/>
          <c:h val="0.123155044058080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1D995-2CD1-8F44-AB8A-DB2037614F6F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03897A-4839-7E4C-BEB4-239412408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22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Welcome everyone! In this video, we are going to present our work on faithful and controllable dialogue response generation </a:t>
            </a:r>
          </a:p>
          <a:p>
            <a:r>
              <a:rPr lang="en-US"/>
              <a:t>(with dataflow transduction and constrained decoding).</a:t>
            </a:r>
          </a:p>
          <a:p>
            <a:r>
              <a:rPr lang="en-US"/>
              <a:t>This work is done by our amazing colleagues at Microsoft Semantic Machines.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48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we try a different rule, </a:t>
            </a:r>
          </a:p>
          <a:p>
            <a:r>
              <a:rPr lang="en-US" dirty="0"/>
              <a:t>(click)</a:t>
            </a:r>
          </a:p>
          <a:p>
            <a:r>
              <a:rPr lang="en-US" dirty="0"/>
              <a:t>and this time it matches,</a:t>
            </a:r>
          </a:p>
          <a:p>
            <a:endParaRPr lang="en-US" dirty="0"/>
          </a:p>
          <a:p>
            <a:r>
              <a:rPr lang="en-US" dirty="0"/>
              <a:t>(click) (click)</a:t>
            </a:r>
          </a:p>
          <a:p>
            <a:r>
              <a:rPr lang="en-US" dirty="0"/>
              <a:t>and it produces a terminal symbol representing the string “yes”.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814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here we move to the nonterminal (S, v1).</a:t>
            </a:r>
          </a:p>
          <a:p>
            <a:endParaRPr lang="en-US" dirty="0"/>
          </a:p>
          <a:p>
            <a:r>
              <a:rPr lang="en-US" dirty="0"/>
              <a:t>(click)</a:t>
            </a:r>
          </a:p>
          <a:p>
            <a:r>
              <a:rPr lang="en-US" dirty="0"/>
              <a:t>For this rule, when the body is executed, </a:t>
            </a:r>
          </a:p>
          <a:p>
            <a:r>
              <a:rPr lang="en-US" dirty="0"/>
              <a:t>(click) (click)</a:t>
            </a:r>
          </a:p>
          <a:p>
            <a:r>
              <a:rPr lang="en-US" dirty="0"/>
              <a:t>two new nodes v3 and v4 are added to the graph.</a:t>
            </a:r>
          </a:p>
          <a:p>
            <a:endParaRPr lang="en-US" dirty="0"/>
          </a:p>
          <a:p>
            <a:r>
              <a:rPr lang="en-US" dirty="0"/>
              <a:t>(click)</a:t>
            </a:r>
          </a:p>
          <a:p>
            <a:r>
              <a:rPr lang="en-US" dirty="0"/>
              <a:t>This rule produces two more new </a:t>
            </a:r>
            <a:r>
              <a:rPr lang="en-US" dirty="0" err="1"/>
              <a:t>nonterminals</a:t>
            </a:r>
            <a:r>
              <a:rPr lang="en-US" dirty="0"/>
              <a:t> on the right hand side, together with other terminal symbols.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641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(click) (click) (click)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And we continue this process 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recurse </a:t>
            </a:r>
            <a:r>
              <a:rPr lang="en-US" dirty="0" err="1"/>
              <a:t>til</a:t>
            </a:r>
            <a:r>
              <a:rPr lang="en-US" dirty="0"/>
              <a:t> all </a:t>
            </a:r>
            <a:r>
              <a:rPr lang="en-US" dirty="0" err="1"/>
              <a:t>nonterminals</a:t>
            </a:r>
            <a:r>
              <a:rPr lang="en-US" dirty="0"/>
              <a:t> are expanded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6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 there may be multiple transduction rules for each QCFG nonterminal,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 the resulting QCFG represents a large number of truthful responses,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and they vary in their information content, presentation order, linguistic style, and choice of terminals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(click)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intersect the QCFG with a neural LM to select a fluent and appropriate response from all these truthful responses.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18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This process is done by constrained decoding, adapted from our team’s earlier work.</a:t>
            </a:r>
          </a:p>
          <a:p>
            <a:endParaRPr lang="en-US"/>
          </a:p>
          <a:p>
            <a:r>
              <a:rPr lang="en-US"/>
              <a:t>============</a:t>
            </a:r>
          </a:p>
          <a:p>
            <a:r>
              <a:rPr lang="en-US"/>
              <a:t>[SKIP BELOW]</a:t>
            </a:r>
          </a:p>
          <a:p>
            <a:endParaRPr lang="en-US"/>
          </a:p>
          <a:p>
            <a:r>
              <a:rPr lang="en-US"/>
              <a:t>It is a special type of beam search, and it can be efficiently performed via an incremental context-free parsing algorithm using the parsing state of the prefix.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758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Now lets discuss a few experimental results.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We experiment with a subset of </a:t>
            </a:r>
            <a:r>
              <a:rPr lang="en-US" err="1"/>
              <a:t>SMCalFlow</a:t>
            </a:r>
            <a:r>
              <a:rPr lang="en-US"/>
              <a:t> involving calendar event queries.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We use CodeT5 model fine-tuned on the dataset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0708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We got predictions for 297 randomly sampled test examples. We recruited human annotators to rate these predictions on various dimensions such as grammatic correctness and truthfulness</a:t>
            </a:r>
          </a:p>
          <a:p>
            <a:pPr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Gold outputs score very high on grammatical correctness and truthfulness as expected. Outputs from our proposed approach get scores pretty close to those of gold outputs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942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We also compare against a baseline that draws samples from QCFG rules.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Results suggest that random sampling from the QCFG often produces ungrammatical response.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45F82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=====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JasonE’s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comment: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- We need the language model, because we do worse on grammaticality if we drop it and just pick any truthful string.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8575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Additionally, we observe that decoding from a fine-tuned sequence to sequence model generated fluent outputs but they tend to be less truthful on average compared to the proposed method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45F82"/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=====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JasonE’s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comment: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45F82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- </a:t>
            </a:r>
            <a:r>
              <a:rPr lang="en-US" b="0" i="0">
                <a:solidFill>
                  <a:srgbClr val="1D1C1D"/>
                </a:solidFill>
                <a:effectLst/>
                <a:latin typeface="Slack-Lato"/>
              </a:rPr>
              <a:t>but we </a:t>
            </a:r>
            <a:r>
              <a:rPr lang="en-US" b="0" i="1">
                <a:solidFill>
                  <a:srgbClr val="1D1C1D"/>
                </a:solidFill>
                <a:effectLst/>
                <a:latin typeface="Slack-Lato"/>
              </a:rPr>
              <a:t>also need</a:t>
            </a:r>
            <a:r>
              <a:rPr lang="en-US" b="0" i="0">
                <a:solidFill>
                  <a:srgbClr val="1D1C1D"/>
                </a:solidFill>
                <a:effectLst/>
                <a:latin typeface="Slack-Lato"/>
              </a:rPr>
              <a:t> the carefully constructed grammar, because that's what aligns us to the true graph - we do worse on truthfulness if we drop it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301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couple of qualitative examples, showing outputs from the fine-tuned seq2seq model, under constrained decoding vs unconstrained decoding.</a:t>
            </a:r>
          </a:p>
          <a:p>
            <a:r>
              <a:rPr lang="en-US"/>
              <a:t>In the first example, unconstrained decoding leads to incorrect Month name in the output, while in the second example, the timing of the meeting is incorrect.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15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take a look at an interaction between a user and a dialogue agent.</a:t>
            </a:r>
          </a:p>
          <a:p>
            <a:endParaRPr lang="en-US" dirty="0"/>
          </a:p>
          <a:p>
            <a:r>
              <a:rPr lang="en-US" dirty="0"/>
              <a:t>(click)</a:t>
            </a:r>
          </a:p>
          <a:p>
            <a:r>
              <a:rPr lang="en-US" dirty="0"/>
              <a:t>Here, the user request will be translated into a computation, as done in our previous paper “Task-Oriented Dialogue as Dataflow Synthesis”.</a:t>
            </a:r>
          </a:p>
          <a:p>
            <a:r>
              <a:rPr lang="en-US" dirty="0"/>
              <a:t>(click)</a:t>
            </a:r>
          </a:p>
          <a:p>
            <a:r>
              <a:rPr lang="en-US" dirty="0"/>
              <a:t>The agent generates this program, shown as nested function calls, </a:t>
            </a:r>
          </a:p>
          <a:p>
            <a:r>
              <a:rPr lang="en-US" dirty="0"/>
              <a:t>(click)</a:t>
            </a:r>
          </a:p>
          <a:p>
            <a:r>
              <a:rPr lang="en-US" dirty="0"/>
              <a:t>which can be rendered as a computation graph</a:t>
            </a:r>
          </a:p>
          <a:p>
            <a:r>
              <a:rPr lang="en-US" dirty="0"/>
              <a:t>(click)</a:t>
            </a:r>
          </a:p>
          <a:p>
            <a:r>
              <a:rPr lang="en-US" dirty="0"/>
              <a:t>together with their return values.</a:t>
            </a:r>
          </a:p>
          <a:p>
            <a:r>
              <a:rPr lang="en-US" dirty="0"/>
              <a:t>(click)</a:t>
            </a:r>
          </a:p>
          <a:p>
            <a:endParaRPr lang="en-US" dirty="0"/>
          </a:p>
          <a:p>
            <a:r>
              <a:rPr lang="en-US" dirty="0"/>
              <a:t>Then the agent needs to generate a response.</a:t>
            </a:r>
          </a:p>
          <a:p>
            <a:endParaRPr lang="en-US" dirty="0"/>
          </a:p>
          <a:p>
            <a:r>
              <a:rPr lang="en-US" dirty="0"/>
              <a:t>(click)</a:t>
            </a:r>
          </a:p>
          <a:p>
            <a:r>
              <a:rPr lang="en-US" dirty="0"/>
              <a:t>Most importantly, the agent response should be truthful about the execution result. </a:t>
            </a:r>
          </a:p>
          <a:p>
            <a:r>
              <a:rPr lang="en-US" dirty="0"/>
              <a:t>(click)</a:t>
            </a:r>
          </a:p>
          <a:p>
            <a:r>
              <a:rPr lang="en-US" dirty="0"/>
              <a:t>For example, in this first turn, it is wrong to say “you have three events”.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955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conclude, we propose a hybrid approach for dialogue response generation, </a:t>
            </a:r>
          </a:p>
          <a:p>
            <a:r>
              <a:rPr lang="en-US" dirty="0"/>
              <a:t>where developer can …</a:t>
            </a:r>
          </a:p>
          <a:p>
            <a:r>
              <a:rPr lang="en-US" dirty="0"/>
              <a:t>And surface realization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several future directions, as shown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113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Thank you for listening!</a:t>
            </a:r>
          </a:p>
          <a:p>
            <a:r>
              <a:rPr lang="en-US"/>
              <a:t>Feel free to reach out if you have any questions about our work or our team!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47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Second, the responses should describe more of the computation graph than the result.</a:t>
            </a:r>
          </a:p>
          <a:p>
            <a:r>
              <a:rPr lang="en-US" dirty="0"/>
              <a:t>In other words, it should confirm what the system actually did!</a:t>
            </a:r>
          </a:p>
          <a:p>
            <a:endParaRPr lang="en-US" dirty="0"/>
          </a:p>
          <a:p>
            <a:r>
              <a:rPr lang="en-US" dirty="0"/>
              <a:t>(click)</a:t>
            </a:r>
          </a:p>
          <a:p>
            <a:r>
              <a:rPr lang="en-US" dirty="0"/>
              <a:t>As shown in the second turn, the system misrecognize Sarah Smith as Tara Smith.</a:t>
            </a:r>
          </a:p>
          <a:p>
            <a:r>
              <a:rPr lang="en-US" dirty="0"/>
              <a:t>If the agent uses the first response, it is difficult for the user to notice the error.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========[IGNORE BELOW]</a:t>
            </a:r>
            <a:br>
              <a:rPr lang="en-US" dirty="0"/>
            </a:br>
            <a:r>
              <a:rPr lang="en-US" dirty="0"/>
              <a:t>Finally, we would like to have a controllable framework where these responses should be straightforward for system designers to inspect and modify based on their needs.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41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literature, two predominant paradigms for dialogue response generation are neural language modeling and rule-based generation.</a:t>
            </a:r>
          </a:p>
          <a:p>
            <a:endParaRPr lang="en-US" dirty="0"/>
          </a:p>
          <a:p>
            <a:r>
              <a:rPr lang="en-US" dirty="0"/>
              <a:t>In this work, we would like to combine the strength of both.</a:t>
            </a:r>
          </a:p>
          <a:p>
            <a:endParaRPr lang="en-US" dirty="0"/>
          </a:p>
          <a:p>
            <a:r>
              <a:rPr lang="en-US" dirty="0"/>
              <a:t>=======</a:t>
            </a:r>
          </a:p>
          <a:p>
            <a:r>
              <a:rPr lang="en-US" dirty="0"/>
              <a:t>[IGNORE BELOW]</a:t>
            </a:r>
          </a:p>
          <a:p>
            <a:endParaRPr lang="en-US" dirty="0"/>
          </a:p>
          <a:p>
            <a:r>
              <a:rPr lang="en-US" dirty="0"/>
              <a:t>Neural language models can produce fluent, coherent, and diverse responses.</a:t>
            </a:r>
          </a:p>
          <a:p>
            <a:r>
              <a:rPr lang="en-US" dirty="0"/>
              <a:t>It can also leverage pre-trained large language models such as GPT-3.</a:t>
            </a:r>
          </a:p>
          <a:p>
            <a:r>
              <a:rPr lang="en-US" dirty="0"/>
              <a:t>However, it often suffers from hallucination, struggles in maintaining faithfulness, produces unsafe responses, and it is difficult to control.</a:t>
            </a:r>
          </a:p>
          <a:p>
            <a:endParaRPr lang="en-US" dirty="0"/>
          </a:p>
          <a:p>
            <a:r>
              <a:rPr lang="en-US" dirty="0"/>
              <a:t>On the other hand, rule-based generation is very easy to control, for example, by modifying the rules directly.</a:t>
            </a:r>
          </a:p>
          <a:p>
            <a:r>
              <a:rPr lang="en-US" dirty="0"/>
              <a:t>Also, it is safe for production, as it can only produce responses allowed by hand-written rules.</a:t>
            </a:r>
          </a:p>
          <a:p>
            <a:r>
              <a:rPr lang="en-US" dirty="0"/>
              <a:t>But it Is usually difficult to maintain for complex domains,</a:t>
            </a:r>
          </a:p>
          <a:p>
            <a:r>
              <a:rPr lang="en-US" dirty="0"/>
              <a:t>And requires extensive domain knowledge to write the rules, including both low-level details like grammar, and high-level properties like truthfulness.</a:t>
            </a:r>
          </a:p>
          <a:p>
            <a:endParaRPr lang="en-US" dirty="0"/>
          </a:p>
          <a:p>
            <a:r>
              <a:rPr lang="en-US" dirty="0"/>
              <a:t>Therefore, we are interested in developing a framework that can combine the strength of both!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4554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develop a hybrid approach, which has two components: a dataflow transducer and a language model.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dataflow transducer takes input a computation, and produces a context-free grammar. </a:t>
            </a:r>
          </a:p>
          <a:p>
            <a:r>
              <a:rPr lang="en-US" dirty="0"/>
              <a:t>The grammar defines the space of all responses allowed for the given computation.</a:t>
            </a:r>
          </a:p>
          <a:p>
            <a:r>
              <a:rPr lang="en-US" dirty="0"/>
              <a:t>This space is </a:t>
            </a:r>
            <a:r>
              <a:rPr lang="en-US" dirty="0" err="1"/>
              <a:t>combina’torially</a:t>
            </a:r>
            <a:r>
              <a:rPr lang="en-US" dirty="0"/>
              <a:t> big. </a:t>
            </a:r>
          </a:p>
          <a:p>
            <a:r>
              <a:rPr lang="en-US" dirty="0"/>
              <a:t>Moreover, not all responses are fluent,</a:t>
            </a:r>
          </a:p>
          <a:p>
            <a:r>
              <a:rPr lang="en-US" dirty="0"/>
              <a:t>And some have uncommon discourse properties like “on Thursday starts on Thursday”.</a:t>
            </a:r>
          </a:p>
          <a:p>
            <a:r>
              <a:rPr lang="en-US" dirty="0"/>
              <a:t>So it is not enough to just sample a response from this grammar.</a:t>
            </a:r>
          </a:p>
          <a:p>
            <a:endParaRPr lang="en-US" dirty="0"/>
          </a:p>
          <a:p>
            <a:r>
              <a:rPr lang="en-US" dirty="0"/>
              <a:t>Instead, we use a language model to generate responses through a constrained decoding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65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core part of the transducer is the set of dataflow transduction rules.</a:t>
            </a:r>
          </a:p>
          <a:p>
            <a:r>
              <a:rPr lang="en-US" dirty="0"/>
              <a:t>It is applied to a node to create QCFG productions.</a:t>
            </a:r>
          </a:p>
          <a:p>
            <a:r>
              <a:rPr lang="en-US" dirty="0"/>
              <a:t>Each rule has a head, a body, and a response template.</a:t>
            </a:r>
          </a:p>
          <a:p>
            <a:endParaRPr lang="en-US" dirty="0"/>
          </a:p>
          <a:p>
            <a:r>
              <a:rPr lang="en-US" dirty="0"/>
              <a:t>=============</a:t>
            </a:r>
          </a:p>
          <a:p>
            <a:r>
              <a:rPr lang="en-US" dirty="0"/>
              <a:t>[IGNORE BELOW]</a:t>
            </a:r>
          </a:p>
          <a:p>
            <a:endParaRPr lang="en-US" dirty="0"/>
          </a:p>
          <a:p>
            <a:r>
              <a:rPr lang="en-US" dirty="0"/>
              <a:t>The head is a nonterminal type.</a:t>
            </a:r>
          </a:p>
          <a:p>
            <a:r>
              <a:rPr lang="en-US" dirty="0"/>
              <a:t>The body checks whether the rule can be applied to the dataflow node, and bind extracted computations with variables in the response template.</a:t>
            </a:r>
          </a:p>
          <a:p>
            <a:r>
              <a:rPr lang="en-US" dirty="0"/>
              <a:t>The template specifies the right-hand side of the QCFG production, which is a sequence of terminals and new </a:t>
            </a:r>
            <a:r>
              <a:rPr lang="en-US" dirty="0" err="1"/>
              <a:t>nonterminals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05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let me explain the dataflow transduction procedure using this example.</a:t>
            </a:r>
          </a:p>
          <a:p>
            <a:endParaRPr lang="en-US" dirty="0"/>
          </a:p>
          <a:p>
            <a:r>
              <a:rPr lang="en-US" dirty="0"/>
              <a:t>(click)</a:t>
            </a:r>
          </a:p>
          <a:p>
            <a:r>
              <a:rPr lang="en-US" dirty="0"/>
              <a:t>Here, the computation graph is executed to get the values of individual nodes.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27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get the QCFG productions, we start with the nonterminal symbol (S, v0).</a:t>
            </a:r>
          </a:p>
          <a:p>
            <a:r>
              <a:rPr lang="en-US"/>
              <a:t>It will expand into a string that describes the computation of node v0 using a sentence. </a:t>
            </a:r>
          </a:p>
          <a:p>
            <a:r>
              <a:rPr lang="en-US"/>
              <a:t>That is, a phrase of syntactic type S.</a:t>
            </a:r>
          </a:p>
          <a:p>
            <a:endParaRPr lang="en-US"/>
          </a:p>
          <a:p>
            <a:r>
              <a:rPr lang="en-US"/>
              <a:t>(click)</a:t>
            </a:r>
          </a:p>
          <a:p>
            <a:r>
              <a:rPr lang="en-US"/>
              <a:t>To expand this nonterminal, we find all transduction rules whose head is S and whose body can be successfully executed.</a:t>
            </a:r>
          </a:p>
          <a:p>
            <a:r>
              <a:rPr lang="en-US"/>
              <a:t>(click)</a:t>
            </a:r>
          </a:p>
          <a:p>
            <a:r>
              <a:rPr lang="en-US"/>
              <a:t>For example, the body of this rule acts like a graph matching, binds two nodes with the variables query and result..</a:t>
            </a:r>
          </a:p>
          <a:p>
            <a:endParaRPr lang="en-US"/>
          </a:p>
          <a:p>
            <a:r>
              <a:rPr lang="en-US"/>
              <a:t>(click)</a:t>
            </a:r>
          </a:p>
          <a:p>
            <a:r>
              <a:rPr lang="en-US"/>
              <a:t>The right hand side of the resulting production has three symbols.</a:t>
            </a:r>
          </a:p>
          <a:p>
            <a:r>
              <a:rPr lang="en-US"/>
              <a:t>The first and the third ones are </a:t>
            </a:r>
            <a:r>
              <a:rPr lang="en-US" err="1"/>
              <a:t>nonterminals</a:t>
            </a:r>
            <a:r>
              <a:rPr lang="en-US"/>
              <a:t>. whereas the second one is a terminal symbol representing the comma.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83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Then we move to the next nonterminal </a:t>
            </a:r>
          </a:p>
          <a:p>
            <a:endParaRPr lang="en-US" dirty="0"/>
          </a:p>
          <a:p>
            <a:r>
              <a:rPr lang="en-US" dirty="0"/>
              <a:t>(Y/N, v0).</a:t>
            </a:r>
          </a:p>
          <a:p>
            <a:endParaRPr lang="en-US" dirty="0"/>
          </a:p>
          <a:p>
            <a:r>
              <a:rPr lang="en-US" dirty="0"/>
              <a:t>(click)</a:t>
            </a:r>
          </a:p>
          <a:p>
            <a:endParaRPr lang="en-US" dirty="0"/>
          </a:p>
          <a:p>
            <a:r>
              <a:rPr lang="en-US" dirty="0"/>
              <a:t>Unlike the previous transduction rule, this one only checks the value of a node, but it fails because the value mismatched.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03897A-4839-7E4C-BEB4-239412408B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0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4F2BD-AFA4-2C20-2F4F-C29EE3E7F1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417D00-F7D6-04BF-4116-EA5E79E4C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1D7E7-B976-C74B-1FA9-8E333E516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7AD95-056F-C646-B072-FD9239E2629A}" type="datetime1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19322-832B-8CCA-D4CC-0158CCC90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4BE5A-FF29-B0F8-0195-487FA8A2F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4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EC80A-08DA-215C-FE01-A103E52D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CDE998-0E51-6254-A2F5-3C274F01A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8C2B8-63E1-6E4D-5347-BEF0A28F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2947-81A2-F94F-A490-BBF22D0C5B90}" type="datetime1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8549B-A723-43AB-45E3-01F8AA1CC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FE5E5-9D0C-C8A5-A583-FC1C1013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43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111C78-92D9-2646-4AA6-5668C7C4CD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D10273-B0C4-6749-74D3-B2A1154FA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05EB2-7349-2C73-9EFF-C2E6AB1B4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F849-809A-864C-BCFE-FA2A9B768D18}" type="datetime1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48E14-9830-9BC5-1160-C618870A1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2A86-00D0-443F-682D-305FEE231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41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42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38735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71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0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519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79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658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458119"/>
            <a:ext cx="10515600" cy="1325563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31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6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D614A-A2A1-D9B7-CDCF-41BD2C876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170AD-3834-5064-6BDA-0505D65C7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A56-E99F-3863-B550-E3B7329B3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8AA-CE3E-6148-83EA-6D5DD8ACBB1C}" type="datetime1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7012C-5F4F-FB4C-358F-558DFD535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1CF9F-8FB8-305A-3DE5-B21837A58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3175"/>
            <a:ext cx="387350" cy="365125"/>
          </a:xfrm>
        </p:spPr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76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17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419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5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8CE63-E0E8-4D7F-4EB9-FCDE25DAD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3A80D-9971-39DE-F66F-11A41A479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1DE92-BB0B-A337-25CA-DEAE821D6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B1A85-95F2-234C-819E-4C2DD04DE4CE}" type="datetime1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C35B5-473C-EF5B-288B-7B2BC83E9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65831-59A3-C54A-00B6-2D0C2373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69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B656-F4B6-F223-DE34-0AD1E81B0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14BAE-1D2A-D571-43E0-51668513D7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407D58-D692-CCBE-8FA2-14E2EF67E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FCF31A-447D-48EC-8DED-83C5399BD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382F-1D97-7845-8690-8B05C89B7D6C}" type="datetime1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FE060D-6D47-6B01-F8A6-C42BB3F5A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15BA7-8943-1974-023D-D2CB017A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48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3607F-9DD1-E9FE-E3C3-9F454CA50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05E47-411A-38B0-3AA4-BA8E1E4FB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4B7CF-3997-8B67-38C0-3A4EFC5B7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1A21E4-5AA6-2D5E-20F6-3A7EEA6D2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B557FC-A9FD-B33A-CC4B-5D7B79B6FF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CBD44A-3185-937E-7FD3-4C66EB958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10BED-9900-2B44-A4CA-FFEA9B6592D6}" type="datetime1">
              <a:rPr lang="en-US" smtClean="0"/>
              <a:t>7/7/2023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810A6F-E6AE-39E6-ACC6-F216D2ECA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57E517-2044-1C90-AD78-3332D2A0A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C4626-FDFC-E5B6-A830-1BA3160F5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16E368-4581-5054-AD53-302DD26AA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CE71-3B5B-1844-AFCA-C015C368543C}" type="datetime1">
              <a:rPr lang="en-US" smtClean="0"/>
              <a:t>7/7/2023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CA73F0-EEBB-6600-C35F-2757F82F9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61A242-BE04-9B18-28AB-8DB8070AF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36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F7CB3-5C78-BF73-B291-5AC05CD90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34617-090A-F44B-9DCB-4B106AC25AE0}" type="datetime1">
              <a:rPr lang="en-US" smtClean="0"/>
              <a:t>7/7/2023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472EA-2299-3C06-8875-7704B2718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9B1E8-FFC9-E1BF-ABAF-EE4BCFFFE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78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83F5A-2503-C2C0-3B94-591C4C4AF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479F4-DC8F-E83F-16AC-388CB9B2F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9AE4CB-3EBD-649F-6F07-2891D4D38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755E-C5E9-F814-3EEE-657B5146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C2277-9C1A-8B49-B231-67BF85DF4778}" type="datetime1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96B22-2864-8F21-FD4A-FED31E636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3C1D62-F6C0-7CD8-B216-48F279E35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0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7EA86-DD6C-4A39-6328-5A6AC9570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50F03B-7D0B-0DFB-AD80-942393F724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5A4B9-9E75-E87C-AA80-3FD92B71A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5AC252-5C53-DAA6-08AF-2FCAF2B18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A5C1-EDE9-D84F-9440-F2198BFC01B0}" type="datetime1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8E01A-1FA9-E943-8ECB-F61635BA6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7889-90AA-4921-0077-7D30E3F29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9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09C614-05D1-7B64-39C6-FE7D05920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82620E-1819-C37D-E369-20B34FA71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4FB52-EA40-875F-3416-7ADE977C69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7699A-D381-E541-9DC1-99149E3F384D}" type="datetime1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E2B00-1C48-8849-4EC7-4BD5BF531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3C280-8424-6972-ABC3-AB5B275F82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35FC3-CB19-EC40-8775-D099F96C1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2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0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microsoft/dataflow2text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arxiv.org/abs/2209.07800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hyperlink" Target="https://semanticmachines.com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7.svg"/><Relationship Id="rId4" Type="http://schemas.openxmlformats.org/officeDocument/2006/relationships/image" Target="../media/image13.svg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64889-A638-3F3B-AEBA-491ABD865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8231" y="1122363"/>
            <a:ext cx="10570129" cy="2387600"/>
          </a:xfrm>
        </p:spPr>
        <p:txBody>
          <a:bodyPr>
            <a:noAutofit/>
          </a:bodyPr>
          <a:lstStyle/>
          <a:p>
            <a:r>
              <a:rPr lang="en-US" sz="3600"/>
              <a:t>The Whole Truth and Nothing But the Truth:</a:t>
            </a:r>
            <a:br>
              <a:rPr lang="en-US" sz="3600"/>
            </a:br>
            <a:r>
              <a:rPr lang="en-US" sz="3600"/>
              <a:t>Faithful and Controllable Dialogue Response Generation with Dataflow Transduction and Constrained Decoding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7126C3-659C-728A-AFCC-A3CAAD4F4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3058" y="3611870"/>
            <a:ext cx="102108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Hao Fang*, Anusha Balakrishnan*, Harsh </a:t>
            </a:r>
            <a:r>
              <a:rPr lang="en-US" err="1">
                <a:ea typeface="+mn-lt"/>
                <a:cs typeface="+mn-lt"/>
              </a:rPr>
              <a:t>Jhamtani</a:t>
            </a:r>
            <a:r>
              <a:rPr lang="en-US">
                <a:ea typeface="+mn-lt"/>
                <a:cs typeface="+mn-lt"/>
              </a:rPr>
              <a:t>*, John </a:t>
            </a:r>
            <a:r>
              <a:rPr lang="en-US" err="1">
                <a:ea typeface="+mn-lt"/>
                <a:cs typeface="+mn-lt"/>
              </a:rPr>
              <a:t>Bufe</a:t>
            </a:r>
            <a:r>
              <a:rPr lang="en-US">
                <a:ea typeface="+mn-lt"/>
                <a:cs typeface="+mn-lt"/>
              </a:rPr>
              <a:t>, Jean Crawford, Jayant Krishnamurthy, Adam </a:t>
            </a:r>
            <a:r>
              <a:rPr lang="en-US" err="1">
                <a:ea typeface="+mn-lt"/>
                <a:cs typeface="+mn-lt"/>
              </a:rPr>
              <a:t>Pauls</a:t>
            </a:r>
            <a:r>
              <a:rPr lang="en-US">
                <a:ea typeface="+mn-lt"/>
                <a:cs typeface="+mn-lt"/>
              </a:rPr>
              <a:t>, Jason Eisner, Jacob Andreas, Dan Klein</a:t>
            </a:r>
            <a:endParaRPr lang="en-US"/>
          </a:p>
          <a:p>
            <a:r>
              <a:rPr lang="en-US">
                <a:solidFill>
                  <a:srgbClr val="000000"/>
                </a:solidFill>
                <a:cs typeface="Calibri"/>
              </a:rPr>
              <a:t>Microsoft Semantic Machines</a:t>
            </a:r>
          </a:p>
          <a:p>
            <a:endParaRPr lang="en-US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  <a:p>
            <a:endParaRPr lang="en-US">
              <a:solidFill>
                <a:schemeClr val="tx1">
                  <a:lumMod val="50000"/>
                  <a:lumOff val="50000"/>
                </a:schemeClr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7AD893-159B-27C3-9E0D-32379ED41D2E}"/>
              </a:ext>
            </a:extLst>
          </p:cNvPr>
          <p:cNvSpPr txBox="1"/>
          <p:nvPr/>
        </p:nvSpPr>
        <p:spPr>
          <a:xfrm>
            <a:off x="6928130" y="121058"/>
            <a:ext cx="4448100" cy="3357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>
                <a:solidFill>
                  <a:srgbClr val="000000"/>
                </a:solidFill>
                <a:ea typeface="+mn-lt"/>
                <a:cs typeface="+mn-lt"/>
              </a:rPr>
              <a:t>Code: </a:t>
            </a:r>
            <a:r>
              <a:rPr lang="en-US" sz="1600" u="sng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https://github.com/microsoft/dataflow2text</a:t>
            </a:r>
            <a:endParaRPr lang="en-US" sz="1600" u="sng">
              <a:solidFill>
                <a:srgbClr val="0070C0"/>
              </a:solidFill>
              <a:cs typeface="Calibri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80E92268-EF6F-AEF7-8520-77A01F62F76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4923" b="14527"/>
          <a:stretch/>
        </p:blipFill>
        <p:spPr>
          <a:xfrm>
            <a:off x="2180691" y="33680"/>
            <a:ext cx="1470891" cy="103772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67D9511-23AD-8DB2-9C8F-C6159DA2FDFA}"/>
              </a:ext>
            </a:extLst>
          </p:cNvPr>
          <p:cNvSpPr txBox="1"/>
          <p:nvPr/>
        </p:nvSpPr>
        <p:spPr>
          <a:xfrm>
            <a:off x="7542645" y="380378"/>
            <a:ext cx="3835164" cy="3742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ea typeface="+mn-lt"/>
                <a:cs typeface="+mn-lt"/>
              </a:rPr>
              <a:t>Preprint: </a:t>
            </a:r>
            <a:r>
              <a:rPr lang="en-US" sz="1600">
                <a:solidFill>
                  <a:srgbClr val="0070C0"/>
                </a:solidFill>
                <a:cs typeface="Segoe U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https://arxiv.org/abs/2209.07800</a:t>
            </a:r>
            <a:endParaRPr lang="en-US">
              <a:cs typeface="Calibri"/>
            </a:endParaRPr>
          </a:p>
        </p:txBody>
      </p:sp>
      <p:pic>
        <p:nvPicPr>
          <p:cNvPr id="11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43628A12-6EAC-C25D-4E59-DBB4DD37AE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79156" y="-102916"/>
            <a:ext cx="2743200" cy="12295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27BA257-F51A-2792-D520-E9307E6BC0F5}"/>
              </a:ext>
            </a:extLst>
          </p:cNvPr>
          <p:cNvSpPr txBox="1"/>
          <p:nvPr/>
        </p:nvSpPr>
        <p:spPr>
          <a:xfrm>
            <a:off x="4198" y="6221891"/>
            <a:ext cx="2176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*: Equal Contribution</a:t>
            </a:r>
          </a:p>
        </p:txBody>
      </p:sp>
      <p:pic>
        <p:nvPicPr>
          <p:cNvPr id="8" name="Picture 7" descr="A picture containing pattern, square, pixel, crossword puzzle&#10;&#10;Description automatically generated">
            <a:extLst>
              <a:ext uri="{FF2B5EF4-FFF2-40B4-BE49-F238E27FC236}">
                <a16:creationId xmlns:a16="http://schemas.microsoft.com/office/drawing/2014/main" id="{F6DF35DD-AEAC-8581-AEFA-D9858BBB0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31780" y="45271"/>
            <a:ext cx="746506" cy="74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45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29"/>
    </mc:Choice>
    <mc:Fallback xmlns="">
      <p:transition spd="slow" advTm="1372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5D304FC-B1E9-00ED-0964-3197071F932D}"/>
              </a:ext>
            </a:extLst>
          </p:cNvPr>
          <p:cNvSpPr/>
          <p:nvPr/>
        </p:nvSpPr>
        <p:spPr>
          <a:xfrm>
            <a:off x="338471" y="808997"/>
            <a:ext cx="6002078" cy="23614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3F7B7-8A90-17DA-C3F6-C9F20751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09C773-994F-F3C0-5C14-89C697EAF27D}"/>
              </a:ext>
            </a:extLst>
          </p:cNvPr>
          <p:cNvSpPr txBox="1"/>
          <p:nvPr/>
        </p:nvSpPr>
        <p:spPr>
          <a:xfrm>
            <a:off x="466061" y="439502"/>
            <a:ext cx="402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User: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Do I have any meetings tomorrow?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FDA777-227E-7492-D5FB-9C61E745947F}"/>
              </a:ext>
            </a:extLst>
          </p:cNvPr>
          <p:cNvSpPr txBox="1"/>
          <p:nvPr/>
        </p:nvSpPr>
        <p:spPr>
          <a:xfrm>
            <a:off x="466061" y="983362"/>
            <a:ext cx="4996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nonEmpty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</a:t>
            </a:r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findEventsOnDate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(tomorrow()))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5B3848-EA84-9429-9E69-4B2CD1FB866E}"/>
              </a:ext>
            </a:extLst>
          </p:cNvPr>
          <p:cNvGrpSpPr/>
          <p:nvPr/>
        </p:nvGrpSpPr>
        <p:grpSpPr>
          <a:xfrm>
            <a:off x="2398526" y="1979105"/>
            <a:ext cx="1973856" cy="752279"/>
            <a:chOff x="2270937" y="3531459"/>
            <a:chExt cx="1973856" cy="75227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1B22CEB-0A07-6551-0DEF-819056FD3199}"/>
                </a:ext>
              </a:extLst>
            </p:cNvPr>
            <p:cNvSpPr txBox="1"/>
            <p:nvPr/>
          </p:nvSpPr>
          <p:spPr>
            <a:xfrm>
              <a:off x="2270937" y="3975961"/>
              <a:ext cx="18742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List(Event(…), …)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0B7BD6-D3B8-80D8-4E5D-6F6B24BB18D2}"/>
                </a:ext>
              </a:extLst>
            </p:cNvPr>
            <p:cNvCxnSpPr/>
            <p:nvPr/>
          </p:nvCxnSpPr>
          <p:spPr>
            <a:xfrm>
              <a:off x="2270937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F27B526-92F7-FF5B-87D2-C1018BFE379E}"/>
                </a:ext>
              </a:extLst>
            </p:cNvPr>
            <p:cNvCxnSpPr>
              <a:cxnSpLocks/>
            </p:cNvCxnSpPr>
            <p:nvPr/>
          </p:nvCxnSpPr>
          <p:spPr>
            <a:xfrm>
              <a:off x="2270937" y="4263656"/>
              <a:ext cx="197385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E5B0F31-1C59-B65C-8DEE-AB9C0B3E9B7E}"/>
              </a:ext>
            </a:extLst>
          </p:cNvPr>
          <p:cNvGrpSpPr/>
          <p:nvPr/>
        </p:nvGrpSpPr>
        <p:grpSpPr>
          <a:xfrm>
            <a:off x="503005" y="1979105"/>
            <a:ext cx="1774845" cy="752279"/>
            <a:chOff x="258456" y="3531459"/>
            <a:chExt cx="1774845" cy="752279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3DB6034-DF98-AD77-4FC5-231674606B21}"/>
                </a:ext>
              </a:extLst>
            </p:cNvPr>
            <p:cNvCxnSpPr/>
            <p:nvPr/>
          </p:nvCxnSpPr>
          <p:spPr>
            <a:xfrm>
              <a:off x="300369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71674D-0A28-5285-2688-3D8CE965955D}"/>
                </a:ext>
              </a:extLst>
            </p:cNvPr>
            <p:cNvCxnSpPr>
              <a:cxnSpLocks/>
            </p:cNvCxnSpPr>
            <p:nvPr/>
          </p:nvCxnSpPr>
          <p:spPr>
            <a:xfrm>
              <a:off x="300369" y="4263656"/>
              <a:ext cx="169102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6C741D4-1CDA-767B-871B-8D2D11B225A6}"/>
                </a:ext>
              </a:extLst>
            </p:cNvPr>
            <p:cNvSpPr txBox="1"/>
            <p:nvPr/>
          </p:nvSpPr>
          <p:spPr>
            <a:xfrm>
              <a:off x="258456" y="3975961"/>
              <a:ext cx="17748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Date(2022, 1, 4)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A5EFA5C-B072-E271-F2B4-D8892F850D51}"/>
              </a:ext>
            </a:extLst>
          </p:cNvPr>
          <p:cNvGrpSpPr/>
          <p:nvPr/>
        </p:nvGrpSpPr>
        <p:grpSpPr>
          <a:xfrm>
            <a:off x="5028311" y="1989738"/>
            <a:ext cx="582211" cy="752279"/>
            <a:chOff x="4943253" y="3531459"/>
            <a:chExt cx="582211" cy="75227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42C592C-661B-058C-F958-45B0D4FFC553}"/>
                </a:ext>
              </a:extLst>
            </p:cNvPr>
            <p:cNvSpPr txBox="1"/>
            <p:nvPr/>
          </p:nvSpPr>
          <p:spPr>
            <a:xfrm>
              <a:off x="4943253" y="3975961"/>
              <a:ext cx="5822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True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EBC6FEB-6D93-E80A-7377-2D17F525A8FA}"/>
                </a:ext>
              </a:extLst>
            </p:cNvPr>
            <p:cNvCxnSpPr/>
            <p:nvPr/>
          </p:nvCxnSpPr>
          <p:spPr>
            <a:xfrm>
              <a:off x="4943253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A0B6281-F627-B017-4240-B1B7457A92F6}"/>
                </a:ext>
              </a:extLst>
            </p:cNvPr>
            <p:cNvCxnSpPr>
              <a:cxnSpLocks/>
            </p:cNvCxnSpPr>
            <p:nvPr/>
          </p:nvCxnSpPr>
          <p:spPr>
            <a:xfrm>
              <a:off x="4943253" y="4263656"/>
              <a:ext cx="582211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Table 5">
            <a:extLst>
              <a:ext uri="{FF2B5EF4-FFF2-40B4-BE49-F238E27FC236}">
                <a16:creationId xmlns:a16="http://schemas.microsoft.com/office/drawing/2014/main" id="{29CCE410-51F5-6321-66E1-D916214896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559109"/>
              </p:ext>
            </p:extLst>
          </p:nvPr>
        </p:nvGraphicFramePr>
        <p:xfrm>
          <a:off x="326555" y="3463581"/>
          <a:ext cx="4162785" cy="2758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2785">
                  <a:extLst>
                    <a:ext uri="{9D8B030D-6E8A-4147-A177-3AD203B41FA5}">
                      <a16:colId xmlns:a16="http://schemas.microsoft.com/office/drawing/2014/main" val="608490676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Head: 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onsolas"/>
                        </a:rPr>
                        <a:t>Y/N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77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Body: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284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9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 Template: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16598"/>
                  </a:ext>
                </a:extLst>
              </a:tr>
              <a:tr h="291603">
                <a:tc>
                  <a:txBody>
                    <a:bodyPr/>
                    <a:lstStyle/>
                    <a:p>
                      <a:r>
                        <a:rPr lang="en-US" sz="1600" i="1">
                          <a:latin typeface="Times New Roman"/>
                        </a:rPr>
                        <a:t>Yes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524569"/>
                  </a:ext>
                </a:extLst>
              </a:tr>
            </a:tbl>
          </a:graphicData>
        </a:graphic>
      </p:graphicFrame>
      <p:grpSp>
        <p:nvGrpSpPr>
          <p:cNvPr id="45" name="Group 44">
            <a:extLst>
              <a:ext uri="{FF2B5EF4-FFF2-40B4-BE49-F238E27FC236}">
                <a16:creationId xmlns:a16="http://schemas.microsoft.com/office/drawing/2014/main" id="{BFE0144A-CD35-35A0-84DC-1829E508A410}"/>
              </a:ext>
            </a:extLst>
          </p:cNvPr>
          <p:cNvGrpSpPr/>
          <p:nvPr/>
        </p:nvGrpSpPr>
        <p:grpSpPr>
          <a:xfrm>
            <a:off x="544919" y="1553803"/>
            <a:ext cx="5717654" cy="802033"/>
            <a:chOff x="544919" y="1553803"/>
            <a:chExt cx="5717654" cy="80203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60A46A0-D0FA-B6D5-36B4-FC6908E4725B}"/>
                </a:ext>
              </a:extLst>
            </p:cNvPr>
            <p:cNvGrpSpPr/>
            <p:nvPr/>
          </p:nvGrpSpPr>
          <p:grpSpPr>
            <a:xfrm>
              <a:off x="544919" y="1553803"/>
              <a:ext cx="5717654" cy="435935"/>
              <a:chOff x="300370" y="3095524"/>
              <a:chExt cx="5717654" cy="435935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2C59C7F-2F4D-BA0E-53D8-3817E17EE895}"/>
                  </a:ext>
                </a:extLst>
              </p:cNvPr>
              <p:cNvSpPr/>
              <p:nvPr/>
            </p:nvSpPr>
            <p:spPr>
              <a:xfrm>
                <a:off x="300370" y="3095524"/>
                <a:ext cx="1220086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tomorrow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42E1B0D-9038-FD4B-2CF4-2C62214BB0A7}"/>
                  </a:ext>
                </a:extLst>
              </p:cNvPr>
              <p:cNvSpPr/>
              <p:nvPr/>
            </p:nvSpPr>
            <p:spPr>
              <a:xfrm>
                <a:off x="2153976" y="3095524"/>
                <a:ext cx="2237268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findEventsOnDate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018D0F7-2796-2EA0-C200-73E8665FEF17}"/>
                  </a:ext>
                </a:extLst>
              </p:cNvPr>
              <p:cNvSpPr/>
              <p:nvPr/>
            </p:nvSpPr>
            <p:spPr>
              <a:xfrm>
                <a:off x="4783763" y="3095524"/>
                <a:ext cx="1234261" cy="43593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nonEmpty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9B57733-E3B9-C698-4D5C-708ED78C421B}"/>
                  </a:ext>
                </a:extLst>
              </p:cNvPr>
              <p:cNvCxnSpPr>
                <a:cxnSpLocks/>
                <a:stCxn id="5" idx="3"/>
                <a:endCxn id="6" idx="1"/>
              </p:cNvCxnSpPr>
              <p:nvPr/>
            </p:nvCxnSpPr>
            <p:spPr>
              <a:xfrm>
                <a:off x="1520456" y="3313492"/>
                <a:ext cx="63352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A3C72868-00AF-36AB-2D65-473BA9DDAC15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>
                <a:off x="4391244" y="3313492"/>
                <a:ext cx="392519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F3250D2-758E-4E2C-4136-60C35FEA3110}"/>
                </a:ext>
              </a:extLst>
            </p:cNvPr>
            <p:cNvSpPr txBox="1"/>
            <p:nvPr/>
          </p:nvSpPr>
          <p:spPr>
            <a:xfrm>
              <a:off x="5348546" y="198650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6C00D4E-A38F-1CF1-5AC6-C432F70A792F}"/>
                </a:ext>
              </a:extLst>
            </p:cNvPr>
            <p:cNvSpPr txBox="1"/>
            <p:nvPr/>
          </p:nvSpPr>
          <p:spPr>
            <a:xfrm>
              <a:off x="3132701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4EBC931-F70A-C959-59B0-8B454F501B71}"/>
                </a:ext>
              </a:extLst>
            </p:cNvPr>
            <p:cNvSpPr txBox="1"/>
            <p:nvPr/>
          </p:nvSpPr>
          <p:spPr>
            <a:xfrm>
              <a:off x="937437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v2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19B67BB-A455-9B79-5BBC-09BA501D5800}"/>
              </a:ext>
            </a:extLst>
          </p:cNvPr>
          <p:cNvSpPr txBox="1"/>
          <p:nvPr/>
        </p:nvSpPr>
        <p:spPr>
          <a:xfrm>
            <a:off x="7867545" y="1200195"/>
            <a:ext cx="1704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(Y/N, v0) → </a:t>
            </a: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0CEC4B-9211-AEDC-5E97-D5077FC6F33D}"/>
              </a:ext>
            </a:extLst>
          </p:cNvPr>
          <p:cNvSpPr txBox="1"/>
          <p:nvPr/>
        </p:nvSpPr>
        <p:spPr>
          <a:xfrm>
            <a:off x="7867545" y="870252"/>
            <a:ext cx="4041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  (S, v0) → (Y/N, v0)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Consolas" panose="020B0609020204030204" pitchFamily="49" charset="0"/>
              </a:rPr>
              <a:t> (S, v1)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187C1CC-D905-9881-2604-6498B5CAA2AF}"/>
              </a:ext>
            </a:extLst>
          </p:cNvPr>
          <p:cNvGrpSpPr/>
          <p:nvPr/>
        </p:nvGrpSpPr>
        <p:grpSpPr>
          <a:xfrm>
            <a:off x="589378" y="4231965"/>
            <a:ext cx="1234406" cy="1195212"/>
            <a:chOff x="8835374" y="800042"/>
            <a:chExt cx="1234406" cy="119521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980EB6E-FF90-EEA0-AB10-58425DCED77A}"/>
                </a:ext>
              </a:extLst>
            </p:cNvPr>
            <p:cNvSpPr/>
            <p:nvPr/>
          </p:nvSpPr>
          <p:spPr>
            <a:xfrm>
              <a:off x="8835519" y="800042"/>
              <a:ext cx="1234261" cy="43593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???</a:t>
              </a: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4CA3833C-2AA4-238E-0F63-514A153C56CE}"/>
                </a:ext>
              </a:extLst>
            </p:cNvPr>
            <p:cNvGrpSpPr/>
            <p:nvPr/>
          </p:nvGrpSpPr>
          <p:grpSpPr>
            <a:xfrm>
              <a:off x="8835374" y="1231301"/>
              <a:ext cx="582356" cy="763953"/>
              <a:chOff x="4943108" y="3547920"/>
              <a:chExt cx="582356" cy="763953"/>
            </a:xfrm>
          </p:grpSpPr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4B8375E-4014-E1D3-EBDC-A6BEEE06C428}"/>
                  </a:ext>
                </a:extLst>
              </p:cNvPr>
              <p:cNvSpPr txBox="1"/>
              <p:nvPr/>
            </p:nvSpPr>
            <p:spPr>
              <a:xfrm>
                <a:off x="4943108" y="4004096"/>
                <a:ext cx="58221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latin typeface="Consolas" panose="020B0609020204030204" pitchFamily="49" charset="0"/>
                  </a:rPr>
                  <a:t>True</a:t>
                </a:r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B2A8B94D-0A43-09AA-8C15-D0FCE341BF31}"/>
                  </a:ext>
                </a:extLst>
              </p:cNvPr>
              <p:cNvCxnSpPr/>
              <p:nvPr/>
            </p:nvCxnSpPr>
            <p:spPr>
              <a:xfrm>
                <a:off x="4950287" y="3547920"/>
                <a:ext cx="0" cy="732197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81CD0ED-C539-AF94-A713-50F218A785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43253" y="4287151"/>
                <a:ext cx="582211" cy="0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996715C-BB3C-A8BC-4339-7CD9BD6C5E31}"/>
              </a:ext>
            </a:extLst>
          </p:cNvPr>
          <p:cNvSpPr txBox="1"/>
          <p:nvPr/>
        </p:nvSpPr>
        <p:spPr>
          <a:xfrm>
            <a:off x="8574756" y="439502"/>
            <a:ext cx="2491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QCFG Productions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13F55A-F2EC-0DFE-13E8-B7E820FFA26A}"/>
              </a:ext>
            </a:extLst>
          </p:cNvPr>
          <p:cNvSpPr txBox="1"/>
          <p:nvPr/>
        </p:nvSpPr>
        <p:spPr>
          <a:xfrm>
            <a:off x="326555" y="5889507"/>
            <a:ext cx="716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36DD038-7F38-194B-5171-F229CCFE11ED}"/>
              </a:ext>
            </a:extLst>
          </p:cNvPr>
          <p:cNvSpPr txBox="1"/>
          <p:nvPr/>
        </p:nvSpPr>
        <p:spPr>
          <a:xfrm>
            <a:off x="338471" y="6378677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found 1 event. It’s “Show and Tell” from 11:00 am to 11:30 am on Thursday.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3D9604-D055-B253-6158-5B6E820EE4FA}"/>
              </a:ext>
            </a:extLst>
          </p:cNvPr>
          <p:cNvSpPr txBox="1"/>
          <p:nvPr/>
        </p:nvSpPr>
        <p:spPr>
          <a:xfrm>
            <a:off x="338328" y="6373085"/>
            <a:ext cx="8597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Yes,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found 1 event. It’s “Show and Tell” from 11:00 am to 11:30 am on Thursday.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E71FA39-39C4-752D-7703-07B576ACE711}"/>
              </a:ext>
            </a:extLst>
          </p:cNvPr>
          <p:cNvSpPr/>
          <p:nvPr/>
        </p:nvSpPr>
        <p:spPr>
          <a:xfrm>
            <a:off x="1046375" y="6393377"/>
            <a:ext cx="400854" cy="369332"/>
          </a:xfrm>
          <a:prstGeom prst="rect">
            <a:avLst/>
          </a:prstGeom>
          <a:noFill/>
          <a:ln w="28575">
            <a:solidFill>
              <a:srgbClr val="C80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942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66"/>
    </mc:Choice>
    <mc:Fallback xmlns="">
      <p:transition spd="slow" advTm="86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87 -0.00255 L 0.36315 -0.391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4" y="-19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65 -0.0088 L 0.74283 -0.6835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62" y="-3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9675 -0.75695 L -3.54167E-6 2.22222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844" y="3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7" grpId="0"/>
      <p:bldP spid="23" grpId="0" animBg="1"/>
      <p:bldP spid="2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5D304FC-B1E9-00ED-0964-3197071F932D}"/>
              </a:ext>
            </a:extLst>
          </p:cNvPr>
          <p:cNvSpPr/>
          <p:nvPr/>
        </p:nvSpPr>
        <p:spPr>
          <a:xfrm>
            <a:off x="338471" y="808997"/>
            <a:ext cx="6002078" cy="23614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3F7B7-8A90-17DA-C3F6-C9F20751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10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09C773-994F-F3C0-5C14-89C697EAF27D}"/>
              </a:ext>
            </a:extLst>
          </p:cNvPr>
          <p:cNvSpPr txBox="1"/>
          <p:nvPr/>
        </p:nvSpPr>
        <p:spPr>
          <a:xfrm>
            <a:off x="466061" y="439502"/>
            <a:ext cx="402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User: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Do I have any meetings tomorrow?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FDA777-227E-7492-D5FB-9C61E745947F}"/>
              </a:ext>
            </a:extLst>
          </p:cNvPr>
          <p:cNvSpPr txBox="1"/>
          <p:nvPr/>
        </p:nvSpPr>
        <p:spPr>
          <a:xfrm>
            <a:off x="466061" y="983362"/>
            <a:ext cx="4996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nonEmpty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</a:t>
            </a:r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findEventsOnDate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(tomorrow()))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FE0144A-CD35-35A0-84DC-1829E508A410}"/>
              </a:ext>
            </a:extLst>
          </p:cNvPr>
          <p:cNvGrpSpPr/>
          <p:nvPr/>
        </p:nvGrpSpPr>
        <p:grpSpPr>
          <a:xfrm>
            <a:off x="544919" y="1553803"/>
            <a:ext cx="5717654" cy="802033"/>
            <a:chOff x="544919" y="1553803"/>
            <a:chExt cx="5717654" cy="80203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60A46A0-D0FA-B6D5-36B4-FC6908E4725B}"/>
                </a:ext>
              </a:extLst>
            </p:cNvPr>
            <p:cNvGrpSpPr/>
            <p:nvPr/>
          </p:nvGrpSpPr>
          <p:grpSpPr>
            <a:xfrm>
              <a:off x="544919" y="1553803"/>
              <a:ext cx="5717654" cy="435935"/>
              <a:chOff x="300370" y="3095524"/>
              <a:chExt cx="5717654" cy="435935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2C59C7F-2F4D-BA0E-53D8-3817E17EE895}"/>
                  </a:ext>
                </a:extLst>
              </p:cNvPr>
              <p:cNvSpPr/>
              <p:nvPr/>
            </p:nvSpPr>
            <p:spPr>
              <a:xfrm>
                <a:off x="300370" y="3095524"/>
                <a:ext cx="1220086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tomorrow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42E1B0D-9038-FD4B-2CF4-2C62214BB0A7}"/>
                  </a:ext>
                </a:extLst>
              </p:cNvPr>
              <p:cNvSpPr/>
              <p:nvPr/>
            </p:nvSpPr>
            <p:spPr>
              <a:xfrm>
                <a:off x="2153976" y="3095524"/>
                <a:ext cx="2237268" cy="43593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findEventsOnDate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018D0F7-2796-2EA0-C200-73E8665FEF17}"/>
                  </a:ext>
                </a:extLst>
              </p:cNvPr>
              <p:cNvSpPr/>
              <p:nvPr/>
            </p:nvSpPr>
            <p:spPr>
              <a:xfrm>
                <a:off x="4783763" y="3095524"/>
                <a:ext cx="1234261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nonEmpty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9B57733-E3B9-C698-4D5C-708ED78C421B}"/>
                  </a:ext>
                </a:extLst>
              </p:cNvPr>
              <p:cNvCxnSpPr>
                <a:cxnSpLocks/>
                <a:stCxn id="5" idx="3"/>
                <a:endCxn id="6" idx="1"/>
              </p:cNvCxnSpPr>
              <p:nvPr/>
            </p:nvCxnSpPr>
            <p:spPr>
              <a:xfrm>
                <a:off x="1520456" y="3313492"/>
                <a:ext cx="63352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A3C72868-00AF-36AB-2D65-473BA9DDAC15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>
                <a:off x="4391244" y="3313492"/>
                <a:ext cx="392519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F3250D2-758E-4E2C-4136-60C35FEA3110}"/>
                </a:ext>
              </a:extLst>
            </p:cNvPr>
            <p:cNvSpPr txBox="1"/>
            <p:nvPr/>
          </p:nvSpPr>
          <p:spPr>
            <a:xfrm>
              <a:off x="5348546" y="198650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6C00D4E-A38F-1CF1-5AC6-C432F70A792F}"/>
                </a:ext>
              </a:extLst>
            </p:cNvPr>
            <p:cNvSpPr txBox="1"/>
            <p:nvPr/>
          </p:nvSpPr>
          <p:spPr>
            <a:xfrm>
              <a:off x="3132701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4EBC931-F70A-C959-59B0-8B454F501B71}"/>
                </a:ext>
              </a:extLst>
            </p:cNvPr>
            <p:cNvSpPr txBox="1"/>
            <p:nvPr/>
          </p:nvSpPr>
          <p:spPr>
            <a:xfrm>
              <a:off x="937437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v2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19B67BB-A455-9B79-5BBC-09BA501D5800}"/>
              </a:ext>
            </a:extLst>
          </p:cNvPr>
          <p:cNvSpPr txBox="1"/>
          <p:nvPr/>
        </p:nvSpPr>
        <p:spPr>
          <a:xfrm>
            <a:off x="7868726" y="1200195"/>
            <a:ext cx="2003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(Y/N, v0) →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0CEC4B-9211-AEDC-5E97-D5077FC6F33D}"/>
              </a:ext>
            </a:extLst>
          </p:cNvPr>
          <p:cNvSpPr txBox="1"/>
          <p:nvPr/>
        </p:nvSpPr>
        <p:spPr>
          <a:xfrm>
            <a:off x="7868726" y="870252"/>
            <a:ext cx="4041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  (S, v0) → (Y/N, v0)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Consolas" panose="020B0609020204030204" pitchFamily="49" charset="0"/>
              </a:rPr>
              <a:t> (S, v1)</a:t>
            </a:r>
          </a:p>
        </p:txBody>
      </p:sp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116E87D5-8CC0-EF3B-0BB5-80922C46A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347531"/>
              </p:ext>
            </p:extLst>
          </p:nvPr>
        </p:nvGraphicFramePr>
        <p:xfrm>
          <a:off x="338471" y="3386207"/>
          <a:ext cx="6135873" cy="3037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5873">
                  <a:extLst>
                    <a:ext uri="{9D8B030D-6E8A-4147-A177-3AD203B41FA5}">
                      <a16:colId xmlns:a16="http://schemas.microsoft.com/office/drawing/2014/main" val="608490676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Head: 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onsolas"/>
                        </a:rPr>
                        <a:t>S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77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Body: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284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9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 Template: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16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i="1">
                          <a:latin typeface="Times New Roman"/>
                        </a:rPr>
                        <a:t>I found </a:t>
                      </a:r>
                      <a:r>
                        <a:rPr lang="en-US" sz="1600" i="0">
                          <a:latin typeface="Consolas"/>
                        </a:rPr>
                        <a:t>{LEX &lt;</a:t>
                      </a:r>
                      <a:r>
                        <a:rPr lang="en-US" sz="1600" i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onsolas"/>
                        </a:rPr>
                        <a:t>num</a:t>
                      </a:r>
                      <a:r>
                        <a:rPr lang="en-US" sz="1600" i="0">
                          <a:latin typeface="Consolas"/>
                        </a:rPr>
                        <a:t>&gt;}</a:t>
                      </a:r>
                      <a:r>
                        <a:rPr lang="en-US" sz="1600" i="1">
                          <a:latin typeface="Times New Roman"/>
                        </a:rPr>
                        <a:t> event. It’s </a:t>
                      </a:r>
                      <a:r>
                        <a:rPr lang="en-US" sz="1600" i="0">
                          <a:latin typeface="Consolas"/>
                        </a:rPr>
                        <a:t>{EVENT &lt;</a:t>
                      </a:r>
                      <a:r>
                        <a:rPr lang="en-US" sz="1600" i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onsolas"/>
                        </a:rPr>
                        <a:t>event</a:t>
                      </a:r>
                      <a:r>
                        <a:rPr lang="en-US" sz="1600" i="0">
                          <a:latin typeface="Consolas"/>
                        </a:rPr>
                        <a:t>&gt;}</a:t>
                      </a:r>
                      <a:r>
                        <a:rPr lang="en-US" sz="1600" i="1">
                          <a:latin typeface="Times New Roman"/>
                        </a:rPr>
                        <a:t>.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52456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090BD0D-C3FD-1A75-587A-32562AF37BE9}"/>
              </a:ext>
            </a:extLst>
          </p:cNvPr>
          <p:cNvSpPr txBox="1"/>
          <p:nvPr/>
        </p:nvSpPr>
        <p:spPr>
          <a:xfrm>
            <a:off x="7868726" y="1569527"/>
            <a:ext cx="4323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  (S, v1) →</a:t>
            </a: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60CB19D-EE65-34CA-751F-965DDE5462E3}"/>
              </a:ext>
            </a:extLst>
          </p:cNvPr>
          <p:cNvGrpSpPr/>
          <p:nvPr/>
        </p:nvGrpSpPr>
        <p:grpSpPr>
          <a:xfrm>
            <a:off x="1895793" y="1985697"/>
            <a:ext cx="2739197" cy="1156763"/>
            <a:chOff x="1895793" y="1985697"/>
            <a:chExt cx="2739197" cy="1156763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A15B3848-EA84-9429-9E69-4B2CD1FB866E}"/>
                </a:ext>
              </a:extLst>
            </p:cNvPr>
            <p:cNvGrpSpPr/>
            <p:nvPr/>
          </p:nvGrpSpPr>
          <p:grpSpPr>
            <a:xfrm>
              <a:off x="3494913" y="2740681"/>
              <a:ext cx="979755" cy="381697"/>
              <a:chOff x="2270937" y="3902041"/>
              <a:chExt cx="979755" cy="381697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1B22CEB-0A07-6551-0DEF-819056FD3199}"/>
                  </a:ext>
                </a:extLst>
              </p:cNvPr>
              <p:cNvSpPr txBox="1"/>
              <p:nvPr/>
            </p:nvSpPr>
            <p:spPr>
              <a:xfrm>
                <a:off x="2270937" y="3975961"/>
                <a:ext cx="97975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latin typeface="Consolas" panose="020B0609020204030204" pitchFamily="49" charset="0"/>
                  </a:rPr>
                  <a:t>Event(…)</a:t>
                </a:r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5B0B7BD6-D3B8-80D8-4E5D-6F6B24BB18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937" y="3902041"/>
                <a:ext cx="0" cy="361615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7F27B526-92F7-FF5B-87D2-C1018BFE37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937" y="4263656"/>
                <a:ext cx="979755" cy="0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E5B0F31-1C59-B65C-8DEE-AB9C0B3E9B7E}"/>
                </a:ext>
              </a:extLst>
            </p:cNvPr>
            <p:cNvGrpSpPr/>
            <p:nvPr/>
          </p:nvGrpSpPr>
          <p:grpSpPr>
            <a:xfrm>
              <a:off x="2288457" y="2390181"/>
              <a:ext cx="390947" cy="752279"/>
              <a:chOff x="258456" y="3531459"/>
              <a:chExt cx="390947" cy="752279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43DB6034-DF98-AD77-4FC5-231674606B21}"/>
                  </a:ext>
                </a:extLst>
              </p:cNvPr>
              <p:cNvCxnSpPr/>
              <p:nvPr/>
            </p:nvCxnSpPr>
            <p:spPr>
              <a:xfrm>
                <a:off x="300369" y="3531459"/>
                <a:ext cx="0" cy="732197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2F71674D-0A28-5285-2688-3D8CE96595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0369" y="4263656"/>
                <a:ext cx="349034" cy="0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6C741D4-1CDA-767B-871B-8D2D11B225A6}"/>
                  </a:ext>
                </a:extLst>
              </p:cNvPr>
              <p:cNvSpPr txBox="1"/>
              <p:nvPr/>
            </p:nvSpPr>
            <p:spPr>
              <a:xfrm>
                <a:off x="258456" y="3975961"/>
                <a:ext cx="284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latin typeface="Consolas" panose="020B0609020204030204" pitchFamily="49" charset="0"/>
                  </a:rPr>
                  <a:t>1</a:t>
                </a:r>
              </a:p>
            </p:txBody>
          </p:sp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E7857ECC-983D-D1E7-8597-0ED84B2B3490}"/>
                </a:ext>
              </a:extLst>
            </p:cNvPr>
            <p:cNvCxnSpPr>
              <a:cxnSpLocks/>
              <a:endCxn id="20" idx="0"/>
            </p:cNvCxnSpPr>
            <p:nvPr/>
          </p:nvCxnSpPr>
          <p:spPr>
            <a:xfrm>
              <a:off x="2690037" y="1985697"/>
              <a:ext cx="0" cy="32107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02D4DBD-4917-9C96-A633-A5E17A98506F}"/>
                </a:ext>
              </a:extLst>
            </p:cNvPr>
            <p:cNvSpPr/>
            <p:nvPr/>
          </p:nvSpPr>
          <p:spPr>
            <a:xfrm>
              <a:off x="2331067" y="2306770"/>
              <a:ext cx="717939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size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5231F43-F63D-32CB-05A1-A24797D24759}"/>
                </a:ext>
              </a:extLst>
            </p:cNvPr>
            <p:cNvSpPr/>
            <p:nvPr/>
          </p:nvSpPr>
          <p:spPr>
            <a:xfrm>
              <a:off x="3493911" y="2304746"/>
              <a:ext cx="717939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head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84F18488-50FD-BF26-FBF5-5CE0A5746EB0}"/>
                </a:ext>
              </a:extLst>
            </p:cNvPr>
            <p:cNvCxnSpPr>
              <a:cxnSpLocks/>
              <a:endCxn id="21" idx="0"/>
            </p:cNvCxnSpPr>
            <p:nvPr/>
          </p:nvCxnSpPr>
          <p:spPr>
            <a:xfrm>
              <a:off x="3852880" y="1985697"/>
              <a:ext cx="1" cy="31904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A86A27D8-3D7D-513F-F6C4-70862EE80DAE}"/>
                </a:ext>
              </a:extLst>
            </p:cNvPr>
            <p:cNvSpPr txBox="1"/>
            <p:nvPr/>
          </p:nvSpPr>
          <p:spPr>
            <a:xfrm>
              <a:off x="1895793" y="2376043"/>
              <a:ext cx="4379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v3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FE65CD0-D333-55F1-E32B-E0D62FD2DCA0}"/>
                </a:ext>
              </a:extLst>
            </p:cNvPr>
            <p:cNvSpPr txBox="1"/>
            <p:nvPr/>
          </p:nvSpPr>
          <p:spPr>
            <a:xfrm>
              <a:off x="4197050" y="2352571"/>
              <a:ext cx="4379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v4</a:t>
              </a: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9C3903F2-C31E-104B-905D-2D9B5887B3B7}"/>
              </a:ext>
            </a:extLst>
          </p:cNvPr>
          <p:cNvSpPr txBox="1"/>
          <p:nvPr/>
        </p:nvSpPr>
        <p:spPr>
          <a:xfrm>
            <a:off x="8574756" y="439502"/>
            <a:ext cx="2491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QCFG Productions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90CBC2F-54B1-03D0-FADD-306313473D8E}"/>
              </a:ext>
            </a:extLst>
          </p:cNvPr>
          <p:cNvSpPr txBox="1"/>
          <p:nvPr/>
        </p:nvSpPr>
        <p:spPr>
          <a:xfrm>
            <a:off x="2756314" y="6030181"/>
            <a:ext cx="27447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It’s </a:t>
            </a:r>
            <a:r>
              <a:rPr lang="en-US">
                <a:latin typeface="Consolas" panose="020B0609020204030204" pitchFamily="49" charset="0"/>
              </a:rPr>
              <a:t>(EVENT, </a:t>
            </a:r>
            <a:r>
              <a:rPr lang="en-US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v4</a:t>
            </a:r>
            <a:r>
              <a:rPr lang="en-US">
                <a:latin typeface="Consolas" panose="020B0609020204030204" pitchFamily="49" charset="0"/>
              </a:rPr>
              <a:t>)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89B5177-FF7D-66C3-8BCC-7BE40CBEC91C}"/>
              </a:ext>
            </a:extLst>
          </p:cNvPr>
          <p:cNvGrpSpPr/>
          <p:nvPr/>
        </p:nvGrpSpPr>
        <p:grpSpPr>
          <a:xfrm>
            <a:off x="466061" y="4236016"/>
            <a:ext cx="4485231" cy="1382931"/>
            <a:chOff x="7399552" y="4382129"/>
            <a:chExt cx="4485231" cy="1382931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1B77107F-6DE6-5BB3-5753-1D7A498174B9}"/>
                </a:ext>
              </a:extLst>
            </p:cNvPr>
            <p:cNvGrpSpPr/>
            <p:nvPr/>
          </p:nvGrpSpPr>
          <p:grpSpPr>
            <a:xfrm>
              <a:off x="7399552" y="4382129"/>
              <a:ext cx="4106648" cy="442969"/>
              <a:chOff x="8014176" y="822902"/>
              <a:chExt cx="4106648" cy="442969"/>
            </a:xfrm>
          </p:grpSpPr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ADE5E17D-1009-62EE-D3C1-3FF982F2BC97}"/>
                  </a:ext>
                </a:extLst>
              </p:cNvPr>
              <p:cNvSpPr/>
              <p:nvPr/>
            </p:nvSpPr>
            <p:spPr>
              <a:xfrm>
                <a:off x="8014176" y="829936"/>
                <a:ext cx="1247152" cy="43593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>
                    <a:solidFill>
                      <a:schemeClr val="accent1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???</a:t>
                </a: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E10F9F01-7262-14A6-FA9F-67775435B268}"/>
                  </a:ext>
                </a:extLst>
              </p:cNvPr>
              <p:cNvSpPr/>
              <p:nvPr/>
            </p:nvSpPr>
            <p:spPr>
              <a:xfrm>
                <a:off x="9867650" y="822902"/>
                <a:ext cx="2253174" cy="43593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findEventsOnDate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63" name="Straight Arrow Connector 62">
                <a:extLst>
                  <a:ext uri="{FF2B5EF4-FFF2-40B4-BE49-F238E27FC236}">
                    <a16:creationId xmlns:a16="http://schemas.microsoft.com/office/drawing/2014/main" id="{65FD342C-2AA2-8625-D13C-A88FDEDE69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61328" y="1045407"/>
                <a:ext cx="606322" cy="2497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6A4C63FB-B64E-2F5C-4D23-F711BD1C3CEF}"/>
                </a:ext>
              </a:extLst>
            </p:cNvPr>
            <p:cNvCxnSpPr>
              <a:cxnSpLocks/>
              <a:endCxn id="54" idx="0"/>
            </p:cNvCxnSpPr>
            <p:nvPr/>
          </p:nvCxnSpPr>
          <p:spPr>
            <a:xfrm>
              <a:off x="9563863" y="4821447"/>
              <a:ext cx="0" cy="32107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49ECB43-E943-587B-AD5D-B07B8F69ECD5}"/>
                </a:ext>
              </a:extLst>
            </p:cNvPr>
            <p:cNvSpPr/>
            <p:nvPr/>
          </p:nvSpPr>
          <p:spPr>
            <a:xfrm>
              <a:off x="9204893" y="5142520"/>
              <a:ext cx="717939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size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CDFA3E2-4701-75C0-5A05-6B792E31802D}"/>
                </a:ext>
              </a:extLst>
            </p:cNvPr>
            <p:cNvSpPr/>
            <p:nvPr/>
          </p:nvSpPr>
          <p:spPr>
            <a:xfrm>
              <a:off x="10353667" y="5140496"/>
              <a:ext cx="717939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head</a:t>
              </a: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C639C92E-7537-FB99-DE1F-9B1CBD8CE98B}"/>
                </a:ext>
              </a:extLst>
            </p:cNvPr>
            <p:cNvCxnSpPr>
              <a:cxnSpLocks/>
              <a:endCxn id="55" idx="0"/>
            </p:cNvCxnSpPr>
            <p:nvPr/>
          </p:nvCxnSpPr>
          <p:spPr>
            <a:xfrm>
              <a:off x="10712636" y="4821447"/>
              <a:ext cx="1" cy="31904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A3E254D-91AA-3A88-787A-6EC2B4515137}"/>
                </a:ext>
              </a:extLst>
            </p:cNvPr>
            <p:cNvSpPr txBox="1"/>
            <p:nvPr/>
          </p:nvSpPr>
          <p:spPr>
            <a:xfrm>
              <a:off x="8683913" y="5358463"/>
              <a:ext cx="56911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>
                  <a:solidFill>
                    <a:schemeClr val="accent4">
                      <a:lumMod val="75000"/>
                    </a:schemeClr>
                  </a:solidFill>
                  <a:latin typeface="Consolas" panose="020B0609020204030204" pitchFamily="49" charset="0"/>
                </a:rPr>
                <a:t>num</a:t>
              </a:r>
              <a:endParaRPr lang="en-US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6B0AA9E-389D-5972-6028-87EF7F4B40CF}"/>
                </a:ext>
              </a:extLst>
            </p:cNvPr>
            <p:cNvSpPr txBox="1"/>
            <p:nvPr/>
          </p:nvSpPr>
          <p:spPr>
            <a:xfrm>
              <a:off x="11071606" y="5395728"/>
              <a:ext cx="81317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>
                  <a:solidFill>
                    <a:schemeClr val="accent4">
                      <a:lumMod val="75000"/>
                    </a:schemeClr>
                  </a:solidFill>
                  <a:latin typeface="Consolas" panose="020B0609020204030204" pitchFamily="49" charset="0"/>
                </a:rPr>
                <a:t>event</a:t>
              </a:r>
              <a:endParaRPr lang="en-US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4D001E76-8E83-0FE3-C5C1-846D4C5B2FC5}"/>
              </a:ext>
            </a:extLst>
          </p:cNvPr>
          <p:cNvSpPr txBox="1"/>
          <p:nvPr/>
        </p:nvSpPr>
        <p:spPr>
          <a:xfrm>
            <a:off x="338471" y="6378677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Yes,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found 1 event. It’s “Show and Tell” from 11:00 am to 11:30 am on Thursday.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3E77E8F-E8BF-E18F-D2BD-2A4D9F5D417F}"/>
              </a:ext>
            </a:extLst>
          </p:cNvPr>
          <p:cNvSpPr txBox="1"/>
          <p:nvPr/>
        </p:nvSpPr>
        <p:spPr>
          <a:xfrm>
            <a:off x="336088" y="6373368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Yes,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I found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event. It’s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“Show and Tell” from 11:00 am to 11:30 am on Thursday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F1E9E35-7E31-81A3-1049-D8D65439A0E2}"/>
              </a:ext>
            </a:extLst>
          </p:cNvPr>
          <p:cNvSpPr/>
          <p:nvPr/>
        </p:nvSpPr>
        <p:spPr>
          <a:xfrm>
            <a:off x="1538843" y="6378677"/>
            <a:ext cx="711905" cy="369332"/>
          </a:xfrm>
          <a:prstGeom prst="rect">
            <a:avLst/>
          </a:prstGeom>
          <a:noFill/>
          <a:ln w="28575">
            <a:solidFill>
              <a:srgbClr val="C80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CCA0B74-7E50-A8A1-1DD5-01C8D970082C}"/>
              </a:ext>
            </a:extLst>
          </p:cNvPr>
          <p:cNvSpPr/>
          <p:nvPr/>
        </p:nvSpPr>
        <p:spPr>
          <a:xfrm>
            <a:off x="2462181" y="6378677"/>
            <a:ext cx="549117" cy="369332"/>
          </a:xfrm>
          <a:prstGeom prst="rect">
            <a:avLst/>
          </a:prstGeom>
          <a:noFill/>
          <a:ln w="28575">
            <a:solidFill>
              <a:srgbClr val="C80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D7F6633-371B-AC33-0461-A19F4C3FFE22}"/>
              </a:ext>
            </a:extLst>
          </p:cNvPr>
          <p:cNvSpPr/>
          <p:nvPr/>
        </p:nvSpPr>
        <p:spPr>
          <a:xfrm>
            <a:off x="3009196" y="6378677"/>
            <a:ext cx="343064" cy="369332"/>
          </a:xfrm>
          <a:prstGeom prst="rect">
            <a:avLst/>
          </a:prstGeom>
          <a:noFill/>
          <a:ln w="28575">
            <a:solidFill>
              <a:srgbClr val="C80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21B3B79-87A1-C3CB-5CB2-C4B7BC225DCE}"/>
              </a:ext>
            </a:extLst>
          </p:cNvPr>
          <p:cNvSpPr/>
          <p:nvPr/>
        </p:nvSpPr>
        <p:spPr>
          <a:xfrm>
            <a:off x="8635762" y="6378677"/>
            <a:ext cx="166272" cy="369332"/>
          </a:xfrm>
          <a:prstGeom prst="rect">
            <a:avLst/>
          </a:prstGeom>
          <a:noFill/>
          <a:ln w="28575">
            <a:solidFill>
              <a:srgbClr val="C80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164BF2B-3457-0E3C-1A3E-2CBFD5FC6790}"/>
              </a:ext>
            </a:extLst>
          </p:cNvPr>
          <p:cNvSpPr txBox="1"/>
          <p:nvPr/>
        </p:nvSpPr>
        <p:spPr>
          <a:xfrm>
            <a:off x="336889" y="6021615"/>
            <a:ext cx="26767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I found </a:t>
            </a:r>
            <a:r>
              <a:rPr lang="en-US">
                <a:latin typeface="Consolas" panose="020B0609020204030204" pitchFamily="49" charset="0"/>
              </a:rPr>
              <a:t>(LEX, </a:t>
            </a:r>
            <a:r>
              <a:rPr lang="en-US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v3</a:t>
            </a:r>
            <a:r>
              <a:rPr lang="en-US">
                <a:latin typeface="Consolas" panose="020B0609020204030204" pitchFamily="49" charset="0"/>
              </a:rPr>
              <a:t>)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event.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168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00"/>
    </mc:Choice>
    <mc:Fallback xmlns="">
      <p:transition spd="slow" advTm="168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00324 L 0.00559 -0.392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 L 0.54362 -0.6101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4" y="-3050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2 -0.00856 L 0.74401 -0.6476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65" y="-3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31 -0.69953 L 1.45833E-6 -4.44444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61" y="34977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2773 -0.70046 L 8.33333E-7 -4.44444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393" y="35023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031 -0.65115 L 2.5E-6 -4.44444E-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16" y="3254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56 -0.66342 L -4.16667E-6 -4.44444E-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86" y="33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3" grpId="1"/>
      <p:bldP spid="32" grpId="0" animBg="1"/>
      <p:bldP spid="32" grpId="1" animBg="1"/>
      <p:bldP spid="34" grpId="0" animBg="1"/>
      <p:bldP spid="34" grpId="1" animBg="1"/>
      <p:bldP spid="35" grpId="0" animBg="1"/>
      <p:bldP spid="35" grpId="1" animBg="1"/>
      <p:bldP spid="37" grpId="0" animBg="1"/>
      <p:bldP spid="37" grpId="1" animBg="1"/>
      <p:bldP spid="39" grpId="0"/>
      <p:bldP spid="3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CE143629-4AC5-AA25-EF12-AC9B4AE7E73F}"/>
              </a:ext>
            </a:extLst>
          </p:cNvPr>
          <p:cNvSpPr txBox="1"/>
          <p:nvPr/>
        </p:nvSpPr>
        <p:spPr>
          <a:xfrm>
            <a:off x="338328" y="6373368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Yes,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I found 1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event. It’s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“Show and Tell” from 11:00 am to 11:30 am on Thursday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5D304FC-B1E9-00ED-0964-3197071F932D}"/>
              </a:ext>
            </a:extLst>
          </p:cNvPr>
          <p:cNvSpPr/>
          <p:nvPr/>
        </p:nvSpPr>
        <p:spPr>
          <a:xfrm>
            <a:off x="338471" y="808997"/>
            <a:ext cx="6002078" cy="23614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3F7B7-8A90-17DA-C3F6-C9F20751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11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09C773-994F-F3C0-5C14-89C697EAF27D}"/>
              </a:ext>
            </a:extLst>
          </p:cNvPr>
          <p:cNvSpPr txBox="1"/>
          <p:nvPr/>
        </p:nvSpPr>
        <p:spPr>
          <a:xfrm>
            <a:off x="466061" y="439502"/>
            <a:ext cx="402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User: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Do I have any meetings tomorrow?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FDA777-227E-7492-D5FB-9C61E745947F}"/>
              </a:ext>
            </a:extLst>
          </p:cNvPr>
          <p:cNvSpPr txBox="1"/>
          <p:nvPr/>
        </p:nvSpPr>
        <p:spPr>
          <a:xfrm>
            <a:off x="466061" y="983362"/>
            <a:ext cx="4996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nonEmpty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</a:t>
            </a:r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findEventsOnDate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(tomorrow()))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5B3848-EA84-9429-9E69-4B2CD1FB866E}"/>
              </a:ext>
            </a:extLst>
          </p:cNvPr>
          <p:cNvGrpSpPr/>
          <p:nvPr/>
        </p:nvGrpSpPr>
        <p:grpSpPr>
          <a:xfrm>
            <a:off x="3494913" y="2740681"/>
            <a:ext cx="979755" cy="381697"/>
            <a:chOff x="2270937" y="3902041"/>
            <a:chExt cx="979755" cy="38169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1B22CEB-0A07-6551-0DEF-819056FD3199}"/>
                </a:ext>
              </a:extLst>
            </p:cNvPr>
            <p:cNvSpPr txBox="1"/>
            <p:nvPr/>
          </p:nvSpPr>
          <p:spPr>
            <a:xfrm>
              <a:off x="2270937" y="3975961"/>
              <a:ext cx="9797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Event(…)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0B7BD6-D3B8-80D8-4E5D-6F6B24BB18D2}"/>
                </a:ext>
              </a:extLst>
            </p:cNvPr>
            <p:cNvCxnSpPr>
              <a:cxnSpLocks/>
            </p:cNvCxnSpPr>
            <p:nvPr/>
          </p:nvCxnSpPr>
          <p:spPr>
            <a:xfrm>
              <a:off x="2270937" y="3902041"/>
              <a:ext cx="0" cy="361615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F27B526-92F7-FF5B-87D2-C1018BFE379E}"/>
                </a:ext>
              </a:extLst>
            </p:cNvPr>
            <p:cNvCxnSpPr>
              <a:cxnSpLocks/>
            </p:cNvCxnSpPr>
            <p:nvPr/>
          </p:nvCxnSpPr>
          <p:spPr>
            <a:xfrm>
              <a:off x="2270937" y="4263656"/>
              <a:ext cx="979755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E5B0F31-1C59-B65C-8DEE-AB9C0B3E9B7E}"/>
              </a:ext>
            </a:extLst>
          </p:cNvPr>
          <p:cNvGrpSpPr/>
          <p:nvPr/>
        </p:nvGrpSpPr>
        <p:grpSpPr>
          <a:xfrm>
            <a:off x="2288457" y="2390181"/>
            <a:ext cx="390947" cy="752279"/>
            <a:chOff x="258456" y="3531459"/>
            <a:chExt cx="390947" cy="752279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3DB6034-DF98-AD77-4FC5-231674606B21}"/>
                </a:ext>
              </a:extLst>
            </p:cNvPr>
            <p:cNvCxnSpPr/>
            <p:nvPr/>
          </p:nvCxnSpPr>
          <p:spPr>
            <a:xfrm>
              <a:off x="300369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71674D-0A28-5285-2688-3D8CE965955D}"/>
                </a:ext>
              </a:extLst>
            </p:cNvPr>
            <p:cNvCxnSpPr>
              <a:cxnSpLocks/>
            </p:cNvCxnSpPr>
            <p:nvPr/>
          </p:nvCxnSpPr>
          <p:spPr>
            <a:xfrm>
              <a:off x="300369" y="4263656"/>
              <a:ext cx="349034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6C741D4-1CDA-767B-871B-8D2D11B225A6}"/>
                </a:ext>
              </a:extLst>
            </p:cNvPr>
            <p:cNvSpPr txBox="1"/>
            <p:nvPr/>
          </p:nvSpPr>
          <p:spPr>
            <a:xfrm>
              <a:off x="258456" y="3975961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FE0144A-CD35-35A0-84DC-1829E508A410}"/>
              </a:ext>
            </a:extLst>
          </p:cNvPr>
          <p:cNvGrpSpPr/>
          <p:nvPr/>
        </p:nvGrpSpPr>
        <p:grpSpPr>
          <a:xfrm>
            <a:off x="544919" y="1553803"/>
            <a:ext cx="5717654" cy="802033"/>
            <a:chOff x="544919" y="1553803"/>
            <a:chExt cx="5717654" cy="80203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60A46A0-D0FA-B6D5-36B4-FC6908E4725B}"/>
                </a:ext>
              </a:extLst>
            </p:cNvPr>
            <p:cNvGrpSpPr/>
            <p:nvPr/>
          </p:nvGrpSpPr>
          <p:grpSpPr>
            <a:xfrm>
              <a:off x="544919" y="1553803"/>
              <a:ext cx="5717654" cy="435935"/>
              <a:chOff x="300370" y="3095524"/>
              <a:chExt cx="5717654" cy="435935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2C59C7F-2F4D-BA0E-53D8-3817E17EE895}"/>
                  </a:ext>
                </a:extLst>
              </p:cNvPr>
              <p:cNvSpPr/>
              <p:nvPr/>
            </p:nvSpPr>
            <p:spPr>
              <a:xfrm>
                <a:off x="300370" y="3095524"/>
                <a:ext cx="1220086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tomorrow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42E1B0D-9038-FD4B-2CF4-2C62214BB0A7}"/>
                  </a:ext>
                </a:extLst>
              </p:cNvPr>
              <p:cNvSpPr/>
              <p:nvPr/>
            </p:nvSpPr>
            <p:spPr>
              <a:xfrm>
                <a:off x="2153976" y="3095524"/>
                <a:ext cx="2237268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findEventsOnDate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018D0F7-2796-2EA0-C200-73E8665FEF17}"/>
                  </a:ext>
                </a:extLst>
              </p:cNvPr>
              <p:cNvSpPr/>
              <p:nvPr/>
            </p:nvSpPr>
            <p:spPr>
              <a:xfrm>
                <a:off x="4783763" y="3095524"/>
                <a:ext cx="1234261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nonEmpty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9B57733-E3B9-C698-4D5C-708ED78C421B}"/>
                  </a:ext>
                </a:extLst>
              </p:cNvPr>
              <p:cNvCxnSpPr>
                <a:cxnSpLocks/>
                <a:stCxn id="5" idx="3"/>
                <a:endCxn id="6" idx="1"/>
              </p:cNvCxnSpPr>
              <p:nvPr/>
            </p:nvCxnSpPr>
            <p:spPr>
              <a:xfrm>
                <a:off x="1520456" y="3313492"/>
                <a:ext cx="63352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A3C72868-00AF-36AB-2D65-473BA9DDAC15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>
                <a:off x="4391244" y="3313492"/>
                <a:ext cx="392519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F3250D2-758E-4E2C-4136-60C35FEA3110}"/>
                </a:ext>
              </a:extLst>
            </p:cNvPr>
            <p:cNvSpPr txBox="1"/>
            <p:nvPr/>
          </p:nvSpPr>
          <p:spPr>
            <a:xfrm>
              <a:off x="5348546" y="198650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6C00D4E-A38F-1CF1-5AC6-C432F70A792F}"/>
                </a:ext>
              </a:extLst>
            </p:cNvPr>
            <p:cNvSpPr txBox="1"/>
            <p:nvPr/>
          </p:nvSpPr>
          <p:spPr>
            <a:xfrm>
              <a:off x="3132701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4EBC931-F70A-C959-59B0-8B454F501B71}"/>
                </a:ext>
              </a:extLst>
            </p:cNvPr>
            <p:cNvSpPr txBox="1"/>
            <p:nvPr/>
          </p:nvSpPr>
          <p:spPr>
            <a:xfrm>
              <a:off x="937437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v2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19B67BB-A455-9B79-5BBC-09BA501D5800}"/>
              </a:ext>
            </a:extLst>
          </p:cNvPr>
          <p:cNvSpPr txBox="1"/>
          <p:nvPr/>
        </p:nvSpPr>
        <p:spPr>
          <a:xfrm>
            <a:off x="7868726" y="1200195"/>
            <a:ext cx="2003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(Y/N, v0) →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0CEC4B-9211-AEDC-5E97-D5077FC6F33D}"/>
              </a:ext>
            </a:extLst>
          </p:cNvPr>
          <p:cNvSpPr txBox="1"/>
          <p:nvPr/>
        </p:nvSpPr>
        <p:spPr>
          <a:xfrm>
            <a:off x="7868726" y="870252"/>
            <a:ext cx="4041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  (S, v0) → (Y/N, v0)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Consolas" panose="020B0609020204030204" pitchFamily="49" charset="0"/>
              </a:rPr>
              <a:t> (S, v1)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90BD0D-C3FD-1A75-587A-32562AF37BE9}"/>
              </a:ext>
            </a:extLst>
          </p:cNvPr>
          <p:cNvSpPr txBox="1"/>
          <p:nvPr/>
        </p:nvSpPr>
        <p:spPr>
          <a:xfrm>
            <a:off x="7868726" y="1569527"/>
            <a:ext cx="4323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  (S, v1) →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I found </a:t>
            </a:r>
            <a:r>
              <a:rPr lang="en-US">
                <a:latin typeface="Consolas" panose="020B0609020204030204" pitchFamily="49" charset="0"/>
              </a:rPr>
              <a:t>(LEX, v3)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event . </a:t>
            </a:r>
          </a:p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It’s </a:t>
            </a:r>
            <a:r>
              <a:rPr lang="en-US">
                <a:latin typeface="Consolas" panose="020B0609020204030204" pitchFamily="49" charset="0"/>
              </a:rPr>
              <a:t>(EVENT, v4)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7857ECC-983D-D1E7-8597-0ED84B2B3490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2690037" y="1985697"/>
            <a:ext cx="0" cy="32107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F02D4DBD-4917-9C96-A633-A5E17A98506F}"/>
              </a:ext>
            </a:extLst>
          </p:cNvPr>
          <p:cNvSpPr/>
          <p:nvPr/>
        </p:nvSpPr>
        <p:spPr>
          <a:xfrm>
            <a:off x="2331067" y="2306770"/>
            <a:ext cx="717939" cy="4359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latin typeface="Consolas" panose="020B0609020204030204" pitchFamily="49" charset="0"/>
              </a:rPr>
              <a:t>size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5231F43-F63D-32CB-05A1-A24797D24759}"/>
              </a:ext>
            </a:extLst>
          </p:cNvPr>
          <p:cNvSpPr/>
          <p:nvPr/>
        </p:nvSpPr>
        <p:spPr>
          <a:xfrm>
            <a:off x="3493911" y="2304746"/>
            <a:ext cx="717939" cy="43593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4F18488-50FD-BF26-FBF5-5CE0A5746EB0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3852880" y="1985697"/>
            <a:ext cx="1" cy="31904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A86A27D8-3D7D-513F-F6C4-70862EE80DAE}"/>
              </a:ext>
            </a:extLst>
          </p:cNvPr>
          <p:cNvSpPr txBox="1"/>
          <p:nvPr/>
        </p:nvSpPr>
        <p:spPr>
          <a:xfrm>
            <a:off x="1895793" y="2376043"/>
            <a:ext cx="437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v3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FE65CD0-D333-55F1-E32B-E0D62FD2DCA0}"/>
              </a:ext>
            </a:extLst>
          </p:cNvPr>
          <p:cNvSpPr txBox="1"/>
          <p:nvPr/>
        </p:nvSpPr>
        <p:spPr>
          <a:xfrm>
            <a:off x="4197050" y="2352571"/>
            <a:ext cx="437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v4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008DE2-4FAC-5338-FDBE-4A33913B3FCE}"/>
              </a:ext>
            </a:extLst>
          </p:cNvPr>
          <p:cNvSpPr txBox="1"/>
          <p:nvPr/>
        </p:nvSpPr>
        <p:spPr>
          <a:xfrm>
            <a:off x="7868726" y="2215858"/>
            <a:ext cx="4323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(LEX, v3) →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7BD2EF-965F-CDAC-6924-A4122189D2A1}"/>
              </a:ext>
            </a:extLst>
          </p:cNvPr>
          <p:cNvSpPr txBox="1"/>
          <p:nvPr/>
        </p:nvSpPr>
        <p:spPr>
          <a:xfrm>
            <a:off x="7629240" y="2560633"/>
            <a:ext cx="4323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(EVENT, v4) →</a:t>
            </a: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D3FFC5-741B-079F-9081-9C2FE5150A78}"/>
              </a:ext>
            </a:extLst>
          </p:cNvPr>
          <p:cNvSpPr txBox="1"/>
          <p:nvPr/>
        </p:nvSpPr>
        <p:spPr>
          <a:xfrm>
            <a:off x="8574756" y="439502"/>
            <a:ext cx="2491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QCFG Productions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15D5270-06E9-85D8-F085-ECC20A2A8082}"/>
              </a:ext>
            </a:extLst>
          </p:cNvPr>
          <p:cNvSpPr txBox="1"/>
          <p:nvPr/>
        </p:nvSpPr>
        <p:spPr>
          <a:xfrm>
            <a:off x="193675" y="4042952"/>
            <a:ext cx="867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Termination Condition: All </a:t>
            </a:r>
            <a:r>
              <a:rPr lang="en-US" err="1"/>
              <a:t>nonterminals</a:t>
            </a:r>
            <a:r>
              <a:rPr lang="en-US"/>
              <a:t> are expanded.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4B415C2-D856-998A-7A2A-988D8DDB94E7}"/>
              </a:ext>
            </a:extLst>
          </p:cNvPr>
          <p:cNvSpPr txBox="1"/>
          <p:nvPr/>
        </p:nvSpPr>
        <p:spPr>
          <a:xfrm>
            <a:off x="9356191" y="2522713"/>
            <a:ext cx="7303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...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8391945-D458-2F26-BB3B-04C5EFA707BD}"/>
              </a:ext>
            </a:extLst>
          </p:cNvPr>
          <p:cNvSpPr txBox="1"/>
          <p:nvPr/>
        </p:nvSpPr>
        <p:spPr>
          <a:xfrm>
            <a:off x="9137220" y="2769856"/>
            <a:ext cx="4379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.</a:t>
            </a:r>
          </a:p>
          <a:p>
            <a:r>
              <a:rPr lang="en-US">
                <a:latin typeface="Consolas" panose="020B0609020204030204" pitchFamily="49" charset="0"/>
              </a:rPr>
              <a:t>.</a:t>
            </a:r>
          </a:p>
          <a:p>
            <a:r>
              <a:rPr lang="en-US">
                <a:latin typeface="Consolas" panose="020B0609020204030204" pitchFamily="49" charset="0"/>
              </a:rPr>
              <a:t>. </a:t>
            </a:r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F23FBB-1CFC-AA61-C794-0780892D0F67}"/>
              </a:ext>
            </a:extLst>
          </p:cNvPr>
          <p:cNvSpPr txBox="1"/>
          <p:nvPr/>
        </p:nvSpPr>
        <p:spPr>
          <a:xfrm>
            <a:off x="338328" y="6373368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Yes, I found 1 event. It’s “Show and Tell” from 11:00 am to 11:30 am on Thursday.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431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00"/>
    </mc:Choice>
    <mc:Fallback xmlns="">
      <p:transition spd="slow" advTm="62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5" grpId="0"/>
      <p:bldP spid="38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CE143629-4AC5-AA25-EF12-AC9B4AE7E73F}"/>
              </a:ext>
            </a:extLst>
          </p:cNvPr>
          <p:cNvSpPr txBox="1"/>
          <p:nvPr/>
        </p:nvSpPr>
        <p:spPr>
          <a:xfrm>
            <a:off x="338328" y="6373368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Yes,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I found 1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event. It’s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“Show and Tell” from 11:00 am to 11:30 am on Thursday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5D304FC-B1E9-00ED-0964-3197071F932D}"/>
              </a:ext>
            </a:extLst>
          </p:cNvPr>
          <p:cNvSpPr/>
          <p:nvPr/>
        </p:nvSpPr>
        <p:spPr>
          <a:xfrm>
            <a:off x="338471" y="808997"/>
            <a:ext cx="6002078" cy="23614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3F7B7-8A90-17DA-C3F6-C9F20751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12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09C773-994F-F3C0-5C14-89C697EAF27D}"/>
              </a:ext>
            </a:extLst>
          </p:cNvPr>
          <p:cNvSpPr txBox="1"/>
          <p:nvPr/>
        </p:nvSpPr>
        <p:spPr>
          <a:xfrm>
            <a:off x="466061" y="439502"/>
            <a:ext cx="402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User: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Do I have any meetings tomorrow?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FDA777-227E-7492-D5FB-9C61E745947F}"/>
              </a:ext>
            </a:extLst>
          </p:cNvPr>
          <p:cNvSpPr txBox="1"/>
          <p:nvPr/>
        </p:nvSpPr>
        <p:spPr>
          <a:xfrm>
            <a:off x="466061" y="983362"/>
            <a:ext cx="4996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nonEmpty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</a:t>
            </a:r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findEventsOnDate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(tomorrow()))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5B3848-EA84-9429-9E69-4B2CD1FB866E}"/>
              </a:ext>
            </a:extLst>
          </p:cNvPr>
          <p:cNvGrpSpPr/>
          <p:nvPr/>
        </p:nvGrpSpPr>
        <p:grpSpPr>
          <a:xfrm>
            <a:off x="3494913" y="2740681"/>
            <a:ext cx="979755" cy="381697"/>
            <a:chOff x="2270937" y="3902041"/>
            <a:chExt cx="979755" cy="38169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1B22CEB-0A07-6551-0DEF-819056FD3199}"/>
                </a:ext>
              </a:extLst>
            </p:cNvPr>
            <p:cNvSpPr txBox="1"/>
            <p:nvPr/>
          </p:nvSpPr>
          <p:spPr>
            <a:xfrm>
              <a:off x="2270937" y="3975961"/>
              <a:ext cx="9797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Event(…)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0B7BD6-D3B8-80D8-4E5D-6F6B24BB18D2}"/>
                </a:ext>
              </a:extLst>
            </p:cNvPr>
            <p:cNvCxnSpPr>
              <a:cxnSpLocks/>
            </p:cNvCxnSpPr>
            <p:nvPr/>
          </p:nvCxnSpPr>
          <p:spPr>
            <a:xfrm>
              <a:off x="2270937" y="3902041"/>
              <a:ext cx="0" cy="361615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F27B526-92F7-FF5B-87D2-C1018BFE379E}"/>
                </a:ext>
              </a:extLst>
            </p:cNvPr>
            <p:cNvCxnSpPr>
              <a:cxnSpLocks/>
            </p:cNvCxnSpPr>
            <p:nvPr/>
          </p:nvCxnSpPr>
          <p:spPr>
            <a:xfrm>
              <a:off x="2270937" y="4263656"/>
              <a:ext cx="979755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E5B0F31-1C59-B65C-8DEE-AB9C0B3E9B7E}"/>
              </a:ext>
            </a:extLst>
          </p:cNvPr>
          <p:cNvGrpSpPr/>
          <p:nvPr/>
        </p:nvGrpSpPr>
        <p:grpSpPr>
          <a:xfrm>
            <a:off x="2288457" y="2390181"/>
            <a:ext cx="390947" cy="752279"/>
            <a:chOff x="258456" y="3531459"/>
            <a:chExt cx="390947" cy="752279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3DB6034-DF98-AD77-4FC5-231674606B21}"/>
                </a:ext>
              </a:extLst>
            </p:cNvPr>
            <p:cNvCxnSpPr/>
            <p:nvPr/>
          </p:nvCxnSpPr>
          <p:spPr>
            <a:xfrm>
              <a:off x="300369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71674D-0A28-5285-2688-3D8CE965955D}"/>
                </a:ext>
              </a:extLst>
            </p:cNvPr>
            <p:cNvCxnSpPr>
              <a:cxnSpLocks/>
            </p:cNvCxnSpPr>
            <p:nvPr/>
          </p:nvCxnSpPr>
          <p:spPr>
            <a:xfrm>
              <a:off x="300369" y="4263656"/>
              <a:ext cx="349034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6C741D4-1CDA-767B-871B-8D2D11B225A6}"/>
                </a:ext>
              </a:extLst>
            </p:cNvPr>
            <p:cNvSpPr txBox="1"/>
            <p:nvPr/>
          </p:nvSpPr>
          <p:spPr>
            <a:xfrm>
              <a:off x="258456" y="3975961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1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FE0144A-CD35-35A0-84DC-1829E508A410}"/>
              </a:ext>
            </a:extLst>
          </p:cNvPr>
          <p:cNvGrpSpPr/>
          <p:nvPr/>
        </p:nvGrpSpPr>
        <p:grpSpPr>
          <a:xfrm>
            <a:off x="544919" y="1553803"/>
            <a:ext cx="5717654" cy="802033"/>
            <a:chOff x="544919" y="1553803"/>
            <a:chExt cx="5717654" cy="80203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60A46A0-D0FA-B6D5-36B4-FC6908E4725B}"/>
                </a:ext>
              </a:extLst>
            </p:cNvPr>
            <p:cNvGrpSpPr/>
            <p:nvPr/>
          </p:nvGrpSpPr>
          <p:grpSpPr>
            <a:xfrm>
              <a:off x="544919" y="1553803"/>
              <a:ext cx="5717654" cy="435935"/>
              <a:chOff x="300370" y="3095524"/>
              <a:chExt cx="5717654" cy="435935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2C59C7F-2F4D-BA0E-53D8-3817E17EE895}"/>
                  </a:ext>
                </a:extLst>
              </p:cNvPr>
              <p:cNvSpPr/>
              <p:nvPr/>
            </p:nvSpPr>
            <p:spPr>
              <a:xfrm>
                <a:off x="300370" y="3095524"/>
                <a:ext cx="1220086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tomorrow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42E1B0D-9038-FD4B-2CF4-2C62214BB0A7}"/>
                  </a:ext>
                </a:extLst>
              </p:cNvPr>
              <p:cNvSpPr/>
              <p:nvPr/>
            </p:nvSpPr>
            <p:spPr>
              <a:xfrm>
                <a:off x="2153976" y="3095524"/>
                <a:ext cx="2237268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findEventsOnDate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018D0F7-2796-2EA0-C200-73E8665FEF17}"/>
                  </a:ext>
                </a:extLst>
              </p:cNvPr>
              <p:cNvSpPr/>
              <p:nvPr/>
            </p:nvSpPr>
            <p:spPr>
              <a:xfrm>
                <a:off x="4783763" y="3095524"/>
                <a:ext cx="1234261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nonEmpty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9B57733-E3B9-C698-4D5C-708ED78C421B}"/>
                  </a:ext>
                </a:extLst>
              </p:cNvPr>
              <p:cNvCxnSpPr>
                <a:cxnSpLocks/>
                <a:stCxn id="5" idx="3"/>
                <a:endCxn id="6" idx="1"/>
              </p:cNvCxnSpPr>
              <p:nvPr/>
            </p:nvCxnSpPr>
            <p:spPr>
              <a:xfrm>
                <a:off x="1520456" y="3313492"/>
                <a:ext cx="63352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A3C72868-00AF-36AB-2D65-473BA9DDAC15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>
                <a:off x="4391244" y="3313492"/>
                <a:ext cx="392519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F3250D2-758E-4E2C-4136-60C35FEA3110}"/>
                </a:ext>
              </a:extLst>
            </p:cNvPr>
            <p:cNvSpPr txBox="1"/>
            <p:nvPr/>
          </p:nvSpPr>
          <p:spPr>
            <a:xfrm>
              <a:off x="5348546" y="198650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6C00D4E-A38F-1CF1-5AC6-C432F70A792F}"/>
                </a:ext>
              </a:extLst>
            </p:cNvPr>
            <p:cNvSpPr txBox="1"/>
            <p:nvPr/>
          </p:nvSpPr>
          <p:spPr>
            <a:xfrm>
              <a:off x="3132701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4EBC931-F70A-C959-59B0-8B454F501B71}"/>
                </a:ext>
              </a:extLst>
            </p:cNvPr>
            <p:cNvSpPr txBox="1"/>
            <p:nvPr/>
          </p:nvSpPr>
          <p:spPr>
            <a:xfrm>
              <a:off x="937437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v2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19B67BB-A455-9B79-5BBC-09BA501D5800}"/>
              </a:ext>
            </a:extLst>
          </p:cNvPr>
          <p:cNvSpPr txBox="1"/>
          <p:nvPr/>
        </p:nvSpPr>
        <p:spPr>
          <a:xfrm>
            <a:off x="7868726" y="1200195"/>
            <a:ext cx="2003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(Y/N, v0) →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0CEC4B-9211-AEDC-5E97-D5077FC6F33D}"/>
              </a:ext>
            </a:extLst>
          </p:cNvPr>
          <p:cNvSpPr txBox="1"/>
          <p:nvPr/>
        </p:nvSpPr>
        <p:spPr>
          <a:xfrm>
            <a:off x="7868726" y="870252"/>
            <a:ext cx="4041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  (S, v0) → (Y/N, v0)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Consolas" panose="020B0609020204030204" pitchFamily="49" charset="0"/>
              </a:rPr>
              <a:t> (S, v1)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90BD0D-C3FD-1A75-587A-32562AF37BE9}"/>
              </a:ext>
            </a:extLst>
          </p:cNvPr>
          <p:cNvSpPr txBox="1"/>
          <p:nvPr/>
        </p:nvSpPr>
        <p:spPr>
          <a:xfrm>
            <a:off x="7868726" y="1569527"/>
            <a:ext cx="4323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  (S, v1) →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I found </a:t>
            </a:r>
            <a:r>
              <a:rPr lang="en-US">
                <a:latin typeface="Consolas" panose="020B0609020204030204" pitchFamily="49" charset="0"/>
              </a:rPr>
              <a:t>(LEX, v3)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event . </a:t>
            </a:r>
          </a:p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It’s </a:t>
            </a:r>
            <a:r>
              <a:rPr lang="en-US">
                <a:latin typeface="Consolas" panose="020B0609020204030204" pitchFamily="49" charset="0"/>
              </a:rPr>
              <a:t>(EVENT, v4)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7857ECC-983D-D1E7-8597-0ED84B2B3490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2690037" y="1985697"/>
            <a:ext cx="0" cy="32107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F02D4DBD-4917-9C96-A633-A5E17A98506F}"/>
              </a:ext>
            </a:extLst>
          </p:cNvPr>
          <p:cNvSpPr/>
          <p:nvPr/>
        </p:nvSpPr>
        <p:spPr>
          <a:xfrm>
            <a:off x="2331067" y="2306770"/>
            <a:ext cx="717939" cy="4359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latin typeface="Consolas" panose="020B0609020204030204" pitchFamily="49" charset="0"/>
              </a:rPr>
              <a:t>size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5231F43-F63D-32CB-05A1-A24797D24759}"/>
              </a:ext>
            </a:extLst>
          </p:cNvPr>
          <p:cNvSpPr/>
          <p:nvPr/>
        </p:nvSpPr>
        <p:spPr>
          <a:xfrm>
            <a:off x="3493911" y="2304746"/>
            <a:ext cx="717939" cy="43593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  <a:latin typeface="Consolas" panose="020B0609020204030204" pitchFamily="49" charset="0"/>
              </a:rPr>
              <a:t>head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4F18488-50FD-BF26-FBF5-5CE0A5746EB0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3852880" y="1985697"/>
            <a:ext cx="1" cy="31904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A86A27D8-3D7D-513F-F6C4-70862EE80DAE}"/>
              </a:ext>
            </a:extLst>
          </p:cNvPr>
          <p:cNvSpPr txBox="1"/>
          <p:nvPr/>
        </p:nvSpPr>
        <p:spPr>
          <a:xfrm>
            <a:off x="1895793" y="2376043"/>
            <a:ext cx="437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v3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FE65CD0-D333-55F1-E32B-E0D62FD2DCA0}"/>
              </a:ext>
            </a:extLst>
          </p:cNvPr>
          <p:cNvSpPr txBox="1"/>
          <p:nvPr/>
        </p:nvSpPr>
        <p:spPr>
          <a:xfrm>
            <a:off x="4197050" y="2352571"/>
            <a:ext cx="437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v4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008DE2-4FAC-5338-FDBE-4A33913B3FCE}"/>
              </a:ext>
            </a:extLst>
          </p:cNvPr>
          <p:cNvSpPr txBox="1"/>
          <p:nvPr/>
        </p:nvSpPr>
        <p:spPr>
          <a:xfrm>
            <a:off x="7868726" y="2215858"/>
            <a:ext cx="4323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(LEX, v3) →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7BD2EF-965F-CDAC-6924-A4122189D2A1}"/>
              </a:ext>
            </a:extLst>
          </p:cNvPr>
          <p:cNvSpPr txBox="1"/>
          <p:nvPr/>
        </p:nvSpPr>
        <p:spPr>
          <a:xfrm>
            <a:off x="7629240" y="2560633"/>
            <a:ext cx="4323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(EVENT, v4) →</a:t>
            </a: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D3FFC5-741B-079F-9081-9C2FE5150A78}"/>
              </a:ext>
            </a:extLst>
          </p:cNvPr>
          <p:cNvSpPr txBox="1"/>
          <p:nvPr/>
        </p:nvSpPr>
        <p:spPr>
          <a:xfrm>
            <a:off x="8574756" y="439502"/>
            <a:ext cx="2491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QCFG Productions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15D5270-06E9-85D8-F085-ECC20A2A8082}"/>
              </a:ext>
            </a:extLst>
          </p:cNvPr>
          <p:cNvSpPr txBox="1"/>
          <p:nvPr/>
        </p:nvSpPr>
        <p:spPr>
          <a:xfrm>
            <a:off x="193675" y="4042952"/>
            <a:ext cx="867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Termination Condition: All </a:t>
            </a:r>
            <a:r>
              <a:rPr lang="en-US" err="1"/>
              <a:t>nonterminals</a:t>
            </a:r>
            <a:r>
              <a:rPr lang="en-US"/>
              <a:t> are expanded.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AEA10F0-DD92-703E-3129-69B4FD081973}"/>
              </a:ext>
            </a:extLst>
          </p:cNvPr>
          <p:cNvSpPr txBox="1"/>
          <p:nvPr/>
        </p:nvSpPr>
        <p:spPr>
          <a:xfrm>
            <a:off x="193675" y="4397310"/>
            <a:ext cx="57288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There may be multiple applicable transduction rules for each QCFG nonterminal. The resulting QCFG represents </a:t>
            </a:r>
            <a:r>
              <a:rPr lang="en-US" err="1"/>
              <a:t>combinatorially</a:t>
            </a:r>
            <a:r>
              <a:rPr lang="en-US"/>
              <a:t> many truthful responses.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2084139-77BA-518C-47EC-D2B15CF61ECD}"/>
              </a:ext>
            </a:extLst>
          </p:cNvPr>
          <p:cNvSpPr txBox="1"/>
          <p:nvPr/>
        </p:nvSpPr>
        <p:spPr>
          <a:xfrm>
            <a:off x="193675" y="5333067"/>
            <a:ext cx="64462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We intersect the QCFG with a neural LM to select a fluent and appropriate response from these truthful responses.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4B415C2-D856-998A-7A2A-988D8DDB94E7}"/>
              </a:ext>
            </a:extLst>
          </p:cNvPr>
          <p:cNvSpPr txBox="1"/>
          <p:nvPr/>
        </p:nvSpPr>
        <p:spPr>
          <a:xfrm>
            <a:off x="9356191" y="2522713"/>
            <a:ext cx="7303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...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8391945-D458-2F26-BB3B-04C5EFA707BD}"/>
              </a:ext>
            </a:extLst>
          </p:cNvPr>
          <p:cNvSpPr txBox="1"/>
          <p:nvPr/>
        </p:nvSpPr>
        <p:spPr>
          <a:xfrm>
            <a:off x="9137220" y="2769856"/>
            <a:ext cx="4379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.</a:t>
            </a:r>
          </a:p>
          <a:p>
            <a:r>
              <a:rPr lang="en-US">
                <a:latin typeface="Consolas" panose="020B0609020204030204" pitchFamily="49" charset="0"/>
              </a:rPr>
              <a:t>.</a:t>
            </a:r>
          </a:p>
          <a:p>
            <a:r>
              <a:rPr lang="en-US">
                <a:latin typeface="Consolas" panose="020B0609020204030204" pitchFamily="49" charset="0"/>
              </a:rPr>
              <a:t>. </a:t>
            </a:r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F23FBB-1CFC-AA61-C794-0780892D0F67}"/>
              </a:ext>
            </a:extLst>
          </p:cNvPr>
          <p:cNvSpPr txBox="1"/>
          <p:nvPr/>
        </p:nvSpPr>
        <p:spPr>
          <a:xfrm>
            <a:off x="338328" y="6373368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Yes, I found 1 event. It’s “Show and Tell” from 11:00 am to 11:30 am on Thursday.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B5F5F5E-489F-C9FE-AAA9-E68BB1A323B1}"/>
              </a:ext>
            </a:extLst>
          </p:cNvPr>
          <p:cNvSpPr txBox="1"/>
          <p:nvPr/>
        </p:nvSpPr>
        <p:spPr>
          <a:xfrm>
            <a:off x="6406238" y="4051162"/>
            <a:ext cx="572882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(0.8)   I found 1 event. It’s “Show and Tell” from 11:00 am to 11:30 am.</a:t>
            </a:r>
          </a:p>
          <a:p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(0.6)   I found 1 event. It’s “Show and Tell”.</a:t>
            </a:r>
          </a:p>
          <a:p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(0.2)   I found 1 event on Thursday starts on Thursday.</a:t>
            </a:r>
          </a:p>
          <a:p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4469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900"/>
    </mc:Choice>
    <mc:Fallback xmlns="">
      <p:transition spd="slow" advTm="219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AE622-E9AE-E920-42F0-C4190C76A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Constrained Decoding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5F2DD-47D7-A4C8-6F47-1B2EA6EA7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Generate response candidates from a neural LM (pre-trained and preferably fine-tuned), constrained by the QCFG.</a:t>
            </a:r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/>
              <a:t>Can be efficiently performed via an incremental context-free parsing algorithm (</a:t>
            </a:r>
            <a:r>
              <a:rPr lang="en-US" err="1"/>
              <a:t>Earley</a:t>
            </a:r>
            <a:r>
              <a:rPr lang="en-US"/>
              <a:t>, 1970) using the parsing state of the prefix.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4E1FA-E116-4B28-C717-84D475BC3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13</a:t>
            </a:fld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DB9A4D9-1F71-42C0-23BA-B6985310DF48}"/>
              </a:ext>
            </a:extLst>
          </p:cNvPr>
          <p:cNvGrpSpPr/>
          <p:nvPr/>
        </p:nvGrpSpPr>
        <p:grpSpPr>
          <a:xfrm>
            <a:off x="838200" y="2730939"/>
            <a:ext cx="10106317" cy="1517199"/>
            <a:chOff x="1185395" y="4547840"/>
            <a:chExt cx="10106317" cy="151719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3A50D8C-3A6D-41B7-1FA7-CAB8820CCB75}"/>
                </a:ext>
              </a:extLst>
            </p:cNvPr>
            <p:cNvSpPr txBox="1"/>
            <p:nvPr/>
          </p:nvSpPr>
          <p:spPr>
            <a:xfrm>
              <a:off x="3352772" y="5695707"/>
              <a:ext cx="793894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>
                  <a:solidFill>
                    <a:schemeClr val="accent5"/>
                  </a:solidFill>
                </a:rPr>
                <a:t>Shin et al., 2020. </a:t>
              </a:r>
              <a:r>
                <a:rPr lang="en-US" i="1">
                  <a:solidFill>
                    <a:schemeClr val="accent5"/>
                  </a:solidFill>
                </a:rPr>
                <a:t>“Constrained Language Models Yield Few-Shot Semantic Parsers”.</a:t>
              </a: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C703B212-0CBC-36C8-DD4B-BD4E5C5ACC65}"/>
                </a:ext>
              </a:extLst>
            </p:cNvPr>
            <p:cNvGrpSpPr/>
            <p:nvPr/>
          </p:nvGrpSpPr>
          <p:grpSpPr>
            <a:xfrm>
              <a:off x="1185395" y="4547840"/>
              <a:ext cx="9954102" cy="1197596"/>
              <a:chOff x="1399698" y="4934337"/>
              <a:chExt cx="9954102" cy="1197596"/>
            </a:xfrm>
          </p:grpSpPr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2435CD26-7513-F8CB-6CC4-7C907D70789B}"/>
                  </a:ext>
                </a:extLst>
              </p:cNvPr>
              <p:cNvGrpSpPr/>
              <p:nvPr/>
            </p:nvGrpSpPr>
            <p:grpSpPr>
              <a:xfrm>
                <a:off x="1399698" y="4934337"/>
                <a:ext cx="9954102" cy="1197596"/>
                <a:chOff x="1399698" y="4934337"/>
                <a:chExt cx="9954102" cy="1197596"/>
              </a:xfrm>
            </p:grpSpPr>
            <p:grpSp>
              <p:nvGrpSpPr>
                <p:cNvPr id="47" name="Group 46">
                  <a:extLst>
                    <a:ext uri="{FF2B5EF4-FFF2-40B4-BE49-F238E27FC236}">
                      <a16:creationId xmlns:a16="http://schemas.microsoft.com/office/drawing/2014/main" id="{1F72A0FB-2980-2125-D58F-104FAB176A29}"/>
                    </a:ext>
                  </a:extLst>
                </p:cNvPr>
                <p:cNvGrpSpPr/>
                <p:nvPr/>
              </p:nvGrpSpPr>
              <p:grpSpPr>
                <a:xfrm>
                  <a:off x="1399698" y="4934337"/>
                  <a:ext cx="9954102" cy="1197596"/>
                  <a:chOff x="2158189" y="4967778"/>
                  <a:chExt cx="11184480" cy="1345626"/>
                </a:xfrm>
              </p:grpSpPr>
              <p:sp>
                <p:nvSpPr>
                  <p:cNvPr id="15" name="Rounded Rectangle 14">
                    <a:extLst>
                      <a:ext uri="{FF2B5EF4-FFF2-40B4-BE49-F238E27FC236}">
                        <a16:creationId xmlns:a16="http://schemas.microsoft.com/office/drawing/2014/main" id="{2C4E2BDB-6EB7-11DE-140A-AA8BAA0A8C5B}"/>
                      </a:ext>
                    </a:extLst>
                  </p:cNvPr>
                  <p:cNvSpPr/>
                  <p:nvPr/>
                </p:nvSpPr>
                <p:spPr>
                  <a:xfrm>
                    <a:off x="2158189" y="4967778"/>
                    <a:ext cx="11184480" cy="1345626"/>
                  </a:xfrm>
                  <a:prstGeom prst="roundRect">
                    <a:avLst/>
                  </a:prstGeom>
                  <a:solidFill>
                    <a:srgbClr val="D4B8FE">
                      <a:alpha val="28000"/>
                    </a:srgb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200"/>
                  </a:p>
                </p:txBody>
              </p:sp>
              <p:grpSp>
                <p:nvGrpSpPr>
                  <p:cNvPr id="16" name="Group 15">
                    <a:extLst>
                      <a:ext uri="{FF2B5EF4-FFF2-40B4-BE49-F238E27FC236}">
                        <a16:creationId xmlns:a16="http://schemas.microsoft.com/office/drawing/2014/main" id="{90C2FBE3-DD80-306E-44A5-78D2627DC0A7}"/>
                      </a:ext>
                    </a:extLst>
                  </p:cNvPr>
                  <p:cNvGrpSpPr/>
                  <p:nvPr/>
                </p:nvGrpSpPr>
                <p:grpSpPr>
                  <a:xfrm>
                    <a:off x="3255749" y="4978756"/>
                    <a:ext cx="8968199" cy="1324088"/>
                    <a:chOff x="2324989" y="4439631"/>
                    <a:chExt cx="8269149" cy="2195226"/>
                  </a:xfrm>
                </p:grpSpPr>
                <p:grpSp>
                  <p:nvGrpSpPr>
                    <p:cNvPr id="18" name="Group 17">
                      <a:extLst>
                        <a:ext uri="{FF2B5EF4-FFF2-40B4-BE49-F238E27FC236}">
                          <a16:creationId xmlns:a16="http://schemas.microsoft.com/office/drawing/2014/main" id="{E579C14C-E9BB-C371-BB9E-24A5BCF1CF6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966913" y="4439631"/>
                      <a:ext cx="1591667" cy="2195225"/>
                      <a:chOff x="2534475" y="4669017"/>
                      <a:chExt cx="1591667" cy="2195225"/>
                    </a:xfrm>
                  </p:grpSpPr>
                  <p:cxnSp>
                    <p:nvCxnSpPr>
                      <p:cNvPr id="40" name="Curved Connector 45">
                        <a:extLst>
                          <a:ext uri="{FF2B5EF4-FFF2-40B4-BE49-F238E27FC236}">
                            <a16:creationId xmlns:a16="http://schemas.microsoft.com/office/drawing/2014/main" id="{6683B55F-38AF-2F21-D66F-79B2B3057DE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2534475" y="5684197"/>
                        <a:ext cx="762760" cy="3881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1" name="Rectangle 40">
                        <a:extLst>
                          <a:ext uri="{FF2B5EF4-FFF2-40B4-BE49-F238E27FC236}">
                            <a16:creationId xmlns:a16="http://schemas.microsoft.com/office/drawing/2014/main" id="{DE6779B4-448B-E51E-13AD-EA158937C5C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35970" y="5343509"/>
                        <a:ext cx="890172" cy="745342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lvl="0" algn="ctr">
                          <a:defRPr/>
                        </a:pPr>
                        <a:r>
                          <a:rPr lang="en-US" sz="20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found </a:t>
                        </a:r>
                      </a:p>
                    </p:txBody>
                  </p:sp>
                  <p:sp>
                    <p:nvSpPr>
                      <p:cNvPr id="42" name="Rectangle 41">
                        <a:extLst>
                          <a:ext uri="{FF2B5EF4-FFF2-40B4-BE49-F238E27FC236}">
                            <a16:creationId xmlns:a16="http://schemas.microsoft.com/office/drawing/2014/main" id="{B334BE3D-A20B-7A94-19FF-8D9EF962A5B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67124" y="4669017"/>
                        <a:ext cx="692718" cy="860011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lvl="0" algn="ctr">
                          <a:defRPr/>
                        </a:pPr>
                        <a:r>
                          <a:rPr lang="en-US" sz="20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have</a:t>
                        </a:r>
                        <a:r>
                          <a:rPr lang="en-US" sz="24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 </a:t>
                        </a:r>
                      </a:p>
                    </p:txBody>
                  </p:sp>
                  <p:cxnSp>
                    <p:nvCxnSpPr>
                      <p:cNvPr id="43" name="Curved Connector 56">
                        <a:extLst>
                          <a:ext uri="{FF2B5EF4-FFF2-40B4-BE49-F238E27FC236}">
                            <a16:creationId xmlns:a16="http://schemas.microsoft.com/office/drawing/2014/main" id="{18B39A31-DA4F-E7E0-109B-5595D5B4241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2534475" y="5028087"/>
                        <a:ext cx="719971" cy="659993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4" name="Rectangle 43">
                        <a:extLst>
                          <a:ext uri="{FF2B5EF4-FFF2-40B4-BE49-F238E27FC236}">
                            <a16:creationId xmlns:a16="http://schemas.microsoft.com/office/drawing/2014/main" id="{7260EF51-98C3-81A6-0ACB-62893BAC910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67124" y="6098839"/>
                        <a:ext cx="583559" cy="765403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lvl="0" algn="ctr">
                          <a:defRPr/>
                        </a:pPr>
                        <a:r>
                          <a:rPr lang="en-US" sz="24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… </a:t>
                        </a:r>
                      </a:p>
                    </p:txBody>
                  </p:sp>
                  <p:cxnSp>
                    <p:nvCxnSpPr>
                      <p:cNvPr id="45" name="Curved Connector 44">
                        <a:extLst>
                          <a:ext uri="{FF2B5EF4-FFF2-40B4-BE49-F238E27FC236}">
                            <a16:creationId xmlns:a16="http://schemas.microsoft.com/office/drawing/2014/main" id="{382B1EAF-ABE5-5CBE-3E79-1E0DDC6D9F9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2534475" y="5688079"/>
                        <a:ext cx="729745" cy="792881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9" name="Group 18">
                      <a:extLst>
                        <a:ext uri="{FF2B5EF4-FFF2-40B4-BE49-F238E27FC236}">
                          <a16:creationId xmlns:a16="http://schemas.microsoft.com/office/drawing/2014/main" id="{F22D73E1-6002-364E-558B-FEA49435AD2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558579" y="5486795"/>
                      <a:ext cx="915063" cy="832083"/>
                      <a:chOff x="4126141" y="5716181"/>
                      <a:chExt cx="915063" cy="832083"/>
                    </a:xfrm>
                  </p:grpSpPr>
                  <p:cxnSp>
                    <p:nvCxnSpPr>
                      <p:cNvPr id="38" name="Curved Connector 70">
                        <a:extLst>
                          <a:ext uri="{FF2B5EF4-FFF2-40B4-BE49-F238E27FC236}">
                            <a16:creationId xmlns:a16="http://schemas.microsoft.com/office/drawing/2014/main" id="{02BBA4E2-BE78-8C5E-ACF3-68018024858F}"/>
                          </a:ext>
                        </a:extLst>
                      </p:cNvPr>
                      <p:cNvCxnSpPr>
                        <a:cxnSpLocks/>
                        <a:stCxn id="41" idx="3"/>
                      </p:cNvCxnSpPr>
                      <p:nvPr/>
                    </p:nvCxnSpPr>
                    <p:spPr>
                      <a:xfrm>
                        <a:off x="4126141" y="5716181"/>
                        <a:ext cx="396275" cy="506466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39" name="Rectangle 38">
                        <a:extLst>
                          <a:ext uri="{FF2B5EF4-FFF2-40B4-BE49-F238E27FC236}">
                            <a16:creationId xmlns:a16="http://schemas.microsoft.com/office/drawing/2014/main" id="{C008E6DB-9AC5-95AB-337B-917BE7D1D9A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437209" y="5802922"/>
                        <a:ext cx="603995" cy="745342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lvl="0" algn="ctr">
                          <a:defRPr/>
                        </a:pPr>
                        <a:r>
                          <a:rPr lang="en-US" sz="20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1</a:t>
                        </a:r>
                      </a:p>
                    </p:txBody>
                  </p:sp>
                </p:grpSp>
                <p:grpSp>
                  <p:nvGrpSpPr>
                    <p:cNvPr id="20" name="Group 19">
                      <a:extLst>
                        <a:ext uri="{FF2B5EF4-FFF2-40B4-BE49-F238E27FC236}">
                          <a16:creationId xmlns:a16="http://schemas.microsoft.com/office/drawing/2014/main" id="{54D53AD4-87BC-471C-715B-7BE65BB9924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393605" y="4553515"/>
                      <a:ext cx="1477479" cy="1402723"/>
                      <a:chOff x="4961167" y="4782901"/>
                      <a:chExt cx="1477479" cy="1402723"/>
                    </a:xfrm>
                  </p:grpSpPr>
                  <p:cxnSp>
                    <p:nvCxnSpPr>
                      <p:cNvPr id="36" name="Curved Connector 73">
                        <a:extLst>
                          <a:ext uri="{FF2B5EF4-FFF2-40B4-BE49-F238E27FC236}">
                            <a16:creationId xmlns:a16="http://schemas.microsoft.com/office/drawing/2014/main" id="{B3836015-4067-52BC-B19D-908E585E69A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4961167" y="5238117"/>
                        <a:ext cx="728409" cy="947507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37" name="Rectangle 36">
                        <a:extLst>
                          <a:ext uri="{FF2B5EF4-FFF2-40B4-BE49-F238E27FC236}">
                            <a16:creationId xmlns:a16="http://schemas.microsoft.com/office/drawing/2014/main" id="{61B11B52-1816-D715-A0BB-D02582E9311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626932" y="4782901"/>
                        <a:ext cx="811714" cy="745342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lvl="0" algn="ctr">
                          <a:defRPr/>
                        </a:pPr>
                        <a:r>
                          <a:rPr lang="en-US" sz="20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event </a:t>
                        </a:r>
                      </a:p>
                    </p:txBody>
                  </p:sp>
                </p:grpSp>
                <p:grpSp>
                  <p:nvGrpSpPr>
                    <p:cNvPr id="21" name="Group 20">
                      <a:extLst>
                        <a:ext uri="{FF2B5EF4-FFF2-40B4-BE49-F238E27FC236}">
                          <a16:creationId xmlns:a16="http://schemas.microsoft.com/office/drawing/2014/main" id="{030A68DE-C973-327B-7F60-FC93E3E55E1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7818422" y="4956404"/>
                      <a:ext cx="1413204" cy="1092051"/>
                      <a:chOff x="6385984" y="5185790"/>
                      <a:chExt cx="1413204" cy="1092051"/>
                    </a:xfrm>
                  </p:grpSpPr>
                  <p:cxnSp>
                    <p:nvCxnSpPr>
                      <p:cNvPr id="34" name="Curved Connector 79">
                        <a:extLst>
                          <a:ext uri="{FF2B5EF4-FFF2-40B4-BE49-F238E27FC236}">
                            <a16:creationId xmlns:a16="http://schemas.microsoft.com/office/drawing/2014/main" id="{FA4CB6A3-7B6E-49FD-F2FA-869C2E30768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6385984" y="5185790"/>
                        <a:ext cx="601490" cy="783693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35" name="Rectangle 34">
                        <a:extLst>
                          <a:ext uri="{FF2B5EF4-FFF2-40B4-BE49-F238E27FC236}">
                            <a16:creationId xmlns:a16="http://schemas.microsoft.com/office/drawing/2014/main" id="{BEE68F55-3E69-5A76-FEEB-49231C55C92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987474" y="5532499"/>
                        <a:ext cx="811714" cy="745342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lvl="0" algn="ctr">
                          <a:defRPr/>
                        </a:pPr>
                        <a:r>
                          <a:rPr lang="en-US" sz="20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on </a:t>
                        </a:r>
                      </a:p>
                    </p:txBody>
                  </p:sp>
                </p:grpSp>
                <p:grpSp>
                  <p:nvGrpSpPr>
                    <p:cNvPr id="22" name="Group 21">
                      <a:extLst>
                        <a:ext uri="{FF2B5EF4-FFF2-40B4-BE49-F238E27FC236}">
                          <a16:creationId xmlns:a16="http://schemas.microsoft.com/office/drawing/2014/main" id="{32E880FF-1680-B20D-B21D-EF38FBE86D5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9226095" y="4441042"/>
                      <a:ext cx="1368043" cy="1244772"/>
                      <a:chOff x="7793657" y="4670428"/>
                      <a:chExt cx="1368043" cy="1244772"/>
                    </a:xfrm>
                  </p:grpSpPr>
                  <p:cxnSp>
                    <p:nvCxnSpPr>
                      <p:cNvPr id="32" name="Curved Connector 82">
                        <a:extLst>
                          <a:ext uri="{FF2B5EF4-FFF2-40B4-BE49-F238E27FC236}">
                            <a16:creationId xmlns:a16="http://schemas.microsoft.com/office/drawing/2014/main" id="{89ADE57E-0F83-E3B4-B398-850BBBCF190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7793657" y="5130682"/>
                        <a:ext cx="784484" cy="784518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33" name="Rectangle 32">
                        <a:extLst>
                          <a:ext uri="{FF2B5EF4-FFF2-40B4-BE49-F238E27FC236}">
                            <a16:creationId xmlns:a16="http://schemas.microsoft.com/office/drawing/2014/main" id="{9823A809-7A9E-3C2E-0766-025D2C69FE1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8578141" y="4670428"/>
                        <a:ext cx="583559" cy="765403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lvl="0" algn="ctr">
                          <a:defRPr/>
                        </a:pPr>
                        <a:r>
                          <a:rPr lang="en-US" sz="24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… </a:t>
                        </a:r>
                      </a:p>
                    </p:txBody>
                  </p:sp>
                </p:grpSp>
                <p:grpSp>
                  <p:nvGrpSpPr>
                    <p:cNvPr id="23" name="Group 22">
                      <a:extLst>
                        <a:ext uri="{FF2B5EF4-FFF2-40B4-BE49-F238E27FC236}">
                          <a16:creationId xmlns:a16="http://schemas.microsoft.com/office/drawing/2014/main" id="{EBFE430C-60B7-4DA6-5682-CC6C7CAE839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324989" y="4914479"/>
                      <a:ext cx="1485985" cy="1720378"/>
                      <a:chOff x="892551" y="5143865"/>
                      <a:chExt cx="1485985" cy="1720378"/>
                    </a:xfrm>
                  </p:grpSpPr>
                  <p:sp>
                    <p:nvSpPr>
                      <p:cNvPr id="26" name="Rectangle 25">
                        <a:extLst>
                          <a:ext uri="{FF2B5EF4-FFF2-40B4-BE49-F238E27FC236}">
                            <a16:creationId xmlns:a16="http://schemas.microsoft.com/office/drawing/2014/main" id="{041EB029-EB87-0F4B-3041-CF7ADD090F9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615776" y="5362356"/>
                        <a:ext cx="762760" cy="745342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lvl="0" algn="ctr">
                          <a:defRPr/>
                        </a:pPr>
                        <a:r>
                          <a:rPr lang="en-US" sz="20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I</a:t>
                        </a:r>
                      </a:p>
                    </p:txBody>
                  </p:sp>
                  <p:cxnSp>
                    <p:nvCxnSpPr>
                      <p:cNvPr id="27" name="Curved Connector 28">
                        <a:extLst>
                          <a:ext uri="{FF2B5EF4-FFF2-40B4-BE49-F238E27FC236}">
                            <a16:creationId xmlns:a16="http://schemas.microsoft.com/office/drawing/2014/main" id="{C2EC9DE8-CEFF-3D20-0D34-EDAB54ED1C2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892551" y="5740179"/>
                        <a:ext cx="728339" cy="229305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" name="Curved Connector 36">
                        <a:extLst>
                          <a:ext uri="{FF2B5EF4-FFF2-40B4-BE49-F238E27FC236}">
                            <a16:creationId xmlns:a16="http://schemas.microsoft.com/office/drawing/2014/main" id="{5FBF1E8C-55CB-20E2-D997-467B865A3E1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892551" y="5969485"/>
                        <a:ext cx="739573" cy="556424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9" name="Curved Connector 40">
                        <a:extLst>
                          <a:ext uri="{FF2B5EF4-FFF2-40B4-BE49-F238E27FC236}">
                            <a16:creationId xmlns:a16="http://schemas.microsoft.com/office/drawing/2014/main" id="{A268A340-2070-C2F0-7F83-5E8640478B4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892551" y="5143865"/>
                        <a:ext cx="690210" cy="825622"/>
                      </a:xfrm>
                      <a:prstGeom prst="curvedConnector3">
                        <a:avLst>
                          <a:gd name="adj1" fmla="val 50000"/>
                        </a:avLst>
                      </a:prstGeom>
                      <a:ln w="53975">
                        <a:solidFill>
                          <a:srgbClr val="D4B8FE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31" name="Rectangle 30">
                        <a:extLst>
                          <a:ext uri="{FF2B5EF4-FFF2-40B4-BE49-F238E27FC236}">
                            <a16:creationId xmlns:a16="http://schemas.microsoft.com/office/drawing/2014/main" id="{C6F5575D-5C39-7E07-0D76-420B22A0BBE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00133" y="6098840"/>
                        <a:ext cx="583559" cy="765403"/>
                      </a:xfrm>
                      <a:prstGeom prst="rect">
                        <a:avLst/>
                      </a:prstGeom>
                    </p:spPr>
                    <p:txBody>
                      <a:bodyPr wrap="square">
                        <a:spAutoFit/>
                      </a:bodyPr>
                      <a:lstStyle/>
                      <a:p>
                        <a:pPr lvl="0" algn="ctr">
                          <a:defRPr/>
                        </a:pPr>
                        <a:r>
                          <a:rPr lang="en-US" sz="2400" kern="0">
                            <a:gradFill>
                              <a:gsLst>
                                <a:gs pos="2917">
                                  <a:srgbClr val="000000"/>
                                </a:gs>
                                <a:gs pos="30000">
                                  <a:srgbClr val="000000"/>
                                </a:gs>
                              </a:gsLst>
                              <a:lin ang="5400000" scaled="0"/>
                            </a:gradFill>
                            <a:latin typeface="Times" pitchFamily="2" charset="0"/>
                          </a:rPr>
                          <a:t>… </a:t>
                        </a:r>
                      </a:p>
                    </p:txBody>
                  </p:sp>
                </p:grpSp>
                <p:sp>
                  <p:nvSpPr>
                    <p:cNvPr id="24" name="Multiply 89">
                      <a:extLst>
                        <a:ext uri="{FF2B5EF4-FFF2-40B4-BE49-F238E27FC236}">
                          <a16:creationId xmlns:a16="http://schemas.microsoft.com/office/drawing/2014/main" id="{BC94B25C-2C39-6F5F-5F64-BC4063F8A0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082189" y="4487839"/>
                      <a:ext cx="925974" cy="970854"/>
                    </a:xfrm>
                    <a:prstGeom prst="mathMultiply">
                      <a:avLst>
                        <a:gd name="adj1" fmla="val 10450"/>
                      </a:avLst>
                    </a:prstGeom>
                    <a:solidFill>
                      <a:schemeClr val="bg1">
                        <a:lumMod val="50000"/>
                        <a:alpha val="51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n-US" sz="1600">
                        <a:latin typeface="Times" pitchFamily="2" charset="0"/>
                      </a:endParaRPr>
                    </a:p>
                  </p:txBody>
                </p:sp>
                <p:sp>
                  <p:nvSpPr>
                    <p:cNvPr id="25" name="Multiply 91">
                      <a:extLst>
                        <a:ext uri="{FF2B5EF4-FFF2-40B4-BE49-F238E27FC236}">
                          <a16:creationId xmlns:a16="http://schemas.microsoft.com/office/drawing/2014/main" id="{64636A5A-2769-3307-7453-1932AA1471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592171" y="4455951"/>
                      <a:ext cx="925974" cy="970856"/>
                    </a:xfrm>
                    <a:prstGeom prst="mathMultiply">
                      <a:avLst>
                        <a:gd name="adj1" fmla="val 10450"/>
                      </a:avLst>
                    </a:prstGeom>
                    <a:solidFill>
                      <a:schemeClr val="bg1">
                        <a:lumMod val="50000"/>
                        <a:alpha val="51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2000">
                        <a:latin typeface="Times" pitchFamily="2" charset="0"/>
                      </a:endParaRPr>
                    </a:p>
                  </p:txBody>
                </p:sp>
              </p:grpSp>
            </p:grp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EEEEE663-0070-0AAA-70DF-A44A2CC9B0DF}"/>
                    </a:ext>
                  </a:extLst>
                </p:cNvPr>
                <p:cNvSpPr/>
                <p:nvPr/>
              </p:nvSpPr>
              <p:spPr>
                <a:xfrm>
                  <a:off x="3089666" y="5028704"/>
                  <a:ext cx="878903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>
                    <a:defRPr/>
                  </a:pPr>
                  <a:r>
                    <a:rPr lang="en-US" sz="2000" kern="0">
                      <a:gradFill>
                        <a:gsLst>
                          <a:gs pos="2917">
                            <a:srgbClr val="000000"/>
                          </a:gs>
                          <a:gs pos="30000">
                            <a:srgbClr val="000000"/>
                          </a:gs>
                        </a:gsLst>
                        <a:lin ang="5400000" scaled="0"/>
                      </a:gradFill>
                      <a:latin typeface="Times" pitchFamily="2" charset="0"/>
                    </a:rPr>
                    <a:t>The</a:t>
                  </a:r>
                </a:p>
              </p:txBody>
            </p:sp>
          </p:grp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084DE218-FA47-BE59-BE75-4550FB893A8B}"/>
                  </a:ext>
                </a:extLst>
              </p:cNvPr>
              <p:cNvSpPr/>
              <p:nvPr/>
            </p:nvSpPr>
            <p:spPr>
              <a:xfrm>
                <a:off x="1699478" y="5355026"/>
                <a:ext cx="73623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gradFill>
                      <a:gsLst>
                        <a:gs pos="2917">
                          <a:srgbClr val="000000"/>
                        </a:gs>
                        <a:gs pos="30000">
                          <a:srgbClr val="000000"/>
                        </a:gs>
                      </a:gsLst>
                      <a:lin ang="5400000" scaled="0"/>
                    </a:gradFill>
                    <a:effectLst/>
                    <a:uLnTx/>
                    <a:uFillTx/>
                    <a:latin typeface="Times" pitchFamily="2" charset="0"/>
                    <a:ea typeface="+mn-ea"/>
                    <a:cs typeface="+mn-cs"/>
                  </a:rPr>
                  <a:t>…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9065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70"/>
    </mc:Choice>
    <mc:Fallback xmlns="">
      <p:transition spd="slow" advTm="497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418B-6FD8-A83B-34DA-809E4EAED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Experiments with SMCalFlow2Text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5DCD7-A94F-E599-3445-0146FA0C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F35FC3-CB19-EC40-8775-D099F96C1F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BD25B78-8585-9025-2FFF-E6DE3F216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9808779" cy="4351338"/>
          </a:xfrm>
        </p:spPr>
        <p:txBody>
          <a:bodyPr/>
          <a:lstStyle/>
          <a:p>
            <a:r>
              <a:rPr lang="en-US"/>
              <a:t>Experiments with a subset of </a:t>
            </a:r>
            <a:r>
              <a:rPr lang="en-US" err="1"/>
              <a:t>SMCalFlow</a:t>
            </a:r>
            <a:r>
              <a:rPr lang="en-US" baseline="30000"/>
              <a:t>[1]</a:t>
            </a:r>
            <a:r>
              <a:rPr lang="en-US" sz="1800" baseline="30000"/>
              <a:t> </a:t>
            </a:r>
            <a:r>
              <a:rPr lang="en-US"/>
              <a:t>involving calendar event queries</a:t>
            </a:r>
          </a:p>
          <a:p>
            <a:pPr lvl="1"/>
            <a:r>
              <a:rPr lang="en-US"/>
              <a:t>8938 training instances, 1041 test instances</a:t>
            </a:r>
          </a:p>
          <a:p>
            <a:pPr lvl="1"/>
            <a:r>
              <a:rPr lang="en-US"/>
              <a:t>Manually authored 187 transduction rules</a:t>
            </a:r>
          </a:p>
          <a:p>
            <a:r>
              <a:rPr lang="en-US"/>
              <a:t>CodeT5</a:t>
            </a:r>
            <a:r>
              <a:rPr lang="en-US" baseline="30000"/>
              <a:t>[2]</a:t>
            </a:r>
            <a:r>
              <a:rPr lang="en-US"/>
              <a:t> models fine-tuned on the train split</a:t>
            </a:r>
          </a:p>
          <a:p>
            <a:pPr lvl="1"/>
            <a:r>
              <a:rPr lang="en-US" dirty="0"/>
              <a:t>Input is computation graph with execution results</a:t>
            </a:r>
          </a:p>
          <a:p>
            <a:pPr lvl="1"/>
            <a:r>
              <a:rPr lang="en-US" dirty="0"/>
              <a:t>Output is agent response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3D23FA-38D5-84C6-44CB-AE9BF4B41898}"/>
              </a:ext>
            </a:extLst>
          </p:cNvPr>
          <p:cNvSpPr txBox="1"/>
          <p:nvPr/>
        </p:nvSpPr>
        <p:spPr>
          <a:xfrm>
            <a:off x="838199" y="5988734"/>
            <a:ext cx="90044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/>
              <a:t>[1] Semantic Machines et al., 2020. </a:t>
            </a:r>
            <a:r>
              <a:rPr lang="en-US" sz="1200" i="1"/>
              <a:t>“Task-Oriented Dialogue as Dataflow Synthesis”</a:t>
            </a:r>
            <a:r>
              <a:rPr lang="en-US" sz="1200"/>
              <a:t>.</a:t>
            </a:r>
          </a:p>
          <a:p>
            <a:r>
              <a:rPr lang="en-US" sz="1200"/>
              <a:t>[2] Wang et al., 2021. </a:t>
            </a:r>
            <a:r>
              <a:rPr lang="en-US" sz="1200" i="1"/>
              <a:t>“CodeT5: Identifier-Aware Unified Pretrained Encoder-Decoder Models for Code Understanding and Generation”</a:t>
            </a:r>
            <a:r>
              <a:rPr lang="en-US" sz="12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032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66"/>
    </mc:Choice>
    <mc:Fallback xmlns="">
      <p:transition spd="slow" advTm="10966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id="{92C9A916-CAF1-EB2B-3FBA-F17FB6898A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2795474"/>
              </p:ext>
            </p:extLst>
          </p:nvPr>
        </p:nvGraphicFramePr>
        <p:xfrm>
          <a:off x="480069" y="2081089"/>
          <a:ext cx="5748454" cy="4065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8F3418B-6FD8-A83B-34DA-809E4EAED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Human Evaluation on SMCalFlow2Text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5DCD7-A94F-E599-3445-0146FA0C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F35FC3-CB19-EC40-8775-D099F96C1F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0169B4-B290-EBEF-C873-91E09223B22C}"/>
              </a:ext>
            </a:extLst>
          </p:cNvPr>
          <p:cNvSpPr txBox="1"/>
          <p:nvPr/>
        </p:nvSpPr>
        <p:spPr>
          <a:xfrm rot="16200000">
            <a:off x="357940" y="3711918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Score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900077-8D4E-19E9-C217-208F1EB6352B}"/>
              </a:ext>
            </a:extLst>
          </p:cNvPr>
          <p:cNvSpPr txBox="1"/>
          <p:nvPr/>
        </p:nvSpPr>
        <p:spPr>
          <a:xfrm>
            <a:off x="6228523" y="2579194"/>
            <a:ext cx="555303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Human Evaluation on predictions for 297 randomly sampled test examples.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Gold outputs score very high on grammatical correctness and truthfulness as expected.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>
              <a:latin typeface="Aptos" panose="020B00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Constrained decoding from a fine-tuned model produces grammatically correct and truthful responses (very close to gold references).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172770-4B12-E377-E4F2-C9E50DEEE1FF}"/>
              </a:ext>
            </a:extLst>
          </p:cNvPr>
          <p:cNvSpPr/>
          <p:nvPr/>
        </p:nvSpPr>
        <p:spPr>
          <a:xfrm>
            <a:off x="838200" y="5486400"/>
            <a:ext cx="4552950" cy="381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7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775"/>
    </mc:Choice>
    <mc:Fallback xmlns="">
      <p:transition spd="slow" advTm="20775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418B-6FD8-A83B-34DA-809E4EAED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Human Evaluation on SMCalFlow2Text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5DCD7-A94F-E599-3445-0146FA0C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F35FC3-CB19-EC40-8775-D099F96C1F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0169B4-B290-EBEF-C873-91E09223B22C}"/>
              </a:ext>
            </a:extLst>
          </p:cNvPr>
          <p:cNvSpPr txBox="1"/>
          <p:nvPr/>
        </p:nvSpPr>
        <p:spPr>
          <a:xfrm rot="16200000">
            <a:off x="-191" y="3776497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Score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2C163C-218C-8006-DB32-4841A7521237}"/>
              </a:ext>
            </a:extLst>
          </p:cNvPr>
          <p:cNvSpPr txBox="1"/>
          <p:nvPr/>
        </p:nvSpPr>
        <p:spPr>
          <a:xfrm>
            <a:off x="6228523" y="2579194"/>
            <a:ext cx="5553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Baseline 1: Random sampling from the QCFG can produce ungrammatical and non-fluent responses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=&gt; Shows the importance of having LM in our approach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33AEBB-A12C-1E09-9B6D-DBBFAD26D91E}"/>
              </a:ext>
            </a:extLst>
          </p:cNvPr>
          <p:cNvSpPr txBox="1"/>
          <p:nvPr/>
        </p:nvSpPr>
        <p:spPr>
          <a:xfrm>
            <a:off x="6228523" y="3930385"/>
            <a:ext cx="67181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I found </a:t>
            </a:r>
            <a:r>
              <a:rPr lang="en-US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events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on Thursday.</a:t>
            </a:r>
          </a:p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The “Show and Tell” meeting </a:t>
            </a:r>
            <a:r>
              <a:rPr lang="en-US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Thursday starts on Thursday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2" name="Content Placeholder 4">
            <a:extLst>
              <a:ext uri="{FF2B5EF4-FFF2-40B4-BE49-F238E27FC236}">
                <a16:creationId xmlns:a16="http://schemas.microsoft.com/office/drawing/2014/main" id="{A476D590-728D-772B-63CA-27733159BA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7854675"/>
              </p:ext>
            </p:extLst>
          </p:nvPr>
        </p:nvGraphicFramePr>
        <p:xfrm>
          <a:off x="480069" y="2081089"/>
          <a:ext cx="5748454" cy="4065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07EA1F8-E02A-2EFD-ADD7-6048EF67DF9A}"/>
              </a:ext>
            </a:extLst>
          </p:cNvPr>
          <p:cNvSpPr/>
          <p:nvPr/>
        </p:nvSpPr>
        <p:spPr>
          <a:xfrm>
            <a:off x="3562350" y="5486400"/>
            <a:ext cx="1828800" cy="381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2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00"/>
    </mc:Choice>
    <mc:Fallback xmlns="">
      <p:transition spd="slow" advTm="73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A2A80249-CD75-51F8-3417-0339BE0492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0302236"/>
              </p:ext>
            </p:extLst>
          </p:nvPr>
        </p:nvGraphicFramePr>
        <p:xfrm>
          <a:off x="480069" y="2081089"/>
          <a:ext cx="5748454" cy="4065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8F3418B-6FD8-A83B-34DA-809E4EAED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Evaluation on SMCalFlow2Text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5DCD7-A94F-E599-3445-0146FA0C8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F35FC3-CB19-EC40-8775-D099F96C1F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0169B4-B290-EBEF-C873-91E09223B22C}"/>
              </a:ext>
            </a:extLst>
          </p:cNvPr>
          <p:cNvSpPr txBox="1"/>
          <p:nvPr/>
        </p:nvSpPr>
        <p:spPr>
          <a:xfrm rot="16200000">
            <a:off x="-3313" y="3763957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Score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2C163C-218C-8006-DB32-4841A7521237}"/>
              </a:ext>
            </a:extLst>
          </p:cNvPr>
          <p:cNvSpPr txBox="1"/>
          <p:nvPr/>
        </p:nvSpPr>
        <p:spPr>
          <a:xfrm>
            <a:off x="6228523" y="2579194"/>
            <a:ext cx="55530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Baseline 2: Decoding from the fine-tuned neural model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(conditioned on the computation graph and execution results, but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without </a:t>
            </a:r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constraining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</a:t>
            </a:r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using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dataflow transduction)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  <a:t>can produce grammatically fluent responses, but they score low on truthfulness.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Aptos" panose="020B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ptos" panose="020B0004020202020204"/>
              </a:rPr>
              <a:t>=&gt; Shows the importance of QCFG constraints in our approach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Aptos" panose="020B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50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33"/>
    </mc:Choice>
    <mc:Fallback xmlns="">
      <p:transition spd="slow" advTm="13733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72E45-3141-A547-1861-878DA710C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Qualitative Examples</a:t>
            </a:r>
            <a:endParaRPr lang="en-US"/>
          </a:p>
        </p:txBody>
      </p:sp>
      <p:pic>
        <p:nvPicPr>
          <p:cNvPr id="6" name="Content Placeholder 5" descr="A picture containing text, screenshot, font, number&#10;&#10;Description automatically generated">
            <a:extLst>
              <a:ext uri="{FF2B5EF4-FFF2-40B4-BE49-F238E27FC236}">
                <a16:creationId xmlns:a16="http://schemas.microsoft.com/office/drawing/2014/main" id="{8F0C3161-3CEA-281A-6A0D-02F6191809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52351"/>
          <a:stretch/>
        </p:blipFill>
        <p:spPr>
          <a:xfrm>
            <a:off x="659684" y="2110236"/>
            <a:ext cx="10872632" cy="283900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4C3BB-9AB7-1B71-4C8F-CAE603CF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37"/>
    </mc:Choice>
    <mc:Fallback xmlns="">
      <p:transition spd="slow" advTm="1773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F2D1FA92-3905-8FD3-A768-B23F0D937DCF}"/>
              </a:ext>
            </a:extLst>
          </p:cNvPr>
          <p:cNvGrpSpPr/>
          <p:nvPr/>
        </p:nvGrpSpPr>
        <p:grpSpPr>
          <a:xfrm>
            <a:off x="1247821" y="601736"/>
            <a:ext cx="10723642" cy="2622161"/>
            <a:chOff x="1247821" y="601736"/>
            <a:chExt cx="10723642" cy="2622161"/>
          </a:xfrm>
        </p:grpSpPr>
        <p:sp>
          <p:nvSpPr>
            <p:cNvPr id="6" name="Rectangle: Rounded Corners 14">
              <a:extLst>
                <a:ext uri="{FF2B5EF4-FFF2-40B4-BE49-F238E27FC236}">
                  <a16:creationId xmlns:a16="http://schemas.microsoft.com/office/drawing/2014/main" id="{AC60CB2F-0E9E-EDF0-9813-686C8F17F336}"/>
                </a:ext>
              </a:extLst>
            </p:cNvPr>
            <p:cNvSpPr/>
            <p:nvPr/>
          </p:nvSpPr>
          <p:spPr>
            <a:xfrm>
              <a:off x="1247821" y="1085085"/>
              <a:ext cx="6531823" cy="213881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1303C7BB-5A55-602C-DED1-F8F42AAB5C76}"/>
                </a:ext>
              </a:extLst>
            </p:cNvPr>
            <p:cNvSpPr txBox="1"/>
            <p:nvPr/>
          </p:nvSpPr>
          <p:spPr>
            <a:xfrm>
              <a:off x="7911104" y="601736"/>
              <a:ext cx="406035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>
                  <a:solidFill>
                    <a:schemeClr val="accent1">
                      <a:lumMod val="75000"/>
                    </a:schemeClr>
                  </a:solidFill>
                </a:rPr>
                <a:t>Computation</a:t>
              </a:r>
            </a:p>
            <a:p>
              <a:r>
                <a:rPr lang="en-US" sz="1400">
                  <a:solidFill>
                    <a:schemeClr val="accent1">
                      <a:lumMod val="75000"/>
                    </a:schemeClr>
                  </a:solidFill>
                </a:rPr>
                <a:t>(Semantic Machines et al., 2020. </a:t>
              </a:r>
              <a:r>
                <a:rPr lang="en-US" sz="1400" i="1">
                  <a:solidFill>
                    <a:schemeClr val="accent1">
                      <a:lumMod val="75000"/>
                    </a:schemeClr>
                  </a:solidFill>
                </a:rPr>
                <a:t>“Task-Oriented Dialogue as Dataflow Synthesis”</a:t>
              </a:r>
              <a:r>
                <a:rPr lang="en-US" sz="1400">
                  <a:solidFill>
                    <a:schemeClr val="accent1">
                      <a:lumMod val="75000"/>
                    </a:schemeClr>
                  </a:solidFill>
                </a:rPr>
                <a:t>.)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071F2EF-04EF-B6E7-8E15-2EB1851D50A1}"/>
              </a:ext>
            </a:extLst>
          </p:cNvPr>
          <p:cNvGrpSpPr/>
          <p:nvPr/>
        </p:nvGrpSpPr>
        <p:grpSpPr>
          <a:xfrm>
            <a:off x="1247821" y="3288133"/>
            <a:ext cx="6531827" cy="994224"/>
            <a:chOff x="1247821" y="3288133"/>
            <a:chExt cx="6531827" cy="994224"/>
          </a:xfrm>
        </p:grpSpPr>
        <p:sp>
          <p:nvSpPr>
            <p:cNvPr id="62" name="Rectangle: Rounded Corners 14">
              <a:extLst>
                <a:ext uri="{FF2B5EF4-FFF2-40B4-BE49-F238E27FC236}">
                  <a16:creationId xmlns:a16="http://schemas.microsoft.com/office/drawing/2014/main" id="{B28BF32A-DCBB-AFE3-F7D6-1519027E45C4}"/>
                </a:ext>
              </a:extLst>
            </p:cNvPr>
            <p:cNvSpPr/>
            <p:nvPr/>
          </p:nvSpPr>
          <p:spPr>
            <a:xfrm>
              <a:off x="1247821" y="3288133"/>
              <a:ext cx="6531827" cy="99422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F1B390D-103A-9D7F-1056-3812AB9B768E}"/>
                </a:ext>
              </a:extLst>
            </p:cNvPr>
            <p:cNvSpPr txBox="1"/>
            <p:nvPr/>
          </p:nvSpPr>
          <p:spPr>
            <a:xfrm>
              <a:off x="1417958" y="3421234"/>
              <a:ext cx="29633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Agent: </a:t>
              </a:r>
              <a:r>
                <a:rPr lang="en-US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You have three events.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55EE5DA-E3A2-632C-5950-AA191CDA7C68}"/>
                </a:ext>
              </a:extLst>
            </p:cNvPr>
            <p:cNvSpPr txBox="1"/>
            <p:nvPr/>
          </p:nvSpPr>
          <p:spPr>
            <a:xfrm>
              <a:off x="1417958" y="3774830"/>
              <a:ext cx="28309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Agent: </a:t>
              </a:r>
              <a:r>
                <a:rPr lang="en-US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You have five events.</a:t>
              </a:r>
            </a:p>
          </p:txBody>
        </p:sp>
        <p:pic>
          <p:nvPicPr>
            <p:cNvPr id="73" name="Graphic 72" descr="Checkmark with solid fill">
              <a:extLst>
                <a:ext uri="{FF2B5EF4-FFF2-40B4-BE49-F238E27FC236}">
                  <a16:creationId xmlns:a16="http://schemas.microsoft.com/office/drawing/2014/main" id="{91829B1C-39C0-71E3-6C4C-E2A93AE3B1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244172" y="3854786"/>
              <a:ext cx="274320" cy="251144"/>
            </a:xfrm>
            <a:prstGeom prst="rect">
              <a:avLst/>
            </a:prstGeom>
          </p:spPr>
        </p:pic>
        <p:pic>
          <p:nvPicPr>
            <p:cNvPr id="74" name="Graphic 73" descr="Close with solid fill">
              <a:extLst>
                <a:ext uri="{FF2B5EF4-FFF2-40B4-BE49-F238E27FC236}">
                  <a16:creationId xmlns:a16="http://schemas.microsoft.com/office/drawing/2014/main" id="{312CA3B6-4023-BE19-8313-9C44F62C48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328503" y="3498243"/>
              <a:ext cx="269337" cy="251144"/>
            </a:xfrm>
            <a:prstGeom prst="rect">
              <a:avLst/>
            </a:prstGeom>
          </p:spPr>
        </p:pic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C2F4B9-FDB4-22B1-6D70-2FE645218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33BE1F-4C34-42C5-2ED8-624A2026D163}"/>
              </a:ext>
            </a:extLst>
          </p:cNvPr>
          <p:cNvSpPr txBox="1"/>
          <p:nvPr/>
        </p:nvSpPr>
        <p:spPr>
          <a:xfrm>
            <a:off x="1247822" y="664230"/>
            <a:ext cx="4965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User: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How many events are on my calendar today?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7AE44E-3ECB-EBF1-8771-4C39C07CF7A9}"/>
              </a:ext>
            </a:extLst>
          </p:cNvPr>
          <p:cNvSpPr txBox="1"/>
          <p:nvPr/>
        </p:nvSpPr>
        <p:spPr>
          <a:xfrm>
            <a:off x="1379281" y="1216996"/>
            <a:ext cx="4110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size(</a:t>
            </a:r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findEventsOnDate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(today()))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029FE74-CDBD-DD6B-4A8C-358290EA7EC8}"/>
              </a:ext>
            </a:extLst>
          </p:cNvPr>
          <p:cNvGrpSpPr/>
          <p:nvPr/>
        </p:nvGrpSpPr>
        <p:grpSpPr>
          <a:xfrm>
            <a:off x="1416225" y="2223372"/>
            <a:ext cx="5107517" cy="752279"/>
            <a:chOff x="1416225" y="2223372"/>
            <a:chExt cx="5107517" cy="75227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EC10254-52F9-2486-6D49-E4074CA26536}"/>
                </a:ext>
              </a:extLst>
            </p:cNvPr>
            <p:cNvSpPr txBox="1"/>
            <p:nvPr/>
          </p:nvSpPr>
          <p:spPr>
            <a:xfrm>
              <a:off x="3311746" y="2667874"/>
              <a:ext cx="18742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List(Event(…), …)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DF49B68-54B8-A671-270C-08BDA04117AC}"/>
                </a:ext>
              </a:extLst>
            </p:cNvPr>
            <p:cNvCxnSpPr/>
            <p:nvPr/>
          </p:nvCxnSpPr>
          <p:spPr>
            <a:xfrm>
              <a:off x="3311746" y="2223372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01C261-8707-66DD-0488-CBE4DDFCEC80}"/>
                </a:ext>
              </a:extLst>
            </p:cNvPr>
            <p:cNvCxnSpPr>
              <a:cxnSpLocks/>
            </p:cNvCxnSpPr>
            <p:nvPr/>
          </p:nvCxnSpPr>
          <p:spPr>
            <a:xfrm>
              <a:off x="3311746" y="2955569"/>
              <a:ext cx="197385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3DBF075-0779-AFEB-299A-7627EC465F2B}"/>
                </a:ext>
              </a:extLst>
            </p:cNvPr>
            <p:cNvCxnSpPr/>
            <p:nvPr/>
          </p:nvCxnSpPr>
          <p:spPr>
            <a:xfrm>
              <a:off x="1458138" y="2223372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CD15A95-3ACA-EE52-F25D-2BD82899FA4E}"/>
                </a:ext>
              </a:extLst>
            </p:cNvPr>
            <p:cNvCxnSpPr>
              <a:cxnSpLocks/>
            </p:cNvCxnSpPr>
            <p:nvPr/>
          </p:nvCxnSpPr>
          <p:spPr>
            <a:xfrm>
              <a:off x="1458138" y="2955569"/>
              <a:ext cx="169102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89AD219-4335-6399-9462-77EBAEE0B01A}"/>
                </a:ext>
              </a:extLst>
            </p:cNvPr>
            <p:cNvSpPr txBox="1"/>
            <p:nvPr/>
          </p:nvSpPr>
          <p:spPr>
            <a:xfrm>
              <a:off x="1416225" y="2667874"/>
              <a:ext cx="17748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Date(2022, 1, 3)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DE13D25-BD04-84A8-DD13-ED533ED68E1A}"/>
                </a:ext>
              </a:extLst>
            </p:cNvPr>
            <p:cNvSpPr txBox="1"/>
            <p:nvPr/>
          </p:nvSpPr>
          <p:spPr>
            <a:xfrm>
              <a:off x="5941531" y="2667874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5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A664D8E-1185-E569-EC58-CEE2AFD33BEB}"/>
                </a:ext>
              </a:extLst>
            </p:cNvPr>
            <p:cNvCxnSpPr/>
            <p:nvPr/>
          </p:nvCxnSpPr>
          <p:spPr>
            <a:xfrm>
              <a:off x="5941531" y="2223372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EF45C92-686A-499B-45BF-495BE1EB40D1}"/>
                </a:ext>
              </a:extLst>
            </p:cNvPr>
            <p:cNvCxnSpPr>
              <a:cxnSpLocks/>
            </p:cNvCxnSpPr>
            <p:nvPr/>
          </p:nvCxnSpPr>
          <p:spPr>
            <a:xfrm>
              <a:off x="5941531" y="2955569"/>
              <a:ext cx="582211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3E8F996-C86B-8938-48E9-E2C93A144781}"/>
              </a:ext>
            </a:extLst>
          </p:cNvPr>
          <p:cNvGrpSpPr/>
          <p:nvPr/>
        </p:nvGrpSpPr>
        <p:grpSpPr>
          <a:xfrm>
            <a:off x="1458139" y="1787437"/>
            <a:ext cx="5717654" cy="435935"/>
            <a:chOff x="1458139" y="1787437"/>
            <a:chExt cx="5717654" cy="43593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CDC5D84-C755-C2AE-B9C0-AC82F4B0C520}"/>
                </a:ext>
              </a:extLst>
            </p:cNvPr>
            <p:cNvSpPr/>
            <p:nvPr/>
          </p:nvSpPr>
          <p:spPr>
            <a:xfrm>
              <a:off x="1458139" y="1787437"/>
              <a:ext cx="1220086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today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95D1CE8-5749-F904-6732-7B2F28B84D50}"/>
                </a:ext>
              </a:extLst>
            </p:cNvPr>
            <p:cNvSpPr/>
            <p:nvPr/>
          </p:nvSpPr>
          <p:spPr>
            <a:xfrm>
              <a:off x="3311745" y="1787437"/>
              <a:ext cx="2237268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err="1">
                  <a:solidFill>
                    <a:schemeClr val="tx1"/>
                  </a:solidFill>
                  <a:latin typeface="Consolas" panose="020B0609020204030204" pitchFamily="49" charset="0"/>
                </a:rPr>
                <a:t>findEventsOnDate</a:t>
              </a:r>
              <a:endParaRPr lang="en-US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01602C1-6C76-D32F-B00A-0A1E7CDC2D7B}"/>
                </a:ext>
              </a:extLst>
            </p:cNvPr>
            <p:cNvSpPr/>
            <p:nvPr/>
          </p:nvSpPr>
          <p:spPr>
            <a:xfrm>
              <a:off x="5941532" y="1787437"/>
              <a:ext cx="1234261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size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1238A3B-03D1-99E1-96C1-8EDF42F65A10}"/>
                </a:ext>
              </a:extLst>
            </p:cNvPr>
            <p:cNvCxnSpPr>
              <a:cxnSpLocks/>
              <a:stCxn id="26" idx="3"/>
              <a:endCxn id="27" idx="1"/>
            </p:cNvCxnSpPr>
            <p:nvPr/>
          </p:nvCxnSpPr>
          <p:spPr>
            <a:xfrm>
              <a:off x="2678225" y="2005405"/>
              <a:ext cx="63352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22D74A8-93A4-08A9-BB4A-A26E360EE2C6}"/>
                </a:ext>
              </a:extLst>
            </p:cNvPr>
            <p:cNvCxnSpPr>
              <a:cxnSpLocks/>
              <a:stCxn id="27" idx="3"/>
              <a:endCxn id="28" idx="1"/>
            </p:cNvCxnSpPr>
            <p:nvPr/>
          </p:nvCxnSpPr>
          <p:spPr>
            <a:xfrm>
              <a:off x="5549013" y="2005405"/>
              <a:ext cx="392519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AABF58A-47D6-1C01-000B-FAA85F6284E9}"/>
              </a:ext>
            </a:extLst>
          </p:cNvPr>
          <p:cNvCxnSpPr/>
          <p:nvPr/>
        </p:nvCxnSpPr>
        <p:spPr>
          <a:xfrm>
            <a:off x="945977" y="673136"/>
            <a:ext cx="0" cy="3771014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CE283D13-1D20-BEE8-535D-CD45AFFE39B2}"/>
              </a:ext>
            </a:extLst>
          </p:cNvPr>
          <p:cNvSpPr txBox="1"/>
          <p:nvPr/>
        </p:nvSpPr>
        <p:spPr>
          <a:xfrm>
            <a:off x="158627" y="2075218"/>
            <a:ext cx="776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Turn 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1E29FF9-6C31-6D99-310F-5936CEABBCFF}"/>
              </a:ext>
            </a:extLst>
          </p:cNvPr>
          <p:cNvSpPr txBox="1"/>
          <p:nvPr/>
        </p:nvSpPr>
        <p:spPr>
          <a:xfrm>
            <a:off x="8123788" y="2828016"/>
            <a:ext cx="3400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The response should be </a:t>
            </a:r>
            <a:r>
              <a:rPr lang="en-US" b="1" i="1">
                <a:solidFill>
                  <a:schemeClr val="accent6">
                    <a:lumMod val="75000"/>
                  </a:schemeClr>
                </a:solidFill>
              </a:rPr>
              <a:t>truthful</a:t>
            </a:r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about the execution result.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3153C31-5D05-59E1-B88F-5E79883A639B}"/>
              </a:ext>
            </a:extLst>
          </p:cNvPr>
          <p:cNvCxnSpPr>
            <a:cxnSpLocks/>
            <a:stCxn id="68" idx="1"/>
          </p:cNvCxnSpPr>
          <p:nvPr/>
        </p:nvCxnSpPr>
        <p:spPr>
          <a:xfrm flipH="1">
            <a:off x="4748762" y="3151182"/>
            <a:ext cx="3375026" cy="64451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D8C7A462-B0B5-53E7-7F4C-D9EBE24E40B0}"/>
              </a:ext>
            </a:extLst>
          </p:cNvPr>
          <p:cNvCxnSpPr>
            <a:cxnSpLocks/>
            <a:stCxn id="68" idx="1"/>
            <a:endCxn id="18" idx="3"/>
          </p:cNvCxnSpPr>
          <p:nvPr/>
        </p:nvCxnSpPr>
        <p:spPr>
          <a:xfrm flipH="1" flipV="1">
            <a:off x="6225583" y="2821763"/>
            <a:ext cx="1898205" cy="329419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00061149-1770-9675-6C16-B37A4B7AAD36}"/>
              </a:ext>
            </a:extLst>
          </p:cNvPr>
          <p:cNvSpPr/>
          <p:nvPr/>
        </p:nvSpPr>
        <p:spPr>
          <a:xfrm>
            <a:off x="5923740" y="2638011"/>
            <a:ext cx="300818" cy="369080"/>
          </a:xfrm>
          <a:prstGeom prst="rect">
            <a:avLst/>
          </a:prstGeom>
          <a:noFill/>
          <a:ln w="28575">
            <a:solidFill>
              <a:srgbClr val="145F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CA3E44A-0D12-0F23-FD6A-5EF0E1F805AC}"/>
              </a:ext>
            </a:extLst>
          </p:cNvPr>
          <p:cNvSpPr/>
          <p:nvPr/>
        </p:nvSpPr>
        <p:spPr>
          <a:xfrm>
            <a:off x="3073706" y="3405750"/>
            <a:ext cx="506776" cy="369080"/>
          </a:xfrm>
          <a:prstGeom prst="rect">
            <a:avLst/>
          </a:prstGeom>
          <a:noFill/>
          <a:ln w="28575">
            <a:solidFill>
              <a:srgbClr val="C80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052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066"/>
    </mc:Choice>
    <mc:Fallback xmlns="">
      <p:transition spd="slow" advTm="370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8" grpId="0"/>
      <p:bldP spid="41" grpId="0" animBg="1"/>
      <p:bldP spid="4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4833C-ACEA-38E1-3DDC-DE9DD39C4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 and Future 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0339-5E68-5416-A5A3-B155949FD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3336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A hybrid approach for building dialogue response generation systems.</a:t>
            </a:r>
          </a:p>
          <a:p>
            <a:pPr lvl="1"/>
            <a:r>
              <a:rPr lang="en-US"/>
              <a:t>Developers can write transduction rules to </a:t>
            </a:r>
            <a:r>
              <a:rPr lang="en-US" i="1"/>
              <a:t>truthfully</a:t>
            </a:r>
            <a:r>
              <a:rPr lang="en-US"/>
              <a:t> describe computations.</a:t>
            </a:r>
          </a:p>
          <a:p>
            <a:pPr lvl="2"/>
            <a:r>
              <a:rPr lang="en-US"/>
              <a:t>multiple rules       many choices of surface realization (nondeterminism)</a:t>
            </a:r>
          </a:p>
          <a:p>
            <a:pPr lvl="1"/>
            <a:r>
              <a:rPr lang="en-US"/>
              <a:t>Surface realization decisions are deferred to a flexible language model.</a:t>
            </a:r>
          </a:p>
          <a:p>
            <a:r>
              <a:rPr lang="en-US"/>
              <a:t>Future Directions</a:t>
            </a:r>
          </a:p>
          <a:p>
            <a:pPr lvl="1"/>
            <a:r>
              <a:rPr lang="en-US"/>
              <a:t>Use better ways to obtain dataflow transduction rules, e.g., automatically derive from data or synthesize from domain specifications.</a:t>
            </a:r>
          </a:p>
          <a:p>
            <a:pPr lvl="1"/>
            <a:r>
              <a:rPr lang="en-US"/>
              <a:t>Support multi-lingual dialogue systems.</a:t>
            </a:r>
          </a:p>
          <a:p>
            <a:pPr lvl="1"/>
            <a:r>
              <a:rPr lang="en-US"/>
              <a:t>Generate textual descriptions of other graph-structured inputs,                       e.g., graph databases or AMR graphs.</a:t>
            </a:r>
          </a:p>
          <a:p>
            <a:pPr lvl="1"/>
            <a:r>
              <a:rPr lang="en-US"/>
              <a:t>Weight the QCFG productions to encode pragmatic policies.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43F81F-08FC-B4F8-ED07-73B0BEFD5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19</a:t>
            </a:fld>
            <a:endParaRPr lang="en-US"/>
          </a:p>
        </p:txBody>
      </p:sp>
      <p:pic>
        <p:nvPicPr>
          <p:cNvPr id="6" name="Graphic 5" descr="Arrow Right with solid fill">
            <a:extLst>
              <a:ext uri="{FF2B5EF4-FFF2-40B4-BE49-F238E27FC236}">
                <a16:creationId xmlns:a16="http://schemas.microsoft.com/office/drawing/2014/main" id="{8ABCD824-16D6-804B-56CB-5AF72BF691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51381" y="2593110"/>
            <a:ext cx="300184" cy="51954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8027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233"/>
    </mc:Choice>
    <mc:Fallback xmlns="">
      <p:transition spd="slow" advTm="182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26729425-ADD0-A623-3F3A-6D5B481500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889"/>
          <a:stretch/>
        </p:blipFill>
        <p:spPr>
          <a:xfrm>
            <a:off x="4673889" y="1"/>
            <a:ext cx="6302161" cy="5325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26D801-2AD8-83A5-1F78-339B4C9B7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8E8C3-8C2F-819B-2C4C-8D8505DEF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22" y="5273817"/>
            <a:ext cx="4616669" cy="496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https://semanticmachines.com</a:t>
            </a:r>
            <a:endParaRPr lang="en-US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CB596-0304-13ED-4196-51CB44A89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20</a:t>
            </a:fld>
            <a:endParaRPr lang="en-US"/>
          </a:p>
        </p:txBody>
      </p:sp>
      <p:pic>
        <p:nvPicPr>
          <p:cNvPr id="10" name="Picture 9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873EBB43-17F6-FE54-3A2B-D883C8BFF0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8734" y="2949531"/>
            <a:ext cx="2166533" cy="216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49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07"/>
    </mc:Choice>
    <mc:Fallback xmlns="">
      <p:transition spd="slow" advTm="580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roup 93">
            <a:extLst>
              <a:ext uri="{FF2B5EF4-FFF2-40B4-BE49-F238E27FC236}">
                <a16:creationId xmlns:a16="http://schemas.microsoft.com/office/drawing/2014/main" id="{7071F2EF-04EF-B6E7-8E15-2EB1851D50A1}"/>
              </a:ext>
            </a:extLst>
          </p:cNvPr>
          <p:cNvGrpSpPr/>
          <p:nvPr/>
        </p:nvGrpSpPr>
        <p:grpSpPr>
          <a:xfrm>
            <a:off x="1247821" y="3288133"/>
            <a:ext cx="6531827" cy="994224"/>
            <a:chOff x="1247821" y="3288133"/>
            <a:chExt cx="6531827" cy="994224"/>
          </a:xfrm>
        </p:grpSpPr>
        <p:sp>
          <p:nvSpPr>
            <p:cNvPr id="62" name="Rectangle: Rounded Corners 14">
              <a:extLst>
                <a:ext uri="{FF2B5EF4-FFF2-40B4-BE49-F238E27FC236}">
                  <a16:creationId xmlns:a16="http://schemas.microsoft.com/office/drawing/2014/main" id="{B28BF32A-DCBB-AFE3-F7D6-1519027E45C4}"/>
                </a:ext>
              </a:extLst>
            </p:cNvPr>
            <p:cNvSpPr/>
            <p:nvPr/>
          </p:nvSpPr>
          <p:spPr>
            <a:xfrm>
              <a:off x="1247821" y="3288133"/>
              <a:ext cx="6531827" cy="99422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F1B390D-103A-9D7F-1056-3812AB9B768E}"/>
                </a:ext>
              </a:extLst>
            </p:cNvPr>
            <p:cNvSpPr txBox="1"/>
            <p:nvPr/>
          </p:nvSpPr>
          <p:spPr>
            <a:xfrm>
              <a:off x="1417958" y="3421234"/>
              <a:ext cx="29633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Agent: </a:t>
              </a:r>
              <a:r>
                <a:rPr lang="en-US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You have three events.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55EE5DA-E3A2-632C-5950-AA191CDA7C68}"/>
                </a:ext>
              </a:extLst>
            </p:cNvPr>
            <p:cNvSpPr txBox="1"/>
            <p:nvPr/>
          </p:nvSpPr>
          <p:spPr>
            <a:xfrm>
              <a:off x="1417958" y="3774830"/>
              <a:ext cx="28309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Agent: </a:t>
              </a:r>
              <a:r>
                <a:rPr lang="en-US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You have five events.</a:t>
              </a:r>
            </a:p>
          </p:txBody>
        </p:sp>
        <p:pic>
          <p:nvPicPr>
            <p:cNvPr id="73" name="Graphic 72" descr="Checkmark with solid fill">
              <a:extLst>
                <a:ext uri="{FF2B5EF4-FFF2-40B4-BE49-F238E27FC236}">
                  <a16:creationId xmlns:a16="http://schemas.microsoft.com/office/drawing/2014/main" id="{91829B1C-39C0-71E3-6C4C-E2A93AE3B1E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244172" y="3854786"/>
              <a:ext cx="274320" cy="251144"/>
            </a:xfrm>
            <a:prstGeom prst="rect">
              <a:avLst/>
            </a:prstGeom>
          </p:spPr>
        </p:pic>
        <p:pic>
          <p:nvPicPr>
            <p:cNvPr id="74" name="Graphic 73" descr="Close with solid fill">
              <a:extLst>
                <a:ext uri="{FF2B5EF4-FFF2-40B4-BE49-F238E27FC236}">
                  <a16:creationId xmlns:a16="http://schemas.microsoft.com/office/drawing/2014/main" id="{312CA3B6-4023-BE19-8313-9C44F62C48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328503" y="3498243"/>
              <a:ext cx="269337" cy="251144"/>
            </a:xfrm>
            <a:prstGeom prst="rect">
              <a:avLst/>
            </a:prstGeom>
          </p:spPr>
        </p:pic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C2F4B9-FDB4-22B1-6D70-2FE645218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33BE1F-4C34-42C5-2ED8-624A2026D163}"/>
              </a:ext>
            </a:extLst>
          </p:cNvPr>
          <p:cNvSpPr txBox="1"/>
          <p:nvPr/>
        </p:nvSpPr>
        <p:spPr>
          <a:xfrm>
            <a:off x="1247822" y="664230"/>
            <a:ext cx="4965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User: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How many events are on my calendar today?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3ED3ECE4-761E-1B09-361F-98595DE309F4}"/>
              </a:ext>
            </a:extLst>
          </p:cNvPr>
          <p:cNvGrpSpPr/>
          <p:nvPr/>
        </p:nvGrpSpPr>
        <p:grpSpPr>
          <a:xfrm>
            <a:off x="1247821" y="1085085"/>
            <a:ext cx="6531823" cy="2138812"/>
            <a:chOff x="1247821" y="1085085"/>
            <a:chExt cx="6531823" cy="2138812"/>
          </a:xfrm>
        </p:grpSpPr>
        <p:sp>
          <p:nvSpPr>
            <p:cNvPr id="6" name="Rectangle: Rounded Corners 14">
              <a:extLst>
                <a:ext uri="{FF2B5EF4-FFF2-40B4-BE49-F238E27FC236}">
                  <a16:creationId xmlns:a16="http://schemas.microsoft.com/office/drawing/2014/main" id="{AC60CB2F-0E9E-EDF0-9813-686C8F17F336}"/>
                </a:ext>
              </a:extLst>
            </p:cNvPr>
            <p:cNvSpPr/>
            <p:nvPr/>
          </p:nvSpPr>
          <p:spPr>
            <a:xfrm>
              <a:off x="1247821" y="1085085"/>
              <a:ext cx="6531823" cy="213881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77AE44E-3ECB-EBF1-8771-4C39C07CF7A9}"/>
                </a:ext>
              </a:extLst>
            </p:cNvPr>
            <p:cNvSpPr txBox="1"/>
            <p:nvPr/>
          </p:nvSpPr>
          <p:spPr>
            <a:xfrm>
              <a:off x="1379281" y="1216996"/>
              <a:ext cx="41104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  <a:cs typeface="Times New Roman" panose="02020603050405020304" pitchFamily="18" charset="0"/>
                </a:rPr>
                <a:t>size(</a:t>
              </a:r>
              <a:r>
                <a:rPr lang="en-US" err="1">
                  <a:latin typeface="Consolas" panose="020B0609020204030204" pitchFamily="49" charset="0"/>
                  <a:cs typeface="Times New Roman" panose="02020603050405020304" pitchFamily="18" charset="0"/>
                </a:rPr>
                <a:t>findEventsOnDate</a:t>
              </a:r>
              <a:r>
                <a:rPr lang="en-US">
                  <a:latin typeface="Consolas" panose="020B0609020204030204" pitchFamily="49" charset="0"/>
                  <a:cs typeface="Times New Roman" panose="02020603050405020304" pitchFamily="18" charset="0"/>
                </a:rPr>
                <a:t>(today()))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EC10254-52F9-2486-6D49-E4074CA26536}"/>
                </a:ext>
              </a:extLst>
            </p:cNvPr>
            <p:cNvSpPr txBox="1"/>
            <p:nvPr/>
          </p:nvSpPr>
          <p:spPr>
            <a:xfrm>
              <a:off x="3311746" y="2667874"/>
              <a:ext cx="18742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List(Event(…), …)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DF49B68-54B8-A671-270C-08BDA04117AC}"/>
                </a:ext>
              </a:extLst>
            </p:cNvPr>
            <p:cNvCxnSpPr/>
            <p:nvPr/>
          </p:nvCxnSpPr>
          <p:spPr>
            <a:xfrm>
              <a:off x="3311746" y="2223372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01C261-8707-66DD-0488-CBE4DDFCEC80}"/>
                </a:ext>
              </a:extLst>
            </p:cNvPr>
            <p:cNvCxnSpPr>
              <a:cxnSpLocks/>
            </p:cNvCxnSpPr>
            <p:nvPr/>
          </p:nvCxnSpPr>
          <p:spPr>
            <a:xfrm>
              <a:off x="3311746" y="2955569"/>
              <a:ext cx="197385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3DBF075-0779-AFEB-299A-7627EC465F2B}"/>
                </a:ext>
              </a:extLst>
            </p:cNvPr>
            <p:cNvCxnSpPr/>
            <p:nvPr/>
          </p:nvCxnSpPr>
          <p:spPr>
            <a:xfrm>
              <a:off x="1458138" y="2223372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CD15A95-3ACA-EE52-F25D-2BD82899FA4E}"/>
                </a:ext>
              </a:extLst>
            </p:cNvPr>
            <p:cNvCxnSpPr>
              <a:cxnSpLocks/>
            </p:cNvCxnSpPr>
            <p:nvPr/>
          </p:nvCxnSpPr>
          <p:spPr>
            <a:xfrm>
              <a:off x="1458138" y="2955569"/>
              <a:ext cx="169102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89AD219-4335-6399-9462-77EBAEE0B01A}"/>
                </a:ext>
              </a:extLst>
            </p:cNvPr>
            <p:cNvSpPr txBox="1"/>
            <p:nvPr/>
          </p:nvSpPr>
          <p:spPr>
            <a:xfrm>
              <a:off x="1416225" y="2667874"/>
              <a:ext cx="17748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Date(2022, 1, 3)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DE13D25-BD04-84A8-DD13-ED533ED68E1A}"/>
                </a:ext>
              </a:extLst>
            </p:cNvPr>
            <p:cNvSpPr txBox="1"/>
            <p:nvPr/>
          </p:nvSpPr>
          <p:spPr>
            <a:xfrm>
              <a:off x="5941531" y="2667874"/>
              <a:ext cx="2840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5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A664D8E-1185-E569-EC58-CEE2AFD33BEB}"/>
                </a:ext>
              </a:extLst>
            </p:cNvPr>
            <p:cNvCxnSpPr/>
            <p:nvPr/>
          </p:nvCxnSpPr>
          <p:spPr>
            <a:xfrm>
              <a:off x="5941531" y="2223372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EF45C92-686A-499B-45BF-495BE1EB40D1}"/>
                </a:ext>
              </a:extLst>
            </p:cNvPr>
            <p:cNvCxnSpPr>
              <a:cxnSpLocks/>
            </p:cNvCxnSpPr>
            <p:nvPr/>
          </p:nvCxnSpPr>
          <p:spPr>
            <a:xfrm>
              <a:off x="5941531" y="2955569"/>
              <a:ext cx="582211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CDC5D84-C755-C2AE-B9C0-AC82F4B0C520}"/>
                </a:ext>
              </a:extLst>
            </p:cNvPr>
            <p:cNvSpPr/>
            <p:nvPr/>
          </p:nvSpPr>
          <p:spPr>
            <a:xfrm>
              <a:off x="1458139" y="1787437"/>
              <a:ext cx="1220086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today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95D1CE8-5749-F904-6732-7B2F28B84D50}"/>
                </a:ext>
              </a:extLst>
            </p:cNvPr>
            <p:cNvSpPr/>
            <p:nvPr/>
          </p:nvSpPr>
          <p:spPr>
            <a:xfrm>
              <a:off x="3311745" y="1787437"/>
              <a:ext cx="2237268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err="1">
                  <a:solidFill>
                    <a:schemeClr val="tx1"/>
                  </a:solidFill>
                  <a:latin typeface="Consolas" panose="020B0609020204030204" pitchFamily="49" charset="0"/>
                </a:rPr>
                <a:t>findEventsOnDate</a:t>
              </a:r>
              <a:endParaRPr lang="en-US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01602C1-6C76-D32F-B00A-0A1E7CDC2D7B}"/>
                </a:ext>
              </a:extLst>
            </p:cNvPr>
            <p:cNvSpPr/>
            <p:nvPr/>
          </p:nvSpPr>
          <p:spPr>
            <a:xfrm>
              <a:off x="5941532" y="1787437"/>
              <a:ext cx="1234261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size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1238A3B-03D1-99E1-96C1-8EDF42F65A10}"/>
                </a:ext>
              </a:extLst>
            </p:cNvPr>
            <p:cNvCxnSpPr>
              <a:cxnSpLocks/>
              <a:stCxn id="26" idx="3"/>
              <a:endCxn id="27" idx="1"/>
            </p:cNvCxnSpPr>
            <p:nvPr/>
          </p:nvCxnSpPr>
          <p:spPr>
            <a:xfrm>
              <a:off x="2678225" y="2005405"/>
              <a:ext cx="63352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22D74A8-93A4-08A9-BB4A-A26E360EE2C6}"/>
                </a:ext>
              </a:extLst>
            </p:cNvPr>
            <p:cNvCxnSpPr>
              <a:cxnSpLocks/>
              <a:stCxn id="27" idx="3"/>
              <a:endCxn id="28" idx="1"/>
            </p:cNvCxnSpPr>
            <p:nvPr/>
          </p:nvCxnSpPr>
          <p:spPr>
            <a:xfrm>
              <a:off x="5549013" y="2005405"/>
              <a:ext cx="392519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AABF58A-47D6-1C01-000B-FAA85F6284E9}"/>
              </a:ext>
            </a:extLst>
          </p:cNvPr>
          <p:cNvCxnSpPr/>
          <p:nvPr/>
        </p:nvCxnSpPr>
        <p:spPr>
          <a:xfrm>
            <a:off x="945977" y="673136"/>
            <a:ext cx="0" cy="3771014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CE283D13-1D20-BEE8-535D-CD45AFFE39B2}"/>
              </a:ext>
            </a:extLst>
          </p:cNvPr>
          <p:cNvSpPr txBox="1"/>
          <p:nvPr/>
        </p:nvSpPr>
        <p:spPr>
          <a:xfrm>
            <a:off x="158627" y="2075218"/>
            <a:ext cx="776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Turn 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1E29FF9-6C31-6D99-310F-5936CEABBCFF}"/>
              </a:ext>
            </a:extLst>
          </p:cNvPr>
          <p:cNvSpPr txBox="1"/>
          <p:nvPr/>
        </p:nvSpPr>
        <p:spPr>
          <a:xfrm>
            <a:off x="8123788" y="2828016"/>
            <a:ext cx="3400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The response should be </a:t>
            </a:r>
            <a:r>
              <a:rPr lang="en-US" b="1" i="1">
                <a:solidFill>
                  <a:schemeClr val="accent6">
                    <a:lumMod val="75000"/>
                  </a:schemeClr>
                </a:solidFill>
              </a:rPr>
              <a:t>truthful</a:t>
            </a:r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 about the execution result.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3153C31-5D05-59E1-B88F-5E79883A639B}"/>
              </a:ext>
            </a:extLst>
          </p:cNvPr>
          <p:cNvCxnSpPr>
            <a:cxnSpLocks/>
            <a:stCxn id="68" idx="1"/>
          </p:cNvCxnSpPr>
          <p:nvPr/>
        </p:nvCxnSpPr>
        <p:spPr>
          <a:xfrm flipH="1">
            <a:off x="4748762" y="3151182"/>
            <a:ext cx="3375026" cy="64451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D8C7A462-B0B5-53E7-7F4C-D9EBE24E40B0}"/>
              </a:ext>
            </a:extLst>
          </p:cNvPr>
          <p:cNvCxnSpPr>
            <a:cxnSpLocks/>
            <a:stCxn id="68" idx="1"/>
            <a:endCxn id="18" idx="3"/>
          </p:cNvCxnSpPr>
          <p:nvPr/>
        </p:nvCxnSpPr>
        <p:spPr>
          <a:xfrm flipH="1" flipV="1">
            <a:off x="6225583" y="2821763"/>
            <a:ext cx="1898205" cy="329419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1303C7BB-5A55-602C-DED1-F8F42AAB5C76}"/>
              </a:ext>
            </a:extLst>
          </p:cNvPr>
          <p:cNvSpPr txBox="1"/>
          <p:nvPr/>
        </p:nvSpPr>
        <p:spPr>
          <a:xfrm>
            <a:off x="7911104" y="601736"/>
            <a:ext cx="40603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accent1">
                    <a:lumMod val="75000"/>
                  </a:schemeClr>
                </a:solidFill>
              </a:rPr>
              <a:t>Computation</a:t>
            </a:r>
          </a:p>
          <a:p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(Semantic Machines et al., 2020. </a:t>
            </a:r>
            <a:r>
              <a:rPr lang="en-US" sz="1400" i="1">
                <a:solidFill>
                  <a:schemeClr val="accent1">
                    <a:lumMod val="75000"/>
                  </a:schemeClr>
                </a:solidFill>
              </a:rPr>
              <a:t>“Task-Oriented Dialogue as Dataflow Synthesis”</a:t>
            </a:r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.)</a:t>
            </a: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D8E0169E-4F70-E33D-84B2-D9FB84F15997}"/>
              </a:ext>
            </a:extLst>
          </p:cNvPr>
          <p:cNvGrpSpPr/>
          <p:nvPr/>
        </p:nvGrpSpPr>
        <p:grpSpPr>
          <a:xfrm>
            <a:off x="158626" y="4547049"/>
            <a:ext cx="7724515" cy="1988357"/>
            <a:chOff x="158626" y="4547049"/>
            <a:chExt cx="7724515" cy="1988357"/>
          </a:xfrm>
        </p:grpSpPr>
        <p:sp>
          <p:nvSpPr>
            <p:cNvPr id="63" name="Rectangle: Rounded Corners 14">
              <a:extLst>
                <a:ext uri="{FF2B5EF4-FFF2-40B4-BE49-F238E27FC236}">
                  <a16:creationId xmlns:a16="http://schemas.microsoft.com/office/drawing/2014/main" id="{B1801545-7C34-75B6-81C8-581973A944FF}"/>
                </a:ext>
              </a:extLst>
            </p:cNvPr>
            <p:cNvSpPr/>
            <p:nvPr/>
          </p:nvSpPr>
          <p:spPr>
            <a:xfrm>
              <a:off x="1247821" y="5455614"/>
              <a:ext cx="6531832" cy="107979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0714BC5-EBF5-9DF5-5CA3-9D92EE388FC2}"/>
                </a:ext>
              </a:extLst>
            </p:cNvPr>
            <p:cNvSpPr txBox="1"/>
            <p:nvPr/>
          </p:nvSpPr>
          <p:spPr>
            <a:xfrm>
              <a:off x="1247822" y="4547049"/>
              <a:ext cx="5166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User: </a:t>
              </a:r>
              <a:r>
                <a:rPr lang="en-US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Can you schedule a meeting with Sarah Smith?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3F61BEE-78BF-1F99-199F-520F88EA6F75}"/>
                </a:ext>
              </a:extLst>
            </p:cNvPr>
            <p:cNvSpPr txBox="1"/>
            <p:nvPr/>
          </p:nvSpPr>
          <p:spPr>
            <a:xfrm>
              <a:off x="1239976" y="4980883"/>
              <a:ext cx="66431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err="1">
                  <a:latin typeface="Consolas" panose="020B0609020204030204" pitchFamily="49" charset="0"/>
                  <a:cs typeface="Times New Roman" panose="02020603050405020304" pitchFamily="18" charset="0"/>
                </a:rPr>
                <a:t>createEvent</a:t>
              </a:r>
              <a:r>
                <a:rPr lang="en-US">
                  <a:latin typeface="Consolas" panose="020B0609020204030204" pitchFamily="49" charset="0"/>
                  <a:cs typeface="Times New Roman" panose="02020603050405020304" pitchFamily="18" charset="0"/>
                </a:rPr>
                <a:t>(attendee=</a:t>
              </a:r>
              <a:r>
                <a:rPr lang="en-US" err="1">
                  <a:latin typeface="Consolas" panose="020B0609020204030204" pitchFamily="49" charset="0"/>
                  <a:cs typeface="Times New Roman" panose="02020603050405020304" pitchFamily="18" charset="0"/>
                </a:rPr>
                <a:t>queryPerson</a:t>
              </a:r>
              <a:r>
                <a:rPr lang="en-US">
                  <a:latin typeface="Consolas" panose="020B0609020204030204" pitchFamily="49" charset="0"/>
                  <a:cs typeface="Times New Roman" panose="02020603050405020304" pitchFamily="18" charset="0"/>
                </a:rPr>
                <a:t>(name=“Tara Smith”)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CE61832-5B54-ED0A-4644-A8B3F8767621}"/>
                </a:ext>
              </a:extLst>
            </p:cNvPr>
            <p:cNvSpPr txBox="1"/>
            <p:nvPr/>
          </p:nvSpPr>
          <p:spPr>
            <a:xfrm>
              <a:off x="1289140" y="5551529"/>
              <a:ext cx="26789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Agent: </a:t>
              </a:r>
              <a:r>
                <a:rPr lang="en-US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OK. I’ve booked it.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012BA6D-37B7-3A29-EE91-27765DE5E548}"/>
                </a:ext>
              </a:extLst>
            </p:cNvPr>
            <p:cNvSpPr txBox="1"/>
            <p:nvPr/>
          </p:nvSpPr>
          <p:spPr>
            <a:xfrm>
              <a:off x="1289140" y="6020346"/>
              <a:ext cx="6184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Agent: </a:t>
              </a:r>
              <a:r>
                <a:rPr lang="en-US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OK. I’ve booked a meeting with Tara Smith at 2pm today.</a:t>
              </a:r>
            </a:p>
          </p:txBody>
        </p: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163A24F8-D26D-F8A6-BD67-49B56CFB45AA}"/>
                </a:ext>
              </a:extLst>
            </p:cNvPr>
            <p:cNvCxnSpPr>
              <a:cxnSpLocks/>
            </p:cNvCxnSpPr>
            <p:nvPr/>
          </p:nvCxnSpPr>
          <p:spPr>
            <a:xfrm>
              <a:off x="945977" y="4581512"/>
              <a:ext cx="0" cy="1953894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E489C12-0BAE-8C8A-059E-BA906746C2F8}"/>
                </a:ext>
              </a:extLst>
            </p:cNvPr>
            <p:cNvSpPr txBox="1"/>
            <p:nvPr/>
          </p:nvSpPr>
          <p:spPr>
            <a:xfrm>
              <a:off x="158626" y="5094545"/>
              <a:ext cx="7763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Turn 2</a:t>
              </a:r>
            </a:p>
          </p:txBody>
        </p:sp>
        <p:pic>
          <p:nvPicPr>
            <p:cNvPr id="75" name="Graphic 74" descr="Close with solid fill">
              <a:extLst>
                <a:ext uri="{FF2B5EF4-FFF2-40B4-BE49-F238E27FC236}">
                  <a16:creationId xmlns:a16="http://schemas.microsoft.com/office/drawing/2014/main" id="{3F0D1C16-2802-D0C1-08CF-91C57A5806B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911612" y="5601526"/>
              <a:ext cx="269337" cy="269337"/>
            </a:xfrm>
            <a:prstGeom prst="rect">
              <a:avLst/>
            </a:prstGeom>
          </p:spPr>
        </p:pic>
        <p:pic>
          <p:nvPicPr>
            <p:cNvPr id="76" name="Graphic 75" descr="Checkmark with solid fill">
              <a:extLst>
                <a:ext uri="{FF2B5EF4-FFF2-40B4-BE49-F238E27FC236}">
                  <a16:creationId xmlns:a16="http://schemas.microsoft.com/office/drawing/2014/main" id="{C95EACFF-CBC4-4BE3-BB0E-EDFC080231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430919" y="6067852"/>
              <a:ext cx="274320" cy="274320"/>
            </a:xfrm>
            <a:prstGeom prst="rect">
              <a:avLst/>
            </a:prstGeom>
          </p:spPr>
        </p:pic>
      </p:grp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F2575F6F-AC21-EDA1-CD80-3F3DB06CC2BC}"/>
              </a:ext>
            </a:extLst>
          </p:cNvPr>
          <p:cNvCxnSpPr>
            <a:cxnSpLocks/>
            <a:stCxn id="65" idx="1"/>
          </p:cNvCxnSpPr>
          <p:nvPr/>
        </p:nvCxnSpPr>
        <p:spPr>
          <a:xfrm flipH="1">
            <a:off x="7036220" y="4444150"/>
            <a:ext cx="1128077" cy="618137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6B995202-2942-FFEA-D06A-9FDD764F8C7A}"/>
              </a:ext>
            </a:extLst>
          </p:cNvPr>
          <p:cNvSpPr txBox="1"/>
          <p:nvPr/>
        </p:nvSpPr>
        <p:spPr>
          <a:xfrm>
            <a:off x="8164297" y="3843985"/>
            <a:ext cx="3881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accent5">
                    <a:lumMod val="75000"/>
                  </a:schemeClr>
                </a:solidFill>
              </a:rPr>
              <a:t>The response should describe more of the computation graph than just the result. It should confirm what the system actually did. 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C6ACFA8F-B0B4-B110-4108-90CF35DD8709}"/>
              </a:ext>
            </a:extLst>
          </p:cNvPr>
          <p:cNvCxnSpPr>
            <a:cxnSpLocks/>
            <a:stCxn id="65" idx="1"/>
          </p:cNvCxnSpPr>
          <p:nvPr/>
        </p:nvCxnSpPr>
        <p:spPr>
          <a:xfrm flipH="1">
            <a:off x="7602717" y="4444150"/>
            <a:ext cx="561580" cy="1359085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33643A70-3501-F160-3A30-B40FD23822E4}"/>
              </a:ext>
            </a:extLst>
          </p:cNvPr>
          <p:cNvCxnSpPr>
            <a:cxnSpLocks/>
            <a:stCxn id="65" idx="1"/>
          </p:cNvCxnSpPr>
          <p:nvPr/>
        </p:nvCxnSpPr>
        <p:spPr>
          <a:xfrm flipH="1">
            <a:off x="6375208" y="4444150"/>
            <a:ext cx="1789089" cy="206293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BA4CCF27-1EA3-3F31-875D-0734CC254566}"/>
              </a:ext>
            </a:extLst>
          </p:cNvPr>
          <p:cNvSpPr/>
          <p:nvPr/>
        </p:nvSpPr>
        <p:spPr>
          <a:xfrm>
            <a:off x="5923740" y="2638011"/>
            <a:ext cx="300818" cy="369080"/>
          </a:xfrm>
          <a:prstGeom prst="rect">
            <a:avLst/>
          </a:prstGeom>
          <a:noFill/>
          <a:ln w="28575">
            <a:solidFill>
              <a:srgbClr val="145F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479327-735D-A216-2256-29BD897F113C}"/>
              </a:ext>
            </a:extLst>
          </p:cNvPr>
          <p:cNvSpPr/>
          <p:nvPr/>
        </p:nvSpPr>
        <p:spPr>
          <a:xfrm>
            <a:off x="3073706" y="3405750"/>
            <a:ext cx="506776" cy="369080"/>
          </a:xfrm>
          <a:prstGeom prst="rect">
            <a:avLst/>
          </a:prstGeom>
          <a:noFill/>
          <a:ln w="28575">
            <a:solidFill>
              <a:srgbClr val="C80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6028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467"/>
    </mc:Choice>
    <mc:Fallback xmlns="">
      <p:transition spd="slow" advTm="1946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5E21C88B-8D59-3013-0F6A-7CE836EA7C4E}"/>
              </a:ext>
            </a:extLst>
          </p:cNvPr>
          <p:cNvSpPr/>
          <p:nvPr/>
        </p:nvSpPr>
        <p:spPr>
          <a:xfrm>
            <a:off x="6049040" y="2461034"/>
            <a:ext cx="5303520" cy="273917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79326B7F-A209-737B-A7EE-D13C51467181}"/>
              </a:ext>
            </a:extLst>
          </p:cNvPr>
          <p:cNvSpPr/>
          <p:nvPr/>
        </p:nvSpPr>
        <p:spPr>
          <a:xfrm>
            <a:off x="636180" y="2461035"/>
            <a:ext cx="5303520" cy="273917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7E02E5-3666-AED8-E1A4-0A879E771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6111F-6BBF-B154-788E-B8D48B5EF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Two predominant paradigms for dialogue response generation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36B3B-27C2-3DB3-D314-7B19A8DB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A2D6C7-55B6-5520-7B9D-AF159CB42341}"/>
              </a:ext>
            </a:extLst>
          </p:cNvPr>
          <p:cNvSpPr txBox="1"/>
          <p:nvPr/>
        </p:nvSpPr>
        <p:spPr>
          <a:xfrm>
            <a:off x="683141" y="2608317"/>
            <a:ext cx="5365899" cy="252376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chemeClr val="accent4">
                    <a:lumMod val="75000"/>
                  </a:schemeClr>
                </a:solidFill>
              </a:rPr>
              <a:t>Neural Language Modeling</a:t>
            </a:r>
            <a:endParaRPr lang="en-US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4">
                    <a:lumMod val="75000"/>
                  </a:schemeClr>
                </a:solidFill>
              </a:rPr>
              <a:t>Produce fluent, coherent, diverse responses.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4">
                    <a:lumMod val="75000"/>
                  </a:schemeClr>
                </a:solidFill>
              </a:rPr>
              <a:t>Can leverage pre-trained large language models (e.g., GPT-3, </a:t>
            </a:r>
            <a:r>
              <a:rPr lang="en-US" sz="2000" err="1">
                <a:solidFill>
                  <a:schemeClr val="accent4">
                    <a:lumMod val="75000"/>
                  </a:schemeClr>
                </a:solidFill>
              </a:rPr>
              <a:t>ChatGPT</a:t>
            </a:r>
            <a:r>
              <a:rPr lang="en-US" sz="2000">
                <a:solidFill>
                  <a:schemeClr val="accent4">
                    <a:lumMod val="75000"/>
                  </a:schemeClr>
                </a:solidFill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4">
                    <a:lumMod val="75000"/>
                  </a:schemeClr>
                </a:solidFill>
              </a:rPr>
              <a:t>Issues: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4">
                    <a:lumMod val="75000"/>
                  </a:schemeClr>
                </a:solidFill>
              </a:rPr>
              <a:t>Produce unfaithful and unsafe responses.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4">
                    <a:lumMod val="75000"/>
                  </a:schemeClr>
                </a:solidFill>
              </a:rPr>
              <a:t>Difficult to control.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F814CE-3BDD-02A5-3A86-983FBD7440B5}"/>
              </a:ext>
            </a:extLst>
          </p:cNvPr>
          <p:cNvSpPr txBox="1"/>
          <p:nvPr/>
        </p:nvSpPr>
        <p:spPr>
          <a:xfrm>
            <a:off x="6266892" y="2608317"/>
            <a:ext cx="508566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>
                <a:solidFill>
                  <a:schemeClr val="accent6">
                    <a:lumMod val="75000"/>
                  </a:schemeClr>
                </a:solidFill>
              </a:rPr>
              <a:t>Rule-Based 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6">
                    <a:lumMod val="75000"/>
                  </a:schemeClr>
                </a:solidFill>
              </a:rPr>
              <a:t>Easy to control (by modifying rules).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6">
                    <a:lumMod val="75000"/>
                  </a:schemeClr>
                </a:solidFill>
              </a:rPr>
              <a:t>Safe for production (can only produce responses allowed by rules).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6">
                    <a:lumMod val="75000"/>
                  </a:schemeClr>
                </a:solidFill>
              </a:rPr>
              <a:t>Issues: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6">
                    <a:lumMod val="75000"/>
                  </a:schemeClr>
                </a:solidFill>
              </a:rPr>
              <a:t>Hard to maintain for complex domains.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accent6">
                    <a:lumMod val="75000"/>
                  </a:schemeClr>
                </a:solidFill>
              </a:rPr>
              <a:t>Require extensive domain knowledge.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FFA6EA-157C-BAB6-6AD5-BB230117FBAF}"/>
              </a:ext>
            </a:extLst>
          </p:cNvPr>
          <p:cNvSpPr txBox="1"/>
          <p:nvPr/>
        </p:nvSpPr>
        <p:spPr>
          <a:xfrm>
            <a:off x="4375829" y="5551901"/>
            <a:ext cx="3782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How to combine the strength of both?</a:t>
            </a:r>
          </a:p>
        </p:txBody>
      </p:sp>
      <p:pic>
        <p:nvPicPr>
          <p:cNvPr id="15" name="Graphic 14" descr="Questions with solid fill">
            <a:extLst>
              <a:ext uri="{FF2B5EF4-FFF2-40B4-BE49-F238E27FC236}">
                <a16:creationId xmlns:a16="http://schemas.microsoft.com/office/drawing/2014/main" id="{522E2689-AAA2-D9E0-14FF-8D02C20987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61429" y="527936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9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66"/>
    </mc:Choice>
    <mc:Fallback xmlns="">
      <p:transition spd="slow" advTm="1126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8440C-DE8A-1D4C-B9CB-D7E6FAB7B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Hybrid Approach for Response Generation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915CCD-CE3F-2C5D-CD1E-A71E1F852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4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9B8D56-375B-D20E-FA16-EBF551E5B921}"/>
              </a:ext>
            </a:extLst>
          </p:cNvPr>
          <p:cNvSpPr/>
          <p:nvPr/>
        </p:nvSpPr>
        <p:spPr>
          <a:xfrm>
            <a:off x="3273877" y="1838282"/>
            <a:ext cx="1828800" cy="8599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Dataflow Transducer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275727-00A6-CF1B-7B76-D75CA94C24AB}"/>
              </a:ext>
            </a:extLst>
          </p:cNvPr>
          <p:cNvSpPr/>
          <p:nvPr/>
        </p:nvSpPr>
        <p:spPr>
          <a:xfrm>
            <a:off x="7097486" y="1838282"/>
            <a:ext cx="1828800" cy="8599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Language </a:t>
            </a:r>
          </a:p>
          <a:p>
            <a:pPr algn="ctr"/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Model</a:t>
            </a:r>
          </a:p>
        </p:txBody>
      </p:sp>
      <p:pic>
        <p:nvPicPr>
          <p:cNvPr id="13" name="Graphic 12" descr="Add with solid fill">
            <a:extLst>
              <a:ext uri="{FF2B5EF4-FFF2-40B4-BE49-F238E27FC236}">
                <a16:creationId xmlns:a16="http://schemas.microsoft.com/office/drawing/2014/main" id="{E4ED138F-8FB4-418E-E0AB-9ABCC89F9A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50716" y="2018901"/>
            <a:ext cx="498732" cy="49873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9E25096-1F6D-29DE-8FB2-58738002CB89}"/>
              </a:ext>
            </a:extLst>
          </p:cNvPr>
          <p:cNvSpPr txBox="1"/>
          <p:nvPr/>
        </p:nvSpPr>
        <p:spPr>
          <a:xfrm>
            <a:off x="2574241" y="2890780"/>
            <a:ext cx="32070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(Dataflow Transduction)</a:t>
            </a:r>
          </a:p>
          <a:p>
            <a:pPr algn="ctr"/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Transduce a computation graph into a context-free grammar.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9FDF3E-8A82-6F0F-8F8F-E31D6EF85942}"/>
              </a:ext>
            </a:extLst>
          </p:cNvPr>
          <p:cNvSpPr txBox="1"/>
          <p:nvPr/>
        </p:nvSpPr>
        <p:spPr>
          <a:xfrm>
            <a:off x="6410741" y="2885112"/>
            <a:ext cx="3207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(Constrained Decoding)</a:t>
            </a:r>
          </a:p>
          <a:p>
            <a:pPr algn="ctr"/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Generate responses constrained by the context-free grammar.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3BFCEEA-B4CD-3FD0-1F80-7395ED05C369}"/>
              </a:ext>
            </a:extLst>
          </p:cNvPr>
          <p:cNvSpPr txBox="1"/>
          <p:nvPr/>
        </p:nvSpPr>
        <p:spPr>
          <a:xfrm>
            <a:off x="730980" y="4032036"/>
            <a:ext cx="11567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The context-free grammar (CFG) defines the space of all responses allowed for the given computation.</a:t>
            </a:r>
          </a:p>
        </p:txBody>
      </p:sp>
      <p:pic>
        <p:nvPicPr>
          <p:cNvPr id="47" name="Graphic 46" descr="Lights On with solid fill">
            <a:extLst>
              <a:ext uri="{FF2B5EF4-FFF2-40B4-BE49-F238E27FC236}">
                <a16:creationId xmlns:a16="http://schemas.microsoft.com/office/drawing/2014/main" id="{4F5B0653-42DC-28CE-D638-E830DE31A9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93675" y="3963902"/>
            <a:ext cx="505599" cy="505599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134F40B2-9FB7-5B78-113B-80EDEBFFB852}"/>
              </a:ext>
            </a:extLst>
          </p:cNvPr>
          <p:cNvSpPr txBox="1"/>
          <p:nvPr/>
        </p:nvSpPr>
        <p:spPr>
          <a:xfrm>
            <a:off x="730980" y="4500184"/>
            <a:ext cx="671816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These responses are </a:t>
            </a:r>
            <a:r>
              <a:rPr lang="en-US" i="1"/>
              <a:t>truthful</a:t>
            </a:r>
            <a:r>
              <a:rPr lang="en-US"/>
              <a:t> but not always </a:t>
            </a:r>
            <a:r>
              <a:rPr lang="en-US" i="1"/>
              <a:t>grammatical</a:t>
            </a:r>
            <a:r>
              <a:rPr lang="en-US"/>
              <a:t> or </a:t>
            </a:r>
            <a:r>
              <a:rPr lang="en-US" i="1"/>
              <a:t>natural</a:t>
            </a:r>
            <a:r>
              <a:rPr lang="en-US"/>
              <a:t>.</a:t>
            </a:r>
          </a:p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I found 1 event on Thursday. It’s “Show and Tell”.</a:t>
            </a:r>
          </a:p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I found </a:t>
            </a:r>
            <a:r>
              <a:rPr lang="en-US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events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on Thursday.</a:t>
            </a:r>
          </a:p>
          <a:p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      The “Show and Tell” meeting </a:t>
            </a:r>
            <a:r>
              <a:rPr lang="en-US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Thursday starts on Thursday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0" name="Graphic 59" descr="Checkmark with solid fill">
            <a:extLst>
              <a:ext uri="{FF2B5EF4-FFF2-40B4-BE49-F238E27FC236}">
                <a16:creationId xmlns:a16="http://schemas.microsoft.com/office/drawing/2014/main" id="{CF71A22B-ECE0-A69F-B800-FF919BB05AA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0506" y="4849212"/>
            <a:ext cx="274320" cy="274320"/>
          </a:xfrm>
          <a:prstGeom prst="rect">
            <a:avLst/>
          </a:prstGeom>
        </p:spPr>
      </p:pic>
      <p:pic>
        <p:nvPicPr>
          <p:cNvPr id="64" name="Graphic 63" descr="Close with solid fill">
            <a:extLst>
              <a:ext uri="{FF2B5EF4-FFF2-40B4-BE49-F238E27FC236}">
                <a16:creationId xmlns:a16="http://schemas.microsoft.com/office/drawing/2014/main" id="{7BB08049-24DA-4A37-F28D-47C789A5693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20506" y="5362826"/>
            <a:ext cx="269337" cy="269337"/>
          </a:xfrm>
          <a:prstGeom prst="rect">
            <a:avLst/>
          </a:prstGeom>
        </p:spPr>
      </p:pic>
      <p:pic>
        <p:nvPicPr>
          <p:cNvPr id="65" name="Graphic 64" descr="Close with solid fill">
            <a:extLst>
              <a:ext uri="{FF2B5EF4-FFF2-40B4-BE49-F238E27FC236}">
                <a16:creationId xmlns:a16="http://schemas.microsoft.com/office/drawing/2014/main" id="{2CDD73EF-ADA6-E9C2-4E21-E656A721E83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20505" y="5108395"/>
            <a:ext cx="269337" cy="2693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2CCF148-2948-FDBE-90EE-E698D365CEC3}"/>
              </a:ext>
            </a:extLst>
          </p:cNvPr>
          <p:cNvSpPr txBox="1"/>
          <p:nvPr/>
        </p:nvSpPr>
        <p:spPr>
          <a:xfrm>
            <a:off x="0" y="6149790"/>
            <a:ext cx="8926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>
                <a:solidFill>
                  <a:schemeClr val="bg1">
                    <a:lumMod val="50000"/>
                  </a:schemeClr>
                </a:solidFill>
                <a:effectLst/>
                <a:latin typeface="Slack-Lato"/>
              </a:rPr>
              <a:t>Hybrid generation </a:t>
            </a:r>
            <a:r>
              <a:rPr lang="en-US">
                <a:solidFill>
                  <a:schemeClr val="bg1">
                    <a:lumMod val="50000"/>
                  </a:schemeClr>
                </a:solidFill>
                <a:latin typeface="Slack-Lato"/>
              </a:rPr>
              <a:t>has a long history in NLP, dating back to </a:t>
            </a:r>
            <a:r>
              <a:rPr lang="en-US" b="0" i="0">
                <a:solidFill>
                  <a:schemeClr val="bg1">
                    <a:lumMod val="50000"/>
                  </a:schemeClr>
                </a:solidFill>
                <a:effectLst/>
                <a:latin typeface="Slack-Lato"/>
              </a:rPr>
              <a:t>Knight &amp; </a:t>
            </a:r>
            <a:r>
              <a:rPr lang="en-US" b="0" i="0" err="1">
                <a:solidFill>
                  <a:schemeClr val="bg1">
                    <a:lumMod val="50000"/>
                  </a:schemeClr>
                </a:solidFill>
                <a:effectLst/>
                <a:latin typeface="Slack-Lato"/>
              </a:rPr>
              <a:t>Hatzivassiloglou</a:t>
            </a:r>
            <a:r>
              <a:rPr lang="en-US" b="0" i="0">
                <a:solidFill>
                  <a:schemeClr val="bg1">
                    <a:lumMod val="50000"/>
                  </a:schemeClr>
                </a:solidFill>
                <a:effectLst/>
                <a:latin typeface="Slack-Lato"/>
              </a:rPr>
              <a:t> (1995) and </a:t>
            </a:r>
            <a:r>
              <a:rPr lang="en-US" b="0" i="0" err="1">
                <a:solidFill>
                  <a:schemeClr val="bg1">
                    <a:lumMod val="50000"/>
                  </a:schemeClr>
                </a:solidFill>
                <a:effectLst/>
                <a:latin typeface="Slack-Lato"/>
              </a:rPr>
              <a:t>Langkilde</a:t>
            </a:r>
            <a:r>
              <a:rPr lang="en-US" b="0" i="0">
                <a:solidFill>
                  <a:schemeClr val="bg1">
                    <a:lumMod val="50000"/>
                  </a:schemeClr>
                </a:solidFill>
                <a:effectLst/>
                <a:latin typeface="Slack-Lato"/>
              </a:rPr>
              <a:t> &amp; Knight (1998).</a:t>
            </a:r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4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333"/>
    </mc:Choice>
    <mc:Fallback xmlns="">
      <p:transition spd="slow" advTm="3633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EAEDDD5A-D7F8-D2DA-F3BC-1D9CBD6E4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868321"/>
              </p:ext>
            </p:extLst>
          </p:nvPr>
        </p:nvGraphicFramePr>
        <p:xfrm>
          <a:off x="2269772" y="2818007"/>
          <a:ext cx="6655154" cy="3220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55154">
                  <a:extLst>
                    <a:ext uri="{9D8B030D-6E8A-4147-A177-3AD203B41FA5}">
                      <a16:colId xmlns:a16="http://schemas.microsoft.com/office/drawing/2014/main" val="608490676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Head: </a:t>
                      </a:r>
                      <a:r>
                        <a:rPr lang="en-US">
                          <a:solidFill>
                            <a:schemeClr val="tx1"/>
                          </a:solidFill>
                          <a:latin typeface="Consolas"/>
                        </a:rPr>
                        <a:t>S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77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Body: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284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latin typeface="Consolas"/>
                      </a:endParaRPr>
                    </a:p>
                    <a:p>
                      <a:endParaRPr lang="en-US">
                        <a:latin typeface="Consolas"/>
                      </a:endParaRPr>
                    </a:p>
                    <a:p>
                      <a:endParaRPr lang="en-US">
                        <a:latin typeface="Consolas"/>
                      </a:endParaRPr>
                    </a:p>
                    <a:p>
                      <a:endParaRPr lang="en-US">
                        <a:latin typeface="Consolas"/>
                      </a:endParaRPr>
                    </a:p>
                    <a:p>
                      <a:endParaRPr lang="en-US">
                        <a:latin typeface="Consolas"/>
                      </a:endParaRPr>
                    </a:p>
                    <a:p>
                      <a:endParaRPr lang="en-US">
                        <a:latin typeface="Consolas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9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 Template: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16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>
                          <a:latin typeface="Times New Roman"/>
                        </a:rPr>
                        <a:t>I found </a:t>
                      </a:r>
                      <a:r>
                        <a:rPr lang="en-US" i="0">
                          <a:latin typeface="Consolas"/>
                        </a:rPr>
                        <a:t>{LEX &lt;</a:t>
                      </a:r>
                      <a:r>
                        <a:rPr lang="en-US" i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onsolas"/>
                        </a:rPr>
                        <a:t>num</a:t>
                      </a:r>
                      <a:r>
                        <a:rPr lang="en-US" i="0">
                          <a:latin typeface="Consolas"/>
                        </a:rPr>
                        <a:t>&gt;}</a:t>
                      </a:r>
                      <a:r>
                        <a:rPr lang="en-US" i="1">
                          <a:latin typeface="Times New Roman"/>
                        </a:rPr>
                        <a:t> event </a:t>
                      </a:r>
                      <a:r>
                        <a:rPr lang="en-US" i="0">
                          <a:latin typeface="Consolas"/>
                        </a:rPr>
                        <a:t>{PP &lt;</a:t>
                      </a:r>
                      <a:r>
                        <a:rPr lang="en-US" i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onsolas"/>
                        </a:rPr>
                        <a:t>date</a:t>
                      </a:r>
                      <a:r>
                        <a:rPr lang="en-US" i="0">
                          <a:latin typeface="Consolas"/>
                        </a:rPr>
                        <a:t>&gt;}</a:t>
                      </a:r>
                      <a:r>
                        <a:rPr lang="en-US" i="1">
                          <a:latin typeface="Times New Roman"/>
                        </a:rPr>
                        <a:t>. It's </a:t>
                      </a:r>
                      <a:r>
                        <a:rPr lang="en-US" i="0">
                          <a:latin typeface="Consolas"/>
                        </a:rPr>
                        <a:t>{EVENT &lt;</a:t>
                      </a:r>
                      <a:r>
                        <a:rPr lang="en-US" i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onsolas"/>
                        </a:rPr>
                        <a:t>event</a:t>
                      </a:r>
                      <a:r>
                        <a:rPr lang="en-US" i="0">
                          <a:latin typeface="Consolas"/>
                        </a:rPr>
                        <a:t>&gt;}</a:t>
                      </a:r>
                      <a:r>
                        <a:rPr lang="en-US" i="1">
                          <a:latin typeface="Times New Roman"/>
                        </a:rPr>
                        <a:t>.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524569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36357E6-DC21-885E-DB50-EB33EAD5E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Dataflow Transduction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B5D62AFF-C608-E2E2-9A78-E542F86824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810275"/>
              </a:xfrm>
            </p:spPr>
            <p:txBody>
              <a:bodyPr/>
              <a:lstStyle/>
              <a:p>
                <a:r>
                  <a:rPr lang="en-US">
                    <a:solidFill>
                      <a:schemeClr val="tx1"/>
                    </a:solidFill>
                  </a:rPr>
                  <a:t>Applied to a computation node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>
                    <a:solidFill>
                      <a:schemeClr val="tx1"/>
                    </a:solidFill>
                  </a:rPr>
                  <a:t>to create a QCFG production</a:t>
                </a:r>
                <a:endParaRPr lang="en-US" b="0">
                  <a:solidFill>
                    <a:schemeClr val="tx1"/>
                  </a:solidFill>
                </a:endParaRPr>
              </a:p>
              <a:p>
                <a:endParaRPr lang="en-US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B5D62AFF-C608-E2E2-9A78-E542F86824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810275"/>
              </a:xfrm>
              <a:blipFill>
                <a:blip r:embed="rId5"/>
                <a:stretch>
                  <a:fillRect l="-1086" t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364CCA0-4ABF-45EE-F631-223D5FD71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838DD-ADA3-FF2B-38CF-AB253BD0B1A4}"/>
              </a:ext>
            </a:extLst>
          </p:cNvPr>
          <p:cNvSpPr txBox="1"/>
          <p:nvPr/>
        </p:nvSpPr>
        <p:spPr>
          <a:xfrm>
            <a:off x="6187136" y="2197462"/>
            <a:ext cx="5504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chemeClr val="bg1">
                    <a:lumMod val="50000"/>
                  </a:schemeClr>
                </a:solidFill>
              </a:rPr>
              <a:t>QCFG is a special type of CFG (more details in our paper).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8AB8238-DEB3-0A85-F81D-3C399BD993C0}"/>
              </a:ext>
            </a:extLst>
          </p:cNvPr>
          <p:cNvGrpSpPr/>
          <p:nvPr/>
        </p:nvGrpSpPr>
        <p:grpSpPr>
          <a:xfrm>
            <a:off x="2687617" y="3731994"/>
            <a:ext cx="4485231" cy="1382931"/>
            <a:chOff x="7399552" y="4382129"/>
            <a:chExt cx="4485231" cy="1382931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E598D59-DF98-8A75-F257-098F4114E7D5}"/>
                </a:ext>
              </a:extLst>
            </p:cNvPr>
            <p:cNvGrpSpPr/>
            <p:nvPr/>
          </p:nvGrpSpPr>
          <p:grpSpPr>
            <a:xfrm>
              <a:off x="7399552" y="4382129"/>
              <a:ext cx="4106648" cy="776441"/>
              <a:chOff x="8014176" y="822902"/>
              <a:chExt cx="4106648" cy="776441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4A62E29E-52C1-D91E-4268-D3D56D6C389C}"/>
                  </a:ext>
                </a:extLst>
              </p:cNvPr>
              <p:cNvGrpSpPr/>
              <p:nvPr/>
            </p:nvGrpSpPr>
            <p:grpSpPr>
              <a:xfrm>
                <a:off x="8014176" y="822902"/>
                <a:ext cx="4106648" cy="442969"/>
                <a:chOff x="8014176" y="822902"/>
                <a:chExt cx="4106648" cy="442969"/>
              </a:xfrm>
            </p:grpSpPr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2DA91542-561A-5AC0-FA80-46923EFAC15E}"/>
                    </a:ext>
                  </a:extLst>
                </p:cNvPr>
                <p:cNvSpPr/>
                <p:nvPr/>
              </p:nvSpPr>
              <p:spPr>
                <a:xfrm>
                  <a:off x="8014176" y="829936"/>
                  <a:ext cx="1247152" cy="435935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>
                      <a:solidFill>
                        <a:schemeClr val="accent1">
                          <a:lumMod val="75000"/>
                        </a:schemeClr>
                      </a:solidFill>
                      <a:latin typeface="Consolas" panose="020B0609020204030204" pitchFamily="49" charset="0"/>
                    </a:rPr>
                    <a:t>???</a:t>
                  </a: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BC31F961-DC29-520F-8FDD-BAFC1DFD97E6}"/>
                    </a:ext>
                  </a:extLst>
                </p:cNvPr>
                <p:cNvSpPr/>
                <p:nvPr/>
              </p:nvSpPr>
              <p:spPr>
                <a:xfrm>
                  <a:off x="9867650" y="822902"/>
                  <a:ext cx="2253174" cy="435935"/>
                </a:xfrm>
                <a:prstGeom prst="rect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err="1">
                      <a:solidFill>
                        <a:schemeClr val="tx1"/>
                      </a:solidFill>
                      <a:latin typeface="Consolas" panose="020B0609020204030204" pitchFamily="49" charset="0"/>
                    </a:rPr>
                    <a:t>findEventsOnDate</a:t>
                  </a:r>
                  <a:endParaRPr lang="en-US">
                    <a:solidFill>
                      <a:schemeClr val="tx1"/>
                    </a:solidFill>
                    <a:latin typeface="Consolas" panose="020B0609020204030204" pitchFamily="49" charset="0"/>
                  </a:endParaRPr>
                </a:p>
              </p:txBody>
            </p:sp>
            <p:cxnSp>
              <p:nvCxnSpPr>
                <p:cNvPr id="20" name="Straight Arrow Connector 19">
                  <a:extLst>
                    <a:ext uri="{FF2B5EF4-FFF2-40B4-BE49-F238E27FC236}">
                      <a16:creationId xmlns:a16="http://schemas.microsoft.com/office/drawing/2014/main" id="{F1A44F6D-88AE-EEA5-3426-2648E14063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261328" y="1045407"/>
                  <a:ext cx="606322" cy="2497"/>
                </a:xfrm>
                <a:prstGeom prst="straightConnector1">
                  <a:avLst/>
                </a:prstGeom>
                <a:ln w="127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77150FF-7ACE-399A-F0D6-DD967636EF11}"/>
                  </a:ext>
                </a:extLst>
              </p:cNvPr>
              <p:cNvSpPr txBox="1"/>
              <p:nvPr/>
            </p:nvSpPr>
            <p:spPr>
              <a:xfrm>
                <a:off x="8720438" y="1230011"/>
                <a:ext cx="71794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>
                    <a:solidFill>
                      <a:schemeClr val="accent4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date</a:t>
                </a:r>
                <a:endParaRPr lang="en-US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p:grp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46AAE54-CF19-859E-F050-B418AD646A20}"/>
                </a:ext>
              </a:extLst>
            </p:cNvPr>
            <p:cNvCxnSpPr>
              <a:cxnSpLocks/>
              <a:endCxn id="11" idx="0"/>
            </p:cNvCxnSpPr>
            <p:nvPr/>
          </p:nvCxnSpPr>
          <p:spPr>
            <a:xfrm>
              <a:off x="9563863" y="4821447"/>
              <a:ext cx="0" cy="321073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34545E0-0E43-9C3C-9D7F-EEEF94E1B3BC}"/>
                </a:ext>
              </a:extLst>
            </p:cNvPr>
            <p:cNvSpPr/>
            <p:nvPr/>
          </p:nvSpPr>
          <p:spPr>
            <a:xfrm>
              <a:off x="9204893" y="5142520"/>
              <a:ext cx="717939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size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37AA01C-55AC-0667-706B-8C4D96BAF46E}"/>
                </a:ext>
              </a:extLst>
            </p:cNvPr>
            <p:cNvSpPr/>
            <p:nvPr/>
          </p:nvSpPr>
          <p:spPr>
            <a:xfrm>
              <a:off x="10353667" y="5140496"/>
              <a:ext cx="717939" cy="43593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head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73EEDA4-E5D8-514C-41B6-7C179844D981}"/>
                </a:ext>
              </a:extLst>
            </p:cNvPr>
            <p:cNvCxnSpPr>
              <a:cxnSpLocks/>
              <a:endCxn id="12" idx="0"/>
            </p:cNvCxnSpPr>
            <p:nvPr/>
          </p:nvCxnSpPr>
          <p:spPr>
            <a:xfrm>
              <a:off x="10712636" y="4821447"/>
              <a:ext cx="1" cy="31904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72B4882-1057-D27B-0CCD-E31A419FC7D4}"/>
                </a:ext>
              </a:extLst>
            </p:cNvPr>
            <p:cNvSpPr txBox="1"/>
            <p:nvPr/>
          </p:nvSpPr>
          <p:spPr>
            <a:xfrm>
              <a:off x="8683913" y="5358463"/>
              <a:ext cx="56911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>
                  <a:solidFill>
                    <a:schemeClr val="accent4">
                      <a:lumMod val="75000"/>
                    </a:schemeClr>
                  </a:solidFill>
                  <a:latin typeface="Consolas" panose="020B0609020204030204" pitchFamily="49" charset="0"/>
                </a:rPr>
                <a:t>num</a:t>
              </a:r>
              <a:endParaRPr lang="en-US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B345E6F-CD77-EC38-3EDC-09ECA502D2AC}"/>
                </a:ext>
              </a:extLst>
            </p:cNvPr>
            <p:cNvSpPr txBox="1"/>
            <p:nvPr/>
          </p:nvSpPr>
          <p:spPr>
            <a:xfrm>
              <a:off x="11071606" y="5395728"/>
              <a:ext cx="81317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>
                  <a:solidFill>
                    <a:schemeClr val="accent4">
                      <a:lumMod val="75000"/>
                    </a:schemeClr>
                  </a:solidFill>
                  <a:latin typeface="Consolas" panose="020B0609020204030204" pitchFamily="49" charset="0"/>
                </a:rPr>
                <a:t>event</a:t>
              </a:r>
              <a:endParaRPr lang="en-US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27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00"/>
    </mc:Choice>
    <mc:Fallback xmlns="">
      <p:transition spd="slow" advTm="118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5D304FC-B1E9-00ED-0964-3197071F932D}"/>
              </a:ext>
            </a:extLst>
          </p:cNvPr>
          <p:cNvSpPr/>
          <p:nvPr/>
        </p:nvSpPr>
        <p:spPr>
          <a:xfrm>
            <a:off x="338471" y="808997"/>
            <a:ext cx="6002078" cy="23614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3F7B7-8A90-17DA-C3F6-C9F20751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09C773-994F-F3C0-5C14-89C697EAF27D}"/>
              </a:ext>
            </a:extLst>
          </p:cNvPr>
          <p:cNvSpPr txBox="1"/>
          <p:nvPr/>
        </p:nvSpPr>
        <p:spPr>
          <a:xfrm>
            <a:off x="466061" y="439502"/>
            <a:ext cx="402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User: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Do I have any meetings tomorrow?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FDA777-227E-7492-D5FB-9C61E745947F}"/>
              </a:ext>
            </a:extLst>
          </p:cNvPr>
          <p:cNvSpPr txBox="1"/>
          <p:nvPr/>
        </p:nvSpPr>
        <p:spPr>
          <a:xfrm>
            <a:off x="466061" y="983362"/>
            <a:ext cx="4996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nonEmpty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</a:t>
            </a:r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findEventsOnDate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(tomorrow()))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5B3848-EA84-9429-9E69-4B2CD1FB866E}"/>
              </a:ext>
            </a:extLst>
          </p:cNvPr>
          <p:cNvGrpSpPr/>
          <p:nvPr/>
        </p:nvGrpSpPr>
        <p:grpSpPr>
          <a:xfrm>
            <a:off x="2398526" y="1989738"/>
            <a:ext cx="1973856" cy="752279"/>
            <a:chOff x="2270937" y="3531459"/>
            <a:chExt cx="1973856" cy="75227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1B22CEB-0A07-6551-0DEF-819056FD3199}"/>
                </a:ext>
              </a:extLst>
            </p:cNvPr>
            <p:cNvSpPr txBox="1"/>
            <p:nvPr/>
          </p:nvSpPr>
          <p:spPr>
            <a:xfrm>
              <a:off x="2270937" y="3975961"/>
              <a:ext cx="18742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List(Event(…), …)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0B7BD6-D3B8-80D8-4E5D-6F6B24BB18D2}"/>
                </a:ext>
              </a:extLst>
            </p:cNvPr>
            <p:cNvCxnSpPr/>
            <p:nvPr/>
          </p:nvCxnSpPr>
          <p:spPr>
            <a:xfrm>
              <a:off x="2270937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F27B526-92F7-FF5B-87D2-C1018BFE379E}"/>
                </a:ext>
              </a:extLst>
            </p:cNvPr>
            <p:cNvCxnSpPr>
              <a:cxnSpLocks/>
            </p:cNvCxnSpPr>
            <p:nvPr/>
          </p:nvCxnSpPr>
          <p:spPr>
            <a:xfrm>
              <a:off x="2270937" y="4263656"/>
              <a:ext cx="197385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E5B0F31-1C59-B65C-8DEE-AB9C0B3E9B7E}"/>
              </a:ext>
            </a:extLst>
          </p:cNvPr>
          <p:cNvGrpSpPr/>
          <p:nvPr/>
        </p:nvGrpSpPr>
        <p:grpSpPr>
          <a:xfrm>
            <a:off x="503005" y="1989738"/>
            <a:ext cx="1774845" cy="752279"/>
            <a:chOff x="258456" y="3531459"/>
            <a:chExt cx="1774845" cy="752279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3DB6034-DF98-AD77-4FC5-231674606B21}"/>
                </a:ext>
              </a:extLst>
            </p:cNvPr>
            <p:cNvCxnSpPr/>
            <p:nvPr/>
          </p:nvCxnSpPr>
          <p:spPr>
            <a:xfrm>
              <a:off x="300369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71674D-0A28-5285-2688-3D8CE965955D}"/>
                </a:ext>
              </a:extLst>
            </p:cNvPr>
            <p:cNvCxnSpPr>
              <a:cxnSpLocks/>
            </p:cNvCxnSpPr>
            <p:nvPr/>
          </p:nvCxnSpPr>
          <p:spPr>
            <a:xfrm>
              <a:off x="300369" y="4263656"/>
              <a:ext cx="169102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6C741D4-1CDA-767B-871B-8D2D11B225A6}"/>
                </a:ext>
              </a:extLst>
            </p:cNvPr>
            <p:cNvSpPr txBox="1"/>
            <p:nvPr/>
          </p:nvSpPr>
          <p:spPr>
            <a:xfrm>
              <a:off x="258456" y="3975961"/>
              <a:ext cx="17748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Date(2022, 1, 4)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A5EFA5C-B072-E271-F2B4-D8892F850D51}"/>
              </a:ext>
            </a:extLst>
          </p:cNvPr>
          <p:cNvGrpSpPr/>
          <p:nvPr/>
        </p:nvGrpSpPr>
        <p:grpSpPr>
          <a:xfrm>
            <a:off x="5028311" y="1989738"/>
            <a:ext cx="582211" cy="752279"/>
            <a:chOff x="4943253" y="3531459"/>
            <a:chExt cx="582211" cy="75227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42C592C-661B-058C-F958-45B0D4FFC553}"/>
                </a:ext>
              </a:extLst>
            </p:cNvPr>
            <p:cNvSpPr txBox="1"/>
            <p:nvPr/>
          </p:nvSpPr>
          <p:spPr>
            <a:xfrm>
              <a:off x="4943253" y="3975961"/>
              <a:ext cx="5822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True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EBC6FEB-6D93-E80A-7377-2D17F525A8FA}"/>
                </a:ext>
              </a:extLst>
            </p:cNvPr>
            <p:cNvCxnSpPr/>
            <p:nvPr/>
          </p:nvCxnSpPr>
          <p:spPr>
            <a:xfrm>
              <a:off x="4943253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A0B6281-F627-B017-4240-B1B7457A92F6}"/>
                </a:ext>
              </a:extLst>
            </p:cNvPr>
            <p:cNvCxnSpPr>
              <a:cxnSpLocks/>
            </p:cNvCxnSpPr>
            <p:nvPr/>
          </p:nvCxnSpPr>
          <p:spPr>
            <a:xfrm>
              <a:off x="4943253" y="4263656"/>
              <a:ext cx="582211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69A1DB2-5D6E-2BF1-C0AB-B3159F2EA42D}"/>
              </a:ext>
            </a:extLst>
          </p:cNvPr>
          <p:cNvGrpSpPr/>
          <p:nvPr/>
        </p:nvGrpSpPr>
        <p:grpSpPr>
          <a:xfrm>
            <a:off x="544919" y="1553803"/>
            <a:ext cx="5717654" cy="802033"/>
            <a:chOff x="544919" y="1553803"/>
            <a:chExt cx="5717654" cy="80203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60A46A0-D0FA-B6D5-36B4-FC6908E4725B}"/>
                </a:ext>
              </a:extLst>
            </p:cNvPr>
            <p:cNvGrpSpPr/>
            <p:nvPr/>
          </p:nvGrpSpPr>
          <p:grpSpPr>
            <a:xfrm>
              <a:off x="544919" y="1553803"/>
              <a:ext cx="5717654" cy="435935"/>
              <a:chOff x="300370" y="3095524"/>
              <a:chExt cx="5717654" cy="435935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2C59C7F-2F4D-BA0E-53D8-3817E17EE895}"/>
                  </a:ext>
                </a:extLst>
              </p:cNvPr>
              <p:cNvSpPr/>
              <p:nvPr/>
            </p:nvSpPr>
            <p:spPr>
              <a:xfrm>
                <a:off x="300370" y="3095524"/>
                <a:ext cx="1220086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tomorrow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42E1B0D-9038-FD4B-2CF4-2C62214BB0A7}"/>
                  </a:ext>
                </a:extLst>
              </p:cNvPr>
              <p:cNvSpPr/>
              <p:nvPr/>
            </p:nvSpPr>
            <p:spPr>
              <a:xfrm>
                <a:off x="2153976" y="3095524"/>
                <a:ext cx="2237268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findEventsOnDate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018D0F7-2796-2EA0-C200-73E8665FEF17}"/>
                  </a:ext>
                </a:extLst>
              </p:cNvPr>
              <p:cNvSpPr/>
              <p:nvPr/>
            </p:nvSpPr>
            <p:spPr>
              <a:xfrm>
                <a:off x="4783763" y="3095524"/>
                <a:ext cx="1234261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nonEmpty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9B57733-E3B9-C698-4D5C-708ED78C421B}"/>
                  </a:ext>
                </a:extLst>
              </p:cNvPr>
              <p:cNvCxnSpPr>
                <a:cxnSpLocks/>
                <a:stCxn id="5" idx="3"/>
                <a:endCxn id="6" idx="1"/>
              </p:cNvCxnSpPr>
              <p:nvPr/>
            </p:nvCxnSpPr>
            <p:spPr>
              <a:xfrm>
                <a:off x="1520456" y="3313492"/>
                <a:ext cx="63352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A3C72868-00AF-36AB-2D65-473BA9DDAC15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>
                <a:off x="4391244" y="3313492"/>
                <a:ext cx="392519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E716776D-FFDC-9945-5ABE-0543046D999C}"/>
                </a:ext>
              </a:extLst>
            </p:cNvPr>
            <p:cNvSpPr txBox="1"/>
            <p:nvPr/>
          </p:nvSpPr>
          <p:spPr>
            <a:xfrm>
              <a:off x="5348546" y="198650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v0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C8A1563-961D-BB44-A745-E920D05758BD}"/>
                </a:ext>
              </a:extLst>
            </p:cNvPr>
            <p:cNvSpPr txBox="1"/>
            <p:nvPr/>
          </p:nvSpPr>
          <p:spPr>
            <a:xfrm>
              <a:off x="3132701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v1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F28E03A-EB99-9139-5AC6-EFD13B92A9F0}"/>
                </a:ext>
              </a:extLst>
            </p:cNvPr>
            <p:cNvSpPr txBox="1"/>
            <p:nvPr/>
          </p:nvSpPr>
          <p:spPr>
            <a:xfrm>
              <a:off x="937437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v2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7A6F2AA-6495-4C40-A2E3-8D0958FDE385}"/>
              </a:ext>
            </a:extLst>
          </p:cNvPr>
          <p:cNvSpPr txBox="1"/>
          <p:nvPr/>
        </p:nvSpPr>
        <p:spPr>
          <a:xfrm>
            <a:off x="338471" y="6378677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 , I found 1 event. It’s “Show and Tell” from 11:00 am to 11:30 am on Thursday.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95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10"/>
    </mc:Choice>
    <mc:Fallback xmlns="">
      <p:transition spd="slow" advTm="101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>
            <a:extLst>
              <a:ext uri="{FF2B5EF4-FFF2-40B4-BE49-F238E27FC236}">
                <a16:creationId xmlns:a16="http://schemas.microsoft.com/office/drawing/2014/main" id="{E7CF3D39-9B72-B471-F448-C0018A2A1CCE}"/>
              </a:ext>
            </a:extLst>
          </p:cNvPr>
          <p:cNvSpPr txBox="1"/>
          <p:nvPr/>
        </p:nvSpPr>
        <p:spPr>
          <a:xfrm>
            <a:off x="7863215" y="870252"/>
            <a:ext cx="1830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  (S, v0) → 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5D304FC-B1E9-00ED-0964-3197071F932D}"/>
              </a:ext>
            </a:extLst>
          </p:cNvPr>
          <p:cNvSpPr/>
          <p:nvPr/>
        </p:nvSpPr>
        <p:spPr>
          <a:xfrm>
            <a:off x="338471" y="808997"/>
            <a:ext cx="6002078" cy="23614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3F7B7-8A90-17DA-C3F6-C9F20751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09C773-994F-F3C0-5C14-89C697EAF27D}"/>
              </a:ext>
            </a:extLst>
          </p:cNvPr>
          <p:cNvSpPr txBox="1"/>
          <p:nvPr/>
        </p:nvSpPr>
        <p:spPr>
          <a:xfrm>
            <a:off x="466061" y="439502"/>
            <a:ext cx="402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User: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Do I have any meetings tomorrow?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FDA777-227E-7492-D5FB-9C61E745947F}"/>
              </a:ext>
            </a:extLst>
          </p:cNvPr>
          <p:cNvSpPr txBox="1"/>
          <p:nvPr/>
        </p:nvSpPr>
        <p:spPr>
          <a:xfrm>
            <a:off x="466061" y="983362"/>
            <a:ext cx="4996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nonEmpty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</a:t>
            </a:r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findEventsOnDate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(tomorrow()))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5B3848-EA84-9429-9E69-4B2CD1FB866E}"/>
              </a:ext>
            </a:extLst>
          </p:cNvPr>
          <p:cNvGrpSpPr/>
          <p:nvPr/>
        </p:nvGrpSpPr>
        <p:grpSpPr>
          <a:xfrm>
            <a:off x="2398526" y="1979105"/>
            <a:ext cx="1973856" cy="752279"/>
            <a:chOff x="2270937" y="3531459"/>
            <a:chExt cx="1973856" cy="75227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1B22CEB-0A07-6551-0DEF-819056FD3199}"/>
                </a:ext>
              </a:extLst>
            </p:cNvPr>
            <p:cNvSpPr txBox="1"/>
            <p:nvPr/>
          </p:nvSpPr>
          <p:spPr>
            <a:xfrm>
              <a:off x="2270937" y="3975961"/>
              <a:ext cx="18742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List(Event(…), …)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0B7BD6-D3B8-80D8-4E5D-6F6B24BB18D2}"/>
                </a:ext>
              </a:extLst>
            </p:cNvPr>
            <p:cNvCxnSpPr/>
            <p:nvPr/>
          </p:nvCxnSpPr>
          <p:spPr>
            <a:xfrm>
              <a:off x="2270937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F27B526-92F7-FF5B-87D2-C1018BFE379E}"/>
                </a:ext>
              </a:extLst>
            </p:cNvPr>
            <p:cNvCxnSpPr>
              <a:cxnSpLocks/>
            </p:cNvCxnSpPr>
            <p:nvPr/>
          </p:nvCxnSpPr>
          <p:spPr>
            <a:xfrm>
              <a:off x="2270937" y="4263656"/>
              <a:ext cx="197385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E5B0F31-1C59-B65C-8DEE-AB9C0B3E9B7E}"/>
              </a:ext>
            </a:extLst>
          </p:cNvPr>
          <p:cNvGrpSpPr/>
          <p:nvPr/>
        </p:nvGrpSpPr>
        <p:grpSpPr>
          <a:xfrm>
            <a:off x="503005" y="1979105"/>
            <a:ext cx="1774845" cy="752279"/>
            <a:chOff x="258456" y="3531459"/>
            <a:chExt cx="1774845" cy="752279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3DB6034-DF98-AD77-4FC5-231674606B21}"/>
                </a:ext>
              </a:extLst>
            </p:cNvPr>
            <p:cNvCxnSpPr/>
            <p:nvPr/>
          </p:nvCxnSpPr>
          <p:spPr>
            <a:xfrm>
              <a:off x="300369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71674D-0A28-5285-2688-3D8CE965955D}"/>
                </a:ext>
              </a:extLst>
            </p:cNvPr>
            <p:cNvCxnSpPr>
              <a:cxnSpLocks/>
            </p:cNvCxnSpPr>
            <p:nvPr/>
          </p:nvCxnSpPr>
          <p:spPr>
            <a:xfrm>
              <a:off x="300369" y="4263656"/>
              <a:ext cx="169102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6C741D4-1CDA-767B-871B-8D2D11B225A6}"/>
                </a:ext>
              </a:extLst>
            </p:cNvPr>
            <p:cNvSpPr txBox="1"/>
            <p:nvPr/>
          </p:nvSpPr>
          <p:spPr>
            <a:xfrm>
              <a:off x="258456" y="3975961"/>
              <a:ext cx="17748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Date(2022, 1, 4)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A5EFA5C-B072-E271-F2B4-D8892F850D51}"/>
              </a:ext>
            </a:extLst>
          </p:cNvPr>
          <p:cNvGrpSpPr/>
          <p:nvPr/>
        </p:nvGrpSpPr>
        <p:grpSpPr>
          <a:xfrm>
            <a:off x="5028311" y="1989738"/>
            <a:ext cx="582211" cy="752279"/>
            <a:chOff x="4943253" y="3531459"/>
            <a:chExt cx="582211" cy="75227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42C592C-661B-058C-F958-45B0D4FFC553}"/>
                </a:ext>
              </a:extLst>
            </p:cNvPr>
            <p:cNvSpPr txBox="1"/>
            <p:nvPr/>
          </p:nvSpPr>
          <p:spPr>
            <a:xfrm>
              <a:off x="4943253" y="3975961"/>
              <a:ext cx="5822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True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EBC6FEB-6D93-E80A-7377-2D17F525A8FA}"/>
                </a:ext>
              </a:extLst>
            </p:cNvPr>
            <p:cNvCxnSpPr/>
            <p:nvPr/>
          </p:nvCxnSpPr>
          <p:spPr>
            <a:xfrm>
              <a:off x="4943253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A0B6281-F627-B017-4240-B1B7457A92F6}"/>
                </a:ext>
              </a:extLst>
            </p:cNvPr>
            <p:cNvCxnSpPr>
              <a:cxnSpLocks/>
            </p:cNvCxnSpPr>
            <p:nvPr/>
          </p:nvCxnSpPr>
          <p:spPr>
            <a:xfrm>
              <a:off x="4943253" y="4263656"/>
              <a:ext cx="582211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Table 5">
            <a:extLst>
              <a:ext uri="{FF2B5EF4-FFF2-40B4-BE49-F238E27FC236}">
                <a16:creationId xmlns:a16="http://schemas.microsoft.com/office/drawing/2014/main" id="{29CCE410-51F5-6321-66E1-D916214896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472509"/>
              </p:ext>
            </p:extLst>
          </p:nvPr>
        </p:nvGraphicFramePr>
        <p:xfrm>
          <a:off x="344021" y="3454891"/>
          <a:ext cx="4684290" cy="2514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4290">
                  <a:extLst>
                    <a:ext uri="{9D8B030D-6E8A-4147-A177-3AD203B41FA5}">
                      <a16:colId xmlns:a16="http://schemas.microsoft.com/office/drawing/2014/main" val="608490676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Head: 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onsolas"/>
                        </a:rPr>
                        <a:t>S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77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Body: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284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9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 Template: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16598"/>
                  </a:ext>
                </a:extLst>
              </a:tr>
              <a:tr h="291603">
                <a:tc>
                  <a:txBody>
                    <a:bodyPr/>
                    <a:lstStyle/>
                    <a:p>
                      <a:r>
                        <a:rPr lang="en-US" sz="1600" i="0" dirty="0">
                          <a:latin typeface="Consolas"/>
                        </a:rPr>
                        <a:t>{Y/N &lt;</a:t>
                      </a:r>
                      <a:r>
                        <a:rPr lang="en-US" sz="1600" i="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onsolas"/>
                        </a:rPr>
                        <a:t>result</a:t>
                      </a:r>
                      <a:r>
                        <a:rPr lang="en-US" sz="1600" i="0" dirty="0">
                          <a:latin typeface="Consolas"/>
                        </a:rPr>
                        <a:t>&gt;}</a:t>
                      </a:r>
                      <a:r>
                        <a:rPr lang="en-US" sz="1600" i="1" dirty="0">
                          <a:latin typeface="Times New Roman"/>
                        </a:rPr>
                        <a:t> , </a:t>
                      </a:r>
                      <a:r>
                        <a:rPr lang="en-US" sz="1600" i="0" dirty="0">
                          <a:latin typeface="Consolas"/>
                        </a:rPr>
                        <a:t>{S &lt;</a:t>
                      </a:r>
                      <a:r>
                        <a:rPr lang="en-US" sz="1600" i="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onsolas"/>
                        </a:rPr>
                        <a:t>query</a:t>
                      </a:r>
                      <a:r>
                        <a:rPr lang="en-US" sz="1600" i="0" dirty="0">
                          <a:latin typeface="Consolas"/>
                        </a:rPr>
                        <a:t>&gt;}</a:t>
                      </a:r>
                      <a:r>
                        <a:rPr lang="en-US" sz="1600" i="1" dirty="0">
                          <a:latin typeface="Times New Roman"/>
                        </a:rPr>
                        <a:t>.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524569"/>
                  </a:ext>
                </a:extLst>
              </a:tr>
            </a:tbl>
          </a:graphicData>
        </a:graphic>
      </p:graphicFrame>
      <p:grpSp>
        <p:nvGrpSpPr>
          <p:cNvPr id="45" name="Group 44">
            <a:extLst>
              <a:ext uri="{FF2B5EF4-FFF2-40B4-BE49-F238E27FC236}">
                <a16:creationId xmlns:a16="http://schemas.microsoft.com/office/drawing/2014/main" id="{BFE0144A-CD35-35A0-84DC-1829E508A410}"/>
              </a:ext>
            </a:extLst>
          </p:cNvPr>
          <p:cNvGrpSpPr/>
          <p:nvPr/>
        </p:nvGrpSpPr>
        <p:grpSpPr>
          <a:xfrm>
            <a:off x="544919" y="1553803"/>
            <a:ext cx="5717654" cy="802033"/>
            <a:chOff x="544919" y="1553803"/>
            <a:chExt cx="5717654" cy="80203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60A46A0-D0FA-B6D5-36B4-FC6908E4725B}"/>
                </a:ext>
              </a:extLst>
            </p:cNvPr>
            <p:cNvGrpSpPr/>
            <p:nvPr/>
          </p:nvGrpSpPr>
          <p:grpSpPr>
            <a:xfrm>
              <a:off x="544919" y="1553803"/>
              <a:ext cx="5717654" cy="435935"/>
              <a:chOff x="300370" y="3095524"/>
              <a:chExt cx="5717654" cy="435935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2C59C7F-2F4D-BA0E-53D8-3817E17EE895}"/>
                  </a:ext>
                </a:extLst>
              </p:cNvPr>
              <p:cNvSpPr/>
              <p:nvPr/>
            </p:nvSpPr>
            <p:spPr>
              <a:xfrm>
                <a:off x="300370" y="3095524"/>
                <a:ext cx="1220086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tomorrow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42E1B0D-9038-FD4B-2CF4-2C62214BB0A7}"/>
                  </a:ext>
                </a:extLst>
              </p:cNvPr>
              <p:cNvSpPr/>
              <p:nvPr/>
            </p:nvSpPr>
            <p:spPr>
              <a:xfrm>
                <a:off x="2153976" y="3095524"/>
                <a:ext cx="2237268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findEventsOnDate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018D0F7-2796-2EA0-C200-73E8665FEF17}"/>
                  </a:ext>
                </a:extLst>
              </p:cNvPr>
              <p:cNvSpPr/>
              <p:nvPr/>
            </p:nvSpPr>
            <p:spPr>
              <a:xfrm>
                <a:off x="4783763" y="3095524"/>
                <a:ext cx="1234261" cy="43593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nonEmpty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9B57733-E3B9-C698-4D5C-708ED78C421B}"/>
                  </a:ext>
                </a:extLst>
              </p:cNvPr>
              <p:cNvCxnSpPr>
                <a:cxnSpLocks/>
                <a:stCxn id="5" idx="3"/>
                <a:endCxn id="6" idx="1"/>
              </p:cNvCxnSpPr>
              <p:nvPr/>
            </p:nvCxnSpPr>
            <p:spPr>
              <a:xfrm>
                <a:off x="1520456" y="3313492"/>
                <a:ext cx="63352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A3C72868-00AF-36AB-2D65-473BA9DDAC15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>
                <a:off x="4391244" y="3313492"/>
                <a:ext cx="392519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F3250D2-758E-4E2C-4136-60C35FEA3110}"/>
                </a:ext>
              </a:extLst>
            </p:cNvPr>
            <p:cNvSpPr txBox="1"/>
            <p:nvPr/>
          </p:nvSpPr>
          <p:spPr>
            <a:xfrm>
              <a:off x="5348546" y="198650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6C00D4E-A38F-1CF1-5AC6-C432F70A792F}"/>
                </a:ext>
              </a:extLst>
            </p:cNvPr>
            <p:cNvSpPr txBox="1"/>
            <p:nvPr/>
          </p:nvSpPr>
          <p:spPr>
            <a:xfrm>
              <a:off x="3132701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4EBC931-F70A-C959-59B0-8B454F501B71}"/>
                </a:ext>
              </a:extLst>
            </p:cNvPr>
            <p:cNvSpPr txBox="1"/>
            <p:nvPr/>
          </p:nvSpPr>
          <p:spPr>
            <a:xfrm>
              <a:off x="937437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v2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15964D2-5630-2C29-DCC2-5447839501ED}"/>
              </a:ext>
            </a:extLst>
          </p:cNvPr>
          <p:cNvSpPr txBox="1"/>
          <p:nvPr/>
        </p:nvSpPr>
        <p:spPr>
          <a:xfrm>
            <a:off x="8574756" y="439502"/>
            <a:ext cx="2491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QCFG Productions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E606724-E1A1-EAAE-A1DE-4C4411FEAB66}"/>
              </a:ext>
            </a:extLst>
          </p:cNvPr>
          <p:cNvGrpSpPr/>
          <p:nvPr/>
        </p:nvGrpSpPr>
        <p:grpSpPr>
          <a:xfrm>
            <a:off x="466061" y="4310804"/>
            <a:ext cx="4381506" cy="802771"/>
            <a:chOff x="7233699" y="808834"/>
            <a:chExt cx="4381506" cy="802771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C0F78F2-E802-44E5-FE2C-6D55AED54817}"/>
                </a:ext>
              </a:extLst>
            </p:cNvPr>
            <p:cNvGrpSpPr/>
            <p:nvPr/>
          </p:nvGrpSpPr>
          <p:grpSpPr>
            <a:xfrm>
              <a:off x="7233699" y="808834"/>
              <a:ext cx="3868212" cy="435935"/>
              <a:chOff x="7233699" y="808834"/>
              <a:chExt cx="3868212" cy="435935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77D753FA-8168-1895-785B-787E8FA465A0}"/>
                  </a:ext>
                </a:extLst>
              </p:cNvPr>
              <p:cNvSpPr/>
              <p:nvPr/>
            </p:nvSpPr>
            <p:spPr>
              <a:xfrm>
                <a:off x="7233699" y="808834"/>
                <a:ext cx="2240280" cy="43593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>
                    <a:solidFill>
                      <a:schemeClr val="accent1">
                        <a:lumMod val="75000"/>
                      </a:schemeClr>
                    </a:solidFill>
                    <a:latin typeface="Consolas" panose="020B0609020204030204" pitchFamily="49" charset="0"/>
                  </a:rPr>
                  <a:t>???</a:t>
                </a:r>
              </a:p>
            </p:txBody>
          </p:sp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85D0A65-1F76-3B48-132A-08F402120C69}"/>
                  </a:ext>
                </a:extLst>
              </p:cNvPr>
              <p:cNvSpPr/>
              <p:nvPr/>
            </p:nvSpPr>
            <p:spPr>
              <a:xfrm>
                <a:off x="9867650" y="808834"/>
                <a:ext cx="1234261" cy="435935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nonEmpty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3E45FE04-0816-39C4-A48C-BFB96956C4B6}"/>
                  </a:ext>
                </a:extLst>
              </p:cNvPr>
              <p:cNvCxnSpPr>
                <a:cxnSpLocks/>
                <a:stCxn id="2" idx="3"/>
                <a:endCxn id="3" idx="1"/>
              </p:cNvCxnSpPr>
              <p:nvPr/>
            </p:nvCxnSpPr>
            <p:spPr>
              <a:xfrm>
                <a:off x="9473979" y="1026802"/>
                <a:ext cx="393671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DED2BF9-90E7-7D80-1EE2-7FB1E52ABFA1}"/>
                </a:ext>
              </a:extLst>
            </p:cNvPr>
            <p:cNvSpPr txBox="1"/>
            <p:nvPr/>
          </p:nvSpPr>
          <p:spPr>
            <a:xfrm>
              <a:off x="10588616" y="1242273"/>
              <a:ext cx="102658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>
                  <a:solidFill>
                    <a:schemeClr val="accent4">
                      <a:lumMod val="75000"/>
                    </a:schemeClr>
                  </a:solidFill>
                  <a:latin typeface="Consolas" panose="020B0609020204030204" pitchFamily="49" charset="0"/>
                </a:rPr>
                <a:t>result</a:t>
              </a:r>
              <a:endParaRPr lang="en-US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5A0DE93-4A62-D449-397F-D3E3EAEBFB3B}"/>
                </a:ext>
              </a:extLst>
            </p:cNvPr>
            <p:cNvSpPr txBox="1"/>
            <p:nvPr/>
          </p:nvSpPr>
          <p:spPr>
            <a:xfrm>
              <a:off x="8474997" y="1242273"/>
              <a:ext cx="87935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>
                  <a:solidFill>
                    <a:schemeClr val="accent4">
                      <a:lumMod val="75000"/>
                    </a:schemeClr>
                  </a:solidFill>
                  <a:latin typeface="Consolas" panose="020B0609020204030204" pitchFamily="49" charset="0"/>
                </a:rPr>
                <a:t>query</a:t>
              </a:r>
              <a:endParaRPr lang="en-US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93EFD50-6CAF-83AD-DD87-1DE7982BFD7B}"/>
              </a:ext>
            </a:extLst>
          </p:cNvPr>
          <p:cNvSpPr txBox="1"/>
          <p:nvPr/>
        </p:nvSpPr>
        <p:spPr>
          <a:xfrm>
            <a:off x="629392" y="5604975"/>
            <a:ext cx="25033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(Y/N,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v0</a:t>
            </a:r>
            <a:r>
              <a:rPr lang="en-US" dirty="0">
                <a:latin typeface="Consolas" panose="020B0609020204030204" pitchFamily="49" charset="0"/>
              </a:rPr>
              <a:t>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Consolas" panose="020B0609020204030204" pitchFamily="49" charset="0"/>
              </a:rPr>
              <a:t> (S,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v1</a:t>
            </a:r>
            <a:r>
              <a:rPr lang="en-US" dirty="0">
                <a:latin typeface="Consolas" panose="020B0609020204030204" pitchFamily="49" charset="0"/>
              </a:rPr>
              <a:t>)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956A6FC-E31C-FB8D-F16E-42A84B61D3AA}"/>
              </a:ext>
            </a:extLst>
          </p:cNvPr>
          <p:cNvSpPr txBox="1"/>
          <p:nvPr/>
        </p:nvSpPr>
        <p:spPr>
          <a:xfrm>
            <a:off x="338471" y="6378677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Yes,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found 1 event. It’s “Show and Tell” from 11:00 am to 11:30 am on Thursday. </a:t>
            </a:r>
          </a:p>
        </p:txBody>
      </p:sp>
      <p:sp>
        <p:nvSpPr>
          <p:cNvPr id="23" name="TextBox 16">
            <a:extLst>
              <a:ext uri="{FF2B5EF4-FFF2-40B4-BE49-F238E27FC236}">
                <a16:creationId xmlns:a16="http://schemas.microsoft.com/office/drawing/2014/main" id="{C36DD038-7F38-194B-5171-F229CCFE11ED}"/>
              </a:ext>
            </a:extLst>
          </p:cNvPr>
          <p:cNvSpPr txBox="1"/>
          <p:nvPr/>
        </p:nvSpPr>
        <p:spPr>
          <a:xfrm>
            <a:off x="333160" y="6374415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found 1 event. It’s “Show and Tell” from 11:00 am to 11:30 am on Thursday.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0A44A4B-503F-0B4D-B7E6-8DBEEFBC12BE}"/>
              </a:ext>
            </a:extLst>
          </p:cNvPr>
          <p:cNvSpPr/>
          <p:nvPr/>
        </p:nvSpPr>
        <p:spPr>
          <a:xfrm>
            <a:off x="1427986" y="6378677"/>
            <a:ext cx="129934" cy="369332"/>
          </a:xfrm>
          <a:prstGeom prst="rect">
            <a:avLst/>
          </a:prstGeom>
          <a:noFill/>
          <a:ln w="28575">
            <a:solidFill>
              <a:srgbClr val="C807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050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400"/>
    </mc:Choice>
    <mc:Fallback xmlns="">
      <p:transition spd="slow" advTm="384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34 -0.00278 L 0.15872 -0.401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47" y="-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70716 -0.6900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52" y="-3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4244 -0.80277 L 4.16667E-6 -4.44444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22" y="4013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20" grpId="0"/>
      <p:bldP spid="23" grpId="0"/>
      <p:bldP spid="36" grpId="0" animBg="1"/>
      <p:bldP spid="3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5D304FC-B1E9-00ED-0964-3197071F932D}"/>
              </a:ext>
            </a:extLst>
          </p:cNvPr>
          <p:cNvSpPr/>
          <p:nvPr/>
        </p:nvSpPr>
        <p:spPr>
          <a:xfrm>
            <a:off x="338471" y="808997"/>
            <a:ext cx="6002078" cy="236148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3F7B7-8A90-17DA-C3F6-C9F20751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35FC3-CB19-EC40-8775-D099F96C1FBD}" type="slidenum">
              <a:rPr lang="en-US" smtClean="0"/>
              <a:t>8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09C773-994F-F3C0-5C14-89C697EAF27D}"/>
              </a:ext>
            </a:extLst>
          </p:cNvPr>
          <p:cNvSpPr txBox="1"/>
          <p:nvPr/>
        </p:nvSpPr>
        <p:spPr>
          <a:xfrm>
            <a:off x="466061" y="439502"/>
            <a:ext cx="402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User: 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Do I have any meetings tomorrow?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FDA777-227E-7492-D5FB-9C61E745947F}"/>
              </a:ext>
            </a:extLst>
          </p:cNvPr>
          <p:cNvSpPr txBox="1"/>
          <p:nvPr/>
        </p:nvSpPr>
        <p:spPr>
          <a:xfrm>
            <a:off x="466061" y="983362"/>
            <a:ext cx="49968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nonEmpty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</a:t>
            </a:r>
            <a:r>
              <a:rPr lang="en-US" err="1">
                <a:latin typeface="Consolas" panose="020B0609020204030204" pitchFamily="49" charset="0"/>
                <a:cs typeface="Times New Roman" panose="02020603050405020304" pitchFamily="18" charset="0"/>
              </a:rPr>
              <a:t>findEventsOnDate</a:t>
            </a:r>
            <a:r>
              <a:rPr lang="en-US">
                <a:latin typeface="Consolas" panose="020B0609020204030204" pitchFamily="49" charset="0"/>
                <a:cs typeface="Times New Roman" panose="02020603050405020304" pitchFamily="18" charset="0"/>
              </a:rPr>
              <a:t>(tomorrow()))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5B3848-EA84-9429-9E69-4B2CD1FB866E}"/>
              </a:ext>
            </a:extLst>
          </p:cNvPr>
          <p:cNvGrpSpPr/>
          <p:nvPr/>
        </p:nvGrpSpPr>
        <p:grpSpPr>
          <a:xfrm>
            <a:off x="2398526" y="1979105"/>
            <a:ext cx="1973856" cy="752279"/>
            <a:chOff x="2270937" y="3531459"/>
            <a:chExt cx="1973856" cy="75227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1B22CEB-0A07-6551-0DEF-819056FD3199}"/>
                </a:ext>
              </a:extLst>
            </p:cNvPr>
            <p:cNvSpPr txBox="1"/>
            <p:nvPr/>
          </p:nvSpPr>
          <p:spPr>
            <a:xfrm>
              <a:off x="2270937" y="3975961"/>
              <a:ext cx="18742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List(Event(…), …)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B0B7BD6-D3B8-80D8-4E5D-6F6B24BB18D2}"/>
                </a:ext>
              </a:extLst>
            </p:cNvPr>
            <p:cNvCxnSpPr/>
            <p:nvPr/>
          </p:nvCxnSpPr>
          <p:spPr>
            <a:xfrm>
              <a:off x="2270937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F27B526-92F7-FF5B-87D2-C1018BFE379E}"/>
                </a:ext>
              </a:extLst>
            </p:cNvPr>
            <p:cNvCxnSpPr>
              <a:cxnSpLocks/>
            </p:cNvCxnSpPr>
            <p:nvPr/>
          </p:nvCxnSpPr>
          <p:spPr>
            <a:xfrm>
              <a:off x="2270937" y="4263656"/>
              <a:ext cx="1973856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E5B0F31-1C59-B65C-8DEE-AB9C0B3E9B7E}"/>
              </a:ext>
            </a:extLst>
          </p:cNvPr>
          <p:cNvGrpSpPr/>
          <p:nvPr/>
        </p:nvGrpSpPr>
        <p:grpSpPr>
          <a:xfrm>
            <a:off x="503005" y="1979105"/>
            <a:ext cx="1774845" cy="752279"/>
            <a:chOff x="258456" y="3531459"/>
            <a:chExt cx="1774845" cy="752279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3DB6034-DF98-AD77-4FC5-231674606B21}"/>
                </a:ext>
              </a:extLst>
            </p:cNvPr>
            <p:cNvCxnSpPr/>
            <p:nvPr/>
          </p:nvCxnSpPr>
          <p:spPr>
            <a:xfrm>
              <a:off x="300369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F71674D-0A28-5285-2688-3D8CE965955D}"/>
                </a:ext>
              </a:extLst>
            </p:cNvPr>
            <p:cNvCxnSpPr>
              <a:cxnSpLocks/>
            </p:cNvCxnSpPr>
            <p:nvPr/>
          </p:nvCxnSpPr>
          <p:spPr>
            <a:xfrm>
              <a:off x="300369" y="4263656"/>
              <a:ext cx="1691020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6C741D4-1CDA-767B-871B-8D2D11B225A6}"/>
                </a:ext>
              </a:extLst>
            </p:cNvPr>
            <p:cNvSpPr txBox="1"/>
            <p:nvPr/>
          </p:nvSpPr>
          <p:spPr>
            <a:xfrm>
              <a:off x="258456" y="3975961"/>
              <a:ext cx="17748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Date(2022, 1, 4)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A5EFA5C-B072-E271-F2B4-D8892F850D51}"/>
              </a:ext>
            </a:extLst>
          </p:cNvPr>
          <p:cNvGrpSpPr/>
          <p:nvPr/>
        </p:nvGrpSpPr>
        <p:grpSpPr>
          <a:xfrm>
            <a:off x="5028311" y="1989738"/>
            <a:ext cx="582211" cy="752279"/>
            <a:chOff x="4943253" y="3531459"/>
            <a:chExt cx="582211" cy="75227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42C592C-661B-058C-F958-45B0D4FFC553}"/>
                </a:ext>
              </a:extLst>
            </p:cNvPr>
            <p:cNvSpPr txBox="1"/>
            <p:nvPr/>
          </p:nvSpPr>
          <p:spPr>
            <a:xfrm>
              <a:off x="4943253" y="3975961"/>
              <a:ext cx="5822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onsolas" panose="020B0609020204030204" pitchFamily="49" charset="0"/>
                </a:rPr>
                <a:t>True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EBC6FEB-6D93-E80A-7377-2D17F525A8FA}"/>
                </a:ext>
              </a:extLst>
            </p:cNvPr>
            <p:cNvCxnSpPr/>
            <p:nvPr/>
          </p:nvCxnSpPr>
          <p:spPr>
            <a:xfrm>
              <a:off x="4943253" y="3531459"/>
              <a:ext cx="0" cy="73219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A0B6281-F627-B017-4240-B1B7457A92F6}"/>
                </a:ext>
              </a:extLst>
            </p:cNvPr>
            <p:cNvCxnSpPr>
              <a:cxnSpLocks/>
            </p:cNvCxnSpPr>
            <p:nvPr/>
          </p:nvCxnSpPr>
          <p:spPr>
            <a:xfrm>
              <a:off x="4943253" y="4263656"/>
              <a:ext cx="582211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Table 5">
            <a:extLst>
              <a:ext uri="{FF2B5EF4-FFF2-40B4-BE49-F238E27FC236}">
                <a16:creationId xmlns:a16="http://schemas.microsoft.com/office/drawing/2014/main" id="{29CCE410-51F5-6321-66E1-D916214896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97894"/>
              </p:ext>
            </p:extLst>
          </p:nvPr>
        </p:nvGraphicFramePr>
        <p:xfrm>
          <a:off x="326555" y="3463581"/>
          <a:ext cx="4162785" cy="2758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2785">
                  <a:extLst>
                    <a:ext uri="{9D8B030D-6E8A-4147-A177-3AD203B41FA5}">
                      <a16:colId xmlns:a16="http://schemas.microsoft.com/office/drawing/2014/main" val="608490676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Head: 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latin typeface="Consolas"/>
                        </a:rPr>
                        <a:t>Y/N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775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Body: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284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  <a:p>
                      <a:endParaRPr lang="en-US" sz="1600">
                        <a:latin typeface="Consolas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98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Response Template: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16598"/>
                  </a:ext>
                </a:extLst>
              </a:tr>
              <a:tr h="291603">
                <a:tc>
                  <a:txBody>
                    <a:bodyPr/>
                    <a:lstStyle/>
                    <a:p>
                      <a:r>
                        <a:rPr lang="en-US" sz="1600" i="1">
                          <a:latin typeface="Times New Roman"/>
                        </a:rPr>
                        <a:t>No</a:t>
                      </a:r>
                    </a:p>
                  </a:txBody>
                  <a:tcPr>
                    <a:lnL w="12700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524569"/>
                  </a:ext>
                </a:extLst>
              </a:tr>
            </a:tbl>
          </a:graphicData>
        </a:graphic>
      </p:graphicFrame>
      <p:grpSp>
        <p:nvGrpSpPr>
          <p:cNvPr id="45" name="Group 44">
            <a:extLst>
              <a:ext uri="{FF2B5EF4-FFF2-40B4-BE49-F238E27FC236}">
                <a16:creationId xmlns:a16="http://schemas.microsoft.com/office/drawing/2014/main" id="{BFE0144A-CD35-35A0-84DC-1829E508A410}"/>
              </a:ext>
            </a:extLst>
          </p:cNvPr>
          <p:cNvGrpSpPr/>
          <p:nvPr/>
        </p:nvGrpSpPr>
        <p:grpSpPr>
          <a:xfrm>
            <a:off x="544919" y="1553803"/>
            <a:ext cx="5717654" cy="802033"/>
            <a:chOff x="544919" y="1553803"/>
            <a:chExt cx="5717654" cy="802033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60A46A0-D0FA-B6D5-36B4-FC6908E4725B}"/>
                </a:ext>
              </a:extLst>
            </p:cNvPr>
            <p:cNvGrpSpPr/>
            <p:nvPr/>
          </p:nvGrpSpPr>
          <p:grpSpPr>
            <a:xfrm>
              <a:off x="544919" y="1553803"/>
              <a:ext cx="5717654" cy="435935"/>
              <a:chOff x="300370" y="3095524"/>
              <a:chExt cx="5717654" cy="435935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2C59C7F-2F4D-BA0E-53D8-3817E17EE895}"/>
                  </a:ext>
                </a:extLst>
              </p:cNvPr>
              <p:cNvSpPr/>
              <p:nvPr/>
            </p:nvSpPr>
            <p:spPr>
              <a:xfrm>
                <a:off x="300370" y="3095524"/>
                <a:ext cx="1220086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>
                    <a:solidFill>
                      <a:schemeClr val="tx1"/>
                    </a:solidFill>
                    <a:latin typeface="Consolas" panose="020B0609020204030204" pitchFamily="49" charset="0"/>
                  </a:rPr>
                  <a:t>tomorrow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42E1B0D-9038-FD4B-2CF4-2C62214BB0A7}"/>
                  </a:ext>
                </a:extLst>
              </p:cNvPr>
              <p:cNvSpPr/>
              <p:nvPr/>
            </p:nvSpPr>
            <p:spPr>
              <a:xfrm>
                <a:off x="2153976" y="3095524"/>
                <a:ext cx="2237268" cy="435935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findEventsOnDate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018D0F7-2796-2EA0-C200-73E8665FEF17}"/>
                  </a:ext>
                </a:extLst>
              </p:cNvPr>
              <p:cNvSpPr/>
              <p:nvPr/>
            </p:nvSpPr>
            <p:spPr>
              <a:xfrm>
                <a:off x="4783763" y="3095524"/>
                <a:ext cx="1234261" cy="43593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err="1">
                    <a:solidFill>
                      <a:schemeClr val="tx1"/>
                    </a:solidFill>
                    <a:latin typeface="Consolas" panose="020B0609020204030204" pitchFamily="49" charset="0"/>
                  </a:rPr>
                  <a:t>nonEmpty</a:t>
                </a:r>
                <a:endParaRPr lang="en-US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9B57733-E3B9-C698-4D5C-708ED78C421B}"/>
                  </a:ext>
                </a:extLst>
              </p:cNvPr>
              <p:cNvCxnSpPr>
                <a:cxnSpLocks/>
                <a:stCxn id="5" idx="3"/>
                <a:endCxn id="6" idx="1"/>
              </p:cNvCxnSpPr>
              <p:nvPr/>
            </p:nvCxnSpPr>
            <p:spPr>
              <a:xfrm>
                <a:off x="1520456" y="3313492"/>
                <a:ext cx="633520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A3C72868-00AF-36AB-2D65-473BA9DDAC15}"/>
                  </a:ext>
                </a:extLst>
              </p:cNvPr>
              <p:cNvCxnSpPr>
                <a:cxnSpLocks/>
                <a:stCxn id="6" idx="3"/>
                <a:endCxn id="7" idx="1"/>
              </p:cNvCxnSpPr>
              <p:nvPr/>
            </p:nvCxnSpPr>
            <p:spPr>
              <a:xfrm>
                <a:off x="4391244" y="3313492"/>
                <a:ext cx="392519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F3250D2-758E-4E2C-4136-60C35FEA3110}"/>
                </a:ext>
              </a:extLst>
            </p:cNvPr>
            <p:cNvSpPr txBox="1"/>
            <p:nvPr/>
          </p:nvSpPr>
          <p:spPr>
            <a:xfrm>
              <a:off x="5348546" y="1986504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v0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6C00D4E-A38F-1CF1-5AC6-C432F70A792F}"/>
                </a:ext>
              </a:extLst>
            </p:cNvPr>
            <p:cNvSpPr txBox="1"/>
            <p:nvPr/>
          </p:nvSpPr>
          <p:spPr>
            <a:xfrm>
              <a:off x="3132701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v1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4EBC931-F70A-C959-59B0-8B454F501B71}"/>
                </a:ext>
              </a:extLst>
            </p:cNvPr>
            <p:cNvSpPr txBox="1"/>
            <p:nvPr/>
          </p:nvSpPr>
          <p:spPr>
            <a:xfrm>
              <a:off x="937437" y="1985697"/>
              <a:ext cx="437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Consolas" panose="020B0609020204030204" pitchFamily="49" charset="0"/>
                </a:rPr>
                <a:t>v2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19B67BB-A455-9B79-5BBC-09BA501D5800}"/>
              </a:ext>
            </a:extLst>
          </p:cNvPr>
          <p:cNvSpPr txBox="1"/>
          <p:nvPr/>
        </p:nvSpPr>
        <p:spPr>
          <a:xfrm>
            <a:off x="7867545" y="1200195"/>
            <a:ext cx="1704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nsolas" panose="020B0609020204030204" pitchFamily="49" charset="0"/>
              </a:rPr>
              <a:t>(Y/N, v0) → </a:t>
            </a:r>
            <a:endParaRPr 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0CEC4B-9211-AEDC-5E97-D5077FC6F33D}"/>
              </a:ext>
            </a:extLst>
          </p:cNvPr>
          <p:cNvSpPr txBox="1"/>
          <p:nvPr/>
        </p:nvSpPr>
        <p:spPr>
          <a:xfrm>
            <a:off x="7867545" y="870252"/>
            <a:ext cx="4041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</a:rPr>
              <a:t>  (S, v0) → (Y/N, v0)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Consolas" panose="020B0609020204030204" pitchFamily="49" charset="0"/>
              </a:rPr>
              <a:t> (S, v1)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96715C-BB3C-A8BC-4339-7CD9BD6C5E31}"/>
              </a:ext>
            </a:extLst>
          </p:cNvPr>
          <p:cNvSpPr txBox="1"/>
          <p:nvPr/>
        </p:nvSpPr>
        <p:spPr>
          <a:xfrm>
            <a:off x="8574756" y="439502"/>
            <a:ext cx="2491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QCFG Productions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36DD038-7F38-194B-5171-F229CCFE11ED}"/>
              </a:ext>
            </a:extLst>
          </p:cNvPr>
          <p:cNvSpPr txBox="1"/>
          <p:nvPr/>
        </p:nvSpPr>
        <p:spPr>
          <a:xfrm>
            <a:off x="338471" y="6378677"/>
            <a:ext cx="859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Agent: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i="1">
                <a:solidFill>
                  <a:schemeClr val="bg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found 1 event. It’s “Show and Tell” from 11:00 am to 11:30 am on Thursday. 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D6FA1EC-7FC9-25A0-98CB-FAEF94BD9248}"/>
              </a:ext>
            </a:extLst>
          </p:cNvPr>
          <p:cNvGrpSpPr/>
          <p:nvPr/>
        </p:nvGrpSpPr>
        <p:grpSpPr>
          <a:xfrm>
            <a:off x="598805" y="4241392"/>
            <a:ext cx="1243833" cy="1195212"/>
            <a:chOff x="8825947" y="800042"/>
            <a:chExt cx="1243833" cy="1195212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67D046F7-F94C-06F4-FD37-E28F77FE8B48}"/>
                </a:ext>
              </a:extLst>
            </p:cNvPr>
            <p:cNvSpPr/>
            <p:nvPr/>
          </p:nvSpPr>
          <p:spPr>
            <a:xfrm>
              <a:off x="8835519" y="800042"/>
              <a:ext cx="1234261" cy="435935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>
                  <a:solidFill>
                    <a:schemeClr val="tx1"/>
                  </a:solidFill>
                  <a:latin typeface="Consolas" panose="020B0609020204030204" pitchFamily="49" charset="0"/>
                </a:rPr>
                <a:t>???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22ECBCE6-65F7-0B74-EF0B-B1804A05D7BB}"/>
                </a:ext>
              </a:extLst>
            </p:cNvPr>
            <p:cNvGrpSpPr/>
            <p:nvPr/>
          </p:nvGrpSpPr>
          <p:grpSpPr>
            <a:xfrm>
              <a:off x="8825947" y="1221874"/>
              <a:ext cx="681597" cy="773380"/>
              <a:chOff x="4933681" y="3538493"/>
              <a:chExt cx="681597" cy="773380"/>
            </a:xfrm>
          </p:grpSpPr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DABF53B8-CC85-1ADC-2F30-59A60E0A3114}"/>
                  </a:ext>
                </a:extLst>
              </p:cNvPr>
              <p:cNvSpPr txBox="1"/>
              <p:nvPr/>
            </p:nvSpPr>
            <p:spPr>
              <a:xfrm>
                <a:off x="4933681" y="4004096"/>
                <a:ext cx="68159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latin typeface="Consolas" panose="020B0609020204030204" pitchFamily="49" charset="0"/>
                  </a:rPr>
                  <a:t>False</a:t>
                </a:r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A4220AD0-132E-90AF-1BBE-DDC84B15FA41}"/>
                  </a:ext>
                </a:extLst>
              </p:cNvPr>
              <p:cNvCxnSpPr/>
              <p:nvPr/>
            </p:nvCxnSpPr>
            <p:spPr>
              <a:xfrm>
                <a:off x="4950287" y="3538493"/>
                <a:ext cx="0" cy="732197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1B60E916-6C1D-0862-19AA-C45CB19094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43253" y="4277724"/>
                <a:ext cx="582211" cy="0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3" name="Graphic 52" descr="Close with solid fill">
            <a:extLst>
              <a:ext uri="{FF2B5EF4-FFF2-40B4-BE49-F238E27FC236}">
                <a16:creationId xmlns:a16="http://schemas.microsoft.com/office/drawing/2014/main" id="{83DBB172-1FBD-E2AD-846F-D805A2A1E6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18336" y="2222237"/>
            <a:ext cx="914400" cy="914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2810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66"/>
    </mc:Choice>
    <mc:Fallback xmlns="">
      <p:transition spd="slow" advTm="109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86 -0.00255 L 0.36315 -0.391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4" y="-19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9.6|3.7|3.4|4.6|5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|6.7|6.8|6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.7|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2.8|1.7|1.8|3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0.6|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"/>
</p:tagLst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3407</Words>
  <Application>Microsoft Office PowerPoint</Application>
  <PresentationFormat>Widescreen</PresentationFormat>
  <Paragraphs>521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Aptos</vt:lpstr>
      <vt:lpstr>Aptos Display</vt:lpstr>
      <vt:lpstr>Arial</vt:lpstr>
      <vt:lpstr>Calibri</vt:lpstr>
      <vt:lpstr>Calibri Light</vt:lpstr>
      <vt:lpstr>Cambria Math</vt:lpstr>
      <vt:lpstr>Consolas</vt:lpstr>
      <vt:lpstr>Slack-Lato</vt:lpstr>
      <vt:lpstr>Times</vt:lpstr>
      <vt:lpstr>Times New Roman</vt:lpstr>
      <vt:lpstr>Office Theme</vt:lpstr>
      <vt:lpstr>1_office theme</vt:lpstr>
      <vt:lpstr>The Whole Truth and Nothing But the Truth: Faithful and Controllable Dialogue Response Generation with Dataflow Transduction and Constrained Decoding</vt:lpstr>
      <vt:lpstr>PowerPoint Presentation</vt:lpstr>
      <vt:lpstr>PowerPoint Presentation</vt:lpstr>
      <vt:lpstr>Introduction</vt:lpstr>
      <vt:lpstr>A Hybrid Approach for Response Generation</vt:lpstr>
      <vt:lpstr>Dataflow Transduction Rule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Constrained Decoding</vt:lpstr>
      <vt:lpstr>Experiments with SMCalFlow2Text</vt:lpstr>
      <vt:lpstr>Human Evaluation on SMCalFlow2Text</vt:lpstr>
      <vt:lpstr>Human Evaluation on SMCalFlow2Text</vt:lpstr>
      <vt:lpstr>Human Evaluation on SMCalFlow2Text</vt:lpstr>
      <vt:lpstr>Qualitative Examples</vt:lpstr>
      <vt:lpstr>Conclusion and Future Directions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Hao Fang (HE/HIM)</dc:creator>
  <cp:lastModifiedBy>Jason Eisner</cp:lastModifiedBy>
  <cp:revision>4</cp:revision>
  <dcterms:created xsi:type="dcterms:W3CDTF">2023-02-16T21:29:38Z</dcterms:created>
  <dcterms:modified xsi:type="dcterms:W3CDTF">2023-07-08T03:04:22Z</dcterms:modified>
</cp:coreProperties>
</file>