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66" r:id="rId2"/>
    <p:sldId id="272" r:id="rId3"/>
    <p:sldId id="274" r:id="rId4"/>
    <p:sldId id="26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7" r:id="rId16"/>
    <p:sldId id="286" r:id="rId17"/>
    <p:sldId id="292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316" r:id="rId26"/>
    <p:sldId id="317" r:id="rId27"/>
    <p:sldId id="318" r:id="rId28"/>
    <p:sldId id="319" r:id="rId29"/>
    <p:sldId id="270" r:id="rId30"/>
    <p:sldId id="271" r:id="rId31"/>
    <p:sldId id="304" r:id="rId32"/>
    <p:sldId id="296" r:id="rId33"/>
    <p:sldId id="297" r:id="rId34"/>
    <p:sldId id="298" r:id="rId35"/>
    <p:sldId id="299" r:id="rId36"/>
    <p:sldId id="301" r:id="rId37"/>
    <p:sldId id="300" r:id="rId38"/>
    <p:sldId id="302" r:id="rId39"/>
    <p:sldId id="303" r:id="rId40"/>
    <p:sldId id="308" r:id="rId41"/>
    <p:sldId id="305" r:id="rId42"/>
    <p:sldId id="310" r:id="rId43"/>
    <p:sldId id="311" r:id="rId44"/>
    <p:sldId id="306" r:id="rId45"/>
    <p:sldId id="312" r:id="rId46"/>
    <p:sldId id="313" r:id="rId47"/>
    <p:sldId id="314" r:id="rId48"/>
    <p:sldId id="315" r:id="rId49"/>
  </p:sldIdLst>
  <p:sldSz cx="9144000" cy="6858000" type="screen4x3"/>
  <p:notesSz cx="7023100" cy="92694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00FF"/>
    <a:srgbClr val="000000"/>
    <a:srgbClr val="FF0000"/>
    <a:srgbClr val="FFFFFF"/>
    <a:srgbClr val="00B0F0"/>
    <a:srgbClr val="808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79" d="100"/>
          <a:sy n="79" d="100"/>
        </p:scale>
        <p:origin x="14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97"/>
    </p:cViewPr>
  </p:sorterViewPr>
  <p:notesViewPr>
    <p:cSldViewPr>
      <p:cViewPr varScale="1">
        <p:scale>
          <a:sx n="103" d="100"/>
          <a:sy n="103" d="100"/>
        </p:scale>
        <p:origin x="-2484" y="-90"/>
      </p:cViewPr>
      <p:guideLst>
        <p:guide orient="horz" pos="2919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6500"/>
            <a:ext cx="306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26500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F4BBBF9-1DA6-413D-9155-B6F1790CCA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02138"/>
            <a:ext cx="51498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646FB85C-1348-48C6-BF86-C0B4BEE35A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241513-4424-4EE2-9856-2339038A7DC5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oriented</a:t>
            </a:r>
            <a:r>
              <a:rPr lang="en-US" baseline="0" dirty="0"/>
              <a:t> so that </a:t>
            </a:r>
            <a:r>
              <a:rPr lang="en-US" dirty="0"/>
              <a:t>top-down generative process</a:t>
            </a:r>
            <a:r>
              <a:rPr lang="en-US" baseline="0" dirty="0"/>
              <a:t> is left-to-right as usual</a:t>
            </a:r>
          </a:p>
          <a:p>
            <a:r>
              <a:rPr lang="en-US" baseline="0" dirty="0"/>
              <a:t>so you start with inside algorithm = backward algorithm.  It should really be called backward-forward algorithm, for consistency!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B85C-1348-48C6-BF86-C0B4BEE35A41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44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</a:t>
            </a:r>
            <a:r>
              <a:rPr lang="en-US" baseline="0" dirty="0"/>
              <a:t> to F-B: </a:t>
            </a:r>
            <a:r>
              <a:rPr lang="en-US" dirty="0"/>
              <a:t>Total probability</a:t>
            </a:r>
            <a:r>
              <a:rPr lang="en-US" baseline="0" dirty="0"/>
              <a:t> of all “paths” that get you to a “state” or from a “state”</a:t>
            </a:r>
          </a:p>
          <a:p>
            <a:r>
              <a:rPr lang="en-US" dirty="0"/>
              <a:t>Speech people came up with the algorithm in much the same way (Baker, 1979; </a:t>
            </a:r>
            <a:r>
              <a:rPr lang="en-US" dirty="0" err="1"/>
              <a:t>Jelinek</a:t>
            </a:r>
            <a:r>
              <a:rPr lang="en-US" dirty="0"/>
              <a:t>, 1986; </a:t>
            </a:r>
            <a:r>
              <a:rPr lang="en-US" dirty="0" err="1"/>
              <a:t>Lari</a:t>
            </a:r>
            <a:r>
              <a:rPr lang="en-US" dirty="0"/>
              <a:t> &amp; Young, 1990).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B85C-1348-48C6-BF86-C0B4BEE35A4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96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8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5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</a:t>
            </a:r>
            <a:r>
              <a:rPr lang="en-US" baseline="0" dirty="0"/>
              <a:t> to F-B: </a:t>
            </a:r>
            <a:r>
              <a:rPr lang="en-US" dirty="0"/>
              <a:t>Total probability</a:t>
            </a:r>
            <a:r>
              <a:rPr lang="en-US" baseline="0" dirty="0"/>
              <a:t> of all “paths” that get you to a “state” or from a “state”</a:t>
            </a:r>
          </a:p>
          <a:p>
            <a:r>
              <a:rPr lang="en-US" dirty="0"/>
              <a:t>Speech people came up with the algorithm in much the same way (Baker, 1979; </a:t>
            </a:r>
            <a:r>
              <a:rPr lang="en-US" dirty="0" err="1"/>
              <a:t>Jelinek</a:t>
            </a:r>
            <a:r>
              <a:rPr lang="en-US" dirty="0"/>
              <a:t>, 1986; </a:t>
            </a:r>
            <a:r>
              <a:rPr lang="en-US" dirty="0" err="1"/>
              <a:t>Lari</a:t>
            </a:r>
            <a:r>
              <a:rPr lang="en-US" dirty="0"/>
              <a:t> &amp; Young, 1990).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B85C-1348-48C6-BF86-C0B4BEE35A4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8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B85C-1348-48C6-BF86-C0B4BEE35A4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 to proteins</a:t>
            </a:r>
          </a:p>
          <a:p>
            <a:r>
              <a:rPr lang="en-US" dirty="0"/>
              <a:t>Pretty much every distribution you care about is one of these </a:t>
            </a:r>
          </a:p>
          <a:p>
            <a:r>
              <a:rPr lang="en-US" dirty="0"/>
              <a:t>   (or a marginalization of one of these)</a:t>
            </a:r>
          </a:p>
          <a:p>
            <a:r>
              <a:rPr lang="en-US" dirty="0"/>
              <a:t>   (or a product of these models - e.g., mixture model, n-gram model, Bayes net, probabilistic program)</a:t>
            </a:r>
          </a:p>
          <a:p>
            <a:r>
              <a:rPr lang="en-US" dirty="0"/>
              <a:t>And we'll see soon that parse forests are among these (in fact, the log-linear case)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B85C-1348-48C6-BF86-C0B4BEE35A4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2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don’t</a:t>
            </a:r>
            <a:r>
              <a:rPr lang="en-US" baseline="0" dirty="0"/>
              <a:t> like generating procedural code, we can do this transform on Dyna programs too – see our 2005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B85C-1348-48C6-BF86-C0B4BEE35A4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232AF4-EF0D-492E-9A03-BA351AC21E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C0024-7C71-4C39-B7D0-934CBE562A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975"/>
            <a:ext cx="2057400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975"/>
            <a:ext cx="60198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18BB2-E5E2-4984-813A-DA54872BCE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B72AC-DFEE-49CD-B2A2-A0DEFACB4E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96E04-9228-4FA1-8FC9-C08A72BF0C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6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22A9-C70E-4540-A3CD-73FE5DA6D7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98BC4-A5C5-432B-AE20-2531D98FBE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041FA-7A5F-4E44-AA71-57A839228B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1FEBF-80C6-4F7C-AC3B-5E510C7A13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95553-7627-4200-8AB4-BBA17F3396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0A91-249D-4CE2-98E4-C75A52092F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A5801-8B0A-4299-89A7-96B8F75C9E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7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039C991C-6A04-4897-9DCF-2DBD45C1343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7" descr="pain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2D0853-9271-4280-B7D2-AFA63F670BD6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b="1" dirty="0">
                <a:latin typeface="+mn-lt"/>
              </a:rPr>
              <a:t>Inside-Outside &amp; </a:t>
            </a:r>
            <a:br>
              <a:rPr lang="en-US" altLang="en-US" sz="3600" b="1" dirty="0">
                <a:latin typeface="+mn-lt"/>
              </a:rPr>
            </a:br>
            <a:r>
              <a:rPr lang="en-US" altLang="en-US" sz="3600" b="1" dirty="0">
                <a:latin typeface="+mn-lt"/>
              </a:rPr>
              <a:t>   Forward-Backward Algorithms </a:t>
            </a:r>
            <a:br>
              <a:rPr lang="en-US" altLang="en-US" sz="3600" b="1" dirty="0">
                <a:latin typeface="+mn-lt"/>
              </a:rPr>
            </a:br>
            <a:r>
              <a:rPr lang="en-US" altLang="en-US" sz="3600" b="1" dirty="0">
                <a:latin typeface="+mn-lt"/>
              </a:rPr>
              <a:t>      are just Backprop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10000"/>
            <a:ext cx="6400800" cy="177165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Jason Eisner</a:t>
            </a:r>
          </a:p>
        </p:txBody>
      </p:sp>
      <p:pic>
        <p:nvPicPr>
          <p:cNvPr id="10" name="Picture 14" descr="university.small.vertical.blue.5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9938"/>
            <a:ext cx="3429000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enter for Language and Speech Process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79" y="5384526"/>
            <a:ext cx="2473615" cy="10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1561" y="2209800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(tutorial paper)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6" y="3649662"/>
            <a:ext cx="1776413" cy="1193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NPs, VPs, …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53" name="TextBox 52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59" name="TextBox 58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00200" y="5715000"/>
            <a:ext cx="662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(NP Time) (VP flies (PP like (NP an arrow))))</a:t>
            </a:r>
          </a:p>
        </p:txBody>
      </p:sp>
    </p:spTree>
    <p:extLst>
      <p:ext uri="{BB962C8B-B14F-4D97-AF65-F5344CB8AC3E}">
        <p14:creationId xmlns:p14="http://schemas.microsoft.com/office/powerpoint/2010/main" val="157578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NPs, VPs, …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36" name="TextBox 35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42" name="TextBox 4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00200" y="5715000"/>
            <a:ext cx="595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(NP Time flies) (VP like (NP an arrow)))</a:t>
            </a:r>
          </a:p>
        </p:txBody>
      </p:sp>
    </p:spTree>
    <p:extLst>
      <p:ext uri="{BB962C8B-B14F-4D97-AF65-F5344CB8AC3E}">
        <p14:creationId xmlns:p14="http://schemas.microsoft.com/office/powerpoint/2010/main" val="64259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NPs, VPs, …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36" name="TextBox 35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42" name="TextBox 4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00200" y="5715000"/>
            <a:ext cx="7335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(VP Time (NP (NP flies) (PP like (NP an arrow)))))</a:t>
            </a:r>
          </a:p>
        </p:txBody>
      </p:sp>
    </p:spTree>
    <p:extLst>
      <p:ext uri="{BB962C8B-B14F-4D97-AF65-F5344CB8AC3E}">
        <p14:creationId xmlns:p14="http://schemas.microsoft.com/office/powerpoint/2010/main" val="135984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NPs, VPs, …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36" name="TextBox 35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42" name="TextBox 4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00200" y="5715000"/>
            <a:ext cx="743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(VP (VP Time (NP flies)) (PP like (NP an arrow))))</a:t>
            </a:r>
          </a:p>
        </p:txBody>
      </p:sp>
    </p:spTree>
    <p:extLst>
      <p:ext uri="{BB962C8B-B14F-4D97-AF65-F5344CB8AC3E}">
        <p14:creationId xmlns:p14="http://schemas.microsoft.com/office/powerpoint/2010/main" val="189727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NPs, VPs, …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 rot="2722694">
            <a:off x="748785" y="2993306"/>
            <a:ext cx="3043163" cy="3162226"/>
            <a:chOff x="4190999" y="2971801"/>
            <a:chExt cx="2286000" cy="2285999"/>
          </a:xfrm>
        </p:grpSpPr>
        <p:sp>
          <p:nvSpPr>
            <p:cNvPr id="7" name="Rectangle 6"/>
            <p:cNvSpPr/>
            <p:nvPr/>
          </p:nvSpPr>
          <p:spPr bwMode="auto">
            <a:xfrm>
              <a:off x="41909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481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053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625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97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1910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6482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1054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5626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10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82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054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10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6482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91000" y="48006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34" name="TextBox 33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grpSp>
        <p:nvGrpSpPr>
          <p:cNvPr id="75" name="Group 74"/>
          <p:cNvGrpSpPr/>
          <p:nvPr/>
        </p:nvGrpSpPr>
        <p:grpSpPr>
          <a:xfrm rot="2722694">
            <a:off x="5396985" y="2993306"/>
            <a:ext cx="3043163" cy="3162226"/>
            <a:chOff x="4190999" y="2971801"/>
            <a:chExt cx="2286000" cy="2285999"/>
          </a:xfrm>
        </p:grpSpPr>
        <p:sp>
          <p:nvSpPr>
            <p:cNvPr id="76" name="Rectangle 75"/>
            <p:cNvSpPr/>
            <p:nvPr/>
          </p:nvSpPr>
          <p:spPr bwMode="auto">
            <a:xfrm>
              <a:off x="41909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6481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1053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625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0197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1910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6482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1054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5626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1910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6482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1054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1910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6482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191000" y="48006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92" name="TextBox 9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7945" y="6027003"/>
            <a:ext cx="104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0.5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65924" y="60198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38400" y="60198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90486" y="6027003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181600" y="601980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= 1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56" name="Rectangle 55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00297" y="2514600"/>
            <a:ext cx="8791303" cy="2385612"/>
            <a:chOff x="198818" y="2515214"/>
            <a:chExt cx="8791303" cy="2385612"/>
          </a:xfrm>
        </p:grpSpPr>
        <p:sp>
          <p:nvSpPr>
            <p:cNvPr id="115" name="Rectangle 114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0297" y="2514600"/>
            <a:ext cx="8791303" cy="2385612"/>
            <a:chOff x="198818" y="2515214"/>
            <a:chExt cx="8791303" cy="2385612"/>
          </a:xfrm>
        </p:grpSpPr>
        <p:sp>
          <p:nvSpPr>
            <p:cNvPr id="146" name="Rectangle 145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00297" y="2514600"/>
            <a:ext cx="8791303" cy="2385612"/>
            <a:chOff x="198818" y="2515214"/>
            <a:chExt cx="8791303" cy="2385612"/>
          </a:xfrm>
        </p:grpSpPr>
        <p:sp>
          <p:nvSpPr>
            <p:cNvPr id="177" name="Rectangle 17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1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How many NPs, VPs, … in all?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 rot="2722694">
            <a:off x="748785" y="2993306"/>
            <a:ext cx="3043163" cy="3162226"/>
            <a:chOff x="4190999" y="2971801"/>
            <a:chExt cx="2286000" cy="2285999"/>
          </a:xfrm>
        </p:grpSpPr>
        <p:sp>
          <p:nvSpPr>
            <p:cNvPr id="7" name="Rectangle 6"/>
            <p:cNvSpPr/>
            <p:nvPr/>
          </p:nvSpPr>
          <p:spPr bwMode="auto">
            <a:xfrm>
              <a:off x="41909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481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053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625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97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1910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6482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1054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5626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10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82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054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10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6482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91000" y="48006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34" name="TextBox 33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grpSp>
        <p:nvGrpSpPr>
          <p:cNvPr id="75" name="Group 74"/>
          <p:cNvGrpSpPr/>
          <p:nvPr/>
        </p:nvGrpSpPr>
        <p:grpSpPr>
          <a:xfrm rot="2722694">
            <a:off x="5396985" y="2993306"/>
            <a:ext cx="3043163" cy="3162226"/>
            <a:chOff x="4190999" y="2971801"/>
            <a:chExt cx="2286000" cy="2285999"/>
          </a:xfrm>
        </p:grpSpPr>
        <p:sp>
          <p:nvSpPr>
            <p:cNvPr id="76" name="Rectangle 75"/>
            <p:cNvSpPr/>
            <p:nvPr/>
          </p:nvSpPr>
          <p:spPr bwMode="auto">
            <a:xfrm>
              <a:off x="41909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6481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1053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625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0197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1910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6482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1054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5626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1910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6482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1054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1910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6482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191000" y="48006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92" name="TextBox 9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7945" y="6027003"/>
            <a:ext cx="104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0.5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65924" y="60198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38400" y="60198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90486" y="6027003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181600" y="601980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= 1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56" name="Rectangle 55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00297" y="2514600"/>
            <a:ext cx="8791303" cy="2385612"/>
            <a:chOff x="198818" y="2515214"/>
            <a:chExt cx="8791303" cy="2385612"/>
          </a:xfrm>
        </p:grpSpPr>
        <p:sp>
          <p:nvSpPr>
            <p:cNvPr id="115" name="Rectangle 114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0297" y="2514600"/>
            <a:ext cx="8791303" cy="2385612"/>
            <a:chOff x="198818" y="2515214"/>
            <a:chExt cx="8791303" cy="2385612"/>
          </a:xfrm>
        </p:grpSpPr>
        <p:sp>
          <p:nvSpPr>
            <p:cNvPr id="146" name="Rectangle 145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00297" y="2514600"/>
            <a:ext cx="8791303" cy="2385612"/>
            <a:chOff x="198818" y="2515214"/>
            <a:chExt cx="8791303" cy="2385612"/>
          </a:xfrm>
        </p:grpSpPr>
        <p:sp>
          <p:nvSpPr>
            <p:cNvPr id="177" name="Rectangle 17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12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/>
          <p:cNvSpPr/>
          <p:nvPr/>
        </p:nvSpPr>
        <p:spPr bwMode="auto">
          <a:xfrm rot="2722694">
            <a:off x="3295343" y="3802293"/>
            <a:ext cx="608633" cy="632445"/>
          </a:xfrm>
          <a:prstGeom prst="rect">
            <a:avLst/>
          </a:prstGeom>
          <a:solidFill>
            <a:srgbClr val="33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How many NPs, VPs, … in all?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34" name="TextBox 33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92" name="TextBox 9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sp>
        <p:nvSpPr>
          <p:cNvPr id="207" name="Rectangle 206"/>
          <p:cNvSpPr/>
          <p:nvPr/>
        </p:nvSpPr>
        <p:spPr bwMode="auto">
          <a:xfrm rot="2722694">
            <a:off x="2440308" y="2935894"/>
            <a:ext cx="608633" cy="632445"/>
          </a:xfrm>
          <a:prstGeom prst="rect">
            <a:avLst/>
          </a:prstGeom>
          <a:solidFill>
            <a:srgbClr val="3399FF">
              <a:alpha val="1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 rot="2722694">
            <a:off x="1089865" y="4268630"/>
            <a:ext cx="608633" cy="632445"/>
          </a:xfrm>
          <a:prstGeom prst="rect">
            <a:avLst/>
          </a:prstGeom>
          <a:solidFill>
            <a:srgbClr val="3399FF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 rot="2722694">
            <a:off x="210724" y="4280287"/>
            <a:ext cx="608633" cy="632445"/>
          </a:xfrm>
          <a:prstGeom prst="rect">
            <a:avLst/>
          </a:prstGeom>
          <a:solidFill>
            <a:srgbClr val="3399FF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 rot="2722694">
            <a:off x="7087029" y="2936508"/>
            <a:ext cx="608633" cy="632445"/>
          </a:xfrm>
          <a:prstGeom prst="rect">
            <a:avLst/>
          </a:prstGeom>
          <a:solidFill>
            <a:srgbClr val="3399FF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 rot="2722694">
            <a:off x="6660990" y="2502694"/>
            <a:ext cx="608633" cy="632445"/>
          </a:xfrm>
          <a:prstGeom prst="rect">
            <a:avLst/>
          </a:prstGeom>
          <a:solidFill>
            <a:srgbClr val="3399FF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4" name="Rectangle 213"/>
          <p:cNvSpPr/>
          <p:nvPr/>
        </p:nvSpPr>
        <p:spPr bwMode="auto">
          <a:xfrm rot="2722694">
            <a:off x="5310547" y="3835430"/>
            <a:ext cx="608633" cy="632445"/>
          </a:xfrm>
          <a:prstGeom prst="rect">
            <a:avLst/>
          </a:prstGeom>
          <a:solidFill>
            <a:srgbClr val="3399FF">
              <a:alpha val="1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78432" y="5396805"/>
            <a:ext cx="23743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2.1 NPs</a:t>
            </a:r>
            <a:br>
              <a:rPr lang="en-US" sz="4800" dirty="0"/>
            </a:br>
            <a:r>
              <a:rPr lang="en-US" sz="3600" dirty="0"/>
              <a:t>(expected)</a:t>
            </a:r>
            <a:endParaRPr lang="en-US" sz="4800" dirty="0"/>
          </a:p>
        </p:txBody>
      </p:sp>
      <p:sp>
        <p:nvSpPr>
          <p:cNvPr id="218" name="TextBox 217"/>
          <p:cNvSpPr txBox="1"/>
          <p:nvPr/>
        </p:nvSpPr>
        <p:spPr>
          <a:xfrm>
            <a:off x="5626632" y="5396805"/>
            <a:ext cx="23743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1.1 VPs</a:t>
            </a:r>
            <a:br>
              <a:rPr lang="en-US" sz="4800" dirty="0"/>
            </a:br>
            <a:r>
              <a:rPr lang="en-US" sz="3600" dirty="0"/>
              <a:t>(expected)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22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1111E-6 L 0.19583 -0.1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9965 -0.130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6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04809 0.0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1415 -0.06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4636 -0.0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3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4791 0.063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0121 0.1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07" grpId="0" animBg="1"/>
      <p:bldP spid="209" grpId="0" animBg="1"/>
      <p:bldP spid="210" grpId="0" animBg="1"/>
      <p:bldP spid="212" grpId="0" animBg="1"/>
      <p:bldP spid="213" grpId="0" animBg="1"/>
      <p:bldP spid="214" grpId="0" animBg="1"/>
      <p:bldP spid="217" grpId="0"/>
      <p:bldP spid="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432800" cy="1143000"/>
          </a:xfrm>
        </p:spPr>
        <p:txBody>
          <a:bodyPr/>
          <a:lstStyle/>
          <a:p>
            <a:r>
              <a:rPr lang="en-US" sz="3200" dirty="0"/>
              <a:t>Where did the rules apply?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3"/>
            <a:ext cx="8791303" cy="2385613"/>
            <a:chOff x="198818" y="2515213"/>
            <a:chExt cx="8791303" cy="2385613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22624" y="25033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53377" y="3802906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53" name="TextBox 52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59" name="TextBox 58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44140" y="1676400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 </a:t>
            </a:r>
            <a:r>
              <a:rPr lang="en-US" sz="3200" dirty="0">
                <a:sym typeface="Wingdings" panose="05000000000000000000" pitchFamily="2" charset="2"/>
              </a:rPr>
              <a:t> NP VP locations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88950" y="167640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NP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Det</a:t>
            </a:r>
            <a:r>
              <a:rPr lang="en-US" sz="3200" dirty="0">
                <a:sym typeface="Wingdings" panose="05000000000000000000" pitchFamily="2" charset="2"/>
              </a:rPr>
              <a:t> N locations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124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432800" cy="1143000"/>
          </a:xfrm>
        </p:spPr>
        <p:txBody>
          <a:bodyPr/>
          <a:lstStyle/>
          <a:p>
            <a:r>
              <a:rPr lang="en-US" sz="3200" dirty="0"/>
              <a:t>Where did the rules apply?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53" name="TextBox 52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59" name="TextBox 58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44140" y="1676400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 </a:t>
            </a:r>
            <a:r>
              <a:rPr lang="en-US" sz="3200" dirty="0">
                <a:sym typeface="Wingdings" panose="05000000000000000000" pitchFamily="2" charset="2"/>
              </a:rPr>
              <a:t> NP VP locations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88950" y="167640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NP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Det</a:t>
            </a:r>
            <a:r>
              <a:rPr lang="en-US" sz="3200" dirty="0">
                <a:sym typeface="Wingdings" panose="05000000000000000000" pitchFamily="2" charset="2"/>
              </a:rPr>
              <a:t> N locations</a:t>
            </a:r>
            <a:endParaRPr lang="en-US" sz="3200" dirty="0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496111" y="2758225"/>
            <a:ext cx="1826783" cy="180176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2304444" y="2772617"/>
            <a:ext cx="453417" cy="466694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7723762" y="4065640"/>
            <a:ext cx="528071" cy="520838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8233383" y="4080032"/>
            <a:ext cx="453417" cy="466694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00200" y="5715000"/>
            <a:ext cx="662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(NP Time) (VP flies (PP like (NP an arrow))))</a:t>
            </a:r>
          </a:p>
        </p:txBody>
      </p:sp>
    </p:spTree>
    <p:extLst>
      <p:ext uri="{BB962C8B-B14F-4D97-AF65-F5344CB8AC3E}">
        <p14:creationId xmlns:p14="http://schemas.microsoft.com/office/powerpoint/2010/main" val="56252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432800" cy="1143000"/>
          </a:xfrm>
        </p:spPr>
        <p:txBody>
          <a:bodyPr/>
          <a:lstStyle/>
          <a:p>
            <a:r>
              <a:rPr lang="en-US" sz="3200" dirty="0"/>
              <a:t>Where is S </a:t>
            </a:r>
            <a:r>
              <a:rPr lang="en-US" sz="3200" dirty="0">
                <a:sym typeface="Wingdings" panose="05000000000000000000" pitchFamily="2" charset="2"/>
              </a:rPr>
              <a:t> NP VP substructure?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53" name="TextBox 52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59" name="TextBox 58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44140" y="1676400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 </a:t>
            </a:r>
            <a:r>
              <a:rPr lang="en-US" sz="3200" dirty="0">
                <a:sym typeface="Wingdings" panose="05000000000000000000" pitchFamily="2" charset="2"/>
              </a:rPr>
              <a:t> NP VP locations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88950" y="167640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NP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Det</a:t>
            </a:r>
            <a:r>
              <a:rPr lang="en-US" sz="3200" dirty="0">
                <a:sym typeface="Wingdings" panose="05000000000000000000" pitchFamily="2" charset="2"/>
              </a:rPr>
              <a:t> N locations</a:t>
            </a:r>
            <a:endParaRPr lang="en-US" sz="32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0" name="Rectangle 69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solidFill>
              <a:srgbClr val="3399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 bwMode="auto">
          <a:xfrm flipV="1">
            <a:off x="7723762" y="4065640"/>
            <a:ext cx="528071" cy="520838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8233383" y="4080032"/>
            <a:ext cx="453417" cy="466694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924128" y="2758225"/>
            <a:ext cx="1398766" cy="1379606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2304444" y="2772617"/>
            <a:ext cx="915411" cy="942216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TextBox 118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00200" y="5715000"/>
            <a:ext cx="595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(NP Time flies) (VP like (NP an arrow)))</a:t>
            </a:r>
          </a:p>
        </p:txBody>
      </p:sp>
    </p:spTree>
    <p:extLst>
      <p:ext uri="{BB962C8B-B14F-4D97-AF65-F5344CB8AC3E}">
        <p14:creationId xmlns:p14="http://schemas.microsoft.com/office/powerpoint/2010/main" val="242481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86360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inside-outside algorithm is the hardest</a:t>
            </a:r>
            <a:br>
              <a:rPr lang="en-US" dirty="0"/>
            </a:br>
            <a:r>
              <a:rPr lang="en-US" dirty="0"/>
              <a:t>				       algorithm I know.”</a:t>
            </a:r>
            <a:br>
              <a:rPr lang="en-US" dirty="0"/>
            </a:br>
            <a:r>
              <a:rPr lang="en-US" dirty="0"/>
              <a:t>                                 </a:t>
            </a:r>
            <a:r>
              <a:rPr lang="en-US" sz="2400" i="1" dirty="0"/>
              <a:t>– a senior NLP researcher,</a:t>
            </a:r>
            <a:br>
              <a:rPr lang="en-US" sz="2400" i="1" dirty="0"/>
            </a:br>
            <a:r>
              <a:rPr lang="en-US" sz="2400" i="1" dirty="0"/>
              <a:t>					in the 1990’s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does inside-outside do?</a:t>
            </a:r>
          </a:p>
          <a:p>
            <a:pPr marL="0" indent="0">
              <a:buNone/>
            </a:pPr>
            <a:r>
              <a:rPr lang="en-US" sz="2800" dirty="0"/>
              <a:t>It computes </a:t>
            </a:r>
            <a:r>
              <a:rPr lang="en-US" sz="2800" u="sng" dirty="0"/>
              <a:t>expected</a:t>
            </a:r>
            <a:r>
              <a:rPr lang="en-US" sz="2800" dirty="0"/>
              <a:t> counts of </a:t>
            </a:r>
            <a:r>
              <a:rPr lang="en-US" sz="2800" u="sng" dirty="0"/>
              <a:t>substructures</a:t>
            </a:r>
            <a:r>
              <a:rPr lang="en-US" sz="2800" dirty="0"/>
              <a:t> ...</a:t>
            </a:r>
          </a:p>
          <a:p>
            <a:pPr marL="0" indent="0">
              <a:buNone/>
            </a:pPr>
            <a:r>
              <a:rPr lang="en-US" sz="2800" dirty="0"/>
              <a:t>… that appear in the true parse of some sentence </a:t>
            </a:r>
            <a:r>
              <a:rPr lang="en-US" sz="2800" b="1" dirty="0"/>
              <a:t>w</a:t>
            </a:r>
            <a:r>
              <a:rPr lang="en-US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76400" y="2461098"/>
            <a:ext cx="691216" cy="1787231"/>
            <a:chOff x="1676400" y="2461098"/>
            <a:chExt cx="691216" cy="1787231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3048000"/>
              <a:ext cx="6912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00B0F0"/>
                  </a:solidFill>
                  <a:sym typeface="Symbol" panose="05050102010706020507" pitchFamily="18" charset="2"/>
                </a:rPr>
                <a:t></a:t>
              </a:r>
              <a:endParaRPr lang="en-US" sz="7200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5" idx="0"/>
            </p:cNvCxnSpPr>
            <p:nvPr/>
          </p:nvCxnSpPr>
          <p:spPr bwMode="auto">
            <a:xfrm flipH="1" flipV="1">
              <a:off x="2013626" y="2461098"/>
              <a:ext cx="8382" cy="586902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2967243" y="2461098"/>
            <a:ext cx="766557" cy="1711031"/>
            <a:chOff x="2967243" y="2461098"/>
            <a:chExt cx="766557" cy="1711031"/>
          </a:xfrm>
        </p:grpSpPr>
        <p:sp>
          <p:nvSpPr>
            <p:cNvPr id="6" name="Rectangle 5"/>
            <p:cNvSpPr/>
            <p:nvPr/>
          </p:nvSpPr>
          <p:spPr>
            <a:xfrm>
              <a:off x="2967243" y="2971800"/>
              <a:ext cx="76655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>
                  <a:solidFill>
                    <a:srgbClr val="FF00FF"/>
                  </a:solidFill>
                  <a:sym typeface="Symbol" panose="05050102010706020507" pitchFamily="18" charset="2"/>
                </a:rPr>
                <a:t></a:t>
              </a:r>
              <a:endParaRPr lang="en-US" sz="7200" dirty="0">
                <a:solidFill>
                  <a:srgbClr val="FF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3276600" y="2461098"/>
              <a:ext cx="8382" cy="586902"/>
            </a:xfrm>
            <a:prstGeom prst="straightConnector1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983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432800" cy="1143000"/>
          </a:xfrm>
        </p:spPr>
        <p:txBody>
          <a:bodyPr/>
          <a:lstStyle/>
          <a:p>
            <a:r>
              <a:rPr lang="en-US" sz="3200" dirty="0"/>
              <a:t>Where is S </a:t>
            </a:r>
            <a:r>
              <a:rPr lang="en-US" sz="3200" dirty="0">
                <a:sym typeface="Wingdings" panose="05000000000000000000" pitchFamily="2" charset="2"/>
              </a:rPr>
              <a:t> NP VP substructure?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53" name="TextBox 52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59" name="TextBox 58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44140" y="1676400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 </a:t>
            </a:r>
            <a:r>
              <a:rPr lang="en-US" sz="3200" dirty="0">
                <a:sym typeface="Wingdings" panose="05000000000000000000" pitchFamily="2" charset="2"/>
              </a:rPr>
              <a:t> NP VP locations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88950" y="167640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NP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Det</a:t>
            </a:r>
            <a:r>
              <a:rPr lang="en-US" sz="3200" dirty="0">
                <a:sym typeface="Wingdings" panose="05000000000000000000" pitchFamily="2" charset="2"/>
              </a:rPr>
              <a:t> N locations</a:t>
            </a:r>
            <a:endParaRPr lang="en-US" sz="32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0" name="Rectangle 69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 bwMode="auto">
          <a:xfrm flipV="1">
            <a:off x="7723762" y="4065640"/>
            <a:ext cx="528071" cy="520838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8233383" y="4080032"/>
            <a:ext cx="453417" cy="466694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TextBox 116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600200" y="5715000"/>
            <a:ext cx="7335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(VP Time (NP (NP flies) (PP like (NP an arrow)))))</a:t>
            </a:r>
          </a:p>
        </p:txBody>
      </p:sp>
    </p:spTree>
    <p:extLst>
      <p:ext uri="{BB962C8B-B14F-4D97-AF65-F5344CB8AC3E}">
        <p14:creationId xmlns:p14="http://schemas.microsoft.com/office/powerpoint/2010/main" val="236850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432800" cy="1143000"/>
          </a:xfrm>
        </p:spPr>
        <p:txBody>
          <a:bodyPr/>
          <a:lstStyle/>
          <a:p>
            <a:r>
              <a:rPr lang="en-US" sz="3200" dirty="0"/>
              <a:t>Where is S </a:t>
            </a:r>
            <a:r>
              <a:rPr lang="en-US" sz="3200" dirty="0">
                <a:sym typeface="Wingdings" panose="05000000000000000000" pitchFamily="2" charset="2"/>
              </a:rPr>
              <a:t> NP VP substructure?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" name="Rectangle 6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766" y="5021505"/>
            <a:ext cx="4343401" cy="400111"/>
            <a:chOff x="3274342" y="5029200"/>
            <a:chExt cx="5464274" cy="391945"/>
          </a:xfrm>
        </p:grpSpPr>
        <p:sp>
          <p:nvSpPr>
            <p:cNvPr id="53" name="TextBox 52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43966" y="5021505"/>
            <a:ext cx="4343401" cy="400111"/>
            <a:chOff x="3274342" y="5029200"/>
            <a:chExt cx="5464274" cy="391945"/>
          </a:xfrm>
        </p:grpSpPr>
        <p:sp>
          <p:nvSpPr>
            <p:cNvPr id="59" name="TextBox 58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44140" y="1676400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 </a:t>
            </a:r>
            <a:r>
              <a:rPr lang="en-US" sz="3200" dirty="0">
                <a:sym typeface="Wingdings" panose="05000000000000000000" pitchFamily="2" charset="2"/>
              </a:rPr>
              <a:t> NP VP locations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88950" y="167640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NP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Det</a:t>
            </a:r>
            <a:r>
              <a:rPr lang="en-US" sz="3200" dirty="0">
                <a:sym typeface="Wingdings" panose="05000000000000000000" pitchFamily="2" charset="2"/>
              </a:rPr>
              <a:t> N locations</a:t>
            </a:r>
            <a:endParaRPr lang="en-US" sz="32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98818" y="2515214"/>
            <a:ext cx="8791303" cy="2385612"/>
            <a:chOff x="198818" y="2515214"/>
            <a:chExt cx="8791303" cy="2385612"/>
          </a:xfrm>
        </p:grpSpPr>
        <p:sp>
          <p:nvSpPr>
            <p:cNvPr id="70" name="Rectangle 69"/>
            <p:cNvSpPr/>
            <p:nvPr/>
          </p:nvSpPr>
          <p:spPr bwMode="auto">
            <a:xfrm rot="2722694">
              <a:off x="20113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2722694">
              <a:off x="24388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2722694">
              <a:off x="28663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2722694">
              <a:off x="3293864" y="38029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2722694">
              <a:off x="37213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rot="2722694">
              <a:off x="15611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 rot="2722694">
              <a:off x="19886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2722694">
              <a:off x="24161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rot="2722694">
              <a:off x="28437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rot="2722694">
              <a:off x="11110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rot="2722694">
              <a:off x="15385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rot="2722694">
              <a:off x="19660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rot="2722694">
              <a:off x="6608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rot="2722694">
              <a:off x="10883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rot="2722694">
              <a:off x="2107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rot="2722694">
              <a:off x="6659511" y="25033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rot="2722694">
              <a:off x="7087029" y="29365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rot="2722694">
              <a:off x="7514547" y="336970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rot="2722694">
              <a:off x="7942064" y="3802907"/>
              <a:ext cx="608633" cy="632445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rot="2722694">
              <a:off x="8369582" y="423610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rot="2722694">
              <a:off x="6209363" y="294755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rot="2722694">
              <a:off x="6636881" y="33807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2722694">
              <a:off x="7064399" y="3813952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2722694">
              <a:off x="7491917" y="4247153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722694">
              <a:off x="5759214" y="33917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rot="2722694">
              <a:off x="6186732" y="3824999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 rot="2722694">
              <a:off x="6614253" y="4258198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 rot="2722694">
              <a:off x="5309068" y="38360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rot="2722694">
              <a:off x="5736586" y="4269244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 rot="2722694">
              <a:off x="4858924" y="4280287"/>
              <a:ext cx="608633" cy="6324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 bwMode="auto">
          <a:xfrm flipV="1">
            <a:off x="7723762" y="4065640"/>
            <a:ext cx="528071" cy="520838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8233383" y="4080032"/>
            <a:ext cx="453417" cy="466694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TextBox 117"/>
          <p:cNvSpPr txBox="1"/>
          <p:nvPr/>
        </p:nvSpPr>
        <p:spPr>
          <a:xfrm>
            <a:off x="257945" y="60270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p=0.1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00200" y="5715000"/>
            <a:ext cx="743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(S (VP (VP Time (NP flies)) (PP like (NP an arrow))))</a:t>
            </a:r>
          </a:p>
        </p:txBody>
      </p:sp>
    </p:spTree>
    <p:extLst>
      <p:ext uri="{BB962C8B-B14F-4D97-AF65-F5344CB8AC3E}">
        <p14:creationId xmlns:p14="http://schemas.microsoft.com/office/powerpoint/2010/main" val="133832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this info?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446"/>
            <a:ext cx="8382000" cy="4648200"/>
          </a:xfrm>
        </p:spPr>
        <p:txBody>
          <a:bodyPr/>
          <a:lstStyle/>
          <a:p>
            <a:r>
              <a:rPr lang="en-US" dirty="0"/>
              <a:t>Grammar </a:t>
            </a:r>
            <a:r>
              <a:rPr lang="en-US" dirty="0" err="1"/>
              <a:t>reestimation</a:t>
            </a:r>
            <a:r>
              <a:rPr lang="en-US" dirty="0"/>
              <a:t> by EM method</a:t>
            </a:r>
          </a:p>
          <a:p>
            <a:pPr lvl="1"/>
            <a:r>
              <a:rPr lang="en-US" dirty="0"/>
              <a:t>E step collects those </a:t>
            </a:r>
            <a:r>
              <a:rPr lang="en-US" dirty="0">
                <a:solidFill>
                  <a:srgbClr val="00B0F0"/>
                </a:solidFill>
              </a:rPr>
              <a:t>expected counts</a:t>
            </a:r>
          </a:p>
          <a:p>
            <a:pPr lvl="1"/>
            <a:r>
              <a:rPr lang="en-US" dirty="0"/>
              <a:t>M step sets</a:t>
            </a:r>
          </a:p>
          <a:p>
            <a:pPr lvl="1"/>
            <a:endParaRPr lang="en-US" dirty="0"/>
          </a:p>
          <a:p>
            <a:r>
              <a:rPr lang="en-US" dirty="0"/>
              <a:t>Minimum Bayes Risk decoding</a:t>
            </a:r>
          </a:p>
          <a:p>
            <a:pPr lvl="1"/>
            <a:r>
              <a:rPr lang="en-US" dirty="0"/>
              <a:t>Find a tree that maximizes expected reward,</a:t>
            </a:r>
            <a:br>
              <a:rPr lang="en-US" dirty="0"/>
            </a:br>
            <a:r>
              <a:rPr lang="en-US" dirty="0"/>
              <a:t>e.g., expected total # of correct constituents</a:t>
            </a:r>
          </a:p>
          <a:p>
            <a:pPr lvl="1"/>
            <a:r>
              <a:rPr lang="en-US" dirty="0"/>
              <a:t>CKY-like dynamic programming algorithm </a:t>
            </a:r>
          </a:p>
          <a:p>
            <a:pPr lvl="2"/>
            <a:r>
              <a:rPr lang="en-US" dirty="0"/>
              <a:t>The input specifies the </a:t>
            </a:r>
            <a:r>
              <a:rPr lang="en-US" dirty="0">
                <a:solidFill>
                  <a:srgbClr val="00B0F0"/>
                </a:solidFill>
              </a:rPr>
              <a:t>probability of correctness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for each possible constituent</a:t>
            </a:r>
            <a:r>
              <a:rPr lang="en-US" dirty="0">
                <a:solidFill>
                  <a:srgbClr val="000000"/>
                </a:solidFill>
              </a:rPr>
              <a:t> (e.g., VP from 1 to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2050" name="Picture 2" descr="http://cs.jhu.edu/~jason/tmp/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10200" cy="7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this info?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446"/>
            <a:ext cx="8534400" cy="4648200"/>
          </a:xfrm>
        </p:spPr>
        <p:txBody>
          <a:bodyPr/>
          <a:lstStyle/>
          <a:p>
            <a:r>
              <a:rPr lang="en-US" dirty="0"/>
              <a:t>Soft features of a sentence for other tasks</a:t>
            </a:r>
          </a:p>
          <a:p>
            <a:pPr lvl="1"/>
            <a:r>
              <a:rPr lang="en-US" dirty="0"/>
              <a:t>NER system asks: “Is there an NP from 0 to 2?”</a:t>
            </a:r>
          </a:p>
          <a:p>
            <a:pPr lvl="2"/>
            <a:r>
              <a:rPr lang="en-US" dirty="0"/>
              <a:t>True answer is 1 (true) or 0 (false)</a:t>
            </a:r>
          </a:p>
          <a:p>
            <a:pPr lvl="2"/>
            <a:r>
              <a:rPr lang="en-US" dirty="0"/>
              <a:t>But we return 0.3, averaging over all parses</a:t>
            </a:r>
          </a:p>
          <a:p>
            <a:pPr lvl="2"/>
            <a:r>
              <a:rPr lang="en-US" dirty="0"/>
              <a:t>That’s a perfectly good feature value – can be fed as to a CRF or a neural network as an input feature</a:t>
            </a:r>
          </a:p>
          <a:p>
            <a:pPr lvl="1"/>
            <a:r>
              <a:rPr lang="en-US" dirty="0"/>
              <a:t>Writing tutor system asks: “How many times did the student use S </a:t>
            </a:r>
            <a:r>
              <a:rPr lang="en-US" dirty="0">
                <a:sym typeface="Wingdings" panose="05000000000000000000" pitchFamily="2" charset="2"/>
              </a:rPr>
              <a:t> NP[singular] VP[plural]?”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True answer is in {0, 1, 2, …}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But we return 1.8, averaging over all parses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it 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I usually teach it: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41690" y="2249507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CKY recognizer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8344" y="3631287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inside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9760" y="5231487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inside-outside algorithm</a:t>
            </a:r>
          </a:p>
        </p:txBody>
      </p:sp>
      <p:sp>
        <p:nvSpPr>
          <p:cNvPr id="8" name="Arrow: Down 7"/>
          <p:cNvSpPr/>
          <p:nvPr/>
        </p:nvSpPr>
        <p:spPr bwMode="auto">
          <a:xfrm>
            <a:off x="3393892" y="277272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Arrow: Down 8"/>
          <p:cNvSpPr/>
          <p:nvPr/>
        </p:nvSpPr>
        <p:spPr bwMode="auto">
          <a:xfrm>
            <a:off x="3390649" y="428654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904" y="4230707"/>
            <a:ext cx="3749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develop an analogy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to forward-backward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049" y="2945487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add weights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980093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algorithm is confusing, and I wave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hands instead of giving a real proof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1104649" y="2249507"/>
            <a:ext cx="6629400" cy="3617893"/>
          </a:xfrm>
          <a:prstGeom prst="roundRect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122099">
            <a:off x="-92758" y="3682743"/>
            <a:ext cx="205216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historically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38928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0A77FE-8BE8-46EF-8932-16F47D5F06F2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25604" name="Group 51"/>
          <p:cNvGrpSpPr>
            <a:grpSpLocks/>
          </p:cNvGrpSpPr>
          <p:nvPr/>
        </p:nvGrpSpPr>
        <p:grpSpPr bwMode="auto">
          <a:xfrm>
            <a:off x="79375" y="3035300"/>
            <a:ext cx="7500938" cy="2398713"/>
            <a:chOff x="50" y="1912"/>
            <a:chExt cx="4725" cy="1511"/>
          </a:xfrm>
        </p:grpSpPr>
        <p:sp>
          <p:nvSpPr>
            <p:cNvPr id="25630" name="Freeform 39"/>
            <p:cNvSpPr>
              <a:spLocks/>
            </p:cNvSpPr>
            <p:nvPr/>
          </p:nvSpPr>
          <p:spPr bwMode="auto">
            <a:xfrm>
              <a:off x="50" y="1912"/>
              <a:ext cx="1720" cy="1511"/>
            </a:xfrm>
            <a:custGeom>
              <a:avLst/>
              <a:gdLst>
                <a:gd name="T0" fmla="*/ 531 w 1720"/>
                <a:gd name="T1" fmla="*/ 8 h 1511"/>
                <a:gd name="T2" fmla="*/ 78 w 1720"/>
                <a:gd name="T3" fmla="*/ 248 h 1511"/>
                <a:gd name="T4" fmla="*/ 126 w 1720"/>
                <a:gd name="T5" fmla="*/ 776 h 1511"/>
                <a:gd name="T6" fmla="*/ 835 w 1720"/>
                <a:gd name="T7" fmla="*/ 1455 h 1511"/>
                <a:gd name="T8" fmla="*/ 1710 w 1720"/>
                <a:gd name="T9" fmla="*/ 1112 h 1511"/>
                <a:gd name="T10" fmla="*/ 894 w 1720"/>
                <a:gd name="T11" fmla="*/ 296 h 1511"/>
                <a:gd name="T12" fmla="*/ 531 w 1720"/>
                <a:gd name="T13" fmla="*/ 8 h 1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511"/>
                <a:gd name="T23" fmla="*/ 1720 w 1720"/>
                <a:gd name="T24" fmla="*/ 1511 h 15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511">
                  <a:moveTo>
                    <a:pt x="531" y="8"/>
                  </a:moveTo>
                  <a:cubicBezTo>
                    <a:pt x="395" y="0"/>
                    <a:pt x="145" y="120"/>
                    <a:pt x="78" y="248"/>
                  </a:cubicBezTo>
                  <a:cubicBezTo>
                    <a:pt x="11" y="376"/>
                    <a:pt x="0" y="575"/>
                    <a:pt x="126" y="776"/>
                  </a:cubicBezTo>
                  <a:cubicBezTo>
                    <a:pt x="252" y="977"/>
                    <a:pt x="571" y="1399"/>
                    <a:pt x="835" y="1455"/>
                  </a:cubicBezTo>
                  <a:cubicBezTo>
                    <a:pt x="1099" y="1511"/>
                    <a:pt x="1700" y="1305"/>
                    <a:pt x="1710" y="1112"/>
                  </a:cubicBezTo>
                  <a:cubicBezTo>
                    <a:pt x="1720" y="919"/>
                    <a:pt x="1090" y="480"/>
                    <a:pt x="894" y="296"/>
                  </a:cubicBezTo>
                  <a:cubicBezTo>
                    <a:pt x="698" y="112"/>
                    <a:pt x="667" y="16"/>
                    <a:pt x="531" y="8"/>
                  </a:cubicBezTo>
                  <a:close/>
                </a:path>
              </a:pathLst>
            </a:custGeom>
            <a:solidFill>
              <a:srgbClr val="3399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1" name="Text Box 41"/>
            <p:cNvSpPr txBox="1">
              <a:spLocks noChangeArrowheads="1"/>
            </p:cNvSpPr>
            <p:nvPr/>
          </p:nvSpPr>
          <p:spPr bwMode="auto">
            <a:xfrm>
              <a:off x="1568" y="2288"/>
              <a:ext cx="3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3399FF"/>
                  </a:solidFill>
                  <a:sym typeface="Symbol" panose="05050102010706020507" pitchFamily="18" charset="2"/>
                </a:rPr>
                <a:t></a:t>
              </a:r>
              <a:r>
                <a:rPr lang="en-US" altLang="en-US" sz="2400" baseline="-25000">
                  <a:solidFill>
                    <a:srgbClr val="3399FF"/>
                  </a:solidFill>
                </a:rPr>
                <a:t>VP</a:t>
              </a:r>
              <a:r>
                <a:rPr lang="en-US" altLang="en-US" sz="2400">
                  <a:solidFill>
                    <a:srgbClr val="3399FF"/>
                  </a:solidFill>
                </a:rPr>
                <a:t>(1,5) = </a:t>
              </a:r>
              <a:r>
                <a:rPr lang="en-US" altLang="en-US" sz="2400"/>
                <a:t>p(</a:t>
              </a:r>
              <a:r>
                <a:rPr lang="en-US" altLang="en-US" sz="2400">
                  <a:solidFill>
                    <a:srgbClr val="3399FF"/>
                  </a:solidFill>
                </a:rPr>
                <a:t>flies like an arrow | </a:t>
              </a:r>
              <a:r>
                <a:rPr lang="en-US" altLang="en-US" sz="2400">
                  <a:solidFill>
                    <a:srgbClr val="FF00FF"/>
                  </a:solidFill>
                </a:rPr>
                <a:t>VP</a:t>
              </a:r>
              <a:r>
                <a:rPr lang="en-US" altLang="en-US" sz="2400"/>
                <a:t>)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31788" y="1560513"/>
            <a:ext cx="6291262" cy="2147887"/>
            <a:chOff x="321" y="983"/>
            <a:chExt cx="3963" cy="1353"/>
          </a:xfrm>
        </p:grpSpPr>
        <p:sp>
          <p:nvSpPr>
            <p:cNvPr id="25628" name="Freeform 40"/>
            <p:cNvSpPr>
              <a:spLocks/>
            </p:cNvSpPr>
            <p:nvPr/>
          </p:nvSpPr>
          <p:spPr bwMode="auto">
            <a:xfrm>
              <a:off x="321" y="983"/>
              <a:ext cx="1119" cy="1353"/>
            </a:xfrm>
            <a:custGeom>
              <a:avLst/>
              <a:gdLst>
                <a:gd name="T0" fmla="*/ 783 w 1119"/>
                <a:gd name="T1" fmla="*/ 1225 h 1353"/>
                <a:gd name="T2" fmla="*/ 1119 w 1119"/>
                <a:gd name="T3" fmla="*/ 1177 h 1353"/>
                <a:gd name="T4" fmla="*/ 783 w 1119"/>
                <a:gd name="T5" fmla="*/ 169 h 1353"/>
                <a:gd name="T6" fmla="*/ 310 w 1119"/>
                <a:gd name="T7" fmla="*/ 162 h 1353"/>
                <a:gd name="T8" fmla="*/ 15 w 1119"/>
                <a:gd name="T9" fmla="*/ 649 h 1353"/>
                <a:gd name="T10" fmla="*/ 399 w 1119"/>
                <a:gd name="T11" fmla="*/ 937 h 1353"/>
                <a:gd name="T12" fmla="*/ 783 w 1119"/>
                <a:gd name="T13" fmla="*/ 1225 h 13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9"/>
                <a:gd name="T22" fmla="*/ 0 h 1353"/>
                <a:gd name="T23" fmla="*/ 1119 w 1119"/>
                <a:gd name="T24" fmla="*/ 1353 h 13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9" h="1353">
                  <a:moveTo>
                    <a:pt x="783" y="1225"/>
                  </a:moveTo>
                  <a:cubicBezTo>
                    <a:pt x="903" y="1265"/>
                    <a:pt x="1119" y="1353"/>
                    <a:pt x="1119" y="1177"/>
                  </a:cubicBezTo>
                  <a:cubicBezTo>
                    <a:pt x="1119" y="1001"/>
                    <a:pt x="918" y="338"/>
                    <a:pt x="783" y="169"/>
                  </a:cubicBezTo>
                  <a:cubicBezTo>
                    <a:pt x="648" y="0"/>
                    <a:pt x="438" y="82"/>
                    <a:pt x="310" y="162"/>
                  </a:cubicBezTo>
                  <a:cubicBezTo>
                    <a:pt x="182" y="242"/>
                    <a:pt x="0" y="520"/>
                    <a:pt x="15" y="649"/>
                  </a:cubicBezTo>
                  <a:cubicBezTo>
                    <a:pt x="30" y="778"/>
                    <a:pt x="271" y="841"/>
                    <a:pt x="399" y="937"/>
                  </a:cubicBezTo>
                  <a:cubicBezTo>
                    <a:pt x="527" y="1033"/>
                    <a:pt x="663" y="1185"/>
                    <a:pt x="783" y="1225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9" name="Text Box 42"/>
            <p:cNvSpPr txBox="1">
              <a:spLocks noChangeArrowheads="1"/>
            </p:cNvSpPr>
            <p:nvPr/>
          </p:nvSpPr>
          <p:spPr bwMode="auto">
            <a:xfrm>
              <a:off x="1488" y="1472"/>
              <a:ext cx="27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FF00FF"/>
                  </a:solidFill>
                  <a:sym typeface="Symbol" panose="05050102010706020507" pitchFamily="18" charset="2"/>
                </a:rPr>
                <a:t></a:t>
              </a:r>
              <a:r>
                <a:rPr lang="en-US" altLang="en-US" sz="2400" baseline="-25000">
                  <a:solidFill>
                    <a:srgbClr val="FF00FF"/>
                  </a:solidFill>
                </a:rPr>
                <a:t>VP</a:t>
              </a:r>
              <a:r>
                <a:rPr lang="en-US" altLang="en-US" sz="2400">
                  <a:solidFill>
                    <a:srgbClr val="FF00FF"/>
                  </a:solidFill>
                </a:rPr>
                <a:t>(1,5) = </a:t>
              </a:r>
              <a:r>
                <a:rPr lang="en-US" altLang="en-US" sz="2400"/>
                <a:t>p(</a:t>
              </a:r>
              <a:r>
                <a:rPr lang="en-US" altLang="en-US" sz="2400">
                  <a:solidFill>
                    <a:srgbClr val="FF00FF"/>
                  </a:solidFill>
                </a:rPr>
                <a:t>time VP today | </a:t>
              </a:r>
              <a:r>
                <a:rPr lang="en-US" altLang="en-US" sz="2400"/>
                <a:t>S)</a:t>
              </a:r>
            </a:p>
          </p:txBody>
        </p:sp>
      </p:grp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altLang="en-US"/>
              <a:t>Inside &amp; Outside Probabilities </a:t>
            </a:r>
          </a:p>
        </p:txBody>
      </p:sp>
      <p:grpSp>
        <p:nvGrpSpPr>
          <p:cNvPr id="25607" name="Group 48"/>
          <p:cNvGrpSpPr>
            <a:grpSpLocks/>
          </p:cNvGrpSpPr>
          <p:nvPr/>
        </p:nvGrpSpPr>
        <p:grpSpPr bwMode="auto">
          <a:xfrm>
            <a:off x="452438" y="1371600"/>
            <a:ext cx="1677987" cy="2057400"/>
            <a:chOff x="397" y="864"/>
            <a:chExt cx="1057" cy="1296"/>
          </a:xfrm>
        </p:grpSpPr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711" y="864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S</a:t>
              </a:r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397" y="1248"/>
              <a:ext cx="4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NP</a:t>
              </a:r>
            </a:p>
            <a:p>
              <a:r>
                <a:rPr kumimoji="1" lang="en-US" altLang="en-US" sz="2000" b="1"/>
                <a:t>time</a:t>
              </a:r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814" y="1258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VP</a:t>
              </a:r>
            </a:p>
          </p:txBody>
        </p:sp>
        <p:sp>
          <p:nvSpPr>
            <p:cNvPr id="25624" name="Freeform 33"/>
            <p:cNvSpPr>
              <a:spLocks/>
            </p:cNvSpPr>
            <p:nvPr/>
          </p:nvSpPr>
          <p:spPr bwMode="auto">
            <a:xfrm>
              <a:off x="663" y="1104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5" name="Rectangle 34"/>
            <p:cNvSpPr>
              <a:spLocks noChangeArrowheads="1"/>
            </p:cNvSpPr>
            <p:nvPr/>
          </p:nvSpPr>
          <p:spPr bwMode="auto">
            <a:xfrm>
              <a:off x="597" y="1718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VP</a:t>
              </a:r>
            </a:p>
          </p:txBody>
        </p:sp>
        <p:sp>
          <p:nvSpPr>
            <p:cNvPr id="25626" name="Freeform 35"/>
            <p:cNvSpPr>
              <a:spLocks/>
            </p:cNvSpPr>
            <p:nvPr/>
          </p:nvSpPr>
          <p:spPr bwMode="auto">
            <a:xfrm>
              <a:off x="830" y="152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7" name="Rectangle 36"/>
            <p:cNvSpPr>
              <a:spLocks noChangeArrowheads="1"/>
            </p:cNvSpPr>
            <p:nvPr/>
          </p:nvSpPr>
          <p:spPr bwMode="auto">
            <a:xfrm>
              <a:off x="884" y="1718"/>
              <a:ext cx="5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NP</a:t>
              </a:r>
            </a:p>
            <a:p>
              <a:r>
                <a:rPr kumimoji="1" lang="en-US" altLang="en-US" sz="2000" b="1"/>
                <a:t>today</a:t>
              </a:r>
            </a:p>
          </p:txBody>
        </p:sp>
      </p:grpSp>
      <p:sp>
        <p:nvSpPr>
          <p:cNvPr id="25608" name="Rectangle 24"/>
          <p:cNvSpPr>
            <a:spLocks noChangeArrowheads="1"/>
          </p:cNvSpPr>
          <p:nvPr/>
        </p:nvSpPr>
        <p:spPr bwMode="auto">
          <a:xfrm>
            <a:off x="279400" y="3413125"/>
            <a:ext cx="714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V</a:t>
            </a:r>
          </a:p>
          <a:p>
            <a:r>
              <a:rPr kumimoji="1" lang="en-US" altLang="en-US" sz="2000" b="1"/>
              <a:t>flies</a:t>
            </a:r>
          </a:p>
        </p:txBody>
      </p:sp>
      <p:sp>
        <p:nvSpPr>
          <p:cNvPr id="25609" name="Rectangle 25"/>
          <p:cNvSpPr>
            <a:spLocks noChangeArrowheads="1"/>
          </p:cNvSpPr>
          <p:nvPr/>
        </p:nvSpPr>
        <p:spPr bwMode="auto">
          <a:xfrm>
            <a:off x="1049338" y="3397250"/>
            <a:ext cx="51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PP</a:t>
            </a:r>
          </a:p>
        </p:txBody>
      </p:sp>
      <p:sp>
        <p:nvSpPr>
          <p:cNvPr id="25610" name="Rectangle 26"/>
          <p:cNvSpPr>
            <a:spLocks noChangeArrowheads="1"/>
          </p:cNvSpPr>
          <p:nvPr/>
        </p:nvSpPr>
        <p:spPr bwMode="auto">
          <a:xfrm>
            <a:off x="754063" y="3946525"/>
            <a:ext cx="639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P</a:t>
            </a:r>
          </a:p>
          <a:p>
            <a:r>
              <a:rPr kumimoji="1" lang="en-US" altLang="en-US" sz="2000" b="1"/>
              <a:t>like</a:t>
            </a:r>
          </a:p>
        </p:txBody>
      </p:sp>
      <p:sp>
        <p:nvSpPr>
          <p:cNvPr id="25611" name="Rectangle 27"/>
          <p:cNvSpPr>
            <a:spLocks noChangeArrowheads="1"/>
          </p:cNvSpPr>
          <p:nvPr/>
        </p:nvSpPr>
        <p:spPr bwMode="auto">
          <a:xfrm>
            <a:off x="1354138" y="3946525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NP</a:t>
            </a:r>
          </a:p>
        </p:txBody>
      </p:sp>
      <p:sp>
        <p:nvSpPr>
          <p:cNvPr id="25612" name="Rectangle 28"/>
          <p:cNvSpPr>
            <a:spLocks noChangeArrowheads="1"/>
          </p:cNvSpPr>
          <p:nvPr/>
        </p:nvSpPr>
        <p:spPr bwMode="auto">
          <a:xfrm>
            <a:off x="1082675" y="4556125"/>
            <a:ext cx="631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Det</a:t>
            </a:r>
          </a:p>
          <a:p>
            <a:r>
              <a:rPr kumimoji="1" lang="en-US" altLang="en-US" sz="2000" b="1"/>
              <a:t>an</a:t>
            </a:r>
          </a:p>
        </p:txBody>
      </p:sp>
      <p:sp>
        <p:nvSpPr>
          <p:cNvPr id="25613" name="Rectangle 29"/>
          <p:cNvSpPr>
            <a:spLocks noChangeArrowheads="1"/>
          </p:cNvSpPr>
          <p:nvPr/>
        </p:nvSpPr>
        <p:spPr bwMode="auto">
          <a:xfrm>
            <a:off x="1498600" y="4556125"/>
            <a:ext cx="1012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N   </a:t>
            </a:r>
          </a:p>
          <a:p>
            <a:r>
              <a:rPr kumimoji="1" lang="en-US" altLang="en-US" sz="2000" b="1"/>
              <a:t> arrow</a:t>
            </a:r>
          </a:p>
        </p:txBody>
      </p:sp>
      <p:sp>
        <p:nvSpPr>
          <p:cNvPr id="25614" name="Freeform 30"/>
          <p:cNvSpPr>
            <a:spLocks/>
          </p:cNvSpPr>
          <p:nvPr/>
        </p:nvSpPr>
        <p:spPr bwMode="auto">
          <a:xfrm>
            <a:off x="1354138" y="43275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5" name="Freeform 31"/>
          <p:cNvSpPr>
            <a:spLocks/>
          </p:cNvSpPr>
          <p:nvPr/>
        </p:nvSpPr>
        <p:spPr bwMode="auto">
          <a:xfrm>
            <a:off x="1125538" y="37179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6" name="Freeform 32"/>
          <p:cNvSpPr>
            <a:spLocks/>
          </p:cNvSpPr>
          <p:nvPr/>
        </p:nvSpPr>
        <p:spPr bwMode="auto">
          <a:xfrm>
            <a:off x="744538" y="31083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2172" name="Rectangle 44"/>
          <p:cNvSpPr>
            <a:spLocks noChangeArrowheads="1"/>
          </p:cNvSpPr>
          <p:nvPr/>
        </p:nvSpPr>
        <p:spPr bwMode="auto">
          <a:xfrm>
            <a:off x="3022600" y="4318000"/>
            <a:ext cx="6056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FF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 baseline="-25000">
                <a:solidFill>
                  <a:srgbClr val="FF00FF"/>
                </a:solidFill>
              </a:rPr>
              <a:t>VP</a:t>
            </a:r>
            <a:r>
              <a:rPr lang="en-US" altLang="en-US" sz="2400">
                <a:solidFill>
                  <a:srgbClr val="FF00FF"/>
                </a:solidFill>
              </a:rPr>
              <a:t>(1,5) </a:t>
            </a:r>
            <a:r>
              <a:rPr lang="en-US" altLang="en-US" sz="2400"/>
              <a:t>*</a:t>
            </a:r>
            <a:r>
              <a:rPr lang="en-US" altLang="en-US" sz="2400">
                <a:solidFill>
                  <a:srgbClr val="FF00FF"/>
                </a:solidFill>
              </a:rPr>
              <a:t> </a:t>
            </a:r>
            <a:r>
              <a:rPr lang="en-US" altLang="en-US" sz="2400">
                <a:solidFill>
                  <a:srgbClr val="3399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400" baseline="-25000">
                <a:solidFill>
                  <a:srgbClr val="3399FF"/>
                </a:solidFill>
              </a:rPr>
              <a:t>VP</a:t>
            </a:r>
            <a:r>
              <a:rPr lang="en-US" altLang="en-US" sz="2400">
                <a:solidFill>
                  <a:srgbClr val="3399FF"/>
                </a:solidFill>
              </a:rPr>
              <a:t>(1,5) </a:t>
            </a:r>
            <a:br>
              <a:rPr lang="en-US" altLang="en-US" sz="2400">
                <a:solidFill>
                  <a:srgbClr val="3399FF"/>
                </a:solidFill>
              </a:rPr>
            </a:br>
            <a:r>
              <a:rPr lang="en-US" altLang="en-US" sz="2400"/>
              <a:t>= p(</a:t>
            </a:r>
            <a:r>
              <a:rPr lang="en-US" altLang="en-US" sz="2400">
                <a:solidFill>
                  <a:srgbClr val="FF00FF"/>
                </a:solidFill>
              </a:rPr>
              <a:t>time [VP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3399FF"/>
                </a:solidFill>
              </a:rPr>
              <a:t>flies like an arrow</a:t>
            </a:r>
            <a:r>
              <a:rPr lang="en-US" altLang="en-US" sz="2400">
                <a:solidFill>
                  <a:srgbClr val="FF00FF"/>
                </a:solidFill>
              </a:rPr>
              <a:t>] today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FF"/>
                </a:solidFill>
              </a:rPr>
              <a:t>| </a:t>
            </a:r>
            <a:r>
              <a:rPr lang="en-US" altLang="en-US" sz="2400"/>
              <a:t>S)</a:t>
            </a:r>
            <a:r>
              <a:rPr lang="en-US" altLang="en-US" sz="2400">
                <a:solidFill>
                  <a:srgbClr val="3399FF"/>
                </a:solidFill>
              </a:rPr>
              <a:t> 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6200" y="1676400"/>
            <a:ext cx="4114800" cy="4114800"/>
            <a:chOff x="48" y="1056"/>
            <a:chExt cx="2592" cy="2592"/>
          </a:xfrm>
        </p:grpSpPr>
        <p:sp>
          <p:nvSpPr>
            <p:cNvPr id="25619" name="Rectangle 52"/>
            <p:cNvSpPr>
              <a:spLocks noChangeArrowheads="1"/>
            </p:cNvSpPr>
            <p:nvPr/>
          </p:nvSpPr>
          <p:spPr bwMode="auto">
            <a:xfrm rot="643453">
              <a:off x="48" y="3360"/>
              <a:ext cx="1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3399FF"/>
                  </a:solidFill>
                  <a:latin typeface="Times New Roman MT Extra Bold" pitchFamily="18" charset="0"/>
                </a:rPr>
                <a:t>“inside” the VP</a:t>
              </a:r>
            </a:p>
          </p:txBody>
        </p:sp>
        <p:sp>
          <p:nvSpPr>
            <p:cNvPr id="25620" name="Rectangle 53"/>
            <p:cNvSpPr>
              <a:spLocks noChangeArrowheads="1"/>
            </p:cNvSpPr>
            <p:nvPr/>
          </p:nvSpPr>
          <p:spPr bwMode="auto">
            <a:xfrm rot="-793734">
              <a:off x="1088" y="1056"/>
              <a:ext cx="15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00FF"/>
                  </a:solidFill>
                  <a:latin typeface="Times New Roman MT Extra Bold" pitchFamily="18" charset="0"/>
                </a:rPr>
                <a:t>“outside” the VP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3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7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603363-3652-48AE-8E9C-7285D3160C2B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Freeform 33"/>
          <p:cNvSpPr>
            <a:spLocks/>
          </p:cNvSpPr>
          <p:nvPr/>
        </p:nvSpPr>
        <p:spPr bwMode="auto">
          <a:xfrm>
            <a:off x="79375" y="3035300"/>
            <a:ext cx="2730500" cy="2398713"/>
          </a:xfrm>
          <a:custGeom>
            <a:avLst/>
            <a:gdLst>
              <a:gd name="T0" fmla="*/ 842963 w 1720"/>
              <a:gd name="T1" fmla="*/ 12700 h 1511"/>
              <a:gd name="T2" fmla="*/ 123825 w 1720"/>
              <a:gd name="T3" fmla="*/ 393700 h 1511"/>
              <a:gd name="T4" fmla="*/ 200025 w 1720"/>
              <a:gd name="T5" fmla="*/ 1231900 h 1511"/>
              <a:gd name="T6" fmla="*/ 1325563 w 1720"/>
              <a:gd name="T7" fmla="*/ 2309813 h 1511"/>
              <a:gd name="T8" fmla="*/ 2714625 w 1720"/>
              <a:gd name="T9" fmla="*/ 1765301 h 1511"/>
              <a:gd name="T10" fmla="*/ 1419225 w 1720"/>
              <a:gd name="T11" fmla="*/ 469900 h 1511"/>
              <a:gd name="T12" fmla="*/ 842963 w 1720"/>
              <a:gd name="T13" fmla="*/ 12700 h 15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0"/>
              <a:gd name="T22" fmla="*/ 0 h 1511"/>
              <a:gd name="T23" fmla="*/ 1720 w 1720"/>
              <a:gd name="T24" fmla="*/ 1511 h 15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0" h="1511">
                <a:moveTo>
                  <a:pt x="531" y="8"/>
                </a:moveTo>
                <a:cubicBezTo>
                  <a:pt x="395" y="0"/>
                  <a:pt x="145" y="120"/>
                  <a:pt x="78" y="248"/>
                </a:cubicBezTo>
                <a:cubicBezTo>
                  <a:pt x="11" y="376"/>
                  <a:pt x="0" y="575"/>
                  <a:pt x="126" y="776"/>
                </a:cubicBezTo>
                <a:cubicBezTo>
                  <a:pt x="252" y="977"/>
                  <a:pt x="571" y="1399"/>
                  <a:pt x="835" y="1455"/>
                </a:cubicBezTo>
                <a:cubicBezTo>
                  <a:pt x="1099" y="1511"/>
                  <a:pt x="1700" y="1305"/>
                  <a:pt x="1710" y="1112"/>
                </a:cubicBezTo>
                <a:cubicBezTo>
                  <a:pt x="1720" y="919"/>
                  <a:pt x="1090" y="480"/>
                  <a:pt x="894" y="296"/>
                </a:cubicBezTo>
                <a:cubicBezTo>
                  <a:pt x="698" y="112"/>
                  <a:pt x="667" y="16"/>
                  <a:pt x="531" y="8"/>
                </a:cubicBezTo>
                <a:close/>
              </a:path>
            </a:pathLst>
          </a:cu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489200" y="3632200"/>
            <a:ext cx="509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3399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400" baseline="-25000">
                <a:solidFill>
                  <a:srgbClr val="3399FF"/>
                </a:solidFill>
              </a:rPr>
              <a:t>VP</a:t>
            </a:r>
            <a:r>
              <a:rPr lang="en-US" altLang="en-US" sz="2400">
                <a:solidFill>
                  <a:srgbClr val="3399FF"/>
                </a:solidFill>
              </a:rPr>
              <a:t>(1,5) = </a:t>
            </a:r>
            <a:r>
              <a:rPr lang="en-US" altLang="en-US" sz="2400"/>
              <a:t>p(</a:t>
            </a:r>
            <a:r>
              <a:rPr lang="en-US" altLang="en-US" sz="2400">
                <a:solidFill>
                  <a:srgbClr val="3399FF"/>
                </a:solidFill>
              </a:rPr>
              <a:t>flies like an arrow | </a:t>
            </a:r>
            <a:r>
              <a:rPr lang="en-US" altLang="en-US" sz="2400">
                <a:solidFill>
                  <a:srgbClr val="FF00FF"/>
                </a:solidFill>
              </a:rPr>
              <a:t>VP</a:t>
            </a:r>
            <a:r>
              <a:rPr lang="en-US" altLang="en-US" sz="2400"/>
              <a:t>)</a:t>
            </a:r>
          </a:p>
        </p:txBody>
      </p:sp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331788" y="1560513"/>
            <a:ext cx="6291262" cy="2147887"/>
            <a:chOff x="321" y="983"/>
            <a:chExt cx="3963" cy="1353"/>
          </a:xfrm>
        </p:grpSpPr>
        <p:sp>
          <p:nvSpPr>
            <p:cNvPr id="26656" name="Freeform 6"/>
            <p:cNvSpPr>
              <a:spLocks/>
            </p:cNvSpPr>
            <p:nvPr/>
          </p:nvSpPr>
          <p:spPr bwMode="auto">
            <a:xfrm>
              <a:off x="321" y="983"/>
              <a:ext cx="1119" cy="1353"/>
            </a:xfrm>
            <a:custGeom>
              <a:avLst/>
              <a:gdLst>
                <a:gd name="T0" fmla="*/ 783 w 1119"/>
                <a:gd name="T1" fmla="*/ 1225 h 1353"/>
                <a:gd name="T2" fmla="*/ 1119 w 1119"/>
                <a:gd name="T3" fmla="*/ 1177 h 1353"/>
                <a:gd name="T4" fmla="*/ 783 w 1119"/>
                <a:gd name="T5" fmla="*/ 169 h 1353"/>
                <a:gd name="T6" fmla="*/ 310 w 1119"/>
                <a:gd name="T7" fmla="*/ 162 h 1353"/>
                <a:gd name="T8" fmla="*/ 15 w 1119"/>
                <a:gd name="T9" fmla="*/ 649 h 1353"/>
                <a:gd name="T10" fmla="*/ 399 w 1119"/>
                <a:gd name="T11" fmla="*/ 937 h 1353"/>
                <a:gd name="T12" fmla="*/ 783 w 1119"/>
                <a:gd name="T13" fmla="*/ 1225 h 13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9"/>
                <a:gd name="T22" fmla="*/ 0 h 1353"/>
                <a:gd name="T23" fmla="*/ 1119 w 1119"/>
                <a:gd name="T24" fmla="*/ 1353 h 13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9" h="1353">
                  <a:moveTo>
                    <a:pt x="783" y="1225"/>
                  </a:moveTo>
                  <a:cubicBezTo>
                    <a:pt x="903" y="1265"/>
                    <a:pt x="1119" y="1353"/>
                    <a:pt x="1119" y="1177"/>
                  </a:cubicBezTo>
                  <a:cubicBezTo>
                    <a:pt x="1119" y="1001"/>
                    <a:pt x="918" y="338"/>
                    <a:pt x="783" y="169"/>
                  </a:cubicBezTo>
                  <a:cubicBezTo>
                    <a:pt x="648" y="0"/>
                    <a:pt x="438" y="82"/>
                    <a:pt x="310" y="162"/>
                  </a:cubicBezTo>
                  <a:cubicBezTo>
                    <a:pt x="182" y="242"/>
                    <a:pt x="0" y="520"/>
                    <a:pt x="15" y="649"/>
                  </a:cubicBezTo>
                  <a:cubicBezTo>
                    <a:pt x="30" y="778"/>
                    <a:pt x="271" y="841"/>
                    <a:pt x="399" y="937"/>
                  </a:cubicBezTo>
                  <a:cubicBezTo>
                    <a:pt x="527" y="1033"/>
                    <a:pt x="663" y="1185"/>
                    <a:pt x="783" y="1225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7" name="Text Box 7"/>
            <p:cNvSpPr txBox="1">
              <a:spLocks noChangeArrowheads="1"/>
            </p:cNvSpPr>
            <p:nvPr/>
          </p:nvSpPr>
          <p:spPr bwMode="auto">
            <a:xfrm>
              <a:off x="1488" y="1472"/>
              <a:ext cx="27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FF00FF"/>
                  </a:solidFill>
                  <a:sym typeface="Symbol" panose="05050102010706020507" pitchFamily="18" charset="2"/>
                </a:rPr>
                <a:t></a:t>
              </a:r>
              <a:r>
                <a:rPr lang="en-US" altLang="en-US" sz="2400" baseline="-25000">
                  <a:solidFill>
                    <a:srgbClr val="FF00FF"/>
                  </a:solidFill>
                </a:rPr>
                <a:t>VP</a:t>
              </a:r>
              <a:r>
                <a:rPr lang="en-US" altLang="en-US" sz="2400">
                  <a:solidFill>
                    <a:srgbClr val="FF00FF"/>
                  </a:solidFill>
                </a:rPr>
                <a:t>(1,5) = </a:t>
              </a:r>
              <a:r>
                <a:rPr lang="en-US" altLang="en-US" sz="2400"/>
                <a:t>p(</a:t>
              </a:r>
              <a:r>
                <a:rPr lang="en-US" altLang="en-US" sz="2400">
                  <a:solidFill>
                    <a:srgbClr val="FF00FF"/>
                  </a:solidFill>
                </a:rPr>
                <a:t>time VP today | </a:t>
              </a:r>
              <a:r>
                <a:rPr lang="en-US" altLang="en-US" sz="2400"/>
                <a:t>S)</a:t>
              </a:r>
            </a:p>
          </p:txBody>
        </p:sp>
      </p:grpSp>
      <p:sp>
        <p:nvSpPr>
          <p:cNvPr id="26631" name="Rectangle 8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altLang="en-US"/>
              <a:t>Inside &amp; Outside Probabilities </a:t>
            </a:r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452438" y="1371600"/>
            <a:ext cx="1677987" cy="2057400"/>
            <a:chOff x="397" y="864"/>
            <a:chExt cx="1057" cy="1296"/>
          </a:xfrm>
        </p:grpSpPr>
        <p:sp>
          <p:nvSpPr>
            <p:cNvPr id="26649" name="Rectangle 10"/>
            <p:cNvSpPr>
              <a:spLocks noChangeArrowheads="1"/>
            </p:cNvSpPr>
            <p:nvPr/>
          </p:nvSpPr>
          <p:spPr bwMode="auto">
            <a:xfrm>
              <a:off x="711" y="864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S</a:t>
              </a:r>
            </a:p>
          </p:txBody>
        </p:sp>
        <p:sp>
          <p:nvSpPr>
            <p:cNvPr id="26650" name="Rectangle 11"/>
            <p:cNvSpPr>
              <a:spLocks noChangeArrowheads="1"/>
            </p:cNvSpPr>
            <p:nvPr/>
          </p:nvSpPr>
          <p:spPr bwMode="auto">
            <a:xfrm>
              <a:off x="397" y="1248"/>
              <a:ext cx="4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NP</a:t>
              </a:r>
            </a:p>
            <a:p>
              <a:r>
                <a:rPr kumimoji="1" lang="en-US" altLang="en-US" sz="2000" b="1"/>
                <a:t>time</a:t>
              </a:r>
            </a:p>
          </p:txBody>
        </p:sp>
        <p:sp>
          <p:nvSpPr>
            <p:cNvPr id="26651" name="Rectangle 12"/>
            <p:cNvSpPr>
              <a:spLocks noChangeArrowheads="1"/>
            </p:cNvSpPr>
            <p:nvPr/>
          </p:nvSpPr>
          <p:spPr bwMode="auto">
            <a:xfrm>
              <a:off x="814" y="1258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VP</a:t>
              </a:r>
            </a:p>
          </p:txBody>
        </p:sp>
        <p:sp>
          <p:nvSpPr>
            <p:cNvPr id="26652" name="Freeform 13"/>
            <p:cNvSpPr>
              <a:spLocks/>
            </p:cNvSpPr>
            <p:nvPr/>
          </p:nvSpPr>
          <p:spPr bwMode="auto">
            <a:xfrm>
              <a:off x="663" y="1104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3" name="Rectangle 14"/>
            <p:cNvSpPr>
              <a:spLocks noChangeArrowheads="1"/>
            </p:cNvSpPr>
            <p:nvPr/>
          </p:nvSpPr>
          <p:spPr bwMode="auto">
            <a:xfrm>
              <a:off x="597" y="1718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VP</a:t>
              </a:r>
            </a:p>
          </p:txBody>
        </p:sp>
        <p:sp>
          <p:nvSpPr>
            <p:cNvPr id="26654" name="Freeform 15"/>
            <p:cNvSpPr>
              <a:spLocks/>
            </p:cNvSpPr>
            <p:nvPr/>
          </p:nvSpPr>
          <p:spPr bwMode="auto">
            <a:xfrm>
              <a:off x="830" y="152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5" name="Rectangle 16"/>
            <p:cNvSpPr>
              <a:spLocks noChangeArrowheads="1"/>
            </p:cNvSpPr>
            <p:nvPr/>
          </p:nvSpPr>
          <p:spPr bwMode="auto">
            <a:xfrm>
              <a:off x="884" y="1718"/>
              <a:ext cx="5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NP</a:t>
              </a:r>
            </a:p>
            <a:p>
              <a:r>
                <a:rPr kumimoji="1" lang="en-US" altLang="en-US" sz="2000" b="1"/>
                <a:t>today</a:t>
              </a:r>
            </a:p>
          </p:txBody>
        </p:sp>
      </p:grp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279400" y="3413125"/>
            <a:ext cx="714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V</a:t>
            </a:r>
          </a:p>
          <a:p>
            <a:r>
              <a:rPr kumimoji="1" lang="en-US" altLang="en-US" sz="2000" b="1"/>
              <a:t>flies</a:t>
            </a:r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1049338" y="3397250"/>
            <a:ext cx="51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PP</a:t>
            </a: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754063" y="3946525"/>
            <a:ext cx="639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P</a:t>
            </a:r>
          </a:p>
          <a:p>
            <a:r>
              <a:rPr kumimoji="1" lang="en-US" altLang="en-US" sz="2000" b="1"/>
              <a:t>like</a:t>
            </a:r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1354138" y="3946525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NP</a:t>
            </a:r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1082675" y="4556125"/>
            <a:ext cx="631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Det</a:t>
            </a:r>
          </a:p>
          <a:p>
            <a:r>
              <a:rPr kumimoji="1" lang="en-US" altLang="en-US" sz="2000" b="1"/>
              <a:t>an</a:t>
            </a:r>
          </a:p>
        </p:txBody>
      </p:sp>
      <p:sp>
        <p:nvSpPr>
          <p:cNvPr id="26638" name="Rectangle 22"/>
          <p:cNvSpPr>
            <a:spLocks noChangeArrowheads="1"/>
          </p:cNvSpPr>
          <p:nvPr/>
        </p:nvSpPr>
        <p:spPr bwMode="auto">
          <a:xfrm>
            <a:off x="1498600" y="4556125"/>
            <a:ext cx="1012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N   </a:t>
            </a:r>
          </a:p>
          <a:p>
            <a:r>
              <a:rPr kumimoji="1" lang="en-US" altLang="en-US" sz="2000" b="1"/>
              <a:t> arrow</a:t>
            </a:r>
          </a:p>
        </p:txBody>
      </p:sp>
      <p:sp>
        <p:nvSpPr>
          <p:cNvPr id="26639" name="Freeform 23"/>
          <p:cNvSpPr>
            <a:spLocks/>
          </p:cNvSpPr>
          <p:nvPr/>
        </p:nvSpPr>
        <p:spPr bwMode="auto">
          <a:xfrm>
            <a:off x="1354138" y="43275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Freeform 24"/>
          <p:cNvSpPr>
            <a:spLocks/>
          </p:cNvSpPr>
          <p:nvPr/>
        </p:nvSpPr>
        <p:spPr bwMode="auto">
          <a:xfrm>
            <a:off x="1125538" y="37179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Freeform 25"/>
          <p:cNvSpPr>
            <a:spLocks/>
          </p:cNvSpPr>
          <p:nvPr/>
        </p:nvSpPr>
        <p:spPr bwMode="auto">
          <a:xfrm>
            <a:off x="744538" y="31083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2" name="Rectangle 26"/>
          <p:cNvSpPr>
            <a:spLocks noChangeArrowheads="1"/>
          </p:cNvSpPr>
          <p:nvPr/>
        </p:nvSpPr>
        <p:spPr bwMode="auto">
          <a:xfrm>
            <a:off x="3022600" y="4318000"/>
            <a:ext cx="5651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FF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 baseline="-25000">
                <a:solidFill>
                  <a:srgbClr val="FF00FF"/>
                </a:solidFill>
              </a:rPr>
              <a:t>VP</a:t>
            </a:r>
            <a:r>
              <a:rPr lang="en-US" altLang="en-US" sz="2400">
                <a:solidFill>
                  <a:srgbClr val="FF00FF"/>
                </a:solidFill>
              </a:rPr>
              <a:t>(1,5) </a:t>
            </a:r>
            <a:r>
              <a:rPr lang="en-US" altLang="en-US" sz="2400"/>
              <a:t>*</a:t>
            </a:r>
            <a:r>
              <a:rPr lang="en-US" altLang="en-US" sz="2400">
                <a:solidFill>
                  <a:srgbClr val="FF00FF"/>
                </a:solidFill>
              </a:rPr>
              <a:t> </a:t>
            </a:r>
            <a:r>
              <a:rPr lang="en-US" altLang="en-US" sz="2400">
                <a:solidFill>
                  <a:srgbClr val="3399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400" baseline="-25000">
                <a:solidFill>
                  <a:srgbClr val="3399FF"/>
                </a:solidFill>
              </a:rPr>
              <a:t>VP</a:t>
            </a:r>
            <a:r>
              <a:rPr lang="en-US" altLang="en-US" sz="2400">
                <a:solidFill>
                  <a:srgbClr val="3399FF"/>
                </a:solidFill>
              </a:rPr>
              <a:t>(1,5) </a:t>
            </a:r>
            <a:br>
              <a:rPr lang="en-US" altLang="en-US" sz="2400">
                <a:solidFill>
                  <a:srgbClr val="3399FF"/>
                </a:solidFill>
              </a:rPr>
            </a:br>
            <a:r>
              <a:rPr lang="en-US" altLang="en-US" sz="2400"/>
              <a:t>= </a:t>
            </a:r>
            <a:r>
              <a:rPr lang="en-US" altLang="en-US" sz="2000"/>
              <a:t>p(</a:t>
            </a:r>
            <a:r>
              <a:rPr lang="en-US" altLang="en-US" sz="2000">
                <a:solidFill>
                  <a:srgbClr val="FF00FF"/>
                </a:solidFill>
              </a:rPr>
              <a:t>time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3399FF"/>
                </a:solidFill>
              </a:rPr>
              <a:t>flies like an arrow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FF"/>
                </a:solidFill>
              </a:rPr>
              <a:t>today</a:t>
            </a:r>
            <a:r>
              <a:rPr lang="en-US" altLang="en-US" sz="2000"/>
              <a:t> &amp; </a:t>
            </a:r>
            <a:r>
              <a:rPr lang="en-US" altLang="en-US" sz="2000">
                <a:solidFill>
                  <a:srgbClr val="FF00FF"/>
                </a:solidFill>
              </a:rPr>
              <a:t>VP</a:t>
            </a:r>
            <a:r>
              <a:rPr lang="en-US" altLang="en-US" sz="2000">
                <a:solidFill>
                  <a:srgbClr val="3399FF"/>
                </a:solidFill>
              </a:rPr>
              <a:t>(1,5)</a:t>
            </a:r>
            <a:r>
              <a:rPr lang="en-US" altLang="en-US" sz="2000"/>
              <a:t> | S)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29000" y="4298950"/>
            <a:ext cx="5181600" cy="1127125"/>
            <a:chOff x="2160" y="2708"/>
            <a:chExt cx="3264" cy="710"/>
          </a:xfrm>
        </p:grpSpPr>
        <p:sp>
          <p:nvSpPr>
            <p:cNvPr id="26645" name="Rectangle 27"/>
            <p:cNvSpPr>
              <a:spLocks noChangeArrowheads="1"/>
            </p:cNvSpPr>
            <p:nvPr/>
          </p:nvSpPr>
          <p:spPr bwMode="auto">
            <a:xfrm>
              <a:off x="3552" y="2708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400"/>
                <a:t>/ </a:t>
              </a:r>
              <a:r>
                <a:rPr lang="en-US" altLang="en-US" sz="2400">
                  <a:sym typeface="Symbol" panose="05050102010706020507" pitchFamily="18" charset="2"/>
                </a:rPr>
                <a:t></a:t>
              </a:r>
              <a:r>
                <a:rPr lang="en-US" altLang="en-US" sz="2400" baseline="-25000"/>
                <a:t>S</a:t>
              </a:r>
              <a:r>
                <a:rPr lang="en-US" altLang="en-US" sz="2400"/>
                <a:t>(0,6) </a:t>
              </a:r>
            </a:p>
          </p:txBody>
        </p:sp>
        <p:grpSp>
          <p:nvGrpSpPr>
            <p:cNvPr id="26646" name="Group 31"/>
            <p:cNvGrpSpPr>
              <a:grpSpLocks/>
            </p:cNvGrpSpPr>
            <p:nvPr/>
          </p:nvGrpSpPr>
          <p:grpSpPr bwMode="auto">
            <a:xfrm>
              <a:off x="2160" y="3168"/>
              <a:ext cx="3264" cy="250"/>
              <a:chOff x="2160" y="3168"/>
              <a:chExt cx="3264" cy="250"/>
            </a:xfrm>
          </p:grpSpPr>
          <p:sp>
            <p:nvSpPr>
              <p:cNvPr id="26647" name="Line 28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32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48" name="Rectangle 29"/>
              <p:cNvSpPr>
                <a:spLocks noChangeArrowheads="1"/>
              </p:cNvSpPr>
              <p:nvPr/>
            </p:nvSpPr>
            <p:spPr bwMode="auto">
              <a:xfrm>
                <a:off x="2477" y="3168"/>
                <a:ext cx="262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/>
                  <a:t>p(time flies like an arrow today | S)</a:t>
                </a:r>
              </a:p>
            </p:txBody>
          </p:sp>
        </p:grpSp>
      </p:grpSp>
      <p:sp>
        <p:nvSpPr>
          <p:cNvPr id="433182" name="Rectangle 30"/>
          <p:cNvSpPr>
            <a:spLocks noChangeArrowheads="1"/>
          </p:cNvSpPr>
          <p:nvPr/>
        </p:nvSpPr>
        <p:spPr bwMode="auto">
          <a:xfrm>
            <a:off x="3048000" y="5622925"/>
            <a:ext cx="542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/>
              <a:t>= p(</a:t>
            </a:r>
            <a:r>
              <a:rPr lang="en-US" altLang="en-US" sz="2000">
                <a:solidFill>
                  <a:srgbClr val="FF00FF"/>
                </a:solidFill>
              </a:rPr>
              <a:t>VP</a:t>
            </a:r>
            <a:r>
              <a:rPr lang="en-US" altLang="en-US" sz="2000">
                <a:solidFill>
                  <a:srgbClr val="3399FF"/>
                </a:solidFill>
              </a:rPr>
              <a:t>(1,5)</a:t>
            </a:r>
            <a:r>
              <a:rPr lang="en-US" altLang="en-US" sz="2000"/>
              <a:t> | time flies like an arrow today, S)</a:t>
            </a:r>
          </a:p>
        </p:txBody>
      </p:sp>
    </p:spTree>
    <p:extLst>
      <p:ext uri="{BB962C8B-B14F-4D97-AF65-F5344CB8AC3E}">
        <p14:creationId xmlns:p14="http://schemas.microsoft.com/office/powerpoint/2010/main" val="5808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B60FD87-CE12-433B-BABA-3B12CD7800F0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Freeform 33"/>
          <p:cNvSpPr>
            <a:spLocks/>
          </p:cNvSpPr>
          <p:nvPr/>
        </p:nvSpPr>
        <p:spPr bwMode="auto">
          <a:xfrm>
            <a:off x="79375" y="3035300"/>
            <a:ext cx="2730500" cy="2398713"/>
          </a:xfrm>
          <a:custGeom>
            <a:avLst/>
            <a:gdLst>
              <a:gd name="T0" fmla="*/ 842963 w 1720"/>
              <a:gd name="T1" fmla="*/ 12700 h 1511"/>
              <a:gd name="T2" fmla="*/ 123825 w 1720"/>
              <a:gd name="T3" fmla="*/ 393700 h 1511"/>
              <a:gd name="T4" fmla="*/ 200025 w 1720"/>
              <a:gd name="T5" fmla="*/ 1231900 h 1511"/>
              <a:gd name="T6" fmla="*/ 1325563 w 1720"/>
              <a:gd name="T7" fmla="*/ 2309813 h 1511"/>
              <a:gd name="T8" fmla="*/ 2714625 w 1720"/>
              <a:gd name="T9" fmla="*/ 1765301 h 1511"/>
              <a:gd name="T10" fmla="*/ 1419225 w 1720"/>
              <a:gd name="T11" fmla="*/ 469900 h 1511"/>
              <a:gd name="T12" fmla="*/ 842963 w 1720"/>
              <a:gd name="T13" fmla="*/ 12700 h 15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0"/>
              <a:gd name="T22" fmla="*/ 0 h 1511"/>
              <a:gd name="T23" fmla="*/ 1720 w 1720"/>
              <a:gd name="T24" fmla="*/ 1511 h 15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0" h="1511">
                <a:moveTo>
                  <a:pt x="531" y="8"/>
                </a:moveTo>
                <a:cubicBezTo>
                  <a:pt x="395" y="0"/>
                  <a:pt x="145" y="120"/>
                  <a:pt x="78" y="248"/>
                </a:cubicBezTo>
                <a:cubicBezTo>
                  <a:pt x="11" y="376"/>
                  <a:pt x="0" y="575"/>
                  <a:pt x="126" y="776"/>
                </a:cubicBezTo>
                <a:cubicBezTo>
                  <a:pt x="252" y="977"/>
                  <a:pt x="571" y="1399"/>
                  <a:pt x="835" y="1455"/>
                </a:cubicBezTo>
                <a:cubicBezTo>
                  <a:pt x="1099" y="1511"/>
                  <a:pt x="1700" y="1305"/>
                  <a:pt x="1710" y="1112"/>
                </a:cubicBezTo>
                <a:cubicBezTo>
                  <a:pt x="1720" y="919"/>
                  <a:pt x="1090" y="480"/>
                  <a:pt x="894" y="296"/>
                </a:cubicBezTo>
                <a:cubicBezTo>
                  <a:pt x="698" y="112"/>
                  <a:pt x="667" y="16"/>
                  <a:pt x="531" y="8"/>
                </a:cubicBezTo>
                <a:close/>
              </a:path>
            </a:pathLst>
          </a:cu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489200" y="3632200"/>
            <a:ext cx="509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3399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400" baseline="-25000">
                <a:solidFill>
                  <a:srgbClr val="3399FF"/>
                </a:solidFill>
              </a:rPr>
              <a:t>VP</a:t>
            </a:r>
            <a:r>
              <a:rPr lang="en-US" altLang="en-US" sz="2400">
                <a:solidFill>
                  <a:srgbClr val="3399FF"/>
                </a:solidFill>
              </a:rPr>
              <a:t>(1,5) = </a:t>
            </a:r>
            <a:r>
              <a:rPr lang="en-US" altLang="en-US" sz="2400"/>
              <a:t>p(</a:t>
            </a:r>
            <a:r>
              <a:rPr lang="en-US" altLang="en-US" sz="2400">
                <a:solidFill>
                  <a:srgbClr val="3399FF"/>
                </a:solidFill>
              </a:rPr>
              <a:t>flies like an arrow | </a:t>
            </a:r>
            <a:r>
              <a:rPr lang="en-US" altLang="en-US" sz="2400">
                <a:solidFill>
                  <a:srgbClr val="FF00FF"/>
                </a:solidFill>
              </a:rPr>
              <a:t>VP</a:t>
            </a:r>
            <a:r>
              <a:rPr lang="en-US" altLang="en-US" sz="2400"/>
              <a:t>)</a:t>
            </a:r>
          </a:p>
        </p:txBody>
      </p:sp>
      <p:grpSp>
        <p:nvGrpSpPr>
          <p:cNvPr id="27654" name="Group 5"/>
          <p:cNvGrpSpPr>
            <a:grpSpLocks/>
          </p:cNvGrpSpPr>
          <p:nvPr/>
        </p:nvGrpSpPr>
        <p:grpSpPr bwMode="auto">
          <a:xfrm>
            <a:off x="331788" y="1560513"/>
            <a:ext cx="6291262" cy="2147887"/>
            <a:chOff x="321" y="983"/>
            <a:chExt cx="3963" cy="1353"/>
          </a:xfrm>
        </p:grpSpPr>
        <p:sp>
          <p:nvSpPr>
            <p:cNvPr id="27698" name="Freeform 6"/>
            <p:cNvSpPr>
              <a:spLocks/>
            </p:cNvSpPr>
            <p:nvPr/>
          </p:nvSpPr>
          <p:spPr bwMode="auto">
            <a:xfrm>
              <a:off x="321" y="983"/>
              <a:ext cx="1119" cy="1353"/>
            </a:xfrm>
            <a:custGeom>
              <a:avLst/>
              <a:gdLst>
                <a:gd name="T0" fmla="*/ 783 w 1119"/>
                <a:gd name="T1" fmla="*/ 1225 h 1353"/>
                <a:gd name="T2" fmla="*/ 1119 w 1119"/>
                <a:gd name="T3" fmla="*/ 1177 h 1353"/>
                <a:gd name="T4" fmla="*/ 783 w 1119"/>
                <a:gd name="T5" fmla="*/ 169 h 1353"/>
                <a:gd name="T6" fmla="*/ 310 w 1119"/>
                <a:gd name="T7" fmla="*/ 162 h 1353"/>
                <a:gd name="T8" fmla="*/ 15 w 1119"/>
                <a:gd name="T9" fmla="*/ 649 h 1353"/>
                <a:gd name="T10" fmla="*/ 399 w 1119"/>
                <a:gd name="T11" fmla="*/ 937 h 1353"/>
                <a:gd name="T12" fmla="*/ 783 w 1119"/>
                <a:gd name="T13" fmla="*/ 1225 h 13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9"/>
                <a:gd name="T22" fmla="*/ 0 h 1353"/>
                <a:gd name="T23" fmla="*/ 1119 w 1119"/>
                <a:gd name="T24" fmla="*/ 1353 h 13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9" h="1353">
                  <a:moveTo>
                    <a:pt x="783" y="1225"/>
                  </a:moveTo>
                  <a:cubicBezTo>
                    <a:pt x="903" y="1265"/>
                    <a:pt x="1119" y="1353"/>
                    <a:pt x="1119" y="1177"/>
                  </a:cubicBezTo>
                  <a:cubicBezTo>
                    <a:pt x="1119" y="1001"/>
                    <a:pt x="918" y="338"/>
                    <a:pt x="783" y="169"/>
                  </a:cubicBezTo>
                  <a:cubicBezTo>
                    <a:pt x="648" y="0"/>
                    <a:pt x="438" y="82"/>
                    <a:pt x="310" y="162"/>
                  </a:cubicBezTo>
                  <a:cubicBezTo>
                    <a:pt x="182" y="242"/>
                    <a:pt x="0" y="520"/>
                    <a:pt x="15" y="649"/>
                  </a:cubicBezTo>
                  <a:cubicBezTo>
                    <a:pt x="30" y="778"/>
                    <a:pt x="271" y="841"/>
                    <a:pt x="399" y="937"/>
                  </a:cubicBezTo>
                  <a:cubicBezTo>
                    <a:pt x="527" y="1033"/>
                    <a:pt x="663" y="1185"/>
                    <a:pt x="783" y="1225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99" name="Text Box 7"/>
            <p:cNvSpPr txBox="1">
              <a:spLocks noChangeArrowheads="1"/>
            </p:cNvSpPr>
            <p:nvPr/>
          </p:nvSpPr>
          <p:spPr bwMode="auto">
            <a:xfrm>
              <a:off x="1488" y="1472"/>
              <a:ext cx="27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FF00FF"/>
                  </a:solidFill>
                  <a:sym typeface="Symbol" panose="05050102010706020507" pitchFamily="18" charset="2"/>
                </a:rPr>
                <a:t></a:t>
              </a:r>
              <a:r>
                <a:rPr lang="en-US" altLang="en-US" sz="2400" baseline="-25000">
                  <a:solidFill>
                    <a:srgbClr val="FF00FF"/>
                  </a:solidFill>
                </a:rPr>
                <a:t>VP</a:t>
              </a:r>
              <a:r>
                <a:rPr lang="en-US" altLang="en-US" sz="2400">
                  <a:solidFill>
                    <a:srgbClr val="FF00FF"/>
                  </a:solidFill>
                </a:rPr>
                <a:t>(1,5) = </a:t>
              </a:r>
              <a:r>
                <a:rPr lang="en-US" altLang="en-US" sz="2400"/>
                <a:t>p(</a:t>
              </a:r>
              <a:r>
                <a:rPr lang="en-US" altLang="en-US" sz="2400">
                  <a:solidFill>
                    <a:srgbClr val="FF00FF"/>
                  </a:solidFill>
                </a:rPr>
                <a:t>time VP today | </a:t>
              </a:r>
              <a:r>
                <a:rPr lang="en-US" altLang="en-US" sz="2400"/>
                <a:t>S)</a:t>
              </a:r>
            </a:p>
          </p:txBody>
        </p:sp>
      </p:grpSp>
      <p:sp>
        <p:nvSpPr>
          <p:cNvPr id="27655" name="Rectangle 8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altLang="en-US"/>
              <a:t>Inside &amp; Outside Probabilities </a:t>
            </a:r>
          </a:p>
        </p:txBody>
      </p:sp>
      <p:grpSp>
        <p:nvGrpSpPr>
          <p:cNvPr id="27656" name="Group 9"/>
          <p:cNvGrpSpPr>
            <a:grpSpLocks/>
          </p:cNvGrpSpPr>
          <p:nvPr/>
        </p:nvGrpSpPr>
        <p:grpSpPr bwMode="auto">
          <a:xfrm>
            <a:off x="452438" y="1371600"/>
            <a:ext cx="1677987" cy="2057400"/>
            <a:chOff x="397" y="864"/>
            <a:chExt cx="1057" cy="1296"/>
          </a:xfrm>
        </p:grpSpPr>
        <p:sp>
          <p:nvSpPr>
            <p:cNvPr id="27691" name="Rectangle 10"/>
            <p:cNvSpPr>
              <a:spLocks noChangeArrowheads="1"/>
            </p:cNvSpPr>
            <p:nvPr/>
          </p:nvSpPr>
          <p:spPr bwMode="auto">
            <a:xfrm>
              <a:off x="711" y="864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S</a:t>
              </a:r>
            </a:p>
          </p:txBody>
        </p:sp>
        <p:sp>
          <p:nvSpPr>
            <p:cNvPr id="27692" name="Rectangle 11"/>
            <p:cNvSpPr>
              <a:spLocks noChangeArrowheads="1"/>
            </p:cNvSpPr>
            <p:nvPr/>
          </p:nvSpPr>
          <p:spPr bwMode="auto">
            <a:xfrm>
              <a:off x="397" y="1248"/>
              <a:ext cx="4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NP</a:t>
              </a:r>
            </a:p>
            <a:p>
              <a:r>
                <a:rPr kumimoji="1" lang="en-US" altLang="en-US" sz="2000" b="1"/>
                <a:t>time</a:t>
              </a:r>
            </a:p>
          </p:txBody>
        </p:sp>
        <p:sp>
          <p:nvSpPr>
            <p:cNvPr id="27693" name="Rectangle 12"/>
            <p:cNvSpPr>
              <a:spLocks noChangeArrowheads="1"/>
            </p:cNvSpPr>
            <p:nvPr/>
          </p:nvSpPr>
          <p:spPr bwMode="auto">
            <a:xfrm>
              <a:off x="814" y="1258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VP</a:t>
              </a:r>
            </a:p>
          </p:txBody>
        </p:sp>
        <p:sp>
          <p:nvSpPr>
            <p:cNvPr id="27694" name="Freeform 13"/>
            <p:cNvSpPr>
              <a:spLocks/>
            </p:cNvSpPr>
            <p:nvPr/>
          </p:nvSpPr>
          <p:spPr bwMode="auto">
            <a:xfrm>
              <a:off x="663" y="1104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95" name="Rectangle 14"/>
            <p:cNvSpPr>
              <a:spLocks noChangeArrowheads="1"/>
            </p:cNvSpPr>
            <p:nvPr/>
          </p:nvSpPr>
          <p:spPr bwMode="auto">
            <a:xfrm>
              <a:off x="597" y="1718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VP</a:t>
              </a:r>
            </a:p>
          </p:txBody>
        </p:sp>
        <p:sp>
          <p:nvSpPr>
            <p:cNvPr id="27696" name="Freeform 15"/>
            <p:cNvSpPr>
              <a:spLocks/>
            </p:cNvSpPr>
            <p:nvPr/>
          </p:nvSpPr>
          <p:spPr bwMode="auto">
            <a:xfrm>
              <a:off x="830" y="152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97" name="Rectangle 16"/>
            <p:cNvSpPr>
              <a:spLocks noChangeArrowheads="1"/>
            </p:cNvSpPr>
            <p:nvPr/>
          </p:nvSpPr>
          <p:spPr bwMode="auto">
            <a:xfrm>
              <a:off x="884" y="1718"/>
              <a:ext cx="5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kumimoji="1" lang="en-US" altLang="en-US" sz="2000" b="1"/>
                <a:t>NP</a:t>
              </a:r>
            </a:p>
            <a:p>
              <a:r>
                <a:rPr kumimoji="1" lang="en-US" altLang="en-US" sz="2000" b="1"/>
                <a:t>today</a:t>
              </a:r>
            </a:p>
          </p:txBody>
        </p:sp>
      </p:grpSp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279400" y="3413125"/>
            <a:ext cx="714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V</a:t>
            </a:r>
          </a:p>
          <a:p>
            <a:r>
              <a:rPr kumimoji="1" lang="en-US" altLang="en-US" sz="2000" b="1"/>
              <a:t>flies</a:t>
            </a:r>
          </a:p>
        </p:txBody>
      </p:sp>
      <p:sp>
        <p:nvSpPr>
          <p:cNvPr id="27658" name="Rectangle 18"/>
          <p:cNvSpPr>
            <a:spLocks noChangeArrowheads="1"/>
          </p:cNvSpPr>
          <p:nvPr/>
        </p:nvSpPr>
        <p:spPr bwMode="auto">
          <a:xfrm>
            <a:off x="1049338" y="3397250"/>
            <a:ext cx="51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PP</a:t>
            </a:r>
          </a:p>
        </p:txBody>
      </p:sp>
      <p:sp>
        <p:nvSpPr>
          <p:cNvPr id="27659" name="Rectangle 19"/>
          <p:cNvSpPr>
            <a:spLocks noChangeArrowheads="1"/>
          </p:cNvSpPr>
          <p:nvPr/>
        </p:nvSpPr>
        <p:spPr bwMode="auto">
          <a:xfrm>
            <a:off x="754063" y="3946525"/>
            <a:ext cx="639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P</a:t>
            </a:r>
          </a:p>
          <a:p>
            <a:r>
              <a:rPr kumimoji="1" lang="en-US" altLang="en-US" sz="2000" b="1"/>
              <a:t>like</a:t>
            </a:r>
          </a:p>
        </p:txBody>
      </p:sp>
      <p:sp>
        <p:nvSpPr>
          <p:cNvPr id="27660" name="Rectangle 20"/>
          <p:cNvSpPr>
            <a:spLocks noChangeArrowheads="1"/>
          </p:cNvSpPr>
          <p:nvPr/>
        </p:nvSpPr>
        <p:spPr bwMode="auto">
          <a:xfrm>
            <a:off x="1354138" y="3946525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NP</a:t>
            </a:r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1082675" y="4556125"/>
            <a:ext cx="631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Det</a:t>
            </a:r>
          </a:p>
          <a:p>
            <a:r>
              <a:rPr kumimoji="1" lang="en-US" altLang="en-US" sz="2000" b="1"/>
              <a:t>an</a:t>
            </a:r>
          </a:p>
        </p:txBody>
      </p:sp>
      <p:sp>
        <p:nvSpPr>
          <p:cNvPr id="27662" name="Rectangle 22"/>
          <p:cNvSpPr>
            <a:spLocks noChangeArrowheads="1"/>
          </p:cNvSpPr>
          <p:nvPr/>
        </p:nvSpPr>
        <p:spPr bwMode="auto">
          <a:xfrm>
            <a:off x="1498600" y="4556125"/>
            <a:ext cx="1012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1" lang="en-US" altLang="en-US" sz="2000" b="1"/>
              <a:t>N   </a:t>
            </a:r>
          </a:p>
          <a:p>
            <a:r>
              <a:rPr kumimoji="1" lang="en-US" altLang="en-US" sz="2000" b="1"/>
              <a:t> arrow</a:t>
            </a:r>
          </a:p>
        </p:txBody>
      </p:sp>
      <p:sp>
        <p:nvSpPr>
          <p:cNvPr id="27663" name="Freeform 23"/>
          <p:cNvSpPr>
            <a:spLocks/>
          </p:cNvSpPr>
          <p:nvPr/>
        </p:nvSpPr>
        <p:spPr bwMode="auto">
          <a:xfrm>
            <a:off x="1354138" y="43275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Freeform 24"/>
          <p:cNvSpPr>
            <a:spLocks/>
          </p:cNvSpPr>
          <p:nvPr/>
        </p:nvSpPr>
        <p:spPr bwMode="auto">
          <a:xfrm>
            <a:off x="1125538" y="37179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744538" y="31083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6" name="Rectangle 26"/>
          <p:cNvSpPr>
            <a:spLocks noChangeArrowheads="1"/>
          </p:cNvSpPr>
          <p:nvPr/>
        </p:nvSpPr>
        <p:spPr bwMode="auto">
          <a:xfrm>
            <a:off x="457200" y="5518150"/>
            <a:ext cx="53228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>
                <a:sym typeface="Symbol" panose="05050102010706020507" pitchFamily="18" charset="2"/>
              </a:rPr>
              <a:t>So </a:t>
            </a:r>
            <a:r>
              <a:rPr lang="en-US" altLang="en-US" sz="2400">
                <a:solidFill>
                  <a:srgbClr val="FF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 baseline="-25000">
                <a:solidFill>
                  <a:srgbClr val="FF00FF"/>
                </a:solidFill>
              </a:rPr>
              <a:t>VP</a:t>
            </a:r>
            <a:r>
              <a:rPr lang="en-US" altLang="en-US" sz="2400">
                <a:solidFill>
                  <a:srgbClr val="FF00FF"/>
                </a:solidFill>
              </a:rPr>
              <a:t>(1,5) </a:t>
            </a:r>
            <a:r>
              <a:rPr lang="en-US" altLang="en-US" sz="2400"/>
              <a:t>*</a:t>
            </a:r>
            <a:r>
              <a:rPr lang="en-US" altLang="en-US" sz="2400">
                <a:solidFill>
                  <a:srgbClr val="FF00FF"/>
                </a:solidFill>
              </a:rPr>
              <a:t> </a:t>
            </a:r>
            <a:r>
              <a:rPr lang="en-US" altLang="en-US" sz="2400">
                <a:solidFill>
                  <a:srgbClr val="3399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400" baseline="-25000">
                <a:solidFill>
                  <a:srgbClr val="3399FF"/>
                </a:solidFill>
              </a:rPr>
              <a:t>VP</a:t>
            </a:r>
            <a:r>
              <a:rPr lang="en-US" altLang="en-US" sz="2400">
                <a:solidFill>
                  <a:srgbClr val="3399FF"/>
                </a:solidFill>
              </a:rPr>
              <a:t>(1,5) </a:t>
            </a:r>
            <a:r>
              <a:rPr lang="en-US" altLang="en-US" sz="2400"/>
              <a:t>/ </a:t>
            </a:r>
            <a:r>
              <a:rPr lang="en-US" altLang="en-US" sz="2400">
                <a:sym typeface="Symbol" panose="05050102010706020507" pitchFamily="18" charset="2"/>
              </a:rPr>
              <a:t></a:t>
            </a:r>
            <a:r>
              <a:rPr lang="en-US" altLang="en-US" sz="2400" baseline="-25000"/>
              <a:t>s</a:t>
            </a:r>
            <a:r>
              <a:rPr lang="en-US" altLang="en-US" sz="2400"/>
              <a:t>(0,6)</a:t>
            </a:r>
            <a:r>
              <a:rPr lang="en-US" altLang="en-US" sz="2400">
                <a:solidFill>
                  <a:srgbClr val="3399FF"/>
                </a:solidFill>
              </a:rPr>
              <a:t> </a:t>
            </a:r>
          </a:p>
          <a:p>
            <a:pPr algn="l"/>
            <a:r>
              <a:rPr lang="en-US" altLang="en-US" sz="2400"/>
              <a:t>is probability that there is a VP here,</a:t>
            </a:r>
          </a:p>
          <a:p>
            <a:pPr algn="l"/>
            <a:r>
              <a:rPr lang="en-US" altLang="en-US" sz="2400"/>
              <a:t>given all of the observed data (words)</a:t>
            </a:r>
          </a:p>
        </p:txBody>
      </p:sp>
      <p:sp>
        <p:nvSpPr>
          <p:cNvPr id="436258" name="Text Box 34"/>
          <p:cNvSpPr txBox="1">
            <a:spLocks noChangeArrowheads="1"/>
          </p:cNvSpPr>
          <p:nvPr/>
        </p:nvSpPr>
        <p:spPr bwMode="auto">
          <a:xfrm>
            <a:off x="5650455" y="4375150"/>
            <a:ext cx="29738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analogous</a:t>
            </a:r>
            <a:b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to forward-backward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in the finite-state case!</a:t>
            </a: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562600" y="5638800"/>
            <a:ext cx="3786188" cy="958850"/>
            <a:chOff x="4095" y="1632"/>
            <a:chExt cx="2385" cy="604"/>
          </a:xfrm>
        </p:grpSpPr>
        <p:sp>
          <p:nvSpPr>
            <p:cNvPr id="27669" name="Oval 83"/>
            <p:cNvSpPr>
              <a:spLocks noChangeArrowheads="1"/>
            </p:cNvSpPr>
            <p:nvPr/>
          </p:nvSpPr>
          <p:spPr bwMode="auto">
            <a:xfrm>
              <a:off x="4095" y="1824"/>
              <a:ext cx="225" cy="19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Start</a:t>
              </a:r>
            </a:p>
          </p:txBody>
        </p:sp>
        <p:sp>
          <p:nvSpPr>
            <p:cNvPr id="27670" name="Oval 84"/>
            <p:cNvSpPr>
              <a:spLocks noChangeArrowheads="1"/>
            </p:cNvSpPr>
            <p:nvPr/>
          </p:nvSpPr>
          <p:spPr bwMode="auto">
            <a:xfrm flipV="1">
              <a:off x="4616" y="1632"/>
              <a:ext cx="109" cy="1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7671" name="Oval 85"/>
            <p:cNvSpPr>
              <a:spLocks noChangeArrowheads="1"/>
            </p:cNvSpPr>
            <p:nvPr/>
          </p:nvSpPr>
          <p:spPr bwMode="auto">
            <a:xfrm>
              <a:off x="4614" y="2103"/>
              <a:ext cx="109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grpSp>
          <p:nvGrpSpPr>
            <p:cNvPr id="27672" name="Group 86"/>
            <p:cNvGrpSpPr>
              <a:grpSpLocks/>
            </p:cNvGrpSpPr>
            <p:nvPr/>
          </p:nvGrpSpPr>
          <p:grpSpPr bwMode="auto">
            <a:xfrm>
              <a:off x="4320" y="1662"/>
              <a:ext cx="260" cy="531"/>
              <a:chOff x="3989" y="1662"/>
              <a:chExt cx="591" cy="531"/>
            </a:xfrm>
          </p:grpSpPr>
          <p:sp>
            <p:nvSpPr>
              <p:cNvPr id="27689" name="Line 87"/>
              <p:cNvSpPr>
                <a:spLocks noChangeShapeType="1"/>
              </p:cNvSpPr>
              <p:nvPr/>
            </p:nvSpPr>
            <p:spPr bwMode="auto">
              <a:xfrm rot="358233" flipV="1">
                <a:off x="3991" y="1662"/>
                <a:ext cx="589" cy="2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0" name="Line 88"/>
              <p:cNvSpPr>
                <a:spLocks noChangeShapeType="1"/>
              </p:cNvSpPr>
              <p:nvPr/>
            </p:nvSpPr>
            <p:spPr bwMode="auto">
              <a:xfrm rot="-358233">
                <a:off x="3989" y="1947"/>
                <a:ext cx="589" cy="2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73" name="Oval 89"/>
            <p:cNvSpPr>
              <a:spLocks noChangeArrowheads="1"/>
            </p:cNvSpPr>
            <p:nvPr/>
          </p:nvSpPr>
          <p:spPr bwMode="auto">
            <a:xfrm flipV="1">
              <a:off x="5421" y="1632"/>
              <a:ext cx="109" cy="1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7674" name="Oval 90"/>
            <p:cNvSpPr>
              <a:spLocks noChangeArrowheads="1"/>
            </p:cNvSpPr>
            <p:nvPr/>
          </p:nvSpPr>
          <p:spPr bwMode="auto">
            <a:xfrm>
              <a:off x="5419" y="2103"/>
              <a:ext cx="110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75" name="Line 91"/>
            <p:cNvSpPr>
              <a:spLocks noChangeShapeType="1"/>
            </p:cNvSpPr>
            <p:nvPr/>
          </p:nvSpPr>
          <p:spPr bwMode="auto">
            <a:xfrm rot="-358233">
              <a:off x="4752" y="2124"/>
              <a:ext cx="620" cy="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92"/>
            <p:cNvSpPr>
              <a:spLocks noChangeShapeType="1"/>
            </p:cNvSpPr>
            <p:nvPr/>
          </p:nvSpPr>
          <p:spPr bwMode="auto">
            <a:xfrm rot="-358233">
              <a:off x="4752" y="1669"/>
              <a:ext cx="620" cy="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7" name="Line 93"/>
            <p:cNvSpPr>
              <a:spLocks noChangeShapeType="1"/>
            </p:cNvSpPr>
            <p:nvPr/>
          </p:nvSpPr>
          <p:spPr bwMode="auto">
            <a:xfrm rot="-358233">
              <a:off x="4776" y="1735"/>
              <a:ext cx="555" cy="4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94"/>
            <p:cNvSpPr>
              <a:spLocks noChangeShapeType="1"/>
            </p:cNvSpPr>
            <p:nvPr/>
          </p:nvSpPr>
          <p:spPr bwMode="auto">
            <a:xfrm rot="358233" flipV="1">
              <a:off x="4777" y="1737"/>
              <a:ext cx="555" cy="4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9" name="Oval 95"/>
            <p:cNvSpPr>
              <a:spLocks noChangeArrowheads="1"/>
            </p:cNvSpPr>
            <p:nvPr/>
          </p:nvSpPr>
          <p:spPr bwMode="auto">
            <a:xfrm flipV="1">
              <a:off x="6242" y="1640"/>
              <a:ext cx="109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7680" name="Oval 96"/>
            <p:cNvSpPr>
              <a:spLocks noChangeArrowheads="1"/>
            </p:cNvSpPr>
            <p:nvPr/>
          </p:nvSpPr>
          <p:spPr bwMode="auto">
            <a:xfrm>
              <a:off x="6240" y="2110"/>
              <a:ext cx="110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81" name="Line 97"/>
            <p:cNvSpPr>
              <a:spLocks noChangeShapeType="1"/>
            </p:cNvSpPr>
            <p:nvPr/>
          </p:nvSpPr>
          <p:spPr bwMode="auto">
            <a:xfrm rot="-358233">
              <a:off x="5574" y="2132"/>
              <a:ext cx="619" cy="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2" name="Line 98"/>
            <p:cNvSpPr>
              <a:spLocks noChangeShapeType="1"/>
            </p:cNvSpPr>
            <p:nvPr/>
          </p:nvSpPr>
          <p:spPr bwMode="auto">
            <a:xfrm rot="-358233">
              <a:off x="5574" y="1676"/>
              <a:ext cx="619" cy="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3" name="Line 99"/>
            <p:cNvSpPr>
              <a:spLocks noChangeShapeType="1"/>
            </p:cNvSpPr>
            <p:nvPr/>
          </p:nvSpPr>
          <p:spPr bwMode="auto">
            <a:xfrm rot="-358233">
              <a:off x="5597" y="1742"/>
              <a:ext cx="555" cy="4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4" name="Line 100"/>
            <p:cNvSpPr>
              <a:spLocks noChangeShapeType="1"/>
            </p:cNvSpPr>
            <p:nvPr/>
          </p:nvSpPr>
          <p:spPr bwMode="auto">
            <a:xfrm rot="358233" flipV="1">
              <a:off x="5598" y="1745"/>
              <a:ext cx="555" cy="4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5" name="Line 101"/>
            <p:cNvSpPr>
              <a:spLocks noChangeShapeType="1"/>
            </p:cNvSpPr>
            <p:nvPr/>
          </p:nvSpPr>
          <p:spPr bwMode="auto">
            <a:xfrm rot="-358233">
              <a:off x="6382" y="2155"/>
              <a:ext cx="96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6" name="Line 102"/>
            <p:cNvSpPr>
              <a:spLocks noChangeShapeType="1"/>
            </p:cNvSpPr>
            <p:nvPr/>
          </p:nvSpPr>
          <p:spPr bwMode="auto">
            <a:xfrm rot="-358233">
              <a:off x="6380" y="1696"/>
              <a:ext cx="99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7" name="Line 103"/>
            <p:cNvSpPr>
              <a:spLocks noChangeShapeType="1"/>
            </p:cNvSpPr>
            <p:nvPr/>
          </p:nvSpPr>
          <p:spPr bwMode="auto">
            <a:xfrm rot="-358233">
              <a:off x="6381" y="1737"/>
              <a:ext cx="72" cy="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88" name="Line 104"/>
            <p:cNvSpPr>
              <a:spLocks noChangeShapeType="1"/>
            </p:cNvSpPr>
            <p:nvPr/>
          </p:nvSpPr>
          <p:spPr bwMode="auto">
            <a:xfrm rot="358233" flipV="1">
              <a:off x="6391" y="2065"/>
              <a:ext cx="89" cy="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3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5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it 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I usually teach it: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41690" y="2249507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CKY recognizer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8344" y="3631287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inside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9760" y="5231487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inside-outside algorithm</a:t>
            </a:r>
          </a:p>
        </p:txBody>
      </p:sp>
      <p:sp>
        <p:nvSpPr>
          <p:cNvPr id="8" name="Arrow: Down 7"/>
          <p:cNvSpPr/>
          <p:nvPr/>
        </p:nvSpPr>
        <p:spPr bwMode="auto">
          <a:xfrm>
            <a:off x="3393892" y="277272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Arrow: Down 8"/>
          <p:cNvSpPr/>
          <p:nvPr/>
        </p:nvSpPr>
        <p:spPr bwMode="auto">
          <a:xfrm>
            <a:off x="3390649" y="428654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904" y="4230707"/>
            <a:ext cx="3749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develop an analogy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to forward-backward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049" y="2945487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add weights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980093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algorithm is confusing, and I wave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hands instead of giving a real proof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1104649" y="2249507"/>
            <a:ext cx="6629400" cy="3617893"/>
          </a:xfrm>
          <a:prstGeom prst="roundRect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122099">
            <a:off x="-92758" y="3682743"/>
            <a:ext cx="205216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historically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accurate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09849" y="3840540"/>
            <a:ext cx="4627902" cy="1569660"/>
            <a:chOff x="4609849" y="3840540"/>
            <a:chExt cx="4627902" cy="156966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4609849" y="4286547"/>
              <a:ext cx="1828800" cy="857390"/>
            </a:xfrm>
            <a:prstGeom prst="line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7620000" y="3840540"/>
              <a:ext cx="16177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This step </a:t>
              </a:r>
              <a:b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</a:br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for free</a:t>
              </a:r>
              <a:b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</a:br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as </a:t>
              </a:r>
              <a:b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</a:br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backprop!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150114"/>
            <a:ext cx="2514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arithmetic circuit</a:t>
            </a:r>
            <a:br>
              <a:rPr lang="en-US" sz="2000" dirty="0"/>
            </a:br>
            <a:r>
              <a:rPr lang="en-US" sz="2000" dirty="0"/>
              <a:t>(computation graph)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051800" cy="1143000"/>
          </a:xfrm>
        </p:spPr>
        <p:txBody>
          <a:bodyPr/>
          <a:lstStyle/>
          <a:p>
            <a:r>
              <a:rPr lang="en-US" dirty="0"/>
              <a:t>Where are the constituents?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84238"/>
            <a:ext cx="6553200" cy="12910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649213" y="2057400"/>
            <a:ext cx="5264930" cy="3093298"/>
            <a:chOff x="2676831" y="2773571"/>
            <a:chExt cx="4275490" cy="2536306"/>
          </a:xfrm>
        </p:grpSpPr>
        <p:sp>
          <p:nvSpPr>
            <p:cNvPr id="8" name="Rectangle 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5396588"/>
            <a:ext cx="5669495" cy="638125"/>
            <a:chOff x="2513270" y="5511491"/>
            <a:chExt cx="4604025" cy="523222"/>
          </a:xfrm>
        </p:grpSpPr>
        <p:sp>
          <p:nvSpPr>
            <p:cNvPr id="34" name="TextBox 33"/>
            <p:cNvSpPr txBox="1"/>
            <p:nvPr/>
          </p:nvSpPr>
          <p:spPr>
            <a:xfrm>
              <a:off x="2513270" y="5511491"/>
              <a:ext cx="1151976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coal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907" y="5511491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6" y="5511494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expert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319" y="5511492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witness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38221" y="2509911"/>
            <a:ext cx="4276450" cy="2156104"/>
            <a:chOff x="3073940" y="3144601"/>
            <a:chExt cx="3472775" cy="1767867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073940" y="3171218"/>
              <a:ext cx="1780162" cy="174125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63830" y="3144601"/>
              <a:ext cx="1682885" cy="1690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 flipV="1">
              <a:off x="3644221" y="4348842"/>
              <a:ext cx="597436" cy="553897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98851" y="4309354"/>
              <a:ext cx="612843" cy="59338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2154193" y="4583584"/>
            <a:ext cx="4272457" cy="581332"/>
            <a:chOff x="3086910" y="4844880"/>
            <a:chExt cx="3469533" cy="476655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086910" y="4912973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236287" y="487082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5388202" y="4877305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549506" y="484488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0" name="TextBox 89"/>
          <p:cNvSpPr txBox="1"/>
          <p:nvPr/>
        </p:nvSpPr>
        <p:spPr>
          <a:xfrm>
            <a:off x="520863" y="19884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p=0.5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69270" y="2057400"/>
            <a:ext cx="5264930" cy="3093298"/>
            <a:chOff x="2676831" y="2773571"/>
            <a:chExt cx="4275490" cy="2536306"/>
          </a:xfrm>
          <a:noFill/>
        </p:grpSpPr>
        <p:sp>
          <p:nvSpPr>
            <p:cNvPr id="38" name="Rectangle 3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Energy-Based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78800" cy="4648200"/>
          </a:xfrm>
        </p:spPr>
        <p:txBody>
          <a:bodyPr/>
          <a:lstStyle/>
          <a:p>
            <a:r>
              <a:rPr lang="en-US" b="1" dirty="0"/>
              <a:t>Define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b="1" dirty="0"/>
              <a:t>Log-linear case:</a:t>
            </a:r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5421709" cy="950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23" y="2832409"/>
            <a:ext cx="6243638" cy="422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0" y="3459059"/>
            <a:ext cx="7239000" cy="41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0" y="4049919"/>
            <a:ext cx="7239000" cy="943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4" y="5062394"/>
            <a:ext cx="4056856" cy="520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91200"/>
            <a:ext cx="7239000" cy="8879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374860" y="3332597"/>
            <a:ext cx="1961744" cy="622576"/>
          </a:xfrm>
          <a:prstGeom prst="rect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79397" y="5638800"/>
            <a:ext cx="3171216" cy="1112196"/>
          </a:xfrm>
          <a:prstGeom prst="rect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356600" cy="1143000"/>
          </a:xfrm>
        </p:spPr>
        <p:txBody>
          <a:bodyPr/>
          <a:lstStyle/>
          <a:p>
            <a:r>
              <a:rPr lang="en-US" sz="3200" dirty="0"/>
              <a:t>p(tree T | sentence w) is log-linear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719640"/>
            <a:ext cx="6224588" cy="430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16" y="6172200"/>
            <a:ext cx="7960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FF"/>
                </a:solidFill>
              </a:rPr>
              <a:t>Therefore, ∇ log Z will give expected rule counts.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15200" y="4419600"/>
            <a:ext cx="6096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95800" y="2905780"/>
            <a:ext cx="4343400" cy="523220"/>
            <a:chOff x="4495800" y="2905780"/>
            <a:chExt cx="4343400" cy="523220"/>
          </a:xfrm>
        </p:grpSpPr>
        <p:sp>
          <p:nvSpPr>
            <p:cNvPr id="10" name="Oval 9"/>
            <p:cNvSpPr/>
            <p:nvPr/>
          </p:nvSpPr>
          <p:spPr bwMode="auto">
            <a:xfrm>
              <a:off x="4495800" y="2971800"/>
              <a:ext cx="381000" cy="457200"/>
            </a:xfrm>
            <a:prstGeom prst="ellipse">
              <a:avLst/>
            </a:prstGeom>
            <a:noFill/>
            <a:ln w="28575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6954" y="2905780"/>
              <a:ext cx="37522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99FF"/>
                  </a:solidFill>
                </a:rPr>
                <a:t>total </a:t>
              </a:r>
              <a:r>
                <a:rPr lang="en-US" dirty="0" err="1">
                  <a:solidFill>
                    <a:srgbClr val="3399FF"/>
                  </a:solidFill>
                </a:rPr>
                <a:t>prob</a:t>
              </a:r>
              <a:r>
                <a:rPr lang="en-US" dirty="0">
                  <a:solidFill>
                    <a:srgbClr val="3399FF"/>
                  </a:solidFill>
                </a:rPr>
                <a:t> of all parses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32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∇log Z = Expected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Flowchart: Document 4"/>
          <p:cNvSpPr/>
          <p:nvPr/>
        </p:nvSpPr>
        <p:spPr bwMode="auto">
          <a:xfrm>
            <a:off x="990600" y="1752600"/>
            <a:ext cx="3505200" cy="4953000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216" y="1752600"/>
            <a:ext cx="21691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/>
              <a:t>Optimization</a:t>
            </a:r>
          </a:p>
        </p:txBody>
      </p:sp>
      <p:sp>
        <p:nvSpPr>
          <p:cNvPr id="7" name="Flowchart: Document 6"/>
          <p:cNvSpPr/>
          <p:nvPr/>
        </p:nvSpPr>
        <p:spPr bwMode="auto">
          <a:xfrm>
            <a:off x="1371600" y="3048000"/>
            <a:ext cx="2895600" cy="2819400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0673" y="3058180"/>
            <a:ext cx="152824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/>
              <a:t>Gradient</a:t>
            </a:r>
          </a:p>
        </p:txBody>
      </p:sp>
      <p:sp>
        <p:nvSpPr>
          <p:cNvPr id="9" name="Flowchart: Document 8"/>
          <p:cNvSpPr/>
          <p:nvPr/>
        </p:nvSpPr>
        <p:spPr bwMode="auto">
          <a:xfrm>
            <a:off x="1524000" y="3832225"/>
            <a:ext cx="2514600" cy="1577976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896380"/>
            <a:ext cx="240803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/>
              <a:t>Expected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429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Comic Sans MS" panose="030F0702030302020204" pitchFamily="66" charset="0"/>
              </a:rPr>
              <a:t>novel alg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581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∇log Z = Expected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031216" y="1752600"/>
            <a:ext cx="21691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Optimization</a:t>
            </a:r>
          </a:p>
        </p:txBody>
      </p:sp>
      <p:sp>
        <p:nvSpPr>
          <p:cNvPr id="7" name="Flowchart: Document 6"/>
          <p:cNvSpPr/>
          <p:nvPr/>
        </p:nvSpPr>
        <p:spPr bwMode="auto">
          <a:xfrm>
            <a:off x="1371600" y="3048000"/>
            <a:ext cx="2895600" cy="2819400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0673" y="3058180"/>
            <a:ext cx="152824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/>
              <a:t>Gradient</a:t>
            </a:r>
          </a:p>
        </p:txBody>
      </p:sp>
      <p:sp>
        <p:nvSpPr>
          <p:cNvPr id="9" name="Flowchart: Document 8"/>
          <p:cNvSpPr/>
          <p:nvPr/>
        </p:nvSpPr>
        <p:spPr bwMode="auto">
          <a:xfrm>
            <a:off x="1143000" y="2387025"/>
            <a:ext cx="3253902" cy="3861375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438400"/>
            <a:ext cx="240803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/>
              <a:t>Expected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Comic Sans MS" panose="030F0702030302020204" pitchFamily="66" charset="0"/>
              </a:rPr>
              <a:t>backprop</a:t>
            </a: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990600" y="1752600"/>
            <a:ext cx="3505200" cy="4953000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762780"/>
            <a:ext cx="62259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l"/>
            <a:r>
              <a:rPr lang="en-US" dirty="0"/>
              <a:t>(EM) &amp; MBR decoding &amp; soft features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352800"/>
            <a:ext cx="37353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Not only does this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 the same answer,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it actually gives the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identical algorithm!</a:t>
            </a:r>
          </a:p>
        </p:txBody>
      </p:sp>
    </p:spTree>
    <p:extLst>
      <p:ext uri="{BB962C8B-B14F-4D97-AF65-F5344CB8AC3E}">
        <p14:creationId xmlns:p14="http://schemas.microsoft.com/office/powerpoint/2010/main" val="18707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Automatic differentiation: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Given a circuit that computes a function </a:t>
            </a:r>
            <a:r>
              <a:rPr lang="en-US" dirty="0">
                <a:solidFill>
                  <a:srgbClr val="3399FF"/>
                </a:solidFill>
              </a:rPr>
              <a:t>f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construct a circuit to compute (</a:t>
            </a:r>
            <a:r>
              <a:rPr lang="en-US" dirty="0">
                <a:solidFill>
                  <a:srgbClr val="3399FF"/>
                </a:solidFill>
              </a:rPr>
              <a:t>f</a:t>
            </a:r>
            <a:r>
              <a:rPr lang="en-US" dirty="0"/>
              <a:t>, </a:t>
            </a:r>
            <a:r>
              <a:rPr lang="en-US" dirty="0">
                <a:solidFill>
                  <a:srgbClr val="FF00FF"/>
                </a:solidFill>
              </a:rPr>
              <a:t>∇f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9"/>
          <a:stretch/>
        </p:blipFill>
        <p:spPr>
          <a:xfrm>
            <a:off x="0" y="3463047"/>
            <a:ext cx="9144000" cy="283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3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Automatic differentiation: </a:t>
            </a:r>
            <a:br>
              <a:rPr lang="en-US" b="1" dirty="0"/>
            </a:br>
            <a:r>
              <a:rPr lang="en-US" dirty="0"/>
              <a:t>Given a circuit that computes a function </a:t>
            </a:r>
            <a:r>
              <a:rPr lang="en-US" dirty="0">
                <a:solidFill>
                  <a:srgbClr val="3399FF"/>
                </a:solidFill>
              </a:rPr>
              <a:t>f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construct a circuit to compute (</a:t>
            </a:r>
            <a:r>
              <a:rPr lang="en-US" dirty="0">
                <a:solidFill>
                  <a:srgbClr val="3399FF"/>
                </a:solidFill>
              </a:rPr>
              <a:t>f</a:t>
            </a:r>
            <a:r>
              <a:rPr lang="en-US" dirty="0"/>
              <a:t>, </a:t>
            </a:r>
            <a:r>
              <a:rPr lang="en-US" dirty="0">
                <a:solidFill>
                  <a:srgbClr val="FF00FF"/>
                </a:solidFill>
              </a:rPr>
              <a:t>∇f</a:t>
            </a:r>
            <a:r>
              <a:rPr lang="en-US" dirty="0"/>
              <a:t>)</a:t>
            </a:r>
          </a:p>
          <a:p>
            <a:r>
              <a:rPr lang="en-US" b="1" dirty="0"/>
              <a:t>Algorithmic differentiation:</a:t>
            </a:r>
            <a:br>
              <a:rPr lang="en-US" b="1" dirty="0"/>
            </a:br>
            <a:r>
              <a:rPr lang="en-US" dirty="0"/>
              <a:t>Given </a:t>
            </a:r>
            <a:r>
              <a:rPr lang="en-US" i="1" dirty="0"/>
              <a:t>code </a:t>
            </a:r>
            <a:r>
              <a:rPr lang="en-US" dirty="0"/>
              <a:t>that computes a function </a:t>
            </a:r>
            <a:r>
              <a:rPr lang="en-US" dirty="0">
                <a:solidFill>
                  <a:srgbClr val="3399FF"/>
                </a:solidFill>
              </a:rPr>
              <a:t>f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construct </a:t>
            </a:r>
            <a:r>
              <a:rPr lang="en-US" i="1" dirty="0"/>
              <a:t>code</a:t>
            </a:r>
            <a:r>
              <a:rPr lang="en-US" dirty="0"/>
              <a:t> to compute (</a:t>
            </a:r>
            <a:r>
              <a:rPr lang="en-US" dirty="0">
                <a:solidFill>
                  <a:srgbClr val="3399FF"/>
                </a:solidFill>
              </a:rPr>
              <a:t>f</a:t>
            </a:r>
            <a:r>
              <a:rPr lang="en-US" dirty="0"/>
              <a:t>, </a:t>
            </a:r>
            <a:r>
              <a:rPr lang="en-US" dirty="0">
                <a:solidFill>
                  <a:srgbClr val="FF00FF"/>
                </a:solidFill>
              </a:rPr>
              <a:t>∇f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/>
              <a:t>Back-propagation:</a:t>
            </a:r>
            <a:br>
              <a:rPr lang="en-US" b="1" dirty="0"/>
            </a:br>
            <a:r>
              <a:rPr lang="en-US" dirty="0"/>
              <a:t>One computational strategy that the new circuit or code can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356600" cy="1143000"/>
          </a:xfrm>
        </p:spPr>
        <p:txBody>
          <a:bodyPr/>
          <a:lstStyle/>
          <a:p>
            <a:r>
              <a:rPr lang="en-US" dirty="0"/>
              <a:t>Inside algorithm computes </a:t>
            </a:r>
            <a:r>
              <a:rPr lang="en-US" dirty="0">
                <a:solidFill>
                  <a:srgbClr val="3399FF"/>
                </a:solidFill>
              </a:rPr>
              <a:t>Z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648200"/>
          </a:xfrm>
        </p:spPr>
        <p:txBody>
          <a:bodyPr/>
          <a:lstStyle/>
          <a:p>
            <a:r>
              <a:rPr lang="en-US" dirty="0"/>
              <a:t>Essentially creates a circuit “on the fly” </a:t>
            </a:r>
          </a:p>
          <a:p>
            <a:pPr lvl="1"/>
            <a:r>
              <a:rPr lang="en-US" dirty="0"/>
              <a:t>Like other dynamic programming algorithms</a:t>
            </a:r>
          </a:p>
          <a:p>
            <a:pPr lvl="1"/>
            <a:r>
              <a:rPr lang="en-US" dirty="0"/>
              <a:t>Circuit structure gives parse forest hypergraph</a:t>
            </a:r>
          </a:p>
          <a:p>
            <a:r>
              <a:rPr lang="en-US" dirty="0"/>
              <a:t>O(Vn</a:t>
            </a:r>
            <a:r>
              <a:rPr lang="en-US" baseline="30000" dirty="0"/>
              <a:t>2</a:t>
            </a:r>
            <a:r>
              <a:rPr lang="en-US" dirty="0"/>
              <a:t>) nodes in the circuit, </a:t>
            </a:r>
            <a:br>
              <a:rPr lang="en-US" dirty="0"/>
            </a:br>
            <a:r>
              <a:rPr lang="en-US" dirty="0"/>
              <a:t>with names like </a:t>
            </a:r>
            <a:r>
              <a:rPr lang="en-US" dirty="0">
                <a:sym typeface="Symbol" panose="05050102010706020507" pitchFamily="18" charset="2"/>
              </a:rPr>
              <a:t>(VP,1,5)</a:t>
            </a:r>
          </a:p>
          <a:p>
            <a:r>
              <a:rPr lang="en-US" dirty="0"/>
              <a:t>Each node sums O(V</a:t>
            </a:r>
            <a:r>
              <a:rPr lang="en-US" baseline="30000" dirty="0"/>
              <a:t>2</a:t>
            </a:r>
            <a:r>
              <a:rPr lang="en-US" dirty="0"/>
              <a:t>n) 3-way products</a:t>
            </a:r>
          </a:p>
          <a:p>
            <a:r>
              <a:rPr lang="en-US" dirty="0"/>
              <a:t>The 3-way products and the intermediate sums aren’t nodes of the formal circuit</a:t>
            </a:r>
          </a:p>
          <a:p>
            <a:pPr lvl="1"/>
            <a:r>
              <a:rPr lang="en-US" dirty="0"/>
              <a:t>No names, not stored long-term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892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356600" cy="1143000"/>
          </a:xfrm>
        </p:spPr>
        <p:txBody>
          <a:bodyPr/>
          <a:lstStyle/>
          <a:p>
            <a:r>
              <a:rPr lang="en-US" dirty="0"/>
              <a:t>Inside algorithm computes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65" y="1600200"/>
            <a:ext cx="5915735" cy="4963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962400" y="5562599"/>
            <a:ext cx="4191000" cy="458821"/>
          </a:xfrm>
          <a:prstGeom prst="rect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92" y="4303693"/>
            <a:ext cx="2174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99FF"/>
                </a:solidFill>
              </a:rPr>
              <a:t>visit </a:t>
            </a:r>
            <a:r>
              <a:rPr lang="en-US" dirty="0">
                <a:solidFill>
                  <a:srgbClr val="3399FF"/>
                </a:solidFill>
                <a:sym typeface="Symbol" panose="05050102010706020507" pitchFamily="18" charset="2"/>
              </a:rPr>
              <a:t> </a:t>
            </a:r>
            <a:r>
              <a:rPr lang="en-US" dirty="0">
                <a:solidFill>
                  <a:srgbClr val="3399FF"/>
                </a:solidFill>
              </a:rPr>
              <a:t>nodes</a:t>
            </a:r>
            <a:br>
              <a:rPr lang="en-US" dirty="0">
                <a:solidFill>
                  <a:srgbClr val="3399FF"/>
                </a:solidFill>
              </a:rPr>
            </a:br>
            <a:r>
              <a:rPr lang="en-US" dirty="0">
                <a:solidFill>
                  <a:srgbClr val="3399FF"/>
                </a:solidFill>
              </a:rPr>
              <a:t>bottom-up</a:t>
            </a:r>
            <a:br>
              <a:rPr lang="en-US" dirty="0">
                <a:solidFill>
                  <a:srgbClr val="3399FF"/>
                </a:solidFill>
              </a:rPr>
            </a:br>
            <a:r>
              <a:rPr lang="en-US" dirty="0">
                <a:solidFill>
                  <a:srgbClr val="3399FF"/>
                </a:solidFill>
              </a:rPr>
              <a:t>(</a:t>
            </a:r>
            <a:r>
              <a:rPr lang="en-US" dirty="0" err="1">
                <a:solidFill>
                  <a:srgbClr val="3399FF"/>
                </a:solidFill>
              </a:rPr>
              <a:t>toposort</a:t>
            </a:r>
            <a:r>
              <a:rPr lang="en-US" dirty="0">
                <a:solidFill>
                  <a:srgbClr val="3399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377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differentiate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905000"/>
            <a:ext cx="6772275" cy="4352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239000" y="3581400"/>
            <a:ext cx="838200" cy="26765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3733800"/>
            <a:ext cx="2133600" cy="458820"/>
          </a:xfrm>
          <a:prstGeom prst="rect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00918" y="5105400"/>
            <a:ext cx="2566481" cy="106680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39174" y="5177135"/>
            <a:ext cx="2080635" cy="923330"/>
            <a:chOff x="5939174" y="5177135"/>
            <a:chExt cx="2080635" cy="923330"/>
          </a:xfrm>
        </p:grpSpPr>
        <p:sp>
          <p:nvSpPr>
            <p:cNvPr id="10" name="TextBox 9"/>
            <p:cNvSpPr txBox="1"/>
            <p:nvPr/>
          </p:nvSpPr>
          <p:spPr>
            <a:xfrm>
              <a:off x="5939174" y="5177135"/>
              <a:ext cx="2044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(“swap” x, y</a:t>
              </a:r>
              <a:r>
                <a:rPr lang="en-US" sz="2400" baseline="-250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5638800"/>
              <a:ext cx="2076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(“swap” x, y</a:t>
              </a:r>
              <a:r>
                <a:rPr lang="en-US" sz="2400" baseline="-250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sz="2400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2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200" dirty="0"/>
              <a:t>Inside algorithm has 3-way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17827" y="3581400"/>
            <a:ext cx="838200" cy="26765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64" y="1905000"/>
            <a:ext cx="4962525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27" y="3933825"/>
            <a:ext cx="5334000" cy="1781175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 bwMode="auto">
          <a:xfrm>
            <a:off x="4050827" y="277272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69563" y="1913106"/>
            <a:ext cx="4962525" cy="715794"/>
          </a:xfrm>
          <a:prstGeom prst="rect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95400" y="3924441"/>
            <a:ext cx="5574827" cy="186676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227" y="403413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(swap A, 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0349" y="4572000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(swap A, B)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6379" y="5177135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(swap A, 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1290" y="2057400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3399FF"/>
                </a:solidFill>
                <a:latin typeface="Comic Sans MS" panose="030F0702030302020204" pitchFamily="66" charset="0"/>
              </a:rPr>
              <a:t>(A += G*B*C)</a:t>
            </a:r>
          </a:p>
        </p:txBody>
      </p:sp>
    </p:spTree>
    <p:extLst>
      <p:ext uri="{BB962C8B-B14F-4D97-AF65-F5344CB8AC3E}">
        <p14:creationId xmlns:p14="http://schemas.microsoft.com/office/powerpoint/2010/main" val="409694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051800" cy="1143000"/>
          </a:xfrm>
        </p:spPr>
        <p:txBody>
          <a:bodyPr/>
          <a:lstStyle/>
          <a:p>
            <a:r>
              <a:rPr lang="en-US" dirty="0"/>
              <a:t>Where are the constituents?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84238"/>
            <a:ext cx="6553200" cy="12910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649213" y="2057400"/>
            <a:ext cx="5264930" cy="3093298"/>
            <a:chOff x="2676831" y="2773571"/>
            <a:chExt cx="4275490" cy="2536306"/>
          </a:xfrm>
        </p:grpSpPr>
        <p:sp>
          <p:nvSpPr>
            <p:cNvPr id="8" name="Rectangle 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5396588"/>
            <a:ext cx="5669495" cy="638125"/>
            <a:chOff x="2513270" y="5511491"/>
            <a:chExt cx="4604025" cy="523222"/>
          </a:xfrm>
        </p:grpSpPr>
        <p:sp>
          <p:nvSpPr>
            <p:cNvPr id="34" name="TextBox 33"/>
            <p:cNvSpPr txBox="1"/>
            <p:nvPr/>
          </p:nvSpPr>
          <p:spPr>
            <a:xfrm>
              <a:off x="2513270" y="5511491"/>
              <a:ext cx="1151976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coal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907" y="5511491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6" y="5511494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expert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319" y="5511492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witness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38221" y="2509911"/>
            <a:ext cx="4276450" cy="2156104"/>
            <a:chOff x="3073940" y="3144601"/>
            <a:chExt cx="3472775" cy="1767867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073940" y="3171218"/>
              <a:ext cx="1780162" cy="174125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63830" y="3144601"/>
              <a:ext cx="1682885" cy="1690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4241656" y="3725694"/>
              <a:ext cx="1157195" cy="1177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98851" y="4309354"/>
              <a:ext cx="612843" cy="59338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2154193" y="4583584"/>
            <a:ext cx="4272457" cy="581332"/>
            <a:chOff x="3086910" y="4844880"/>
            <a:chExt cx="3469533" cy="476655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086910" y="4912973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236287" y="487082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5388202" y="4877305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549506" y="484488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0" name="TextBox 89"/>
          <p:cNvSpPr txBox="1"/>
          <p:nvPr/>
        </p:nvSpPr>
        <p:spPr>
          <a:xfrm>
            <a:off x="520864" y="19884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p=0.1</a:t>
            </a:r>
          </a:p>
        </p:txBody>
      </p:sp>
    </p:spTree>
    <p:extLst>
      <p:ext uri="{BB962C8B-B14F-4D97-AF65-F5344CB8AC3E}">
        <p14:creationId xmlns:p14="http://schemas.microsoft.com/office/powerpoint/2010/main" val="2643157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200" dirty="0"/>
              <a:t>Inside algorithm has 3-way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077200" y="3581400"/>
            <a:ext cx="838200" cy="26765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905000"/>
            <a:ext cx="4962525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33825"/>
            <a:ext cx="5334000" cy="1781175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 bwMode="auto">
          <a:xfrm>
            <a:off x="5410200" y="277272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28936" y="1913106"/>
            <a:ext cx="4962525" cy="715794"/>
          </a:xfrm>
          <a:prstGeom prst="rect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54773" y="3924441"/>
            <a:ext cx="5574827" cy="186676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29" y="4114800"/>
            <a:ext cx="23843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ð</a:t>
            </a:r>
            <a:r>
              <a:rPr lang="en-US" dirty="0">
                <a:sym typeface="Symbol" panose="05050102010706020507" pitchFamily="18" charset="2"/>
              </a:rPr>
              <a:t>[…]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is traditionally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called […]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019800"/>
            <a:ext cx="851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We’ll similarly write </a:t>
            </a:r>
            <a:r>
              <a:rPr lang="en-US" dirty="0" err="1"/>
              <a:t>ð</a:t>
            </a:r>
            <a:r>
              <a:rPr lang="en-US" dirty="0" err="1">
                <a:sym typeface="Symbol" panose="05050102010706020507" pitchFamily="18" charset="2"/>
              </a:rPr>
              <a:t>G</a:t>
            </a:r>
            <a:r>
              <a:rPr lang="en-US" dirty="0">
                <a:sym typeface="Symbol" panose="05050102010706020507" pitchFamily="18" charset="2"/>
              </a:rPr>
              <a:t>[A </a:t>
            </a:r>
            <a:r>
              <a:rPr lang="en-US" dirty="0">
                <a:sym typeface="Wingdings" panose="05000000000000000000" pitchFamily="2" charset="2"/>
              </a:rPr>
              <a:t> B C</a:t>
            </a:r>
            <a:r>
              <a:rPr lang="en-US" dirty="0">
                <a:sym typeface="Symbol" panose="05050102010706020507" pitchFamily="18" charset="2"/>
              </a:rPr>
              <a:t>] as [A </a:t>
            </a:r>
            <a:r>
              <a:rPr lang="en-US" dirty="0">
                <a:sym typeface="Wingdings" panose="05000000000000000000" pitchFamily="2" charset="2"/>
              </a:rPr>
              <a:t> B C</a:t>
            </a:r>
            <a:r>
              <a:rPr lang="en-US" dirty="0">
                <a:sym typeface="Symbol" panose="05050102010706020507" pitchFamily="18" charset="2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0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356600" cy="1143000"/>
          </a:xfrm>
        </p:spPr>
        <p:txBody>
          <a:bodyPr/>
          <a:lstStyle/>
          <a:p>
            <a:r>
              <a:rPr lang="en-US" sz="3200" dirty="0"/>
              <a:t>Differentiate to compute (Z, ∇Z)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06070"/>
            <a:ext cx="4665785" cy="5351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67328" y="4299626"/>
            <a:ext cx="3287949" cy="1031132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897" y="2743200"/>
            <a:ext cx="24336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visit ð</a:t>
            </a:r>
            <a:r>
              <a:rPr lang="en-US" dirty="0">
                <a:solidFill>
                  <a:srgbClr val="FF00FF"/>
                </a:solidFill>
                <a:sym typeface="Symbol" panose="05050102010706020507" pitchFamily="18" charset="2"/>
              </a:rPr>
              <a:t> </a:t>
            </a:r>
            <a:r>
              <a:rPr lang="en-US" dirty="0">
                <a:solidFill>
                  <a:srgbClr val="FF00FF"/>
                </a:solidFill>
              </a:rPr>
              <a:t>nodes</a:t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in reverse</a:t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order of </a:t>
            </a:r>
            <a:r>
              <a:rPr lang="en-US" dirty="0">
                <a:solidFill>
                  <a:srgbClr val="FF00FF"/>
                </a:solidFill>
                <a:sym typeface="Symbol" panose="05050102010706020507" pitchFamily="18" charset="2"/>
              </a:rPr>
              <a:t></a:t>
            </a:r>
            <a:br>
              <a:rPr lang="en-US" dirty="0">
                <a:solidFill>
                  <a:srgbClr val="FF00FF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FF00FF"/>
                </a:solidFill>
                <a:sym typeface="Symbol" panose="05050102010706020507" pitchFamily="18" charset="2"/>
              </a:rPr>
              <a:t>(so top-down)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9928" y="6367152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wait, what’s this line?</a:t>
            </a:r>
          </a:p>
        </p:txBody>
      </p:sp>
    </p:spTree>
    <p:extLst>
      <p:ext uri="{BB962C8B-B14F-4D97-AF65-F5344CB8AC3E}">
        <p14:creationId xmlns:p14="http://schemas.microsoft.com/office/powerpoint/2010/main" val="32140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step: </a:t>
            </a:r>
            <a:r>
              <a:rPr lang="en-US" dirty="0">
                <a:sym typeface="Symbol" panose="05050102010706020507" pitchFamily="18" charset="2"/>
              </a:rPr>
              <a:t> / 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885950"/>
            <a:ext cx="6867525" cy="4514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562600" y="4267200"/>
            <a:ext cx="23622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73800" y="5184774"/>
            <a:ext cx="1651000" cy="987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81600" y="6019800"/>
            <a:ext cx="3439770" cy="707886"/>
            <a:chOff x="5181600" y="6019800"/>
            <a:chExt cx="3439770" cy="707886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5181600" y="6172199"/>
              <a:ext cx="1092200" cy="228601"/>
            </a:xfrm>
            <a:prstGeom prst="straightConnector1">
              <a:avLst/>
            </a:prstGeom>
            <a:noFill/>
            <a:ln w="3810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6096000" y="6019800"/>
              <a:ext cx="2525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99FF"/>
                  </a:solidFill>
                </a:rPr>
                <a:t>could reasonably</a:t>
              </a:r>
              <a:br>
                <a:rPr lang="en-US" sz="2000" dirty="0">
                  <a:solidFill>
                    <a:srgbClr val="3399FF"/>
                  </a:solidFill>
                </a:rPr>
              </a:br>
              <a:r>
                <a:rPr lang="en-US" sz="2000" dirty="0">
                  <a:solidFill>
                    <a:srgbClr val="3399FF"/>
                  </a:solidFill>
                </a:rPr>
                <a:t>rename G(R) to </a:t>
              </a:r>
              <a:r>
                <a:rPr lang="en-US" sz="2000" dirty="0">
                  <a:solidFill>
                    <a:srgbClr val="3399FF"/>
                  </a:solidFill>
                  <a:sym typeface="Symbol" panose="05050102010706020507" pitchFamily="18" charset="2"/>
                </a:rPr>
                <a:t>(R)</a:t>
              </a:r>
              <a:endParaRPr lang="en-US" sz="2000" dirty="0">
                <a:solidFill>
                  <a:srgbClr val="3399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03771" y="3896380"/>
            <a:ext cx="3253534" cy="1033923"/>
            <a:chOff x="2603771" y="3896380"/>
            <a:chExt cx="3253534" cy="103392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603771" y="4038600"/>
              <a:ext cx="1034374" cy="891703"/>
            </a:xfrm>
            <a:prstGeom prst="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3896380"/>
              <a:ext cx="2199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FF"/>
                  </a:solidFill>
                </a:rPr>
                <a:t>we want this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2971" y="4429780"/>
            <a:ext cx="5244829" cy="1384995"/>
            <a:chOff x="3822971" y="4429780"/>
            <a:chExt cx="5244829" cy="138499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2971" y="4876799"/>
              <a:ext cx="977629" cy="891703"/>
            </a:xfrm>
            <a:prstGeom prst="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7995" y="4429780"/>
              <a:ext cx="46698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FF"/>
                  </a:solidFill>
                </a:rPr>
                <a:t>but oops, we used backprop</a:t>
              </a:r>
              <a:br>
                <a:rPr lang="en-US" dirty="0">
                  <a:solidFill>
                    <a:srgbClr val="FF00FF"/>
                  </a:solidFill>
                </a:rPr>
              </a:br>
              <a:r>
                <a:rPr lang="en-US" dirty="0">
                  <a:solidFill>
                    <a:srgbClr val="FF00FF"/>
                  </a:solidFill>
                </a:rPr>
                <a:t>to get this,</a:t>
              </a:r>
              <a:br>
                <a:rPr lang="en-US" dirty="0">
                  <a:solidFill>
                    <a:srgbClr val="FF00FF"/>
                  </a:solidFill>
                </a:rPr>
              </a:br>
              <a:r>
                <a:rPr lang="en-US" dirty="0">
                  <a:solidFill>
                    <a:srgbClr val="FF00FF"/>
                  </a:solidFill>
                </a:rPr>
                <a:t>so fix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9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step: </a:t>
            </a:r>
            <a:r>
              <a:rPr lang="en-US" dirty="0">
                <a:sym typeface="Symbol" panose="05050102010706020507" pitchFamily="18" charset="2"/>
              </a:rPr>
              <a:t> /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r>
              <a:rPr lang="en-US" dirty="0"/>
              <a:t>This final step is annoying.  It’s more chain rule.  Shouldn’t that be part of backprop?  </a:t>
            </a:r>
          </a:p>
          <a:p>
            <a:endParaRPr lang="en-US" sz="2000" dirty="0"/>
          </a:p>
          <a:p>
            <a:r>
              <a:rPr lang="en-US" dirty="0"/>
              <a:t>We won’t need it if we actually compute </a:t>
            </a:r>
            <a:br>
              <a:rPr lang="en-US" dirty="0"/>
            </a:br>
            <a:r>
              <a:rPr lang="en-US" dirty="0">
                <a:solidFill>
                  <a:srgbClr val="FF00FF"/>
                </a:solidFill>
              </a:rPr>
              <a:t>∇ log Z </a:t>
            </a:r>
            <a:r>
              <a:rPr lang="en-US" dirty="0"/>
              <a:t>in the first place (straightforwardly).</a:t>
            </a:r>
          </a:p>
          <a:p>
            <a:r>
              <a:rPr lang="en-US" dirty="0"/>
              <a:t>We only did </a:t>
            </a:r>
            <a:r>
              <a:rPr lang="en-US" dirty="0">
                <a:solidFill>
                  <a:srgbClr val="FF00FF"/>
                </a:solidFill>
              </a:rPr>
              <a:t>∇Z</a:t>
            </a:r>
            <a:r>
              <a:rPr lang="en-US" dirty="0"/>
              <a:t> for pedagogical reasons.</a:t>
            </a:r>
          </a:p>
          <a:p>
            <a:pPr lvl="1"/>
            <a:r>
              <a:rPr lang="en-US" dirty="0"/>
              <a:t>It’s closer to the original inside-outside algorithm, and ensures ð</a:t>
            </a:r>
            <a:r>
              <a:rPr lang="en-US" dirty="0">
                <a:sym typeface="Symbol" panose="05050102010706020507" pitchFamily="18" charset="2"/>
              </a:rPr>
              <a:t> = traditional .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But the “straightforward” way is slightly more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71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200" dirty="0"/>
              <a:t>Inside algorithm has 3-way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077200" y="3581400"/>
            <a:ext cx="838200" cy="26765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676400"/>
            <a:ext cx="4962525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705225"/>
            <a:ext cx="5334000" cy="1781175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 bwMode="auto">
          <a:xfrm>
            <a:off x="5410200" y="2544127"/>
            <a:ext cx="228600" cy="8585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28936" y="1684506"/>
            <a:ext cx="4962525" cy="715794"/>
          </a:xfrm>
          <a:prstGeom prst="rect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54773" y="3695841"/>
            <a:ext cx="5574827" cy="186676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29" y="4191000"/>
            <a:ext cx="23843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ð</a:t>
            </a:r>
            <a:r>
              <a:rPr lang="en-US" dirty="0">
                <a:sym typeface="Symbol" panose="05050102010706020507" pitchFamily="18" charset="2"/>
              </a:rPr>
              <a:t>[…]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is traditionally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called […]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936" y="5943600"/>
            <a:ext cx="8510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spells out why the traditional “outer weight” interpretation of </a:t>
            </a:r>
            <a:r>
              <a:rPr lang="en-US" dirty="0">
                <a:sym typeface="Symbol" panose="05050102010706020507" pitchFamily="18" charset="2"/>
              </a:rPr>
              <a:t> is actually a partial derivative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algorithms!  E.g.: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46091"/>
              </p:ext>
            </p:extLst>
          </p:nvPr>
        </p:nvGraphicFramePr>
        <p:xfrm>
          <a:off x="381000" y="1600200"/>
          <a:ext cx="8382000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95660777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229362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22573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to compute</a:t>
                      </a:r>
                      <a:r>
                        <a:rPr lang="en-US" baseline="0" dirty="0"/>
                        <a:t> Z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(total weight of all derivations)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counts of substructures = </a:t>
                      </a:r>
                      <a:r>
                        <a:rPr lang="en-US" sz="1800" dirty="0"/>
                        <a:t>∇log 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0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backward</a:t>
                      </a:r>
                      <a:r>
                        <a:rPr lang="en-US" baseline="0" dirty="0"/>
                        <a:t>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9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PCFG in CNF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inside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8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CRF-CFG</a:t>
                      </a:r>
                      <a:r>
                        <a:rPr lang="en-US" baseline="0" dirty="0"/>
                        <a:t> in CNF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inside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semi-Markov CRF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Saragawi</a:t>
                      </a:r>
                      <a:r>
                        <a:rPr lang="en-US" dirty="0"/>
                        <a:t> &amp; Cohen 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7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arbitrary</a:t>
                      </a:r>
                      <a:r>
                        <a:rPr lang="en-US" baseline="0" dirty="0"/>
                        <a:t> PCFG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Earley’s</a:t>
                      </a:r>
                      <a:r>
                        <a:rPr lang="en-US" dirty="0"/>
                        <a:t>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Vijay-Shankar &amp; Weir 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8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Vijay-Shankar &amp; Joshi 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8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dependency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Eisner</a:t>
                      </a:r>
                      <a:r>
                        <a:rPr lang="en-US" baseline="0" dirty="0"/>
                        <a:t> &amp; </a:t>
                      </a:r>
                      <a:r>
                        <a:rPr lang="en-US" baseline="0" dirty="0" err="1"/>
                        <a:t>Satta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1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transition-based parsing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PDA</a:t>
                      </a:r>
                      <a:r>
                        <a:rPr lang="en-US" baseline="0" dirty="0"/>
                        <a:t> with graph-structured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0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synchronous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synchronous inside</a:t>
                      </a:r>
                      <a:r>
                        <a:rPr lang="en-US" baseline="0" dirty="0"/>
                        <a:t>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graphical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junction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73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648200"/>
          </a:xfrm>
        </p:spPr>
        <p:txBody>
          <a:bodyPr/>
          <a:lstStyle/>
          <a:p>
            <a:r>
              <a:rPr lang="en-US" sz="2400" dirty="0"/>
              <a:t>An inside-outside algorithm should only be a few times as slow as its inside algorithm.</a:t>
            </a:r>
          </a:p>
          <a:p>
            <a:pPr lvl="1"/>
            <a:r>
              <a:rPr lang="en-US" sz="2400" dirty="0"/>
              <a:t>People sometimes publish algorithms that are n times slower.  This is a good reason to formally go through algorithmic differentiation.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55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r>
              <a:rPr lang="en-US" sz="2400" dirty="0"/>
              <a:t>An inside-outside algorithm should only be a few times as slow as its inside algorithm.</a:t>
            </a:r>
          </a:p>
          <a:p>
            <a:r>
              <a:rPr lang="en-US" sz="2400" dirty="0"/>
              <a:t>HMMs can be treated as a special case of PCFGs.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657600"/>
            <a:ext cx="79819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33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r>
              <a:rPr lang="en-US" sz="2400" dirty="0"/>
              <a:t>An inside-outside algorithm should only be a few times as slow as its inside algorithm.</a:t>
            </a:r>
          </a:p>
          <a:p>
            <a:r>
              <a:rPr lang="en-US" sz="2400" dirty="0"/>
              <a:t>HMMs can be treated as a special case of PCFGs.</a:t>
            </a:r>
          </a:p>
          <a:p>
            <a:r>
              <a:rPr lang="en-US" sz="2400" dirty="0"/>
              <a:t>There are 2 other nice derivations of inside-outside.  All yield essentially the same code, and the other perspectives are useful too.</a:t>
            </a:r>
          </a:p>
          <a:p>
            <a:r>
              <a:rPr lang="en-US" sz="2400" dirty="0"/>
              <a:t>The Viterbi variant is useful for pruning (max-marginal counts) and parsing (Viterbi outside scores).  It can be obtained as the 0-temperature limit of the gradient-based algorithm.</a:t>
            </a:r>
          </a:p>
          <a:p>
            <a:r>
              <a:rPr lang="en-US" sz="2400" dirty="0"/>
              <a:t>The gradient view makes it easy to do end-to-end training if the parser talks to / listens to neural nets.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051800" cy="1143000"/>
          </a:xfrm>
        </p:spPr>
        <p:txBody>
          <a:bodyPr/>
          <a:lstStyle/>
          <a:p>
            <a:r>
              <a:rPr lang="en-US" dirty="0"/>
              <a:t>Where are the constituents?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84238"/>
            <a:ext cx="6553200" cy="12910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649213" y="2057400"/>
            <a:ext cx="5264930" cy="3093298"/>
            <a:chOff x="2676831" y="2773571"/>
            <a:chExt cx="4275490" cy="2536306"/>
          </a:xfrm>
        </p:grpSpPr>
        <p:sp>
          <p:nvSpPr>
            <p:cNvPr id="8" name="Rectangle 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5396588"/>
            <a:ext cx="5669495" cy="638125"/>
            <a:chOff x="2513270" y="5511491"/>
            <a:chExt cx="4604025" cy="523222"/>
          </a:xfrm>
        </p:grpSpPr>
        <p:sp>
          <p:nvSpPr>
            <p:cNvPr id="34" name="TextBox 33"/>
            <p:cNvSpPr txBox="1"/>
            <p:nvPr/>
          </p:nvSpPr>
          <p:spPr>
            <a:xfrm>
              <a:off x="2513270" y="5511491"/>
              <a:ext cx="1151976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coal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907" y="5511491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6" y="5511494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expert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319" y="5511492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witness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38221" y="2509911"/>
            <a:ext cx="4276450" cy="2156104"/>
            <a:chOff x="3073940" y="3144601"/>
            <a:chExt cx="3472775" cy="1767867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073940" y="3171218"/>
              <a:ext cx="1780162" cy="174125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63830" y="3144601"/>
              <a:ext cx="1682885" cy="1690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4241656" y="3725694"/>
              <a:ext cx="1157195" cy="1177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4844950" y="4324914"/>
              <a:ext cx="553902" cy="57782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2154193" y="4583584"/>
            <a:ext cx="4272457" cy="581332"/>
            <a:chOff x="3086910" y="4844880"/>
            <a:chExt cx="3469533" cy="476655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086910" y="4912973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236287" y="487082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5388202" y="4877305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549506" y="484488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0" name="TextBox 89"/>
          <p:cNvSpPr txBox="1"/>
          <p:nvPr/>
        </p:nvSpPr>
        <p:spPr>
          <a:xfrm>
            <a:off x="520864" y="19884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p=0.1</a:t>
            </a:r>
          </a:p>
        </p:txBody>
      </p:sp>
    </p:spTree>
    <p:extLst>
      <p:ext uri="{BB962C8B-B14F-4D97-AF65-F5344CB8AC3E}">
        <p14:creationId xmlns:p14="http://schemas.microsoft.com/office/powerpoint/2010/main" val="37192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051800" cy="1143000"/>
          </a:xfrm>
        </p:spPr>
        <p:txBody>
          <a:bodyPr/>
          <a:lstStyle/>
          <a:p>
            <a:r>
              <a:rPr lang="en-US" dirty="0"/>
              <a:t>Where are the constituents?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84238"/>
            <a:ext cx="6553200" cy="12910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649213" y="2057400"/>
            <a:ext cx="5264930" cy="3093298"/>
            <a:chOff x="2676831" y="2773571"/>
            <a:chExt cx="4275490" cy="2536306"/>
          </a:xfrm>
        </p:grpSpPr>
        <p:sp>
          <p:nvSpPr>
            <p:cNvPr id="8" name="Rectangle 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5396588"/>
            <a:ext cx="5669495" cy="638125"/>
            <a:chOff x="2513270" y="5511491"/>
            <a:chExt cx="4604025" cy="523222"/>
          </a:xfrm>
        </p:grpSpPr>
        <p:sp>
          <p:nvSpPr>
            <p:cNvPr id="34" name="TextBox 33"/>
            <p:cNvSpPr txBox="1"/>
            <p:nvPr/>
          </p:nvSpPr>
          <p:spPr>
            <a:xfrm>
              <a:off x="2513270" y="5511491"/>
              <a:ext cx="1151976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coal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907" y="5511491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6" y="5511494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expert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319" y="5511492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witness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38221" y="2509911"/>
            <a:ext cx="4276450" cy="2156104"/>
            <a:chOff x="3073940" y="3144601"/>
            <a:chExt cx="3472775" cy="1767867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073940" y="3171218"/>
              <a:ext cx="1780162" cy="174125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63830" y="3144601"/>
              <a:ext cx="1682885" cy="1690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4241656" y="4340866"/>
              <a:ext cx="611194" cy="561873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4276183" y="3734686"/>
              <a:ext cx="1122670" cy="1168055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2154193" y="4583584"/>
            <a:ext cx="4272457" cy="581332"/>
            <a:chOff x="3086910" y="4844880"/>
            <a:chExt cx="3469533" cy="476655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086910" y="4912973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236287" y="487082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5388202" y="4877305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549506" y="484488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0" name="TextBox 89"/>
          <p:cNvSpPr txBox="1"/>
          <p:nvPr/>
        </p:nvSpPr>
        <p:spPr>
          <a:xfrm>
            <a:off x="520863" y="19884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p=0.1</a:t>
            </a:r>
          </a:p>
        </p:txBody>
      </p:sp>
    </p:spTree>
    <p:extLst>
      <p:ext uri="{BB962C8B-B14F-4D97-AF65-F5344CB8AC3E}">
        <p14:creationId xmlns:p14="http://schemas.microsoft.com/office/powerpoint/2010/main" val="353529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051800" cy="1143000"/>
          </a:xfrm>
        </p:spPr>
        <p:txBody>
          <a:bodyPr/>
          <a:lstStyle/>
          <a:p>
            <a:r>
              <a:rPr lang="en-US" dirty="0"/>
              <a:t>Where are the constituents?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84238"/>
            <a:ext cx="6553200" cy="12910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649214" y="2057400"/>
            <a:ext cx="5264929" cy="3093299"/>
            <a:chOff x="2676831" y="2773570"/>
            <a:chExt cx="4275487" cy="2536306"/>
          </a:xfrm>
        </p:grpSpPr>
        <p:sp>
          <p:nvSpPr>
            <p:cNvPr id="8" name="Rectangle 7"/>
            <p:cNvSpPr/>
            <p:nvPr/>
          </p:nvSpPr>
          <p:spPr bwMode="auto">
            <a:xfrm rot="2736456">
              <a:off x="4444999" y="2766259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36456">
              <a:off x="5009405" y="3342766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36456">
              <a:off x="5573812" y="3919272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36456">
              <a:off x="6138216" y="4495773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36456">
              <a:off x="3858045" y="3340895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36456">
              <a:off x="4422452" y="391740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36456">
              <a:off x="4986861" y="4493905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36456">
              <a:off x="3271095" y="3915528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36456">
              <a:off x="3835501" y="4492032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5396588"/>
            <a:ext cx="5669495" cy="638125"/>
            <a:chOff x="2513270" y="5511491"/>
            <a:chExt cx="4604025" cy="523222"/>
          </a:xfrm>
        </p:grpSpPr>
        <p:sp>
          <p:nvSpPr>
            <p:cNvPr id="34" name="TextBox 33"/>
            <p:cNvSpPr txBox="1"/>
            <p:nvPr/>
          </p:nvSpPr>
          <p:spPr>
            <a:xfrm>
              <a:off x="2513270" y="5511491"/>
              <a:ext cx="1151976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coal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907" y="5511491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6" y="5511494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expert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319" y="5511492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witness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38221" y="2509911"/>
            <a:ext cx="4276450" cy="2156104"/>
            <a:chOff x="3073940" y="3144601"/>
            <a:chExt cx="3472775" cy="1767867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073940" y="3171218"/>
              <a:ext cx="1780162" cy="174125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63830" y="3144601"/>
              <a:ext cx="1682885" cy="1690046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 flipV="1">
              <a:off x="3699517" y="4308962"/>
              <a:ext cx="542139" cy="593779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4276183" y="3734686"/>
              <a:ext cx="1122670" cy="1168055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2154193" y="4583584"/>
            <a:ext cx="4272457" cy="581332"/>
            <a:chOff x="3086910" y="4844880"/>
            <a:chExt cx="3469533" cy="476655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086910" y="4912973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236287" y="487082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5388202" y="4877305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549506" y="4844880"/>
              <a:ext cx="6937" cy="408562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0" name="TextBox 89"/>
          <p:cNvSpPr txBox="1"/>
          <p:nvPr/>
        </p:nvSpPr>
        <p:spPr>
          <a:xfrm>
            <a:off x="520863" y="1988403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p=0.2</a:t>
            </a:r>
          </a:p>
        </p:txBody>
      </p:sp>
    </p:spTree>
    <p:extLst>
      <p:ext uri="{BB962C8B-B14F-4D97-AF65-F5344CB8AC3E}">
        <p14:creationId xmlns:p14="http://schemas.microsoft.com/office/powerpoint/2010/main" val="361513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8051800" cy="1143000"/>
          </a:xfrm>
        </p:spPr>
        <p:txBody>
          <a:bodyPr/>
          <a:lstStyle/>
          <a:p>
            <a:r>
              <a:rPr lang="en-US" dirty="0"/>
              <a:t>Where are the constituents?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84238"/>
            <a:ext cx="6553200" cy="12910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649213" y="2057400"/>
            <a:ext cx="5264930" cy="3093298"/>
            <a:chOff x="2676831" y="2773571"/>
            <a:chExt cx="4275490" cy="2536306"/>
          </a:xfrm>
        </p:grpSpPr>
        <p:sp>
          <p:nvSpPr>
            <p:cNvPr id="8" name="Rectangle 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5396588"/>
            <a:ext cx="5669495" cy="638125"/>
            <a:chOff x="2513270" y="5511491"/>
            <a:chExt cx="4604025" cy="523222"/>
          </a:xfrm>
        </p:grpSpPr>
        <p:sp>
          <p:nvSpPr>
            <p:cNvPr id="34" name="TextBox 33"/>
            <p:cNvSpPr txBox="1"/>
            <p:nvPr/>
          </p:nvSpPr>
          <p:spPr>
            <a:xfrm>
              <a:off x="2513270" y="5511491"/>
              <a:ext cx="1151976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coal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907" y="5511491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6" y="5511494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expert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319" y="5511492"/>
              <a:ext cx="1151976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witness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57945" y="6103203"/>
            <a:ext cx="104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0.5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69270" y="2057400"/>
            <a:ext cx="5264930" cy="3093298"/>
            <a:chOff x="2676831" y="2773571"/>
            <a:chExt cx="4275490" cy="2536306"/>
          </a:xfrm>
          <a:noFill/>
        </p:grpSpPr>
        <p:sp>
          <p:nvSpPr>
            <p:cNvPr id="38" name="Rectangle 3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669270" y="2057400"/>
            <a:ext cx="5264930" cy="3093298"/>
            <a:chOff x="2676831" y="2773571"/>
            <a:chExt cx="4275490" cy="2536306"/>
          </a:xfrm>
        </p:grpSpPr>
        <p:sp>
          <p:nvSpPr>
            <p:cNvPr id="107" name="Rectangle 106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669270" y="2057400"/>
            <a:ext cx="5264930" cy="3093298"/>
            <a:chOff x="2676831" y="2773571"/>
            <a:chExt cx="4275490" cy="2536306"/>
          </a:xfrm>
        </p:grpSpPr>
        <p:sp>
          <p:nvSpPr>
            <p:cNvPr id="118" name="Rectangle 117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669270" y="2057400"/>
            <a:ext cx="5264930" cy="3093298"/>
            <a:chOff x="2676831" y="2773571"/>
            <a:chExt cx="4275490" cy="2536306"/>
          </a:xfrm>
        </p:grpSpPr>
        <p:sp>
          <p:nvSpPr>
            <p:cNvPr id="129" name="Rectangle 128"/>
            <p:cNvSpPr/>
            <p:nvPr/>
          </p:nvSpPr>
          <p:spPr bwMode="auto">
            <a:xfrm rot="2736456">
              <a:off x="4445001" y="2766260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 rot="2736456">
              <a:off x="5009407" y="3342766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 rot="2736456">
              <a:off x="5573814" y="3919272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 rot="2736456">
              <a:off x="6138219" y="449577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 rot="2736456">
              <a:off x="3858047" y="3340895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 rot="2736456">
              <a:off x="4422454" y="3917401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 rot="2736456">
              <a:off x="4986863" y="4493907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 rot="2736456">
              <a:off x="3271096" y="391553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 rot="2736456">
              <a:off x="3835502" y="4492034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649214" y="2057400"/>
            <a:ext cx="5264929" cy="3093299"/>
            <a:chOff x="2676831" y="2773570"/>
            <a:chExt cx="4275487" cy="2536306"/>
          </a:xfrm>
        </p:grpSpPr>
        <p:sp>
          <p:nvSpPr>
            <p:cNvPr id="140" name="Rectangle 139"/>
            <p:cNvSpPr/>
            <p:nvPr/>
          </p:nvSpPr>
          <p:spPr bwMode="auto">
            <a:xfrm rot="2736456">
              <a:off x="4444999" y="2766259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 rot="2736456">
              <a:off x="5009405" y="3342766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 rot="2736456">
              <a:off x="5573812" y="3919272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 rot="2736456">
              <a:off x="6138216" y="4495773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 rot="2736456">
              <a:off x="3858045" y="3340895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 rot="2736456">
              <a:off x="4422452" y="3917400"/>
              <a:ext cx="806792" cy="82141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 rot="2736456">
              <a:off x="4986861" y="4493905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 rot="2736456">
              <a:off x="3271095" y="3915528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 rot="2736456">
              <a:off x="3835501" y="4492032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 rot="2736456">
              <a:off x="2684142" y="4490166"/>
              <a:ext cx="806792" cy="821413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1165924" y="60960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438400" y="60960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690486" y="6103203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+0.1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985886" y="609600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+0.2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509886" y="609600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3751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50" grpId="0"/>
      <p:bldP spid="151" grpId="0"/>
      <p:bldP spid="152" grpId="0"/>
      <p:bldP spid="153" grpId="0"/>
      <p:bldP spid="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2419866" y="5021505"/>
            <a:ext cx="4343401" cy="400111"/>
            <a:chOff x="3274342" y="5029200"/>
            <a:chExt cx="5464274" cy="391945"/>
          </a:xfrm>
        </p:grpSpPr>
        <p:sp>
          <p:nvSpPr>
            <p:cNvPr id="92" name="TextBox 91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 rot="2722694">
            <a:off x="3072885" y="2993306"/>
            <a:ext cx="3043163" cy="3162226"/>
            <a:chOff x="4190999" y="2971801"/>
            <a:chExt cx="2286000" cy="2285999"/>
          </a:xfrm>
        </p:grpSpPr>
        <p:sp>
          <p:nvSpPr>
            <p:cNvPr id="76" name="Rectangle 75"/>
            <p:cNvSpPr/>
            <p:nvPr/>
          </p:nvSpPr>
          <p:spPr bwMode="auto">
            <a:xfrm>
              <a:off x="41909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6481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1053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625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0197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1910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6482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1054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5626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1910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6482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1054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1910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6482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191000" y="48006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NPs, VPs, …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96E04-9228-4FA1-8FC9-C08A72BF0C34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 rot="2722694">
            <a:off x="3072885" y="2993306"/>
            <a:ext cx="3043163" cy="3162226"/>
            <a:chOff x="4190999" y="2971801"/>
            <a:chExt cx="2286000" cy="2285999"/>
          </a:xfrm>
        </p:grpSpPr>
        <p:sp>
          <p:nvSpPr>
            <p:cNvPr id="7" name="Rectangle 6"/>
            <p:cNvSpPr/>
            <p:nvPr/>
          </p:nvSpPr>
          <p:spPr bwMode="auto">
            <a:xfrm>
              <a:off x="41909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481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053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625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9799" y="2971801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1910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6482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1054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562600" y="34290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10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82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05400" y="38862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10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648200" y="43434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91000" y="4800600"/>
              <a:ext cx="45720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19866" y="5021505"/>
            <a:ext cx="4343401" cy="400111"/>
            <a:chOff x="3274342" y="5029200"/>
            <a:chExt cx="5464274" cy="391945"/>
          </a:xfrm>
        </p:grpSpPr>
        <p:sp>
          <p:nvSpPr>
            <p:cNvPr id="34" name="TextBox 33"/>
            <p:cNvSpPr txBox="1"/>
            <p:nvPr/>
          </p:nvSpPr>
          <p:spPr>
            <a:xfrm>
              <a:off x="436853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flies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9758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like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3200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4342" y="5029200"/>
              <a:ext cx="1093441" cy="391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45175" y="5029200"/>
              <a:ext cx="1093441" cy="3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arrow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0070" y="1676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NP locations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614300" y="1676400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VP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32296" y="2740449"/>
            <a:ext cx="3568504" cy="2212551"/>
            <a:chOff x="2415704" y="2514600"/>
            <a:chExt cx="4768473" cy="2819400"/>
          </a:xfrm>
        </p:grpSpPr>
        <p:grpSp>
          <p:nvGrpSpPr>
            <p:cNvPr id="50" name="Group 49"/>
            <p:cNvGrpSpPr/>
            <p:nvPr/>
          </p:nvGrpSpPr>
          <p:grpSpPr>
            <a:xfrm>
              <a:off x="2433276" y="2514600"/>
              <a:ext cx="4750901" cy="2417420"/>
              <a:chOff x="3645408" y="2852928"/>
              <a:chExt cx="3450336" cy="1755648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 flipV="1">
                <a:off x="3645408" y="2852928"/>
                <a:ext cx="1780032" cy="1755648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4468368" y="3267456"/>
                <a:ext cx="1347216" cy="130759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5412041" y="2863380"/>
                <a:ext cx="1683703" cy="1733004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5364480" y="3721608"/>
                <a:ext cx="859536" cy="85039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6217920" y="4117849"/>
                <a:ext cx="438912" cy="454151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6" name="Group 55"/>
            <p:cNvGrpSpPr/>
            <p:nvPr/>
          </p:nvGrpSpPr>
          <p:grpSpPr>
            <a:xfrm>
              <a:off x="2415704" y="4848696"/>
              <a:ext cx="4736653" cy="485304"/>
              <a:chOff x="1957801" y="4884364"/>
              <a:chExt cx="4747005" cy="485304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1957801" y="4961106"/>
                <a:ext cx="7186" cy="40856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3127604" y="4914387"/>
                <a:ext cx="7186" cy="40856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4337836" y="4910847"/>
                <a:ext cx="7186" cy="40856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5531096" y="4917332"/>
                <a:ext cx="7186" cy="40856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6697620" y="4884364"/>
                <a:ext cx="7186" cy="408562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4918284" y="3045023"/>
            <a:ext cx="385683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VP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20834" y="4416623"/>
            <a:ext cx="40491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NP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15000" y="3962400"/>
            <a:ext cx="40491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NP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34928" y="3578423"/>
            <a:ext cx="37446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PP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46144" y="2590800"/>
            <a:ext cx="23500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75732" y="4416623"/>
            <a:ext cx="24461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V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95743" y="4416623"/>
            <a:ext cx="2333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P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06504" y="4419600"/>
            <a:ext cx="48827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 err="1">
                <a:solidFill>
                  <a:srgbClr val="3399FF"/>
                </a:solidFill>
              </a:rPr>
              <a:t>Det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28431" y="4419600"/>
            <a:ext cx="26385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dirty="0">
                <a:solidFill>
                  <a:srgbClr val="3399FF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02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25417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25226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5104 -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5538 -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2507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548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5452 -2.592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7" grpId="0"/>
      <p:bldP spid="6" grpId="0" animBg="1"/>
      <p:bldP spid="6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15317</TotalTime>
  <Words>1864</Words>
  <Application>Microsoft Office PowerPoint</Application>
  <PresentationFormat>On-screen Show (4:3)</PresentationFormat>
  <Paragraphs>566</Paragraphs>
  <Slides>48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Comic Sans MS</vt:lpstr>
      <vt:lpstr>Symbol</vt:lpstr>
      <vt:lpstr>Tahoma</vt:lpstr>
      <vt:lpstr>Times New Roman</vt:lpstr>
      <vt:lpstr>Times New Roman MT Extra Bold</vt:lpstr>
      <vt:lpstr>Wingdings</vt:lpstr>
      <vt:lpstr>Contemporary Portrait</vt:lpstr>
      <vt:lpstr>Inside-Outside &amp;     Forward-Backward Algorithms        are just Backprop</vt:lpstr>
      <vt:lpstr>PowerPoint Presentation</vt:lpstr>
      <vt:lpstr>Where are the constituents?</vt:lpstr>
      <vt:lpstr>Where are the constituents?</vt:lpstr>
      <vt:lpstr>Where are the constituents?</vt:lpstr>
      <vt:lpstr>Where are the constituents?</vt:lpstr>
      <vt:lpstr>Where are the constituents?</vt:lpstr>
      <vt:lpstr>Where are the constituents?</vt:lpstr>
      <vt:lpstr>Where are NPs, VPs, … ?</vt:lpstr>
      <vt:lpstr>Where are NPs, VPs, … ?</vt:lpstr>
      <vt:lpstr>Where are NPs, VPs, … ?</vt:lpstr>
      <vt:lpstr>Where are NPs, VPs, … ?</vt:lpstr>
      <vt:lpstr>Where are NPs, VPs, … ?</vt:lpstr>
      <vt:lpstr>Where are NPs, VPs, … ?</vt:lpstr>
      <vt:lpstr>How many NPs, VPs, … in all?</vt:lpstr>
      <vt:lpstr>How many NPs, VPs, … in all?</vt:lpstr>
      <vt:lpstr>Where did the rules apply?</vt:lpstr>
      <vt:lpstr>Where did the rules apply?</vt:lpstr>
      <vt:lpstr>Where is S  NP VP substructure?</vt:lpstr>
      <vt:lpstr>Where is S  NP VP substructure?</vt:lpstr>
      <vt:lpstr>Where is S  NP VP substructure?</vt:lpstr>
      <vt:lpstr>Why do we want this info?</vt:lpstr>
      <vt:lpstr>Why do we want this info?</vt:lpstr>
      <vt:lpstr>How do we compute it all?</vt:lpstr>
      <vt:lpstr>Inside &amp; Outside Probabilities </vt:lpstr>
      <vt:lpstr>Inside &amp; Outside Probabilities </vt:lpstr>
      <vt:lpstr>Inside &amp; Outside Probabilities </vt:lpstr>
      <vt:lpstr>How do we compute it all?</vt:lpstr>
      <vt:lpstr>Back-Propagation</vt:lpstr>
      <vt:lpstr>Energy-Based Models</vt:lpstr>
      <vt:lpstr>p(tree T | sentence w) is log-linear</vt:lpstr>
      <vt:lpstr>∇log Z = Expected Counts</vt:lpstr>
      <vt:lpstr>∇log Z = Expected Counts</vt:lpstr>
      <vt:lpstr>Terminology</vt:lpstr>
      <vt:lpstr>Terminology</vt:lpstr>
      <vt:lpstr>Inside algorithm computes Z</vt:lpstr>
      <vt:lpstr>Inside algorithm computes Z</vt:lpstr>
      <vt:lpstr>How to differentiate</vt:lpstr>
      <vt:lpstr>Inside algorithm has 3-way products</vt:lpstr>
      <vt:lpstr>Inside algorithm has 3-way products</vt:lpstr>
      <vt:lpstr>Differentiate to compute (Z, ∇Z)</vt:lpstr>
      <vt:lpstr>The final step:  / Z</vt:lpstr>
      <vt:lpstr>The final step:  / Z</vt:lpstr>
      <vt:lpstr>Inside algorithm has 3-way products</vt:lpstr>
      <vt:lpstr>Other algorithms!  E.g.:</vt:lpstr>
      <vt:lpstr>Other tips in the paper</vt:lpstr>
      <vt:lpstr>Other tips in the paper</vt:lpstr>
      <vt:lpstr>Other tips in the paper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Hidden Markov Models</dc:title>
  <dc:creator>Jason Eisner</dc:creator>
  <cp:lastModifiedBy>Jason</cp:lastModifiedBy>
  <cp:revision>647</cp:revision>
  <cp:lastPrinted>1999-04-13T22:44:32Z</cp:lastPrinted>
  <dcterms:created xsi:type="dcterms:W3CDTF">1999-03-22T02:46:01Z</dcterms:created>
  <dcterms:modified xsi:type="dcterms:W3CDTF">2016-11-09T06:02:37Z</dcterms:modified>
</cp:coreProperties>
</file>