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 id="2147483846" r:id="rId2"/>
    <p:sldMasterId id="2147484539" r:id="rId3"/>
    <p:sldMasterId id="2147484635" r:id="rId4"/>
  </p:sldMasterIdLst>
  <p:notesMasterIdLst>
    <p:notesMasterId r:id="rId114"/>
  </p:notesMasterIdLst>
  <p:handoutMasterIdLst>
    <p:handoutMasterId r:id="rId115"/>
  </p:handoutMasterIdLst>
  <p:sldIdLst>
    <p:sldId id="2204" r:id="rId5"/>
    <p:sldId id="2240" r:id="rId6"/>
    <p:sldId id="2241" r:id="rId7"/>
    <p:sldId id="2242" r:id="rId8"/>
    <p:sldId id="2243" r:id="rId9"/>
    <p:sldId id="2244" r:id="rId10"/>
    <p:sldId id="2247" r:id="rId11"/>
    <p:sldId id="2246" r:id="rId12"/>
    <p:sldId id="2399" r:id="rId13"/>
    <p:sldId id="2400" r:id="rId14"/>
    <p:sldId id="2506" r:id="rId15"/>
    <p:sldId id="2507" r:id="rId16"/>
    <p:sldId id="2508" r:id="rId17"/>
    <p:sldId id="2509" r:id="rId18"/>
    <p:sldId id="2518" r:id="rId19"/>
    <p:sldId id="2510" r:id="rId20"/>
    <p:sldId id="2511" r:id="rId21"/>
    <p:sldId id="2512" r:id="rId22"/>
    <p:sldId id="2513" r:id="rId23"/>
    <p:sldId id="2514" r:id="rId24"/>
    <p:sldId id="2515" r:id="rId25"/>
    <p:sldId id="2516" r:id="rId26"/>
    <p:sldId id="2517" r:id="rId27"/>
    <p:sldId id="2401" r:id="rId28"/>
    <p:sldId id="2402" r:id="rId29"/>
    <p:sldId id="2403" r:id="rId30"/>
    <p:sldId id="2505" r:id="rId31"/>
    <p:sldId id="2248" r:id="rId32"/>
    <p:sldId id="2404" r:id="rId33"/>
    <p:sldId id="2520" r:id="rId34"/>
    <p:sldId id="2521" r:id="rId35"/>
    <p:sldId id="2522" r:id="rId36"/>
    <p:sldId id="2524" r:id="rId37"/>
    <p:sldId id="2525" r:id="rId38"/>
    <p:sldId id="2526" r:id="rId39"/>
    <p:sldId id="2527" r:id="rId40"/>
    <p:sldId id="2528" r:id="rId41"/>
    <p:sldId id="2405" r:id="rId42"/>
    <p:sldId id="2406" r:id="rId43"/>
    <p:sldId id="2523" r:id="rId44"/>
    <p:sldId id="2287" r:id="rId45"/>
    <p:sldId id="2407" r:id="rId46"/>
    <p:sldId id="2408" r:id="rId47"/>
    <p:sldId id="2409" r:id="rId48"/>
    <p:sldId id="2447" r:id="rId49"/>
    <p:sldId id="2448" r:id="rId50"/>
    <p:sldId id="2412" r:id="rId51"/>
    <p:sldId id="2413" r:id="rId52"/>
    <p:sldId id="2545" r:id="rId53"/>
    <p:sldId id="2416" r:id="rId54"/>
    <p:sldId id="2417" r:id="rId55"/>
    <p:sldId id="2529" r:id="rId56"/>
    <p:sldId id="2530" r:id="rId57"/>
    <p:sldId id="2531" r:id="rId58"/>
    <p:sldId id="2532" r:id="rId59"/>
    <p:sldId id="2533" r:id="rId60"/>
    <p:sldId id="2534" r:id="rId61"/>
    <p:sldId id="2535" r:id="rId62"/>
    <p:sldId id="2536" r:id="rId63"/>
    <p:sldId id="2537" r:id="rId64"/>
    <p:sldId id="2538" r:id="rId65"/>
    <p:sldId id="2539" r:id="rId66"/>
    <p:sldId id="2540" r:id="rId67"/>
    <p:sldId id="2541" r:id="rId68"/>
    <p:sldId id="2542" r:id="rId69"/>
    <p:sldId id="2411" r:id="rId70"/>
    <p:sldId id="2434" r:id="rId71"/>
    <p:sldId id="2435" r:id="rId72"/>
    <p:sldId id="2436" r:id="rId73"/>
    <p:sldId id="2437" r:id="rId74"/>
    <p:sldId id="2503" r:id="rId75"/>
    <p:sldId id="2504" r:id="rId76"/>
    <p:sldId id="2454" r:id="rId77"/>
    <p:sldId id="2455" r:id="rId78"/>
    <p:sldId id="2456" r:id="rId79"/>
    <p:sldId id="2457" r:id="rId80"/>
    <p:sldId id="2474" r:id="rId81"/>
    <p:sldId id="2475" r:id="rId82"/>
    <p:sldId id="2476" r:id="rId83"/>
    <p:sldId id="2477" r:id="rId84"/>
    <p:sldId id="2478" r:id="rId85"/>
    <p:sldId id="2479" r:id="rId86"/>
    <p:sldId id="2543" r:id="rId87"/>
    <p:sldId id="2481" r:id="rId88"/>
    <p:sldId id="2482" r:id="rId89"/>
    <p:sldId id="2483" r:id="rId90"/>
    <p:sldId id="2484" r:id="rId91"/>
    <p:sldId id="2485" r:id="rId92"/>
    <p:sldId id="2486" r:id="rId93"/>
    <p:sldId id="2487" r:id="rId94"/>
    <p:sldId id="2488" r:id="rId95"/>
    <p:sldId id="2489" r:id="rId96"/>
    <p:sldId id="2490" r:id="rId97"/>
    <p:sldId id="2491" r:id="rId98"/>
    <p:sldId id="2492" r:id="rId99"/>
    <p:sldId id="2493" r:id="rId100"/>
    <p:sldId id="2494" r:id="rId101"/>
    <p:sldId id="2495" r:id="rId102"/>
    <p:sldId id="2496" r:id="rId103"/>
    <p:sldId id="2497" r:id="rId104"/>
    <p:sldId id="2498" r:id="rId105"/>
    <p:sldId id="2499" r:id="rId106"/>
    <p:sldId id="2500" r:id="rId107"/>
    <p:sldId id="2502" r:id="rId108"/>
    <p:sldId id="2544" r:id="rId109"/>
    <p:sldId id="2451" r:id="rId110"/>
    <p:sldId id="2452" r:id="rId111"/>
    <p:sldId id="2453" r:id="rId112"/>
    <p:sldId id="2397" r:id="rId113"/>
  </p:sldIdLst>
  <p:sldSz cx="9144000" cy="6858000" type="screen4x3"/>
  <p:notesSz cx="6858000" cy="9144000"/>
  <p:defaultTextStyle>
    <a:defPPr>
      <a:defRPr lang="en-US"/>
    </a:defPPr>
    <a:lvl1pPr algn="ctr" rtl="0" eaLnBrk="0" fontAlgn="base" hangingPunct="0">
      <a:spcBef>
        <a:spcPct val="20000"/>
      </a:spcBef>
      <a:spcAft>
        <a:spcPct val="0"/>
      </a:spcAft>
      <a:buClr>
        <a:schemeClr val="accent1"/>
      </a:buClr>
      <a:buSzPct val="65000"/>
      <a:buFont typeface="Wingdings" panose="05000000000000000000" pitchFamily="2" charset="2"/>
      <a:defRPr sz="2000" kern="1200">
        <a:solidFill>
          <a:schemeClr val="tx1"/>
        </a:solidFill>
        <a:latin typeface="Candara" panose="020E0502030303020204" pitchFamily="34" charset="0"/>
        <a:ea typeface="+mn-ea"/>
        <a:cs typeface="Arial" panose="020B0604020202020204" pitchFamily="34" charset="0"/>
      </a:defRPr>
    </a:lvl1pPr>
    <a:lvl2pPr marL="457200" algn="ctr" rtl="0" eaLnBrk="0" fontAlgn="base" hangingPunct="0">
      <a:spcBef>
        <a:spcPct val="20000"/>
      </a:spcBef>
      <a:spcAft>
        <a:spcPct val="0"/>
      </a:spcAft>
      <a:buClr>
        <a:schemeClr val="accent1"/>
      </a:buClr>
      <a:buSzPct val="65000"/>
      <a:buFont typeface="Wingdings" panose="05000000000000000000" pitchFamily="2" charset="2"/>
      <a:defRPr sz="2000" kern="1200">
        <a:solidFill>
          <a:schemeClr val="tx1"/>
        </a:solidFill>
        <a:latin typeface="Candara" panose="020E0502030303020204" pitchFamily="34" charset="0"/>
        <a:ea typeface="+mn-ea"/>
        <a:cs typeface="Arial" panose="020B0604020202020204" pitchFamily="34" charset="0"/>
      </a:defRPr>
    </a:lvl2pPr>
    <a:lvl3pPr marL="914400" algn="ctr" rtl="0" eaLnBrk="0" fontAlgn="base" hangingPunct="0">
      <a:spcBef>
        <a:spcPct val="20000"/>
      </a:spcBef>
      <a:spcAft>
        <a:spcPct val="0"/>
      </a:spcAft>
      <a:buClr>
        <a:schemeClr val="accent1"/>
      </a:buClr>
      <a:buSzPct val="65000"/>
      <a:buFont typeface="Wingdings" panose="05000000000000000000" pitchFamily="2" charset="2"/>
      <a:defRPr sz="2000" kern="1200">
        <a:solidFill>
          <a:schemeClr val="tx1"/>
        </a:solidFill>
        <a:latin typeface="Candara" panose="020E0502030303020204" pitchFamily="34" charset="0"/>
        <a:ea typeface="+mn-ea"/>
        <a:cs typeface="Arial" panose="020B0604020202020204" pitchFamily="34" charset="0"/>
      </a:defRPr>
    </a:lvl3pPr>
    <a:lvl4pPr marL="1371600" algn="ctr" rtl="0" eaLnBrk="0" fontAlgn="base" hangingPunct="0">
      <a:spcBef>
        <a:spcPct val="20000"/>
      </a:spcBef>
      <a:spcAft>
        <a:spcPct val="0"/>
      </a:spcAft>
      <a:buClr>
        <a:schemeClr val="accent1"/>
      </a:buClr>
      <a:buSzPct val="65000"/>
      <a:buFont typeface="Wingdings" panose="05000000000000000000" pitchFamily="2" charset="2"/>
      <a:defRPr sz="2000" kern="1200">
        <a:solidFill>
          <a:schemeClr val="tx1"/>
        </a:solidFill>
        <a:latin typeface="Candara" panose="020E0502030303020204" pitchFamily="34" charset="0"/>
        <a:ea typeface="+mn-ea"/>
        <a:cs typeface="Arial" panose="020B0604020202020204" pitchFamily="34" charset="0"/>
      </a:defRPr>
    </a:lvl4pPr>
    <a:lvl5pPr marL="1828800" algn="ctr" rtl="0" eaLnBrk="0" fontAlgn="base" hangingPunct="0">
      <a:spcBef>
        <a:spcPct val="20000"/>
      </a:spcBef>
      <a:spcAft>
        <a:spcPct val="0"/>
      </a:spcAft>
      <a:buClr>
        <a:schemeClr val="accent1"/>
      </a:buClr>
      <a:buSzPct val="65000"/>
      <a:buFont typeface="Wingdings" panose="05000000000000000000" pitchFamily="2" charset="2"/>
      <a:defRPr sz="2000" kern="1200">
        <a:solidFill>
          <a:schemeClr val="tx1"/>
        </a:solidFill>
        <a:latin typeface="Candara" panose="020E0502030303020204" pitchFamily="34" charset="0"/>
        <a:ea typeface="+mn-ea"/>
        <a:cs typeface="Arial" panose="020B0604020202020204" pitchFamily="34" charset="0"/>
      </a:defRPr>
    </a:lvl5pPr>
    <a:lvl6pPr marL="2286000" algn="l" defTabSz="914400" rtl="0" eaLnBrk="1" latinLnBrk="0" hangingPunct="1">
      <a:defRPr sz="2000" kern="1200">
        <a:solidFill>
          <a:schemeClr val="tx1"/>
        </a:solidFill>
        <a:latin typeface="Candara" panose="020E0502030303020204" pitchFamily="34" charset="0"/>
        <a:ea typeface="+mn-ea"/>
        <a:cs typeface="Arial" panose="020B0604020202020204" pitchFamily="34" charset="0"/>
      </a:defRPr>
    </a:lvl6pPr>
    <a:lvl7pPr marL="2743200" algn="l" defTabSz="914400" rtl="0" eaLnBrk="1" latinLnBrk="0" hangingPunct="1">
      <a:defRPr sz="2000" kern="1200">
        <a:solidFill>
          <a:schemeClr val="tx1"/>
        </a:solidFill>
        <a:latin typeface="Candara" panose="020E0502030303020204" pitchFamily="34" charset="0"/>
        <a:ea typeface="+mn-ea"/>
        <a:cs typeface="Arial" panose="020B0604020202020204" pitchFamily="34" charset="0"/>
      </a:defRPr>
    </a:lvl7pPr>
    <a:lvl8pPr marL="3200400" algn="l" defTabSz="914400" rtl="0" eaLnBrk="1" latinLnBrk="0" hangingPunct="1">
      <a:defRPr sz="2000" kern="1200">
        <a:solidFill>
          <a:schemeClr val="tx1"/>
        </a:solidFill>
        <a:latin typeface="Candara" panose="020E0502030303020204" pitchFamily="34" charset="0"/>
        <a:ea typeface="+mn-ea"/>
        <a:cs typeface="Arial" panose="020B0604020202020204" pitchFamily="34" charset="0"/>
      </a:defRPr>
    </a:lvl8pPr>
    <a:lvl9pPr marL="3657600" algn="l" defTabSz="914400" rtl="0" eaLnBrk="1" latinLnBrk="0" hangingPunct="1">
      <a:defRPr sz="2000" kern="1200">
        <a:solidFill>
          <a:schemeClr val="tx1"/>
        </a:solidFill>
        <a:latin typeface="Candara" panose="020E0502030303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B800"/>
    <a:srgbClr val="CC9900"/>
    <a:srgbClr val="6699FF"/>
    <a:srgbClr val="FF0000"/>
    <a:srgbClr val="FFFFCC"/>
    <a:srgbClr val="F5FDA5"/>
    <a:srgbClr val="F6FDB5"/>
    <a:srgbClr val="F4FDA1"/>
    <a:srgbClr val="FFFF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02" autoAdjust="0"/>
    <p:restoredTop sz="72340" autoAdjust="0"/>
  </p:normalViewPr>
  <p:slideViewPr>
    <p:cSldViewPr>
      <p:cViewPr varScale="1">
        <p:scale>
          <a:sx n="59" d="100"/>
          <a:sy n="59" d="100"/>
        </p:scale>
        <p:origin x="2237"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2" d="100"/>
        <a:sy n="62" d="100"/>
      </p:scale>
      <p:origin x="0" y="0"/>
    </p:cViewPr>
  </p:sorterViewPr>
  <p:notesViewPr>
    <p:cSldViewPr>
      <p:cViewPr varScale="1">
        <p:scale>
          <a:sx n="46" d="100"/>
          <a:sy n="46" d="100"/>
        </p:scale>
        <p:origin x="-111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CN" sz="3600" b="0" i="0" u="none" strike="noStrike" baseline="0" dirty="0">
                <a:effectLst/>
              </a:rPr>
              <a:t>0.1</a:t>
            </a:r>
            <a:r>
              <a:rPr lang="en-US" sz="3600" b="0" i="0" u="none" strike="noStrike" baseline="0" dirty="0">
                <a:effectLst/>
              </a:rPr>
              <a:t>-insensitive loss</a:t>
            </a:r>
            <a:r>
              <a:rPr lang="en-US" sz="3600" b="0" i="0" u="none" strike="noStrike" baseline="0" dirty="0"/>
              <a:t> </a:t>
            </a:r>
            <a:endParaRPr lang="en-US" sz="36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F27A0F"/>
            </a:solidFill>
            <a:ln>
              <a:noFill/>
            </a:ln>
            <a:effectLst/>
          </c:spPr>
          <c:invertIfNegative val="0"/>
          <c:dPt>
            <c:idx val="0"/>
            <c:invertIfNegative val="0"/>
            <c:bubble3D val="0"/>
            <c:spPr>
              <a:solidFill>
                <a:schemeClr val="tx1">
                  <a:lumMod val="65000"/>
                </a:schemeClr>
              </a:solidFill>
              <a:ln>
                <a:noFill/>
              </a:ln>
              <a:effectLst/>
            </c:spPr>
            <c:extLst>
              <c:ext xmlns:c16="http://schemas.microsoft.com/office/drawing/2014/chart" uri="{C3380CC4-5D6E-409C-BE32-E72D297353CC}">
                <c16:uniqueId val="{00000001-2616-4F3D-A5AB-F242DDC1FD64}"/>
              </c:ext>
            </c:extLst>
          </c:dPt>
          <c:cat>
            <c:strRef>
              <c:f>Sheet1!$A$2:$A$5</c:f>
              <c:strCache>
                <c:ptCount val="3"/>
                <c:pt idx="0">
                  <c:v>Category 1</c:v>
                </c:pt>
                <c:pt idx="1">
                  <c:v>Category 2</c:v>
                </c:pt>
                <c:pt idx="2">
                  <c:v>Category 3</c:v>
                </c:pt>
              </c:strCache>
            </c:strRef>
          </c:cat>
          <c:val>
            <c:numRef>
              <c:f>Sheet1!$B$2:$B$5</c:f>
              <c:numCache>
                <c:formatCode>General</c:formatCode>
                <c:ptCount val="4"/>
                <c:pt idx="0">
                  <c:v>0.156</c:v>
                </c:pt>
                <c:pt idx="1">
                  <c:v>0</c:v>
                </c:pt>
                <c:pt idx="2">
                  <c:v>0</c:v>
                </c:pt>
              </c:numCache>
            </c:numRef>
          </c:val>
          <c:extLst>
            <c:ext xmlns:c16="http://schemas.microsoft.com/office/drawing/2014/chart" uri="{C3380CC4-5D6E-409C-BE32-E72D297353CC}">
              <c16:uniqueId val="{00000002-2616-4F3D-A5AB-F242DDC1FD64}"/>
            </c:ext>
          </c:extLst>
        </c:ser>
        <c:dLbls>
          <c:showLegendKey val="0"/>
          <c:showVal val="0"/>
          <c:showCatName val="0"/>
          <c:showSerName val="0"/>
          <c:showPercent val="0"/>
          <c:showBubbleSize val="0"/>
        </c:dLbls>
        <c:gapWidth val="175"/>
        <c:overlap val="30"/>
        <c:axId val="-333179472"/>
        <c:axId val="-333177152"/>
      </c:barChart>
      <c:catAx>
        <c:axId val="-333179472"/>
        <c:scaling>
          <c:orientation val="minMax"/>
        </c:scaling>
        <c:delete val="1"/>
        <c:axPos val="b"/>
        <c:numFmt formatCode="General" sourceLinked="1"/>
        <c:majorTickMark val="none"/>
        <c:minorTickMark val="none"/>
        <c:tickLblPos val="nextTo"/>
        <c:crossAx val="-333177152"/>
        <c:crosses val="autoZero"/>
        <c:auto val="1"/>
        <c:lblAlgn val="ctr"/>
        <c:lblOffset val="100"/>
        <c:noMultiLvlLbl val="0"/>
      </c:catAx>
      <c:valAx>
        <c:axId val="-333177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3179472"/>
        <c:crosses val="autoZero"/>
        <c:crossBetween val="between"/>
        <c:majorUnit val="0.04"/>
        <c:minorUnit val="2E-3"/>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27A0F">
                <a:alpha val="0"/>
              </a:srgbClr>
            </a:solidFill>
            <a:ln>
              <a:noFill/>
            </a:ln>
            <a:effectLst/>
          </c:spPr>
          <c:invertIfNegative val="0"/>
          <c:dPt>
            <c:idx val="0"/>
            <c:invertIfNegative val="0"/>
            <c:bubble3D val="0"/>
            <c:spPr>
              <a:solidFill>
                <a:srgbClr val="F27A0F">
                  <a:alpha val="0"/>
                </a:srgbClr>
              </a:solidFill>
              <a:ln>
                <a:noFill/>
              </a:ln>
              <a:effectLst/>
            </c:spPr>
            <c:extLst>
              <c:ext xmlns:c16="http://schemas.microsoft.com/office/drawing/2014/chart" uri="{C3380CC4-5D6E-409C-BE32-E72D297353CC}">
                <c16:uniqueId val="{00000001-D681-48CF-9077-B6B796119673}"/>
              </c:ext>
            </c:extLst>
          </c:dPt>
          <c:cat>
            <c:strRef>
              <c:f>Sheet1!$A$2:$A$7</c:f>
              <c:strCache>
                <c:ptCount val="6"/>
                <c:pt idx="0">
                  <c:v>C1</c:v>
                </c:pt>
                <c:pt idx="1">
                  <c:v>C2</c:v>
                </c:pt>
                <c:pt idx="2">
                  <c:v>C3</c:v>
                </c:pt>
                <c:pt idx="3">
                  <c:v>C4</c:v>
                </c:pt>
                <c:pt idx="4">
                  <c:v>C5</c:v>
                </c:pt>
                <c:pt idx="5">
                  <c:v>C6</c:v>
                </c:pt>
              </c:strCache>
            </c:strRef>
          </c:cat>
          <c:val>
            <c:numRef>
              <c:f>Sheet1!$B$2:$B$7</c:f>
              <c:numCache>
                <c:formatCode>General</c:formatCode>
                <c:ptCount val="6"/>
                <c:pt idx="0">
                  <c:v>61.42</c:v>
                </c:pt>
                <c:pt idx="1">
                  <c:v>0</c:v>
                </c:pt>
                <c:pt idx="2">
                  <c:v>0</c:v>
                </c:pt>
                <c:pt idx="3">
                  <c:v>0</c:v>
                </c:pt>
                <c:pt idx="4">
                  <c:v>0</c:v>
                </c:pt>
                <c:pt idx="5">
                  <c:v>0</c:v>
                </c:pt>
              </c:numCache>
            </c:numRef>
          </c:val>
          <c:extLst>
            <c:ext xmlns:c16="http://schemas.microsoft.com/office/drawing/2014/chart" uri="{C3380CC4-5D6E-409C-BE32-E72D297353CC}">
              <c16:uniqueId val="{00000002-D681-48CF-9077-B6B796119673}"/>
            </c:ext>
          </c:extLst>
        </c:ser>
        <c:dLbls>
          <c:showLegendKey val="0"/>
          <c:showVal val="0"/>
          <c:showCatName val="0"/>
          <c:showSerName val="0"/>
          <c:showPercent val="0"/>
          <c:showBubbleSize val="0"/>
        </c:dLbls>
        <c:gapWidth val="80"/>
        <c:overlap val="30"/>
        <c:axId val="-716096192"/>
        <c:axId val="-716099072"/>
      </c:barChart>
      <c:catAx>
        <c:axId val="-716096192"/>
        <c:scaling>
          <c:orientation val="minMax"/>
        </c:scaling>
        <c:delete val="1"/>
        <c:axPos val="b"/>
        <c:numFmt formatCode="General" sourceLinked="1"/>
        <c:majorTickMark val="none"/>
        <c:minorTickMark val="none"/>
        <c:tickLblPos val="nextTo"/>
        <c:crossAx val="-716099072"/>
        <c:crosses val="autoZero"/>
        <c:auto val="1"/>
        <c:lblAlgn val="ctr"/>
        <c:lblOffset val="100"/>
        <c:noMultiLvlLbl val="0"/>
      </c:catAx>
      <c:valAx>
        <c:axId val="-716099072"/>
        <c:scaling>
          <c:orientation val="minMax"/>
          <c:max val="70"/>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16096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27A0F"/>
            </a:solidFill>
            <a:ln>
              <a:noFill/>
            </a:ln>
            <a:effectLst/>
          </c:spPr>
          <c:invertIfNegative val="0"/>
          <c:dPt>
            <c:idx val="0"/>
            <c:invertIfNegative val="0"/>
            <c:bubble3D val="0"/>
            <c:spPr>
              <a:solidFill>
                <a:schemeClr val="tx1">
                  <a:lumMod val="65000"/>
                </a:schemeClr>
              </a:solidFill>
              <a:ln>
                <a:noFill/>
              </a:ln>
              <a:effectLst/>
            </c:spPr>
            <c:extLst>
              <c:ext xmlns:c16="http://schemas.microsoft.com/office/drawing/2014/chart" uri="{C3380CC4-5D6E-409C-BE32-E72D297353CC}">
                <c16:uniqueId val="{00000001-C505-441C-84B3-20663B54496F}"/>
              </c:ext>
            </c:extLst>
          </c:dPt>
          <c:cat>
            <c:strRef>
              <c:f>Sheet1!$A$2:$A$7</c:f>
              <c:strCache>
                <c:ptCount val="6"/>
                <c:pt idx="0">
                  <c:v>Baseline</c:v>
                </c:pt>
                <c:pt idx="1">
                  <c:v>T</c:v>
                </c:pt>
                <c:pt idx="2">
                  <c:v>C3</c:v>
                </c:pt>
                <c:pt idx="3">
                  <c:v>C4</c:v>
                </c:pt>
                <c:pt idx="4">
                  <c:v>C5</c:v>
                </c:pt>
                <c:pt idx="5">
                  <c:v>C6</c:v>
                </c:pt>
              </c:strCache>
            </c:strRef>
          </c:cat>
          <c:val>
            <c:numRef>
              <c:f>Sheet1!$B$2:$B$7</c:f>
              <c:numCache>
                <c:formatCode>General</c:formatCode>
                <c:ptCount val="6"/>
                <c:pt idx="0">
                  <c:v>61.42</c:v>
                </c:pt>
                <c:pt idx="1">
                  <c:v>64.3</c:v>
                </c:pt>
                <c:pt idx="2">
                  <c:v>67.760000000000005</c:v>
                </c:pt>
                <c:pt idx="3">
                  <c:v>67.209999999999994</c:v>
                </c:pt>
                <c:pt idx="4">
                  <c:v>50.88</c:v>
                </c:pt>
                <c:pt idx="5">
                  <c:v>49.27</c:v>
                </c:pt>
              </c:numCache>
            </c:numRef>
          </c:val>
          <c:extLst>
            <c:ext xmlns:c16="http://schemas.microsoft.com/office/drawing/2014/chart" uri="{C3380CC4-5D6E-409C-BE32-E72D297353CC}">
              <c16:uniqueId val="{00000002-C505-441C-84B3-20663B54496F}"/>
            </c:ext>
          </c:extLst>
        </c:ser>
        <c:ser>
          <c:idx val="1"/>
          <c:order val="1"/>
          <c:tx>
            <c:strRef>
              <c:f>Sheet1!$C$1</c:f>
              <c:strCache>
                <c:ptCount val="1"/>
                <c:pt idx="0">
                  <c:v>Series 12</c:v>
                </c:pt>
              </c:strCache>
            </c:strRef>
          </c:tx>
          <c:spPr>
            <a:solidFill>
              <a:schemeClr val="accent2"/>
            </a:solidFill>
            <a:ln>
              <a:noFill/>
            </a:ln>
            <a:effectLst/>
          </c:spPr>
          <c:invertIfNegative val="0"/>
          <c:cat>
            <c:strRef>
              <c:f>Sheet1!$A$2:$A$7</c:f>
              <c:strCache>
                <c:ptCount val="6"/>
                <c:pt idx="0">
                  <c:v>Baseline</c:v>
                </c:pt>
                <c:pt idx="1">
                  <c:v>T</c:v>
                </c:pt>
                <c:pt idx="2">
                  <c:v>C3</c:v>
                </c:pt>
                <c:pt idx="3">
                  <c:v>C4</c:v>
                </c:pt>
                <c:pt idx="4">
                  <c:v>C5</c:v>
                </c:pt>
                <c:pt idx="5">
                  <c:v>C6</c:v>
                </c:pt>
              </c:strCache>
            </c:strRef>
          </c:cat>
          <c:val>
            <c:numRef>
              <c:f>Sheet1!$C$2:$C$7</c:f>
              <c:numCache>
                <c:formatCode>General</c:formatCode>
                <c:ptCount val="6"/>
                <c:pt idx="0">
                  <c:v>45.24</c:v>
                </c:pt>
                <c:pt idx="1">
                  <c:v>48.08</c:v>
                </c:pt>
                <c:pt idx="2">
                  <c:v>51.52</c:v>
                </c:pt>
                <c:pt idx="3">
                  <c:v>50.02</c:v>
                </c:pt>
                <c:pt idx="4">
                  <c:v>34.299999999999997</c:v>
                </c:pt>
              </c:numCache>
            </c:numRef>
          </c:val>
          <c:extLst>
            <c:ext xmlns:c16="http://schemas.microsoft.com/office/drawing/2014/chart" uri="{C3380CC4-5D6E-409C-BE32-E72D297353CC}">
              <c16:uniqueId val="{00000003-C505-441C-84B3-20663B54496F}"/>
            </c:ext>
          </c:extLst>
        </c:ser>
        <c:dLbls>
          <c:showLegendKey val="0"/>
          <c:showVal val="0"/>
          <c:showCatName val="0"/>
          <c:showSerName val="0"/>
          <c:showPercent val="0"/>
          <c:showBubbleSize val="0"/>
        </c:dLbls>
        <c:gapWidth val="175"/>
        <c:overlap val="30"/>
        <c:axId val="708661488"/>
        <c:axId val="708579168"/>
      </c:barChart>
      <c:catAx>
        <c:axId val="708661488"/>
        <c:scaling>
          <c:orientation val="minMax"/>
        </c:scaling>
        <c:delete val="1"/>
        <c:axPos val="b"/>
        <c:numFmt formatCode="General" sourceLinked="1"/>
        <c:majorTickMark val="none"/>
        <c:minorTickMark val="none"/>
        <c:tickLblPos val="nextTo"/>
        <c:crossAx val="708579168"/>
        <c:crosses val="autoZero"/>
        <c:auto val="1"/>
        <c:lblAlgn val="ctr"/>
        <c:lblOffset val="100"/>
        <c:noMultiLvlLbl val="0"/>
      </c:catAx>
      <c:valAx>
        <c:axId val="708579168"/>
        <c:scaling>
          <c:orientation val="minMax"/>
          <c:max val="70"/>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08661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ClrTx/>
              <a:buSzTx/>
              <a:buFontTx/>
              <a:buNone/>
              <a:defRPr sz="1200" b="0">
                <a:latin typeface="Arial" charset="0"/>
                <a:cs typeface="Arial" charset="0"/>
              </a:defRPr>
            </a:lvl1pPr>
          </a:lstStyle>
          <a:p>
            <a:pPr>
              <a:defRPr/>
            </a:pPr>
            <a:endParaRPr lang="en-US"/>
          </a:p>
        </p:txBody>
      </p:sp>
      <p:sp>
        <p:nvSpPr>
          <p:cNvPr id="2201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200" b="0">
                <a:latin typeface="Arial" charset="0"/>
                <a:cs typeface="Arial" charset="0"/>
              </a:defRPr>
            </a:lvl1pPr>
          </a:lstStyle>
          <a:p>
            <a:pPr>
              <a:defRPr/>
            </a:pPr>
            <a:endParaRPr lang="en-US"/>
          </a:p>
        </p:txBody>
      </p:sp>
      <p:sp>
        <p:nvSpPr>
          <p:cNvPr id="2201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buClrTx/>
              <a:buSzTx/>
              <a:buFontTx/>
              <a:buNone/>
              <a:defRPr sz="1200" b="0">
                <a:latin typeface="Arial" charset="0"/>
                <a:cs typeface="Arial" charset="0"/>
              </a:defRPr>
            </a:lvl1pPr>
          </a:lstStyle>
          <a:p>
            <a:pPr>
              <a:defRPr/>
            </a:pPr>
            <a:endParaRPr lang="en-US"/>
          </a:p>
        </p:txBody>
      </p:sp>
      <p:sp>
        <p:nvSpPr>
          <p:cNvPr id="2201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Arial" panose="020B0604020202020204" pitchFamily="34" charset="0"/>
              </a:defRPr>
            </a:lvl1pPr>
          </a:lstStyle>
          <a:p>
            <a:fld id="{45AB4626-0415-4123-9689-58254A891DE0}" type="slidenum">
              <a:rPr lang="en-US"/>
              <a:pPr/>
              <a:t>‹#›</a:t>
            </a:fld>
            <a:endParaRPr lang="en-US"/>
          </a:p>
        </p:txBody>
      </p:sp>
    </p:spTree>
    <p:extLst>
      <p:ext uri="{BB962C8B-B14F-4D97-AF65-F5344CB8AC3E}">
        <p14:creationId xmlns:p14="http://schemas.microsoft.com/office/powerpoint/2010/main" val="2264251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ClrTx/>
              <a:buSzTx/>
              <a:buFontTx/>
              <a:buNone/>
              <a:defRPr sz="1200" b="0">
                <a:latin typeface="Arial" charset="0"/>
                <a:cs typeface="Arial" charset="0"/>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200" b="0">
                <a:latin typeface="Arial" charset="0"/>
                <a:cs typeface="Arial" charset="0"/>
              </a:defRPr>
            </a:lvl1pPr>
          </a:lstStyle>
          <a:p>
            <a:pPr>
              <a:defRPr/>
            </a:pPr>
            <a:endParaRPr lang="en-US"/>
          </a:p>
        </p:txBody>
      </p:sp>
      <p:sp>
        <p:nvSpPr>
          <p:cNvPr id="901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buClrTx/>
              <a:buSzTx/>
              <a:buFontTx/>
              <a:buNone/>
              <a:defRPr sz="1200" b="0">
                <a:latin typeface="Arial" charset="0"/>
                <a:cs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Arial" panose="020B0604020202020204" pitchFamily="34" charset="0"/>
              </a:defRPr>
            </a:lvl1pPr>
          </a:lstStyle>
          <a:p>
            <a:fld id="{A6ED4C61-6FE7-4387-B566-CF3FB2CD79D7}" type="slidenum">
              <a:rPr lang="en-US"/>
              <a:pPr/>
              <a:t>‹#›</a:t>
            </a:fld>
            <a:endParaRPr lang="en-US"/>
          </a:p>
        </p:txBody>
      </p:sp>
    </p:spTree>
    <p:extLst>
      <p:ext uri="{BB962C8B-B14F-4D97-AF65-F5344CB8AC3E}">
        <p14:creationId xmlns:p14="http://schemas.microsoft.com/office/powerpoint/2010/main" val="29964699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fld id="{C4E10D55-F781-4D67-BB44-27DD231A7512}" type="slidenum">
              <a:rPr lang="en-US" sz="1200" b="0">
                <a:latin typeface="Arial" panose="020B0604020202020204" pitchFamily="34" charset="0"/>
              </a:rPr>
              <a:pPr/>
              <a:t>1</a:t>
            </a:fld>
            <a:endParaRPr lang="en-US" sz="1200" b="0">
              <a:latin typeface="Arial" panose="020B0604020202020204"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58610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3034584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Cross-validation</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results</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on</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16</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languages</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(20)</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treebanks</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1115291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mn-lt"/>
                <a:ea typeface="+mn-ea"/>
                <a:cs typeface="+mn-cs"/>
              </a:rPr>
              <a:t>We set epsilon to 0.1 and show the performance of different systems.</a:t>
            </a:r>
          </a:p>
          <a:p>
            <a:r>
              <a:rPr lang="en-US" sz="1200" b="0" i="0" kern="1200" baseline="0" dirty="0">
                <a:solidFill>
                  <a:schemeClr val="tx1"/>
                </a:solidFill>
                <a:effectLst/>
                <a:latin typeface="+mn-lt"/>
                <a:ea typeface="+mn-ea"/>
                <a:cs typeface="+mn-cs"/>
              </a:rPr>
              <a:t>The first 2 bars are the STOA grammar induction systems.</a:t>
            </a:r>
          </a:p>
          <a:p>
            <a:r>
              <a:rPr lang="en-US" sz="1200" b="0" i="0" kern="1200" dirty="0">
                <a:solidFill>
                  <a:schemeClr val="tx1"/>
                </a:solidFill>
                <a:effectLst/>
                <a:latin typeface="+mn-lt"/>
                <a:ea typeface="+mn-ea"/>
                <a:cs typeface="+mn-cs"/>
              </a:rPr>
              <a:t>(You don't have to get the directionalities perfectly, because you could fine-tune by EM.  In general, epsilon depends on your downstream task.)</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the aggregate, its edges kind of have the right direction ...</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But, I told you it doesn't work.</a:t>
            </a:r>
            <a:r>
              <a:rPr lang="en-US" sz="1200" b="0" i="0" kern="1200" baseline="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BECAUSE we can do better with very simple baselines **CLICK**, including one **CLICK** that doesn't even look at the corpus!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Our supervised method does better **CLICK**, particularly</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when we train on about 8000 **CLICK** synthetic languages **CLICK**.</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a:t>
            </a:r>
            <a:r>
              <a:rPr lang="en-US" sz="1200" b="0" i="0" kern="1200" baseline="0" dirty="0">
                <a:solidFill>
                  <a:schemeClr val="tx1"/>
                </a:solidFill>
                <a:effectLst/>
                <a:latin typeface="+mn-lt"/>
                <a:ea typeface="+mn-ea"/>
                <a:cs typeface="+mn-cs"/>
              </a:rPr>
              <a:t> it means our method successfully</a:t>
            </a:r>
            <a:r>
              <a:rPr lang="en-US" sz="1200" b="0" i="0" kern="1200" dirty="0">
                <a:solidFill>
                  <a:schemeClr val="tx1"/>
                </a:solidFill>
                <a:effectLst/>
                <a:latin typeface="+mn-lt"/>
                <a:ea typeface="+mn-ea"/>
                <a:cs typeface="+mn-cs"/>
              </a:rPr>
              <a:t> learned to correlate surface cues with syntactic structure</a:t>
            </a:r>
            <a:r>
              <a:rPr lang="en-US" sz="1200" b="0" i="0" kern="1200" baseline="0" dirty="0">
                <a:solidFill>
                  <a:schemeClr val="tx1"/>
                </a:solidFill>
                <a:effectLst/>
                <a:latin typeface="+mn-lt"/>
                <a:ea typeface="+mn-ea"/>
                <a:cs typeface="+mn-cs"/>
              </a:rPr>
              <a:t>. To sum up of the whole system,</a:t>
            </a:r>
            <a:r>
              <a:rPr lang="en-US" sz="1200" b="0" i="0" kern="1200" dirty="0">
                <a:solidFill>
                  <a:schemeClr val="tx1"/>
                </a:solidFill>
                <a:effectLst/>
                <a:latin typeface="+mn-lt"/>
                <a:ea typeface="+mn-ea"/>
                <a:cs typeface="+mn-cs"/>
              </a:rPr>
              <a:t> **NEXT**</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91EBD3-C39C-A744-A44F-A5876F2FF7BE}" type="slidenum">
              <a:rPr lang="en-US" smtClean="0"/>
              <a:t>105</a:t>
            </a:fld>
            <a:endParaRPr lang="en-US"/>
          </a:p>
        </p:txBody>
      </p:sp>
    </p:spTree>
    <p:extLst>
      <p:ext uri="{BB962C8B-B14F-4D97-AF65-F5344CB8AC3E}">
        <p14:creationId xmlns:p14="http://schemas.microsoft.com/office/powerpoint/2010/main" val="9868617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ED4C61-6FE7-4387-B566-CF3FB2CD79D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402417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case] We’re looking for y and theta that </a:t>
            </a:r>
            <a:r>
              <a:rPr lang="en-US" i="1" dirty="0"/>
              <a:t>explain</a:t>
            </a:r>
            <a:r>
              <a:rPr lang="en-US" dirty="0"/>
              <a:t> x.</a:t>
            </a:r>
          </a:p>
          <a:p>
            <a:r>
              <a:rPr lang="en-US" dirty="0"/>
              <a:t>Supervision comes from the theory – the structure of the model.</a:t>
            </a:r>
          </a:p>
          <a:p>
            <a:r>
              <a:rPr lang="en-US" dirty="0"/>
              <a:t>You might need other languages to train p(theta), but if the model has enough structure you can just ignore that term.</a:t>
            </a:r>
          </a:p>
          <a:p>
            <a:endParaRPr lang="en-US" dirty="0"/>
          </a:p>
          <a:p>
            <a:r>
              <a:rPr lang="en-US" dirty="0"/>
              <a:t>We don’t know which way children do it.  Are they little linguists, or do they have a hardwired language acquisition device?</a:t>
            </a:r>
          </a:p>
          <a:p>
            <a:r>
              <a:rPr lang="en-US" dirty="0"/>
              <a:t>This dichotomy shows up elsewhere. </a:t>
            </a:r>
          </a:p>
          <a:p>
            <a:r>
              <a:rPr lang="en-US" dirty="0"/>
              <a:t>By the way, there are intermediate versions, like contrastive estimation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ED4C61-6FE7-4387-B566-CF3FB2CD79D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65633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108</a:t>
            </a:fld>
            <a:endParaRPr lang="en-US"/>
          </a:p>
        </p:txBody>
      </p:sp>
    </p:spTree>
    <p:extLst>
      <p:ext uri="{BB962C8B-B14F-4D97-AF65-F5344CB8AC3E}">
        <p14:creationId xmlns:p14="http://schemas.microsoft.com/office/powerpoint/2010/main" val="16710953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Thanks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24774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very frustrating that despite decades of work, we can’t do this stripped-down version of what every toddler surely does.</a:t>
            </a:r>
          </a:p>
          <a:p>
            <a:endParaRPr lang="en-US" dirty="0"/>
          </a:p>
          <a:p>
            <a:r>
              <a:rPr lang="en-US" dirty="0"/>
              <a:t>It seems like a linguist has the experience to do that.</a:t>
            </a:r>
          </a:p>
          <a:p>
            <a:r>
              <a:rPr lang="en-US" dirty="0"/>
              <a:t>Let's try it:</a:t>
            </a:r>
          </a:p>
          <a:p>
            <a:r>
              <a:rPr lang="en-US" dirty="0"/>
              <a:t>    V </a:t>
            </a:r>
            <a:r>
              <a:rPr lang="en-US" dirty="0" err="1"/>
              <a:t>Det</a:t>
            </a:r>
            <a:r>
              <a:rPr lang="en-US" dirty="0"/>
              <a:t> N </a:t>
            </a:r>
            <a:r>
              <a:rPr lang="en-US" dirty="0" err="1"/>
              <a:t>Adj</a:t>
            </a:r>
            <a:r>
              <a:rPr lang="en-US" dirty="0"/>
              <a:t> </a:t>
            </a:r>
            <a:r>
              <a:rPr lang="en-US" dirty="0" err="1"/>
              <a:t>Det</a:t>
            </a:r>
            <a:r>
              <a:rPr lang="en-US" dirty="0"/>
              <a:t> N</a:t>
            </a:r>
          </a:p>
          <a:p>
            <a:r>
              <a:rPr lang="en-US" dirty="0"/>
              <a:t>What can you tell me about the word order?</a:t>
            </a:r>
          </a:p>
          <a:p>
            <a:r>
              <a:rPr lang="en-US" dirty="0"/>
              <a:t>You say VSO, good.  Or VOS, but you know that's less common.</a:t>
            </a:r>
          </a:p>
          <a:p>
            <a:r>
              <a:rPr lang="en-US" dirty="0"/>
              <a:t>And are adjectives prenominal or postnominal?</a:t>
            </a:r>
          </a:p>
          <a:p>
            <a:r>
              <a:rPr lang="en-US" dirty="0"/>
              <a:t>Postnominal, like French, because the </a:t>
            </a:r>
            <a:r>
              <a:rPr lang="en-US" dirty="0" err="1"/>
              <a:t>Adj</a:t>
            </a:r>
            <a:r>
              <a:rPr lang="en-US" dirty="0"/>
              <a:t> presumably modifies</a:t>
            </a:r>
          </a:p>
          <a:p>
            <a:r>
              <a:rPr lang="en-US" dirty="0"/>
              <a:t>a noun and it shouldn't come before the NP's specifier (</a:t>
            </a:r>
            <a:r>
              <a:rPr lang="en-US" dirty="0" err="1"/>
              <a:t>Det</a:t>
            </a:r>
            <a:r>
              <a:rPr lang="en-US" dirty="0"/>
              <a:t>).</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682028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a:t>
            </a:r>
          </a:p>
          <a:p>
            <a:r>
              <a:rPr lang="en-US" baseline="0" dirty="0"/>
              <a:t>For example. **NEXT**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2837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one</a:t>
            </a:r>
            <a:r>
              <a:rPr lang="en-US" baseline="0" dirty="0"/>
              <a:t> syntactic typology of English. English has a dominant Subject-Verb-Object order **CLICK**. If we use the direction of dependency relations **CLICK**, could be **NEXT**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34070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a:t>
            </a:r>
            <a:r>
              <a:rPr lang="en-US" baseline="0" dirty="0"/>
              <a:t> is the SUBJECT always precedes its VERB</a:t>
            </a:r>
          </a:p>
          <a:p>
            <a:r>
              <a:rPr lang="en-US" baseline="0" dirty="0"/>
              <a:t>and the direct OBJECT always follows its VERB</a:t>
            </a:r>
          </a:p>
          <a:p>
            <a:endParaRPr lang="en-US" dirty="0"/>
          </a:p>
          <a:p>
            <a:r>
              <a:rPr lang="en-US" dirty="0"/>
              <a:t>Similarly</a:t>
            </a:r>
            <a:r>
              <a:rPr lang="en-US" baseline="0" dirty="0"/>
              <a:t>, the direction of these other **CLICK** labels shows that English is prepositional rather than postpositional, and uses ADJECTIVE-NOUN order. In this paper, we go beyond---we are interested in **NEXT** (fine-grained syntactic typology)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6229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Fine-grained syntactic typology</a:t>
            </a:r>
          </a:p>
          <a:p>
            <a:endParaRPr lang="en-US" dirty="0"/>
          </a:p>
          <a:p>
            <a:r>
              <a:rPr lang="en-US" dirty="0"/>
              <a:t>That is, instead of a hard decision of left vs. right, we predict how</a:t>
            </a:r>
            <a:r>
              <a:rPr lang="en-US" baseline="0" dirty="0"/>
              <a:t> often the relation points left or right. **NEXT**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2765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Why aren't</a:t>
            </a:r>
            <a:r>
              <a:rPr lang="en-US" sz="1200" b="0" i="0" kern="1200" baseline="0" dirty="0">
                <a:solidFill>
                  <a:schemeClr val="tx1"/>
                </a:solidFill>
                <a:effectLst/>
                <a:latin typeface="+mn-lt"/>
                <a:ea typeface="+mn-ea"/>
                <a:cs typeface="+mn-cs"/>
              </a:rPr>
              <a:t> English </a:t>
            </a:r>
            <a:r>
              <a:rPr lang="en-US" sz="1200" b="0" i="0" kern="1200" dirty="0">
                <a:solidFill>
                  <a:schemeClr val="tx1"/>
                </a:solidFill>
                <a:effectLst/>
                <a:latin typeface="+mn-lt"/>
                <a:ea typeface="+mn-ea"/>
                <a:cs typeface="+mn-cs"/>
              </a:rPr>
              <a:t>direct objects ALWAYS </a:t>
            </a:r>
            <a:r>
              <a:rPr lang="en-US" sz="1200" b="0" i="0" kern="1200" baseline="0" dirty="0">
                <a:solidFill>
                  <a:schemeClr val="tx1"/>
                </a:solidFill>
                <a:effectLst/>
                <a:latin typeface="+mn-lt"/>
                <a:ea typeface="+mn-ea"/>
                <a:cs typeface="+mn-cs"/>
              </a:rPr>
              <a:t>on the right</a:t>
            </a:r>
            <a:r>
              <a:rPr lang="en-US" sz="1200" b="0" i="0" kern="1200" dirty="0">
                <a:solidFill>
                  <a:schemeClr val="tx1"/>
                </a:solidFill>
                <a:effectLst/>
                <a:latin typeface="+mn-lt"/>
                <a:ea typeface="+mn-ea"/>
                <a:cs typeface="+mn-cs"/>
              </a:rPr>
              <a:t>? probably because of relative clauses,</a:t>
            </a:r>
            <a:r>
              <a:rPr lang="en-US" sz="1200" b="0" i="0" kern="1200" baseline="0" dirty="0">
                <a:solidFill>
                  <a:schemeClr val="tx1"/>
                </a:solidFill>
                <a:effectLst/>
                <a:latin typeface="+mn-lt"/>
                <a:ea typeface="+mn-ea"/>
                <a:cs typeface="+mn-cs"/>
              </a:rPr>
              <a:t> movements </a:t>
            </a:r>
            <a:r>
              <a:rPr lang="en-US" sz="1200" b="0" i="0" kern="1200" dirty="0">
                <a:solidFill>
                  <a:schemeClr val="tx1"/>
                </a:solidFill>
                <a:effectLst/>
                <a:latin typeface="+mn-lt"/>
                <a:ea typeface="+mn-ea"/>
                <a:cs typeface="+mn-cs"/>
              </a:rPr>
              <a:t>and questions</a:t>
            </a:r>
            <a:r>
              <a:rPr lang="en-US" baseline="0" dirty="0"/>
              <a:t> **NEXT**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6970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use the probability</a:t>
            </a:r>
            <a:r>
              <a:rPr lang="en-US" baseline="0" dirty="0"/>
              <a:t> of right direction in this work, because the left and right sum to 1. To this end, the fine-grained typology we are going to predict is a vector of probability **CLICK**, each dimension represents a relation. And we are predicting 57 relations **CLICK** for each language in this paper. For example, English is like this...</a:t>
            </a:r>
          </a:p>
          <a:p>
            <a:endParaRPr lang="en-US" baseline="0" dirty="0"/>
          </a:p>
          <a:p>
            <a:r>
              <a:rPr lang="en-US" baseline="0" dirty="0"/>
              <a:t>**NEXT**</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1586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Japanese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0881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Hindi</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82736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want to talk about the structure that linguists assign to words and sentences.</a:t>
            </a:r>
          </a:p>
          <a:p>
            <a:r>
              <a:rPr lang="en-US" dirty="0"/>
              <a:t>Of course, you could predict text with an RNN language model, either word-level or character-level.</a:t>
            </a:r>
          </a:p>
          <a:p>
            <a:r>
              <a:rPr lang="en-US" dirty="0"/>
              <a:t>This annotates every prefix of the sentence with a vector.</a:t>
            </a:r>
          </a:p>
          <a:p>
            <a:r>
              <a:rPr lang="en-US" dirty="0"/>
              <a:t>If language were completely mysterious to us, that would be quite reasonable.</a:t>
            </a:r>
          </a:p>
          <a:p>
            <a:r>
              <a:rPr lang="en-US" dirty="0"/>
              <a:t>In fact, I have a NIPS paper next week along those lines.  Instead of finding the real underlying mechanisms, it just uses a neural net to predict the future.</a:t>
            </a:r>
          </a:p>
          <a:p>
            <a:r>
              <a:rPr lang="en-US" dirty="0"/>
              <a:t>But THAT paper is about event sequences, not language.</a:t>
            </a:r>
          </a:p>
          <a:p>
            <a:r>
              <a:rPr lang="en-US" dirty="0"/>
              <a:t>For language, we have the linguistics department and 60 years of generative linguistics, so we do have a good idea of the underlying mechanisms.</a:t>
            </a:r>
          </a:p>
          <a:p>
            <a:r>
              <a:rPr lang="en-US" dirty="0"/>
              <a:t>Linguists have looked at English quite closely, and their best descriptions involve structures like these.  It’s not just a sequence of words but a sequence of morphemes, and they modify and mark one another in certain ways that are necessary to express a meaning.</a:t>
            </a:r>
          </a:p>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2</a:t>
            </a:fld>
            <a:endParaRPr lang="en-US"/>
          </a:p>
        </p:txBody>
      </p:sp>
    </p:spTree>
    <p:extLst>
      <p:ext uri="{BB962C8B-B14F-4D97-AF65-F5344CB8AC3E}">
        <p14:creationId xmlns:p14="http://schemas.microsoft.com/office/powerpoint/2010/main" val="1132207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French</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9549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a:t>
            </a:r>
            <a:r>
              <a:rPr lang="en-US" baseline="0" dirty="0"/>
              <a:t> high level, our task is predicting the typology for each language, more precisely **NEXT**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9821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The prediction is made by only looking at the surface-form POS-corpus of them.</a:t>
            </a:r>
          </a:p>
          <a:p>
            <a:r>
              <a:rPr lang="en-US" dirty="0"/>
              <a:t>Why is it possible? **NEXT**</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7726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looking for</a:t>
            </a:r>
            <a:r>
              <a:rPr lang="en-US" sz="1200" kern="1200" baseline="0" dirty="0">
                <a:solidFill>
                  <a:schemeClr val="tx1"/>
                </a:solidFill>
                <a:effectLst/>
                <a:latin typeface="+mn-lt"/>
                <a:ea typeface="+mn-ea"/>
                <a:cs typeface="+mn-cs"/>
              </a:rPr>
              <a:t> some devices that can</a:t>
            </a:r>
            <a:r>
              <a:rPr lang="en-US" sz="1200" kern="1200" dirty="0">
                <a:solidFill>
                  <a:schemeClr val="tx1"/>
                </a:solidFill>
                <a:effectLst/>
                <a:latin typeface="+mn-lt"/>
                <a:ea typeface="+mn-ea"/>
                <a:cs typeface="+mn-cs"/>
              </a:rPr>
              <a:t> map from a corpus of [tagged] sentences in a new language, to properties of that language. </a:t>
            </a:r>
          </a:p>
          <a:p>
            <a:r>
              <a:rPr lang="en-US" sz="1200" kern="1200" dirty="0">
                <a:solidFill>
                  <a:schemeClr val="tx1"/>
                </a:solidFill>
                <a:effectLst/>
                <a:latin typeface="+mn-lt"/>
                <a:ea typeface="+mn-ea"/>
                <a:cs typeface="+mn-cs"/>
              </a:rPr>
              <a:t>In fact,</a:t>
            </a:r>
            <a:r>
              <a:rPr lang="en-US" sz="1200" kern="1200" baseline="0" dirty="0">
                <a:solidFill>
                  <a:schemeClr val="tx1"/>
                </a:solidFill>
                <a:effectLst/>
                <a:latin typeface="+mn-lt"/>
                <a:ea typeface="+mn-ea"/>
                <a:cs typeface="+mn-cs"/>
              </a:rPr>
              <a:t> we do have such devices and luckily, they are super cute</a:t>
            </a:r>
            <a:r>
              <a:rPr lang="en-US" sz="1200" kern="1200" dirty="0">
                <a:solidFill>
                  <a:schemeClr val="tx1"/>
                </a:solidFill>
                <a:effectLst/>
                <a:latin typeface="+mn-lt"/>
                <a:ea typeface="+mn-ea"/>
                <a:cs typeface="+mn-cs"/>
              </a:rPr>
              <a:t>[photo of baby].  Chomsky says that the human baby can do it because</a:t>
            </a:r>
            <a:r>
              <a:rPr lang="en-US" sz="1200" kern="1200" baseline="0" dirty="0">
                <a:solidFill>
                  <a:schemeClr val="tx1"/>
                </a:solidFill>
                <a:effectLst/>
                <a:latin typeface="+mn-lt"/>
                <a:ea typeface="+mn-ea"/>
                <a:cs typeface="+mn-cs"/>
              </a:rPr>
              <a:t> they have such built-in system as initial toolkit for learning a language</a:t>
            </a:r>
            <a:r>
              <a:rPr lang="en-US" sz="1200" kern="1200" dirty="0">
                <a:solidFill>
                  <a:schemeClr val="tx1"/>
                </a:solidFill>
                <a:effectLst/>
                <a:latin typeface="+mn-lt"/>
                <a:ea typeface="+mn-ea"/>
                <a:cs typeface="+mn-cs"/>
              </a:rPr>
              <a:t>. Thanks to evolution.  Also, linguists</a:t>
            </a:r>
            <a:r>
              <a:rPr lang="en-US" sz="1200" kern="1200" baseline="0" dirty="0">
                <a:solidFill>
                  <a:schemeClr val="tx1"/>
                </a:solidFill>
                <a:effectLst/>
                <a:latin typeface="+mn-lt"/>
                <a:ea typeface="+mn-ea"/>
                <a:cs typeface="+mn-cs"/>
              </a:rPr>
              <a:t> like </a:t>
            </a:r>
            <a:r>
              <a:rPr lang="en-US" sz="1200" kern="1200" dirty="0">
                <a:solidFill>
                  <a:schemeClr val="tx1"/>
                </a:solidFill>
                <a:effectLst/>
                <a:latin typeface="+mn-lt"/>
                <a:ea typeface="+mn-ea"/>
                <a:cs typeface="+mn-cs"/>
              </a:rPr>
              <a:t>Chomsky</a:t>
            </a:r>
            <a:r>
              <a:rPr lang="en-US" sz="1200" kern="1200" baseline="0" dirty="0">
                <a:solidFill>
                  <a:schemeClr val="tx1"/>
                </a:solidFill>
                <a:effectLst/>
                <a:latin typeface="+mn-lt"/>
                <a:ea typeface="+mn-ea"/>
                <a:cs typeface="+mn-cs"/>
              </a:rPr>
              <a:t> himself probably can do this well, </a:t>
            </a:r>
            <a:r>
              <a:rPr lang="en-US" sz="1200" kern="1200" dirty="0">
                <a:solidFill>
                  <a:schemeClr val="tx1"/>
                </a:solidFill>
                <a:effectLst/>
                <a:latin typeface="+mn-lt"/>
                <a:ea typeface="+mn-ea"/>
                <a:cs typeface="+mn-cs"/>
              </a:rPr>
              <a:t>by making a grammar that's like previous grammars they've seen. </a:t>
            </a:r>
          </a:p>
          <a:p>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Here comes the question: Can machine do this well? No</a:t>
            </a:r>
          </a:p>
          <a:p>
            <a:r>
              <a:rPr lang="en-US" sz="1200" kern="1200" baseline="0" dirty="0">
                <a:solidFill>
                  <a:schemeClr val="tx1"/>
                </a:solidFill>
                <a:effectLst/>
                <a:latin typeface="+mn-lt"/>
                <a:ea typeface="+mn-ea"/>
                <a:cs typeface="+mn-cs"/>
              </a:rPr>
              <a:t>Maybe someone has already know one of these tasks, which is called grammar induction. So let’s just focus on that for now.</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77621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We do</a:t>
            </a:r>
            <a:r>
              <a:rPr lang="en-US" baseline="0" dirty="0"/>
              <a:t> have some u</a:t>
            </a:r>
            <a:r>
              <a:rPr lang="en-US" dirty="0"/>
              <a:t>nsupervised </a:t>
            </a:r>
            <a:r>
              <a:rPr lang="en-US" baseline="0" dirty="0"/>
              <a:t>approaches that predict the latent structures by</a:t>
            </a:r>
            <a:r>
              <a:rPr lang="en-US" dirty="0"/>
              <a:t> looking very carefully into the surface</a:t>
            </a:r>
            <a:r>
              <a:rPr lang="en-US" baseline="0" dirty="0"/>
              <a:t> forms.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50525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We do</a:t>
            </a:r>
            <a:r>
              <a:rPr lang="en-US" baseline="0" dirty="0"/>
              <a:t> have some u</a:t>
            </a:r>
            <a:r>
              <a:rPr lang="en-US" dirty="0"/>
              <a:t>nsupervised </a:t>
            </a:r>
            <a:r>
              <a:rPr lang="en-US" baseline="0" dirty="0"/>
              <a:t>approaches that infer the latent structures from</a:t>
            </a:r>
            <a:r>
              <a:rPr lang="en-US" dirty="0"/>
              <a:t> surface</a:t>
            </a:r>
            <a:r>
              <a:rPr lang="en-US" baseline="0" dirty="0"/>
              <a:t> form clues. In this case, it is the tagged corpus.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But this approach have a lot limitations.</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51205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case] We’re looking for y and theta that </a:t>
            </a:r>
            <a:r>
              <a:rPr lang="en-US" i="1" dirty="0"/>
              <a:t>explain</a:t>
            </a:r>
            <a:r>
              <a:rPr lang="en-US" dirty="0"/>
              <a:t> x.</a:t>
            </a:r>
          </a:p>
          <a:p>
            <a:r>
              <a:rPr lang="en-US" dirty="0"/>
              <a:t>Supervision comes from the theory – the structure of the model.</a:t>
            </a:r>
          </a:p>
          <a:p>
            <a:r>
              <a:rPr lang="en-US" dirty="0"/>
              <a:t>You might need other languages to train p(theta), but if the model has enough structure you can just ignore that term.</a:t>
            </a:r>
          </a:p>
          <a:p>
            <a:endParaRPr lang="en-US" dirty="0"/>
          </a:p>
          <a:p>
            <a:r>
              <a:rPr lang="en-US" dirty="0"/>
              <a:t>We don’t know which way children do it.  Are they little linguists, or do they have a hardwired language acquisition device?</a:t>
            </a:r>
          </a:p>
          <a:p>
            <a:r>
              <a:rPr lang="en-US" dirty="0"/>
              <a:t>This dichotomy shows up elsewhere. </a:t>
            </a:r>
          </a:p>
          <a:p>
            <a:r>
              <a:rPr lang="en-US" dirty="0"/>
              <a:t>By the way, there are intermediate versions, like contrastive estimation</a:t>
            </a:r>
          </a:p>
        </p:txBody>
      </p:sp>
      <p:sp>
        <p:nvSpPr>
          <p:cNvPr id="4" name="Slide Number Placeholder 3"/>
          <p:cNvSpPr>
            <a:spLocks noGrp="1"/>
          </p:cNvSpPr>
          <p:nvPr>
            <p:ph type="sldNum" sz="quarter" idx="10"/>
          </p:nvPr>
        </p:nvSpPr>
        <p:spPr/>
        <p:txBody>
          <a:bodyPr/>
          <a:lstStyle/>
          <a:p>
            <a:fld id="{A6ED4C61-6FE7-4387-B566-CF3FB2CD79D7}" type="slidenum">
              <a:rPr lang="en-US" smtClean="0"/>
              <a:pPr/>
              <a:t>27</a:t>
            </a:fld>
            <a:endParaRPr lang="en-US"/>
          </a:p>
        </p:txBody>
      </p:sp>
    </p:spTree>
    <p:extLst>
      <p:ext uri="{BB962C8B-B14F-4D97-AF65-F5344CB8AC3E}">
        <p14:creationId xmlns:p14="http://schemas.microsoft.com/office/powerpoint/2010/main" val="2492010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 strategy, or really MAP-EM</a:t>
            </a:r>
          </a:p>
          <a:p>
            <a:r>
              <a:rPr lang="en-US" dirty="0"/>
              <a:t>Initialize </a:t>
            </a:r>
            <a:r>
              <a:rPr lang="el-GR" sz="1200" u="none" dirty="0">
                <a:solidFill>
                  <a:srgbClr val="CC9900"/>
                </a:solidFill>
              </a:rPr>
              <a:t>θ</a:t>
            </a:r>
            <a:r>
              <a:rPr lang="en-US" dirty="0"/>
              <a:t> in some simple way</a:t>
            </a:r>
          </a:p>
          <a:p>
            <a:endParaRPr lang="en-US" dirty="0"/>
          </a:p>
          <a:p>
            <a:pPr marL="0" indent="0">
              <a:buNone/>
            </a:pPr>
            <a:r>
              <a:rPr lang="en-US" sz="1200" u="none" dirty="0"/>
              <a:t>Lots of useful info in </a:t>
            </a:r>
            <a:r>
              <a:rPr lang="en-US" sz="1200" u="none" dirty="0">
                <a:solidFill>
                  <a:srgbClr val="FF0000"/>
                </a:solidFill>
              </a:rPr>
              <a:t>x</a:t>
            </a:r>
          </a:p>
          <a:p>
            <a:pPr marL="0" indent="0">
              <a:buNone/>
            </a:pPr>
            <a:r>
              <a:rPr lang="en-US" sz="1200" u="none" dirty="0"/>
              <a:t>Can home in on the answer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28</a:t>
            </a:fld>
            <a:endParaRPr lang="en-US"/>
          </a:p>
        </p:txBody>
      </p:sp>
    </p:spTree>
    <p:extLst>
      <p:ext uri="{BB962C8B-B14F-4D97-AF65-F5344CB8AC3E}">
        <p14:creationId xmlns:p14="http://schemas.microsoft.com/office/powerpoint/2010/main" val="487529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could try to solve it by grammar induction - look at the</a:t>
            </a:r>
          </a:p>
          <a:p>
            <a:r>
              <a:rPr lang="en-US" baseline="0" dirty="0"/>
              <a:t>hypothesized trees and count the dependencies on those.</a:t>
            </a:r>
          </a:p>
          <a:p>
            <a:r>
              <a:rPr lang="en-US" baseline="0" dirty="0"/>
              <a:t>But that does amazingly badly, worse than our baseline method.</a:t>
            </a:r>
          </a:p>
          <a:p>
            <a:r>
              <a:rPr lang="en-US" baseline="0" dirty="0"/>
              <a:t>Grammar induction doesn't work.</a:t>
            </a:r>
          </a:p>
          <a:p>
            <a:endParaRPr lang="en-US" baseline="0" dirty="0"/>
          </a:p>
          <a:p>
            <a:r>
              <a:rPr lang="en-US" baseline="0" dirty="0"/>
              <a:t>So why does grammar induction do so badly?</a:t>
            </a:r>
          </a:p>
          <a:p>
            <a:r>
              <a:rPr lang="en-US" baseline="0" dirty="0"/>
              <a:t>Two problems.</a:t>
            </a:r>
          </a:p>
          <a:p>
            <a:r>
              <a:rPr lang="en-US" baseline="0" dirty="0"/>
              <a:t>First, local optima ... if you initialize at 300 points ...</a:t>
            </a:r>
          </a:p>
          <a:p>
            <a:r>
              <a:rPr lang="en-US" baseline="0" dirty="0"/>
              <a:t>Second, we happen to know it's the wrong objective.  If you initialize at the right grammar (supervised), you get worse.</a:t>
            </a:r>
          </a:p>
          <a:p>
            <a:r>
              <a:rPr lang="en-US" baseline="0" dirty="0"/>
              <a:t>  * It doesn't know that it should use the latent variables for SYNTAX.</a:t>
            </a:r>
          </a:p>
          <a:p>
            <a:r>
              <a:rPr lang="en-US" baseline="0" dirty="0"/>
              <a:t>  * It doesn't know how the names are conventionally used.</a:t>
            </a:r>
          </a:p>
          <a:p>
            <a:r>
              <a:rPr lang="en-US" baseline="0" dirty="0"/>
              <a:t>  * It doesn't know stuff that's not in the corpus.  For example,</a:t>
            </a:r>
          </a:p>
          <a:p>
            <a:r>
              <a:rPr lang="en-US" baseline="0" dirty="0"/>
              <a:t>      the linguists also know what the sentences MEAN, so they know</a:t>
            </a:r>
          </a:p>
          <a:p>
            <a:r>
              <a:rPr lang="en-US" baseline="0" dirty="0"/>
              <a:t>      that there are actual phrases that refer to actual objects and</a:t>
            </a:r>
          </a:p>
          <a:p>
            <a:r>
              <a:rPr lang="en-US" baseline="0" dirty="0"/>
              <a:t>      events, and these should correspond to subtrees.  And the linguists</a:t>
            </a:r>
          </a:p>
          <a:p>
            <a:r>
              <a:rPr lang="en-US" baseline="0" dirty="0"/>
              <a:t>      sometimes do controlled experiments by thinking about sentences</a:t>
            </a:r>
          </a:p>
          <a:p>
            <a:r>
              <a:rPr lang="en-US" baseline="0" dirty="0"/>
              <a:t>      that aren't in the corpus.</a:t>
            </a:r>
          </a:p>
          <a:p>
            <a:r>
              <a:rPr lang="en-US" baseline="0" dirty="0"/>
              <a:t>  * It doesn't know about evidence or conventions that comes from other languages.</a:t>
            </a:r>
          </a:p>
          <a:p>
            <a:r>
              <a:rPr lang="en-US" baseline="0" dirty="0"/>
              <a:t>    For example, in a language like English, SVO, we tend to group</a:t>
            </a:r>
          </a:p>
          <a:p>
            <a:r>
              <a:rPr lang="en-US" baseline="0" dirty="0"/>
              <a:t>    VO together more tightly than SV.  The arguments for this are subtle</a:t>
            </a:r>
          </a:p>
          <a:p>
            <a:r>
              <a:rPr lang="en-US" baseline="0" dirty="0"/>
              <a:t>    and were originally made in English, but when we analyze a new language,</a:t>
            </a:r>
          </a:p>
          <a:p>
            <a:r>
              <a:rPr lang="en-US" baseline="0" dirty="0"/>
              <a:t>    we tend to make the same</a:t>
            </a:r>
          </a:p>
          <a:p>
            <a:r>
              <a:rPr lang="en-US" baseline="0" dirty="0"/>
              <a:t>  * It has no prior expectation about how languages TEND to be structured.</a:t>
            </a:r>
          </a:p>
          <a:p>
            <a:r>
              <a:rPr lang="en-US" baseline="0" dirty="0"/>
              <a:t>    All languages have nouns and verbs.  Verbs tend to have nouns as children</a:t>
            </a:r>
          </a:p>
          <a:p>
            <a:r>
              <a:rPr lang="en-US" baseline="0" dirty="0"/>
              <a:t>    (Naseem et al. do know this.), and one of those, the subject, tends to come before the verb and also tends to come before the direct object.</a:t>
            </a:r>
          </a:p>
          <a:p>
            <a:r>
              <a:rPr lang="en-US" baseline="0" dirty="0"/>
              <a:t>    (Could do hierarchical Bayes for this.)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159801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Chomsky argued that kids were looking for "triggers" ...</a:t>
            </a:r>
          </a:p>
          <a:p>
            <a:r>
              <a:rPr lang="en-US" dirty="0"/>
              <a:t>suggested very simple learning algorithms, also investigated by Gibson &amp; Wexler 1994, Berwick &amp; </a:t>
            </a:r>
            <a:r>
              <a:rPr lang="en-US" dirty="0" err="1"/>
              <a:t>Niyogi</a:t>
            </a:r>
            <a:r>
              <a:rPr lang="en-US" dirty="0"/>
              <a:t> 1996, Fodor 1998.</a:t>
            </a:r>
          </a:p>
          <a:p>
            <a:r>
              <a:rPr lang="en-US" dirty="0"/>
              <a:t>As Gibson &amp; Wexler pointed out, this approach might be too simple.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51649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Multi-task active learning …</a:t>
            </a:r>
          </a:p>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3</a:t>
            </a:fld>
            <a:endParaRPr lang="en-US"/>
          </a:p>
        </p:txBody>
      </p:sp>
    </p:spTree>
    <p:extLst>
      <p:ext uri="{BB962C8B-B14F-4D97-AF65-F5344CB8AC3E}">
        <p14:creationId xmlns:p14="http://schemas.microsoft.com/office/powerpoint/2010/main" val="2154224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certainly too simple for other ML tasks.  Given an video, you don’t wait for a magic configuration of pixels that tells you "aha, it's a cat video!”</a:t>
            </a:r>
          </a:p>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31</a:t>
            </a:fld>
            <a:endParaRPr lang="en-US"/>
          </a:p>
        </p:txBody>
      </p:sp>
    </p:spTree>
    <p:extLst>
      <p:ext uri="{BB962C8B-B14F-4D97-AF65-F5344CB8AC3E}">
        <p14:creationId xmlns:p14="http://schemas.microsoft.com/office/powerpoint/2010/main" val="1119784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you can detect that it’s a cat video by the aggregation of weak evidence over time, and maybe there are similar weak cues for an SVO language.</a:t>
            </a:r>
          </a:p>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32</a:t>
            </a:fld>
            <a:endParaRPr lang="en-US"/>
          </a:p>
        </p:txBody>
      </p:sp>
    </p:spTree>
    <p:extLst>
      <p:ext uri="{BB962C8B-B14F-4D97-AF65-F5344CB8AC3E}">
        <p14:creationId xmlns:p14="http://schemas.microsoft.com/office/powerpoint/2010/main" val="2971352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a:t>
            </a:r>
            <a:r>
              <a:rPr lang="en-US" baseline="0" dirty="0"/>
              <a:t> it is quite intuitive to us. For example, given a POS corpus like this. We want to decide whether this language is subject-left or right **CLICK**. There are cues show up. **NEXT**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864367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That is **CLICK**,</a:t>
            </a:r>
            <a:r>
              <a:rPr lang="en-US" sz="1200" b="0" i="0" kern="1200" baseline="0" dirty="0">
                <a:solidFill>
                  <a:schemeClr val="tx1"/>
                </a:solidFill>
                <a:effectLst/>
                <a:latin typeface="+mn-lt"/>
                <a:ea typeface="+mn-ea"/>
                <a:cs typeface="+mn-cs"/>
              </a:rPr>
              <a:t> t</a:t>
            </a:r>
            <a:r>
              <a:rPr lang="en-US" sz="1200" b="0" i="0" kern="1200" dirty="0">
                <a:solidFill>
                  <a:schemeClr val="tx1"/>
                </a:solidFill>
                <a:effectLst/>
                <a:latin typeface="+mn-lt"/>
                <a:ea typeface="+mn-ea"/>
                <a:cs typeface="+mn-cs"/>
              </a:rPr>
              <a:t>here is always</a:t>
            </a:r>
            <a:r>
              <a:rPr lang="en-US" sz="1200" b="0" i="0" kern="1200" baseline="0" dirty="0">
                <a:solidFill>
                  <a:schemeClr val="tx1"/>
                </a:solidFill>
                <a:effectLst/>
                <a:latin typeface="+mn-lt"/>
                <a:ea typeface="+mn-ea"/>
                <a:cs typeface="+mn-cs"/>
              </a:rPr>
              <a:t> a noun </a:t>
            </a:r>
            <a:r>
              <a:rPr lang="en-US" sz="1200" b="0" i="0" kern="1200" dirty="0">
                <a:solidFill>
                  <a:schemeClr val="tx1"/>
                </a:solidFill>
                <a:effectLst/>
                <a:latin typeface="+mn-lt"/>
                <a:ea typeface="+mn-ea"/>
                <a:cs typeface="+mn-cs"/>
              </a:rPr>
              <a:t>precedes a nearby verb.</a:t>
            </a:r>
          </a:p>
          <a:p>
            <a:endParaRPr lang="en-US" dirty="0"/>
          </a:p>
          <a:p>
            <a:r>
              <a:rPr lang="en-US" dirty="0"/>
              <a:t>These **CLICK** are probably</a:t>
            </a:r>
            <a:r>
              <a:rPr lang="en-US" baseline="0" dirty="0"/>
              <a:t> the </a:t>
            </a:r>
            <a:r>
              <a:rPr lang="en-US" dirty="0"/>
              <a:t>Triggers for Principles &amp; Parameters </a:t>
            </a:r>
          </a:p>
          <a:p>
            <a:endParaRPr lang="en-US" dirty="0"/>
          </a:p>
          <a:p>
            <a:r>
              <a:rPr lang="en-US" dirty="0"/>
              <a:t>**NEXT**</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880122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Similarly</a:t>
            </a:r>
            <a:r>
              <a:rPr lang="en-US" sz="1200" b="0" i="0" kern="1200" baseline="0" dirty="0">
                <a:solidFill>
                  <a:schemeClr val="tx1"/>
                </a:solidFill>
                <a:effectLst/>
                <a:latin typeface="+mn-lt"/>
                <a:ea typeface="+mn-ea"/>
                <a:cs typeface="+mn-cs"/>
              </a:rPr>
              <a:t>, t</a:t>
            </a:r>
            <a:r>
              <a:rPr lang="en-US" sz="1200" b="0" i="0" kern="1200" dirty="0">
                <a:solidFill>
                  <a:schemeClr val="tx1"/>
                </a:solidFill>
                <a:effectLst/>
                <a:latin typeface="+mn-lt"/>
                <a:ea typeface="+mn-ea"/>
                <a:cs typeface="+mn-cs"/>
              </a:rPr>
              <a:t>here is always</a:t>
            </a:r>
            <a:r>
              <a:rPr lang="en-US" sz="1200" b="0" i="0" kern="1200" baseline="0" dirty="0">
                <a:solidFill>
                  <a:schemeClr val="tx1"/>
                </a:solidFill>
                <a:effectLst/>
                <a:latin typeface="+mn-lt"/>
                <a:ea typeface="+mn-ea"/>
                <a:cs typeface="+mn-cs"/>
              </a:rPr>
              <a:t> an ADP </a:t>
            </a:r>
            <a:r>
              <a:rPr lang="en-US" sz="1200" b="0" i="0" kern="1200" dirty="0">
                <a:solidFill>
                  <a:schemeClr val="tx1"/>
                </a:solidFill>
                <a:effectLst/>
                <a:latin typeface="+mn-lt"/>
                <a:ea typeface="+mn-ea"/>
                <a:cs typeface="+mn-cs"/>
              </a:rPr>
              <a:t>precedes a nearby NOUN.</a:t>
            </a:r>
            <a:r>
              <a:rPr lang="en-US" sz="1200" b="0" i="0" kern="1200" baseline="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This might be a cue that this language is case-left **NEXT**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3413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 also for other</a:t>
            </a:r>
            <a:r>
              <a:rPr lang="en-US" sz="1200" b="0" i="0" kern="1200" baseline="0" dirty="0">
                <a:solidFill>
                  <a:schemeClr val="tx1"/>
                </a:solidFill>
                <a:effectLst/>
                <a:latin typeface="+mn-lt"/>
                <a:ea typeface="+mn-ea"/>
                <a:cs typeface="+mn-cs"/>
              </a:rPr>
              <a:t> relations, we can find different type of cues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**NEXT**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426308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There is always</a:t>
            </a:r>
            <a:r>
              <a:rPr lang="en-US" sz="1200" b="0" i="0" kern="1200" baseline="0" dirty="0">
                <a:solidFill>
                  <a:schemeClr val="tx1"/>
                </a:solidFill>
                <a:effectLst/>
                <a:latin typeface="+mn-lt"/>
                <a:ea typeface="+mn-ea"/>
                <a:cs typeface="+mn-cs"/>
              </a:rPr>
              <a:t> an VERB after the nearby 2 Nouns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120634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just like vision, now we need training examples to learn the cues.</a:t>
            </a:r>
          </a:p>
          <a:p>
            <a:r>
              <a:rPr lang="en-US" baseline="0" dirty="0"/>
              <a:t>We’re now in the supervised learning setting.</a:t>
            </a:r>
          </a:p>
          <a:p>
            <a:r>
              <a:rPr lang="en-US" baseline="0" dirty="0"/>
              <a:t>Each training example in this case is a X,Y pair where X is the tagged corpus of one language and Y is its typology.</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4086911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supervised approach gave us a lot of freedom such like. However, it has a big problem.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4841882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40</a:t>
            </a:fld>
            <a:endParaRPr lang="en-US"/>
          </a:p>
        </p:txBody>
      </p:sp>
    </p:spTree>
    <p:extLst>
      <p:ext uri="{BB962C8B-B14F-4D97-AF65-F5344CB8AC3E}">
        <p14:creationId xmlns:p14="http://schemas.microsoft.com/office/powerpoint/2010/main" val="417337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mind, you have lots of interlocking facts and concepts</a:t>
            </a:r>
          </a:p>
          <a:p>
            <a:r>
              <a:rPr lang="en-US" dirty="0"/>
              <a:t>Could think of it as a big labeled graph with many entities and events and their properties and relationships</a:t>
            </a:r>
          </a:p>
          <a:p>
            <a:r>
              <a:rPr lang="en-US" dirty="0"/>
              <a:t>Visiting parts of that structure that you want to communicate</a:t>
            </a:r>
          </a:p>
          <a:p>
            <a:r>
              <a:rPr lang="en-US" dirty="0"/>
              <a:t>Once you’re talking about the resignation, you recursively fill in some more details to help the listener know which resignation, which is why this is a recursive structure.</a:t>
            </a:r>
          </a:p>
          <a:p>
            <a:endParaRPr lang="en-US" dirty="0"/>
          </a:p>
          <a:p>
            <a:r>
              <a:rPr lang="en-US" dirty="0"/>
              <a:t>If you like ML, you should like this problem of recovering underlying mechanisms.  And we're doing computational linguistics, but this is the same kind of problem that we have in computational biology, or computational economics, or computational social science.  It's doing some kind of scientific reconstruction of underlying mechanisms that could explain the data.  In the dancing example, you may not know anything about the particular dance, but you know how human bodies work in general.</a:t>
            </a:r>
          </a:p>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4</a:t>
            </a:fld>
            <a:endParaRPr lang="en-US"/>
          </a:p>
        </p:txBody>
      </p:sp>
    </p:spTree>
    <p:extLst>
      <p:ext uri="{BB962C8B-B14F-4D97-AF65-F5344CB8AC3E}">
        <p14:creationId xmlns:p14="http://schemas.microsoft.com/office/powerpoint/2010/main" val="1741448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a generative model of syntax tries to explain everything it sees.</a:t>
            </a:r>
          </a:p>
          <a:p>
            <a:r>
              <a:rPr lang="en-US" dirty="0"/>
              <a:t>But it doesn’t care about compositional semantics.  It doesn’t care about paraphrase.   Because they’re not in the corpus.</a:t>
            </a:r>
          </a:p>
          <a:p>
            <a:r>
              <a:rPr lang="en-US" dirty="0"/>
              <a:t> It might not know that subjects usually go before objects.  It might not know that the things that modify nouns are traditionally called determines and adjectives.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ED4C61-6FE7-4387-B566-CF3FB2CD79D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4321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let's train on thousands of treebanks to learn what combination of cues works.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Problem: you don't have thousands of treebanks.</a:t>
            </a:r>
          </a:p>
          <a:p>
            <a:endParaRPr lang="en-US" dirty="0"/>
          </a:p>
          <a:p>
            <a:r>
              <a:rPr lang="en-US" dirty="0"/>
              <a:t>Seems frustrating.</a:t>
            </a:r>
            <a:r>
              <a:rPr lang="en-US" baseline="0" dirty="0"/>
              <a:t>  </a:t>
            </a:r>
            <a:r>
              <a:rPr lang="en-US" dirty="0"/>
              <a:t>But why Earth?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552429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Come on! Let’s go beyond earth. N</a:t>
            </a:r>
            <a:r>
              <a:rPr lang="en-US" baseline="0" dirty="0"/>
              <a:t>ow you are starting to understand the slide background.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aseline="0" dirty="0"/>
              <a:t>We are not alone and Master Yoda is waiting for 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282080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In</a:t>
            </a:r>
            <a:r>
              <a:rPr lang="en-US" baseline="0" dirty="0"/>
              <a:t> his world, they speak a OVS language.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147501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Lots of uses, actually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But if you have a Bayesian distribution over what treebanks tend to look like,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there's a way out.  You want a decision function that works well on that distribution.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So just sample thousands of grammars from that distribution, and train a neural net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or whatever to do well in expectation.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So you might think we sampled these from a Bayesian prior.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Unfortunately we don't have a good prior model of what treebanks look like.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 fact, we don't even have a good model of what the Penn Treebank looks like: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   if you train a PCFG with 40 nonterminals on the Penn Treebank, it generates crap.</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   It doesn't know what people tend to talk about, or the fact that object NPs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   tend to be deeper than subject NPs, or lots of other correlations that break</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   the context-free assumption.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Related to other kinds of hybrid distributions where you come up with</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some factors by hand but use empirical distributions for the others.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41513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ED4C61-6FE7-4387-B566-CF3FB2CD79D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873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478048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fix</a:t>
            </a:r>
            <a:r>
              <a:rPr lang="en-US" baseline="0" dirty="0"/>
              <a:t> animation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color level-1 and level-2 bullets differently?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680103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ED4C61-6FE7-4387-B566-CF3FB2CD79D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61930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85267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Noam Chomsky and others have suggested that babies are solving a problem on strings, and there’s a whole grammatical inference community that’s trying to solve that kind of formal problem.</a:t>
            </a:r>
          </a:p>
          <a:p>
            <a:r>
              <a:rPr lang="en-US" dirty="0"/>
              <a:t>With some success in fact – in 2009, it was shown that HMMs could be learned, basically.</a:t>
            </a:r>
          </a:p>
          <a:p>
            <a:endParaRPr lang="en-US" dirty="0"/>
          </a:p>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5</a:t>
            </a:fld>
            <a:endParaRPr lang="en-US"/>
          </a:p>
        </p:txBody>
      </p:sp>
    </p:spTree>
    <p:extLst>
      <p:ext uri="{BB962C8B-B14F-4D97-AF65-F5344CB8AC3E}">
        <p14:creationId xmlns:p14="http://schemas.microsoft.com/office/powerpoint/2010/main" val="37405662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Luckily, we are not alone. Someone in our Galaxy is having the same trouble. Grand Jedi Master Yoda is from an unknown planet who speaks an OSV language, is recently fascinated in a NLP</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448775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2855026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673185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131458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6577194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8402381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1335285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3571113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014615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are not doing the permutation by playing PPT. We are designing a systematic approach for computer to do that automatically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10216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6</a:t>
            </a:fld>
            <a:endParaRPr lang="en-US"/>
          </a:p>
        </p:txBody>
      </p:sp>
    </p:spTree>
    <p:extLst>
      <p:ext uri="{BB962C8B-B14F-4D97-AF65-F5344CB8AC3E}">
        <p14:creationId xmlns:p14="http://schemas.microsoft.com/office/powerpoint/2010/main" val="41062180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are not doing the permutation by playing these animations. We are designing a systematic approach for computer to do that automatically by sampling</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1668568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define a conditional probabilistic model which estimates the probability of an order given the original tree and the target language.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How many choices do we have? Not 5! It is 5 factorial. Exclamation point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7613707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Let’s simplify this even</a:t>
            </a:r>
            <a:r>
              <a:rPr lang="en-US" baseline="0" dirty="0"/>
              <a:t> further by considering  the tree that only has Subject, Verb and Object.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first list some features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Then enumerate all the possible orders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And ask whether they have these features.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007822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Let’s simplify this even</a:t>
            </a:r>
            <a:r>
              <a:rPr lang="en-US" baseline="0" dirty="0"/>
              <a:t> further by considering  the tree that only has Subject, Verb and Object.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list some configurations that Hindi probably prefers.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Then enumerate all the possible orders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And ask how many such configurations do they have.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8389539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Let’s simplify this even</a:t>
            </a:r>
            <a:r>
              <a:rPr lang="en-US" baseline="0" dirty="0"/>
              <a:t> further by considering  the tree that only has Subject, Verb and Object.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list some configurations that Hindi probably prefers.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Then enumerate all the possible orders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And ask how many such configurations do they have.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8281018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make clear that we train and test on the same language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643516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234768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505121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Are our synthetic languages too boring?  too weird?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“Black dots are test treebanks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charset="0"/>
                <a:ea typeface="+mn-ea"/>
                <a:cs typeface="Arial" charset="0"/>
              </a:rPr>
              <a:t>“Colored circles are real training treebanks, and the diamonds are some of the synthetic treebanks derived from them (only 100).”</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Our synthetic diamonds fill in the gaps nicely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Animation: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“These synthetic treebanks are close to real ones, so not</a:t>
            </a:r>
            <a:r>
              <a:rPr lang="en-US" sz="1200" b="0" i="0" kern="1200" baseline="0" dirty="0">
                <a:solidFill>
                  <a:schemeClr val="tx1"/>
                </a:solidFill>
                <a:effectLst/>
                <a:latin typeface="+mn-lt"/>
                <a:ea typeface="+mn-ea"/>
                <a:cs typeface="+mn-cs"/>
              </a:rPr>
              <a:t> everything is unrealistic.  In fact, some of them are close to the black circles – our test treebanks.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“These languages are farther away, so not everything is redundant.”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3310369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we probably can say we have enough data.  Let go back to the framework. **CLICK**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200632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panel] Image x can be predicted if you only know the image structure y -- the objects and their arrangement.</a:t>
            </a:r>
          </a:p>
          <a:p>
            <a:r>
              <a:rPr lang="en-US" dirty="0"/>
              <a:t>And theta tells you what scenes y tend to be photographed and how those scenes y turn into pixels x.</a:t>
            </a:r>
          </a:p>
          <a:p>
            <a:endParaRPr lang="en-US" dirty="0"/>
          </a:p>
          <a:p>
            <a:r>
              <a:rPr lang="en-US" dirty="0"/>
              <a:t>[right panel] Assume that future images will be like past images, so train a structure predictor.</a:t>
            </a:r>
          </a:p>
          <a:p>
            <a:r>
              <a:rPr lang="en-US" dirty="0"/>
              <a:t>If you have a generative model, then use it to generate new images, and train your predictor even better.</a:t>
            </a:r>
          </a:p>
          <a:p>
            <a:endParaRPr lang="en-US" dirty="0"/>
          </a:p>
          <a:p>
            <a:r>
              <a:rPr lang="en-US" dirty="0"/>
              <a:t>So the big question of this talk is whether the knowledge lives in the parameters of a model,</a:t>
            </a:r>
          </a:p>
          <a:p>
            <a:r>
              <a:rPr lang="en-US" dirty="0"/>
              <a:t>or in the parameters of some “inference machine,” such as a conditional model.</a:t>
            </a:r>
          </a:p>
          <a:p>
            <a:endParaRPr lang="en-US" dirty="0"/>
          </a:p>
          <a:p>
            <a:r>
              <a:rPr lang="en-US" dirty="0"/>
              <a:t>Maybe both – your brain might actually use both strategies, “thinking fast” and “thinking slow.”  And it’s possible to </a:t>
            </a:r>
          </a:p>
          <a:p>
            <a:endParaRPr lang="en-US" dirty="0"/>
          </a:p>
          <a:p>
            <a:r>
              <a:rPr lang="en-US" dirty="0"/>
              <a:t>[This is like RL, where there's a split between model-based RL where you try to learn how a model of how the environment will react, and policy-based RL where you just learn which actions are good to take.  Model-based RL makes good use of the data, but it is computationally very hard in the POMDP situation where you don't fully observe what the environment is doing and where you may not even know the correct form of the model.  Generally speaking, the model-based stuff is effective if you have a good model with a posterior that's sharply peaked at the right answer.  If not, then learning how to predict might be better ... but we need evidence for that.]</a:t>
            </a:r>
          </a:p>
          <a:p>
            <a:endParaRPr lang="en-US" dirty="0"/>
          </a:p>
          <a:p>
            <a:r>
              <a:rPr lang="en-US" dirty="0"/>
              <a:t>Of course, hybrids are possible.  You could use a geometric mean of these objectives.</a:t>
            </a:r>
          </a:p>
          <a:p>
            <a:r>
              <a:rPr lang="en-US" dirty="0"/>
              <a:t>Or you could use contrastive estimation, \hat{p}(N) p(theta) p(y | theta) p(x | y, theta, N)</a:t>
            </a:r>
          </a:p>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7</a:t>
            </a:fld>
            <a:endParaRPr lang="en-US"/>
          </a:p>
        </p:txBody>
      </p:sp>
    </p:spTree>
    <p:extLst>
      <p:ext uri="{BB962C8B-B14F-4D97-AF65-F5344CB8AC3E}">
        <p14:creationId xmlns:p14="http://schemas.microsoft.com/office/powerpoint/2010/main" val="15053035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next step is to test whether our approach will work.  Before extracting (green) cues to help a parser, instead, we started by asking whether such approach can at least predict some reasonable language features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50822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2597169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a:t>
            </a:r>
            <a:r>
              <a:rPr lang="en-US" baseline="0" dirty="0"/>
              <a:t> follow-up TACL paper presented at ACL, we built just this, which aims to predict the </a:t>
            </a:r>
            <a:r>
              <a:rPr lang="en-US" altLang="zh-CN" sz="1200" dirty="0">
                <a:solidFill>
                  <a:srgbClr val="FFFF00"/>
                </a:solidFill>
              </a:rPr>
              <a:t>**CLICK** </a:t>
            </a:r>
            <a:r>
              <a:rPr lang="en-US" sz="1200" baseline="0" dirty="0">
                <a:solidFill>
                  <a:srgbClr val="FFFF00"/>
                </a:solidFill>
              </a:rPr>
              <a:t>f</a:t>
            </a:r>
            <a:r>
              <a:rPr lang="en-US" altLang="zh-CN" sz="1200" dirty="0">
                <a:solidFill>
                  <a:srgbClr val="FFFF00"/>
                </a:solidFill>
              </a:rPr>
              <a:t>ine-grained syntactic typology from the </a:t>
            </a:r>
            <a:r>
              <a:rPr lang="en-US" altLang="zh-CN" sz="1200" dirty="0" err="1">
                <a:solidFill>
                  <a:srgbClr val="FFFF00"/>
                </a:solidFill>
              </a:rPr>
              <a:t>uparsed</a:t>
            </a:r>
            <a:r>
              <a:rPr lang="en-US" altLang="zh-CN" sz="1200" dirty="0">
                <a:solidFill>
                  <a:srgbClr val="FFFF00"/>
                </a:solidFill>
              </a:rPr>
              <a:t> corpus.</a:t>
            </a:r>
          </a:p>
          <a:p>
            <a:endParaRPr lang="en-US" sz="1200" dirty="0">
              <a:solidFill>
                <a:srgbClr val="FFFF00"/>
              </a:solidFill>
            </a:endParaRPr>
          </a:p>
          <a:p>
            <a:r>
              <a:rPr lang="en-US" sz="1200" dirty="0">
                <a:solidFill>
                  <a:srgbClr val="FFFF00"/>
                </a:solidFill>
              </a:rPr>
              <a:t>So, what</a:t>
            </a:r>
            <a:r>
              <a:rPr lang="en-US" sz="1200" baseline="0" dirty="0">
                <a:solidFill>
                  <a:srgbClr val="FFFF00"/>
                </a:solidFill>
              </a:rPr>
              <a:t> is the syntactic typology? **NEXT**</a:t>
            </a:r>
            <a:endParaRPr lang="en-US" sz="1200" dirty="0">
              <a:solidFill>
                <a:srgbClr val="FFFF0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1328136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approach,</a:t>
            </a:r>
            <a:r>
              <a:rPr lang="en-US" baseline="0" dirty="0"/>
              <a:t> we want a systematic way to extract such cues to predict the high-level syntactic information of the language. And again. It is trained with supervision **CLICK**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5660471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training data is like this.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1290286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a:t>
            </a:r>
            <a:r>
              <a:rPr lang="en-US" baseline="0" dirty="0"/>
              <a:t> training example in this set up is an ENTIRE language with POS-corpus and its gold typology. Which is estimated from its treebank **CLICK**.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6496945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come to the least interesting part, let zoom into the system to see the architecture. **NEXT**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2372301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Given a POS</a:t>
            </a:r>
            <a:r>
              <a:rPr lang="en-US" baseline="0" dirty="0"/>
              <a:t> corpus. </a:t>
            </a:r>
            <a:r>
              <a:rPr lang="en-US" dirty="0"/>
              <a:t>We first</a:t>
            </a:r>
            <a:r>
              <a:rPr lang="en-US" baseline="0" dirty="0"/>
              <a:t> map **CLICK** it to a vector of surface-form feature. And then use a two layer neural network **CLICK** to predict the typology. The whole system is parameterized by \theta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For the surface form features, we use 2 types. First is the hand features, which are some bigram statistics pre-calculated from u. The second is the neural features.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**CLICK**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Now let’s check out some results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**NEXT**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5894718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run</a:t>
            </a:r>
            <a:r>
              <a:rPr lang="en-US" baseline="0" dirty="0"/>
              <a:t> a RNN in parallel on each POS </a:t>
            </a:r>
            <a:r>
              <a:rPr lang="en-US" baseline="0" dirty="0" err="1"/>
              <a:t>squence</a:t>
            </a:r>
            <a:r>
              <a:rPr lang="en-US" baseline="0" dirty="0"/>
              <a:t> and get the final vector by pooling.</a:t>
            </a:r>
            <a:endParaRPr lang="en-US" dirty="0"/>
          </a:p>
          <a:p>
            <a:endParaRPr lang="en-US" dirty="0"/>
          </a:p>
          <a:p>
            <a:r>
              <a:rPr lang="en-US" dirty="0"/>
              <a:t>Now let’s check out some results.[N]</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5015396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use two datasets. The first is UD [EXPLAIN the split]</a:t>
            </a:r>
          </a:p>
          <a:p>
            <a:r>
              <a:rPr lang="en-US" baseline="0" dirty="0"/>
              <a:t>The second is the GD, </a:t>
            </a:r>
            <a:endParaRPr lang="en-US" dirty="0"/>
          </a:p>
        </p:txBody>
      </p:sp>
      <p:sp>
        <p:nvSpPr>
          <p:cNvPr id="4" name="Slide Number Placeholder 3"/>
          <p:cNvSpPr>
            <a:spLocks noGrp="1"/>
          </p:cNvSpPr>
          <p:nvPr>
            <p:ph type="sldNum" sz="quarter" idx="10"/>
          </p:nvPr>
        </p:nvSpPr>
        <p:spPr/>
        <p:txBody>
          <a:bodyPr/>
          <a:lstStyle/>
          <a:p>
            <a:fld id="{6591EBD3-C39C-A744-A44F-A5876F2FF7BE}" type="slidenum">
              <a:rPr lang="en-US" smtClean="0"/>
              <a:t>83</a:t>
            </a:fld>
            <a:endParaRPr lang="en-US"/>
          </a:p>
        </p:txBody>
      </p:sp>
    </p:spTree>
    <p:extLst>
      <p:ext uri="{BB962C8B-B14F-4D97-AF65-F5344CB8AC3E}">
        <p14:creationId xmlns:p14="http://schemas.microsoft.com/office/powerpoint/2010/main" val="2081395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case] We’re looking for y and theta that </a:t>
            </a:r>
            <a:r>
              <a:rPr lang="en-US" i="1" dirty="0"/>
              <a:t>explain</a:t>
            </a:r>
            <a:r>
              <a:rPr lang="en-US" dirty="0"/>
              <a:t> x.</a:t>
            </a:r>
          </a:p>
          <a:p>
            <a:r>
              <a:rPr lang="en-US" dirty="0"/>
              <a:t>Supervision comes from the theory – the structure of the model.</a:t>
            </a:r>
          </a:p>
          <a:p>
            <a:r>
              <a:rPr lang="en-US" dirty="0"/>
              <a:t>You might need other languages to train p(theta), but if the model has enough structure you can just ignore that term.</a:t>
            </a:r>
          </a:p>
          <a:p>
            <a:endParaRPr lang="en-US" dirty="0"/>
          </a:p>
          <a:p>
            <a:r>
              <a:rPr lang="en-US" dirty="0"/>
              <a:t>We don’t know which way children do it.  Are they little linguists, or do they have a hardwired language acquisition device?</a:t>
            </a:r>
          </a:p>
          <a:p>
            <a:r>
              <a:rPr lang="en-US" dirty="0"/>
              <a:t>This dichotomy shows up elsewhere. </a:t>
            </a:r>
          </a:p>
          <a:p>
            <a:r>
              <a:rPr lang="en-US" dirty="0"/>
              <a:t>By the way, there are intermediate versions, like contrastive estimation</a:t>
            </a:r>
          </a:p>
        </p:txBody>
      </p:sp>
      <p:sp>
        <p:nvSpPr>
          <p:cNvPr id="4" name="Slide Number Placeholder 3"/>
          <p:cNvSpPr>
            <a:spLocks noGrp="1"/>
          </p:cNvSpPr>
          <p:nvPr>
            <p:ph type="sldNum" sz="quarter" idx="10"/>
          </p:nvPr>
        </p:nvSpPr>
        <p:spPr/>
        <p:txBody>
          <a:bodyPr/>
          <a:lstStyle/>
          <a:p>
            <a:fld id="{A6ED4C61-6FE7-4387-B566-CF3FB2CD79D7}" type="slidenum">
              <a:rPr lang="en-US" smtClean="0"/>
              <a:pPr/>
              <a:t>8</a:t>
            </a:fld>
            <a:endParaRPr lang="en-US"/>
          </a:p>
        </p:txBody>
      </p:sp>
    </p:spTree>
    <p:extLst>
      <p:ext uri="{BB962C8B-B14F-4D97-AF65-F5344CB8AC3E}">
        <p14:creationId xmlns:p14="http://schemas.microsoft.com/office/powerpoint/2010/main" val="918974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Cross-validation</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results</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on</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16</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languages</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(20)</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treebanks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9829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Cross-validation</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results</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on</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16</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languages</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(20)</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treebanks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904856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Cross-validation</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results</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on</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16</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languages</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(20)</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treebanks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0195812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Cross-validation</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results</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on</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16</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languages</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(20)</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treebanks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730932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Cross-validation</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results</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on</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16</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languages</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(20)</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treebanks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506666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Cross-validation</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results</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on</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16</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languages</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(20)</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treebanks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272592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the </a:t>
            </a:r>
            <a:r>
              <a:rPr lang="en-US" dirty="0" err="1"/>
              <a:t>epilson</a:t>
            </a:r>
            <a:r>
              <a:rPr lang="en-US" dirty="0"/>
              <a:t>-insensitive</a:t>
            </a:r>
            <a:r>
              <a:rPr lang="en-US" baseline="0" dirty="0"/>
              <a:t> loss </a:t>
            </a:r>
            <a:r>
              <a:rPr lang="en-US" baseline="0" dirty="0" err="1"/>
              <a:t>whick</a:t>
            </a:r>
            <a:r>
              <a:rPr lang="en-US" baseline="0" dirty="0"/>
              <a:t> looks at the previous plots I just showed. **CLICK**</a:t>
            </a:r>
          </a:p>
          <a:p>
            <a:endParaRPr lang="en-US" dirty="0"/>
          </a:p>
          <a:p>
            <a:r>
              <a:rPr lang="en-US" dirty="0"/>
              <a:t>If the dots</a:t>
            </a:r>
            <a:r>
              <a:rPr lang="en-US" baseline="0" dirty="0"/>
              <a:t> fall </a:t>
            </a:r>
            <a:r>
              <a:rPr lang="en-US" dirty="0"/>
              <a:t>inside</a:t>
            </a:r>
            <a:r>
              <a:rPr lang="en-US" baseline="0" dirty="0"/>
              <a:t> the region **CLICK**, we won</a:t>
            </a:r>
            <a:r>
              <a:rPr lang="mr-IN" baseline="0" dirty="0"/>
              <a:t>’</a:t>
            </a:r>
            <a:r>
              <a:rPr lang="en-US" baseline="0" dirty="0"/>
              <a:t>t penalize. If not, the penalty is proportional to the difference **CLICK**</a:t>
            </a:r>
          </a:p>
          <a:p>
            <a:endParaRPr lang="en-US" baseline="0" dirty="0"/>
          </a:p>
          <a:p>
            <a:r>
              <a:rPr lang="en-US" baseline="0" dirty="0"/>
              <a:t>So how is the system compared to the grammar induction?</a:t>
            </a:r>
          </a:p>
          <a:p>
            <a:endParaRPr lang="en-US" baseline="0" dirty="0"/>
          </a:p>
          <a:p>
            <a:r>
              <a:rPr lang="en-US" baseline="0" dirty="0"/>
              <a:t>**NEXT**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6631662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Cross-validation</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results</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on</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16</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languages</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(20)</a:t>
            </a:r>
            <a:r>
              <a:rPr lang="zh-CN" altLang="en-US" sz="1200" b="0" i="0" kern="1200" baseline="0" dirty="0">
                <a:solidFill>
                  <a:schemeClr val="tx1"/>
                </a:solidFill>
                <a:effectLst/>
                <a:latin typeface="+mn-lt"/>
                <a:ea typeface="+mn-ea"/>
                <a:cs typeface="+mn-cs"/>
              </a:rPr>
              <a:t> </a:t>
            </a:r>
            <a:r>
              <a:rPr lang="en-US" altLang="zh-CN" sz="1200" b="0" i="0" kern="1200" baseline="0" dirty="0">
                <a:solidFill>
                  <a:schemeClr val="tx1"/>
                </a:solidFill>
                <a:effectLst/>
                <a:latin typeface="+mn-lt"/>
                <a:ea typeface="+mn-ea"/>
                <a:cs typeface="+mn-cs"/>
              </a:rPr>
              <a:t>treebanks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962444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start from 20 real treebanks **CLICK**, then we permute **CLICK** their word order to get about 8000 synthetic treebanks. **CLICK** </a:t>
            </a:r>
          </a:p>
          <a:p>
            <a:endParaRPr lang="en-US" baseline="0" dirty="0"/>
          </a:p>
          <a:p>
            <a:r>
              <a:rPr lang="en-US" baseline="0" dirty="0"/>
              <a:t>And then we count **CLICK** left and right dependencies in each treebank to get the true directionalities.</a:t>
            </a:r>
          </a:p>
          <a:p>
            <a:endParaRPr lang="en-US" baseline="0" dirty="0"/>
          </a:p>
          <a:p>
            <a:r>
              <a:rPr lang="en-US" baseline="0" dirty="0"/>
              <a:t>Now we train **CLICK** our neural net to predict the true directionalities from just the POS sequences.</a:t>
            </a:r>
          </a:p>
          <a:p>
            <a:endParaRPr lang="en-US" baseline="0" dirty="0"/>
          </a:p>
          <a:p>
            <a:r>
              <a:rPr lang="en-US" baseline="0" dirty="0"/>
              <a:t>The neural net can now make such predictions **CLICK** on a language it's never seen.</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123235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at least know the upper part of this</a:t>
            </a:r>
            <a:r>
              <a:rPr lang="en-US" baseline="0" dirty="0"/>
              <a:t> approach works well. How about the lower part **CLICK**?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142300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And this brings us to the second part of the talk, which is kind of “out there,” hence the new slide background.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If you know the game of throne, This language is called </a:t>
            </a:r>
            <a:r>
              <a:rPr lang="en-US" baseline="0" dirty="0" err="1"/>
              <a:t>Dothraki</a:t>
            </a:r>
            <a:r>
              <a:rPr lang="en-US" baseline="0" dirty="0"/>
              <a:t>. I don’t expect you to understand this. Just some </a:t>
            </a:r>
            <a:r>
              <a:rPr lang="en-US" baseline="0" dirty="0" err="1"/>
              <a:t>earier</a:t>
            </a:r>
            <a:r>
              <a:rPr lang="en-US" baseline="0" dirty="0"/>
              <a:t> question. it is a SVO or SOV language? Or even harder. Can you guess it’s grammar?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WAIT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How about this one?</a:t>
            </a:r>
            <a:r>
              <a:rPr lang="zh-CN" altLang="en-US" baseline="0" dirty="0"/>
              <a:t> </a:t>
            </a:r>
            <a:r>
              <a:rPr lang="en-US" altLang="zh-CN" baseline="0" dirty="0"/>
              <a:t>It is not even in </a:t>
            </a:r>
            <a:r>
              <a:rPr lang="en-US" sz="1200" b="0" i="0" kern="1200" dirty="0">
                <a:solidFill>
                  <a:schemeClr val="tx1"/>
                </a:solidFill>
                <a:effectLst/>
                <a:latin typeface="+mn-lt"/>
                <a:ea typeface="+mn-ea"/>
                <a:cs typeface="+mn-cs"/>
              </a:rPr>
              <a:t>Latin alphabet</a:t>
            </a:r>
            <a:r>
              <a:rPr lang="en-US" b="0"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WAIT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They are hard, right? So let’s cheat</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531734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a:t>
            </a:r>
            <a:r>
              <a:rPr lang="en-US" baseline="0" dirty="0"/>
              <a:t> is, if we know the gold typology, can we build a nice parser? Can we also publish a paper about that? </a:t>
            </a:r>
          </a:p>
          <a:p>
            <a:endParaRPr lang="en-US" baseline="0" dirty="0"/>
          </a:p>
          <a:p>
            <a:r>
              <a:rPr lang="en-US" baseline="0" dirty="0"/>
              <a:t>Sorry, you are scooped **NEXT**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083134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done that before,</a:t>
            </a:r>
            <a:r>
              <a:rPr lang="en-US" baseline="0" dirty="0"/>
              <a:t> call multi-source transfer. Instead of exploiting the unparsed corpus, these works assume a set of gold typological features are available for the target language, which the most well known one is WALS. **CLICK**</a:t>
            </a:r>
          </a:p>
          <a:p>
            <a:endParaRPr lang="en-US" baseline="0" dirty="0"/>
          </a:p>
          <a:p>
            <a:r>
              <a:rPr lang="en-US" baseline="0" dirty="0"/>
              <a:t>**NEXT**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0141791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let’s do some real work. In our recent TACL submission, we proposed a parser just in this sort. Different from the previous paper, the typology in this work only serves as a submodule which is tuned specifically useful for parsing by end-to-end training. That is **NEXT**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3487830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In</a:t>
            </a:r>
            <a:r>
              <a:rPr lang="en-US" baseline="0" dirty="0"/>
              <a:t> the past work, we used a sigmoid to enforce each output to be a probability, which it not necessary in this work **NEXT**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105975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a:t>
            </a:r>
            <a:r>
              <a:rPr lang="en-US" baseline="0" dirty="0"/>
              <a:t> difference </a:t>
            </a:r>
            <a:r>
              <a:rPr lang="en-US" baseline="0" dirty="0" err="1"/>
              <a:t>betwee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2054968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lets look **CLICK** at the architecture of the parser. </a:t>
            </a:r>
            <a:r>
              <a:rPr lang="en-US" dirty="0"/>
              <a:t>In fact,</a:t>
            </a:r>
            <a:r>
              <a:rPr lang="en-US" baseline="0" dirty="0"/>
              <a:t> it could be very flexible by simply introducing the typology vector into an existing local parser. **NEXT**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2753374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our work, we use the arc-factored graph-based parser by </a:t>
            </a:r>
            <a:r>
              <a:rPr lang="en-US" baseline="0" dirty="0" err="1"/>
              <a:t>Kiperwasser</a:t>
            </a:r>
            <a:r>
              <a:rPr lang="en-US" baseline="0" dirty="0"/>
              <a:t>, which was the STOA parser by the time of publishing. The modification is simple **NEXT**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7027032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a:t>
            </a:r>
            <a:r>
              <a:rPr lang="en-US" baseline="0" dirty="0"/>
              <a:t> </a:t>
            </a:r>
            <a:r>
              <a:rPr lang="en-US" baseline="0" dirty="0" err="1"/>
              <a:t>concatenenate</a:t>
            </a:r>
            <a:r>
              <a:rPr lang="en-US" baseline="0" dirty="0"/>
              <a:t> the Typology vector to the 1-hot embedding of each POS tag.</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2894412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more specific in our work,</a:t>
            </a:r>
            <a:r>
              <a:rPr lang="en-US" baseline="0" dirty="0"/>
              <a:t> let’s use p as a instance of g, which is a mapping from u to its syntactic typology. And the parser also has parameter \</a:t>
            </a:r>
            <a:r>
              <a:rPr lang="en-US" baseline="0" dirty="0" err="1"/>
              <a:t>gama</a:t>
            </a:r>
            <a:r>
              <a:rPr lang="en-US" baseline="0" dirty="0"/>
              <a:t> which is learnt to incorporate this p(u). Now let’s face the first challenge of this work.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8263693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again,</a:t>
            </a:r>
            <a:r>
              <a:rPr lang="en-US" baseline="0" dirty="0"/>
              <a:t> the parser is trained on many languages. At each time, we first sample a language, and sample a tree from the treebank for training.</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232931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754CADD7-A6D5-444A-B8D3-BDEFB42E01B9}" type="slidenum">
              <a:rPr lang="en-US"/>
              <a:pPr/>
              <a:t>‹#›</a:t>
            </a:fld>
            <a:endParaRPr lang="en-US"/>
          </a:p>
        </p:txBody>
      </p:sp>
    </p:spTree>
    <p:extLst>
      <p:ext uri="{BB962C8B-B14F-4D97-AF65-F5344CB8AC3E}">
        <p14:creationId xmlns:p14="http://schemas.microsoft.com/office/powerpoint/2010/main" val="2545524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321BD3FB-7DB6-45E5-9808-A0F76C374919}" type="slidenum">
              <a:rPr lang="en-US"/>
              <a:pPr/>
              <a:t>‹#›</a:t>
            </a:fld>
            <a:endParaRPr lang="en-US"/>
          </a:p>
        </p:txBody>
      </p:sp>
    </p:spTree>
    <p:extLst>
      <p:ext uri="{BB962C8B-B14F-4D97-AF65-F5344CB8AC3E}">
        <p14:creationId xmlns:p14="http://schemas.microsoft.com/office/powerpoint/2010/main" val="182910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E14DB400-0B2D-41F9-85CF-B1DBA7E33D1B}" type="slidenum">
              <a:rPr lang="en-US"/>
              <a:pPr/>
              <a:t>‹#›</a:t>
            </a:fld>
            <a:endParaRPr lang="en-US"/>
          </a:p>
        </p:txBody>
      </p:sp>
    </p:spTree>
    <p:extLst>
      <p:ext uri="{BB962C8B-B14F-4D97-AF65-F5344CB8AC3E}">
        <p14:creationId xmlns:p14="http://schemas.microsoft.com/office/powerpoint/2010/main" val="2491561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endParaRPr lang="en-US"/>
          </a:p>
        </p:txBody>
      </p:sp>
      <p:sp>
        <p:nvSpPr>
          <p:cNvPr id="4" name="Slide Number Placeholder 3"/>
          <p:cNvSpPr>
            <a:spLocks noGrp="1"/>
          </p:cNvSpPr>
          <p:nvPr>
            <p:ph type="sldNum" sz="quarter" idx="10"/>
          </p:nvPr>
        </p:nvSpPr>
        <p:spPr>
          <a:xfrm>
            <a:off x="8001000" y="6396038"/>
            <a:ext cx="685800" cy="457200"/>
          </a:xfrm>
        </p:spPr>
        <p:txBody>
          <a:bodyPr/>
          <a:lstStyle>
            <a:lvl1pPr>
              <a:defRPr/>
            </a:lvl1pPr>
          </a:lstStyle>
          <a:p>
            <a:fld id="{A6ECC480-1555-475B-B9DD-FD8AF3E7F978}" type="slidenum">
              <a:rPr lang="en-US"/>
              <a:pPr/>
              <a:t>‹#›</a:t>
            </a:fld>
            <a:endParaRPr lang="en-US"/>
          </a:p>
        </p:txBody>
      </p:sp>
    </p:spTree>
    <p:extLst>
      <p:ext uri="{BB962C8B-B14F-4D97-AF65-F5344CB8AC3E}">
        <p14:creationId xmlns:p14="http://schemas.microsoft.com/office/powerpoint/2010/main" val="863068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fld id="{1A340250-65DF-E048-81AB-AB7257A4D743}" type="datetimeFigureOut">
              <a:rPr lang="en-US" smtClean="0">
                <a:solidFill>
                  <a:prstClr val="black">
                    <a:tint val="75000"/>
                  </a:prstClr>
                </a:solidFill>
              </a:rPr>
              <a:pPr>
                <a:defRPr/>
              </a:pPr>
              <a:t>9/21/2018</a:t>
            </a:fld>
            <a:endParaRPr lang="en-US">
              <a:solidFill>
                <a:prstClr val="black">
                  <a:tint val="75000"/>
                </a:prstClr>
              </a:solidFill>
            </a:endParaRPr>
          </a:p>
        </p:txBody>
      </p:sp>
      <p:sp>
        <p:nvSpPr>
          <p:cNvPr id="6" name="Footer Placeholder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62018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4" name="Rectangle 6"/>
          <p:cNvSpPr>
            <a:spLocks noGrp="1" noChangeArrowheads="1"/>
          </p:cNvSpPr>
          <p:nvPr>
            <p:ph type="sldNum" sz="quarter" idx="10"/>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5637964-D7A9-45B2-96DF-DFD2E1587136}" type="slidenum">
              <a:rPr lang="en-US"/>
              <a:pPr/>
              <a:t>‹#›</a:t>
            </a:fld>
            <a:endParaRPr lang="en-US"/>
          </a:p>
        </p:txBody>
      </p:sp>
    </p:spTree>
    <p:extLst>
      <p:ext uri="{BB962C8B-B14F-4D97-AF65-F5344CB8AC3E}">
        <p14:creationId xmlns:p14="http://schemas.microsoft.com/office/powerpoint/2010/main" val="324328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latin typeface="Comic Sans MS" pitchFamily="1" charset="0"/>
              <a:cs typeface="Arial" charset="0"/>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latin typeface="Comic Sans MS" pitchFamily="1" charset="0"/>
              <a:cs typeface="Arial" charset="0"/>
            </a:endParaRPr>
          </a:p>
        </p:txBody>
      </p:sp>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6" name="Rectangle 6"/>
          <p:cNvSpPr>
            <a:spLocks noGrp="1" noChangeArrowheads="1"/>
          </p:cNvSpPr>
          <p:nvPr>
            <p:ph type="sldNum" sz="quarter" idx="10"/>
          </p:nvPr>
        </p:nvSpPr>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9DE1205-2570-481F-8800-60FB5913B51D}" type="slidenum">
              <a:rPr lang="en-US"/>
              <a:pPr/>
              <a:t>‹#›</a:t>
            </a:fld>
            <a:endParaRPr lang="en-US"/>
          </a:p>
        </p:txBody>
      </p:sp>
    </p:spTree>
    <p:extLst>
      <p:ext uri="{BB962C8B-B14F-4D97-AF65-F5344CB8AC3E}">
        <p14:creationId xmlns:p14="http://schemas.microsoft.com/office/powerpoint/2010/main" val="3359942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5" name="Rectangle 6"/>
          <p:cNvSpPr>
            <a:spLocks noGrp="1" noChangeArrowheads="1"/>
          </p:cNvSpPr>
          <p:nvPr>
            <p:ph type="sldNum" sz="quarter" idx="11"/>
          </p:nvPr>
        </p:nvSpPr>
        <p:spPr>
          <a:ln/>
        </p:spPr>
        <p:txBody>
          <a:bodyPr/>
          <a:lstStyle>
            <a:lvl1pPr>
              <a:defRPr/>
            </a:lvl1pPr>
          </a:lstStyle>
          <a:p>
            <a:fld id="{9E341715-9CEB-4AD1-81BC-11CFD79ABC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2762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5" name="Rectangle 6"/>
          <p:cNvSpPr>
            <a:spLocks noGrp="1" noChangeArrowheads="1"/>
          </p:cNvSpPr>
          <p:nvPr>
            <p:ph type="sldNum" sz="quarter" idx="11"/>
          </p:nvPr>
        </p:nvSpPr>
        <p:spPr>
          <a:ln/>
        </p:spPr>
        <p:txBody>
          <a:bodyPr/>
          <a:lstStyle>
            <a:lvl1pPr>
              <a:defRPr/>
            </a:lvl1pPr>
          </a:lstStyle>
          <a:p>
            <a:fld id="{45E6479D-61A4-4A1E-8A5C-E0AD0600EC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7221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5" name="Rectangle 6"/>
          <p:cNvSpPr>
            <a:spLocks noGrp="1" noChangeArrowheads="1"/>
          </p:cNvSpPr>
          <p:nvPr>
            <p:ph type="sldNum" sz="quarter" idx="11"/>
          </p:nvPr>
        </p:nvSpPr>
        <p:spPr>
          <a:ln/>
        </p:spPr>
        <p:txBody>
          <a:bodyPr/>
          <a:lstStyle>
            <a:lvl1pPr>
              <a:defRPr/>
            </a:lvl1pPr>
          </a:lstStyle>
          <a:p>
            <a:fld id="{4D996D13-90DD-4D8D-8766-BC00FCB95F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444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6" name="Rectangle 6"/>
          <p:cNvSpPr>
            <a:spLocks noGrp="1" noChangeArrowheads="1"/>
          </p:cNvSpPr>
          <p:nvPr>
            <p:ph type="sldNum" sz="quarter" idx="11"/>
          </p:nvPr>
        </p:nvSpPr>
        <p:spPr>
          <a:ln/>
        </p:spPr>
        <p:txBody>
          <a:bodyPr/>
          <a:lstStyle>
            <a:lvl1pPr>
              <a:defRPr/>
            </a:lvl1pPr>
          </a:lstStyle>
          <a:p>
            <a:fld id="{A57D7778-2045-4782-9A97-063A478354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456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31A35EC1-B1B4-4FA8-B2AD-670C5F0CF62D}" type="slidenum">
              <a:rPr lang="en-US"/>
              <a:pPr/>
              <a:t>‹#›</a:t>
            </a:fld>
            <a:endParaRPr lang="en-US"/>
          </a:p>
        </p:txBody>
      </p:sp>
    </p:spTree>
    <p:extLst>
      <p:ext uri="{BB962C8B-B14F-4D97-AF65-F5344CB8AC3E}">
        <p14:creationId xmlns:p14="http://schemas.microsoft.com/office/powerpoint/2010/main" val="412752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8" name="Rectangle 6"/>
          <p:cNvSpPr>
            <a:spLocks noGrp="1" noChangeArrowheads="1"/>
          </p:cNvSpPr>
          <p:nvPr>
            <p:ph type="sldNum" sz="quarter" idx="11"/>
          </p:nvPr>
        </p:nvSpPr>
        <p:spPr>
          <a:ln/>
        </p:spPr>
        <p:txBody>
          <a:bodyPr/>
          <a:lstStyle>
            <a:lvl1pPr>
              <a:defRPr/>
            </a:lvl1pPr>
          </a:lstStyle>
          <a:p>
            <a:fld id="{323522C6-E11F-4311-BF26-DE8CA99C4E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6782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4" name="Rectangle 6"/>
          <p:cNvSpPr>
            <a:spLocks noGrp="1" noChangeArrowheads="1"/>
          </p:cNvSpPr>
          <p:nvPr>
            <p:ph type="sldNum" sz="quarter" idx="11"/>
          </p:nvPr>
        </p:nvSpPr>
        <p:spPr>
          <a:ln/>
        </p:spPr>
        <p:txBody>
          <a:bodyPr/>
          <a:lstStyle>
            <a:lvl1pPr>
              <a:defRPr/>
            </a:lvl1pPr>
          </a:lstStyle>
          <a:p>
            <a:fld id="{B3C1ADC2-47ED-4E27-B102-31D3C424DE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4906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3" name="Rectangle 6"/>
          <p:cNvSpPr>
            <a:spLocks noGrp="1" noChangeArrowheads="1"/>
          </p:cNvSpPr>
          <p:nvPr>
            <p:ph type="sldNum" sz="quarter" idx="11"/>
          </p:nvPr>
        </p:nvSpPr>
        <p:spPr>
          <a:ln/>
        </p:spPr>
        <p:txBody>
          <a:bodyPr/>
          <a:lstStyle>
            <a:lvl1pPr>
              <a:defRPr/>
            </a:lvl1pPr>
          </a:lstStyle>
          <a:p>
            <a:fld id="{DF10AEE9-A528-47E5-8072-8936E1782D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7815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6" name="Rectangle 6"/>
          <p:cNvSpPr>
            <a:spLocks noGrp="1" noChangeArrowheads="1"/>
          </p:cNvSpPr>
          <p:nvPr>
            <p:ph type="sldNum" sz="quarter" idx="11"/>
          </p:nvPr>
        </p:nvSpPr>
        <p:spPr>
          <a:ln/>
        </p:spPr>
        <p:txBody>
          <a:bodyPr/>
          <a:lstStyle>
            <a:lvl1pPr>
              <a:defRPr/>
            </a:lvl1pPr>
          </a:lstStyle>
          <a:p>
            <a:fld id="{0E78D7A9-2E2A-4A82-AD19-8F1EA1C889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4672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6" name="Rectangle 6"/>
          <p:cNvSpPr>
            <a:spLocks noGrp="1" noChangeArrowheads="1"/>
          </p:cNvSpPr>
          <p:nvPr>
            <p:ph type="sldNum" sz="quarter" idx="11"/>
          </p:nvPr>
        </p:nvSpPr>
        <p:spPr>
          <a:ln/>
        </p:spPr>
        <p:txBody>
          <a:bodyPr/>
          <a:lstStyle>
            <a:lvl1pPr>
              <a:defRPr/>
            </a:lvl1pPr>
          </a:lstStyle>
          <a:p>
            <a:fld id="{ECF45067-C85B-4ED1-8406-808E1236AC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4967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5" name="Rectangle 6"/>
          <p:cNvSpPr>
            <a:spLocks noGrp="1" noChangeArrowheads="1"/>
          </p:cNvSpPr>
          <p:nvPr>
            <p:ph type="sldNum" sz="quarter" idx="11"/>
          </p:nvPr>
        </p:nvSpPr>
        <p:spPr>
          <a:ln/>
        </p:spPr>
        <p:txBody>
          <a:bodyPr/>
          <a:lstStyle>
            <a:lvl1pPr>
              <a:defRPr/>
            </a:lvl1pPr>
          </a:lstStyle>
          <a:p>
            <a:fld id="{AF76D230-DED5-42C2-8E81-DB9E409F60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3497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Eisner &amp; Tromble - HLT-NAACL Workshop on Computationally Hard Methods and Joint Inference in NLP - June 2006</a:t>
            </a:r>
          </a:p>
        </p:txBody>
      </p:sp>
      <p:sp>
        <p:nvSpPr>
          <p:cNvPr id="5" name="Rectangle 6"/>
          <p:cNvSpPr>
            <a:spLocks noGrp="1" noChangeArrowheads="1"/>
          </p:cNvSpPr>
          <p:nvPr>
            <p:ph type="sldNum" sz="quarter" idx="11"/>
          </p:nvPr>
        </p:nvSpPr>
        <p:spPr>
          <a:ln/>
        </p:spPr>
        <p:txBody>
          <a:bodyPr/>
          <a:lstStyle>
            <a:lvl1pPr>
              <a:defRPr/>
            </a:lvl1pPr>
          </a:lstStyle>
          <a:p>
            <a:fld id="{843B5A3F-41E4-45FF-A424-BD9CB469FF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3611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C880507-22FA-384F-8165-2AC3D48E02F7}" type="datetime1">
              <a:rPr lang="en-US" smtClean="0"/>
              <a:t>9/21/2018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962654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FD3DA91-7784-F34F-B76F-2A9609AC32C4}" type="datetime1">
              <a:rPr lang="en-US" smtClean="0"/>
              <a:t>9/21/2018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pPr>
                <a:defRPr/>
              </a:pPr>
              <a:t>‹#›</a:t>
            </a:fld>
            <a:endParaRPr lang="en-US"/>
          </a:p>
        </p:txBody>
      </p:sp>
    </p:spTree>
    <p:extLst>
      <p:ext uri="{BB962C8B-B14F-4D97-AF65-F5344CB8AC3E}">
        <p14:creationId xmlns:p14="http://schemas.microsoft.com/office/powerpoint/2010/main" val="1674026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D717D75-6D5C-7F4E-8B52-03C6E13A77BB}" type="datetime1">
              <a:rPr lang="en-US" smtClean="0"/>
              <a:t>9/21/2018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pPr>
                <a:defRPr/>
              </a:pPr>
              <a:t>‹#›</a:t>
            </a:fld>
            <a:endParaRPr lang="en-US"/>
          </a:p>
        </p:txBody>
      </p:sp>
    </p:spTree>
    <p:extLst>
      <p:ext uri="{BB962C8B-B14F-4D97-AF65-F5344CB8AC3E}">
        <p14:creationId xmlns:p14="http://schemas.microsoft.com/office/powerpoint/2010/main" val="988454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964017D8-25AA-403E-8CD6-09F9A0A99735}" type="slidenum">
              <a:rPr lang="en-US"/>
              <a:pPr/>
              <a:t>‹#›</a:t>
            </a:fld>
            <a:endParaRPr lang="en-US"/>
          </a:p>
        </p:txBody>
      </p:sp>
    </p:spTree>
    <p:extLst>
      <p:ext uri="{BB962C8B-B14F-4D97-AF65-F5344CB8AC3E}">
        <p14:creationId xmlns:p14="http://schemas.microsoft.com/office/powerpoint/2010/main" val="17739186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23D2E269-93A2-3E4E-A51E-8544FC6DA212}" type="datetime1">
              <a:rPr lang="en-US" smtClean="0"/>
              <a:t>9/21/2018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pPr>
                <a:defRPr/>
              </a:pPr>
              <a:t>‹#›</a:t>
            </a:fld>
            <a:endParaRPr lang="en-US"/>
          </a:p>
        </p:txBody>
      </p:sp>
    </p:spTree>
    <p:extLst>
      <p:ext uri="{BB962C8B-B14F-4D97-AF65-F5344CB8AC3E}">
        <p14:creationId xmlns:p14="http://schemas.microsoft.com/office/powerpoint/2010/main" val="1026242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F8247E96-F4A3-8745-830D-69BB38BB4AD6}" type="datetime1">
              <a:rPr lang="en-US" smtClean="0"/>
              <a:t>9/21/2018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pPr>
                <a:defRPr/>
              </a:pPr>
              <a:t>‹#›</a:t>
            </a:fld>
            <a:endParaRPr lang="en-US"/>
          </a:p>
        </p:txBody>
      </p:sp>
    </p:spTree>
    <p:extLst>
      <p:ext uri="{BB962C8B-B14F-4D97-AF65-F5344CB8AC3E}">
        <p14:creationId xmlns:p14="http://schemas.microsoft.com/office/powerpoint/2010/main" val="597443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387BAFAB-1EC5-D94E-9953-D5400FAB49CC}" type="datetime1">
              <a:rPr lang="en-US" smtClean="0"/>
              <a:t>9/21/2018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pPr>
                <a:defRPr/>
              </a:pPr>
              <a:t>‹#›</a:t>
            </a:fld>
            <a:endParaRPr lang="en-US"/>
          </a:p>
        </p:txBody>
      </p:sp>
    </p:spTree>
    <p:extLst>
      <p:ext uri="{BB962C8B-B14F-4D97-AF65-F5344CB8AC3E}">
        <p14:creationId xmlns:p14="http://schemas.microsoft.com/office/powerpoint/2010/main" val="27946982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8C7D5C-AD83-C249-BC34-BF51AC9E29C0}" type="datetime1">
              <a:rPr lang="en-US" smtClean="0"/>
              <a:t>9/21/2018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pPr>
                <a:defRPr/>
              </a:pPr>
              <a:t>‹#›</a:t>
            </a:fld>
            <a:endParaRPr lang="en-US"/>
          </a:p>
        </p:txBody>
      </p:sp>
    </p:spTree>
    <p:extLst>
      <p:ext uri="{BB962C8B-B14F-4D97-AF65-F5344CB8AC3E}">
        <p14:creationId xmlns:p14="http://schemas.microsoft.com/office/powerpoint/2010/main" val="25032131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6B12D3B-638B-6843-A2C4-375E809ED966}" type="datetime1">
              <a:rPr lang="en-US" smtClean="0"/>
              <a:t>9/21/2018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pPr>
                <a:defRPr/>
              </a:pPr>
              <a:t>‹#›</a:t>
            </a:fld>
            <a:endParaRPr lang="en-US"/>
          </a:p>
        </p:txBody>
      </p:sp>
    </p:spTree>
    <p:extLst>
      <p:ext uri="{BB962C8B-B14F-4D97-AF65-F5344CB8AC3E}">
        <p14:creationId xmlns:p14="http://schemas.microsoft.com/office/powerpoint/2010/main" val="1560326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CE84052-F782-594A-9308-F9EE3136C137}" type="datetime1">
              <a:rPr lang="en-US" smtClean="0"/>
              <a:t>9/21/2018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pPr>
                <a:defRPr/>
              </a:pPr>
              <a:t>‹#›</a:t>
            </a:fld>
            <a:endParaRPr lang="en-US"/>
          </a:p>
        </p:txBody>
      </p:sp>
    </p:spTree>
    <p:extLst>
      <p:ext uri="{BB962C8B-B14F-4D97-AF65-F5344CB8AC3E}">
        <p14:creationId xmlns:p14="http://schemas.microsoft.com/office/powerpoint/2010/main" val="723055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3E2C2E8-A52C-B045-8121-43440217924E}" type="datetime1">
              <a:rPr lang="en-US" smtClean="0"/>
              <a:t>9/21/2018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pPr>
                <a:defRPr/>
              </a:pPr>
              <a:t>‹#›</a:t>
            </a:fld>
            <a:endParaRPr lang="en-US"/>
          </a:p>
        </p:txBody>
      </p:sp>
    </p:spTree>
    <p:extLst>
      <p:ext uri="{BB962C8B-B14F-4D97-AF65-F5344CB8AC3E}">
        <p14:creationId xmlns:p14="http://schemas.microsoft.com/office/powerpoint/2010/main" val="169327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7A5FE23-7DEE-7C40-85EA-8124E354A9A6}" type="datetime1">
              <a:rPr lang="en-US" smtClean="0"/>
              <a:t>9/21/2018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pPr>
                <a:defRPr/>
              </a:pPr>
              <a:t>‹#›</a:t>
            </a:fld>
            <a:endParaRPr lang="en-US"/>
          </a:p>
        </p:txBody>
      </p:sp>
    </p:spTree>
    <p:extLst>
      <p:ext uri="{BB962C8B-B14F-4D97-AF65-F5344CB8AC3E}">
        <p14:creationId xmlns:p14="http://schemas.microsoft.com/office/powerpoint/2010/main" val="2331638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3C9242E7-2554-422E-B1C1-417DD327DFB2}" type="slidenum">
              <a:rPr lang="en-US"/>
              <a:pPr/>
              <a:t>‹#›</a:t>
            </a:fld>
            <a:endParaRPr lang="en-US"/>
          </a:p>
        </p:txBody>
      </p:sp>
    </p:spTree>
    <p:extLst>
      <p:ext uri="{BB962C8B-B14F-4D97-AF65-F5344CB8AC3E}">
        <p14:creationId xmlns:p14="http://schemas.microsoft.com/office/powerpoint/2010/main" val="351181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1738A897-A668-470B-BFEC-E7F252AA38F4}" type="slidenum">
              <a:rPr lang="en-US"/>
              <a:pPr/>
              <a:t>‹#›</a:t>
            </a:fld>
            <a:endParaRPr lang="en-US"/>
          </a:p>
        </p:txBody>
      </p:sp>
    </p:spTree>
    <p:extLst>
      <p:ext uri="{BB962C8B-B14F-4D97-AF65-F5344CB8AC3E}">
        <p14:creationId xmlns:p14="http://schemas.microsoft.com/office/powerpoint/2010/main" val="3291187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B610AC97-D399-4DEC-A06D-2D4A1956D760}" type="slidenum">
              <a:rPr lang="en-US"/>
              <a:pPr/>
              <a:t>‹#›</a:t>
            </a:fld>
            <a:endParaRPr lang="en-US"/>
          </a:p>
        </p:txBody>
      </p:sp>
    </p:spTree>
    <p:extLst>
      <p:ext uri="{BB962C8B-B14F-4D97-AF65-F5344CB8AC3E}">
        <p14:creationId xmlns:p14="http://schemas.microsoft.com/office/powerpoint/2010/main" val="2871765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AD46D94E-5029-4D3C-BD45-99C0389A0384}" type="slidenum">
              <a:rPr lang="en-US"/>
              <a:pPr/>
              <a:t>‹#›</a:t>
            </a:fld>
            <a:endParaRPr lang="en-US"/>
          </a:p>
        </p:txBody>
      </p:sp>
    </p:spTree>
    <p:extLst>
      <p:ext uri="{BB962C8B-B14F-4D97-AF65-F5344CB8AC3E}">
        <p14:creationId xmlns:p14="http://schemas.microsoft.com/office/powerpoint/2010/main" val="1447841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E04ADC52-5691-42A6-BB57-D4D05ADA93AA}" type="slidenum">
              <a:rPr lang="en-US"/>
              <a:pPr/>
              <a:t>‹#›</a:t>
            </a:fld>
            <a:endParaRPr lang="en-US"/>
          </a:p>
        </p:txBody>
      </p:sp>
    </p:spTree>
    <p:extLst>
      <p:ext uri="{BB962C8B-B14F-4D97-AF65-F5344CB8AC3E}">
        <p14:creationId xmlns:p14="http://schemas.microsoft.com/office/powerpoint/2010/main" val="2474431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89B3067B-0B02-497D-82D4-611B321B17D8}" type="slidenum">
              <a:rPr lang="en-US"/>
              <a:pPr/>
              <a:t>‹#›</a:t>
            </a:fld>
            <a:endParaRPr lang="en-US"/>
          </a:p>
        </p:txBody>
      </p:sp>
    </p:spTree>
    <p:extLst>
      <p:ext uri="{BB962C8B-B14F-4D97-AF65-F5344CB8AC3E}">
        <p14:creationId xmlns:p14="http://schemas.microsoft.com/office/powerpoint/2010/main" val="96174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874499"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sldNum" sz="quarter" idx="4"/>
          </p:nvPr>
        </p:nvSpPr>
        <p:spPr bwMode="auto">
          <a:xfrm>
            <a:off x="8001000" y="6396038"/>
            <a:ext cx="685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mj-lt"/>
              </a:defRPr>
            </a:lvl1pPr>
          </a:lstStyle>
          <a:p>
            <a:fld id="{280A8EE3-9381-4A02-9F91-6E5406980230}" type="slidenum">
              <a:rPr lang="en-US"/>
              <a:pPr/>
              <a:t>‹#›</a:t>
            </a:fld>
            <a:endParaRPr lang="en-US"/>
          </a:p>
        </p:txBody>
      </p:sp>
      <p:sp>
        <p:nvSpPr>
          <p:cNvPr id="410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latin typeface="Comic Sans MS" pitchFamily="1" charset="0"/>
              <a:cs typeface="Arial" charset="0"/>
            </a:endParaRPr>
          </a:p>
        </p:txBody>
      </p:sp>
      <p:sp>
        <p:nvSpPr>
          <p:cNvPr id="410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latin typeface="Comic Sans MS" pitchFamily="1" charset="0"/>
              <a:cs typeface="Arial" charset="0"/>
            </a:endParaRPr>
          </a:p>
        </p:txBody>
      </p:sp>
      <p:pic>
        <p:nvPicPr>
          <p:cNvPr id="874503" name="Picture 7" descr="university.small.vertical.blue.500px.png"/>
          <p:cNvPicPr>
            <a:picLocks noChangeAspect="1" noChangeArrowheads="1"/>
          </p:cNvPicPr>
          <p:nvPr/>
        </p:nvPicPr>
        <p:blipFill>
          <a:blip r:embed="rId1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8600" y="5908675"/>
            <a:ext cx="1905000" cy="122396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45" r:id="rId12"/>
    <p:sldLayoutId id="2147484577" r:id="rId13"/>
  </p:sldLayoutIdLst>
  <p:hf hdr="0" ftr="0" dt="0"/>
  <p:txStyles>
    <p:titleStyle>
      <a:lvl1pPr algn="l" rtl="0" fontAlgn="base">
        <a:spcBef>
          <a:spcPct val="0"/>
        </a:spcBef>
        <a:spcAft>
          <a:spcPct val="0"/>
        </a:spcAft>
        <a:defRPr sz="4200" kern="1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2pPr>
      <a:lvl3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3pPr>
      <a:lvl4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4pPr>
      <a:lvl5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5pPr>
      <a:lvl6pPr marL="4572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6pPr>
      <a:lvl7pPr marL="9144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7pPr>
      <a:lvl8pPr marL="13716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8pPr>
      <a:lvl9pPr marL="18288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173"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9265097"/>
      </p:ext>
    </p:extLst>
  </p:cSld>
  <p:clrMap bg1="lt1" tx1="dk1" bg2="lt2" tx2="dk2" accent1="accent1" accent2="accent2" accent3="accent3" accent4="accent4" accent5="accent5" accent6="accent6" hlink="hlink" folHlink="folHlink"/>
  <p:sldLayoutIdLst>
    <p:sldLayoutId id="2147483850" r:id="rId1"/>
    <p:sldLayoutId id="2147483847" r:id="rId2"/>
  </p:sldLayoutIdLst>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 charset="0"/>
          <a:cs typeface="Arial" charset="0"/>
        </a:defRPr>
      </a:lvl2pPr>
      <a:lvl3pPr algn="l" rtl="0" eaLnBrk="0" fontAlgn="base" hangingPunct="0">
        <a:spcBef>
          <a:spcPct val="0"/>
        </a:spcBef>
        <a:spcAft>
          <a:spcPct val="0"/>
        </a:spcAft>
        <a:defRPr sz="4200">
          <a:solidFill>
            <a:schemeClr val="tx2"/>
          </a:solidFill>
          <a:latin typeface="Garamond" pitchFamily="1" charset="0"/>
          <a:cs typeface="Arial" charset="0"/>
        </a:defRPr>
      </a:lvl3pPr>
      <a:lvl4pPr algn="l" rtl="0" eaLnBrk="0" fontAlgn="base" hangingPunct="0">
        <a:spcBef>
          <a:spcPct val="0"/>
        </a:spcBef>
        <a:spcAft>
          <a:spcPct val="0"/>
        </a:spcAft>
        <a:defRPr sz="4200">
          <a:solidFill>
            <a:schemeClr val="tx2"/>
          </a:solidFill>
          <a:latin typeface="Garamond" pitchFamily="1" charset="0"/>
          <a:cs typeface="Arial" charset="0"/>
        </a:defRPr>
      </a:lvl4pPr>
      <a:lvl5pPr algn="l" rtl="0" eaLnBrk="0" fontAlgn="base" hangingPunct="0">
        <a:spcBef>
          <a:spcPct val="0"/>
        </a:spcBef>
        <a:spcAft>
          <a:spcPct val="0"/>
        </a:spcAft>
        <a:defRPr sz="4200">
          <a:solidFill>
            <a:schemeClr val="tx2"/>
          </a:solidFill>
          <a:latin typeface="Garamond" pitchFamily="1" charset="0"/>
          <a:cs typeface="Arial" charset="0"/>
        </a:defRPr>
      </a:lvl5pPr>
      <a:lvl6pPr marL="457200" algn="l" rtl="0" fontAlgn="base">
        <a:spcBef>
          <a:spcPct val="0"/>
        </a:spcBef>
        <a:spcAft>
          <a:spcPct val="0"/>
        </a:spcAft>
        <a:defRPr sz="4200">
          <a:solidFill>
            <a:schemeClr val="tx2"/>
          </a:solidFill>
          <a:latin typeface="Garamond" pitchFamily="1" charset="0"/>
          <a:cs typeface="Arial" charset="0"/>
        </a:defRPr>
      </a:lvl6pPr>
      <a:lvl7pPr marL="914400" algn="l" rtl="0" fontAlgn="base">
        <a:spcBef>
          <a:spcPct val="0"/>
        </a:spcBef>
        <a:spcAft>
          <a:spcPct val="0"/>
        </a:spcAft>
        <a:defRPr sz="4200">
          <a:solidFill>
            <a:schemeClr val="tx2"/>
          </a:solidFill>
          <a:latin typeface="Garamond" pitchFamily="1" charset="0"/>
          <a:cs typeface="Arial" charset="0"/>
        </a:defRPr>
      </a:lvl7pPr>
      <a:lvl8pPr marL="1371600" algn="l" rtl="0" fontAlgn="base">
        <a:spcBef>
          <a:spcPct val="0"/>
        </a:spcBef>
        <a:spcAft>
          <a:spcPct val="0"/>
        </a:spcAft>
        <a:defRPr sz="4200">
          <a:solidFill>
            <a:schemeClr val="tx2"/>
          </a:solidFill>
          <a:latin typeface="Garamond" pitchFamily="1" charset="0"/>
          <a:cs typeface="Arial" charset="0"/>
        </a:defRPr>
      </a:lvl8pPr>
      <a:lvl9pPr marL="1828800" algn="l" rtl="0" fontAlgn="base">
        <a:spcBef>
          <a:spcPct val="0"/>
        </a:spcBef>
        <a:spcAft>
          <a:spcPct val="0"/>
        </a:spcAft>
        <a:defRPr sz="4200">
          <a:solidFill>
            <a:schemeClr val="tx2"/>
          </a:solidFill>
          <a:latin typeface="Garamond" pitchFamily="1"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1" name="Rectangle 5"/>
          <p:cNvSpPr>
            <a:spLocks noGrp="1" noChangeArrowheads="1"/>
          </p:cNvSpPr>
          <p:nvPr>
            <p:ph type="ftr" sz="quarter" idx="3"/>
          </p:nvPr>
        </p:nvSpPr>
        <p:spPr bwMode="auto">
          <a:xfrm>
            <a:off x="228600" y="6400800"/>
            <a:ext cx="762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mj-lt"/>
                <a:cs typeface="Arial" charset="0"/>
              </a:defRPr>
            </a:lvl1pPr>
          </a:lstStyle>
          <a:p>
            <a:pPr eaLnBrk="1" hangingPunct="1">
              <a:spcBef>
                <a:spcPct val="0"/>
              </a:spcBef>
              <a:buClrTx/>
              <a:buSzTx/>
              <a:buFontTx/>
              <a:buNone/>
              <a:defRPr/>
            </a:pPr>
            <a:r>
              <a:rPr lang="en-US">
                <a:solidFill>
                  <a:srgbClr val="000000"/>
                </a:solidFill>
              </a:rPr>
              <a:t>Eisner &amp; Tromble - HLT-NAACL Workshop on Computationally Hard Methods and Joint Inference in NLP - June 2006</a:t>
            </a:r>
          </a:p>
        </p:txBody>
      </p:sp>
      <p:sp>
        <p:nvSpPr>
          <p:cNvPr id="4102" name="Rectangle 6"/>
          <p:cNvSpPr>
            <a:spLocks noGrp="1" noChangeArrowheads="1"/>
          </p:cNvSpPr>
          <p:nvPr>
            <p:ph type="sldNum" sz="quarter" idx="4"/>
          </p:nvPr>
        </p:nvSpPr>
        <p:spPr bwMode="auto">
          <a:xfrm>
            <a:off x="8001000" y="6396038"/>
            <a:ext cx="685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Garamond" panose="02020404030301010803" pitchFamily="18" charset="0"/>
              </a:defRPr>
            </a:lvl1pPr>
          </a:lstStyle>
          <a:p>
            <a:pPr eaLnBrk="1" hangingPunct="1">
              <a:spcBef>
                <a:spcPct val="0"/>
              </a:spcBef>
              <a:buClrTx/>
              <a:buSzTx/>
              <a:buFontTx/>
              <a:buNone/>
            </a:pPr>
            <a:fld id="{E94C6142-007C-44B5-85FF-D1440BEAE5F3}" type="slidenum">
              <a:rPr lang="en-US" altLang="en-US" smtClean="0">
                <a:solidFill>
                  <a:srgbClr val="000000"/>
                </a:solidFill>
              </a:rPr>
              <a:pPr eaLnBrk="1" hangingPunct="1">
                <a:spcBef>
                  <a:spcPct val="0"/>
                </a:spcBef>
                <a:buClrTx/>
                <a:buSzTx/>
                <a:buFontTx/>
                <a:buNone/>
              </a:pPr>
              <a:t>‹#›</a:t>
            </a:fld>
            <a:endParaRPr lang="en-US" altLang="en-US">
              <a:solidFill>
                <a:srgbClr val="000000"/>
              </a:solidFill>
            </a:endParaRPr>
          </a:p>
        </p:txBody>
      </p:sp>
      <p:sp>
        <p:nvSpPr>
          <p:cNvPr id="410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solidFill>
                <a:srgbClr val="000000"/>
              </a:solidFill>
              <a:latin typeface="Comic Sans MS" pitchFamily="1" charset="0"/>
              <a:cs typeface="Arial" charset="0"/>
            </a:endParaRPr>
          </a:p>
        </p:txBody>
      </p:sp>
      <p:sp>
        <p:nvSpPr>
          <p:cNvPr id="410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solidFill>
                <a:srgbClr val="000000"/>
              </a:solidFill>
              <a:latin typeface="Comic Sans MS" pitchFamily="1" charset="0"/>
              <a:cs typeface="Arial" charset="0"/>
            </a:endParaRPr>
          </a:p>
        </p:txBody>
      </p:sp>
    </p:spTree>
    <p:extLst>
      <p:ext uri="{BB962C8B-B14F-4D97-AF65-F5344CB8AC3E}">
        <p14:creationId xmlns:p14="http://schemas.microsoft.com/office/powerpoint/2010/main" val="2994146902"/>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Lst>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cs typeface="Arial" charset="0"/>
        </a:defRPr>
      </a:lvl2pPr>
      <a:lvl3pPr algn="l" rtl="0" eaLnBrk="0" fontAlgn="base" hangingPunct="0">
        <a:spcBef>
          <a:spcPct val="0"/>
        </a:spcBef>
        <a:spcAft>
          <a:spcPct val="0"/>
        </a:spcAft>
        <a:defRPr sz="4200">
          <a:solidFill>
            <a:schemeClr val="tx2"/>
          </a:solidFill>
          <a:latin typeface="Garamond" pitchFamily="18" charset="0"/>
          <a:cs typeface="Arial" charset="0"/>
        </a:defRPr>
      </a:lvl3pPr>
      <a:lvl4pPr algn="l" rtl="0" eaLnBrk="0" fontAlgn="base" hangingPunct="0">
        <a:spcBef>
          <a:spcPct val="0"/>
        </a:spcBef>
        <a:spcAft>
          <a:spcPct val="0"/>
        </a:spcAft>
        <a:defRPr sz="4200">
          <a:solidFill>
            <a:schemeClr val="tx2"/>
          </a:solidFill>
          <a:latin typeface="Garamond" pitchFamily="18" charset="0"/>
          <a:cs typeface="Arial" charset="0"/>
        </a:defRPr>
      </a:lvl4pPr>
      <a:lvl5pPr algn="l" rtl="0" eaLnBrk="0" fontAlgn="base" hangingPunct="0">
        <a:spcBef>
          <a:spcPct val="0"/>
        </a:spcBef>
        <a:spcAft>
          <a:spcPct val="0"/>
        </a:spcAft>
        <a:defRPr sz="4200">
          <a:solidFill>
            <a:schemeClr val="tx2"/>
          </a:solidFill>
          <a:latin typeface="Garamond" pitchFamily="18" charset="0"/>
          <a:cs typeface="Arial" charset="0"/>
        </a:defRPr>
      </a:lvl5pPr>
      <a:lvl6pPr marL="457200" algn="l" rtl="0" fontAlgn="base">
        <a:spcBef>
          <a:spcPct val="0"/>
        </a:spcBef>
        <a:spcAft>
          <a:spcPct val="0"/>
        </a:spcAft>
        <a:defRPr sz="4200">
          <a:solidFill>
            <a:schemeClr val="tx2"/>
          </a:solidFill>
          <a:latin typeface="Garamond" pitchFamily="18" charset="0"/>
          <a:cs typeface="Arial" charset="0"/>
        </a:defRPr>
      </a:lvl6pPr>
      <a:lvl7pPr marL="914400" algn="l" rtl="0" fontAlgn="base">
        <a:spcBef>
          <a:spcPct val="0"/>
        </a:spcBef>
        <a:spcAft>
          <a:spcPct val="0"/>
        </a:spcAft>
        <a:defRPr sz="4200">
          <a:solidFill>
            <a:schemeClr val="tx2"/>
          </a:solidFill>
          <a:latin typeface="Garamond" pitchFamily="18" charset="0"/>
          <a:cs typeface="Arial" charset="0"/>
        </a:defRPr>
      </a:lvl7pPr>
      <a:lvl8pPr marL="1371600" algn="l" rtl="0" fontAlgn="base">
        <a:spcBef>
          <a:spcPct val="0"/>
        </a:spcBef>
        <a:spcAft>
          <a:spcPct val="0"/>
        </a:spcAft>
        <a:defRPr sz="4200">
          <a:solidFill>
            <a:schemeClr val="tx2"/>
          </a:solidFill>
          <a:latin typeface="Garamond" pitchFamily="18" charset="0"/>
          <a:cs typeface="Arial" charset="0"/>
        </a:defRPr>
      </a:lvl8pPr>
      <a:lvl9pPr marL="1828800" algn="l" rtl="0" fontAlgn="base">
        <a:spcBef>
          <a:spcPct val="0"/>
        </a:spcBef>
        <a:spcAft>
          <a:spcPct val="0"/>
        </a:spcAft>
        <a:defRPr sz="4200">
          <a:solidFill>
            <a:schemeClr val="tx2"/>
          </a:solidFill>
          <a:latin typeface="Garamond" pitchFamily="18"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5D657E3-D37F-1C4A-B7BC-3BF93B5E681F}" type="datetime1">
              <a:rPr lang="en-US" smtClean="0"/>
              <a:t>9/21/2018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F53020E-5E33-B446-8494-584D4EE020B3}" type="slidenum">
              <a:rPr lang="en-US" smtClean="0"/>
              <a:pPr>
                <a:defRPr/>
              </a:pPr>
              <a:t>‹#›</a:t>
            </a:fld>
            <a:endParaRPr lang="en-US"/>
          </a:p>
        </p:txBody>
      </p:sp>
    </p:spTree>
    <p:extLst>
      <p:ext uri="{BB962C8B-B14F-4D97-AF65-F5344CB8AC3E}">
        <p14:creationId xmlns:p14="http://schemas.microsoft.com/office/powerpoint/2010/main" val="1764548196"/>
      </p:ext>
    </p:extLst>
  </p:cSld>
  <p:clrMap bg1="dk1" tx1="lt1" bg2="dk2" tx2="lt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00.xml.rels><?xml version="1.0" encoding="UTF-8" standalone="yes"?>
<Relationships xmlns="http://schemas.openxmlformats.org/package/2006/relationships"><Relationship Id="rId8" Type="http://schemas.openxmlformats.org/officeDocument/2006/relationships/image" Target="../media/image78.emf"/><Relationship Id="rId13" Type="http://schemas.openxmlformats.org/officeDocument/2006/relationships/image" Target="../media/image83.emf"/><Relationship Id="rId18" Type="http://schemas.openxmlformats.org/officeDocument/2006/relationships/image" Target="../media/image88.emf"/><Relationship Id="rId26" Type="http://schemas.openxmlformats.org/officeDocument/2006/relationships/image" Target="../media/image96.emf"/><Relationship Id="rId3" Type="http://schemas.openxmlformats.org/officeDocument/2006/relationships/image" Target="../media/image73.emf"/><Relationship Id="rId21" Type="http://schemas.openxmlformats.org/officeDocument/2006/relationships/image" Target="../media/image91.emf"/><Relationship Id="rId7" Type="http://schemas.openxmlformats.org/officeDocument/2006/relationships/image" Target="../media/image77.emf"/><Relationship Id="rId12" Type="http://schemas.openxmlformats.org/officeDocument/2006/relationships/image" Target="../media/image82.emf"/><Relationship Id="rId17" Type="http://schemas.openxmlformats.org/officeDocument/2006/relationships/image" Target="../media/image87.emf"/><Relationship Id="rId25" Type="http://schemas.openxmlformats.org/officeDocument/2006/relationships/image" Target="../media/image95.emf"/><Relationship Id="rId2" Type="http://schemas.openxmlformats.org/officeDocument/2006/relationships/notesSlide" Target="../notesSlides/notesSlide96.xml"/><Relationship Id="rId16" Type="http://schemas.openxmlformats.org/officeDocument/2006/relationships/image" Target="../media/image86.emf"/><Relationship Id="rId20" Type="http://schemas.openxmlformats.org/officeDocument/2006/relationships/image" Target="../media/image90.emf"/><Relationship Id="rId1" Type="http://schemas.openxmlformats.org/officeDocument/2006/relationships/slideLayout" Target="../slideLayouts/slideLayout28.xml"/><Relationship Id="rId6" Type="http://schemas.openxmlformats.org/officeDocument/2006/relationships/image" Target="../media/image76.emf"/><Relationship Id="rId11" Type="http://schemas.openxmlformats.org/officeDocument/2006/relationships/image" Target="../media/image81.emf"/><Relationship Id="rId24" Type="http://schemas.openxmlformats.org/officeDocument/2006/relationships/image" Target="../media/image94.emf"/><Relationship Id="rId5" Type="http://schemas.openxmlformats.org/officeDocument/2006/relationships/image" Target="../media/image75.emf"/><Relationship Id="rId15" Type="http://schemas.openxmlformats.org/officeDocument/2006/relationships/image" Target="../media/image85.emf"/><Relationship Id="rId23" Type="http://schemas.openxmlformats.org/officeDocument/2006/relationships/image" Target="../media/image93.emf"/><Relationship Id="rId28" Type="http://schemas.openxmlformats.org/officeDocument/2006/relationships/image" Target="../media/image98.emf"/><Relationship Id="rId10" Type="http://schemas.openxmlformats.org/officeDocument/2006/relationships/image" Target="../media/image80.emf"/><Relationship Id="rId19" Type="http://schemas.openxmlformats.org/officeDocument/2006/relationships/image" Target="../media/image89.emf"/><Relationship Id="rId4" Type="http://schemas.openxmlformats.org/officeDocument/2006/relationships/image" Target="../media/image74.emf"/><Relationship Id="rId9" Type="http://schemas.openxmlformats.org/officeDocument/2006/relationships/image" Target="../media/image79.emf"/><Relationship Id="rId14" Type="http://schemas.openxmlformats.org/officeDocument/2006/relationships/image" Target="../media/image84.emf"/><Relationship Id="rId22" Type="http://schemas.openxmlformats.org/officeDocument/2006/relationships/image" Target="../media/image92.emf"/><Relationship Id="rId27" Type="http://schemas.openxmlformats.org/officeDocument/2006/relationships/image" Target="../media/image97.emf"/></Relationships>
</file>

<file path=ppt/slides/_rels/slide101.xml.rels><?xml version="1.0" encoding="UTF-8" standalone="yes"?>
<Relationships xmlns="http://schemas.openxmlformats.org/package/2006/relationships"><Relationship Id="rId8" Type="http://schemas.openxmlformats.org/officeDocument/2006/relationships/image" Target="../media/image78.emf"/><Relationship Id="rId13" Type="http://schemas.openxmlformats.org/officeDocument/2006/relationships/image" Target="../media/image83.emf"/><Relationship Id="rId18" Type="http://schemas.openxmlformats.org/officeDocument/2006/relationships/image" Target="../media/image88.emf"/><Relationship Id="rId26" Type="http://schemas.openxmlformats.org/officeDocument/2006/relationships/image" Target="../media/image96.emf"/><Relationship Id="rId3" Type="http://schemas.openxmlformats.org/officeDocument/2006/relationships/image" Target="../media/image73.emf"/><Relationship Id="rId21" Type="http://schemas.openxmlformats.org/officeDocument/2006/relationships/image" Target="../media/image91.emf"/><Relationship Id="rId7" Type="http://schemas.openxmlformats.org/officeDocument/2006/relationships/image" Target="../media/image77.emf"/><Relationship Id="rId12" Type="http://schemas.openxmlformats.org/officeDocument/2006/relationships/image" Target="../media/image82.emf"/><Relationship Id="rId17" Type="http://schemas.openxmlformats.org/officeDocument/2006/relationships/image" Target="../media/image87.emf"/><Relationship Id="rId25" Type="http://schemas.openxmlformats.org/officeDocument/2006/relationships/image" Target="../media/image95.emf"/><Relationship Id="rId2" Type="http://schemas.openxmlformats.org/officeDocument/2006/relationships/notesSlide" Target="../notesSlides/notesSlide97.xml"/><Relationship Id="rId16" Type="http://schemas.openxmlformats.org/officeDocument/2006/relationships/image" Target="../media/image86.emf"/><Relationship Id="rId20" Type="http://schemas.openxmlformats.org/officeDocument/2006/relationships/image" Target="../media/image90.emf"/><Relationship Id="rId29" Type="http://schemas.openxmlformats.org/officeDocument/2006/relationships/image" Target="../media/image99.emf"/><Relationship Id="rId1" Type="http://schemas.openxmlformats.org/officeDocument/2006/relationships/slideLayout" Target="../slideLayouts/slideLayout28.xml"/><Relationship Id="rId6" Type="http://schemas.openxmlformats.org/officeDocument/2006/relationships/image" Target="../media/image76.emf"/><Relationship Id="rId11" Type="http://schemas.openxmlformats.org/officeDocument/2006/relationships/image" Target="../media/image81.emf"/><Relationship Id="rId24" Type="http://schemas.openxmlformats.org/officeDocument/2006/relationships/image" Target="../media/image94.emf"/><Relationship Id="rId32" Type="http://schemas.openxmlformats.org/officeDocument/2006/relationships/image" Target="../media/image102.emf"/><Relationship Id="rId5" Type="http://schemas.openxmlformats.org/officeDocument/2006/relationships/image" Target="../media/image75.emf"/><Relationship Id="rId15" Type="http://schemas.openxmlformats.org/officeDocument/2006/relationships/image" Target="../media/image85.emf"/><Relationship Id="rId23" Type="http://schemas.openxmlformats.org/officeDocument/2006/relationships/image" Target="../media/image93.emf"/><Relationship Id="rId28" Type="http://schemas.openxmlformats.org/officeDocument/2006/relationships/image" Target="../media/image98.emf"/><Relationship Id="rId10" Type="http://schemas.openxmlformats.org/officeDocument/2006/relationships/image" Target="../media/image80.emf"/><Relationship Id="rId19" Type="http://schemas.openxmlformats.org/officeDocument/2006/relationships/image" Target="../media/image89.emf"/><Relationship Id="rId31" Type="http://schemas.openxmlformats.org/officeDocument/2006/relationships/image" Target="../media/image101.emf"/><Relationship Id="rId4" Type="http://schemas.openxmlformats.org/officeDocument/2006/relationships/image" Target="../media/image74.emf"/><Relationship Id="rId9" Type="http://schemas.openxmlformats.org/officeDocument/2006/relationships/image" Target="../media/image79.emf"/><Relationship Id="rId14" Type="http://schemas.openxmlformats.org/officeDocument/2006/relationships/image" Target="../media/image84.emf"/><Relationship Id="rId22" Type="http://schemas.openxmlformats.org/officeDocument/2006/relationships/image" Target="../media/image92.emf"/><Relationship Id="rId27" Type="http://schemas.openxmlformats.org/officeDocument/2006/relationships/image" Target="../media/image97.emf"/><Relationship Id="rId30" Type="http://schemas.openxmlformats.org/officeDocument/2006/relationships/image" Target="../media/image100.emf"/></Relationships>
</file>

<file path=ppt/slides/_rels/slide102.xml.rels><?xml version="1.0" encoding="UTF-8" standalone="yes"?>
<Relationships xmlns="http://schemas.openxmlformats.org/package/2006/relationships"><Relationship Id="rId8" Type="http://schemas.openxmlformats.org/officeDocument/2006/relationships/image" Target="../media/image77.emf"/><Relationship Id="rId13" Type="http://schemas.openxmlformats.org/officeDocument/2006/relationships/image" Target="../media/image82.emf"/><Relationship Id="rId18" Type="http://schemas.openxmlformats.org/officeDocument/2006/relationships/image" Target="../media/image87.emf"/><Relationship Id="rId26" Type="http://schemas.openxmlformats.org/officeDocument/2006/relationships/image" Target="../media/image94.emf"/><Relationship Id="rId3" Type="http://schemas.openxmlformats.org/officeDocument/2006/relationships/image" Target="../media/image99.emf"/><Relationship Id="rId21" Type="http://schemas.openxmlformats.org/officeDocument/2006/relationships/image" Target="../media/image91.emf"/><Relationship Id="rId7" Type="http://schemas.openxmlformats.org/officeDocument/2006/relationships/image" Target="../media/image76.emf"/><Relationship Id="rId12" Type="http://schemas.openxmlformats.org/officeDocument/2006/relationships/image" Target="../media/image81.emf"/><Relationship Id="rId17" Type="http://schemas.openxmlformats.org/officeDocument/2006/relationships/image" Target="../media/image86.emf"/><Relationship Id="rId25" Type="http://schemas.openxmlformats.org/officeDocument/2006/relationships/image" Target="../media/image93.emf"/><Relationship Id="rId2" Type="http://schemas.openxmlformats.org/officeDocument/2006/relationships/notesSlide" Target="../notesSlides/notesSlide98.xml"/><Relationship Id="rId16" Type="http://schemas.openxmlformats.org/officeDocument/2006/relationships/image" Target="../media/image85.emf"/><Relationship Id="rId20" Type="http://schemas.openxmlformats.org/officeDocument/2006/relationships/image" Target="../media/image89.emf"/><Relationship Id="rId29" Type="http://schemas.openxmlformats.org/officeDocument/2006/relationships/image" Target="../media/image97.emf"/><Relationship Id="rId1" Type="http://schemas.openxmlformats.org/officeDocument/2006/relationships/slideLayout" Target="../slideLayouts/slideLayout28.xml"/><Relationship Id="rId6" Type="http://schemas.openxmlformats.org/officeDocument/2006/relationships/image" Target="../media/image75.emf"/><Relationship Id="rId11" Type="http://schemas.openxmlformats.org/officeDocument/2006/relationships/image" Target="../media/image80.emf"/><Relationship Id="rId24" Type="http://schemas.openxmlformats.org/officeDocument/2006/relationships/image" Target="../media/image90.emf"/><Relationship Id="rId5" Type="http://schemas.openxmlformats.org/officeDocument/2006/relationships/image" Target="../media/image74.emf"/><Relationship Id="rId15" Type="http://schemas.openxmlformats.org/officeDocument/2006/relationships/image" Target="../media/image84.emf"/><Relationship Id="rId23" Type="http://schemas.openxmlformats.org/officeDocument/2006/relationships/image" Target="../media/image100.emf"/><Relationship Id="rId28" Type="http://schemas.openxmlformats.org/officeDocument/2006/relationships/image" Target="../media/image96.emf"/><Relationship Id="rId10" Type="http://schemas.openxmlformats.org/officeDocument/2006/relationships/image" Target="../media/image79.emf"/><Relationship Id="rId19" Type="http://schemas.openxmlformats.org/officeDocument/2006/relationships/image" Target="../media/image88.emf"/><Relationship Id="rId31" Type="http://schemas.openxmlformats.org/officeDocument/2006/relationships/image" Target="../media/image102.emf"/><Relationship Id="rId4" Type="http://schemas.openxmlformats.org/officeDocument/2006/relationships/image" Target="../media/image73.emf"/><Relationship Id="rId9" Type="http://schemas.openxmlformats.org/officeDocument/2006/relationships/image" Target="../media/image78.emf"/><Relationship Id="rId14" Type="http://schemas.openxmlformats.org/officeDocument/2006/relationships/image" Target="../media/image83.emf"/><Relationship Id="rId22" Type="http://schemas.openxmlformats.org/officeDocument/2006/relationships/image" Target="../media/image92.emf"/><Relationship Id="rId27" Type="http://schemas.openxmlformats.org/officeDocument/2006/relationships/image" Target="../media/image95.emf"/><Relationship Id="rId30" Type="http://schemas.openxmlformats.org/officeDocument/2006/relationships/image" Target="../media/image101.emf"/></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0.xml"/><Relationship Id="rId1" Type="http://schemas.openxmlformats.org/officeDocument/2006/relationships/slideLayout" Target="../slideLayouts/slideLayout28.xml"/><Relationship Id="rId5" Type="http://schemas.openxmlformats.org/officeDocument/2006/relationships/image" Target="../media/image75.png"/><Relationship Id="rId4" Type="http://schemas.openxmlformats.org/officeDocument/2006/relationships/image" Target="../media/image83.png"/></Relationships>
</file>

<file path=ppt/slides/_rels/slide10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1.xml"/><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3.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5.xml"/><Relationship Id="rId1" Type="http://schemas.openxmlformats.org/officeDocument/2006/relationships/slideLayout" Target="../slideLayouts/slideLayout28.xml"/><Relationship Id="rId4" Type="http://schemas.openxmlformats.org/officeDocument/2006/relationships/image" Target="../media/image10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microsoft.com/office/2007/relationships/hdphoto" Target="../media/hdphoto1.wdp"/><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9.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8.xml"/><Relationship Id="rId6" Type="http://schemas.openxmlformats.org/officeDocument/2006/relationships/image" Target="../media/image22.png"/><Relationship Id="rId11" Type="http://schemas.openxmlformats.org/officeDocument/2006/relationships/image" Target="../media/image32.png"/><Relationship Id="rId5" Type="http://schemas.openxmlformats.org/officeDocument/2006/relationships/image" Target="../media/image21.png"/><Relationship Id="rId10" Type="http://schemas.openxmlformats.org/officeDocument/2006/relationships/image" Target="../media/image31.png"/><Relationship Id="rId4" Type="http://schemas.openxmlformats.org/officeDocument/2006/relationships/image" Target="../media/image20.png"/><Relationship Id="rId9"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notesSlide" Target="../notesSlides/notesSlide38.xml"/><Relationship Id="rId1" Type="http://schemas.openxmlformats.org/officeDocument/2006/relationships/slideLayout" Target="../slideLayouts/slideLayout28.xml"/><Relationship Id="rId6" Type="http://schemas.openxmlformats.org/officeDocument/2006/relationships/image" Target="../media/image35.png"/><Relationship Id="rId5" Type="http://schemas.openxmlformats.org/officeDocument/2006/relationships/image" Target="../media/image9.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8.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8.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28.xml"/><Relationship Id="rId5" Type="http://schemas.openxmlformats.org/officeDocument/2006/relationships/image" Target="../media/image3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28.xml"/><Relationship Id="rId5" Type="http://schemas.openxmlformats.org/officeDocument/2006/relationships/image" Target="../media/image40.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2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8.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28.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28.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28.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28.xml"/><Relationship Id="rId5" Type="http://schemas.openxmlformats.org/officeDocument/2006/relationships/image" Target="../media/image43.png"/><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28.xml"/><Relationship Id="rId5" Type="http://schemas.openxmlformats.org/officeDocument/2006/relationships/image" Target="../media/image43.png"/><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28.xml"/><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2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image" Target="../media/image48.png"/><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5.xml"/><Relationship Id="rId1" Type="http://schemas.openxmlformats.org/officeDocument/2006/relationships/slideLayout" Target="../slideLayouts/slideLayout28.xml"/><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28.xml"/><Relationship Id="rId6" Type="http://schemas.openxmlformats.org/officeDocument/2006/relationships/image" Target="../media/image45.png"/><Relationship Id="rId5" Type="http://schemas.openxmlformats.org/officeDocument/2006/relationships/image" Target="../media/image50.png"/><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68.xml"/><Relationship Id="rId1" Type="http://schemas.openxmlformats.org/officeDocument/2006/relationships/slideLayout" Target="../slideLayouts/slideLayout28.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0.xml"/><Relationship Id="rId1" Type="http://schemas.openxmlformats.org/officeDocument/2006/relationships/slideLayout" Target="../slideLayouts/slideLayout28.xml"/><Relationship Id="rId4" Type="http://schemas.openxmlformats.org/officeDocument/2006/relationships/image" Target="../media/image211.png"/></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1.xml"/><Relationship Id="rId1" Type="http://schemas.openxmlformats.org/officeDocument/2006/relationships/slideLayout" Target="../slideLayouts/slideLayout28.xml"/><Relationship Id="rId4" Type="http://schemas.openxmlformats.org/officeDocument/2006/relationships/image" Target="../media/image211.png"/></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2.xml"/><Relationship Id="rId1" Type="http://schemas.openxmlformats.org/officeDocument/2006/relationships/slideLayout" Target="../slideLayouts/slideLayout28.xml"/><Relationship Id="rId4" Type="http://schemas.openxmlformats.org/officeDocument/2006/relationships/image" Target="../media/image211.png"/></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3.xml"/><Relationship Id="rId1" Type="http://schemas.openxmlformats.org/officeDocument/2006/relationships/slideLayout" Target="../slideLayouts/slideLayout28.xml"/><Relationship Id="rId4" Type="http://schemas.openxmlformats.org/officeDocument/2006/relationships/image" Target="../media/image211.png"/></Relationships>
</file>

<file path=ppt/slides/_rels/slide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4.xml"/><Relationship Id="rId1" Type="http://schemas.openxmlformats.org/officeDocument/2006/relationships/slideLayout" Target="../slideLayouts/slideLayout28.xml"/><Relationship Id="rId4" Type="http://schemas.openxmlformats.org/officeDocument/2006/relationships/image" Target="../media/image220.png"/></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28.xml"/><Relationship Id="rId6" Type="http://schemas.openxmlformats.org/officeDocument/2006/relationships/image" Target="../media/image210.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6.xml"/><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58.tiff"/><Relationship Id="rId4" Type="http://schemas.openxmlformats.org/officeDocument/2006/relationships/image" Target="../media/image211.png"/></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28.xml"/><Relationship Id="rId5" Type="http://schemas.openxmlformats.org/officeDocument/2006/relationships/image" Target="../media/image370.png"/><Relationship Id="rId4" Type="http://schemas.openxmlformats.org/officeDocument/2006/relationships/image" Target="../media/image300.png"/></Relationships>
</file>

<file path=ppt/slides/_rels/slide8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78.xml"/><Relationship Id="rId1" Type="http://schemas.openxmlformats.org/officeDocument/2006/relationships/slideLayout" Target="../slideLayouts/slideLayout28.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0.xml"/><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1.xml"/><Relationship Id="rId1" Type="http://schemas.openxmlformats.org/officeDocument/2006/relationships/slideLayout" Target="../slideLayouts/slideLayout28.xml"/><Relationship Id="rId4" Type="http://schemas.openxmlformats.org/officeDocument/2006/relationships/image" Target="../media/image64.jpeg"/></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2.xml"/><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3.xml"/><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4.xml"/><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5.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7.xml"/><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28.xml"/><Relationship Id="rId5" Type="http://schemas.openxmlformats.org/officeDocument/2006/relationships/image" Target="../media/image70.tiff"/><Relationship Id="rId4" Type="http://schemas.openxmlformats.org/officeDocument/2006/relationships/image" Target="../media/image390.png"/></Relationships>
</file>

<file path=ppt/slides/_rels/slide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9.xml"/><Relationship Id="rId1" Type="http://schemas.openxmlformats.org/officeDocument/2006/relationships/slideLayout" Target="../slideLayouts/slideLayout28.xml"/><Relationship Id="rId4" Type="http://schemas.openxmlformats.org/officeDocument/2006/relationships/image" Target="../media/image211.png"/></Relationships>
</file>

<file path=ppt/slides/_rels/slide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0.xml"/><Relationship Id="rId1" Type="http://schemas.openxmlformats.org/officeDocument/2006/relationships/slideLayout" Target="../slideLayouts/slideLayout28.xml"/><Relationship Id="rId4" Type="http://schemas.openxmlformats.org/officeDocument/2006/relationships/image" Target="../media/image211.png"/></Relationships>
</file>

<file path=ppt/slides/_rels/slide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1.xml"/><Relationship Id="rId1" Type="http://schemas.openxmlformats.org/officeDocument/2006/relationships/slideLayout" Target="../slideLayouts/slideLayout28.xml"/><Relationship Id="rId5" Type="http://schemas.openxmlformats.org/officeDocument/2006/relationships/image" Target="../media/image71.png"/><Relationship Id="rId4" Type="http://schemas.openxmlformats.org/officeDocument/2006/relationships/image" Target="../media/image500.png"/></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2.xml"/><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58.tiff"/><Relationship Id="rId4" Type="http://schemas.openxmlformats.org/officeDocument/2006/relationships/image" Target="../media/image211.png"/></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3.xml"/><Relationship Id="rId1" Type="http://schemas.openxmlformats.org/officeDocument/2006/relationships/slideLayout" Target="../slideLayouts/slideLayout28.xml"/><Relationship Id="rId6" Type="http://schemas.openxmlformats.org/officeDocument/2006/relationships/image" Target="../media/image300.png"/><Relationship Id="rId5" Type="http://schemas.openxmlformats.org/officeDocument/2006/relationships/image" Target="../media/image270.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8.xml"/><Relationship Id="rId6" Type="http://schemas.openxmlformats.org/officeDocument/2006/relationships/image" Target="../media/image300.png"/><Relationship Id="rId5" Type="http://schemas.openxmlformats.org/officeDocument/2006/relationships/image" Target="../media/image270.png"/></Relationships>
</file>

<file path=ppt/slides/_rels/slide9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8.tiff"/><Relationship Id="rId2" Type="http://schemas.openxmlformats.org/officeDocument/2006/relationships/notesSlide" Target="../notesSlides/notesSlide95.xml"/><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72.tiff"/><Relationship Id="rId4" Type="http://schemas.openxmlformats.org/officeDocument/2006/relationships/image" Target="../media/image2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15"/>
          <p:cNvSpPr txBox="1">
            <a:spLocks noChangeArrowheads="1"/>
          </p:cNvSpPr>
          <p:nvPr/>
        </p:nvSpPr>
        <p:spPr bwMode="auto">
          <a:xfrm>
            <a:off x="4440234" y="5410200"/>
            <a:ext cx="135096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00" dirty="0" err="1">
                <a:solidFill>
                  <a:schemeClr val="accent2"/>
                </a:solidFill>
              </a:rPr>
              <a:t>Dingquan</a:t>
            </a:r>
            <a:br>
              <a:rPr lang="en-US" sz="2200" dirty="0">
                <a:solidFill>
                  <a:schemeClr val="accent2"/>
                </a:solidFill>
              </a:rPr>
            </a:br>
            <a:r>
              <a:rPr lang="en-US" sz="2200" dirty="0">
                <a:solidFill>
                  <a:schemeClr val="accent2"/>
                </a:solidFill>
              </a:rPr>
              <a:t>Wang</a:t>
            </a:r>
          </a:p>
        </p:txBody>
      </p:sp>
      <p:sp>
        <p:nvSpPr>
          <p:cNvPr id="4" name="Rectangle 6"/>
          <p:cNvSpPr txBox="1">
            <a:spLocks noGrp="1" noChangeArrowheads="1"/>
          </p:cNvSpPr>
          <p:nvPr/>
        </p:nvSpPr>
        <p:spPr bwMode="auto">
          <a:xfrm>
            <a:off x="6553200" y="6243638"/>
            <a:ext cx="2133600" cy="457200"/>
          </a:xfrm>
          <a:prstGeom prst="rect">
            <a:avLst/>
          </a:prstGeom>
          <a:noFill/>
          <a:ln>
            <a:miter lim="800000"/>
            <a:headEnd/>
            <a:tailEnd/>
          </a:ln>
        </p:spPr>
        <p:txBody>
          <a:bodyPr anchor="b"/>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algn="r" eaLnBrk="1" hangingPunct="1">
              <a:buClrTx/>
              <a:buSzTx/>
              <a:buFontTx/>
              <a:buNone/>
            </a:pPr>
            <a:fld id="{7709097B-3E6D-4DD4-9775-2D7F828BF24E}" type="slidenum">
              <a:rPr lang="en-US" sz="1200" b="0">
                <a:latin typeface="Garamond" panose="02020404030301010803" pitchFamily="18" charset="0"/>
              </a:rPr>
              <a:pPr algn="r" eaLnBrk="1" hangingPunct="1">
                <a:buClrTx/>
                <a:buSzTx/>
                <a:buFontTx/>
                <a:buNone/>
              </a:pPr>
              <a:t>1</a:t>
            </a:fld>
            <a:endParaRPr lang="en-US" sz="1200" b="0">
              <a:latin typeface="Garamond" panose="02020404030301010803" pitchFamily="18" charset="0"/>
            </a:endParaRPr>
          </a:p>
        </p:txBody>
      </p:sp>
      <p:sp>
        <p:nvSpPr>
          <p:cNvPr id="9222" name="Rectangle 10"/>
          <p:cNvSpPr>
            <a:spLocks noGrp="1" noChangeArrowheads="1"/>
          </p:cNvSpPr>
          <p:nvPr>
            <p:ph type="ctrTitle"/>
          </p:nvPr>
        </p:nvSpPr>
        <p:spPr/>
        <p:txBody>
          <a:bodyPr/>
          <a:lstStyle/>
          <a:p>
            <a:pPr eaLnBrk="1" hangingPunct="1"/>
            <a:r>
              <a:rPr lang="en-US" sz="4000" dirty="0"/>
              <a:t>Recovering Syntactic Structure </a:t>
            </a:r>
            <a:br>
              <a:rPr lang="en-US" sz="4000" dirty="0"/>
            </a:br>
            <a:r>
              <a:rPr lang="en-US" sz="4000" dirty="0"/>
              <a:t>from Surface Features</a:t>
            </a:r>
            <a:endParaRPr lang="en-US" sz="3800" dirty="0"/>
          </a:p>
        </p:txBody>
      </p:sp>
      <p:sp>
        <p:nvSpPr>
          <p:cNvPr id="9221" name="Rectangle 3"/>
          <p:cNvSpPr>
            <a:spLocks noGrp="1" noChangeArrowheads="1"/>
          </p:cNvSpPr>
          <p:nvPr>
            <p:ph type="subTitle" idx="1"/>
          </p:nvPr>
        </p:nvSpPr>
        <p:spPr>
          <a:xfrm>
            <a:off x="2057400" y="2133600"/>
            <a:ext cx="6553200" cy="1752600"/>
          </a:xfrm>
        </p:spPr>
        <p:txBody>
          <a:bodyPr/>
          <a:lstStyle/>
          <a:p>
            <a:pPr eaLnBrk="1" hangingPunct="1">
              <a:spcBef>
                <a:spcPct val="0"/>
              </a:spcBef>
              <a:buFont typeface="Wingdings" panose="05000000000000000000" pitchFamily="2" charset="2"/>
              <a:buNone/>
            </a:pPr>
            <a:endParaRPr lang="en-US" sz="3200" dirty="0">
              <a:solidFill>
                <a:schemeClr val="tx2"/>
              </a:solidFill>
            </a:endParaRPr>
          </a:p>
          <a:p>
            <a:pPr eaLnBrk="1" hangingPunct="1">
              <a:spcBef>
                <a:spcPct val="0"/>
              </a:spcBef>
              <a:buFont typeface="Wingdings" panose="05000000000000000000" pitchFamily="2" charset="2"/>
              <a:buNone/>
            </a:pPr>
            <a:endParaRPr lang="en-US" sz="3200" dirty="0">
              <a:solidFill>
                <a:schemeClr val="tx2"/>
              </a:solidFill>
            </a:endParaRPr>
          </a:p>
          <a:p>
            <a:pPr eaLnBrk="1" hangingPunct="1">
              <a:spcBef>
                <a:spcPct val="0"/>
              </a:spcBef>
              <a:buFont typeface="Wingdings" panose="05000000000000000000" pitchFamily="2" charset="2"/>
              <a:buNone/>
            </a:pPr>
            <a:r>
              <a:rPr lang="en-US" sz="2400" dirty="0">
                <a:solidFill>
                  <a:schemeClr val="tx2"/>
                </a:solidFill>
              </a:rPr>
              <a:t>@ Penn State University</a:t>
            </a:r>
          </a:p>
          <a:p>
            <a:pPr eaLnBrk="1" hangingPunct="1">
              <a:spcBef>
                <a:spcPct val="0"/>
              </a:spcBef>
              <a:buFont typeface="Wingdings" panose="05000000000000000000" pitchFamily="2" charset="2"/>
              <a:buNone/>
            </a:pPr>
            <a:r>
              <a:rPr lang="en-US" sz="2400" dirty="0">
                <a:solidFill>
                  <a:schemeClr val="tx2"/>
                </a:solidFill>
              </a:rPr>
              <a:t>January 2018</a:t>
            </a:r>
          </a:p>
        </p:txBody>
      </p:sp>
      <p:sp>
        <p:nvSpPr>
          <p:cNvPr id="9" name="Slide Number Placeholder 8"/>
          <p:cNvSpPr>
            <a:spLocks noGrp="1"/>
          </p:cNvSpPr>
          <p:nvPr>
            <p:ph type="sldNum" sz="quarter" idx="10"/>
          </p:nvPr>
        </p:nvSpPr>
        <p:spPr/>
        <p:txBody>
          <a:bodyPr/>
          <a:lstStyle/>
          <a:p>
            <a:fld id="{49DE1205-2570-481F-8800-60FB5913B51D}" type="slidenum">
              <a:rPr lang="en-US" smtClean="0"/>
              <a:pPr/>
              <a:t>1</a:t>
            </a:fld>
            <a:endParaRPr lang="en-US"/>
          </a:p>
        </p:txBody>
      </p:sp>
      <p:pic>
        <p:nvPicPr>
          <p:cNvPr id="922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075" y="4114800"/>
            <a:ext cx="95726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0" name="Picture 14" descr="university.small.vertical.blue.500p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938" y="3572211"/>
            <a:ext cx="3126924" cy="2007890"/>
          </a:xfrm>
          <a:prstGeom prst="rect">
            <a:avLst/>
          </a:prstGeom>
          <a:noFill/>
          <a:extLst>
            <a:ext uri="{909E8E84-426E-40DD-AFC4-6F175D3DCCD1}">
              <a14:hiddenFill xmlns:a14="http://schemas.microsoft.com/office/drawing/2010/main">
                <a:solidFill>
                  <a:srgbClr val="FFFFFF"/>
                </a:solidFill>
              </a14:hiddenFill>
            </a:ext>
          </a:extLst>
        </p:spPr>
      </p:pic>
      <p:sp>
        <p:nvSpPr>
          <p:cNvPr id="9231" name="Text Box 15"/>
          <p:cNvSpPr txBox="1">
            <a:spLocks noChangeArrowheads="1"/>
          </p:cNvSpPr>
          <p:nvPr/>
        </p:nvSpPr>
        <p:spPr bwMode="auto">
          <a:xfrm>
            <a:off x="2133600" y="5410200"/>
            <a:ext cx="9144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00" dirty="0">
                <a:solidFill>
                  <a:schemeClr val="accent2"/>
                </a:solidFill>
              </a:rPr>
              <a:t>Jason</a:t>
            </a:r>
            <a:br>
              <a:rPr lang="en-US" sz="2200" dirty="0">
                <a:solidFill>
                  <a:schemeClr val="accent2"/>
                </a:solidFill>
              </a:rPr>
            </a:br>
            <a:r>
              <a:rPr lang="en-US" sz="2200" dirty="0">
                <a:solidFill>
                  <a:schemeClr val="accent2"/>
                </a:solidFill>
              </a:rPr>
              <a:t>Eisner</a:t>
            </a:r>
          </a:p>
        </p:txBody>
      </p:sp>
      <p:pic>
        <p:nvPicPr>
          <p:cNvPr id="19" name="Picture 18"/>
          <p:cNvPicPr>
            <a:picLocks noChangeAspect="1"/>
          </p:cNvPicPr>
          <p:nvPr/>
        </p:nvPicPr>
        <p:blipFill>
          <a:blip r:embed="rId5"/>
          <a:stretch>
            <a:fillRect/>
          </a:stretch>
        </p:blipFill>
        <p:spPr>
          <a:xfrm>
            <a:off x="4622537" y="4110644"/>
            <a:ext cx="1016263" cy="1371600"/>
          </a:xfrm>
          <a:prstGeom prst="rect">
            <a:avLst/>
          </a:prstGeom>
        </p:spPr>
      </p:pic>
      <p:sp>
        <p:nvSpPr>
          <p:cNvPr id="2" name="Rectangle 1">
            <a:extLst>
              <a:ext uri="{FF2B5EF4-FFF2-40B4-BE49-F238E27FC236}">
                <a16:creationId xmlns:a16="http://schemas.microsoft.com/office/drawing/2014/main" id="{BF83DC38-CED4-4F15-B169-712E61B7927A}"/>
              </a:ext>
            </a:extLst>
          </p:cNvPr>
          <p:cNvSpPr/>
          <p:nvPr/>
        </p:nvSpPr>
        <p:spPr>
          <a:xfrm>
            <a:off x="3514212" y="5562600"/>
            <a:ext cx="684804" cy="400110"/>
          </a:xfrm>
          <a:prstGeom prst="rect">
            <a:avLst/>
          </a:prstGeom>
        </p:spPr>
        <p:txBody>
          <a:bodyPr wrap="none">
            <a:spAutoFit/>
          </a:bodyPr>
          <a:lstStyle/>
          <a:p>
            <a:r>
              <a:rPr lang="en-US" b="1" dirty="0">
                <a:solidFill>
                  <a:schemeClr val="accent2"/>
                </a:solidFill>
              </a:rPr>
              <a:t>with</a:t>
            </a:r>
            <a:endParaRPr lang="en-US" b="1" dirty="0"/>
          </a:p>
        </p:txBody>
      </p:sp>
      <p:pic>
        <p:nvPicPr>
          <p:cNvPr id="5" name="Picture 4">
            <a:extLst>
              <a:ext uri="{FF2B5EF4-FFF2-40B4-BE49-F238E27FC236}">
                <a16:creationId xmlns:a16="http://schemas.microsoft.com/office/drawing/2014/main" id="{8BC8088E-38C1-452A-8CAC-23E9029F61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2857" y="5176940"/>
            <a:ext cx="2857143" cy="1171429"/>
          </a:xfrm>
          <a:prstGeom prst="rect">
            <a:avLst/>
          </a:prstGeom>
        </p:spPr>
      </p:pic>
    </p:spTree>
    <p:extLst>
      <p:ext uri="{BB962C8B-B14F-4D97-AF65-F5344CB8AC3E}">
        <p14:creationId xmlns:p14="http://schemas.microsoft.com/office/powerpoint/2010/main" val="524595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cheat  (for now)</a:t>
            </a:r>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16" name="Picture 1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8671"/>
            <a:ext cx="2769885" cy="477903"/>
          </a:xfrm>
          <a:prstGeom prst="rect">
            <a:avLst/>
          </a:prstGeom>
        </p:spPr>
      </p:pic>
      <p:sp>
        <p:nvSpPr>
          <p:cNvPr id="39" name="Content Placeholder 2"/>
          <p:cNvSpPr>
            <a:spLocks noGrp="1"/>
          </p:cNvSpPr>
          <p:nvPr>
            <p:ph idx="1"/>
          </p:nvPr>
        </p:nvSpPr>
        <p:spPr>
          <a:xfrm>
            <a:off x="457200" y="1600200"/>
            <a:ext cx="8229600" cy="4525963"/>
          </a:xfrm>
        </p:spPr>
        <p:txBody>
          <a:bodyPr/>
          <a:lstStyle/>
          <a:p>
            <a:r>
              <a:rPr lang="en-US" dirty="0"/>
              <a:t>Can you parse it?</a:t>
            </a:r>
          </a:p>
          <a:p>
            <a:r>
              <a:rPr lang="en-US" dirty="0"/>
              <a:t>Basic word order – SVO or SOV?</a:t>
            </a:r>
          </a:p>
          <a:p>
            <a:endParaRPr lang="en-US" dirty="0"/>
          </a:p>
          <a:p>
            <a:endParaRPr lang="en-US" dirty="0"/>
          </a:p>
          <a:p>
            <a:r>
              <a:rPr lang="en-US" dirty="0"/>
              <a:t>How about this one?</a:t>
            </a:r>
          </a:p>
          <a:p>
            <a:endParaRPr lang="en-US" dirty="0"/>
          </a:p>
        </p:txBody>
      </p:sp>
      <p:sp>
        <p:nvSpPr>
          <p:cNvPr id="22" name="TextBox 21"/>
          <p:cNvSpPr txBox="1"/>
          <p:nvPr/>
        </p:nvSpPr>
        <p:spPr>
          <a:xfrm>
            <a:off x="1687431" y="3265013"/>
            <a:ext cx="5694444"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C000"/>
                </a:solidFill>
                <a:effectLst/>
                <a:uLnTx/>
                <a:uFillTx/>
                <a:latin typeface="Calibri" charset="0"/>
                <a:ea typeface="ＭＳ Ｐゴシック" charset="0"/>
              </a:rPr>
              <a:t>jin</a:t>
            </a:r>
            <a:r>
              <a:rPr kumimoji="0" lang="en-US" sz="2800" b="0" i="0" u="none" strike="noStrike" kern="1200" cap="none" spc="0" normalizeH="0" baseline="0" noProof="0" dirty="0">
                <a:ln>
                  <a:noFill/>
                </a:ln>
                <a:solidFill>
                  <a:srgbClr val="FFC000"/>
                </a:solidFill>
                <a:effectLst/>
                <a:uLnTx/>
                <a:uFillTx/>
                <a:latin typeface="Calibri" charset="0"/>
                <a:ea typeface="ＭＳ Ｐゴシック" charset="0"/>
              </a:rPr>
              <a:t> </a:t>
            </a:r>
            <a:r>
              <a:rPr kumimoji="0" lang="en-US" sz="2800" b="0" i="0" u="none" strike="noStrike" kern="1200" cap="none" spc="0" normalizeH="0" baseline="0" noProof="0" dirty="0" err="1">
                <a:ln>
                  <a:noFill/>
                </a:ln>
                <a:solidFill>
                  <a:srgbClr val="FFC000"/>
                </a:solidFill>
                <a:effectLst/>
                <a:uLnTx/>
                <a:uFillTx/>
                <a:latin typeface="Calibri" charset="0"/>
                <a:ea typeface="ＭＳ Ｐゴシック" charset="0"/>
              </a:rPr>
              <a:t>ave</a:t>
            </a:r>
            <a:r>
              <a:rPr kumimoji="0" lang="en-US" sz="2800" b="0" i="0" u="none" strike="noStrike" kern="1200" cap="none" spc="0" normalizeH="0" baseline="0" noProof="0" dirty="0">
                <a:ln>
                  <a:noFill/>
                </a:ln>
                <a:solidFill>
                  <a:srgbClr val="FFC000"/>
                </a:solidFill>
                <a:effectLst/>
                <a:uLnTx/>
                <a:uFillTx/>
                <a:latin typeface="Calibri" charset="0"/>
                <a:ea typeface="ＭＳ Ｐゴシック" charset="0"/>
              </a:rPr>
              <a:t> </a:t>
            </a:r>
            <a:r>
              <a:rPr kumimoji="0" lang="en-US" sz="2800" b="0" i="0" u="none" strike="noStrike" kern="1200" cap="none" spc="0" normalizeH="0" baseline="0" noProof="0" dirty="0" err="1">
                <a:ln>
                  <a:noFill/>
                </a:ln>
                <a:solidFill>
                  <a:srgbClr val="FFC000"/>
                </a:solidFill>
                <a:effectLst/>
                <a:uLnTx/>
                <a:uFillTx/>
                <a:latin typeface="Calibri" charset="0"/>
                <a:ea typeface="ＭＳ Ｐゴシック" charset="0"/>
              </a:rPr>
              <a:t>sekke</a:t>
            </a:r>
            <a:r>
              <a:rPr kumimoji="0" lang="en-US" sz="2800" b="0" i="0" u="none" strike="noStrike" kern="1200" cap="none" spc="0" normalizeH="0" baseline="0" noProof="0" dirty="0">
                <a:ln>
                  <a:noFill/>
                </a:ln>
                <a:solidFill>
                  <a:srgbClr val="FFC000"/>
                </a:solidFill>
                <a:effectLst/>
                <a:uLnTx/>
                <a:uFillTx/>
                <a:latin typeface="Calibri" charset="0"/>
                <a:ea typeface="ＭＳ Ｐゴシック" charset="0"/>
              </a:rPr>
              <a:t> </a:t>
            </a:r>
            <a:r>
              <a:rPr kumimoji="0" lang="en-US" sz="2800" b="0" i="0" u="none" strike="noStrike" kern="1200" cap="none" spc="0" normalizeH="0" baseline="0" noProof="0" dirty="0" err="1">
                <a:ln>
                  <a:noFill/>
                </a:ln>
                <a:solidFill>
                  <a:srgbClr val="FFC000"/>
                </a:solidFill>
                <a:effectLst/>
                <a:uLnTx/>
                <a:uFillTx/>
                <a:latin typeface="Calibri" charset="0"/>
                <a:ea typeface="ＭＳ Ｐゴシック" charset="0"/>
              </a:rPr>
              <a:t>verven</a:t>
            </a:r>
            <a:r>
              <a:rPr kumimoji="0" lang="en-US" sz="2800" b="0" i="0" u="none" strike="noStrike" kern="1200" cap="none" spc="0" normalizeH="0" baseline="0" noProof="0" dirty="0">
                <a:ln>
                  <a:noFill/>
                </a:ln>
                <a:solidFill>
                  <a:srgbClr val="FFC000"/>
                </a:solidFill>
                <a:effectLst/>
                <a:uLnTx/>
                <a:uFillTx/>
                <a:latin typeface="Calibri" charset="0"/>
                <a:ea typeface="ＭＳ Ｐゴシック" charset="0"/>
              </a:rPr>
              <a:t> </a:t>
            </a:r>
            <a:r>
              <a:rPr kumimoji="0" lang="en-US" sz="2800" b="0" i="0" u="none" strike="noStrike" kern="1200" cap="none" spc="0" normalizeH="0" baseline="0" noProof="0" dirty="0" err="1">
                <a:ln>
                  <a:noFill/>
                </a:ln>
                <a:solidFill>
                  <a:srgbClr val="FFC000"/>
                </a:solidFill>
                <a:effectLst/>
                <a:uLnTx/>
                <a:uFillTx/>
                <a:latin typeface="Calibri" charset="0"/>
                <a:ea typeface="ＭＳ Ｐゴシック" charset="0"/>
              </a:rPr>
              <a:t>anni</a:t>
            </a:r>
            <a:r>
              <a:rPr kumimoji="0" lang="en-US" sz="2800" b="0" i="0" u="none" strike="noStrike" kern="1200" cap="none" spc="0" normalizeH="0" baseline="0" noProof="0" dirty="0">
                <a:ln>
                  <a:noFill/>
                </a:ln>
                <a:solidFill>
                  <a:srgbClr val="FFC000"/>
                </a:solidFill>
                <a:effectLst/>
                <a:uLnTx/>
                <a:uFillTx/>
                <a:latin typeface="Calibri" charset="0"/>
                <a:ea typeface="ＭＳ Ｐゴシック" charset="0"/>
              </a:rPr>
              <a:t> </a:t>
            </a:r>
            <a:r>
              <a:rPr kumimoji="0" lang="en-US" sz="2800" b="0" i="0" u="none" strike="noStrike" kern="1200" cap="none" spc="0" normalizeH="0" baseline="0" noProof="0" dirty="0" err="1">
                <a:ln>
                  <a:noFill/>
                </a:ln>
                <a:solidFill>
                  <a:srgbClr val="FFC000"/>
                </a:solidFill>
                <a:effectLst/>
                <a:uLnTx/>
                <a:uFillTx/>
                <a:latin typeface="Calibri" charset="0"/>
                <a:ea typeface="ＭＳ Ｐゴシック" charset="0"/>
              </a:rPr>
              <a:t>m'orvikoon</a:t>
            </a:r>
            <a:endParaRPr kumimoji="0" lang="en-US" sz="2800" b="0" i="0" u="none" strike="noStrike" kern="1200" cap="none" spc="0" normalizeH="0" baseline="0" noProof="0" dirty="0">
              <a:ln>
                <a:noFill/>
              </a:ln>
              <a:solidFill>
                <a:srgbClr val="FFC000"/>
              </a:solidFill>
              <a:effectLst/>
              <a:uLnTx/>
              <a:uFillTx/>
              <a:latin typeface="Calibri" charset="0"/>
              <a:ea typeface="ＭＳ Ｐゴシック" charset="0"/>
            </a:endParaRPr>
          </a:p>
        </p:txBody>
      </p:sp>
      <p:grpSp>
        <p:nvGrpSpPr>
          <p:cNvPr id="3" name="Group 2"/>
          <p:cNvGrpSpPr/>
          <p:nvPr/>
        </p:nvGrpSpPr>
        <p:grpSpPr>
          <a:xfrm>
            <a:off x="1751439" y="2837737"/>
            <a:ext cx="5004101" cy="400750"/>
            <a:chOff x="1687431" y="2709721"/>
            <a:chExt cx="5004101" cy="400750"/>
          </a:xfrm>
        </p:grpSpPr>
        <p:sp>
          <p:nvSpPr>
            <p:cNvPr id="14" name="TextBox 13"/>
            <p:cNvSpPr txBox="1"/>
            <p:nvPr/>
          </p:nvSpPr>
          <p:spPr>
            <a:xfrm rot="18969464">
              <a:off x="2239416" y="2709721"/>
              <a:ext cx="74645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AUX</a:t>
              </a:r>
            </a:p>
          </p:txBody>
        </p:sp>
        <p:sp>
          <p:nvSpPr>
            <p:cNvPr id="15" name="TextBox 14"/>
            <p:cNvSpPr txBox="1"/>
            <p:nvPr/>
          </p:nvSpPr>
          <p:spPr>
            <a:xfrm rot="18969464">
              <a:off x="1687431" y="2710361"/>
              <a:ext cx="937046"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17" name="TextBox 16"/>
            <p:cNvSpPr txBox="1"/>
            <p:nvPr/>
          </p:nvSpPr>
          <p:spPr>
            <a:xfrm rot="18969464">
              <a:off x="2902561" y="2709849"/>
              <a:ext cx="868871"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VERB</a:t>
              </a:r>
            </a:p>
          </p:txBody>
        </p:sp>
        <p:sp>
          <p:nvSpPr>
            <p:cNvPr id="18" name="TextBox 17"/>
            <p:cNvSpPr txBox="1"/>
            <p:nvPr/>
          </p:nvSpPr>
          <p:spPr>
            <a:xfrm rot="18969464">
              <a:off x="4798331" y="2709977"/>
              <a:ext cx="737709"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ADP</a:t>
              </a:r>
            </a:p>
          </p:txBody>
        </p:sp>
        <p:sp>
          <p:nvSpPr>
            <p:cNvPr id="19" name="TextBox 18"/>
            <p:cNvSpPr txBox="1"/>
            <p:nvPr/>
          </p:nvSpPr>
          <p:spPr>
            <a:xfrm rot="18969464">
              <a:off x="5754486" y="2710105"/>
              <a:ext cx="937046"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21" name="TextBox 20"/>
            <p:cNvSpPr txBox="1"/>
            <p:nvPr/>
          </p:nvSpPr>
          <p:spPr>
            <a:xfrm rot="18969464">
              <a:off x="3769502" y="2710233"/>
              <a:ext cx="1093850"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PROPN</a:t>
              </a:r>
            </a:p>
          </p:txBody>
        </p:sp>
      </p:grpSp>
      <p:grpSp>
        <p:nvGrpSpPr>
          <p:cNvPr id="13" name="Group 12"/>
          <p:cNvGrpSpPr/>
          <p:nvPr/>
        </p:nvGrpSpPr>
        <p:grpSpPr>
          <a:xfrm>
            <a:off x="1165077" y="4692620"/>
            <a:ext cx="6606786" cy="441700"/>
            <a:chOff x="1165077" y="4765772"/>
            <a:chExt cx="6606786" cy="441700"/>
          </a:xfrm>
        </p:grpSpPr>
        <p:sp>
          <p:nvSpPr>
            <p:cNvPr id="32" name="TextBox 31"/>
            <p:cNvSpPr txBox="1"/>
            <p:nvPr/>
          </p:nvSpPr>
          <p:spPr>
            <a:xfrm rot="19594265">
              <a:off x="1979980" y="4797382"/>
              <a:ext cx="591829"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DET</a:t>
              </a:r>
            </a:p>
          </p:txBody>
        </p:sp>
        <p:sp>
          <p:nvSpPr>
            <p:cNvPr id="33" name="TextBox 32"/>
            <p:cNvSpPr txBox="1"/>
            <p:nvPr/>
          </p:nvSpPr>
          <p:spPr>
            <a:xfrm rot="19594265">
              <a:off x="1165077" y="4788238"/>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34" name="TextBox 33"/>
            <p:cNvSpPr txBox="1"/>
            <p:nvPr/>
          </p:nvSpPr>
          <p:spPr>
            <a:xfrm rot="19594265">
              <a:off x="2675362" y="4797382"/>
              <a:ext cx="92294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PROPN</a:t>
              </a:r>
            </a:p>
          </p:txBody>
        </p:sp>
        <p:sp>
          <p:nvSpPr>
            <p:cNvPr id="35" name="TextBox 34"/>
            <p:cNvSpPr txBox="1"/>
            <p:nvPr/>
          </p:nvSpPr>
          <p:spPr>
            <a:xfrm rot="19594265">
              <a:off x="6194719" y="4787502"/>
              <a:ext cx="826032"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36" name="TextBox 35"/>
            <p:cNvSpPr txBox="1"/>
            <p:nvPr/>
          </p:nvSpPr>
          <p:spPr>
            <a:xfrm rot="19594265">
              <a:off x="7147974" y="4765772"/>
              <a:ext cx="623889"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ADP</a:t>
              </a:r>
            </a:p>
          </p:txBody>
        </p:sp>
        <p:sp>
          <p:nvSpPr>
            <p:cNvPr id="37" name="TextBox 36"/>
            <p:cNvSpPr txBox="1"/>
            <p:nvPr/>
          </p:nvSpPr>
          <p:spPr>
            <a:xfrm rot="19594265">
              <a:off x="4067023" y="4807362"/>
              <a:ext cx="628057"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AUX</a:t>
              </a:r>
            </a:p>
          </p:txBody>
        </p:sp>
        <p:sp>
          <p:nvSpPr>
            <p:cNvPr id="38" name="TextBox 37"/>
            <p:cNvSpPr txBox="1"/>
            <p:nvPr/>
          </p:nvSpPr>
          <p:spPr>
            <a:xfrm rot="19594265">
              <a:off x="5104479" y="4804428"/>
              <a:ext cx="734496"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VERB</a:t>
              </a:r>
            </a:p>
          </p:txBody>
        </p:sp>
      </p:grpSp>
      <p:grpSp>
        <p:nvGrpSpPr>
          <p:cNvPr id="23" name="Group 22"/>
          <p:cNvGrpSpPr/>
          <p:nvPr/>
        </p:nvGrpSpPr>
        <p:grpSpPr>
          <a:xfrm>
            <a:off x="946448" y="5317713"/>
            <a:ext cx="6949351" cy="523234"/>
            <a:chOff x="946448" y="5317713"/>
            <a:chExt cx="6949351" cy="523234"/>
          </a:xfrm>
        </p:grpSpPr>
        <p:pic>
          <p:nvPicPr>
            <p:cNvPr id="5" name="Picture 4"/>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46448" y="5332070"/>
              <a:ext cx="975360" cy="499872"/>
            </a:xfrm>
            <a:prstGeom prst="rect">
              <a:avLst/>
            </a:prstGeom>
          </p:spPr>
        </p:pic>
        <p:pic>
          <p:nvPicPr>
            <p:cNvPr id="6" name="Picture 5"/>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46480" y="5341075"/>
              <a:ext cx="280416" cy="499872"/>
            </a:xfrm>
            <a:prstGeom prst="rect">
              <a:avLst/>
            </a:prstGeom>
          </p:spPr>
        </p:pic>
        <p:pic>
          <p:nvPicPr>
            <p:cNvPr id="7" name="Picture 6"/>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57068" y="5341075"/>
              <a:ext cx="1213104" cy="499872"/>
            </a:xfrm>
            <a:prstGeom prst="rect">
              <a:avLst/>
            </a:prstGeom>
          </p:spPr>
        </p:pic>
        <p:pic>
          <p:nvPicPr>
            <p:cNvPr id="8" name="Picture 7"/>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109780" y="5332070"/>
              <a:ext cx="542544" cy="499872"/>
            </a:xfrm>
            <a:prstGeom prst="rect">
              <a:avLst/>
            </a:prstGeom>
          </p:spPr>
        </p:pic>
        <p:pic>
          <p:nvPicPr>
            <p:cNvPr id="9" name="Picture 8"/>
            <p:cNvPicPr>
              <a:picLocks noChangeAspect="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900880" y="5324811"/>
              <a:ext cx="987552" cy="499872"/>
            </a:xfrm>
            <a:prstGeom prst="rect">
              <a:avLst/>
            </a:prstGeom>
          </p:spPr>
        </p:pic>
        <p:pic>
          <p:nvPicPr>
            <p:cNvPr id="10" name="Picture 9"/>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146000" y="5317713"/>
              <a:ext cx="804672" cy="499872"/>
            </a:xfrm>
            <a:prstGeom prst="rect">
              <a:avLst/>
            </a:prstGeom>
          </p:spPr>
        </p:pic>
        <p:pic>
          <p:nvPicPr>
            <p:cNvPr id="11" name="Picture 10"/>
            <p:cNvPicPr>
              <a:picLocks noChangeAspect="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103319" y="5339795"/>
              <a:ext cx="792480" cy="499872"/>
            </a:xfrm>
            <a:prstGeom prst="rect">
              <a:avLst/>
            </a:prstGeom>
          </p:spPr>
        </p:pic>
      </p:grpSp>
      <p:sp>
        <p:nvSpPr>
          <p:cNvPr id="25" name="TextBox 24"/>
          <p:cNvSpPr txBox="1"/>
          <p:nvPr/>
        </p:nvSpPr>
        <p:spPr>
          <a:xfrm>
            <a:off x="9875520" y="4690872"/>
            <a:ext cx="1847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spTree>
    <p:extLst>
      <p:ext uri="{BB962C8B-B14F-4D97-AF65-F5344CB8AC3E}">
        <p14:creationId xmlns:p14="http://schemas.microsoft.com/office/powerpoint/2010/main" val="81486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val 60"/>
          <p:cNvSpPr/>
          <p:nvPr/>
        </p:nvSpPr>
        <p:spPr>
          <a:xfrm>
            <a:off x="6797517" y="2933178"/>
            <a:ext cx="485405" cy="464361"/>
          </a:xfrm>
          <a:prstGeom prst="ellipse">
            <a:avLst/>
          </a:prstGeom>
          <a:solidFill>
            <a:schemeClr val="bg2"/>
          </a:solidFill>
          <a:ln w="28575" cmpd="sng">
            <a:solidFill>
              <a:srgbClr val="00B050"/>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60" name="Freeform 59"/>
          <p:cNvSpPr/>
          <p:nvPr/>
        </p:nvSpPr>
        <p:spPr>
          <a:xfrm>
            <a:off x="7241241" y="1313696"/>
            <a:ext cx="457419" cy="1721223"/>
          </a:xfrm>
          <a:custGeom>
            <a:avLst/>
            <a:gdLst>
              <a:gd name="connsiteX0" fmla="*/ 0 w 457419"/>
              <a:gd name="connsiteY0" fmla="*/ 1721223 h 1721223"/>
              <a:gd name="connsiteX1" fmla="*/ 457200 w 457419"/>
              <a:gd name="connsiteY1" fmla="*/ 1358153 h 1721223"/>
              <a:gd name="connsiteX2" fmla="*/ 60512 w 457419"/>
              <a:gd name="connsiteY2" fmla="*/ 0 h 1721223"/>
            </a:gdLst>
            <a:ahLst/>
            <a:cxnLst>
              <a:cxn ang="0">
                <a:pos x="connsiteX0" y="connsiteY0"/>
              </a:cxn>
              <a:cxn ang="0">
                <a:pos x="connsiteX1" y="connsiteY1"/>
              </a:cxn>
              <a:cxn ang="0">
                <a:pos x="connsiteX2" y="connsiteY2"/>
              </a:cxn>
            </a:cxnLst>
            <a:rect l="l" t="t" r="r" b="b"/>
            <a:pathLst>
              <a:path w="457419" h="1721223">
                <a:moveTo>
                  <a:pt x="0" y="1721223"/>
                </a:moveTo>
                <a:cubicBezTo>
                  <a:pt x="223557" y="1683123"/>
                  <a:pt x="447115" y="1645023"/>
                  <a:pt x="457200" y="1358153"/>
                </a:cubicBezTo>
                <a:cubicBezTo>
                  <a:pt x="467285" y="1071282"/>
                  <a:pt x="126627" y="225238"/>
                  <a:pt x="60512" y="0"/>
                </a:cubicBezTo>
              </a:path>
            </a:pathLst>
          </a:custGeom>
          <a:noFill/>
          <a:ln w="19050">
            <a:solidFill>
              <a:srgbClr val="00B05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65" name="Oval 64"/>
          <p:cNvSpPr/>
          <p:nvPr/>
        </p:nvSpPr>
        <p:spPr>
          <a:xfrm>
            <a:off x="5396059" y="2174296"/>
            <a:ext cx="485405" cy="464361"/>
          </a:xfrm>
          <a:prstGeom prst="ellipse">
            <a:avLst/>
          </a:prstGeom>
          <a:solidFill>
            <a:schemeClr val="bg2"/>
          </a:solidFill>
          <a:ln w="28575"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68" name="Oval 67"/>
          <p:cNvSpPr/>
          <p:nvPr/>
        </p:nvSpPr>
        <p:spPr>
          <a:xfrm>
            <a:off x="3580829" y="2967844"/>
            <a:ext cx="460930" cy="461546"/>
          </a:xfrm>
          <a:prstGeom prst="ellipse">
            <a:avLst/>
          </a:prstGeom>
          <a:solidFill>
            <a:schemeClr val="bg2"/>
          </a:solidFill>
          <a:ln w="28575"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0" name="Oval 69"/>
          <p:cNvSpPr/>
          <p:nvPr/>
        </p:nvSpPr>
        <p:spPr>
          <a:xfrm>
            <a:off x="2493927" y="2197843"/>
            <a:ext cx="458052" cy="464231"/>
          </a:xfrm>
          <a:prstGeom prst="ellipse">
            <a:avLst/>
          </a:prstGeom>
          <a:solidFill>
            <a:schemeClr val="bg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01" name="Rectangle 100"/>
          <p:cNvSpPr/>
          <p:nvPr/>
        </p:nvSpPr>
        <p:spPr>
          <a:xfrm>
            <a:off x="2614820" y="3870890"/>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2" name="Oval 101"/>
          <p:cNvSpPr/>
          <p:nvPr/>
        </p:nvSpPr>
        <p:spPr>
          <a:xfrm>
            <a:off x="2685024" y="3951689"/>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3" name="Oval 102"/>
          <p:cNvSpPr/>
          <p:nvPr/>
        </p:nvSpPr>
        <p:spPr>
          <a:xfrm>
            <a:off x="2685024" y="4232533"/>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4" name="Rectangle 103"/>
          <p:cNvSpPr/>
          <p:nvPr/>
        </p:nvSpPr>
        <p:spPr>
          <a:xfrm>
            <a:off x="4123747" y="3870890"/>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5" name="Oval 104"/>
          <p:cNvSpPr/>
          <p:nvPr/>
        </p:nvSpPr>
        <p:spPr>
          <a:xfrm>
            <a:off x="4193951" y="3951689"/>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6" name="Oval 105"/>
          <p:cNvSpPr/>
          <p:nvPr/>
        </p:nvSpPr>
        <p:spPr>
          <a:xfrm>
            <a:off x="4193951" y="4232533"/>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7" name="Rectangle 106"/>
          <p:cNvSpPr/>
          <p:nvPr/>
        </p:nvSpPr>
        <p:spPr>
          <a:xfrm>
            <a:off x="5716783" y="3876564"/>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8" name="Oval 107"/>
          <p:cNvSpPr/>
          <p:nvPr/>
        </p:nvSpPr>
        <p:spPr>
          <a:xfrm>
            <a:off x="5786987" y="3957363"/>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9" name="Oval 108"/>
          <p:cNvSpPr/>
          <p:nvPr/>
        </p:nvSpPr>
        <p:spPr>
          <a:xfrm>
            <a:off x="5786987" y="4238207"/>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10" name="Rectangle 109"/>
          <p:cNvSpPr/>
          <p:nvPr/>
        </p:nvSpPr>
        <p:spPr>
          <a:xfrm>
            <a:off x="7282010" y="3870890"/>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11" name="Oval 110"/>
          <p:cNvSpPr/>
          <p:nvPr/>
        </p:nvSpPr>
        <p:spPr>
          <a:xfrm>
            <a:off x="7352214" y="3951689"/>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12" name="Oval 111"/>
          <p:cNvSpPr/>
          <p:nvPr/>
        </p:nvSpPr>
        <p:spPr>
          <a:xfrm>
            <a:off x="7352214" y="4232533"/>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cxnSp>
        <p:nvCxnSpPr>
          <p:cNvPr id="113" name="Straight Arrow Connector 112"/>
          <p:cNvCxnSpPr/>
          <p:nvPr/>
        </p:nvCxnSpPr>
        <p:spPr>
          <a:xfrm flipV="1">
            <a:off x="2783751" y="4513378"/>
            <a:ext cx="0" cy="282140"/>
          </a:xfrm>
          <a:prstGeom prst="straightConnector1">
            <a:avLst/>
          </a:prstGeom>
          <a:ln w="12700"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92678" y="4513378"/>
            <a:ext cx="0" cy="282140"/>
          </a:xfrm>
          <a:prstGeom prst="straightConnector1">
            <a:avLst/>
          </a:prstGeom>
          <a:ln w="12700"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5885714" y="4519052"/>
            <a:ext cx="0" cy="282140"/>
          </a:xfrm>
          <a:prstGeom prst="straightConnector1">
            <a:avLst/>
          </a:prstGeom>
          <a:ln w="12700"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V="1">
            <a:off x="7450941" y="4513378"/>
            <a:ext cx="0" cy="282140"/>
          </a:xfrm>
          <a:prstGeom prst="straightConnector1">
            <a:avLst/>
          </a:prstGeom>
          <a:ln w="12700"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flipH="1">
            <a:off x="2952681" y="4332617"/>
            <a:ext cx="1171066" cy="0"/>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flipH="1" flipV="1">
            <a:off x="4461609" y="4347209"/>
            <a:ext cx="1255173" cy="1088"/>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flipH="1">
            <a:off x="6056507" y="4355049"/>
            <a:ext cx="1225502" cy="0"/>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flipV="1">
            <a:off x="6054643" y="4056085"/>
            <a:ext cx="1227366" cy="2965"/>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a:off x="4461607" y="4057097"/>
            <a:ext cx="1253313" cy="3944"/>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flipV="1">
            <a:off x="2957726" y="4053929"/>
            <a:ext cx="1164158" cy="1061"/>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pic>
        <p:nvPicPr>
          <p:cNvPr id="127" name="Picture 12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386303" y="4070527"/>
            <a:ext cx="1143000" cy="241300"/>
          </a:xfrm>
          <a:prstGeom prst="rect">
            <a:avLst/>
          </a:prstGeom>
        </p:spPr>
      </p:pic>
      <p:sp>
        <p:nvSpPr>
          <p:cNvPr id="129" name="Rectangle 128"/>
          <p:cNvSpPr/>
          <p:nvPr/>
        </p:nvSpPr>
        <p:spPr>
          <a:xfrm rot="2700000">
            <a:off x="3297222" y="1455885"/>
            <a:ext cx="4503772" cy="112594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ndara"/>
              <a:ea typeface="+mn-ea"/>
              <a:cs typeface="+mn-cs"/>
            </a:endParaRPr>
          </a:p>
        </p:txBody>
      </p:sp>
      <p:sp>
        <p:nvSpPr>
          <p:cNvPr id="130" name="Rectangle 129"/>
          <p:cNvSpPr/>
          <p:nvPr/>
        </p:nvSpPr>
        <p:spPr>
          <a:xfrm rot="2700000">
            <a:off x="3060558" y="896388"/>
            <a:ext cx="3377828" cy="225188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ndara"/>
              <a:ea typeface="+mn-ea"/>
              <a:cs typeface="+mn-cs"/>
            </a:endParaRPr>
          </a:p>
        </p:txBody>
      </p:sp>
      <p:sp>
        <p:nvSpPr>
          <p:cNvPr id="131" name="Rectangle 130"/>
          <p:cNvSpPr/>
          <p:nvPr/>
        </p:nvSpPr>
        <p:spPr>
          <a:xfrm rot="2700000">
            <a:off x="2827364" y="333421"/>
            <a:ext cx="2251886" cy="337782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ndara"/>
              <a:ea typeface="+mn-ea"/>
              <a:cs typeface="+mn-cs"/>
            </a:endParaRPr>
          </a:p>
        </p:txBody>
      </p:sp>
      <p:sp>
        <p:nvSpPr>
          <p:cNvPr id="132" name="Rectangle 131"/>
          <p:cNvSpPr/>
          <p:nvPr/>
        </p:nvSpPr>
        <p:spPr>
          <a:xfrm rot="2700000">
            <a:off x="2597650" y="-233028"/>
            <a:ext cx="1125942" cy="450377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ndara"/>
              <a:ea typeface="+mn-ea"/>
              <a:cs typeface="+mn-cs"/>
            </a:endParaRPr>
          </a:p>
        </p:txBody>
      </p:sp>
      <p:sp>
        <p:nvSpPr>
          <p:cNvPr id="133" name="Oval 132"/>
          <p:cNvSpPr/>
          <p:nvPr/>
        </p:nvSpPr>
        <p:spPr>
          <a:xfrm>
            <a:off x="3017572" y="2962404"/>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34" name="TextBox 133"/>
          <p:cNvSpPr txBox="1"/>
          <p:nvPr/>
        </p:nvSpPr>
        <p:spPr>
          <a:xfrm>
            <a:off x="1251007" y="2283075"/>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0</a:t>
            </a:r>
          </a:p>
        </p:txBody>
      </p:sp>
      <p:sp>
        <p:nvSpPr>
          <p:cNvPr id="135" name="TextBox 134"/>
          <p:cNvSpPr txBox="1"/>
          <p:nvPr/>
        </p:nvSpPr>
        <p:spPr>
          <a:xfrm>
            <a:off x="2087929" y="1483613"/>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1</a:t>
            </a:r>
          </a:p>
        </p:txBody>
      </p:sp>
      <p:sp>
        <p:nvSpPr>
          <p:cNvPr id="136" name="TextBox 135"/>
          <p:cNvSpPr txBox="1"/>
          <p:nvPr/>
        </p:nvSpPr>
        <p:spPr>
          <a:xfrm>
            <a:off x="2853023" y="727972"/>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2</a:t>
            </a:r>
          </a:p>
        </p:txBody>
      </p:sp>
      <p:sp>
        <p:nvSpPr>
          <p:cNvPr id="137" name="TextBox 136"/>
          <p:cNvSpPr txBox="1"/>
          <p:nvPr/>
        </p:nvSpPr>
        <p:spPr>
          <a:xfrm>
            <a:off x="3567482" y="35318"/>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3</a:t>
            </a:r>
          </a:p>
        </p:txBody>
      </p:sp>
      <p:sp>
        <p:nvSpPr>
          <p:cNvPr id="138" name="TextBox 137"/>
          <p:cNvSpPr txBox="1"/>
          <p:nvPr/>
        </p:nvSpPr>
        <p:spPr>
          <a:xfrm>
            <a:off x="4758736" y="19722"/>
            <a:ext cx="389850"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p:txBody>
      </p:sp>
      <p:sp>
        <p:nvSpPr>
          <p:cNvPr id="139" name="TextBox 138"/>
          <p:cNvSpPr txBox="1"/>
          <p:nvPr/>
        </p:nvSpPr>
        <p:spPr>
          <a:xfrm>
            <a:off x="5443554" y="681533"/>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0</a:t>
            </a:r>
          </a:p>
        </p:txBody>
      </p:sp>
      <p:sp>
        <p:nvSpPr>
          <p:cNvPr id="140" name="TextBox 139"/>
          <p:cNvSpPr txBox="1"/>
          <p:nvPr/>
        </p:nvSpPr>
        <p:spPr>
          <a:xfrm>
            <a:off x="6280262" y="1534089"/>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1</a:t>
            </a:r>
          </a:p>
        </p:txBody>
      </p:sp>
      <p:sp>
        <p:nvSpPr>
          <p:cNvPr id="141" name="TextBox 140"/>
          <p:cNvSpPr txBox="1"/>
          <p:nvPr/>
        </p:nvSpPr>
        <p:spPr>
          <a:xfrm>
            <a:off x="7052805" y="2308916"/>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2</a:t>
            </a:r>
          </a:p>
        </p:txBody>
      </p:sp>
      <p:pic>
        <p:nvPicPr>
          <p:cNvPr id="142" name="Picture 141"/>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3045521" y="3080826"/>
            <a:ext cx="431800" cy="241300"/>
          </a:xfrm>
          <a:prstGeom prst="rect">
            <a:avLst/>
          </a:prstGeom>
        </p:spPr>
      </p:pic>
      <p:pic>
        <p:nvPicPr>
          <p:cNvPr id="143" name="Picture 142"/>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3594953" y="3082729"/>
            <a:ext cx="444500" cy="241300"/>
          </a:xfrm>
          <a:prstGeom prst="rect">
            <a:avLst/>
          </a:prstGeom>
        </p:spPr>
      </p:pic>
      <p:sp>
        <p:nvSpPr>
          <p:cNvPr id="144" name="Oval 143"/>
          <p:cNvSpPr/>
          <p:nvPr/>
        </p:nvSpPr>
        <p:spPr>
          <a:xfrm>
            <a:off x="4604716" y="2959513"/>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45" name="Oval 144"/>
          <p:cNvSpPr/>
          <p:nvPr/>
        </p:nvSpPr>
        <p:spPr>
          <a:xfrm>
            <a:off x="5214320" y="2945657"/>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46" name="TextBox 145"/>
          <p:cNvSpPr txBox="1"/>
          <p:nvPr/>
        </p:nvSpPr>
        <p:spPr>
          <a:xfrm>
            <a:off x="1251007" y="944513"/>
            <a:ext cx="29046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  </a:t>
            </a:r>
          </a:p>
        </p:txBody>
      </p:sp>
      <p:pic>
        <p:nvPicPr>
          <p:cNvPr id="147" name="Picture 146"/>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4623957" y="3103511"/>
            <a:ext cx="444500" cy="241300"/>
          </a:xfrm>
          <a:prstGeom prst="rect">
            <a:avLst/>
          </a:prstGeom>
        </p:spPr>
      </p:pic>
      <p:pic>
        <p:nvPicPr>
          <p:cNvPr id="148" name="Picture 147"/>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5250639" y="3083235"/>
            <a:ext cx="431800" cy="241300"/>
          </a:xfrm>
          <a:prstGeom prst="rect">
            <a:avLst/>
          </a:prstGeom>
        </p:spPr>
      </p:pic>
      <p:sp>
        <p:nvSpPr>
          <p:cNvPr id="149" name="Oval 148"/>
          <p:cNvSpPr/>
          <p:nvPr/>
        </p:nvSpPr>
        <p:spPr>
          <a:xfrm>
            <a:off x="6187913" y="2947034"/>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pic>
        <p:nvPicPr>
          <p:cNvPr id="150" name="Picture 149"/>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6814599" y="3061349"/>
            <a:ext cx="444500" cy="241300"/>
          </a:xfrm>
          <a:prstGeom prst="rect">
            <a:avLst/>
          </a:prstGeom>
        </p:spPr>
      </p:pic>
      <p:pic>
        <p:nvPicPr>
          <p:cNvPr id="151" name="Picture 150"/>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6210946" y="3075225"/>
            <a:ext cx="444500" cy="241300"/>
          </a:xfrm>
          <a:prstGeom prst="rect">
            <a:avLst/>
          </a:prstGeom>
        </p:spPr>
      </p:pic>
      <p:sp>
        <p:nvSpPr>
          <p:cNvPr id="152" name="Oval 151"/>
          <p:cNvSpPr/>
          <p:nvPr/>
        </p:nvSpPr>
        <p:spPr>
          <a:xfrm>
            <a:off x="6005663" y="2160440"/>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3" name="Oval 152"/>
          <p:cNvSpPr/>
          <p:nvPr/>
        </p:nvSpPr>
        <p:spPr>
          <a:xfrm>
            <a:off x="3803746" y="2178402"/>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4" name="Oval 153"/>
          <p:cNvSpPr/>
          <p:nvPr/>
        </p:nvSpPr>
        <p:spPr>
          <a:xfrm>
            <a:off x="4413350" y="2164546"/>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5" name="Oval 154"/>
          <p:cNvSpPr/>
          <p:nvPr/>
        </p:nvSpPr>
        <p:spPr>
          <a:xfrm>
            <a:off x="4591934" y="1364295"/>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6" name="Oval 155"/>
          <p:cNvSpPr/>
          <p:nvPr/>
        </p:nvSpPr>
        <p:spPr>
          <a:xfrm>
            <a:off x="5201538" y="1350439"/>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7" name="Oval 156"/>
          <p:cNvSpPr/>
          <p:nvPr/>
        </p:nvSpPr>
        <p:spPr>
          <a:xfrm>
            <a:off x="4112364" y="571783"/>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8" name="Oval 157"/>
          <p:cNvSpPr/>
          <p:nvPr/>
        </p:nvSpPr>
        <p:spPr>
          <a:xfrm>
            <a:off x="3308763" y="1362115"/>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9" name="Oval 158"/>
          <p:cNvSpPr/>
          <p:nvPr/>
        </p:nvSpPr>
        <p:spPr>
          <a:xfrm>
            <a:off x="1736002" y="2959512"/>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pic>
        <p:nvPicPr>
          <p:cNvPr id="160" name="Picture 159"/>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a:off x="6038486" y="2291603"/>
            <a:ext cx="431800" cy="241300"/>
          </a:xfrm>
          <a:prstGeom prst="rect">
            <a:avLst/>
          </a:prstGeom>
        </p:spPr>
      </p:pic>
      <p:pic>
        <p:nvPicPr>
          <p:cNvPr id="161" name="Picture 160"/>
          <p:cNvPicPr>
            <a:picLocks noChangeAspect="1"/>
          </p:cNvPicPr>
          <p:nvPr/>
        </p:nvPicPr>
        <p:blipFill>
          <a:blip r:embed="rId11">
            <a:lum bright="70000" contrast="-70000"/>
            <a:extLst>
              <a:ext uri="{28A0092B-C50C-407E-A947-70E740481C1C}">
                <a14:useLocalDpi xmlns:a14="http://schemas.microsoft.com/office/drawing/2010/main" val="0"/>
              </a:ext>
            </a:extLst>
          </a:blip>
          <a:stretch>
            <a:fillRect/>
          </a:stretch>
        </p:blipFill>
        <p:spPr>
          <a:xfrm>
            <a:off x="5420440" y="2301801"/>
            <a:ext cx="444500" cy="241300"/>
          </a:xfrm>
          <a:prstGeom prst="rect">
            <a:avLst/>
          </a:prstGeom>
        </p:spPr>
      </p:pic>
      <p:pic>
        <p:nvPicPr>
          <p:cNvPr id="162" name="Picture 161"/>
          <p:cNvPicPr>
            <a:picLocks noChangeAspect="1"/>
          </p:cNvPicPr>
          <p:nvPr/>
        </p:nvPicPr>
        <p:blipFill>
          <a:blip r:embed="rId12">
            <a:lum bright="70000" contrast="-70000"/>
            <a:extLst>
              <a:ext uri="{28A0092B-C50C-407E-A947-70E740481C1C}">
                <a14:useLocalDpi xmlns:a14="http://schemas.microsoft.com/office/drawing/2010/main" val="0"/>
              </a:ext>
            </a:extLst>
          </a:blip>
          <a:stretch>
            <a:fillRect/>
          </a:stretch>
        </p:blipFill>
        <p:spPr>
          <a:xfrm>
            <a:off x="3823591" y="2313141"/>
            <a:ext cx="444500" cy="241300"/>
          </a:xfrm>
          <a:prstGeom prst="rect">
            <a:avLst/>
          </a:prstGeom>
        </p:spPr>
      </p:pic>
      <p:pic>
        <p:nvPicPr>
          <p:cNvPr id="163" name="Picture 162"/>
          <p:cNvPicPr>
            <a:picLocks noChangeAspect="1"/>
          </p:cNvPicPr>
          <p:nvPr/>
        </p:nvPicPr>
        <p:blipFill>
          <a:blip r:embed="rId13">
            <a:lum bright="70000" contrast="-70000"/>
            <a:extLst>
              <a:ext uri="{28A0092B-C50C-407E-A947-70E740481C1C}">
                <a14:useLocalDpi xmlns:a14="http://schemas.microsoft.com/office/drawing/2010/main" val="0"/>
              </a:ext>
            </a:extLst>
          </a:blip>
          <a:stretch>
            <a:fillRect/>
          </a:stretch>
        </p:blipFill>
        <p:spPr>
          <a:xfrm>
            <a:off x="4438153" y="2300136"/>
            <a:ext cx="444500" cy="241300"/>
          </a:xfrm>
          <a:prstGeom prst="rect">
            <a:avLst/>
          </a:prstGeom>
        </p:spPr>
      </p:pic>
      <p:pic>
        <p:nvPicPr>
          <p:cNvPr id="164" name="Picture 163"/>
          <p:cNvPicPr>
            <a:picLocks noChangeAspect="1"/>
          </p:cNvPicPr>
          <p:nvPr/>
        </p:nvPicPr>
        <p:blipFill>
          <a:blip r:embed="rId14">
            <a:lum bright="70000" contrast="-70000"/>
            <a:extLst>
              <a:ext uri="{28A0092B-C50C-407E-A947-70E740481C1C}">
                <a14:useLocalDpi xmlns:a14="http://schemas.microsoft.com/office/drawing/2010/main" val="0"/>
              </a:ext>
            </a:extLst>
          </a:blip>
          <a:stretch>
            <a:fillRect/>
          </a:stretch>
        </p:blipFill>
        <p:spPr>
          <a:xfrm>
            <a:off x="4613566" y="1492916"/>
            <a:ext cx="444500" cy="241300"/>
          </a:xfrm>
          <a:prstGeom prst="rect">
            <a:avLst/>
          </a:prstGeom>
        </p:spPr>
      </p:pic>
      <p:pic>
        <p:nvPicPr>
          <p:cNvPr id="165" name="Picture 164"/>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5227203" y="1482636"/>
            <a:ext cx="444500" cy="241300"/>
          </a:xfrm>
          <a:prstGeom prst="rect">
            <a:avLst/>
          </a:prstGeom>
        </p:spPr>
      </p:pic>
      <p:pic>
        <p:nvPicPr>
          <p:cNvPr id="166" name="Picture 165"/>
          <p:cNvPicPr>
            <a:picLocks noChangeAspect="1"/>
          </p:cNvPicPr>
          <p:nvPr/>
        </p:nvPicPr>
        <p:blipFill>
          <a:blip r:embed="rId16">
            <a:lum bright="70000" contrast="-70000"/>
            <a:extLst>
              <a:ext uri="{28A0092B-C50C-407E-A947-70E740481C1C}">
                <a14:useLocalDpi xmlns:a14="http://schemas.microsoft.com/office/drawing/2010/main" val="0"/>
              </a:ext>
            </a:extLst>
          </a:blip>
          <a:stretch>
            <a:fillRect/>
          </a:stretch>
        </p:blipFill>
        <p:spPr>
          <a:xfrm>
            <a:off x="4132816" y="703875"/>
            <a:ext cx="444500" cy="241300"/>
          </a:xfrm>
          <a:prstGeom prst="rect">
            <a:avLst/>
          </a:prstGeom>
        </p:spPr>
      </p:pic>
      <p:pic>
        <p:nvPicPr>
          <p:cNvPr id="167" name="Picture 166"/>
          <p:cNvPicPr>
            <a:picLocks noChangeAspect="1"/>
          </p:cNvPicPr>
          <p:nvPr/>
        </p:nvPicPr>
        <p:blipFill>
          <a:blip r:embed="rId17">
            <a:lum bright="70000" contrast="-70000"/>
            <a:extLst>
              <a:ext uri="{28A0092B-C50C-407E-A947-70E740481C1C}">
                <a14:useLocalDpi xmlns:a14="http://schemas.microsoft.com/office/drawing/2010/main" val="0"/>
              </a:ext>
            </a:extLst>
          </a:blip>
          <a:stretch>
            <a:fillRect/>
          </a:stretch>
        </p:blipFill>
        <p:spPr>
          <a:xfrm>
            <a:off x="1756454" y="3082729"/>
            <a:ext cx="444500" cy="241300"/>
          </a:xfrm>
          <a:prstGeom prst="rect">
            <a:avLst/>
          </a:prstGeom>
        </p:spPr>
      </p:pic>
      <p:pic>
        <p:nvPicPr>
          <p:cNvPr id="168" name="Picture 167"/>
          <p:cNvPicPr>
            <a:picLocks noChangeAspect="1"/>
          </p:cNvPicPr>
          <p:nvPr/>
        </p:nvPicPr>
        <p:blipFill>
          <a:blip r:embed="rId18">
            <a:lum bright="70000" contrast="-70000"/>
            <a:extLst>
              <a:ext uri="{28A0092B-C50C-407E-A947-70E740481C1C}">
                <a14:useLocalDpi xmlns:a14="http://schemas.microsoft.com/office/drawing/2010/main" val="0"/>
              </a:ext>
            </a:extLst>
          </a:blip>
          <a:stretch>
            <a:fillRect/>
          </a:stretch>
        </p:blipFill>
        <p:spPr>
          <a:xfrm>
            <a:off x="2508776" y="2314403"/>
            <a:ext cx="431800" cy="241300"/>
          </a:xfrm>
          <a:prstGeom prst="rect">
            <a:avLst/>
          </a:prstGeom>
        </p:spPr>
      </p:pic>
      <p:pic>
        <p:nvPicPr>
          <p:cNvPr id="169" name="Picture 168"/>
          <p:cNvPicPr>
            <a:picLocks noChangeAspect="1"/>
          </p:cNvPicPr>
          <p:nvPr/>
        </p:nvPicPr>
        <p:blipFill>
          <a:blip r:embed="rId19">
            <a:lum bright="70000" contrast="-70000"/>
            <a:extLst>
              <a:ext uri="{28A0092B-C50C-407E-A947-70E740481C1C}">
                <a14:useLocalDpi xmlns:a14="http://schemas.microsoft.com/office/drawing/2010/main" val="0"/>
              </a:ext>
            </a:extLst>
          </a:blip>
          <a:stretch>
            <a:fillRect/>
          </a:stretch>
        </p:blipFill>
        <p:spPr>
          <a:xfrm>
            <a:off x="3326355" y="1492916"/>
            <a:ext cx="444500" cy="241300"/>
          </a:xfrm>
          <a:prstGeom prst="rect">
            <a:avLst/>
          </a:prstGeom>
        </p:spPr>
      </p:pic>
      <p:sp>
        <p:nvSpPr>
          <p:cNvPr id="174" name="Oval 173"/>
          <p:cNvSpPr/>
          <p:nvPr/>
        </p:nvSpPr>
        <p:spPr>
          <a:xfrm>
            <a:off x="6989274" y="843856"/>
            <a:ext cx="485405" cy="464361"/>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75" name="TextBox 174"/>
          <p:cNvSpPr txBox="1"/>
          <p:nvPr/>
        </p:nvSpPr>
        <p:spPr>
          <a:xfrm>
            <a:off x="7016179" y="654030"/>
            <a:ext cx="465192" cy="76944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charset="0"/>
                <a:ea typeface="ＭＳ Ｐゴシック" charset="0"/>
              </a:rPr>
              <a:t>+</a:t>
            </a:r>
          </a:p>
        </p:txBody>
      </p:sp>
      <p:cxnSp>
        <p:nvCxnSpPr>
          <p:cNvPr id="176" name="Straight Arrow Connector 175"/>
          <p:cNvCxnSpPr/>
          <p:nvPr/>
        </p:nvCxnSpPr>
        <p:spPr>
          <a:xfrm flipV="1">
            <a:off x="7240685" y="456727"/>
            <a:ext cx="0" cy="387129"/>
          </a:xfrm>
          <a:prstGeom prst="straightConnector1">
            <a:avLst/>
          </a:prstGeom>
          <a:ln w="190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77" name="Rectangle 176"/>
          <p:cNvSpPr/>
          <p:nvPr/>
        </p:nvSpPr>
        <p:spPr>
          <a:xfrm>
            <a:off x="6142474" y="58719"/>
            <a:ext cx="2179004" cy="39800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pic>
        <p:nvPicPr>
          <p:cNvPr id="178" name="Picture 177"/>
          <p:cNvPicPr>
            <a:picLocks noChangeAspect="1"/>
          </p:cNvPicPr>
          <p:nvPr/>
        </p:nvPicPr>
        <p:blipFill>
          <a:blip r:embed="rId20">
            <a:lum bright="70000" contrast="-70000"/>
            <a:extLst>
              <a:ext uri="{28A0092B-C50C-407E-A947-70E740481C1C}">
                <a14:useLocalDpi xmlns:a14="http://schemas.microsoft.com/office/drawing/2010/main" val="0"/>
              </a:ext>
            </a:extLst>
          </a:blip>
          <a:stretch>
            <a:fillRect/>
          </a:stretch>
        </p:blipFill>
        <p:spPr>
          <a:xfrm>
            <a:off x="7565701" y="971972"/>
            <a:ext cx="601259" cy="208128"/>
          </a:xfrm>
          <a:prstGeom prst="rect">
            <a:avLst/>
          </a:prstGeom>
        </p:spPr>
      </p:pic>
      <p:cxnSp>
        <p:nvCxnSpPr>
          <p:cNvPr id="179" name="Straight Arrow Connector 178"/>
          <p:cNvCxnSpPr/>
          <p:nvPr/>
        </p:nvCxnSpPr>
        <p:spPr>
          <a:xfrm flipV="1">
            <a:off x="2783751" y="3317467"/>
            <a:ext cx="813890" cy="553423"/>
          </a:xfrm>
          <a:prstGeom prst="straightConnector1">
            <a:avLst/>
          </a:prstGeom>
          <a:ln w="19050">
            <a:solidFill>
              <a:schemeClr val="bg2">
                <a:lumMod val="40000"/>
                <a:lumOff val="60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0" name="Straight Arrow Connector 179"/>
          <p:cNvCxnSpPr/>
          <p:nvPr/>
        </p:nvCxnSpPr>
        <p:spPr>
          <a:xfrm flipH="1" flipV="1">
            <a:off x="3974259" y="3361799"/>
            <a:ext cx="318419" cy="509091"/>
          </a:xfrm>
          <a:prstGeom prst="straightConnector1">
            <a:avLst/>
          </a:prstGeom>
          <a:ln w="19050">
            <a:solidFill>
              <a:schemeClr val="bg2">
                <a:lumMod val="40000"/>
                <a:lumOff val="60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1" name="Straight Arrow Connector 180"/>
          <p:cNvCxnSpPr/>
          <p:nvPr/>
        </p:nvCxnSpPr>
        <p:spPr>
          <a:xfrm flipH="1" flipV="1">
            <a:off x="7171078" y="3371238"/>
            <a:ext cx="279863" cy="499652"/>
          </a:xfrm>
          <a:prstGeom prst="straightConnector1">
            <a:avLst/>
          </a:prstGeom>
          <a:ln w="19050">
            <a:solidFill>
              <a:srgbClr val="00B05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2" name="Straight Arrow Connector 181"/>
          <p:cNvCxnSpPr/>
          <p:nvPr/>
        </p:nvCxnSpPr>
        <p:spPr>
          <a:xfrm flipV="1">
            <a:off x="5885714" y="3303832"/>
            <a:ext cx="949840" cy="572732"/>
          </a:xfrm>
          <a:prstGeom prst="straightConnector1">
            <a:avLst/>
          </a:prstGeom>
          <a:ln w="19050">
            <a:solidFill>
              <a:srgbClr val="00B05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83" name="Freeform 182"/>
          <p:cNvSpPr/>
          <p:nvPr/>
        </p:nvSpPr>
        <p:spPr>
          <a:xfrm>
            <a:off x="2703213" y="2672263"/>
            <a:ext cx="1582540" cy="1193451"/>
          </a:xfrm>
          <a:custGeom>
            <a:avLst/>
            <a:gdLst>
              <a:gd name="connsiteX0" fmla="*/ 1582540 w 1582540"/>
              <a:gd name="connsiteY0" fmla="*/ 1176793 h 1176793"/>
              <a:gd name="connsiteX1" fmla="*/ 246721 w 1582540"/>
              <a:gd name="connsiteY1" fmla="*/ 842838 h 1176793"/>
              <a:gd name="connsiteX2" fmla="*/ 230 w 1582540"/>
              <a:gd name="connsiteY2" fmla="*/ 0 h 1176793"/>
            </a:gdLst>
            <a:ahLst/>
            <a:cxnLst>
              <a:cxn ang="0">
                <a:pos x="connsiteX0" y="connsiteY0"/>
              </a:cxn>
              <a:cxn ang="0">
                <a:pos x="connsiteX1" y="connsiteY1"/>
              </a:cxn>
              <a:cxn ang="0">
                <a:pos x="connsiteX2" y="connsiteY2"/>
              </a:cxn>
            </a:cxnLst>
            <a:rect l="l" t="t" r="r" b="b"/>
            <a:pathLst>
              <a:path w="1582540" h="1176793">
                <a:moveTo>
                  <a:pt x="1582540" y="1176793"/>
                </a:moveTo>
                <a:cubicBezTo>
                  <a:pt x="1046489" y="1107881"/>
                  <a:pt x="510439" y="1038970"/>
                  <a:pt x="246721" y="842838"/>
                </a:cubicBezTo>
                <a:cubicBezTo>
                  <a:pt x="-16997" y="646706"/>
                  <a:pt x="230" y="0"/>
                  <a:pt x="230" y="0"/>
                </a:cubicBezTo>
              </a:path>
            </a:pathLst>
          </a:custGeom>
          <a:noFill/>
          <a:ln w="19050">
            <a:solidFill>
              <a:srgbClr val="FF00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84" name="Freeform 183"/>
          <p:cNvSpPr/>
          <p:nvPr/>
        </p:nvSpPr>
        <p:spPr>
          <a:xfrm>
            <a:off x="4309607" y="2601456"/>
            <a:ext cx="1184744" cy="1264258"/>
          </a:xfrm>
          <a:custGeom>
            <a:avLst/>
            <a:gdLst>
              <a:gd name="connsiteX0" fmla="*/ 0 w 1184744"/>
              <a:gd name="connsiteY0" fmla="*/ 1264258 h 1264258"/>
              <a:gd name="connsiteX1" fmla="*/ 795130 w 1184744"/>
              <a:gd name="connsiteY1" fmla="*/ 771277 h 1264258"/>
              <a:gd name="connsiteX2" fmla="*/ 811033 w 1184744"/>
              <a:gd name="connsiteY2" fmla="*/ 333955 h 1264258"/>
              <a:gd name="connsiteX3" fmla="*/ 1184744 w 1184744"/>
              <a:gd name="connsiteY3" fmla="*/ 0 h 1264258"/>
            </a:gdLst>
            <a:ahLst/>
            <a:cxnLst>
              <a:cxn ang="0">
                <a:pos x="connsiteX0" y="connsiteY0"/>
              </a:cxn>
              <a:cxn ang="0">
                <a:pos x="connsiteX1" y="connsiteY1"/>
              </a:cxn>
              <a:cxn ang="0">
                <a:pos x="connsiteX2" y="connsiteY2"/>
              </a:cxn>
              <a:cxn ang="0">
                <a:pos x="connsiteX3" y="connsiteY3"/>
              </a:cxn>
            </a:cxnLst>
            <a:rect l="l" t="t" r="r" b="b"/>
            <a:pathLst>
              <a:path w="1184744" h="1264258">
                <a:moveTo>
                  <a:pt x="0" y="1264258"/>
                </a:moveTo>
                <a:cubicBezTo>
                  <a:pt x="329979" y="1095292"/>
                  <a:pt x="659958" y="926327"/>
                  <a:pt x="795130" y="771277"/>
                </a:cubicBezTo>
                <a:cubicBezTo>
                  <a:pt x="930302" y="616227"/>
                  <a:pt x="746097" y="462501"/>
                  <a:pt x="811033" y="333955"/>
                </a:cubicBezTo>
                <a:cubicBezTo>
                  <a:pt x="875969" y="205409"/>
                  <a:pt x="1184744" y="0"/>
                  <a:pt x="1184744" y="0"/>
                </a:cubicBezTo>
              </a:path>
            </a:pathLst>
          </a:custGeom>
          <a:noFill/>
          <a:ln w="19050">
            <a:solidFill>
              <a:srgbClr val="FFFF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85" name="Freeform 184"/>
          <p:cNvSpPr/>
          <p:nvPr/>
        </p:nvSpPr>
        <p:spPr>
          <a:xfrm>
            <a:off x="5748793" y="2625984"/>
            <a:ext cx="1677725" cy="1239730"/>
          </a:xfrm>
          <a:custGeom>
            <a:avLst/>
            <a:gdLst>
              <a:gd name="connsiteX0" fmla="*/ 1677725 w 1677725"/>
              <a:gd name="connsiteY0" fmla="*/ 1216550 h 1216550"/>
              <a:gd name="connsiteX1" fmla="*/ 389614 w 1677725"/>
              <a:gd name="connsiteY1" fmla="*/ 707666 h 1216550"/>
              <a:gd name="connsiteX2" fmla="*/ 0 w 1677725"/>
              <a:gd name="connsiteY2" fmla="*/ 0 h 1216550"/>
            </a:gdLst>
            <a:ahLst/>
            <a:cxnLst>
              <a:cxn ang="0">
                <a:pos x="connsiteX0" y="connsiteY0"/>
              </a:cxn>
              <a:cxn ang="0">
                <a:pos x="connsiteX1" y="connsiteY1"/>
              </a:cxn>
              <a:cxn ang="0">
                <a:pos x="connsiteX2" y="connsiteY2"/>
              </a:cxn>
            </a:cxnLst>
            <a:rect l="l" t="t" r="r" b="b"/>
            <a:pathLst>
              <a:path w="1677725" h="1216550">
                <a:moveTo>
                  <a:pt x="1677725" y="1216550"/>
                </a:moveTo>
                <a:cubicBezTo>
                  <a:pt x="1173480" y="1063487"/>
                  <a:pt x="669235" y="910424"/>
                  <a:pt x="389614" y="707666"/>
                </a:cubicBezTo>
                <a:cubicBezTo>
                  <a:pt x="109993" y="504908"/>
                  <a:pt x="0" y="0"/>
                  <a:pt x="0" y="0"/>
                </a:cubicBezTo>
              </a:path>
            </a:pathLst>
          </a:custGeom>
          <a:noFill/>
          <a:ln w="19050">
            <a:solidFill>
              <a:srgbClr val="FFFF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86" name="Freeform 185"/>
          <p:cNvSpPr/>
          <p:nvPr/>
        </p:nvSpPr>
        <p:spPr>
          <a:xfrm>
            <a:off x="2914022" y="1044311"/>
            <a:ext cx="4073443" cy="1256044"/>
          </a:xfrm>
          <a:custGeom>
            <a:avLst/>
            <a:gdLst>
              <a:gd name="connsiteX0" fmla="*/ 0 w 4039437"/>
              <a:gd name="connsiteY0" fmla="*/ 1256044 h 1256044"/>
              <a:gd name="connsiteX1" fmla="*/ 1165609 w 4039437"/>
              <a:gd name="connsiteY1" fmla="*/ 612950 h 1256044"/>
              <a:gd name="connsiteX2" fmla="*/ 1838848 w 4039437"/>
              <a:gd name="connsiteY2" fmla="*/ 221064 h 1256044"/>
              <a:gd name="connsiteX3" fmla="*/ 4039437 w 4039437"/>
              <a:gd name="connsiteY3" fmla="*/ 0 h 1256044"/>
            </a:gdLst>
            <a:ahLst/>
            <a:cxnLst>
              <a:cxn ang="0">
                <a:pos x="connsiteX0" y="connsiteY0"/>
              </a:cxn>
              <a:cxn ang="0">
                <a:pos x="connsiteX1" y="connsiteY1"/>
              </a:cxn>
              <a:cxn ang="0">
                <a:pos x="connsiteX2" y="connsiteY2"/>
              </a:cxn>
              <a:cxn ang="0">
                <a:pos x="connsiteX3" y="connsiteY3"/>
              </a:cxn>
            </a:cxnLst>
            <a:rect l="l" t="t" r="r" b="b"/>
            <a:pathLst>
              <a:path w="4039437" h="1256044">
                <a:moveTo>
                  <a:pt x="0" y="1256044"/>
                </a:moveTo>
                <a:lnTo>
                  <a:pt x="1165609" y="612950"/>
                </a:lnTo>
                <a:cubicBezTo>
                  <a:pt x="1472084" y="440453"/>
                  <a:pt x="1359877" y="323222"/>
                  <a:pt x="1838848" y="221064"/>
                </a:cubicBezTo>
                <a:cubicBezTo>
                  <a:pt x="2317819" y="118906"/>
                  <a:pt x="4039437" y="0"/>
                  <a:pt x="4039437" y="0"/>
                </a:cubicBezTo>
              </a:path>
            </a:pathLst>
          </a:custGeom>
          <a:noFill/>
          <a:ln w="19050">
            <a:solidFill>
              <a:srgbClr val="FF00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87" name="Freeform 186"/>
          <p:cNvSpPr/>
          <p:nvPr/>
        </p:nvSpPr>
        <p:spPr>
          <a:xfrm>
            <a:off x="4009292" y="1184988"/>
            <a:ext cx="2995255" cy="1889090"/>
          </a:xfrm>
          <a:custGeom>
            <a:avLst/>
            <a:gdLst>
              <a:gd name="connsiteX0" fmla="*/ 0 w 2984361"/>
              <a:gd name="connsiteY0" fmla="*/ 1889090 h 1889090"/>
              <a:gd name="connsiteX1" fmla="*/ 1085222 w 2984361"/>
              <a:gd name="connsiteY1" fmla="*/ 1326383 h 1889090"/>
              <a:gd name="connsiteX2" fmla="*/ 1487156 w 2984361"/>
              <a:gd name="connsiteY2" fmla="*/ 803868 h 1889090"/>
              <a:gd name="connsiteX3" fmla="*/ 2984361 w 2984361"/>
              <a:gd name="connsiteY3" fmla="*/ 0 h 1889090"/>
            </a:gdLst>
            <a:ahLst/>
            <a:cxnLst>
              <a:cxn ang="0">
                <a:pos x="connsiteX0" y="connsiteY0"/>
              </a:cxn>
              <a:cxn ang="0">
                <a:pos x="connsiteX1" y="connsiteY1"/>
              </a:cxn>
              <a:cxn ang="0">
                <a:pos x="connsiteX2" y="connsiteY2"/>
              </a:cxn>
              <a:cxn ang="0">
                <a:pos x="connsiteX3" y="connsiteY3"/>
              </a:cxn>
            </a:cxnLst>
            <a:rect l="l" t="t" r="r" b="b"/>
            <a:pathLst>
              <a:path w="2984361" h="1889090">
                <a:moveTo>
                  <a:pt x="0" y="1889090"/>
                </a:moveTo>
                <a:cubicBezTo>
                  <a:pt x="418681" y="1698171"/>
                  <a:pt x="837363" y="1507253"/>
                  <a:pt x="1085222" y="1326383"/>
                </a:cubicBezTo>
                <a:cubicBezTo>
                  <a:pt x="1333081" y="1145513"/>
                  <a:pt x="1170633" y="1024932"/>
                  <a:pt x="1487156" y="803868"/>
                </a:cubicBezTo>
                <a:cubicBezTo>
                  <a:pt x="1803679" y="582804"/>
                  <a:pt x="2984361" y="0"/>
                  <a:pt x="2984361" y="0"/>
                </a:cubicBezTo>
              </a:path>
            </a:pathLst>
          </a:custGeom>
          <a:noFill/>
          <a:ln w="19050">
            <a:solidFill>
              <a:schemeClr val="bg2">
                <a:lumMod val="40000"/>
                <a:lumOff val="60000"/>
              </a:schemeClr>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89" name="Freeform 188"/>
          <p:cNvSpPr/>
          <p:nvPr/>
        </p:nvSpPr>
        <p:spPr>
          <a:xfrm>
            <a:off x="5814508" y="1303188"/>
            <a:ext cx="1333948" cy="927597"/>
          </a:xfrm>
          <a:custGeom>
            <a:avLst/>
            <a:gdLst>
              <a:gd name="connsiteX0" fmla="*/ 0 w 1333948"/>
              <a:gd name="connsiteY0" fmla="*/ 909021 h 909021"/>
              <a:gd name="connsiteX1" fmla="*/ 1043492 w 1333948"/>
              <a:gd name="connsiteY1" fmla="*/ 618565 h 909021"/>
              <a:gd name="connsiteX2" fmla="*/ 1333948 w 1333948"/>
              <a:gd name="connsiteY2" fmla="*/ 0 h 909021"/>
            </a:gdLst>
            <a:ahLst/>
            <a:cxnLst>
              <a:cxn ang="0">
                <a:pos x="connsiteX0" y="connsiteY0"/>
              </a:cxn>
              <a:cxn ang="0">
                <a:pos x="connsiteX1" y="connsiteY1"/>
              </a:cxn>
              <a:cxn ang="0">
                <a:pos x="connsiteX2" y="connsiteY2"/>
              </a:cxn>
            </a:cxnLst>
            <a:rect l="l" t="t" r="r" b="b"/>
            <a:pathLst>
              <a:path w="1333948" h="909021">
                <a:moveTo>
                  <a:pt x="0" y="909021"/>
                </a:moveTo>
                <a:cubicBezTo>
                  <a:pt x="410583" y="839544"/>
                  <a:pt x="821167" y="770068"/>
                  <a:pt x="1043492" y="618565"/>
                </a:cubicBezTo>
                <a:cubicBezTo>
                  <a:pt x="1265817" y="467062"/>
                  <a:pt x="1288228" y="103094"/>
                  <a:pt x="1333948" y="0"/>
                </a:cubicBezTo>
              </a:path>
            </a:pathLst>
          </a:custGeom>
          <a:noFill/>
          <a:ln w="19050">
            <a:solidFill>
              <a:srgbClr val="FFFF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3" name="Group 2"/>
          <p:cNvGrpSpPr/>
          <p:nvPr/>
        </p:nvGrpSpPr>
        <p:grpSpPr>
          <a:xfrm>
            <a:off x="365911" y="4808420"/>
            <a:ext cx="7641024" cy="1481324"/>
            <a:chOff x="365911" y="4985701"/>
            <a:chExt cx="7641024" cy="1481324"/>
          </a:xfrm>
        </p:grpSpPr>
        <p:cxnSp>
          <p:nvCxnSpPr>
            <p:cNvPr id="62" name="Curved Connector 61"/>
            <p:cNvCxnSpPr/>
            <p:nvPr/>
          </p:nvCxnSpPr>
          <p:spPr>
            <a:xfrm rot="5400000" flipH="1">
              <a:off x="6651350" y="4869726"/>
              <a:ext cx="8193" cy="1559993"/>
            </a:xfrm>
            <a:prstGeom prst="curvedConnector3">
              <a:avLst>
                <a:gd name="adj1" fmla="val -2457272"/>
              </a:avLst>
            </a:prstGeom>
            <a:ln>
              <a:solidFill>
                <a:srgbClr val="00B05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4" name="Curved Connector 63"/>
            <p:cNvCxnSpPr/>
            <p:nvPr/>
          </p:nvCxnSpPr>
          <p:spPr>
            <a:xfrm rot="16200000" flipH="1">
              <a:off x="5895486" y="4105472"/>
              <a:ext cx="4985" cy="3142044"/>
            </a:xfrm>
            <a:prstGeom prst="curvedConnector3">
              <a:avLst>
                <a:gd name="adj1" fmla="val 8022226"/>
              </a:avLst>
            </a:prstGeom>
            <a:ln>
              <a:solidFill>
                <a:srgbClr val="FFFF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7" name="Curved Connector 66"/>
            <p:cNvCxnSpPr/>
            <p:nvPr/>
          </p:nvCxnSpPr>
          <p:spPr>
            <a:xfrm rot="5400000">
              <a:off x="3456668" y="4925327"/>
              <a:ext cx="156" cy="1497500"/>
            </a:xfrm>
            <a:prstGeom prst="curvedConnector3">
              <a:avLst>
                <a:gd name="adj1" fmla="val 128526966"/>
              </a:avLst>
            </a:prstGeom>
            <a:ln>
              <a:solidFill>
                <a:schemeClr val="bg2">
                  <a:lumMod val="40000"/>
                  <a:lumOff val="6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4268948" y="5666575"/>
              <a:ext cx="2271" cy="311418"/>
            </a:xfrm>
            <a:prstGeom prst="straightConnector1">
              <a:avLst/>
            </a:prstGeom>
            <a:ln w="25400" cmpd="sng">
              <a:solidFill>
                <a:srgbClr val="FF0000"/>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2614820" y="4985701"/>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4" name="Oval 73"/>
            <p:cNvSpPr/>
            <p:nvPr/>
          </p:nvSpPr>
          <p:spPr>
            <a:xfrm>
              <a:off x="2685024" y="5066500"/>
              <a:ext cx="197452" cy="200168"/>
            </a:xfrm>
            <a:prstGeom prst="ellipse">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5" name="Oval 74"/>
            <p:cNvSpPr/>
            <p:nvPr/>
          </p:nvSpPr>
          <p:spPr>
            <a:xfrm>
              <a:off x="2685024" y="5347344"/>
              <a:ext cx="197452" cy="200168"/>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7" name="Rectangle 76"/>
            <p:cNvSpPr/>
            <p:nvPr/>
          </p:nvSpPr>
          <p:spPr>
            <a:xfrm>
              <a:off x="4123747" y="4985701"/>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8" name="Oval 77"/>
            <p:cNvSpPr/>
            <p:nvPr/>
          </p:nvSpPr>
          <p:spPr>
            <a:xfrm>
              <a:off x="4193951" y="5066500"/>
              <a:ext cx="197452" cy="200168"/>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9" name="Oval 78"/>
            <p:cNvSpPr/>
            <p:nvPr/>
          </p:nvSpPr>
          <p:spPr>
            <a:xfrm>
              <a:off x="4193951" y="5347344"/>
              <a:ext cx="197452" cy="200168"/>
            </a:xfrm>
            <a:prstGeom prst="ellipse">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1" name="Rectangle 80"/>
            <p:cNvSpPr/>
            <p:nvPr/>
          </p:nvSpPr>
          <p:spPr>
            <a:xfrm>
              <a:off x="5716783" y="4991375"/>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2" name="Oval 81"/>
            <p:cNvSpPr/>
            <p:nvPr/>
          </p:nvSpPr>
          <p:spPr>
            <a:xfrm>
              <a:off x="5786987" y="5072174"/>
              <a:ext cx="197452" cy="200168"/>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3" name="Oval 82"/>
            <p:cNvSpPr/>
            <p:nvPr/>
          </p:nvSpPr>
          <p:spPr>
            <a:xfrm>
              <a:off x="5786987" y="5353018"/>
              <a:ext cx="197452" cy="200168"/>
            </a:xfrm>
            <a:prstGeom prst="ellipse">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5" name="Rectangle 84"/>
            <p:cNvSpPr/>
            <p:nvPr/>
          </p:nvSpPr>
          <p:spPr>
            <a:xfrm>
              <a:off x="7282010" y="4985701"/>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6" name="Oval 85"/>
            <p:cNvSpPr/>
            <p:nvPr/>
          </p:nvSpPr>
          <p:spPr>
            <a:xfrm>
              <a:off x="7352214" y="5066500"/>
              <a:ext cx="197452" cy="200168"/>
            </a:xfrm>
            <a:prstGeom prst="ellipse">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7" name="Oval 86"/>
            <p:cNvSpPr/>
            <p:nvPr/>
          </p:nvSpPr>
          <p:spPr>
            <a:xfrm>
              <a:off x="7352214" y="5347344"/>
              <a:ext cx="197452" cy="200168"/>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pic>
          <p:nvPicPr>
            <p:cNvPr id="170" name="Picture 169"/>
            <p:cNvPicPr>
              <a:picLocks noChangeAspect="1"/>
            </p:cNvPicPr>
            <p:nvPr/>
          </p:nvPicPr>
          <p:blipFill>
            <a:blip r:embed="rId21">
              <a:lum bright="70000" contrast="-70000"/>
              <a:extLst>
                <a:ext uri="{28A0092B-C50C-407E-A947-70E740481C1C}">
                  <a14:useLocalDpi xmlns:a14="http://schemas.microsoft.com/office/drawing/2010/main" val="0"/>
                </a:ext>
              </a:extLst>
            </a:blip>
            <a:stretch>
              <a:fillRect/>
            </a:stretch>
          </p:blipFill>
          <p:spPr>
            <a:xfrm>
              <a:off x="365911" y="5704044"/>
              <a:ext cx="228600" cy="317500"/>
            </a:xfrm>
            <a:prstGeom prst="rect">
              <a:avLst/>
            </a:prstGeom>
          </p:spPr>
        </p:pic>
        <p:pic>
          <p:nvPicPr>
            <p:cNvPr id="171" name="Picture 170"/>
            <p:cNvPicPr>
              <a:picLocks noChangeAspect="1"/>
            </p:cNvPicPr>
            <p:nvPr/>
          </p:nvPicPr>
          <p:blipFill>
            <a:blip r:embed="rId22">
              <a:lum bright="70000" contrast="-70000"/>
              <a:extLst>
                <a:ext uri="{28A0092B-C50C-407E-A947-70E740481C1C}">
                  <a14:useLocalDpi xmlns:a14="http://schemas.microsoft.com/office/drawing/2010/main" val="0"/>
                </a:ext>
              </a:extLst>
            </a:blip>
            <a:stretch>
              <a:fillRect/>
            </a:stretch>
          </p:blipFill>
          <p:spPr>
            <a:xfrm>
              <a:off x="376222" y="5183182"/>
              <a:ext cx="207977" cy="215900"/>
            </a:xfrm>
            <a:prstGeom prst="rect">
              <a:avLst/>
            </a:prstGeom>
          </p:spPr>
        </p:pic>
        <p:sp>
          <p:nvSpPr>
            <p:cNvPr id="188" name="TextBox 187"/>
            <p:cNvSpPr txBox="1"/>
            <p:nvPr/>
          </p:nvSpPr>
          <p:spPr>
            <a:xfrm>
              <a:off x="4097752" y="5882250"/>
              <a:ext cx="389850"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p:txBody>
        </p:sp>
        <p:pic>
          <p:nvPicPr>
            <p:cNvPr id="190" name="Picture 189"/>
            <p:cNvPicPr>
              <a:picLocks noChangeAspect="1"/>
            </p:cNvPicPr>
            <p:nvPr/>
          </p:nvPicPr>
          <p:blipFill>
            <a:blip r:embed="rId23">
              <a:lum bright="70000" contrast="-70000"/>
              <a:extLst>
                <a:ext uri="{28A0092B-C50C-407E-A947-70E740481C1C}">
                  <a14:useLocalDpi xmlns:a14="http://schemas.microsoft.com/office/drawing/2010/main" val="0"/>
                </a:ext>
              </a:extLst>
            </a:blip>
            <a:stretch>
              <a:fillRect/>
            </a:stretch>
          </p:blipFill>
          <p:spPr>
            <a:xfrm>
              <a:off x="3051760" y="5226446"/>
              <a:ext cx="279400" cy="190500"/>
            </a:xfrm>
            <a:prstGeom prst="rect">
              <a:avLst/>
            </a:prstGeom>
          </p:spPr>
        </p:pic>
        <p:pic>
          <p:nvPicPr>
            <p:cNvPr id="191" name="Picture 190"/>
            <p:cNvPicPr>
              <a:picLocks noChangeAspect="1"/>
            </p:cNvPicPr>
            <p:nvPr/>
          </p:nvPicPr>
          <p:blipFill>
            <a:blip r:embed="rId24">
              <a:lum bright="70000" contrast="-70000"/>
              <a:extLst>
                <a:ext uri="{28A0092B-C50C-407E-A947-70E740481C1C}">
                  <a14:useLocalDpi xmlns:a14="http://schemas.microsoft.com/office/drawing/2010/main" val="0"/>
                </a:ext>
              </a:extLst>
            </a:blip>
            <a:stretch>
              <a:fillRect/>
            </a:stretch>
          </p:blipFill>
          <p:spPr>
            <a:xfrm>
              <a:off x="4566930" y="5246256"/>
              <a:ext cx="279400" cy="190500"/>
            </a:xfrm>
            <a:prstGeom prst="rect">
              <a:avLst/>
            </a:prstGeom>
          </p:spPr>
        </p:pic>
        <p:pic>
          <p:nvPicPr>
            <p:cNvPr id="192" name="Picture 191"/>
            <p:cNvPicPr>
              <a:picLocks noChangeAspect="1"/>
            </p:cNvPicPr>
            <p:nvPr/>
          </p:nvPicPr>
          <p:blipFill>
            <a:blip r:embed="rId25">
              <a:lum bright="70000" contrast="-70000"/>
              <a:extLst>
                <a:ext uri="{28A0092B-C50C-407E-A947-70E740481C1C}">
                  <a14:useLocalDpi xmlns:a14="http://schemas.microsoft.com/office/drawing/2010/main" val="0"/>
                </a:ext>
              </a:extLst>
            </a:blip>
            <a:stretch>
              <a:fillRect/>
            </a:stretch>
          </p:blipFill>
          <p:spPr>
            <a:xfrm>
              <a:off x="6165109" y="5232754"/>
              <a:ext cx="279400" cy="190500"/>
            </a:xfrm>
            <a:prstGeom prst="rect">
              <a:avLst/>
            </a:prstGeom>
          </p:spPr>
        </p:pic>
        <p:pic>
          <p:nvPicPr>
            <p:cNvPr id="193" name="Picture 192"/>
            <p:cNvPicPr>
              <a:picLocks noChangeAspect="1"/>
            </p:cNvPicPr>
            <p:nvPr/>
          </p:nvPicPr>
          <p:blipFill>
            <a:blip r:embed="rId26">
              <a:lum bright="70000" contrast="-70000"/>
              <a:extLst>
                <a:ext uri="{28A0092B-C50C-407E-A947-70E740481C1C}">
                  <a14:useLocalDpi xmlns:a14="http://schemas.microsoft.com/office/drawing/2010/main" val="0"/>
                </a:ext>
              </a:extLst>
            </a:blip>
            <a:stretch>
              <a:fillRect/>
            </a:stretch>
          </p:blipFill>
          <p:spPr>
            <a:xfrm>
              <a:off x="7727535" y="5223886"/>
              <a:ext cx="279400" cy="190500"/>
            </a:xfrm>
            <a:prstGeom prst="rect">
              <a:avLst/>
            </a:prstGeom>
          </p:spPr>
        </p:pic>
        <p:pic>
          <p:nvPicPr>
            <p:cNvPr id="194" name="Picture 193"/>
            <p:cNvPicPr>
              <a:picLocks noChangeAspect="1"/>
            </p:cNvPicPr>
            <p:nvPr/>
          </p:nvPicPr>
          <p:blipFill>
            <a:blip r:embed="rId27">
              <a:lum bright="70000" contrast="-70000"/>
              <a:extLst>
                <a:ext uri="{28A0092B-C50C-407E-A947-70E740481C1C}">
                  <a14:useLocalDpi xmlns:a14="http://schemas.microsoft.com/office/drawing/2010/main" val="0"/>
                </a:ext>
              </a:extLst>
            </a:blip>
            <a:stretch>
              <a:fillRect/>
            </a:stretch>
          </p:blipFill>
          <p:spPr>
            <a:xfrm>
              <a:off x="1545351" y="5149624"/>
              <a:ext cx="822897" cy="277861"/>
            </a:xfrm>
            <a:prstGeom prst="rect">
              <a:avLst/>
            </a:prstGeom>
          </p:spPr>
        </p:pic>
      </p:grpSp>
      <p:pic>
        <p:nvPicPr>
          <p:cNvPr id="4" name="Picture 3"/>
          <p:cNvPicPr>
            <a:picLocks noChangeAspect="1"/>
          </p:cNvPicPr>
          <p:nvPr/>
        </p:nvPicPr>
        <p:blipFill>
          <a:blip r:embed="rId28">
            <a:lum bright="70000" contrast="-70000"/>
            <a:extLst>
              <a:ext uri="{28A0092B-C50C-407E-A947-70E740481C1C}">
                <a14:useLocalDpi xmlns:a14="http://schemas.microsoft.com/office/drawing/2010/main" val="0"/>
              </a:ext>
            </a:extLst>
          </a:blip>
          <a:stretch>
            <a:fillRect/>
          </a:stretch>
        </p:blipFill>
        <p:spPr>
          <a:xfrm>
            <a:off x="6514420" y="102868"/>
            <a:ext cx="1501483" cy="353853"/>
          </a:xfrm>
          <a:prstGeom prst="rect">
            <a:avLst/>
          </a:prstGeom>
        </p:spPr>
      </p:pic>
      <p:sp>
        <p:nvSpPr>
          <p:cNvPr id="197" name="TextBox 196"/>
          <p:cNvSpPr txBox="1"/>
          <p:nvPr/>
        </p:nvSpPr>
        <p:spPr>
          <a:xfrm>
            <a:off x="-1069875" y="6217333"/>
            <a:ext cx="7212349"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charset="0"/>
                <a:ea typeface="ＭＳ Ｐゴシック" charset="0"/>
              </a:rPr>
              <a:t>Kiperwasser</a:t>
            </a:r>
            <a:r>
              <a:rPr kumimoji="0" lang="en-US" sz="2800" b="0" i="0" u="none" strike="noStrike" kern="1200" cap="none" spc="0" normalizeH="0" baseline="0" noProof="0" dirty="0">
                <a:ln>
                  <a:noFill/>
                </a:ln>
                <a:solidFill>
                  <a:prstClr val="white"/>
                </a:solidFill>
                <a:effectLst/>
                <a:uLnTx/>
                <a:uFillTx/>
                <a:latin typeface="Calibri" charset="0"/>
                <a:ea typeface="ＭＳ Ｐゴシック" charset="0"/>
              </a:rPr>
              <a:t> and Goldberg (2016)</a:t>
            </a:r>
          </a:p>
        </p:txBody>
      </p:sp>
    </p:spTree>
    <p:extLst>
      <p:ext uri="{BB962C8B-B14F-4D97-AF65-F5344CB8AC3E}">
        <p14:creationId xmlns:p14="http://schemas.microsoft.com/office/powerpoint/2010/main" val="7998354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val 60"/>
          <p:cNvSpPr/>
          <p:nvPr/>
        </p:nvSpPr>
        <p:spPr>
          <a:xfrm>
            <a:off x="6797517" y="2933178"/>
            <a:ext cx="485405" cy="464361"/>
          </a:xfrm>
          <a:prstGeom prst="ellipse">
            <a:avLst/>
          </a:prstGeom>
          <a:solidFill>
            <a:schemeClr val="bg2"/>
          </a:solidFill>
          <a:ln w="28575" cmpd="sng">
            <a:solidFill>
              <a:srgbClr val="00B050"/>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60" name="Freeform 59"/>
          <p:cNvSpPr/>
          <p:nvPr/>
        </p:nvSpPr>
        <p:spPr>
          <a:xfrm>
            <a:off x="7241241" y="1313696"/>
            <a:ext cx="457419" cy="1721223"/>
          </a:xfrm>
          <a:custGeom>
            <a:avLst/>
            <a:gdLst>
              <a:gd name="connsiteX0" fmla="*/ 0 w 457419"/>
              <a:gd name="connsiteY0" fmla="*/ 1721223 h 1721223"/>
              <a:gd name="connsiteX1" fmla="*/ 457200 w 457419"/>
              <a:gd name="connsiteY1" fmla="*/ 1358153 h 1721223"/>
              <a:gd name="connsiteX2" fmla="*/ 60512 w 457419"/>
              <a:gd name="connsiteY2" fmla="*/ 0 h 1721223"/>
            </a:gdLst>
            <a:ahLst/>
            <a:cxnLst>
              <a:cxn ang="0">
                <a:pos x="connsiteX0" y="connsiteY0"/>
              </a:cxn>
              <a:cxn ang="0">
                <a:pos x="connsiteX1" y="connsiteY1"/>
              </a:cxn>
              <a:cxn ang="0">
                <a:pos x="connsiteX2" y="connsiteY2"/>
              </a:cxn>
            </a:cxnLst>
            <a:rect l="l" t="t" r="r" b="b"/>
            <a:pathLst>
              <a:path w="457419" h="1721223">
                <a:moveTo>
                  <a:pt x="0" y="1721223"/>
                </a:moveTo>
                <a:cubicBezTo>
                  <a:pt x="223557" y="1683123"/>
                  <a:pt x="447115" y="1645023"/>
                  <a:pt x="457200" y="1358153"/>
                </a:cubicBezTo>
                <a:cubicBezTo>
                  <a:pt x="467285" y="1071282"/>
                  <a:pt x="126627" y="225238"/>
                  <a:pt x="60512" y="0"/>
                </a:cubicBezTo>
              </a:path>
            </a:pathLst>
          </a:custGeom>
          <a:noFill/>
          <a:ln w="19050">
            <a:solidFill>
              <a:srgbClr val="00B05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65" name="Oval 64"/>
          <p:cNvSpPr/>
          <p:nvPr/>
        </p:nvSpPr>
        <p:spPr>
          <a:xfrm>
            <a:off x="5396059" y="2174296"/>
            <a:ext cx="485405" cy="464361"/>
          </a:xfrm>
          <a:prstGeom prst="ellipse">
            <a:avLst/>
          </a:prstGeom>
          <a:solidFill>
            <a:schemeClr val="bg2"/>
          </a:solidFill>
          <a:ln w="28575"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68" name="Oval 67"/>
          <p:cNvSpPr/>
          <p:nvPr/>
        </p:nvSpPr>
        <p:spPr>
          <a:xfrm>
            <a:off x="3580829" y="2967844"/>
            <a:ext cx="460930" cy="461546"/>
          </a:xfrm>
          <a:prstGeom prst="ellipse">
            <a:avLst/>
          </a:prstGeom>
          <a:solidFill>
            <a:schemeClr val="bg2"/>
          </a:solidFill>
          <a:ln w="28575"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0" name="Oval 69"/>
          <p:cNvSpPr/>
          <p:nvPr/>
        </p:nvSpPr>
        <p:spPr>
          <a:xfrm>
            <a:off x="2493927" y="2197843"/>
            <a:ext cx="458052" cy="464231"/>
          </a:xfrm>
          <a:prstGeom prst="ellipse">
            <a:avLst/>
          </a:prstGeom>
          <a:solidFill>
            <a:schemeClr val="bg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01" name="Rectangle 100"/>
          <p:cNvSpPr/>
          <p:nvPr/>
        </p:nvSpPr>
        <p:spPr>
          <a:xfrm>
            <a:off x="2614820" y="3870890"/>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2" name="Oval 101"/>
          <p:cNvSpPr/>
          <p:nvPr/>
        </p:nvSpPr>
        <p:spPr>
          <a:xfrm>
            <a:off x="2685024" y="3951689"/>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3" name="Oval 102"/>
          <p:cNvSpPr/>
          <p:nvPr/>
        </p:nvSpPr>
        <p:spPr>
          <a:xfrm>
            <a:off x="2685024" y="4232533"/>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4" name="Rectangle 103"/>
          <p:cNvSpPr/>
          <p:nvPr/>
        </p:nvSpPr>
        <p:spPr>
          <a:xfrm>
            <a:off x="4123747" y="3870890"/>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5" name="Oval 104"/>
          <p:cNvSpPr/>
          <p:nvPr/>
        </p:nvSpPr>
        <p:spPr>
          <a:xfrm>
            <a:off x="4193951" y="3951689"/>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6" name="Oval 105"/>
          <p:cNvSpPr/>
          <p:nvPr/>
        </p:nvSpPr>
        <p:spPr>
          <a:xfrm>
            <a:off x="4193951" y="4232533"/>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7" name="Rectangle 106"/>
          <p:cNvSpPr/>
          <p:nvPr/>
        </p:nvSpPr>
        <p:spPr>
          <a:xfrm>
            <a:off x="5716783" y="3876564"/>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8" name="Oval 107"/>
          <p:cNvSpPr/>
          <p:nvPr/>
        </p:nvSpPr>
        <p:spPr>
          <a:xfrm>
            <a:off x="5786987" y="3957363"/>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9" name="Oval 108"/>
          <p:cNvSpPr/>
          <p:nvPr/>
        </p:nvSpPr>
        <p:spPr>
          <a:xfrm>
            <a:off x="5786987" y="4238207"/>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10" name="Rectangle 109"/>
          <p:cNvSpPr/>
          <p:nvPr/>
        </p:nvSpPr>
        <p:spPr>
          <a:xfrm>
            <a:off x="7282010" y="3870890"/>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11" name="Oval 110"/>
          <p:cNvSpPr/>
          <p:nvPr/>
        </p:nvSpPr>
        <p:spPr>
          <a:xfrm>
            <a:off x="7352214" y="3951689"/>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12" name="Oval 111"/>
          <p:cNvSpPr/>
          <p:nvPr/>
        </p:nvSpPr>
        <p:spPr>
          <a:xfrm>
            <a:off x="7352214" y="4232533"/>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cxnSp>
        <p:nvCxnSpPr>
          <p:cNvPr id="113" name="Straight Arrow Connector 112"/>
          <p:cNvCxnSpPr/>
          <p:nvPr/>
        </p:nvCxnSpPr>
        <p:spPr>
          <a:xfrm flipV="1">
            <a:off x="2783751" y="4513378"/>
            <a:ext cx="0" cy="282140"/>
          </a:xfrm>
          <a:prstGeom prst="straightConnector1">
            <a:avLst/>
          </a:prstGeom>
          <a:ln w="12700"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92678" y="4513378"/>
            <a:ext cx="0" cy="282140"/>
          </a:xfrm>
          <a:prstGeom prst="straightConnector1">
            <a:avLst/>
          </a:prstGeom>
          <a:ln w="12700"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5885714" y="4519052"/>
            <a:ext cx="0" cy="282140"/>
          </a:xfrm>
          <a:prstGeom prst="straightConnector1">
            <a:avLst/>
          </a:prstGeom>
          <a:ln w="12700"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V="1">
            <a:off x="7450941" y="4513378"/>
            <a:ext cx="0" cy="282140"/>
          </a:xfrm>
          <a:prstGeom prst="straightConnector1">
            <a:avLst/>
          </a:prstGeom>
          <a:ln w="12700"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flipH="1">
            <a:off x="2952681" y="4332617"/>
            <a:ext cx="1171066" cy="0"/>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flipH="1" flipV="1">
            <a:off x="4461609" y="4347209"/>
            <a:ext cx="1255173" cy="1088"/>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flipH="1">
            <a:off x="6056507" y="4355049"/>
            <a:ext cx="1225502" cy="0"/>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flipV="1">
            <a:off x="6054643" y="4056085"/>
            <a:ext cx="1227366" cy="2965"/>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a:off x="4461607" y="4057097"/>
            <a:ext cx="1253313" cy="3944"/>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flipV="1">
            <a:off x="2957726" y="4053929"/>
            <a:ext cx="1164158" cy="1061"/>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pic>
        <p:nvPicPr>
          <p:cNvPr id="127" name="Picture 12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386303" y="4070527"/>
            <a:ext cx="1143000" cy="241300"/>
          </a:xfrm>
          <a:prstGeom prst="rect">
            <a:avLst/>
          </a:prstGeom>
        </p:spPr>
      </p:pic>
      <p:sp>
        <p:nvSpPr>
          <p:cNvPr id="129" name="Rectangle 128"/>
          <p:cNvSpPr/>
          <p:nvPr/>
        </p:nvSpPr>
        <p:spPr>
          <a:xfrm rot="2700000">
            <a:off x="3297222" y="1455885"/>
            <a:ext cx="4503772" cy="112594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ndara"/>
              <a:ea typeface="+mn-ea"/>
              <a:cs typeface="+mn-cs"/>
            </a:endParaRPr>
          </a:p>
        </p:txBody>
      </p:sp>
      <p:sp>
        <p:nvSpPr>
          <p:cNvPr id="130" name="Rectangle 129"/>
          <p:cNvSpPr/>
          <p:nvPr/>
        </p:nvSpPr>
        <p:spPr>
          <a:xfrm rot="2700000">
            <a:off x="3060558" y="896388"/>
            <a:ext cx="3377828" cy="225188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ndara"/>
              <a:ea typeface="+mn-ea"/>
              <a:cs typeface="+mn-cs"/>
            </a:endParaRPr>
          </a:p>
        </p:txBody>
      </p:sp>
      <p:sp>
        <p:nvSpPr>
          <p:cNvPr id="131" name="Rectangle 130"/>
          <p:cNvSpPr/>
          <p:nvPr/>
        </p:nvSpPr>
        <p:spPr>
          <a:xfrm rot="2700000">
            <a:off x="2827364" y="333421"/>
            <a:ext cx="2251886" cy="337782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ndara"/>
              <a:ea typeface="+mn-ea"/>
              <a:cs typeface="+mn-cs"/>
            </a:endParaRPr>
          </a:p>
        </p:txBody>
      </p:sp>
      <p:sp>
        <p:nvSpPr>
          <p:cNvPr id="132" name="Rectangle 131"/>
          <p:cNvSpPr/>
          <p:nvPr/>
        </p:nvSpPr>
        <p:spPr>
          <a:xfrm rot="2700000">
            <a:off x="2597650" y="-233028"/>
            <a:ext cx="1125942" cy="450377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ndara"/>
              <a:ea typeface="+mn-ea"/>
              <a:cs typeface="+mn-cs"/>
            </a:endParaRPr>
          </a:p>
        </p:txBody>
      </p:sp>
      <p:sp>
        <p:nvSpPr>
          <p:cNvPr id="133" name="Oval 132"/>
          <p:cNvSpPr/>
          <p:nvPr/>
        </p:nvSpPr>
        <p:spPr>
          <a:xfrm>
            <a:off x="3017572" y="2962404"/>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34" name="TextBox 133"/>
          <p:cNvSpPr txBox="1"/>
          <p:nvPr/>
        </p:nvSpPr>
        <p:spPr>
          <a:xfrm>
            <a:off x="1251007" y="2283075"/>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0</a:t>
            </a:r>
          </a:p>
        </p:txBody>
      </p:sp>
      <p:sp>
        <p:nvSpPr>
          <p:cNvPr id="135" name="TextBox 134"/>
          <p:cNvSpPr txBox="1"/>
          <p:nvPr/>
        </p:nvSpPr>
        <p:spPr>
          <a:xfrm>
            <a:off x="2087929" y="1483613"/>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1</a:t>
            </a:r>
          </a:p>
        </p:txBody>
      </p:sp>
      <p:sp>
        <p:nvSpPr>
          <p:cNvPr id="136" name="TextBox 135"/>
          <p:cNvSpPr txBox="1"/>
          <p:nvPr/>
        </p:nvSpPr>
        <p:spPr>
          <a:xfrm>
            <a:off x="2853023" y="727972"/>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2</a:t>
            </a:r>
          </a:p>
        </p:txBody>
      </p:sp>
      <p:sp>
        <p:nvSpPr>
          <p:cNvPr id="137" name="TextBox 136"/>
          <p:cNvSpPr txBox="1"/>
          <p:nvPr/>
        </p:nvSpPr>
        <p:spPr>
          <a:xfrm>
            <a:off x="3567482" y="35318"/>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3</a:t>
            </a:r>
          </a:p>
        </p:txBody>
      </p:sp>
      <p:sp>
        <p:nvSpPr>
          <p:cNvPr id="138" name="TextBox 137"/>
          <p:cNvSpPr txBox="1"/>
          <p:nvPr/>
        </p:nvSpPr>
        <p:spPr>
          <a:xfrm>
            <a:off x="4758736" y="19722"/>
            <a:ext cx="389850"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p:txBody>
      </p:sp>
      <p:sp>
        <p:nvSpPr>
          <p:cNvPr id="139" name="TextBox 138"/>
          <p:cNvSpPr txBox="1"/>
          <p:nvPr/>
        </p:nvSpPr>
        <p:spPr>
          <a:xfrm>
            <a:off x="5443554" y="681533"/>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0</a:t>
            </a:r>
          </a:p>
        </p:txBody>
      </p:sp>
      <p:sp>
        <p:nvSpPr>
          <p:cNvPr id="140" name="TextBox 139"/>
          <p:cNvSpPr txBox="1"/>
          <p:nvPr/>
        </p:nvSpPr>
        <p:spPr>
          <a:xfrm>
            <a:off x="6280262" y="1534089"/>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1</a:t>
            </a:r>
          </a:p>
        </p:txBody>
      </p:sp>
      <p:sp>
        <p:nvSpPr>
          <p:cNvPr id="141" name="TextBox 140"/>
          <p:cNvSpPr txBox="1"/>
          <p:nvPr/>
        </p:nvSpPr>
        <p:spPr>
          <a:xfrm>
            <a:off x="7052805" y="2308916"/>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2</a:t>
            </a:r>
          </a:p>
        </p:txBody>
      </p:sp>
      <p:pic>
        <p:nvPicPr>
          <p:cNvPr id="142" name="Picture 141"/>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3045521" y="3080826"/>
            <a:ext cx="431800" cy="241300"/>
          </a:xfrm>
          <a:prstGeom prst="rect">
            <a:avLst/>
          </a:prstGeom>
        </p:spPr>
      </p:pic>
      <p:pic>
        <p:nvPicPr>
          <p:cNvPr id="143" name="Picture 142"/>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3594953" y="3082729"/>
            <a:ext cx="444500" cy="241300"/>
          </a:xfrm>
          <a:prstGeom prst="rect">
            <a:avLst/>
          </a:prstGeom>
        </p:spPr>
      </p:pic>
      <p:sp>
        <p:nvSpPr>
          <p:cNvPr id="144" name="Oval 143"/>
          <p:cNvSpPr/>
          <p:nvPr/>
        </p:nvSpPr>
        <p:spPr>
          <a:xfrm>
            <a:off x="4604716" y="2959513"/>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45" name="Oval 144"/>
          <p:cNvSpPr/>
          <p:nvPr/>
        </p:nvSpPr>
        <p:spPr>
          <a:xfrm>
            <a:off x="5214320" y="2945657"/>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46" name="TextBox 145"/>
          <p:cNvSpPr txBox="1"/>
          <p:nvPr/>
        </p:nvSpPr>
        <p:spPr>
          <a:xfrm>
            <a:off x="1251007" y="944513"/>
            <a:ext cx="29046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  </a:t>
            </a:r>
          </a:p>
        </p:txBody>
      </p:sp>
      <p:pic>
        <p:nvPicPr>
          <p:cNvPr id="147" name="Picture 146"/>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4623957" y="3103511"/>
            <a:ext cx="444500" cy="241300"/>
          </a:xfrm>
          <a:prstGeom prst="rect">
            <a:avLst/>
          </a:prstGeom>
        </p:spPr>
      </p:pic>
      <p:pic>
        <p:nvPicPr>
          <p:cNvPr id="148" name="Picture 147"/>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5250639" y="3083235"/>
            <a:ext cx="431800" cy="241300"/>
          </a:xfrm>
          <a:prstGeom prst="rect">
            <a:avLst/>
          </a:prstGeom>
        </p:spPr>
      </p:pic>
      <p:sp>
        <p:nvSpPr>
          <p:cNvPr id="149" name="Oval 148"/>
          <p:cNvSpPr/>
          <p:nvPr/>
        </p:nvSpPr>
        <p:spPr>
          <a:xfrm>
            <a:off x="6187913" y="2947034"/>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pic>
        <p:nvPicPr>
          <p:cNvPr id="150" name="Picture 149"/>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6814599" y="3061349"/>
            <a:ext cx="444500" cy="241300"/>
          </a:xfrm>
          <a:prstGeom prst="rect">
            <a:avLst/>
          </a:prstGeom>
        </p:spPr>
      </p:pic>
      <p:pic>
        <p:nvPicPr>
          <p:cNvPr id="151" name="Picture 150"/>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6210946" y="3075225"/>
            <a:ext cx="444500" cy="241300"/>
          </a:xfrm>
          <a:prstGeom prst="rect">
            <a:avLst/>
          </a:prstGeom>
        </p:spPr>
      </p:pic>
      <p:sp>
        <p:nvSpPr>
          <p:cNvPr id="152" name="Oval 151"/>
          <p:cNvSpPr/>
          <p:nvPr/>
        </p:nvSpPr>
        <p:spPr>
          <a:xfrm>
            <a:off x="6005663" y="2160440"/>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3" name="Oval 152"/>
          <p:cNvSpPr/>
          <p:nvPr/>
        </p:nvSpPr>
        <p:spPr>
          <a:xfrm>
            <a:off x="3803746" y="2178402"/>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4" name="Oval 153"/>
          <p:cNvSpPr/>
          <p:nvPr/>
        </p:nvSpPr>
        <p:spPr>
          <a:xfrm>
            <a:off x="4413350" y="2164546"/>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5" name="Oval 154"/>
          <p:cNvSpPr/>
          <p:nvPr/>
        </p:nvSpPr>
        <p:spPr>
          <a:xfrm>
            <a:off x="4591934" y="1364295"/>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6" name="Oval 155"/>
          <p:cNvSpPr/>
          <p:nvPr/>
        </p:nvSpPr>
        <p:spPr>
          <a:xfrm>
            <a:off x="5201538" y="1350439"/>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7" name="Oval 156"/>
          <p:cNvSpPr/>
          <p:nvPr/>
        </p:nvSpPr>
        <p:spPr>
          <a:xfrm>
            <a:off x="4112364" y="571783"/>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8" name="Oval 157"/>
          <p:cNvSpPr/>
          <p:nvPr/>
        </p:nvSpPr>
        <p:spPr>
          <a:xfrm>
            <a:off x="3308763" y="1362115"/>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9" name="Oval 158"/>
          <p:cNvSpPr/>
          <p:nvPr/>
        </p:nvSpPr>
        <p:spPr>
          <a:xfrm>
            <a:off x="1736002" y="2959512"/>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pic>
        <p:nvPicPr>
          <p:cNvPr id="160" name="Picture 159"/>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a:off x="6038486" y="2291603"/>
            <a:ext cx="431800" cy="241300"/>
          </a:xfrm>
          <a:prstGeom prst="rect">
            <a:avLst/>
          </a:prstGeom>
        </p:spPr>
      </p:pic>
      <p:pic>
        <p:nvPicPr>
          <p:cNvPr id="161" name="Picture 160"/>
          <p:cNvPicPr>
            <a:picLocks noChangeAspect="1"/>
          </p:cNvPicPr>
          <p:nvPr/>
        </p:nvPicPr>
        <p:blipFill>
          <a:blip r:embed="rId11">
            <a:lum bright="70000" contrast="-70000"/>
            <a:extLst>
              <a:ext uri="{28A0092B-C50C-407E-A947-70E740481C1C}">
                <a14:useLocalDpi xmlns:a14="http://schemas.microsoft.com/office/drawing/2010/main" val="0"/>
              </a:ext>
            </a:extLst>
          </a:blip>
          <a:stretch>
            <a:fillRect/>
          </a:stretch>
        </p:blipFill>
        <p:spPr>
          <a:xfrm>
            <a:off x="5420440" y="2301801"/>
            <a:ext cx="444500" cy="241300"/>
          </a:xfrm>
          <a:prstGeom prst="rect">
            <a:avLst/>
          </a:prstGeom>
        </p:spPr>
      </p:pic>
      <p:pic>
        <p:nvPicPr>
          <p:cNvPr id="162" name="Picture 161"/>
          <p:cNvPicPr>
            <a:picLocks noChangeAspect="1"/>
          </p:cNvPicPr>
          <p:nvPr/>
        </p:nvPicPr>
        <p:blipFill>
          <a:blip r:embed="rId12">
            <a:lum bright="70000" contrast="-70000"/>
            <a:extLst>
              <a:ext uri="{28A0092B-C50C-407E-A947-70E740481C1C}">
                <a14:useLocalDpi xmlns:a14="http://schemas.microsoft.com/office/drawing/2010/main" val="0"/>
              </a:ext>
            </a:extLst>
          </a:blip>
          <a:stretch>
            <a:fillRect/>
          </a:stretch>
        </p:blipFill>
        <p:spPr>
          <a:xfrm>
            <a:off x="3823591" y="2313141"/>
            <a:ext cx="444500" cy="241300"/>
          </a:xfrm>
          <a:prstGeom prst="rect">
            <a:avLst/>
          </a:prstGeom>
        </p:spPr>
      </p:pic>
      <p:pic>
        <p:nvPicPr>
          <p:cNvPr id="163" name="Picture 162"/>
          <p:cNvPicPr>
            <a:picLocks noChangeAspect="1"/>
          </p:cNvPicPr>
          <p:nvPr/>
        </p:nvPicPr>
        <p:blipFill>
          <a:blip r:embed="rId13">
            <a:lum bright="70000" contrast="-70000"/>
            <a:extLst>
              <a:ext uri="{28A0092B-C50C-407E-A947-70E740481C1C}">
                <a14:useLocalDpi xmlns:a14="http://schemas.microsoft.com/office/drawing/2010/main" val="0"/>
              </a:ext>
            </a:extLst>
          </a:blip>
          <a:stretch>
            <a:fillRect/>
          </a:stretch>
        </p:blipFill>
        <p:spPr>
          <a:xfrm>
            <a:off x="4438153" y="2300136"/>
            <a:ext cx="444500" cy="241300"/>
          </a:xfrm>
          <a:prstGeom prst="rect">
            <a:avLst/>
          </a:prstGeom>
        </p:spPr>
      </p:pic>
      <p:pic>
        <p:nvPicPr>
          <p:cNvPr id="164" name="Picture 163"/>
          <p:cNvPicPr>
            <a:picLocks noChangeAspect="1"/>
          </p:cNvPicPr>
          <p:nvPr/>
        </p:nvPicPr>
        <p:blipFill>
          <a:blip r:embed="rId14">
            <a:lum bright="70000" contrast="-70000"/>
            <a:extLst>
              <a:ext uri="{28A0092B-C50C-407E-A947-70E740481C1C}">
                <a14:useLocalDpi xmlns:a14="http://schemas.microsoft.com/office/drawing/2010/main" val="0"/>
              </a:ext>
            </a:extLst>
          </a:blip>
          <a:stretch>
            <a:fillRect/>
          </a:stretch>
        </p:blipFill>
        <p:spPr>
          <a:xfrm>
            <a:off x="4613566" y="1492916"/>
            <a:ext cx="444500" cy="241300"/>
          </a:xfrm>
          <a:prstGeom prst="rect">
            <a:avLst/>
          </a:prstGeom>
        </p:spPr>
      </p:pic>
      <p:pic>
        <p:nvPicPr>
          <p:cNvPr id="165" name="Picture 164"/>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5227203" y="1482636"/>
            <a:ext cx="444500" cy="241300"/>
          </a:xfrm>
          <a:prstGeom prst="rect">
            <a:avLst/>
          </a:prstGeom>
        </p:spPr>
      </p:pic>
      <p:pic>
        <p:nvPicPr>
          <p:cNvPr id="166" name="Picture 165"/>
          <p:cNvPicPr>
            <a:picLocks noChangeAspect="1"/>
          </p:cNvPicPr>
          <p:nvPr/>
        </p:nvPicPr>
        <p:blipFill>
          <a:blip r:embed="rId16">
            <a:lum bright="70000" contrast="-70000"/>
            <a:extLst>
              <a:ext uri="{28A0092B-C50C-407E-A947-70E740481C1C}">
                <a14:useLocalDpi xmlns:a14="http://schemas.microsoft.com/office/drawing/2010/main" val="0"/>
              </a:ext>
            </a:extLst>
          </a:blip>
          <a:stretch>
            <a:fillRect/>
          </a:stretch>
        </p:blipFill>
        <p:spPr>
          <a:xfrm>
            <a:off x="4132816" y="703875"/>
            <a:ext cx="444500" cy="241300"/>
          </a:xfrm>
          <a:prstGeom prst="rect">
            <a:avLst/>
          </a:prstGeom>
        </p:spPr>
      </p:pic>
      <p:pic>
        <p:nvPicPr>
          <p:cNvPr id="167" name="Picture 166"/>
          <p:cNvPicPr>
            <a:picLocks noChangeAspect="1"/>
          </p:cNvPicPr>
          <p:nvPr/>
        </p:nvPicPr>
        <p:blipFill>
          <a:blip r:embed="rId17">
            <a:lum bright="70000" contrast="-70000"/>
            <a:extLst>
              <a:ext uri="{28A0092B-C50C-407E-A947-70E740481C1C}">
                <a14:useLocalDpi xmlns:a14="http://schemas.microsoft.com/office/drawing/2010/main" val="0"/>
              </a:ext>
            </a:extLst>
          </a:blip>
          <a:stretch>
            <a:fillRect/>
          </a:stretch>
        </p:blipFill>
        <p:spPr>
          <a:xfrm>
            <a:off x="1756454" y="3082729"/>
            <a:ext cx="444500" cy="241300"/>
          </a:xfrm>
          <a:prstGeom prst="rect">
            <a:avLst/>
          </a:prstGeom>
        </p:spPr>
      </p:pic>
      <p:pic>
        <p:nvPicPr>
          <p:cNvPr id="168" name="Picture 167"/>
          <p:cNvPicPr>
            <a:picLocks noChangeAspect="1"/>
          </p:cNvPicPr>
          <p:nvPr/>
        </p:nvPicPr>
        <p:blipFill>
          <a:blip r:embed="rId18">
            <a:lum bright="70000" contrast="-70000"/>
            <a:extLst>
              <a:ext uri="{28A0092B-C50C-407E-A947-70E740481C1C}">
                <a14:useLocalDpi xmlns:a14="http://schemas.microsoft.com/office/drawing/2010/main" val="0"/>
              </a:ext>
            </a:extLst>
          </a:blip>
          <a:stretch>
            <a:fillRect/>
          </a:stretch>
        </p:blipFill>
        <p:spPr>
          <a:xfrm>
            <a:off x="2508776" y="2314403"/>
            <a:ext cx="431800" cy="241300"/>
          </a:xfrm>
          <a:prstGeom prst="rect">
            <a:avLst/>
          </a:prstGeom>
        </p:spPr>
      </p:pic>
      <p:pic>
        <p:nvPicPr>
          <p:cNvPr id="169" name="Picture 168"/>
          <p:cNvPicPr>
            <a:picLocks noChangeAspect="1"/>
          </p:cNvPicPr>
          <p:nvPr/>
        </p:nvPicPr>
        <p:blipFill>
          <a:blip r:embed="rId19">
            <a:lum bright="70000" contrast="-70000"/>
            <a:extLst>
              <a:ext uri="{28A0092B-C50C-407E-A947-70E740481C1C}">
                <a14:useLocalDpi xmlns:a14="http://schemas.microsoft.com/office/drawing/2010/main" val="0"/>
              </a:ext>
            </a:extLst>
          </a:blip>
          <a:stretch>
            <a:fillRect/>
          </a:stretch>
        </p:blipFill>
        <p:spPr>
          <a:xfrm>
            <a:off x="3326355" y="1492916"/>
            <a:ext cx="444500" cy="241300"/>
          </a:xfrm>
          <a:prstGeom prst="rect">
            <a:avLst/>
          </a:prstGeom>
        </p:spPr>
      </p:pic>
      <p:sp>
        <p:nvSpPr>
          <p:cNvPr id="174" name="Oval 173"/>
          <p:cNvSpPr/>
          <p:nvPr/>
        </p:nvSpPr>
        <p:spPr>
          <a:xfrm>
            <a:off x="6989274" y="843856"/>
            <a:ext cx="485405" cy="464361"/>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75" name="TextBox 174"/>
          <p:cNvSpPr txBox="1"/>
          <p:nvPr/>
        </p:nvSpPr>
        <p:spPr>
          <a:xfrm>
            <a:off x="7016179" y="654030"/>
            <a:ext cx="465192" cy="76944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charset="0"/>
                <a:ea typeface="ＭＳ Ｐゴシック" charset="0"/>
              </a:rPr>
              <a:t>+</a:t>
            </a:r>
          </a:p>
        </p:txBody>
      </p:sp>
      <p:cxnSp>
        <p:nvCxnSpPr>
          <p:cNvPr id="176" name="Straight Arrow Connector 175"/>
          <p:cNvCxnSpPr/>
          <p:nvPr/>
        </p:nvCxnSpPr>
        <p:spPr>
          <a:xfrm flipV="1">
            <a:off x="7240685" y="456727"/>
            <a:ext cx="0" cy="387129"/>
          </a:xfrm>
          <a:prstGeom prst="straightConnector1">
            <a:avLst/>
          </a:prstGeom>
          <a:ln w="190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77" name="Rectangle 176"/>
          <p:cNvSpPr/>
          <p:nvPr/>
        </p:nvSpPr>
        <p:spPr>
          <a:xfrm>
            <a:off x="6142474" y="58719"/>
            <a:ext cx="2179004" cy="39800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pic>
        <p:nvPicPr>
          <p:cNvPr id="178" name="Picture 177"/>
          <p:cNvPicPr>
            <a:picLocks noChangeAspect="1"/>
          </p:cNvPicPr>
          <p:nvPr/>
        </p:nvPicPr>
        <p:blipFill>
          <a:blip r:embed="rId20">
            <a:lum bright="70000" contrast="-70000"/>
            <a:extLst>
              <a:ext uri="{28A0092B-C50C-407E-A947-70E740481C1C}">
                <a14:useLocalDpi xmlns:a14="http://schemas.microsoft.com/office/drawing/2010/main" val="0"/>
              </a:ext>
            </a:extLst>
          </a:blip>
          <a:stretch>
            <a:fillRect/>
          </a:stretch>
        </p:blipFill>
        <p:spPr>
          <a:xfrm>
            <a:off x="7565701" y="971972"/>
            <a:ext cx="601259" cy="208128"/>
          </a:xfrm>
          <a:prstGeom prst="rect">
            <a:avLst/>
          </a:prstGeom>
        </p:spPr>
      </p:pic>
      <p:cxnSp>
        <p:nvCxnSpPr>
          <p:cNvPr id="179" name="Straight Arrow Connector 178"/>
          <p:cNvCxnSpPr/>
          <p:nvPr/>
        </p:nvCxnSpPr>
        <p:spPr>
          <a:xfrm flipV="1">
            <a:off x="2783751" y="3317467"/>
            <a:ext cx="813890" cy="553423"/>
          </a:xfrm>
          <a:prstGeom prst="straightConnector1">
            <a:avLst/>
          </a:prstGeom>
          <a:ln w="19050">
            <a:solidFill>
              <a:schemeClr val="bg2">
                <a:lumMod val="40000"/>
                <a:lumOff val="60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0" name="Straight Arrow Connector 179"/>
          <p:cNvCxnSpPr/>
          <p:nvPr/>
        </p:nvCxnSpPr>
        <p:spPr>
          <a:xfrm flipH="1" flipV="1">
            <a:off x="3974259" y="3361799"/>
            <a:ext cx="318419" cy="509091"/>
          </a:xfrm>
          <a:prstGeom prst="straightConnector1">
            <a:avLst/>
          </a:prstGeom>
          <a:ln w="19050">
            <a:solidFill>
              <a:schemeClr val="bg2">
                <a:lumMod val="40000"/>
                <a:lumOff val="60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1" name="Straight Arrow Connector 180"/>
          <p:cNvCxnSpPr/>
          <p:nvPr/>
        </p:nvCxnSpPr>
        <p:spPr>
          <a:xfrm flipH="1" flipV="1">
            <a:off x="7171078" y="3371238"/>
            <a:ext cx="279863" cy="499652"/>
          </a:xfrm>
          <a:prstGeom prst="straightConnector1">
            <a:avLst/>
          </a:prstGeom>
          <a:ln w="19050">
            <a:solidFill>
              <a:srgbClr val="00B05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2" name="Straight Arrow Connector 181"/>
          <p:cNvCxnSpPr/>
          <p:nvPr/>
        </p:nvCxnSpPr>
        <p:spPr>
          <a:xfrm flipV="1">
            <a:off x="5885714" y="3303832"/>
            <a:ext cx="949840" cy="572732"/>
          </a:xfrm>
          <a:prstGeom prst="straightConnector1">
            <a:avLst/>
          </a:prstGeom>
          <a:ln w="19050">
            <a:solidFill>
              <a:srgbClr val="00B05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83" name="Freeform 182"/>
          <p:cNvSpPr/>
          <p:nvPr/>
        </p:nvSpPr>
        <p:spPr>
          <a:xfrm>
            <a:off x="2703213" y="2672263"/>
            <a:ext cx="1582540" cy="1193451"/>
          </a:xfrm>
          <a:custGeom>
            <a:avLst/>
            <a:gdLst>
              <a:gd name="connsiteX0" fmla="*/ 1582540 w 1582540"/>
              <a:gd name="connsiteY0" fmla="*/ 1176793 h 1176793"/>
              <a:gd name="connsiteX1" fmla="*/ 246721 w 1582540"/>
              <a:gd name="connsiteY1" fmla="*/ 842838 h 1176793"/>
              <a:gd name="connsiteX2" fmla="*/ 230 w 1582540"/>
              <a:gd name="connsiteY2" fmla="*/ 0 h 1176793"/>
            </a:gdLst>
            <a:ahLst/>
            <a:cxnLst>
              <a:cxn ang="0">
                <a:pos x="connsiteX0" y="connsiteY0"/>
              </a:cxn>
              <a:cxn ang="0">
                <a:pos x="connsiteX1" y="connsiteY1"/>
              </a:cxn>
              <a:cxn ang="0">
                <a:pos x="connsiteX2" y="connsiteY2"/>
              </a:cxn>
            </a:cxnLst>
            <a:rect l="l" t="t" r="r" b="b"/>
            <a:pathLst>
              <a:path w="1582540" h="1176793">
                <a:moveTo>
                  <a:pt x="1582540" y="1176793"/>
                </a:moveTo>
                <a:cubicBezTo>
                  <a:pt x="1046489" y="1107881"/>
                  <a:pt x="510439" y="1038970"/>
                  <a:pt x="246721" y="842838"/>
                </a:cubicBezTo>
                <a:cubicBezTo>
                  <a:pt x="-16997" y="646706"/>
                  <a:pt x="230" y="0"/>
                  <a:pt x="230" y="0"/>
                </a:cubicBezTo>
              </a:path>
            </a:pathLst>
          </a:custGeom>
          <a:noFill/>
          <a:ln w="19050">
            <a:solidFill>
              <a:srgbClr val="FF00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84" name="Freeform 183"/>
          <p:cNvSpPr/>
          <p:nvPr/>
        </p:nvSpPr>
        <p:spPr>
          <a:xfrm>
            <a:off x="4309607" y="2601456"/>
            <a:ext cx="1184744" cy="1264258"/>
          </a:xfrm>
          <a:custGeom>
            <a:avLst/>
            <a:gdLst>
              <a:gd name="connsiteX0" fmla="*/ 0 w 1184744"/>
              <a:gd name="connsiteY0" fmla="*/ 1264258 h 1264258"/>
              <a:gd name="connsiteX1" fmla="*/ 795130 w 1184744"/>
              <a:gd name="connsiteY1" fmla="*/ 771277 h 1264258"/>
              <a:gd name="connsiteX2" fmla="*/ 811033 w 1184744"/>
              <a:gd name="connsiteY2" fmla="*/ 333955 h 1264258"/>
              <a:gd name="connsiteX3" fmla="*/ 1184744 w 1184744"/>
              <a:gd name="connsiteY3" fmla="*/ 0 h 1264258"/>
            </a:gdLst>
            <a:ahLst/>
            <a:cxnLst>
              <a:cxn ang="0">
                <a:pos x="connsiteX0" y="connsiteY0"/>
              </a:cxn>
              <a:cxn ang="0">
                <a:pos x="connsiteX1" y="connsiteY1"/>
              </a:cxn>
              <a:cxn ang="0">
                <a:pos x="connsiteX2" y="connsiteY2"/>
              </a:cxn>
              <a:cxn ang="0">
                <a:pos x="connsiteX3" y="connsiteY3"/>
              </a:cxn>
            </a:cxnLst>
            <a:rect l="l" t="t" r="r" b="b"/>
            <a:pathLst>
              <a:path w="1184744" h="1264258">
                <a:moveTo>
                  <a:pt x="0" y="1264258"/>
                </a:moveTo>
                <a:cubicBezTo>
                  <a:pt x="329979" y="1095292"/>
                  <a:pt x="659958" y="926327"/>
                  <a:pt x="795130" y="771277"/>
                </a:cubicBezTo>
                <a:cubicBezTo>
                  <a:pt x="930302" y="616227"/>
                  <a:pt x="746097" y="462501"/>
                  <a:pt x="811033" y="333955"/>
                </a:cubicBezTo>
                <a:cubicBezTo>
                  <a:pt x="875969" y="205409"/>
                  <a:pt x="1184744" y="0"/>
                  <a:pt x="1184744" y="0"/>
                </a:cubicBezTo>
              </a:path>
            </a:pathLst>
          </a:custGeom>
          <a:noFill/>
          <a:ln w="19050">
            <a:solidFill>
              <a:srgbClr val="FFFF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85" name="Freeform 184"/>
          <p:cNvSpPr/>
          <p:nvPr/>
        </p:nvSpPr>
        <p:spPr>
          <a:xfrm>
            <a:off x="5748793" y="2625984"/>
            <a:ext cx="1677725" cy="1239730"/>
          </a:xfrm>
          <a:custGeom>
            <a:avLst/>
            <a:gdLst>
              <a:gd name="connsiteX0" fmla="*/ 1677725 w 1677725"/>
              <a:gd name="connsiteY0" fmla="*/ 1216550 h 1216550"/>
              <a:gd name="connsiteX1" fmla="*/ 389614 w 1677725"/>
              <a:gd name="connsiteY1" fmla="*/ 707666 h 1216550"/>
              <a:gd name="connsiteX2" fmla="*/ 0 w 1677725"/>
              <a:gd name="connsiteY2" fmla="*/ 0 h 1216550"/>
            </a:gdLst>
            <a:ahLst/>
            <a:cxnLst>
              <a:cxn ang="0">
                <a:pos x="connsiteX0" y="connsiteY0"/>
              </a:cxn>
              <a:cxn ang="0">
                <a:pos x="connsiteX1" y="connsiteY1"/>
              </a:cxn>
              <a:cxn ang="0">
                <a:pos x="connsiteX2" y="connsiteY2"/>
              </a:cxn>
            </a:cxnLst>
            <a:rect l="l" t="t" r="r" b="b"/>
            <a:pathLst>
              <a:path w="1677725" h="1216550">
                <a:moveTo>
                  <a:pt x="1677725" y="1216550"/>
                </a:moveTo>
                <a:cubicBezTo>
                  <a:pt x="1173480" y="1063487"/>
                  <a:pt x="669235" y="910424"/>
                  <a:pt x="389614" y="707666"/>
                </a:cubicBezTo>
                <a:cubicBezTo>
                  <a:pt x="109993" y="504908"/>
                  <a:pt x="0" y="0"/>
                  <a:pt x="0" y="0"/>
                </a:cubicBezTo>
              </a:path>
            </a:pathLst>
          </a:custGeom>
          <a:noFill/>
          <a:ln w="19050">
            <a:solidFill>
              <a:srgbClr val="FFFF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86" name="Freeform 185"/>
          <p:cNvSpPr/>
          <p:nvPr/>
        </p:nvSpPr>
        <p:spPr>
          <a:xfrm>
            <a:off x="2914022" y="1044311"/>
            <a:ext cx="4073443" cy="1256044"/>
          </a:xfrm>
          <a:custGeom>
            <a:avLst/>
            <a:gdLst>
              <a:gd name="connsiteX0" fmla="*/ 0 w 4039437"/>
              <a:gd name="connsiteY0" fmla="*/ 1256044 h 1256044"/>
              <a:gd name="connsiteX1" fmla="*/ 1165609 w 4039437"/>
              <a:gd name="connsiteY1" fmla="*/ 612950 h 1256044"/>
              <a:gd name="connsiteX2" fmla="*/ 1838848 w 4039437"/>
              <a:gd name="connsiteY2" fmla="*/ 221064 h 1256044"/>
              <a:gd name="connsiteX3" fmla="*/ 4039437 w 4039437"/>
              <a:gd name="connsiteY3" fmla="*/ 0 h 1256044"/>
            </a:gdLst>
            <a:ahLst/>
            <a:cxnLst>
              <a:cxn ang="0">
                <a:pos x="connsiteX0" y="connsiteY0"/>
              </a:cxn>
              <a:cxn ang="0">
                <a:pos x="connsiteX1" y="connsiteY1"/>
              </a:cxn>
              <a:cxn ang="0">
                <a:pos x="connsiteX2" y="connsiteY2"/>
              </a:cxn>
              <a:cxn ang="0">
                <a:pos x="connsiteX3" y="connsiteY3"/>
              </a:cxn>
            </a:cxnLst>
            <a:rect l="l" t="t" r="r" b="b"/>
            <a:pathLst>
              <a:path w="4039437" h="1256044">
                <a:moveTo>
                  <a:pt x="0" y="1256044"/>
                </a:moveTo>
                <a:lnTo>
                  <a:pt x="1165609" y="612950"/>
                </a:lnTo>
                <a:cubicBezTo>
                  <a:pt x="1472084" y="440453"/>
                  <a:pt x="1359877" y="323222"/>
                  <a:pt x="1838848" y="221064"/>
                </a:cubicBezTo>
                <a:cubicBezTo>
                  <a:pt x="2317819" y="118906"/>
                  <a:pt x="4039437" y="0"/>
                  <a:pt x="4039437" y="0"/>
                </a:cubicBezTo>
              </a:path>
            </a:pathLst>
          </a:custGeom>
          <a:noFill/>
          <a:ln w="19050">
            <a:solidFill>
              <a:srgbClr val="FF00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87" name="Freeform 186"/>
          <p:cNvSpPr/>
          <p:nvPr/>
        </p:nvSpPr>
        <p:spPr>
          <a:xfrm>
            <a:off x="4009292" y="1184988"/>
            <a:ext cx="2995255" cy="1889090"/>
          </a:xfrm>
          <a:custGeom>
            <a:avLst/>
            <a:gdLst>
              <a:gd name="connsiteX0" fmla="*/ 0 w 2984361"/>
              <a:gd name="connsiteY0" fmla="*/ 1889090 h 1889090"/>
              <a:gd name="connsiteX1" fmla="*/ 1085222 w 2984361"/>
              <a:gd name="connsiteY1" fmla="*/ 1326383 h 1889090"/>
              <a:gd name="connsiteX2" fmla="*/ 1487156 w 2984361"/>
              <a:gd name="connsiteY2" fmla="*/ 803868 h 1889090"/>
              <a:gd name="connsiteX3" fmla="*/ 2984361 w 2984361"/>
              <a:gd name="connsiteY3" fmla="*/ 0 h 1889090"/>
            </a:gdLst>
            <a:ahLst/>
            <a:cxnLst>
              <a:cxn ang="0">
                <a:pos x="connsiteX0" y="connsiteY0"/>
              </a:cxn>
              <a:cxn ang="0">
                <a:pos x="connsiteX1" y="connsiteY1"/>
              </a:cxn>
              <a:cxn ang="0">
                <a:pos x="connsiteX2" y="connsiteY2"/>
              </a:cxn>
              <a:cxn ang="0">
                <a:pos x="connsiteX3" y="connsiteY3"/>
              </a:cxn>
            </a:cxnLst>
            <a:rect l="l" t="t" r="r" b="b"/>
            <a:pathLst>
              <a:path w="2984361" h="1889090">
                <a:moveTo>
                  <a:pt x="0" y="1889090"/>
                </a:moveTo>
                <a:cubicBezTo>
                  <a:pt x="418681" y="1698171"/>
                  <a:pt x="837363" y="1507253"/>
                  <a:pt x="1085222" y="1326383"/>
                </a:cubicBezTo>
                <a:cubicBezTo>
                  <a:pt x="1333081" y="1145513"/>
                  <a:pt x="1170633" y="1024932"/>
                  <a:pt x="1487156" y="803868"/>
                </a:cubicBezTo>
                <a:cubicBezTo>
                  <a:pt x="1803679" y="582804"/>
                  <a:pt x="2984361" y="0"/>
                  <a:pt x="2984361" y="0"/>
                </a:cubicBezTo>
              </a:path>
            </a:pathLst>
          </a:custGeom>
          <a:noFill/>
          <a:ln w="19050">
            <a:solidFill>
              <a:schemeClr val="bg2">
                <a:lumMod val="40000"/>
                <a:lumOff val="60000"/>
              </a:schemeClr>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89" name="Freeform 188"/>
          <p:cNvSpPr/>
          <p:nvPr/>
        </p:nvSpPr>
        <p:spPr>
          <a:xfrm>
            <a:off x="5814508" y="1303188"/>
            <a:ext cx="1333948" cy="927597"/>
          </a:xfrm>
          <a:custGeom>
            <a:avLst/>
            <a:gdLst>
              <a:gd name="connsiteX0" fmla="*/ 0 w 1333948"/>
              <a:gd name="connsiteY0" fmla="*/ 909021 h 909021"/>
              <a:gd name="connsiteX1" fmla="*/ 1043492 w 1333948"/>
              <a:gd name="connsiteY1" fmla="*/ 618565 h 909021"/>
              <a:gd name="connsiteX2" fmla="*/ 1333948 w 1333948"/>
              <a:gd name="connsiteY2" fmla="*/ 0 h 909021"/>
            </a:gdLst>
            <a:ahLst/>
            <a:cxnLst>
              <a:cxn ang="0">
                <a:pos x="connsiteX0" y="connsiteY0"/>
              </a:cxn>
              <a:cxn ang="0">
                <a:pos x="connsiteX1" y="connsiteY1"/>
              </a:cxn>
              <a:cxn ang="0">
                <a:pos x="connsiteX2" y="connsiteY2"/>
              </a:cxn>
            </a:cxnLst>
            <a:rect l="l" t="t" r="r" b="b"/>
            <a:pathLst>
              <a:path w="1333948" h="909021">
                <a:moveTo>
                  <a:pt x="0" y="909021"/>
                </a:moveTo>
                <a:cubicBezTo>
                  <a:pt x="410583" y="839544"/>
                  <a:pt x="821167" y="770068"/>
                  <a:pt x="1043492" y="618565"/>
                </a:cubicBezTo>
                <a:cubicBezTo>
                  <a:pt x="1265817" y="467062"/>
                  <a:pt x="1288228" y="103094"/>
                  <a:pt x="1333948" y="0"/>
                </a:cubicBezTo>
              </a:path>
            </a:pathLst>
          </a:custGeom>
          <a:noFill/>
          <a:ln w="19050">
            <a:solidFill>
              <a:srgbClr val="FFFF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3" name="Group 2"/>
          <p:cNvGrpSpPr/>
          <p:nvPr/>
        </p:nvGrpSpPr>
        <p:grpSpPr>
          <a:xfrm>
            <a:off x="365911" y="4808420"/>
            <a:ext cx="7641024" cy="1481324"/>
            <a:chOff x="365911" y="4985701"/>
            <a:chExt cx="7641024" cy="1481324"/>
          </a:xfrm>
        </p:grpSpPr>
        <p:cxnSp>
          <p:nvCxnSpPr>
            <p:cNvPr id="62" name="Curved Connector 61"/>
            <p:cNvCxnSpPr/>
            <p:nvPr/>
          </p:nvCxnSpPr>
          <p:spPr>
            <a:xfrm rot="5400000" flipH="1">
              <a:off x="6651350" y="4869726"/>
              <a:ext cx="8193" cy="1559993"/>
            </a:xfrm>
            <a:prstGeom prst="curvedConnector3">
              <a:avLst>
                <a:gd name="adj1" fmla="val -2457272"/>
              </a:avLst>
            </a:prstGeom>
            <a:ln>
              <a:solidFill>
                <a:srgbClr val="00B05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4" name="Curved Connector 63"/>
            <p:cNvCxnSpPr/>
            <p:nvPr/>
          </p:nvCxnSpPr>
          <p:spPr>
            <a:xfrm rot="16200000" flipH="1">
              <a:off x="5895486" y="4105472"/>
              <a:ext cx="4985" cy="3142044"/>
            </a:xfrm>
            <a:prstGeom prst="curvedConnector3">
              <a:avLst>
                <a:gd name="adj1" fmla="val 8022226"/>
              </a:avLst>
            </a:prstGeom>
            <a:ln>
              <a:solidFill>
                <a:srgbClr val="FFFF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7" name="Curved Connector 66"/>
            <p:cNvCxnSpPr/>
            <p:nvPr/>
          </p:nvCxnSpPr>
          <p:spPr>
            <a:xfrm rot="5400000">
              <a:off x="3456668" y="4925327"/>
              <a:ext cx="156" cy="1497500"/>
            </a:xfrm>
            <a:prstGeom prst="curvedConnector3">
              <a:avLst>
                <a:gd name="adj1" fmla="val 128526966"/>
              </a:avLst>
            </a:prstGeom>
            <a:ln>
              <a:solidFill>
                <a:schemeClr val="bg2">
                  <a:lumMod val="40000"/>
                  <a:lumOff val="6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4268948" y="5666575"/>
              <a:ext cx="2271" cy="311418"/>
            </a:xfrm>
            <a:prstGeom prst="straightConnector1">
              <a:avLst/>
            </a:prstGeom>
            <a:ln w="25400" cmpd="sng">
              <a:solidFill>
                <a:srgbClr val="FF0000"/>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2614820" y="4985701"/>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4" name="Oval 73"/>
            <p:cNvSpPr/>
            <p:nvPr/>
          </p:nvSpPr>
          <p:spPr>
            <a:xfrm>
              <a:off x="2685024" y="5066500"/>
              <a:ext cx="197452" cy="200168"/>
            </a:xfrm>
            <a:prstGeom prst="ellipse">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5" name="Oval 74"/>
            <p:cNvSpPr/>
            <p:nvPr/>
          </p:nvSpPr>
          <p:spPr>
            <a:xfrm>
              <a:off x="2685024" y="5347344"/>
              <a:ext cx="197452" cy="200168"/>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7" name="Rectangle 76"/>
            <p:cNvSpPr/>
            <p:nvPr/>
          </p:nvSpPr>
          <p:spPr>
            <a:xfrm>
              <a:off x="4123747" y="4985701"/>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8" name="Oval 77"/>
            <p:cNvSpPr/>
            <p:nvPr/>
          </p:nvSpPr>
          <p:spPr>
            <a:xfrm>
              <a:off x="4193951" y="5066500"/>
              <a:ext cx="197452" cy="200168"/>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9" name="Oval 78"/>
            <p:cNvSpPr/>
            <p:nvPr/>
          </p:nvSpPr>
          <p:spPr>
            <a:xfrm>
              <a:off x="4193951" y="5347344"/>
              <a:ext cx="197452" cy="200168"/>
            </a:xfrm>
            <a:prstGeom prst="ellipse">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1" name="Rectangle 80"/>
            <p:cNvSpPr/>
            <p:nvPr/>
          </p:nvSpPr>
          <p:spPr>
            <a:xfrm>
              <a:off x="5716783" y="4991375"/>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2" name="Oval 81"/>
            <p:cNvSpPr/>
            <p:nvPr/>
          </p:nvSpPr>
          <p:spPr>
            <a:xfrm>
              <a:off x="5786987" y="5072174"/>
              <a:ext cx="197452" cy="200168"/>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3" name="Oval 82"/>
            <p:cNvSpPr/>
            <p:nvPr/>
          </p:nvSpPr>
          <p:spPr>
            <a:xfrm>
              <a:off x="5786987" y="5353018"/>
              <a:ext cx="197452" cy="200168"/>
            </a:xfrm>
            <a:prstGeom prst="ellipse">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5" name="Rectangle 84"/>
            <p:cNvSpPr/>
            <p:nvPr/>
          </p:nvSpPr>
          <p:spPr>
            <a:xfrm>
              <a:off x="7282010" y="4985701"/>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6" name="Oval 85"/>
            <p:cNvSpPr/>
            <p:nvPr/>
          </p:nvSpPr>
          <p:spPr>
            <a:xfrm>
              <a:off x="7352214" y="5066500"/>
              <a:ext cx="197452" cy="200168"/>
            </a:xfrm>
            <a:prstGeom prst="ellipse">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7" name="Oval 86"/>
            <p:cNvSpPr/>
            <p:nvPr/>
          </p:nvSpPr>
          <p:spPr>
            <a:xfrm>
              <a:off x="7352214" y="5347344"/>
              <a:ext cx="197452" cy="200168"/>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pic>
          <p:nvPicPr>
            <p:cNvPr id="170" name="Picture 169"/>
            <p:cNvPicPr>
              <a:picLocks noChangeAspect="1"/>
            </p:cNvPicPr>
            <p:nvPr/>
          </p:nvPicPr>
          <p:blipFill>
            <a:blip r:embed="rId21">
              <a:lum bright="70000" contrast="-70000"/>
              <a:extLst>
                <a:ext uri="{28A0092B-C50C-407E-A947-70E740481C1C}">
                  <a14:useLocalDpi xmlns:a14="http://schemas.microsoft.com/office/drawing/2010/main" val="0"/>
                </a:ext>
              </a:extLst>
            </a:blip>
            <a:stretch>
              <a:fillRect/>
            </a:stretch>
          </p:blipFill>
          <p:spPr>
            <a:xfrm>
              <a:off x="365911" y="5704044"/>
              <a:ext cx="228600" cy="317500"/>
            </a:xfrm>
            <a:prstGeom prst="rect">
              <a:avLst/>
            </a:prstGeom>
          </p:spPr>
        </p:pic>
        <p:pic>
          <p:nvPicPr>
            <p:cNvPr id="171" name="Picture 170"/>
            <p:cNvPicPr>
              <a:picLocks noChangeAspect="1"/>
            </p:cNvPicPr>
            <p:nvPr/>
          </p:nvPicPr>
          <p:blipFill>
            <a:blip r:embed="rId22">
              <a:lum bright="70000" contrast="-70000"/>
              <a:extLst>
                <a:ext uri="{28A0092B-C50C-407E-A947-70E740481C1C}">
                  <a14:useLocalDpi xmlns:a14="http://schemas.microsoft.com/office/drawing/2010/main" val="0"/>
                </a:ext>
              </a:extLst>
            </a:blip>
            <a:stretch>
              <a:fillRect/>
            </a:stretch>
          </p:blipFill>
          <p:spPr>
            <a:xfrm>
              <a:off x="376222" y="5183182"/>
              <a:ext cx="207977" cy="215900"/>
            </a:xfrm>
            <a:prstGeom prst="rect">
              <a:avLst/>
            </a:prstGeom>
          </p:spPr>
        </p:pic>
        <p:sp>
          <p:nvSpPr>
            <p:cNvPr id="188" name="TextBox 187"/>
            <p:cNvSpPr txBox="1"/>
            <p:nvPr/>
          </p:nvSpPr>
          <p:spPr>
            <a:xfrm>
              <a:off x="4097752" y="5882250"/>
              <a:ext cx="389850"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p:txBody>
        </p:sp>
        <p:pic>
          <p:nvPicPr>
            <p:cNvPr id="190" name="Picture 189"/>
            <p:cNvPicPr>
              <a:picLocks noChangeAspect="1"/>
            </p:cNvPicPr>
            <p:nvPr/>
          </p:nvPicPr>
          <p:blipFill>
            <a:blip r:embed="rId23">
              <a:lum bright="70000" contrast="-70000"/>
              <a:extLst>
                <a:ext uri="{28A0092B-C50C-407E-A947-70E740481C1C}">
                  <a14:useLocalDpi xmlns:a14="http://schemas.microsoft.com/office/drawing/2010/main" val="0"/>
                </a:ext>
              </a:extLst>
            </a:blip>
            <a:stretch>
              <a:fillRect/>
            </a:stretch>
          </p:blipFill>
          <p:spPr>
            <a:xfrm>
              <a:off x="3051760" y="5226446"/>
              <a:ext cx="279400" cy="190500"/>
            </a:xfrm>
            <a:prstGeom prst="rect">
              <a:avLst/>
            </a:prstGeom>
          </p:spPr>
        </p:pic>
        <p:pic>
          <p:nvPicPr>
            <p:cNvPr id="191" name="Picture 190"/>
            <p:cNvPicPr>
              <a:picLocks noChangeAspect="1"/>
            </p:cNvPicPr>
            <p:nvPr/>
          </p:nvPicPr>
          <p:blipFill>
            <a:blip r:embed="rId24">
              <a:lum bright="70000" contrast="-70000"/>
              <a:extLst>
                <a:ext uri="{28A0092B-C50C-407E-A947-70E740481C1C}">
                  <a14:useLocalDpi xmlns:a14="http://schemas.microsoft.com/office/drawing/2010/main" val="0"/>
                </a:ext>
              </a:extLst>
            </a:blip>
            <a:stretch>
              <a:fillRect/>
            </a:stretch>
          </p:blipFill>
          <p:spPr>
            <a:xfrm>
              <a:off x="4566930" y="5246256"/>
              <a:ext cx="279400" cy="190500"/>
            </a:xfrm>
            <a:prstGeom prst="rect">
              <a:avLst/>
            </a:prstGeom>
          </p:spPr>
        </p:pic>
        <p:pic>
          <p:nvPicPr>
            <p:cNvPr id="192" name="Picture 191"/>
            <p:cNvPicPr>
              <a:picLocks noChangeAspect="1"/>
            </p:cNvPicPr>
            <p:nvPr/>
          </p:nvPicPr>
          <p:blipFill>
            <a:blip r:embed="rId25">
              <a:lum bright="70000" contrast="-70000"/>
              <a:extLst>
                <a:ext uri="{28A0092B-C50C-407E-A947-70E740481C1C}">
                  <a14:useLocalDpi xmlns:a14="http://schemas.microsoft.com/office/drawing/2010/main" val="0"/>
                </a:ext>
              </a:extLst>
            </a:blip>
            <a:stretch>
              <a:fillRect/>
            </a:stretch>
          </p:blipFill>
          <p:spPr>
            <a:xfrm>
              <a:off x="6165109" y="5232754"/>
              <a:ext cx="279400" cy="190500"/>
            </a:xfrm>
            <a:prstGeom prst="rect">
              <a:avLst/>
            </a:prstGeom>
          </p:spPr>
        </p:pic>
        <p:pic>
          <p:nvPicPr>
            <p:cNvPr id="193" name="Picture 192"/>
            <p:cNvPicPr>
              <a:picLocks noChangeAspect="1"/>
            </p:cNvPicPr>
            <p:nvPr/>
          </p:nvPicPr>
          <p:blipFill>
            <a:blip r:embed="rId26">
              <a:lum bright="70000" contrast="-70000"/>
              <a:extLst>
                <a:ext uri="{28A0092B-C50C-407E-A947-70E740481C1C}">
                  <a14:useLocalDpi xmlns:a14="http://schemas.microsoft.com/office/drawing/2010/main" val="0"/>
                </a:ext>
              </a:extLst>
            </a:blip>
            <a:stretch>
              <a:fillRect/>
            </a:stretch>
          </p:blipFill>
          <p:spPr>
            <a:xfrm>
              <a:off x="7727535" y="5223886"/>
              <a:ext cx="279400" cy="190500"/>
            </a:xfrm>
            <a:prstGeom prst="rect">
              <a:avLst/>
            </a:prstGeom>
          </p:spPr>
        </p:pic>
        <p:pic>
          <p:nvPicPr>
            <p:cNvPr id="194" name="Picture 193"/>
            <p:cNvPicPr>
              <a:picLocks noChangeAspect="1"/>
            </p:cNvPicPr>
            <p:nvPr/>
          </p:nvPicPr>
          <p:blipFill>
            <a:blip r:embed="rId27">
              <a:lum bright="70000" contrast="-70000"/>
              <a:extLst>
                <a:ext uri="{28A0092B-C50C-407E-A947-70E740481C1C}">
                  <a14:useLocalDpi xmlns:a14="http://schemas.microsoft.com/office/drawing/2010/main" val="0"/>
                </a:ext>
              </a:extLst>
            </a:blip>
            <a:stretch>
              <a:fillRect/>
            </a:stretch>
          </p:blipFill>
          <p:spPr>
            <a:xfrm>
              <a:off x="1545351" y="5149624"/>
              <a:ext cx="822897" cy="277861"/>
            </a:xfrm>
            <a:prstGeom prst="rect">
              <a:avLst/>
            </a:prstGeom>
          </p:spPr>
        </p:pic>
      </p:grpSp>
      <p:pic>
        <p:nvPicPr>
          <p:cNvPr id="4" name="Picture 3"/>
          <p:cNvPicPr>
            <a:picLocks noChangeAspect="1"/>
          </p:cNvPicPr>
          <p:nvPr/>
        </p:nvPicPr>
        <p:blipFill>
          <a:blip r:embed="rId28">
            <a:lum bright="70000" contrast="-70000"/>
            <a:extLst>
              <a:ext uri="{28A0092B-C50C-407E-A947-70E740481C1C}">
                <a14:useLocalDpi xmlns:a14="http://schemas.microsoft.com/office/drawing/2010/main" val="0"/>
              </a:ext>
            </a:extLst>
          </a:blip>
          <a:stretch>
            <a:fillRect/>
          </a:stretch>
        </p:blipFill>
        <p:spPr>
          <a:xfrm>
            <a:off x="6514420" y="102868"/>
            <a:ext cx="1501483" cy="353853"/>
          </a:xfrm>
          <a:prstGeom prst="rect">
            <a:avLst/>
          </a:prstGeom>
        </p:spPr>
      </p:pic>
      <p:sp>
        <p:nvSpPr>
          <p:cNvPr id="197" name="TextBox 196"/>
          <p:cNvSpPr txBox="1"/>
          <p:nvPr/>
        </p:nvSpPr>
        <p:spPr>
          <a:xfrm>
            <a:off x="-1069875" y="6217333"/>
            <a:ext cx="7212349"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charset="0"/>
                <a:ea typeface="ＭＳ Ｐゴシック" charset="0"/>
              </a:rPr>
              <a:t>Kiperwasser</a:t>
            </a:r>
            <a:r>
              <a:rPr kumimoji="0" lang="en-US" sz="2800" b="0" i="0" u="none" strike="noStrike" kern="1200" cap="none" spc="0" normalizeH="0" baseline="0" noProof="0" dirty="0">
                <a:ln>
                  <a:noFill/>
                </a:ln>
                <a:solidFill>
                  <a:prstClr val="white"/>
                </a:solidFill>
                <a:effectLst/>
                <a:uLnTx/>
                <a:uFillTx/>
                <a:latin typeface="Calibri" charset="0"/>
                <a:ea typeface="ＭＳ Ｐゴシック" charset="0"/>
              </a:rPr>
              <a:t> and Goldberg (2016)</a:t>
            </a:r>
          </a:p>
        </p:txBody>
      </p:sp>
      <p:grpSp>
        <p:nvGrpSpPr>
          <p:cNvPr id="324" name="Group 323"/>
          <p:cNvGrpSpPr/>
          <p:nvPr/>
        </p:nvGrpSpPr>
        <p:grpSpPr>
          <a:xfrm>
            <a:off x="363305" y="-233029"/>
            <a:ext cx="7958173" cy="7157271"/>
            <a:chOff x="363305" y="-233029"/>
            <a:chExt cx="7958173" cy="7157271"/>
          </a:xfrm>
        </p:grpSpPr>
        <p:grpSp>
          <p:nvGrpSpPr>
            <p:cNvPr id="325" name="Group 324"/>
            <p:cNvGrpSpPr/>
            <p:nvPr/>
          </p:nvGrpSpPr>
          <p:grpSpPr>
            <a:xfrm>
              <a:off x="5875450" y="1313696"/>
              <a:ext cx="1823210" cy="4797340"/>
              <a:chOff x="5875450" y="1304365"/>
              <a:chExt cx="1823210" cy="4797340"/>
            </a:xfrm>
          </p:grpSpPr>
          <p:grpSp>
            <p:nvGrpSpPr>
              <p:cNvPr id="455" name="Group 454"/>
              <p:cNvGrpSpPr/>
              <p:nvPr/>
            </p:nvGrpSpPr>
            <p:grpSpPr>
              <a:xfrm>
                <a:off x="5875450" y="2923847"/>
                <a:ext cx="1559993" cy="3177858"/>
                <a:chOff x="5875450" y="2923847"/>
                <a:chExt cx="1559993" cy="3177858"/>
              </a:xfrm>
            </p:grpSpPr>
            <p:sp>
              <p:nvSpPr>
                <p:cNvPr id="457" name="Oval 456"/>
                <p:cNvSpPr/>
                <p:nvPr/>
              </p:nvSpPr>
              <p:spPr>
                <a:xfrm>
                  <a:off x="6797517" y="2923847"/>
                  <a:ext cx="485405" cy="464361"/>
                </a:xfrm>
                <a:prstGeom prst="ellipse">
                  <a:avLst/>
                </a:prstGeom>
                <a:solidFill>
                  <a:schemeClr val="bg2"/>
                </a:solidFill>
                <a:ln w="28575" cmpd="sng">
                  <a:solidFill>
                    <a:srgbClr val="00B050"/>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458" name="Curved Connector 457"/>
                <p:cNvCxnSpPr/>
                <p:nvPr/>
              </p:nvCxnSpPr>
              <p:spPr>
                <a:xfrm rot="5400000" flipH="1">
                  <a:off x="6651350" y="5317612"/>
                  <a:ext cx="8193" cy="1559993"/>
                </a:xfrm>
                <a:prstGeom prst="curvedConnector3">
                  <a:avLst>
                    <a:gd name="adj1" fmla="val -2457272"/>
                  </a:avLst>
                </a:prstGeom>
                <a:ln>
                  <a:solidFill>
                    <a:srgbClr val="00B050"/>
                  </a:solidFill>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456" name="Freeform 455"/>
              <p:cNvSpPr/>
              <p:nvPr/>
            </p:nvSpPr>
            <p:spPr>
              <a:xfrm>
                <a:off x="7241241" y="1304365"/>
                <a:ext cx="457419" cy="1721223"/>
              </a:xfrm>
              <a:custGeom>
                <a:avLst/>
                <a:gdLst>
                  <a:gd name="connsiteX0" fmla="*/ 0 w 457419"/>
                  <a:gd name="connsiteY0" fmla="*/ 1721223 h 1721223"/>
                  <a:gd name="connsiteX1" fmla="*/ 457200 w 457419"/>
                  <a:gd name="connsiteY1" fmla="*/ 1358153 h 1721223"/>
                  <a:gd name="connsiteX2" fmla="*/ 60512 w 457419"/>
                  <a:gd name="connsiteY2" fmla="*/ 0 h 1721223"/>
                </a:gdLst>
                <a:ahLst/>
                <a:cxnLst>
                  <a:cxn ang="0">
                    <a:pos x="connsiteX0" y="connsiteY0"/>
                  </a:cxn>
                  <a:cxn ang="0">
                    <a:pos x="connsiteX1" y="connsiteY1"/>
                  </a:cxn>
                  <a:cxn ang="0">
                    <a:pos x="connsiteX2" y="connsiteY2"/>
                  </a:cxn>
                </a:cxnLst>
                <a:rect l="l" t="t" r="r" b="b"/>
                <a:pathLst>
                  <a:path w="457419" h="1721223">
                    <a:moveTo>
                      <a:pt x="0" y="1721223"/>
                    </a:moveTo>
                    <a:cubicBezTo>
                      <a:pt x="223557" y="1683123"/>
                      <a:pt x="447115" y="1645023"/>
                      <a:pt x="457200" y="1358153"/>
                    </a:cubicBezTo>
                    <a:cubicBezTo>
                      <a:pt x="467285" y="1071282"/>
                      <a:pt x="126627" y="225238"/>
                      <a:pt x="60512" y="0"/>
                    </a:cubicBezTo>
                  </a:path>
                </a:pathLst>
              </a:custGeom>
              <a:noFill/>
              <a:ln w="19050">
                <a:solidFill>
                  <a:srgbClr val="00B05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326" name="Group 325"/>
            <p:cNvGrpSpPr/>
            <p:nvPr/>
          </p:nvGrpSpPr>
          <p:grpSpPr>
            <a:xfrm>
              <a:off x="4326957" y="2174296"/>
              <a:ext cx="3142044" cy="3961907"/>
              <a:chOff x="4326957" y="2164965"/>
              <a:chExt cx="3142044" cy="3961907"/>
            </a:xfrm>
          </p:grpSpPr>
          <p:cxnSp>
            <p:nvCxnSpPr>
              <p:cNvPr id="453" name="Curved Connector 452"/>
              <p:cNvCxnSpPr/>
              <p:nvPr/>
            </p:nvCxnSpPr>
            <p:spPr>
              <a:xfrm rot="16200000" flipH="1">
                <a:off x="5895486" y="4553358"/>
                <a:ext cx="4985" cy="3142044"/>
              </a:xfrm>
              <a:prstGeom prst="curvedConnector3">
                <a:avLst>
                  <a:gd name="adj1" fmla="val 8022226"/>
                </a:avLst>
              </a:prstGeom>
              <a:ln>
                <a:solidFill>
                  <a:srgbClr val="FFFF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454" name="Oval 453"/>
              <p:cNvSpPr/>
              <p:nvPr/>
            </p:nvSpPr>
            <p:spPr>
              <a:xfrm>
                <a:off x="5396059" y="2164965"/>
                <a:ext cx="485405" cy="464361"/>
              </a:xfrm>
              <a:prstGeom prst="ellipse">
                <a:avLst/>
              </a:prstGeom>
              <a:solidFill>
                <a:schemeClr val="bg2"/>
              </a:solidFill>
              <a:ln w="28575"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grpSp>
        <p:grpSp>
          <p:nvGrpSpPr>
            <p:cNvPr id="327" name="Group 326"/>
            <p:cNvGrpSpPr/>
            <p:nvPr/>
          </p:nvGrpSpPr>
          <p:grpSpPr>
            <a:xfrm>
              <a:off x="2707996" y="2967844"/>
              <a:ext cx="1497500" cy="3163528"/>
              <a:chOff x="2707996" y="2939217"/>
              <a:chExt cx="1577016" cy="3182826"/>
            </a:xfrm>
          </p:grpSpPr>
          <p:cxnSp>
            <p:nvCxnSpPr>
              <p:cNvPr id="451" name="Curved Connector 450"/>
              <p:cNvCxnSpPr/>
              <p:nvPr/>
            </p:nvCxnSpPr>
            <p:spPr>
              <a:xfrm rot="5400000">
                <a:off x="3496425" y="5333457"/>
                <a:ext cx="157" cy="1577016"/>
              </a:xfrm>
              <a:prstGeom prst="curvedConnector3">
                <a:avLst>
                  <a:gd name="adj1" fmla="val 128526966"/>
                </a:avLst>
              </a:prstGeom>
              <a:ln>
                <a:solidFill>
                  <a:schemeClr val="bg2">
                    <a:lumMod val="40000"/>
                    <a:lumOff val="6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452" name="Oval 451"/>
              <p:cNvSpPr/>
              <p:nvPr/>
            </p:nvSpPr>
            <p:spPr>
              <a:xfrm>
                <a:off x="3627176" y="2939217"/>
                <a:ext cx="485405" cy="464361"/>
              </a:xfrm>
              <a:prstGeom prst="ellipse">
                <a:avLst/>
              </a:prstGeom>
              <a:solidFill>
                <a:schemeClr val="bg2"/>
              </a:solidFill>
              <a:ln w="28575"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grpSp>
        <p:grpSp>
          <p:nvGrpSpPr>
            <p:cNvPr id="328" name="Group 327"/>
            <p:cNvGrpSpPr/>
            <p:nvPr/>
          </p:nvGrpSpPr>
          <p:grpSpPr>
            <a:xfrm>
              <a:off x="2493927" y="2197843"/>
              <a:ext cx="1777292" cy="4237367"/>
              <a:chOff x="2493927" y="2187313"/>
              <a:chExt cx="1883426" cy="4238556"/>
            </a:xfrm>
          </p:grpSpPr>
          <p:sp>
            <p:nvSpPr>
              <p:cNvPr id="449" name="Oval 448"/>
              <p:cNvSpPr/>
              <p:nvPr/>
            </p:nvSpPr>
            <p:spPr>
              <a:xfrm>
                <a:off x="2493927" y="2187313"/>
                <a:ext cx="485405" cy="464361"/>
              </a:xfrm>
              <a:prstGeom prst="ellipse">
                <a:avLst/>
              </a:prstGeom>
              <a:solidFill>
                <a:schemeClr val="bg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450" name="Straight Arrow Connector 449"/>
              <p:cNvCxnSpPr/>
              <p:nvPr/>
            </p:nvCxnSpPr>
            <p:spPr>
              <a:xfrm>
                <a:off x="4374946" y="6114364"/>
                <a:ext cx="2407" cy="311505"/>
              </a:xfrm>
              <a:prstGeom prst="straightConnector1">
                <a:avLst/>
              </a:prstGeom>
              <a:ln w="25400" cmpd="sng">
                <a:solidFill>
                  <a:srgbClr val="FF0000"/>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grpSp>
        <p:sp>
          <p:nvSpPr>
            <p:cNvPr id="329" name="Rectangle 328"/>
            <p:cNvSpPr/>
            <p:nvPr/>
          </p:nvSpPr>
          <p:spPr>
            <a:xfrm>
              <a:off x="2614820" y="5442918"/>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30" name="Oval 329"/>
            <p:cNvSpPr/>
            <p:nvPr/>
          </p:nvSpPr>
          <p:spPr>
            <a:xfrm>
              <a:off x="2685024" y="5523717"/>
              <a:ext cx="197452" cy="200168"/>
            </a:xfrm>
            <a:prstGeom prst="ellipse">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31" name="Oval 330"/>
            <p:cNvSpPr/>
            <p:nvPr/>
          </p:nvSpPr>
          <p:spPr>
            <a:xfrm>
              <a:off x="2685024" y="5804561"/>
              <a:ext cx="197452" cy="200168"/>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32" name="Rectangle 331"/>
            <p:cNvSpPr/>
            <p:nvPr/>
          </p:nvSpPr>
          <p:spPr>
            <a:xfrm>
              <a:off x="4123747" y="5442918"/>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33" name="Oval 332"/>
            <p:cNvSpPr/>
            <p:nvPr/>
          </p:nvSpPr>
          <p:spPr>
            <a:xfrm>
              <a:off x="4193951" y="5523717"/>
              <a:ext cx="197452" cy="200168"/>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34" name="Oval 333"/>
            <p:cNvSpPr/>
            <p:nvPr/>
          </p:nvSpPr>
          <p:spPr>
            <a:xfrm>
              <a:off x="4193951" y="5804561"/>
              <a:ext cx="197452" cy="200168"/>
            </a:xfrm>
            <a:prstGeom prst="ellipse">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35" name="Rectangle 334"/>
            <p:cNvSpPr/>
            <p:nvPr/>
          </p:nvSpPr>
          <p:spPr>
            <a:xfrm>
              <a:off x="5716783" y="5448592"/>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36" name="Oval 335"/>
            <p:cNvSpPr/>
            <p:nvPr/>
          </p:nvSpPr>
          <p:spPr>
            <a:xfrm>
              <a:off x="5786987" y="5529391"/>
              <a:ext cx="197452" cy="200168"/>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37" name="Oval 336"/>
            <p:cNvSpPr/>
            <p:nvPr/>
          </p:nvSpPr>
          <p:spPr>
            <a:xfrm>
              <a:off x="5786987" y="5810235"/>
              <a:ext cx="197452" cy="200168"/>
            </a:xfrm>
            <a:prstGeom prst="ellipse">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38" name="Rectangle 337"/>
            <p:cNvSpPr/>
            <p:nvPr/>
          </p:nvSpPr>
          <p:spPr>
            <a:xfrm>
              <a:off x="7282010" y="5442918"/>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39" name="Oval 338"/>
            <p:cNvSpPr/>
            <p:nvPr/>
          </p:nvSpPr>
          <p:spPr>
            <a:xfrm>
              <a:off x="7352214" y="5523717"/>
              <a:ext cx="197452" cy="200168"/>
            </a:xfrm>
            <a:prstGeom prst="ellipse">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40" name="Oval 339"/>
            <p:cNvSpPr/>
            <p:nvPr/>
          </p:nvSpPr>
          <p:spPr>
            <a:xfrm>
              <a:off x="7352214" y="5804561"/>
              <a:ext cx="197452" cy="200168"/>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341" name="Group 340"/>
            <p:cNvGrpSpPr/>
            <p:nvPr/>
          </p:nvGrpSpPr>
          <p:grpSpPr>
            <a:xfrm>
              <a:off x="2614820" y="4795518"/>
              <a:ext cx="5005051" cy="648162"/>
              <a:chOff x="2614820" y="4718859"/>
              <a:chExt cx="5005051" cy="648162"/>
            </a:xfrm>
          </p:grpSpPr>
          <p:sp>
            <p:nvSpPr>
              <p:cNvPr id="437" name="Rectangle 436"/>
              <p:cNvSpPr/>
              <p:nvPr/>
            </p:nvSpPr>
            <p:spPr>
              <a:xfrm>
                <a:off x="2614820" y="4718859"/>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438" name="Oval 437"/>
              <p:cNvSpPr/>
              <p:nvPr/>
            </p:nvSpPr>
            <p:spPr>
              <a:xfrm>
                <a:off x="2685024" y="4799658"/>
                <a:ext cx="197452" cy="20016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prstClr val="black">
                        <a:lumMod val="65000"/>
                      </a:prstClr>
                    </a:solidFill>
                  </a:ln>
                  <a:solidFill>
                    <a:prstClr val="white"/>
                  </a:solidFill>
                  <a:effectLst/>
                  <a:uLnTx/>
                  <a:uFillTx/>
                  <a:latin typeface="Candara"/>
                  <a:ea typeface="+mn-ea"/>
                  <a:cs typeface="+mn-cs"/>
                </a:endParaRPr>
              </a:p>
            </p:txBody>
          </p:sp>
          <p:sp>
            <p:nvSpPr>
              <p:cNvPr id="439" name="Oval 438"/>
              <p:cNvSpPr/>
              <p:nvPr/>
            </p:nvSpPr>
            <p:spPr>
              <a:xfrm>
                <a:off x="2685024" y="5080502"/>
                <a:ext cx="197452" cy="20016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prstClr val="black">
                        <a:lumMod val="65000"/>
                      </a:prstClr>
                    </a:solidFill>
                  </a:ln>
                  <a:solidFill>
                    <a:prstClr val="white"/>
                  </a:solidFill>
                  <a:effectLst/>
                  <a:uLnTx/>
                  <a:uFillTx/>
                  <a:latin typeface="Candara"/>
                  <a:ea typeface="+mn-ea"/>
                  <a:cs typeface="+mn-cs"/>
                </a:endParaRPr>
              </a:p>
            </p:txBody>
          </p:sp>
          <p:sp>
            <p:nvSpPr>
              <p:cNvPr id="440" name="Rectangle 439"/>
              <p:cNvSpPr/>
              <p:nvPr/>
            </p:nvSpPr>
            <p:spPr>
              <a:xfrm>
                <a:off x="4123747" y="4718859"/>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441" name="Oval 440"/>
              <p:cNvSpPr/>
              <p:nvPr/>
            </p:nvSpPr>
            <p:spPr>
              <a:xfrm>
                <a:off x="4193951" y="4799658"/>
                <a:ext cx="197452" cy="20016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prstClr val="black">
                        <a:lumMod val="65000"/>
                      </a:prstClr>
                    </a:solidFill>
                  </a:ln>
                  <a:solidFill>
                    <a:prstClr val="white"/>
                  </a:solidFill>
                  <a:effectLst/>
                  <a:uLnTx/>
                  <a:uFillTx/>
                  <a:latin typeface="Candara"/>
                  <a:ea typeface="+mn-ea"/>
                  <a:cs typeface="+mn-cs"/>
                </a:endParaRPr>
              </a:p>
            </p:txBody>
          </p:sp>
          <p:sp>
            <p:nvSpPr>
              <p:cNvPr id="442" name="Oval 441"/>
              <p:cNvSpPr/>
              <p:nvPr/>
            </p:nvSpPr>
            <p:spPr>
              <a:xfrm>
                <a:off x="4193951" y="5080502"/>
                <a:ext cx="197452" cy="20016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prstClr val="black">
                        <a:lumMod val="65000"/>
                      </a:prstClr>
                    </a:solidFill>
                  </a:ln>
                  <a:solidFill>
                    <a:prstClr val="white"/>
                  </a:solidFill>
                  <a:effectLst/>
                  <a:uLnTx/>
                  <a:uFillTx/>
                  <a:latin typeface="Candara"/>
                  <a:ea typeface="+mn-ea"/>
                  <a:cs typeface="+mn-cs"/>
                </a:endParaRPr>
              </a:p>
            </p:txBody>
          </p:sp>
          <p:sp>
            <p:nvSpPr>
              <p:cNvPr id="443" name="Rectangle 442"/>
              <p:cNvSpPr/>
              <p:nvPr/>
            </p:nvSpPr>
            <p:spPr>
              <a:xfrm>
                <a:off x="5716783" y="4724533"/>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444" name="Oval 443"/>
              <p:cNvSpPr/>
              <p:nvPr/>
            </p:nvSpPr>
            <p:spPr>
              <a:xfrm>
                <a:off x="5786987" y="4805332"/>
                <a:ext cx="197452" cy="20016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prstClr val="black">
                        <a:lumMod val="65000"/>
                      </a:prstClr>
                    </a:solidFill>
                  </a:ln>
                  <a:solidFill>
                    <a:prstClr val="white"/>
                  </a:solidFill>
                  <a:effectLst/>
                  <a:uLnTx/>
                  <a:uFillTx/>
                  <a:latin typeface="Candara"/>
                  <a:ea typeface="+mn-ea"/>
                  <a:cs typeface="+mn-cs"/>
                </a:endParaRPr>
              </a:p>
            </p:txBody>
          </p:sp>
          <p:sp>
            <p:nvSpPr>
              <p:cNvPr id="445" name="Oval 444"/>
              <p:cNvSpPr/>
              <p:nvPr/>
            </p:nvSpPr>
            <p:spPr>
              <a:xfrm>
                <a:off x="5786987" y="5086176"/>
                <a:ext cx="197452" cy="20016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prstClr val="black">
                        <a:lumMod val="65000"/>
                      </a:prstClr>
                    </a:solidFill>
                  </a:ln>
                  <a:solidFill>
                    <a:prstClr val="white"/>
                  </a:solidFill>
                  <a:effectLst/>
                  <a:uLnTx/>
                  <a:uFillTx/>
                  <a:latin typeface="Candara"/>
                  <a:ea typeface="+mn-ea"/>
                  <a:cs typeface="+mn-cs"/>
                </a:endParaRPr>
              </a:p>
            </p:txBody>
          </p:sp>
          <p:sp>
            <p:nvSpPr>
              <p:cNvPr id="446" name="Rectangle 445"/>
              <p:cNvSpPr/>
              <p:nvPr/>
            </p:nvSpPr>
            <p:spPr>
              <a:xfrm>
                <a:off x="7282010" y="4718859"/>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447" name="Oval 446"/>
              <p:cNvSpPr/>
              <p:nvPr/>
            </p:nvSpPr>
            <p:spPr>
              <a:xfrm>
                <a:off x="7352214" y="4799658"/>
                <a:ext cx="197452" cy="20016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prstClr val="black">
                        <a:lumMod val="65000"/>
                      </a:prstClr>
                    </a:solidFill>
                  </a:ln>
                  <a:solidFill>
                    <a:prstClr val="white"/>
                  </a:solidFill>
                  <a:effectLst/>
                  <a:uLnTx/>
                  <a:uFillTx/>
                  <a:latin typeface="Candara"/>
                  <a:ea typeface="+mn-ea"/>
                  <a:cs typeface="+mn-cs"/>
                </a:endParaRPr>
              </a:p>
            </p:txBody>
          </p:sp>
          <p:sp>
            <p:nvSpPr>
              <p:cNvPr id="448" name="Oval 447"/>
              <p:cNvSpPr/>
              <p:nvPr/>
            </p:nvSpPr>
            <p:spPr>
              <a:xfrm>
                <a:off x="7352214" y="5080502"/>
                <a:ext cx="197452" cy="20016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prstClr val="black">
                        <a:lumMod val="65000"/>
                      </a:prstClr>
                    </a:solidFill>
                  </a:ln>
                  <a:solidFill>
                    <a:prstClr val="white"/>
                  </a:solidFill>
                  <a:effectLst/>
                  <a:uLnTx/>
                  <a:uFillTx/>
                  <a:latin typeface="Candara"/>
                  <a:ea typeface="+mn-ea"/>
                  <a:cs typeface="+mn-cs"/>
                </a:endParaRPr>
              </a:p>
            </p:txBody>
          </p:sp>
        </p:grpSp>
        <p:sp>
          <p:nvSpPr>
            <p:cNvPr id="342" name="Rectangle 341"/>
            <p:cNvSpPr/>
            <p:nvPr/>
          </p:nvSpPr>
          <p:spPr>
            <a:xfrm>
              <a:off x="2614820" y="3870890"/>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43" name="Oval 342"/>
            <p:cNvSpPr/>
            <p:nvPr/>
          </p:nvSpPr>
          <p:spPr>
            <a:xfrm>
              <a:off x="2685024" y="3951689"/>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44" name="Oval 343"/>
            <p:cNvSpPr/>
            <p:nvPr/>
          </p:nvSpPr>
          <p:spPr>
            <a:xfrm>
              <a:off x="2685024" y="4232533"/>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45" name="Rectangle 344"/>
            <p:cNvSpPr/>
            <p:nvPr/>
          </p:nvSpPr>
          <p:spPr>
            <a:xfrm>
              <a:off x="4123747" y="3870890"/>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46" name="Oval 345"/>
            <p:cNvSpPr/>
            <p:nvPr/>
          </p:nvSpPr>
          <p:spPr>
            <a:xfrm>
              <a:off x="4193951" y="3951689"/>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47" name="Oval 346"/>
            <p:cNvSpPr/>
            <p:nvPr/>
          </p:nvSpPr>
          <p:spPr>
            <a:xfrm>
              <a:off x="4193951" y="4232533"/>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48" name="Rectangle 347"/>
            <p:cNvSpPr/>
            <p:nvPr/>
          </p:nvSpPr>
          <p:spPr>
            <a:xfrm>
              <a:off x="5716783" y="3876564"/>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49" name="Oval 348"/>
            <p:cNvSpPr/>
            <p:nvPr/>
          </p:nvSpPr>
          <p:spPr>
            <a:xfrm>
              <a:off x="5786987" y="3957363"/>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50" name="Oval 349"/>
            <p:cNvSpPr/>
            <p:nvPr/>
          </p:nvSpPr>
          <p:spPr>
            <a:xfrm>
              <a:off x="5786987" y="4238207"/>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51" name="Rectangle 350"/>
            <p:cNvSpPr/>
            <p:nvPr/>
          </p:nvSpPr>
          <p:spPr>
            <a:xfrm>
              <a:off x="7282010" y="3870890"/>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52" name="Oval 351"/>
            <p:cNvSpPr/>
            <p:nvPr/>
          </p:nvSpPr>
          <p:spPr>
            <a:xfrm>
              <a:off x="7352214" y="3951689"/>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53" name="Oval 352"/>
            <p:cNvSpPr/>
            <p:nvPr/>
          </p:nvSpPr>
          <p:spPr>
            <a:xfrm>
              <a:off x="7352214" y="4232533"/>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cxnSp>
          <p:nvCxnSpPr>
            <p:cNvPr id="354" name="Straight Arrow Connector 353"/>
            <p:cNvCxnSpPr/>
            <p:nvPr/>
          </p:nvCxnSpPr>
          <p:spPr>
            <a:xfrm flipV="1">
              <a:off x="2783751" y="4513378"/>
              <a:ext cx="0" cy="282140"/>
            </a:xfrm>
            <a:prstGeom prst="straightConnector1">
              <a:avLst/>
            </a:prstGeom>
            <a:ln w="12700"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355" name="Straight Arrow Connector 354"/>
            <p:cNvCxnSpPr/>
            <p:nvPr/>
          </p:nvCxnSpPr>
          <p:spPr>
            <a:xfrm flipV="1">
              <a:off x="4292678" y="4513378"/>
              <a:ext cx="0" cy="282140"/>
            </a:xfrm>
            <a:prstGeom prst="straightConnector1">
              <a:avLst/>
            </a:prstGeom>
            <a:ln w="12700"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356" name="Straight Arrow Connector 355"/>
            <p:cNvCxnSpPr/>
            <p:nvPr/>
          </p:nvCxnSpPr>
          <p:spPr>
            <a:xfrm flipV="1">
              <a:off x="5885714" y="4519052"/>
              <a:ext cx="0" cy="282140"/>
            </a:xfrm>
            <a:prstGeom prst="straightConnector1">
              <a:avLst/>
            </a:prstGeom>
            <a:ln w="12700"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357" name="Straight Arrow Connector 356"/>
            <p:cNvCxnSpPr/>
            <p:nvPr/>
          </p:nvCxnSpPr>
          <p:spPr>
            <a:xfrm flipV="1">
              <a:off x="7450941" y="4513378"/>
              <a:ext cx="0" cy="282140"/>
            </a:xfrm>
            <a:prstGeom prst="straightConnector1">
              <a:avLst/>
            </a:prstGeom>
            <a:ln w="12700"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pic>
          <p:nvPicPr>
            <p:cNvPr id="358" name="Picture 357"/>
            <p:cNvPicPr>
              <a:picLocks noChangeAspect="1"/>
            </p:cNvPicPr>
            <p:nvPr/>
          </p:nvPicPr>
          <p:blipFill>
            <a:blip r:embed="rId29">
              <a:lum bright="70000" contrast="-70000"/>
              <a:extLst>
                <a:ext uri="{28A0092B-C50C-407E-A947-70E740481C1C}">
                  <a14:useLocalDpi xmlns:a14="http://schemas.microsoft.com/office/drawing/2010/main" val="0"/>
                </a:ext>
              </a:extLst>
            </a:blip>
            <a:stretch>
              <a:fillRect/>
            </a:stretch>
          </p:blipFill>
          <p:spPr>
            <a:xfrm>
              <a:off x="3024981" y="5021643"/>
              <a:ext cx="609600" cy="317500"/>
            </a:xfrm>
            <a:prstGeom prst="rect">
              <a:avLst/>
            </a:prstGeom>
          </p:spPr>
        </p:pic>
        <p:pic>
          <p:nvPicPr>
            <p:cNvPr id="359" name="Picture 358"/>
            <p:cNvPicPr>
              <a:picLocks noChangeAspect="1"/>
            </p:cNvPicPr>
            <p:nvPr/>
          </p:nvPicPr>
          <p:blipFill>
            <a:blip r:embed="rId29">
              <a:lum bright="70000" contrast="-70000"/>
              <a:extLst>
                <a:ext uri="{28A0092B-C50C-407E-A947-70E740481C1C}">
                  <a14:useLocalDpi xmlns:a14="http://schemas.microsoft.com/office/drawing/2010/main" val="0"/>
                </a:ext>
              </a:extLst>
            </a:blip>
            <a:stretch>
              <a:fillRect/>
            </a:stretch>
          </p:blipFill>
          <p:spPr>
            <a:xfrm>
              <a:off x="4533908" y="5016443"/>
              <a:ext cx="609600" cy="317500"/>
            </a:xfrm>
            <a:prstGeom prst="rect">
              <a:avLst/>
            </a:prstGeom>
          </p:spPr>
        </p:pic>
        <p:pic>
          <p:nvPicPr>
            <p:cNvPr id="360" name="Picture 359"/>
            <p:cNvPicPr>
              <a:picLocks noChangeAspect="1"/>
            </p:cNvPicPr>
            <p:nvPr/>
          </p:nvPicPr>
          <p:blipFill>
            <a:blip r:embed="rId29">
              <a:lum bright="70000" contrast="-70000"/>
              <a:extLst>
                <a:ext uri="{28A0092B-C50C-407E-A947-70E740481C1C}">
                  <a14:useLocalDpi xmlns:a14="http://schemas.microsoft.com/office/drawing/2010/main" val="0"/>
                </a:ext>
              </a:extLst>
            </a:blip>
            <a:stretch>
              <a:fillRect/>
            </a:stretch>
          </p:blipFill>
          <p:spPr>
            <a:xfrm>
              <a:off x="6130277" y="5014241"/>
              <a:ext cx="609600" cy="317500"/>
            </a:xfrm>
            <a:prstGeom prst="rect">
              <a:avLst/>
            </a:prstGeom>
          </p:spPr>
        </p:pic>
        <p:pic>
          <p:nvPicPr>
            <p:cNvPr id="361" name="Picture 360"/>
            <p:cNvPicPr>
              <a:picLocks noChangeAspect="1"/>
            </p:cNvPicPr>
            <p:nvPr/>
          </p:nvPicPr>
          <p:blipFill>
            <a:blip r:embed="rId29">
              <a:lum bright="70000" contrast="-70000"/>
              <a:extLst>
                <a:ext uri="{28A0092B-C50C-407E-A947-70E740481C1C}">
                  <a14:useLocalDpi xmlns:a14="http://schemas.microsoft.com/office/drawing/2010/main" val="0"/>
                </a:ext>
              </a:extLst>
            </a:blip>
            <a:stretch>
              <a:fillRect/>
            </a:stretch>
          </p:blipFill>
          <p:spPr>
            <a:xfrm>
              <a:off x="7702184" y="5014241"/>
              <a:ext cx="609600" cy="317500"/>
            </a:xfrm>
            <a:prstGeom prst="rect">
              <a:avLst/>
            </a:prstGeom>
          </p:spPr>
        </p:pic>
        <p:cxnSp>
          <p:nvCxnSpPr>
            <p:cNvPr id="362" name="Straight Arrow Connector 361"/>
            <p:cNvCxnSpPr/>
            <p:nvPr/>
          </p:nvCxnSpPr>
          <p:spPr>
            <a:xfrm flipH="1">
              <a:off x="2952681" y="4332617"/>
              <a:ext cx="1171066" cy="0"/>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363" name="Straight Arrow Connector 362"/>
            <p:cNvCxnSpPr/>
            <p:nvPr/>
          </p:nvCxnSpPr>
          <p:spPr>
            <a:xfrm flipH="1" flipV="1">
              <a:off x="4461609" y="4347209"/>
              <a:ext cx="1255173" cy="1088"/>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364" name="Straight Arrow Connector 363"/>
            <p:cNvCxnSpPr/>
            <p:nvPr/>
          </p:nvCxnSpPr>
          <p:spPr>
            <a:xfrm flipH="1">
              <a:off x="6056507" y="4355049"/>
              <a:ext cx="1225502" cy="0"/>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365" name="Straight Arrow Connector 364"/>
            <p:cNvCxnSpPr/>
            <p:nvPr/>
          </p:nvCxnSpPr>
          <p:spPr>
            <a:xfrm flipV="1">
              <a:off x="6054643" y="4056085"/>
              <a:ext cx="1227366" cy="2965"/>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366" name="Straight Arrow Connector 365"/>
            <p:cNvCxnSpPr/>
            <p:nvPr/>
          </p:nvCxnSpPr>
          <p:spPr>
            <a:xfrm>
              <a:off x="4461607" y="4057097"/>
              <a:ext cx="1253313" cy="3944"/>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367" name="Straight Arrow Connector 366"/>
            <p:cNvCxnSpPr/>
            <p:nvPr/>
          </p:nvCxnSpPr>
          <p:spPr>
            <a:xfrm flipV="1">
              <a:off x="2957726" y="4053929"/>
              <a:ext cx="1164158" cy="1061"/>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pic>
          <p:nvPicPr>
            <p:cNvPr id="368" name="Picture 367"/>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386303" y="4070527"/>
              <a:ext cx="1143000" cy="241300"/>
            </a:xfrm>
            <a:prstGeom prst="rect">
              <a:avLst/>
            </a:prstGeom>
          </p:spPr>
        </p:pic>
        <p:sp>
          <p:nvSpPr>
            <p:cNvPr id="369" name="Rectangle 368"/>
            <p:cNvSpPr/>
            <p:nvPr/>
          </p:nvSpPr>
          <p:spPr>
            <a:xfrm rot="2700000">
              <a:off x="3297222" y="1455885"/>
              <a:ext cx="4503772" cy="112594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ndara"/>
                <a:ea typeface="+mn-ea"/>
                <a:cs typeface="+mn-cs"/>
              </a:endParaRPr>
            </a:p>
          </p:txBody>
        </p:sp>
        <p:sp>
          <p:nvSpPr>
            <p:cNvPr id="370" name="Rectangle 369"/>
            <p:cNvSpPr/>
            <p:nvPr/>
          </p:nvSpPr>
          <p:spPr>
            <a:xfrm rot="2700000">
              <a:off x="3060558" y="896388"/>
              <a:ext cx="3377828" cy="225188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ndara"/>
                <a:ea typeface="+mn-ea"/>
                <a:cs typeface="+mn-cs"/>
              </a:endParaRPr>
            </a:p>
          </p:txBody>
        </p:sp>
        <p:sp>
          <p:nvSpPr>
            <p:cNvPr id="371" name="Rectangle 370"/>
            <p:cNvSpPr/>
            <p:nvPr/>
          </p:nvSpPr>
          <p:spPr>
            <a:xfrm rot="2700000">
              <a:off x="2827364" y="333421"/>
              <a:ext cx="2251886" cy="337782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ndara"/>
                <a:ea typeface="+mn-ea"/>
                <a:cs typeface="+mn-cs"/>
              </a:endParaRPr>
            </a:p>
          </p:txBody>
        </p:sp>
        <p:sp>
          <p:nvSpPr>
            <p:cNvPr id="372" name="Rectangle 371"/>
            <p:cNvSpPr/>
            <p:nvPr/>
          </p:nvSpPr>
          <p:spPr>
            <a:xfrm rot="2700000">
              <a:off x="2597650" y="-233028"/>
              <a:ext cx="1125942" cy="450377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ndara"/>
                <a:ea typeface="+mn-ea"/>
                <a:cs typeface="+mn-cs"/>
              </a:endParaRPr>
            </a:p>
          </p:txBody>
        </p:sp>
        <p:sp>
          <p:nvSpPr>
            <p:cNvPr id="373" name="Oval 372"/>
            <p:cNvSpPr/>
            <p:nvPr/>
          </p:nvSpPr>
          <p:spPr>
            <a:xfrm>
              <a:off x="3017572" y="2962404"/>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74" name="TextBox 373"/>
            <p:cNvSpPr txBox="1"/>
            <p:nvPr/>
          </p:nvSpPr>
          <p:spPr>
            <a:xfrm>
              <a:off x="1251007" y="2283075"/>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0</a:t>
              </a:r>
            </a:p>
          </p:txBody>
        </p:sp>
        <p:sp>
          <p:nvSpPr>
            <p:cNvPr id="375" name="TextBox 374"/>
            <p:cNvSpPr txBox="1"/>
            <p:nvPr/>
          </p:nvSpPr>
          <p:spPr>
            <a:xfrm>
              <a:off x="2087929" y="1483613"/>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1</a:t>
              </a:r>
            </a:p>
          </p:txBody>
        </p:sp>
        <p:sp>
          <p:nvSpPr>
            <p:cNvPr id="376" name="TextBox 375"/>
            <p:cNvSpPr txBox="1"/>
            <p:nvPr/>
          </p:nvSpPr>
          <p:spPr>
            <a:xfrm>
              <a:off x="2853023" y="727972"/>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2</a:t>
              </a:r>
            </a:p>
          </p:txBody>
        </p:sp>
        <p:sp>
          <p:nvSpPr>
            <p:cNvPr id="377" name="TextBox 376"/>
            <p:cNvSpPr txBox="1"/>
            <p:nvPr/>
          </p:nvSpPr>
          <p:spPr>
            <a:xfrm>
              <a:off x="3567482" y="35318"/>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3</a:t>
              </a:r>
            </a:p>
          </p:txBody>
        </p:sp>
        <p:sp>
          <p:nvSpPr>
            <p:cNvPr id="378" name="TextBox 377"/>
            <p:cNvSpPr txBox="1"/>
            <p:nvPr/>
          </p:nvSpPr>
          <p:spPr>
            <a:xfrm>
              <a:off x="4758736" y="19722"/>
              <a:ext cx="389850"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p:txBody>
        </p:sp>
        <p:sp>
          <p:nvSpPr>
            <p:cNvPr id="379" name="TextBox 378"/>
            <p:cNvSpPr txBox="1"/>
            <p:nvPr/>
          </p:nvSpPr>
          <p:spPr>
            <a:xfrm>
              <a:off x="5443554" y="681533"/>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0</a:t>
              </a:r>
            </a:p>
          </p:txBody>
        </p:sp>
        <p:sp>
          <p:nvSpPr>
            <p:cNvPr id="380" name="TextBox 379"/>
            <p:cNvSpPr txBox="1"/>
            <p:nvPr/>
          </p:nvSpPr>
          <p:spPr>
            <a:xfrm>
              <a:off x="6280262" y="1534089"/>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1</a:t>
              </a:r>
            </a:p>
          </p:txBody>
        </p:sp>
        <p:sp>
          <p:nvSpPr>
            <p:cNvPr id="381" name="TextBox 380"/>
            <p:cNvSpPr txBox="1"/>
            <p:nvPr/>
          </p:nvSpPr>
          <p:spPr>
            <a:xfrm>
              <a:off x="7052805" y="2308916"/>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2</a:t>
              </a:r>
            </a:p>
          </p:txBody>
        </p:sp>
        <p:pic>
          <p:nvPicPr>
            <p:cNvPr id="382" name="Picture 381"/>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3045521" y="3080826"/>
              <a:ext cx="431800" cy="241300"/>
            </a:xfrm>
            <a:prstGeom prst="rect">
              <a:avLst/>
            </a:prstGeom>
          </p:spPr>
        </p:pic>
        <p:pic>
          <p:nvPicPr>
            <p:cNvPr id="383" name="Picture 382"/>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3594953" y="3082729"/>
              <a:ext cx="444500" cy="241300"/>
            </a:xfrm>
            <a:prstGeom prst="rect">
              <a:avLst/>
            </a:prstGeom>
          </p:spPr>
        </p:pic>
        <p:sp>
          <p:nvSpPr>
            <p:cNvPr id="384" name="Oval 383"/>
            <p:cNvSpPr/>
            <p:nvPr/>
          </p:nvSpPr>
          <p:spPr>
            <a:xfrm>
              <a:off x="4604716" y="2959513"/>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85" name="Oval 384"/>
            <p:cNvSpPr/>
            <p:nvPr/>
          </p:nvSpPr>
          <p:spPr>
            <a:xfrm>
              <a:off x="5214320" y="2945657"/>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86" name="TextBox 385"/>
            <p:cNvSpPr txBox="1"/>
            <p:nvPr/>
          </p:nvSpPr>
          <p:spPr>
            <a:xfrm>
              <a:off x="1251007" y="944513"/>
              <a:ext cx="29046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  </a:t>
              </a:r>
            </a:p>
          </p:txBody>
        </p:sp>
        <p:pic>
          <p:nvPicPr>
            <p:cNvPr id="387" name="Picture 386"/>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4623957" y="3103511"/>
              <a:ext cx="444500" cy="241300"/>
            </a:xfrm>
            <a:prstGeom prst="rect">
              <a:avLst/>
            </a:prstGeom>
          </p:spPr>
        </p:pic>
        <p:pic>
          <p:nvPicPr>
            <p:cNvPr id="388" name="Picture 387"/>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5250639" y="3083235"/>
              <a:ext cx="431800" cy="241300"/>
            </a:xfrm>
            <a:prstGeom prst="rect">
              <a:avLst/>
            </a:prstGeom>
          </p:spPr>
        </p:pic>
        <p:sp>
          <p:nvSpPr>
            <p:cNvPr id="389" name="Oval 388"/>
            <p:cNvSpPr/>
            <p:nvPr/>
          </p:nvSpPr>
          <p:spPr>
            <a:xfrm>
              <a:off x="6187913" y="2947034"/>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pic>
          <p:nvPicPr>
            <p:cNvPr id="390" name="Picture 389"/>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6814599" y="3061349"/>
              <a:ext cx="444500" cy="241300"/>
            </a:xfrm>
            <a:prstGeom prst="rect">
              <a:avLst/>
            </a:prstGeom>
          </p:spPr>
        </p:pic>
        <p:pic>
          <p:nvPicPr>
            <p:cNvPr id="391" name="Picture 390"/>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6210946" y="3075225"/>
              <a:ext cx="444500" cy="241300"/>
            </a:xfrm>
            <a:prstGeom prst="rect">
              <a:avLst/>
            </a:prstGeom>
          </p:spPr>
        </p:pic>
        <p:sp>
          <p:nvSpPr>
            <p:cNvPr id="392" name="Oval 391"/>
            <p:cNvSpPr/>
            <p:nvPr/>
          </p:nvSpPr>
          <p:spPr>
            <a:xfrm>
              <a:off x="6005663" y="2160440"/>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93" name="Oval 392"/>
            <p:cNvSpPr/>
            <p:nvPr/>
          </p:nvSpPr>
          <p:spPr>
            <a:xfrm>
              <a:off x="3803746" y="2178402"/>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94" name="Oval 393"/>
            <p:cNvSpPr/>
            <p:nvPr/>
          </p:nvSpPr>
          <p:spPr>
            <a:xfrm>
              <a:off x="4413350" y="2164546"/>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95" name="Oval 394"/>
            <p:cNvSpPr/>
            <p:nvPr/>
          </p:nvSpPr>
          <p:spPr>
            <a:xfrm>
              <a:off x="4591934" y="1364295"/>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96" name="Oval 395"/>
            <p:cNvSpPr/>
            <p:nvPr/>
          </p:nvSpPr>
          <p:spPr>
            <a:xfrm>
              <a:off x="5201538" y="1350439"/>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97" name="Oval 396"/>
            <p:cNvSpPr/>
            <p:nvPr/>
          </p:nvSpPr>
          <p:spPr>
            <a:xfrm>
              <a:off x="4112364" y="571783"/>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98" name="Oval 397"/>
            <p:cNvSpPr/>
            <p:nvPr/>
          </p:nvSpPr>
          <p:spPr>
            <a:xfrm>
              <a:off x="3308763" y="1362115"/>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99" name="Oval 398"/>
            <p:cNvSpPr/>
            <p:nvPr/>
          </p:nvSpPr>
          <p:spPr>
            <a:xfrm>
              <a:off x="1736002" y="2959512"/>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pic>
          <p:nvPicPr>
            <p:cNvPr id="400" name="Picture 399"/>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a:off x="6038486" y="2291603"/>
              <a:ext cx="431800" cy="241300"/>
            </a:xfrm>
            <a:prstGeom prst="rect">
              <a:avLst/>
            </a:prstGeom>
          </p:spPr>
        </p:pic>
        <p:pic>
          <p:nvPicPr>
            <p:cNvPr id="401" name="Picture 400"/>
            <p:cNvPicPr>
              <a:picLocks noChangeAspect="1"/>
            </p:cNvPicPr>
            <p:nvPr/>
          </p:nvPicPr>
          <p:blipFill>
            <a:blip r:embed="rId11">
              <a:lum bright="70000" contrast="-70000"/>
              <a:extLst>
                <a:ext uri="{28A0092B-C50C-407E-A947-70E740481C1C}">
                  <a14:useLocalDpi xmlns:a14="http://schemas.microsoft.com/office/drawing/2010/main" val="0"/>
                </a:ext>
              </a:extLst>
            </a:blip>
            <a:stretch>
              <a:fillRect/>
            </a:stretch>
          </p:blipFill>
          <p:spPr>
            <a:xfrm>
              <a:off x="5420440" y="2301801"/>
              <a:ext cx="444500" cy="241300"/>
            </a:xfrm>
            <a:prstGeom prst="rect">
              <a:avLst/>
            </a:prstGeom>
          </p:spPr>
        </p:pic>
        <p:pic>
          <p:nvPicPr>
            <p:cNvPr id="402" name="Picture 401"/>
            <p:cNvPicPr>
              <a:picLocks noChangeAspect="1"/>
            </p:cNvPicPr>
            <p:nvPr/>
          </p:nvPicPr>
          <p:blipFill>
            <a:blip r:embed="rId12">
              <a:lum bright="70000" contrast="-70000"/>
              <a:extLst>
                <a:ext uri="{28A0092B-C50C-407E-A947-70E740481C1C}">
                  <a14:useLocalDpi xmlns:a14="http://schemas.microsoft.com/office/drawing/2010/main" val="0"/>
                </a:ext>
              </a:extLst>
            </a:blip>
            <a:stretch>
              <a:fillRect/>
            </a:stretch>
          </p:blipFill>
          <p:spPr>
            <a:xfrm>
              <a:off x="3823591" y="2313141"/>
              <a:ext cx="444500" cy="241300"/>
            </a:xfrm>
            <a:prstGeom prst="rect">
              <a:avLst/>
            </a:prstGeom>
          </p:spPr>
        </p:pic>
        <p:pic>
          <p:nvPicPr>
            <p:cNvPr id="403" name="Picture 402"/>
            <p:cNvPicPr>
              <a:picLocks noChangeAspect="1"/>
            </p:cNvPicPr>
            <p:nvPr/>
          </p:nvPicPr>
          <p:blipFill>
            <a:blip r:embed="rId13">
              <a:lum bright="70000" contrast="-70000"/>
              <a:extLst>
                <a:ext uri="{28A0092B-C50C-407E-A947-70E740481C1C}">
                  <a14:useLocalDpi xmlns:a14="http://schemas.microsoft.com/office/drawing/2010/main" val="0"/>
                </a:ext>
              </a:extLst>
            </a:blip>
            <a:stretch>
              <a:fillRect/>
            </a:stretch>
          </p:blipFill>
          <p:spPr>
            <a:xfrm>
              <a:off x="4438153" y="2300136"/>
              <a:ext cx="444500" cy="241300"/>
            </a:xfrm>
            <a:prstGeom prst="rect">
              <a:avLst/>
            </a:prstGeom>
          </p:spPr>
        </p:pic>
        <p:pic>
          <p:nvPicPr>
            <p:cNvPr id="404" name="Picture 403"/>
            <p:cNvPicPr>
              <a:picLocks noChangeAspect="1"/>
            </p:cNvPicPr>
            <p:nvPr/>
          </p:nvPicPr>
          <p:blipFill>
            <a:blip r:embed="rId14">
              <a:lum bright="70000" contrast="-70000"/>
              <a:extLst>
                <a:ext uri="{28A0092B-C50C-407E-A947-70E740481C1C}">
                  <a14:useLocalDpi xmlns:a14="http://schemas.microsoft.com/office/drawing/2010/main" val="0"/>
                </a:ext>
              </a:extLst>
            </a:blip>
            <a:stretch>
              <a:fillRect/>
            </a:stretch>
          </p:blipFill>
          <p:spPr>
            <a:xfrm>
              <a:off x="4613566" y="1492916"/>
              <a:ext cx="444500" cy="241300"/>
            </a:xfrm>
            <a:prstGeom prst="rect">
              <a:avLst/>
            </a:prstGeom>
          </p:spPr>
        </p:pic>
        <p:pic>
          <p:nvPicPr>
            <p:cNvPr id="405" name="Picture 404"/>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5227203" y="1482636"/>
              <a:ext cx="444500" cy="241300"/>
            </a:xfrm>
            <a:prstGeom prst="rect">
              <a:avLst/>
            </a:prstGeom>
          </p:spPr>
        </p:pic>
        <p:pic>
          <p:nvPicPr>
            <p:cNvPr id="406" name="Picture 405"/>
            <p:cNvPicPr>
              <a:picLocks noChangeAspect="1"/>
            </p:cNvPicPr>
            <p:nvPr/>
          </p:nvPicPr>
          <p:blipFill>
            <a:blip r:embed="rId16">
              <a:lum bright="70000" contrast="-70000"/>
              <a:extLst>
                <a:ext uri="{28A0092B-C50C-407E-A947-70E740481C1C}">
                  <a14:useLocalDpi xmlns:a14="http://schemas.microsoft.com/office/drawing/2010/main" val="0"/>
                </a:ext>
              </a:extLst>
            </a:blip>
            <a:stretch>
              <a:fillRect/>
            </a:stretch>
          </p:blipFill>
          <p:spPr>
            <a:xfrm>
              <a:off x="4132816" y="703875"/>
              <a:ext cx="444500" cy="241300"/>
            </a:xfrm>
            <a:prstGeom prst="rect">
              <a:avLst/>
            </a:prstGeom>
          </p:spPr>
        </p:pic>
        <p:pic>
          <p:nvPicPr>
            <p:cNvPr id="407" name="Picture 406"/>
            <p:cNvPicPr>
              <a:picLocks noChangeAspect="1"/>
            </p:cNvPicPr>
            <p:nvPr/>
          </p:nvPicPr>
          <p:blipFill>
            <a:blip r:embed="rId17">
              <a:lum bright="70000" contrast="-70000"/>
              <a:extLst>
                <a:ext uri="{28A0092B-C50C-407E-A947-70E740481C1C}">
                  <a14:useLocalDpi xmlns:a14="http://schemas.microsoft.com/office/drawing/2010/main" val="0"/>
                </a:ext>
              </a:extLst>
            </a:blip>
            <a:stretch>
              <a:fillRect/>
            </a:stretch>
          </p:blipFill>
          <p:spPr>
            <a:xfrm>
              <a:off x="1756454" y="3082729"/>
              <a:ext cx="444500" cy="241300"/>
            </a:xfrm>
            <a:prstGeom prst="rect">
              <a:avLst/>
            </a:prstGeom>
          </p:spPr>
        </p:pic>
        <p:pic>
          <p:nvPicPr>
            <p:cNvPr id="408" name="Picture 407"/>
            <p:cNvPicPr>
              <a:picLocks noChangeAspect="1"/>
            </p:cNvPicPr>
            <p:nvPr/>
          </p:nvPicPr>
          <p:blipFill>
            <a:blip r:embed="rId18">
              <a:lum bright="70000" contrast="-70000"/>
              <a:extLst>
                <a:ext uri="{28A0092B-C50C-407E-A947-70E740481C1C}">
                  <a14:useLocalDpi xmlns:a14="http://schemas.microsoft.com/office/drawing/2010/main" val="0"/>
                </a:ext>
              </a:extLst>
            </a:blip>
            <a:stretch>
              <a:fillRect/>
            </a:stretch>
          </p:blipFill>
          <p:spPr>
            <a:xfrm>
              <a:off x="2508776" y="2314403"/>
              <a:ext cx="431800" cy="241300"/>
            </a:xfrm>
            <a:prstGeom prst="rect">
              <a:avLst/>
            </a:prstGeom>
          </p:spPr>
        </p:pic>
        <p:pic>
          <p:nvPicPr>
            <p:cNvPr id="409" name="Picture 408"/>
            <p:cNvPicPr>
              <a:picLocks noChangeAspect="1"/>
            </p:cNvPicPr>
            <p:nvPr/>
          </p:nvPicPr>
          <p:blipFill>
            <a:blip r:embed="rId19">
              <a:lum bright="70000" contrast="-70000"/>
              <a:extLst>
                <a:ext uri="{28A0092B-C50C-407E-A947-70E740481C1C}">
                  <a14:useLocalDpi xmlns:a14="http://schemas.microsoft.com/office/drawing/2010/main" val="0"/>
                </a:ext>
              </a:extLst>
            </a:blip>
            <a:stretch>
              <a:fillRect/>
            </a:stretch>
          </p:blipFill>
          <p:spPr>
            <a:xfrm>
              <a:off x="3326355" y="1492916"/>
              <a:ext cx="444500" cy="241300"/>
            </a:xfrm>
            <a:prstGeom prst="rect">
              <a:avLst/>
            </a:prstGeom>
          </p:spPr>
        </p:pic>
        <p:pic>
          <p:nvPicPr>
            <p:cNvPr id="410" name="Picture 409"/>
            <p:cNvPicPr>
              <a:picLocks noChangeAspect="1"/>
            </p:cNvPicPr>
            <p:nvPr/>
          </p:nvPicPr>
          <p:blipFill>
            <a:blip r:embed="rId21">
              <a:lum bright="70000" contrast="-70000"/>
              <a:extLst>
                <a:ext uri="{28A0092B-C50C-407E-A947-70E740481C1C}">
                  <a14:useLocalDpi xmlns:a14="http://schemas.microsoft.com/office/drawing/2010/main" val="0"/>
                </a:ext>
              </a:extLst>
            </a:blip>
            <a:stretch>
              <a:fillRect/>
            </a:stretch>
          </p:blipFill>
          <p:spPr>
            <a:xfrm>
              <a:off x="365911" y="6161261"/>
              <a:ext cx="228600" cy="317500"/>
            </a:xfrm>
            <a:prstGeom prst="rect">
              <a:avLst/>
            </a:prstGeom>
          </p:spPr>
        </p:pic>
        <p:pic>
          <p:nvPicPr>
            <p:cNvPr id="411" name="Picture 410"/>
            <p:cNvPicPr>
              <a:picLocks noChangeAspect="1"/>
            </p:cNvPicPr>
            <p:nvPr/>
          </p:nvPicPr>
          <p:blipFill>
            <a:blip r:embed="rId22">
              <a:lum bright="70000" contrast="-70000"/>
              <a:extLst>
                <a:ext uri="{28A0092B-C50C-407E-A947-70E740481C1C}">
                  <a14:useLocalDpi xmlns:a14="http://schemas.microsoft.com/office/drawing/2010/main" val="0"/>
                </a:ext>
              </a:extLst>
            </a:blip>
            <a:stretch>
              <a:fillRect/>
            </a:stretch>
          </p:blipFill>
          <p:spPr>
            <a:xfrm>
              <a:off x="376222" y="5640399"/>
              <a:ext cx="207977" cy="215900"/>
            </a:xfrm>
            <a:prstGeom prst="rect">
              <a:avLst/>
            </a:prstGeom>
          </p:spPr>
        </p:pic>
        <p:pic>
          <p:nvPicPr>
            <p:cNvPr id="412" name="Picture 411"/>
            <p:cNvPicPr>
              <a:picLocks noChangeAspect="1"/>
            </p:cNvPicPr>
            <p:nvPr/>
          </p:nvPicPr>
          <p:blipFill>
            <a:blip r:embed="rId30">
              <a:lum bright="70000" contrast="-70000"/>
              <a:extLst>
                <a:ext uri="{28A0092B-C50C-407E-A947-70E740481C1C}">
                  <a14:useLocalDpi xmlns:a14="http://schemas.microsoft.com/office/drawing/2010/main" val="0"/>
                </a:ext>
              </a:extLst>
            </a:blip>
            <a:stretch>
              <a:fillRect/>
            </a:stretch>
          </p:blipFill>
          <p:spPr>
            <a:xfrm>
              <a:off x="1195404" y="4944214"/>
              <a:ext cx="1376183" cy="311055"/>
            </a:xfrm>
            <a:prstGeom prst="rect">
              <a:avLst/>
            </a:prstGeom>
          </p:spPr>
        </p:pic>
        <p:grpSp>
          <p:nvGrpSpPr>
            <p:cNvPr id="413" name="Group 412"/>
            <p:cNvGrpSpPr/>
            <p:nvPr/>
          </p:nvGrpSpPr>
          <p:grpSpPr>
            <a:xfrm>
              <a:off x="6989274" y="654030"/>
              <a:ext cx="492097" cy="769441"/>
              <a:chOff x="7038152" y="393187"/>
              <a:chExt cx="492097" cy="769441"/>
            </a:xfrm>
          </p:grpSpPr>
          <p:sp>
            <p:nvSpPr>
              <p:cNvPr id="435" name="Oval 434"/>
              <p:cNvSpPr/>
              <p:nvPr/>
            </p:nvSpPr>
            <p:spPr>
              <a:xfrm>
                <a:off x="7038152" y="583013"/>
                <a:ext cx="485405" cy="464361"/>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36" name="TextBox 435"/>
              <p:cNvSpPr txBox="1"/>
              <p:nvPr/>
            </p:nvSpPr>
            <p:spPr>
              <a:xfrm>
                <a:off x="7065057" y="393187"/>
                <a:ext cx="465192" cy="76944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charset="0"/>
                    <a:ea typeface="ＭＳ Ｐゴシック" charset="0"/>
                  </a:rPr>
                  <a:t>+</a:t>
                </a:r>
              </a:p>
            </p:txBody>
          </p:sp>
        </p:grpSp>
        <p:cxnSp>
          <p:nvCxnSpPr>
            <p:cNvPr id="414" name="Straight Arrow Connector 413"/>
            <p:cNvCxnSpPr/>
            <p:nvPr/>
          </p:nvCxnSpPr>
          <p:spPr>
            <a:xfrm flipV="1">
              <a:off x="7240685" y="456727"/>
              <a:ext cx="0" cy="387129"/>
            </a:xfrm>
            <a:prstGeom prst="straightConnector1">
              <a:avLst/>
            </a:prstGeom>
            <a:ln w="190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15" name="Rectangle 414"/>
            <p:cNvSpPr/>
            <p:nvPr/>
          </p:nvSpPr>
          <p:spPr>
            <a:xfrm>
              <a:off x="6142474" y="58719"/>
              <a:ext cx="2179004" cy="39800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pic>
          <p:nvPicPr>
            <p:cNvPr id="416" name="Picture 415"/>
            <p:cNvPicPr>
              <a:picLocks noChangeAspect="1"/>
            </p:cNvPicPr>
            <p:nvPr/>
          </p:nvPicPr>
          <p:blipFill>
            <a:blip r:embed="rId20">
              <a:lum bright="70000" contrast="-70000"/>
              <a:extLst>
                <a:ext uri="{28A0092B-C50C-407E-A947-70E740481C1C}">
                  <a14:useLocalDpi xmlns:a14="http://schemas.microsoft.com/office/drawing/2010/main" val="0"/>
                </a:ext>
              </a:extLst>
            </a:blip>
            <a:stretch>
              <a:fillRect/>
            </a:stretch>
          </p:blipFill>
          <p:spPr>
            <a:xfrm>
              <a:off x="7565701" y="971972"/>
              <a:ext cx="601259" cy="208128"/>
            </a:xfrm>
            <a:prstGeom prst="rect">
              <a:avLst/>
            </a:prstGeom>
          </p:spPr>
        </p:pic>
        <p:cxnSp>
          <p:nvCxnSpPr>
            <p:cNvPr id="417" name="Straight Arrow Connector 416"/>
            <p:cNvCxnSpPr/>
            <p:nvPr/>
          </p:nvCxnSpPr>
          <p:spPr>
            <a:xfrm flipV="1">
              <a:off x="2783751" y="3317467"/>
              <a:ext cx="813890" cy="553423"/>
            </a:xfrm>
            <a:prstGeom prst="straightConnector1">
              <a:avLst/>
            </a:prstGeom>
            <a:ln w="19050">
              <a:solidFill>
                <a:schemeClr val="bg2">
                  <a:lumMod val="40000"/>
                  <a:lumOff val="60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18" name="Straight Arrow Connector 417"/>
            <p:cNvCxnSpPr/>
            <p:nvPr/>
          </p:nvCxnSpPr>
          <p:spPr>
            <a:xfrm flipH="1" flipV="1">
              <a:off x="3974259" y="3361799"/>
              <a:ext cx="318419" cy="509091"/>
            </a:xfrm>
            <a:prstGeom prst="straightConnector1">
              <a:avLst/>
            </a:prstGeom>
            <a:ln w="19050">
              <a:solidFill>
                <a:schemeClr val="bg2">
                  <a:lumMod val="40000"/>
                  <a:lumOff val="60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19" name="Straight Arrow Connector 418"/>
            <p:cNvCxnSpPr/>
            <p:nvPr/>
          </p:nvCxnSpPr>
          <p:spPr>
            <a:xfrm flipH="1" flipV="1">
              <a:off x="7171078" y="3371238"/>
              <a:ext cx="279863" cy="499652"/>
            </a:xfrm>
            <a:prstGeom prst="straightConnector1">
              <a:avLst/>
            </a:prstGeom>
            <a:ln w="19050">
              <a:solidFill>
                <a:srgbClr val="00B05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20" name="Straight Arrow Connector 419"/>
            <p:cNvCxnSpPr/>
            <p:nvPr/>
          </p:nvCxnSpPr>
          <p:spPr>
            <a:xfrm flipV="1">
              <a:off x="5885714" y="3303832"/>
              <a:ext cx="949840" cy="572732"/>
            </a:xfrm>
            <a:prstGeom prst="straightConnector1">
              <a:avLst/>
            </a:prstGeom>
            <a:ln w="19050">
              <a:solidFill>
                <a:srgbClr val="00B05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21" name="Freeform 420"/>
            <p:cNvSpPr/>
            <p:nvPr/>
          </p:nvSpPr>
          <p:spPr>
            <a:xfrm>
              <a:off x="2703213" y="2672263"/>
              <a:ext cx="1582540" cy="1193451"/>
            </a:xfrm>
            <a:custGeom>
              <a:avLst/>
              <a:gdLst>
                <a:gd name="connsiteX0" fmla="*/ 1582540 w 1582540"/>
                <a:gd name="connsiteY0" fmla="*/ 1176793 h 1176793"/>
                <a:gd name="connsiteX1" fmla="*/ 246721 w 1582540"/>
                <a:gd name="connsiteY1" fmla="*/ 842838 h 1176793"/>
                <a:gd name="connsiteX2" fmla="*/ 230 w 1582540"/>
                <a:gd name="connsiteY2" fmla="*/ 0 h 1176793"/>
              </a:gdLst>
              <a:ahLst/>
              <a:cxnLst>
                <a:cxn ang="0">
                  <a:pos x="connsiteX0" y="connsiteY0"/>
                </a:cxn>
                <a:cxn ang="0">
                  <a:pos x="connsiteX1" y="connsiteY1"/>
                </a:cxn>
                <a:cxn ang="0">
                  <a:pos x="connsiteX2" y="connsiteY2"/>
                </a:cxn>
              </a:cxnLst>
              <a:rect l="l" t="t" r="r" b="b"/>
              <a:pathLst>
                <a:path w="1582540" h="1176793">
                  <a:moveTo>
                    <a:pt x="1582540" y="1176793"/>
                  </a:moveTo>
                  <a:cubicBezTo>
                    <a:pt x="1046489" y="1107881"/>
                    <a:pt x="510439" y="1038970"/>
                    <a:pt x="246721" y="842838"/>
                  </a:cubicBezTo>
                  <a:cubicBezTo>
                    <a:pt x="-16997" y="646706"/>
                    <a:pt x="230" y="0"/>
                    <a:pt x="230" y="0"/>
                  </a:cubicBezTo>
                </a:path>
              </a:pathLst>
            </a:custGeom>
            <a:noFill/>
            <a:ln w="19050">
              <a:solidFill>
                <a:srgbClr val="FF00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422" name="Freeform 421"/>
            <p:cNvSpPr/>
            <p:nvPr/>
          </p:nvSpPr>
          <p:spPr>
            <a:xfrm>
              <a:off x="4309607" y="2601456"/>
              <a:ext cx="1184744" cy="1264258"/>
            </a:xfrm>
            <a:custGeom>
              <a:avLst/>
              <a:gdLst>
                <a:gd name="connsiteX0" fmla="*/ 0 w 1184744"/>
                <a:gd name="connsiteY0" fmla="*/ 1264258 h 1264258"/>
                <a:gd name="connsiteX1" fmla="*/ 795130 w 1184744"/>
                <a:gd name="connsiteY1" fmla="*/ 771277 h 1264258"/>
                <a:gd name="connsiteX2" fmla="*/ 811033 w 1184744"/>
                <a:gd name="connsiteY2" fmla="*/ 333955 h 1264258"/>
                <a:gd name="connsiteX3" fmla="*/ 1184744 w 1184744"/>
                <a:gd name="connsiteY3" fmla="*/ 0 h 1264258"/>
              </a:gdLst>
              <a:ahLst/>
              <a:cxnLst>
                <a:cxn ang="0">
                  <a:pos x="connsiteX0" y="connsiteY0"/>
                </a:cxn>
                <a:cxn ang="0">
                  <a:pos x="connsiteX1" y="connsiteY1"/>
                </a:cxn>
                <a:cxn ang="0">
                  <a:pos x="connsiteX2" y="connsiteY2"/>
                </a:cxn>
                <a:cxn ang="0">
                  <a:pos x="connsiteX3" y="connsiteY3"/>
                </a:cxn>
              </a:cxnLst>
              <a:rect l="l" t="t" r="r" b="b"/>
              <a:pathLst>
                <a:path w="1184744" h="1264258">
                  <a:moveTo>
                    <a:pt x="0" y="1264258"/>
                  </a:moveTo>
                  <a:cubicBezTo>
                    <a:pt x="329979" y="1095292"/>
                    <a:pt x="659958" y="926327"/>
                    <a:pt x="795130" y="771277"/>
                  </a:cubicBezTo>
                  <a:cubicBezTo>
                    <a:pt x="930302" y="616227"/>
                    <a:pt x="746097" y="462501"/>
                    <a:pt x="811033" y="333955"/>
                  </a:cubicBezTo>
                  <a:cubicBezTo>
                    <a:pt x="875969" y="205409"/>
                    <a:pt x="1184744" y="0"/>
                    <a:pt x="1184744" y="0"/>
                  </a:cubicBezTo>
                </a:path>
              </a:pathLst>
            </a:custGeom>
            <a:noFill/>
            <a:ln w="19050">
              <a:solidFill>
                <a:srgbClr val="FFFF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423" name="Freeform 422"/>
            <p:cNvSpPr/>
            <p:nvPr/>
          </p:nvSpPr>
          <p:spPr>
            <a:xfrm>
              <a:off x="5748793" y="2625984"/>
              <a:ext cx="1677725" cy="1239730"/>
            </a:xfrm>
            <a:custGeom>
              <a:avLst/>
              <a:gdLst>
                <a:gd name="connsiteX0" fmla="*/ 1677725 w 1677725"/>
                <a:gd name="connsiteY0" fmla="*/ 1216550 h 1216550"/>
                <a:gd name="connsiteX1" fmla="*/ 389614 w 1677725"/>
                <a:gd name="connsiteY1" fmla="*/ 707666 h 1216550"/>
                <a:gd name="connsiteX2" fmla="*/ 0 w 1677725"/>
                <a:gd name="connsiteY2" fmla="*/ 0 h 1216550"/>
              </a:gdLst>
              <a:ahLst/>
              <a:cxnLst>
                <a:cxn ang="0">
                  <a:pos x="connsiteX0" y="connsiteY0"/>
                </a:cxn>
                <a:cxn ang="0">
                  <a:pos x="connsiteX1" y="connsiteY1"/>
                </a:cxn>
                <a:cxn ang="0">
                  <a:pos x="connsiteX2" y="connsiteY2"/>
                </a:cxn>
              </a:cxnLst>
              <a:rect l="l" t="t" r="r" b="b"/>
              <a:pathLst>
                <a:path w="1677725" h="1216550">
                  <a:moveTo>
                    <a:pt x="1677725" y="1216550"/>
                  </a:moveTo>
                  <a:cubicBezTo>
                    <a:pt x="1173480" y="1063487"/>
                    <a:pt x="669235" y="910424"/>
                    <a:pt x="389614" y="707666"/>
                  </a:cubicBezTo>
                  <a:cubicBezTo>
                    <a:pt x="109993" y="504908"/>
                    <a:pt x="0" y="0"/>
                    <a:pt x="0" y="0"/>
                  </a:cubicBezTo>
                </a:path>
              </a:pathLst>
            </a:custGeom>
            <a:noFill/>
            <a:ln w="19050">
              <a:solidFill>
                <a:srgbClr val="FFFF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424" name="Freeform 423"/>
            <p:cNvSpPr/>
            <p:nvPr/>
          </p:nvSpPr>
          <p:spPr>
            <a:xfrm>
              <a:off x="2914022" y="1044311"/>
              <a:ext cx="4073443" cy="1256044"/>
            </a:xfrm>
            <a:custGeom>
              <a:avLst/>
              <a:gdLst>
                <a:gd name="connsiteX0" fmla="*/ 0 w 4039437"/>
                <a:gd name="connsiteY0" fmla="*/ 1256044 h 1256044"/>
                <a:gd name="connsiteX1" fmla="*/ 1165609 w 4039437"/>
                <a:gd name="connsiteY1" fmla="*/ 612950 h 1256044"/>
                <a:gd name="connsiteX2" fmla="*/ 1838848 w 4039437"/>
                <a:gd name="connsiteY2" fmla="*/ 221064 h 1256044"/>
                <a:gd name="connsiteX3" fmla="*/ 4039437 w 4039437"/>
                <a:gd name="connsiteY3" fmla="*/ 0 h 1256044"/>
              </a:gdLst>
              <a:ahLst/>
              <a:cxnLst>
                <a:cxn ang="0">
                  <a:pos x="connsiteX0" y="connsiteY0"/>
                </a:cxn>
                <a:cxn ang="0">
                  <a:pos x="connsiteX1" y="connsiteY1"/>
                </a:cxn>
                <a:cxn ang="0">
                  <a:pos x="connsiteX2" y="connsiteY2"/>
                </a:cxn>
                <a:cxn ang="0">
                  <a:pos x="connsiteX3" y="connsiteY3"/>
                </a:cxn>
              </a:cxnLst>
              <a:rect l="l" t="t" r="r" b="b"/>
              <a:pathLst>
                <a:path w="4039437" h="1256044">
                  <a:moveTo>
                    <a:pt x="0" y="1256044"/>
                  </a:moveTo>
                  <a:lnTo>
                    <a:pt x="1165609" y="612950"/>
                  </a:lnTo>
                  <a:cubicBezTo>
                    <a:pt x="1472084" y="440453"/>
                    <a:pt x="1359877" y="323222"/>
                    <a:pt x="1838848" y="221064"/>
                  </a:cubicBezTo>
                  <a:cubicBezTo>
                    <a:pt x="2317819" y="118906"/>
                    <a:pt x="4039437" y="0"/>
                    <a:pt x="4039437" y="0"/>
                  </a:cubicBezTo>
                </a:path>
              </a:pathLst>
            </a:custGeom>
            <a:noFill/>
            <a:ln w="19050">
              <a:solidFill>
                <a:srgbClr val="FF00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425" name="Freeform 424"/>
            <p:cNvSpPr/>
            <p:nvPr/>
          </p:nvSpPr>
          <p:spPr>
            <a:xfrm>
              <a:off x="4009292" y="1184988"/>
              <a:ext cx="2995255" cy="1889090"/>
            </a:xfrm>
            <a:custGeom>
              <a:avLst/>
              <a:gdLst>
                <a:gd name="connsiteX0" fmla="*/ 0 w 2984361"/>
                <a:gd name="connsiteY0" fmla="*/ 1889090 h 1889090"/>
                <a:gd name="connsiteX1" fmla="*/ 1085222 w 2984361"/>
                <a:gd name="connsiteY1" fmla="*/ 1326383 h 1889090"/>
                <a:gd name="connsiteX2" fmla="*/ 1487156 w 2984361"/>
                <a:gd name="connsiteY2" fmla="*/ 803868 h 1889090"/>
                <a:gd name="connsiteX3" fmla="*/ 2984361 w 2984361"/>
                <a:gd name="connsiteY3" fmla="*/ 0 h 1889090"/>
              </a:gdLst>
              <a:ahLst/>
              <a:cxnLst>
                <a:cxn ang="0">
                  <a:pos x="connsiteX0" y="connsiteY0"/>
                </a:cxn>
                <a:cxn ang="0">
                  <a:pos x="connsiteX1" y="connsiteY1"/>
                </a:cxn>
                <a:cxn ang="0">
                  <a:pos x="connsiteX2" y="connsiteY2"/>
                </a:cxn>
                <a:cxn ang="0">
                  <a:pos x="connsiteX3" y="connsiteY3"/>
                </a:cxn>
              </a:cxnLst>
              <a:rect l="l" t="t" r="r" b="b"/>
              <a:pathLst>
                <a:path w="2984361" h="1889090">
                  <a:moveTo>
                    <a:pt x="0" y="1889090"/>
                  </a:moveTo>
                  <a:cubicBezTo>
                    <a:pt x="418681" y="1698171"/>
                    <a:pt x="837363" y="1507253"/>
                    <a:pt x="1085222" y="1326383"/>
                  </a:cubicBezTo>
                  <a:cubicBezTo>
                    <a:pt x="1333081" y="1145513"/>
                    <a:pt x="1170633" y="1024932"/>
                    <a:pt x="1487156" y="803868"/>
                  </a:cubicBezTo>
                  <a:cubicBezTo>
                    <a:pt x="1803679" y="582804"/>
                    <a:pt x="2984361" y="0"/>
                    <a:pt x="2984361" y="0"/>
                  </a:cubicBezTo>
                </a:path>
              </a:pathLst>
            </a:custGeom>
            <a:noFill/>
            <a:ln w="19050">
              <a:solidFill>
                <a:schemeClr val="bg2">
                  <a:lumMod val="40000"/>
                  <a:lumOff val="60000"/>
                </a:schemeClr>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426" name="TextBox 425"/>
            <p:cNvSpPr txBox="1"/>
            <p:nvPr/>
          </p:nvSpPr>
          <p:spPr>
            <a:xfrm>
              <a:off x="4097752" y="6339467"/>
              <a:ext cx="389850"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p:txBody>
        </p:sp>
        <p:sp>
          <p:nvSpPr>
            <p:cNvPr id="427" name="Freeform 426"/>
            <p:cNvSpPr/>
            <p:nvPr/>
          </p:nvSpPr>
          <p:spPr>
            <a:xfrm>
              <a:off x="5814508" y="1303188"/>
              <a:ext cx="1333948" cy="927597"/>
            </a:xfrm>
            <a:custGeom>
              <a:avLst/>
              <a:gdLst>
                <a:gd name="connsiteX0" fmla="*/ 0 w 1333948"/>
                <a:gd name="connsiteY0" fmla="*/ 909021 h 909021"/>
                <a:gd name="connsiteX1" fmla="*/ 1043492 w 1333948"/>
                <a:gd name="connsiteY1" fmla="*/ 618565 h 909021"/>
                <a:gd name="connsiteX2" fmla="*/ 1333948 w 1333948"/>
                <a:gd name="connsiteY2" fmla="*/ 0 h 909021"/>
              </a:gdLst>
              <a:ahLst/>
              <a:cxnLst>
                <a:cxn ang="0">
                  <a:pos x="connsiteX0" y="connsiteY0"/>
                </a:cxn>
                <a:cxn ang="0">
                  <a:pos x="connsiteX1" y="connsiteY1"/>
                </a:cxn>
                <a:cxn ang="0">
                  <a:pos x="connsiteX2" y="connsiteY2"/>
                </a:cxn>
              </a:cxnLst>
              <a:rect l="l" t="t" r="r" b="b"/>
              <a:pathLst>
                <a:path w="1333948" h="909021">
                  <a:moveTo>
                    <a:pt x="0" y="909021"/>
                  </a:moveTo>
                  <a:cubicBezTo>
                    <a:pt x="410583" y="839544"/>
                    <a:pt x="821167" y="770068"/>
                    <a:pt x="1043492" y="618565"/>
                  </a:cubicBezTo>
                  <a:cubicBezTo>
                    <a:pt x="1265817" y="467062"/>
                    <a:pt x="1288228" y="103094"/>
                    <a:pt x="1333948" y="0"/>
                  </a:cubicBezTo>
                </a:path>
              </a:pathLst>
            </a:custGeom>
            <a:noFill/>
            <a:ln w="19050">
              <a:solidFill>
                <a:srgbClr val="FFFF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pic>
          <p:nvPicPr>
            <p:cNvPr id="428" name="Picture 427"/>
            <p:cNvPicPr>
              <a:picLocks noChangeAspect="1"/>
            </p:cNvPicPr>
            <p:nvPr/>
          </p:nvPicPr>
          <p:blipFill>
            <a:blip r:embed="rId23">
              <a:lum bright="70000" contrast="-70000"/>
              <a:extLst>
                <a:ext uri="{28A0092B-C50C-407E-A947-70E740481C1C}">
                  <a14:useLocalDpi xmlns:a14="http://schemas.microsoft.com/office/drawing/2010/main" val="0"/>
                </a:ext>
              </a:extLst>
            </a:blip>
            <a:stretch>
              <a:fillRect/>
            </a:stretch>
          </p:blipFill>
          <p:spPr>
            <a:xfrm>
              <a:off x="3051760" y="5683663"/>
              <a:ext cx="279400" cy="190500"/>
            </a:xfrm>
            <a:prstGeom prst="rect">
              <a:avLst/>
            </a:prstGeom>
          </p:spPr>
        </p:pic>
        <p:pic>
          <p:nvPicPr>
            <p:cNvPr id="429" name="Picture 428"/>
            <p:cNvPicPr>
              <a:picLocks noChangeAspect="1"/>
            </p:cNvPicPr>
            <p:nvPr/>
          </p:nvPicPr>
          <p:blipFill>
            <a:blip r:embed="rId24">
              <a:lum bright="70000" contrast="-70000"/>
              <a:extLst>
                <a:ext uri="{28A0092B-C50C-407E-A947-70E740481C1C}">
                  <a14:useLocalDpi xmlns:a14="http://schemas.microsoft.com/office/drawing/2010/main" val="0"/>
                </a:ext>
              </a:extLst>
            </a:blip>
            <a:stretch>
              <a:fillRect/>
            </a:stretch>
          </p:blipFill>
          <p:spPr>
            <a:xfrm>
              <a:off x="4566930" y="5703473"/>
              <a:ext cx="279400" cy="190500"/>
            </a:xfrm>
            <a:prstGeom prst="rect">
              <a:avLst/>
            </a:prstGeom>
          </p:spPr>
        </p:pic>
        <p:pic>
          <p:nvPicPr>
            <p:cNvPr id="430" name="Picture 429"/>
            <p:cNvPicPr>
              <a:picLocks noChangeAspect="1"/>
            </p:cNvPicPr>
            <p:nvPr/>
          </p:nvPicPr>
          <p:blipFill>
            <a:blip r:embed="rId25">
              <a:lum bright="70000" contrast="-70000"/>
              <a:extLst>
                <a:ext uri="{28A0092B-C50C-407E-A947-70E740481C1C}">
                  <a14:useLocalDpi xmlns:a14="http://schemas.microsoft.com/office/drawing/2010/main" val="0"/>
                </a:ext>
              </a:extLst>
            </a:blip>
            <a:stretch>
              <a:fillRect/>
            </a:stretch>
          </p:blipFill>
          <p:spPr>
            <a:xfrm>
              <a:off x="6165109" y="5689971"/>
              <a:ext cx="279400" cy="190500"/>
            </a:xfrm>
            <a:prstGeom prst="rect">
              <a:avLst/>
            </a:prstGeom>
          </p:spPr>
        </p:pic>
        <p:pic>
          <p:nvPicPr>
            <p:cNvPr id="431" name="Picture 430"/>
            <p:cNvPicPr>
              <a:picLocks noChangeAspect="1"/>
            </p:cNvPicPr>
            <p:nvPr/>
          </p:nvPicPr>
          <p:blipFill>
            <a:blip r:embed="rId26">
              <a:lum bright="70000" contrast="-70000"/>
              <a:extLst>
                <a:ext uri="{28A0092B-C50C-407E-A947-70E740481C1C}">
                  <a14:useLocalDpi xmlns:a14="http://schemas.microsoft.com/office/drawing/2010/main" val="0"/>
                </a:ext>
              </a:extLst>
            </a:blip>
            <a:stretch>
              <a:fillRect/>
            </a:stretch>
          </p:blipFill>
          <p:spPr>
            <a:xfrm>
              <a:off x="7727535" y="5681103"/>
              <a:ext cx="279400" cy="190500"/>
            </a:xfrm>
            <a:prstGeom prst="rect">
              <a:avLst/>
            </a:prstGeom>
          </p:spPr>
        </p:pic>
        <p:pic>
          <p:nvPicPr>
            <p:cNvPr id="432" name="Picture 431"/>
            <p:cNvPicPr>
              <a:picLocks noChangeAspect="1"/>
            </p:cNvPicPr>
            <p:nvPr/>
          </p:nvPicPr>
          <p:blipFill>
            <a:blip r:embed="rId27">
              <a:lum bright="70000" contrast="-70000"/>
              <a:extLst>
                <a:ext uri="{28A0092B-C50C-407E-A947-70E740481C1C}">
                  <a14:useLocalDpi xmlns:a14="http://schemas.microsoft.com/office/drawing/2010/main" val="0"/>
                </a:ext>
              </a:extLst>
            </a:blip>
            <a:stretch>
              <a:fillRect/>
            </a:stretch>
          </p:blipFill>
          <p:spPr>
            <a:xfrm>
              <a:off x="1545351" y="5606841"/>
              <a:ext cx="822897" cy="277861"/>
            </a:xfrm>
            <a:prstGeom prst="rect">
              <a:avLst/>
            </a:prstGeom>
          </p:spPr>
        </p:pic>
        <p:pic>
          <p:nvPicPr>
            <p:cNvPr id="433" name="Picture 432"/>
            <p:cNvPicPr>
              <a:picLocks noChangeAspect="1"/>
            </p:cNvPicPr>
            <p:nvPr/>
          </p:nvPicPr>
          <p:blipFill>
            <a:blip r:embed="rId31">
              <a:lum bright="70000" contrast="-70000"/>
              <a:extLst>
                <a:ext uri="{28A0092B-C50C-407E-A947-70E740481C1C}">
                  <a14:useLocalDpi xmlns:a14="http://schemas.microsoft.com/office/drawing/2010/main" val="0"/>
                </a:ext>
              </a:extLst>
            </a:blip>
            <a:stretch>
              <a:fillRect/>
            </a:stretch>
          </p:blipFill>
          <p:spPr>
            <a:xfrm>
              <a:off x="363305" y="4991791"/>
              <a:ext cx="266700" cy="215900"/>
            </a:xfrm>
            <a:prstGeom prst="rect">
              <a:avLst/>
            </a:prstGeom>
          </p:spPr>
        </p:pic>
        <p:pic>
          <p:nvPicPr>
            <p:cNvPr id="434" name="Picture 433"/>
            <p:cNvPicPr>
              <a:picLocks noChangeAspect="1"/>
            </p:cNvPicPr>
            <p:nvPr/>
          </p:nvPicPr>
          <p:blipFill>
            <a:blip r:embed="rId32">
              <a:lum bright="70000" contrast="-70000"/>
              <a:extLst>
                <a:ext uri="{28A0092B-C50C-407E-A947-70E740481C1C}">
                  <a14:useLocalDpi xmlns:a14="http://schemas.microsoft.com/office/drawing/2010/main" val="0"/>
                </a:ext>
              </a:extLst>
            </a:blip>
            <a:stretch>
              <a:fillRect/>
            </a:stretch>
          </p:blipFill>
          <p:spPr>
            <a:xfrm>
              <a:off x="6300493" y="90685"/>
              <a:ext cx="1854669" cy="350116"/>
            </a:xfrm>
            <a:prstGeom prst="rect">
              <a:avLst/>
            </a:prstGeom>
          </p:spPr>
        </p:pic>
      </p:grpSp>
    </p:spTree>
    <p:extLst>
      <p:ext uri="{BB962C8B-B14F-4D97-AF65-F5344CB8AC3E}">
        <p14:creationId xmlns:p14="http://schemas.microsoft.com/office/powerpoint/2010/main" val="211114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034 2.22222E-6 L 0.00052 0.09259 " pathEditMode="relative" rAng="0" ptsTypes="AA">
                                      <p:cBhvr>
                                        <p:cTn id="6" dur="2000" fill="hold"/>
                                        <p:tgtEl>
                                          <p:spTgt spid="3"/>
                                        </p:tgtEl>
                                        <p:attrNameLst>
                                          <p:attrName>ppt_x</p:attrName>
                                          <p:attrName>ppt_y</p:attrName>
                                        </p:attrNameLst>
                                      </p:cBhvr>
                                      <p:rCtr x="35" y="4630"/>
                                    </p:animMotion>
                                  </p:childTnLst>
                                </p:cTn>
                              </p:par>
                              <p:par>
                                <p:cTn id="7" presetID="10" presetClass="exit" presetSubtype="0" fill="hold" grpId="0" nodeType="withEffect">
                                  <p:stCondLst>
                                    <p:cond delay="0"/>
                                  </p:stCondLst>
                                  <p:childTnLst>
                                    <p:animEffect transition="out" filter="fade">
                                      <p:cBhvr>
                                        <p:cTn id="8" dur="500"/>
                                        <p:tgtEl>
                                          <p:spTgt spid="197"/>
                                        </p:tgtEl>
                                      </p:cBhvr>
                                    </p:animEffect>
                                    <p:set>
                                      <p:cBhvr>
                                        <p:cTn id="9" dur="1" fill="hold">
                                          <p:stCondLst>
                                            <p:cond delay="499"/>
                                          </p:stCondLst>
                                        </p:cTn>
                                        <p:tgtEl>
                                          <p:spTgt spid="197"/>
                                        </p:tgtEl>
                                        <p:attrNameLst>
                                          <p:attrName>style.visibility</p:attrName>
                                        </p:attrNameLst>
                                      </p:cBhvr>
                                      <p:to>
                                        <p:strVal val="hidden"/>
                                      </p:to>
                                    </p:set>
                                  </p:childTnLst>
                                </p:cTn>
                              </p:par>
                            </p:childTnLst>
                          </p:cTn>
                        </p:par>
                        <p:par>
                          <p:cTn id="10" fill="hold">
                            <p:stCondLst>
                              <p:cond delay="2000"/>
                            </p:stCondLst>
                            <p:childTnLst>
                              <p:par>
                                <p:cTn id="11" presetID="1" presetClass="exit" presetSubtype="0" fill="hold" nodeType="after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24"/>
                                        </p:tgtEl>
                                        <p:attrNameLst>
                                          <p:attrName>style.visibility</p:attrName>
                                        </p:attrNameLst>
                                      </p:cBhvr>
                                      <p:to>
                                        <p:strVal val="visible"/>
                                      </p:to>
                                    </p:set>
                                    <p:animEffect transition="in" filter="fade">
                                      <p:cBhvr>
                                        <p:cTn id="16"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363305" y="-233029"/>
            <a:ext cx="7958173" cy="7157271"/>
            <a:chOff x="363305" y="-233029"/>
            <a:chExt cx="7958173" cy="7157271"/>
          </a:xfrm>
        </p:grpSpPr>
        <p:grpSp>
          <p:nvGrpSpPr>
            <p:cNvPr id="49" name="Group 48"/>
            <p:cNvGrpSpPr/>
            <p:nvPr/>
          </p:nvGrpSpPr>
          <p:grpSpPr>
            <a:xfrm>
              <a:off x="5875450" y="1313696"/>
              <a:ext cx="1823210" cy="4797340"/>
              <a:chOff x="5875450" y="1304365"/>
              <a:chExt cx="1823210" cy="4797340"/>
            </a:xfrm>
          </p:grpSpPr>
          <p:grpSp>
            <p:nvGrpSpPr>
              <p:cNvPr id="50" name="Group 49"/>
              <p:cNvGrpSpPr/>
              <p:nvPr/>
            </p:nvGrpSpPr>
            <p:grpSpPr>
              <a:xfrm>
                <a:off x="5875450" y="2923847"/>
                <a:ext cx="1559993" cy="3177858"/>
                <a:chOff x="5875450" y="2923847"/>
                <a:chExt cx="1559993" cy="3177858"/>
              </a:xfrm>
            </p:grpSpPr>
            <p:sp>
              <p:nvSpPr>
                <p:cNvPr id="61" name="Oval 60"/>
                <p:cNvSpPr/>
                <p:nvPr/>
              </p:nvSpPr>
              <p:spPr>
                <a:xfrm>
                  <a:off x="6797517" y="2923847"/>
                  <a:ext cx="485405" cy="464361"/>
                </a:xfrm>
                <a:prstGeom prst="ellipse">
                  <a:avLst/>
                </a:prstGeom>
                <a:solidFill>
                  <a:schemeClr val="bg2"/>
                </a:solidFill>
                <a:ln w="28575" cmpd="sng">
                  <a:solidFill>
                    <a:srgbClr val="00B050"/>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62" name="Curved Connector 61"/>
                <p:cNvCxnSpPr/>
                <p:nvPr/>
              </p:nvCxnSpPr>
              <p:spPr>
                <a:xfrm rot="5400000" flipH="1">
                  <a:off x="6651350" y="5317612"/>
                  <a:ext cx="8193" cy="1559993"/>
                </a:xfrm>
                <a:prstGeom prst="curvedConnector3">
                  <a:avLst>
                    <a:gd name="adj1" fmla="val -2457272"/>
                  </a:avLst>
                </a:prstGeom>
                <a:ln>
                  <a:solidFill>
                    <a:srgbClr val="00B050"/>
                  </a:solidFill>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60" name="Freeform 59"/>
              <p:cNvSpPr/>
              <p:nvPr/>
            </p:nvSpPr>
            <p:spPr>
              <a:xfrm>
                <a:off x="7241241" y="1304365"/>
                <a:ext cx="457419" cy="1721223"/>
              </a:xfrm>
              <a:custGeom>
                <a:avLst/>
                <a:gdLst>
                  <a:gd name="connsiteX0" fmla="*/ 0 w 457419"/>
                  <a:gd name="connsiteY0" fmla="*/ 1721223 h 1721223"/>
                  <a:gd name="connsiteX1" fmla="*/ 457200 w 457419"/>
                  <a:gd name="connsiteY1" fmla="*/ 1358153 h 1721223"/>
                  <a:gd name="connsiteX2" fmla="*/ 60512 w 457419"/>
                  <a:gd name="connsiteY2" fmla="*/ 0 h 1721223"/>
                </a:gdLst>
                <a:ahLst/>
                <a:cxnLst>
                  <a:cxn ang="0">
                    <a:pos x="connsiteX0" y="connsiteY0"/>
                  </a:cxn>
                  <a:cxn ang="0">
                    <a:pos x="connsiteX1" y="connsiteY1"/>
                  </a:cxn>
                  <a:cxn ang="0">
                    <a:pos x="connsiteX2" y="connsiteY2"/>
                  </a:cxn>
                </a:cxnLst>
                <a:rect l="l" t="t" r="r" b="b"/>
                <a:pathLst>
                  <a:path w="457419" h="1721223">
                    <a:moveTo>
                      <a:pt x="0" y="1721223"/>
                    </a:moveTo>
                    <a:cubicBezTo>
                      <a:pt x="223557" y="1683123"/>
                      <a:pt x="447115" y="1645023"/>
                      <a:pt x="457200" y="1358153"/>
                    </a:cubicBezTo>
                    <a:cubicBezTo>
                      <a:pt x="467285" y="1071282"/>
                      <a:pt x="126627" y="225238"/>
                      <a:pt x="60512" y="0"/>
                    </a:cubicBezTo>
                  </a:path>
                </a:pathLst>
              </a:custGeom>
              <a:noFill/>
              <a:ln w="19050">
                <a:solidFill>
                  <a:srgbClr val="00B05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63" name="Group 62"/>
            <p:cNvGrpSpPr/>
            <p:nvPr/>
          </p:nvGrpSpPr>
          <p:grpSpPr>
            <a:xfrm>
              <a:off x="4326957" y="2174296"/>
              <a:ext cx="3142044" cy="3961907"/>
              <a:chOff x="4326957" y="2164965"/>
              <a:chExt cx="3142044" cy="3961907"/>
            </a:xfrm>
          </p:grpSpPr>
          <p:cxnSp>
            <p:nvCxnSpPr>
              <p:cNvPr id="64" name="Curved Connector 63"/>
              <p:cNvCxnSpPr/>
              <p:nvPr/>
            </p:nvCxnSpPr>
            <p:spPr>
              <a:xfrm rot="16200000" flipH="1">
                <a:off x="5895486" y="4553358"/>
                <a:ext cx="4985" cy="3142044"/>
              </a:xfrm>
              <a:prstGeom prst="curvedConnector3">
                <a:avLst>
                  <a:gd name="adj1" fmla="val 8022226"/>
                </a:avLst>
              </a:prstGeom>
              <a:ln>
                <a:solidFill>
                  <a:srgbClr val="FFFF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65" name="Oval 64"/>
              <p:cNvSpPr/>
              <p:nvPr/>
            </p:nvSpPr>
            <p:spPr>
              <a:xfrm>
                <a:off x="5396059" y="2164965"/>
                <a:ext cx="485405" cy="464361"/>
              </a:xfrm>
              <a:prstGeom prst="ellipse">
                <a:avLst/>
              </a:prstGeom>
              <a:solidFill>
                <a:schemeClr val="bg2"/>
              </a:solidFill>
              <a:ln w="28575"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grpSp>
        <p:grpSp>
          <p:nvGrpSpPr>
            <p:cNvPr id="66" name="Group 65"/>
            <p:cNvGrpSpPr/>
            <p:nvPr/>
          </p:nvGrpSpPr>
          <p:grpSpPr>
            <a:xfrm>
              <a:off x="2707996" y="2967844"/>
              <a:ext cx="1497500" cy="3163528"/>
              <a:chOff x="2707996" y="2939217"/>
              <a:chExt cx="1577016" cy="3182826"/>
            </a:xfrm>
          </p:grpSpPr>
          <p:cxnSp>
            <p:nvCxnSpPr>
              <p:cNvPr id="67" name="Curved Connector 66"/>
              <p:cNvCxnSpPr/>
              <p:nvPr/>
            </p:nvCxnSpPr>
            <p:spPr>
              <a:xfrm rot="5400000">
                <a:off x="3496425" y="5333457"/>
                <a:ext cx="157" cy="1577016"/>
              </a:xfrm>
              <a:prstGeom prst="curvedConnector3">
                <a:avLst>
                  <a:gd name="adj1" fmla="val 128526966"/>
                </a:avLst>
              </a:prstGeom>
              <a:ln>
                <a:solidFill>
                  <a:schemeClr val="bg2">
                    <a:lumMod val="40000"/>
                    <a:lumOff val="6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68" name="Oval 67"/>
              <p:cNvSpPr/>
              <p:nvPr/>
            </p:nvSpPr>
            <p:spPr>
              <a:xfrm>
                <a:off x="3627176" y="2939217"/>
                <a:ext cx="485405" cy="464361"/>
              </a:xfrm>
              <a:prstGeom prst="ellipse">
                <a:avLst/>
              </a:prstGeom>
              <a:solidFill>
                <a:schemeClr val="bg2"/>
              </a:solidFill>
              <a:ln w="28575"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grpSp>
        <p:grpSp>
          <p:nvGrpSpPr>
            <p:cNvPr id="69" name="Group 68"/>
            <p:cNvGrpSpPr/>
            <p:nvPr/>
          </p:nvGrpSpPr>
          <p:grpSpPr>
            <a:xfrm>
              <a:off x="2493927" y="2197843"/>
              <a:ext cx="1777292" cy="4237367"/>
              <a:chOff x="2493927" y="2187313"/>
              <a:chExt cx="1883426" cy="4238556"/>
            </a:xfrm>
          </p:grpSpPr>
          <p:sp>
            <p:nvSpPr>
              <p:cNvPr id="70" name="Oval 69"/>
              <p:cNvSpPr/>
              <p:nvPr/>
            </p:nvSpPr>
            <p:spPr>
              <a:xfrm>
                <a:off x="2493927" y="2187313"/>
                <a:ext cx="485405" cy="464361"/>
              </a:xfrm>
              <a:prstGeom prst="ellipse">
                <a:avLst/>
              </a:prstGeom>
              <a:solidFill>
                <a:schemeClr val="bg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71" name="Straight Arrow Connector 70"/>
              <p:cNvCxnSpPr/>
              <p:nvPr/>
            </p:nvCxnSpPr>
            <p:spPr>
              <a:xfrm>
                <a:off x="4374946" y="6114364"/>
                <a:ext cx="2407" cy="311505"/>
              </a:xfrm>
              <a:prstGeom prst="straightConnector1">
                <a:avLst/>
              </a:prstGeom>
              <a:ln w="25400" cmpd="sng">
                <a:solidFill>
                  <a:srgbClr val="FF0000"/>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grpSp>
        <p:sp>
          <p:nvSpPr>
            <p:cNvPr id="73" name="Rectangle 72"/>
            <p:cNvSpPr/>
            <p:nvPr/>
          </p:nvSpPr>
          <p:spPr>
            <a:xfrm>
              <a:off x="2614820" y="5442918"/>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4" name="Oval 73"/>
            <p:cNvSpPr/>
            <p:nvPr/>
          </p:nvSpPr>
          <p:spPr>
            <a:xfrm>
              <a:off x="2685024" y="5523717"/>
              <a:ext cx="197452" cy="200168"/>
            </a:xfrm>
            <a:prstGeom prst="ellipse">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5" name="Oval 74"/>
            <p:cNvSpPr/>
            <p:nvPr/>
          </p:nvSpPr>
          <p:spPr>
            <a:xfrm>
              <a:off x="2685024" y="5804561"/>
              <a:ext cx="197452" cy="200168"/>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7" name="Rectangle 76"/>
            <p:cNvSpPr/>
            <p:nvPr/>
          </p:nvSpPr>
          <p:spPr>
            <a:xfrm>
              <a:off x="4123747" y="5442918"/>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8" name="Oval 77"/>
            <p:cNvSpPr/>
            <p:nvPr/>
          </p:nvSpPr>
          <p:spPr>
            <a:xfrm>
              <a:off x="4193951" y="5523717"/>
              <a:ext cx="197452" cy="200168"/>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9" name="Oval 78"/>
            <p:cNvSpPr/>
            <p:nvPr/>
          </p:nvSpPr>
          <p:spPr>
            <a:xfrm>
              <a:off x="4193951" y="5804561"/>
              <a:ext cx="197452" cy="200168"/>
            </a:xfrm>
            <a:prstGeom prst="ellipse">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1" name="Rectangle 80"/>
            <p:cNvSpPr/>
            <p:nvPr/>
          </p:nvSpPr>
          <p:spPr>
            <a:xfrm>
              <a:off x="5716783" y="5448592"/>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2" name="Oval 81"/>
            <p:cNvSpPr/>
            <p:nvPr/>
          </p:nvSpPr>
          <p:spPr>
            <a:xfrm>
              <a:off x="5786987" y="5529391"/>
              <a:ext cx="197452" cy="200168"/>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3" name="Oval 82"/>
            <p:cNvSpPr/>
            <p:nvPr/>
          </p:nvSpPr>
          <p:spPr>
            <a:xfrm>
              <a:off x="5786987" y="5810235"/>
              <a:ext cx="197452" cy="200168"/>
            </a:xfrm>
            <a:prstGeom prst="ellipse">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5" name="Rectangle 84"/>
            <p:cNvSpPr/>
            <p:nvPr/>
          </p:nvSpPr>
          <p:spPr>
            <a:xfrm>
              <a:off x="7282010" y="5442918"/>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6" name="Oval 85"/>
            <p:cNvSpPr/>
            <p:nvPr/>
          </p:nvSpPr>
          <p:spPr>
            <a:xfrm>
              <a:off x="7352214" y="5523717"/>
              <a:ext cx="197452" cy="200168"/>
            </a:xfrm>
            <a:prstGeom prst="ellipse">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7" name="Oval 86"/>
            <p:cNvSpPr/>
            <p:nvPr/>
          </p:nvSpPr>
          <p:spPr>
            <a:xfrm>
              <a:off x="7352214" y="5804561"/>
              <a:ext cx="197452" cy="200168"/>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88" name="Group 87"/>
            <p:cNvGrpSpPr/>
            <p:nvPr/>
          </p:nvGrpSpPr>
          <p:grpSpPr>
            <a:xfrm>
              <a:off x="2614820" y="4795518"/>
              <a:ext cx="5005051" cy="648162"/>
              <a:chOff x="2614820" y="4718859"/>
              <a:chExt cx="5005051" cy="648162"/>
            </a:xfrm>
          </p:grpSpPr>
          <p:sp>
            <p:nvSpPr>
              <p:cNvPr id="89" name="Rectangle 88"/>
              <p:cNvSpPr/>
              <p:nvPr/>
            </p:nvSpPr>
            <p:spPr>
              <a:xfrm>
                <a:off x="2614820" y="4718859"/>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90" name="Oval 89"/>
              <p:cNvSpPr/>
              <p:nvPr/>
            </p:nvSpPr>
            <p:spPr>
              <a:xfrm>
                <a:off x="2685024" y="4799658"/>
                <a:ext cx="197452" cy="20016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prstClr val="black">
                        <a:lumMod val="65000"/>
                      </a:prstClr>
                    </a:solidFill>
                  </a:ln>
                  <a:solidFill>
                    <a:prstClr val="white"/>
                  </a:solidFill>
                  <a:effectLst/>
                  <a:uLnTx/>
                  <a:uFillTx/>
                  <a:latin typeface="Candara"/>
                  <a:ea typeface="+mn-ea"/>
                  <a:cs typeface="+mn-cs"/>
                </a:endParaRPr>
              </a:p>
            </p:txBody>
          </p:sp>
          <p:sp>
            <p:nvSpPr>
              <p:cNvPr id="91" name="Oval 90"/>
              <p:cNvSpPr/>
              <p:nvPr/>
            </p:nvSpPr>
            <p:spPr>
              <a:xfrm>
                <a:off x="2685024" y="5080502"/>
                <a:ext cx="197452" cy="20016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prstClr val="black">
                        <a:lumMod val="65000"/>
                      </a:prstClr>
                    </a:solidFill>
                  </a:ln>
                  <a:solidFill>
                    <a:prstClr val="white"/>
                  </a:solidFill>
                  <a:effectLst/>
                  <a:uLnTx/>
                  <a:uFillTx/>
                  <a:latin typeface="Candara"/>
                  <a:ea typeface="+mn-ea"/>
                  <a:cs typeface="+mn-cs"/>
                </a:endParaRPr>
              </a:p>
            </p:txBody>
          </p:sp>
          <p:sp>
            <p:nvSpPr>
              <p:cNvPr id="92" name="Rectangle 91"/>
              <p:cNvSpPr/>
              <p:nvPr/>
            </p:nvSpPr>
            <p:spPr>
              <a:xfrm>
                <a:off x="4123747" y="4718859"/>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93" name="Oval 92"/>
              <p:cNvSpPr/>
              <p:nvPr/>
            </p:nvSpPr>
            <p:spPr>
              <a:xfrm>
                <a:off x="4193951" y="4799658"/>
                <a:ext cx="197452" cy="20016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prstClr val="black">
                        <a:lumMod val="65000"/>
                      </a:prstClr>
                    </a:solidFill>
                  </a:ln>
                  <a:solidFill>
                    <a:prstClr val="white"/>
                  </a:solidFill>
                  <a:effectLst/>
                  <a:uLnTx/>
                  <a:uFillTx/>
                  <a:latin typeface="Candara"/>
                  <a:ea typeface="+mn-ea"/>
                  <a:cs typeface="+mn-cs"/>
                </a:endParaRPr>
              </a:p>
            </p:txBody>
          </p:sp>
          <p:sp>
            <p:nvSpPr>
              <p:cNvPr id="94" name="Oval 93"/>
              <p:cNvSpPr/>
              <p:nvPr/>
            </p:nvSpPr>
            <p:spPr>
              <a:xfrm>
                <a:off x="4193951" y="5080502"/>
                <a:ext cx="197452" cy="20016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prstClr val="black">
                        <a:lumMod val="65000"/>
                      </a:prstClr>
                    </a:solidFill>
                  </a:ln>
                  <a:solidFill>
                    <a:prstClr val="white"/>
                  </a:solidFill>
                  <a:effectLst/>
                  <a:uLnTx/>
                  <a:uFillTx/>
                  <a:latin typeface="Candara"/>
                  <a:ea typeface="+mn-ea"/>
                  <a:cs typeface="+mn-cs"/>
                </a:endParaRPr>
              </a:p>
            </p:txBody>
          </p:sp>
          <p:sp>
            <p:nvSpPr>
              <p:cNvPr id="95" name="Rectangle 94"/>
              <p:cNvSpPr/>
              <p:nvPr/>
            </p:nvSpPr>
            <p:spPr>
              <a:xfrm>
                <a:off x="5716783" y="4724533"/>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96" name="Oval 95"/>
              <p:cNvSpPr/>
              <p:nvPr/>
            </p:nvSpPr>
            <p:spPr>
              <a:xfrm>
                <a:off x="5786987" y="4805332"/>
                <a:ext cx="197452" cy="20016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prstClr val="black">
                        <a:lumMod val="65000"/>
                      </a:prstClr>
                    </a:solidFill>
                  </a:ln>
                  <a:solidFill>
                    <a:prstClr val="white"/>
                  </a:solidFill>
                  <a:effectLst/>
                  <a:uLnTx/>
                  <a:uFillTx/>
                  <a:latin typeface="Candara"/>
                  <a:ea typeface="+mn-ea"/>
                  <a:cs typeface="+mn-cs"/>
                </a:endParaRPr>
              </a:p>
            </p:txBody>
          </p:sp>
          <p:sp>
            <p:nvSpPr>
              <p:cNvPr id="97" name="Oval 96"/>
              <p:cNvSpPr/>
              <p:nvPr/>
            </p:nvSpPr>
            <p:spPr>
              <a:xfrm>
                <a:off x="5786987" y="5086176"/>
                <a:ext cx="197452" cy="20016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prstClr val="black">
                        <a:lumMod val="65000"/>
                      </a:prstClr>
                    </a:solidFill>
                  </a:ln>
                  <a:solidFill>
                    <a:prstClr val="white"/>
                  </a:solidFill>
                  <a:effectLst/>
                  <a:uLnTx/>
                  <a:uFillTx/>
                  <a:latin typeface="Candara"/>
                  <a:ea typeface="+mn-ea"/>
                  <a:cs typeface="+mn-cs"/>
                </a:endParaRPr>
              </a:p>
            </p:txBody>
          </p:sp>
          <p:sp>
            <p:nvSpPr>
              <p:cNvPr id="98" name="Rectangle 97"/>
              <p:cNvSpPr/>
              <p:nvPr/>
            </p:nvSpPr>
            <p:spPr>
              <a:xfrm>
                <a:off x="7282010" y="4718859"/>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99" name="Oval 98"/>
              <p:cNvSpPr/>
              <p:nvPr/>
            </p:nvSpPr>
            <p:spPr>
              <a:xfrm>
                <a:off x="7352214" y="4799658"/>
                <a:ext cx="197452" cy="20016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prstClr val="black">
                        <a:lumMod val="65000"/>
                      </a:prstClr>
                    </a:solidFill>
                  </a:ln>
                  <a:solidFill>
                    <a:prstClr val="white"/>
                  </a:solidFill>
                  <a:effectLst/>
                  <a:uLnTx/>
                  <a:uFillTx/>
                  <a:latin typeface="Candara"/>
                  <a:ea typeface="+mn-ea"/>
                  <a:cs typeface="+mn-cs"/>
                </a:endParaRPr>
              </a:p>
            </p:txBody>
          </p:sp>
          <p:sp>
            <p:nvSpPr>
              <p:cNvPr id="100" name="Oval 99"/>
              <p:cNvSpPr/>
              <p:nvPr/>
            </p:nvSpPr>
            <p:spPr>
              <a:xfrm>
                <a:off x="7352214" y="5080502"/>
                <a:ext cx="197452" cy="20016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prstClr val="black">
                        <a:lumMod val="65000"/>
                      </a:prstClr>
                    </a:solidFill>
                  </a:ln>
                  <a:solidFill>
                    <a:prstClr val="white"/>
                  </a:solidFill>
                  <a:effectLst/>
                  <a:uLnTx/>
                  <a:uFillTx/>
                  <a:latin typeface="Candara"/>
                  <a:ea typeface="+mn-ea"/>
                  <a:cs typeface="+mn-cs"/>
                </a:endParaRPr>
              </a:p>
            </p:txBody>
          </p:sp>
        </p:grpSp>
        <p:sp>
          <p:nvSpPr>
            <p:cNvPr id="101" name="Rectangle 100"/>
            <p:cNvSpPr/>
            <p:nvPr/>
          </p:nvSpPr>
          <p:spPr>
            <a:xfrm>
              <a:off x="2614820" y="3870890"/>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2" name="Oval 101"/>
            <p:cNvSpPr/>
            <p:nvPr/>
          </p:nvSpPr>
          <p:spPr>
            <a:xfrm>
              <a:off x="2685024" y="3951689"/>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3" name="Oval 102"/>
            <p:cNvSpPr/>
            <p:nvPr/>
          </p:nvSpPr>
          <p:spPr>
            <a:xfrm>
              <a:off x="2685024" y="4232533"/>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4" name="Rectangle 103"/>
            <p:cNvSpPr/>
            <p:nvPr/>
          </p:nvSpPr>
          <p:spPr>
            <a:xfrm>
              <a:off x="4123747" y="3870890"/>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5" name="Oval 104"/>
            <p:cNvSpPr/>
            <p:nvPr/>
          </p:nvSpPr>
          <p:spPr>
            <a:xfrm>
              <a:off x="4193951" y="3951689"/>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6" name="Oval 105"/>
            <p:cNvSpPr/>
            <p:nvPr/>
          </p:nvSpPr>
          <p:spPr>
            <a:xfrm>
              <a:off x="4193951" y="4232533"/>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7" name="Rectangle 106"/>
            <p:cNvSpPr/>
            <p:nvPr/>
          </p:nvSpPr>
          <p:spPr>
            <a:xfrm>
              <a:off x="5716783" y="3876564"/>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8" name="Oval 107"/>
            <p:cNvSpPr/>
            <p:nvPr/>
          </p:nvSpPr>
          <p:spPr>
            <a:xfrm>
              <a:off x="5786987" y="3957363"/>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9" name="Oval 108"/>
            <p:cNvSpPr/>
            <p:nvPr/>
          </p:nvSpPr>
          <p:spPr>
            <a:xfrm>
              <a:off x="5786987" y="4238207"/>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10" name="Rectangle 109"/>
            <p:cNvSpPr/>
            <p:nvPr/>
          </p:nvSpPr>
          <p:spPr>
            <a:xfrm>
              <a:off x="7282010" y="3870890"/>
              <a:ext cx="337861" cy="64248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11" name="Oval 110"/>
            <p:cNvSpPr/>
            <p:nvPr/>
          </p:nvSpPr>
          <p:spPr>
            <a:xfrm>
              <a:off x="7352214" y="3951689"/>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12" name="Oval 111"/>
            <p:cNvSpPr/>
            <p:nvPr/>
          </p:nvSpPr>
          <p:spPr>
            <a:xfrm>
              <a:off x="7352214" y="4232533"/>
              <a:ext cx="197452" cy="2001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cxnSp>
          <p:nvCxnSpPr>
            <p:cNvPr id="113" name="Straight Arrow Connector 112"/>
            <p:cNvCxnSpPr/>
            <p:nvPr/>
          </p:nvCxnSpPr>
          <p:spPr>
            <a:xfrm flipV="1">
              <a:off x="2783751" y="4513378"/>
              <a:ext cx="0" cy="282140"/>
            </a:xfrm>
            <a:prstGeom prst="straightConnector1">
              <a:avLst/>
            </a:prstGeom>
            <a:ln w="12700"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92678" y="4513378"/>
              <a:ext cx="0" cy="282140"/>
            </a:xfrm>
            <a:prstGeom prst="straightConnector1">
              <a:avLst/>
            </a:prstGeom>
            <a:ln w="12700"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5885714" y="4519052"/>
              <a:ext cx="0" cy="282140"/>
            </a:xfrm>
            <a:prstGeom prst="straightConnector1">
              <a:avLst/>
            </a:prstGeom>
            <a:ln w="12700"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V="1">
              <a:off x="7450941" y="4513378"/>
              <a:ext cx="0" cy="282140"/>
            </a:xfrm>
            <a:prstGeom prst="straightConnector1">
              <a:avLst/>
            </a:prstGeom>
            <a:ln w="12700"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pic>
          <p:nvPicPr>
            <p:cNvPr id="117" name="Picture 11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024981" y="5021643"/>
              <a:ext cx="609600" cy="317500"/>
            </a:xfrm>
            <a:prstGeom prst="rect">
              <a:avLst/>
            </a:prstGeom>
          </p:spPr>
        </p:pic>
        <p:pic>
          <p:nvPicPr>
            <p:cNvPr id="118" name="Picture 117"/>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533908" y="5016443"/>
              <a:ext cx="609600" cy="317500"/>
            </a:xfrm>
            <a:prstGeom prst="rect">
              <a:avLst/>
            </a:prstGeom>
          </p:spPr>
        </p:pic>
        <p:pic>
          <p:nvPicPr>
            <p:cNvPr id="119" name="Picture 118"/>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130277" y="5014241"/>
              <a:ext cx="609600" cy="317500"/>
            </a:xfrm>
            <a:prstGeom prst="rect">
              <a:avLst/>
            </a:prstGeom>
          </p:spPr>
        </p:pic>
        <p:pic>
          <p:nvPicPr>
            <p:cNvPr id="120" name="Picture 119"/>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7702184" y="5014241"/>
              <a:ext cx="609600" cy="317500"/>
            </a:xfrm>
            <a:prstGeom prst="rect">
              <a:avLst/>
            </a:prstGeom>
          </p:spPr>
        </p:pic>
        <p:cxnSp>
          <p:nvCxnSpPr>
            <p:cNvPr id="121" name="Straight Arrow Connector 120"/>
            <p:cNvCxnSpPr/>
            <p:nvPr/>
          </p:nvCxnSpPr>
          <p:spPr>
            <a:xfrm flipH="1">
              <a:off x="2952681" y="4332617"/>
              <a:ext cx="1171066" cy="0"/>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flipH="1" flipV="1">
              <a:off x="4461609" y="4347209"/>
              <a:ext cx="1255173" cy="1088"/>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flipH="1">
              <a:off x="6056507" y="4355049"/>
              <a:ext cx="1225502" cy="0"/>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flipV="1">
              <a:off x="6054643" y="4056085"/>
              <a:ext cx="1227366" cy="2965"/>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a:off x="4461607" y="4057097"/>
              <a:ext cx="1253313" cy="3944"/>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flipV="1">
              <a:off x="2957726" y="4053929"/>
              <a:ext cx="1164158" cy="1061"/>
            </a:xfrm>
            <a:prstGeom prst="straightConnector1">
              <a:avLst/>
            </a:prstGeom>
            <a:ln w="25400" cmpd="sng">
              <a:solidFill>
                <a:schemeClr val="tx1"/>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pic>
          <p:nvPicPr>
            <p:cNvPr id="127" name="Picture 126"/>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386303" y="4070527"/>
              <a:ext cx="1143000" cy="241300"/>
            </a:xfrm>
            <a:prstGeom prst="rect">
              <a:avLst/>
            </a:prstGeom>
          </p:spPr>
        </p:pic>
        <p:sp>
          <p:nvSpPr>
            <p:cNvPr id="129" name="Rectangle 128"/>
            <p:cNvSpPr/>
            <p:nvPr/>
          </p:nvSpPr>
          <p:spPr>
            <a:xfrm rot="2700000">
              <a:off x="3297222" y="1455885"/>
              <a:ext cx="4503772" cy="112594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ndara"/>
                <a:ea typeface="+mn-ea"/>
                <a:cs typeface="+mn-cs"/>
              </a:endParaRPr>
            </a:p>
          </p:txBody>
        </p:sp>
        <p:sp>
          <p:nvSpPr>
            <p:cNvPr id="130" name="Rectangle 129"/>
            <p:cNvSpPr/>
            <p:nvPr/>
          </p:nvSpPr>
          <p:spPr>
            <a:xfrm rot="2700000">
              <a:off x="3060558" y="896388"/>
              <a:ext cx="3377828" cy="225188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ndara"/>
                <a:ea typeface="+mn-ea"/>
                <a:cs typeface="+mn-cs"/>
              </a:endParaRPr>
            </a:p>
          </p:txBody>
        </p:sp>
        <p:sp>
          <p:nvSpPr>
            <p:cNvPr id="131" name="Rectangle 130"/>
            <p:cNvSpPr/>
            <p:nvPr/>
          </p:nvSpPr>
          <p:spPr>
            <a:xfrm rot="2700000">
              <a:off x="2827364" y="333421"/>
              <a:ext cx="2251886" cy="337782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ndara"/>
                <a:ea typeface="+mn-ea"/>
                <a:cs typeface="+mn-cs"/>
              </a:endParaRPr>
            </a:p>
          </p:txBody>
        </p:sp>
        <p:sp>
          <p:nvSpPr>
            <p:cNvPr id="132" name="Rectangle 131"/>
            <p:cNvSpPr/>
            <p:nvPr/>
          </p:nvSpPr>
          <p:spPr>
            <a:xfrm rot="2700000">
              <a:off x="2597650" y="-233028"/>
              <a:ext cx="1125942" cy="450377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ndara"/>
                <a:ea typeface="+mn-ea"/>
                <a:cs typeface="+mn-cs"/>
              </a:endParaRPr>
            </a:p>
          </p:txBody>
        </p:sp>
        <p:sp>
          <p:nvSpPr>
            <p:cNvPr id="133" name="Oval 132"/>
            <p:cNvSpPr/>
            <p:nvPr/>
          </p:nvSpPr>
          <p:spPr>
            <a:xfrm>
              <a:off x="3017572" y="2962404"/>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34" name="TextBox 133"/>
            <p:cNvSpPr txBox="1"/>
            <p:nvPr/>
          </p:nvSpPr>
          <p:spPr>
            <a:xfrm>
              <a:off x="1251007" y="2283075"/>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0</a:t>
              </a:r>
            </a:p>
          </p:txBody>
        </p:sp>
        <p:sp>
          <p:nvSpPr>
            <p:cNvPr id="135" name="TextBox 134"/>
            <p:cNvSpPr txBox="1"/>
            <p:nvPr/>
          </p:nvSpPr>
          <p:spPr>
            <a:xfrm>
              <a:off x="2087929" y="1483613"/>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1</a:t>
              </a:r>
            </a:p>
          </p:txBody>
        </p:sp>
        <p:sp>
          <p:nvSpPr>
            <p:cNvPr id="136" name="TextBox 135"/>
            <p:cNvSpPr txBox="1"/>
            <p:nvPr/>
          </p:nvSpPr>
          <p:spPr>
            <a:xfrm>
              <a:off x="2853023" y="727972"/>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2</a:t>
              </a:r>
            </a:p>
          </p:txBody>
        </p:sp>
        <p:sp>
          <p:nvSpPr>
            <p:cNvPr id="137" name="TextBox 136"/>
            <p:cNvSpPr txBox="1"/>
            <p:nvPr/>
          </p:nvSpPr>
          <p:spPr>
            <a:xfrm>
              <a:off x="3567482" y="35318"/>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3</a:t>
              </a:r>
            </a:p>
          </p:txBody>
        </p:sp>
        <p:sp>
          <p:nvSpPr>
            <p:cNvPr id="138" name="TextBox 137"/>
            <p:cNvSpPr txBox="1"/>
            <p:nvPr/>
          </p:nvSpPr>
          <p:spPr>
            <a:xfrm>
              <a:off x="4758736" y="19722"/>
              <a:ext cx="389850"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p:txBody>
        </p:sp>
        <p:sp>
          <p:nvSpPr>
            <p:cNvPr id="139" name="TextBox 138"/>
            <p:cNvSpPr txBox="1"/>
            <p:nvPr/>
          </p:nvSpPr>
          <p:spPr>
            <a:xfrm>
              <a:off x="5443554" y="681533"/>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0</a:t>
              </a:r>
            </a:p>
          </p:txBody>
        </p:sp>
        <p:sp>
          <p:nvSpPr>
            <p:cNvPr id="140" name="TextBox 139"/>
            <p:cNvSpPr txBox="1"/>
            <p:nvPr/>
          </p:nvSpPr>
          <p:spPr>
            <a:xfrm>
              <a:off x="6280262" y="1534089"/>
              <a:ext cx="393056" cy="584775"/>
            </a:xfrm>
            <a:prstGeom prst="rect">
              <a:avLst/>
            </a:prstGeom>
            <a:noFill/>
            <a:ln>
              <a:no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1</a:t>
              </a:r>
            </a:p>
          </p:txBody>
        </p:sp>
        <p:sp>
          <p:nvSpPr>
            <p:cNvPr id="141" name="TextBox 140"/>
            <p:cNvSpPr txBox="1"/>
            <p:nvPr/>
          </p:nvSpPr>
          <p:spPr>
            <a:xfrm>
              <a:off x="7052805" y="2308916"/>
              <a:ext cx="39305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2</a:t>
              </a:r>
            </a:p>
          </p:txBody>
        </p:sp>
        <p:pic>
          <p:nvPicPr>
            <p:cNvPr id="142" name="Picture 141"/>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3045521" y="3080826"/>
              <a:ext cx="431800" cy="241300"/>
            </a:xfrm>
            <a:prstGeom prst="rect">
              <a:avLst/>
            </a:prstGeom>
          </p:spPr>
        </p:pic>
        <p:pic>
          <p:nvPicPr>
            <p:cNvPr id="143" name="Picture 142"/>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3594953" y="3082729"/>
              <a:ext cx="444500" cy="241300"/>
            </a:xfrm>
            <a:prstGeom prst="rect">
              <a:avLst/>
            </a:prstGeom>
          </p:spPr>
        </p:pic>
        <p:sp>
          <p:nvSpPr>
            <p:cNvPr id="144" name="Oval 143"/>
            <p:cNvSpPr/>
            <p:nvPr/>
          </p:nvSpPr>
          <p:spPr>
            <a:xfrm>
              <a:off x="4604716" y="2959513"/>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45" name="Oval 144"/>
            <p:cNvSpPr/>
            <p:nvPr/>
          </p:nvSpPr>
          <p:spPr>
            <a:xfrm>
              <a:off x="5214320" y="2945657"/>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46" name="TextBox 145"/>
            <p:cNvSpPr txBox="1"/>
            <p:nvPr/>
          </p:nvSpPr>
          <p:spPr>
            <a:xfrm>
              <a:off x="1251007" y="944513"/>
              <a:ext cx="29046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  </a:t>
              </a:r>
            </a:p>
          </p:txBody>
        </p:sp>
        <p:pic>
          <p:nvPicPr>
            <p:cNvPr id="147" name="Picture 146"/>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4623957" y="3103511"/>
              <a:ext cx="444500" cy="241300"/>
            </a:xfrm>
            <a:prstGeom prst="rect">
              <a:avLst/>
            </a:prstGeom>
          </p:spPr>
        </p:pic>
        <p:pic>
          <p:nvPicPr>
            <p:cNvPr id="148" name="Picture 147"/>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5250639" y="3083235"/>
              <a:ext cx="431800" cy="241300"/>
            </a:xfrm>
            <a:prstGeom prst="rect">
              <a:avLst/>
            </a:prstGeom>
          </p:spPr>
        </p:pic>
        <p:sp>
          <p:nvSpPr>
            <p:cNvPr id="149" name="Oval 148"/>
            <p:cNvSpPr/>
            <p:nvPr/>
          </p:nvSpPr>
          <p:spPr>
            <a:xfrm>
              <a:off x="6187913" y="2947034"/>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pic>
          <p:nvPicPr>
            <p:cNvPr id="150" name="Picture 149"/>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6814599" y="3061349"/>
              <a:ext cx="444500" cy="241300"/>
            </a:xfrm>
            <a:prstGeom prst="rect">
              <a:avLst/>
            </a:prstGeom>
          </p:spPr>
        </p:pic>
        <p:pic>
          <p:nvPicPr>
            <p:cNvPr id="151" name="Picture 150"/>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a:off x="6210946" y="3075225"/>
              <a:ext cx="444500" cy="241300"/>
            </a:xfrm>
            <a:prstGeom prst="rect">
              <a:avLst/>
            </a:prstGeom>
          </p:spPr>
        </p:pic>
        <p:sp>
          <p:nvSpPr>
            <p:cNvPr id="152" name="Oval 151"/>
            <p:cNvSpPr/>
            <p:nvPr/>
          </p:nvSpPr>
          <p:spPr>
            <a:xfrm>
              <a:off x="6005663" y="2160440"/>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3" name="Oval 152"/>
            <p:cNvSpPr/>
            <p:nvPr/>
          </p:nvSpPr>
          <p:spPr>
            <a:xfrm>
              <a:off x="3803746" y="2178402"/>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4" name="Oval 153"/>
            <p:cNvSpPr/>
            <p:nvPr/>
          </p:nvSpPr>
          <p:spPr>
            <a:xfrm>
              <a:off x="4413350" y="2164546"/>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5" name="Oval 154"/>
            <p:cNvSpPr/>
            <p:nvPr/>
          </p:nvSpPr>
          <p:spPr>
            <a:xfrm>
              <a:off x="4591934" y="1364295"/>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6" name="Oval 155"/>
            <p:cNvSpPr/>
            <p:nvPr/>
          </p:nvSpPr>
          <p:spPr>
            <a:xfrm>
              <a:off x="5201538" y="1350439"/>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7" name="Oval 156"/>
            <p:cNvSpPr/>
            <p:nvPr/>
          </p:nvSpPr>
          <p:spPr>
            <a:xfrm>
              <a:off x="4112364" y="571783"/>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8" name="Oval 157"/>
            <p:cNvSpPr/>
            <p:nvPr/>
          </p:nvSpPr>
          <p:spPr>
            <a:xfrm>
              <a:off x="3308763" y="1362115"/>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9" name="Oval 158"/>
            <p:cNvSpPr/>
            <p:nvPr/>
          </p:nvSpPr>
          <p:spPr>
            <a:xfrm>
              <a:off x="1736002" y="2959512"/>
              <a:ext cx="485405" cy="464361"/>
            </a:xfrm>
            <a:prstGeom prst="ellipse">
              <a:avLst/>
            </a:prstGeom>
            <a:solidFill>
              <a:schemeClr val="bg2"/>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pic>
          <p:nvPicPr>
            <p:cNvPr id="160" name="Picture 159"/>
            <p:cNvPicPr>
              <a:picLocks noChangeAspect="1"/>
            </p:cNvPicPr>
            <p:nvPr/>
          </p:nvPicPr>
          <p:blipFill>
            <a:blip r:embed="rId11">
              <a:lum bright="70000" contrast="-70000"/>
              <a:extLst>
                <a:ext uri="{28A0092B-C50C-407E-A947-70E740481C1C}">
                  <a14:useLocalDpi xmlns:a14="http://schemas.microsoft.com/office/drawing/2010/main" val="0"/>
                </a:ext>
              </a:extLst>
            </a:blip>
            <a:stretch>
              <a:fillRect/>
            </a:stretch>
          </p:blipFill>
          <p:spPr>
            <a:xfrm>
              <a:off x="6038486" y="2291603"/>
              <a:ext cx="431800" cy="241300"/>
            </a:xfrm>
            <a:prstGeom prst="rect">
              <a:avLst/>
            </a:prstGeom>
          </p:spPr>
        </p:pic>
        <p:pic>
          <p:nvPicPr>
            <p:cNvPr id="161" name="Picture 160"/>
            <p:cNvPicPr>
              <a:picLocks noChangeAspect="1"/>
            </p:cNvPicPr>
            <p:nvPr/>
          </p:nvPicPr>
          <p:blipFill>
            <a:blip r:embed="rId12">
              <a:lum bright="70000" contrast="-70000"/>
              <a:extLst>
                <a:ext uri="{28A0092B-C50C-407E-A947-70E740481C1C}">
                  <a14:useLocalDpi xmlns:a14="http://schemas.microsoft.com/office/drawing/2010/main" val="0"/>
                </a:ext>
              </a:extLst>
            </a:blip>
            <a:stretch>
              <a:fillRect/>
            </a:stretch>
          </p:blipFill>
          <p:spPr>
            <a:xfrm>
              <a:off x="5420440" y="2301801"/>
              <a:ext cx="444500" cy="241300"/>
            </a:xfrm>
            <a:prstGeom prst="rect">
              <a:avLst/>
            </a:prstGeom>
          </p:spPr>
        </p:pic>
        <p:pic>
          <p:nvPicPr>
            <p:cNvPr id="162" name="Picture 161"/>
            <p:cNvPicPr>
              <a:picLocks noChangeAspect="1"/>
            </p:cNvPicPr>
            <p:nvPr/>
          </p:nvPicPr>
          <p:blipFill>
            <a:blip r:embed="rId13">
              <a:lum bright="70000" contrast="-70000"/>
              <a:extLst>
                <a:ext uri="{28A0092B-C50C-407E-A947-70E740481C1C}">
                  <a14:useLocalDpi xmlns:a14="http://schemas.microsoft.com/office/drawing/2010/main" val="0"/>
                </a:ext>
              </a:extLst>
            </a:blip>
            <a:stretch>
              <a:fillRect/>
            </a:stretch>
          </p:blipFill>
          <p:spPr>
            <a:xfrm>
              <a:off x="3823591" y="2313141"/>
              <a:ext cx="444500" cy="241300"/>
            </a:xfrm>
            <a:prstGeom prst="rect">
              <a:avLst/>
            </a:prstGeom>
          </p:spPr>
        </p:pic>
        <p:pic>
          <p:nvPicPr>
            <p:cNvPr id="163" name="Picture 162"/>
            <p:cNvPicPr>
              <a:picLocks noChangeAspect="1"/>
            </p:cNvPicPr>
            <p:nvPr/>
          </p:nvPicPr>
          <p:blipFill>
            <a:blip r:embed="rId14">
              <a:lum bright="70000" contrast="-70000"/>
              <a:extLst>
                <a:ext uri="{28A0092B-C50C-407E-A947-70E740481C1C}">
                  <a14:useLocalDpi xmlns:a14="http://schemas.microsoft.com/office/drawing/2010/main" val="0"/>
                </a:ext>
              </a:extLst>
            </a:blip>
            <a:stretch>
              <a:fillRect/>
            </a:stretch>
          </p:blipFill>
          <p:spPr>
            <a:xfrm>
              <a:off x="4438153" y="2300136"/>
              <a:ext cx="444500" cy="241300"/>
            </a:xfrm>
            <a:prstGeom prst="rect">
              <a:avLst/>
            </a:prstGeom>
          </p:spPr>
        </p:pic>
        <p:pic>
          <p:nvPicPr>
            <p:cNvPr id="164" name="Picture 163"/>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4613566" y="1492916"/>
              <a:ext cx="444500" cy="241300"/>
            </a:xfrm>
            <a:prstGeom prst="rect">
              <a:avLst/>
            </a:prstGeom>
          </p:spPr>
        </p:pic>
        <p:pic>
          <p:nvPicPr>
            <p:cNvPr id="165" name="Picture 164"/>
            <p:cNvPicPr>
              <a:picLocks noChangeAspect="1"/>
            </p:cNvPicPr>
            <p:nvPr/>
          </p:nvPicPr>
          <p:blipFill>
            <a:blip r:embed="rId16">
              <a:lum bright="70000" contrast="-70000"/>
              <a:extLst>
                <a:ext uri="{28A0092B-C50C-407E-A947-70E740481C1C}">
                  <a14:useLocalDpi xmlns:a14="http://schemas.microsoft.com/office/drawing/2010/main" val="0"/>
                </a:ext>
              </a:extLst>
            </a:blip>
            <a:stretch>
              <a:fillRect/>
            </a:stretch>
          </p:blipFill>
          <p:spPr>
            <a:xfrm>
              <a:off x="5227203" y="1482636"/>
              <a:ext cx="444500" cy="241300"/>
            </a:xfrm>
            <a:prstGeom prst="rect">
              <a:avLst/>
            </a:prstGeom>
          </p:spPr>
        </p:pic>
        <p:pic>
          <p:nvPicPr>
            <p:cNvPr id="166" name="Picture 165"/>
            <p:cNvPicPr>
              <a:picLocks noChangeAspect="1"/>
            </p:cNvPicPr>
            <p:nvPr/>
          </p:nvPicPr>
          <p:blipFill>
            <a:blip r:embed="rId17">
              <a:lum bright="70000" contrast="-70000"/>
              <a:extLst>
                <a:ext uri="{28A0092B-C50C-407E-A947-70E740481C1C}">
                  <a14:useLocalDpi xmlns:a14="http://schemas.microsoft.com/office/drawing/2010/main" val="0"/>
                </a:ext>
              </a:extLst>
            </a:blip>
            <a:stretch>
              <a:fillRect/>
            </a:stretch>
          </p:blipFill>
          <p:spPr>
            <a:xfrm>
              <a:off x="4132816" y="703875"/>
              <a:ext cx="444500" cy="241300"/>
            </a:xfrm>
            <a:prstGeom prst="rect">
              <a:avLst/>
            </a:prstGeom>
          </p:spPr>
        </p:pic>
        <p:pic>
          <p:nvPicPr>
            <p:cNvPr id="167" name="Picture 166"/>
            <p:cNvPicPr>
              <a:picLocks noChangeAspect="1"/>
            </p:cNvPicPr>
            <p:nvPr/>
          </p:nvPicPr>
          <p:blipFill>
            <a:blip r:embed="rId18">
              <a:lum bright="70000" contrast="-70000"/>
              <a:extLst>
                <a:ext uri="{28A0092B-C50C-407E-A947-70E740481C1C}">
                  <a14:useLocalDpi xmlns:a14="http://schemas.microsoft.com/office/drawing/2010/main" val="0"/>
                </a:ext>
              </a:extLst>
            </a:blip>
            <a:stretch>
              <a:fillRect/>
            </a:stretch>
          </p:blipFill>
          <p:spPr>
            <a:xfrm>
              <a:off x="1756454" y="3082729"/>
              <a:ext cx="444500" cy="241300"/>
            </a:xfrm>
            <a:prstGeom prst="rect">
              <a:avLst/>
            </a:prstGeom>
          </p:spPr>
        </p:pic>
        <p:pic>
          <p:nvPicPr>
            <p:cNvPr id="168" name="Picture 167"/>
            <p:cNvPicPr>
              <a:picLocks noChangeAspect="1"/>
            </p:cNvPicPr>
            <p:nvPr/>
          </p:nvPicPr>
          <p:blipFill>
            <a:blip r:embed="rId19">
              <a:lum bright="70000" contrast="-70000"/>
              <a:extLst>
                <a:ext uri="{28A0092B-C50C-407E-A947-70E740481C1C}">
                  <a14:useLocalDpi xmlns:a14="http://schemas.microsoft.com/office/drawing/2010/main" val="0"/>
                </a:ext>
              </a:extLst>
            </a:blip>
            <a:stretch>
              <a:fillRect/>
            </a:stretch>
          </p:blipFill>
          <p:spPr>
            <a:xfrm>
              <a:off x="2508776" y="2314403"/>
              <a:ext cx="431800" cy="241300"/>
            </a:xfrm>
            <a:prstGeom prst="rect">
              <a:avLst/>
            </a:prstGeom>
          </p:spPr>
        </p:pic>
        <p:pic>
          <p:nvPicPr>
            <p:cNvPr id="169" name="Picture 168"/>
            <p:cNvPicPr>
              <a:picLocks noChangeAspect="1"/>
            </p:cNvPicPr>
            <p:nvPr/>
          </p:nvPicPr>
          <p:blipFill>
            <a:blip r:embed="rId20">
              <a:lum bright="70000" contrast="-70000"/>
              <a:extLst>
                <a:ext uri="{28A0092B-C50C-407E-A947-70E740481C1C}">
                  <a14:useLocalDpi xmlns:a14="http://schemas.microsoft.com/office/drawing/2010/main" val="0"/>
                </a:ext>
              </a:extLst>
            </a:blip>
            <a:stretch>
              <a:fillRect/>
            </a:stretch>
          </p:blipFill>
          <p:spPr>
            <a:xfrm>
              <a:off x="3326355" y="1492916"/>
              <a:ext cx="444500" cy="241300"/>
            </a:xfrm>
            <a:prstGeom prst="rect">
              <a:avLst/>
            </a:prstGeom>
          </p:spPr>
        </p:pic>
        <p:pic>
          <p:nvPicPr>
            <p:cNvPr id="170" name="Picture 169"/>
            <p:cNvPicPr>
              <a:picLocks noChangeAspect="1"/>
            </p:cNvPicPr>
            <p:nvPr/>
          </p:nvPicPr>
          <p:blipFill>
            <a:blip r:embed="rId21">
              <a:lum bright="70000" contrast="-70000"/>
              <a:extLst>
                <a:ext uri="{28A0092B-C50C-407E-A947-70E740481C1C}">
                  <a14:useLocalDpi xmlns:a14="http://schemas.microsoft.com/office/drawing/2010/main" val="0"/>
                </a:ext>
              </a:extLst>
            </a:blip>
            <a:stretch>
              <a:fillRect/>
            </a:stretch>
          </p:blipFill>
          <p:spPr>
            <a:xfrm>
              <a:off x="365911" y="6161261"/>
              <a:ext cx="228600" cy="317500"/>
            </a:xfrm>
            <a:prstGeom prst="rect">
              <a:avLst/>
            </a:prstGeom>
          </p:spPr>
        </p:pic>
        <p:pic>
          <p:nvPicPr>
            <p:cNvPr id="171" name="Picture 170"/>
            <p:cNvPicPr>
              <a:picLocks noChangeAspect="1"/>
            </p:cNvPicPr>
            <p:nvPr/>
          </p:nvPicPr>
          <p:blipFill>
            <a:blip r:embed="rId22">
              <a:lum bright="70000" contrast="-70000"/>
              <a:extLst>
                <a:ext uri="{28A0092B-C50C-407E-A947-70E740481C1C}">
                  <a14:useLocalDpi xmlns:a14="http://schemas.microsoft.com/office/drawing/2010/main" val="0"/>
                </a:ext>
              </a:extLst>
            </a:blip>
            <a:stretch>
              <a:fillRect/>
            </a:stretch>
          </p:blipFill>
          <p:spPr>
            <a:xfrm>
              <a:off x="376222" y="5640399"/>
              <a:ext cx="207977" cy="215900"/>
            </a:xfrm>
            <a:prstGeom prst="rect">
              <a:avLst/>
            </a:prstGeom>
          </p:spPr>
        </p:pic>
        <p:pic>
          <p:nvPicPr>
            <p:cNvPr id="172" name="Picture 171"/>
            <p:cNvPicPr>
              <a:picLocks noChangeAspect="1"/>
            </p:cNvPicPr>
            <p:nvPr/>
          </p:nvPicPr>
          <p:blipFill>
            <a:blip r:embed="rId23">
              <a:lum bright="70000" contrast="-70000"/>
              <a:extLst>
                <a:ext uri="{28A0092B-C50C-407E-A947-70E740481C1C}">
                  <a14:useLocalDpi xmlns:a14="http://schemas.microsoft.com/office/drawing/2010/main" val="0"/>
                </a:ext>
              </a:extLst>
            </a:blip>
            <a:stretch>
              <a:fillRect/>
            </a:stretch>
          </p:blipFill>
          <p:spPr>
            <a:xfrm>
              <a:off x="1195404" y="4944214"/>
              <a:ext cx="1376183" cy="311055"/>
            </a:xfrm>
            <a:prstGeom prst="rect">
              <a:avLst/>
            </a:prstGeom>
          </p:spPr>
        </p:pic>
        <p:grpSp>
          <p:nvGrpSpPr>
            <p:cNvPr id="173" name="Group 172"/>
            <p:cNvGrpSpPr/>
            <p:nvPr/>
          </p:nvGrpSpPr>
          <p:grpSpPr>
            <a:xfrm>
              <a:off x="6989274" y="654030"/>
              <a:ext cx="492097" cy="769441"/>
              <a:chOff x="7038152" y="393187"/>
              <a:chExt cx="492097" cy="769441"/>
            </a:xfrm>
          </p:grpSpPr>
          <p:sp>
            <p:nvSpPr>
              <p:cNvPr id="174" name="Oval 173"/>
              <p:cNvSpPr/>
              <p:nvPr/>
            </p:nvSpPr>
            <p:spPr>
              <a:xfrm>
                <a:off x="7038152" y="583013"/>
                <a:ext cx="485405" cy="464361"/>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75" name="TextBox 174"/>
              <p:cNvSpPr txBox="1"/>
              <p:nvPr/>
            </p:nvSpPr>
            <p:spPr>
              <a:xfrm>
                <a:off x="7065057" y="393187"/>
                <a:ext cx="465192" cy="76944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charset="0"/>
                    <a:ea typeface="ＭＳ Ｐゴシック" charset="0"/>
                  </a:rPr>
                  <a:t>+</a:t>
                </a:r>
              </a:p>
            </p:txBody>
          </p:sp>
        </p:grpSp>
        <p:cxnSp>
          <p:nvCxnSpPr>
            <p:cNvPr id="176" name="Straight Arrow Connector 175"/>
            <p:cNvCxnSpPr/>
            <p:nvPr/>
          </p:nvCxnSpPr>
          <p:spPr>
            <a:xfrm flipV="1">
              <a:off x="7240685" y="456727"/>
              <a:ext cx="0" cy="387129"/>
            </a:xfrm>
            <a:prstGeom prst="straightConnector1">
              <a:avLst/>
            </a:prstGeom>
            <a:ln w="190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77" name="Rectangle 176"/>
            <p:cNvSpPr/>
            <p:nvPr/>
          </p:nvSpPr>
          <p:spPr>
            <a:xfrm>
              <a:off x="6142474" y="58719"/>
              <a:ext cx="2179004" cy="39800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pic>
          <p:nvPicPr>
            <p:cNvPr id="178" name="Picture 177"/>
            <p:cNvPicPr>
              <a:picLocks noChangeAspect="1"/>
            </p:cNvPicPr>
            <p:nvPr/>
          </p:nvPicPr>
          <p:blipFill>
            <a:blip r:embed="rId24">
              <a:lum bright="70000" contrast="-70000"/>
              <a:extLst>
                <a:ext uri="{28A0092B-C50C-407E-A947-70E740481C1C}">
                  <a14:useLocalDpi xmlns:a14="http://schemas.microsoft.com/office/drawing/2010/main" val="0"/>
                </a:ext>
              </a:extLst>
            </a:blip>
            <a:stretch>
              <a:fillRect/>
            </a:stretch>
          </p:blipFill>
          <p:spPr>
            <a:xfrm>
              <a:off x="7565701" y="971972"/>
              <a:ext cx="601259" cy="208128"/>
            </a:xfrm>
            <a:prstGeom prst="rect">
              <a:avLst/>
            </a:prstGeom>
          </p:spPr>
        </p:pic>
        <p:cxnSp>
          <p:nvCxnSpPr>
            <p:cNvPr id="179" name="Straight Arrow Connector 178"/>
            <p:cNvCxnSpPr/>
            <p:nvPr/>
          </p:nvCxnSpPr>
          <p:spPr>
            <a:xfrm flipV="1">
              <a:off x="2783751" y="3317467"/>
              <a:ext cx="813890" cy="553423"/>
            </a:xfrm>
            <a:prstGeom prst="straightConnector1">
              <a:avLst/>
            </a:prstGeom>
            <a:ln w="19050">
              <a:solidFill>
                <a:schemeClr val="bg2">
                  <a:lumMod val="40000"/>
                  <a:lumOff val="60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0" name="Straight Arrow Connector 179"/>
            <p:cNvCxnSpPr/>
            <p:nvPr/>
          </p:nvCxnSpPr>
          <p:spPr>
            <a:xfrm flipH="1" flipV="1">
              <a:off x="3974259" y="3361799"/>
              <a:ext cx="318419" cy="509091"/>
            </a:xfrm>
            <a:prstGeom prst="straightConnector1">
              <a:avLst/>
            </a:prstGeom>
            <a:ln w="19050">
              <a:solidFill>
                <a:schemeClr val="bg2">
                  <a:lumMod val="40000"/>
                  <a:lumOff val="60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1" name="Straight Arrow Connector 180"/>
            <p:cNvCxnSpPr/>
            <p:nvPr/>
          </p:nvCxnSpPr>
          <p:spPr>
            <a:xfrm flipH="1" flipV="1">
              <a:off x="7171078" y="3371238"/>
              <a:ext cx="279863" cy="499652"/>
            </a:xfrm>
            <a:prstGeom prst="straightConnector1">
              <a:avLst/>
            </a:prstGeom>
            <a:ln w="19050">
              <a:solidFill>
                <a:srgbClr val="00B05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2" name="Straight Arrow Connector 181"/>
            <p:cNvCxnSpPr/>
            <p:nvPr/>
          </p:nvCxnSpPr>
          <p:spPr>
            <a:xfrm flipV="1">
              <a:off x="5885714" y="3303832"/>
              <a:ext cx="949840" cy="572732"/>
            </a:xfrm>
            <a:prstGeom prst="straightConnector1">
              <a:avLst/>
            </a:prstGeom>
            <a:ln w="19050">
              <a:solidFill>
                <a:srgbClr val="00B05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83" name="Freeform 182"/>
            <p:cNvSpPr/>
            <p:nvPr/>
          </p:nvSpPr>
          <p:spPr>
            <a:xfrm>
              <a:off x="2703213" y="2672263"/>
              <a:ext cx="1582540" cy="1193451"/>
            </a:xfrm>
            <a:custGeom>
              <a:avLst/>
              <a:gdLst>
                <a:gd name="connsiteX0" fmla="*/ 1582540 w 1582540"/>
                <a:gd name="connsiteY0" fmla="*/ 1176793 h 1176793"/>
                <a:gd name="connsiteX1" fmla="*/ 246721 w 1582540"/>
                <a:gd name="connsiteY1" fmla="*/ 842838 h 1176793"/>
                <a:gd name="connsiteX2" fmla="*/ 230 w 1582540"/>
                <a:gd name="connsiteY2" fmla="*/ 0 h 1176793"/>
              </a:gdLst>
              <a:ahLst/>
              <a:cxnLst>
                <a:cxn ang="0">
                  <a:pos x="connsiteX0" y="connsiteY0"/>
                </a:cxn>
                <a:cxn ang="0">
                  <a:pos x="connsiteX1" y="connsiteY1"/>
                </a:cxn>
                <a:cxn ang="0">
                  <a:pos x="connsiteX2" y="connsiteY2"/>
                </a:cxn>
              </a:cxnLst>
              <a:rect l="l" t="t" r="r" b="b"/>
              <a:pathLst>
                <a:path w="1582540" h="1176793">
                  <a:moveTo>
                    <a:pt x="1582540" y="1176793"/>
                  </a:moveTo>
                  <a:cubicBezTo>
                    <a:pt x="1046489" y="1107881"/>
                    <a:pt x="510439" y="1038970"/>
                    <a:pt x="246721" y="842838"/>
                  </a:cubicBezTo>
                  <a:cubicBezTo>
                    <a:pt x="-16997" y="646706"/>
                    <a:pt x="230" y="0"/>
                    <a:pt x="230" y="0"/>
                  </a:cubicBezTo>
                </a:path>
              </a:pathLst>
            </a:custGeom>
            <a:noFill/>
            <a:ln w="19050">
              <a:solidFill>
                <a:srgbClr val="FF00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84" name="Freeform 183"/>
            <p:cNvSpPr/>
            <p:nvPr/>
          </p:nvSpPr>
          <p:spPr>
            <a:xfrm>
              <a:off x="4309607" y="2601456"/>
              <a:ext cx="1184744" cy="1264258"/>
            </a:xfrm>
            <a:custGeom>
              <a:avLst/>
              <a:gdLst>
                <a:gd name="connsiteX0" fmla="*/ 0 w 1184744"/>
                <a:gd name="connsiteY0" fmla="*/ 1264258 h 1264258"/>
                <a:gd name="connsiteX1" fmla="*/ 795130 w 1184744"/>
                <a:gd name="connsiteY1" fmla="*/ 771277 h 1264258"/>
                <a:gd name="connsiteX2" fmla="*/ 811033 w 1184744"/>
                <a:gd name="connsiteY2" fmla="*/ 333955 h 1264258"/>
                <a:gd name="connsiteX3" fmla="*/ 1184744 w 1184744"/>
                <a:gd name="connsiteY3" fmla="*/ 0 h 1264258"/>
              </a:gdLst>
              <a:ahLst/>
              <a:cxnLst>
                <a:cxn ang="0">
                  <a:pos x="connsiteX0" y="connsiteY0"/>
                </a:cxn>
                <a:cxn ang="0">
                  <a:pos x="connsiteX1" y="connsiteY1"/>
                </a:cxn>
                <a:cxn ang="0">
                  <a:pos x="connsiteX2" y="connsiteY2"/>
                </a:cxn>
                <a:cxn ang="0">
                  <a:pos x="connsiteX3" y="connsiteY3"/>
                </a:cxn>
              </a:cxnLst>
              <a:rect l="l" t="t" r="r" b="b"/>
              <a:pathLst>
                <a:path w="1184744" h="1264258">
                  <a:moveTo>
                    <a:pt x="0" y="1264258"/>
                  </a:moveTo>
                  <a:cubicBezTo>
                    <a:pt x="329979" y="1095292"/>
                    <a:pt x="659958" y="926327"/>
                    <a:pt x="795130" y="771277"/>
                  </a:cubicBezTo>
                  <a:cubicBezTo>
                    <a:pt x="930302" y="616227"/>
                    <a:pt x="746097" y="462501"/>
                    <a:pt x="811033" y="333955"/>
                  </a:cubicBezTo>
                  <a:cubicBezTo>
                    <a:pt x="875969" y="205409"/>
                    <a:pt x="1184744" y="0"/>
                    <a:pt x="1184744" y="0"/>
                  </a:cubicBezTo>
                </a:path>
              </a:pathLst>
            </a:custGeom>
            <a:noFill/>
            <a:ln w="19050">
              <a:solidFill>
                <a:srgbClr val="FFFF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85" name="Freeform 184"/>
            <p:cNvSpPr/>
            <p:nvPr/>
          </p:nvSpPr>
          <p:spPr>
            <a:xfrm>
              <a:off x="5748793" y="2625984"/>
              <a:ext cx="1677725" cy="1239730"/>
            </a:xfrm>
            <a:custGeom>
              <a:avLst/>
              <a:gdLst>
                <a:gd name="connsiteX0" fmla="*/ 1677725 w 1677725"/>
                <a:gd name="connsiteY0" fmla="*/ 1216550 h 1216550"/>
                <a:gd name="connsiteX1" fmla="*/ 389614 w 1677725"/>
                <a:gd name="connsiteY1" fmla="*/ 707666 h 1216550"/>
                <a:gd name="connsiteX2" fmla="*/ 0 w 1677725"/>
                <a:gd name="connsiteY2" fmla="*/ 0 h 1216550"/>
              </a:gdLst>
              <a:ahLst/>
              <a:cxnLst>
                <a:cxn ang="0">
                  <a:pos x="connsiteX0" y="connsiteY0"/>
                </a:cxn>
                <a:cxn ang="0">
                  <a:pos x="connsiteX1" y="connsiteY1"/>
                </a:cxn>
                <a:cxn ang="0">
                  <a:pos x="connsiteX2" y="connsiteY2"/>
                </a:cxn>
              </a:cxnLst>
              <a:rect l="l" t="t" r="r" b="b"/>
              <a:pathLst>
                <a:path w="1677725" h="1216550">
                  <a:moveTo>
                    <a:pt x="1677725" y="1216550"/>
                  </a:moveTo>
                  <a:cubicBezTo>
                    <a:pt x="1173480" y="1063487"/>
                    <a:pt x="669235" y="910424"/>
                    <a:pt x="389614" y="707666"/>
                  </a:cubicBezTo>
                  <a:cubicBezTo>
                    <a:pt x="109993" y="504908"/>
                    <a:pt x="0" y="0"/>
                    <a:pt x="0" y="0"/>
                  </a:cubicBezTo>
                </a:path>
              </a:pathLst>
            </a:custGeom>
            <a:noFill/>
            <a:ln w="19050">
              <a:solidFill>
                <a:srgbClr val="FFFF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86" name="Freeform 185"/>
            <p:cNvSpPr/>
            <p:nvPr/>
          </p:nvSpPr>
          <p:spPr>
            <a:xfrm>
              <a:off x="2914022" y="1044311"/>
              <a:ext cx="4073443" cy="1256044"/>
            </a:xfrm>
            <a:custGeom>
              <a:avLst/>
              <a:gdLst>
                <a:gd name="connsiteX0" fmla="*/ 0 w 4039437"/>
                <a:gd name="connsiteY0" fmla="*/ 1256044 h 1256044"/>
                <a:gd name="connsiteX1" fmla="*/ 1165609 w 4039437"/>
                <a:gd name="connsiteY1" fmla="*/ 612950 h 1256044"/>
                <a:gd name="connsiteX2" fmla="*/ 1838848 w 4039437"/>
                <a:gd name="connsiteY2" fmla="*/ 221064 h 1256044"/>
                <a:gd name="connsiteX3" fmla="*/ 4039437 w 4039437"/>
                <a:gd name="connsiteY3" fmla="*/ 0 h 1256044"/>
              </a:gdLst>
              <a:ahLst/>
              <a:cxnLst>
                <a:cxn ang="0">
                  <a:pos x="connsiteX0" y="connsiteY0"/>
                </a:cxn>
                <a:cxn ang="0">
                  <a:pos x="connsiteX1" y="connsiteY1"/>
                </a:cxn>
                <a:cxn ang="0">
                  <a:pos x="connsiteX2" y="connsiteY2"/>
                </a:cxn>
                <a:cxn ang="0">
                  <a:pos x="connsiteX3" y="connsiteY3"/>
                </a:cxn>
              </a:cxnLst>
              <a:rect l="l" t="t" r="r" b="b"/>
              <a:pathLst>
                <a:path w="4039437" h="1256044">
                  <a:moveTo>
                    <a:pt x="0" y="1256044"/>
                  </a:moveTo>
                  <a:lnTo>
                    <a:pt x="1165609" y="612950"/>
                  </a:lnTo>
                  <a:cubicBezTo>
                    <a:pt x="1472084" y="440453"/>
                    <a:pt x="1359877" y="323222"/>
                    <a:pt x="1838848" y="221064"/>
                  </a:cubicBezTo>
                  <a:cubicBezTo>
                    <a:pt x="2317819" y="118906"/>
                    <a:pt x="4039437" y="0"/>
                    <a:pt x="4039437" y="0"/>
                  </a:cubicBezTo>
                </a:path>
              </a:pathLst>
            </a:custGeom>
            <a:noFill/>
            <a:ln w="19050">
              <a:solidFill>
                <a:srgbClr val="FF00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87" name="Freeform 186"/>
            <p:cNvSpPr/>
            <p:nvPr/>
          </p:nvSpPr>
          <p:spPr>
            <a:xfrm>
              <a:off x="4009292" y="1184988"/>
              <a:ext cx="2995255" cy="1889090"/>
            </a:xfrm>
            <a:custGeom>
              <a:avLst/>
              <a:gdLst>
                <a:gd name="connsiteX0" fmla="*/ 0 w 2984361"/>
                <a:gd name="connsiteY0" fmla="*/ 1889090 h 1889090"/>
                <a:gd name="connsiteX1" fmla="*/ 1085222 w 2984361"/>
                <a:gd name="connsiteY1" fmla="*/ 1326383 h 1889090"/>
                <a:gd name="connsiteX2" fmla="*/ 1487156 w 2984361"/>
                <a:gd name="connsiteY2" fmla="*/ 803868 h 1889090"/>
                <a:gd name="connsiteX3" fmla="*/ 2984361 w 2984361"/>
                <a:gd name="connsiteY3" fmla="*/ 0 h 1889090"/>
              </a:gdLst>
              <a:ahLst/>
              <a:cxnLst>
                <a:cxn ang="0">
                  <a:pos x="connsiteX0" y="connsiteY0"/>
                </a:cxn>
                <a:cxn ang="0">
                  <a:pos x="connsiteX1" y="connsiteY1"/>
                </a:cxn>
                <a:cxn ang="0">
                  <a:pos x="connsiteX2" y="connsiteY2"/>
                </a:cxn>
                <a:cxn ang="0">
                  <a:pos x="connsiteX3" y="connsiteY3"/>
                </a:cxn>
              </a:cxnLst>
              <a:rect l="l" t="t" r="r" b="b"/>
              <a:pathLst>
                <a:path w="2984361" h="1889090">
                  <a:moveTo>
                    <a:pt x="0" y="1889090"/>
                  </a:moveTo>
                  <a:cubicBezTo>
                    <a:pt x="418681" y="1698171"/>
                    <a:pt x="837363" y="1507253"/>
                    <a:pt x="1085222" y="1326383"/>
                  </a:cubicBezTo>
                  <a:cubicBezTo>
                    <a:pt x="1333081" y="1145513"/>
                    <a:pt x="1170633" y="1024932"/>
                    <a:pt x="1487156" y="803868"/>
                  </a:cubicBezTo>
                  <a:cubicBezTo>
                    <a:pt x="1803679" y="582804"/>
                    <a:pt x="2984361" y="0"/>
                    <a:pt x="2984361" y="0"/>
                  </a:cubicBezTo>
                </a:path>
              </a:pathLst>
            </a:custGeom>
            <a:noFill/>
            <a:ln w="19050">
              <a:solidFill>
                <a:schemeClr val="bg2">
                  <a:lumMod val="40000"/>
                  <a:lumOff val="60000"/>
                </a:schemeClr>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88" name="TextBox 187"/>
            <p:cNvSpPr txBox="1"/>
            <p:nvPr/>
          </p:nvSpPr>
          <p:spPr>
            <a:xfrm>
              <a:off x="4097752" y="6339467"/>
              <a:ext cx="389850"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p:txBody>
        </p:sp>
        <p:sp>
          <p:nvSpPr>
            <p:cNvPr id="189" name="Freeform 188"/>
            <p:cNvSpPr/>
            <p:nvPr/>
          </p:nvSpPr>
          <p:spPr>
            <a:xfrm>
              <a:off x="5814508" y="1303188"/>
              <a:ext cx="1333948" cy="927597"/>
            </a:xfrm>
            <a:custGeom>
              <a:avLst/>
              <a:gdLst>
                <a:gd name="connsiteX0" fmla="*/ 0 w 1333948"/>
                <a:gd name="connsiteY0" fmla="*/ 909021 h 909021"/>
                <a:gd name="connsiteX1" fmla="*/ 1043492 w 1333948"/>
                <a:gd name="connsiteY1" fmla="*/ 618565 h 909021"/>
                <a:gd name="connsiteX2" fmla="*/ 1333948 w 1333948"/>
                <a:gd name="connsiteY2" fmla="*/ 0 h 909021"/>
              </a:gdLst>
              <a:ahLst/>
              <a:cxnLst>
                <a:cxn ang="0">
                  <a:pos x="connsiteX0" y="connsiteY0"/>
                </a:cxn>
                <a:cxn ang="0">
                  <a:pos x="connsiteX1" y="connsiteY1"/>
                </a:cxn>
                <a:cxn ang="0">
                  <a:pos x="connsiteX2" y="connsiteY2"/>
                </a:cxn>
              </a:cxnLst>
              <a:rect l="l" t="t" r="r" b="b"/>
              <a:pathLst>
                <a:path w="1333948" h="909021">
                  <a:moveTo>
                    <a:pt x="0" y="909021"/>
                  </a:moveTo>
                  <a:cubicBezTo>
                    <a:pt x="410583" y="839544"/>
                    <a:pt x="821167" y="770068"/>
                    <a:pt x="1043492" y="618565"/>
                  </a:cubicBezTo>
                  <a:cubicBezTo>
                    <a:pt x="1265817" y="467062"/>
                    <a:pt x="1288228" y="103094"/>
                    <a:pt x="1333948" y="0"/>
                  </a:cubicBezTo>
                </a:path>
              </a:pathLst>
            </a:custGeom>
            <a:noFill/>
            <a:ln w="19050">
              <a:solidFill>
                <a:srgbClr val="FFFF00"/>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pic>
          <p:nvPicPr>
            <p:cNvPr id="190" name="Picture 189"/>
            <p:cNvPicPr>
              <a:picLocks noChangeAspect="1"/>
            </p:cNvPicPr>
            <p:nvPr/>
          </p:nvPicPr>
          <p:blipFill>
            <a:blip r:embed="rId25">
              <a:lum bright="70000" contrast="-70000"/>
              <a:extLst>
                <a:ext uri="{28A0092B-C50C-407E-A947-70E740481C1C}">
                  <a14:useLocalDpi xmlns:a14="http://schemas.microsoft.com/office/drawing/2010/main" val="0"/>
                </a:ext>
              </a:extLst>
            </a:blip>
            <a:stretch>
              <a:fillRect/>
            </a:stretch>
          </p:blipFill>
          <p:spPr>
            <a:xfrm>
              <a:off x="3051760" y="5683663"/>
              <a:ext cx="279400" cy="190500"/>
            </a:xfrm>
            <a:prstGeom prst="rect">
              <a:avLst/>
            </a:prstGeom>
          </p:spPr>
        </p:pic>
        <p:pic>
          <p:nvPicPr>
            <p:cNvPr id="191" name="Picture 190"/>
            <p:cNvPicPr>
              <a:picLocks noChangeAspect="1"/>
            </p:cNvPicPr>
            <p:nvPr/>
          </p:nvPicPr>
          <p:blipFill>
            <a:blip r:embed="rId26">
              <a:lum bright="70000" contrast="-70000"/>
              <a:extLst>
                <a:ext uri="{28A0092B-C50C-407E-A947-70E740481C1C}">
                  <a14:useLocalDpi xmlns:a14="http://schemas.microsoft.com/office/drawing/2010/main" val="0"/>
                </a:ext>
              </a:extLst>
            </a:blip>
            <a:stretch>
              <a:fillRect/>
            </a:stretch>
          </p:blipFill>
          <p:spPr>
            <a:xfrm>
              <a:off x="4566930" y="5703473"/>
              <a:ext cx="279400" cy="190500"/>
            </a:xfrm>
            <a:prstGeom prst="rect">
              <a:avLst/>
            </a:prstGeom>
          </p:spPr>
        </p:pic>
        <p:pic>
          <p:nvPicPr>
            <p:cNvPr id="192" name="Picture 191"/>
            <p:cNvPicPr>
              <a:picLocks noChangeAspect="1"/>
            </p:cNvPicPr>
            <p:nvPr/>
          </p:nvPicPr>
          <p:blipFill>
            <a:blip r:embed="rId27">
              <a:lum bright="70000" contrast="-70000"/>
              <a:extLst>
                <a:ext uri="{28A0092B-C50C-407E-A947-70E740481C1C}">
                  <a14:useLocalDpi xmlns:a14="http://schemas.microsoft.com/office/drawing/2010/main" val="0"/>
                </a:ext>
              </a:extLst>
            </a:blip>
            <a:stretch>
              <a:fillRect/>
            </a:stretch>
          </p:blipFill>
          <p:spPr>
            <a:xfrm>
              <a:off x="6165109" y="5689971"/>
              <a:ext cx="279400" cy="190500"/>
            </a:xfrm>
            <a:prstGeom prst="rect">
              <a:avLst/>
            </a:prstGeom>
          </p:spPr>
        </p:pic>
        <p:pic>
          <p:nvPicPr>
            <p:cNvPr id="193" name="Picture 192"/>
            <p:cNvPicPr>
              <a:picLocks noChangeAspect="1"/>
            </p:cNvPicPr>
            <p:nvPr/>
          </p:nvPicPr>
          <p:blipFill>
            <a:blip r:embed="rId28">
              <a:lum bright="70000" contrast="-70000"/>
              <a:extLst>
                <a:ext uri="{28A0092B-C50C-407E-A947-70E740481C1C}">
                  <a14:useLocalDpi xmlns:a14="http://schemas.microsoft.com/office/drawing/2010/main" val="0"/>
                </a:ext>
              </a:extLst>
            </a:blip>
            <a:stretch>
              <a:fillRect/>
            </a:stretch>
          </p:blipFill>
          <p:spPr>
            <a:xfrm>
              <a:off x="7727535" y="5681103"/>
              <a:ext cx="279400" cy="190500"/>
            </a:xfrm>
            <a:prstGeom prst="rect">
              <a:avLst/>
            </a:prstGeom>
          </p:spPr>
        </p:pic>
        <p:pic>
          <p:nvPicPr>
            <p:cNvPr id="194" name="Picture 193"/>
            <p:cNvPicPr>
              <a:picLocks noChangeAspect="1"/>
            </p:cNvPicPr>
            <p:nvPr/>
          </p:nvPicPr>
          <p:blipFill>
            <a:blip r:embed="rId29">
              <a:lum bright="70000" contrast="-70000"/>
              <a:extLst>
                <a:ext uri="{28A0092B-C50C-407E-A947-70E740481C1C}">
                  <a14:useLocalDpi xmlns:a14="http://schemas.microsoft.com/office/drawing/2010/main" val="0"/>
                </a:ext>
              </a:extLst>
            </a:blip>
            <a:stretch>
              <a:fillRect/>
            </a:stretch>
          </p:blipFill>
          <p:spPr>
            <a:xfrm>
              <a:off x="1545351" y="5606841"/>
              <a:ext cx="822897" cy="277861"/>
            </a:xfrm>
            <a:prstGeom prst="rect">
              <a:avLst/>
            </a:prstGeom>
          </p:spPr>
        </p:pic>
        <p:pic>
          <p:nvPicPr>
            <p:cNvPr id="195" name="Picture 194"/>
            <p:cNvPicPr>
              <a:picLocks noChangeAspect="1"/>
            </p:cNvPicPr>
            <p:nvPr/>
          </p:nvPicPr>
          <p:blipFill>
            <a:blip r:embed="rId30">
              <a:lum bright="70000" contrast="-70000"/>
              <a:extLst>
                <a:ext uri="{28A0092B-C50C-407E-A947-70E740481C1C}">
                  <a14:useLocalDpi xmlns:a14="http://schemas.microsoft.com/office/drawing/2010/main" val="0"/>
                </a:ext>
              </a:extLst>
            </a:blip>
            <a:stretch>
              <a:fillRect/>
            </a:stretch>
          </p:blipFill>
          <p:spPr>
            <a:xfrm>
              <a:off x="363305" y="4991791"/>
              <a:ext cx="266700" cy="215900"/>
            </a:xfrm>
            <a:prstGeom prst="rect">
              <a:avLst/>
            </a:prstGeom>
          </p:spPr>
        </p:pic>
        <p:pic>
          <p:nvPicPr>
            <p:cNvPr id="196" name="Picture 195"/>
            <p:cNvPicPr>
              <a:picLocks noChangeAspect="1"/>
            </p:cNvPicPr>
            <p:nvPr/>
          </p:nvPicPr>
          <p:blipFill>
            <a:blip r:embed="rId31">
              <a:lum bright="70000" contrast="-70000"/>
              <a:extLst>
                <a:ext uri="{28A0092B-C50C-407E-A947-70E740481C1C}">
                  <a14:useLocalDpi xmlns:a14="http://schemas.microsoft.com/office/drawing/2010/main" val="0"/>
                </a:ext>
              </a:extLst>
            </a:blip>
            <a:stretch>
              <a:fillRect/>
            </a:stretch>
          </p:blipFill>
          <p:spPr>
            <a:xfrm>
              <a:off x="6300493" y="90685"/>
              <a:ext cx="1854669" cy="350116"/>
            </a:xfrm>
            <a:prstGeom prst="rect">
              <a:avLst/>
            </a:prstGeom>
          </p:spPr>
        </p:pic>
      </p:grpSp>
    </p:spTree>
    <p:extLst>
      <p:ext uri="{BB962C8B-B14F-4D97-AF65-F5344CB8AC3E}">
        <p14:creationId xmlns:p14="http://schemas.microsoft.com/office/powerpoint/2010/main" val="1560222215"/>
      </p:ext>
    </p:extLst>
  </p:cSld>
  <p:clrMapOvr>
    <a:masterClrMapping/>
  </p:clrMapOvr>
  <p:transition advClick="0">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t>Supervised Training</a:t>
            </a:r>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grpSp>
        <p:nvGrpSpPr>
          <p:cNvPr id="57" name="Group 56"/>
          <p:cNvGrpSpPr/>
          <p:nvPr/>
        </p:nvGrpSpPr>
        <p:grpSpPr>
          <a:xfrm>
            <a:off x="469816" y="1703894"/>
            <a:ext cx="7727480" cy="3758259"/>
            <a:chOff x="469816" y="1198710"/>
            <a:chExt cx="7727480" cy="3758259"/>
          </a:xfrm>
        </p:grpSpPr>
        <p:grpSp>
          <p:nvGrpSpPr>
            <p:cNvPr id="3" name="Group 2"/>
            <p:cNvGrpSpPr/>
            <p:nvPr/>
          </p:nvGrpSpPr>
          <p:grpSpPr>
            <a:xfrm>
              <a:off x="2094449" y="1198710"/>
              <a:ext cx="6102847" cy="3758259"/>
              <a:chOff x="2094449" y="1198710"/>
              <a:chExt cx="6102847" cy="3758259"/>
            </a:xfrm>
          </p:grpSpPr>
          <p:grpSp>
            <p:nvGrpSpPr>
              <p:cNvPr id="5" name="Group 4"/>
              <p:cNvGrpSpPr/>
              <p:nvPr/>
            </p:nvGrpSpPr>
            <p:grpSpPr>
              <a:xfrm>
                <a:off x="2753528" y="2244511"/>
                <a:ext cx="5443768" cy="2712458"/>
                <a:chOff x="3068192" y="4103486"/>
                <a:chExt cx="5443768" cy="2712458"/>
              </a:xfrm>
            </p:grpSpPr>
            <p:grpSp>
              <p:nvGrpSpPr>
                <p:cNvPr id="7" name="Group 6"/>
                <p:cNvGrpSpPr/>
                <p:nvPr/>
              </p:nvGrpSpPr>
              <p:grpSpPr>
                <a:xfrm>
                  <a:off x="3068192" y="4103486"/>
                  <a:ext cx="5423280" cy="1569660"/>
                  <a:chOff x="3115719" y="4123140"/>
                  <a:chExt cx="5423280" cy="1569660"/>
                </a:xfrm>
              </p:grpSpPr>
              <p:sp>
                <p:nvSpPr>
                  <p:cNvPr id="20" name="TextBox 19"/>
                  <p:cNvSpPr txBox="1"/>
                  <p:nvPr/>
                </p:nvSpPr>
                <p:spPr>
                  <a:xfrm>
                    <a:off x="3115719" y="4123140"/>
                    <a:ext cx="5423280"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alibri" charset="0"/>
                        <a:ea typeface="ＭＳ Ｐゴシック" charset="0"/>
                      </a:rPr>
                      <a:t>(       ,        )</a:t>
                    </a:r>
                  </a:p>
                </p:txBody>
              </p:sp>
              <p:sp>
                <p:nvSpPr>
                  <p:cNvPr id="21" name="Document 20"/>
                  <p:cNvSpPr/>
                  <p:nvPr/>
                </p:nvSpPr>
                <p:spPr>
                  <a:xfrm>
                    <a:off x="3691169" y="4554922"/>
                    <a:ext cx="1506308" cy="893484"/>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PRON </a:t>
                    </a:r>
                    <a:r>
                      <a:rPr kumimoji="0" lang="en-US" sz="1200" b="0" i="0" u="none" strike="noStrike" kern="1200" cap="none" spc="0" normalizeH="0" baseline="0" noProof="0" dirty="0">
                        <a:ln>
                          <a:noFill/>
                        </a:ln>
                        <a:solidFill>
                          <a:prstClr val="white"/>
                        </a:solidFill>
                        <a:effectLst/>
                        <a:uLnTx/>
                        <a:uFillTx/>
                        <a:latin typeface="Candara"/>
                        <a:ea typeface="+mn-ea"/>
                        <a:cs typeface="+mn-cs"/>
                      </a:rPr>
                      <a:t>AUX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VERB PROPN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grpSp>
                <p:nvGrpSpPr>
                  <p:cNvPr id="22" name="Group 21"/>
                  <p:cNvGrpSpPr/>
                  <p:nvPr/>
                </p:nvGrpSpPr>
                <p:grpSpPr>
                  <a:xfrm>
                    <a:off x="6139295" y="4554922"/>
                    <a:ext cx="1775060" cy="991100"/>
                    <a:chOff x="3954517" y="5776887"/>
                    <a:chExt cx="1775060" cy="991100"/>
                  </a:xfrm>
                </p:grpSpPr>
                <p:sp>
                  <p:nvSpPr>
                    <p:cNvPr id="23" name="Document 22"/>
                    <p:cNvSpPr/>
                    <p:nvPr/>
                  </p:nvSpPr>
                  <p:spPr>
                    <a:xfrm>
                      <a:off x="3954517" y="5776887"/>
                      <a:ext cx="1775060" cy="991100"/>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    </a:t>
                      </a:r>
                      <a:endParaRPr kumimoji="0" lang="en-US" sz="1200" b="0" i="0" u="none" strike="noStrike" kern="1200" cap="none" spc="0" normalizeH="0" baseline="0" noProof="0" dirty="0">
                        <a:ln>
                          <a:noFill/>
                        </a:ln>
                        <a:solidFill>
                          <a:srgbClr val="FFC000"/>
                        </a:solidFill>
                        <a:effectLst/>
                        <a:uLnTx/>
                        <a:uFillTx/>
                        <a:latin typeface="Candara"/>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grpSp>
                  <p:nvGrpSpPr>
                    <p:cNvPr id="24" name="Group 23"/>
                    <p:cNvGrpSpPr/>
                    <p:nvPr/>
                  </p:nvGrpSpPr>
                  <p:grpSpPr>
                    <a:xfrm>
                      <a:off x="4170197" y="5899969"/>
                      <a:ext cx="1529730" cy="774906"/>
                      <a:chOff x="1854149" y="3161529"/>
                      <a:chExt cx="5152990" cy="3069501"/>
                    </a:xfrm>
                  </p:grpSpPr>
                  <p:sp>
                    <p:nvSpPr>
                      <p:cNvPr id="25" name="Circular Arrow 24"/>
                      <p:cNvSpPr/>
                      <p:nvPr/>
                    </p:nvSpPr>
                    <p:spPr>
                      <a:xfrm flipH="1">
                        <a:off x="1854149" y="3282957"/>
                        <a:ext cx="1835607" cy="2826644"/>
                      </a:xfrm>
                      <a:prstGeom prst="circularArrow">
                        <a:avLst>
                          <a:gd name="adj1" fmla="val 805"/>
                          <a:gd name="adj2" fmla="val 717078"/>
                          <a:gd name="adj3" fmla="val 20507759"/>
                          <a:gd name="adj4" fmla="val 11180129"/>
                          <a:gd name="adj5" fmla="val 4067"/>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26" name="Circular Arrow 25"/>
                      <p:cNvSpPr/>
                      <p:nvPr/>
                    </p:nvSpPr>
                    <p:spPr>
                      <a:xfrm>
                        <a:off x="3591882" y="3161529"/>
                        <a:ext cx="2204889" cy="3069501"/>
                      </a:xfrm>
                      <a:prstGeom prst="circularArrow">
                        <a:avLst>
                          <a:gd name="adj1" fmla="val 805"/>
                          <a:gd name="adj2" fmla="val 714480"/>
                          <a:gd name="adj3" fmla="val 20507759"/>
                          <a:gd name="adj4" fmla="val 11180129"/>
                          <a:gd name="adj5" fmla="val 301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7" name="Circular Arrow 26"/>
                      <p:cNvSpPr/>
                      <p:nvPr/>
                    </p:nvSpPr>
                    <p:spPr>
                      <a:xfrm flipH="1">
                        <a:off x="2674653" y="3929948"/>
                        <a:ext cx="1030642" cy="1381225"/>
                      </a:xfrm>
                      <a:prstGeom prst="circularArrow">
                        <a:avLst>
                          <a:gd name="adj1" fmla="val 1459"/>
                          <a:gd name="adj2" fmla="val 714480"/>
                          <a:gd name="adj3" fmla="val 20811683"/>
                          <a:gd name="adj4" fmla="val 11180129"/>
                          <a:gd name="adj5" fmla="val 1505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8" name="Circular Arrow 27"/>
                      <p:cNvSpPr/>
                      <p:nvPr/>
                    </p:nvSpPr>
                    <p:spPr>
                      <a:xfrm flipH="1">
                        <a:off x="4619994" y="3982374"/>
                        <a:ext cx="790713" cy="1218233"/>
                      </a:xfrm>
                      <a:prstGeom prst="circularArrow">
                        <a:avLst>
                          <a:gd name="adj1" fmla="val 2100"/>
                          <a:gd name="adj2" fmla="val 604974"/>
                          <a:gd name="adj3" fmla="val 21218945"/>
                          <a:gd name="adj4" fmla="val 10763750"/>
                          <a:gd name="adj5" fmla="val 10185"/>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9" name="Circular Arrow 28"/>
                      <p:cNvSpPr/>
                      <p:nvPr/>
                    </p:nvSpPr>
                    <p:spPr>
                      <a:xfrm>
                        <a:off x="3660052" y="3553122"/>
                        <a:ext cx="1824497" cy="2111962"/>
                      </a:xfrm>
                      <a:prstGeom prst="circularArrow">
                        <a:avLst>
                          <a:gd name="adj1" fmla="val 932"/>
                          <a:gd name="adj2" fmla="val 930922"/>
                          <a:gd name="adj3" fmla="val 20632747"/>
                          <a:gd name="adj4" fmla="val 10974073"/>
                          <a:gd name="adj5" fmla="val 2119"/>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0" name="Circular Arrow 29"/>
                      <p:cNvSpPr/>
                      <p:nvPr/>
                    </p:nvSpPr>
                    <p:spPr>
                      <a:xfrm>
                        <a:off x="5629626" y="3644359"/>
                        <a:ext cx="1377513" cy="1952404"/>
                      </a:xfrm>
                      <a:prstGeom prst="circularArrow">
                        <a:avLst>
                          <a:gd name="adj1" fmla="val 1727"/>
                          <a:gd name="adj2" fmla="val 509870"/>
                          <a:gd name="adj3" fmla="val 20997498"/>
                          <a:gd name="adj4" fmla="val 11101486"/>
                          <a:gd name="adj5" fmla="val 11029"/>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grpSp>
            </p:grpSp>
            <p:grpSp>
              <p:nvGrpSpPr>
                <p:cNvPr id="8" name="Group 7"/>
                <p:cNvGrpSpPr/>
                <p:nvPr/>
              </p:nvGrpSpPr>
              <p:grpSpPr>
                <a:xfrm>
                  <a:off x="3088680" y="5246284"/>
                  <a:ext cx="5423280" cy="1569660"/>
                  <a:chOff x="3516263" y="4382244"/>
                  <a:chExt cx="5423280" cy="1569660"/>
                </a:xfrm>
              </p:grpSpPr>
              <p:sp>
                <p:nvSpPr>
                  <p:cNvPr id="9" name="TextBox 8"/>
                  <p:cNvSpPr txBox="1"/>
                  <p:nvPr/>
                </p:nvSpPr>
                <p:spPr>
                  <a:xfrm>
                    <a:off x="3516263" y="4382244"/>
                    <a:ext cx="5423280"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alibri" charset="0"/>
                        <a:ea typeface="ＭＳ Ｐゴシック" charset="0"/>
                      </a:rPr>
                      <a:t>(       ,        )</a:t>
                    </a:r>
                  </a:p>
                </p:txBody>
              </p:sp>
              <p:sp>
                <p:nvSpPr>
                  <p:cNvPr id="10" name="Document 9"/>
                  <p:cNvSpPr/>
                  <p:nvPr/>
                </p:nvSpPr>
                <p:spPr>
                  <a:xfrm>
                    <a:off x="4076611" y="4807218"/>
                    <a:ext cx="1486533" cy="873131"/>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VERB NOUN</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NOUN DET</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NOUN ADJ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grpSp>
                <p:nvGrpSpPr>
                  <p:cNvPr id="11" name="Group 10"/>
                  <p:cNvGrpSpPr/>
                  <p:nvPr/>
                </p:nvGrpSpPr>
                <p:grpSpPr>
                  <a:xfrm>
                    <a:off x="6524322" y="4767622"/>
                    <a:ext cx="1775060" cy="991100"/>
                    <a:chOff x="6524322" y="4767622"/>
                    <a:chExt cx="1775060" cy="991100"/>
                  </a:xfrm>
                </p:grpSpPr>
                <p:sp>
                  <p:nvSpPr>
                    <p:cNvPr id="12" name="Document 11"/>
                    <p:cNvSpPr/>
                    <p:nvPr/>
                  </p:nvSpPr>
                  <p:spPr>
                    <a:xfrm>
                      <a:off x="6524322" y="4767622"/>
                      <a:ext cx="1775060" cy="991100"/>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    </a:t>
                      </a:r>
                      <a:endParaRPr kumimoji="0" lang="en-US" sz="1200" b="0" i="0" u="none" strike="noStrike" kern="1200" cap="none" spc="0" normalizeH="0" baseline="0" noProof="0" dirty="0">
                        <a:ln>
                          <a:noFill/>
                        </a:ln>
                        <a:solidFill>
                          <a:srgbClr val="FFC000"/>
                        </a:solidFill>
                        <a:effectLst/>
                        <a:uLnTx/>
                        <a:uFillTx/>
                        <a:latin typeface="Candara"/>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grpSp>
                  <p:nvGrpSpPr>
                    <p:cNvPr id="13" name="Group 12"/>
                    <p:cNvGrpSpPr/>
                    <p:nvPr/>
                  </p:nvGrpSpPr>
                  <p:grpSpPr>
                    <a:xfrm>
                      <a:off x="6739342" y="4842259"/>
                      <a:ext cx="1476888" cy="774906"/>
                      <a:chOff x="1854149" y="3161529"/>
                      <a:chExt cx="5152990" cy="3069501"/>
                    </a:xfrm>
                  </p:grpSpPr>
                  <p:sp>
                    <p:nvSpPr>
                      <p:cNvPr id="14" name="Circular Arrow 13"/>
                      <p:cNvSpPr/>
                      <p:nvPr/>
                    </p:nvSpPr>
                    <p:spPr>
                      <a:xfrm flipH="1">
                        <a:off x="1854149" y="3282957"/>
                        <a:ext cx="1835607" cy="2826644"/>
                      </a:xfrm>
                      <a:prstGeom prst="circularArrow">
                        <a:avLst>
                          <a:gd name="adj1" fmla="val 805"/>
                          <a:gd name="adj2" fmla="val 717078"/>
                          <a:gd name="adj3" fmla="val 20507759"/>
                          <a:gd name="adj4" fmla="val 11180129"/>
                          <a:gd name="adj5" fmla="val 4067"/>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5" name="Circular Arrow 14"/>
                      <p:cNvSpPr/>
                      <p:nvPr/>
                    </p:nvSpPr>
                    <p:spPr>
                      <a:xfrm>
                        <a:off x="3591882" y="3161529"/>
                        <a:ext cx="2204889" cy="3069501"/>
                      </a:xfrm>
                      <a:prstGeom prst="circularArrow">
                        <a:avLst>
                          <a:gd name="adj1" fmla="val 805"/>
                          <a:gd name="adj2" fmla="val 714480"/>
                          <a:gd name="adj3" fmla="val 20507759"/>
                          <a:gd name="adj4" fmla="val 11180129"/>
                          <a:gd name="adj5" fmla="val 301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6" name="Circular Arrow 15"/>
                      <p:cNvSpPr/>
                      <p:nvPr/>
                    </p:nvSpPr>
                    <p:spPr>
                      <a:xfrm flipH="1">
                        <a:off x="2674653" y="3929948"/>
                        <a:ext cx="1030642" cy="1381225"/>
                      </a:xfrm>
                      <a:prstGeom prst="circularArrow">
                        <a:avLst>
                          <a:gd name="adj1" fmla="val 1459"/>
                          <a:gd name="adj2" fmla="val 714480"/>
                          <a:gd name="adj3" fmla="val 20811683"/>
                          <a:gd name="adj4" fmla="val 11180129"/>
                          <a:gd name="adj5" fmla="val 1505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7" name="Circular Arrow 16"/>
                      <p:cNvSpPr/>
                      <p:nvPr/>
                    </p:nvSpPr>
                    <p:spPr>
                      <a:xfrm>
                        <a:off x="4563577" y="3887802"/>
                        <a:ext cx="901468" cy="1218233"/>
                      </a:xfrm>
                      <a:prstGeom prst="circularArrow">
                        <a:avLst>
                          <a:gd name="adj1" fmla="val 2100"/>
                          <a:gd name="adj2" fmla="val 604974"/>
                          <a:gd name="adj3" fmla="val 21218945"/>
                          <a:gd name="adj4" fmla="val 10763750"/>
                          <a:gd name="adj5" fmla="val 10185"/>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8" name="Circular Arrow 17"/>
                      <p:cNvSpPr/>
                      <p:nvPr/>
                    </p:nvSpPr>
                    <p:spPr>
                      <a:xfrm>
                        <a:off x="3705298" y="4001621"/>
                        <a:ext cx="917226" cy="1139181"/>
                      </a:xfrm>
                      <a:prstGeom prst="circularArrow">
                        <a:avLst>
                          <a:gd name="adj1" fmla="val 1615"/>
                          <a:gd name="adj2" fmla="val 714480"/>
                          <a:gd name="adj3" fmla="val 20546635"/>
                          <a:gd name="adj4" fmla="val 10974073"/>
                          <a:gd name="adj5" fmla="val 2970"/>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9" name="Circular Arrow 18"/>
                      <p:cNvSpPr/>
                      <p:nvPr/>
                    </p:nvSpPr>
                    <p:spPr>
                      <a:xfrm>
                        <a:off x="5629626" y="3644359"/>
                        <a:ext cx="1377513" cy="1952404"/>
                      </a:xfrm>
                      <a:prstGeom prst="circularArrow">
                        <a:avLst>
                          <a:gd name="adj1" fmla="val 1727"/>
                          <a:gd name="adj2" fmla="val 509870"/>
                          <a:gd name="adj3" fmla="val 20997498"/>
                          <a:gd name="adj4" fmla="val 11101486"/>
                          <a:gd name="adj5" fmla="val 11029"/>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grpSp>
            </p:grpSp>
          </p:grpSp>
          <p:grpSp>
            <p:nvGrpSpPr>
              <p:cNvPr id="38" name="Group 37"/>
              <p:cNvGrpSpPr/>
              <p:nvPr/>
            </p:nvGrpSpPr>
            <p:grpSpPr>
              <a:xfrm>
                <a:off x="2094449" y="1198710"/>
                <a:ext cx="2103333" cy="846403"/>
                <a:chOff x="367249" y="1057305"/>
                <a:chExt cx="2103333" cy="846403"/>
              </a:xfrm>
            </p:grpSpPr>
            <p:sp>
              <p:nvSpPr>
                <p:cNvPr id="34" name="TextBox 33"/>
                <p:cNvSpPr txBox="1"/>
                <p:nvPr/>
              </p:nvSpPr>
              <p:spPr>
                <a:xfrm>
                  <a:off x="367249" y="1057305"/>
                  <a:ext cx="2103333"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POS-corpus</a:t>
                  </a:r>
                </a:p>
              </p:txBody>
            </p:sp>
            <p:sp>
              <p:nvSpPr>
                <p:cNvPr id="36" name="Up Arrow 35"/>
                <p:cNvSpPr/>
                <p:nvPr/>
              </p:nvSpPr>
              <p:spPr>
                <a:xfrm rot="7624872">
                  <a:off x="1625590" y="1424484"/>
                  <a:ext cx="198762" cy="759686"/>
                </a:xfrm>
                <a:prstGeom prst="upArrow">
                  <a:avLst>
                    <a:gd name="adj1" fmla="val 2933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ndara"/>
                    <a:ea typeface="+mn-ea"/>
                    <a:cs typeface="+mn-cs"/>
                  </a:endParaRPr>
                </a:p>
              </p:txBody>
            </p:sp>
          </p:grpSp>
        </p:grpSp>
        <p:sp>
          <p:nvSpPr>
            <p:cNvPr id="40" name="TextBox 39"/>
            <p:cNvSpPr txBox="1"/>
            <p:nvPr/>
          </p:nvSpPr>
          <p:spPr>
            <a:xfrm>
              <a:off x="469816" y="2731307"/>
              <a:ext cx="2122361" cy="59606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Language 1</a:t>
              </a:r>
            </a:p>
          </p:txBody>
        </p:sp>
        <p:sp>
          <p:nvSpPr>
            <p:cNvPr id="41" name="TextBox 40"/>
            <p:cNvSpPr txBox="1"/>
            <p:nvPr/>
          </p:nvSpPr>
          <p:spPr>
            <a:xfrm>
              <a:off x="469816" y="3923273"/>
              <a:ext cx="2074542"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Language 2</a:t>
              </a:r>
            </a:p>
          </p:txBody>
        </p:sp>
      </p:grpSp>
      <p:sp>
        <p:nvSpPr>
          <p:cNvPr id="42" name="TextBox 41"/>
          <p:cNvSpPr txBox="1"/>
          <p:nvPr/>
        </p:nvSpPr>
        <p:spPr>
          <a:xfrm>
            <a:off x="1179487" y="5072076"/>
            <a:ext cx="288862"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p:txBody>
      </p:sp>
      <p:sp>
        <p:nvSpPr>
          <p:cNvPr id="43" name="TextBox 42"/>
          <p:cNvSpPr txBox="1"/>
          <p:nvPr/>
        </p:nvSpPr>
        <p:spPr>
          <a:xfrm>
            <a:off x="4855606" y="5212140"/>
            <a:ext cx="288862"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p:txBody>
      </p:sp>
      <p:sp>
        <p:nvSpPr>
          <p:cNvPr id="58" name="TextBox 57"/>
          <p:cNvSpPr txBox="1"/>
          <p:nvPr/>
        </p:nvSpPr>
        <p:spPr>
          <a:xfrm>
            <a:off x="2774016" y="2423950"/>
            <a:ext cx="1423788"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           </a:t>
            </a:r>
            <a:r>
              <a:rPr kumimoji="0" lang="en-US" sz="3200" b="0" i="0" u="none" strike="noStrike" kern="1200" cap="none" spc="0" normalizeH="0" baseline="0" noProof="0" dirty="0" err="1">
                <a:ln>
                  <a:noFill/>
                </a:ln>
                <a:solidFill>
                  <a:prstClr val="white"/>
                </a:solidFill>
                <a:effectLst/>
                <a:uLnTx/>
                <a:uFillTx/>
                <a:latin typeface="Calibri" charset="0"/>
                <a:ea typeface="ＭＳ Ｐゴシック" charset="0"/>
              </a:rPr>
              <a:t>ũ</a:t>
            </a:r>
            <a:endParaRPr kumimoji="0" lang="en-US" sz="32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45" name="TextBox 44"/>
          <p:cNvSpPr txBox="1"/>
          <p:nvPr/>
        </p:nvSpPr>
        <p:spPr>
          <a:xfrm>
            <a:off x="6268793" y="1630434"/>
            <a:ext cx="2479590"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POS-treebank</a:t>
            </a:r>
          </a:p>
        </p:txBody>
      </p:sp>
      <p:sp>
        <p:nvSpPr>
          <p:cNvPr id="46" name="Up Arrow 45"/>
          <p:cNvSpPr/>
          <p:nvPr/>
        </p:nvSpPr>
        <p:spPr>
          <a:xfrm rot="13276680">
            <a:off x="7088605" y="2089963"/>
            <a:ext cx="226322" cy="495360"/>
          </a:xfrm>
          <a:prstGeom prst="upArrow">
            <a:avLst>
              <a:gd name="adj1" fmla="val 2933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ndara"/>
              <a:ea typeface="+mn-ea"/>
              <a:cs typeface="+mn-cs"/>
            </a:endParaRPr>
          </a:p>
        </p:txBody>
      </p:sp>
      <p:sp>
        <p:nvSpPr>
          <p:cNvPr id="47" name="TextBox 46"/>
          <p:cNvSpPr txBox="1"/>
          <p:nvPr/>
        </p:nvSpPr>
        <p:spPr>
          <a:xfrm>
            <a:off x="4641587" y="2435074"/>
            <a:ext cx="2953053" cy="584775"/>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           (x̃, y)-pairs</a:t>
            </a:r>
          </a:p>
        </p:txBody>
      </p:sp>
    </p:spTree>
    <p:extLst>
      <p:ext uri="{BB962C8B-B14F-4D97-AF65-F5344CB8AC3E}">
        <p14:creationId xmlns:p14="http://schemas.microsoft.com/office/powerpoint/2010/main" val="18854195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sp>
        <p:nvSpPr>
          <p:cNvPr id="16" name="Title 1"/>
          <p:cNvSpPr>
            <a:spLocks noGrp="1"/>
          </p:cNvSpPr>
          <p:nvPr>
            <p:ph type="title"/>
          </p:nvPr>
        </p:nvSpPr>
        <p:spPr>
          <a:xfrm>
            <a:off x="457200" y="274638"/>
            <a:ext cx="8229600" cy="1143000"/>
          </a:xfrm>
        </p:spPr>
        <p:txBody>
          <a:bodyPr>
            <a:normAutofit/>
          </a:bodyPr>
          <a:lstStyle/>
          <a:p>
            <a:r>
              <a:rPr lang="en-US" altLang="zh-CN" dirty="0"/>
              <a:t>Avg. Parsing Performance</a:t>
            </a:r>
            <a:endParaRPr lang="en-US" dirty="0"/>
          </a:p>
        </p:txBody>
      </p:sp>
      <p:graphicFrame>
        <p:nvGraphicFramePr>
          <p:cNvPr id="15" name="Chart 14"/>
          <p:cNvGraphicFramePr/>
          <p:nvPr>
            <p:extLst/>
          </p:nvPr>
        </p:nvGraphicFramePr>
        <p:xfrm>
          <a:off x="1114278" y="1328730"/>
          <a:ext cx="774192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4" name="Rectangle 33"/>
          <p:cNvSpPr/>
          <p:nvPr/>
        </p:nvSpPr>
        <p:spPr>
          <a:xfrm>
            <a:off x="4223997" y="1529907"/>
            <a:ext cx="649531" cy="13521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3" name="Rectangle 32"/>
          <p:cNvSpPr/>
          <p:nvPr/>
        </p:nvSpPr>
        <p:spPr>
          <a:xfrm>
            <a:off x="3064358" y="1792579"/>
            <a:ext cx="649531" cy="13904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6" name="Rectangle 35"/>
          <p:cNvSpPr/>
          <p:nvPr/>
        </p:nvSpPr>
        <p:spPr>
          <a:xfrm>
            <a:off x="5390269" y="1535482"/>
            <a:ext cx="649531" cy="152023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nvPr>
            </p:nvGraphicFramePr>
            <p:xfrm>
              <a:off x="162346" y="5403079"/>
              <a:ext cx="7336026" cy="1036320"/>
            </p:xfrm>
            <a:graphic>
              <a:graphicData uri="http://schemas.openxmlformats.org/drawingml/2006/table">
                <a:tbl>
                  <a:tblPr firstRow="1" bandRow="1">
                    <a:tableStyleId>{5940675A-B579-460E-94D1-54222C63F5DA}</a:tableStyleId>
                  </a:tblPr>
                  <a:tblGrid>
                    <a:gridCol w="1481816">
                      <a:extLst>
                        <a:ext uri="{9D8B030D-6E8A-4147-A177-3AD203B41FA5}">
                          <a16:colId xmlns:a16="http://schemas.microsoft.com/office/drawing/2014/main" val="20000"/>
                        </a:ext>
                      </a:extLst>
                    </a:gridCol>
                    <a:gridCol w="1170842">
                      <a:extLst>
                        <a:ext uri="{9D8B030D-6E8A-4147-A177-3AD203B41FA5}">
                          <a16:colId xmlns:a16="http://schemas.microsoft.com/office/drawing/2014/main" val="20001"/>
                        </a:ext>
                      </a:extLst>
                    </a:gridCol>
                    <a:gridCol w="1170842">
                      <a:extLst>
                        <a:ext uri="{9D8B030D-6E8A-4147-A177-3AD203B41FA5}">
                          <a16:colId xmlns:a16="http://schemas.microsoft.com/office/drawing/2014/main" val="20002"/>
                        </a:ext>
                      </a:extLst>
                    </a:gridCol>
                    <a:gridCol w="1170842">
                      <a:extLst>
                        <a:ext uri="{9D8B030D-6E8A-4147-A177-3AD203B41FA5}">
                          <a16:colId xmlns:a16="http://schemas.microsoft.com/office/drawing/2014/main" val="20003"/>
                        </a:ext>
                      </a:extLst>
                    </a:gridCol>
                    <a:gridCol w="1170842">
                      <a:extLst>
                        <a:ext uri="{9D8B030D-6E8A-4147-A177-3AD203B41FA5}">
                          <a16:colId xmlns:a16="http://schemas.microsoft.com/office/drawing/2014/main" val="20004"/>
                        </a:ext>
                      </a:extLst>
                    </a:gridCol>
                    <a:gridCol w="1170842">
                      <a:extLst>
                        <a:ext uri="{9D8B030D-6E8A-4147-A177-3AD203B41FA5}">
                          <a16:colId xmlns:a16="http://schemas.microsoft.com/office/drawing/2014/main" val="20005"/>
                        </a:ext>
                      </a:extLst>
                    </a:gridCol>
                  </a:tblGrid>
                  <a:tr h="518160">
                    <a:tc>
                      <a:txBody>
                        <a:bodyPr/>
                        <a:lstStyle/>
                        <a:p>
                          <a:pPr/>
                          <a14:m>
                            <m:oMathPara xmlns:m="http://schemas.openxmlformats.org/officeDocument/2006/math">
                              <m:oMathParaPr>
                                <m:jc m:val="centerGroup"/>
                              </m:oMathParaPr>
                              <m:oMath xmlns:m="http://schemas.openxmlformats.org/officeDocument/2006/math">
                                <m:sSub>
                                  <m:sSubPr>
                                    <m:ctrlPr>
                                      <a:rPr lang="en-US" altLang="zh-CN" sz="2800" i="1" smtClean="0">
                                        <a:solidFill>
                                          <a:schemeClr val="tx1"/>
                                        </a:solidFill>
                                        <a:latin typeface="Cambria Math" panose="02040503050406030204" pitchFamily="18" charset="0"/>
                                      </a:rPr>
                                    </m:ctrlPr>
                                  </m:sSubPr>
                                  <m:e>
                                    <m:r>
                                      <m:rPr>
                                        <m:sty m:val="p"/>
                                      </m:rPr>
                                      <a:rPr lang="en-US" altLang="zh-CN" sz="2800" i="0">
                                        <a:solidFill>
                                          <a:schemeClr val="tx1"/>
                                        </a:solidFill>
                                        <a:latin typeface="Cambria Math" charset="0"/>
                                      </a:rPr>
                                      <m:t>T</m:t>
                                    </m:r>
                                  </m:e>
                                  <m:sub>
                                    <m:r>
                                      <m:rPr>
                                        <m:sty m:val="p"/>
                                      </m:rPr>
                                      <a:rPr lang="en-US" altLang="zh-CN" sz="2800" i="0">
                                        <a:solidFill>
                                          <a:schemeClr val="tx1"/>
                                        </a:solidFill>
                                        <a:latin typeface="Cambria Math" charset="0"/>
                                        <a:ea typeface="Cambria Math" charset="0"/>
                                        <a:cs typeface="Cambria Math" charset="0"/>
                                      </a:rPr>
                                      <m:t>θ</m:t>
                                    </m:r>
                                  </m:sub>
                                </m:sSub>
                              </m:oMath>
                            </m:oMathPara>
                          </a14:m>
                          <a:endParaRPr lang="en-US" sz="2800" dirty="0"/>
                        </a:p>
                      </a:txBody>
                      <a:tcPr/>
                    </a:tc>
                    <a:tc>
                      <a:txBody>
                        <a:bodyPr/>
                        <a:lstStyle/>
                        <a:p>
                          <a:endParaRPr lang="en-US" sz="2800" dirty="0"/>
                        </a:p>
                      </a:txBody>
                      <a:tcPr/>
                    </a:tc>
                    <a:tc>
                      <a:txBody>
                        <a:bodyPr/>
                        <a:lstStyle/>
                        <a:p>
                          <a:endParaRPr lang="en-US" sz="2800" b="0" dirty="0"/>
                        </a:p>
                      </a:txBody>
                      <a:tcPr/>
                    </a:tc>
                    <a:tc>
                      <a:txBody>
                        <a:bodyPr/>
                        <a:lstStyle/>
                        <a:p>
                          <a:endParaRPr lang="en-US" sz="2800" dirty="0"/>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10000"/>
                      </a:ext>
                    </a:extLst>
                  </a:tr>
                  <a:tr h="518160">
                    <a:tc>
                      <a:txBody>
                        <a:bodyPr/>
                        <a:lstStyle/>
                        <a:p>
                          <a:r>
                            <a:rPr lang="en-US" altLang="zh-CN" sz="2800" baseline="0" dirty="0"/>
                            <a:t> </a:t>
                          </a:r>
                          <a:r>
                            <a:rPr lang="en-US" altLang="zh-CN" sz="2000" dirty="0"/>
                            <a:t>Syn.</a:t>
                          </a:r>
                          <a:r>
                            <a:rPr lang="en-US" altLang="zh-CN" sz="2000" baseline="0" dirty="0"/>
                            <a:t> Lang.</a:t>
                          </a:r>
                          <a:endParaRPr lang="en-US" sz="2000" dirty="0"/>
                        </a:p>
                      </a:txBody>
                      <a:tcPr/>
                    </a:tc>
                    <a:tc>
                      <a:txBody>
                        <a:bodyPr/>
                        <a:lstStyle/>
                        <a:p>
                          <a:endParaRPr lang="en-US" sz="2800" dirty="0"/>
                        </a:p>
                      </a:txBody>
                      <a:tcPr/>
                    </a:tc>
                    <a:tc>
                      <a:txBody>
                        <a:bodyPr/>
                        <a:lstStyle/>
                        <a:p>
                          <a:endParaRPr lang="en-US" sz="2800" dirty="0"/>
                        </a:p>
                      </a:txBody>
                      <a:tcPr/>
                    </a:tc>
                    <a:tc>
                      <a:txBody>
                        <a:bodyPr/>
                        <a:lstStyle/>
                        <a:p>
                          <a:endParaRPr lang="en-US" sz="2800" dirty="0"/>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10001"/>
                      </a:ext>
                    </a:extLst>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415507202"/>
                  </p:ext>
                </p:extLst>
              </p:nvPr>
            </p:nvGraphicFramePr>
            <p:xfrm>
              <a:off x="162346" y="5403079"/>
              <a:ext cx="7336026" cy="1036320"/>
            </p:xfrm>
            <a:graphic>
              <a:graphicData uri="http://schemas.openxmlformats.org/drawingml/2006/table">
                <a:tbl>
                  <a:tblPr firstRow="1" bandRow="1">
                    <a:tableStyleId>{5940675A-B579-460E-94D1-54222C63F5DA}</a:tableStyleId>
                  </a:tblPr>
                  <a:tblGrid>
                    <a:gridCol w="1481816"/>
                    <a:gridCol w="1170842"/>
                    <a:gridCol w="1170842"/>
                    <a:gridCol w="1170842"/>
                    <a:gridCol w="1170842"/>
                    <a:gridCol w="1170842"/>
                  </a:tblGrid>
                  <a:tr h="518160">
                    <a:tc>
                      <a:txBody>
                        <a:bodyPr/>
                        <a:lstStyle/>
                        <a:p>
                          <a:endParaRPr lang="en-US"/>
                        </a:p>
                      </a:txBody>
                      <a:tcPr>
                        <a:blipFill rotWithShape="0">
                          <a:blip r:embed="rId4"/>
                          <a:stretch>
                            <a:fillRect l="-412" t="-1163" r="-396708" b="-112791"/>
                          </a:stretch>
                        </a:blipFill>
                      </a:tcPr>
                    </a:tc>
                    <a:tc>
                      <a:txBody>
                        <a:bodyPr/>
                        <a:lstStyle/>
                        <a:p>
                          <a:endParaRPr lang="en-US" sz="2800" dirty="0"/>
                        </a:p>
                      </a:txBody>
                      <a:tcPr/>
                    </a:tc>
                    <a:tc>
                      <a:txBody>
                        <a:bodyPr/>
                        <a:lstStyle/>
                        <a:p>
                          <a:endParaRPr lang="en-US" sz="2800" b="0" dirty="0"/>
                        </a:p>
                      </a:txBody>
                      <a:tcPr/>
                    </a:tc>
                    <a:tc>
                      <a:txBody>
                        <a:bodyPr/>
                        <a:lstStyle/>
                        <a:p>
                          <a:endParaRPr lang="en-US" sz="2800" dirty="0"/>
                        </a:p>
                      </a:txBody>
                      <a:tcPr/>
                    </a:tc>
                    <a:tc>
                      <a:txBody>
                        <a:bodyPr/>
                        <a:lstStyle/>
                        <a:p>
                          <a:endParaRPr lang="en-US" sz="2800" dirty="0"/>
                        </a:p>
                      </a:txBody>
                      <a:tcPr/>
                    </a:tc>
                    <a:tc>
                      <a:txBody>
                        <a:bodyPr/>
                        <a:lstStyle/>
                        <a:p>
                          <a:endParaRPr lang="en-US" sz="2800" dirty="0"/>
                        </a:p>
                      </a:txBody>
                      <a:tcPr/>
                    </a:tc>
                  </a:tr>
                  <a:tr h="518160">
                    <a:tc>
                      <a:txBody>
                        <a:bodyPr/>
                        <a:lstStyle/>
                        <a:p>
                          <a:r>
                            <a:rPr lang="en-US" altLang="zh-CN" sz="2800" baseline="0" dirty="0" smtClean="0"/>
                            <a:t> </a:t>
                          </a:r>
                          <a:r>
                            <a:rPr lang="en-US" altLang="zh-CN" sz="2000" dirty="0" smtClean="0"/>
                            <a:t>Syn.</a:t>
                          </a:r>
                          <a:r>
                            <a:rPr lang="en-US" altLang="zh-CN" sz="2000" baseline="0" dirty="0" smtClean="0"/>
                            <a:t> Lang.</a:t>
                          </a:r>
                          <a:endParaRPr lang="en-US" sz="2000" dirty="0"/>
                        </a:p>
                      </a:txBody>
                      <a:tcPr/>
                    </a:tc>
                    <a:tc>
                      <a:txBody>
                        <a:bodyPr/>
                        <a:lstStyle/>
                        <a:p>
                          <a:endParaRPr lang="en-US" sz="2800" dirty="0"/>
                        </a:p>
                      </a:txBody>
                      <a:tcPr/>
                    </a:tc>
                    <a:tc>
                      <a:txBody>
                        <a:bodyPr/>
                        <a:lstStyle/>
                        <a:p>
                          <a:endParaRPr lang="en-US" sz="2800" dirty="0"/>
                        </a:p>
                      </a:txBody>
                      <a:tcPr/>
                    </a:tc>
                    <a:tc>
                      <a:txBody>
                        <a:bodyPr/>
                        <a:lstStyle/>
                        <a:p>
                          <a:endParaRPr lang="en-US" sz="2800" dirty="0"/>
                        </a:p>
                      </a:txBody>
                      <a:tcPr/>
                    </a:tc>
                    <a:tc>
                      <a:txBody>
                        <a:bodyPr/>
                        <a:lstStyle/>
                        <a:p>
                          <a:endParaRPr lang="en-US" sz="2800" dirty="0"/>
                        </a:p>
                      </a:txBody>
                      <a:tcPr/>
                    </a:tc>
                    <a:tc>
                      <a:txBody>
                        <a:bodyPr/>
                        <a:lstStyle/>
                        <a:p>
                          <a:endParaRPr lang="en-US" sz="2800" dirty="0"/>
                        </a:p>
                      </a:txBody>
                      <a:tcPr/>
                    </a:tc>
                  </a:tr>
                </a:tbl>
              </a:graphicData>
            </a:graphic>
          </p:graphicFrame>
        </mc:Fallback>
      </mc:AlternateContent>
      <p:sp>
        <p:nvSpPr>
          <p:cNvPr id="39" name="Rectangle 38"/>
          <p:cNvSpPr/>
          <p:nvPr/>
        </p:nvSpPr>
        <p:spPr>
          <a:xfrm>
            <a:off x="6586826" y="3217762"/>
            <a:ext cx="649531" cy="142368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40" name="Rectangle 39"/>
          <p:cNvSpPr/>
          <p:nvPr/>
        </p:nvSpPr>
        <p:spPr>
          <a:xfrm>
            <a:off x="7766640" y="3356659"/>
            <a:ext cx="649531" cy="3524491"/>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41" name="Rectangle 40"/>
          <p:cNvSpPr/>
          <p:nvPr/>
        </p:nvSpPr>
        <p:spPr>
          <a:xfrm>
            <a:off x="1962832" y="5426297"/>
            <a:ext cx="569387"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rPr>
              <a:t>✘</a:t>
            </a:r>
          </a:p>
        </p:txBody>
      </p:sp>
      <p:sp>
        <p:nvSpPr>
          <p:cNvPr id="43" name="Rectangle 42"/>
          <p:cNvSpPr/>
          <p:nvPr/>
        </p:nvSpPr>
        <p:spPr>
          <a:xfrm>
            <a:off x="1945246" y="5984914"/>
            <a:ext cx="569387"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rPr>
              <a:t>✘</a:t>
            </a:r>
          </a:p>
        </p:txBody>
      </p:sp>
      <p:grpSp>
        <p:nvGrpSpPr>
          <p:cNvPr id="13" name="Group 12"/>
          <p:cNvGrpSpPr/>
          <p:nvPr/>
        </p:nvGrpSpPr>
        <p:grpSpPr>
          <a:xfrm>
            <a:off x="4304513" y="5398648"/>
            <a:ext cx="571203" cy="1048174"/>
            <a:chOff x="4304513" y="5398648"/>
            <a:chExt cx="571203" cy="1048174"/>
          </a:xfrm>
        </p:grpSpPr>
        <p:sp>
          <p:nvSpPr>
            <p:cNvPr id="44" name="Rectangle 43"/>
            <p:cNvSpPr/>
            <p:nvPr/>
          </p:nvSpPr>
          <p:spPr>
            <a:xfrm>
              <a:off x="4304513" y="5398648"/>
              <a:ext cx="569387"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45" name="Rectangle 44"/>
            <p:cNvSpPr/>
            <p:nvPr/>
          </p:nvSpPr>
          <p:spPr>
            <a:xfrm>
              <a:off x="4306329" y="5892824"/>
              <a:ext cx="569387"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grpSp>
        <p:nvGrpSpPr>
          <p:cNvPr id="19" name="Group 18"/>
          <p:cNvGrpSpPr/>
          <p:nvPr/>
        </p:nvGrpSpPr>
        <p:grpSpPr>
          <a:xfrm>
            <a:off x="6658616" y="5392730"/>
            <a:ext cx="569387" cy="1054092"/>
            <a:chOff x="6658616" y="5392730"/>
            <a:chExt cx="569387" cy="1054092"/>
          </a:xfrm>
        </p:grpSpPr>
        <p:sp>
          <p:nvSpPr>
            <p:cNvPr id="47" name="Rectangle 46"/>
            <p:cNvSpPr/>
            <p:nvPr/>
          </p:nvSpPr>
          <p:spPr>
            <a:xfrm>
              <a:off x="6658616" y="5392730"/>
              <a:ext cx="569387"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48" name="Rectangle 47"/>
            <p:cNvSpPr/>
            <p:nvPr/>
          </p:nvSpPr>
          <p:spPr>
            <a:xfrm>
              <a:off x="6658616" y="5892824"/>
              <a:ext cx="569387"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grpSp>
        <p:nvGrpSpPr>
          <p:cNvPr id="12" name="Group 11"/>
          <p:cNvGrpSpPr/>
          <p:nvPr/>
        </p:nvGrpSpPr>
        <p:grpSpPr>
          <a:xfrm>
            <a:off x="3116310" y="5373908"/>
            <a:ext cx="597579" cy="1126818"/>
            <a:chOff x="3116310" y="5373908"/>
            <a:chExt cx="597579" cy="1126818"/>
          </a:xfrm>
        </p:grpSpPr>
        <p:sp>
          <p:nvSpPr>
            <p:cNvPr id="42" name="Rectangle 41"/>
            <p:cNvSpPr/>
            <p:nvPr/>
          </p:nvSpPr>
          <p:spPr>
            <a:xfrm>
              <a:off x="3144502" y="5373908"/>
              <a:ext cx="569387"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49" name="Rectangle 48"/>
            <p:cNvSpPr/>
            <p:nvPr/>
          </p:nvSpPr>
          <p:spPr>
            <a:xfrm>
              <a:off x="3116310" y="5946728"/>
              <a:ext cx="569387"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rPr>
                <a:t>✘</a:t>
              </a:r>
            </a:p>
          </p:txBody>
        </p:sp>
      </p:grpSp>
      <p:grpSp>
        <p:nvGrpSpPr>
          <p:cNvPr id="14" name="Group 13"/>
          <p:cNvGrpSpPr/>
          <p:nvPr/>
        </p:nvGrpSpPr>
        <p:grpSpPr>
          <a:xfrm>
            <a:off x="5363703" y="5434574"/>
            <a:ext cx="763351" cy="1047330"/>
            <a:chOff x="5363703" y="5434574"/>
            <a:chExt cx="763351" cy="1047330"/>
          </a:xfrm>
        </p:grpSpPr>
        <p:sp>
          <p:nvSpPr>
            <p:cNvPr id="46" name="Rectangle 45"/>
            <p:cNvSpPr/>
            <p:nvPr/>
          </p:nvSpPr>
          <p:spPr>
            <a:xfrm>
              <a:off x="5470413" y="5927906"/>
              <a:ext cx="569387"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50" name="Rectangle 49"/>
            <p:cNvSpPr/>
            <p:nvPr/>
          </p:nvSpPr>
          <p:spPr>
            <a:xfrm>
              <a:off x="5363703" y="5434574"/>
              <a:ext cx="76335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ndara"/>
                  <a:ea typeface="Abadi MT Condensed Extra Bold" charset="0"/>
                  <a:cs typeface="Abadi MT Condensed Extra Bold" charset="0"/>
                </a:rPr>
                <a:t>gold</a:t>
              </a:r>
              <a:endParaRPr kumimoji="0" lang="en-US" sz="2400" b="0" i="0" u="none" strike="noStrike" kern="1200" cap="none" spc="0" normalizeH="0" baseline="0" noProof="0" dirty="0">
                <a:ln>
                  <a:noFill/>
                </a:ln>
                <a:solidFill>
                  <a:srgbClr val="FFFF00"/>
                </a:solidFill>
                <a:effectLst/>
                <a:uLnTx/>
                <a:uFillTx/>
                <a:latin typeface="Candara"/>
                <a:ea typeface="ＭＳ Ｐゴシック" charset="0"/>
              </a:endParaRPr>
            </a:p>
          </p:txBody>
        </p:sp>
      </p:grpSp>
      <p:sp>
        <p:nvSpPr>
          <p:cNvPr id="51" name="Rectangle 50"/>
          <p:cNvSpPr/>
          <p:nvPr/>
        </p:nvSpPr>
        <p:spPr>
          <a:xfrm>
            <a:off x="6319844" y="2894568"/>
            <a:ext cx="1178528"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ndara"/>
                <a:ea typeface="Abadi MT Condensed Extra Bold" charset="0"/>
                <a:cs typeface="Abadi MT Condensed Extra Bold" charset="0"/>
              </a:rPr>
              <a:t>Noisy POS</a:t>
            </a:r>
            <a:endParaRPr kumimoji="0" lang="en-US" sz="1800" b="0" i="0" u="none" strike="noStrike" kern="1200" cap="none" spc="0" normalizeH="0" baseline="0" noProof="0" dirty="0">
              <a:ln>
                <a:noFill/>
              </a:ln>
              <a:solidFill>
                <a:srgbClr val="FFC000"/>
              </a:solidFill>
              <a:effectLst/>
              <a:uLnTx/>
              <a:uFillTx/>
              <a:latin typeface="Candara"/>
              <a:ea typeface="ＭＳ Ｐゴシック" charset="0"/>
            </a:endParaRPr>
          </a:p>
        </p:txBody>
      </p:sp>
      <p:sp>
        <p:nvSpPr>
          <p:cNvPr id="52" name="Rectangle 51"/>
          <p:cNvSpPr/>
          <p:nvPr/>
        </p:nvSpPr>
        <p:spPr>
          <a:xfrm>
            <a:off x="7523803" y="2778290"/>
            <a:ext cx="1114408" cy="646331"/>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lumMod val="75000"/>
                  </a:prstClr>
                </a:solidFill>
                <a:effectLst/>
                <a:uLnTx/>
                <a:uFillTx/>
                <a:latin typeface="Candara"/>
                <a:ea typeface="Abadi MT Condensed Extra Bold" charset="0"/>
                <a:cs typeface="Abadi MT Condensed Extra Bold" charset="0"/>
              </a:rPr>
              <a:t>Grammar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lumMod val="75000"/>
                  </a:prstClr>
                </a:solidFill>
                <a:effectLst/>
                <a:uLnTx/>
                <a:uFillTx/>
                <a:latin typeface="Candara"/>
                <a:ea typeface="Abadi MT Condensed Extra Bold" charset="0"/>
                <a:cs typeface="Abadi MT Condensed Extra Bold" charset="0"/>
              </a:rPr>
              <a:t>Induction</a:t>
            </a:r>
            <a:endParaRPr kumimoji="0" lang="en-US" sz="1800" b="0" i="0" u="none" strike="noStrike" kern="1200" cap="none" spc="0" normalizeH="0" baseline="0" noProof="0" dirty="0">
              <a:ln>
                <a:noFill/>
              </a:ln>
              <a:solidFill>
                <a:prstClr val="white">
                  <a:lumMod val="75000"/>
                </a:prstClr>
              </a:solidFill>
              <a:effectLst/>
              <a:uLnTx/>
              <a:uFillTx/>
              <a:latin typeface="Candara"/>
              <a:ea typeface="ＭＳ Ｐゴシック" charset="0"/>
            </a:endParaRPr>
          </a:p>
        </p:txBody>
      </p:sp>
      <p:sp>
        <p:nvSpPr>
          <p:cNvPr id="28" name="Rectangle 27"/>
          <p:cNvSpPr/>
          <p:nvPr/>
        </p:nvSpPr>
        <p:spPr>
          <a:xfrm>
            <a:off x="1916294" y="2114120"/>
            <a:ext cx="649531" cy="138143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BACC6"/>
              </a:solidFill>
              <a:effectLst/>
              <a:uLnTx/>
              <a:uFillTx/>
              <a:latin typeface="Candara"/>
              <a:ea typeface="+mn-ea"/>
              <a:cs typeface="+mn-cs"/>
            </a:endParaRPr>
          </a:p>
        </p:txBody>
      </p:sp>
      <p:sp>
        <p:nvSpPr>
          <p:cNvPr id="37" name="Rectangle 36"/>
          <p:cNvSpPr/>
          <p:nvPr/>
        </p:nvSpPr>
        <p:spPr>
          <a:xfrm>
            <a:off x="1925669" y="1698927"/>
            <a:ext cx="600998"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UAS</a:t>
            </a:r>
            <a:endParaRPr kumimoji="0" lang="en-US" sz="1800" b="0" i="0" u="none" strike="noStrike" kern="1200" cap="none" spc="0" normalizeH="0" baseline="0" noProof="0" dirty="0">
              <a:ln>
                <a:noFill/>
              </a:ln>
              <a:solidFill>
                <a:prstClr val="white"/>
              </a:solidFill>
              <a:effectLst/>
              <a:uLnTx/>
              <a:uFillTx/>
              <a:latin typeface="Candara"/>
              <a:ea typeface="ＭＳ Ｐゴシック" charset="0"/>
            </a:endParaRPr>
          </a:p>
        </p:txBody>
      </p:sp>
      <p:sp>
        <p:nvSpPr>
          <p:cNvPr id="38" name="Rectangle 37"/>
          <p:cNvSpPr/>
          <p:nvPr/>
        </p:nvSpPr>
        <p:spPr>
          <a:xfrm>
            <a:off x="1964827" y="3528734"/>
            <a:ext cx="559769"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Candara"/>
                <a:ea typeface="Abadi MT Condensed Extra Bold" charset="0"/>
                <a:cs typeface="Abadi MT Condensed Extra Bold" charset="0"/>
              </a:rPr>
              <a:t>LAS</a:t>
            </a:r>
          </a:p>
        </p:txBody>
      </p:sp>
      <p:grpSp>
        <p:nvGrpSpPr>
          <p:cNvPr id="2" name="Group 1"/>
          <p:cNvGrpSpPr/>
          <p:nvPr/>
        </p:nvGrpSpPr>
        <p:grpSpPr>
          <a:xfrm>
            <a:off x="5363703" y="1010197"/>
            <a:ext cx="3666645" cy="827002"/>
            <a:chOff x="5363703" y="1010197"/>
            <a:chExt cx="3666645" cy="827002"/>
          </a:xfrm>
        </p:grpSpPr>
        <mc:AlternateContent xmlns:mc="http://schemas.openxmlformats.org/markup-compatibility/2006" xmlns:a14="http://schemas.microsoft.com/office/drawing/2010/main">
          <mc:Choice Requires="a14">
            <p:sp>
              <p:nvSpPr>
                <p:cNvPr id="53" name="TextBox 52"/>
                <p:cNvSpPr txBox="1"/>
                <p:nvPr/>
              </p:nvSpPr>
              <p:spPr>
                <a:xfrm>
                  <a:off x="5363703" y="1010197"/>
                  <a:ext cx="3666645" cy="49379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Directionality(</a:t>
                  </a:r>
                  <a14:m>
                    <m:oMath xmlns:m="http://schemas.openxmlformats.org/officeDocument/2006/math">
                      <m:r>
                        <a:rPr kumimoji="0" lang="en-US" sz="1800" b="0" i="1" u="none" strike="noStrike" kern="1200" cap="none" spc="0" normalizeH="0" baseline="0" noProof="0">
                          <a:ln>
                            <a:noFill/>
                          </a:ln>
                          <a:solidFill>
                            <a:prstClr val="white"/>
                          </a:solidFill>
                          <a:effectLst/>
                          <a:uLnTx/>
                          <a:uFillTx/>
                          <a:latin typeface="Cambria Math" charset="0"/>
                        </a:rPr>
                        <m:t>𝑟</m:t>
                      </m:r>
                    </m:oMath>
                  </a14:m>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 = </a:t>
                  </a:r>
                  <a14:m>
                    <m:oMath xmlns:m="http://schemas.openxmlformats.org/officeDocument/2006/math">
                      <m:f>
                        <m:fPr>
                          <m:ctrlPr>
                            <a:rPr kumimoji="0" lang="mr-IN" sz="1800" b="0" i="1" u="none" strike="noStrike" kern="1200" cap="none" spc="0" normalizeH="0" baseline="0" noProof="0" smtClean="0">
                              <a:ln>
                                <a:noFill/>
                              </a:ln>
                              <a:solidFill>
                                <a:prstClr val="white"/>
                              </a:solidFill>
                              <a:effectLst/>
                              <a:uLnTx/>
                              <a:uFillTx/>
                              <a:latin typeface="Cambria Math" panose="02040503050406030204" pitchFamily="18" charset="0"/>
                            </a:rPr>
                          </m:ctrlPr>
                        </m:fPr>
                        <m:num>
                          <m:r>
                            <a:rPr kumimoji="0" lang="en-US" sz="1800" b="0" i="1" u="none" strike="noStrike" kern="1200" cap="none" spc="0" normalizeH="0" baseline="0" noProof="0" smtClean="0">
                              <a:ln>
                                <a:noFill/>
                              </a:ln>
                              <a:solidFill>
                                <a:prstClr val="white"/>
                              </a:solidFill>
                              <a:effectLst/>
                              <a:uLnTx/>
                              <a:uFillTx/>
                              <a:latin typeface="Cambria Math" charset="0"/>
                            </a:rPr>
                            <m:t># </m:t>
                          </m:r>
                          <m:r>
                            <a:rPr kumimoji="0" lang="en-US" sz="1800" b="0" i="1" u="none" strike="noStrike" kern="1200" cap="none" spc="0" normalizeH="0" baseline="0" noProof="0" smtClean="0">
                              <a:ln>
                                <a:noFill/>
                              </a:ln>
                              <a:solidFill>
                                <a:prstClr val="white"/>
                              </a:solidFill>
                              <a:effectLst/>
                              <a:uLnTx/>
                              <a:uFillTx/>
                              <a:latin typeface="Cambria Math" charset="0"/>
                            </a:rPr>
                            <m:t>𝑟</m:t>
                          </m:r>
                          <m:r>
                            <a:rPr kumimoji="0" lang="en-US" sz="1800" b="0" i="1" u="none" strike="noStrike" kern="1200" cap="none" spc="0" normalizeH="0" baseline="0" noProof="0" smtClean="0">
                              <a:ln>
                                <a:noFill/>
                              </a:ln>
                              <a:solidFill>
                                <a:prstClr val="white"/>
                              </a:solidFill>
                              <a:effectLst/>
                              <a:uLnTx/>
                              <a:uFillTx/>
                              <a:latin typeface="Cambria Math" charset="0"/>
                            </a:rPr>
                            <m:t> </m:t>
                          </m:r>
                          <m:r>
                            <a:rPr kumimoji="0" lang="en-US" sz="1800" b="0" i="1" u="none" strike="noStrike" kern="1200" cap="none" spc="0" normalizeH="0" baseline="0" noProof="0" smtClean="0">
                              <a:ln>
                                <a:noFill/>
                              </a:ln>
                              <a:solidFill>
                                <a:prstClr val="white"/>
                              </a:solidFill>
                              <a:effectLst/>
                              <a:uLnTx/>
                              <a:uFillTx/>
                              <a:latin typeface="Cambria Math" charset="0"/>
                            </a:rPr>
                            <m:t>𝑓𝑟𝑜𝑚</m:t>
                          </m:r>
                          <m:r>
                            <a:rPr kumimoji="0" lang="en-US" sz="1800" b="0" i="1" u="none" strike="noStrike" kern="1200" cap="none" spc="0" normalizeH="0" baseline="0" noProof="0" smtClean="0">
                              <a:ln>
                                <a:noFill/>
                              </a:ln>
                              <a:solidFill>
                                <a:prstClr val="white"/>
                              </a:solidFill>
                              <a:effectLst/>
                              <a:uLnTx/>
                              <a:uFillTx/>
                              <a:latin typeface="Cambria Math" charset="0"/>
                            </a:rPr>
                            <m:t> </m:t>
                          </m:r>
                          <m:r>
                            <a:rPr kumimoji="0" lang="en-US" sz="1800" b="0" i="1" u="none" strike="noStrike" kern="1200" cap="none" spc="0" normalizeH="0" baseline="0" noProof="0" smtClean="0">
                              <a:ln>
                                <a:noFill/>
                              </a:ln>
                              <a:solidFill>
                                <a:prstClr val="white"/>
                              </a:solidFill>
                              <a:effectLst/>
                              <a:uLnTx/>
                              <a:uFillTx/>
                              <a:latin typeface="Cambria Math" charset="0"/>
                            </a:rPr>
                            <m:t>𝑙𝑒𝑓𝑡</m:t>
                          </m:r>
                          <m:r>
                            <a:rPr kumimoji="0" lang="en-US" sz="1800" b="0" i="1" u="none" strike="noStrike" kern="1200" cap="none" spc="0" normalizeH="0" baseline="0" noProof="0" smtClean="0">
                              <a:ln>
                                <a:noFill/>
                              </a:ln>
                              <a:solidFill>
                                <a:prstClr val="white"/>
                              </a:solidFill>
                              <a:effectLst/>
                              <a:uLnTx/>
                              <a:uFillTx/>
                              <a:latin typeface="Cambria Math" charset="0"/>
                            </a:rPr>
                            <m:t> </m:t>
                          </m:r>
                          <m:r>
                            <a:rPr kumimoji="0" lang="en-US" sz="1800" b="0" i="1" u="none" strike="noStrike" kern="1200" cap="none" spc="0" normalizeH="0" baseline="0" noProof="0" smtClean="0">
                              <a:ln>
                                <a:noFill/>
                              </a:ln>
                              <a:solidFill>
                                <a:prstClr val="white"/>
                              </a:solidFill>
                              <a:effectLst/>
                              <a:uLnTx/>
                              <a:uFillTx/>
                              <a:latin typeface="Cambria Math" charset="0"/>
                            </a:rPr>
                            <m:t>𝑡𝑜</m:t>
                          </m:r>
                          <m:r>
                            <a:rPr kumimoji="0" lang="en-US" sz="1800" b="0" i="1" u="none" strike="noStrike" kern="1200" cap="none" spc="0" normalizeH="0" baseline="0" noProof="0" smtClean="0">
                              <a:ln>
                                <a:noFill/>
                              </a:ln>
                              <a:solidFill>
                                <a:prstClr val="white"/>
                              </a:solidFill>
                              <a:effectLst/>
                              <a:uLnTx/>
                              <a:uFillTx/>
                              <a:latin typeface="Cambria Math" charset="0"/>
                            </a:rPr>
                            <m:t> </m:t>
                          </m:r>
                          <m:r>
                            <a:rPr kumimoji="0" lang="en-US" sz="1800" b="0" i="1" u="none" strike="noStrike" kern="1200" cap="none" spc="0" normalizeH="0" baseline="0" noProof="0" smtClean="0">
                              <a:ln>
                                <a:noFill/>
                              </a:ln>
                              <a:solidFill>
                                <a:prstClr val="white"/>
                              </a:solidFill>
                              <a:effectLst/>
                              <a:uLnTx/>
                              <a:uFillTx/>
                              <a:latin typeface="Cambria Math" charset="0"/>
                            </a:rPr>
                            <m:t>𝑟𝑖𝑔h𝑡</m:t>
                          </m:r>
                        </m:num>
                        <m:den>
                          <m:r>
                            <a:rPr kumimoji="0" lang="en-US" sz="1800" b="0" i="1" u="none" strike="noStrike" kern="1200" cap="none" spc="0" normalizeH="0" baseline="0" noProof="0" smtClean="0">
                              <a:ln>
                                <a:noFill/>
                              </a:ln>
                              <a:solidFill>
                                <a:prstClr val="white"/>
                              </a:solidFill>
                              <a:effectLst/>
                              <a:uLnTx/>
                              <a:uFillTx/>
                              <a:latin typeface="Cambria Math" charset="0"/>
                            </a:rPr>
                            <m:t># </m:t>
                          </m:r>
                          <m:r>
                            <a:rPr kumimoji="0" lang="en-US" sz="1800" b="0" i="1" u="none" strike="noStrike" kern="1200" cap="none" spc="0" normalizeH="0" baseline="0" noProof="0" smtClean="0">
                              <a:ln>
                                <a:noFill/>
                              </a:ln>
                              <a:solidFill>
                                <a:prstClr val="white"/>
                              </a:solidFill>
                              <a:effectLst/>
                              <a:uLnTx/>
                              <a:uFillTx/>
                              <a:latin typeface="Cambria Math" charset="0"/>
                            </a:rPr>
                            <m:t>𝑟</m:t>
                          </m:r>
                        </m:den>
                      </m:f>
                    </m:oMath>
                  </a14:m>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5363703" y="1010197"/>
                  <a:ext cx="3666645" cy="493790"/>
                </a:xfrm>
                <a:prstGeom prst="rect">
                  <a:avLst/>
                </a:prstGeom>
                <a:blipFill rotWithShape="0">
                  <a:blip r:embed="rId5"/>
                  <a:stretch>
                    <a:fillRect l="-1498" t="-53086" b="-72840"/>
                  </a:stretch>
                </a:blipFill>
              </p:spPr>
              <p:txBody>
                <a:bodyPr/>
                <a:lstStyle/>
                <a:p>
                  <a:r>
                    <a:rPr lang="en-US">
                      <a:noFill/>
                    </a:rPr>
                    <a:t> </a:t>
                  </a:r>
                </a:p>
              </p:txBody>
            </p:sp>
          </mc:Fallback>
        </mc:AlternateContent>
        <p:sp>
          <p:nvSpPr>
            <p:cNvPr id="54" name="Up Arrow 53"/>
            <p:cNvSpPr/>
            <p:nvPr/>
          </p:nvSpPr>
          <p:spPr>
            <a:xfrm rot="13276680">
              <a:off x="6300702" y="1341839"/>
              <a:ext cx="226322" cy="495360"/>
            </a:xfrm>
            <a:prstGeom prst="upArrow">
              <a:avLst>
                <a:gd name="adj1" fmla="val 2933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ndara"/>
                <a:ea typeface="+mn-ea"/>
                <a:cs typeface="+mn-cs"/>
              </a:endParaRPr>
            </a:p>
          </p:txBody>
        </p:sp>
      </p:grpSp>
    </p:spTree>
    <p:extLst>
      <p:ext uri="{BB962C8B-B14F-4D97-AF65-F5344CB8AC3E}">
        <p14:creationId xmlns:p14="http://schemas.microsoft.com/office/powerpoint/2010/main" val="50029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25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25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par>
                          <p:cTn id="23" fill="hold">
                            <p:stCondLst>
                              <p:cond delay="0"/>
                            </p:stCondLst>
                            <p:childTnLst>
                              <p:par>
                                <p:cTn id="24" presetID="22" presetClass="entr" presetSubtype="4"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par>
                          <p:cTn id="35" fill="hold">
                            <p:stCondLst>
                              <p:cond delay="0"/>
                            </p:stCondLst>
                            <p:childTnLst>
                              <p:par>
                                <p:cTn id="36" presetID="22" presetClass="entr" presetSubtype="4"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250"/>
                                        <p:tgtEl>
                                          <p:spTgt spid="39"/>
                                        </p:tgtEl>
                                      </p:cBhvr>
                                    </p:animEffect>
                                  </p:childTnLst>
                                </p:cTn>
                              </p:par>
                            </p:childTnLst>
                          </p:cTn>
                        </p:par>
                        <p:par>
                          <p:cTn id="39" fill="hold">
                            <p:stCondLst>
                              <p:cond delay="250"/>
                            </p:stCondLst>
                            <p:childTnLst>
                              <p:par>
                                <p:cTn id="40" presetID="1" presetClass="entr" presetSubtype="0"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2"/>
                                        </p:tgtEl>
                                        <p:attrNameLst>
                                          <p:attrName>style.visibility</p:attrName>
                                        </p:attrNameLst>
                                      </p:cBhvr>
                                      <p:to>
                                        <p:strVal val="visible"/>
                                      </p:to>
                                    </p:set>
                                  </p:childTnLst>
                                </p:cTn>
                              </p:par>
                            </p:childTnLst>
                          </p:cTn>
                        </p:par>
                        <p:par>
                          <p:cTn id="46" fill="hold">
                            <p:stCondLst>
                              <p:cond delay="0"/>
                            </p:stCondLst>
                            <p:childTnLst>
                              <p:par>
                                <p:cTn id="47" presetID="22" presetClass="entr" presetSubtype="4" fill="hold" grpId="0"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36" grpId="0" animBg="1"/>
      <p:bldP spid="39" grpId="0" animBg="1"/>
      <p:bldP spid="40" grpId="0" animBg="1"/>
      <p:bldP spid="51" grpId="0"/>
      <p:bldP spid="52" grpId="0"/>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105</a:t>
            </a:fld>
            <a:endParaRPr lang="en-US"/>
          </a:p>
        </p:txBody>
      </p:sp>
      <p:grpSp>
        <p:nvGrpSpPr>
          <p:cNvPr id="28" name="Group 27"/>
          <p:cNvGrpSpPr/>
          <p:nvPr/>
        </p:nvGrpSpPr>
        <p:grpSpPr>
          <a:xfrm>
            <a:off x="4065582" y="5166460"/>
            <a:ext cx="2068614" cy="795879"/>
            <a:chOff x="3907642" y="5166460"/>
            <a:chExt cx="2068614" cy="795879"/>
          </a:xfrm>
        </p:grpSpPr>
        <p:sp>
          <p:nvSpPr>
            <p:cNvPr id="7" name="TextBox 6"/>
            <p:cNvSpPr txBox="1"/>
            <p:nvPr/>
          </p:nvSpPr>
          <p:spPr>
            <a:xfrm>
              <a:off x="4049507" y="5593007"/>
              <a:ext cx="1744387" cy="369332"/>
            </a:xfrm>
            <a:prstGeom prst="rect">
              <a:avLst/>
            </a:prstGeom>
            <a:noFill/>
          </p:spPr>
          <p:txBody>
            <a:bodyPr wrap="none" rtlCol="0">
              <a:spAutoFit/>
            </a:bodyPr>
            <a:lstStyle/>
            <a:p>
              <a:pPr algn="ctr"/>
              <a:r>
                <a:rPr lang="en-US" altLang="zh-CN" dirty="0">
                  <a:solidFill>
                    <a:srgbClr val="00B050"/>
                  </a:solidFill>
                </a:rPr>
                <a:t>S</a:t>
              </a:r>
              <a:r>
                <a:rPr lang="en-US" dirty="0">
                  <a:solidFill>
                    <a:srgbClr val="00B050"/>
                  </a:solidFill>
                </a:rPr>
                <a:t>imple </a:t>
              </a:r>
              <a:r>
                <a:rPr lang="en-US" altLang="zh-CN" dirty="0">
                  <a:solidFill>
                    <a:srgbClr val="00B050"/>
                  </a:solidFill>
                </a:rPr>
                <a:t>B</a:t>
              </a:r>
              <a:r>
                <a:rPr lang="en-US" dirty="0">
                  <a:solidFill>
                    <a:srgbClr val="00B050"/>
                  </a:solidFill>
                </a:rPr>
                <a:t>aselines</a:t>
              </a:r>
            </a:p>
          </p:txBody>
        </p:sp>
        <p:sp>
          <p:nvSpPr>
            <p:cNvPr id="8" name="TextBox 7"/>
            <p:cNvSpPr txBox="1"/>
            <p:nvPr/>
          </p:nvSpPr>
          <p:spPr>
            <a:xfrm>
              <a:off x="3907642" y="5166460"/>
              <a:ext cx="1014059" cy="369332"/>
            </a:xfrm>
            <a:prstGeom prst="rect">
              <a:avLst/>
            </a:prstGeom>
            <a:noFill/>
          </p:spPr>
          <p:txBody>
            <a:bodyPr wrap="none" rtlCol="0">
              <a:spAutoFit/>
            </a:bodyPr>
            <a:lstStyle/>
            <a:p>
              <a:pPr algn="ctr"/>
              <a:r>
                <a:rPr lang="en-US" altLang="zh-CN" dirty="0">
                  <a:solidFill>
                    <a:schemeClr val="accent3">
                      <a:lumMod val="75000"/>
                    </a:schemeClr>
                  </a:solidFill>
                </a:rPr>
                <a:t>H</a:t>
              </a:r>
              <a:r>
                <a:rPr lang="en-US" dirty="0">
                  <a:solidFill>
                    <a:schemeClr val="accent3">
                      <a:lumMod val="75000"/>
                    </a:schemeClr>
                  </a:solidFill>
                </a:rPr>
                <a:t>euristic</a:t>
              </a:r>
            </a:p>
          </p:txBody>
        </p:sp>
        <p:sp>
          <p:nvSpPr>
            <p:cNvPr id="9" name="TextBox 8"/>
            <p:cNvSpPr txBox="1"/>
            <p:nvPr/>
          </p:nvSpPr>
          <p:spPr>
            <a:xfrm>
              <a:off x="4874224" y="5173077"/>
              <a:ext cx="1102032" cy="369332"/>
            </a:xfrm>
            <a:prstGeom prst="rect">
              <a:avLst/>
            </a:prstGeom>
            <a:noFill/>
          </p:spPr>
          <p:txBody>
            <a:bodyPr wrap="none" rtlCol="0">
              <a:spAutoFit/>
            </a:bodyPr>
            <a:lstStyle/>
            <a:p>
              <a:pPr algn="ctr"/>
              <a:r>
                <a:rPr lang="en-US" altLang="zh-CN" dirty="0">
                  <a:solidFill>
                    <a:srgbClr val="00B050"/>
                  </a:solidFill>
                </a:rPr>
                <a:t>B</a:t>
              </a:r>
              <a:r>
                <a:rPr lang="en-US" dirty="0">
                  <a:solidFill>
                    <a:srgbClr val="00B050"/>
                  </a:solidFill>
                </a:rPr>
                <a:t>ase </a:t>
              </a:r>
              <a:r>
                <a:rPr lang="en-US" altLang="zh-CN" dirty="0">
                  <a:solidFill>
                    <a:srgbClr val="00B050"/>
                  </a:solidFill>
                </a:rPr>
                <a:t>R</a:t>
              </a:r>
              <a:r>
                <a:rPr lang="en-US" dirty="0">
                  <a:solidFill>
                    <a:srgbClr val="00B050"/>
                  </a:solidFill>
                </a:rPr>
                <a:t>ate</a:t>
              </a:r>
            </a:p>
          </p:txBody>
        </p:sp>
      </p:grpSp>
      <p:sp>
        <p:nvSpPr>
          <p:cNvPr id="16" name="Title 1"/>
          <p:cNvSpPr>
            <a:spLocks noGrp="1"/>
          </p:cNvSpPr>
          <p:nvPr>
            <p:ph type="title"/>
          </p:nvPr>
        </p:nvSpPr>
        <p:spPr>
          <a:xfrm>
            <a:off x="457200" y="274638"/>
            <a:ext cx="8229600" cy="1143000"/>
          </a:xfrm>
        </p:spPr>
        <p:txBody>
          <a:bodyPr>
            <a:normAutofit/>
          </a:bodyPr>
          <a:lstStyle/>
          <a:p>
            <a:r>
              <a:rPr lang="en-US" altLang="zh-CN" dirty="0"/>
              <a:t>Compared to Grammar Induction</a:t>
            </a:r>
            <a:endParaRPr lang="en-US" dirty="0"/>
          </a:p>
        </p:txBody>
      </p:sp>
      <p:grpSp>
        <p:nvGrpSpPr>
          <p:cNvPr id="31" name="Group 30"/>
          <p:cNvGrpSpPr/>
          <p:nvPr/>
        </p:nvGrpSpPr>
        <p:grpSpPr>
          <a:xfrm>
            <a:off x="701040" y="1328730"/>
            <a:ext cx="7741920" cy="5187607"/>
            <a:chOff x="701040" y="1328730"/>
            <a:chExt cx="7741920" cy="5187607"/>
          </a:xfrm>
        </p:grpSpPr>
        <p:sp>
          <p:nvSpPr>
            <p:cNvPr id="6" name="TextBox 5"/>
            <p:cNvSpPr txBox="1"/>
            <p:nvPr/>
          </p:nvSpPr>
          <p:spPr>
            <a:xfrm>
              <a:off x="1534869" y="5593007"/>
              <a:ext cx="2307235" cy="923330"/>
            </a:xfrm>
            <a:prstGeom prst="rect">
              <a:avLst/>
            </a:prstGeom>
            <a:noFill/>
          </p:spPr>
          <p:txBody>
            <a:bodyPr wrap="none" rtlCol="0">
              <a:spAutoFit/>
            </a:bodyPr>
            <a:lstStyle/>
            <a:p>
              <a:pPr algn="ctr"/>
              <a:r>
                <a:rPr lang="en-US" altLang="zh-CN" dirty="0">
                  <a:solidFill>
                    <a:schemeClr val="tx1">
                      <a:lumMod val="85000"/>
                    </a:schemeClr>
                  </a:solidFill>
                </a:rPr>
                <a:t>S</a:t>
              </a:r>
              <a:r>
                <a:rPr lang="en-US" dirty="0">
                  <a:solidFill>
                    <a:schemeClr val="tx1">
                      <a:lumMod val="85000"/>
                    </a:schemeClr>
                  </a:solidFill>
                </a:rPr>
                <a:t>tate-of-the-</a:t>
              </a:r>
              <a:r>
                <a:rPr lang="en-US" altLang="zh-CN" dirty="0">
                  <a:solidFill>
                    <a:schemeClr val="tx1">
                      <a:lumMod val="85000"/>
                    </a:schemeClr>
                  </a:solidFill>
                </a:rPr>
                <a:t>a</a:t>
              </a:r>
              <a:r>
                <a:rPr lang="en-US" dirty="0">
                  <a:solidFill>
                    <a:schemeClr val="tx1">
                      <a:lumMod val="85000"/>
                    </a:schemeClr>
                  </a:solidFill>
                </a:rPr>
                <a:t>rt</a:t>
              </a:r>
            </a:p>
            <a:p>
              <a:pPr algn="ctr"/>
              <a:r>
                <a:rPr lang="en-US" dirty="0">
                  <a:solidFill>
                    <a:schemeClr val="tx1">
                      <a:lumMod val="85000"/>
                    </a:schemeClr>
                  </a:solidFill>
                </a:rPr>
                <a:t>Dependency Grammar</a:t>
              </a:r>
              <a:br>
                <a:rPr lang="en-US" dirty="0">
                  <a:solidFill>
                    <a:schemeClr val="tx1">
                      <a:lumMod val="85000"/>
                    </a:schemeClr>
                  </a:solidFill>
                </a:rPr>
              </a:br>
              <a:r>
                <a:rPr lang="en-US" dirty="0">
                  <a:solidFill>
                    <a:schemeClr val="tx1">
                      <a:lumMod val="85000"/>
                    </a:schemeClr>
                  </a:solidFill>
                </a:rPr>
                <a:t>Induction Systems</a:t>
              </a:r>
            </a:p>
          </p:txBody>
        </p:sp>
        <p:graphicFrame>
          <p:nvGraphicFramePr>
            <p:cNvPr id="15" name="Chart 14"/>
            <p:cNvGraphicFramePr/>
            <p:nvPr>
              <p:extLst/>
            </p:nvPr>
          </p:nvGraphicFramePr>
          <p:xfrm>
            <a:off x="701040" y="1328730"/>
            <a:ext cx="774192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1392757" y="5221494"/>
              <a:ext cx="968535" cy="369332"/>
            </a:xfrm>
            <a:prstGeom prst="rect">
              <a:avLst/>
            </a:prstGeom>
            <a:noFill/>
          </p:spPr>
          <p:txBody>
            <a:bodyPr wrap="none" rtlCol="0">
              <a:spAutoFit/>
            </a:bodyPr>
            <a:lstStyle/>
            <a:p>
              <a:pPr algn="ctr"/>
              <a:r>
                <a:rPr lang="en-US" dirty="0">
                  <a:solidFill>
                    <a:schemeClr val="tx1">
                      <a:lumMod val="65000"/>
                    </a:schemeClr>
                  </a:solidFill>
                </a:rPr>
                <a:t>Baseline</a:t>
              </a:r>
            </a:p>
          </p:txBody>
        </p:sp>
        <p:sp>
          <p:nvSpPr>
            <p:cNvPr id="18" name="TextBox 17"/>
            <p:cNvSpPr txBox="1"/>
            <p:nvPr/>
          </p:nvSpPr>
          <p:spPr>
            <a:xfrm>
              <a:off x="2964554" y="5178429"/>
              <a:ext cx="567783" cy="369332"/>
            </a:xfrm>
            <a:prstGeom prst="rect">
              <a:avLst/>
            </a:prstGeom>
            <a:noFill/>
          </p:spPr>
          <p:txBody>
            <a:bodyPr wrap="none" rtlCol="0">
              <a:spAutoFit/>
            </a:bodyPr>
            <a:lstStyle/>
            <a:p>
              <a:pPr algn="ctr"/>
              <a:r>
                <a:rPr lang="en-US" dirty="0">
                  <a:solidFill>
                    <a:schemeClr val="tx1">
                      <a:lumMod val="85000"/>
                    </a:schemeClr>
                  </a:solidFill>
                </a:rPr>
                <a:t>N10</a:t>
              </a:r>
            </a:p>
          </p:txBody>
        </p:sp>
      </p:grpSp>
      <p:sp>
        <p:nvSpPr>
          <p:cNvPr id="11" name="TextBox 10"/>
          <p:cNvSpPr txBox="1"/>
          <p:nvPr/>
        </p:nvSpPr>
        <p:spPr>
          <a:xfrm>
            <a:off x="6279420" y="5590826"/>
            <a:ext cx="2265602" cy="646331"/>
          </a:xfrm>
          <a:prstGeom prst="rect">
            <a:avLst/>
          </a:prstGeom>
          <a:noFill/>
        </p:spPr>
        <p:txBody>
          <a:bodyPr wrap="square" rtlCol="0">
            <a:spAutoFit/>
          </a:bodyPr>
          <a:lstStyle/>
          <a:p>
            <a:pPr algn="ctr"/>
            <a:r>
              <a:rPr lang="en-US" altLang="zh-CN" dirty="0">
                <a:solidFill>
                  <a:srgbClr val="FEC109"/>
                </a:solidFill>
              </a:rPr>
              <a:t>S</a:t>
            </a:r>
            <a:r>
              <a:rPr lang="en-US" dirty="0">
                <a:solidFill>
                  <a:srgbClr val="FEC109"/>
                </a:solidFill>
              </a:rPr>
              <a:t>upervised</a:t>
            </a:r>
            <a:r>
              <a:rPr lang="zh-CN" altLang="en-US" dirty="0">
                <a:solidFill>
                  <a:srgbClr val="FEC109"/>
                </a:solidFill>
              </a:rPr>
              <a:t> </a:t>
            </a:r>
            <a:r>
              <a:rPr lang="en-US" altLang="zh-CN" dirty="0">
                <a:solidFill>
                  <a:srgbClr val="FEC109"/>
                </a:solidFill>
              </a:rPr>
              <a:t>T</a:t>
            </a:r>
            <a:r>
              <a:rPr lang="en-US" dirty="0">
                <a:solidFill>
                  <a:srgbClr val="FEC109"/>
                </a:solidFill>
              </a:rPr>
              <a:t>raining on </a:t>
            </a:r>
            <a:r>
              <a:rPr lang="en-US" i="1" dirty="0">
                <a:solidFill>
                  <a:srgbClr val="FEC109"/>
                </a:solidFill>
              </a:rPr>
              <a:t>n</a:t>
            </a:r>
            <a:r>
              <a:rPr lang="en-US" dirty="0">
                <a:solidFill>
                  <a:srgbClr val="FEC109"/>
                </a:solidFill>
              </a:rPr>
              <a:t> Languages</a:t>
            </a:r>
          </a:p>
        </p:txBody>
      </p:sp>
      <p:sp>
        <p:nvSpPr>
          <p:cNvPr id="24" name="TextBox 23"/>
          <p:cNvSpPr txBox="1"/>
          <p:nvPr/>
        </p:nvSpPr>
        <p:spPr>
          <a:xfrm>
            <a:off x="6724951" y="5166460"/>
            <a:ext cx="418704" cy="369332"/>
          </a:xfrm>
          <a:prstGeom prst="rect">
            <a:avLst/>
          </a:prstGeom>
          <a:noFill/>
        </p:spPr>
        <p:txBody>
          <a:bodyPr wrap="none" rtlCol="0">
            <a:spAutoFit/>
          </a:bodyPr>
          <a:lstStyle/>
          <a:p>
            <a:pPr algn="ctr"/>
            <a:r>
              <a:rPr lang="en-US" altLang="zh-CN" dirty="0">
                <a:solidFill>
                  <a:srgbClr val="F27A0F"/>
                </a:solidFill>
              </a:rPr>
              <a:t>20</a:t>
            </a:r>
            <a:endParaRPr lang="en-US" dirty="0">
              <a:solidFill>
                <a:srgbClr val="F27A0F"/>
              </a:solidFill>
            </a:endParaRPr>
          </a:p>
        </p:txBody>
      </p:sp>
      <p:sp>
        <p:nvSpPr>
          <p:cNvPr id="25" name="TextBox 24"/>
          <p:cNvSpPr txBox="1"/>
          <p:nvPr/>
        </p:nvSpPr>
        <p:spPr>
          <a:xfrm>
            <a:off x="7582562" y="5188317"/>
            <a:ext cx="652743" cy="369332"/>
          </a:xfrm>
          <a:prstGeom prst="rect">
            <a:avLst/>
          </a:prstGeom>
          <a:noFill/>
        </p:spPr>
        <p:txBody>
          <a:bodyPr wrap="none" rtlCol="0">
            <a:spAutoFit/>
          </a:bodyPr>
          <a:lstStyle/>
          <a:p>
            <a:pPr algn="ctr"/>
            <a:r>
              <a:rPr lang="en-US" altLang="zh-CN" dirty="0">
                <a:solidFill>
                  <a:srgbClr val="FEC109"/>
                </a:solidFill>
              </a:rPr>
              <a:t>8000</a:t>
            </a:r>
            <a:endParaRPr lang="en-US" dirty="0">
              <a:solidFill>
                <a:srgbClr val="FEC109"/>
              </a:solidFill>
            </a:endParaRPr>
          </a:p>
        </p:txBody>
      </p:sp>
      <p:sp>
        <p:nvSpPr>
          <p:cNvPr id="20" name="Rectangle 19"/>
          <p:cNvSpPr/>
          <p:nvPr/>
        </p:nvSpPr>
        <p:spPr>
          <a:xfrm>
            <a:off x="3064358" y="2058802"/>
            <a:ext cx="649531" cy="14753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207447" y="1749825"/>
            <a:ext cx="649531" cy="147020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350536" y="1800403"/>
            <a:ext cx="649531" cy="15598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494124" y="3283575"/>
            <a:ext cx="649531" cy="15015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766640" y="3431358"/>
            <a:ext cx="649531" cy="17489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92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1" nodeType="clickEffect">
                                  <p:stCondLst>
                                    <p:cond delay="0"/>
                                  </p:stCondLst>
                                  <p:childTnLst>
                                    <p:animScale>
                                      <p:cBhvr>
                                        <p:cTn id="18" dur="500" fill="hold"/>
                                        <p:tgtEl>
                                          <p:spTgt spid="25"/>
                                        </p:tgtEl>
                                      </p:cBhvr>
                                      <p:by x="200000" y="200000"/>
                                    </p:animScale>
                                  </p:childTnLst>
                                </p:cTn>
                              </p:par>
                              <p:par>
                                <p:cTn id="19" presetID="0" presetClass="path" presetSubtype="0" accel="50000" decel="50000" fill="hold" grpId="2" nodeType="withEffect">
                                  <p:stCondLst>
                                    <p:cond delay="0"/>
                                  </p:stCondLst>
                                  <p:childTnLst>
                                    <p:animMotion origin="layout" path="M -5.55556E-7 -3.33333E-6 L 0.00017 0.01945 " pathEditMode="relative" rAng="0" ptsTypes="AA">
                                      <p:cBhvr>
                                        <p:cTn id="20" dur="500" fill="hold"/>
                                        <p:tgtEl>
                                          <p:spTgt spid="25"/>
                                        </p:tgtEl>
                                        <p:attrNameLst>
                                          <p:attrName>ppt_x</p:attrName>
                                          <p:attrName>ppt_y</p:attrName>
                                        </p:attrNameLst>
                                      </p:cBhvr>
                                      <p:rCtr x="0" y="972"/>
                                    </p:animMotion>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250"/>
                                        <p:tgtEl>
                                          <p:spTgt spid="20"/>
                                        </p:tgtEl>
                                      </p:cBhvr>
                                    </p:animEffect>
                                  </p:childTnLst>
                                </p:cTn>
                              </p:par>
                            </p:childTnLst>
                          </p:cTn>
                        </p:par>
                        <p:par>
                          <p:cTn id="25" fill="hold">
                            <p:stCondLst>
                              <p:cond delay="750"/>
                            </p:stCondLst>
                            <p:childTnLst>
                              <p:par>
                                <p:cTn id="26" presetID="22" presetClass="entr" presetSubtype="4"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250"/>
                                        <p:tgtEl>
                                          <p:spTgt spid="21"/>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250"/>
                                        <p:tgtEl>
                                          <p:spTgt spid="22"/>
                                        </p:tgtEl>
                                      </p:cBhvr>
                                    </p:animEffect>
                                  </p:childTnLst>
                                </p:cTn>
                              </p:par>
                            </p:childTnLst>
                          </p:cTn>
                        </p:par>
                        <p:par>
                          <p:cTn id="33" fill="hold">
                            <p:stCondLst>
                              <p:cond delay="1250"/>
                            </p:stCondLst>
                            <p:childTnLst>
                              <p:par>
                                <p:cTn id="34" presetID="22" presetClass="entr" presetSubtype="4"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250"/>
                                        <p:tgtEl>
                                          <p:spTgt spid="23"/>
                                        </p:tgtEl>
                                      </p:cBhvr>
                                    </p:animEffect>
                                  </p:childTnLst>
                                </p:cTn>
                              </p:par>
                            </p:childTnLst>
                          </p:cTn>
                        </p:par>
                        <p:par>
                          <p:cTn id="37" fill="hold">
                            <p:stCondLst>
                              <p:cond delay="1500"/>
                            </p:stCondLst>
                            <p:childTnLst>
                              <p:par>
                                <p:cTn id="38" presetID="22" presetClass="entr" presetSubtype="4"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25" grpId="0"/>
      <p:bldP spid="25" grpId="1"/>
      <p:bldP spid="25" grpId="2"/>
      <p:bldP spid="20" grpId="0" animBg="1"/>
      <p:bldP spid="21" grpId="0" animBg="1"/>
      <p:bldP spid="22" grpId="0" animBg="1"/>
      <p:bldP spid="23" grpId="0" animBg="1"/>
      <p:bldP spid="2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ontent Placeholder 5">
            <a:extLst>
              <a:ext uri="{FF2B5EF4-FFF2-40B4-BE49-F238E27FC236}">
                <a16:creationId xmlns:a16="http://schemas.microsoft.com/office/drawing/2014/main" id="{F90880A2-89AD-43A6-BDB5-DF7B8B126B44}"/>
              </a:ext>
            </a:extLst>
          </p:cNvPr>
          <p:cNvSpPr txBox="1">
            <a:spLocks/>
          </p:cNvSpPr>
          <p:nvPr/>
        </p:nvSpPr>
        <p:spPr bwMode="auto">
          <a:xfrm>
            <a:off x="457200" y="1143000"/>
            <a:ext cx="8534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Char char="n"/>
              <a:tabLst/>
              <a:defRPr/>
            </a:pPr>
            <a:r>
              <a:rPr kumimoji="0" lang="en-US" sz="3000" b="0" i="0" u="sng" strike="noStrike" kern="0" cap="none" spc="0" normalizeH="0" baseline="0" noProof="0" dirty="0">
                <a:ln>
                  <a:noFill/>
                </a:ln>
                <a:solidFill>
                  <a:srgbClr val="000000"/>
                </a:solidFill>
                <a:effectLst/>
                <a:uLnTx/>
                <a:uFillTx/>
                <a:latin typeface="Arial"/>
                <a:ea typeface="+mn-ea"/>
                <a:cs typeface="Arial"/>
              </a:rPr>
              <a:t>Assume</a:t>
            </a:r>
            <a:r>
              <a:rPr kumimoji="0" lang="en-US" sz="3000" b="0" i="0" u="none" strike="noStrike" kern="0" cap="none" spc="0" normalizeH="0" baseline="0" noProof="0" dirty="0">
                <a:ln>
                  <a:noFill/>
                </a:ln>
                <a:solidFill>
                  <a:srgbClr val="000000"/>
                </a:solidFill>
                <a:effectLst/>
                <a:uLnTx/>
                <a:uFillTx/>
                <a:latin typeface="Arial"/>
                <a:ea typeface="+mn-ea"/>
                <a:cs typeface="Arial"/>
              </a:rPr>
              <a:t> form of p(</a:t>
            </a:r>
            <a:r>
              <a:rPr kumimoji="0" lang="en-US" sz="3000" b="0" i="0" u="none" strike="noStrike" kern="0" cap="none" spc="0" normalizeH="0" baseline="0" noProof="0" dirty="0">
                <a:ln>
                  <a:noFill/>
                </a:ln>
                <a:solidFill>
                  <a:srgbClr val="FF0000"/>
                </a:solidFill>
                <a:effectLst/>
                <a:uLnTx/>
                <a:uFillTx/>
                <a:latin typeface="Arial"/>
                <a:ea typeface="+mn-ea"/>
                <a:cs typeface="Arial"/>
              </a:rPr>
              <a:t>x</a:t>
            </a:r>
            <a:r>
              <a:rPr kumimoji="0" lang="en-US" sz="3000" b="0" i="0" u="none" strike="noStrike" kern="0" cap="none" spc="0" normalizeH="0" baseline="0" noProof="0" dirty="0">
                <a:ln>
                  <a:noFill/>
                </a:ln>
                <a:solidFill>
                  <a:srgbClr val="000000"/>
                </a:solidFill>
                <a:effectLst/>
                <a:uLnTx/>
                <a:uFillTx/>
                <a:latin typeface="Arial"/>
                <a:ea typeface="+mn-ea"/>
                <a:cs typeface="Arial"/>
              </a:rPr>
              <a:t>, </a:t>
            </a:r>
            <a:r>
              <a:rPr kumimoji="0" lang="en-US" sz="3000" b="0" i="0" u="none" strike="noStrike" kern="0" cap="none" spc="0" normalizeH="0" baseline="0" noProof="0" dirty="0">
                <a:ln>
                  <a:noFill/>
                </a:ln>
                <a:solidFill>
                  <a:srgbClr val="0070C0"/>
                </a:solidFill>
                <a:effectLst/>
                <a:uLnTx/>
                <a:uFillTx/>
                <a:latin typeface="Arial"/>
                <a:ea typeface="+mn-ea"/>
                <a:cs typeface="Arial"/>
              </a:rPr>
              <a:t>y</a:t>
            </a:r>
            <a:r>
              <a:rPr kumimoji="0" lang="en-US" sz="3000" b="0" i="0" u="none" strike="noStrike" kern="0" cap="none" spc="0" normalizeH="0" baseline="0" noProof="0" dirty="0">
                <a:ln>
                  <a:noFill/>
                </a:ln>
                <a:solidFill>
                  <a:srgbClr val="000000"/>
                </a:solidFill>
                <a:effectLst/>
                <a:uLnTx/>
                <a:uFillTx/>
                <a:latin typeface="Arial"/>
                <a:ea typeface="+mn-ea"/>
                <a:cs typeface="Arial"/>
              </a:rPr>
              <a:t>,</a:t>
            </a:r>
            <a:r>
              <a:rPr kumimoji="0" lang="en-US" sz="3000" b="0" i="0" u="none" strike="noStrike" kern="0" cap="none" spc="0" normalizeH="0" baseline="0" noProof="0" dirty="0">
                <a:ln>
                  <a:noFill/>
                </a:ln>
                <a:solidFill>
                  <a:srgbClr val="0070C0"/>
                </a:solidFill>
                <a:effectLst/>
                <a:uLnTx/>
                <a:uFillTx/>
                <a:latin typeface="Arial"/>
                <a:ea typeface="+mn-ea"/>
                <a:cs typeface="Arial"/>
              </a:rPr>
              <a:t> </a:t>
            </a:r>
            <a:r>
              <a:rPr kumimoji="0" lang="el-GR" sz="3000" b="0" i="0" u="none" strike="noStrike" kern="0" cap="none" spc="0" normalizeH="0" baseline="0" noProof="0" dirty="0">
                <a:ln>
                  <a:noFill/>
                </a:ln>
                <a:solidFill>
                  <a:srgbClr val="CC9900"/>
                </a:solidFill>
                <a:effectLst/>
                <a:uLnTx/>
                <a:uFillTx/>
                <a:latin typeface="Arial"/>
                <a:ea typeface="+mn-ea"/>
                <a:cs typeface="Arial"/>
              </a:rPr>
              <a:t>θ</a:t>
            </a:r>
            <a:r>
              <a:rPr kumimoji="0" lang="en-US" sz="3000" b="0" i="0" u="none" strike="noStrike" kern="0" cap="none" spc="0" normalizeH="0" baseline="0" noProof="0" dirty="0">
                <a:ln>
                  <a:noFill/>
                </a:ln>
                <a:solidFill>
                  <a:srgbClr val="000000"/>
                </a:solidFill>
                <a:effectLst/>
                <a:uLnTx/>
                <a:uFillTx/>
                <a:latin typeface="Arial"/>
                <a:ea typeface="+mn-ea"/>
                <a:cs typeface="Arial"/>
              </a:rPr>
              <a:t>) – or get</a:t>
            </a:r>
            <a:r>
              <a:rPr kumimoji="0" lang="en-US" sz="3000" b="0" i="0" u="none" strike="noStrike" kern="0" cap="none" spc="0" normalizeH="0" noProof="0" dirty="0">
                <a:ln>
                  <a:noFill/>
                </a:ln>
                <a:solidFill>
                  <a:srgbClr val="000000"/>
                </a:solidFill>
                <a:effectLst/>
                <a:uLnTx/>
                <a:uFillTx/>
                <a:latin typeface="Arial"/>
                <a:ea typeface="+mn-ea"/>
                <a:cs typeface="Arial"/>
              </a:rPr>
              <a:t> samples</a:t>
            </a:r>
            <a:endParaRPr kumimoji="0" lang="en-US" sz="3000" b="0" i="0" u="none" strike="noStrike" kern="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Char char="n"/>
              <a:tabLst/>
              <a:defRPr/>
            </a:pPr>
            <a:r>
              <a:rPr kumimoji="0" lang="en-US" sz="3000" b="0" i="0" u="none" strike="noStrike" kern="0" cap="none" spc="0" normalizeH="0" baseline="0" noProof="0" dirty="0">
                <a:ln>
                  <a:noFill/>
                </a:ln>
                <a:solidFill>
                  <a:srgbClr val="000000"/>
                </a:solidFill>
                <a:effectLst/>
                <a:uLnTx/>
                <a:uFillTx/>
                <a:latin typeface="Arial"/>
                <a:ea typeface="+mn-ea"/>
                <a:cs typeface="Arial"/>
              </a:rPr>
              <a:t>Now guess </a:t>
            </a:r>
            <a:r>
              <a:rPr kumimoji="0" lang="en-US" sz="3000" b="0" i="0" u="none" strike="noStrike" kern="0" cap="none" spc="0" normalizeH="0" baseline="0" noProof="0" dirty="0">
                <a:ln>
                  <a:noFill/>
                </a:ln>
                <a:solidFill>
                  <a:srgbClr val="0070C0"/>
                </a:solidFill>
                <a:effectLst/>
                <a:uLnTx/>
                <a:uFillTx/>
                <a:latin typeface="Arial"/>
                <a:ea typeface="+mn-ea"/>
                <a:cs typeface="Arial"/>
              </a:rPr>
              <a:t>y</a:t>
            </a:r>
            <a:r>
              <a:rPr kumimoji="0" lang="en-US" sz="3000" b="0" i="0" u="none" strike="noStrike" kern="0" cap="none" spc="0" normalizeH="0" baseline="0" noProof="0" dirty="0">
                <a:ln>
                  <a:noFill/>
                </a:ln>
                <a:solidFill>
                  <a:srgbClr val="000000"/>
                </a:solidFill>
                <a:effectLst/>
                <a:uLnTx/>
                <a:uFillTx/>
                <a:latin typeface="Arial"/>
                <a:ea typeface="+mn-ea"/>
                <a:cs typeface="Arial"/>
              </a:rPr>
              <a:t>,</a:t>
            </a:r>
            <a:r>
              <a:rPr kumimoji="0" lang="en-US" sz="3000" b="0" i="0" u="none" strike="noStrike" kern="0" cap="none" spc="0" normalizeH="0" baseline="0" noProof="0" dirty="0">
                <a:ln>
                  <a:noFill/>
                </a:ln>
                <a:solidFill>
                  <a:srgbClr val="0070C0"/>
                </a:solidFill>
                <a:effectLst/>
                <a:uLnTx/>
                <a:uFillTx/>
                <a:latin typeface="Arial"/>
                <a:ea typeface="+mn-ea"/>
                <a:cs typeface="Arial"/>
              </a:rPr>
              <a:t> </a:t>
            </a:r>
            <a:r>
              <a:rPr kumimoji="0" lang="el-GR" sz="3000" b="0" i="0" u="none" strike="noStrike" kern="0" cap="none" spc="0" normalizeH="0" baseline="0" noProof="0" dirty="0">
                <a:ln>
                  <a:noFill/>
                </a:ln>
                <a:solidFill>
                  <a:srgbClr val="CC9900"/>
                </a:solidFill>
                <a:effectLst/>
                <a:uLnTx/>
                <a:uFillTx/>
                <a:latin typeface="Arial"/>
                <a:ea typeface="+mn-ea"/>
                <a:cs typeface="Arial"/>
              </a:rPr>
              <a:t>θ</a:t>
            </a:r>
            <a:r>
              <a:rPr kumimoji="0" lang="en-US" sz="3000" b="0" i="0" u="none" strike="noStrike" kern="0" cap="none" spc="0" normalizeH="0" baseline="0" noProof="0" dirty="0">
                <a:ln>
                  <a:noFill/>
                </a:ln>
                <a:solidFill>
                  <a:srgbClr val="CC9900"/>
                </a:solidFill>
                <a:effectLst/>
                <a:uLnTx/>
                <a:uFillTx/>
                <a:latin typeface="Arial"/>
                <a:ea typeface="+mn-ea"/>
                <a:cs typeface="Arial"/>
              </a:rPr>
              <a:t> </a:t>
            </a:r>
            <a:r>
              <a:rPr kumimoji="0" lang="en-US" sz="3000" b="0" i="0" u="none" strike="noStrike" kern="0" cap="none" spc="0" normalizeH="0" baseline="0" noProof="0" dirty="0">
                <a:ln>
                  <a:noFill/>
                </a:ln>
                <a:solidFill>
                  <a:srgbClr val="000000"/>
                </a:solidFill>
                <a:effectLst/>
                <a:uLnTx/>
                <a:uFillTx/>
                <a:latin typeface="Arial"/>
                <a:ea typeface="+mn-ea"/>
                <a:cs typeface="Arial"/>
              </a:rPr>
              <a:t>given </a:t>
            </a:r>
            <a:r>
              <a:rPr kumimoji="0" lang="en-US" sz="3000" b="0" i="0" u="none" strike="noStrike" kern="0" cap="none" spc="0" normalizeH="0" baseline="0" noProof="0" dirty="0">
                <a:ln>
                  <a:noFill/>
                </a:ln>
                <a:solidFill>
                  <a:srgbClr val="FF0000"/>
                </a:solidFill>
                <a:effectLst/>
                <a:uLnTx/>
                <a:uFillTx/>
                <a:latin typeface="Arial"/>
                <a:ea typeface="+mn-ea"/>
                <a:cs typeface="Arial"/>
              </a:rPr>
              <a:t>x </a:t>
            </a:r>
            <a:r>
              <a:rPr kumimoji="0" lang="en-US" sz="3000" b="0" i="0" u="none" strike="noStrike" kern="0" cap="none" spc="0" normalizeH="0" baseline="0" noProof="0" dirty="0">
                <a:ln>
                  <a:noFill/>
                </a:ln>
                <a:effectLst/>
                <a:uLnTx/>
                <a:uFillTx/>
                <a:latin typeface="Arial"/>
                <a:ea typeface="+mn-ea"/>
                <a:cs typeface="Arial"/>
              </a:rPr>
              <a:t>– or learn to guess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anose="05000000000000000000" pitchFamily="2" charset="2"/>
              <a:buChar char="q"/>
              <a:tabLst/>
              <a:defRPr/>
            </a:pPr>
            <a:r>
              <a:rPr kumimoji="0" lang="el-GR" sz="2600" b="0" i="0" u="none" strike="noStrike" kern="0" cap="none" spc="0" normalizeH="0" baseline="0" noProof="0" dirty="0">
                <a:ln>
                  <a:noFill/>
                </a:ln>
                <a:solidFill>
                  <a:srgbClr val="CC9900"/>
                </a:solidFill>
                <a:effectLst/>
                <a:uLnTx/>
                <a:uFillTx/>
                <a:latin typeface="Arial"/>
                <a:ea typeface="+mn-ea"/>
                <a:cs typeface="Arial"/>
              </a:rPr>
              <a:t>θ</a:t>
            </a:r>
            <a:r>
              <a:rPr kumimoji="0" lang="en-US" sz="2600" b="0" i="0" u="none" strike="noStrike" kern="0" cap="none" spc="0" normalizeH="0" baseline="0" noProof="0" dirty="0">
                <a:ln>
                  <a:noFill/>
                </a:ln>
                <a:solidFill>
                  <a:srgbClr val="CC9900"/>
                </a:solidFill>
                <a:effectLst/>
                <a:uLnTx/>
                <a:uFillTx/>
                <a:latin typeface="Arial"/>
                <a:ea typeface="+mn-ea"/>
                <a:cs typeface="Arial"/>
              </a:rPr>
              <a:t> </a:t>
            </a:r>
            <a:r>
              <a:rPr kumimoji="0" lang="en-US" sz="2600" b="0" i="0" u="none" strike="noStrike" kern="0" cap="none" spc="0" normalizeH="0" baseline="0" noProof="0" dirty="0">
                <a:ln>
                  <a:noFill/>
                </a:ln>
                <a:solidFill>
                  <a:srgbClr val="000000"/>
                </a:solidFill>
                <a:effectLst/>
                <a:uLnTx/>
                <a:uFillTx/>
                <a:latin typeface="Arial"/>
                <a:ea typeface="+mn-ea"/>
                <a:cs typeface="Arial"/>
              </a:rPr>
              <a:t>= grammatical principles of the language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anose="05000000000000000000" pitchFamily="2" charset="2"/>
              <a:buChar char="q"/>
              <a:tabLst/>
              <a:defRPr/>
            </a:pPr>
            <a:r>
              <a:rPr kumimoji="0" lang="en-US" sz="2600" b="0" i="0" u="none" strike="noStrike" kern="0" cap="none" spc="0" normalizeH="0" baseline="0" noProof="0" dirty="0">
                <a:ln>
                  <a:noFill/>
                </a:ln>
                <a:solidFill>
                  <a:srgbClr val="FF0000"/>
                </a:solidFill>
                <a:effectLst/>
                <a:uLnTx/>
                <a:uFillTx/>
                <a:latin typeface="Arial"/>
                <a:ea typeface="+mn-ea"/>
                <a:cs typeface="Arial"/>
              </a:rPr>
              <a:t>x</a:t>
            </a:r>
            <a:r>
              <a:rPr kumimoji="0" lang="en-US" sz="2600" b="0" i="0" u="none" strike="noStrike" kern="0" cap="none" spc="0" normalizeH="0" baseline="0" noProof="0" dirty="0">
                <a:ln>
                  <a:noFill/>
                </a:ln>
                <a:solidFill>
                  <a:srgbClr val="000000"/>
                </a:solidFill>
                <a:effectLst/>
                <a:uLnTx/>
                <a:uFillTx/>
                <a:latin typeface="Arial"/>
                <a:ea typeface="+mn-ea"/>
                <a:cs typeface="Arial"/>
              </a:rPr>
              <a:t> = observed data from the language, e.g., corpus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anose="05000000000000000000" pitchFamily="2" charset="2"/>
              <a:buChar char="q"/>
              <a:tabLst/>
              <a:defRPr/>
            </a:pPr>
            <a:r>
              <a:rPr kumimoji="0" lang="en-US" sz="2600" b="0" i="0" u="none" strike="noStrike" kern="0" cap="none" spc="0" normalizeH="0" baseline="0" noProof="0" dirty="0">
                <a:ln>
                  <a:noFill/>
                </a:ln>
                <a:solidFill>
                  <a:srgbClr val="0070C0"/>
                </a:solidFill>
                <a:effectLst/>
                <a:uLnTx/>
                <a:uFillTx/>
                <a:latin typeface="Arial"/>
                <a:ea typeface="+mn-ea"/>
                <a:cs typeface="Arial"/>
              </a:rPr>
              <a:t>y</a:t>
            </a:r>
            <a:r>
              <a:rPr kumimoji="0" lang="en-US" sz="2600" b="0" i="0" u="none" strike="noStrike" kern="0" cap="none" spc="0" normalizeH="0" baseline="0" noProof="0" dirty="0">
                <a:ln>
                  <a:noFill/>
                </a:ln>
                <a:solidFill>
                  <a:srgbClr val="000000"/>
                </a:solidFill>
                <a:effectLst/>
                <a:uLnTx/>
                <a:uFillTx/>
                <a:latin typeface="Arial"/>
                <a:ea typeface="+mn-ea"/>
                <a:cs typeface="Arial"/>
              </a:rPr>
              <a:t> = latent analysis of </a:t>
            </a:r>
            <a:r>
              <a:rPr kumimoji="0" lang="en-US" sz="2600" b="0" i="0" u="none" strike="noStrike" kern="0" cap="none" spc="0" normalizeH="0" baseline="0" noProof="0" dirty="0">
                <a:ln>
                  <a:noFill/>
                </a:ln>
                <a:solidFill>
                  <a:srgbClr val="FF0000"/>
                </a:solidFill>
                <a:effectLst/>
                <a:uLnTx/>
                <a:uFillTx/>
                <a:latin typeface="Arial"/>
                <a:ea typeface="+mn-ea"/>
                <a:cs typeface="Arial"/>
              </a:rPr>
              <a:t>x</a:t>
            </a:r>
            <a:r>
              <a:rPr kumimoji="0" lang="en-US" sz="2600" b="0" i="0" u="none" strike="noStrike" kern="0" cap="none" spc="0" normalizeH="0" baseline="0" noProof="0" dirty="0">
                <a:ln>
                  <a:noFill/>
                </a:ln>
                <a:solidFill>
                  <a:srgbClr val="000000"/>
                </a:solidFill>
                <a:effectLst/>
                <a:uLnTx/>
                <a:uFillTx/>
                <a:latin typeface="Arial"/>
                <a:ea typeface="+mn-ea"/>
                <a:cs typeface="Arial"/>
              </a:rPr>
              <a:t>, e.g., trees, underlying forms</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Char char="n"/>
              <a:tabLst/>
              <a:defRPr/>
            </a:pPr>
            <a:endParaRPr kumimoji="0" lang="en-US" sz="3000" b="0" i="0" u="none" strike="noStrike" kern="0" cap="none" spc="0" normalizeH="0" baseline="0" noProof="0" dirty="0">
              <a:ln>
                <a:noFill/>
              </a:ln>
              <a:solidFill>
                <a:srgbClr val="000000"/>
              </a:solidFill>
              <a:effectLst/>
              <a:uLnTx/>
              <a:uFillTx/>
              <a:latin typeface="Arial"/>
              <a:ea typeface="+mn-ea"/>
              <a:cs typeface="Arial"/>
            </a:endParaRPr>
          </a:p>
        </p:txBody>
      </p:sp>
      <p:sp>
        <p:nvSpPr>
          <p:cNvPr id="2" name="Title 1">
            <a:extLst>
              <a:ext uri="{FF2B5EF4-FFF2-40B4-BE49-F238E27FC236}">
                <a16:creationId xmlns:a16="http://schemas.microsoft.com/office/drawing/2014/main" id="{613CDCAA-9E99-4E69-8331-635DC10F709C}"/>
              </a:ext>
            </a:extLst>
          </p:cNvPr>
          <p:cNvSpPr>
            <a:spLocks noGrp="1"/>
          </p:cNvSpPr>
          <p:nvPr>
            <p:ph type="title"/>
          </p:nvPr>
        </p:nvSpPr>
        <p:spPr>
          <a:xfrm>
            <a:off x="457200" y="277813"/>
            <a:ext cx="8686800" cy="1139825"/>
          </a:xfrm>
        </p:spPr>
        <p:txBody>
          <a:bodyPr/>
          <a:lstStyle/>
          <a:p>
            <a:r>
              <a:rPr lang="en-US" dirty="0"/>
              <a:t>How can we recover linguists’ structure?</a:t>
            </a:r>
          </a:p>
        </p:txBody>
      </p:sp>
      <p:sp>
        <p:nvSpPr>
          <p:cNvPr id="4" name="Slide Number Placeholder 3">
            <a:extLst>
              <a:ext uri="{FF2B5EF4-FFF2-40B4-BE49-F238E27FC236}">
                <a16:creationId xmlns:a16="http://schemas.microsoft.com/office/drawing/2014/main" id="{14A190C0-1436-48A4-9920-47A65C25BA5B}"/>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fld id="{45E6479D-61A4-4A1E-8A5C-E0AD0600EC22}" type="slidenum">
              <a:rPr kumimoji="0" lang="en-US"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t>106</a:t>
            </a:fld>
            <a:endParaRPr kumimoji="0" lang="en-US"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123" name="Rectangle 122">
            <a:extLst>
              <a:ext uri="{FF2B5EF4-FFF2-40B4-BE49-F238E27FC236}">
                <a16:creationId xmlns:a16="http://schemas.microsoft.com/office/drawing/2014/main" id="{1FB189E7-531A-47B9-9520-C989932AC157}"/>
              </a:ext>
            </a:extLst>
          </p:cNvPr>
          <p:cNvSpPr/>
          <p:nvPr/>
        </p:nvSpPr>
        <p:spPr>
          <a:xfrm>
            <a:off x="685800" y="5558135"/>
            <a:ext cx="8305800" cy="461665"/>
          </a:xfrm>
          <a:prstGeom prst="rect">
            <a:avLst/>
          </a:prstGeom>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400" b="1" i="0" u="none" strike="noStrike" kern="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the chief ’s resign -</a:t>
            </a:r>
            <a:r>
              <a:rPr kumimoji="0" lang="en-US" sz="2400" b="1" i="0" u="none" strike="noStrike" kern="0" cap="none" spc="0" normalizeH="0" baseline="0" noProof="0" dirty="0" err="1">
                <a:ln>
                  <a:noFill/>
                </a:ln>
                <a:solidFill>
                  <a:srgbClr val="FF0000"/>
                </a:solidFill>
                <a:effectLst/>
                <a:uLnTx/>
                <a:uFillTx/>
                <a:latin typeface="Courier New" panose="02070309020205020404" pitchFamily="49" charset="0"/>
                <a:ea typeface="+mn-ea"/>
                <a:cs typeface="Courier New" panose="02070309020205020404" pitchFamily="49" charset="0"/>
              </a:rPr>
              <a:t>ation</a:t>
            </a:r>
            <a:r>
              <a:rPr kumimoji="0" lang="en-US" sz="2400" b="1" i="0" u="none" strike="noStrike" kern="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 was surprise -</a:t>
            </a:r>
            <a:r>
              <a:rPr kumimoji="0" lang="en-US" sz="2400" b="1" i="0" u="none" strike="noStrike" kern="0" cap="none" spc="0" normalizeH="0" baseline="0" noProof="0" dirty="0" err="1">
                <a:ln>
                  <a:noFill/>
                </a:ln>
                <a:solidFill>
                  <a:srgbClr val="FF0000"/>
                </a:solidFill>
                <a:effectLst/>
                <a:uLnTx/>
                <a:uFillTx/>
                <a:latin typeface="Courier New" panose="02070309020205020404" pitchFamily="49" charset="0"/>
                <a:ea typeface="+mn-ea"/>
                <a:cs typeface="Courier New" panose="02070309020205020404" pitchFamily="49" charset="0"/>
              </a:rPr>
              <a:t>ing</a:t>
            </a:r>
            <a:endParaRPr kumimoji="0" lang="en-US" sz="3000" b="1" i="0" u="none" strike="noStrike" kern="0" cap="none" spc="0" normalizeH="0" baseline="0" noProof="0" dirty="0">
              <a:ln>
                <a:noFill/>
              </a:ln>
              <a:solidFill>
                <a:srgbClr val="FF0000"/>
              </a:solidFill>
              <a:effectLst/>
              <a:uLnTx/>
              <a:uFillTx/>
              <a:latin typeface="Arial"/>
              <a:ea typeface="+mn-ea"/>
              <a:cs typeface="Arial"/>
            </a:endParaRPr>
          </a:p>
        </p:txBody>
      </p:sp>
      <p:sp>
        <p:nvSpPr>
          <p:cNvPr id="200" name="Rectangle 199">
            <a:extLst>
              <a:ext uri="{FF2B5EF4-FFF2-40B4-BE49-F238E27FC236}">
                <a16:creationId xmlns:a16="http://schemas.microsoft.com/office/drawing/2014/main" id="{76224B33-C031-4AAA-A950-7545D05D262A}"/>
              </a:ext>
            </a:extLst>
          </p:cNvPr>
          <p:cNvSpPr/>
          <p:nvPr/>
        </p:nvSpPr>
        <p:spPr>
          <a:xfrm>
            <a:off x="1524000" y="5162490"/>
            <a:ext cx="800219"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NOUN</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sp>
        <p:nvSpPr>
          <p:cNvPr id="201" name="Rectangle 200">
            <a:extLst>
              <a:ext uri="{FF2B5EF4-FFF2-40B4-BE49-F238E27FC236}">
                <a16:creationId xmlns:a16="http://schemas.microsoft.com/office/drawing/2014/main" id="{01C40E85-0095-4F11-BEE9-781DEACE3482}"/>
              </a:ext>
            </a:extLst>
          </p:cNvPr>
          <p:cNvSpPr/>
          <p:nvPr/>
        </p:nvSpPr>
        <p:spPr>
          <a:xfrm>
            <a:off x="3314581" y="5162490"/>
            <a:ext cx="800219"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VERB</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sp>
        <p:nvSpPr>
          <p:cNvPr id="204" name="Rectangle 203">
            <a:extLst>
              <a:ext uri="{FF2B5EF4-FFF2-40B4-BE49-F238E27FC236}">
                <a16:creationId xmlns:a16="http://schemas.microsoft.com/office/drawing/2014/main" id="{AFE2189D-9DBC-4D9D-9396-D7C2C58239A6}"/>
              </a:ext>
            </a:extLst>
          </p:cNvPr>
          <p:cNvSpPr/>
          <p:nvPr/>
        </p:nvSpPr>
        <p:spPr>
          <a:xfrm>
            <a:off x="6758866" y="5162490"/>
            <a:ext cx="800219"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VERB</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nvGrpSpPr>
          <p:cNvPr id="234" name="Group 233">
            <a:extLst>
              <a:ext uri="{FF2B5EF4-FFF2-40B4-BE49-F238E27FC236}">
                <a16:creationId xmlns:a16="http://schemas.microsoft.com/office/drawing/2014/main" id="{18218264-8DF2-4233-8D25-3B05A5E05319}"/>
              </a:ext>
            </a:extLst>
          </p:cNvPr>
          <p:cNvGrpSpPr/>
          <p:nvPr/>
        </p:nvGrpSpPr>
        <p:grpSpPr>
          <a:xfrm>
            <a:off x="755783" y="4533780"/>
            <a:ext cx="1153699" cy="1024355"/>
            <a:chOff x="755783" y="4400490"/>
            <a:chExt cx="1153699" cy="1024355"/>
          </a:xfrm>
        </p:grpSpPr>
        <p:sp>
          <p:nvSpPr>
            <p:cNvPr id="199" name="Rectangle 198">
              <a:extLst>
                <a:ext uri="{FF2B5EF4-FFF2-40B4-BE49-F238E27FC236}">
                  <a16:creationId xmlns:a16="http://schemas.microsoft.com/office/drawing/2014/main" id="{4DEC306D-D49C-48F1-89E2-0D227BABA5AA}"/>
                </a:ext>
              </a:extLst>
            </p:cNvPr>
            <p:cNvSpPr/>
            <p:nvPr/>
          </p:nvSpPr>
          <p:spPr>
            <a:xfrm>
              <a:off x="755783" y="5024735"/>
              <a:ext cx="646331"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DET</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nvGrpSpPr>
            <p:cNvPr id="233" name="Group 232">
              <a:extLst>
                <a:ext uri="{FF2B5EF4-FFF2-40B4-BE49-F238E27FC236}">
                  <a16:creationId xmlns:a16="http://schemas.microsoft.com/office/drawing/2014/main" id="{993CF306-F799-4906-B3D1-934E9F7EB006}"/>
                </a:ext>
              </a:extLst>
            </p:cNvPr>
            <p:cNvGrpSpPr/>
            <p:nvPr/>
          </p:nvGrpSpPr>
          <p:grpSpPr>
            <a:xfrm>
              <a:off x="1116106" y="4400490"/>
              <a:ext cx="793376" cy="660086"/>
              <a:chOff x="1116106" y="4400490"/>
              <a:chExt cx="793376" cy="660086"/>
            </a:xfrm>
          </p:grpSpPr>
          <p:sp>
            <p:nvSpPr>
              <p:cNvPr id="208" name="Freeform: Shape 207">
                <a:extLst>
                  <a:ext uri="{FF2B5EF4-FFF2-40B4-BE49-F238E27FC236}">
                    <a16:creationId xmlns:a16="http://schemas.microsoft.com/office/drawing/2014/main" id="{CAACB837-30A9-4C9C-939F-59A3778CA223}"/>
                  </a:ext>
                </a:extLst>
              </p:cNvPr>
              <p:cNvSpPr/>
              <p:nvPr/>
            </p:nvSpPr>
            <p:spPr>
              <a:xfrm>
                <a:off x="1116106" y="4750178"/>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sp>
            <p:nvSpPr>
              <p:cNvPr id="209" name="Rectangle 208">
                <a:extLst>
                  <a:ext uri="{FF2B5EF4-FFF2-40B4-BE49-F238E27FC236}">
                    <a16:creationId xmlns:a16="http://schemas.microsoft.com/office/drawing/2014/main" id="{0386A7B8-452D-4ACF-B486-3BCB591BB3E8}"/>
                  </a:ext>
                </a:extLst>
              </p:cNvPr>
              <p:cNvSpPr/>
              <p:nvPr/>
            </p:nvSpPr>
            <p:spPr>
              <a:xfrm>
                <a:off x="1219200" y="4400490"/>
                <a:ext cx="646331"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err="1">
                    <a:ln>
                      <a:noFill/>
                    </a:ln>
                    <a:solidFill>
                      <a:srgbClr val="0070C0"/>
                    </a:solidFill>
                    <a:effectLst/>
                    <a:uLnTx/>
                    <a:uFillTx/>
                    <a:latin typeface="Courier New" panose="02070309020205020404" pitchFamily="49" charset="0"/>
                    <a:ea typeface="+mn-ea"/>
                    <a:cs typeface="Courier New" panose="02070309020205020404" pitchFamily="49" charset="0"/>
                  </a:rPr>
                  <a:t>det</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grpSp>
      <p:grpSp>
        <p:nvGrpSpPr>
          <p:cNvPr id="232" name="Group 231">
            <a:extLst>
              <a:ext uri="{FF2B5EF4-FFF2-40B4-BE49-F238E27FC236}">
                <a16:creationId xmlns:a16="http://schemas.microsoft.com/office/drawing/2014/main" id="{69FF39E2-3DF1-48EF-9FE4-1C992E5817D5}"/>
              </a:ext>
            </a:extLst>
          </p:cNvPr>
          <p:cNvGrpSpPr/>
          <p:nvPr/>
        </p:nvGrpSpPr>
        <p:grpSpPr>
          <a:xfrm>
            <a:off x="2030506" y="4076580"/>
            <a:ext cx="1658470" cy="1091508"/>
            <a:chOff x="2030506" y="3943290"/>
            <a:chExt cx="1658470" cy="1091508"/>
          </a:xfrm>
        </p:grpSpPr>
        <p:sp>
          <p:nvSpPr>
            <p:cNvPr id="210" name="Freeform: Shape 209">
              <a:extLst>
                <a:ext uri="{FF2B5EF4-FFF2-40B4-BE49-F238E27FC236}">
                  <a16:creationId xmlns:a16="http://schemas.microsoft.com/office/drawing/2014/main" id="{D651B8D8-9ECF-4243-98AC-8E00B081CCFD}"/>
                </a:ext>
              </a:extLst>
            </p:cNvPr>
            <p:cNvSpPr/>
            <p:nvPr/>
          </p:nvSpPr>
          <p:spPr>
            <a:xfrm>
              <a:off x="2030506" y="4225291"/>
              <a:ext cx="1658470" cy="809507"/>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sp>
          <p:nvSpPr>
            <p:cNvPr id="211" name="Rectangle 210">
              <a:extLst>
                <a:ext uri="{FF2B5EF4-FFF2-40B4-BE49-F238E27FC236}">
                  <a16:creationId xmlns:a16="http://schemas.microsoft.com/office/drawing/2014/main" id="{D03896E3-A459-41E7-962B-67ADBAEFF64A}"/>
                </a:ext>
              </a:extLst>
            </p:cNvPr>
            <p:cNvSpPr/>
            <p:nvPr/>
          </p:nvSpPr>
          <p:spPr>
            <a:xfrm>
              <a:off x="2361456" y="3943290"/>
              <a:ext cx="954107"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err="1">
                  <a:ln>
                    <a:noFill/>
                  </a:ln>
                  <a:solidFill>
                    <a:srgbClr val="0070C0"/>
                  </a:solidFill>
                  <a:effectLst/>
                  <a:uLnTx/>
                  <a:uFillTx/>
                  <a:latin typeface="Courier New" panose="02070309020205020404" pitchFamily="49" charset="0"/>
                  <a:ea typeface="+mn-ea"/>
                  <a:cs typeface="Courier New" panose="02070309020205020404" pitchFamily="49" charset="0"/>
                </a:rPr>
                <a:t>nsubj</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grpSp>
        <p:nvGrpSpPr>
          <p:cNvPr id="235" name="Group 234">
            <a:extLst>
              <a:ext uri="{FF2B5EF4-FFF2-40B4-BE49-F238E27FC236}">
                <a16:creationId xmlns:a16="http://schemas.microsoft.com/office/drawing/2014/main" id="{2F9C62CB-0386-4A82-9E64-C488C9F4AF37}"/>
              </a:ext>
            </a:extLst>
          </p:cNvPr>
          <p:cNvGrpSpPr/>
          <p:nvPr/>
        </p:nvGrpSpPr>
        <p:grpSpPr>
          <a:xfrm>
            <a:off x="2133600" y="4686180"/>
            <a:ext cx="1158288" cy="876420"/>
            <a:chOff x="2133600" y="4552890"/>
            <a:chExt cx="1158288" cy="876420"/>
          </a:xfrm>
        </p:grpSpPr>
        <p:sp>
          <p:nvSpPr>
            <p:cNvPr id="203" name="Rectangle 202">
              <a:extLst>
                <a:ext uri="{FF2B5EF4-FFF2-40B4-BE49-F238E27FC236}">
                  <a16:creationId xmlns:a16="http://schemas.microsoft.com/office/drawing/2014/main" id="{5870C066-B897-4E0C-AE0D-F2DE0F75BA9B}"/>
                </a:ext>
              </a:extLst>
            </p:cNvPr>
            <p:cNvSpPr/>
            <p:nvPr/>
          </p:nvSpPr>
          <p:spPr>
            <a:xfrm>
              <a:off x="2491669" y="5029200"/>
              <a:ext cx="800219"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PART</a:t>
              </a:r>
              <a:endParaRPr kumimoji="0" lang="en-US" sz="20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nvGrpSpPr>
            <p:cNvPr id="216" name="Group 215">
              <a:extLst>
                <a:ext uri="{FF2B5EF4-FFF2-40B4-BE49-F238E27FC236}">
                  <a16:creationId xmlns:a16="http://schemas.microsoft.com/office/drawing/2014/main" id="{82E04E90-544C-4343-A410-2B2394EC1E21}"/>
                </a:ext>
              </a:extLst>
            </p:cNvPr>
            <p:cNvGrpSpPr/>
            <p:nvPr/>
          </p:nvGrpSpPr>
          <p:grpSpPr>
            <a:xfrm>
              <a:off x="2133600" y="4552890"/>
              <a:ext cx="800219" cy="552510"/>
              <a:chOff x="2133600" y="4400490"/>
              <a:chExt cx="800219" cy="552510"/>
            </a:xfrm>
          </p:grpSpPr>
          <p:sp>
            <p:nvSpPr>
              <p:cNvPr id="212" name="Freeform: Shape 211">
                <a:extLst>
                  <a:ext uri="{FF2B5EF4-FFF2-40B4-BE49-F238E27FC236}">
                    <a16:creationId xmlns:a16="http://schemas.microsoft.com/office/drawing/2014/main" id="{2251F117-AD71-404C-9B7E-184D5C79F598}"/>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sp>
            <p:nvSpPr>
              <p:cNvPr id="213" name="Rectangle 212">
                <a:extLst>
                  <a:ext uri="{FF2B5EF4-FFF2-40B4-BE49-F238E27FC236}">
                    <a16:creationId xmlns:a16="http://schemas.microsoft.com/office/drawing/2014/main" id="{1A043127-1D55-46EF-A4E7-E7D634B0E581}"/>
                  </a:ext>
                </a:extLst>
              </p:cNvPr>
              <p:cNvSpPr/>
              <p:nvPr/>
            </p:nvSpPr>
            <p:spPr>
              <a:xfrm>
                <a:off x="2133600" y="4400490"/>
                <a:ext cx="800219"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case</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grpSp>
      <p:grpSp>
        <p:nvGrpSpPr>
          <p:cNvPr id="236" name="Group 235">
            <a:extLst>
              <a:ext uri="{FF2B5EF4-FFF2-40B4-BE49-F238E27FC236}">
                <a16:creationId xmlns:a16="http://schemas.microsoft.com/office/drawing/2014/main" id="{9D42F679-8B03-496C-BABD-F169F3E2DB5B}"/>
              </a:ext>
            </a:extLst>
          </p:cNvPr>
          <p:cNvGrpSpPr/>
          <p:nvPr/>
        </p:nvGrpSpPr>
        <p:grpSpPr>
          <a:xfrm>
            <a:off x="4000381" y="4686180"/>
            <a:ext cx="1377016" cy="845642"/>
            <a:chOff x="4000381" y="4552890"/>
            <a:chExt cx="1377016" cy="845642"/>
          </a:xfrm>
        </p:grpSpPr>
        <p:sp>
          <p:nvSpPr>
            <p:cNvPr id="202" name="Rectangle 201">
              <a:extLst>
                <a:ext uri="{FF2B5EF4-FFF2-40B4-BE49-F238E27FC236}">
                  <a16:creationId xmlns:a16="http://schemas.microsoft.com/office/drawing/2014/main" id="{7743B27A-4738-492A-8106-F998B244A453}"/>
                </a:ext>
              </a:extLst>
            </p:cNvPr>
            <p:cNvSpPr/>
            <p:nvPr/>
          </p:nvSpPr>
          <p:spPr>
            <a:xfrm>
              <a:off x="4641297" y="5029200"/>
              <a:ext cx="736100" cy="369332"/>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18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PART</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nvGrpSpPr>
            <p:cNvPr id="217" name="Group 216">
              <a:extLst>
                <a:ext uri="{FF2B5EF4-FFF2-40B4-BE49-F238E27FC236}">
                  <a16:creationId xmlns:a16="http://schemas.microsoft.com/office/drawing/2014/main" id="{941CA9B4-7206-4EE7-B74B-B5298423BA6E}"/>
                </a:ext>
              </a:extLst>
            </p:cNvPr>
            <p:cNvGrpSpPr/>
            <p:nvPr/>
          </p:nvGrpSpPr>
          <p:grpSpPr>
            <a:xfrm>
              <a:off x="4000381" y="4552890"/>
              <a:ext cx="800219" cy="552510"/>
              <a:chOff x="2133600" y="4400490"/>
              <a:chExt cx="800219" cy="552510"/>
            </a:xfrm>
          </p:grpSpPr>
          <p:sp>
            <p:nvSpPr>
              <p:cNvPr id="218" name="Freeform: Shape 217">
                <a:extLst>
                  <a:ext uri="{FF2B5EF4-FFF2-40B4-BE49-F238E27FC236}">
                    <a16:creationId xmlns:a16="http://schemas.microsoft.com/office/drawing/2014/main" id="{52F57798-419E-423B-84D8-99175F9A01D3}"/>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sp>
            <p:nvSpPr>
              <p:cNvPr id="219" name="Rectangle 218">
                <a:extLst>
                  <a:ext uri="{FF2B5EF4-FFF2-40B4-BE49-F238E27FC236}">
                    <a16:creationId xmlns:a16="http://schemas.microsoft.com/office/drawing/2014/main" id="{64EF8954-0F9C-42EC-BA67-7FE60B4753F3}"/>
                  </a:ext>
                </a:extLst>
              </p:cNvPr>
              <p:cNvSpPr/>
              <p:nvPr/>
            </p:nvSpPr>
            <p:spPr>
              <a:xfrm>
                <a:off x="2133600" y="4400490"/>
                <a:ext cx="800219"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case</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grpSp>
      <p:grpSp>
        <p:nvGrpSpPr>
          <p:cNvPr id="222" name="Group 221">
            <a:extLst>
              <a:ext uri="{FF2B5EF4-FFF2-40B4-BE49-F238E27FC236}">
                <a16:creationId xmlns:a16="http://schemas.microsoft.com/office/drawing/2014/main" id="{2D38D0BD-3D73-4E22-9324-B33413859AA3}"/>
              </a:ext>
            </a:extLst>
          </p:cNvPr>
          <p:cNvGrpSpPr/>
          <p:nvPr/>
        </p:nvGrpSpPr>
        <p:grpSpPr>
          <a:xfrm>
            <a:off x="3886199" y="4015864"/>
            <a:ext cx="3352801" cy="1222826"/>
            <a:chOff x="5504330" y="3657600"/>
            <a:chExt cx="1658470" cy="1091508"/>
          </a:xfrm>
        </p:grpSpPr>
        <p:sp>
          <p:nvSpPr>
            <p:cNvPr id="220" name="Freeform: Shape 219">
              <a:extLst>
                <a:ext uri="{FF2B5EF4-FFF2-40B4-BE49-F238E27FC236}">
                  <a16:creationId xmlns:a16="http://schemas.microsoft.com/office/drawing/2014/main" id="{B7E512F0-DC32-43DA-B623-31F0510F9646}"/>
                </a:ext>
              </a:extLst>
            </p:cNvPr>
            <p:cNvSpPr/>
            <p:nvPr/>
          </p:nvSpPr>
          <p:spPr>
            <a:xfrm>
              <a:off x="5504330" y="3939601"/>
              <a:ext cx="1658470" cy="809507"/>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Arial"/>
              </a:endParaRPr>
            </a:p>
          </p:txBody>
        </p:sp>
        <p:sp>
          <p:nvSpPr>
            <p:cNvPr id="221" name="Rectangle 220">
              <a:extLst>
                <a:ext uri="{FF2B5EF4-FFF2-40B4-BE49-F238E27FC236}">
                  <a16:creationId xmlns:a16="http://schemas.microsoft.com/office/drawing/2014/main" id="{7DA9A0A7-6473-4113-B761-FFE5590A3767}"/>
                </a:ext>
              </a:extLst>
            </p:cNvPr>
            <p:cNvSpPr/>
            <p:nvPr/>
          </p:nvSpPr>
          <p:spPr>
            <a:xfrm>
              <a:off x="5835280" y="3657600"/>
              <a:ext cx="954107"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err="1">
                  <a:ln>
                    <a:noFill/>
                  </a:ln>
                  <a:solidFill>
                    <a:srgbClr val="0070C0"/>
                  </a:solidFill>
                  <a:effectLst/>
                  <a:uLnTx/>
                  <a:uFillTx/>
                  <a:latin typeface="Courier New" panose="02070309020205020404" pitchFamily="49" charset="0"/>
                  <a:ea typeface="+mn-ea"/>
                  <a:cs typeface="Courier New" panose="02070309020205020404" pitchFamily="49" charset="0"/>
                </a:rPr>
                <a:t>nsubj</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grpSp>
        <p:nvGrpSpPr>
          <p:cNvPr id="238" name="Group 237">
            <a:extLst>
              <a:ext uri="{FF2B5EF4-FFF2-40B4-BE49-F238E27FC236}">
                <a16:creationId xmlns:a16="http://schemas.microsoft.com/office/drawing/2014/main" id="{217C028C-7B29-457E-B574-3CDB7C4DA772}"/>
              </a:ext>
            </a:extLst>
          </p:cNvPr>
          <p:cNvGrpSpPr/>
          <p:nvPr/>
        </p:nvGrpSpPr>
        <p:grpSpPr>
          <a:xfrm>
            <a:off x="7391400" y="4705290"/>
            <a:ext cx="1486020" cy="857310"/>
            <a:chOff x="7391400" y="4572000"/>
            <a:chExt cx="1486020" cy="857310"/>
          </a:xfrm>
        </p:grpSpPr>
        <p:sp>
          <p:nvSpPr>
            <p:cNvPr id="205" name="Rectangle 204">
              <a:extLst>
                <a:ext uri="{FF2B5EF4-FFF2-40B4-BE49-F238E27FC236}">
                  <a16:creationId xmlns:a16="http://schemas.microsoft.com/office/drawing/2014/main" id="{20A525DE-E7CB-4115-8F48-F9E218EA2EA6}"/>
                </a:ext>
              </a:extLst>
            </p:cNvPr>
            <p:cNvSpPr/>
            <p:nvPr/>
          </p:nvSpPr>
          <p:spPr>
            <a:xfrm>
              <a:off x="8077201" y="5029200"/>
              <a:ext cx="800219"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PART</a:t>
              </a:r>
              <a:endParaRPr kumimoji="0" lang="en-US" sz="20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nvGrpSpPr>
            <p:cNvPr id="225" name="Group 224">
              <a:extLst>
                <a:ext uri="{FF2B5EF4-FFF2-40B4-BE49-F238E27FC236}">
                  <a16:creationId xmlns:a16="http://schemas.microsoft.com/office/drawing/2014/main" id="{F8CCCF4C-67B2-4C2D-8FE9-546471E032BC}"/>
                </a:ext>
              </a:extLst>
            </p:cNvPr>
            <p:cNvGrpSpPr/>
            <p:nvPr/>
          </p:nvGrpSpPr>
          <p:grpSpPr>
            <a:xfrm>
              <a:off x="7391400" y="4572000"/>
              <a:ext cx="800219" cy="552510"/>
              <a:chOff x="2133600" y="4400490"/>
              <a:chExt cx="800219" cy="552510"/>
            </a:xfrm>
          </p:grpSpPr>
          <p:sp>
            <p:nvSpPr>
              <p:cNvPr id="226" name="Freeform: Shape 225">
                <a:extLst>
                  <a:ext uri="{FF2B5EF4-FFF2-40B4-BE49-F238E27FC236}">
                    <a16:creationId xmlns:a16="http://schemas.microsoft.com/office/drawing/2014/main" id="{0270A262-ED5E-4A1E-82F4-DFD16B0F6A30}"/>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sp>
            <p:nvSpPr>
              <p:cNvPr id="227" name="Rectangle 226">
                <a:extLst>
                  <a:ext uri="{FF2B5EF4-FFF2-40B4-BE49-F238E27FC236}">
                    <a16:creationId xmlns:a16="http://schemas.microsoft.com/office/drawing/2014/main" id="{39321851-D759-45A8-8A69-991F77DAE19C}"/>
                  </a:ext>
                </a:extLst>
              </p:cNvPr>
              <p:cNvSpPr/>
              <p:nvPr/>
            </p:nvSpPr>
            <p:spPr>
              <a:xfrm>
                <a:off x="2133600" y="4400490"/>
                <a:ext cx="800219"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case</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grpSp>
      <p:grpSp>
        <p:nvGrpSpPr>
          <p:cNvPr id="237" name="Group 236">
            <a:extLst>
              <a:ext uri="{FF2B5EF4-FFF2-40B4-BE49-F238E27FC236}">
                <a16:creationId xmlns:a16="http://schemas.microsoft.com/office/drawing/2014/main" id="{B79EDE19-DE3E-4EE4-83FE-48FF33ECEF32}"/>
              </a:ext>
            </a:extLst>
          </p:cNvPr>
          <p:cNvGrpSpPr/>
          <p:nvPr/>
        </p:nvGrpSpPr>
        <p:grpSpPr>
          <a:xfrm>
            <a:off x="5588501" y="4552890"/>
            <a:ext cx="1345699" cy="990600"/>
            <a:chOff x="5588501" y="4419600"/>
            <a:chExt cx="1345699" cy="990600"/>
          </a:xfrm>
        </p:grpSpPr>
        <p:sp>
          <p:nvSpPr>
            <p:cNvPr id="214" name="Rectangle 213">
              <a:extLst>
                <a:ext uri="{FF2B5EF4-FFF2-40B4-BE49-F238E27FC236}">
                  <a16:creationId xmlns:a16="http://schemas.microsoft.com/office/drawing/2014/main" id="{619CFAB8-50BC-4A98-A676-7C30CFD5F71E}"/>
                </a:ext>
              </a:extLst>
            </p:cNvPr>
            <p:cNvSpPr/>
            <p:nvPr/>
          </p:nvSpPr>
          <p:spPr>
            <a:xfrm>
              <a:off x="5588501" y="5040868"/>
              <a:ext cx="736100" cy="369332"/>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18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VERB</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sp>
          <p:nvSpPr>
            <p:cNvPr id="229" name="Freeform: Shape 228">
              <a:extLst>
                <a:ext uri="{FF2B5EF4-FFF2-40B4-BE49-F238E27FC236}">
                  <a16:creationId xmlns:a16="http://schemas.microsoft.com/office/drawing/2014/main" id="{740CA5B0-E0D4-405F-9CD4-57B5891C2B6D}"/>
                </a:ext>
              </a:extLst>
            </p:cNvPr>
            <p:cNvSpPr/>
            <p:nvPr/>
          </p:nvSpPr>
          <p:spPr>
            <a:xfrm>
              <a:off x="6140824" y="4769288"/>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sp>
          <p:nvSpPr>
            <p:cNvPr id="230" name="Rectangle 229">
              <a:extLst>
                <a:ext uri="{FF2B5EF4-FFF2-40B4-BE49-F238E27FC236}">
                  <a16:creationId xmlns:a16="http://schemas.microsoft.com/office/drawing/2014/main" id="{DF12D7C7-C2B2-4752-A6EC-63770F4ABA07}"/>
                </a:ext>
              </a:extLst>
            </p:cNvPr>
            <p:cNvSpPr/>
            <p:nvPr/>
          </p:nvSpPr>
          <p:spPr>
            <a:xfrm>
              <a:off x="6243918" y="4419600"/>
              <a:ext cx="646331"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cop</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E6B4D31A-8D58-42F5-81FE-753CE5B26066}"/>
              </a:ext>
            </a:extLst>
          </p:cNvPr>
          <p:cNvGrpSpPr/>
          <p:nvPr/>
        </p:nvGrpSpPr>
        <p:grpSpPr>
          <a:xfrm>
            <a:off x="-98619" y="4614462"/>
            <a:ext cx="1053359" cy="1174505"/>
            <a:chOff x="-98619" y="4614462"/>
            <a:chExt cx="1053359" cy="1174505"/>
          </a:xfrm>
        </p:grpSpPr>
        <p:sp>
          <p:nvSpPr>
            <p:cNvPr id="7" name="Freeform: Shape 6">
              <a:extLst>
                <a:ext uri="{FF2B5EF4-FFF2-40B4-BE49-F238E27FC236}">
                  <a16:creationId xmlns:a16="http://schemas.microsoft.com/office/drawing/2014/main" id="{72A85CFE-5103-4E00-A5E8-3D3B9D252294}"/>
                </a:ext>
              </a:extLst>
            </p:cNvPr>
            <p:cNvSpPr/>
            <p:nvPr/>
          </p:nvSpPr>
          <p:spPr>
            <a:xfrm>
              <a:off x="423774" y="4614462"/>
              <a:ext cx="530966" cy="1174505"/>
            </a:xfrm>
            <a:custGeom>
              <a:avLst/>
              <a:gdLst>
                <a:gd name="connsiteX0" fmla="*/ 379016 w 379016"/>
                <a:gd name="connsiteY0" fmla="*/ 0 h 927847"/>
                <a:gd name="connsiteX1" fmla="*/ 2498 w 379016"/>
                <a:gd name="connsiteY1" fmla="*/ 457200 h 927847"/>
                <a:gd name="connsiteX2" fmla="*/ 244545 w 379016"/>
                <a:gd name="connsiteY2" fmla="*/ 927847 h 927847"/>
                <a:gd name="connsiteX0" fmla="*/ 411343 w 411343"/>
                <a:gd name="connsiteY0" fmla="*/ 0 h 868206"/>
                <a:gd name="connsiteX1" fmla="*/ 3573 w 411343"/>
                <a:gd name="connsiteY1" fmla="*/ 397559 h 868206"/>
                <a:gd name="connsiteX2" fmla="*/ 245620 w 411343"/>
                <a:gd name="connsiteY2" fmla="*/ 868206 h 868206"/>
                <a:gd name="connsiteX0" fmla="*/ 411343 w 411343"/>
                <a:gd name="connsiteY0" fmla="*/ 5042 h 873248"/>
                <a:gd name="connsiteX1" fmla="*/ 3573 w 411343"/>
                <a:gd name="connsiteY1" fmla="*/ 402601 h 873248"/>
                <a:gd name="connsiteX2" fmla="*/ 245620 w 411343"/>
                <a:gd name="connsiteY2" fmla="*/ 873248 h 873248"/>
                <a:gd name="connsiteX0" fmla="*/ 411343 w 411343"/>
                <a:gd name="connsiteY0" fmla="*/ 0 h 868206"/>
                <a:gd name="connsiteX1" fmla="*/ 3573 w 411343"/>
                <a:gd name="connsiteY1" fmla="*/ 397559 h 868206"/>
                <a:gd name="connsiteX2" fmla="*/ 245620 w 411343"/>
                <a:gd name="connsiteY2" fmla="*/ 868206 h 868206"/>
              </a:gdLst>
              <a:ahLst/>
              <a:cxnLst>
                <a:cxn ang="0">
                  <a:pos x="connsiteX0" y="connsiteY0"/>
                </a:cxn>
                <a:cxn ang="0">
                  <a:pos x="connsiteX1" y="connsiteY1"/>
                </a:cxn>
                <a:cxn ang="0">
                  <a:pos x="connsiteX2" y="connsiteY2"/>
                </a:cxn>
              </a:cxnLst>
              <a:rect l="l" t="t" r="r" b="b"/>
              <a:pathLst>
                <a:path w="411343" h="868206">
                  <a:moveTo>
                    <a:pt x="411343" y="0"/>
                  </a:moveTo>
                  <a:cubicBezTo>
                    <a:pt x="46774" y="131398"/>
                    <a:pt x="31193" y="252858"/>
                    <a:pt x="3573" y="397559"/>
                  </a:cubicBezTo>
                  <a:cubicBezTo>
                    <a:pt x="-24047" y="542260"/>
                    <a:pt x="113390" y="710203"/>
                    <a:pt x="245620" y="868206"/>
                  </a:cubicBezTo>
                </a:path>
              </a:pathLst>
            </a:custGeom>
            <a:noFill/>
            <a:ln w="76200">
              <a:solidFill>
                <a:schemeClr val="accent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CC9900"/>
                </a:solidFill>
                <a:effectLst/>
                <a:uLnTx/>
                <a:uFillTx/>
                <a:latin typeface="Arial"/>
                <a:ea typeface="+mn-ea"/>
                <a:cs typeface="Arial"/>
              </a:endParaRPr>
            </a:p>
          </p:txBody>
        </p:sp>
        <p:sp>
          <p:nvSpPr>
            <p:cNvPr id="10" name="Rectangle 9">
              <a:extLst>
                <a:ext uri="{FF2B5EF4-FFF2-40B4-BE49-F238E27FC236}">
                  <a16:creationId xmlns:a16="http://schemas.microsoft.com/office/drawing/2014/main" id="{377E400C-D137-4A4C-8111-DE1778D848AC}"/>
                </a:ext>
              </a:extLst>
            </p:cNvPr>
            <p:cNvSpPr/>
            <p:nvPr/>
          </p:nvSpPr>
          <p:spPr>
            <a:xfrm>
              <a:off x="-98619" y="4854714"/>
              <a:ext cx="479619" cy="707886"/>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l-GR" sz="4000" b="1" i="0" u="none" strike="noStrike" kern="0" cap="none" spc="0" normalizeH="0" baseline="0" noProof="0" dirty="0">
                  <a:ln>
                    <a:noFill/>
                  </a:ln>
                  <a:solidFill>
                    <a:srgbClr val="CC9900"/>
                  </a:solidFill>
                  <a:effectLst/>
                  <a:uLnTx/>
                  <a:uFillTx/>
                  <a:latin typeface="Candara" panose="020E0502030303020204" pitchFamily="34" charset="0"/>
                  <a:ea typeface="+mn-ea"/>
                  <a:cs typeface="Arial" panose="020B0604020202020204" pitchFamily="34" charset="0"/>
                </a:rPr>
                <a:t>θ</a:t>
              </a:r>
              <a:endParaRPr kumimoji="0" lang="en-US" sz="4000" b="1" i="0" u="none" strike="noStrike" kern="120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07997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xEl>
                                              <p:pRg st="1" end="1"/>
                                            </p:txEl>
                                          </p:spTgt>
                                        </p:tgtEl>
                                        <p:attrNameLst>
                                          <p:attrName>style.visibility</p:attrName>
                                        </p:attrNameLst>
                                      </p:cBhvr>
                                      <p:to>
                                        <p:strVal val="visible"/>
                                      </p:to>
                                    </p:set>
                                  </p:childTnLst>
                                </p:cTn>
                              </p:par>
                              <p:par>
                                <p:cTn id="11" presetID="2" presetClass="entr" presetSubtype="8"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F548-72E5-43C0-9872-8E310168F60B}"/>
              </a:ext>
            </a:extLst>
          </p:cNvPr>
          <p:cNvSpPr>
            <a:spLocks noGrp="1"/>
          </p:cNvSpPr>
          <p:nvPr>
            <p:ph type="title"/>
          </p:nvPr>
        </p:nvSpPr>
        <p:spPr>
          <a:xfrm>
            <a:off x="457200" y="277813"/>
            <a:ext cx="8686800" cy="1139825"/>
          </a:xfrm>
        </p:spPr>
        <p:txBody>
          <a:bodyPr/>
          <a:lstStyle/>
          <a:p>
            <a:r>
              <a:rPr lang="en-US" dirty="0"/>
              <a:t>How can we recover linguists’ structure?</a:t>
            </a:r>
          </a:p>
        </p:txBody>
      </p:sp>
      <p:sp>
        <p:nvSpPr>
          <p:cNvPr id="4" name="Slide Number Placeholder 3">
            <a:extLst>
              <a:ext uri="{FF2B5EF4-FFF2-40B4-BE49-F238E27FC236}">
                <a16:creationId xmlns:a16="http://schemas.microsoft.com/office/drawing/2014/main" id="{81525C57-CD23-4A1B-B880-2FA56BA37259}"/>
              </a:ext>
            </a:extLst>
          </p:cNvPr>
          <p:cNvSpPr>
            <a:spLocks noGrp="1"/>
          </p:cNvSpPr>
          <p:nvPr>
            <p:ph type="sldNum" sz="quarter" idx="11"/>
          </p:nvPr>
        </p:nvSpPr>
        <p:spPr>
          <a:xfrm>
            <a:off x="8001000" y="6094179"/>
            <a:ext cx="685800" cy="457200"/>
          </a:xfrm>
        </p:spPr>
        <p:txBody>
          <a:bodyPr/>
          <a:lstStyle/>
          <a:p>
            <a:pPr marL="0" marR="0" lvl="0" indent="0" algn="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fld id="{45E6479D-61A4-4A1E-8A5C-E0AD0600EC22}" type="slidenum">
              <a:rPr kumimoji="0" lang="en-US"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t>107</a:t>
            </a:fld>
            <a:endParaRPr kumimoji="0" lang="en-US"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5" name="Arrow: Left-Right 4">
            <a:extLst>
              <a:ext uri="{FF2B5EF4-FFF2-40B4-BE49-F238E27FC236}">
                <a16:creationId xmlns:a16="http://schemas.microsoft.com/office/drawing/2014/main" id="{F9A29E98-D2B4-42C3-A5B1-85DBDFA5C50B}"/>
              </a:ext>
            </a:extLst>
          </p:cNvPr>
          <p:cNvSpPr/>
          <p:nvPr/>
        </p:nvSpPr>
        <p:spPr>
          <a:xfrm>
            <a:off x="1600200" y="2669941"/>
            <a:ext cx="59436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Arial"/>
            </a:endParaRPr>
          </a:p>
        </p:txBody>
      </p:sp>
      <p:sp>
        <p:nvSpPr>
          <p:cNvPr id="6" name="TextBox 5">
            <a:extLst>
              <a:ext uri="{FF2B5EF4-FFF2-40B4-BE49-F238E27FC236}">
                <a16:creationId xmlns:a16="http://schemas.microsoft.com/office/drawing/2014/main" id="{46FEF6D2-7650-42F2-A67B-310451AACE2E}"/>
              </a:ext>
            </a:extLst>
          </p:cNvPr>
          <p:cNvSpPr txBox="1"/>
          <p:nvPr/>
        </p:nvSpPr>
        <p:spPr>
          <a:xfrm>
            <a:off x="299762" y="1639634"/>
            <a:ext cx="2448491" cy="95410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Trust linguists’ </a:t>
            </a:r>
            <a:b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theory</a:t>
            </a:r>
          </a:p>
        </p:txBody>
      </p:sp>
      <p:sp>
        <p:nvSpPr>
          <p:cNvPr id="7" name="TextBox 6">
            <a:extLst>
              <a:ext uri="{FF2B5EF4-FFF2-40B4-BE49-F238E27FC236}">
                <a16:creationId xmlns:a16="http://schemas.microsoft.com/office/drawing/2014/main" id="{7F647A16-D786-4AFF-905E-6671F4E00329}"/>
              </a:ext>
            </a:extLst>
          </p:cNvPr>
          <p:cNvSpPr txBox="1"/>
          <p:nvPr/>
        </p:nvSpPr>
        <p:spPr>
          <a:xfrm>
            <a:off x="6313454" y="1639634"/>
            <a:ext cx="2448491" cy="95410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Trust linguists’ </a:t>
            </a:r>
            <a:b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annotations</a:t>
            </a:r>
          </a:p>
        </p:txBody>
      </p:sp>
      <p:sp>
        <p:nvSpPr>
          <p:cNvPr id="8" name="TextBox 7">
            <a:extLst>
              <a:ext uri="{FF2B5EF4-FFF2-40B4-BE49-F238E27FC236}">
                <a16:creationId xmlns:a16="http://schemas.microsoft.com/office/drawing/2014/main" id="{461D7CB9-13F3-4F23-84AC-F807546B7895}"/>
              </a:ext>
            </a:extLst>
          </p:cNvPr>
          <p:cNvSpPr txBox="1"/>
          <p:nvPr/>
        </p:nvSpPr>
        <p:spPr>
          <a:xfrm>
            <a:off x="-86477" y="4651141"/>
            <a:ext cx="3820277" cy="1902059"/>
          </a:xfrm>
          <a:prstGeom prst="rect">
            <a:avLst/>
          </a:prstGeom>
          <a:solidFill>
            <a:schemeClr val="bg1"/>
          </a:solidFill>
        </p:spPr>
        <p:txBody>
          <a:bodyPr wrap="none" rtlCol="0">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“Try to reason </a:t>
            </a:r>
            <a:b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like a linguist”</a:t>
            </a: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(can figure out</a:t>
            </a:r>
            <a:b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strange new languages)</a:t>
            </a:r>
          </a:p>
        </p:txBody>
      </p:sp>
      <p:sp>
        <p:nvSpPr>
          <p:cNvPr id="11" name="Rectangle 10">
            <a:extLst>
              <a:ext uri="{FF2B5EF4-FFF2-40B4-BE49-F238E27FC236}">
                <a16:creationId xmlns:a16="http://schemas.microsoft.com/office/drawing/2014/main" id="{E99DAACB-584C-44FC-9B19-424AC524622B}"/>
              </a:ext>
            </a:extLst>
          </p:cNvPr>
          <p:cNvSpPr/>
          <p:nvPr/>
        </p:nvSpPr>
        <p:spPr>
          <a:xfrm>
            <a:off x="-68215" y="3431941"/>
            <a:ext cx="3573415" cy="1040285"/>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Generative modeling</a:t>
            </a: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p(</a:t>
            </a:r>
            <a:r>
              <a:rPr kumimoji="0" lang="el-GR" sz="2800" b="0" i="0" u="none" strike="noStrike" kern="0" cap="none" spc="0" normalizeH="0" baseline="0" noProof="0" dirty="0">
                <a:ln>
                  <a:noFill/>
                </a:ln>
                <a:solidFill>
                  <a:srgbClr val="CC9900"/>
                </a:solidFill>
                <a:effectLst/>
                <a:uLnTx/>
                <a:uFillTx/>
                <a:latin typeface="Candara" panose="020E0502030303020204" pitchFamily="34" charset="0"/>
                <a:ea typeface="+mn-ea"/>
                <a:cs typeface="Arial" panose="020B0604020202020204" pitchFamily="34" charset="0"/>
              </a:rPr>
              <a:t>θ</a:t>
            </a: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 p(</a:t>
            </a:r>
            <a:r>
              <a:rPr kumimoji="0" lang="en-US" sz="2800" b="0" i="0" u="none" strike="noStrike" kern="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rPr>
              <a:t>y </a:t>
            </a: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 </a:t>
            </a:r>
            <a:r>
              <a:rPr kumimoji="0" lang="el-GR" sz="2800" b="0" i="0" u="none" strike="noStrike" kern="0" cap="none" spc="0" normalizeH="0" baseline="0" noProof="0" dirty="0">
                <a:ln>
                  <a:noFill/>
                </a:ln>
                <a:solidFill>
                  <a:srgbClr val="CC9900"/>
                </a:solidFill>
                <a:effectLst/>
                <a:uLnTx/>
                <a:uFillTx/>
                <a:latin typeface="Candara" panose="020E0502030303020204" pitchFamily="34" charset="0"/>
                <a:ea typeface="+mn-ea"/>
                <a:cs typeface="Arial" panose="020B0604020202020204" pitchFamily="34" charset="0"/>
              </a:rPr>
              <a:t>θ</a:t>
            </a: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 p(</a:t>
            </a:r>
            <a:r>
              <a:rPr kumimoji="0" lang="en-US" sz="2800" b="0" i="0" u="none" strike="noStrike" kern="0" cap="none" spc="0" normalizeH="0" baseline="0" noProof="0" dirty="0">
                <a:ln>
                  <a:noFill/>
                </a:ln>
                <a:solidFill>
                  <a:srgbClr val="FF0000"/>
                </a:solidFill>
                <a:effectLst/>
                <a:uLnTx/>
                <a:uFillTx/>
                <a:latin typeface="Candara" panose="020E0502030303020204" pitchFamily="34" charset="0"/>
                <a:ea typeface="+mn-ea"/>
                <a:cs typeface="Arial" panose="020B0604020202020204" pitchFamily="34" charset="0"/>
              </a:rPr>
              <a:t>x</a:t>
            </a: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 |</a:t>
            </a:r>
            <a:r>
              <a:rPr kumimoji="0" lang="en-US" sz="2800" b="0" i="0" u="none" strike="noStrike" kern="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rPr>
              <a:t> y</a:t>
            </a: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 </a:t>
            </a:r>
            <a:r>
              <a:rPr kumimoji="0" lang="el-GR" sz="2800" b="0" i="0" u="none" strike="noStrike" kern="0" cap="none" spc="0" normalizeH="0" baseline="0" noProof="0" dirty="0">
                <a:ln>
                  <a:noFill/>
                </a:ln>
                <a:solidFill>
                  <a:srgbClr val="CC9900"/>
                </a:solidFill>
                <a:effectLst/>
                <a:uLnTx/>
                <a:uFillTx/>
                <a:latin typeface="Candara" panose="020E0502030303020204" pitchFamily="34" charset="0"/>
                <a:ea typeface="+mn-ea"/>
                <a:cs typeface="Arial" panose="020B0604020202020204" pitchFamily="34" charset="0"/>
              </a:rPr>
              <a:t>θ</a:t>
            </a:r>
            <a:r>
              <a:rPr kumimoji="0" lang="en-US" sz="2800" b="0" i="0" u="none" strike="noStrike" kern="0" cap="none" spc="0" normalizeH="0" baseline="0" noProof="0" dirty="0">
                <a:ln>
                  <a:noFill/>
                </a:ln>
                <a:solidFill>
                  <a:srgbClr val="CC9900"/>
                </a:solidFill>
                <a:effectLst/>
                <a:uLnTx/>
                <a:uFillTx/>
                <a:latin typeface="Candara" panose="020E0502030303020204" pitchFamily="34" charset="0"/>
                <a:ea typeface="+mn-ea"/>
                <a:cs typeface="Arial" panose="020B0604020202020204" pitchFamily="34" charset="0"/>
              </a:rPr>
              <a:t>)</a:t>
            </a:r>
            <a:endPar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5F7FFB9F-96E5-4E6C-BBE1-6DC0F59EFF1E}"/>
              </a:ext>
            </a:extLst>
          </p:cNvPr>
          <p:cNvSpPr txBox="1"/>
          <p:nvPr/>
        </p:nvSpPr>
        <p:spPr>
          <a:xfrm>
            <a:off x="5619702" y="4651141"/>
            <a:ext cx="3390996" cy="1902059"/>
          </a:xfrm>
          <a:prstGeom prst="rect">
            <a:avLst/>
          </a:prstGeom>
          <a:solidFill>
            <a:schemeClr val="bg1"/>
          </a:solidFill>
        </p:spPr>
        <p:txBody>
          <a:bodyPr wrap="square" rtlCol="0">
            <a:spAutoFit/>
          </a:bodyPr>
          <a:lstStyle>
            <a:defPPr>
              <a:defRPr lang="en-US"/>
            </a:defPPr>
            <a:lvl1pPr>
              <a:defRPr sz="2800">
                <a:solidFill>
                  <a:schemeClr val="accent1">
                    <a:lumMod val="75000"/>
                  </a:schemeClr>
                </a:solidFill>
              </a:defRPr>
            </a:lvl1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“Mimic output</a:t>
            </a:r>
            <a:b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of linguists”</a:t>
            </a: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(trained for accuracy on past languages)</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F030E35-9651-4035-8605-572845853192}"/>
                  </a:ext>
                </a:extLst>
              </p:cNvPr>
              <p:cNvSpPr/>
              <p:nvPr/>
            </p:nvSpPr>
            <p:spPr>
              <a:xfrm>
                <a:off x="5619702" y="3431941"/>
                <a:ext cx="3475182" cy="1040285"/>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Conditional modeling</a:t>
                </a: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14:m>
                  <m:oMath xmlns:m="http://schemas.openxmlformats.org/officeDocument/2006/math">
                    <m:acc>
                      <m:accPr>
                        <m:chr m:val="̂"/>
                        <m:ctrlPr>
                          <a:rPr kumimoji="0" lang="en-US" sz="2800" b="0" i="1" u="none" strike="noStrike" kern="0" cap="none" spc="0" normalizeH="0" baseline="0" noProof="0" dirty="0">
                            <a:ln>
                              <a:noFill/>
                            </a:ln>
                            <a:solidFill>
                              <a:srgbClr val="000000"/>
                            </a:solidFill>
                            <a:effectLst/>
                            <a:uLnTx/>
                            <a:uFillTx/>
                            <a:latin typeface="Cambria Math" panose="02040503050406030204" pitchFamily="18" charset="0"/>
                            <a:ea typeface="+mn-ea"/>
                          </a:rPr>
                        </m:ctrlPr>
                      </m:accPr>
                      <m:e>
                        <m:r>
                          <m:rPr>
                            <m:sty m:val="p"/>
                          </m:rPr>
                          <a:rPr kumimoji="0" lang="en-US" sz="2800" b="0" i="0" u="none" strike="noStrike" kern="0" cap="none" spc="0" normalizeH="0" baseline="0" noProof="0" dirty="0">
                            <a:ln>
                              <a:noFill/>
                            </a:ln>
                            <a:solidFill>
                              <a:srgbClr val="000000"/>
                            </a:solidFill>
                            <a:effectLst/>
                            <a:uLnTx/>
                            <a:uFillTx/>
                            <a:latin typeface="Cambria Math" panose="02040503050406030204" pitchFamily="18" charset="0"/>
                            <a:ea typeface="+mn-ea"/>
                          </a:rPr>
                          <m:t>p</m:t>
                        </m:r>
                      </m:e>
                    </m:acc>
                  </m:oMath>
                </a14:m>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a:t>
                </a:r>
                <a:r>
                  <a:rPr kumimoji="0" lang="en-US" sz="2800" b="0" i="0" u="none" strike="noStrike" kern="0" cap="none" spc="0" normalizeH="0" baseline="0" noProof="0" dirty="0">
                    <a:ln>
                      <a:noFill/>
                    </a:ln>
                    <a:solidFill>
                      <a:srgbClr val="FF0000"/>
                    </a:solidFill>
                    <a:effectLst/>
                    <a:uLnTx/>
                    <a:uFillTx/>
                    <a:latin typeface="Candara" panose="020E0502030303020204" pitchFamily="34" charset="0"/>
                    <a:ea typeface="+mn-ea"/>
                    <a:cs typeface="Arial" panose="020B0604020202020204" pitchFamily="34" charset="0"/>
                  </a:rPr>
                  <a:t>x</a:t>
                </a: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 p(</a:t>
                </a:r>
                <a:r>
                  <a:rPr kumimoji="0" lang="en-US" sz="2800" b="0" i="0" u="none" strike="noStrike" kern="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rPr>
                  <a:t>y</a:t>
                </a: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 </a:t>
                </a:r>
                <a:r>
                  <a:rPr kumimoji="0" lang="el-GR" sz="2800" b="0" i="0" u="none" strike="noStrike" kern="0" cap="none" spc="0" normalizeH="0" baseline="0" noProof="0" dirty="0">
                    <a:ln>
                      <a:noFill/>
                    </a:ln>
                    <a:solidFill>
                      <a:srgbClr val="CC9900"/>
                    </a:solidFill>
                    <a:effectLst/>
                    <a:uLnTx/>
                    <a:uFillTx/>
                    <a:latin typeface="Candara" panose="020E0502030303020204" pitchFamily="34" charset="0"/>
                    <a:ea typeface="+mn-ea"/>
                    <a:cs typeface="Arial" panose="020B0604020202020204" pitchFamily="34" charset="0"/>
                  </a:rPr>
                  <a:t>θ</a:t>
                </a: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 | </a:t>
                </a:r>
                <a:r>
                  <a:rPr kumimoji="0" lang="en-US" sz="2800" b="0" i="0" u="none" strike="noStrike" kern="0" cap="none" spc="0" normalizeH="0" baseline="0" noProof="0" dirty="0">
                    <a:ln>
                      <a:noFill/>
                    </a:ln>
                    <a:solidFill>
                      <a:srgbClr val="FF0000"/>
                    </a:solidFill>
                    <a:effectLst/>
                    <a:uLnTx/>
                    <a:uFillTx/>
                    <a:latin typeface="Candara" panose="020E0502030303020204" pitchFamily="34" charset="0"/>
                    <a:ea typeface="+mn-ea"/>
                    <a:cs typeface="Arial" panose="020B0604020202020204" pitchFamily="34" charset="0"/>
                  </a:rPr>
                  <a:t>x</a:t>
                </a:r>
                <a:r>
                  <a:rPr kumimoji="0" lang="en-US" sz="2800" b="0" i="0" u="none" strike="noStrike" kern="0" cap="none" spc="0" normalizeH="0" baseline="0" noProof="0" dirty="0">
                    <a:ln>
                      <a:noFill/>
                    </a:ln>
                    <a:solidFill>
                      <a:srgbClr val="CC9900"/>
                    </a:solidFill>
                    <a:effectLst/>
                    <a:uLnTx/>
                    <a:uFillTx/>
                    <a:latin typeface="Candara" panose="020E0502030303020204" pitchFamily="34" charset="0"/>
                    <a:ea typeface="+mn-ea"/>
                    <a:cs typeface="Arial" panose="020B0604020202020204" pitchFamily="34" charset="0"/>
                  </a:rPr>
                  <a:t>)</a:t>
                </a:r>
                <a:endPar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endParaRPr>
              </a:p>
            </p:txBody>
          </p:sp>
        </mc:Choice>
        <mc:Fallback xmlns="">
          <p:sp>
            <p:nvSpPr>
              <p:cNvPr id="10" name="Rectangle 9">
                <a:extLst>
                  <a:ext uri="{FF2B5EF4-FFF2-40B4-BE49-F238E27FC236}">
                    <a16:creationId xmlns:a16="http://schemas.microsoft.com/office/drawing/2014/main" id="{BF030E35-9651-4035-8605-572845853192}"/>
                  </a:ext>
                </a:extLst>
              </p:cNvPr>
              <p:cNvSpPr>
                <a:spLocks noRot="1" noChangeAspect="1" noMove="1" noResize="1" noEditPoints="1" noAdjustHandles="1" noChangeArrowheads="1" noChangeShapeType="1" noTextEdit="1"/>
              </p:cNvSpPr>
              <p:nvPr/>
            </p:nvSpPr>
            <p:spPr>
              <a:xfrm>
                <a:off x="5619702" y="3431941"/>
                <a:ext cx="3475182" cy="1040285"/>
              </a:xfrm>
              <a:prstGeom prst="rect">
                <a:avLst/>
              </a:prstGeom>
              <a:blipFill>
                <a:blip r:embed="rId3"/>
                <a:stretch>
                  <a:fillRect l="-2281" t="-5848" r="-1930" b="-15789"/>
                </a:stretch>
              </a:blipFill>
            </p:spPr>
            <p:txBody>
              <a:bodyPr/>
              <a:lstStyle/>
              <a:p>
                <a:r>
                  <a:rPr lang="en-US">
                    <a:noFill/>
                  </a:rPr>
                  <a:t> </a:t>
                </a:r>
              </a:p>
            </p:txBody>
          </p:sp>
        </mc:Fallback>
      </mc:AlternateContent>
      <p:sp>
        <p:nvSpPr>
          <p:cNvPr id="12" name="AutoShape 4" descr="Image result for documents">
            <a:extLst>
              <a:ext uri="{FF2B5EF4-FFF2-40B4-BE49-F238E27FC236}">
                <a16:creationId xmlns:a16="http://schemas.microsoft.com/office/drawing/2014/main" id="{646B5310-1551-4DBA-B946-76F429BBF2D7}"/>
              </a:ext>
            </a:extLst>
          </p:cNvPr>
          <p:cNvSpPr>
            <a:spLocks noChangeAspect="1" noChangeArrowheads="1"/>
          </p:cNvSpPr>
          <p:nvPr/>
        </p:nvSpPr>
        <p:spPr bwMode="auto">
          <a:xfrm>
            <a:off x="2728913" y="2047875"/>
            <a:ext cx="3686175" cy="2762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Candara" panose="020E0502030303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3FFF47D4-0BF7-46A1-BEE0-C1D2BAE96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1295399"/>
            <a:ext cx="1834301" cy="1374541"/>
          </a:xfrm>
          <a:prstGeom prst="rect">
            <a:avLst/>
          </a:prstGeom>
        </p:spPr>
      </p:pic>
    </p:spTree>
    <p:extLst>
      <p:ext uri="{BB962C8B-B14F-4D97-AF65-F5344CB8AC3E}">
        <p14:creationId xmlns:p14="http://schemas.microsoft.com/office/powerpoint/2010/main" val="42694045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2869F-87BF-4369-9F51-72150FAD77BF}"/>
              </a:ext>
            </a:extLst>
          </p:cNvPr>
          <p:cNvSpPr>
            <a:spLocks noGrp="1"/>
          </p:cNvSpPr>
          <p:nvPr>
            <p:ph type="title"/>
          </p:nvPr>
        </p:nvSpPr>
        <p:spPr/>
        <p:txBody>
          <a:bodyPr/>
          <a:lstStyle/>
          <a:p>
            <a:r>
              <a:rPr lang="en-US" dirty="0"/>
              <a:t>Future challenges</a:t>
            </a:r>
          </a:p>
        </p:txBody>
      </p:sp>
      <p:sp>
        <p:nvSpPr>
          <p:cNvPr id="3" name="Content Placeholder 2">
            <a:extLst>
              <a:ext uri="{FF2B5EF4-FFF2-40B4-BE49-F238E27FC236}">
                <a16:creationId xmlns:a16="http://schemas.microsoft.com/office/drawing/2014/main" id="{5195AAB6-0B40-4EFD-AE8C-F6CC82DDDFE6}"/>
              </a:ext>
            </a:extLst>
          </p:cNvPr>
          <p:cNvSpPr>
            <a:spLocks noGrp="1"/>
          </p:cNvSpPr>
          <p:nvPr>
            <p:ph idx="1"/>
          </p:nvPr>
        </p:nvSpPr>
        <p:spPr/>
        <p:txBody>
          <a:bodyPr/>
          <a:lstStyle/>
          <a:p>
            <a:pPr>
              <a:spcBef>
                <a:spcPts val="1500"/>
              </a:spcBef>
            </a:pPr>
            <a:r>
              <a:rPr lang="en-US" dirty="0"/>
              <a:t>Discover morphology and syntax jointly</a:t>
            </a:r>
            <a:endParaRPr lang="en-US" sz="2400" dirty="0"/>
          </a:p>
          <a:p>
            <a:pPr>
              <a:spcBef>
                <a:spcPts val="1500"/>
              </a:spcBef>
            </a:pPr>
            <a:r>
              <a:rPr lang="en-US" dirty="0"/>
              <a:t>Work on raw text, </a:t>
            </a:r>
            <a:br>
              <a:rPr lang="en-US" dirty="0"/>
            </a:br>
            <a:r>
              <a:rPr lang="en-US" dirty="0"/>
              <a:t>rather than tagged text or analyzed words</a:t>
            </a:r>
          </a:p>
          <a:p>
            <a:pPr>
              <a:spcBef>
                <a:spcPts val="1500"/>
              </a:spcBef>
            </a:pPr>
            <a:r>
              <a:rPr lang="en-US" dirty="0"/>
              <a:t>In designing </a:t>
            </a:r>
            <a:r>
              <a:rPr lang="en-US" dirty="0">
                <a:solidFill>
                  <a:srgbClr val="000000"/>
                </a:solidFill>
              </a:rPr>
              <a:t>p(</a:t>
            </a:r>
            <a:r>
              <a:rPr lang="en-US" dirty="0">
                <a:solidFill>
                  <a:srgbClr val="FF0000"/>
                </a:solidFill>
              </a:rPr>
              <a:t>x</a:t>
            </a:r>
            <a:r>
              <a:rPr lang="en-US" dirty="0">
                <a:solidFill>
                  <a:srgbClr val="000000"/>
                </a:solidFill>
              </a:rPr>
              <a:t>, </a:t>
            </a:r>
            <a:r>
              <a:rPr lang="en-US" dirty="0">
                <a:solidFill>
                  <a:srgbClr val="0070C0"/>
                </a:solidFill>
              </a:rPr>
              <a:t>y</a:t>
            </a:r>
            <a:r>
              <a:rPr lang="en-US" dirty="0">
                <a:solidFill>
                  <a:srgbClr val="000000"/>
                </a:solidFill>
              </a:rPr>
              <a:t>,</a:t>
            </a:r>
            <a:r>
              <a:rPr lang="en-US" dirty="0">
                <a:solidFill>
                  <a:srgbClr val="0070C0"/>
                </a:solidFill>
              </a:rPr>
              <a:t> </a:t>
            </a:r>
            <a:r>
              <a:rPr lang="el-GR" dirty="0">
                <a:solidFill>
                  <a:srgbClr val="CC9900"/>
                </a:solidFill>
              </a:rPr>
              <a:t>θ</a:t>
            </a:r>
            <a:r>
              <a:rPr lang="en-US" dirty="0">
                <a:solidFill>
                  <a:srgbClr val="000000"/>
                </a:solidFill>
              </a:rPr>
              <a:t>), how do we best incorporate neural nets to fit the true distribution more closely?</a:t>
            </a:r>
            <a:endParaRPr lang="en-US" dirty="0"/>
          </a:p>
          <a:p>
            <a:pPr>
              <a:spcBef>
                <a:spcPts val="1500"/>
              </a:spcBef>
            </a:pPr>
            <a:r>
              <a:rPr lang="en-US" dirty="0"/>
              <a:t>How do we incorporate semantics?</a:t>
            </a:r>
          </a:p>
          <a:p>
            <a:pPr>
              <a:spcBef>
                <a:spcPts val="1500"/>
              </a:spcBef>
            </a:pPr>
            <a:endParaRPr lang="en-US" dirty="0"/>
          </a:p>
        </p:txBody>
      </p:sp>
      <p:sp>
        <p:nvSpPr>
          <p:cNvPr id="4" name="Slide Number Placeholder 3">
            <a:extLst>
              <a:ext uri="{FF2B5EF4-FFF2-40B4-BE49-F238E27FC236}">
                <a16:creationId xmlns:a16="http://schemas.microsoft.com/office/drawing/2014/main" id="{16ABEE0A-E855-44D0-A40D-255D28C0B5A9}"/>
              </a:ext>
            </a:extLst>
          </p:cNvPr>
          <p:cNvSpPr>
            <a:spLocks noGrp="1"/>
          </p:cNvSpPr>
          <p:nvPr>
            <p:ph type="sldNum" sz="quarter" idx="11"/>
          </p:nvPr>
        </p:nvSpPr>
        <p:spPr/>
        <p:txBody>
          <a:bodyPr/>
          <a:lstStyle/>
          <a:p>
            <a:fld id="{45E6479D-61A4-4A1E-8A5C-E0AD0600EC22}" type="slidenum">
              <a:rPr lang="en-US" altLang="en-US" smtClean="0">
                <a:solidFill>
                  <a:srgbClr val="000000"/>
                </a:solidFill>
              </a:rPr>
              <a:pPr/>
              <a:t>108</a:t>
            </a:fld>
            <a:endParaRPr lang="en-US" altLang="en-US">
              <a:solidFill>
                <a:srgbClr val="000000"/>
              </a:solidFill>
            </a:endParaRPr>
          </a:p>
        </p:txBody>
      </p:sp>
    </p:spTree>
    <p:extLst>
      <p:ext uri="{BB962C8B-B14F-4D97-AF65-F5344CB8AC3E}">
        <p14:creationId xmlns:p14="http://schemas.microsoft.com/office/powerpoint/2010/main" val="6117413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2393"/>
            <a:ext cx="8229600" cy="1143000"/>
          </a:xfrm>
        </p:spPr>
        <p:txBody>
          <a:bodyPr>
            <a:normAutofit/>
          </a:bodyPr>
          <a:lstStyle/>
          <a:p>
            <a:r>
              <a:rPr lang="en-US" dirty="0"/>
              <a:t>Thanks!</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6" name="Picture 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5708" y="3841805"/>
            <a:ext cx="3107259" cy="2987749"/>
          </a:xfrm>
          <a:prstGeom prst="rect">
            <a:avLst/>
          </a:prstGeom>
        </p:spPr>
      </p:pic>
    </p:spTree>
    <p:extLst>
      <p:ext uri="{BB962C8B-B14F-4D97-AF65-F5344CB8AC3E}">
        <p14:creationId xmlns:p14="http://schemas.microsoft.com/office/powerpoint/2010/main" val="308910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can’t machines do this yet???</a:t>
            </a:r>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16" name="Picture 1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8671"/>
            <a:ext cx="2769885" cy="477903"/>
          </a:xfrm>
          <a:prstGeom prst="rect">
            <a:avLst/>
          </a:prstGeom>
        </p:spPr>
      </p:pic>
      <p:sp>
        <p:nvSpPr>
          <p:cNvPr id="39" name="Content Placeholder 2"/>
          <p:cNvSpPr>
            <a:spLocks noGrp="1"/>
          </p:cNvSpPr>
          <p:nvPr>
            <p:ph idx="1"/>
          </p:nvPr>
        </p:nvSpPr>
        <p:spPr>
          <a:xfrm>
            <a:off x="457200" y="1600200"/>
            <a:ext cx="8534400" cy="4525963"/>
          </a:xfrm>
        </p:spPr>
        <p:txBody>
          <a:bodyPr/>
          <a:lstStyle/>
          <a:p>
            <a:r>
              <a:rPr lang="en-US" dirty="0"/>
              <a:t>Given sequences of part-of-speech (POS) tags,</a:t>
            </a:r>
            <a:br>
              <a:rPr lang="en-US" dirty="0"/>
            </a:br>
            <a:r>
              <a:rPr lang="en-US" dirty="0"/>
              <a:t>predict the basic word order of the language.</a:t>
            </a:r>
          </a:p>
          <a:p>
            <a:endParaRPr lang="en-US" dirty="0"/>
          </a:p>
          <a:p>
            <a:r>
              <a:rPr lang="en-US" dirty="0">
                <a:solidFill>
                  <a:srgbClr val="F2B800"/>
                </a:solidFill>
              </a:rPr>
              <a:t>It seems like linguists might be able:</a:t>
            </a:r>
          </a:p>
          <a:p>
            <a:pPr marL="0" indent="0" algn="ctr">
              <a:buNone/>
            </a:pPr>
            <a:r>
              <a:rPr lang="en-US" sz="4800" dirty="0"/>
              <a:t>Verb </a:t>
            </a:r>
            <a:r>
              <a:rPr lang="en-US" sz="4800" dirty="0" err="1"/>
              <a:t>Det</a:t>
            </a:r>
            <a:r>
              <a:rPr lang="en-US" sz="4800" dirty="0"/>
              <a:t> Noun </a:t>
            </a:r>
            <a:r>
              <a:rPr lang="en-US" sz="4800" dirty="0" err="1"/>
              <a:t>Adj</a:t>
            </a:r>
            <a:r>
              <a:rPr lang="en-US" sz="4800" dirty="0"/>
              <a:t> </a:t>
            </a:r>
            <a:r>
              <a:rPr lang="en-US" sz="4800" dirty="0" err="1"/>
              <a:t>Det</a:t>
            </a:r>
            <a:r>
              <a:rPr lang="en-US" sz="4800" dirty="0"/>
              <a:t> Noun</a:t>
            </a:r>
          </a:p>
          <a:p>
            <a:pPr marL="0" lvl="0" indent="0">
              <a:buNone/>
            </a:pPr>
            <a:r>
              <a:rPr lang="en-US" dirty="0">
                <a:solidFill>
                  <a:srgbClr val="F2B800"/>
                </a:solidFill>
              </a:rPr>
              <a:t>    </a:t>
            </a:r>
          </a:p>
          <a:p>
            <a:pPr marL="0" lvl="0" indent="0">
              <a:buNone/>
            </a:pPr>
            <a:r>
              <a:rPr lang="en-US" dirty="0">
                <a:solidFill>
                  <a:srgbClr val="F2B800"/>
                </a:solidFill>
              </a:rPr>
              <a:t>    What do you think?</a:t>
            </a:r>
          </a:p>
          <a:p>
            <a:pPr marL="0" indent="0" algn="ctr">
              <a:buNone/>
            </a:pPr>
            <a:endParaRPr lang="en-US" sz="4800" dirty="0"/>
          </a:p>
        </p:txBody>
      </p:sp>
      <p:sp>
        <p:nvSpPr>
          <p:cNvPr id="25" name="TextBox 24"/>
          <p:cNvSpPr txBox="1"/>
          <p:nvPr/>
        </p:nvSpPr>
        <p:spPr>
          <a:xfrm>
            <a:off x="9875520" y="4690872"/>
            <a:ext cx="1847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spTree>
    <p:extLst>
      <p:ext uri="{BB962C8B-B14F-4D97-AF65-F5344CB8AC3E}">
        <p14:creationId xmlns:p14="http://schemas.microsoft.com/office/powerpoint/2010/main" val="109750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Syntactic Typology</a:t>
            </a:r>
            <a:endParaRPr lang="en-US" dirty="0"/>
          </a:p>
        </p:txBody>
      </p:sp>
      <p:sp>
        <p:nvSpPr>
          <p:cNvPr id="3" name="Content Placeholder 2"/>
          <p:cNvSpPr>
            <a:spLocks noGrp="1"/>
          </p:cNvSpPr>
          <p:nvPr>
            <p:ph idx="1"/>
          </p:nvPr>
        </p:nvSpPr>
        <p:spPr>
          <a:xfrm>
            <a:off x="457200" y="2667000"/>
            <a:ext cx="8229600" cy="3459163"/>
          </a:xfrm>
        </p:spPr>
        <p:txBody>
          <a:bodyPr/>
          <a:lstStyle/>
          <a:p>
            <a:pPr marL="0" indent="0" algn="ctr">
              <a:buNone/>
            </a:pPr>
            <a:r>
              <a:rPr lang="en-US" dirty="0"/>
              <a:t>A set of word order facts of a language</a:t>
            </a:r>
          </a:p>
          <a:p>
            <a:pPr marL="0" indent="0" algn="ctr">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prstClr val="white">
                  <a:tint val="75000"/>
                </a:prstClr>
              </a:solidFill>
              <a:effectLst/>
              <a:uLnTx/>
              <a:uFillTx/>
              <a:latin typeface="Calibri"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5491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Syntactic Typology (of English)</a:t>
            </a: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white">
                  <a:tint val="75000"/>
                </a:prstClr>
              </a:solidFill>
              <a:effectLst/>
              <a:uLnTx/>
              <a:uFillTx/>
              <a:latin typeface="Calibri" charset="0"/>
              <a:ea typeface="ＭＳ Ｐゴシック" charset="0"/>
              <a:cs typeface="Arial" panose="020B0604020202020204" pitchFamily="34" charset="0"/>
            </a:endParaRPr>
          </a:p>
        </p:txBody>
      </p:sp>
      <p:sp>
        <p:nvSpPr>
          <p:cNvPr id="5" name="Rectangle 4"/>
          <p:cNvSpPr/>
          <p:nvPr/>
        </p:nvSpPr>
        <p:spPr>
          <a:xfrm>
            <a:off x="549045" y="1323474"/>
            <a:ext cx="2697918"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Subject-Verb-Object</a:t>
            </a:r>
          </a:p>
        </p:txBody>
      </p:sp>
      <p:sp>
        <p:nvSpPr>
          <p:cNvPr id="31"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grpSp>
        <p:nvGrpSpPr>
          <p:cNvPr id="7" name="Group 6"/>
          <p:cNvGrpSpPr/>
          <p:nvPr/>
        </p:nvGrpSpPr>
        <p:grpSpPr>
          <a:xfrm>
            <a:off x="3657586" y="4104599"/>
            <a:ext cx="3907032" cy="1826410"/>
            <a:chOff x="3657586" y="4104599"/>
            <a:chExt cx="3907032" cy="1826410"/>
          </a:xfrm>
        </p:grpSpPr>
        <p:sp>
          <p:nvSpPr>
            <p:cNvPr id="20" name="Rectangle 19"/>
            <p:cNvSpPr/>
            <p:nvPr/>
          </p:nvSpPr>
          <p:spPr>
            <a:xfrm>
              <a:off x="3657586" y="5143455"/>
              <a:ext cx="390703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Papa ate  a red apple at home</a:t>
              </a:r>
            </a:p>
          </p:txBody>
        </p:sp>
        <p:grpSp>
          <p:nvGrpSpPr>
            <p:cNvPr id="21" name="Group 20"/>
            <p:cNvGrpSpPr/>
            <p:nvPr/>
          </p:nvGrpSpPr>
          <p:grpSpPr>
            <a:xfrm>
              <a:off x="3895081" y="4495179"/>
              <a:ext cx="708330" cy="1212419"/>
              <a:chOff x="906879" y="2954066"/>
              <a:chExt cx="1006156" cy="1212419"/>
            </a:xfrm>
          </p:grpSpPr>
          <p:sp>
            <p:nvSpPr>
              <p:cNvPr id="22" name="Circular Arrow 21"/>
              <p:cNvSpPr/>
              <p:nvPr/>
            </p:nvSpPr>
            <p:spPr>
              <a:xfrm flipH="1">
                <a:off x="919676" y="3261477"/>
                <a:ext cx="993359" cy="905008"/>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3" name="Rectangle 22"/>
              <p:cNvSpPr/>
              <p:nvPr/>
            </p:nvSpPr>
            <p:spPr>
              <a:xfrm>
                <a:off x="906879" y="2954066"/>
                <a:ext cx="986399"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nsubj</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grpSp>
          <p:nvGrpSpPr>
            <p:cNvPr id="24" name="Group 23"/>
            <p:cNvGrpSpPr/>
            <p:nvPr/>
          </p:nvGrpSpPr>
          <p:grpSpPr>
            <a:xfrm flipH="1">
              <a:off x="4593407" y="4104599"/>
              <a:ext cx="1762824" cy="1826410"/>
              <a:chOff x="900163" y="3086261"/>
              <a:chExt cx="1067307" cy="1085413"/>
            </a:xfrm>
          </p:grpSpPr>
          <p:sp>
            <p:nvSpPr>
              <p:cNvPr id="25" name="Circular Arrow 24"/>
              <p:cNvSpPr/>
              <p:nvPr/>
            </p:nvSpPr>
            <p:spPr>
              <a:xfrm rot="21195109" flipH="1">
                <a:off x="900163" y="3266666"/>
                <a:ext cx="1067307" cy="905008"/>
              </a:xfrm>
              <a:prstGeom prst="circularArrow">
                <a:avLst>
                  <a:gd name="adj1" fmla="val 2638"/>
                  <a:gd name="adj2" fmla="val 1051020"/>
                  <a:gd name="adj3" fmla="val 20568510"/>
                  <a:gd name="adj4" fmla="val 10181618"/>
                  <a:gd name="adj5" fmla="val 5796"/>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6" name="Rectangle 25"/>
              <p:cNvSpPr/>
              <p:nvPr/>
            </p:nvSpPr>
            <p:spPr>
              <a:xfrm>
                <a:off x="1193372" y="3086261"/>
                <a:ext cx="366089" cy="219489"/>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charset="0"/>
                    <a:ea typeface="ＭＳ Ｐゴシック" charset="0"/>
                    <a:cs typeface="Arial" panose="020B0604020202020204" pitchFamily="34" charset="0"/>
                  </a:rPr>
                  <a:t>dobj</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grpSp>
      <p:grpSp>
        <p:nvGrpSpPr>
          <p:cNvPr id="11" name="Group 10"/>
          <p:cNvGrpSpPr/>
          <p:nvPr/>
        </p:nvGrpSpPr>
        <p:grpSpPr>
          <a:xfrm>
            <a:off x="648142" y="2150064"/>
            <a:ext cx="2460888" cy="3455057"/>
            <a:chOff x="648142" y="2150064"/>
            <a:chExt cx="2460888" cy="3455057"/>
          </a:xfrm>
        </p:grpSpPr>
        <p:grpSp>
          <p:nvGrpSpPr>
            <p:cNvPr id="9" name="Group 8"/>
            <p:cNvGrpSpPr/>
            <p:nvPr/>
          </p:nvGrpSpPr>
          <p:grpSpPr>
            <a:xfrm>
              <a:off x="648142" y="2150064"/>
              <a:ext cx="2448529" cy="1563656"/>
              <a:chOff x="648142" y="2150064"/>
              <a:chExt cx="2448529" cy="1563656"/>
            </a:xfrm>
          </p:grpSpPr>
          <p:grpSp>
            <p:nvGrpSpPr>
              <p:cNvPr id="3" name="Group 2"/>
              <p:cNvGrpSpPr/>
              <p:nvPr/>
            </p:nvGrpSpPr>
            <p:grpSpPr>
              <a:xfrm>
                <a:off x="732754" y="2150064"/>
                <a:ext cx="2285248" cy="1563656"/>
                <a:chOff x="732754" y="2150064"/>
                <a:chExt cx="2285248" cy="1563656"/>
              </a:xfrm>
            </p:grpSpPr>
            <p:grpSp>
              <p:nvGrpSpPr>
                <p:cNvPr id="47" name="Group 46"/>
                <p:cNvGrpSpPr/>
                <p:nvPr/>
              </p:nvGrpSpPr>
              <p:grpSpPr>
                <a:xfrm>
                  <a:off x="1898004" y="2154490"/>
                  <a:ext cx="1119998" cy="1559229"/>
                  <a:chOff x="1811385" y="2623157"/>
                  <a:chExt cx="1119998" cy="1559229"/>
                </a:xfrm>
                <a:effectLst>
                  <a:outerShdw blurRad="50800" dist="50800" dir="5400000" algn="ctr" rotWithShape="0">
                    <a:srgbClr val="000000"/>
                  </a:outerShdw>
                </a:effectLst>
              </p:grpSpPr>
              <p:sp>
                <p:nvSpPr>
                  <p:cNvPr id="43" name="Rectangle 42"/>
                  <p:cNvSpPr/>
                  <p:nvPr/>
                </p:nvSpPr>
                <p:spPr>
                  <a:xfrm>
                    <a:off x="1939214" y="2623157"/>
                    <a:ext cx="86433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nsubj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44" name="Circular Arrow 43"/>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grpSp>
              <p:nvGrpSpPr>
                <p:cNvPr id="48" name="Group 47"/>
                <p:cNvGrpSpPr/>
                <p:nvPr/>
              </p:nvGrpSpPr>
              <p:grpSpPr>
                <a:xfrm>
                  <a:off x="732754" y="2150064"/>
                  <a:ext cx="1165250" cy="1563656"/>
                  <a:chOff x="646135" y="2618731"/>
                  <a:chExt cx="1165250" cy="1563656"/>
                </a:xfrm>
              </p:grpSpPr>
              <p:sp>
                <p:nvSpPr>
                  <p:cNvPr id="42" name="Circular Arrow 41"/>
                  <p:cNvSpPr/>
                  <p:nvPr/>
                </p:nvSpPr>
                <p:spPr>
                  <a:xfrm flipH="1">
                    <a:off x="646135" y="2950904"/>
                    <a:ext cx="1165250"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45" name="Rectangle 44"/>
                  <p:cNvSpPr/>
                  <p:nvPr/>
                </p:nvSpPr>
                <p:spPr>
                  <a:xfrm>
                    <a:off x="796590" y="2618731"/>
                    <a:ext cx="86433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nsubj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grpSp>
          <p:sp>
            <p:nvSpPr>
              <p:cNvPr id="8" name="Rectangle 7"/>
              <p:cNvSpPr/>
              <p:nvPr/>
            </p:nvSpPr>
            <p:spPr>
              <a:xfrm>
                <a:off x="648142" y="3002288"/>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35" name="Rectangle 34"/>
              <p:cNvSpPr/>
              <p:nvPr/>
            </p:nvSpPr>
            <p:spPr>
              <a:xfrm>
                <a:off x="2738881" y="3011356"/>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36" name="Rectangle 35"/>
              <p:cNvSpPr/>
              <p:nvPr/>
            </p:nvSpPr>
            <p:spPr>
              <a:xfrm>
                <a:off x="1852528" y="3011356"/>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38" name="Rectangle 37"/>
              <p:cNvSpPr/>
              <p:nvPr/>
            </p:nvSpPr>
            <p:spPr>
              <a:xfrm>
                <a:off x="1610248" y="3006930"/>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grpSp>
        <p:grpSp>
          <p:nvGrpSpPr>
            <p:cNvPr id="10" name="Group 9"/>
            <p:cNvGrpSpPr/>
            <p:nvPr/>
          </p:nvGrpSpPr>
          <p:grpSpPr>
            <a:xfrm>
              <a:off x="660501" y="4041465"/>
              <a:ext cx="2448529" cy="1563656"/>
              <a:chOff x="660501" y="4041465"/>
              <a:chExt cx="2448529" cy="1563656"/>
            </a:xfrm>
          </p:grpSpPr>
          <p:grpSp>
            <p:nvGrpSpPr>
              <p:cNvPr id="6" name="Group 5"/>
              <p:cNvGrpSpPr/>
              <p:nvPr/>
            </p:nvGrpSpPr>
            <p:grpSpPr>
              <a:xfrm>
                <a:off x="732754" y="4041465"/>
                <a:ext cx="2285248" cy="1563656"/>
                <a:chOff x="732754" y="4041465"/>
                <a:chExt cx="2285248" cy="1563656"/>
              </a:xfrm>
            </p:grpSpPr>
            <p:grpSp>
              <p:nvGrpSpPr>
                <p:cNvPr id="49" name="Group 48"/>
                <p:cNvGrpSpPr/>
                <p:nvPr/>
              </p:nvGrpSpPr>
              <p:grpSpPr>
                <a:xfrm>
                  <a:off x="1898004" y="4045891"/>
                  <a:ext cx="1119998" cy="1559229"/>
                  <a:chOff x="1811385" y="2623157"/>
                  <a:chExt cx="1119998" cy="1559229"/>
                </a:xfrm>
              </p:grpSpPr>
              <p:sp>
                <p:nvSpPr>
                  <p:cNvPr id="50" name="Rectangle 49"/>
                  <p:cNvSpPr/>
                  <p:nvPr/>
                </p:nvSpPr>
                <p:spPr>
                  <a:xfrm>
                    <a:off x="2010776" y="2623157"/>
                    <a:ext cx="744114"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dobj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51" name="Circular Arrow 50"/>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grpSp>
              <p:nvGrpSpPr>
                <p:cNvPr id="52" name="Group 51"/>
                <p:cNvGrpSpPr/>
                <p:nvPr/>
              </p:nvGrpSpPr>
              <p:grpSpPr>
                <a:xfrm>
                  <a:off x="732754" y="4041465"/>
                  <a:ext cx="1165250" cy="1563656"/>
                  <a:chOff x="646135" y="2618731"/>
                  <a:chExt cx="1165250" cy="1563656"/>
                </a:xfrm>
              </p:grpSpPr>
              <p:sp>
                <p:nvSpPr>
                  <p:cNvPr id="53" name="Circular Arrow 52"/>
                  <p:cNvSpPr/>
                  <p:nvPr/>
                </p:nvSpPr>
                <p:spPr>
                  <a:xfrm flipH="1">
                    <a:off x="646135" y="2950904"/>
                    <a:ext cx="1165250" cy="1231483"/>
                  </a:xfrm>
                  <a:prstGeom prst="circularArrow">
                    <a:avLst>
                      <a:gd name="adj1" fmla="val 5203"/>
                      <a:gd name="adj2" fmla="val 1051020"/>
                      <a:gd name="adj3" fmla="val 20487332"/>
                      <a:gd name="adj4" fmla="val 11052786"/>
                      <a:gd name="adj5" fmla="val 9527"/>
                    </a:avLst>
                  </a:prstGeom>
                  <a:solidFill>
                    <a:schemeClr val="lt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54" name="Rectangle 53"/>
                  <p:cNvSpPr/>
                  <p:nvPr/>
                </p:nvSpPr>
                <p:spPr>
                  <a:xfrm>
                    <a:off x="844297" y="2618731"/>
                    <a:ext cx="744114"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dobj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grpSp>
          <p:sp>
            <p:nvSpPr>
              <p:cNvPr id="39" name="Rectangle 38"/>
              <p:cNvSpPr/>
              <p:nvPr/>
            </p:nvSpPr>
            <p:spPr>
              <a:xfrm>
                <a:off x="660501" y="4883006"/>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40" name="Rectangle 39"/>
              <p:cNvSpPr/>
              <p:nvPr/>
            </p:nvSpPr>
            <p:spPr>
              <a:xfrm>
                <a:off x="2751240" y="4892074"/>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41" name="Rectangle 40"/>
              <p:cNvSpPr/>
              <p:nvPr/>
            </p:nvSpPr>
            <p:spPr>
              <a:xfrm>
                <a:off x="1864887" y="4892074"/>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46" name="Rectangle 45"/>
              <p:cNvSpPr/>
              <p:nvPr/>
            </p:nvSpPr>
            <p:spPr>
              <a:xfrm>
                <a:off x="1622607" y="4887648"/>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grpSp>
      </p:grpSp>
    </p:spTree>
    <p:extLst>
      <p:ext uri="{BB962C8B-B14F-4D97-AF65-F5344CB8AC3E}">
        <p14:creationId xmlns:p14="http://schemas.microsoft.com/office/powerpoint/2010/main" val="314236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Syntactic Typology (of English)</a:t>
            </a: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white">
                  <a:tint val="75000"/>
                </a:prstClr>
              </a:solidFill>
              <a:effectLst/>
              <a:uLnTx/>
              <a:uFillTx/>
              <a:latin typeface="Calibri" charset="0"/>
              <a:ea typeface="ＭＳ Ｐゴシック" charset="0"/>
              <a:cs typeface="Arial" panose="020B0604020202020204" pitchFamily="34" charset="0"/>
            </a:endParaRPr>
          </a:p>
        </p:txBody>
      </p:sp>
      <p:sp>
        <p:nvSpPr>
          <p:cNvPr id="5" name="Rectangle 4"/>
          <p:cNvSpPr/>
          <p:nvPr/>
        </p:nvSpPr>
        <p:spPr>
          <a:xfrm>
            <a:off x="549045" y="1323474"/>
            <a:ext cx="2697918"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Subject-Verb-Object</a:t>
            </a:r>
          </a:p>
        </p:txBody>
      </p:sp>
      <p:sp>
        <p:nvSpPr>
          <p:cNvPr id="31"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grpSp>
        <p:nvGrpSpPr>
          <p:cNvPr id="47" name="Group 46"/>
          <p:cNvGrpSpPr/>
          <p:nvPr/>
        </p:nvGrpSpPr>
        <p:grpSpPr>
          <a:xfrm>
            <a:off x="1898004" y="2154490"/>
            <a:ext cx="1119998" cy="1559229"/>
            <a:chOff x="1811385" y="2623157"/>
            <a:chExt cx="1119998" cy="1559229"/>
          </a:xfrm>
          <a:effectLst>
            <a:outerShdw blurRad="50800" dist="50800" dir="5400000" algn="ctr" rotWithShape="0">
              <a:srgbClr val="000000"/>
            </a:outerShdw>
          </a:effectLst>
        </p:grpSpPr>
        <p:sp>
          <p:nvSpPr>
            <p:cNvPr id="43" name="Rectangle 42"/>
            <p:cNvSpPr/>
            <p:nvPr/>
          </p:nvSpPr>
          <p:spPr>
            <a:xfrm>
              <a:off x="1939214" y="2623157"/>
              <a:ext cx="86433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alpha val="60000"/>
                    </a:prstClr>
                  </a:solidFill>
                  <a:effectLst/>
                  <a:uLnTx/>
                  <a:uFillTx/>
                  <a:latin typeface="Calibri" charset="0"/>
                  <a:ea typeface="ＭＳ Ｐゴシック" charset="0"/>
                  <a:cs typeface="Arial" panose="020B0604020202020204" pitchFamily="34" charset="0"/>
                </a:rPr>
                <a:t>nsubj</a:t>
              </a:r>
              <a:endParaRPr kumimoji="0" lang="en-US" sz="2400" b="0" i="0" u="none" strike="noStrike" kern="1200" cap="none" spc="0" normalizeH="0" baseline="0" noProof="0" dirty="0">
                <a:ln>
                  <a:noFill/>
                </a:ln>
                <a:solidFill>
                  <a:prstClr val="white">
                    <a:alpha val="60000"/>
                  </a:prstClr>
                </a:solidFill>
                <a:effectLst/>
                <a:uLnTx/>
                <a:uFillTx/>
                <a:latin typeface="Calibri" charset="0"/>
                <a:ea typeface="ＭＳ Ｐゴシック" charset="0"/>
                <a:cs typeface="Arial" panose="020B0604020202020204" pitchFamily="34" charset="0"/>
              </a:endParaRPr>
            </a:p>
          </p:txBody>
        </p:sp>
        <p:sp>
          <p:nvSpPr>
            <p:cNvPr id="44" name="Circular Arrow 43"/>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alpha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60000"/>
                  </a:prstClr>
                </a:solidFill>
                <a:effectLst/>
                <a:uLnTx/>
                <a:uFillTx/>
                <a:latin typeface="Candara"/>
                <a:ea typeface="+mn-ea"/>
                <a:cs typeface="+mn-cs"/>
              </a:endParaRPr>
            </a:p>
          </p:txBody>
        </p:sp>
      </p:grpSp>
      <p:grpSp>
        <p:nvGrpSpPr>
          <p:cNvPr id="48" name="Group 47"/>
          <p:cNvGrpSpPr/>
          <p:nvPr/>
        </p:nvGrpSpPr>
        <p:grpSpPr>
          <a:xfrm>
            <a:off x="732754" y="2150064"/>
            <a:ext cx="1165250" cy="1563656"/>
            <a:chOff x="646135" y="2618731"/>
            <a:chExt cx="1165250" cy="1563656"/>
          </a:xfrm>
        </p:grpSpPr>
        <p:sp>
          <p:nvSpPr>
            <p:cNvPr id="42" name="Circular Arrow 41"/>
            <p:cNvSpPr/>
            <p:nvPr/>
          </p:nvSpPr>
          <p:spPr>
            <a:xfrm flipH="1">
              <a:off x="646135" y="2950904"/>
              <a:ext cx="1165250"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45" name="Rectangle 44"/>
            <p:cNvSpPr/>
            <p:nvPr/>
          </p:nvSpPr>
          <p:spPr>
            <a:xfrm>
              <a:off x="796590" y="2618731"/>
              <a:ext cx="86433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nsubj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grpSp>
        <p:nvGrpSpPr>
          <p:cNvPr id="49" name="Group 48"/>
          <p:cNvGrpSpPr/>
          <p:nvPr/>
        </p:nvGrpSpPr>
        <p:grpSpPr>
          <a:xfrm>
            <a:off x="1898004" y="4045891"/>
            <a:ext cx="1119998" cy="1559229"/>
            <a:chOff x="1811385" y="2623157"/>
            <a:chExt cx="1119998" cy="1559229"/>
          </a:xfrm>
        </p:grpSpPr>
        <p:sp>
          <p:nvSpPr>
            <p:cNvPr id="50" name="Rectangle 49"/>
            <p:cNvSpPr/>
            <p:nvPr/>
          </p:nvSpPr>
          <p:spPr>
            <a:xfrm>
              <a:off x="2010776" y="2623157"/>
              <a:ext cx="744114"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charset="0"/>
                  <a:ea typeface="ＭＳ Ｐゴシック" charset="0"/>
                  <a:cs typeface="Arial" panose="020B0604020202020204" pitchFamily="34" charset="0"/>
                </a:rPr>
                <a:t>dobj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51" name="Circular Arrow 50"/>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grpSp>
        <p:nvGrpSpPr>
          <p:cNvPr id="52" name="Group 51"/>
          <p:cNvGrpSpPr/>
          <p:nvPr/>
        </p:nvGrpSpPr>
        <p:grpSpPr>
          <a:xfrm>
            <a:off x="732754" y="4041465"/>
            <a:ext cx="1165250" cy="1563656"/>
            <a:chOff x="646135" y="2618731"/>
            <a:chExt cx="1165250" cy="1563656"/>
          </a:xfrm>
        </p:grpSpPr>
        <p:sp>
          <p:nvSpPr>
            <p:cNvPr id="53" name="Circular Arrow 52"/>
            <p:cNvSpPr/>
            <p:nvPr/>
          </p:nvSpPr>
          <p:spPr>
            <a:xfrm flipH="1">
              <a:off x="646135" y="2950904"/>
              <a:ext cx="1165250" cy="1231483"/>
            </a:xfrm>
            <a:prstGeom prst="circularArrow">
              <a:avLst>
                <a:gd name="adj1" fmla="val 5203"/>
                <a:gd name="adj2" fmla="val 1051020"/>
                <a:gd name="adj3" fmla="val 20487332"/>
                <a:gd name="adj4" fmla="val 11052786"/>
                <a:gd name="adj5" fmla="val 9527"/>
              </a:avLst>
            </a:prstGeom>
            <a:solidFill>
              <a:schemeClr val="lt1">
                <a:alpha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20000"/>
                  </a:prstClr>
                </a:solidFill>
                <a:effectLst/>
                <a:uLnTx/>
                <a:uFillTx/>
                <a:latin typeface="Candara"/>
                <a:ea typeface="+mn-ea"/>
                <a:cs typeface="+mn-cs"/>
              </a:endParaRPr>
            </a:p>
          </p:txBody>
        </p:sp>
        <p:sp>
          <p:nvSpPr>
            <p:cNvPr id="54" name="Rectangle 53"/>
            <p:cNvSpPr/>
            <p:nvPr/>
          </p:nvSpPr>
          <p:spPr>
            <a:xfrm>
              <a:off x="844297" y="2618731"/>
              <a:ext cx="744114"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alpha val="60000"/>
                    </a:prstClr>
                  </a:solidFill>
                  <a:effectLst/>
                  <a:uLnTx/>
                  <a:uFillTx/>
                  <a:latin typeface="Calibri" charset="0"/>
                  <a:ea typeface="ＭＳ Ｐゴシック" charset="0"/>
                  <a:cs typeface="Arial" panose="020B0604020202020204" pitchFamily="34" charset="0"/>
                </a:rPr>
                <a:t>dobj</a:t>
              </a:r>
              <a:endParaRPr kumimoji="0" lang="en-US" sz="2400" b="0" i="0" u="none" strike="noStrike" kern="1200" cap="none" spc="0" normalizeH="0" baseline="0" noProof="0" dirty="0">
                <a:ln>
                  <a:noFill/>
                </a:ln>
                <a:solidFill>
                  <a:prstClr val="white">
                    <a:alpha val="60000"/>
                  </a:prstClr>
                </a:solidFill>
                <a:effectLst/>
                <a:uLnTx/>
                <a:uFillTx/>
                <a:latin typeface="Calibri" charset="0"/>
                <a:ea typeface="ＭＳ Ｐゴシック" charset="0"/>
                <a:cs typeface="Arial" panose="020B0604020202020204" pitchFamily="34" charset="0"/>
              </a:endParaRPr>
            </a:p>
          </p:txBody>
        </p:sp>
      </p:grpSp>
      <p:sp>
        <p:nvSpPr>
          <p:cNvPr id="56" name="Rectangle 55"/>
          <p:cNvSpPr/>
          <p:nvPr/>
        </p:nvSpPr>
        <p:spPr>
          <a:xfrm>
            <a:off x="2156262" y="3271646"/>
            <a:ext cx="569387"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rPr>
              <a:t>✘</a:t>
            </a:r>
          </a:p>
        </p:txBody>
      </p:sp>
      <p:sp>
        <p:nvSpPr>
          <p:cNvPr id="57" name="Rectangle 56"/>
          <p:cNvSpPr/>
          <p:nvPr/>
        </p:nvSpPr>
        <p:spPr>
          <a:xfrm>
            <a:off x="1014268" y="3271646"/>
            <a:ext cx="569387"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59" name="Rectangle 58"/>
          <p:cNvSpPr/>
          <p:nvPr/>
        </p:nvSpPr>
        <p:spPr>
          <a:xfrm>
            <a:off x="2184758" y="5167473"/>
            <a:ext cx="569387"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32ED75"/>
                </a:solidFill>
                <a:effectLst/>
                <a:uLnTx/>
                <a:uFillTx/>
                <a:latin typeface="Abadi MT Condensed Extra Bold" charset="0"/>
                <a:ea typeface="Abadi MT Condensed Extra Bold" charset="0"/>
                <a:cs typeface="Abadi MT Condensed Extra Bold" charset="0"/>
              </a:rPr>
              <a:t>✔</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60" name="Rectangle 59"/>
          <p:cNvSpPr/>
          <p:nvPr/>
        </p:nvSpPr>
        <p:spPr>
          <a:xfrm>
            <a:off x="1014268" y="5201930"/>
            <a:ext cx="569387"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rPr>
              <a:t>✘</a:t>
            </a:r>
          </a:p>
        </p:txBody>
      </p:sp>
      <p:sp>
        <p:nvSpPr>
          <p:cNvPr id="83" name="Rectangle 82"/>
          <p:cNvSpPr/>
          <p:nvPr/>
        </p:nvSpPr>
        <p:spPr>
          <a:xfrm>
            <a:off x="3657586" y="5143455"/>
            <a:ext cx="390703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Papa ate  a red apple at home</a:t>
            </a:r>
          </a:p>
        </p:txBody>
      </p:sp>
      <p:grpSp>
        <p:nvGrpSpPr>
          <p:cNvPr id="88" name="Group 87"/>
          <p:cNvGrpSpPr/>
          <p:nvPr/>
        </p:nvGrpSpPr>
        <p:grpSpPr>
          <a:xfrm>
            <a:off x="3895081" y="4495179"/>
            <a:ext cx="708330" cy="1212419"/>
            <a:chOff x="906879" y="2954066"/>
            <a:chExt cx="1006156" cy="1212419"/>
          </a:xfrm>
        </p:grpSpPr>
        <p:sp>
          <p:nvSpPr>
            <p:cNvPr id="89" name="Circular Arrow 88"/>
            <p:cNvSpPr/>
            <p:nvPr/>
          </p:nvSpPr>
          <p:spPr>
            <a:xfrm flipH="1">
              <a:off x="919676" y="3261477"/>
              <a:ext cx="993359" cy="905008"/>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90" name="Rectangle 89"/>
            <p:cNvSpPr/>
            <p:nvPr/>
          </p:nvSpPr>
          <p:spPr>
            <a:xfrm>
              <a:off x="906879" y="2954066"/>
              <a:ext cx="986399"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nsubj</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grpSp>
        <p:nvGrpSpPr>
          <p:cNvPr id="91" name="Group 90"/>
          <p:cNvGrpSpPr/>
          <p:nvPr/>
        </p:nvGrpSpPr>
        <p:grpSpPr>
          <a:xfrm flipH="1">
            <a:off x="4593407" y="4104599"/>
            <a:ext cx="1762824" cy="1826410"/>
            <a:chOff x="900163" y="3086261"/>
            <a:chExt cx="1067307" cy="1085413"/>
          </a:xfrm>
        </p:grpSpPr>
        <p:sp>
          <p:nvSpPr>
            <p:cNvPr id="92" name="Circular Arrow 91"/>
            <p:cNvSpPr/>
            <p:nvPr/>
          </p:nvSpPr>
          <p:spPr>
            <a:xfrm rot="21195109" flipH="1">
              <a:off x="900163" y="3266666"/>
              <a:ext cx="1067307" cy="905008"/>
            </a:xfrm>
            <a:prstGeom prst="circularArrow">
              <a:avLst>
                <a:gd name="adj1" fmla="val 2638"/>
                <a:gd name="adj2" fmla="val 1051020"/>
                <a:gd name="adj3" fmla="val 20568510"/>
                <a:gd name="adj4" fmla="val 10181618"/>
                <a:gd name="adj5" fmla="val 5796"/>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93" name="Rectangle 92"/>
            <p:cNvSpPr/>
            <p:nvPr/>
          </p:nvSpPr>
          <p:spPr>
            <a:xfrm>
              <a:off x="1193372" y="3086261"/>
              <a:ext cx="366089" cy="219489"/>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charset="0"/>
                  <a:ea typeface="ＭＳ Ｐゴシック" charset="0"/>
                  <a:cs typeface="Arial" panose="020B0604020202020204" pitchFamily="34" charset="0"/>
                </a:rPr>
                <a:t>dobj</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grpSp>
        <p:nvGrpSpPr>
          <p:cNvPr id="94" name="Group 93"/>
          <p:cNvGrpSpPr/>
          <p:nvPr/>
        </p:nvGrpSpPr>
        <p:grpSpPr>
          <a:xfrm>
            <a:off x="5343545" y="4576017"/>
            <a:ext cx="723275" cy="1156761"/>
            <a:chOff x="861703" y="3009724"/>
            <a:chExt cx="1027385" cy="1156761"/>
          </a:xfrm>
        </p:grpSpPr>
        <p:sp>
          <p:nvSpPr>
            <p:cNvPr id="95" name="Circular Arrow 94"/>
            <p:cNvSpPr/>
            <p:nvPr/>
          </p:nvSpPr>
          <p:spPr>
            <a:xfrm flipH="1">
              <a:off x="874500" y="3261477"/>
              <a:ext cx="993359" cy="905008"/>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96" name="Rectangle 95"/>
            <p:cNvSpPr/>
            <p:nvPr/>
          </p:nvSpPr>
          <p:spPr>
            <a:xfrm>
              <a:off x="861703" y="3009724"/>
              <a:ext cx="1027385"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amod</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grpSp>
        <p:nvGrpSpPr>
          <p:cNvPr id="97" name="Group 96"/>
          <p:cNvGrpSpPr/>
          <p:nvPr/>
        </p:nvGrpSpPr>
        <p:grpSpPr>
          <a:xfrm>
            <a:off x="6689697" y="4505781"/>
            <a:ext cx="699321" cy="1172663"/>
            <a:chOff x="919676" y="2993822"/>
            <a:chExt cx="993359" cy="1172663"/>
          </a:xfrm>
        </p:grpSpPr>
        <p:sp>
          <p:nvSpPr>
            <p:cNvPr id="98" name="Circular Arrow 97"/>
            <p:cNvSpPr/>
            <p:nvPr/>
          </p:nvSpPr>
          <p:spPr>
            <a:xfrm flipH="1">
              <a:off x="919676" y="3261477"/>
              <a:ext cx="993359" cy="905008"/>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99" name="Rectangle 98"/>
            <p:cNvSpPr/>
            <p:nvPr/>
          </p:nvSpPr>
          <p:spPr>
            <a:xfrm>
              <a:off x="974644" y="2993822"/>
              <a:ext cx="847138"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charset="0"/>
                  <a:ea typeface="ＭＳ Ｐゴシック" charset="0"/>
                  <a:cs typeface="Arial" panose="020B0604020202020204" pitchFamily="34" charset="0"/>
                </a:rPr>
                <a:t>case</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sp>
        <p:nvSpPr>
          <p:cNvPr id="58" name="Rectangle 57"/>
          <p:cNvSpPr/>
          <p:nvPr/>
        </p:nvSpPr>
        <p:spPr>
          <a:xfrm>
            <a:off x="660501" y="4883006"/>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N</a:t>
            </a:r>
          </a:p>
        </p:txBody>
      </p:sp>
      <p:sp>
        <p:nvSpPr>
          <p:cNvPr id="84" name="Rectangle 83"/>
          <p:cNvSpPr/>
          <p:nvPr/>
        </p:nvSpPr>
        <p:spPr>
          <a:xfrm>
            <a:off x="2751240" y="4892074"/>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85" name="Rectangle 84"/>
          <p:cNvSpPr/>
          <p:nvPr/>
        </p:nvSpPr>
        <p:spPr>
          <a:xfrm>
            <a:off x="1864887" y="4892074"/>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86" name="Rectangle 85"/>
          <p:cNvSpPr/>
          <p:nvPr/>
        </p:nvSpPr>
        <p:spPr>
          <a:xfrm>
            <a:off x="1622607" y="4887648"/>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V</a:t>
            </a:r>
          </a:p>
        </p:txBody>
      </p:sp>
      <p:sp>
        <p:nvSpPr>
          <p:cNvPr id="103" name="Rectangle 102"/>
          <p:cNvSpPr/>
          <p:nvPr/>
        </p:nvSpPr>
        <p:spPr>
          <a:xfrm>
            <a:off x="648142" y="3002288"/>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104" name="Rectangle 103"/>
          <p:cNvSpPr/>
          <p:nvPr/>
        </p:nvSpPr>
        <p:spPr>
          <a:xfrm>
            <a:off x="2738881" y="3011356"/>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N</a:t>
            </a:r>
          </a:p>
        </p:txBody>
      </p:sp>
      <p:sp>
        <p:nvSpPr>
          <p:cNvPr id="105" name="Rectangle 104"/>
          <p:cNvSpPr/>
          <p:nvPr/>
        </p:nvSpPr>
        <p:spPr>
          <a:xfrm>
            <a:off x="1852528" y="3011356"/>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V</a:t>
            </a:r>
          </a:p>
        </p:txBody>
      </p:sp>
      <p:sp>
        <p:nvSpPr>
          <p:cNvPr id="106" name="Rectangle 105"/>
          <p:cNvSpPr/>
          <p:nvPr/>
        </p:nvSpPr>
        <p:spPr>
          <a:xfrm>
            <a:off x="1610248" y="3006930"/>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grpSp>
        <p:nvGrpSpPr>
          <p:cNvPr id="3" name="Group 2"/>
          <p:cNvGrpSpPr/>
          <p:nvPr/>
        </p:nvGrpSpPr>
        <p:grpSpPr>
          <a:xfrm>
            <a:off x="3458992" y="1317760"/>
            <a:ext cx="2703700" cy="2507884"/>
            <a:chOff x="3458992" y="1317760"/>
            <a:chExt cx="2703700" cy="2507884"/>
          </a:xfrm>
        </p:grpSpPr>
        <p:grpSp>
          <p:nvGrpSpPr>
            <p:cNvPr id="81" name="Group 80"/>
            <p:cNvGrpSpPr/>
            <p:nvPr/>
          </p:nvGrpSpPr>
          <p:grpSpPr>
            <a:xfrm>
              <a:off x="3657586" y="1317760"/>
              <a:ext cx="2285248" cy="2507884"/>
              <a:chOff x="3657586" y="1317760"/>
              <a:chExt cx="2285248" cy="2507884"/>
            </a:xfrm>
          </p:grpSpPr>
          <p:grpSp>
            <p:nvGrpSpPr>
              <p:cNvPr id="79" name="Group 78"/>
              <p:cNvGrpSpPr/>
              <p:nvPr/>
            </p:nvGrpSpPr>
            <p:grpSpPr>
              <a:xfrm>
                <a:off x="3657586" y="1317760"/>
                <a:ext cx="2285248" cy="2391534"/>
                <a:chOff x="3657586" y="1317760"/>
                <a:chExt cx="2285248" cy="2391534"/>
              </a:xfrm>
            </p:grpSpPr>
            <p:sp>
              <p:nvSpPr>
                <p:cNvPr id="61" name="Rectangle 60"/>
                <p:cNvSpPr/>
                <p:nvPr/>
              </p:nvSpPr>
              <p:spPr>
                <a:xfrm>
                  <a:off x="3855748" y="1317760"/>
                  <a:ext cx="183018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Prepositional</a:t>
                  </a:r>
                </a:p>
              </p:txBody>
            </p:sp>
            <p:grpSp>
              <p:nvGrpSpPr>
                <p:cNvPr id="62" name="Group 61"/>
                <p:cNvGrpSpPr/>
                <p:nvPr/>
              </p:nvGrpSpPr>
              <p:grpSpPr>
                <a:xfrm>
                  <a:off x="4822836" y="2150064"/>
                  <a:ext cx="1119998" cy="1559229"/>
                  <a:chOff x="1811385" y="2623157"/>
                  <a:chExt cx="1119998" cy="1559229"/>
                </a:xfrm>
                <a:effectLst>
                  <a:outerShdw blurRad="50800" dist="50800" dir="5400000" algn="ctr" rotWithShape="0">
                    <a:srgbClr val="000000"/>
                  </a:outerShdw>
                </a:effectLst>
              </p:grpSpPr>
              <p:sp>
                <p:nvSpPr>
                  <p:cNvPr id="63" name="Rectangle 62"/>
                  <p:cNvSpPr/>
                  <p:nvPr/>
                </p:nvSpPr>
                <p:spPr>
                  <a:xfrm>
                    <a:off x="2018728" y="2623157"/>
                    <a:ext cx="73366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alpha val="60000"/>
                          </a:prstClr>
                        </a:solidFill>
                        <a:effectLst/>
                        <a:uLnTx/>
                        <a:uFillTx/>
                        <a:latin typeface="Calibri" charset="0"/>
                        <a:ea typeface="ＭＳ Ｐゴシック" charset="0"/>
                        <a:cs typeface="Arial" panose="020B0604020202020204" pitchFamily="34" charset="0"/>
                      </a:rPr>
                      <a:t>case</a:t>
                    </a:r>
                  </a:p>
                </p:txBody>
              </p:sp>
              <p:sp>
                <p:nvSpPr>
                  <p:cNvPr id="64" name="Circular Arrow 63"/>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alpha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60000"/>
                        </a:prstClr>
                      </a:solidFill>
                      <a:effectLst/>
                      <a:uLnTx/>
                      <a:uFillTx/>
                      <a:latin typeface="Candara"/>
                      <a:ea typeface="+mn-ea"/>
                      <a:cs typeface="+mn-cs"/>
                    </a:endParaRPr>
                  </a:p>
                </p:txBody>
              </p:sp>
            </p:grpSp>
            <p:grpSp>
              <p:nvGrpSpPr>
                <p:cNvPr id="65" name="Group 64"/>
                <p:cNvGrpSpPr/>
                <p:nvPr/>
              </p:nvGrpSpPr>
              <p:grpSpPr>
                <a:xfrm>
                  <a:off x="3657586" y="2145638"/>
                  <a:ext cx="1165250" cy="1563656"/>
                  <a:chOff x="646135" y="2618731"/>
                  <a:chExt cx="1165250" cy="1563656"/>
                </a:xfrm>
              </p:grpSpPr>
              <p:sp>
                <p:nvSpPr>
                  <p:cNvPr id="66" name="Circular Arrow 65"/>
                  <p:cNvSpPr/>
                  <p:nvPr/>
                </p:nvSpPr>
                <p:spPr>
                  <a:xfrm flipH="1">
                    <a:off x="646135" y="2950904"/>
                    <a:ext cx="1165250"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67" name="Rectangle 66"/>
                  <p:cNvSpPr/>
                  <p:nvPr/>
                </p:nvSpPr>
                <p:spPr>
                  <a:xfrm>
                    <a:off x="844297" y="2618731"/>
                    <a:ext cx="73366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case</a:t>
                    </a:r>
                  </a:p>
                </p:txBody>
              </p:sp>
            </p:grpSp>
          </p:grpSp>
          <p:sp>
            <p:nvSpPr>
              <p:cNvPr id="68" name="Rectangle 67"/>
              <p:cNvSpPr/>
              <p:nvPr/>
            </p:nvSpPr>
            <p:spPr>
              <a:xfrm>
                <a:off x="5112316" y="3271646"/>
                <a:ext cx="569387"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rPr>
                  <a:t>✘</a:t>
                </a:r>
              </a:p>
            </p:txBody>
          </p:sp>
          <p:sp>
            <p:nvSpPr>
              <p:cNvPr id="69" name="Rectangle 68"/>
              <p:cNvSpPr/>
              <p:nvPr/>
            </p:nvSpPr>
            <p:spPr>
              <a:xfrm>
                <a:off x="3890899" y="3271646"/>
                <a:ext cx="569387"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sp>
          <p:nvSpPr>
            <p:cNvPr id="107" name="Rectangle 106"/>
            <p:cNvSpPr/>
            <p:nvPr/>
          </p:nvSpPr>
          <p:spPr>
            <a:xfrm>
              <a:off x="3458992" y="2998753"/>
              <a:ext cx="649537"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ADP</a:t>
              </a:r>
            </a:p>
          </p:txBody>
        </p:sp>
        <p:sp>
          <p:nvSpPr>
            <p:cNvPr id="108" name="Rectangle 107"/>
            <p:cNvSpPr/>
            <p:nvPr/>
          </p:nvSpPr>
          <p:spPr>
            <a:xfrm>
              <a:off x="5513155" y="3007821"/>
              <a:ext cx="649537"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alpha val="60000"/>
                    </a:prstClr>
                  </a:solidFill>
                  <a:effectLst/>
                  <a:uLnTx/>
                  <a:uFillTx/>
                  <a:latin typeface="Candara"/>
                  <a:ea typeface="Abadi MT Condensed Extra Bold" charset="0"/>
                  <a:cs typeface="Abadi MT Condensed Extra Bold" charset="0"/>
                </a:rPr>
                <a:t>ADP</a:t>
              </a:r>
              <a:endPar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endParaRPr>
            </a:p>
          </p:txBody>
        </p:sp>
        <p:sp>
          <p:nvSpPr>
            <p:cNvPr id="109" name="Rectangle 108"/>
            <p:cNvSpPr/>
            <p:nvPr/>
          </p:nvSpPr>
          <p:spPr>
            <a:xfrm>
              <a:off x="4763962" y="3007821"/>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N</a:t>
              </a:r>
            </a:p>
          </p:txBody>
        </p:sp>
        <p:sp>
          <p:nvSpPr>
            <p:cNvPr id="110" name="Rectangle 109"/>
            <p:cNvSpPr/>
            <p:nvPr/>
          </p:nvSpPr>
          <p:spPr>
            <a:xfrm>
              <a:off x="4539970" y="3003395"/>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grpSp>
      <p:grpSp>
        <p:nvGrpSpPr>
          <p:cNvPr id="7" name="Group 6"/>
          <p:cNvGrpSpPr/>
          <p:nvPr/>
        </p:nvGrpSpPr>
        <p:grpSpPr>
          <a:xfrm>
            <a:off x="6300226" y="1317759"/>
            <a:ext cx="2406671" cy="2478035"/>
            <a:chOff x="6300226" y="1317759"/>
            <a:chExt cx="2406671" cy="2478035"/>
          </a:xfrm>
        </p:grpSpPr>
        <p:grpSp>
          <p:nvGrpSpPr>
            <p:cNvPr id="82" name="Group 81"/>
            <p:cNvGrpSpPr/>
            <p:nvPr/>
          </p:nvGrpSpPr>
          <p:grpSpPr>
            <a:xfrm>
              <a:off x="6352158" y="1317759"/>
              <a:ext cx="2285248" cy="2478035"/>
              <a:chOff x="6352158" y="1317759"/>
              <a:chExt cx="2285248" cy="2478035"/>
            </a:xfrm>
          </p:grpSpPr>
          <p:grpSp>
            <p:nvGrpSpPr>
              <p:cNvPr id="80" name="Group 79"/>
              <p:cNvGrpSpPr/>
              <p:nvPr/>
            </p:nvGrpSpPr>
            <p:grpSpPr>
              <a:xfrm>
                <a:off x="6352158" y="1317759"/>
                <a:ext cx="2285248" cy="2386129"/>
                <a:chOff x="6352158" y="1317759"/>
                <a:chExt cx="2285248" cy="2386129"/>
              </a:xfrm>
            </p:grpSpPr>
            <p:sp>
              <p:nvSpPr>
                <p:cNvPr id="70" name="Rectangle 69"/>
                <p:cNvSpPr/>
                <p:nvPr/>
              </p:nvSpPr>
              <p:spPr>
                <a:xfrm>
                  <a:off x="6791741" y="1317759"/>
                  <a:ext cx="1377300"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Adj</a:t>
                  </a: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-Noun</a:t>
                  </a:r>
                </a:p>
              </p:txBody>
            </p:sp>
            <p:grpSp>
              <p:nvGrpSpPr>
                <p:cNvPr id="71" name="Group 70"/>
                <p:cNvGrpSpPr/>
                <p:nvPr/>
              </p:nvGrpSpPr>
              <p:grpSpPr>
                <a:xfrm>
                  <a:off x="7517408" y="2144658"/>
                  <a:ext cx="1119998" cy="1559229"/>
                  <a:chOff x="1811385" y="2623157"/>
                  <a:chExt cx="1119998" cy="1559229"/>
                </a:xfrm>
                <a:effectLst>
                  <a:outerShdw blurRad="50800" dist="50800" dir="5400000" algn="ctr" rotWithShape="0">
                    <a:srgbClr val="000000"/>
                  </a:outerShdw>
                </a:effectLst>
              </p:grpSpPr>
              <p:sp>
                <p:nvSpPr>
                  <p:cNvPr id="72" name="Rectangle 71"/>
                  <p:cNvSpPr/>
                  <p:nvPr/>
                </p:nvSpPr>
                <p:spPr>
                  <a:xfrm>
                    <a:off x="1947165" y="2623157"/>
                    <a:ext cx="90120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alpha val="60000"/>
                          </a:prstClr>
                        </a:solidFill>
                        <a:effectLst/>
                        <a:uLnTx/>
                        <a:uFillTx/>
                        <a:latin typeface="Calibri" charset="0"/>
                        <a:ea typeface="ＭＳ Ｐゴシック" charset="0"/>
                        <a:cs typeface="Arial" panose="020B0604020202020204" pitchFamily="34" charset="0"/>
                      </a:rPr>
                      <a:t>amod</a:t>
                    </a:r>
                    <a:endParaRPr kumimoji="0" lang="en-US" sz="2400" b="0" i="0" u="none" strike="noStrike" kern="1200" cap="none" spc="0" normalizeH="0" baseline="0" noProof="0" dirty="0">
                      <a:ln>
                        <a:noFill/>
                      </a:ln>
                      <a:solidFill>
                        <a:prstClr val="white">
                          <a:alpha val="60000"/>
                        </a:prstClr>
                      </a:solidFill>
                      <a:effectLst/>
                      <a:uLnTx/>
                      <a:uFillTx/>
                      <a:latin typeface="Calibri" charset="0"/>
                      <a:ea typeface="ＭＳ Ｐゴシック" charset="0"/>
                      <a:cs typeface="Arial" panose="020B0604020202020204" pitchFamily="34" charset="0"/>
                    </a:endParaRPr>
                  </a:p>
                </p:txBody>
              </p:sp>
              <p:sp>
                <p:nvSpPr>
                  <p:cNvPr id="73" name="Circular Arrow 72"/>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alpha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20000"/>
                        </a:prstClr>
                      </a:solidFill>
                      <a:effectLst/>
                      <a:uLnTx/>
                      <a:uFillTx/>
                      <a:latin typeface="Candara"/>
                      <a:ea typeface="+mn-ea"/>
                      <a:cs typeface="+mn-cs"/>
                    </a:endParaRPr>
                  </a:p>
                </p:txBody>
              </p:sp>
            </p:grpSp>
            <p:grpSp>
              <p:nvGrpSpPr>
                <p:cNvPr id="74" name="Group 73"/>
                <p:cNvGrpSpPr/>
                <p:nvPr/>
              </p:nvGrpSpPr>
              <p:grpSpPr>
                <a:xfrm>
                  <a:off x="6352158" y="2140232"/>
                  <a:ext cx="1165250" cy="1563656"/>
                  <a:chOff x="646135" y="2618731"/>
                  <a:chExt cx="1165250" cy="1563656"/>
                </a:xfrm>
              </p:grpSpPr>
              <p:sp>
                <p:nvSpPr>
                  <p:cNvPr id="75" name="Circular Arrow 74"/>
                  <p:cNvSpPr/>
                  <p:nvPr/>
                </p:nvSpPr>
                <p:spPr>
                  <a:xfrm flipH="1">
                    <a:off x="646135" y="2950904"/>
                    <a:ext cx="1165250"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76" name="Rectangle 75"/>
                  <p:cNvSpPr/>
                  <p:nvPr/>
                </p:nvSpPr>
                <p:spPr>
                  <a:xfrm>
                    <a:off x="772736" y="2618731"/>
                    <a:ext cx="90120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amod</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grpSp>
          <p:sp>
            <p:nvSpPr>
              <p:cNvPr id="77" name="Rectangle 76"/>
              <p:cNvSpPr/>
              <p:nvPr/>
            </p:nvSpPr>
            <p:spPr>
              <a:xfrm>
                <a:off x="7821031" y="3241796"/>
                <a:ext cx="569387"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rPr>
                  <a:t>✘</a:t>
                </a:r>
              </a:p>
            </p:txBody>
          </p:sp>
          <p:sp>
            <p:nvSpPr>
              <p:cNvPr id="78" name="Rectangle 77"/>
              <p:cNvSpPr/>
              <p:nvPr/>
            </p:nvSpPr>
            <p:spPr>
              <a:xfrm>
                <a:off x="6632457" y="3166574"/>
                <a:ext cx="569387"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sp>
          <p:nvSpPr>
            <p:cNvPr id="111" name="Rectangle 110"/>
            <p:cNvSpPr/>
            <p:nvPr/>
          </p:nvSpPr>
          <p:spPr>
            <a:xfrm>
              <a:off x="6300226" y="3012793"/>
              <a:ext cx="34336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A</a:t>
              </a:r>
            </a:p>
          </p:txBody>
        </p:sp>
        <p:sp>
          <p:nvSpPr>
            <p:cNvPr id="112" name="Rectangle 111"/>
            <p:cNvSpPr/>
            <p:nvPr/>
          </p:nvSpPr>
          <p:spPr>
            <a:xfrm>
              <a:off x="8363533" y="3021861"/>
              <a:ext cx="34336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alpha val="60000"/>
                    </a:prstClr>
                  </a:solidFill>
                  <a:effectLst/>
                  <a:uLnTx/>
                  <a:uFillTx/>
                  <a:latin typeface="Candara"/>
                  <a:ea typeface="Abadi MT Condensed Extra Bold" charset="0"/>
                  <a:cs typeface="Abadi MT Condensed Extra Bold" charset="0"/>
                </a:rPr>
                <a:t>A</a:t>
              </a:r>
              <a:endPar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endParaRPr>
            </a:p>
          </p:txBody>
        </p:sp>
        <p:sp>
          <p:nvSpPr>
            <p:cNvPr id="113" name="Rectangle 112"/>
            <p:cNvSpPr/>
            <p:nvPr/>
          </p:nvSpPr>
          <p:spPr>
            <a:xfrm>
              <a:off x="7468036" y="3021861"/>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N</a:t>
              </a:r>
            </a:p>
          </p:txBody>
        </p:sp>
        <p:sp>
          <p:nvSpPr>
            <p:cNvPr id="114" name="Rectangle 113"/>
            <p:cNvSpPr/>
            <p:nvPr/>
          </p:nvSpPr>
          <p:spPr>
            <a:xfrm>
              <a:off x="7244044" y="3017435"/>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grpSp>
    </p:spTree>
    <p:extLst>
      <p:ext uri="{BB962C8B-B14F-4D97-AF65-F5344CB8AC3E}">
        <p14:creationId xmlns:p14="http://schemas.microsoft.com/office/powerpoint/2010/main" val="122572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DEB12-0354-4BD7-9917-18C14F8FA585}"/>
              </a:ext>
            </a:extLst>
          </p:cNvPr>
          <p:cNvSpPr>
            <a:spLocks noGrp="1"/>
          </p:cNvSpPr>
          <p:nvPr>
            <p:ph type="title"/>
          </p:nvPr>
        </p:nvSpPr>
        <p:spPr/>
        <p:txBody>
          <a:bodyPr/>
          <a:lstStyle/>
          <a:p>
            <a:r>
              <a:rPr lang="en-US" dirty="0"/>
              <a:t>Why?</a:t>
            </a:r>
          </a:p>
        </p:txBody>
      </p:sp>
      <p:sp>
        <p:nvSpPr>
          <p:cNvPr id="3" name="Content Placeholder 2">
            <a:extLst>
              <a:ext uri="{FF2B5EF4-FFF2-40B4-BE49-F238E27FC236}">
                <a16:creationId xmlns:a16="http://schemas.microsoft.com/office/drawing/2014/main" id="{34186E0E-3658-4600-B57A-EDEE09A5FB86}"/>
              </a:ext>
            </a:extLst>
          </p:cNvPr>
          <p:cNvSpPr>
            <a:spLocks noGrp="1"/>
          </p:cNvSpPr>
          <p:nvPr>
            <p:ph idx="1"/>
          </p:nvPr>
        </p:nvSpPr>
        <p:spPr/>
        <p:txBody>
          <a:bodyPr/>
          <a:lstStyle/>
          <a:p>
            <a:r>
              <a:rPr lang="en-US" dirty="0"/>
              <a:t>If we can get these basic facts, we have a hope of being able to get syntax trees. </a:t>
            </a:r>
            <a:br>
              <a:rPr lang="en-US" dirty="0"/>
            </a:br>
            <a:r>
              <a:rPr lang="en-US" dirty="0"/>
              <a:t>(See later in talk.)</a:t>
            </a:r>
          </a:p>
          <a:p>
            <a:endParaRPr lang="en-US" dirty="0"/>
          </a:p>
          <a:p>
            <a:r>
              <a:rPr lang="en-US" dirty="0"/>
              <a:t>If we can’t get even these facts, we have little hope of getting syntax trees.</a:t>
            </a:r>
          </a:p>
          <a:p>
            <a:endParaRPr lang="en-US" dirty="0"/>
          </a:p>
          <a:p>
            <a:r>
              <a:rPr lang="en-US" dirty="0"/>
              <a:t>Let’s operationalize the task a bit better …</a:t>
            </a:r>
          </a:p>
        </p:txBody>
      </p:sp>
      <p:sp>
        <p:nvSpPr>
          <p:cNvPr id="4" name="Slide Number Placeholder 3">
            <a:extLst>
              <a:ext uri="{FF2B5EF4-FFF2-40B4-BE49-F238E27FC236}">
                <a16:creationId xmlns:a16="http://schemas.microsoft.com/office/drawing/2014/main" id="{B18D7A29-1A2C-404A-BDF8-C6C3EF572060}"/>
              </a:ext>
            </a:extLst>
          </p:cNvPr>
          <p:cNvSpPr>
            <a:spLocks noGrp="1"/>
          </p:cNvSpPr>
          <p:nvPr>
            <p:ph type="sldNum" sz="quarter" idx="12"/>
          </p:nvPr>
        </p:nvSpPr>
        <p:spPr/>
        <p:txBody>
          <a:bodyPr/>
          <a:lstStyle/>
          <a:p>
            <a:pPr>
              <a:defRPr/>
            </a:pPr>
            <a:fld id="{0E11CC8F-329F-8C41-AC6A-3ECAF67E5476}" type="slidenum">
              <a:rPr lang="en-US" smtClean="0"/>
              <a:pPr>
                <a:defRPr/>
              </a:pPr>
              <a:t>15</a:t>
            </a:fld>
            <a:endParaRPr lang="en-US"/>
          </a:p>
        </p:txBody>
      </p:sp>
    </p:spTree>
    <p:extLst>
      <p:ext uri="{BB962C8B-B14F-4D97-AF65-F5344CB8AC3E}">
        <p14:creationId xmlns:p14="http://schemas.microsoft.com/office/powerpoint/2010/main" val="2470260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sz="3600" dirty="0">
                <a:solidFill>
                  <a:srgbClr val="FFFF00"/>
                </a:solidFill>
              </a:rPr>
              <a:t>Fine-grained</a:t>
            </a:r>
            <a:r>
              <a:rPr lang="en-US" altLang="zh-CN" sz="3600" dirty="0"/>
              <a:t> Syntactic Typology (of English)</a:t>
            </a:r>
            <a:endParaRPr lang="en-US" sz="3600"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prstClr val="white">
                  <a:tint val="75000"/>
                </a:prstClr>
              </a:solidFill>
              <a:effectLst/>
              <a:uLnTx/>
              <a:uFillTx/>
              <a:latin typeface="Calibri" charset="0"/>
              <a:ea typeface="ＭＳ Ｐゴシック" charset="0"/>
              <a:cs typeface="Arial" panose="020B0604020202020204" pitchFamily="34" charset="0"/>
            </a:endParaRPr>
          </a:p>
        </p:txBody>
      </p:sp>
      <p:sp>
        <p:nvSpPr>
          <p:cNvPr id="5" name="Rectangle 4"/>
          <p:cNvSpPr/>
          <p:nvPr/>
        </p:nvSpPr>
        <p:spPr>
          <a:xfrm>
            <a:off x="549045" y="1323474"/>
            <a:ext cx="2697918"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Subject-Verb-Object</a:t>
            </a:r>
          </a:p>
        </p:txBody>
      </p:sp>
      <p:sp>
        <p:nvSpPr>
          <p:cNvPr id="31"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grpSp>
        <p:nvGrpSpPr>
          <p:cNvPr id="46" name="Group 45"/>
          <p:cNvGrpSpPr/>
          <p:nvPr/>
        </p:nvGrpSpPr>
        <p:grpSpPr>
          <a:xfrm>
            <a:off x="1898004" y="2154490"/>
            <a:ext cx="1119998" cy="1559229"/>
            <a:chOff x="1811385" y="2623157"/>
            <a:chExt cx="1119998" cy="1559229"/>
          </a:xfrm>
          <a:effectLst>
            <a:outerShdw blurRad="50800" dist="50800" dir="5400000" algn="ctr" rotWithShape="0">
              <a:srgbClr val="000000"/>
            </a:outerShdw>
          </a:effectLst>
        </p:grpSpPr>
        <p:sp>
          <p:nvSpPr>
            <p:cNvPr id="55" name="Rectangle 54"/>
            <p:cNvSpPr/>
            <p:nvPr/>
          </p:nvSpPr>
          <p:spPr>
            <a:xfrm>
              <a:off x="1939214" y="2623157"/>
              <a:ext cx="86433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alpha val="60000"/>
                    </a:prstClr>
                  </a:solidFill>
                  <a:effectLst/>
                  <a:uLnTx/>
                  <a:uFillTx/>
                  <a:latin typeface="Calibri" charset="0"/>
                  <a:ea typeface="ＭＳ Ｐゴシック" charset="0"/>
                  <a:cs typeface="Arial" panose="020B0604020202020204" pitchFamily="34" charset="0"/>
                </a:rPr>
                <a:t>nsubj</a:t>
              </a:r>
              <a:endParaRPr kumimoji="0" lang="en-US" sz="2400" b="0" i="0" u="none" strike="noStrike" kern="1200" cap="none" spc="0" normalizeH="0" baseline="0" noProof="0" dirty="0">
                <a:ln>
                  <a:noFill/>
                </a:ln>
                <a:solidFill>
                  <a:prstClr val="white">
                    <a:alpha val="60000"/>
                  </a:prstClr>
                </a:solidFill>
                <a:effectLst/>
                <a:uLnTx/>
                <a:uFillTx/>
                <a:latin typeface="Calibri" charset="0"/>
                <a:ea typeface="ＭＳ Ｐゴシック" charset="0"/>
                <a:cs typeface="Arial" panose="020B0604020202020204" pitchFamily="34" charset="0"/>
              </a:endParaRPr>
            </a:p>
          </p:txBody>
        </p:sp>
        <p:sp>
          <p:nvSpPr>
            <p:cNvPr id="58" name="Circular Arrow 57"/>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alpha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60000"/>
                  </a:prstClr>
                </a:solidFill>
                <a:effectLst/>
                <a:uLnTx/>
                <a:uFillTx/>
                <a:latin typeface="Candara"/>
                <a:ea typeface="+mn-ea"/>
                <a:cs typeface="+mn-cs"/>
              </a:endParaRPr>
            </a:p>
          </p:txBody>
        </p:sp>
      </p:grpSp>
      <p:grpSp>
        <p:nvGrpSpPr>
          <p:cNvPr id="83" name="Group 82"/>
          <p:cNvGrpSpPr/>
          <p:nvPr/>
        </p:nvGrpSpPr>
        <p:grpSpPr>
          <a:xfrm>
            <a:off x="732754" y="2150064"/>
            <a:ext cx="1165250" cy="1563656"/>
            <a:chOff x="646135" y="2618731"/>
            <a:chExt cx="1165250" cy="1563656"/>
          </a:xfrm>
        </p:grpSpPr>
        <p:sp>
          <p:nvSpPr>
            <p:cNvPr id="84" name="Circular Arrow 83"/>
            <p:cNvSpPr/>
            <p:nvPr/>
          </p:nvSpPr>
          <p:spPr>
            <a:xfrm flipH="1">
              <a:off x="646135" y="2950904"/>
              <a:ext cx="1165250"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85" name="Rectangle 84"/>
            <p:cNvSpPr/>
            <p:nvPr/>
          </p:nvSpPr>
          <p:spPr>
            <a:xfrm>
              <a:off x="796590" y="2618731"/>
              <a:ext cx="86433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nsubj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grpSp>
        <p:nvGrpSpPr>
          <p:cNvPr id="86" name="Group 85"/>
          <p:cNvGrpSpPr/>
          <p:nvPr/>
        </p:nvGrpSpPr>
        <p:grpSpPr>
          <a:xfrm>
            <a:off x="1898004" y="4045891"/>
            <a:ext cx="1119998" cy="1559229"/>
            <a:chOff x="1811385" y="2623157"/>
            <a:chExt cx="1119998" cy="1559229"/>
          </a:xfrm>
        </p:grpSpPr>
        <p:sp>
          <p:nvSpPr>
            <p:cNvPr id="87" name="Rectangle 86"/>
            <p:cNvSpPr/>
            <p:nvPr/>
          </p:nvSpPr>
          <p:spPr>
            <a:xfrm>
              <a:off x="2010776" y="2623157"/>
              <a:ext cx="744114"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charset="0"/>
                  <a:ea typeface="ＭＳ Ｐゴシック" charset="0"/>
                  <a:cs typeface="Arial" panose="020B0604020202020204" pitchFamily="34" charset="0"/>
                </a:rPr>
                <a:t>dobj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88" name="Circular Arrow 87"/>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grpSp>
        <p:nvGrpSpPr>
          <p:cNvPr id="89" name="Group 88"/>
          <p:cNvGrpSpPr/>
          <p:nvPr/>
        </p:nvGrpSpPr>
        <p:grpSpPr>
          <a:xfrm>
            <a:off x="732754" y="4041465"/>
            <a:ext cx="1165250" cy="1563656"/>
            <a:chOff x="646135" y="2618731"/>
            <a:chExt cx="1165250" cy="1563656"/>
          </a:xfrm>
        </p:grpSpPr>
        <p:sp>
          <p:nvSpPr>
            <p:cNvPr id="90" name="Circular Arrow 89"/>
            <p:cNvSpPr/>
            <p:nvPr/>
          </p:nvSpPr>
          <p:spPr>
            <a:xfrm flipH="1">
              <a:off x="646135" y="2950904"/>
              <a:ext cx="1165250" cy="1231483"/>
            </a:xfrm>
            <a:prstGeom prst="circularArrow">
              <a:avLst>
                <a:gd name="adj1" fmla="val 5203"/>
                <a:gd name="adj2" fmla="val 1051020"/>
                <a:gd name="adj3" fmla="val 20487332"/>
                <a:gd name="adj4" fmla="val 11052786"/>
                <a:gd name="adj5" fmla="val 9527"/>
              </a:avLst>
            </a:prstGeom>
            <a:solidFill>
              <a:schemeClr val="lt1">
                <a:alpha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20000"/>
                  </a:prstClr>
                </a:solidFill>
                <a:effectLst/>
                <a:uLnTx/>
                <a:uFillTx/>
                <a:latin typeface="Candara"/>
                <a:ea typeface="+mn-ea"/>
                <a:cs typeface="+mn-cs"/>
              </a:endParaRPr>
            </a:p>
          </p:txBody>
        </p:sp>
        <p:sp>
          <p:nvSpPr>
            <p:cNvPr id="91" name="Rectangle 90"/>
            <p:cNvSpPr/>
            <p:nvPr/>
          </p:nvSpPr>
          <p:spPr>
            <a:xfrm>
              <a:off x="844297" y="2618731"/>
              <a:ext cx="744114"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alpha val="60000"/>
                    </a:prstClr>
                  </a:solidFill>
                  <a:effectLst/>
                  <a:uLnTx/>
                  <a:uFillTx/>
                  <a:latin typeface="Calibri" charset="0"/>
                  <a:ea typeface="ＭＳ Ｐゴシック" charset="0"/>
                  <a:cs typeface="Arial" panose="020B0604020202020204" pitchFamily="34" charset="0"/>
                </a:rPr>
                <a:t>dobj</a:t>
              </a:r>
              <a:endParaRPr kumimoji="0" lang="en-US" sz="2400" b="0" i="0" u="none" strike="noStrike" kern="1200" cap="none" spc="0" normalizeH="0" baseline="0" noProof="0" dirty="0">
                <a:ln>
                  <a:noFill/>
                </a:ln>
                <a:solidFill>
                  <a:prstClr val="white">
                    <a:alpha val="60000"/>
                  </a:prstClr>
                </a:solidFill>
                <a:effectLst/>
                <a:uLnTx/>
                <a:uFillTx/>
                <a:latin typeface="Calibri" charset="0"/>
                <a:ea typeface="ＭＳ Ｐゴシック" charset="0"/>
                <a:cs typeface="Arial" panose="020B0604020202020204" pitchFamily="34" charset="0"/>
              </a:endParaRPr>
            </a:p>
          </p:txBody>
        </p:sp>
      </p:grpSp>
      <p:grpSp>
        <p:nvGrpSpPr>
          <p:cNvPr id="92" name="Group 91"/>
          <p:cNvGrpSpPr/>
          <p:nvPr/>
        </p:nvGrpSpPr>
        <p:grpSpPr>
          <a:xfrm>
            <a:off x="3657586" y="1317760"/>
            <a:ext cx="2285248" cy="2507884"/>
            <a:chOff x="3657586" y="1317760"/>
            <a:chExt cx="2285248" cy="2507884"/>
          </a:xfrm>
        </p:grpSpPr>
        <p:grpSp>
          <p:nvGrpSpPr>
            <p:cNvPr id="93" name="Group 92"/>
            <p:cNvGrpSpPr/>
            <p:nvPr/>
          </p:nvGrpSpPr>
          <p:grpSpPr>
            <a:xfrm>
              <a:off x="3657586" y="1317760"/>
              <a:ext cx="2285248" cy="2391534"/>
              <a:chOff x="3657586" y="1317760"/>
              <a:chExt cx="2285248" cy="2391534"/>
            </a:xfrm>
          </p:grpSpPr>
          <p:sp>
            <p:nvSpPr>
              <p:cNvPr id="96" name="Rectangle 95"/>
              <p:cNvSpPr/>
              <p:nvPr/>
            </p:nvSpPr>
            <p:spPr>
              <a:xfrm>
                <a:off x="3855748" y="1317760"/>
                <a:ext cx="183018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Prepositional</a:t>
                </a:r>
              </a:p>
            </p:txBody>
          </p:sp>
          <p:grpSp>
            <p:nvGrpSpPr>
              <p:cNvPr id="97" name="Group 96"/>
              <p:cNvGrpSpPr/>
              <p:nvPr/>
            </p:nvGrpSpPr>
            <p:grpSpPr>
              <a:xfrm>
                <a:off x="4822836" y="2150064"/>
                <a:ext cx="1119998" cy="1559229"/>
                <a:chOff x="1811385" y="2623157"/>
                <a:chExt cx="1119998" cy="1559229"/>
              </a:xfrm>
              <a:effectLst>
                <a:outerShdw blurRad="50800" dist="50800" dir="5400000" algn="ctr" rotWithShape="0">
                  <a:srgbClr val="000000"/>
                </a:outerShdw>
              </a:effectLst>
            </p:grpSpPr>
            <p:sp>
              <p:nvSpPr>
                <p:cNvPr id="101" name="Rectangle 100"/>
                <p:cNvSpPr/>
                <p:nvPr/>
              </p:nvSpPr>
              <p:spPr>
                <a:xfrm>
                  <a:off x="2018728" y="2623157"/>
                  <a:ext cx="73366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alpha val="60000"/>
                        </a:prstClr>
                      </a:solidFill>
                      <a:effectLst/>
                      <a:uLnTx/>
                      <a:uFillTx/>
                      <a:latin typeface="Calibri" charset="0"/>
                      <a:ea typeface="ＭＳ Ｐゴシック" charset="0"/>
                      <a:cs typeface="Arial" panose="020B0604020202020204" pitchFamily="34" charset="0"/>
                    </a:rPr>
                    <a:t>case</a:t>
                  </a:r>
                </a:p>
              </p:txBody>
            </p:sp>
            <p:sp>
              <p:nvSpPr>
                <p:cNvPr id="102" name="Circular Arrow 101"/>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alpha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60000"/>
                      </a:prstClr>
                    </a:solidFill>
                    <a:effectLst/>
                    <a:uLnTx/>
                    <a:uFillTx/>
                    <a:latin typeface="Candara"/>
                    <a:ea typeface="+mn-ea"/>
                    <a:cs typeface="+mn-cs"/>
                  </a:endParaRPr>
                </a:p>
              </p:txBody>
            </p:sp>
          </p:grpSp>
          <p:grpSp>
            <p:nvGrpSpPr>
              <p:cNvPr id="98" name="Group 97"/>
              <p:cNvGrpSpPr/>
              <p:nvPr/>
            </p:nvGrpSpPr>
            <p:grpSpPr>
              <a:xfrm>
                <a:off x="3657586" y="2145638"/>
                <a:ext cx="1165250" cy="1563656"/>
                <a:chOff x="646135" y="2618731"/>
                <a:chExt cx="1165250" cy="1563656"/>
              </a:xfrm>
            </p:grpSpPr>
            <p:sp>
              <p:nvSpPr>
                <p:cNvPr id="99" name="Circular Arrow 98"/>
                <p:cNvSpPr/>
                <p:nvPr/>
              </p:nvSpPr>
              <p:spPr>
                <a:xfrm flipH="1">
                  <a:off x="646135" y="2950904"/>
                  <a:ext cx="1165250"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00" name="Rectangle 99"/>
                <p:cNvSpPr/>
                <p:nvPr/>
              </p:nvSpPr>
              <p:spPr>
                <a:xfrm>
                  <a:off x="844297" y="2618731"/>
                  <a:ext cx="73366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case</a:t>
                  </a:r>
                </a:p>
              </p:txBody>
            </p:sp>
          </p:grpSp>
        </p:grpSp>
        <p:sp>
          <p:nvSpPr>
            <p:cNvPr id="94" name="Rectangle 93"/>
            <p:cNvSpPr/>
            <p:nvPr/>
          </p:nvSpPr>
          <p:spPr>
            <a:xfrm>
              <a:off x="5112316" y="3271646"/>
              <a:ext cx="569387"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rPr>
                <a:t>✘</a:t>
              </a:r>
            </a:p>
          </p:txBody>
        </p:sp>
        <p:sp>
          <p:nvSpPr>
            <p:cNvPr id="95" name="Rectangle 94"/>
            <p:cNvSpPr/>
            <p:nvPr/>
          </p:nvSpPr>
          <p:spPr>
            <a:xfrm>
              <a:off x="3890899" y="3271646"/>
              <a:ext cx="569387"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grpSp>
        <p:nvGrpSpPr>
          <p:cNvPr id="103" name="Group 102"/>
          <p:cNvGrpSpPr/>
          <p:nvPr/>
        </p:nvGrpSpPr>
        <p:grpSpPr>
          <a:xfrm>
            <a:off x="6352158" y="1317759"/>
            <a:ext cx="2285248" cy="2478035"/>
            <a:chOff x="6352158" y="1317759"/>
            <a:chExt cx="2285248" cy="2478035"/>
          </a:xfrm>
        </p:grpSpPr>
        <p:grpSp>
          <p:nvGrpSpPr>
            <p:cNvPr id="104" name="Group 103"/>
            <p:cNvGrpSpPr/>
            <p:nvPr/>
          </p:nvGrpSpPr>
          <p:grpSpPr>
            <a:xfrm>
              <a:off x="6352158" y="1317759"/>
              <a:ext cx="2285248" cy="2386129"/>
              <a:chOff x="6352158" y="1317759"/>
              <a:chExt cx="2285248" cy="2386129"/>
            </a:xfrm>
          </p:grpSpPr>
          <p:sp>
            <p:nvSpPr>
              <p:cNvPr id="107" name="Rectangle 106"/>
              <p:cNvSpPr/>
              <p:nvPr/>
            </p:nvSpPr>
            <p:spPr>
              <a:xfrm>
                <a:off x="6791741" y="1317759"/>
                <a:ext cx="1377300"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Adj</a:t>
                </a: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-Noun</a:t>
                </a:r>
              </a:p>
            </p:txBody>
          </p:sp>
          <p:grpSp>
            <p:nvGrpSpPr>
              <p:cNvPr id="108" name="Group 107"/>
              <p:cNvGrpSpPr/>
              <p:nvPr/>
            </p:nvGrpSpPr>
            <p:grpSpPr>
              <a:xfrm>
                <a:off x="7517408" y="2144658"/>
                <a:ext cx="1119998" cy="1559229"/>
                <a:chOff x="1811385" y="2623157"/>
                <a:chExt cx="1119998" cy="1559229"/>
              </a:xfrm>
              <a:effectLst>
                <a:outerShdw blurRad="50800" dist="50800" dir="5400000" algn="ctr" rotWithShape="0">
                  <a:srgbClr val="000000"/>
                </a:outerShdw>
              </a:effectLst>
            </p:grpSpPr>
            <p:sp>
              <p:nvSpPr>
                <p:cNvPr id="112" name="Rectangle 111"/>
                <p:cNvSpPr/>
                <p:nvPr/>
              </p:nvSpPr>
              <p:spPr>
                <a:xfrm>
                  <a:off x="1947165" y="2623157"/>
                  <a:ext cx="90120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alpha val="60000"/>
                        </a:prstClr>
                      </a:solidFill>
                      <a:effectLst/>
                      <a:uLnTx/>
                      <a:uFillTx/>
                      <a:latin typeface="Calibri" charset="0"/>
                      <a:ea typeface="ＭＳ Ｐゴシック" charset="0"/>
                      <a:cs typeface="Arial" panose="020B0604020202020204" pitchFamily="34" charset="0"/>
                    </a:rPr>
                    <a:t>amod</a:t>
                  </a:r>
                  <a:endParaRPr kumimoji="0" lang="en-US" sz="2400" b="0" i="0" u="none" strike="noStrike" kern="1200" cap="none" spc="0" normalizeH="0" baseline="0" noProof="0" dirty="0">
                    <a:ln>
                      <a:noFill/>
                    </a:ln>
                    <a:solidFill>
                      <a:prstClr val="white">
                        <a:alpha val="60000"/>
                      </a:prstClr>
                    </a:solidFill>
                    <a:effectLst/>
                    <a:uLnTx/>
                    <a:uFillTx/>
                    <a:latin typeface="Calibri" charset="0"/>
                    <a:ea typeface="ＭＳ Ｐゴシック" charset="0"/>
                    <a:cs typeface="Arial" panose="020B0604020202020204" pitchFamily="34" charset="0"/>
                  </a:endParaRPr>
                </a:p>
              </p:txBody>
            </p:sp>
            <p:sp>
              <p:nvSpPr>
                <p:cNvPr id="113" name="Circular Arrow 112"/>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alpha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20000"/>
                      </a:prstClr>
                    </a:solidFill>
                    <a:effectLst/>
                    <a:uLnTx/>
                    <a:uFillTx/>
                    <a:latin typeface="Candara"/>
                    <a:ea typeface="+mn-ea"/>
                    <a:cs typeface="+mn-cs"/>
                  </a:endParaRPr>
                </a:p>
              </p:txBody>
            </p:sp>
          </p:grpSp>
          <p:grpSp>
            <p:nvGrpSpPr>
              <p:cNvPr id="109" name="Group 108"/>
              <p:cNvGrpSpPr/>
              <p:nvPr/>
            </p:nvGrpSpPr>
            <p:grpSpPr>
              <a:xfrm>
                <a:off x="6352158" y="2140232"/>
                <a:ext cx="1165250" cy="1563656"/>
                <a:chOff x="646135" y="2618731"/>
                <a:chExt cx="1165250" cy="1563656"/>
              </a:xfrm>
            </p:grpSpPr>
            <p:sp>
              <p:nvSpPr>
                <p:cNvPr id="110" name="Circular Arrow 109"/>
                <p:cNvSpPr/>
                <p:nvPr/>
              </p:nvSpPr>
              <p:spPr>
                <a:xfrm flipH="1">
                  <a:off x="646135" y="2950904"/>
                  <a:ext cx="1165250"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11" name="Rectangle 110"/>
                <p:cNvSpPr/>
                <p:nvPr/>
              </p:nvSpPr>
              <p:spPr>
                <a:xfrm>
                  <a:off x="772736" y="2618731"/>
                  <a:ext cx="90120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amod</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grpSp>
        <p:sp>
          <p:nvSpPr>
            <p:cNvPr id="105" name="Rectangle 104"/>
            <p:cNvSpPr/>
            <p:nvPr/>
          </p:nvSpPr>
          <p:spPr>
            <a:xfrm>
              <a:off x="7821031" y="3241796"/>
              <a:ext cx="569387"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rPr>
                <a:t>✘</a:t>
              </a:r>
            </a:p>
          </p:txBody>
        </p:sp>
        <p:sp>
          <p:nvSpPr>
            <p:cNvPr id="106" name="Rectangle 105"/>
            <p:cNvSpPr/>
            <p:nvPr/>
          </p:nvSpPr>
          <p:spPr>
            <a:xfrm>
              <a:off x="6632457" y="3166574"/>
              <a:ext cx="569387"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sp>
        <p:nvSpPr>
          <p:cNvPr id="114" name="Rectangle 113"/>
          <p:cNvSpPr/>
          <p:nvPr/>
        </p:nvSpPr>
        <p:spPr>
          <a:xfrm>
            <a:off x="2156262" y="3271646"/>
            <a:ext cx="569387"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rPr>
              <a:t>✘</a:t>
            </a:r>
          </a:p>
        </p:txBody>
      </p:sp>
      <p:sp>
        <p:nvSpPr>
          <p:cNvPr id="115" name="Rectangle 114"/>
          <p:cNvSpPr/>
          <p:nvPr/>
        </p:nvSpPr>
        <p:spPr>
          <a:xfrm>
            <a:off x="1014268" y="3271646"/>
            <a:ext cx="569387"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116" name="Rectangle 115"/>
          <p:cNvSpPr/>
          <p:nvPr/>
        </p:nvSpPr>
        <p:spPr>
          <a:xfrm>
            <a:off x="2184758" y="5167473"/>
            <a:ext cx="569387"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32ED75"/>
                </a:solidFill>
                <a:effectLst/>
                <a:uLnTx/>
                <a:uFillTx/>
                <a:latin typeface="Abadi MT Condensed Extra Bold" charset="0"/>
                <a:ea typeface="Abadi MT Condensed Extra Bold" charset="0"/>
                <a:cs typeface="Abadi MT Condensed Extra Bold" charset="0"/>
              </a:rPr>
              <a:t>✔</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117" name="Rectangle 116"/>
          <p:cNvSpPr/>
          <p:nvPr/>
        </p:nvSpPr>
        <p:spPr>
          <a:xfrm>
            <a:off x="1014268" y="5201930"/>
            <a:ext cx="569387"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rPr>
              <a:t>✘</a:t>
            </a:r>
          </a:p>
        </p:txBody>
      </p:sp>
      <p:sp>
        <p:nvSpPr>
          <p:cNvPr id="118" name="Rectangle 117"/>
          <p:cNvSpPr/>
          <p:nvPr/>
        </p:nvSpPr>
        <p:spPr>
          <a:xfrm>
            <a:off x="660501" y="4883006"/>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N</a:t>
            </a:r>
          </a:p>
        </p:txBody>
      </p:sp>
      <p:sp>
        <p:nvSpPr>
          <p:cNvPr id="119" name="Rectangle 118"/>
          <p:cNvSpPr/>
          <p:nvPr/>
        </p:nvSpPr>
        <p:spPr>
          <a:xfrm>
            <a:off x="2751240" y="4892074"/>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120" name="Rectangle 119"/>
          <p:cNvSpPr/>
          <p:nvPr/>
        </p:nvSpPr>
        <p:spPr>
          <a:xfrm>
            <a:off x="1864887" y="4892074"/>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121" name="Rectangle 120"/>
          <p:cNvSpPr/>
          <p:nvPr/>
        </p:nvSpPr>
        <p:spPr>
          <a:xfrm>
            <a:off x="1622607" y="4887648"/>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V</a:t>
            </a:r>
          </a:p>
        </p:txBody>
      </p:sp>
      <p:sp>
        <p:nvSpPr>
          <p:cNvPr id="122" name="Rectangle 121"/>
          <p:cNvSpPr/>
          <p:nvPr/>
        </p:nvSpPr>
        <p:spPr>
          <a:xfrm>
            <a:off x="648142" y="3002288"/>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123" name="Rectangle 122"/>
          <p:cNvSpPr/>
          <p:nvPr/>
        </p:nvSpPr>
        <p:spPr>
          <a:xfrm>
            <a:off x="2738881" y="3011356"/>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N</a:t>
            </a:r>
          </a:p>
        </p:txBody>
      </p:sp>
      <p:sp>
        <p:nvSpPr>
          <p:cNvPr id="124" name="Rectangle 123"/>
          <p:cNvSpPr/>
          <p:nvPr/>
        </p:nvSpPr>
        <p:spPr>
          <a:xfrm>
            <a:off x="1852528" y="3011356"/>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V</a:t>
            </a:r>
          </a:p>
        </p:txBody>
      </p:sp>
      <p:sp>
        <p:nvSpPr>
          <p:cNvPr id="125" name="Rectangle 124"/>
          <p:cNvSpPr/>
          <p:nvPr/>
        </p:nvSpPr>
        <p:spPr>
          <a:xfrm>
            <a:off x="1610248" y="3006930"/>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126" name="Rectangle 125"/>
          <p:cNvSpPr/>
          <p:nvPr/>
        </p:nvSpPr>
        <p:spPr>
          <a:xfrm>
            <a:off x="3458992" y="2998753"/>
            <a:ext cx="649537"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ndara"/>
                <a:ea typeface="Abadi MT Condensed Extra Bold" charset="0"/>
                <a:cs typeface="Abadi MT Condensed Extra Bold" charset="0"/>
              </a:rPr>
              <a:t>ADP</a:t>
            </a:r>
            <a:endPar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endParaRPr>
          </a:p>
        </p:txBody>
      </p:sp>
      <p:sp>
        <p:nvSpPr>
          <p:cNvPr id="127" name="Rectangle 126"/>
          <p:cNvSpPr/>
          <p:nvPr/>
        </p:nvSpPr>
        <p:spPr>
          <a:xfrm>
            <a:off x="5513155" y="3007821"/>
            <a:ext cx="649537"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alpha val="60000"/>
                  </a:prstClr>
                </a:solidFill>
                <a:effectLst/>
                <a:uLnTx/>
                <a:uFillTx/>
                <a:latin typeface="Candara"/>
                <a:ea typeface="Abadi MT Condensed Extra Bold" charset="0"/>
                <a:cs typeface="Abadi MT Condensed Extra Bold" charset="0"/>
              </a:rPr>
              <a:t>ADP</a:t>
            </a:r>
            <a:endPar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endParaRPr>
          </a:p>
        </p:txBody>
      </p:sp>
      <p:sp>
        <p:nvSpPr>
          <p:cNvPr id="128" name="Rectangle 127"/>
          <p:cNvSpPr/>
          <p:nvPr/>
        </p:nvSpPr>
        <p:spPr>
          <a:xfrm>
            <a:off x="4763962" y="3007821"/>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N</a:t>
            </a:r>
          </a:p>
        </p:txBody>
      </p:sp>
      <p:sp>
        <p:nvSpPr>
          <p:cNvPr id="129" name="Rectangle 128"/>
          <p:cNvSpPr/>
          <p:nvPr/>
        </p:nvSpPr>
        <p:spPr>
          <a:xfrm>
            <a:off x="4539970" y="3003395"/>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130" name="Rectangle 129"/>
          <p:cNvSpPr/>
          <p:nvPr/>
        </p:nvSpPr>
        <p:spPr>
          <a:xfrm>
            <a:off x="6300226" y="3012793"/>
            <a:ext cx="34336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ndara"/>
                <a:ea typeface="Abadi MT Condensed Extra Bold" charset="0"/>
                <a:cs typeface="Abadi MT Condensed Extra Bold" charset="0"/>
              </a:rPr>
              <a:t>A</a:t>
            </a:r>
            <a:endPar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endParaRPr>
          </a:p>
        </p:txBody>
      </p:sp>
      <p:sp>
        <p:nvSpPr>
          <p:cNvPr id="131" name="Rectangle 130"/>
          <p:cNvSpPr/>
          <p:nvPr/>
        </p:nvSpPr>
        <p:spPr>
          <a:xfrm>
            <a:off x="8363533" y="3021861"/>
            <a:ext cx="34336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alpha val="60000"/>
                  </a:prstClr>
                </a:solidFill>
                <a:effectLst/>
                <a:uLnTx/>
                <a:uFillTx/>
                <a:latin typeface="Candara"/>
                <a:ea typeface="Abadi MT Condensed Extra Bold" charset="0"/>
                <a:cs typeface="Abadi MT Condensed Extra Bold" charset="0"/>
              </a:rPr>
              <a:t>A</a:t>
            </a:r>
            <a:endPar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endParaRPr>
          </a:p>
        </p:txBody>
      </p:sp>
      <p:sp>
        <p:nvSpPr>
          <p:cNvPr id="132" name="Rectangle 131"/>
          <p:cNvSpPr/>
          <p:nvPr/>
        </p:nvSpPr>
        <p:spPr>
          <a:xfrm>
            <a:off x="7468036" y="3021861"/>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N</a:t>
            </a:r>
          </a:p>
        </p:txBody>
      </p:sp>
      <p:sp>
        <p:nvSpPr>
          <p:cNvPr id="133" name="Rectangle 132"/>
          <p:cNvSpPr/>
          <p:nvPr/>
        </p:nvSpPr>
        <p:spPr>
          <a:xfrm>
            <a:off x="7244044" y="3017435"/>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Tree>
    <p:extLst>
      <p:ext uri="{BB962C8B-B14F-4D97-AF65-F5344CB8AC3E}">
        <p14:creationId xmlns:p14="http://schemas.microsoft.com/office/powerpoint/2010/main" val="715843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sz="3600" dirty="0">
                <a:solidFill>
                  <a:srgbClr val="FFFF00"/>
                </a:solidFill>
              </a:rPr>
              <a:t>Fine-grained</a:t>
            </a:r>
            <a:r>
              <a:rPr lang="en-US" altLang="zh-CN" sz="3600" dirty="0"/>
              <a:t> Syntactic Typology (of English)</a:t>
            </a:r>
            <a:endParaRPr lang="en-US" sz="3600"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prstClr val="white">
                  <a:tint val="75000"/>
                </a:prstClr>
              </a:solidFill>
              <a:effectLst/>
              <a:uLnTx/>
              <a:uFillTx/>
              <a:latin typeface="Calibri" charset="0"/>
              <a:ea typeface="ＭＳ Ｐゴシック" charset="0"/>
              <a:cs typeface="Arial" panose="020B0604020202020204" pitchFamily="34" charset="0"/>
            </a:endParaRPr>
          </a:p>
        </p:txBody>
      </p:sp>
      <p:sp>
        <p:nvSpPr>
          <p:cNvPr id="5" name="Rectangle 4"/>
          <p:cNvSpPr/>
          <p:nvPr/>
        </p:nvSpPr>
        <p:spPr>
          <a:xfrm>
            <a:off x="549045" y="1323474"/>
            <a:ext cx="2697918"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Subject-Verb-Object</a:t>
            </a:r>
          </a:p>
        </p:txBody>
      </p:sp>
      <p:sp>
        <p:nvSpPr>
          <p:cNvPr id="31"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grpSp>
        <p:nvGrpSpPr>
          <p:cNvPr id="47" name="Group 46"/>
          <p:cNvGrpSpPr/>
          <p:nvPr/>
        </p:nvGrpSpPr>
        <p:grpSpPr>
          <a:xfrm>
            <a:off x="1898004" y="2154490"/>
            <a:ext cx="1119998" cy="1559229"/>
            <a:chOff x="1811385" y="2623157"/>
            <a:chExt cx="1119998" cy="1559229"/>
          </a:xfrm>
          <a:effectLst>
            <a:outerShdw blurRad="50800" dist="50800" dir="5400000" algn="ctr" rotWithShape="0">
              <a:srgbClr val="000000"/>
            </a:outerShdw>
          </a:effectLst>
        </p:grpSpPr>
        <p:sp>
          <p:nvSpPr>
            <p:cNvPr id="43" name="Rectangle 42"/>
            <p:cNvSpPr/>
            <p:nvPr/>
          </p:nvSpPr>
          <p:spPr>
            <a:xfrm>
              <a:off x="1939214" y="2623157"/>
              <a:ext cx="86433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alpha val="60000"/>
                    </a:prstClr>
                  </a:solidFill>
                  <a:effectLst/>
                  <a:uLnTx/>
                  <a:uFillTx/>
                  <a:latin typeface="Calibri" charset="0"/>
                  <a:ea typeface="ＭＳ Ｐゴシック" charset="0"/>
                  <a:cs typeface="Arial" panose="020B0604020202020204" pitchFamily="34" charset="0"/>
                </a:rPr>
                <a:t>nsubj</a:t>
              </a:r>
              <a:endParaRPr kumimoji="0" lang="en-US" sz="2400" b="0" i="0" u="none" strike="noStrike" kern="1200" cap="none" spc="0" normalizeH="0" baseline="0" noProof="0" dirty="0">
                <a:ln>
                  <a:noFill/>
                </a:ln>
                <a:solidFill>
                  <a:prstClr val="white">
                    <a:alpha val="60000"/>
                  </a:prstClr>
                </a:solidFill>
                <a:effectLst/>
                <a:uLnTx/>
                <a:uFillTx/>
                <a:latin typeface="Calibri" charset="0"/>
                <a:ea typeface="ＭＳ Ｐゴシック" charset="0"/>
                <a:cs typeface="Arial" panose="020B0604020202020204" pitchFamily="34" charset="0"/>
              </a:endParaRPr>
            </a:p>
          </p:txBody>
        </p:sp>
        <p:sp>
          <p:nvSpPr>
            <p:cNvPr id="44" name="Circular Arrow 43"/>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alpha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60000"/>
                  </a:prstClr>
                </a:solidFill>
                <a:effectLst/>
                <a:uLnTx/>
                <a:uFillTx/>
                <a:latin typeface="Candara"/>
                <a:ea typeface="+mn-ea"/>
                <a:cs typeface="+mn-cs"/>
              </a:endParaRPr>
            </a:p>
          </p:txBody>
        </p:sp>
      </p:grpSp>
      <p:grpSp>
        <p:nvGrpSpPr>
          <p:cNvPr id="48" name="Group 47"/>
          <p:cNvGrpSpPr/>
          <p:nvPr/>
        </p:nvGrpSpPr>
        <p:grpSpPr>
          <a:xfrm>
            <a:off x="732754" y="2150064"/>
            <a:ext cx="1165250" cy="1563656"/>
            <a:chOff x="646135" y="2618731"/>
            <a:chExt cx="1165250" cy="1563656"/>
          </a:xfrm>
        </p:grpSpPr>
        <p:sp>
          <p:nvSpPr>
            <p:cNvPr id="42" name="Circular Arrow 41"/>
            <p:cNvSpPr/>
            <p:nvPr/>
          </p:nvSpPr>
          <p:spPr>
            <a:xfrm flipH="1">
              <a:off x="646135" y="2950904"/>
              <a:ext cx="1165250"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45" name="Rectangle 44"/>
            <p:cNvSpPr/>
            <p:nvPr/>
          </p:nvSpPr>
          <p:spPr>
            <a:xfrm>
              <a:off x="796590" y="2618731"/>
              <a:ext cx="86433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nsubj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grpSp>
        <p:nvGrpSpPr>
          <p:cNvPr id="49" name="Group 48"/>
          <p:cNvGrpSpPr/>
          <p:nvPr/>
        </p:nvGrpSpPr>
        <p:grpSpPr>
          <a:xfrm>
            <a:off x="1898004" y="4045891"/>
            <a:ext cx="1119998" cy="1559229"/>
            <a:chOff x="1811385" y="2623157"/>
            <a:chExt cx="1119998" cy="1559229"/>
          </a:xfrm>
        </p:grpSpPr>
        <p:sp>
          <p:nvSpPr>
            <p:cNvPr id="50" name="Rectangle 49"/>
            <p:cNvSpPr/>
            <p:nvPr/>
          </p:nvSpPr>
          <p:spPr>
            <a:xfrm>
              <a:off x="2010776" y="2623157"/>
              <a:ext cx="744114"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charset="0"/>
                  <a:ea typeface="ＭＳ Ｐゴシック" charset="0"/>
                  <a:cs typeface="Arial" panose="020B0604020202020204" pitchFamily="34" charset="0"/>
                </a:rPr>
                <a:t>dobj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51" name="Circular Arrow 50"/>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grpSp>
        <p:nvGrpSpPr>
          <p:cNvPr id="52" name="Group 51"/>
          <p:cNvGrpSpPr/>
          <p:nvPr/>
        </p:nvGrpSpPr>
        <p:grpSpPr>
          <a:xfrm>
            <a:off x="732754" y="4041465"/>
            <a:ext cx="1165250" cy="1563656"/>
            <a:chOff x="646135" y="2618731"/>
            <a:chExt cx="1165250" cy="1563656"/>
          </a:xfrm>
        </p:grpSpPr>
        <p:sp>
          <p:nvSpPr>
            <p:cNvPr id="53" name="Circular Arrow 52"/>
            <p:cNvSpPr/>
            <p:nvPr/>
          </p:nvSpPr>
          <p:spPr>
            <a:xfrm flipH="1">
              <a:off x="646135" y="2950904"/>
              <a:ext cx="1165250" cy="1231483"/>
            </a:xfrm>
            <a:prstGeom prst="circularArrow">
              <a:avLst>
                <a:gd name="adj1" fmla="val 5203"/>
                <a:gd name="adj2" fmla="val 1051020"/>
                <a:gd name="adj3" fmla="val 20487332"/>
                <a:gd name="adj4" fmla="val 11052786"/>
                <a:gd name="adj5" fmla="val 9527"/>
              </a:avLst>
            </a:prstGeom>
            <a:solidFill>
              <a:schemeClr val="lt1">
                <a:alpha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20000"/>
                  </a:prstClr>
                </a:solidFill>
                <a:effectLst/>
                <a:uLnTx/>
                <a:uFillTx/>
                <a:latin typeface="Candara"/>
                <a:ea typeface="+mn-ea"/>
                <a:cs typeface="+mn-cs"/>
              </a:endParaRPr>
            </a:p>
          </p:txBody>
        </p:sp>
        <p:sp>
          <p:nvSpPr>
            <p:cNvPr id="54" name="Rectangle 53"/>
            <p:cNvSpPr/>
            <p:nvPr/>
          </p:nvSpPr>
          <p:spPr>
            <a:xfrm>
              <a:off x="844297" y="2618731"/>
              <a:ext cx="744114"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alpha val="60000"/>
                    </a:prstClr>
                  </a:solidFill>
                  <a:effectLst/>
                  <a:uLnTx/>
                  <a:uFillTx/>
                  <a:latin typeface="Calibri" charset="0"/>
                  <a:ea typeface="ＭＳ Ｐゴシック" charset="0"/>
                  <a:cs typeface="Arial" panose="020B0604020202020204" pitchFamily="34" charset="0"/>
                </a:rPr>
                <a:t>dobj</a:t>
              </a:r>
              <a:endParaRPr kumimoji="0" lang="en-US" sz="2400" b="0" i="0" u="none" strike="noStrike" kern="1200" cap="none" spc="0" normalizeH="0" baseline="0" noProof="0" dirty="0">
                <a:ln>
                  <a:noFill/>
                </a:ln>
                <a:solidFill>
                  <a:prstClr val="white">
                    <a:alpha val="60000"/>
                  </a:prstClr>
                </a:solidFill>
                <a:effectLst/>
                <a:uLnTx/>
                <a:uFillTx/>
                <a:latin typeface="Calibri" charset="0"/>
                <a:ea typeface="ＭＳ Ｐゴシック" charset="0"/>
                <a:cs typeface="Arial" panose="020B0604020202020204" pitchFamily="34" charset="0"/>
              </a:endParaRPr>
            </a:p>
          </p:txBody>
        </p:sp>
      </p:grpSp>
      <p:sp>
        <p:nvSpPr>
          <p:cNvPr id="56" name="Rectangle 55"/>
          <p:cNvSpPr/>
          <p:nvPr/>
        </p:nvSpPr>
        <p:spPr>
          <a:xfrm>
            <a:off x="2035239" y="3295499"/>
            <a:ext cx="883575"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0.04</a:t>
            </a:r>
          </a:p>
        </p:txBody>
      </p:sp>
      <p:sp>
        <p:nvSpPr>
          <p:cNvPr id="57" name="Rectangle 56"/>
          <p:cNvSpPr/>
          <p:nvPr/>
        </p:nvSpPr>
        <p:spPr>
          <a:xfrm>
            <a:off x="866351" y="3271646"/>
            <a:ext cx="883575"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0.96</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59" name="Rectangle 58"/>
          <p:cNvSpPr/>
          <p:nvPr/>
        </p:nvSpPr>
        <p:spPr>
          <a:xfrm>
            <a:off x="1983882" y="5195128"/>
            <a:ext cx="883575"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0.96</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60" name="Rectangle 59"/>
          <p:cNvSpPr/>
          <p:nvPr/>
        </p:nvSpPr>
        <p:spPr>
          <a:xfrm>
            <a:off x="861185" y="5191326"/>
            <a:ext cx="883575"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0.04</a:t>
            </a:r>
          </a:p>
        </p:txBody>
      </p:sp>
      <p:grpSp>
        <p:nvGrpSpPr>
          <p:cNvPr id="81" name="Group 80"/>
          <p:cNvGrpSpPr/>
          <p:nvPr/>
        </p:nvGrpSpPr>
        <p:grpSpPr>
          <a:xfrm>
            <a:off x="3657586" y="1317760"/>
            <a:ext cx="2285248" cy="2511895"/>
            <a:chOff x="3657586" y="1317760"/>
            <a:chExt cx="2285248" cy="2511895"/>
          </a:xfrm>
        </p:grpSpPr>
        <p:grpSp>
          <p:nvGrpSpPr>
            <p:cNvPr id="79" name="Group 78"/>
            <p:cNvGrpSpPr/>
            <p:nvPr/>
          </p:nvGrpSpPr>
          <p:grpSpPr>
            <a:xfrm>
              <a:off x="3657586" y="1317760"/>
              <a:ext cx="2285248" cy="2391534"/>
              <a:chOff x="3657586" y="1317760"/>
              <a:chExt cx="2285248" cy="2391534"/>
            </a:xfrm>
          </p:grpSpPr>
          <p:sp>
            <p:nvSpPr>
              <p:cNvPr id="61" name="Rectangle 60"/>
              <p:cNvSpPr/>
              <p:nvPr/>
            </p:nvSpPr>
            <p:spPr>
              <a:xfrm>
                <a:off x="3855748" y="1317760"/>
                <a:ext cx="183018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Prepositional</a:t>
                </a:r>
              </a:p>
            </p:txBody>
          </p:sp>
          <p:grpSp>
            <p:nvGrpSpPr>
              <p:cNvPr id="62" name="Group 61"/>
              <p:cNvGrpSpPr/>
              <p:nvPr/>
            </p:nvGrpSpPr>
            <p:grpSpPr>
              <a:xfrm>
                <a:off x="4822836" y="2150064"/>
                <a:ext cx="1119998" cy="1559229"/>
                <a:chOff x="1811385" y="2623157"/>
                <a:chExt cx="1119998" cy="1559229"/>
              </a:xfrm>
              <a:effectLst>
                <a:outerShdw blurRad="50800" dist="50800" dir="5400000" algn="ctr" rotWithShape="0">
                  <a:srgbClr val="000000"/>
                </a:outerShdw>
              </a:effectLst>
            </p:grpSpPr>
            <p:sp>
              <p:nvSpPr>
                <p:cNvPr id="63" name="Rectangle 62"/>
                <p:cNvSpPr/>
                <p:nvPr/>
              </p:nvSpPr>
              <p:spPr>
                <a:xfrm>
                  <a:off x="2018728" y="2623157"/>
                  <a:ext cx="73366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alpha val="60000"/>
                        </a:prstClr>
                      </a:solidFill>
                      <a:effectLst/>
                      <a:uLnTx/>
                      <a:uFillTx/>
                      <a:latin typeface="Calibri" charset="0"/>
                      <a:ea typeface="ＭＳ Ｐゴシック" charset="0"/>
                      <a:cs typeface="Arial" panose="020B0604020202020204" pitchFamily="34" charset="0"/>
                    </a:rPr>
                    <a:t>case</a:t>
                  </a:r>
                </a:p>
              </p:txBody>
            </p:sp>
            <p:sp>
              <p:nvSpPr>
                <p:cNvPr id="64" name="Circular Arrow 63"/>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alpha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20000"/>
                      </a:prstClr>
                    </a:solidFill>
                    <a:effectLst/>
                    <a:uLnTx/>
                    <a:uFillTx/>
                    <a:latin typeface="Candara"/>
                    <a:ea typeface="+mn-ea"/>
                    <a:cs typeface="+mn-cs"/>
                  </a:endParaRPr>
                </a:p>
              </p:txBody>
            </p:sp>
          </p:grpSp>
          <p:grpSp>
            <p:nvGrpSpPr>
              <p:cNvPr id="65" name="Group 64"/>
              <p:cNvGrpSpPr/>
              <p:nvPr/>
            </p:nvGrpSpPr>
            <p:grpSpPr>
              <a:xfrm>
                <a:off x="3657586" y="2145638"/>
                <a:ext cx="1165250" cy="1563656"/>
                <a:chOff x="646135" y="2618731"/>
                <a:chExt cx="1165250" cy="1563656"/>
              </a:xfrm>
            </p:grpSpPr>
            <p:sp>
              <p:nvSpPr>
                <p:cNvPr id="66" name="Circular Arrow 65"/>
                <p:cNvSpPr/>
                <p:nvPr/>
              </p:nvSpPr>
              <p:spPr>
                <a:xfrm flipH="1">
                  <a:off x="646135" y="2950904"/>
                  <a:ext cx="1165250"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67" name="Rectangle 66"/>
                <p:cNvSpPr/>
                <p:nvPr/>
              </p:nvSpPr>
              <p:spPr>
                <a:xfrm>
                  <a:off x="844297" y="2618731"/>
                  <a:ext cx="73366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case</a:t>
                  </a:r>
                </a:p>
              </p:txBody>
            </p:sp>
          </p:grpSp>
        </p:grpSp>
        <p:sp>
          <p:nvSpPr>
            <p:cNvPr id="68" name="Rectangle 67"/>
            <p:cNvSpPr/>
            <p:nvPr/>
          </p:nvSpPr>
          <p:spPr>
            <a:xfrm>
              <a:off x="4935804" y="3275657"/>
              <a:ext cx="883575"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0.04</a:t>
              </a:r>
            </a:p>
          </p:txBody>
        </p:sp>
        <p:sp>
          <p:nvSpPr>
            <p:cNvPr id="69" name="Rectangle 68"/>
            <p:cNvSpPr/>
            <p:nvPr/>
          </p:nvSpPr>
          <p:spPr>
            <a:xfrm>
              <a:off x="3785041" y="3271646"/>
              <a:ext cx="883575"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0.96</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grpSp>
        <p:nvGrpSpPr>
          <p:cNvPr id="82" name="Group 81"/>
          <p:cNvGrpSpPr/>
          <p:nvPr/>
        </p:nvGrpSpPr>
        <p:grpSpPr>
          <a:xfrm>
            <a:off x="6352158" y="1317759"/>
            <a:ext cx="2285248" cy="2478035"/>
            <a:chOff x="6352158" y="1317759"/>
            <a:chExt cx="2285248" cy="2478035"/>
          </a:xfrm>
        </p:grpSpPr>
        <p:grpSp>
          <p:nvGrpSpPr>
            <p:cNvPr id="80" name="Group 79"/>
            <p:cNvGrpSpPr/>
            <p:nvPr/>
          </p:nvGrpSpPr>
          <p:grpSpPr>
            <a:xfrm>
              <a:off x="6352158" y="1317759"/>
              <a:ext cx="2285248" cy="2386129"/>
              <a:chOff x="6352158" y="1317759"/>
              <a:chExt cx="2285248" cy="2386129"/>
            </a:xfrm>
          </p:grpSpPr>
          <p:sp>
            <p:nvSpPr>
              <p:cNvPr id="70" name="Rectangle 69"/>
              <p:cNvSpPr/>
              <p:nvPr/>
            </p:nvSpPr>
            <p:spPr>
              <a:xfrm>
                <a:off x="6791741" y="1317759"/>
                <a:ext cx="1377300"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Adj</a:t>
                </a: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-Noun</a:t>
                </a:r>
              </a:p>
            </p:txBody>
          </p:sp>
          <p:grpSp>
            <p:nvGrpSpPr>
              <p:cNvPr id="71" name="Group 70"/>
              <p:cNvGrpSpPr/>
              <p:nvPr/>
            </p:nvGrpSpPr>
            <p:grpSpPr>
              <a:xfrm>
                <a:off x="7517408" y="2144658"/>
                <a:ext cx="1119998" cy="1559229"/>
                <a:chOff x="1811385" y="2623157"/>
                <a:chExt cx="1119998" cy="1559229"/>
              </a:xfrm>
              <a:effectLst>
                <a:outerShdw blurRad="50800" dist="50800" dir="5400000" algn="ctr" rotWithShape="0">
                  <a:srgbClr val="000000"/>
                </a:outerShdw>
              </a:effectLst>
            </p:grpSpPr>
            <p:sp>
              <p:nvSpPr>
                <p:cNvPr id="72" name="Rectangle 71"/>
                <p:cNvSpPr/>
                <p:nvPr/>
              </p:nvSpPr>
              <p:spPr>
                <a:xfrm>
                  <a:off x="1947165" y="2623157"/>
                  <a:ext cx="90120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alpha val="60000"/>
                        </a:prstClr>
                      </a:solidFill>
                      <a:effectLst/>
                      <a:uLnTx/>
                      <a:uFillTx/>
                      <a:latin typeface="Calibri" charset="0"/>
                      <a:ea typeface="ＭＳ Ｐゴシック" charset="0"/>
                      <a:cs typeface="Arial" panose="020B0604020202020204" pitchFamily="34" charset="0"/>
                    </a:rPr>
                    <a:t>amod</a:t>
                  </a:r>
                  <a:endParaRPr kumimoji="0" lang="en-US" sz="2400" b="0" i="0" u="none" strike="noStrike" kern="1200" cap="none" spc="0" normalizeH="0" baseline="0" noProof="0" dirty="0">
                    <a:ln>
                      <a:noFill/>
                    </a:ln>
                    <a:solidFill>
                      <a:prstClr val="white">
                        <a:alpha val="60000"/>
                      </a:prstClr>
                    </a:solidFill>
                    <a:effectLst/>
                    <a:uLnTx/>
                    <a:uFillTx/>
                    <a:latin typeface="Calibri" charset="0"/>
                    <a:ea typeface="ＭＳ Ｐゴシック" charset="0"/>
                    <a:cs typeface="Arial" panose="020B0604020202020204" pitchFamily="34" charset="0"/>
                  </a:endParaRPr>
                </a:p>
              </p:txBody>
            </p:sp>
            <p:sp>
              <p:nvSpPr>
                <p:cNvPr id="73" name="Circular Arrow 72"/>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alpha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20000"/>
                      </a:prstClr>
                    </a:solidFill>
                    <a:effectLst/>
                    <a:uLnTx/>
                    <a:uFillTx/>
                    <a:latin typeface="Candara"/>
                    <a:ea typeface="+mn-ea"/>
                    <a:cs typeface="+mn-cs"/>
                  </a:endParaRPr>
                </a:p>
              </p:txBody>
            </p:sp>
          </p:grpSp>
          <p:grpSp>
            <p:nvGrpSpPr>
              <p:cNvPr id="74" name="Group 73"/>
              <p:cNvGrpSpPr/>
              <p:nvPr/>
            </p:nvGrpSpPr>
            <p:grpSpPr>
              <a:xfrm>
                <a:off x="6352158" y="2140232"/>
                <a:ext cx="1165250" cy="1563656"/>
                <a:chOff x="646135" y="2618731"/>
                <a:chExt cx="1165250" cy="1563656"/>
              </a:xfrm>
            </p:grpSpPr>
            <p:sp>
              <p:nvSpPr>
                <p:cNvPr id="75" name="Circular Arrow 74"/>
                <p:cNvSpPr/>
                <p:nvPr/>
              </p:nvSpPr>
              <p:spPr>
                <a:xfrm flipH="1">
                  <a:off x="646135" y="2950904"/>
                  <a:ext cx="1165250"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76" name="Rectangle 75"/>
                <p:cNvSpPr/>
                <p:nvPr/>
              </p:nvSpPr>
              <p:spPr>
                <a:xfrm>
                  <a:off x="772736" y="2618731"/>
                  <a:ext cx="90120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amod</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grpSp>
        <p:sp>
          <p:nvSpPr>
            <p:cNvPr id="77" name="Rectangle 76"/>
            <p:cNvSpPr/>
            <p:nvPr/>
          </p:nvSpPr>
          <p:spPr>
            <a:xfrm>
              <a:off x="7670822" y="3241796"/>
              <a:ext cx="883575"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0.03</a:t>
              </a:r>
            </a:p>
          </p:txBody>
        </p:sp>
        <p:sp>
          <p:nvSpPr>
            <p:cNvPr id="78" name="Rectangle 77"/>
            <p:cNvSpPr/>
            <p:nvPr/>
          </p:nvSpPr>
          <p:spPr>
            <a:xfrm>
              <a:off x="6483724" y="3241796"/>
              <a:ext cx="883575"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0.97</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sp>
        <p:nvSpPr>
          <p:cNvPr id="46" name="Rectangle 45"/>
          <p:cNvSpPr/>
          <p:nvPr/>
        </p:nvSpPr>
        <p:spPr>
          <a:xfrm>
            <a:off x="648142" y="3002288"/>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55" name="Rectangle 54"/>
          <p:cNvSpPr/>
          <p:nvPr/>
        </p:nvSpPr>
        <p:spPr>
          <a:xfrm>
            <a:off x="2738881" y="3011356"/>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N</a:t>
            </a:r>
          </a:p>
        </p:txBody>
      </p:sp>
      <p:sp>
        <p:nvSpPr>
          <p:cNvPr id="58" name="Rectangle 57"/>
          <p:cNvSpPr/>
          <p:nvPr/>
        </p:nvSpPr>
        <p:spPr>
          <a:xfrm>
            <a:off x="1852528" y="3011356"/>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V</a:t>
            </a:r>
          </a:p>
        </p:txBody>
      </p:sp>
      <p:sp>
        <p:nvSpPr>
          <p:cNvPr id="83" name="Rectangle 82"/>
          <p:cNvSpPr/>
          <p:nvPr/>
        </p:nvSpPr>
        <p:spPr>
          <a:xfrm>
            <a:off x="1610248" y="3006930"/>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84" name="Rectangle 83"/>
          <p:cNvSpPr/>
          <p:nvPr/>
        </p:nvSpPr>
        <p:spPr>
          <a:xfrm>
            <a:off x="3458992" y="2998753"/>
            <a:ext cx="649537"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ndara"/>
                <a:ea typeface="Abadi MT Condensed Extra Bold" charset="0"/>
                <a:cs typeface="Abadi MT Condensed Extra Bold" charset="0"/>
              </a:rPr>
              <a:t>ADP</a:t>
            </a:r>
            <a:endPar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endParaRPr>
          </a:p>
        </p:txBody>
      </p:sp>
      <p:sp>
        <p:nvSpPr>
          <p:cNvPr id="85" name="Rectangle 84"/>
          <p:cNvSpPr/>
          <p:nvPr/>
        </p:nvSpPr>
        <p:spPr>
          <a:xfrm>
            <a:off x="5513155" y="3007821"/>
            <a:ext cx="649537"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alpha val="60000"/>
                  </a:prstClr>
                </a:solidFill>
                <a:effectLst/>
                <a:uLnTx/>
                <a:uFillTx/>
                <a:latin typeface="Candara"/>
                <a:ea typeface="Abadi MT Condensed Extra Bold" charset="0"/>
                <a:cs typeface="Abadi MT Condensed Extra Bold" charset="0"/>
              </a:rPr>
              <a:t>ADP</a:t>
            </a:r>
            <a:endPar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endParaRPr>
          </a:p>
        </p:txBody>
      </p:sp>
      <p:sp>
        <p:nvSpPr>
          <p:cNvPr id="86" name="Rectangle 85"/>
          <p:cNvSpPr/>
          <p:nvPr/>
        </p:nvSpPr>
        <p:spPr>
          <a:xfrm>
            <a:off x="4763962" y="3007821"/>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N</a:t>
            </a:r>
          </a:p>
        </p:txBody>
      </p:sp>
      <p:sp>
        <p:nvSpPr>
          <p:cNvPr id="87" name="Rectangle 86"/>
          <p:cNvSpPr/>
          <p:nvPr/>
        </p:nvSpPr>
        <p:spPr>
          <a:xfrm>
            <a:off x="4539970" y="3003395"/>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88" name="Rectangle 87"/>
          <p:cNvSpPr/>
          <p:nvPr/>
        </p:nvSpPr>
        <p:spPr>
          <a:xfrm>
            <a:off x="6300226" y="3012793"/>
            <a:ext cx="34336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ndara"/>
                <a:ea typeface="Abadi MT Condensed Extra Bold" charset="0"/>
                <a:cs typeface="Abadi MT Condensed Extra Bold" charset="0"/>
              </a:rPr>
              <a:t>A</a:t>
            </a:r>
            <a:endPar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endParaRPr>
          </a:p>
        </p:txBody>
      </p:sp>
      <p:sp>
        <p:nvSpPr>
          <p:cNvPr id="89" name="Rectangle 88"/>
          <p:cNvSpPr/>
          <p:nvPr/>
        </p:nvSpPr>
        <p:spPr>
          <a:xfrm>
            <a:off x="7244044" y="3017435"/>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90" name="Rectangle 89"/>
          <p:cNvSpPr/>
          <p:nvPr/>
        </p:nvSpPr>
        <p:spPr>
          <a:xfrm>
            <a:off x="660501" y="4883006"/>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N</a:t>
            </a:r>
          </a:p>
        </p:txBody>
      </p:sp>
      <p:sp>
        <p:nvSpPr>
          <p:cNvPr id="91" name="Rectangle 90"/>
          <p:cNvSpPr/>
          <p:nvPr/>
        </p:nvSpPr>
        <p:spPr>
          <a:xfrm>
            <a:off x="2751240" y="4892074"/>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92" name="Rectangle 91"/>
          <p:cNvSpPr/>
          <p:nvPr/>
        </p:nvSpPr>
        <p:spPr>
          <a:xfrm>
            <a:off x="1864887" y="4892074"/>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93" name="Rectangle 92"/>
          <p:cNvSpPr/>
          <p:nvPr/>
        </p:nvSpPr>
        <p:spPr>
          <a:xfrm>
            <a:off x="1622607" y="4887648"/>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V</a:t>
            </a:r>
          </a:p>
        </p:txBody>
      </p:sp>
      <p:sp>
        <p:nvSpPr>
          <p:cNvPr id="94" name="Rectangle 93"/>
          <p:cNvSpPr/>
          <p:nvPr/>
        </p:nvSpPr>
        <p:spPr>
          <a:xfrm>
            <a:off x="8363533" y="3021861"/>
            <a:ext cx="34336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alpha val="60000"/>
                  </a:prstClr>
                </a:solidFill>
                <a:effectLst/>
                <a:uLnTx/>
                <a:uFillTx/>
                <a:latin typeface="Candara"/>
                <a:ea typeface="Abadi MT Condensed Extra Bold" charset="0"/>
                <a:cs typeface="Abadi MT Condensed Extra Bold" charset="0"/>
              </a:rPr>
              <a:t>A</a:t>
            </a:r>
            <a:endPar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endParaRPr>
          </a:p>
        </p:txBody>
      </p:sp>
      <p:sp>
        <p:nvSpPr>
          <p:cNvPr id="95" name="Rectangle 94"/>
          <p:cNvSpPr/>
          <p:nvPr/>
        </p:nvSpPr>
        <p:spPr>
          <a:xfrm>
            <a:off x="7468036" y="3021861"/>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alpha val="60000"/>
                  </a:prstClr>
                </a:solidFill>
                <a:effectLst/>
                <a:uLnTx/>
                <a:uFillTx/>
                <a:latin typeface="Candara"/>
                <a:ea typeface="Abadi MT Condensed Extra Bold" charset="0"/>
                <a:cs typeface="Abadi MT Condensed Extra Bold" charset="0"/>
              </a:rPr>
              <a:t>N</a:t>
            </a:r>
          </a:p>
        </p:txBody>
      </p:sp>
    </p:spTree>
    <p:extLst>
      <p:ext uri="{BB962C8B-B14F-4D97-AF65-F5344CB8AC3E}">
        <p14:creationId xmlns:p14="http://schemas.microsoft.com/office/powerpoint/2010/main" val="252950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sz="3600" dirty="0">
                <a:solidFill>
                  <a:srgbClr val="FFFF00"/>
                </a:solidFill>
              </a:rPr>
              <a:t>Fine-grained</a:t>
            </a:r>
            <a:r>
              <a:rPr lang="en-US" altLang="zh-CN" sz="3600" dirty="0"/>
              <a:t> Syntactic Typology (of </a:t>
            </a:r>
            <a:r>
              <a:rPr lang="en-US" sz="3600" dirty="0"/>
              <a:t>English</a:t>
            </a:r>
            <a:r>
              <a:rPr lang="en-US" altLang="zh-CN" sz="3600" dirty="0"/>
              <a:t>)</a:t>
            </a:r>
            <a:endParaRPr lang="en-US" sz="3600"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prstClr val="white">
                  <a:tint val="75000"/>
                </a:prstClr>
              </a:solidFill>
              <a:effectLst/>
              <a:uLnTx/>
              <a:uFillTx/>
              <a:latin typeface="Calibri" charset="0"/>
              <a:ea typeface="ＭＳ Ｐゴシック" charset="0"/>
              <a:cs typeface="Arial" panose="020B0604020202020204" pitchFamily="34" charset="0"/>
            </a:endParaRPr>
          </a:p>
        </p:txBody>
      </p:sp>
      <p:sp>
        <p:nvSpPr>
          <p:cNvPr id="5" name="Rectangle 4"/>
          <p:cNvSpPr/>
          <p:nvPr/>
        </p:nvSpPr>
        <p:spPr>
          <a:xfrm>
            <a:off x="549045" y="1323474"/>
            <a:ext cx="2697918"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Subject-Verb-Object</a:t>
            </a:r>
          </a:p>
        </p:txBody>
      </p:sp>
      <p:sp>
        <p:nvSpPr>
          <p:cNvPr id="31"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grpSp>
        <p:nvGrpSpPr>
          <p:cNvPr id="47" name="Group 46"/>
          <p:cNvGrpSpPr/>
          <p:nvPr/>
        </p:nvGrpSpPr>
        <p:grpSpPr>
          <a:xfrm>
            <a:off x="1898004" y="2154490"/>
            <a:ext cx="1119998" cy="1559229"/>
            <a:chOff x="1811385" y="2623157"/>
            <a:chExt cx="1119998" cy="1559229"/>
          </a:xfrm>
          <a:effectLst>
            <a:outerShdw blurRad="50800" dist="50800" dir="5400000" algn="ctr" rotWithShape="0">
              <a:srgbClr val="000000"/>
            </a:outerShdw>
          </a:effectLst>
        </p:grpSpPr>
        <p:sp>
          <p:nvSpPr>
            <p:cNvPr id="43" name="Rectangle 42"/>
            <p:cNvSpPr/>
            <p:nvPr/>
          </p:nvSpPr>
          <p:spPr>
            <a:xfrm>
              <a:off x="1939214" y="2623157"/>
              <a:ext cx="86433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nsubj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44" name="Circular Arrow 43"/>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grpSp>
        <p:nvGrpSpPr>
          <p:cNvPr id="49" name="Group 48"/>
          <p:cNvGrpSpPr/>
          <p:nvPr/>
        </p:nvGrpSpPr>
        <p:grpSpPr>
          <a:xfrm>
            <a:off x="1898004" y="4045891"/>
            <a:ext cx="1119998" cy="1559229"/>
            <a:chOff x="1811385" y="2623157"/>
            <a:chExt cx="1119998" cy="1559229"/>
          </a:xfrm>
        </p:grpSpPr>
        <p:sp>
          <p:nvSpPr>
            <p:cNvPr id="50" name="Rectangle 49"/>
            <p:cNvSpPr/>
            <p:nvPr/>
          </p:nvSpPr>
          <p:spPr>
            <a:xfrm>
              <a:off x="2010776" y="2623157"/>
              <a:ext cx="744114"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charset="0"/>
                  <a:ea typeface="ＭＳ Ｐゴシック" charset="0"/>
                  <a:cs typeface="Arial" panose="020B0604020202020204" pitchFamily="34" charset="0"/>
                </a:rPr>
                <a:t>dobj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51" name="Circular Arrow 50"/>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grpSp>
        <p:nvGrpSpPr>
          <p:cNvPr id="79" name="Group 78"/>
          <p:cNvGrpSpPr/>
          <p:nvPr/>
        </p:nvGrpSpPr>
        <p:grpSpPr>
          <a:xfrm>
            <a:off x="3855748" y="1317760"/>
            <a:ext cx="2087086" cy="2391533"/>
            <a:chOff x="3855748" y="1317760"/>
            <a:chExt cx="2087086" cy="2391533"/>
          </a:xfrm>
        </p:grpSpPr>
        <p:sp>
          <p:nvSpPr>
            <p:cNvPr id="61" name="Rectangle 60"/>
            <p:cNvSpPr/>
            <p:nvPr/>
          </p:nvSpPr>
          <p:spPr>
            <a:xfrm>
              <a:off x="3855748" y="1317760"/>
              <a:ext cx="183018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Prepositional</a:t>
              </a:r>
            </a:p>
          </p:txBody>
        </p:sp>
        <p:grpSp>
          <p:nvGrpSpPr>
            <p:cNvPr id="62" name="Group 61"/>
            <p:cNvGrpSpPr/>
            <p:nvPr/>
          </p:nvGrpSpPr>
          <p:grpSpPr>
            <a:xfrm>
              <a:off x="4822836" y="2150064"/>
              <a:ext cx="1119998" cy="1559229"/>
              <a:chOff x="1811385" y="2623157"/>
              <a:chExt cx="1119998" cy="1559229"/>
            </a:xfrm>
            <a:effectLst>
              <a:outerShdw blurRad="50800" dist="50800" dir="5400000" algn="ctr" rotWithShape="0">
                <a:srgbClr val="000000"/>
              </a:outerShdw>
            </a:effectLst>
          </p:grpSpPr>
          <p:sp>
            <p:nvSpPr>
              <p:cNvPr id="63" name="Rectangle 62"/>
              <p:cNvSpPr/>
              <p:nvPr/>
            </p:nvSpPr>
            <p:spPr>
              <a:xfrm>
                <a:off x="2018728" y="2623157"/>
                <a:ext cx="73366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case</a:t>
                </a:r>
              </a:p>
            </p:txBody>
          </p:sp>
          <p:sp>
            <p:nvSpPr>
              <p:cNvPr id="64" name="Circular Arrow 63"/>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20000"/>
                    </a:prstClr>
                  </a:solidFill>
                  <a:effectLst/>
                  <a:uLnTx/>
                  <a:uFillTx/>
                  <a:latin typeface="Candara"/>
                  <a:ea typeface="+mn-ea"/>
                  <a:cs typeface="+mn-cs"/>
                </a:endParaRPr>
              </a:p>
            </p:txBody>
          </p:sp>
        </p:grpSp>
      </p:grpSp>
      <p:grpSp>
        <p:nvGrpSpPr>
          <p:cNvPr id="80" name="Group 79"/>
          <p:cNvGrpSpPr/>
          <p:nvPr/>
        </p:nvGrpSpPr>
        <p:grpSpPr>
          <a:xfrm>
            <a:off x="6791741" y="1317759"/>
            <a:ext cx="1845665" cy="2386128"/>
            <a:chOff x="6791741" y="1317759"/>
            <a:chExt cx="1845665" cy="2386128"/>
          </a:xfrm>
        </p:grpSpPr>
        <p:sp>
          <p:nvSpPr>
            <p:cNvPr id="70" name="Rectangle 69"/>
            <p:cNvSpPr/>
            <p:nvPr/>
          </p:nvSpPr>
          <p:spPr>
            <a:xfrm>
              <a:off x="6791741" y="1317759"/>
              <a:ext cx="1377300"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Adj</a:t>
              </a: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-Noun</a:t>
              </a:r>
            </a:p>
          </p:txBody>
        </p:sp>
        <p:grpSp>
          <p:nvGrpSpPr>
            <p:cNvPr id="71" name="Group 70"/>
            <p:cNvGrpSpPr/>
            <p:nvPr/>
          </p:nvGrpSpPr>
          <p:grpSpPr>
            <a:xfrm>
              <a:off x="7517408" y="2144658"/>
              <a:ext cx="1119998" cy="1559229"/>
              <a:chOff x="1811385" y="2623157"/>
              <a:chExt cx="1119998" cy="1559229"/>
            </a:xfrm>
            <a:effectLst>
              <a:outerShdw blurRad="50800" dist="50800" dir="5400000" algn="ctr" rotWithShape="0">
                <a:srgbClr val="000000"/>
              </a:outerShdw>
            </a:effectLst>
          </p:grpSpPr>
          <p:sp>
            <p:nvSpPr>
              <p:cNvPr id="72" name="Rectangle 71"/>
              <p:cNvSpPr/>
              <p:nvPr/>
            </p:nvSpPr>
            <p:spPr>
              <a:xfrm>
                <a:off x="1947165" y="2623157"/>
                <a:ext cx="90120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amod</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73" name="Circular Arrow 72"/>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20000"/>
                    </a:prstClr>
                  </a:solidFill>
                  <a:effectLst/>
                  <a:uLnTx/>
                  <a:uFillTx/>
                  <a:latin typeface="Candara"/>
                  <a:ea typeface="+mn-ea"/>
                  <a:cs typeface="+mn-cs"/>
                </a:endParaRPr>
              </a:p>
            </p:txBody>
          </p:sp>
        </p:grpSp>
      </p:grpSp>
      <p:graphicFrame>
        <p:nvGraphicFramePr>
          <p:cNvPr id="58" name="Table 57"/>
          <p:cNvGraphicFramePr>
            <a:graphicFrameLocks noGrp="1"/>
          </p:cNvGraphicFramePr>
          <p:nvPr>
            <p:extLst/>
          </p:nvPr>
        </p:nvGraphicFramePr>
        <p:xfrm>
          <a:off x="3018003" y="4916257"/>
          <a:ext cx="5798980" cy="518160"/>
        </p:xfrm>
        <a:graphic>
          <a:graphicData uri="http://schemas.openxmlformats.org/drawingml/2006/table">
            <a:tbl>
              <a:tblPr firstRow="1" bandRow="1">
                <a:tableStyleId>{5C22544A-7EE6-4342-B048-85BDC9FD1C3A}</a:tableStyleId>
              </a:tblPr>
              <a:tblGrid>
                <a:gridCol w="1159796">
                  <a:extLst>
                    <a:ext uri="{9D8B030D-6E8A-4147-A177-3AD203B41FA5}">
                      <a16:colId xmlns:a16="http://schemas.microsoft.com/office/drawing/2014/main" val="20000"/>
                    </a:ext>
                  </a:extLst>
                </a:gridCol>
                <a:gridCol w="1159796">
                  <a:extLst>
                    <a:ext uri="{9D8B030D-6E8A-4147-A177-3AD203B41FA5}">
                      <a16:colId xmlns:a16="http://schemas.microsoft.com/office/drawing/2014/main" val="20001"/>
                    </a:ext>
                  </a:extLst>
                </a:gridCol>
                <a:gridCol w="1159796">
                  <a:extLst>
                    <a:ext uri="{9D8B030D-6E8A-4147-A177-3AD203B41FA5}">
                      <a16:colId xmlns:a16="http://schemas.microsoft.com/office/drawing/2014/main" val="20002"/>
                    </a:ext>
                  </a:extLst>
                </a:gridCol>
                <a:gridCol w="1159796">
                  <a:extLst>
                    <a:ext uri="{9D8B030D-6E8A-4147-A177-3AD203B41FA5}">
                      <a16:colId xmlns:a16="http://schemas.microsoft.com/office/drawing/2014/main" val="20003"/>
                    </a:ext>
                  </a:extLst>
                </a:gridCol>
                <a:gridCol w="1159796">
                  <a:extLst>
                    <a:ext uri="{9D8B030D-6E8A-4147-A177-3AD203B41FA5}">
                      <a16:colId xmlns:a16="http://schemas.microsoft.com/office/drawing/2014/main" val="20004"/>
                    </a:ext>
                  </a:extLst>
                </a:gridCol>
              </a:tblGrid>
              <a:tr h="370840">
                <a:tc>
                  <a:txBody>
                    <a:bodyPr/>
                    <a:lstStyle/>
                    <a:p>
                      <a:r>
                        <a:rPr lang="en-US" sz="2800" dirty="0" err="1"/>
                        <a:t>nsubj</a:t>
                      </a:r>
                      <a:endParaRPr lang="en-US" sz="2800" dirty="0"/>
                    </a:p>
                  </a:txBody>
                  <a:tcPr/>
                </a:tc>
                <a:tc>
                  <a:txBody>
                    <a:bodyPr/>
                    <a:lstStyle/>
                    <a:p>
                      <a:r>
                        <a:rPr lang="en-US" sz="2800" dirty="0" err="1"/>
                        <a:t>dobj</a:t>
                      </a:r>
                      <a:endParaRPr lang="en-US" sz="2800" dirty="0"/>
                    </a:p>
                  </a:txBody>
                  <a:tcPr/>
                </a:tc>
                <a:tc>
                  <a:txBody>
                    <a:bodyPr/>
                    <a:lstStyle/>
                    <a:p>
                      <a:r>
                        <a:rPr lang="en-US" sz="2800" dirty="0"/>
                        <a:t>case</a:t>
                      </a:r>
                    </a:p>
                  </a:txBody>
                  <a:tcPr/>
                </a:tc>
                <a:tc>
                  <a:txBody>
                    <a:bodyPr/>
                    <a:lstStyle/>
                    <a:p>
                      <a:r>
                        <a:rPr lang="en-US" sz="2800" dirty="0" err="1"/>
                        <a:t>amod</a:t>
                      </a:r>
                      <a:endParaRPr lang="en-US" sz="2800" dirty="0"/>
                    </a:p>
                  </a:txBody>
                  <a:tcPr/>
                </a:tc>
                <a:tc>
                  <a:txBody>
                    <a:bodyPr/>
                    <a:lstStyle/>
                    <a:p>
                      <a:r>
                        <a:rPr lang="mr-IN" sz="2800" dirty="0"/>
                        <a:t>…</a:t>
                      </a:r>
                      <a:endParaRPr lang="en-US" sz="2800" dirty="0"/>
                    </a:p>
                  </a:txBody>
                  <a:tcPr/>
                </a:tc>
                <a:extLst>
                  <a:ext uri="{0D108BD9-81ED-4DB2-BD59-A6C34878D82A}">
                    <a16:rowId xmlns:a16="http://schemas.microsoft.com/office/drawing/2014/main" val="10000"/>
                  </a:ext>
                </a:extLst>
              </a:tr>
            </a:tbl>
          </a:graphicData>
        </a:graphic>
      </p:graphicFrame>
      <p:graphicFrame>
        <p:nvGraphicFramePr>
          <p:cNvPr id="84" name="Table 83"/>
          <p:cNvGraphicFramePr>
            <a:graphicFrameLocks noGrp="1"/>
          </p:cNvGraphicFramePr>
          <p:nvPr>
            <p:extLst/>
          </p:nvPr>
        </p:nvGraphicFramePr>
        <p:xfrm>
          <a:off x="3018002" y="5458877"/>
          <a:ext cx="5798980" cy="518160"/>
        </p:xfrm>
        <a:graphic>
          <a:graphicData uri="http://schemas.openxmlformats.org/drawingml/2006/table">
            <a:tbl>
              <a:tblPr firstRow="1" bandRow="1">
                <a:tableStyleId>{5C22544A-7EE6-4342-B048-85BDC9FD1C3A}</a:tableStyleId>
              </a:tblPr>
              <a:tblGrid>
                <a:gridCol w="1159796">
                  <a:extLst>
                    <a:ext uri="{9D8B030D-6E8A-4147-A177-3AD203B41FA5}">
                      <a16:colId xmlns:a16="http://schemas.microsoft.com/office/drawing/2014/main" val="20000"/>
                    </a:ext>
                  </a:extLst>
                </a:gridCol>
                <a:gridCol w="1159796">
                  <a:extLst>
                    <a:ext uri="{9D8B030D-6E8A-4147-A177-3AD203B41FA5}">
                      <a16:colId xmlns:a16="http://schemas.microsoft.com/office/drawing/2014/main" val="20001"/>
                    </a:ext>
                  </a:extLst>
                </a:gridCol>
                <a:gridCol w="1159796">
                  <a:extLst>
                    <a:ext uri="{9D8B030D-6E8A-4147-A177-3AD203B41FA5}">
                      <a16:colId xmlns:a16="http://schemas.microsoft.com/office/drawing/2014/main" val="20002"/>
                    </a:ext>
                  </a:extLst>
                </a:gridCol>
                <a:gridCol w="1159796">
                  <a:extLst>
                    <a:ext uri="{9D8B030D-6E8A-4147-A177-3AD203B41FA5}">
                      <a16:colId xmlns:a16="http://schemas.microsoft.com/office/drawing/2014/main" val="20003"/>
                    </a:ext>
                  </a:extLst>
                </a:gridCol>
                <a:gridCol w="1159796">
                  <a:extLst>
                    <a:ext uri="{9D8B030D-6E8A-4147-A177-3AD203B41FA5}">
                      <a16:colId xmlns:a16="http://schemas.microsoft.com/office/drawing/2014/main" val="20004"/>
                    </a:ext>
                  </a:extLst>
                </a:gridCol>
              </a:tblGrid>
              <a:tr h="370840">
                <a:tc>
                  <a:txBody>
                    <a:bodyPr/>
                    <a:lstStyle/>
                    <a:p>
                      <a:r>
                        <a:rPr lang="en-US" sz="2800" dirty="0"/>
                        <a:t>0.04</a:t>
                      </a:r>
                    </a:p>
                  </a:txBody>
                  <a:tcPr>
                    <a:solidFill>
                      <a:schemeClr val="bg2">
                        <a:lumMod val="40000"/>
                        <a:lumOff val="60000"/>
                      </a:schemeClr>
                    </a:solidFill>
                  </a:tcPr>
                </a:tc>
                <a:tc>
                  <a:txBody>
                    <a:bodyPr/>
                    <a:lstStyle/>
                    <a:p>
                      <a:r>
                        <a:rPr lang="en-US" sz="2800" dirty="0"/>
                        <a:t>0.96</a:t>
                      </a:r>
                    </a:p>
                  </a:txBody>
                  <a:tcPr>
                    <a:solidFill>
                      <a:schemeClr val="bg2">
                        <a:lumMod val="40000"/>
                        <a:lumOff val="60000"/>
                      </a:schemeClr>
                    </a:solidFill>
                  </a:tcPr>
                </a:tc>
                <a:tc>
                  <a:txBody>
                    <a:bodyPr/>
                    <a:lstStyle/>
                    <a:p>
                      <a:r>
                        <a:rPr lang="en-US" sz="2800" dirty="0"/>
                        <a:t>0.04</a:t>
                      </a:r>
                    </a:p>
                  </a:txBody>
                  <a:tcPr>
                    <a:solidFill>
                      <a:schemeClr val="bg2">
                        <a:lumMod val="40000"/>
                        <a:lumOff val="60000"/>
                      </a:schemeClr>
                    </a:solidFill>
                  </a:tcPr>
                </a:tc>
                <a:tc>
                  <a:txBody>
                    <a:bodyPr/>
                    <a:lstStyle/>
                    <a:p>
                      <a:r>
                        <a:rPr lang="en-US" sz="2800" dirty="0"/>
                        <a:t>0.03</a:t>
                      </a:r>
                    </a:p>
                  </a:txBody>
                  <a:tcPr>
                    <a:solidFill>
                      <a:schemeClr val="bg2">
                        <a:lumMod val="40000"/>
                        <a:lumOff val="60000"/>
                      </a:schemeClr>
                    </a:solidFill>
                  </a:tcPr>
                </a:tc>
                <a:tc>
                  <a:txBody>
                    <a:bodyPr/>
                    <a:lstStyle/>
                    <a:p>
                      <a:r>
                        <a:rPr lang="mr-IN" sz="2800" dirty="0"/>
                        <a:t>…</a:t>
                      </a:r>
                      <a:endParaRPr lang="en-US" sz="2800" dirty="0"/>
                    </a:p>
                  </a:txBody>
                  <a:tcPr>
                    <a:solidFill>
                      <a:schemeClr val="bg2">
                        <a:lumMod val="40000"/>
                        <a:lumOff val="60000"/>
                      </a:schemeClr>
                    </a:solidFill>
                  </a:tcPr>
                </a:tc>
                <a:extLst>
                  <a:ext uri="{0D108BD9-81ED-4DB2-BD59-A6C34878D82A}">
                    <a16:rowId xmlns:a16="http://schemas.microsoft.com/office/drawing/2014/main" val="10000"/>
                  </a:ext>
                </a:extLst>
              </a:tr>
            </a:tbl>
          </a:graphicData>
        </a:graphic>
      </p:graphicFrame>
      <p:grpSp>
        <p:nvGrpSpPr>
          <p:cNvPr id="46" name="Group 45"/>
          <p:cNvGrpSpPr/>
          <p:nvPr/>
        </p:nvGrpSpPr>
        <p:grpSpPr>
          <a:xfrm>
            <a:off x="5456320" y="3655602"/>
            <a:ext cx="3360664" cy="1007834"/>
            <a:chOff x="6746654" y="2084407"/>
            <a:chExt cx="3360664" cy="1007834"/>
          </a:xfrm>
        </p:grpSpPr>
        <p:sp>
          <p:nvSpPr>
            <p:cNvPr id="55" name="TextBox 54"/>
            <p:cNvSpPr txBox="1"/>
            <p:nvPr/>
          </p:nvSpPr>
          <p:spPr>
            <a:xfrm>
              <a:off x="6746654" y="2084407"/>
              <a:ext cx="3360664"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charset="0"/>
                  <a:ea typeface="ＭＳ Ｐゴシック" charset="0"/>
                  <a:cs typeface="Arial" panose="020B0604020202020204" pitchFamily="34" charset="0"/>
                </a:rPr>
                <a:t>Vector of length 57</a:t>
              </a:r>
            </a:p>
          </p:txBody>
        </p:sp>
        <p:sp>
          <p:nvSpPr>
            <p:cNvPr id="83" name="Right Arrow 82"/>
            <p:cNvSpPr/>
            <p:nvPr/>
          </p:nvSpPr>
          <p:spPr>
            <a:xfrm rot="8146319">
              <a:off x="7388846" y="2856203"/>
              <a:ext cx="711777" cy="236038"/>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53" name="Rectangle 52"/>
          <p:cNvSpPr/>
          <p:nvPr/>
        </p:nvSpPr>
        <p:spPr>
          <a:xfrm>
            <a:off x="2035239" y="3295499"/>
            <a:ext cx="883575"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0.04</a:t>
            </a:r>
          </a:p>
        </p:txBody>
      </p:sp>
      <p:sp>
        <p:nvSpPr>
          <p:cNvPr id="54" name="Rectangle 53"/>
          <p:cNvSpPr/>
          <p:nvPr/>
        </p:nvSpPr>
        <p:spPr>
          <a:xfrm>
            <a:off x="1983882" y="5195128"/>
            <a:ext cx="883575"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0.96</a:t>
            </a:r>
            <a:endParaRPr kumimoji="0" lang="en-US" sz="30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57" name="Rectangle 56"/>
          <p:cNvSpPr/>
          <p:nvPr/>
        </p:nvSpPr>
        <p:spPr>
          <a:xfrm>
            <a:off x="4935804" y="3275657"/>
            <a:ext cx="883575"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0.04</a:t>
            </a:r>
          </a:p>
        </p:txBody>
      </p:sp>
      <p:sp>
        <p:nvSpPr>
          <p:cNvPr id="60" name="Rectangle 59"/>
          <p:cNvSpPr/>
          <p:nvPr/>
        </p:nvSpPr>
        <p:spPr>
          <a:xfrm>
            <a:off x="7670822" y="3241796"/>
            <a:ext cx="883575"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0.03</a:t>
            </a:r>
          </a:p>
        </p:txBody>
      </p:sp>
      <p:sp>
        <p:nvSpPr>
          <p:cNvPr id="76" name="Rectangle 75"/>
          <p:cNvSpPr/>
          <p:nvPr/>
        </p:nvSpPr>
        <p:spPr>
          <a:xfrm>
            <a:off x="2751240" y="4892074"/>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78" name="Rectangle 77"/>
          <p:cNvSpPr/>
          <p:nvPr/>
        </p:nvSpPr>
        <p:spPr>
          <a:xfrm>
            <a:off x="1864887" y="4892074"/>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85" name="Rectangle 84"/>
          <p:cNvSpPr/>
          <p:nvPr/>
        </p:nvSpPr>
        <p:spPr>
          <a:xfrm>
            <a:off x="2738881" y="3011356"/>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86" name="Rectangle 85"/>
          <p:cNvSpPr/>
          <p:nvPr/>
        </p:nvSpPr>
        <p:spPr>
          <a:xfrm>
            <a:off x="1852528" y="3011356"/>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87" name="Rectangle 86"/>
          <p:cNvSpPr/>
          <p:nvPr/>
        </p:nvSpPr>
        <p:spPr>
          <a:xfrm>
            <a:off x="5513155" y="3007821"/>
            <a:ext cx="649537"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ndara"/>
                <a:ea typeface="Abadi MT Condensed Extra Bold" charset="0"/>
                <a:cs typeface="Abadi MT Condensed Extra Bold" charset="0"/>
              </a:rPr>
              <a:t>ADP</a:t>
            </a:r>
            <a:endPar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endParaRPr>
          </a:p>
        </p:txBody>
      </p:sp>
      <p:sp>
        <p:nvSpPr>
          <p:cNvPr id="88" name="Rectangle 87"/>
          <p:cNvSpPr/>
          <p:nvPr/>
        </p:nvSpPr>
        <p:spPr>
          <a:xfrm>
            <a:off x="4763962" y="3007821"/>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89" name="Rectangle 88"/>
          <p:cNvSpPr/>
          <p:nvPr/>
        </p:nvSpPr>
        <p:spPr>
          <a:xfrm>
            <a:off x="8363533" y="3021861"/>
            <a:ext cx="34336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ndara"/>
                <a:ea typeface="Abadi MT Condensed Extra Bold" charset="0"/>
                <a:cs typeface="Abadi MT Condensed Extra Bold" charset="0"/>
              </a:rPr>
              <a:t>A</a:t>
            </a:r>
            <a:endPar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endParaRPr>
          </a:p>
        </p:txBody>
      </p:sp>
      <p:sp>
        <p:nvSpPr>
          <p:cNvPr id="90" name="Rectangle 89"/>
          <p:cNvSpPr/>
          <p:nvPr/>
        </p:nvSpPr>
        <p:spPr>
          <a:xfrm>
            <a:off x="7468036" y="3021861"/>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Tree>
    <p:extLst>
      <p:ext uri="{BB962C8B-B14F-4D97-AF65-F5344CB8AC3E}">
        <p14:creationId xmlns:p14="http://schemas.microsoft.com/office/powerpoint/2010/main" val="328951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sz="3600" dirty="0">
                <a:solidFill>
                  <a:srgbClr val="FFFF00"/>
                </a:solidFill>
              </a:rPr>
              <a:t>Fine-grained</a:t>
            </a:r>
            <a:r>
              <a:rPr lang="en-US" altLang="zh-CN" sz="3600" dirty="0"/>
              <a:t> Syntactic Typology (of </a:t>
            </a:r>
            <a:r>
              <a:rPr lang="en-US" sz="3600" dirty="0"/>
              <a:t>Japanese</a:t>
            </a:r>
            <a:r>
              <a:rPr lang="en-US" altLang="zh-CN" sz="3600" dirty="0"/>
              <a:t>)</a:t>
            </a:r>
            <a:endParaRPr lang="en-US" sz="3600"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white">
                  <a:tint val="75000"/>
                </a:prstClr>
              </a:solidFill>
              <a:effectLst/>
              <a:uLnTx/>
              <a:uFillTx/>
              <a:latin typeface="Calibri" charset="0"/>
              <a:ea typeface="ＭＳ Ｐゴシック" charset="0"/>
              <a:cs typeface="Arial" panose="020B0604020202020204" pitchFamily="34" charset="0"/>
            </a:endParaRPr>
          </a:p>
        </p:txBody>
      </p:sp>
      <p:sp>
        <p:nvSpPr>
          <p:cNvPr id="5" name="Rectangle 4"/>
          <p:cNvSpPr/>
          <p:nvPr/>
        </p:nvSpPr>
        <p:spPr>
          <a:xfrm>
            <a:off x="549045" y="1323474"/>
            <a:ext cx="2688685"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Subject-Object-Verb</a:t>
            </a:r>
          </a:p>
        </p:txBody>
      </p:sp>
      <p:sp>
        <p:nvSpPr>
          <p:cNvPr id="31"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grpSp>
        <p:nvGrpSpPr>
          <p:cNvPr id="47" name="Group 46"/>
          <p:cNvGrpSpPr/>
          <p:nvPr/>
        </p:nvGrpSpPr>
        <p:grpSpPr>
          <a:xfrm>
            <a:off x="1898004" y="2154490"/>
            <a:ext cx="1119998" cy="1559229"/>
            <a:chOff x="1811385" y="2623157"/>
            <a:chExt cx="1119998" cy="1559229"/>
          </a:xfrm>
          <a:effectLst>
            <a:outerShdw blurRad="50800" dist="50800" dir="5400000" algn="ctr" rotWithShape="0">
              <a:srgbClr val="000000"/>
            </a:outerShdw>
          </a:effectLst>
        </p:grpSpPr>
        <p:sp>
          <p:nvSpPr>
            <p:cNvPr id="43" name="Rectangle 42"/>
            <p:cNvSpPr/>
            <p:nvPr/>
          </p:nvSpPr>
          <p:spPr>
            <a:xfrm>
              <a:off x="1939214" y="2623157"/>
              <a:ext cx="86433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nsubj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44" name="Circular Arrow 43"/>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grpSp>
        <p:nvGrpSpPr>
          <p:cNvPr id="49" name="Group 48"/>
          <p:cNvGrpSpPr/>
          <p:nvPr/>
        </p:nvGrpSpPr>
        <p:grpSpPr>
          <a:xfrm>
            <a:off x="1898004" y="4045891"/>
            <a:ext cx="1119998" cy="1559229"/>
            <a:chOff x="1811385" y="2623157"/>
            <a:chExt cx="1119998" cy="1559229"/>
          </a:xfrm>
        </p:grpSpPr>
        <p:sp>
          <p:nvSpPr>
            <p:cNvPr id="50" name="Rectangle 49"/>
            <p:cNvSpPr/>
            <p:nvPr/>
          </p:nvSpPr>
          <p:spPr>
            <a:xfrm>
              <a:off x="2010776" y="2623157"/>
              <a:ext cx="744114"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charset="0"/>
                  <a:ea typeface="ＭＳ Ｐゴシック" charset="0"/>
                  <a:cs typeface="Arial" panose="020B0604020202020204" pitchFamily="34" charset="0"/>
                </a:rPr>
                <a:t>dobj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51" name="Circular Arrow 50"/>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grpSp>
        <p:nvGrpSpPr>
          <p:cNvPr id="79" name="Group 78"/>
          <p:cNvGrpSpPr/>
          <p:nvPr/>
        </p:nvGrpSpPr>
        <p:grpSpPr>
          <a:xfrm>
            <a:off x="3855748" y="1317760"/>
            <a:ext cx="2087086" cy="2391533"/>
            <a:chOff x="3855748" y="1317760"/>
            <a:chExt cx="2087086" cy="2391533"/>
          </a:xfrm>
        </p:grpSpPr>
        <p:sp>
          <p:nvSpPr>
            <p:cNvPr id="61" name="Rectangle 60"/>
            <p:cNvSpPr/>
            <p:nvPr/>
          </p:nvSpPr>
          <p:spPr>
            <a:xfrm>
              <a:off x="3855748" y="1317760"/>
              <a:ext cx="1948034"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Postpositional</a:t>
              </a:r>
            </a:p>
          </p:txBody>
        </p:sp>
        <p:grpSp>
          <p:nvGrpSpPr>
            <p:cNvPr id="62" name="Group 61"/>
            <p:cNvGrpSpPr/>
            <p:nvPr/>
          </p:nvGrpSpPr>
          <p:grpSpPr>
            <a:xfrm>
              <a:off x="4822836" y="2150064"/>
              <a:ext cx="1119998" cy="1559229"/>
              <a:chOff x="1811385" y="2623157"/>
              <a:chExt cx="1119998" cy="1559229"/>
            </a:xfrm>
            <a:effectLst>
              <a:outerShdw blurRad="50800" dist="50800" dir="5400000" algn="ctr" rotWithShape="0">
                <a:srgbClr val="000000"/>
              </a:outerShdw>
            </a:effectLst>
          </p:grpSpPr>
          <p:sp>
            <p:nvSpPr>
              <p:cNvPr id="63" name="Rectangle 62"/>
              <p:cNvSpPr/>
              <p:nvPr/>
            </p:nvSpPr>
            <p:spPr>
              <a:xfrm>
                <a:off x="2018728" y="2623157"/>
                <a:ext cx="73366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case</a:t>
                </a:r>
              </a:p>
            </p:txBody>
          </p:sp>
          <p:sp>
            <p:nvSpPr>
              <p:cNvPr id="64" name="Circular Arrow 63"/>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20000"/>
                    </a:prstClr>
                  </a:solidFill>
                  <a:effectLst/>
                  <a:uLnTx/>
                  <a:uFillTx/>
                  <a:latin typeface="Candara"/>
                  <a:ea typeface="+mn-ea"/>
                  <a:cs typeface="+mn-cs"/>
                </a:endParaRPr>
              </a:p>
            </p:txBody>
          </p:sp>
        </p:grpSp>
      </p:grpSp>
      <p:sp>
        <p:nvSpPr>
          <p:cNvPr id="70" name="Rectangle 69"/>
          <p:cNvSpPr/>
          <p:nvPr/>
        </p:nvSpPr>
        <p:spPr>
          <a:xfrm>
            <a:off x="6791741" y="1317759"/>
            <a:ext cx="1377300"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Adj</a:t>
            </a: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-Noun</a:t>
            </a:r>
          </a:p>
        </p:txBody>
      </p:sp>
      <p:grpSp>
        <p:nvGrpSpPr>
          <p:cNvPr id="71" name="Group 70"/>
          <p:cNvGrpSpPr/>
          <p:nvPr/>
        </p:nvGrpSpPr>
        <p:grpSpPr>
          <a:xfrm>
            <a:off x="7517408" y="2144658"/>
            <a:ext cx="1119998" cy="1559229"/>
            <a:chOff x="1811385" y="2623157"/>
            <a:chExt cx="1119998" cy="1559229"/>
          </a:xfrm>
          <a:effectLst>
            <a:outerShdw blurRad="50800" dist="50800" dir="5400000" algn="ctr" rotWithShape="0">
              <a:srgbClr val="000000"/>
            </a:outerShdw>
          </a:effectLst>
        </p:grpSpPr>
        <p:sp>
          <p:nvSpPr>
            <p:cNvPr id="72" name="Rectangle 71"/>
            <p:cNvSpPr/>
            <p:nvPr/>
          </p:nvSpPr>
          <p:spPr>
            <a:xfrm>
              <a:off x="1947165" y="2623157"/>
              <a:ext cx="90120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amod</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73" name="Circular Arrow 72"/>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20000"/>
                  </a:prstClr>
                </a:solidFill>
                <a:effectLst/>
                <a:uLnTx/>
                <a:uFillTx/>
                <a:latin typeface="Candara"/>
                <a:ea typeface="+mn-ea"/>
                <a:cs typeface="+mn-cs"/>
              </a:endParaRPr>
            </a:p>
          </p:txBody>
        </p:sp>
      </p:grpSp>
      <p:sp>
        <p:nvSpPr>
          <p:cNvPr id="34" name="Rectangle 33"/>
          <p:cNvSpPr/>
          <p:nvPr/>
        </p:nvSpPr>
        <p:spPr>
          <a:xfrm>
            <a:off x="2115921" y="3295499"/>
            <a:ext cx="688009"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0.0</a:t>
            </a:r>
          </a:p>
        </p:txBody>
      </p:sp>
      <p:sp>
        <p:nvSpPr>
          <p:cNvPr id="35" name="Rectangle 34"/>
          <p:cNvSpPr/>
          <p:nvPr/>
        </p:nvSpPr>
        <p:spPr>
          <a:xfrm>
            <a:off x="2104905" y="5195128"/>
            <a:ext cx="688009"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0.0</a:t>
            </a:r>
          </a:p>
        </p:txBody>
      </p:sp>
      <p:sp>
        <p:nvSpPr>
          <p:cNvPr id="36" name="Rectangle 35"/>
          <p:cNvSpPr/>
          <p:nvPr/>
        </p:nvSpPr>
        <p:spPr>
          <a:xfrm>
            <a:off x="5029933" y="3275657"/>
            <a:ext cx="688009"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1.0</a:t>
            </a:r>
          </a:p>
        </p:txBody>
      </p:sp>
      <p:sp>
        <p:nvSpPr>
          <p:cNvPr id="37" name="Rectangle 36"/>
          <p:cNvSpPr/>
          <p:nvPr/>
        </p:nvSpPr>
        <p:spPr>
          <a:xfrm>
            <a:off x="7738057" y="3241796"/>
            <a:ext cx="688009"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0.0</a:t>
            </a:r>
          </a:p>
        </p:txBody>
      </p:sp>
      <p:graphicFrame>
        <p:nvGraphicFramePr>
          <p:cNvPr id="38" name="Table 37"/>
          <p:cNvGraphicFramePr>
            <a:graphicFrameLocks noGrp="1"/>
          </p:cNvGraphicFramePr>
          <p:nvPr>
            <p:extLst/>
          </p:nvPr>
        </p:nvGraphicFramePr>
        <p:xfrm>
          <a:off x="3018003" y="4916257"/>
          <a:ext cx="5798980" cy="518160"/>
        </p:xfrm>
        <a:graphic>
          <a:graphicData uri="http://schemas.openxmlformats.org/drawingml/2006/table">
            <a:tbl>
              <a:tblPr firstRow="1" bandRow="1">
                <a:tableStyleId>{5C22544A-7EE6-4342-B048-85BDC9FD1C3A}</a:tableStyleId>
              </a:tblPr>
              <a:tblGrid>
                <a:gridCol w="1159796">
                  <a:extLst>
                    <a:ext uri="{9D8B030D-6E8A-4147-A177-3AD203B41FA5}">
                      <a16:colId xmlns:a16="http://schemas.microsoft.com/office/drawing/2014/main" val="20000"/>
                    </a:ext>
                  </a:extLst>
                </a:gridCol>
                <a:gridCol w="1159796">
                  <a:extLst>
                    <a:ext uri="{9D8B030D-6E8A-4147-A177-3AD203B41FA5}">
                      <a16:colId xmlns:a16="http://schemas.microsoft.com/office/drawing/2014/main" val="20001"/>
                    </a:ext>
                  </a:extLst>
                </a:gridCol>
                <a:gridCol w="1159796">
                  <a:extLst>
                    <a:ext uri="{9D8B030D-6E8A-4147-A177-3AD203B41FA5}">
                      <a16:colId xmlns:a16="http://schemas.microsoft.com/office/drawing/2014/main" val="20002"/>
                    </a:ext>
                  </a:extLst>
                </a:gridCol>
                <a:gridCol w="1159796">
                  <a:extLst>
                    <a:ext uri="{9D8B030D-6E8A-4147-A177-3AD203B41FA5}">
                      <a16:colId xmlns:a16="http://schemas.microsoft.com/office/drawing/2014/main" val="20003"/>
                    </a:ext>
                  </a:extLst>
                </a:gridCol>
                <a:gridCol w="1159796">
                  <a:extLst>
                    <a:ext uri="{9D8B030D-6E8A-4147-A177-3AD203B41FA5}">
                      <a16:colId xmlns:a16="http://schemas.microsoft.com/office/drawing/2014/main" val="20004"/>
                    </a:ext>
                  </a:extLst>
                </a:gridCol>
              </a:tblGrid>
              <a:tr h="370840">
                <a:tc>
                  <a:txBody>
                    <a:bodyPr/>
                    <a:lstStyle/>
                    <a:p>
                      <a:r>
                        <a:rPr lang="en-US" sz="2800" dirty="0" err="1"/>
                        <a:t>nsubj</a:t>
                      </a:r>
                      <a:endParaRPr lang="en-US" sz="2800" dirty="0"/>
                    </a:p>
                  </a:txBody>
                  <a:tcPr/>
                </a:tc>
                <a:tc>
                  <a:txBody>
                    <a:bodyPr/>
                    <a:lstStyle/>
                    <a:p>
                      <a:r>
                        <a:rPr lang="en-US" sz="2800" dirty="0" err="1"/>
                        <a:t>dobj</a:t>
                      </a:r>
                      <a:endParaRPr lang="en-US" sz="2800" dirty="0"/>
                    </a:p>
                  </a:txBody>
                  <a:tcPr/>
                </a:tc>
                <a:tc>
                  <a:txBody>
                    <a:bodyPr/>
                    <a:lstStyle/>
                    <a:p>
                      <a:r>
                        <a:rPr lang="en-US" sz="2800" dirty="0"/>
                        <a:t>case</a:t>
                      </a:r>
                    </a:p>
                  </a:txBody>
                  <a:tcPr/>
                </a:tc>
                <a:tc>
                  <a:txBody>
                    <a:bodyPr/>
                    <a:lstStyle/>
                    <a:p>
                      <a:r>
                        <a:rPr lang="en-US" sz="2800" dirty="0" err="1"/>
                        <a:t>amod</a:t>
                      </a:r>
                      <a:endParaRPr lang="en-US" sz="2800" dirty="0"/>
                    </a:p>
                  </a:txBody>
                  <a:tcPr/>
                </a:tc>
                <a:tc>
                  <a:txBody>
                    <a:bodyPr/>
                    <a:lstStyle/>
                    <a:p>
                      <a:r>
                        <a:rPr lang="mr-IN" sz="2800" dirty="0"/>
                        <a:t>…</a:t>
                      </a:r>
                      <a:endParaRPr lang="en-US" sz="2800" dirty="0"/>
                    </a:p>
                  </a:txBody>
                  <a:tcPr/>
                </a:tc>
                <a:extLst>
                  <a:ext uri="{0D108BD9-81ED-4DB2-BD59-A6C34878D82A}">
                    <a16:rowId xmlns:a16="http://schemas.microsoft.com/office/drawing/2014/main" val="10000"/>
                  </a:ext>
                </a:extLst>
              </a:tr>
            </a:tbl>
          </a:graphicData>
        </a:graphic>
      </p:graphicFrame>
      <p:graphicFrame>
        <p:nvGraphicFramePr>
          <p:cNvPr id="39" name="Table 38"/>
          <p:cNvGraphicFramePr>
            <a:graphicFrameLocks noGrp="1"/>
          </p:cNvGraphicFramePr>
          <p:nvPr>
            <p:extLst/>
          </p:nvPr>
        </p:nvGraphicFramePr>
        <p:xfrm>
          <a:off x="3018002" y="5458877"/>
          <a:ext cx="5798980" cy="518160"/>
        </p:xfrm>
        <a:graphic>
          <a:graphicData uri="http://schemas.openxmlformats.org/drawingml/2006/table">
            <a:tbl>
              <a:tblPr firstRow="1" bandRow="1">
                <a:tableStyleId>{5C22544A-7EE6-4342-B048-85BDC9FD1C3A}</a:tableStyleId>
              </a:tblPr>
              <a:tblGrid>
                <a:gridCol w="1159796">
                  <a:extLst>
                    <a:ext uri="{9D8B030D-6E8A-4147-A177-3AD203B41FA5}">
                      <a16:colId xmlns:a16="http://schemas.microsoft.com/office/drawing/2014/main" val="20000"/>
                    </a:ext>
                  </a:extLst>
                </a:gridCol>
                <a:gridCol w="1159796">
                  <a:extLst>
                    <a:ext uri="{9D8B030D-6E8A-4147-A177-3AD203B41FA5}">
                      <a16:colId xmlns:a16="http://schemas.microsoft.com/office/drawing/2014/main" val="20001"/>
                    </a:ext>
                  </a:extLst>
                </a:gridCol>
                <a:gridCol w="1159796">
                  <a:extLst>
                    <a:ext uri="{9D8B030D-6E8A-4147-A177-3AD203B41FA5}">
                      <a16:colId xmlns:a16="http://schemas.microsoft.com/office/drawing/2014/main" val="20002"/>
                    </a:ext>
                  </a:extLst>
                </a:gridCol>
                <a:gridCol w="1159796">
                  <a:extLst>
                    <a:ext uri="{9D8B030D-6E8A-4147-A177-3AD203B41FA5}">
                      <a16:colId xmlns:a16="http://schemas.microsoft.com/office/drawing/2014/main" val="20003"/>
                    </a:ext>
                  </a:extLst>
                </a:gridCol>
                <a:gridCol w="1159796">
                  <a:extLst>
                    <a:ext uri="{9D8B030D-6E8A-4147-A177-3AD203B41FA5}">
                      <a16:colId xmlns:a16="http://schemas.microsoft.com/office/drawing/2014/main" val="20004"/>
                    </a:ext>
                  </a:extLst>
                </a:gridCol>
              </a:tblGrid>
              <a:tr h="370840">
                <a:tc>
                  <a:txBody>
                    <a:bodyPr/>
                    <a:lstStyle/>
                    <a:p>
                      <a:r>
                        <a:rPr lang="en-US" sz="2800" dirty="0"/>
                        <a:t>0.0</a:t>
                      </a:r>
                    </a:p>
                  </a:txBody>
                  <a:tcPr>
                    <a:solidFill>
                      <a:schemeClr val="bg2">
                        <a:lumMod val="40000"/>
                        <a:lumOff val="60000"/>
                      </a:schemeClr>
                    </a:solidFill>
                  </a:tcPr>
                </a:tc>
                <a:tc>
                  <a:txBody>
                    <a:bodyPr/>
                    <a:lstStyle/>
                    <a:p>
                      <a:r>
                        <a:rPr lang="en-US" sz="2800" dirty="0"/>
                        <a:t>0.0</a:t>
                      </a:r>
                    </a:p>
                  </a:txBody>
                  <a:tcPr>
                    <a:solidFill>
                      <a:schemeClr val="bg2">
                        <a:lumMod val="40000"/>
                        <a:lumOff val="60000"/>
                      </a:schemeClr>
                    </a:solidFill>
                  </a:tcPr>
                </a:tc>
                <a:tc>
                  <a:txBody>
                    <a:bodyPr/>
                    <a:lstStyle/>
                    <a:p>
                      <a:r>
                        <a:rPr lang="en-US" sz="2800" dirty="0"/>
                        <a:t>1.0</a:t>
                      </a:r>
                    </a:p>
                  </a:txBody>
                  <a:tcPr>
                    <a:solidFill>
                      <a:schemeClr val="bg2">
                        <a:lumMod val="40000"/>
                        <a:lumOff val="60000"/>
                      </a:schemeClr>
                    </a:solidFill>
                  </a:tcPr>
                </a:tc>
                <a:tc>
                  <a:txBody>
                    <a:bodyPr/>
                    <a:lstStyle/>
                    <a:p>
                      <a:r>
                        <a:rPr lang="en-US" sz="2800" dirty="0"/>
                        <a:t>0.0</a:t>
                      </a:r>
                    </a:p>
                  </a:txBody>
                  <a:tcPr>
                    <a:solidFill>
                      <a:schemeClr val="bg2">
                        <a:lumMod val="40000"/>
                        <a:lumOff val="60000"/>
                      </a:schemeClr>
                    </a:solidFill>
                  </a:tcPr>
                </a:tc>
                <a:tc>
                  <a:txBody>
                    <a:bodyPr/>
                    <a:lstStyle/>
                    <a:p>
                      <a:r>
                        <a:rPr lang="mr-IN" sz="2800" dirty="0"/>
                        <a:t>…</a:t>
                      </a:r>
                      <a:endParaRPr lang="en-US" sz="2800" dirty="0"/>
                    </a:p>
                  </a:txBody>
                  <a:tcPr>
                    <a:solidFill>
                      <a:schemeClr val="bg2">
                        <a:lumMod val="40000"/>
                        <a:lumOff val="60000"/>
                      </a:schemeClr>
                    </a:solidFill>
                  </a:tcPr>
                </a:tc>
                <a:extLst>
                  <a:ext uri="{0D108BD9-81ED-4DB2-BD59-A6C34878D82A}">
                    <a16:rowId xmlns:a16="http://schemas.microsoft.com/office/drawing/2014/main" val="10000"/>
                  </a:ext>
                </a:extLst>
              </a:tr>
            </a:tbl>
          </a:graphicData>
        </a:graphic>
      </p:graphicFrame>
      <p:grpSp>
        <p:nvGrpSpPr>
          <p:cNvPr id="40" name="Group 39"/>
          <p:cNvGrpSpPr/>
          <p:nvPr/>
        </p:nvGrpSpPr>
        <p:grpSpPr>
          <a:xfrm>
            <a:off x="5456320" y="3655602"/>
            <a:ext cx="3360664" cy="1007834"/>
            <a:chOff x="6746654" y="2084407"/>
            <a:chExt cx="3360664" cy="1007834"/>
          </a:xfrm>
        </p:grpSpPr>
        <p:sp>
          <p:nvSpPr>
            <p:cNvPr id="41" name="TextBox 40"/>
            <p:cNvSpPr txBox="1"/>
            <p:nvPr/>
          </p:nvSpPr>
          <p:spPr>
            <a:xfrm>
              <a:off x="6746654" y="2084407"/>
              <a:ext cx="3360664"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charset="0"/>
                  <a:ea typeface="ＭＳ Ｐゴシック" charset="0"/>
                  <a:cs typeface="Arial" panose="020B0604020202020204" pitchFamily="34" charset="0"/>
                </a:rPr>
                <a:t>Vector of length 57</a:t>
              </a:r>
            </a:p>
          </p:txBody>
        </p:sp>
        <p:sp>
          <p:nvSpPr>
            <p:cNvPr id="42" name="Right Arrow 41"/>
            <p:cNvSpPr/>
            <p:nvPr/>
          </p:nvSpPr>
          <p:spPr>
            <a:xfrm rot="8146319">
              <a:off x="7388846" y="2856203"/>
              <a:ext cx="711777" cy="236038"/>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45" name="Rectangle 44"/>
          <p:cNvSpPr/>
          <p:nvPr/>
        </p:nvSpPr>
        <p:spPr>
          <a:xfrm>
            <a:off x="2751240" y="4892074"/>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48" name="Rectangle 47"/>
          <p:cNvSpPr/>
          <p:nvPr/>
        </p:nvSpPr>
        <p:spPr>
          <a:xfrm>
            <a:off x="1864887" y="4892074"/>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52" name="Rectangle 51"/>
          <p:cNvSpPr/>
          <p:nvPr/>
        </p:nvSpPr>
        <p:spPr>
          <a:xfrm>
            <a:off x="2738881" y="3011356"/>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53" name="Rectangle 52"/>
          <p:cNvSpPr/>
          <p:nvPr/>
        </p:nvSpPr>
        <p:spPr>
          <a:xfrm>
            <a:off x="1852528" y="3011356"/>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54" name="Rectangle 53"/>
          <p:cNvSpPr/>
          <p:nvPr/>
        </p:nvSpPr>
        <p:spPr>
          <a:xfrm>
            <a:off x="5513155" y="3007821"/>
            <a:ext cx="649537"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ndara"/>
                <a:ea typeface="Abadi MT Condensed Extra Bold" charset="0"/>
                <a:cs typeface="Abadi MT Condensed Extra Bold" charset="0"/>
              </a:rPr>
              <a:t>ADP</a:t>
            </a:r>
            <a:endPar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endParaRPr>
          </a:p>
        </p:txBody>
      </p:sp>
      <p:sp>
        <p:nvSpPr>
          <p:cNvPr id="57" name="Rectangle 56"/>
          <p:cNvSpPr/>
          <p:nvPr/>
        </p:nvSpPr>
        <p:spPr>
          <a:xfrm>
            <a:off x="4763962" y="3007821"/>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60" name="Rectangle 59"/>
          <p:cNvSpPr/>
          <p:nvPr/>
        </p:nvSpPr>
        <p:spPr>
          <a:xfrm>
            <a:off x="8363533" y="3021861"/>
            <a:ext cx="34336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ndara"/>
                <a:ea typeface="Abadi MT Condensed Extra Bold" charset="0"/>
                <a:cs typeface="Abadi MT Condensed Extra Bold" charset="0"/>
              </a:rPr>
              <a:t>A</a:t>
            </a:r>
            <a:endPar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endParaRPr>
          </a:p>
        </p:txBody>
      </p:sp>
      <p:sp>
        <p:nvSpPr>
          <p:cNvPr id="65" name="Rectangle 64"/>
          <p:cNvSpPr/>
          <p:nvPr/>
        </p:nvSpPr>
        <p:spPr>
          <a:xfrm>
            <a:off x="7468036" y="3021861"/>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Tree>
    <p:extLst>
      <p:ext uri="{BB962C8B-B14F-4D97-AF65-F5344CB8AC3E}">
        <p14:creationId xmlns:p14="http://schemas.microsoft.com/office/powerpoint/2010/main" val="11268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DCAA-9E99-4E69-8331-635DC10F709C}"/>
              </a:ext>
            </a:extLst>
          </p:cNvPr>
          <p:cNvSpPr>
            <a:spLocks noGrp="1"/>
          </p:cNvSpPr>
          <p:nvPr>
            <p:ph type="title"/>
          </p:nvPr>
        </p:nvSpPr>
        <p:spPr/>
        <p:txBody>
          <a:bodyPr/>
          <a:lstStyle/>
          <a:p>
            <a:r>
              <a:rPr lang="en-US" dirty="0"/>
              <a:t>Linguistic structure</a:t>
            </a:r>
          </a:p>
        </p:txBody>
      </p:sp>
      <p:sp>
        <p:nvSpPr>
          <p:cNvPr id="3" name="Content Placeholder 2">
            <a:extLst>
              <a:ext uri="{FF2B5EF4-FFF2-40B4-BE49-F238E27FC236}">
                <a16:creationId xmlns:a16="http://schemas.microsoft.com/office/drawing/2014/main" id="{0B8D7E5F-AB28-4FD8-B16D-4A2DBEAB6ABF}"/>
              </a:ext>
            </a:extLst>
          </p:cNvPr>
          <p:cNvSpPr>
            <a:spLocks noGrp="1"/>
          </p:cNvSpPr>
          <p:nvPr>
            <p:ph idx="1"/>
          </p:nvPr>
        </p:nvSpPr>
        <p:spPr>
          <a:xfrm>
            <a:off x="304800" y="1143001"/>
            <a:ext cx="8229600" cy="2895600"/>
          </a:xfrm>
        </p:spPr>
        <p:txBody>
          <a:bodyPr/>
          <a:lstStyle/>
          <a:p>
            <a:r>
              <a:rPr lang="en-US" dirty="0"/>
              <a:t>RNN</a:t>
            </a:r>
          </a:p>
          <a:p>
            <a:endParaRPr lang="en-US" dirty="0"/>
          </a:p>
          <a:p>
            <a:endParaRPr lang="en-US" dirty="0"/>
          </a:p>
          <a:p>
            <a:pPr marL="0" indent="0">
              <a:buNone/>
            </a:pPr>
            <a:endParaRPr lang="en-US" dirty="0"/>
          </a:p>
          <a:p>
            <a:r>
              <a:rPr lang="en-US" dirty="0"/>
              <a:t>Traditional latent variables</a:t>
            </a:r>
          </a:p>
        </p:txBody>
      </p:sp>
      <p:sp>
        <p:nvSpPr>
          <p:cNvPr id="4" name="Slide Number Placeholder 3">
            <a:extLst>
              <a:ext uri="{FF2B5EF4-FFF2-40B4-BE49-F238E27FC236}">
                <a16:creationId xmlns:a16="http://schemas.microsoft.com/office/drawing/2014/main" id="{14A190C0-1436-48A4-9920-47A65C25BA5B}"/>
              </a:ext>
            </a:extLst>
          </p:cNvPr>
          <p:cNvSpPr>
            <a:spLocks noGrp="1"/>
          </p:cNvSpPr>
          <p:nvPr>
            <p:ph type="sldNum" sz="quarter" idx="11"/>
          </p:nvPr>
        </p:nvSpPr>
        <p:spPr/>
        <p:txBody>
          <a:bodyPr/>
          <a:lstStyle/>
          <a:p>
            <a:fld id="{45E6479D-61A4-4A1E-8A5C-E0AD0600EC22}" type="slidenum">
              <a:rPr lang="en-US" altLang="en-US" smtClean="0">
                <a:solidFill>
                  <a:srgbClr val="000000"/>
                </a:solidFill>
              </a:rPr>
              <a:pPr/>
              <a:t>2</a:t>
            </a:fld>
            <a:endParaRPr lang="en-US" altLang="en-US">
              <a:solidFill>
                <a:srgbClr val="000000"/>
              </a:solidFill>
            </a:endParaRPr>
          </a:p>
        </p:txBody>
      </p:sp>
      <p:sp>
        <p:nvSpPr>
          <p:cNvPr id="123" name="Rectangle 122">
            <a:extLst>
              <a:ext uri="{FF2B5EF4-FFF2-40B4-BE49-F238E27FC236}">
                <a16:creationId xmlns:a16="http://schemas.microsoft.com/office/drawing/2014/main" id="{1FB189E7-531A-47B9-9520-C989932AC157}"/>
              </a:ext>
            </a:extLst>
          </p:cNvPr>
          <p:cNvSpPr/>
          <p:nvPr/>
        </p:nvSpPr>
        <p:spPr>
          <a:xfrm>
            <a:off x="685800" y="5553670"/>
            <a:ext cx="8305800" cy="461665"/>
          </a:xfrm>
          <a:prstGeom prst="rect">
            <a:avLst/>
          </a:prstGeom>
        </p:spPr>
        <p:txBody>
          <a:bodyPr wrap="square">
            <a:spAutoFit/>
          </a:bodyPr>
          <a:lstStyle/>
          <a:p>
            <a:pPr lvl="0" algn="l">
              <a:buClr>
                <a:srgbClr val="CC9900"/>
              </a:buClr>
            </a:pPr>
            <a:r>
              <a:rPr lang="en-US" sz="2400" b="1" kern="0" dirty="0">
                <a:solidFill>
                  <a:srgbClr val="FF0000"/>
                </a:solidFill>
                <a:latin typeface="Courier New" panose="02070309020205020404" pitchFamily="49" charset="0"/>
                <a:cs typeface="Courier New" panose="02070309020205020404" pitchFamily="49" charset="0"/>
              </a:rPr>
              <a:t>the chief    resign        was surprise</a:t>
            </a:r>
            <a:endParaRPr lang="en-US" sz="3000" b="1" kern="0" dirty="0">
              <a:solidFill>
                <a:srgbClr val="FF0000"/>
              </a:solidFill>
              <a:latin typeface="Arial"/>
              <a:cs typeface="Arial"/>
            </a:endParaRPr>
          </a:p>
        </p:txBody>
      </p:sp>
      <p:sp>
        <p:nvSpPr>
          <p:cNvPr id="122" name="Rectangle 121">
            <a:extLst>
              <a:ext uri="{FF2B5EF4-FFF2-40B4-BE49-F238E27FC236}">
                <a16:creationId xmlns:a16="http://schemas.microsoft.com/office/drawing/2014/main" id="{90D69513-33D1-4FC4-B5F1-EBD5CE5A0478}"/>
              </a:ext>
            </a:extLst>
          </p:cNvPr>
          <p:cNvSpPr/>
          <p:nvPr/>
        </p:nvSpPr>
        <p:spPr>
          <a:xfrm>
            <a:off x="304800" y="2625994"/>
            <a:ext cx="8915400" cy="461665"/>
          </a:xfrm>
          <a:prstGeom prst="rect">
            <a:avLst/>
          </a:prstGeom>
        </p:spPr>
        <p:txBody>
          <a:bodyPr wrap="square">
            <a:spAutoFit/>
          </a:bodyPr>
          <a:lstStyle/>
          <a:p>
            <a:pPr lvl="0" algn="l">
              <a:buClr>
                <a:srgbClr val="CC9900"/>
              </a:buClr>
            </a:pPr>
            <a:r>
              <a:rPr lang="en-US" sz="2400" b="1" kern="0" dirty="0">
                <a:solidFill>
                  <a:srgbClr val="FF0000"/>
                </a:solidFill>
                <a:latin typeface="Courier New" panose="02070309020205020404" pitchFamily="49" charset="0"/>
                <a:cs typeface="Courier New" panose="02070309020205020404" pitchFamily="49" charset="0"/>
              </a:rPr>
              <a:t>    the chief’s resignation was surprising</a:t>
            </a:r>
            <a:endParaRPr lang="en-US" sz="3200" b="1" kern="0" dirty="0">
              <a:solidFill>
                <a:srgbClr val="FF0000"/>
              </a:solidFill>
              <a:latin typeface="Arial"/>
              <a:cs typeface="Arial"/>
            </a:endParaRPr>
          </a:p>
        </p:txBody>
      </p:sp>
      <p:grpSp>
        <p:nvGrpSpPr>
          <p:cNvPr id="198" name="Group 197">
            <a:extLst>
              <a:ext uri="{FF2B5EF4-FFF2-40B4-BE49-F238E27FC236}">
                <a16:creationId xmlns:a16="http://schemas.microsoft.com/office/drawing/2014/main" id="{BF76A66D-DDEC-475F-9B55-7EDD9B08F710}"/>
              </a:ext>
            </a:extLst>
          </p:cNvPr>
          <p:cNvGrpSpPr/>
          <p:nvPr/>
        </p:nvGrpSpPr>
        <p:grpSpPr>
          <a:xfrm>
            <a:off x="337494" y="1371600"/>
            <a:ext cx="8881958" cy="1956326"/>
            <a:chOff x="261294" y="1600200"/>
            <a:chExt cx="8881958" cy="1956326"/>
          </a:xfrm>
        </p:grpSpPr>
        <p:sp>
          <p:nvSpPr>
            <p:cNvPr id="84" name="Freeform 105">
              <a:extLst>
                <a:ext uri="{FF2B5EF4-FFF2-40B4-BE49-F238E27FC236}">
                  <a16:creationId xmlns:a16="http://schemas.microsoft.com/office/drawing/2014/main" id="{F4E1B85A-623E-4BD9-B63F-EEA26D24ADD5}"/>
                </a:ext>
              </a:extLst>
            </p:cNvPr>
            <p:cNvSpPr/>
            <p:nvPr/>
          </p:nvSpPr>
          <p:spPr>
            <a:xfrm>
              <a:off x="622458" y="2137255"/>
              <a:ext cx="449805" cy="685799"/>
            </a:xfrm>
            <a:custGeom>
              <a:avLst/>
              <a:gdLst>
                <a:gd name="connsiteX0" fmla="*/ 0 w 525780"/>
                <a:gd name="connsiteY0" fmla="*/ 2200453 h 2579133"/>
                <a:gd name="connsiteX1" fmla="*/ 102870 w 525780"/>
                <a:gd name="connsiteY1" fmla="*/ 2417623 h 2579133"/>
                <a:gd name="connsiteX2" fmla="*/ 297180 w 525780"/>
                <a:gd name="connsiteY2" fmla="*/ 108763 h 2579133"/>
                <a:gd name="connsiteX3" fmla="*/ 525780 w 525780"/>
                <a:gd name="connsiteY3" fmla="*/ 588823 h 2579133"/>
                <a:gd name="connsiteX0" fmla="*/ 0 w 422910"/>
                <a:gd name="connsiteY0" fmla="*/ 2417623 h 2417623"/>
                <a:gd name="connsiteX1" fmla="*/ 194310 w 422910"/>
                <a:gd name="connsiteY1" fmla="*/ 108763 h 2417623"/>
                <a:gd name="connsiteX2" fmla="*/ 422910 w 422910"/>
                <a:gd name="connsiteY2" fmla="*/ 588823 h 2417623"/>
                <a:gd name="connsiteX0" fmla="*/ 0 w 342228"/>
                <a:gd name="connsiteY0" fmla="*/ 1704928 h 1704928"/>
                <a:gd name="connsiteX1" fmla="*/ 113628 w 342228"/>
                <a:gd name="connsiteY1" fmla="*/ 108763 h 1704928"/>
                <a:gd name="connsiteX2" fmla="*/ 342228 w 342228"/>
                <a:gd name="connsiteY2" fmla="*/ 588823 h 1704928"/>
                <a:gd name="connsiteX0" fmla="*/ 0 w 342228"/>
                <a:gd name="connsiteY0" fmla="*/ 1116105 h 1116105"/>
                <a:gd name="connsiteX1" fmla="*/ 342228 w 342228"/>
                <a:gd name="connsiteY1" fmla="*/ 0 h 1116105"/>
                <a:gd name="connsiteX0" fmla="*/ 0 w 449805"/>
                <a:gd name="connsiteY0" fmla="*/ 685799 h 685799"/>
                <a:gd name="connsiteX1" fmla="*/ 449805 w 449805"/>
                <a:gd name="connsiteY1" fmla="*/ 0 h 685799"/>
              </a:gdLst>
              <a:ahLst/>
              <a:cxnLst>
                <a:cxn ang="0">
                  <a:pos x="connsiteX0" y="connsiteY0"/>
                </a:cxn>
                <a:cxn ang="0">
                  <a:pos x="connsiteX1" y="connsiteY1"/>
                </a:cxn>
              </a:cxnLst>
              <a:rect l="l" t="t" r="r" b="b"/>
              <a:pathLst>
                <a:path w="449805" h="685799">
                  <a:moveTo>
                    <a:pt x="0" y="685799"/>
                  </a:moveTo>
                  <a:lnTo>
                    <a:pt x="449805" y="0"/>
                  </a:ln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2" name="Group 191">
              <a:extLst>
                <a:ext uri="{FF2B5EF4-FFF2-40B4-BE49-F238E27FC236}">
                  <a16:creationId xmlns:a16="http://schemas.microsoft.com/office/drawing/2014/main" id="{EB13F27B-918C-4891-A749-29E77F5C753F}"/>
                </a:ext>
              </a:extLst>
            </p:cNvPr>
            <p:cNvGrpSpPr/>
            <p:nvPr/>
          </p:nvGrpSpPr>
          <p:grpSpPr>
            <a:xfrm>
              <a:off x="1143000" y="1990616"/>
              <a:ext cx="304800" cy="651510"/>
              <a:chOff x="1143000" y="2265223"/>
              <a:chExt cx="304800" cy="651510"/>
            </a:xfrm>
          </p:grpSpPr>
          <p:sp>
            <p:nvSpPr>
              <p:cNvPr id="89" name="Rectangle 88">
                <a:extLst>
                  <a:ext uri="{FF2B5EF4-FFF2-40B4-BE49-F238E27FC236}">
                    <a16:creationId xmlns:a16="http://schemas.microsoft.com/office/drawing/2014/main" id="{DE39D08D-6001-421D-B9C3-4F25F7A10AEA}"/>
                  </a:ext>
                </a:extLst>
              </p:cNvPr>
              <p:cNvSpPr/>
              <p:nvPr/>
            </p:nvSpPr>
            <p:spPr>
              <a:xfrm>
                <a:off x="1143000" y="2265223"/>
                <a:ext cx="304800" cy="65151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ACC24C7-E15C-4D61-81D7-E87FE70433D2}"/>
                  </a:ext>
                </a:extLst>
              </p:cNvPr>
              <p:cNvSpPr/>
              <p:nvPr/>
            </p:nvSpPr>
            <p:spPr>
              <a:xfrm>
                <a:off x="1219200" y="2299513"/>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A051ED54-4415-42CC-9A57-D10964534DF0}"/>
                  </a:ext>
                </a:extLst>
              </p:cNvPr>
              <p:cNvSpPr/>
              <p:nvPr/>
            </p:nvSpPr>
            <p:spPr>
              <a:xfrm>
                <a:off x="1219200" y="2493823"/>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A0F6D0AA-DF66-429F-B641-CC2FC21FF884}"/>
                  </a:ext>
                </a:extLst>
              </p:cNvPr>
              <p:cNvSpPr/>
              <p:nvPr/>
            </p:nvSpPr>
            <p:spPr>
              <a:xfrm>
                <a:off x="1219200" y="2688133"/>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7" name="Straight Arrow Connector 86">
              <a:extLst>
                <a:ext uri="{FF2B5EF4-FFF2-40B4-BE49-F238E27FC236}">
                  <a16:creationId xmlns:a16="http://schemas.microsoft.com/office/drawing/2014/main" id="{01845C8C-5D48-431A-9287-11767804EB2B}"/>
                </a:ext>
              </a:extLst>
            </p:cNvPr>
            <p:cNvCxnSpPr>
              <a:cxnSpLocks/>
            </p:cNvCxnSpPr>
            <p:nvPr/>
          </p:nvCxnSpPr>
          <p:spPr>
            <a:xfrm>
              <a:off x="1301394" y="2633493"/>
              <a:ext cx="0" cy="333553"/>
            </a:xfrm>
            <a:prstGeom prst="straightConnector1">
              <a:avLst/>
            </a:pr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5" name="Freeform 108">
              <a:extLst>
                <a:ext uri="{FF2B5EF4-FFF2-40B4-BE49-F238E27FC236}">
                  <a16:creationId xmlns:a16="http://schemas.microsoft.com/office/drawing/2014/main" id="{39238046-0574-4B3D-A4BD-883A46BBB776}"/>
                </a:ext>
              </a:extLst>
            </p:cNvPr>
            <p:cNvSpPr/>
            <p:nvPr/>
          </p:nvSpPr>
          <p:spPr>
            <a:xfrm>
              <a:off x="1295400" y="1620912"/>
              <a:ext cx="869576" cy="1935614"/>
            </a:xfrm>
            <a:custGeom>
              <a:avLst/>
              <a:gdLst>
                <a:gd name="connsiteX0" fmla="*/ 0 w 525780"/>
                <a:gd name="connsiteY0" fmla="*/ 2200453 h 2579133"/>
                <a:gd name="connsiteX1" fmla="*/ 102870 w 525780"/>
                <a:gd name="connsiteY1" fmla="*/ 2417623 h 2579133"/>
                <a:gd name="connsiteX2" fmla="*/ 297180 w 525780"/>
                <a:gd name="connsiteY2" fmla="*/ 108763 h 2579133"/>
                <a:gd name="connsiteX3" fmla="*/ 525780 w 525780"/>
                <a:gd name="connsiteY3" fmla="*/ 588823 h 2579133"/>
                <a:gd name="connsiteX0" fmla="*/ 0 w 542560"/>
                <a:gd name="connsiteY0" fmla="*/ 2241901 h 2620581"/>
                <a:gd name="connsiteX1" fmla="*/ 102870 w 542560"/>
                <a:gd name="connsiteY1" fmla="*/ 2459071 h 2620581"/>
                <a:gd name="connsiteX2" fmla="*/ 297180 w 542560"/>
                <a:gd name="connsiteY2" fmla="*/ 150211 h 2620581"/>
                <a:gd name="connsiteX3" fmla="*/ 542560 w 542560"/>
                <a:gd name="connsiteY3" fmla="*/ 430009 h 2620581"/>
              </a:gdLst>
              <a:ahLst/>
              <a:cxnLst>
                <a:cxn ang="0">
                  <a:pos x="connsiteX0" y="connsiteY0"/>
                </a:cxn>
                <a:cxn ang="0">
                  <a:pos x="connsiteX1" y="connsiteY1"/>
                </a:cxn>
                <a:cxn ang="0">
                  <a:pos x="connsiteX2" y="connsiteY2"/>
                </a:cxn>
                <a:cxn ang="0">
                  <a:pos x="connsiteX3" y="connsiteY3"/>
                </a:cxn>
              </a:cxnLst>
              <a:rect l="l" t="t" r="r" b="b"/>
              <a:pathLst>
                <a:path w="542560" h="2620581">
                  <a:moveTo>
                    <a:pt x="0" y="2241901"/>
                  </a:moveTo>
                  <a:cubicBezTo>
                    <a:pt x="26670" y="2524793"/>
                    <a:pt x="53340" y="2807686"/>
                    <a:pt x="102870" y="2459071"/>
                  </a:cubicBezTo>
                  <a:cubicBezTo>
                    <a:pt x="152400" y="2110456"/>
                    <a:pt x="226695" y="455011"/>
                    <a:pt x="297180" y="150211"/>
                  </a:cubicBezTo>
                  <a:cubicBezTo>
                    <a:pt x="367665" y="-154589"/>
                    <a:pt x="463502" y="37579"/>
                    <a:pt x="542560" y="430009"/>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6" name="Group 75">
              <a:extLst>
                <a:ext uri="{FF2B5EF4-FFF2-40B4-BE49-F238E27FC236}">
                  <a16:creationId xmlns:a16="http://schemas.microsoft.com/office/drawing/2014/main" id="{E5AF983B-4C15-4603-9AD3-F78D7F088332}"/>
                </a:ext>
              </a:extLst>
            </p:cNvPr>
            <p:cNvGrpSpPr/>
            <p:nvPr/>
          </p:nvGrpSpPr>
          <p:grpSpPr>
            <a:xfrm>
              <a:off x="2082698" y="1990616"/>
              <a:ext cx="304800" cy="651510"/>
              <a:chOff x="1219200" y="3276600"/>
              <a:chExt cx="304800" cy="651510"/>
            </a:xfrm>
            <a:solidFill>
              <a:srgbClr val="00B0F0"/>
            </a:solidFill>
          </p:grpSpPr>
          <p:sp>
            <p:nvSpPr>
              <p:cNvPr id="80" name="Rectangle 79">
                <a:extLst>
                  <a:ext uri="{FF2B5EF4-FFF2-40B4-BE49-F238E27FC236}">
                    <a16:creationId xmlns:a16="http://schemas.microsoft.com/office/drawing/2014/main" id="{880C6997-564A-4982-B191-581DCCBAAFD8}"/>
                  </a:ext>
                </a:extLst>
              </p:cNvPr>
              <p:cNvSpPr/>
              <p:nvPr/>
            </p:nvSpPr>
            <p:spPr>
              <a:xfrm>
                <a:off x="1219200" y="3276600"/>
                <a:ext cx="304800" cy="65151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570C599C-E631-48DE-971D-2A626D9FCD54}"/>
                  </a:ext>
                </a:extLst>
              </p:cNvPr>
              <p:cNvSpPr/>
              <p:nvPr/>
            </p:nvSpPr>
            <p:spPr>
              <a:xfrm>
                <a:off x="1295400" y="3310890"/>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6D09FFA-6BE9-4B69-85EB-F29B60A992BA}"/>
                  </a:ext>
                </a:extLst>
              </p:cNvPr>
              <p:cNvSpPr/>
              <p:nvPr/>
            </p:nvSpPr>
            <p:spPr>
              <a:xfrm>
                <a:off x="1295400" y="3505200"/>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521C172C-3C0B-418D-B165-2E948F704AFD}"/>
                  </a:ext>
                </a:extLst>
              </p:cNvPr>
              <p:cNvSpPr/>
              <p:nvPr/>
            </p:nvSpPr>
            <p:spPr>
              <a:xfrm>
                <a:off x="1295400" y="3699510"/>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7" name="Straight Arrow Connector 76">
              <a:extLst>
                <a:ext uri="{FF2B5EF4-FFF2-40B4-BE49-F238E27FC236}">
                  <a16:creationId xmlns:a16="http://schemas.microsoft.com/office/drawing/2014/main" id="{A2F135A2-4EBB-4370-A6CF-238B29694AFE}"/>
                </a:ext>
              </a:extLst>
            </p:cNvPr>
            <p:cNvCxnSpPr>
              <a:cxnSpLocks/>
            </p:cNvCxnSpPr>
            <p:nvPr/>
          </p:nvCxnSpPr>
          <p:spPr>
            <a:xfrm>
              <a:off x="1479176" y="2282114"/>
              <a:ext cx="597274" cy="13302"/>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CCA74EC-7327-4A76-9534-70634B941BAB}"/>
                </a:ext>
              </a:extLst>
            </p:cNvPr>
            <p:cNvCxnSpPr>
              <a:cxnSpLocks/>
            </p:cNvCxnSpPr>
            <p:nvPr/>
          </p:nvCxnSpPr>
          <p:spPr>
            <a:xfrm>
              <a:off x="2241092" y="2633493"/>
              <a:ext cx="0" cy="333553"/>
            </a:xfrm>
            <a:prstGeom prst="straightConnector1">
              <a:avLst/>
            </a:pr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Freeform 118">
              <a:extLst>
                <a:ext uri="{FF2B5EF4-FFF2-40B4-BE49-F238E27FC236}">
                  <a16:creationId xmlns:a16="http://schemas.microsoft.com/office/drawing/2014/main" id="{B4BCB461-A67A-4F60-8411-914A28DDA309}"/>
                </a:ext>
              </a:extLst>
            </p:cNvPr>
            <p:cNvSpPr/>
            <p:nvPr/>
          </p:nvSpPr>
          <p:spPr>
            <a:xfrm>
              <a:off x="2252675" y="1600200"/>
              <a:ext cx="1955262" cy="1956325"/>
            </a:xfrm>
            <a:custGeom>
              <a:avLst/>
              <a:gdLst>
                <a:gd name="connsiteX0" fmla="*/ 0 w 525780"/>
                <a:gd name="connsiteY0" fmla="*/ 2200453 h 2579133"/>
                <a:gd name="connsiteX1" fmla="*/ 102870 w 525780"/>
                <a:gd name="connsiteY1" fmla="*/ 2417623 h 2579133"/>
                <a:gd name="connsiteX2" fmla="*/ 297180 w 525780"/>
                <a:gd name="connsiteY2" fmla="*/ 108763 h 2579133"/>
                <a:gd name="connsiteX3" fmla="*/ 525780 w 525780"/>
                <a:gd name="connsiteY3" fmla="*/ 588823 h 2579133"/>
                <a:gd name="connsiteX0" fmla="*/ 0 w 552372"/>
                <a:gd name="connsiteY0" fmla="*/ 2269941 h 2648621"/>
                <a:gd name="connsiteX1" fmla="*/ 102870 w 552372"/>
                <a:gd name="connsiteY1" fmla="*/ 2487111 h 2648621"/>
                <a:gd name="connsiteX2" fmla="*/ 297180 w 552372"/>
                <a:gd name="connsiteY2" fmla="*/ 178251 h 2648621"/>
                <a:gd name="connsiteX3" fmla="*/ 552372 w 552372"/>
                <a:gd name="connsiteY3" fmla="*/ 367021 h 2648621"/>
              </a:gdLst>
              <a:ahLst/>
              <a:cxnLst>
                <a:cxn ang="0">
                  <a:pos x="connsiteX0" y="connsiteY0"/>
                </a:cxn>
                <a:cxn ang="0">
                  <a:pos x="connsiteX1" y="connsiteY1"/>
                </a:cxn>
                <a:cxn ang="0">
                  <a:pos x="connsiteX2" y="connsiteY2"/>
                </a:cxn>
                <a:cxn ang="0">
                  <a:pos x="connsiteX3" y="connsiteY3"/>
                </a:cxn>
              </a:cxnLst>
              <a:rect l="l" t="t" r="r" b="b"/>
              <a:pathLst>
                <a:path w="552372" h="2648621">
                  <a:moveTo>
                    <a:pt x="0" y="2269941"/>
                  </a:moveTo>
                  <a:cubicBezTo>
                    <a:pt x="26670" y="2552833"/>
                    <a:pt x="53340" y="2835726"/>
                    <a:pt x="102870" y="2487111"/>
                  </a:cubicBezTo>
                  <a:cubicBezTo>
                    <a:pt x="152400" y="2138496"/>
                    <a:pt x="226695" y="483051"/>
                    <a:pt x="297180" y="178251"/>
                  </a:cubicBezTo>
                  <a:cubicBezTo>
                    <a:pt x="367665" y="-126549"/>
                    <a:pt x="473314" y="-25409"/>
                    <a:pt x="552372" y="367021"/>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6" name="Group 125">
              <a:extLst>
                <a:ext uri="{FF2B5EF4-FFF2-40B4-BE49-F238E27FC236}">
                  <a16:creationId xmlns:a16="http://schemas.microsoft.com/office/drawing/2014/main" id="{FAF063BE-A971-44B0-9569-981AC64E4B73}"/>
                </a:ext>
              </a:extLst>
            </p:cNvPr>
            <p:cNvGrpSpPr/>
            <p:nvPr/>
          </p:nvGrpSpPr>
          <p:grpSpPr>
            <a:xfrm>
              <a:off x="4181043" y="1990616"/>
              <a:ext cx="304800" cy="651510"/>
              <a:chOff x="1219200" y="3276600"/>
              <a:chExt cx="304800" cy="651510"/>
            </a:xfrm>
            <a:solidFill>
              <a:srgbClr val="00B0F0"/>
            </a:solidFill>
          </p:grpSpPr>
          <p:sp>
            <p:nvSpPr>
              <p:cNvPr id="131" name="Rectangle 130">
                <a:extLst>
                  <a:ext uri="{FF2B5EF4-FFF2-40B4-BE49-F238E27FC236}">
                    <a16:creationId xmlns:a16="http://schemas.microsoft.com/office/drawing/2014/main" id="{EC1FFA9A-303E-4DA7-9515-C8FFD2887E0E}"/>
                  </a:ext>
                </a:extLst>
              </p:cNvPr>
              <p:cNvSpPr/>
              <p:nvPr/>
            </p:nvSpPr>
            <p:spPr>
              <a:xfrm>
                <a:off x="1219200" y="3276600"/>
                <a:ext cx="304800" cy="65151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a:extLst>
                  <a:ext uri="{FF2B5EF4-FFF2-40B4-BE49-F238E27FC236}">
                    <a16:creationId xmlns:a16="http://schemas.microsoft.com/office/drawing/2014/main" id="{7E58CB6D-9E19-4C21-B19E-EA7EFC4107EC}"/>
                  </a:ext>
                </a:extLst>
              </p:cNvPr>
              <p:cNvSpPr/>
              <p:nvPr/>
            </p:nvSpPr>
            <p:spPr>
              <a:xfrm>
                <a:off x="1295400" y="3310890"/>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EFAF5177-F610-4FD8-AF4E-B1558993605D}"/>
                  </a:ext>
                </a:extLst>
              </p:cNvPr>
              <p:cNvSpPr/>
              <p:nvPr/>
            </p:nvSpPr>
            <p:spPr>
              <a:xfrm>
                <a:off x="1295400" y="3505200"/>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77284CD9-4602-4780-A9C1-E62B0895E086}"/>
                  </a:ext>
                </a:extLst>
              </p:cNvPr>
              <p:cNvSpPr/>
              <p:nvPr/>
            </p:nvSpPr>
            <p:spPr>
              <a:xfrm>
                <a:off x="1295400" y="3699510"/>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7" name="Straight Arrow Connector 126">
              <a:extLst>
                <a:ext uri="{FF2B5EF4-FFF2-40B4-BE49-F238E27FC236}">
                  <a16:creationId xmlns:a16="http://schemas.microsoft.com/office/drawing/2014/main" id="{4888AF42-2E86-4000-86E6-A387AFB3641F}"/>
                </a:ext>
              </a:extLst>
            </p:cNvPr>
            <p:cNvCxnSpPr>
              <a:cxnSpLocks/>
            </p:cNvCxnSpPr>
            <p:nvPr/>
          </p:nvCxnSpPr>
          <p:spPr>
            <a:xfrm flipV="1">
              <a:off x="2460812" y="2295416"/>
              <a:ext cx="1713983" cy="13592"/>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C4CE4832-CD6E-46E7-AEBF-CC6B4966B3E3}"/>
                </a:ext>
              </a:extLst>
            </p:cNvPr>
            <p:cNvCxnSpPr>
              <a:cxnSpLocks/>
            </p:cNvCxnSpPr>
            <p:nvPr/>
          </p:nvCxnSpPr>
          <p:spPr>
            <a:xfrm>
              <a:off x="4339437" y="2633493"/>
              <a:ext cx="0" cy="333553"/>
            </a:xfrm>
            <a:prstGeom prst="straightConnector1">
              <a:avLst/>
            </a:pr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9" name="Freeform 118">
              <a:extLst>
                <a:ext uri="{FF2B5EF4-FFF2-40B4-BE49-F238E27FC236}">
                  <a16:creationId xmlns:a16="http://schemas.microsoft.com/office/drawing/2014/main" id="{B7D8C2CB-41E1-4EFC-9D1A-6A45C1E6A2B9}"/>
                </a:ext>
              </a:extLst>
            </p:cNvPr>
            <p:cNvSpPr/>
            <p:nvPr/>
          </p:nvSpPr>
          <p:spPr>
            <a:xfrm>
              <a:off x="4351020" y="1609124"/>
              <a:ext cx="1242955" cy="1947402"/>
            </a:xfrm>
            <a:custGeom>
              <a:avLst/>
              <a:gdLst>
                <a:gd name="connsiteX0" fmla="*/ 0 w 525780"/>
                <a:gd name="connsiteY0" fmla="*/ 2200453 h 2579133"/>
                <a:gd name="connsiteX1" fmla="*/ 102870 w 525780"/>
                <a:gd name="connsiteY1" fmla="*/ 2417623 h 2579133"/>
                <a:gd name="connsiteX2" fmla="*/ 297180 w 525780"/>
                <a:gd name="connsiteY2" fmla="*/ 108763 h 2579133"/>
                <a:gd name="connsiteX3" fmla="*/ 525780 w 525780"/>
                <a:gd name="connsiteY3" fmla="*/ 588823 h 2579133"/>
                <a:gd name="connsiteX0" fmla="*/ 0 w 562278"/>
                <a:gd name="connsiteY0" fmla="*/ 2257860 h 2636540"/>
                <a:gd name="connsiteX1" fmla="*/ 102870 w 562278"/>
                <a:gd name="connsiteY1" fmla="*/ 2475030 h 2636540"/>
                <a:gd name="connsiteX2" fmla="*/ 297180 w 562278"/>
                <a:gd name="connsiteY2" fmla="*/ 166170 h 2636540"/>
                <a:gd name="connsiteX3" fmla="*/ 562278 w 562278"/>
                <a:gd name="connsiteY3" fmla="*/ 391351 h 2636540"/>
              </a:gdLst>
              <a:ahLst/>
              <a:cxnLst>
                <a:cxn ang="0">
                  <a:pos x="connsiteX0" y="connsiteY0"/>
                </a:cxn>
                <a:cxn ang="0">
                  <a:pos x="connsiteX1" y="connsiteY1"/>
                </a:cxn>
                <a:cxn ang="0">
                  <a:pos x="connsiteX2" y="connsiteY2"/>
                </a:cxn>
                <a:cxn ang="0">
                  <a:pos x="connsiteX3" y="connsiteY3"/>
                </a:cxn>
              </a:cxnLst>
              <a:rect l="l" t="t" r="r" b="b"/>
              <a:pathLst>
                <a:path w="562278" h="2636540">
                  <a:moveTo>
                    <a:pt x="0" y="2257860"/>
                  </a:moveTo>
                  <a:cubicBezTo>
                    <a:pt x="26670" y="2540752"/>
                    <a:pt x="53340" y="2823645"/>
                    <a:pt x="102870" y="2475030"/>
                  </a:cubicBezTo>
                  <a:cubicBezTo>
                    <a:pt x="152400" y="2126415"/>
                    <a:pt x="226695" y="470970"/>
                    <a:pt x="297180" y="166170"/>
                  </a:cubicBezTo>
                  <a:cubicBezTo>
                    <a:pt x="367665" y="-138630"/>
                    <a:pt x="483220" y="-1079"/>
                    <a:pt x="562278" y="391351"/>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6" name="Group 135">
              <a:extLst>
                <a:ext uri="{FF2B5EF4-FFF2-40B4-BE49-F238E27FC236}">
                  <a16:creationId xmlns:a16="http://schemas.microsoft.com/office/drawing/2014/main" id="{3A8C89D7-7D30-4686-892F-8E1853DCB53C}"/>
                </a:ext>
              </a:extLst>
            </p:cNvPr>
            <p:cNvGrpSpPr/>
            <p:nvPr/>
          </p:nvGrpSpPr>
          <p:grpSpPr>
            <a:xfrm>
              <a:off x="5552643" y="1990616"/>
              <a:ext cx="304800" cy="651510"/>
              <a:chOff x="1219200" y="3276600"/>
              <a:chExt cx="304800" cy="651510"/>
            </a:xfrm>
            <a:solidFill>
              <a:srgbClr val="00B0F0"/>
            </a:solidFill>
          </p:grpSpPr>
          <p:sp>
            <p:nvSpPr>
              <p:cNvPr id="141" name="Rectangle 140">
                <a:extLst>
                  <a:ext uri="{FF2B5EF4-FFF2-40B4-BE49-F238E27FC236}">
                    <a16:creationId xmlns:a16="http://schemas.microsoft.com/office/drawing/2014/main" id="{461A4432-B345-4FBD-A97C-2C4C49B71498}"/>
                  </a:ext>
                </a:extLst>
              </p:cNvPr>
              <p:cNvSpPr/>
              <p:nvPr/>
            </p:nvSpPr>
            <p:spPr>
              <a:xfrm>
                <a:off x="1219200" y="3276600"/>
                <a:ext cx="304800" cy="65151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A5B9EF11-E7CA-4FB9-9CD6-D27A7C424C2D}"/>
                  </a:ext>
                </a:extLst>
              </p:cNvPr>
              <p:cNvSpPr/>
              <p:nvPr/>
            </p:nvSpPr>
            <p:spPr>
              <a:xfrm>
                <a:off x="1295400" y="3310890"/>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A4336FF3-9F8E-4C68-A01F-DB8F09C0F9CF}"/>
                  </a:ext>
                </a:extLst>
              </p:cNvPr>
              <p:cNvSpPr/>
              <p:nvPr/>
            </p:nvSpPr>
            <p:spPr>
              <a:xfrm>
                <a:off x="1295400" y="3505200"/>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28B4CCCA-3C46-4729-8710-549405F71EB8}"/>
                  </a:ext>
                </a:extLst>
              </p:cNvPr>
              <p:cNvSpPr/>
              <p:nvPr/>
            </p:nvSpPr>
            <p:spPr>
              <a:xfrm>
                <a:off x="1295400" y="3699510"/>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7" name="Straight Arrow Connector 136">
              <a:extLst>
                <a:ext uri="{FF2B5EF4-FFF2-40B4-BE49-F238E27FC236}">
                  <a16:creationId xmlns:a16="http://schemas.microsoft.com/office/drawing/2014/main" id="{61344BE8-F1E1-4224-802C-979FDB678ED9}"/>
                </a:ext>
              </a:extLst>
            </p:cNvPr>
            <p:cNvCxnSpPr>
              <a:cxnSpLocks/>
            </p:cNvCxnSpPr>
            <p:nvPr/>
          </p:nvCxnSpPr>
          <p:spPr>
            <a:xfrm flipV="1">
              <a:off x="4504765" y="2295416"/>
              <a:ext cx="1041630" cy="13592"/>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019E1AAA-0FC4-42D5-92FF-1C86ABF91D83}"/>
                </a:ext>
              </a:extLst>
            </p:cNvPr>
            <p:cNvCxnSpPr>
              <a:cxnSpLocks/>
            </p:cNvCxnSpPr>
            <p:nvPr/>
          </p:nvCxnSpPr>
          <p:spPr>
            <a:xfrm>
              <a:off x="5711037" y="2633493"/>
              <a:ext cx="0" cy="333553"/>
            </a:xfrm>
            <a:prstGeom prst="straightConnector1">
              <a:avLst/>
            </a:pr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9" name="Freeform 118">
              <a:extLst>
                <a:ext uri="{FF2B5EF4-FFF2-40B4-BE49-F238E27FC236}">
                  <a16:creationId xmlns:a16="http://schemas.microsoft.com/office/drawing/2014/main" id="{08715A5D-11D9-4D6F-8F7D-EEF59C5B1F09}"/>
                </a:ext>
              </a:extLst>
            </p:cNvPr>
            <p:cNvSpPr/>
            <p:nvPr/>
          </p:nvSpPr>
          <p:spPr>
            <a:xfrm>
              <a:off x="5722619" y="1613256"/>
              <a:ext cx="1081591" cy="1943269"/>
            </a:xfrm>
            <a:custGeom>
              <a:avLst/>
              <a:gdLst>
                <a:gd name="connsiteX0" fmla="*/ 0 w 525780"/>
                <a:gd name="connsiteY0" fmla="*/ 2200453 h 2579133"/>
                <a:gd name="connsiteX1" fmla="*/ 102870 w 525780"/>
                <a:gd name="connsiteY1" fmla="*/ 2417623 h 2579133"/>
                <a:gd name="connsiteX2" fmla="*/ 297180 w 525780"/>
                <a:gd name="connsiteY2" fmla="*/ 108763 h 2579133"/>
                <a:gd name="connsiteX3" fmla="*/ 525780 w 525780"/>
                <a:gd name="connsiteY3" fmla="*/ 588823 h 2579133"/>
                <a:gd name="connsiteX0" fmla="*/ 0 w 519323"/>
                <a:gd name="connsiteY0" fmla="*/ 2252264 h 2630944"/>
                <a:gd name="connsiteX1" fmla="*/ 102870 w 519323"/>
                <a:gd name="connsiteY1" fmla="*/ 2469434 h 2630944"/>
                <a:gd name="connsiteX2" fmla="*/ 297180 w 519323"/>
                <a:gd name="connsiteY2" fmla="*/ 160574 h 2630944"/>
                <a:gd name="connsiteX3" fmla="*/ 519323 w 519323"/>
                <a:gd name="connsiteY3" fmla="*/ 403961 h 2630944"/>
              </a:gdLst>
              <a:ahLst/>
              <a:cxnLst>
                <a:cxn ang="0">
                  <a:pos x="connsiteX0" y="connsiteY0"/>
                </a:cxn>
                <a:cxn ang="0">
                  <a:pos x="connsiteX1" y="connsiteY1"/>
                </a:cxn>
                <a:cxn ang="0">
                  <a:pos x="connsiteX2" y="connsiteY2"/>
                </a:cxn>
                <a:cxn ang="0">
                  <a:pos x="connsiteX3" y="connsiteY3"/>
                </a:cxn>
              </a:cxnLst>
              <a:rect l="l" t="t" r="r" b="b"/>
              <a:pathLst>
                <a:path w="519323" h="2630944">
                  <a:moveTo>
                    <a:pt x="0" y="2252264"/>
                  </a:moveTo>
                  <a:cubicBezTo>
                    <a:pt x="26670" y="2535156"/>
                    <a:pt x="53340" y="2818049"/>
                    <a:pt x="102870" y="2469434"/>
                  </a:cubicBezTo>
                  <a:cubicBezTo>
                    <a:pt x="152400" y="2120819"/>
                    <a:pt x="226695" y="465374"/>
                    <a:pt x="297180" y="160574"/>
                  </a:cubicBezTo>
                  <a:cubicBezTo>
                    <a:pt x="367665" y="-144226"/>
                    <a:pt x="440265" y="11531"/>
                    <a:pt x="519323" y="403961"/>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6" name="Group 145">
              <a:extLst>
                <a:ext uri="{FF2B5EF4-FFF2-40B4-BE49-F238E27FC236}">
                  <a16:creationId xmlns:a16="http://schemas.microsoft.com/office/drawing/2014/main" id="{F9A73751-09E5-4BD5-8BAC-08CFAA7599BA}"/>
                </a:ext>
              </a:extLst>
            </p:cNvPr>
            <p:cNvGrpSpPr/>
            <p:nvPr/>
          </p:nvGrpSpPr>
          <p:grpSpPr>
            <a:xfrm>
              <a:off x="6807098" y="1990616"/>
              <a:ext cx="304800" cy="651510"/>
              <a:chOff x="1219200" y="3276600"/>
              <a:chExt cx="304800" cy="651510"/>
            </a:xfrm>
            <a:solidFill>
              <a:srgbClr val="00B0F0"/>
            </a:solidFill>
          </p:grpSpPr>
          <p:sp>
            <p:nvSpPr>
              <p:cNvPr id="151" name="Rectangle 150">
                <a:extLst>
                  <a:ext uri="{FF2B5EF4-FFF2-40B4-BE49-F238E27FC236}">
                    <a16:creationId xmlns:a16="http://schemas.microsoft.com/office/drawing/2014/main" id="{78886E3A-FC06-4B70-A88B-65BABA5CCE64}"/>
                  </a:ext>
                </a:extLst>
              </p:cNvPr>
              <p:cNvSpPr/>
              <p:nvPr/>
            </p:nvSpPr>
            <p:spPr>
              <a:xfrm>
                <a:off x="1219200" y="3276600"/>
                <a:ext cx="304800" cy="65151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Oval 151">
                <a:extLst>
                  <a:ext uri="{FF2B5EF4-FFF2-40B4-BE49-F238E27FC236}">
                    <a16:creationId xmlns:a16="http://schemas.microsoft.com/office/drawing/2014/main" id="{99425648-2A04-4909-A839-7C0BB441FF74}"/>
                  </a:ext>
                </a:extLst>
              </p:cNvPr>
              <p:cNvSpPr/>
              <p:nvPr/>
            </p:nvSpPr>
            <p:spPr>
              <a:xfrm>
                <a:off x="1295400" y="3310890"/>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99F42CC4-54CE-4C21-8374-B066DFC58114}"/>
                  </a:ext>
                </a:extLst>
              </p:cNvPr>
              <p:cNvSpPr/>
              <p:nvPr/>
            </p:nvSpPr>
            <p:spPr>
              <a:xfrm>
                <a:off x="1295400" y="3505200"/>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990DD167-47D3-417D-8CC7-9035D9E58105}"/>
                  </a:ext>
                </a:extLst>
              </p:cNvPr>
              <p:cNvSpPr/>
              <p:nvPr/>
            </p:nvSpPr>
            <p:spPr>
              <a:xfrm>
                <a:off x="1295400" y="3699510"/>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7" name="Straight Arrow Connector 146">
              <a:extLst>
                <a:ext uri="{FF2B5EF4-FFF2-40B4-BE49-F238E27FC236}">
                  <a16:creationId xmlns:a16="http://schemas.microsoft.com/office/drawing/2014/main" id="{A0580D15-D6D0-43B7-8DD8-0C80C8E6C2A1}"/>
                </a:ext>
              </a:extLst>
            </p:cNvPr>
            <p:cNvCxnSpPr>
              <a:cxnSpLocks/>
            </p:cNvCxnSpPr>
            <p:nvPr/>
          </p:nvCxnSpPr>
          <p:spPr>
            <a:xfrm flipV="1">
              <a:off x="5876365" y="2295416"/>
              <a:ext cx="924485" cy="13592"/>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24EF6FC2-3B57-43CC-9777-77C1BCE5A6ED}"/>
                </a:ext>
              </a:extLst>
            </p:cNvPr>
            <p:cNvCxnSpPr>
              <a:cxnSpLocks/>
            </p:cNvCxnSpPr>
            <p:nvPr/>
          </p:nvCxnSpPr>
          <p:spPr>
            <a:xfrm>
              <a:off x="6965492" y="2633493"/>
              <a:ext cx="0" cy="333553"/>
            </a:xfrm>
            <a:prstGeom prst="straightConnector1">
              <a:avLst/>
            </a:pr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9" name="Freeform 118">
              <a:extLst>
                <a:ext uri="{FF2B5EF4-FFF2-40B4-BE49-F238E27FC236}">
                  <a16:creationId xmlns:a16="http://schemas.microsoft.com/office/drawing/2014/main" id="{17ADDE1A-54FE-4775-8088-5DF6E79864E8}"/>
                </a:ext>
              </a:extLst>
            </p:cNvPr>
            <p:cNvSpPr/>
            <p:nvPr/>
          </p:nvSpPr>
          <p:spPr>
            <a:xfrm>
              <a:off x="6977074" y="1609124"/>
              <a:ext cx="1373549" cy="1947402"/>
            </a:xfrm>
            <a:custGeom>
              <a:avLst/>
              <a:gdLst>
                <a:gd name="connsiteX0" fmla="*/ 0 w 525780"/>
                <a:gd name="connsiteY0" fmla="*/ 2200453 h 2579133"/>
                <a:gd name="connsiteX1" fmla="*/ 102870 w 525780"/>
                <a:gd name="connsiteY1" fmla="*/ 2417623 h 2579133"/>
                <a:gd name="connsiteX2" fmla="*/ 297180 w 525780"/>
                <a:gd name="connsiteY2" fmla="*/ 108763 h 2579133"/>
                <a:gd name="connsiteX3" fmla="*/ 525780 w 525780"/>
                <a:gd name="connsiteY3" fmla="*/ 588823 h 2579133"/>
                <a:gd name="connsiteX0" fmla="*/ 0 w 552842"/>
                <a:gd name="connsiteY0" fmla="*/ 2276451 h 2655131"/>
                <a:gd name="connsiteX1" fmla="*/ 102870 w 552842"/>
                <a:gd name="connsiteY1" fmla="*/ 2493621 h 2655131"/>
                <a:gd name="connsiteX2" fmla="*/ 297180 w 552842"/>
                <a:gd name="connsiteY2" fmla="*/ 184761 h 2655131"/>
                <a:gd name="connsiteX3" fmla="*/ 552842 w 552842"/>
                <a:gd name="connsiteY3" fmla="*/ 355326 h 2655131"/>
                <a:gd name="connsiteX0" fmla="*/ 0 w 552842"/>
                <a:gd name="connsiteY0" fmla="*/ 2257860 h 2636540"/>
                <a:gd name="connsiteX1" fmla="*/ 102870 w 552842"/>
                <a:gd name="connsiteY1" fmla="*/ 2475030 h 2636540"/>
                <a:gd name="connsiteX2" fmla="*/ 297180 w 552842"/>
                <a:gd name="connsiteY2" fmla="*/ 166170 h 2636540"/>
                <a:gd name="connsiteX3" fmla="*/ 552842 w 552842"/>
                <a:gd name="connsiteY3" fmla="*/ 391352 h 2636540"/>
              </a:gdLst>
              <a:ahLst/>
              <a:cxnLst>
                <a:cxn ang="0">
                  <a:pos x="connsiteX0" y="connsiteY0"/>
                </a:cxn>
                <a:cxn ang="0">
                  <a:pos x="connsiteX1" y="connsiteY1"/>
                </a:cxn>
                <a:cxn ang="0">
                  <a:pos x="connsiteX2" y="connsiteY2"/>
                </a:cxn>
                <a:cxn ang="0">
                  <a:pos x="connsiteX3" y="connsiteY3"/>
                </a:cxn>
              </a:cxnLst>
              <a:rect l="l" t="t" r="r" b="b"/>
              <a:pathLst>
                <a:path w="552842" h="2636540">
                  <a:moveTo>
                    <a:pt x="0" y="2257860"/>
                  </a:moveTo>
                  <a:cubicBezTo>
                    <a:pt x="26670" y="2540752"/>
                    <a:pt x="53340" y="2823645"/>
                    <a:pt x="102870" y="2475030"/>
                  </a:cubicBezTo>
                  <a:cubicBezTo>
                    <a:pt x="152400" y="2126415"/>
                    <a:pt x="226695" y="470970"/>
                    <a:pt x="297180" y="166170"/>
                  </a:cubicBezTo>
                  <a:cubicBezTo>
                    <a:pt x="367665" y="-138630"/>
                    <a:pt x="473784" y="-1078"/>
                    <a:pt x="552842" y="39135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6" name="Group 155">
              <a:extLst>
                <a:ext uri="{FF2B5EF4-FFF2-40B4-BE49-F238E27FC236}">
                  <a16:creationId xmlns:a16="http://schemas.microsoft.com/office/drawing/2014/main" id="{565565D4-566D-495C-9897-C9F3E2D08373}"/>
                </a:ext>
              </a:extLst>
            </p:cNvPr>
            <p:cNvGrpSpPr/>
            <p:nvPr/>
          </p:nvGrpSpPr>
          <p:grpSpPr>
            <a:xfrm>
              <a:off x="8331098" y="1990616"/>
              <a:ext cx="304800" cy="651510"/>
              <a:chOff x="1219200" y="3276600"/>
              <a:chExt cx="304800" cy="651510"/>
            </a:xfrm>
            <a:solidFill>
              <a:srgbClr val="00B0F0"/>
            </a:solidFill>
          </p:grpSpPr>
          <p:sp>
            <p:nvSpPr>
              <p:cNvPr id="161" name="Rectangle 160">
                <a:extLst>
                  <a:ext uri="{FF2B5EF4-FFF2-40B4-BE49-F238E27FC236}">
                    <a16:creationId xmlns:a16="http://schemas.microsoft.com/office/drawing/2014/main" id="{6C0A31A7-0C1B-4085-A986-FF0045548755}"/>
                  </a:ext>
                </a:extLst>
              </p:cNvPr>
              <p:cNvSpPr/>
              <p:nvPr/>
            </p:nvSpPr>
            <p:spPr>
              <a:xfrm>
                <a:off x="1219200" y="3276600"/>
                <a:ext cx="304800" cy="65151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val 161">
                <a:extLst>
                  <a:ext uri="{FF2B5EF4-FFF2-40B4-BE49-F238E27FC236}">
                    <a16:creationId xmlns:a16="http://schemas.microsoft.com/office/drawing/2014/main" id="{90D8A596-97F9-4A7C-9D0A-32ECFC799CF2}"/>
                  </a:ext>
                </a:extLst>
              </p:cNvPr>
              <p:cNvSpPr/>
              <p:nvPr/>
            </p:nvSpPr>
            <p:spPr>
              <a:xfrm>
                <a:off x="1295400" y="3310890"/>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AEFE9222-1AAF-44B6-BE5A-2694104B088D}"/>
                  </a:ext>
                </a:extLst>
              </p:cNvPr>
              <p:cNvSpPr/>
              <p:nvPr/>
            </p:nvSpPr>
            <p:spPr>
              <a:xfrm>
                <a:off x="1295400" y="3505200"/>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48121B10-2D9B-4804-A55F-8398EF4EE829}"/>
                  </a:ext>
                </a:extLst>
              </p:cNvPr>
              <p:cNvSpPr/>
              <p:nvPr/>
            </p:nvSpPr>
            <p:spPr>
              <a:xfrm>
                <a:off x="1295400" y="3699510"/>
                <a:ext cx="152400" cy="152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7" name="Straight Arrow Connector 156">
              <a:extLst>
                <a:ext uri="{FF2B5EF4-FFF2-40B4-BE49-F238E27FC236}">
                  <a16:creationId xmlns:a16="http://schemas.microsoft.com/office/drawing/2014/main" id="{85C4E208-D246-453C-A5A0-FAFFDCDD4F2D}"/>
                </a:ext>
              </a:extLst>
            </p:cNvPr>
            <p:cNvCxnSpPr>
              <a:cxnSpLocks/>
            </p:cNvCxnSpPr>
            <p:nvPr/>
          </p:nvCxnSpPr>
          <p:spPr>
            <a:xfrm>
              <a:off x="7126941" y="2295416"/>
              <a:ext cx="1197909" cy="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BD62B7EC-38C7-4B40-B890-3FC5E97287DA}"/>
                </a:ext>
              </a:extLst>
            </p:cNvPr>
            <p:cNvCxnSpPr>
              <a:cxnSpLocks/>
            </p:cNvCxnSpPr>
            <p:nvPr/>
          </p:nvCxnSpPr>
          <p:spPr>
            <a:xfrm>
              <a:off x="8489492" y="2633493"/>
              <a:ext cx="0" cy="333553"/>
            </a:xfrm>
            <a:prstGeom prst="straightConnector1">
              <a:avLst/>
            </a:pr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5" name="Rectangle 194">
              <a:extLst>
                <a:ext uri="{FF2B5EF4-FFF2-40B4-BE49-F238E27FC236}">
                  <a16:creationId xmlns:a16="http://schemas.microsoft.com/office/drawing/2014/main" id="{C1846699-577D-4E8E-929A-DBF019D9DC68}"/>
                </a:ext>
              </a:extLst>
            </p:cNvPr>
            <p:cNvSpPr/>
            <p:nvPr/>
          </p:nvSpPr>
          <p:spPr>
            <a:xfrm>
              <a:off x="261294" y="2846294"/>
              <a:ext cx="922047" cy="461665"/>
            </a:xfrm>
            <a:prstGeom prst="rect">
              <a:avLst/>
            </a:prstGeom>
          </p:spPr>
          <p:txBody>
            <a:bodyPr wrap="none">
              <a:spAutoFit/>
            </a:bodyPr>
            <a:lstStyle/>
            <a:p>
              <a:r>
                <a:rPr lang="en-US" sz="2400" b="1" kern="0" dirty="0">
                  <a:solidFill>
                    <a:srgbClr val="0070C0"/>
                  </a:solidFill>
                  <a:latin typeface="Courier New" panose="02070309020205020404" pitchFamily="49" charset="0"/>
                  <a:cs typeface="Courier New" panose="02070309020205020404" pitchFamily="49" charset="0"/>
                </a:rPr>
                <a:t>&lt;s&gt; </a:t>
              </a:r>
              <a:endParaRPr lang="en-US" dirty="0">
                <a:solidFill>
                  <a:srgbClr val="0070C0"/>
                </a:solidFill>
              </a:endParaRPr>
            </a:p>
          </p:txBody>
        </p:sp>
        <p:sp>
          <p:nvSpPr>
            <p:cNvPr id="196" name="Rectangle 195">
              <a:extLst>
                <a:ext uri="{FF2B5EF4-FFF2-40B4-BE49-F238E27FC236}">
                  <a16:creationId xmlns:a16="http://schemas.microsoft.com/office/drawing/2014/main" id="{420F7A47-DC7F-407E-92D9-F1A1159A017A}"/>
                </a:ext>
              </a:extLst>
            </p:cNvPr>
            <p:cNvSpPr/>
            <p:nvPr/>
          </p:nvSpPr>
          <p:spPr>
            <a:xfrm>
              <a:off x="8036859" y="2864240"/>
              <a:ext cx="1106393" cy="461665"/>
            </a:xfrm>
            <a:prstGeom prst="rect">
              <a:avLst/>
            </a:prstGeom>
          </p:spPr>
          <p:txBody>
            <a:bodyPr wrap="none">
              <a:spAutoFit/>
            </a:bodyPr>
            <a:lstStyle/>
            <a:p>
              <a:r>
                <a:rPr lang="en-US" sz="2400" b="1" kern="0" dirty="0">
                  <a:solidFill>
                    <a:srgbClr val="0070C0"/>
                  </a:solidFill>
                  <a:latin typeface="Courier New" panose="02070309020205020404" pitchFamily="49" charset="0"/>
                  <a:cs typeface="Courier New" panose="02070309020205020404" pitchFamily="49" charset="0"/>
                </a:rPr>
                <a:t>&lt;/s&gt; </a:t>
              </a:r>
              <a:endParaRPr lang="en-US" dirty="0">
                <a:solidFill>
                  <a:srgbClr val="0070C0"/>
                </a:solidFill>
              </a:endParaRPr>
            </a:p>
          </p:txBody>
        </p:sp>
      </p:grpSp>
      <p:sp>
        <p:nvSpPr>
          <p:cNvPr id="200" name="Rectangle 199">
            <a:extLst>
              <a:ext uri="{FF2B5EF4-FFF2-40B4-BE49-F238E27FC236}">
                <a16:creationId xmlns:a16="http://schemas.microsoft.com/office/drawing/2014/main" id="{76224B33-C031-4AAA-A950-7545D05D262A}"/>
              </a:ext>
            </a:extLst>
          </p:cNvPr>
          <p:cNvSpPr/>
          <p:nvPr/>
        </p:nvSpPr>
        <p:spPr>
          <a:xfrm>
            <a:off x="1524000" y="5158025"/>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NOUN</a:t>
            </a:r>
            <a:endParaRPr lang="en-US" sz="1800" dirty="0">
              <a:solidFill>
                <a:srgbClr val="0070C0"/>
              </a:solidFill>
            </a:endParaRPr>
          </a:p>
        </p:txBody>
      </p:sp>
      <p:sp>
        <p:nvSpPr>
          <p:cNvPr id="201" name="Rectangle 200">
            <a:extLst>
              <a:ext uri="{FF2B5EF4-FFF2-40B4-BE49-F238E27FC236}">
                <a16:creationId xmlns:a16="http://schemas.microsoft.com/office/drawing/2014/main" id="{01C40E85-0095-4F11-BEE9-781DEACE3482}"/>
              </a:ext>
            </a:extLst>
          </p:cNvPr>
          <p:cNvSpPr/>
          <p:nvPr/>
        </p:nvSpPr>
        <p:spPr>
          <a:xfrm>
            <a:off x="3314581" y="5158025"/>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VERB</a:t>
            </a:r>
            <a:endParaRPr lang="en-US" sz="1800" dirty="0">
              <a:solidFill>
                <a:srgbClr val="0070C0"/>
              </a:solidFill>
            </a:endParaRPr>
          </a:p>
        </p:txBody>
      </p:sp>
      <p:sp>
        <p:nvSpPr>
          <p:cNvPr id="204" name="Rectangle 203">
            <a:extLst>
              <a:ext uri="{FF2B5EF4-FFF2-40B4-BE49-F238E27FC236}">
                <a16:creationId xmlns:a16="http://schemas.microsoft.com/office/drawing/2014/main" id="{AFE2189D-9DBC-4D9D-9396-D7C2C58239A6}"/>
              </a:ext>
            </a:extLst>
          </p:cNvPr>
          <p:cNvSpPr/>
          <p:nvPr/>
        </p:nvSpPr>
        <p:spPr>
          <a:xfrm>
            <a:off x="6758866" y="5158025"/>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VERB</a:t>
            </a:r>
            <a:endParaRPr lang="en-US" sz="1800" dirty="0">
              <a:solidFill>
                <a:srgbClr val="0070C0"/>
              </a:solidFill>
            </a:endParaRPr>
          </a:p>
        </p:txBody>
      </p:sp>
      <p:grpSp>
        <p:nvGrpSpPr>
          <p:cNvPr id="234" name="Group 233">
            <a:extLst>
              <a:ext uri="{FF2B5EF4-FFF2-40B4-BE49-F238E27FC236}">
                <a16:creationId xmlns:a16="http://schemas.microsoft.com/office/drawing/2014/main" id="{18218264-8DF2-4233-8D25-3B05A5E05319}"/>
              </a:ext>
            </a:extLst>
          </p:cNvPr>
          <p:cNvGrpSpPr/>
          <p:nvPr/>
        </p:nvGrpSpPr>
        <p:grpSpPr>
          <a:xfrm>
            <a:off x="755783" y="4529315"/>
            <a:ext cx="1153699" cy="1024355"/>
            <a:chOff x="755783" y="4400490"/>
            <a:chExt cx="1153699" cy="1024355"/>
          </a:xfrm>
        </p:grpSpPr>
        <p:sp>
          <p:nvSpPr>
            <p:cNvPr id="199" name="Rectangle 198">
              <a:extLst>
                <a:ext uri="{FF2B5EF4-FFF2-40B4-BE49-F238E27FC236}">
                  <a16:creationId xmlns:a16="http://schemas.microsoft.com/office/drawing/2014/main" id="{4DEC306D-D49C-48F1-89E2-0D227BABA5AA}"/>
                </a:ext>
              </a:extLst>
            </p:cNvPr>
            <p:cNvSpPr/>
            <p:nvPr/>
          </p:nvSpPr>
          <p:spPr>
            <a:xfrm>
              <a:off x="755783" y="5024735"/>
              <a:ext cx="646331"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DET</a:t>
              </a:r>
              <a:endParaRPr lang="en-US" sz="1800" dirty="0">
                <a:solidFill>
                  <a:srgbClr val="0070C0"/>
                </a:solidFill>
              </a:endParaRPr>
            </a:p>
          </p:txBody>
        </p:sp>
        <p:grpSp>
          <p:nvGrpSpPr>
            <p:cNvPr id="233" name="Group 232">
              <a:extLst>
                <a:ext uri="{FF2B5EF4-FFF2-40B4-BE49-F238E27FC236}">
                  <a16:creationId xmlns:a16="http://schemas.microsoft.com/office/drawing/2014/main" id="{993CF306-F799-4906-B3D1-934E9F7EB006}"/>
                </a:ext>
              </a:extLst>
            </p:cNvPr>
            <p:cNvGrpSpPr/>
            <p:nvPr/>
          </p:nvGrpSpPr>
          <p:grpSpPr>
            <a:xfrm>
              <a:off x="1116106" y="4400490"/>
              <a:ext cx="793376" cy="660086"/>
              <a:chOff x="1116106" y="4400490"/>
              <a:chExt cx="793376" cy="660086"/>
            </a:xfrm>
          </p:grpSpPr>
          <p:sp>
            <p:nvSpPr>
              <p:cNvPr id="208" name="Freeform: Shape 207">
                <a:extLst>
                  <a:ext uri="{FF2B5EF4-FFF2-40B4-BE49-F238E27FC236}">
                    <a16:creationId xmlns:a16="http://schemas.microsoft.com/office/drawing/2014/main" id="{CAACB837-30A9-4C9C-939F-59A3778CA223}"/>
                  </a:ext>
                </a:extLst>
              </p:cNvPr>
              <p:cNvSpPr/>
              <p:nvPr/>
            </p:nvSpPr>
            <p:spPr>
              <a:xfrm>
                <a:off x="1116106" y="4750178"/>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09" name="Rectangle 208">
                <a:extLst>
                  <a:ext uri="{FF2B5EF4-FFF2-40B4-BE49-F238E27FC236}">
                    <a16:creationId xmlns:a16="http://schemas.microsoft.com/office/drawing/2014/main" id="{0386A7B8-452D-4ACF-B486-3BCB591BB3E8}"/>
                  </a:ext>
                </a:extLst>
              </p:cNvPr>
              <p:cNvSpPr/>
              <p:nvPr/>
            </p:nvSpPr>
            <p:spPr>
              <a:xfrm>
                <a:off x="1219200" y="4400490"/>
                <a:ext cx="646331" cy="400110"/>
              </a:xfrm>
              <a:prstGeom prst="rect">
                <a:avLst/>
              </a:prstGeom>
            </p:spPr>
            <p:txBody>
              <a:bodyPr wrap="none">
                <a:spAutoFit/>
              </a:bodyPr>
              <a:lstStyle/>
              <a:p>
                <a:r>
                  <a:rPr lang="en-US" b="1" kern="0" dirty="0" err="1">
                    <a:solidFill>
                      <a:srgbClr val="0070C0"/>
                    </a:solidFill>
                    <a:latin typeface="Courier New" panose="02070309020205020404" pitchFamily="49" charset="0"/>
                    <a:cs typeface="Courier New" panose="02070309020205020404" pitchFamily="49" charset="0"/>
                  </a:rPr>
                  <a:t>det</a:t>
                </a:r>
                <a:endParaRPr lang="en-US" sz="1800" dirty="0">
                  <a:solidFill>
                    <a:srgbClr val="0070C0"/>
                  </a:solidFill>
                </a:endParaRPr>
              </a:p>
            </p:txBody>
          </p:sp>
        </p:grpSp>
      </p:grpSp>
      <p:grpSp>
        <p:nvGrpSpPr>
          <p:cNvPr id="232" name="Group 231">
            <a:extLst>
              <a:ext uri="{FF2B5EF4-FFF2-40B4-BE49-F238E27FC236}">
                <a16:creationId xmlns:a16="http://schemas.microsoft.com/office/drawing/2014/main" id="{69FF39E2-3DF1-48EF-9FE4-1C992E5817D5}"/>
              </a:ext>
            </a:extLst>
          </p:cNvPr>
          <p:cNvGrpSpPr/>
          <p:nvPr/>
        </p:nvGrpSpPr>
        <p:grpSpPr>
          <a:xfrm>
            <a:off x="2030506" y="4072115"/>
            <a:ext cx="1658470" cy="1091508"/>
            <a:chOff x="2030506" y="3943290"/>
            <a:chExt cx="1658470" cy="1091508"/>
          </a:xfrm>
        </p:grpSpPr>
        <p:sp>
          <p:nvSpPr>
            <p:cNvPr id="210" name="Freeform: Shape 209">
              <a:extLst>
                <a:ext uri="{FF2B5EF4-FFF2-40B4-BE49-F238E27FC236}">
                  <a16:creationId xmlns:a16="http://schemas.microsoft.com/office/drawing/2014/main" id="{D651B8D8-9ECF-4243-98AC-8E00B081CCFD}"/>
                </a:ext>
              </a:extLst>
            </p:cNvPr>
            <p:cNvSpPr/>
            <p:nvPr/>
          </p:nvSpPr>
          <p:spPr>
            <a:xfrm>
              <a:off x="2030506" y="4225291"/>
              <a:ext cx="1658470" cy="809507"/>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11" name="Rectangle 210">
              <a:extLst>
                <a:ext uri="{FF2B5EF4-FFF2-40B4-BE49-F238E27FC236}">
                  <a16:creationId xmlns:a16="http://schemas.microsoft.com/office/drawing/2014/main" id="{D03896E3-A459-41E7-962B-67ADBAEFF64A}"/>
                </a:ext>
              </a:extLst>
            </p:cNvPr>
            <p:cNvSpPr/>
            <p:nvPr/>
          </p:nvSpPr>
          <p:spPr>
            <a:xfrm>
              <a:off x="2361456" y="3943290"/>
              <a:ext cx="954107" cy="400110"/>
            </a:xfrm>
            <a:prstGeom prst="rect">
              <a:avLst/>
            </a:prstGeom>
          </p:spPr>
          <p:txBody>
            <a:bodyPr wrap="none">
              <a:spAutoFit/>
            </a:bodyPr>
            <a:lstStyle/>
            <a:p>
              <a:r>
                <a:rPr lang="en-US" b="1" kern="0" dirty="0" err="1">
                  <a:solidFill>
                    <a:srgbClr val="0070C0"/>
                  </a:solidFill>
                  <a:latin typeface="Courier New" panose="02070309020205020404" pitchFamily="49" charset="0"/>
                  <a:cs typeface="Courier New" panose="02070309020205020404" pitchFamily="49" charset="0"/>
                </a:rPr>
                <a:t>nsubj</a:t>
              </a:r>
              <a:endParaRPr lang="en-US" sz="1800" dirty="0">
                <a:solidFill>
                  <a:srgbClr val="0070C0"/>
                </a:solidFill>
              </a:endParaRPr>
            </a:p>
          </p:txBody>
        </p:sp>
      </p:grpSp>
      <p:grpSp>
        <p:nvGrpSpPr>
          <p:cNvPr id="235" name="Group 234">
            <a:extLst>
              <a:ext uri="{FF2B5EF4-FFF2-40B4-BE49-F238E27FC236}">
                <a16:creationId xmlns:a16="http://schemas.microsoft.com/office/drawing/2014/main" id="{2F9C62CB-0386-4A82-9E64-C488C9F4AF37}"/>
              </a:ext>
            </a:extLst>
          </p:cNvPr>
          <p:cNvGrpSpPr/>
          <p:nvPr/>
        </p:nvGrpSpPr>
        <p:grpSpPr>
          <a:xfrm>
            <a:off x="2133600" y="4681715"/>
            <a:ext cx="1158288" cy="876420"/>
            <a:chOff x="2133600" y="4552890"/>
            <a:chExt cx="1158288" cy="876420"/>
          </a:xfrm>
        </p:grpSpPr>
        <p:sp>
          <p:nvSpPr>
            <p:cNvPr id="203" name="Rectangle 202">
              <a:extLst>
                <a:ext uri="{FF2B5EF4-FFF2-40B4-BE49-F238E27FC236}">
                  <a16:creationId xmlns:a16="http://schemas.microsoft.com/office/drawing/2014/main" id="{5870C066-B897-4E0C-AE0D-F2DE0F75BA9B}"/>
                </a:ext>
              </a:extLst>
            </p:cNvPr>
            <p:cNvSpPr/>
            <p:nvPr/>
          </p:nvSpPr>
          <p:spPr>
            <a:xfrm>
              <a:off x="2491669" y="502920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PART</a:t>
              </a:r>
              <a:endParaRPr lang="en-US" dirty="0">
                <a:solidFill>
                  <a:srgbClr val="0070C0"/>
                </a:solidFill>
              </a:endParaRPr>
            </a:p>
          </p:txBody>
        </p:sp>
        <p:grpSp>
          <p:nvGrpSpPr>
            <p:cNvPr id="216" name="Group 215">
              <a:extLst>
                <a:ext uri="{FF2B5EF4-FFF2-40B4-BE49-F238E27FC236}">
                  <a16:creationId xmlns:a16="http://schemas.microsoft.com/office/drawing/2014/main" id="{82E04E90-544C-4343-A410-2B2394EC1E21}"/>
                </a:ext>
              </a:extLst>
            </p:cNvPr>
            <p:cNvGrpSpPr/>
            <p:nvPr/>
          </p:nvGrpSpPr>
          <p:grpSpPr>
            <a:xfrm>
              <a:off x="2133600" y="4552890"/>
              <a:ext cx="800219" cy="552510"/>
              <a:chOff x="2133600" y="4400490"/>
              <a:chExt cx="800219" cy="552510"/>
            </a:xfrm>
          </p:grpSpPr>
          <p:sp>
            <p:nvSpPr>
              <p:cNvPr id="212" name="Freeform: Shape 211">
                <a:extLst>
                  <a:ext uri="{FF2B5EF4-FFF2-40B4-BE49-F238E27FC236}">
                    <a16:creationId xmlns:a16="http://schemas.microsoft.com/office/drawing/2014/main" id="{2251F117-AD71-404C-9B7E-184D5C79F598}"/>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13" name="Rectangle 212">
                <a:extLst>
                  <a:ext uri="{FF2B5EF4-FFF2-40B4-BE49-F238E27FC236}">
                    <a16:creationId xmlns:a16="http://schemas.microsoft.com/office/drawing/2014/main" id="{1A043127-1D55-46EF-A4E7-E7D634B0E581}"/>
                  </a:ext>
                </a:extLst>
              </p:cNvPr>
              <p:cNvSpPr/>
              <p:nvPr/>
            </p:nvSpPr>
            <p:spPr>
              <a:xfrm>
                <a:off x="2133600" y="4400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case</a:t>
                </a:r>
                <a:endParaRPr lang="en-US" sz="1800" dirty="0">
                  <a:solidFill>
                    <a:srgbClr val="0070C0"/>
                  </a:solidFill>
                </a:endParaRPr>
              </a:p>
            </p:txBody>
          </p:sp>
        </p:grpSp>
      </p:grpSp>
      <p:grpSp>
        <p:nvGrpSpPr>
          <p:cNvPr id="236" name="Group 235">
            <a:extLst>
              <a:ext uri="{FF2B5EF4-FFF2-40B4-BE49-F238E27FC236}">
                <a16:creationId xmlns:a16="http://schemas.microsoft.com/office/drawing/2014/main" id="{9D42F679-8B03-496C-BABD-F169F3E2DB5B}"/>
              </a:ext>
            </a:extLst>
          </p:cNvPr>
          <p:cNvGrpSpPr/>
          <p:nvPr/>
        </p:nvGrpSpPr>
        <p:grpSpPr>
          <a:xfrm>
            <a:off x="4000381" y="4681715"/>
            <a:ext cx="1377016" cy="845642"/>
            <a:chOff x="4000381" y="4552890"/>
            <a:chExt cx="1377016" cy="845642"/>
          </a:xfrm>
        </p:grpSpPr>
        <p:sp>
          <p:nvSpPr>
            <p:cNvPr id="202" name="Rectangle 201">
              <a:extLst>
                <a:ext uri="{FF2B5EF4-FFF2-40B4-BE49-F238E27FC236}">
                  <a16:creationId xmlns:a16="http://schemas.microsoft.com/office/drawing/2014/main" id="{7743B27A-4738-492A-8106-F998B244A453}"/>
                </a:ext>
              </a:extLst>
            </p:cNvPr>
            <p:cNvSpPr/>
            <p:nvPr/>
          </p:nvSpPr>
          <p:spPr>
            <a:xfrm>
              <a:off x="4641297" y="5029200"/>
              <a:ext cx="736100" cy="369332"/>
            </a:xfrm>
            <a:prstGeom prst="rect">
              <a:avLst/>
            </a:prstGeom>
          </p:spPr>
          <p:txBody>
            <a:bodyPr wrap="none">
              <a:spAutoFit/>
            </a:bodyPr>
            <a:lstStyle/>
            <a:p>
              <a:r>
                <a:rPr lang="en-US" sz="1800" b="1" kern="0" dirty="0">
                  <a:solidFill>
                    <a:srgbClr val="0070C0"/>
                  </a:solidFill>
                  <a:latin typeface="Courier New" panose="02070309020205020404" pitchFamily="49" charset="0"/>
                  <a:cs typeface="Courier New" panose="02070309020205020404" pitchFamily="49" charset="0"/>
                </a:rPr>
                <a:t>PART</a:t>
              </a:r>
              <a:endParaRPr lang="en-US" sz="1800" dirty="0">
                <a:solidFill>
                  <a:srgbClr val="0070C0"/>
                </a:solidFill>
              </a:endParaRPr>
            </a:p>
          </p:txBody>
        </p:sp>
        <p:grpSp>
          <p:nvGrpSpPr>
            <p:cNvPr id="217" name="Group 216">
              <a:extLst>
                <a:ext uri="{FF2B5EF4-FFF2-40B4-BE49-F238E27FC236}">
                  <a16:creationId xmlns:a16="http://schemas.microsoft.com/office/drawing/2014/main" id="{941CA9B4-7206-4EE7-B74B-B5298423BA6E}"/>
                </a:ext>
              </a:extLst>
            </p:cNvPr>
            <p:cNvGrpSpPr/>
            <p:nvPr/>
          </p:nvGrpSpPr>
          <p:grpSpPr>
            <a:xfrm>
              <a:off x="4000381" y="4552890"/>
              <a:ext cx="800219" cy="552510"/>
              <a:chOff x="2133600" y="4400490"/>
              <a:chExt cx="800219" cy="552510"/>
            </a:xfrm>
          </p:grpSpPr>
          <p:sp>
            <p:nvSpPr>
              <p:cNvPr id="218" name="Freeform: Shape 217">
                <a:extLst>
                  <a:ext uri="{FF2B5EF4-FFF2-40B4-BE49-F238E27FC236}">
                    <a16:creationId xmlns:a16="http://schemas.microsoft.com/office/drawing/2014/main" id="{52F57798-419E-423B-84D8-99175F9A01D3}"/>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19" name="Rectangle 218">
                <a:extLst>
                  <a:ext uri="{FF2B5EF4-FFF2-40B4-BE49-F238E27FC236}">
                    <a16:creationId xmlns:a16="http://schemas.microsoft.com/office/drawing/2014/main" id="{64EF8954-0F9C-42EC-BA67-7FE60B4753F3}"/>
                  </a:ext>
                </a:extLst>
              </p:cNvPr>
              <p:cNvSpPr/>
              <p:nvPr/>
            </p:nvSpPr>
            <p:spPr>
              <a:xfrm>
                <a:off x="2133600" y="4400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case</a:t>
                </a:r>
                <a:endParaRPr lang="en-US" sz="1800" dirty="0">
                  <a:solidFill>
                    <a:srgbClr val="0070C0"/>
                  </a:solidFill>
                </a:endParaRPr>
              </a:p>
            </p:txBody>
          </p:sp>
        </p:grpSp>
      </p:grpSp>
      <p:grpSp>
        <p:nvGrpSpPr>
          <p:cNvPr id="222" name="Group 221">
            <a:extLst>
              <a:ext uri="{FF2B5EF4-FFF2-40B4-BE49-F238E27FC236}">
                <a16:creationId xmlns:a16="http://schemas.microsoft.com/office/drawing/2014/main" id="{2D38D0BD-3D73-4E22-9324-B33413859AA3}"/>
              </a:ext>
            </a:extLst>
          </p:cNvPr>
          <p:cNvGrpSpPr/>
          <p:nvPr/>
        </p:nvGrpSpPr>
        <p:grpSpPr>
          <a:xfrm>
            <a:off x="3886199" y="4011399"/>
            <a:ext cx="3352801" cy="1222826"/>
            <a:chOff x="5504330" y="3657600"/>
            <a:chExt cx="1658470" cy="1091508"/>
          </a:xfrm>
        </p:grpSpPr>
        <p:sp>
          <p:nvSpPr>
            <p:cNvPr id="220" name="Freeform: Shape 219">
              <a:extLst>
                <a:ext uri="{FF2B5EF4-FFF2-40B4-BE49-F238E27FC236}">
                  <a16:creationId xmlns:a16="http://schemas.microsoft.com/office/drawing/2014/main" id="{B7E512F0-DC32-43DA-B623-31F0510F9646}"/>
                </a:ext>
              </a:extLst>
            </p:cNvPr>
            <p:cNvSpPr/>
            <p:nvPr/>
          </p:nvSpPr>
          <p:spPr>
            <a:xfrm>
              <a:off x="5504330" y="3939601"/>
              <a:ext cx="1658470" cy="809507"/>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dirty="0">
                <a:solidFill>
                  <a:schemeClr val="tx1"/>
                </a:solidFill>
              </a:endParaRPr>
            </a:p>
          </p:txBody>
        </p:sp>
        <p:sp>
          <p:nvSpPr>
            <p:cNvPr id="221" name="Rectangle 220">
              <a:extLst>
                <a:ext uri="{FF2B5EF4-FFF2-40B4-BE49-F238E27FC236}">
                  <a16:creationId xmlns:a16="http://schemas.microsoft.com/office/drawing/2014/main" id="{7DA9A0A7-6473-4113-B761-FFE5590A3767}"/>
                </a:ext>
              </a:extLst>
            </p:cNvPr>
            <p:cNvSpPr/>
            <p:nvPr/>
          </p:nvSpPr>
          <p:spPr>
            <a:xfrm>
              <a:off x="5835280" y="3657600"/>
              <a:ext cx="954107" cy="400110"/>
            </a:xfrm>
            <a:prstGeom prst="rect">
              <a:avLst/>
            </a:prstGeom>
          </p:spPr>
          <p:txBody>
            <a:bodyPr wrap="none">
              <a:spAutoFit/>
            </a:bodyPr>
            <a:lstStyle/>
            <a:p>
              <a:r>
                <a:rPr lang="en-US" b="1" kern="0" dirty="0" err="1">
                  <a:solidFill>
                    <a:srgbClr val="0070C0"/>
                  </a:solidFill>
                  <a:latin typeface="Courier New" panose="02070309020205020404" pitchFamily="49" charset="0"/>
                  <a:cs typeface="Courier New" panose="02070309020205020404" pitchFamily="49" charset="0"/>
                </a:rPr>
                <a:t>nsubj</a:t>
              </a:r>
              <a:endParaRPr lang="en-US" sz="1800" dirty="0">
                <a:solidFill>
                  <a:srgbClr val="0070C0"/>
                </a:solidFill>
              </a:endParaRPr>
            </a:p>
          </p:txBody>
        </p:sp>
      </p:grpSp>
      <p:grpSp>
        <p:nvGrpSpPr>
          <p:cNvPr id="238" name="Group 237">
            <a:extLst>
              <a:ext uri="{FF2B5EF4-FFF2-40B4-BE49-F238E27FC236}">
                <a16:creationId xmlns:a16="http://schemas.microsoft.com/office/drawing/2014/main" id="{217C028C-7B29-457E-B574-3CDB7C4DA772}"/>
              </a:ext>
            </a:extLst>
          </p:cNvPr>
          <p:cNvGrpSpPr/>
          <p:nvPr/>
        </p:nvGrpSpPr>
        <p:grpSpPr>
          <a:xfrm>
            <a:off x="7391400" y="4700825"/>
            <a:ext cx="1486020" cy="857310"/>
            <a:chOff x="7391400" y="4572000"/>
            <a:chExt cx="1486020" cy="857310"/>
          </a:xfrm>
        </p:grpSpPr>
        <p:sp>
          <p:nvSpPr>
            <p:cNvPr id="205" name="Rectangle 204">
              <a:extLst>
                <a:ext uri="{FF2B5EF4-FFF2-40B4-BE49-F238E27FC236}">
                  <a16:creationId xmlns:a16="http://schemas.microsoft.com/office/drawing/2014/main" id="{20A525DE-E7CB-4115-8F48-F9E218EA2EA6}"/>
                </a:ext>
              </a:extLst>
            </p:cNvPr>
            <p:cNvSpPr/>
            <p:nvPr/>
          </p:nvSpPr>
          <p:spPr>
            <a:xfrm>
              <a:off x="8077201" y="502920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PART</a:t>
              </a:r>
              <a:endParaRPr lang="en-US" dirty="0">
                <a:solidFill>
                  <a:srgbClr val="0070C0"/>
                </a:solidFill>
              </a:endParaRPr>
            </a:p>
          </p:txBody>
        </p:sp>
        <p:grpSp>
          <p:nvGrpSpPr>
            <p:cNvPr id="225" name="Group 224">
              <a:extLst>
                <a:ext uri="{FF2B5EF4-FFF2-40B4-BE49-F238E27FC236}">
                  <a16:creationId xmlns:a16="http://schemas.microsoft.com/office/drawing/2014/main" id="{F8CCCF4C-67B2-4C2D-8FE9-546471E032BC}"/>
                </a:ext>
              </a:extLst>
            </p:cNvPr>
            <p:cNvGrpSpPr/>
            <p:nvPr/>
          </p:nvGrpSpPr>
          <p:grpSpPr>
            <a:xfrm>
              <a:off x="7391400" y="4572000"/>
              <a:ext cx="800219" cy="552510"/>
              <a:chOff x="2133600" y="4400490"/>
              <a:chExt cx="800219" cy="552510"/>
            </a:xfrm>
          </p:grpSpPr>
          <p:sp>
            <p:nvSpPr>
              <p:cNvPr id="226" name="Freeform: Shape 225">
                <a:extLst>
                  <a:ext uri="{FF2B5EF4-FFF2-40B4-BE49-F238E27FC236}">
                    <a16:creationId xmlns:a16="http://schemas.microsoft.com/office/drawing/2014/main" id="{0270A262-ED5E-4A1E-82F4-DFD16B0F6A30}"/>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27" name="Rectangle 226">
                <a:extLst>
                  <a:ext uri="{FF2B5EF4-FFF2-40B4-BE49-F238E27FC236}">
                    <a16:creationId xmlns:a16="http://schemas.microsoft.com/office/drawing/2014/main" id="{39321851-D759-45A8-8A69-991F77DAE19C}"/>
                  </a:ext>
                </a:extLst>
              </p:cNvPr>
              <p:cNvSpPr/>
              <p:nvPr/>
            </p:nvSpPr>
            <p:spPr>
              <a:xfrm>
                <a:off x="2133600" y="4400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case</a:t>
                </a:r>
                <a:endParaRPr lang="en-US" sz="1800" dirty="0">
                  <a:solidFill>
                    <a:srgbClr val="0070C0"/>
                  </a:solidFill>
                </a:endParaRPr>
              </a:p>
            </p:txBody>
          </p:sp>
        </p:grpSp>
      </p:grpSp>
      <p:grpSp>
        <p:nvGrpSpPr>
          <p:cNvPr id="237" name="Group 236">
            <a:extLst>
              <a:ext uri="{FF2B5EF4-FFF2-40B4-BE49-F238E27FC236}">
                <a16:creationId xmlns:a16="http://schemas.microsoft.com/office/drawing/2014/main" id="{B79EDE19-DE3E-4EE4-83FE-48FF33ECEF32}"/>
              </a:ext>
            </a:extLst>
          </p:cNvPr>
          <p:cNvGrpSpPr/>
          <p:nvPr/>
        </p:nvGrpSpPr>
        <p:grpSpPr>
          <a:xfrm>
            <a:off x="5588501" y="4548425"/>
            <a:ext cx="1345699" cy="990600"/>
            <a:chOff x="5588501" y="4419600"/>
            <a:chExt cx="1345699" cy="990600"/>
          </a:xfrm>
        </p:grpSpPr>
        <p:sp>
          <p:nvSpPr>
            <p:cNvPr id="214" name="Rectangle 213">
              <a:extLst>
                <a:ext uri="{FF2B5EF4-FFF2-40B4-BE49-F238E27FC236}">
                  <a16:creationId xmlns:a16="http://schemas.microsoft.com/office/drawing/2014/main" id="{619CFAB8-50BC-4A98-A676-7C30CFD5F71E}"/>
                </a:ext>
              </a:extLst>
            </p:cNvPr>
            <p:cNvSpPr/>
            <p:nvPr/>
          </p:nvSpPr>
          <p:spPr>
            <a:xfrm>
              <a:off x="5588501" y="5040868"/>
              <a:ext cx="736100" cy="369332"/>
            </a:xfrm>
            <a:prstGeom prst="rect">
              <a:avLst/>
            </a:prstGeom>
          </p:spPr>
          <p:txBody>
            <a:bodyPr wrap="none">
              <a:spAutoFit/>
            </a:bodyPr>
            <a:lstStyle/>
            <a:p>
              <a:r>
                <a:rPr lang="en-US" sz="1800" b="1" kern="0" dirty="0">
                  <a:solidFill>
                    <a:srgbClr val="0070C0"/>
                  </a:solidFill>
                  <a:latin typeface="Courier New" panose="02070309020205020404" pitchFamily="49" charset="0"/>
                  <a:cs typeface="Courier New" panose="02070309020205020404" pitchFamily="49" charset="0"/>
                </a:rPr>
                <a:t>VERB</a:t>
              </a:r>
              <a:endParaRPr lang="en-US" sz="1800" dirty="0">
                <a:solidFill>
                  <a:srgbClr val="0070C0"/>
                </a:solidFill>
              </a:endParaRPr>
            </a:p>
          </p:txBody>
        </p:sp>
        <p:sp>
          <p:nvSpPr>
            <p:cNvPr id="229" name="Freeform: Shape 228">
              <a:extLst>
                <a:ext uri="{FF2B5EF4-FFF2-40B4-BE49-F238E27FC236}">
                  <a16:creationId xmlns:a16="http://schemas.microsoft.com/office/drawing/2014/main" id="{740CA5B0-E0D4-405F-9CD4-57B5891C2B6D}"/>
                </a:ext>
              </a:extLst>
            </p:cNvPr>
            <p:cNvSpPr/>
            <p:nvPr/>
          </p:nvSpPr>
          <p:spPr>
            <a:xfrm>
              <a:off x="6140824" y="4769288"/>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30" name="Rectangle 229">
              <a:extLst>
                <a:ext uri="{FF2B5EF4-FFF2-40B4-BE49-F238E27FC236}">
                  <a16:creationId xmlns:a16="http://schemas.microsoft.com/office/drawing/2014/main" id="{DF12D7C7-C2B2-4752-A6EC-63770F4ABA07}"/>
                </a:ext>
              </a:extLst>
            </p:cNvPr>
            <p:cNvSpPr/>
            <p:nvPr/>
          </p:nvSpPr>
          <p:spPr>
            <a:xfrm>
              <a:off x="6243918" y="4419600"/>
              <a:ext cx="646331"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cop</a:t>
              </a:r>
              <a:endParaRPr lang="en-US" sz="1800" dirty="0">
                <a:solidFill>
                  <a:srgbClr val="0070C0"/>
                </a:solidFill>
              </a:endParaRPr>
            </a:p>
          </p:txBody>
        </p:sp>
      </p:grpSp>
      <p:sp>
        <p:nvSpPr>
          <p:cNvPr id="240" name="Rectangle 239">
            <a:extLst>
              <a:ext uri="{FF2B5EF4-FFF2-40B4-BE49-F238E27FC236}">
                <a16:creationId xmlns:a16="http://schemas.microsoft.com/office/drawing/2014/main" id="{3BC60227-7B24-43DF-9A44-DE9122B91CFC}"/>
              </a:ext>
            </a:extLst>
          </p:cNvPr>
          <p:cNvSpPr/>
          <p:nvPr/>
        </p:nvSpPr>
        <p:spPr>
          <a:xfrm>
            <a:off x="4348062" y="5553670"/>
            <a:ext cx="1290738" cy="461665"/>
          </a:xfrm>
          <a:prstGeom prst="rect">
            <a:avLst/>
          </a:prstGeom>
        </p:spPr>
        <p:txBody>
          <a:bodyPr wrap="none">
            <a:spAutoFit/>
          </a:bodyPr>
          <a:lstStyle/>
          <a:p>
            <a:r>
              <a:rPr lang="en-US" sz="2400" b="1" kern="0" dirty="0">
                <a:solidFill>
                  <a:srgbClr val="FF0000"/>
                </a:solidFill>
                <a:latin typeface="Courier New" panose="02070309020205020404" pitchFamily="49" charset="0"/>
                <a:cs typeface="Courier New" panose="02070309020205020404" pitchFamily="49" charset="0"/>
              </a:rPr>
              <a:t>-</a:t>
            </a:r>
            <a:r>
              <a:rPr lang="en-US" sz="2400" b="1" kern="0" dirty="0" err="1">
                <a:solidFill>
                  <a:srgbClr val="FF0000"/>
                </a:solidFill>
                <a:latin typeface="Courier New" panose="02070309020205020404" pitchFamily="49" charset="0"/>
                <a:cs typeface="Courier New" panose="02070309020205020404" pitchFamily="49" charset="0"/>
              </a:rPr>
              <a:t>ation</a:t>
            </a:r>
            <a:endParaRPr lang="en-US" dirty="0"/>
          </a:p>
        </p:txBody>
      </p:sp>
      <p:sp>
        <p:nvSpPr>
          <p:cNvPr id="242" name="Rectangle 241">
            <a:extLst>
              <a:ext uri="{FF2B5EF4-FFF2-40B4-BE49-F238E27FC236}">
                <a16:creationId xmlns:a16="http://schemas.microsoft.com/office/drawing/2014/main" id="{C6AAF3A1-1DC0-43BD-9EC2-ACDDF548DE93}"/>
              </a:ext>
            </a:extLst>
          </p:cNvPr>
          <p:cNvSpPr/>
          <p:nvPr/>
        </p:nvSpPr>
        <p:spPr>
          <a:xfrm>
            <a:off x="2494643" y="5553670"/>
            <a:ext cx="553357" cy="461665"/>
          </a:xfrm>
          <a:prstGeom prst="rect">
            <a:avLst/>
          </a:prstGeom>
        </p:spPr>
        <p:txBody>
          <a:bodyPr wrap="none">
            <a:spAutoFit/>
          </a:bodyPr>
          <a:lstStyle/>
          <a:p>
            <a:r>
              <a:rPr lang="en-US" sz="2400" b="1" kern="0" dirty="0">
                <a:solidFill>
                  <a:srgbClr val="FF0000"/>
                </a:solidFill>
                <a:latin typeface="Courier New" panose="02070309020205020404" pitchFamily="49" charset="0"/>
                <a:cs typeface="Courier New" panose="02070309020205020404" pitchFamily="49" charset="0"/>
              </a:rPr>
              <a:t>’s</a:t>
            </a:r>
            <a:endParaRPr lang="en-US" dirty="0"/>
          </a:p>
        </p:txBody>
      </p:sp>
      <p:sp>
        <p:nvSpPr>
          <p:cNvPr id="244" name="Rectangle 243">
            <a:extLst>
              <a:ext uri="{FF2B5EF4-FFF2-40B4-BE49-F238E27FC236}">
                <a16:creationId xmlns:a16="http://schemas.microsoft.com/office/drawing/2014/main" id="{635A8B1C-38D7-4C70-97A9-23FC1AA550BE}"/>
              </a:ext>
            </a:extLst>
          </p:cNvPr>
          <p:cNvSpPr/>
          <p:nvPr/>
        </p:nvSpPr>
        <p:spPr>
          <a:xfrm>
            <a:off x="7993353" y="5558135"/>
            <a:ext cx="922047" cy="461665"/>
          </a:xfrm>
          <a:prstGeom prst="rect">
            <a:avLst/>
          </a:prstGeom>
        </p:spPr>
        <p:txBody>
          <a:bodyPr wrap="none">
            <a:spAutoFit/>
          </a:bodyPr>
          <a:lstStyle/>
          <a:p>
            <a:r>
              <a:rPr lang="en-US" sz="2400" b="1" kern="0" dirty="0">
                <a:solidFill>
                  <a:srgbClr val="FF0000"/>
                </a:solidFill>
                <a:latin typeface="Courier New" panose="02070309020205020404" pitchFamily="49" charset="0"/>
                <a:cs typeface="Courier New" panose="02070309020205020404" pitchFamily="49" charset="0"/>
              </a:rPr>
              <a:t>-</a:t>
            </a:r>
            <a:r>
              <a:rPr lang="en-US" sz="2400" b="1" kern="0" dirty="0" err="1">
                <a:solidFill>
                  <a:srgbClr val="FF0000"/>
                </a:solidFill>
                <a:latin typeface="Courier New" panose="02070309020205020404" pitchFamily="49" charset="0"/>
                <a:cs typeface="Courier New" panose="02070309020205020404" pitchFamily="49" charset="0"/>
              </a:rPr>
              <a:t>ing</a:t>
            </a:r>
            <a:endParaRPr lang="en-US" dirty="0"/>
          </a:p>
        </p:txBody>
      </p:sp>
    </p:spTree>
    <p:extLst>
      <p:ext uri="{BB962C8B-B14F-4D97-AF65-F5344CB8AC3E}">
        <p14:creationId xmlns:p14="http://schemas.microsoft.com/office/powerpoint/2010/main" val="51477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8"/>
                                        </p:tgtEl>
                                        <p:attrNameLst>
                                          <p:attrName>style.visibility</p:attrName>
                                        </p:attrNameLst>
                                      </p:cBhvr>
                                      <p:to>
                                        <p:strVal val="visible"/>
                                      </p:to>
                                    </p:set>
                                    <p:animEffect transition="in" filter="wipe(left)">
                                      <p:cBhvr>
                                        <p:cTn id="15" dur="500"/>
                                        <p:tgtEl>
                                          <p:spTgt spid="19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3"/>
                                        </p:tgtEl>
                                        <p:attrNameLst>
                                          <p:attrName>style.visibility</p:attrName>
                                        </p:attrNameLst>
                                      </p:cBhvr>
                                      <p:to>
                                        <p:strVal val="visible"/>
                                      </p:to>
                                    </p:set>
                                  </p:childTnLst>
                                </p:cTn>
                              </p:par>
                              <p:par>
                                <p:cTn id="24" presetID="1" presetClass="entr" presetSubtype="0" fill="hold" grpId="1" nodeType="withEffect">
                                  <p:stCondLst>
                                    <p:cond delay="0"/>
                                  </p:stCondLst>
                                  <p:childTnLst>
                                    <p:set>
                                      <p:cBhvr>
                                        <p:cTn id="25" dur="1" fill="hold">
                                          <p:stCondLst>
                                            <p:cond delay="0"/>
                                          </p:stCondLst>
                                        </p:cTn>
                                        <p:tgtEl>
                                          <p:spTgt spid="242"/>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240"/>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244"/>
                                        </p:tgtEl>
                                        <p:attrNameLst>
                                          <p:attrName>style.visibility</p:attrName>
                                        </p:attrNameLst>
                                      </p:cBhvr>
                                      <p:to>
                                        <p:strVal val="visible"/>
                                      </p:to>
                                    </p:set>
                                  </p:childTnLst>
                                </p:cTn>
                              </p:par>
                              <p:par>
                                <p:cTn id="30" presetID="63" presetClass="path" presetSubtype="0" accel="50000" decel="50000" fill="hold" grpId="0" nodeType="withEffect">
                                  <p:stCondLst>
                                    <p:cond delay="0"/>
                                  </p:stCondLst>
                                  <p:childTnLst>
                                    <p:animMotion origin="layout" path="M -0.01771 2.96296E-6 L -1.38889E-6 2.96296E-6 " pathEditMode="relative" rAng="0" ptsTypes="AA">
                                      <p:cBhvr>
                                        <p:cTn id="31" dur="2000" fill="hold"/>
                                        <p:tgtEl>
                                          <p:spTgt spid="242"/>
                                        </p:tgtEl>
                                        <p:attrNameLst>
                                          <p:attrName>ppt_x</p:attrName>
                                          <p:attrName>ppt_y</p:attrName>
                                        </p:attrNameLst>
                                      </p:cBhvr>
                                      <p:rCtr x="885" y="0"/>
                                    </p:animMotion>
                                  </p:childTnLst>
                                </p:cTn>
                              </p:par>
                              <p:par>
                                <p:cTn id="32" presetID="63" presetClass="path" presetSubtype="0" accel="50000" decel="50000" fill="hold" grpId="0" nodeType="withEffect">
                                  <p:stCondLst>
                                    <p:cond delay="0"/>
                                  </p:stCondLst>
                                  <p:childTnLst>
                                    <p:animMotion origin="layout" path="M -0.04167 2.96296E-6 L 3.05556E-6 2.96296E-6 " pathEditMode="relative" rAng="0" ptsTypes="AA">
                                      <p:cBhvr>
                                        <p:cTn id="33" dur="2000" fill="hold"/>
                                        <p:tgtEl>
                                          <p:spTgt spid="240"/>
                                        </p:tgtEl>
                                        <p:attrNameLst>
                                          <p:attrName>ppt_x</p:attrName>
                                          <p:attrName>ppt_y</p:attrName>
                                        </p:attrNameLst>
                                      </p:cBhvr>
                                      <p:rCtr x="2083" y="0"/>
                                    </p:animMotion>
                                  </p:childTnLst>
                                </p:cTn>
                              </p:par>
                              <p:par>
                                <p:cTn id="34" presetID="63" presetClass="path" presetSubtype="0" accel="50000" decel="50000" fill="hold" grpId="0" nodeType="withEffect">
                                  <p:stCondLst>
                                    <p:cond delay="0"/>
                                  </p:stCondLst>
                                  <p:childTnLst>
                                    <p:animMotion origin="layout" path="M -0.06129 -1.48148E-6 L -0.00087 -1.48148E-6 " pathEditMode="relative" rAng="0" ptsTypes="AA">
                                      <p:cBhvr>
                                        <p:cTn id="35" dur="2000" fill="hold"/>
                                        <p:tgtEl>
                                          <p:spTgt spid="244"/>
                                        </p:tgtEl>
                                        <p:attrNameLst>
                                          <p:attrName>ppt_x</p:attrName>
                                          <p:attrName>ppt_y</p:attrName>
                                        </p:attrNameLst>
                                      </p:cBhvr>
                                      <p:rCtr x="3021" y="0"/>
                                    </p:animMotion>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4"/>
                                        </p:tgtEl>
                                        <p:attrNameLst>
                                          <p:attrName>style.visibility</p:attrName>
                                        </p:attrNameLst>
                                      </p:cBhvr>
                                      <p:to>
                                        <p:strVal val="visible"/>
                                      </p:to>
                                    </p:set>
                                    <p:animEffect transition="in" filter="wipe(down)">
                                      <p:cBhvr>
                                        <p:cTn id="40" dur="500"/>
                                        <p:tgtEl>
                                          <p:spTgt spid="204"/>
                                        </p:tgtEl>
                                      </p:cBhvr>
                                    </p:animEffect>
                                  </p:childTnLst>
                                </p:cTn>
                              </p:par>
                            </p:childTnLst>
                          </p:cTn>
                        </p:par>
                        <p:par>
                          <p:cTn id="41" fill="hold">
                            <p:stCondLst>
                              <p:cond delay="500"/>
                            </p:stCondLst>
                            <p:childTnLst>
                              <p:par>
                                <p:cTn id="42" presetID="22" presetClass="entr" presetSubtype="2" fill="hold" nodeType="afterEffect">
                                  <p:stCondLst>
                                    <p:cond delay="0"/>
                                  </p:stCondLst>
                                  <p:childTnLst>
                                    <p:set>
                                      <p:cBhvr>
                                        <p:cTn id="43" dur="1" fill="hold">
                                          <p:stCondLst>
                                            <p:cond delay="0"/>
                                          </p:stCondLst>
                                        </p:cTn>
                                        <p:tgtEl>
                                          <p:spTgt spid="222"/>
                                        </p:tgtEl>
                                        <p:attrNameLst>
                                          <p:attrName>style.visibility</p:attrName>
                                        </p:attrNameLst>
                                      </p:cBhvr>
                                      <p:to>
                                        <p:strVal val="visible"/>
                                      </p:to>
                                    </p:set>
                                    <p:animEffect transition="in" filter="wipe(right)">
                                      <p:cBhvr>
                                        <p:cTn id="44" dur="500"/>
                                        <p:tgtEl>
                                          <p:spTgt spid="2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01"/>
                                        </p:tgtEl>
                                        <p:attrNameLst>
                                          <p:attrName>style.visibility</p:attrName>
                                        </p:attrNameLst>
                                      </p:cBhvr>
                                      <p:to>
                                        <p:strVal val="visible"/>
                                      </p:to>
                                    </p:set>
                                    <p:animEffect transition="in" filter="wipe(down)">
                                      <p:cBhvr>
                                        <p:cTn id="49" dur="500"/>
                                        <p:tgtEl>
                                          <p:spTgt spid="201"/>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232"/>
                                        </p:tgtEl>
                                        <p:attrNameLst>
                                          <p:attrName>style.visibility</p:attrName>
                                        </p:attrNameLst>
                                      </p:cBhvr>
                                      <p:to>
                                        <p:strVal val="visible"/>
                                      </p:to>
                                    </p:set>
                                    <p:animEffect transition="in" filter="wipe(right)">
                                      <p:cBhvr>
                                        <p:cTn id="53" dur="500"/>
                                        <p:tgtEl>
                                          <p:spTgt spid="2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00"/>
                                        </p:tgtEl>
                                        <p:attrNameLst>
                                          <p:attrName>style.visibility</p:attrName>
                                        </p:attrNameLst>
                                      </p:cBhvr>
                                      <p:to>
                                        <p:strVal val="visible"/>
                                      </p:to>
                                    </p:set>
                                    <p:animEffect transition="in" filter="wipe(down)">
                                      <p:cBhvr>
                                        <p:cTn id="58" dur="500"/>
                                        <p:tgtEl>
                                          <p:spTgt spid="200"/>
                                        </p:tgtEl>
                                      </p:cBhvr>
                                    </p:animEffect>
                                  </p:childTnLst>
                                </p:cTn>
                              </p:par>
                            </p:childTnLst>
                          </p:cTn>
                        </p:par>
                        <p:par>
                          <p:cTn id="59" fill="hold">
                            <p:stCondLst>
                              <p:cond delay="500"/>
                            </p:stCondLst>
                            <p:childTnLst>
                              <p:par>
                                <p:cTn id="60" presetID="22" presetClass="entr" presetSubtype="2" fill="hold" nodeType="afterEffect">
                                  <p:stCondLst>
                                    <p:cond delay="0"/>
                                  </p:stCondLst>
                                  <p:childTnLst>
                                    <p:set>
                                      <p:cBhvr>
                                        <p:cTn id="61" dur="1" fill="hold">
                                          <p:stCondLst>
                                            <p:cond delay="0"/>
                                          </p:stCondLst>
                                        </p:cTn>
                                        <p:tgtEl>
                                          <p:spTgt spid="234"/>
                                        </p:tgtEl>
                                        <p:attrNameLst>
                                          <p:attrName>style.visibility</p:attrName>
                                        </p:attrNameLst>
                                      </p:cBhvr>
                                      <p:to>
                                        <p:strVal val="visible"/>
                                      </p:to>
                                    </p:set>
                                    <p:animEffect transition="in" filter="wipe(right)">
                                      <p:cBhvr>
                                        <p:cTn id="62" dur="500"/>
                                        <p:tgtEl>
                                          <p:spTgt spid="2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35"/>
                                        </p:tgtEl>
                                        <p:attrNameLst>
                                          <p:attrName>style.visibility</p:attrName>
                                        </p:attrNameLst>
                                      </p:cBhvr>
                                      <p:to>
                                        <p:strVal val="visible"/>
                                      </p:to>
                                    </p:set>
                                    <p:animEffect transition="in" filter="wipe(left)">
                                      <p:cBhvr>
                                        <p:cTn id="67" dur="500"/>
                                        <p:tgtEl>
                                          <p:spTgt spid="235"/>
                                        </p:tgtEl>
                                      </p:cBhvr>
                                    </p:animEffect>
                                  </p:childTnLst>
                                </p:cTn>
                              </p:par>
                              <p:par>
                                <p:cTn id="68" presetID="22" presetClass="entr" presetSubtype="8" fill="hold" nodeType="withEffect">
                                  <p:stCondLst>
                                    <p:cond delay="0"/>
                                  </p:stCondLst>
                                  <p:childTnLst>
                                    <p:set>
                                      <p:cBhvr>
                                        <p:cTn id="69" dur="1" fill="hold">
                                          <p:stCondLst>
                                            <p:cond delay="0"/>
                                          </p:stCondLst>
                                        </p:cTn>
                                        <p:tgtEl>
                                          <p:spTgt spid="236"/>
                                        </p:tgtEl>
                                        <p:attrNameLst>
                                          <p:attrName>style.visibility</p:attrName>
                                        </p:attrNameLst>
                                      </p:cBhvr>
                                      <p:to>
                                        <p:strVal val="visible"/>
                                      </p:to>
                                    </p:set>
                                    <p:animEffect transition="in" filter="wipe(left)">
                                      <p:cBhvr>
                                        <p:cTn id="70" dur="500"/>
                                        <p:tgtEl>
                                          <p:spTgt spid="236"/>
                                        </p:tgtEl>
                                      </p:cBhvr>
                                    </p:animEffect>
                                  </p:childTnLst>
                                </p:cTn>
                              </p:par>
                              <p:par>
                                <p:cTn id="71" presetID="22" presetClass="entr" presetSubtype="2" fill="hold" nodeType="withEffect">
                                  <p:stCondLst>
                                    <p:cond delay="0"/>
                                  </p:stCondLst>
                                  <p:childTnLst>
                                    <p:set>
                                      <p:cBhvr>
                                        <p:cTn id="72" dur="1" fill="hold">
                                          <p:stCondLst>
                                            <p:cond delay="0"/>
                                          </p:stCondLst>
                                        </p:cTn>
                                        <p:tgtEl>
                                          <p:spTgt spid="237"/>
                                        </p:tgtEl>
                                        <p:attrNameLst>
                                          <p:attrName>style.visibility</p:attrName>
                                        </p:attrNameLst>
                                      </p:cBhvr>
                                      <p:to>
                                        <p:strVal val="visible"/>
                                      </p:to>
                                    </p:set>
                                    <p:animEffect transition="in" filter="wipe(right)">
                                      <p:cBhvr>
                                        <p:cTn id="73" dur="500"/>
                                        <p:tgtEl>
                                          <p:spTgt spid="237"/>
                                        </p:tgtEl>
                                      </p:cBhvr>
                                    </p:animEffect>
                                  </p:childTnLst>
                                </p:cTn>
                              </p:par>
                              <p:par>
                                <p:cTn id="74" presetID="22" presetClass="entr" presetSubtype="8" fill="hold" nodeType="withEffect">
                                  <p:stCondLst>
                                    <p:cond delay="0"/>
                                  </p:stCondLst>
                                  <p:childTnLst>
                                    <p:set>
                                      <p:cBhvr>
                                        <p:cTn id="75" dur="1" fill="hold">
                                          <p:stCondLst>
                                            <p:cond delay="0"/>
                                          </p:stCondLst>
                                        </p:cTn>
                                        <p:tgtEl>
                                          <p:spTgt spid="238"/>
                                        </p:tgtEl>
                                        <p:attrNameLst>
                                          <p:attrName>style.visibility</p:attrName>
                                        </p:attrNameLst>
                                      </p:cBhvr>
                                      <p:to>
                                        <p:strVal val="visible"/>
                                      </p:to>
                                    </p:set>
                                    <p:animEffect transition="in" filter="wipe(left)">
                                      <p:cBhvr>
                                        <p:cTn id="76"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3" grpId="0"/>
      <p:bldP spid="122" grpId="0"/>
      <p:bldP spid="200" grpId="0"/>
      <p:bldP spid="201" grpId="0"/>
      <p:bldP spid="204" grpId="0"/>
      <p:bldP spid="240" grpId="0"/>
      <p:bldP spid="240" grpId="1"/>
      <p:bldP spid="242" grpId="0"/>
      <p:bldP spid="242" grpId="1"/>
      <p:bldP spid="244" grpId="0"/>
      <p:bldP spid="24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3600" dirty="0">
                <a:solidFill>
                  <a:srgbClr val="FFFF00"/>
                </a:solidFill>
              </a:rPr>
              <a:t>Fine-grained</a:t>
            </a:r>
            <a:r>
              <a:rPr lang="en-US" altLang="zh-CN" sz="3600" dirty="0"/>
              <a:t> Syntactic Typology (of </a:t>
            </a:r>
            <a:r>
              <a:rPr lang="en-US" sz="3600" dirty="0"/>
              <a:t>Hindi</a:t>
            </a:r>
            <a:r>
              <a:rPr lang="en-US" altLang="zh-CN" sz="3600" dirty="0"/>
              <a:t>)</a:t>
            </a:r>
            <a:endParaRPr lang="en-US" sz="3600"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prstClr val="white">
                  <a:tint val="75000"/>
                </a:prstClr>
              </a:solidFill>
              <a:effectLst/>
              <a:uLnTx/>
              <a:uFillTx/>
              <a:latin typeface="Calibri" charset="0"/>
              <a:ea typeface="ＭＳ Ｐゴシック" charset="0"/>
              <a:cs typeface="Arial" panose="020B0604020202020204" pitchFamily="34" charset="0"/>
            </a:endParaRPr>
          </a:p>
        </p:txBody>
      </p:sp>
      <p:sp>
        <p:nvSpPr>
          <p:cNvPr id="5" name="Rectangle 4"/>
          <p:cNvSpPr/>
          <p:nvPr/>
        </p:nvSpPr>
        <p:spPr>
          <a:xfrm>
            <a:off x="549045" y="1323474"/>
            <a:ext cx="2688685"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Subject-Object-Verb</a:t>
            </a:r>
          </a:p>
        </p:txBody>
      </p:sp>
      <p:sp>
        <p:nvSpPr>
          <p:cNvPr id="31"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grpSp>
        <p:nvGrpSpPr>
          <p:cNvPr id="47" name="Group 46"/>
          <p:cNvGrpSpPr/>
          <p:nvPr/>
        </p:nvGrpSpPr>
        <p:grpSpPr>
          <a:xfrm>
            <a:off x="1898004" y="2154490"/>
            <a:ext cx="1119998" cy="1559229"/>
            <a:chOff x="1811385" y="2623157"/>
            <a:chExt cx="1119998" cy="1559229"/>
          </a:xfrm>
          <a:effectLst>
            <a:outerShdw blurRad="50800" dist="50800" dir="5400000" algn="ctr" rotWithShape="0">
              <a:srgbClr val="000000"/>
            </a:outerShdw>
          </a:effectLst>
        </p:grpSpPr>
        <p:sp>
          <p:nvSpPr>
            <p:cNvPr id="43" name="Rectangle 42"/>
            <p:cNvSpPr/>
            <p:nvPr/>
          </p:nvSpPr>
          <p:spPr>
            <a:xfrm>
              <a:off x="1939214" y="2623157"/>
              <a:ext cx="86433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nsubj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44" name="Circular Arrow 43"/>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grpSp>
        <p:nvGrpSpPr>
          <p:cNvPr id="49" name="Group 48"/>
          <p:cNvGrpSpPr/>
          <p:nvPr/>
        </p:nvGrpSpPr>
        <p:grpSpPr>
          <a:xfrm>
            <a:off x="1898004" y="4045891"/>
            <a:ext cx="1119998" cy="1559229"/>
            <a:chOff x="1811385" y="2623157"/>
            <a:chExt cx="1119998" cy="1559229"/>
          </a:xfrm>
        </p:grpSpPr>
        <p:sp>
          <p:nvSpPr>
            <p:cNvPr id="50" name="Rectangle 49"/>
            <p:cNvSpPr/>
            <p:nvPr/>
          </p:nvSpPr>
          <p:spPr>
            <a:xfrm>
              <a:off x="2010776" y="2623157"/>
              <a:ext cx="744114"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charset="0"/>
                  <a:ea typeface="ＭＳ Ｐゴシック" charset="0"/>
                  <a:cs typeface="Arial" panose="020B0604020202020204" pitchFamily="34" charset="0"/>
                </a:rPr>
                <a:t>dobj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51" name="Circular Arrow 50"/>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grpSp>
        <p:nvGrpSpPr>
          <p:cNvPr id="79" name="Group 78"/>
          <p:cNvGrpSpPr/>
          <p:nvPr/>
        </p:nvGrpSpPr>
        <p:grpSpPr>
          <a:xfrm>
            <a:off x="3855748" y="1317760"/>
            <a:ext cx="2087086" cy="2391533"/>
            <a:chOff x="3855748" y="1317760"/>
            <a:chExt cx="2087086" cy="2391533"/>
          </a:xfrm>
        </p:grpSpPr>
        <p:sp>
          <p:nvSpPr>
            <p:cNvPr id="61" name="Rectangle 60"/>
            <p:cNvSpPr/>
            <p:nvPr/>
          </p:nvSpPr>
          <p:spPr>
            <a:xfrm>
              <a:off x="3855748" y="1317760"/>
              <a:ext cx="1948034"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Postpositional</a:t>
              </a:r>
            </a:p>
          </p:txBody>
        </p:sp>
        <p:grpSp>
          <p:nvGrpSpPr>
            <p:cNvPr id="62" name="Group 61"/>
            <p:cNvGrpSpPr/>
            <p:nvPr/>
          </p:nvGrpSpPr>
          <p:grpSpPr>
            <a:xfrm>
              <a:off x="4822836" y="2150064"/>
              <a:ext cx="1119998" cy="1559229"/>
              <a:chOff x="1811385" y="2623157"/>
              <a:chExt cx="1119998" cy="1559229"/>
            </a:xfrm>
            <a:effectLst>
              <a:outerShdw blurRad="50800" dist="50800" dir="5400000" algn="ctr" rotWithShape="0">
                <a:srgbClr val="000000"/>
              </a:outerShdw>
            </a:effectLst>
          </p:grpSpPr>
          <p:sp>
            <p:nvSpPr>
              <p:cNvPr id="63" name="Rectangle 62"/>
              <p:cNvSpPr/>
              <p:nvPr/>
            </p:nvSpPr>
            <p:spPr>
              <a:xfrm>
                <a:off x="2018728" y="2623157"/>
                <a:ext cx="73366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case</a:t>
                </a:r>
              </a:p>
            </p:txBody>
          </p:sp>
          <p:sp>
            <p:nvSpPr>
              <p:cNvPr id="64" name="Circular Arrow 63"/>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20000"/>
                    </a:prstClr>
                  </a:solidFill>
                  <a:effectLst/>
                  <a:uLnTx/>
                  <a:uFillTx/>
                  <a:latin typeface="Candara"/>
                  <a:ea typeface="+mn-ea"/>
                  <a:cs typeface="+mn-cs"/>
                </a:endParaRPr>
              </a:p>
            </p:txBody>
          </p:sp>
        </p:grpSp>
      </p:grpSp>
      <p:grpSp>
        <p:nvGrpSpPr>
          <p:cNvPr id="80" name="Group 79"/>
          <p:cNvGrpSpPr/>
          <p:nvPr/>
        </p:nvGrpSpPr>
        <p:grpSpPr>
          <a:xfrm>
            <a:off x="6791741" y="1317759"/>
            <a:ext cx="1845665" cy="2386128"/>
            <a:chOff x="6791741" y="1317759"/>
            <a:chExt cx="1845665" cy="2386128"/>
          </a:xfrm>
        </p:grpSpPr>
        <p:sp>
          <p:nvSpPr>
            <p:cNvPr id="70" name="Rectangle 69"/>
            <p:cNvSpPr/>
            <p:nvPr/>
          </p:nvSpPr>
          <p:spPr>
            <a:xfrm>
              <a:off x="6791741" y="1317759"/>
              <a:ext cx="1377300"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Adj</a:t>
              </a: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-Noun</a:t>
              </a:r>
            </a:p>
          </p:txBody>
        </p:sp>
        <p:grpSp>
          <p:nvGrpSpPr>
            <p:cNvPr id="71" name="Group 70"/>
            <p:cNvGrpSpPr/>
            <p:nvPr/>
          </p:nvGrpSpPr>
          <p:grpSpPr>
            <a:xfrm>
              <a:off x="7517408" y="2144658"/>
              <a:ext cx="1119998" cy="1559229"/>
              <a:chOff x="1811385" y="2623157"/>
              <a:chExt cx="1119998" cy="1559229"/>
            </a:xfrm>
            <a:effectLst>
              <a:outerShdw blurRad="50800" dist="50800" dir="5400000" algn="ctr" rotWithShape="0">
                <a:srgbClr val="000000"/>
              </a:outerShdw>
            </a:effectLst>
          </p:grpSpPr>
          <p:sp>
            <p:nvSpPr>
              <p:cNvPr id="72" name="Rectangle 71"/>
              <p:cNvSpPr/>
              <p:nvPr/>
            </p:nvSpPr>
            <p:spPr>
              <a:xfrm>
                <a:off x="1947165" y="2623157"/>
                <a:ext cx="90120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amod</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73" name="Circular Arrow 72"/>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20000"/>
                    </a:prstClr>
                  </a:solidFill>
                  <a:effectLst/>
                  <a:uLnTx/>
                  <a:uFillTx/>
                  <a:latin typeface="Candara"/>
                  <a:ea typeface="+mn-ea"/>
                  <a:cs typeface="+mn-cs"/>
                </a:endParaRPr>
              </a:p>
            </p:txBody>
          </p:sp>
        </p:grpSp>
      </p:grpSp>
      <p:sp>
        <p:nvSpPr>
          <p:cNvPr id="33" name="Rectangle 32"/>
          <p:cNvSpPr/>
          <p:nvPr/>
        </p:nvSpPr>
        <p:spPr>
          <a:xfrm>
            <a:off x="2035239" y="3295499"/>
            <a:ext cx="883575"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0.01</a:t>
            </a:r>
          </a:p>
        </p:txBody>
      </p:sp>
      <p:sp>
        <p:nvSpPr>
          <p:cNvPr id="34" name="Rectangle 33"/>
          <p:cNvSpPr/>
          <p:nvPr/>
        </p:nvSpPr>
        <p:spPr>
          <a:xfrm>
            <a:off x="1983882" y="5195128"/>
            <a:ext cx="883575"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0.25</a:t>
            </a:r>
          </a:p>
        </p:txBody>
      </p:sp>
      <p:sp>
        <p:nvSpPr>
          <p:cNvPr id="36" name="Rectangle 35"/>
          <p:cNvSpPr/>
          <p:nvPr/>
        </p:nvSpPr>
        <p:spPr>
          <a:xfrm>
            <a:off x="4935804" y="3275657"/>
            <a:ext cx="883575"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0.98</a:t>
            </a:r>
          </a:p>
        </p:txBody>
      </p:sp>
      <p:sp>
        <p:nvSpPr>
          <p:cNvPr id="37" name="Rectangle 36"/>
          <p:cNvSpPr/>
          <p:nvPr/>
        </p:nvSpPr>
        <p:spPr>
          <a:xfrm>
            <a:off x="7670822" y="3241796"/>
            <a:ext cx="883575"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0.03</a:t>
            </a:r>
          </a:p>
        </p:txBody>
      </p:sp>
      <p:graphicFrame>
        <p:nvGraphicFramePr>
          <p:cNvPr id="38" name="Table 37"/>
          <p:cNvGraphicFramePr>
            <a:graphicFrameLocks noGrp="1"/>
          </p:cNvGraphicFramePr>
          <p:nvPr>
            <p:extLst/>
          </p:nvPr>
        </p:nvGraphicFramePr>
        <p:xfrm>
          <a:off x="3018003" y="4916257"/>
          <a:ext cx="5798980" cy="518160"/>
        </p:xfrm>
        <a:graphic>
          <a:graphicData uri="http://schemas.openxmlformats.org/drawingml/2006/table">
            <a:tbl>
              <a:tblPr firstRow="1" bandRow="1">
                <a:tableStyleId>{5C22544A-7EE6-4342-B048-85BDC9FD1C3A}</a:tableStyleId>
              </a:tblPr>
              <a:tblGrid>
                <a:gridCol w="1159796">
                  <a:extLst>
                    <a:ext uri="{9D8B030D-6E8A-4147-A177-3AD203B41FA5}">
                      <a16:colId xmlns:a16="http://schemas.microsoft.com/office/drawing/2014/main" val="20000"/>
                    </a:ext>
                  </a:extLst>
                </a:gridCol>
                <a:gridCol w="1159796">
                  <a:extLst>
                    <a:ext uri="{9D8B030D-6E8A-4147-A177-3AD203B41FA5}">
                      <a16:colId xmlns:a16="http://schemas.microsoft.com/office/drawing/2014/main" val="20001"/>
                    </a:ext>
                  </a:extLst>
                </a:gridCol>
                <a:gridCol w="1159796">
                  <a:extLst>
                    <a:ext uri="{9D8B030D-6E8A-4147-A177-3AD203B41FA5}">
                      <a16:colId xmlns:a16="http://schemas.microsoft.com/office/drawing/2014/main" val="20002"/>
                    </a:ext>
                  </a:extLst>
                </a:gridCol>
                <a:gridCol w="1159796">
                  <a:extLst>
                    <a:ext uri="{9D8B030D-6E8A-4147-A177-3AD203B41FA5}">
                      <a16:colId xmlns:a16="http://schemas.microsoft.com/office/drawing/2014/main" val="20003"/>
                    </a:ext>
                  </a:extLst>
                </a:gridCol>
                <a:gridCol w="1159796">
                  <a:extLst>
                    <a:ext uri="{9D8B030D-6E8A-4147-A177-3AD203B41FA5}">
                      <a16:colId xmlns:a16="http://schemas.microsoft.com/office/drawing/2014/main" val="20004"/>
                    </a:ext>
                  </a:extLst>
                </a:gridCol>
              </a:tblGrid>
              <a:tr h="370840">
                <a:tc>
                  <a:txBody>
                    <a:bodyPr/>
                    <a:lstStyle/>
                    <a:p>
                      <a:r>
                        <a:rPr lang="en-US" sz="2800" dirty="0" err="1"/>
                        <a:t>nsubj</a:t>
                      </a:r>
                      <a:endParaRPr lang="en-US" sz="2800" dirty="0"/>
                    </a:p>
                  </a:txBody>
                  <a:tcPr/>
                </a:tc>
                <a:tc>
                  <a:txBody>
                    <a:bodyPr/>
                    <a:lstStyle/>
                    <a:p>
                      <a:r>
                        <a:rPr lang="en-US" sz="2800" dirty="0" err="1"/>
                        <a:t>dobj</a:t>
                      </a:r>
                      <a:endParaRPr lang="en-US" sz="2800" dirty="0"/>
                    </a:p>
                  </a:txBody>
                  <a:tcPr/>
                </a:tc>
                <a:tc>
                  <a:txBody>
                    <a:bodyPr/>
                    <a:lstStyle/>
                    <a:p>
                      <a:r>
                        <a:rPr lang="en-US" sz="2800" dirty="0"/>
                        <a:t>case</a:t>
                      </a:r>
                    </a:p>
                  </a:txBody>
                  <a:tcPr/>
                </a:tc>
                <a:tc>
                  <a:txBody>
                    <a:bodyPr/>
                    <a:lstStyle/>
                    <a:p>
                      <a:r>
                        <a:rPr lang="en-US" sz="2800" dirty="0" err="1"/>
                        <a:t>amod</a:t>
                      </a:r>
                      <a:endParaRPr lang="en-US" sz="2800" dirty="0"/>
                    </a:p>
                  </a:txBody>
                  <a:tcPr/>
                </a:tc>
                <a:tc>
                  <a:txBody>
                    <a:bodyPr/>
                    <a:lstStyle/>
                    <a:p>
                      <a:r>
                        <a:rPr lang="mr-IN" sz="2800" dirty="0"/>
                        <a:t>…</a:t>
                      </a:r>
                      <a:endParaRPr lang="en-US" sz="2800" dirty="0"/>
                    </a:p>
                  </a:txBody>
                  <a:tcPr/>
                </a:tc>
                <a:extLst>
                  <a:ext uri="{0D108BD9-81ED-4DB2-BD59-A6C34878D82A}">
                    <a16:rowId xmlns:a16="http://schemas.microsoft.com/office/drawing/2014/main" val="10000"/>
                  </a:ext>
                </a:extLst>
              </a:tr>
            </a:tbl>
          </a:graphicData>
        </a:graphic>
      </p:graphicFrame>
      <p:graphicFrame>
        <p:nvGraphicFramePr>
          <p:cNvPr id="39" name="Table 38"/>
          <p:cNvGraphicFramePr>
            <a:graphicFrameLocks noGrp="1"/>
          </p:cNvGraphicFramePr>
          <p:nvPr>
            <p:extLst/>
          </p:nvPr>
        </p:nvGraphicFramePr>
        <p:xfrm>
          <a:off x="3018002" y="5458877"/>
          <a:ext cx="5798980" cy="518160"/>
        </p:xfrm>
        <a:graphic>
          <a:graphicData uri="http://schemas.openxmlformats.org/drawingml/2006/table">
            <a:tbl>
              <a:tblPr firstRow="1" bandRow="1">
                <a:tableStyleId>{5C22544A-7EE6-4342-B048-85BDC9FD1C3A}</a:tableStyleId>
              </a:tblPr>
              <a:tblGrid>
                <a:gridCol w="1159796">
                  <a:extLst>
                    <a:ext uri="{9D8B030D-6E8A-4147-A177-3AD203B41FA5}">
                      <a16:colId xmlns:a16="http://schemas.microsoft.com/office/drawing/2014/main" val="20000"/>
                    </a:ext>
                  </a:extLst>
                </a:gridCol>
                <a:gridCol w="1159796">
                  <a:extLst>
                    <a:ext uri="{9D8B030D-6E8A-4147-A177-3AD203B41FA5}">
                      <a16:colId xmlns:a16="http://schemas.microsoft.com/office/drawing/2014/main" val="20001"/>
                    </a:ext>
                  </a:extLst>
                </a:gridCol>
                <a:gridCol w="1159796">
                  <a:extLst>
                    <a:ext uri="{9D8B030D-6E8A-4147-A177-3AD203B41FA5}">
                      <a16:colId xmlns:a16="http://schemas.microsoft.com/office/drawing/2014/main" val="20002"/>
                    </a:ext>
                  </a:extLst>
                </a:gridCol>
                <a:gridCol w="1159796">
                  <a:extLst>
                    <a:ext uri="{9D8B030D-6E8A-4147-A177-3AD203B41FA5}">
                      <a16:colId xmlns:a16="http://schemas.microsoft.com/office/drawing/2014/main" val="20003"/>
                    </a:ext>
                  </a:extLst>
                </a:gridCol>
                <a:gridCol w="1159796">
                  <a:extLst>
                    <a:ext uri="{9D8B030D-6E8A-4147-A177-3AD203B41FA5}">
                      <a16:colId xmlns:a16="http://schemas.microsoft.com/office/drawing/2014/main" val="20004"/>
                    </a:ext>
                  </a:extLst>
                </a:gridCol>
              </a:tblGrid>
              <a:tr h="370840">
                <a:tc>
                  <a:txBody>
                    <a:bodyPr/>
                    <a:lstStyle/>
                    <a:p>
                      <a:r>
                        <a:rPr lang="en-US" sz="2800" dirty="0"/>
                        <a:t>0.01</a:t>
                      </a:r>
                    </a:p>
                  </a:txBody>
                  <a:tcPr>
                    <a:solidFill>
                      <a:schemeClr val="bg2">
                        <a:lumMod val="40000"/>
                        <a:lumOff val="60000"/>
                      </a:schemeClr>
                    </a:solidFill>
                  </a:tcPr>
                </a:tc>
                <a:tc>
                  <a:txBody>
                    <a:bodyPr/>
                    <a:lstStyle/>
                    <a:p>
                      <a:r>
                        <a:rPr lang="en-US" sz="2800" dirty="0"/>
                        <a:t>0.25</a:t>
                      </a:r>
                    </a:p>
                  </a:txBody>
                  <a:tcPr>
                    <a:solidFill>
                      <a:schemeClr val="bg2">
                        <a:lumMod val="40000"/>
                        <a:lumOff val="60000"/>
                      </a:schemeClr>
                    </a:solidFill>
                  </a:tcPr>
                </a:tc>
                <a:tc>
                  <a:txBody>
                    <a:bodyPr/>
                    <a:lstStyle/>
                    <a:p>
                      <a:r>
                        <a:rPr lang="en-US" sz="2800" dirty="0"/>
                        <a:t>0.98</a:t>
                      </a:r>
                    </a:p>
                  </a:txBody>
                  <a:tcPr>
                    <a:solidFill>
                      <a:schemeClr val="bg2">
                        <a:lumMod val="40000"/>
                        <a:lumOff val="60000"/>
                      </a:schemeClr>
                    </a:solidFill>
                  </a:tcPr>
                </a:tc>
                <a:tc>
                  <a:txBody>
                    <a:bodyPr/>
                    <a:lstStyle/>
                    <a:p>
                      <a:r>
                        <a:rPr lang="en-US" sz="2800" dirty="0"/>
                        <a:t>0.03</a:t>
                      </a:r>
                    </a:p>
                  </a:txBody>
                  <a:tcPr>
                    <a:solidFill>
                      <a:schemeClr val="bg2">
                        <a:lumMod val="40000"/>
                        <a:lumOff val="60000"/>
                      </a:schemeClr>
                    </a:solidFill>
                  </a:tcPr>
                </a:tc>
                <a:tc>
                  <a:txBody>
                    <a:bodyPr/>
                    <a:lstStyle/>
                    <a:p>
                      <a:r>
                        <a:rPr lang="mr-IN" sz="2800" dirty="0"/>
                        <a:t>…</a:t>
                      </a:r>
                      <a:endParaRPr lang="en-US" sz="2800" dirty="0"/>
                    </a:p>
                  </a:txBody>
                  <a:tcPr>
                    <a:solidFill>
                      <a:schemeClr val="bg2">
                        <a:lumMod val="40000"/>
                        <a:lumOff val="60000"/>
                      </a:schemeClr>
                    </a:solidFill>
                  </a:tcPr>
                </a:tc>
                <a:extLst>
                  <a:ext uri="{0D108BD9-81ED-4DB2-BD59-A6C34878D82A}">
                    <a16:rowId xmlns:a16="http://schemas.microsoft.com/office/drawing/2014/main" val="10000"/>
                  </a:ext>
                </a:extLst>
              </a:tr>
            </a:tbl>
          </a:graphicData>
        </a:graphic>
      </p:graphicFrame>
      <p:grpSp>
        <p:nvGrpSpPr>
          <p:cNvPr id="40" name="Group 39"/>
          <p:cNvGrpSpPr/>
          <p:nvPr/>
        </p:nvGrpSpPr>
        <p:grpSpPr>
          <a:xfrm>
            <a:off x="5456320" y="3655602"/>
            <a:ext cx="3360664" cy="1007834"/>
            <a:chOff x="6746654" y="2084407"/>
            <a:chExt cx="3360664" cy="1007834"/>
          </a:xfrm>
        </p:grpSpPr>
        <p:sp>
          <p:nvSpPr>
            <p:cNvPr id="41" name="TextBox 40"/>
            <p:cNvSpPr txBox="1"/>
            <p:nvPr/>
          </p:nvSpPr>
          <p:spPr>
            <a:xfrm>
              <a:off x="6746654" y="2084407"/>
              <a:ext cx="3360664"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charset="0"/>
                  <a:ea typeface="ＭＳ Ｐゴシック" charset="0"/>
                  <a:cs typeface="Arial" panose="020B0604020202020204" pitchFamily="34" charset="0"/>
                </a:rPr>
                <a:t>Vector of length 57</a:t>
              </a:r>
            </a:p>
          </p:txBody>
        </p:sp>
        <p:sp>
          <p:nvSpPr>
            <p:cNvPr id="42" name="Right Arrow 41"/>
            <p:cNvSpPr/>
            <p:nvPr/>
          </p:nvSpPr>
          <p:spPr>
            <a:xfrm rot="8146319">
              <a:off x="7388846" y="2856203"/>
              <a:ext cx="711777" cy="236038"/>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45" name="Rectangle 44"/>
          <p:cNvSpPr/>
          <p:nvPr/>
        </p:nvSpPr>
        <p:spPr>
          <a:xfrm>
            <a:off x="2751240" y="4892074"/>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48" name="Rectangle 47"/>
          <p:cNvSpPr/>
          <p:nvPr/>
        </p:nvSpPr>
        <p:spPr>
          <a:xfrm>
            <a:off x="1864887" y="4892074"/>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52" name="Rectangle 51"/>
          <p:cNvSpPr/>
          <p:nvPr/>
        </p:nvSpPr>
        <p:spPr>
          <a:xfrm>
            <a:off x="2738881" y="3011356"/>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53" name="Rectangle 52"/>
          <p:cNvSpPr/>
          <p:nvPr/>
        </p:nvSpPr>
        <p:spPr>
          <a:xfrm>
            <a:off x="1852528" y="3011356"/>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54" name="Rectangle 53"/>
          <p:cNvSpPr/>
          <p:nvPr/>
        </p:nvSpPr>
        <p:spPr>
          <a:xfrm>
            <a:off x="5513155" y="3007821"/>
            <a:ext cx="649537"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ndara"/>
                <a:ea typeface="Abadi MT Condensed Extra Bold" charset="0"/>
                <a:cs typeface="Abadi MT Condensed Extra Bold" charset="0"/>
              </a:rPr>
              <a:t>ADP</a:t>
            </a:r>
            <a:endPar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endParaRPr>
          </a:p>
        </p:txBody>
      </p:sp>
      <p:sp>
        <p:nvSpPr>
          <p:cNvPr id="57" name="Rectangle 56"/>
          <p:cNvSpPr/>
          <p:nvPr/>
        </p:nvSpPr>
        <p:spPr>
          <a:xfrm>
            <a:off x="4763962" y="3007821"/>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60" name="Rectangle 59"/>
          <p:cNvSpPr/>
          <p:nvPr/>
        </p:nvSpPr>
        <p:spPr>
          <a:xfrm>
            <a:off x="8363533" y="3021861"/>
            <a:ext cx="34336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ndara"/>
                <a:ea typeface="Abadi MT Condensed Extra Bold" charset="0"/>
                <a:cs typeface="Abadi MT Condensed Extra Bold" charset="0"/>
              </a:rPr>
              <a:t>A</a:t>
            </a:r>
            <a:endPar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endParaRPr>
          </a:p>
        </p:txBody>
      </p:sp>
      <p:sp>
        <p:nvSpPr>
          <p:cNvPr id="65" name="Rectangle 64"/>
          <p:cNvSpPr/>
          <p:nvPr/>
        </p:nvSpPr>
        <p:spPr>
          <a:xfrm>
            <a:off x="7468036" y="3021861"/>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Tree>
    <p:extLst>
      <p:ext uri="{BB962C8B-B14F-4D97-AF65-F5344CB8AC3E}">
        <p14:creationId xmlns:p14="http://schemas.microsoft.com/office/powerpoint/2010/main" val="193912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sz="3600" dirty="0">
                <a:solidFill>
                  <a:srgbClr val="FFFF00"/>
                </a:solidFill>
              </a:rPr>
              <a:t>Fine-grained</a:t>
            </a:r>
            <a:r>
              <a:rPr lang="en-US" altLang="zh-CN" sz="3600" dirty="0"/>
              <a:t> Syntactic Typology (of </a:t>
            </a:r>
            <a:r>
              <a:rPr lang="en-US" sz="3600" dirty="0"/>
              <a:t>French</a:t>
            </a:r>
            <a:r>
              <a:rPr lang="en-US" altLang="zh-CN" sz="3600" dirty="0"/>
              <a:t>)</a:t>
            </a:r>
            <a:endParaRPr lang="en-US" sz="3600"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white">
                  <a:tint val="75000"/>
                </a:prstClr>
              </a:solidFill>
              <a:effectLst/>
              <a:uLnTx/>
              <a:uFillTx/>
              <a:latin typeface="Calibri" charset="0"/>
              <a:ea typeface="ＭＳ Ｐゴシック" charset="0"/>
              <a:cs typeface="Arial" panose="020B0604020202020204" pitchFamily="34" charset="0"/>
            </a:endParaRPr>
          </a:p>
        </p:txBody>
      </p:sp>
      <p:sp>
        <p:nvSpPr>
          <p:cNvPr id="5" name="Rectangle 4"/>
          <p:cNvSpPr/>
          <p:nvPr/>
        </p:nvSpPr>
        <p:spPr>
          <a:xfrm>
            <a:off x="549045" y="1323474"/>
            <a:ext cx="2697918"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Subject-Verb-Object</a:t>
            </a:r>
          </a:p>
        </p:txBody>
      </p:sp>
      <p:sp>
        <p:nvSpPr>
          <p:cNvPr id="31"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grpSp>
        <p:nvGrpSpPr>
          <p:cNvPr id="47" name="Group 46"/>
          <p:cNvGrpSpPr/>
          <p:nvPr/>
        </p:nvGrpSpPr>
        <p:grpSpPr>
          <a:xfrm>
            <a:off x="1898004" y="2154490"/>
            <a:ext cx="1119998" cy="1559229"/>
            <a:chOff x="1811385" y="2623157"/>
            <a:chExt cx="1119998" cy="1559229"/>
          </a:xfrm>
          <a:effectLst>
            <a:outerShdw blurRad="50800" dist="50800" dir="5400000" algn="ctr" rotWithShape="0">
              <a:srgbClr val="000000"/>
            </a:outerShdw>
          </a:effectLst>
        </p:grpSpPr>
        <p:sp>
          <p:nvSpPr>
            <p:cNvPr id="43" name="Rectangle 42"/>
            <p:cNvSpPr/>
            <p:nvPr/>
          </p:nvSpPr>
          <p:spPr>
            <a:xfrm>
              <a:off x="1939214" y="2623157"/>
              <a:ext cx="86433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nsubj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44" name="Circular Arrow 43"/>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grpSp>
        <p:nvGrpSpPr>
          <p:cNvPr id="49" name="Group 48"/>
          <p:cNvGrpSpPr/>
          <p:nvPr/>
        </p:nvGrpSpPr>
        <p:grpSpPr>
          <a:xfrm>
            <a:off x="1898004" y="4045891"/>
            <a:ext cx="1119998" cy="1559229"/>
            <a:chOff x="1811385" y="2623157"/>
            <a:chExt cx="1119998" cy="1559229"/>
          </a:xfrm>
        </p:grpSpPr>
        <p:sp>
          <p:nvSpPr>
            <p:cNvPr id="50" name="Rectangle 49"/>
            <p:cNvSpPr/>
            <p:nvPr/>
          </p:nvSpPr>
          <p:spPr>
            <a:xfrm>
              <a:off x="2010776" y="2623157"/>
              <a:ext cx="744114"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charset="0"/>
                  <a:ea typeface="ＭＳ Ｐゴシック" charset="0"/>
                  <a:cs typeface="Arial" panose="020B0604020202020204" pitchFamily="34" charset="0"/>
                </a:rPr>
                <a:t>dobj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51" name="Circular Arrow 50"/>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grpSp>
        <p:nvGrpSpPr>
          <p:cNvPr id="79" name="Group 78"/>
          <p:cNvGrpSpPr/>
          <p:nvPr/>
        </p:nvGrpSpPr>
        <p:grpSpPr>
          <a:xfrm>
            <a:off x="3855748" y="1317760"/>
            <a:ext cx="2087086" cy="2391533"/>
            <a:chOff x="3855748" y="1317760"/>
            <a:chExt cx="2087086" cy="2391533"/>
          </a:xfrm>
        </p:grpSpPr>
        <p:sp>
          <p:nvSpPr>
            <p:cNvPr id="61" name="Rectangle 60"/>
            <p:cNvSpPr/>
            <p:nvPr/>
          </p:nvSpPr>
          <p:spPr>
            <a:xfrm>
              <a:off x="3855748" y="1317760"/>
              <a:ext cx="183018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Prepositional</a:t>
              </a:r>
            </a:p>
          </p:txBody>
        </p:sp>
        <p:grpSp>
          <p:nvGrpSpPr>
            <p:cNvPr id="62" name="Group 61"/>
            <p:cNvGrpSpPr/>
            <p:nvPr/>
          </p:nvGrpSpPr>
          <p:grpSpPr>
            <a:xfrm>
              <a:off x="4822836" y="2150064"/>
              <a:ext cx="1119998" cy="1559229"/>
              <a:chOff x="1811385" y="2623157"/>
              <a:chExt cx="1119998" cy="1559229"/>
            </a:xfrm>
            <a:effectLst>
              <a:outerShdw blurRad="50800" dist="50800" dir="5400000" algn="ctr" rotWithShape="0">
                <a:srgbClr val="000000"/>
              </a:outerShdw>
            </a:effectLst>
          </p:grpSpPr>
          <p:sp>
            <p:nvSpPr>
              <p:cNvPr id="63" name="Rectangle 62"/>
              <p:cNvSpPr/>
              <p:nvPr/>
            </p:nvSpPr>
            <p:spPr>
              <a:xfrm>
                <a:off x="2018728" y="2623157"/>
                <a:ext cx="73366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case</a:t>
                </a:r>
              </a:p>
            </p:txBody>
          </p:sp>
          <p:sp>
            <p:nvSpPr>
              <p:cNvPr id="64" name="Circular Arrow 63"/>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20000"/>
                    </a:prstClr>
                  </a:solidFill>
                  <a:effectLst/>
                  <a:uLnTx/>
                  <a:uFillTx/>
                  <a:latin typeface="Candara"/>
                  <a:ea typeface="+mn-ea"/>
                  <a:cs typeface="+mn-cs"/>
                </a:endParaRPr>
              </a:p>
            </p:txBody>
          </p:sp>
        </p:grpSp>
      </p:grpSp>
      <p:grpSp>
        <p:nvGrpSpPr>
          <p:cNvPr id="80" name="Group 79"/>
          <p:cNvGrpSpPr/>
          <p:nvPr/>
        </p:nvGrpSpPr>
        <p:grpSpPr>
          <a:xfrm>
            <a:off x="6791741" y="1317759"/>
            <a:ext cx="1845665" cy="2386128"/>
            <a:chOff x="6791741" y="1317759"/>
            <a:chExt cx="1845665" cy="2386128"/>
          </a:xfrm>
        </p:grpSpPr>
        <p:sp>
          <p:nvSpPr>
            <p:cNvPr id="70" name="Rectangle 69"/>
            <p:cNvSpPr/>
            <p:nvPr/>
          </p:nvSpPr>
          <p:spPr>
            <a:xfrm>
              <a:off x="6791741" y="1317759"/>
              <a:ext cx="1377300"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Noun-</a:t>
              </a: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Adj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pSp>
          <p:nvGrpSpPr>
            <p:cNvPr id="71" name="Group 70"/>
            <p:cNvGrpSpPr/>
            <p:nvPr/>
          </p:nvGrpSpPr>
          <p:grpSpPr>
            <a:xfrm>
              <a:off x="7517408" y="2144658"/>
              <a:ext cx="1119998" cy="1559229"/>
              <a:chOff x="1811385" y="2623157"/>
              <a:chExt cx="1119998" cy="1559229"/>
            </a:xfrm>
            <a:effectLst>
              <a:outerShdw blurRad="50800" dist="50800" dir="5400000" algn="ctr" rotWithShape="0">
                <a:srgbClr val="000000"/>
              </a:outerShdw>
            </a:effectLst>
          </p:grpSpPr>
          <p:sp>
            <p:nvSpPr>
              <p:cNvPr id="72" name="Rectangle 71"/>
              <p:cNvSpPr/>
              <p:nvPr/>
            </p:nvSpPr>
            <p:spPr>
              <a:xfrm>
                <a:off x="1947165" y="2623157"/>
                <a:ext cx="90120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amod</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sp>
            <p:nvSpPr>
              <p:cNvPr id="73" name="Circular Arrow 72"/>
              <p:cNvSpPr/>
              <p:nvPr/>
            </p:nvSpPr>
            <p:spPr>
              <a:xfrm>
                <a:off x="1811385" y="2950903"/>
                <a:ext cx="1119998" cy="1231483"/>
              </a:xfrm>
              <a:prstGeom prst="circularArrow">
                <a:avLst>
                  <a:gd name="adj1" fmla="val 5203"/>
                  <a:gd name="adj2" fmla="val 1051020"/>
                  <a:gd name="adj3" fmla="val 20487332"/>
                  <a:gd name="adj4" fmla="val 11052786"/>
                  <a:gd name="adj5" fmla="val 9527"/>
                </a:avLst>
              </a:prstGeom>
              <a:solidFill>
                <a:schemeClr val="lt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20000"/>
                    </a:prstClr>
                  </a:solidFill>
                  <a:effectLst/>
                  <a:uLnTx/>
                  <a:uFillTx/>
                  <a:latin typeface="Candara"/>
                  <a:ea typeface="+mn-ea"/>
                  <a:cs typeface="+mn-cs"/>
                </a:endParaRPr>
              </a:p>
            </p:txBody>
          </p:sp>
        </p:grpSp>
      </p:grpSp>
      <p:sp>
        <p:nvSpPr>
          <p:cNvPr id="33" name="Rectangle 32"/>
          <p:cNvSpPr/>
          <p:nvPr/>
        </p:nvSpPr>
        <p:spPr>
          <a:xfrm>
            <a:off x="2035239" y="3295499"/>
            <a:ext cx="883575"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0.03</a:t>
            </a:r>
          </a:p>
        </p:txBody>
      </p:sp>
      <p:sp>
        <p:nvSpPr>
          <p:cNvPr id="34" name="Rectangle 33"/>
          <p:cNvSpPr/>
          <p:nvPr/>
        </p:nvSpPr>
        <p:spPr>
          <a:xfrm>
            <a:off x="1983882" y="5195128"/>
            <a:ext cx="883575" cy="553998"/>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0.76</a:t>
            </a:r>
          </a:p>
        </p:txBody>
      </p:sp>
      <p:sp>
        <p:nvSpPr>
          <p:cNvPr id="35" name="Rectangle 34"/>
          <p:cNvSpPr/>
          <p:nvPr/>
        </p:nvSpPr>
        <p:spPr>
          <a:xfrm>
            <a:off x="4935804" y="3275657"/>
            <a:ext cx="883575"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0.01</a:t>
            </a:r>
          </a:p>
        </p:txBody>
      </p:sp>
      <p:sp>
        <p:nvSpPr>
          <p:cNvPr id="36" name="Rectangle 35"/>
          <p:cNvSpPr/>
          <p:nvPr/>
        </p:nvSpPr>
        <p:spPr>
          <a:xfrm>
            <a:off x="7670822" y="3241796"/>
            <a:ext cx="883575" cy="553998"/>
          </a:xfrm>
          <a:prstGeom prst="rect">
            <a:avLst/>
          </a:prstGeom>
        </p:spPr>
        <p:txBody>
          <a:bodyPr wrap="none">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0.73</a:t>
            </a:r>
          </a:p>
        </p:txBody>
      </p:sp>
      <p:graphicFrame>
        <p:nvGraphicFramePr>
          <p:cNvPr id="37" name="Table 36"/>
          <p:cNvGraphicFramePr>
            <a:graphicFrameLocks noGrp="1"/>
          </p:cNvGraphicFramePr>
          <p:nvPr>
            <p:extLst/>
          </p:nvPr>
        </p:nvGraphicFramePr>
        <p:xfrm>
          <a:off x="3018003" y="4916257"/>
          <a:ext cx="5798980" cy="518160"/>
        </p:xfrm>
        <a:graphic>
          <a:graphicData uri="http://schemas.openxmlformats.org/drawingml/2006/table">
            <a:tbl>
              <a:tblPr firstRow="1" bandRow="1">
                <a:tableStyleId>{5C22544A-7EE6-4342-B048-85BDC9FD1C3A}</a:tableStyleId>
              </a:tblPr>
              <a:tblGrid>
                <a:gridCol w="1159796">
                  <a:extLst>
                    <a:ext uri="{9D8B030D-6E8A-4147-A177-3AD203B41FA5}">
                      <a16:colId xmlns:a16="http://schemas.microsoft.com/office/drawing/2014/main" val="20000"/>
                    </a:ext>
                  </a:extLst>
                </a:gridCol>
                <a:gridCol w="1159796">
                  <a:extLst>
                    <a:ext uri="{9D8B030D-6E8A-4147-A177-3AD203B41FA5}">
                      <a16:colId xmlns:a16="http://schemas.microsoft.com/office/drawing/2014/main" val="20001"/>
                    </a:ext>
                  </a:extLst>
                </a:gridCol>
                <a:gridCol w="1159796">
                  <a:extLst>
                    <a:ext uri="{9D8B030D-6E8A-4147-A177-3AD203B41FA5}">
                      <a16:colId xmlns:a16="http://schemas.microsoft.com/office/drawing/2014/main" val="20002"/>
                    </a:ext>
                  </a:extLst>
                </a:gridCol>
                <a:gridCol w="1159796">
                  <a:extLst>
                    <a:ext uri="{9D8B030D-6E8A-4147-A177-3AD203B41FA5}">
                      <a16:colId xmlns:a16="http://schemas.microsoft.com/office/drawing/2014/main" val="20003"/>
                    </a:ext>
                  </a:extLst>
                </a:gridCol>
                <a:gridCol w="1159796">
                  <a:extLst>
                    <a:ext uri="{9D8B030D-6E8A-4147-A177-3AD203B41FA5}">
                      <a16:colId xmlns:a16="http://schemas.microsoft.com/office/drawing/2014/main" val="20004"/>
                    </a:ext>
                  </a:extLst>
                </a:gridCol>
              </a:tblGrid>
              <a:tr h="370840">
                <a:tc>
                  <a:txBody>
                    <a:bodyPr/>
                    <a:lstStyle/>
                    <a:p>
                      <a:r>
                        <a:rPr lang="en-US" sz="2800" dirty="0" err="1"/>
                        <a:t>nsubj</a:t>
                      </a:r>
                      <a:endParaRPr lang="en-US" sz="2800" dirty="0"/>
                    </a:p>
                  </a:txBody>
                  <a:tcPr/>
                </a:tc>
                <a:tc>
                  <a:txBody>
                    <a:bodyPr/>
                    <a:lstStyle/>
                    <a:p>
                      <a:r>
                        <a:rPr lang="en-US" sz="2800" dirty="0" err="1"/>
                        <a:t>dobj</a:t>
                      </a:r>
                      <a:endParaRPr lang="en-US" sz="2800" dirty="0"/>
                    </a:p>
                  </a:txBody>
                  <a:tcPr/>
                </a:tc>
                <a:tc>
                  <a:txBody>
                    <a:bodyPr/>
                    <a:lstStyle/>
                    <a:p>
                      <a:r>
                        <a:rPr lang="en-US" sz="2800" dirty="0"/>
                        <a:t>case</a:t>
                      </a:r>
                    </a:p>
                  </a:txBody>
                  <a:tcPr/>
                </a:tc>
                <a:tc>
                  <a:txBody>
                    <a:bodyPr/>
                    <a:lstStyle/>
                    <a:p>
                      <a:r>
                        <a:rPr lang="en-US" sz="2800" dirty="0" err="1"/>
                        <a:t>amod</a:t>
                      </a:r>
                      <a:endParaRPr lang="en-US" sz="2800" dirty="0"/>
                    </a:p>
                  </a:txBody>
                  <a:tcPr/>
                </a:tc>
                <a:tc>
                  <a:txBody>
                    <a:bodyPr/>
                    <a:lstStyle/>
                    <a:p>
                      <a:r>
                        <a:rPr lang="mr-IN" sz="2800" dirty="0"/>
                        <a:t>…</a:t>
                      </a:r>
                      <a:endParaRPr lang="en-US" sz="2800" dirty="0"/>
                    </a:p>
                  </a:txBody>
                  <a:tcPr/>
                </a:tc>
                <a:extLst>
                  <a:ext uri="{0D108BD9-81ED-4DB2-BD59-A6C34878D82A}">
                    <a16:rowId xmlns:a16="http://schemas.microsoft.com/office/drawing/2014/main" val="10000"/>
                  </a:ext>
                </a:extLst>
              </a:tr>
            </a:tbl>
          </a:graphicData>
        </a:graphic>
      </p:graphicFrame>
      <p:grpSp>
        <p:nvGrpSpPr>
          <p:cNvPr id="38" name="Group 37"/>
          <p:cNvGrpSpPr/>
          <p:nvPr/>
        </p:nvGrpSpPr>
        <p:grpSpPr>
          <a:xfrm>
            <a:off x="5456320" y="3655602"/>
            <a:ext cx="3360664" cy="1007834"/>
            <a:chOff x="6746654" y="2084407"/>
            <a:chExt cx="3360664" cy="1007834"/>
          </a:xfrm>
        </p:grpSpPr>
        <p:sp>
          <p:nvSpPr>
            <p:cNvPr id="39" name="TextBox 38"/>
            <p:cNvSpPr txBox="1"/>
            <p:nvPr/>
          </p:nvSpPr>
          <p:spPr>
            <a:xfrm>
              <a:off x="6746654" y="2084407"/>
              <a:ext cx="3360664"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charset="0"/>
                  <a:ea typeface="ＭＳ Ｐゴシック" charset="0"/>
                  <a:cs typeface="Arial" panose="020B0604020202020204" pitchFamily="34" charset="0"/>
                </a:rPr>
                <a:t>Vector of length 57</a:t>
              </a:r>
            </a:p>
          </p:txBody>
        </p:sp>
        <p:sp>
          <p:nvSpPr>
            <p:cNvPr id="40" name="Right Arrow 39"/>
            <p:cNvSpPr/>
            <p:nvPr/>
          </p:nvSpPr>
          <p:spPr>
            <a:xfrm rot="8146319">
              <a:off x="7388846" y="2856203"/>
              <a:ext cx="711777" cy="236038"/>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aphicFrame>
        <p:nvGraphicFramePr>
          <p:cNvPr id="41" name="Table 40"/>
          <p:cNvGraphicFramePr>
            <a:graphicFrameLocks noGrp="1"/>
          </p:cNvGraphicFramePr>
          <p:nvPr>
            <p:extLst/>
          </p:nvPr>
        </p:nvGraphicFramePr>
        <p:xfrm>
          <a:off x="3018002" y="5458877"/>
          <a:ext cx="5798980" cy="518160"/>
        </p:xfrm>
        <a:graphic>
          <a:graphicData uri="http://schemas.openxmlformats.org/drawingml/2006/table">
            <a:tbl>
              <a:tblPr firstRow="1" bandRow="1">
                <a:tableStyleId>{5C22544A-7EE6-4342-B048-85BDC9FD1C3A}</a:tableStyleId>
              </a:tblPr>
              <a:tblGrid>
                <a:gridCol w="1159796">
                  <a:extLst>
                    <a:ext uri="{9D8B030D-6E8A-4147-A177-3AD203B41FA5}">
                      <a16:colId xmlns:a16="http://schemas.microsoft.com/office/drawing/2014/main" val="20000"/>
                    </a:ext>
                  </a:extLst>
                </a:gridCol>
                <a:gridCol w="1159796">
                  <a:extLst>
                    <a:ext uri="{9D8B030D-6E8A-4147-A177-3AD203B41FA5}">
                      <a16:colId xmlns:a16="http://schemas.microsoft.com/office/drawing/2014/main" val="20001"/>
                    </a:ext>
                  </a:extLst>
                </a:gridCol>
                <a:gridCol w="1159796">
                  <a:extLst>
                    <a:ext uri="{9D8B030D-6E8A-4147-A177-3AD203B41FA5}">
                      <a16:colId xmlns:a16="http://schemas.microsoft.com/office/drawing/2014/main" val="20002"/>
                    </a:ext>
                  </a:extLst>
                </a:gridCol>
                <a:gridCol w="1159796">
                  <a:extLst>
                    <a:ext uri="{9D8B030D-6E8A-4147-A177-3AD203B41FA5}">
                      <a16:colId xmlns:a16="http://schemas.microsoft.com/office/drawing/2014/main" val="20003"/>
                    </a:ext>
                  </a:extLst>
                </a:gridCol>
                <a:gridCol w="1159796">
                  <a:extLst>
                    <a:ext uri="{9D8B030D-6E8A-4147-A177-3AD203B41FA5}">
                      <a16:colId xmlns:a16="http://schemas.microsoft.com/office/drawing/2014/main" val="20004"/>
                    </a:ext>
                  </a:extLst>
                </a:gridCol>
              </a:tblGrid>
              <a:tr h="370840">
                <a:tc>
                  <a:txBody>
                    <a:bodyPr/>
                    <a:lstStyle/>
                    <a:p>
                      <a:r>
                        <a:rPr lang="en-US" sz="2800" dirty="0"/>
                        <a:t>0.03</a:t>
                      </a:r>
                    </a:p>
                  </a:txBody>
                  <a:tcPr>
                    <a:solidFill>
                      <a:schemeClr val="bg2">
                        <a:lumMod val="40000"/>
                        <a:lumOff val="60000"/>
                      </a:schemeClr>
                    </a:solidFill>
                  </a:tcPr>
                </a:tc>
                <a:tc>
                  <a:txBody>
                    <a:bodyPr/>
                    <a:lstStyle/>
                    <a:p>
                      <a:r>
                        <a:rPr lang="en-US" sz="2800" dirty="0"/>
                        <a:t>0.76</a:t>
                      </a:r>
                    </a:p>
                  </a:txBody>
                  <a:tcPr>
                    <a:solidFill>
                      <a:schemeClr val="bg2">
                        <a:lumMod val="40000"/>
                        <a:lumOff val="60000"/>
                      </a:schemeClr>
                    </a:solidFill>
                  </a:tcPr>
                </a:tc>
                <a:tc>
                  <a:txBody>
                    <a:bodyPr/>
                    <a:lstStyle/>
                    <a:p>
                      <a:r>
                        <a:rPr lang="en-US" sz="2800" dirty="0"/>
                        <a:t>0.01</a:t>
                      </a:r>
                    </a:p>
                  </a:txBody>
                  <a:tcPr>
                    <a:solidFill>
                      <a:schemeClr val="bg2">
                        <a:lumMod val="40000"/>
                        <a:lumOff val="60000"/>
                      </a:schemeClr>
                    </a:solidFill>
                  </a:tcPr>
                </a:tc>
                <a:tc>
                  <a:txBody>
                    <a:bodyPr/>
                    <a:lstStyle/>
                    <a:p>
                      <a:r>
                        <a:rPr lang="en-US" sz="2800" dirty="0"/>
                        <a:t>0.73</a:t>
                      </a:r>
                    </a:p>
                  </a:txBody>
                  <a:tcPr>
                    <a:solidFill>
                      <a:schemeClr val="bg2">
                        <a:lumMod val="40000"/>
                        <a:lumOff val="60000"/>
                      </a:schemeClr>
                    </a:solidFill>
                  </a:tcPr>
                </a:tc>
                <a:tc>
                  <a:txBody>
                    <a:bodyPr/>
                    <a:lstStyle/>
                    <a:p>
                      <a:r>
                        <a:rPr lang="mr-IN" sz="2800" dirty="0"/>
                        <a:t>…</a:t>
                      </a:r>
                      <a:endParaRPr lang="en-US" sz="2800" dirty="0"/>
                    </a:p>
                  </a:txBody>
                  <a:tcPr>
                    <a:solidFill>
                      <a:schemeClr val="bg2">
                        <a:lumMod val="40000"/>
                        <a:lumOff val="60000"/>
                      </a:schemeClr>
                    </a:solidFill>
                  </a:tcPr>
                </a:tc>
                <a:extLst>
                  <a:ext uri="{0D108BD9-81ED-4DB2-BD59-A6C34878D82A}">
                    <a16:rowId xmlns:a16="http://schemas.microsoft.com/office/drawing/2014/main" val="10000"/>
                  </a:ext>
                </a:extLst>
              </a:tr>
            </a:tbl>
          </a:graphicData>
        </a:graphic>
      </p:graphicFrame>
      <p:sp>
        <p:nvSpPr>
          <p:cNvPr id="42" name="Rectangle 41"/>
          <p:cNvSpPr/>
          <p:nvPr/>
        </p:nvSpPr>
        <p:spPr>
          <a:xfrm>
            <a:off x="2751240" y="4892074"/>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45" name="Rectangle 44"/>
          <p:cNvSpPr/>
          <p:nvPr/>
        </p:nvSpPr>
        <p:spPr>
          <a:xfrm>
            <a:off x="1864887" y="4892074"/>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48" name="Rectangle 47"/>
          <p:cNvSpPr/>
          <p:nvPr/>
        </p:nvSpPr>
        <p:spPr>
          <a:xfrm>
            <a:off x="2738881" y="3011356"/>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52" name="Rectangle 51"/>
          <p:cNvSpPr/>
          <p:nvPr/>
        </p:nvSpPr>
        <p:spPr>
          <a:xfrm>
            <a:off x="1852528" y="3011356"/>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53" name="Rectangle 52"/>
          <p:cNvSpPr/>
          <p:nvPr/>
        </p:nvSpPr>
        <p:spPr>
          <a:xfrm>
            <a:off x="5513155" y="3007821"/>
            <a:ext cx="649537"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ndara"/>
                <a:ea typeface="Abadi MT Condensed Extra Bold" charset="0"/>
                <a:cs typeface="Abadi MT Condensed Extra Bold" charset="0"/>
              </a:rPr>
              <a:t>ADP</a:t>
            </a:r>
            <a:endPar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endParaRPr>
          </a:p>
        </p:txBody>
      </p:sp>
      <p:sp>
        <p:nvSpPr>
          <p:cNvPr id="54" name="Rectangle 53"/>
          <p:cNvSpPr/>
          <p:nvPr/>
        </p:nvSpPr>
        <p:spPr>
          <a:xfrm>
            <a:off x="4763962" y="3007821"/>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57" name="Rectangle 56"/>
          <p:cNvSpPr/>
          <p:nvPr/>
        </p:nvSpPr>
        <p:spPr>
          <a:xfrm>
            <a:off x="8363533" y="3021861"/>
            <a:ext cx="34336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ndara"/>
                <a:ea typeface="Abadi MT Condensed Extra Bold" charset="0"/>
                <a:cs typeface="Abadi MT Condensed Extra Bold" charset="0"/>
              </a:rPr>
              <a:t>A</a:t>
            </a:r>
            <a:endPar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endParaRPr>
          </a:p>
        </p:txBody>
      </p:sp>
      <p:sp>
        <p:nvSpPr>
          <p:cNvPr id="60" name="Rectangle 59"/>
          <p:cNvSpPr/>
          <p:nvPr/>
        </p:nvSpPr>
        <p:spPr>
          <a:xfrm>
            <a:off x="7468036" y="3021861"/>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Tree>
    <p:extLst>
      <p:ext uri="{BB962C8B-B14F-4D97-AF65-F5344CB8AC3E}">
        <p14:creationId xmlns:p14="http://schemas.microsoft.com/office/powerpoint/2010/main" val="87415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solidFill>
                  <a:srgbClr val="FFFF00"/>
                </a:solidFill>
              </a:rPr>
              <a:t>Fine-grained</a:t>
            </a:r>
            <a:r>
              <a:rPr lang="en-US" altLang="zh-CN" dirty="0"/>
              <a:t> Syntactic Typology</a:t>
            </a: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prstClr val="white">
                  <a:tint val="75000"/>
                </a:prstClr>
              </a:solidFill>
              <a:effectLst/>
              <a:uLnTx/>
              <a:uFillTx/>
              <a:latin typeface="Calibri" charset="0"/>
              <a:ea typeface="ＭＳ Ｐゴシック" charset="0"/>
              <a:cs typeface="Arial" panose="020B0604020202020204" pitchFamily="34" charset="0"/>
            </a:endParaRPr>
          </a:p>
        </p:txBody>
      </p:sp>
      <p:sp>
        <p:nvSpPr>
          <p:cNvPr id="27" name="Right Arrow 26"/>
          <p:cNvSpPr/>
          <p:nvPr/>
        </p:nvSpPr>
        <p:spPr>
          <a:xfrm>
            <a:off x="3425195" y="3750655"/>
            <a:ext cx="770673" cy="19747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1" name="Right Arrow 30"/>
          <p:cNvSpPr/>
          <p:nvPr/>
        </p:nvSpPr>
        <p:spPr>
          <a:xfrm>
            <a:off x="3425194" y="4890651"/>
            <a:ext cx="770673" cy="221541"/>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6" name="Right Arrow 35"/>
          <p:cNvSpPr/>
          <p:nvPr/>
        </p:nvSpPr>
        <p:spPr>
          <a:xfrm>
            <a:off x="3425195" y="2515241"/>
            <a:ext cx="770673" cy="19747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9" name="Right Arrow 38"/>
          <p:cNvSpPr/>
          <p:nvPr/>
        </p:nvSpPr>
        <p:spPr>
          <a:xfrm>
            <a:off x="3425194" y="6054709"/>
            <a:ext cx="770673" cy="221541"/>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aphicFrame>
        <p:nvGraphicFramePr>
          <p:cNvPr id="44" name="Table 43"/>
          <p:cNvGraphicFramePr>
            <a:graphicFrameLocks noGrp="1"/>
          </p:cNvGraphicFramePr>
          <p:nvPr>
            <p:extLst/>
          </p:nvPr>
        </p:nvGraphicFramePr>
        <p:xfrm>
          <a:off x="4403556" y="1778642"/>
          <a:ext cx="4572000" cy="3708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tblGrid>
              <a:tr h="370840">
                <a:tc>
                  <a:txBody>
                    <a:bodyPr/>
                    <a:lstStyle/>
                    <a:p>
                      <a:r>
                        <a:rPr lang="en-US" dirty="0" err="1"/>
                        <a:t>nsubj</a:t>
                      </a:r>
                      <a:endParaRPr lang="en-US" dirty="0"/>
                    </a:p>
                  </a:txBody>
                  <a:tcPr/>
                </a:tc>
                <a:tc>
                  <a:txBody>
                    <a:bodyPr/>
                    <a:lstStyle/>
                    <a:p>
                      <a:r>
                        <a:rPr lang="en-US" dirty="0" err="1"/>
                        <a:t>dobj</a:t>
                      </a:r>
                      <a:endParaRPr lang="en-US" dirty="0"/>
                    </a:p>
                  </a:txBody>
                  <a:tcPr/>
                </a:tc>
                <a:tc>
                  <a:txBody>
                    <a:bodyPr/>
                    <a:lstStyle/>
                    <a:p>
                      <a:r>
                        <a:rPr lang="en-US" dirty="0"/>
                        <a:t>case</a:t>
                      </a:r>
                    </a:p>
                  </a:txBody>
                  <a:tcPr/>
                </a:tc>
                <a:tc>
                  <a:txBody>
                    <a:bodyPr/>
                    <a:lstStyle/>
                    <a:p>
                      <a:r>
                        <a:rPr lang="en-US" dirty="0" err="1"/>
                        <a:t>amod</a:t>
                      </a:r>
                      <a:endParaRPr lang="en-US" dirty="0"/>
                    </a:p>
                  </a:txBody>
                  <a:tcPr/>
                </a:tc>
                <a:tc>
                  <a:txBody>
                    <a:bodyPr/>
                    <a:lstStyle/>
                    <a:p>
                      <a:r>
                        <a:rPr lang="mr-IN" dirty="0"/>
                        <a:t>…</a:t>
                      </a:r>
                      <a:endParaRPr lang="en-US" dirty="0"/>
                    </a:p>
                  </a:txBody>
                  <a:tcPr/>
                </a:tc>
                <a:extLst>
                  <a:ext uri="{0D108BD9-81ED-4DB2-BD59-A6C34878D82A}">
                    <a16:rowId xmlns:a16="http://schemas.microsoft.com/office/drawing/2014/main" val="10000"/>
                  </a:ext>
                </a:extLst>
              </a:tr>
            </a:tbl>
          </a:graphicData>
        </a:graphic>
      </p:graphicFrame>
      <p:graphicFrame>
        <p:nvGraphicFramePr>
          <p:cNvPr id="45" name="Table 44"/>
          <p:cNvGraphicFramePr>
            <a:graphicFrameLocks noGrp="1"/>
          </p:cNvGraphicFramePr>
          <p:nvPr>
            <p:extLst/>
          </p:nvPr>
        </p:nvGraphicFramePr>
        <p:xfrm>
          <a:off x="4399541" y="2472464"/>
          <a:ext cx="4572000" cy="3708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tblGrid>
              <a:tr h="370840">
                <a:tc>
                  <a:txBody>
                    <a:bodyPr/>
                    <a:lstStyle/>
                    <a:p>
                      <a:r>
                        <a:rPr lang="en-US" dirty="0"/>
                        <a:t>0.04</a:t>
                      </a:r>
                    </a:p>
                  </a:txBody>
                  <a:tcPr>
                    <a:solidFill>
                      <a:schemeClr val="bg2">
                        <a:lumMod val="40000"/>
                        <a:lumOff val="60000"/>
                      </a:schemeClr>
                    </a:solidFill>
                  </a:tcPr>
                </a:tc>
                <a:tc>
                  <a:txBody>
                    <a:bodyPr/>
                    <a:lstStyle/>
                    <a:p>
                      <a:r>
                        <a:rPr lang="en-US" dirty="0"/>
                        <a:t>0.96</a:t>
                      </a:r>
                    </a:p>
                  </a:txBody>
                  <a:tcPr>
                    <a:solidFill>
                      <a:schemeClr val="bg2">
                        <a:lumMod val="40000"/>
                        <a:lumOff val="60000"/>
                      </a:schemeClr>
                    </a:solidFill>
                  </a:tcPr>
                </a:tc>
                <a:tc>
                  <a:txBody>
                    <a:bodyPr/>
                    <a:lstStyle/>
                    <a:p>
                      <a:r>
                        <a:rPr lang="en-US" dirty="0"/>
                        <a:t>0.04</a:t>
                      </a:r>
                    </a:p>
                  </a:txBody>
                  <a:tcPr>
                    <a:solidFill>
                      <a:schemeClr val="bg2">
                        <a:lumMod val="40000"/>
                        <a:lumOff val="60000"/>
                      </a:schemeClr>
                    </a:solidFill>
                  </a:tcPr>
                </a:tc>
                <a:tc>
                  <a:txBody>
                    <a:bodyPr/>
                    <a:lstStyle/>
                    <a:p>
                      <a:r>
                        <a:rPr lang="en-US" dirty="0"/>
                        <a:t>0.03</a:t>
                      </a:r>
                    </a:p>
                  </a:txBody>
                  <a:tcPr>
                    <a:solidFill>
                      <a:schemeClr val="bg2">
                        <a:lumMod val="40000"/>
                        <a:lumOff val="60000"/>
                      </a:schemeClr>
                    </a:solidFill>
                  </a:tcPr>
                </a:tc>
                <a:tc>
                  <a:txBody>
                    <a:bodyPr/>
                    <a:lstStyle/>
                    <a:p>
                      <a:r>
                        <a:rPr lang="mr-IN" dirty="0"/>
                        <a:t>…</a:t>
                      </a:r>
                      <a:endParaRPr lang="en-US" dirty="0"/>
                    </a:p>
                  </a:txBody>
                  <a:tcPr>
                    <a:solidFill>
                      <a:schemeClr val="bg2">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extLst/>
          </p:nvPr>
        </p:nvGraphicFramePr>
        <p:xfrm>
          <a:off x="4399541" y="3645462"/>
          <a:ext cx="4572000" cy="3708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tblGrid>
              <a:tr h="370840">
                <a:tc>
                  <a:txBody>
                    <a:bodyPr/>
                    <a:lstStyle/>
                    <a:p>
                      <a:r>
                        <a:rPr lang="en-US" dirty="0"/>
                        <a:t>0.0</a:t>
                      </a:r>
                    </a:p>
                  </a:txBody>
                  <a:tcPr>
                    <a:solidFill>
                      <a:schemeClr val="bg2">
                        <a:lumMod val="40000"/>
                        <a:lumOff val="60000"/>
                      </a:schemeClr>
                    </a:solidFill>
                  </a:tcPr>
                </a:tc>
                <a:tc>
                  <a:txBody>
                    <a:bodyPr/>
                    <a:lstStyle/>
                    <a:p>
                      <a:r>
                        <a:rPr lang="en-US" dirty="0"/>
                        <a:t>0.0</a:t>
                      </a:r>
                    </a:p>
                  </a:txBody>
                  <a:tcPr>
                    <a:solidFill>
                      <a:schemeClr val="bg2">
                        <a:lumMod val="40000"/>
                        <a:lumOff val="60000"/>
                      </a:schemeClr>
                    </a:solidFill>
                  </a:tcPr>
                </a:tc>
                <a:tc>
                  <a:txBody>
                    <a:bodyPr/>
                    <a:lstStyle/>
                    <a:p>
                      <a:r>
                        <a:rPr lang="en-US" dirty="0"/>
                        <a:t>1.0</a:t>
                      </a:r>
                    </a:p>
                  </a:txBody>
                  <a:tcPr>
                    <a:solidFill>
                      <a:schemeClr val="bg2">
                        <a:lumMod val="40000"/>
                        <a:lumOff val="60000"/>
                      </a:schemeClr>
                    </a:solidFill>
                  </a:tcPr>
                </a:tc>
                <a:tc>
                  <a:txBody>
                    <a:bodyPr/>
                    <a:lstStyle/>
                    <a:p>
                      <a:r>
                        <a:rPr lang="en-US" dirty="0"/>
                        <a:t>0.0</a:t>
                      </a:r>
                    </a:p>
                  </a:txBody>
                  <a:tcPr>
                    <a:solidFill>
                      <a:schemeClr val="bg2">
                        <a:lumMod val="40000"/>
                        <a:lumOff val="60000"/>
                      </a:schemeClr>
                    </a:solidFill>
                  </a:tcPr>
                </a:tc>
                <a:tc>
                  <a:txBody>
                    <a:bodyPr/>
                    <a:lstStyle/>
                    <a:p>
                      <a:r>
                        <a:rPr lang="mr-IN" dirty="0"/>
                        <a:t>…</a:t>
                      </a:r>
                      <a:endParaRPr lang="en-US" dirty="0"/>
                    </a:p>
                  </a:txBody>
                  <a:tcPr>
                    <a:solidFill>
                      <a:schemeClr val="bg2">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extLst/>
          </p:nvPr>
        </p:nvGraphicFramePr>
        <p:xfrm>
          <a:off x="4399541" y="4818460"/>
          <a:ext cx="4572000" cy="3708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tblGrid>
              <a:tr h="370840">
                <a:tc>
                  <a:txBody>
                    <a:bodyPr/>
                    <a:lstStyle/>
                    <a:p>
                      <a:r>
                        <a:rPr lang="en-US" dirty="0"/>
                        <a:t>0.01</a:t>
                      </a:r>
                    </a:p>
                  </a:txBody>
                  <a:tcPr>
                    <a:solidFill>
                      <a:schemeClr val="bg2">
                        <a:lumMod val="40000"/>
                        <a:lumOff val="60000"/>
                      </a:schemeClr>
                    </a:solidFill>
                  </a:tcPr>
                </a:tc>
                <a:tc>
                  <a:txBody>
                    <a:bodyPr/>
                    <a:lstStyle/>
                    <a:p>
                      <a:r>
                        <a:rPr lang="en-US" dirty="0"/>
                        <a:t>0.25</a:t>
                      </a:r>
                    </a:p>
                  </a:txBody>
                  <a:tcPr>
                    <a:solidFill>
                      <a:schemeClr val="bg2">
                        <a:lumMod val="40000"/>
                        <a:lumOff val="60000"/>
                      </a:schemeClr>
                    </a:solidFill>
                  </a:tcPr>
                </a:tc>
                <a:tc>
                  <a:txBody>
                    <a:bodyPr/>
                    <a:lstStyle/>
                    <a:p>
                      <a:r>
                        <a:rPr lang="en-US" dirty="0"/>
                        <a:t>0.98</a:t>
                      </a:r>
                    </a:p>
                  </a:txBody>
                  <a:tcPr>
                    <a:solidFill>
                      <a:schemeClr val="bg2">
                        <a:lumMod val="40000"/>
                        <a:lumOff val="60000"/>
                      </a:schemeClr>
                    </a:solidFill>
                  </a:tcPr>
                </a:tc>
                <a:tc>
                  <a:txBody>
                    <a:bodyPr/>
                    <a:lstStyle/>
                    <a:p>
                      <a:r>
                        <a:rPr lang="en-US" dirty="0"/>
                        <a:t>0.03</a:t>
                      </a:r>
                    </a:p>
                  </a:txBody>
                  <a:tcPr>
                    <a:solidFill>
                      <a:schemeClr val="bg2">
                        <a:lumMod val="40000"/>
                        <a:lumOff val="60000"/>
                      </a:schemeClr>
                    </a:solidFill>
                  </a:tcPr>
                </a:tc>
                <a:tc>
                  <a:txBody>
                    <a:bodyPr/>
                    <a:lstStyle/>
                    <a:p>
                      <a:r>
                        <a:rPr lang="mr-IN" dirty="0"/>
                        <a:t>…</a:t>
                      </a:r>
                      <a:endParaRPr lang="en-US" dirty="0"/>
                    </a:p>
                  </a:txBody>
                  <a:tcPr>
                    <a:solidFill>
                      <a:schemeClr val="bg2">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extLst/>
          </p:nvPr>
        </p:nvGraphicFramePr>
        <p:xfrm>
          <a:off x="4399541" y="5991458"/>
          <a:ext cx="4572000" cy="3708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tblGrid>
              <a:tr h="370840">
                <a:tc>
                  <a:txBody>
                    <a:bodyPr/>
                    <a:lstStyle/>
                    <a:p>
                      <a:r>
                        <a:rPr lang="en-US" dirty="0"/>
                        <a:t>0.03</a:t>
                      </a:r>
                    </a:p>
                  </a:txBody>
                  <a:tcPr>
                    <a:solidFill>
                      <a:schemeClr val="bg2">
                        <a:lumMod val="40000"/>
                        <a:lumOff val="60000"/>
                      </a:schemeClr>
                    </a:solidFill>
                  </a:tcPr>
                </a:tc>
                <a:tc>
                  <a:txBody>
                    <a:bodyPr/>
                    <a:lstStyle/>
                    <a:p>
                      <a:r>
                        <a:rPr lang="en-US" dirty="0"/>
                        <a:t>0.76</a:t>
                      </a:r>
                    </a:p>
                  </a:txBody>
                  <a:tcPr>
                    <a:solidFill>
                      <a:schemeClr val="bg2">
                        <a:lumMod val="40000"/>
                        <a:lumOff val="60000"/>
                      </a:schemeClr>
                    </a:solidFill>
                  </a:tcPr>
                </a:tc>
                <a:tc>
                  <a:txBody>
                    <a:bodyPr/>
                    <a:lstStyle/>
                    <a:p>
                      <a:r>
                        <a:rPr lang="en-US" dirty="0"/>
                        <a:t>0.01</a:t>
                      </a:r>
                    </a:p>
                  </a:txBody>
                  <a:tcPr>
                    <a:solidFill>
                      <a:schemeClr val="bg2">
                        <a:lumMod val="40000"/>
                        <a:lumOff val="60000"/>
                      </a:schemeClr>
                    </a:solidFill>
                  </a:tcPr>
                </a:tc>
                <a:tc>
                  <a:txBody>
                    <a:bodyPr/>
                    <a:lstStyle/>
                    <a:p>
                      <a:r>
                        <a:rPr lang="en-US" dirty="0"/>
                        <a:t>0.73</a:t>
                      </a:r>
                    </a:p>
                  </a:txBody>
                  <a:tcPr>
                    <a:solidFill>
                      <a:schemeClr val="bg2">
                        <a:lumMod val="40000"/>
                        <a:lumOff val="60000"/>
                      </a:schemeClr>
                    </a:solidFill>
                  </a:tcPr>
                </a:tc>
                <a:tc>
                  <a:txBody>
                    <a:bodyPr/>
                    <a:lstStyle/>
                    <a:p>
                      <a:r>
                        <a:rPr lang="mr-IN" dirty="0"/>
                        <a:t>…</a:t>
                      </a:r>
                      <a:endParaRPr lang="en-US" dirty="0"/>
                    </a:p>
                  </a:txBody>
                  <a:tcPr>
                    <a:solidFill>
                      <a:schemeClr val="bg2">
                        <a:lumMod val="40000"/>
                        <a:lumOff val="60000"/>
                      </a:schemeClr>
                    </a:solidFill>
                  </a:tcPr>
                </a:tc>
                <a:extLst>
                  <a:ext uri="{0D108BD9-81ED-4DB2-BD59-A6C34878D82A}">
                    <a16:rowId xmlns:a16="http://schemas.microsoft.com/office/drawing/2014/main" val="10000"/>
                  </a:ext>
                </a:extLst>
              </a:tr>
            </a:tbl>
          </a:graphicData>
        </a:graphic>
      </p:graphicFrame>
      <p:sp>
        <p:nvSpPr>
          <p:cNvPr id="24" name="TextBox 23"/>
          <p:cNvSpPr txBox="1"/>
          <p:nvPr/>
        </p:nvSpPr>
        <p:spPr>
          <a:xfrm>
            <a:off x="5943772" y="1085176"/>
            <a:ext cx="1676228"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Typology</a:t>
            </a:r>
          </a:p>
        </p:txBody>
      </p:sp>
      <p:sp>
        <p:nvSpPr>
          <p:cNvPr id="19" name="TextBox 18"/>
          <p:cNvSpPr txBox="1"/>
          <p:nvPr/>
        </p:nvSpPr>
        <p:spPr>
          <a:xfrm>
            <a:off x="961029" y="3533406"/>
            <a:ext cx="1710725" cy="584775"/>
          </a:xfrm>
          <a:prstGeom prst="rect">
            <a:avLst/>
          </a:prstGeom>
          <a:solidFill>
            <a:schemeClr val="bg2">
              <a:lumMod val="40000"/>
              <a:lumOff val="60000"/>
            </a:schemeClr>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Japanese</a:t>
            </a:r>
          </a:p>
        </p:txBody>
      </p:sp>
      <p:sp>
        <p:nvSpPr>
          <p:cNvPr id="20" name="TextBox 19"/>
          <p:cNvSpPr txBox="1"/>
          <p:nvPr/>
        </p:nvSpPr>
        <p:spPr>
          <a:xfrm>
            <a:off x="1237285" y="4745220"/>
            <a:ext cx="1063112" cy="584775"/>
          </a:xfrm>
          <a:prstGeom prst="rect">
            <a:avLst/>
          </a:prstGeom>
          <a:solidFill>
            <a:schemeClr val="bg2">
              <a:lumMod val="40000"/>
              <a:lumOff val="60000"/>
            </a:schemeClr>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Hindi</a:t>
            </a:r>
          </a:p>
        </p:txBody>
      </p:sp>
      <p:sp>
        <p:nvSpPr>
          <p:cNvPr id="21" name="TextBox 20"/>
          <p:cNvSpPr txBox="1"/>
          <p:nvPr/>
        </p:nvSpPr>
        <p:spPr>
          <a:xfrm>
            <a:off x="1135757" y="2321592"/>
            <a:ext cx="1361270" cy="584775"/>
          </a:xfrm>
          <a:prstGeom prst="rect">
            <a:avLst/>
          </a:prstGeom>
          <a:solidFill>
            <a:schemeClr val="bg2">
              <a:lumMod val="40000"/>
              <a:lumOff val="60000"/>
            </a:schemeClr>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English</a:t>
            </a:r>
          </a:p>
        </p:txBody>
      </p:sp>
      <p:sp>
        <p:nvSpPr>
          <p:cNvPr id="22" name="TextBox 21"/>
          <p:cNvSpPr txBox="1"/>
          <p:nvPr/>
        </p:nvSpPr>
        <p:spPr>
          <a:xfrm>
            <a:off x="1108499" y="5873091"/>
            <a:ext cx="1320683" cy="584775"/>
          </a:xfrm>
          <a:prstGeom prst="rect">
            <a:avLst/>
          </a:prstGeom>
          <a:solidFill>
            <a:schemeClr val="bg2">
              <a:lumMod val="40000"/>
              <a:lumOff val="60000"/>
            </a:schemeClr>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French</a:t>
            </a:r>
          </a:p>
        </p:txBody>
      </p:sp>
      <p:sp>
        <p:nvSpPr>
          <p:cNvPr id="23" name="TextBox 22"/>
          <p:cNvSpPr txBox="1"/>
          <p:nvPr/>
        </p:nvSpPr>
        <p:spPr>
          <a:xfrm>
            <a:off x="995526" y="1085176"/>
            <a:ext cx="1773178"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Language</a:t>
            </a:r>
          </a:p>
        </p:txBody>
      </p:sp>
    </p:spTree>
    <p:extLst>
      <p:ext uri="{BB962C8B-B14F-4D97-AF65-F5344CB8AC3E}">
        <p14:creationId xmlns:p14="http://schemas.microsoft.com/office/powerpoint/2010/main" val="517646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solidFill>
                  <a:srgbClr val="FFFF00"/>
                </a:solidFill>
              </a:rPr>
              <a:t>Fine-grained</a:t>
            </a:r>
            <a:r>
              <a:rPr lang="en-US" altLang="zh-CN" dirty="0"/>
              <a:t> Syntactic Typology</a:t>
            </a: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prstClr val="white">
                  <a:tint val="75000"/>
                </a:prstClr>
              </a:solidFill>
              <a:effectLst/>
              <a:uLnTx/>
              <a:uFillTx/>
              <a:latin typeface="Calibri" charset="0"/>
              <a:ea typeface="ＭＳ Ｐゴシック" charset="0"/>
              <a:cs typeface="Arial" panose="020B0604020202020204" pitchFamily="34" charset="0"/>
            </a:endParaRPr>
          </a:p>
        </p:txBody>
      </p:sp>
      <p:sp>
        <p:nvSpPr>
          <p:cNvPr id="27" name="Right Arrow 26"/>
          <p:cNvSpPr/>
          <p:nvPr/>
        </p:nvSpPr>
        <p:spPr>
          <a:xfrm>
            <a:off x="3425195" y="3750655"/>
            <a:ext cx="770673" cy="19747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1" name="Right Arrow 30"/>
          <p:cNvSpPr/>
          <p:nvPr/>
        </p:nvSpPr>
        <p:spPr>
          <a:xfrm>
            <a:off x="3425194" y="4890651"/>
            <a:ext cx="770673" cy="221541"/>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6" name="Right Arrow 35"/>
          <p:cNvSpPr/>
          <p:nvPr/>
        </p:nvSpPr>
        <p:spPr>
          <a:xfrm>
            <a:off x="3425195" y="2515241"/>
            <a:ext cx="770673" cy="19747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9" name="Right Arrow 38"/>
          <p:cNvSpPr/>
          <p:nvPr/>
        </p:nvSpPr>
        <p:spPr>
          <a:xfrm>
            <a:off x="3425194" y="6054709"/>
            <a:ext cx="770673" cy="221541"/>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aphicFrame>
        <p:nvGraphicFramePr>
          <p:cNvPr id="44" name="Table 43"/>
          <p:cNvGraphicFramePr>
            <a:graphicFrameLocks noGrp="1"/>
          </p:cNvGraphicFramePr>
          <p:nvPr>
            <p:extLst/>
          </p:nvPr>
        </p:nvGraphicFramePr>
        <p:xfrm>
          <a:off x="4403556" y="1778642"/>
          <a:ext cx="4572000" cy="3708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tblGrid>
              <a:tr h="370840">
                <a:tc>
                  <a:txBody>
                    <a:bodyPr/>
                    <a:lstStyle/>
                    <a:p>
                      <a:r>
                        <a:rPr lang="en-US" dirty="0" err="1"/>
                        <a:t>nsubj</a:t>
                      </a:r>
                      <a:endParaRPr lang="en-US" dirty="0"/>
                    </a:p>
                  </a:txBody>
                  <a:tcPr/>
                </a:tc>
                <a:tc>
                  <a:txBody>
                    <a:bodyPr/>
                    <a:lstStyle/>
                    <a:p>
                      <a:r>
                        <a:rPr lang="en-US" dirty="0" err="1"/>
                        <a:t>dobj</a:t>
                      </a:r>
                      <a:endParaRPr lang="en-US" dirty="0"/>
                    </a:p>
                  </a:txBody>
                  <a:tcPr/>
                </a:tc>
                <a:tc>
                  <a:txBody>
                    <a:bodyPr/>
                    <a:lstStyle/>
                    <a:p>
                      <a:r>
                        <a:rPr lang="en-US" dirty="0"/>
                        <a:t>case</a:t>
                      </a:r>
                    </a:p>
                  </a:txBody>
                  <a:tcPr/>
                </a:tc>
                <a:tc>
                  <a:txBody>
                    <a:bodyPr/>
                    <a:lstStyle/>
                    <a:p>
                      <a:r>
                        <a:rPr lang="en-US" dirty="0" err="1"/>
                        <a:t>amod</a:t>
                      </a:r>
                      <a:endParaRPr lang="en-US" dirty="0"/>
                    </a:p>
                  </a:txBody>
                  <a:tcPr/>
                </a:tc>
                <a:tc>
                  <a:txBody>
                    <a:bodyPr/>
                    <a:lstStyle/>
                    <a:p>
                      <a:r>
                        <a:rPr lang="mr-IN" dirty="0"/>
                        <a:t>…</a:t>
                      </a:r>
                      <a:endParaRPr lang="en-US" dirty="0"/>
                    </a:p>
                  </a:txBody>
                  <a:tcPr/>
                </a:tc>
                <a:extLst>
                  <a:ext uri="{0D108BD9-81ED-4DB2-BD59-A6C34878D82A}">
                    <a16:rowId xmlns:a16="http://schemas.microsoft.com/office/drawing/2014/main" val="10000"/>
                  </a:ext>
                </a:extLst>
              </a:tr>
            </a:tbl>
          </a:graphicData>
        </a:graphic>
      </p:graphicFrame>
      <p:sp>
        <p:nvSpPr>
          <p:cNvPr id="28" name="Document 27"/>
          <p:cNvSpPr/>
          <p:nvPr/>
        </p:nvSpPr>
        <p:spPr>
          <a:xfrm>
            <a:off x="611589" y="2263831"/>
            <a:ext cx="2606344" cy="805307"/>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NOUN VERB ADP NOUN PUNCT</a:t>
            </a:r>
            <a:endParaRPr kumimoji="0" lang="en-US" sz="1200" b="0" i="0" u="none" strike="noStrike" kern="1200" cap="none" spc="0" normalizeH="0" baseline="0" noProof="0" dirty="0">
              <a:ln>
                <a:noFill/>
              </a:ln>
              <a:solidFill>
                <a:srgbClr val="FFC000"/>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NOUN VERB</a:t>
            </a:r>
            <a:r>
              <a:rPr kumimoji="0" lang="en-US" sz="1200" b="0" i="0" u="none" strike="noStrike" kern="1200" cap="none" spc="0" normalizeH="0" baseline="0" noProof="0" dirty="0">
                <a:ln>
                  <a:noFill/>
                </a:ln>
                <a:solidFill>
                  <a:prstClr val="white"/>
                </a:solidFill>
                <a:effectLst/>
                <a:uLnTx/>
                <a:uFillTx/>
                <a:latin typeface="Candara"/>
                <a:ea typeface="+mn-ea"/>
                <a:cs typeface="+mn-cs"/>
              </a:rPr>
              <a:t> PART NOUN PUNCT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sp>
        <p:nvSpPr>
          <p:cNvPr id="29" name="Document 28"/>
          <p:cNvSpPr/>
          <p:nvPr/>
        </p:nvSpPr>
        <p:spPr>
          <a:xfrm>
            <a:off x="611589" y="3519184"/>
            <a:ext cx="2606344" cy="805307"/>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ja-JP" sz="1200" b="0" i="0" u="none" strike="noStrike" kern="1200" cap="none" spc="0" normalizeH="0" baseline="0" noProof="0" dirty="0">
                <a:ln>
                  <a:noFill/>
                </a:ln>
                <a:solidFill>
                  <a:prstClr val="white"/>
                </a:solidFill>
                <a:effectLst/>
                <a:uLnTx/>
                <a:uFillTx/>
                <a:latin typeface="Candara"/>
                <a:ea typeface="ＭＳ Ｐゴシック" panose="020B0600070205080204" pitchFamily="34" charset="-128"/>
                <a:cs typeface="+mn-cs"/>
              </a:rPr>
              <a:t>NOUN DET NOUN VERB PUNCT</a:t>
            </a:r>
            <a:endParaRPr kumimoji="0" lang="en-US" sz="1200" b="0" i="0" u="none" strike="noStrike" kern="1200" cap="none" spc="0" normalizeH="0" baseline="0" noProof="0" dirty="0">
              <a:ln>
                <a:noFill/>
              </a:ln>
              <a:solidFill>
                <a:srgbClr val="FFC000"/>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NOUN NOUN VERB PART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sp>
        <p:nvSpPr>
          <p:cNvPr id="32" name="Document 31"/>
          <p:cNvSpPr/>
          <p:nvPr/>
        </p:nvSpPr>
        <p:spPr>
          <a:xfrm>
            <a:off x="611589" y="4646704"/>
            <a:ext cx="2606344" cy="805307"/>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NOUN</a:t>
            </a:r>
            <a:r>
              <a:rPr kumimoji="0" lang="hi-in"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prstClr val="white"/>
                </a:solidFill>
                <a:effectLst/>
                <a:uLnTx/>
                <a:uFillTx/>
                <a:latin typeface="Candara"/>
                <a:ea typeface="+mn-ea"/>
                <a:cs typeface="+mn-cs"/>
              </a:rPr>
              <a:t>AUX</a:t>
            </a:r>
            <a:r>
              <a:rPr kumimoji="0" lang="hi-in"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prstClr val="white"/>
                </a:solidFill>
                <a:effectLst/>
                <a:uLnTx/>
                <a:uFillTx/>
                <a:latin typeface="Candara"/>
                <a:ea typeface="+mn-ea"/>
                <a:cs typeface="+mn-cs"/>
              </a:rPr>
              <a:t>NOUN ADP</a:t>
            </a:r>
            <a:r>
              <a:rPr kumimoji="0" lang="hi-in"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prstClr val="white"/>
                </a:solidFill>
                <a:effectLst/>
                <a:uLnTx/>
                <a:uFillTx/>
                <a:latin typeface="Candara"/>
                <a:ea typeface="+mn-ea"/>
                <a:cs typeface="+mn-cs"/>
              </a:rPr>
              <a:t> PUNCT</a:t>
            </a:r>
            <a:endParaRPr kumimoji="0" lang="en-US" sz="1200" b="0" i="0" u="none" strike="noStrike" kern="1200" cap="none" spc="0" normalizeH="0" baseline="0" noProof="0" dirty="0">
              <a:ln>
                <a:noFill/>
              </a:ln>
              <a:solidFill>
                <a:srgbClr val="FFC000"/>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AUX NOUN NUM NOUN VERB</a:t>
            </a:r>
            <a:r>
              <a:rPr kumimoji="0" lang="hi-in"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sp>
        <p:nvSpPr>
          <p:cNvPr id="33" name="Document 32"/>
          <p:cNvSpPr/>
          <p:nvPr/>
        </p:nvSpPr>
        <p:spPr>
          <a:xfrm>
            <a:off x="611589" y="5774224"/>
            <a:ext cx="2606344" cy="805307"/>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NOUN VERB ADP NOUN PUNCT</a:t>
            </a:r>
            <a:endParaRPr kumimoji="0" lang="en-US" sz="1200" b="0" i="0" u="none" strike="noStrike" kern="1200" cap="none" spc="0" normalizeH="0" baseline="0" noProof="0" dirty="0">
              <a:ln>
                <a:noFill/>
              </a:ln>
              <a:solidFill>
                <a:srgbClr val="FFC000"/>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NOUN VERB</a:t>
            </a:r>
            <a:r>
              <a:rPr kumimoji="0" lang="en-US" sz="1200" b="0" i="0" u="none" strike="noStrike" kern="1200" cap="none" spc="0" normalizeH="0" baseline="0" noProof="0" dirty="0">
                <a:ln>
                  <a:noFill/>
                </a:ln>
                <a:solidFill>
                  <a:prstClr val="white"/>
                </a:solidFill>
                <a:effectLst/>
                <a:uLnTx/>
                <a:uFillTx/>
                <a:latin typeface="Candara"/>
                <a:ea typeface="+mn-ea"/>
                <a:cs typeface="+mn-cs"/>
              </a:rPr>
              <a:t> NOUN PUNCT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sp>
        <p:nvSpPr>
          <p:cNvPr id="18" name="TextBox 17"/>
          <p:cNvSpPr txBox="1"/>
          <p:nvPr/>
        </p:nvSpPr>
        <p:spPr>
          <a:xfrm>
            <a:off x="5943772" y="1085176"/>
            <a:ext cx="1676228"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rPr>
              <a:t>Typology</a:t>
            </a:r>
          </a:p>
        </p:txBody>
      </p:sp>
      <p:sp>
        <p:nvSpPr>
          <p:cNvPr id="19" name="TextBox 18"/>
          <p:cNvSpPr txBox="1"/>
          <p:nvPr/>
        </p:nvSpPr>
        <p:spPr>
          <a:xfrm>
            <a:off x="517460" y="1085176"/>
            <a:ext cx="2988190"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libri" charset="0"/>
                <a:ea typeface="ＭＳ Ｐゴシック" charset="0"/>
                <a:cs typeface="Arial" panose="020B0604020202020204" pitchFamily="34" charset="0"/>
              </a:rPr>
              <a:t>Corpus of tags: </a:t>
            </a:r>
            <a:r>
              <a:rPr kumimoji="0" lang="en-US" sz="3200" b="0" i="0" u="none" strike="noStrike" kern="1200" cap="none" spc="0" normalizeH="0" baseline="0" noProof="0" dirty="0" err="1">
                <a:ln>
                  <a:noFill/>
                </a:ln>
                <a:solidFill>
                  <a:prstClr val="white"/>
                </a:solidFill>
                <a:effectLst/>
                <a:uLnTx/>
                <a:uFillTx/>
                <a:latin typeface="Calibri" charset="0"/>
                <a:ea typeface="ＭＳ Ｐゴシック" charset="0"/>
                <a:cs typeface="Arial" panose="020B0604020202020204" pitchFamily="34" charset="0"/>
              </a:rPr>
              <a:t>ũ</a:t>
            </a:r>
            <a:endParaRPr kumimoji="0" lang="en-US" sz="3200" b="0" i="0" u="none" strike="noStrike" kern="1200" cap="none" spc="0" normalizeH="0" baseline="0" noProof="0" dirty="0">
              <a:ln>
                <a:noFill/>
              </a:ln>
              <a:solidFill>
                <a:prstClr val="white"/>
              </a:solidFill>
              <a:effectLst/>
              <a:uLnTx/>
              <a:uFillTx/>
              <a:latin typeface="Calibri" charset="0"/>
              <a:ea typeface="ＭＳ Ｐゴシック" charset="0"/>
              <a:cs typeface="Arial" panose="020B0604020202020204" pitchFamily="34" charset="0"/>
            </a:endParaRPr>
          </a:p>
        </p:txBody>
      </p:sp>
      <p:graphicFrame>
        <p:nvGraphicFramePr>
          <p:cNvPr id="20" name="Table 19"/>
          <p:cNvGraphicFramePr>
            <a:graphicFrameLocks noGrp="1"/>
          </p:cNvGraphicFramePr>
          <p:nvPr>
            <p:extLst/>
          </p:nvPr>
        </p:nvGraphicFramePr>
        <p:xfrm>
          <a:off x="4399541" y="2472464"/>
          <a:ext cx="4572000" cy="3708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tblGrid>
              <a:tr h="370840">
                <a:tc>
                  <a:txBody>
                    <a:bodyPr/>
                    <a:lstStyle/>
                    <a:p>
                      <a:r>
                        <a:rPr lang="en-US" dirty="0"/>
                        <a:t>0.04</a:t>
                      </a:r>
                    </a:p>
                  </a:txBody>
                  <a:tcPr>
                    <a:solidFill>
                      <a:schemeClr val="bg2">
                        <a:lumMod val="40000"/>
                        <a:lumOff val="60000"/>
                      </a:schemeClr>
                    </a:solidFill>
                  </a:tcPr>
                </a:tc>
                <a:tc>
                  <a:txBody>
                    <a:bodyPr/>
                    <a:lstStyle/>
                    <a:p>
                      <a:r>
                        <a:rPr lang="en-US" dirty="0"/>
                        <a:t>0.96</a:t>
                      </a:r>
                    </a:p>
                  </a:txBody>
                  <a:tcPr>
                    <a:solidFill>
                      <a:schemeClr val="bg2">
                        <a:lumMod val="40000"/>
                        <a:lumOff val="60000"/>
                      </a:schemeClr>
                    </a:solidFill>
                  </a:tcPr>
                </a:tc>
                <a:tc>
                  <a:txBody>
                    <a:bodyPr/>
                    <a:lstStyle/>
                    <a:p>
                      <a:r>
                        <a:rPr lang="en-US" dirty="0"/>
                        <a:t>0.04</a:t>
                      </a:r>
                    </a:p>
                  </a:txBody>
                  <a:tcPr>
                    <a:solidFill>
                      <a:schemeClr val="bg2">
                        <a:lumMod val="40000"/>
                        <a:lumOff val="60000"/>
                      </a:schemeClr>
                    </a:solidFill>
                  </a:tcPr>
                </a:tc>
                <a:tc>
                  <a:txBody>
                    <a:bodyPr/>
                    <a:lstStyle/>
                    <a:p>
                      <a:r>
                        <a:rPr lang="en-US" dirty="0"/>
                        <a:t>0.03</a:t>
                      </a:r>
                    </a:p>
                  </a:txBody>
                  <a:tcPr>
                    <a:solidFill>
                      <a:schemeClr val="bg2">
                        <a:lumMod val="40000"/>
                        <a:lumOff val="60000"/>
                      </a:schemeClr>
                    </a:solidFill>
                  </a:tcPr>
                </a:tc>
                <a:tc>
                  <a:txBody>
                    <a:bodyPr/>
                    <a:lstStyle/>
                    <a:p>
                      <a:r>
                        <a:rPr lang="mr-IN" dirty="0"/>
                        <a:t>…</a:t>
                      </a:r>
                      <a:endParaRPr lang="en-US" dirty="0"/>
                    </a:p>
                  </a:txBody>
                  <a:tcPr>
                    <a:solidFill>
                      <a:schemeClr val="bg2">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extLst/>
          </p:nvPr>
        </p:nvGraphicFramePr>
        <p:xfrm>
          <a:off x="4399541" y="3645462"/>
          <a:ext cx="4572000" cy="3708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tblGrid>
              <a:tr h="370840">
                <a:tc>
                  <a:txBody>
                    <a:bodyPr/>
                    <a:lstStyle/>
                    <a:p>
                      <a:r>
                        <a:rPr lang="en-US" dirty="0"/>
                        <a:t>0.0</a:t>
                      </a:r>
                    </a:p>
                  </a:txBody>
                  <a:tcPr>
                    <a:solidFill>
                      <a:schemeClr val="bg2">
                        <a:lumMod val="40000"/>
                        <a:lumOff val="60000"/>
                      </a:schemeClr>
                    </a:solidFill>
                  </a:tcPr>
                </a:tc>
                <a:tc>
                  <a:txBody>
                    <a:bodyPr/>
                    <a:lstStyle/>
                    <a:p>
                      <a:r>
                        <a:rPr lang="en-US" dirty="0"/>
                        <a:t>0.0</a:t>
                      </a:r>
                    </a:p>
                  </a:txBody>
                  <a:tcPr>
                    <a:solidFill>
                      <a:schemeClr val="bg2">
                        <a:lumMod val="40000"/>
                        <a:lumOff val="60000"/>
                      </a:schemeClr>
                    </a:solidFill>
                  </a:tcPr>
                </a:tc>
                <a:tc>
                  <a:txBody>
                    <a:bodyPr/>
                    <a:lstStyle/>
                    <a:p>
                      <a:r>
                        <a:rPr lang="en-US" dirty="0"/>
                        <a:t>1.0</a:t>
                      </a:r>
                    </a:p>
                  </a:txBody>
                  <a:tcPr>
                    <a:solidFill>
                      <a:schemeClr val="bg2">
                        <a:lumMod val="40000"/>
                        <a:lumOff val="60000"/>
                      </a:schemeClr>
                    </a:solidFill>
                  </a:tcPr>
                </a:tc>
                <a:tc>
                  <a:txBody>
                    <a:bodyPr/>
                    <a:lstStyle/>
                    <a:p>
                      <a:r>
                        <a:rPr lang="en-US" dirty="0"/>
                        <a:t>0.0</a:t>
                      </a:r>
                    </a:p>
                  </a:txBody>
                  <a:tcPr>
                    <a:solidFill>
                      <a:schemeClr val="bg2">
                        <a:lumMod val="40000"/>
                        <a:lumOff val="60000"/>
                      </a:schemeClr>
                    </a:solidFill>
                  </a:tcPr>
                </a:tc>
                <a:tc>
                  <a:txBody>
                    <a:bodyPr/>
                    <a:lstStyle/>
                    <a:p>
                      <a:r>
                        <a:rPr lang="mr-IN" dirty="0"/>
                        <a:t>…</a:t>
                      </a:r>
                      <a:endParaRPr lang="en-US" dirty="0"/>
                    </a:p>
                  </a:txBody>
                  <a:tcPr>
                    <a:solidFill>
                      <a:schemeClr val="bg2">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22" name="Table 21"/>
          <p:cNvGraphicFramePr>
            <a:graphicFrameLocks noGrp="1"/>
          </p:cNvGraphicFramePr>
          <p:nvPr>
            <p:extLst/>
          </p:nvPr>
        </p:nvGraphicFramePr>
        <p:xfrm>
          <a:off x="4399541" y="4818460"/>
          <a:ext cx="4572000" cy="3708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tblGrid>
              <a:tr h="370840">
                <a:tc>
                  <a:txBody>
                    <a:bodyPr/>
                    <a:lstStyle/>
                    <a:p>
                      <a:r>
                        <a:rPr lang="en-US" dirty="0"/>
                        <a:t>0.01</a:t>
                      </a:r>
                    </a:p>
                  </a:txBody>
                  <a:tcPr>
                    <a:solidFill>
                      <a:schemeClr val="bg2">
                        <a:lumMod val="40000"/>
                        <a:lumOff val="60000"/>
                      </a:schemeClr>
                    </a:solidFill>
                  </a:tcPr>
                </a:tc>
                <a:tc>
                  <a:txBody>
                    <a:bodyPr/>
                    <a:lstStyle/>
                    <a:p>
                      <a:r>
                        <a:rPr lang="en-US" dirty="0"/>
                        <a:t>0.25</a:t>
                      </a:r>
                    </a:p>
                  </a:txBody>
                  <a:tcPr>
                    <a:solidFill>
                      <a:schemeClr val="bg2">
                        <a:lumMod val="40000"/>
                        <a:lumOff val="60000"/>
                      </a:schemeClr>
                    </a:solidFill>
                  </a:tcPr>
                </a:tc>
                <a:tc>
                  <a:txBody>
                    <a:bodyPr/>
                    <a:lstStyle/>
                    <a:p>
                      <a:r>
                        <a:rPr lang="en-US" dirty="0"/>
                        <a:t>0.98</a:t>
                      </a:r>
                    </a:p>
                  </a:txBody>
                  <a:tcPr>
                    <a:solidFill>
                      <a:schemeClr val="bg2">
                        <a:lumMod val="40000"/>
                        <a:lumOff val="60000"/>
                      </a:schemeClr>
                    </a:solidFill>
                  </a:tcPr>
                </a:tc>
                <a:tc>
                  <a:txBody>
                    <a:bodyPr/>
                    <a:lstStyle/>
                    <a:p>
                      <a:r>
                        <a:rPr lang="en-US" dirty="0"/>
                        <a:t>0.03</a:t>
                      </a:r>
                    </a:p>
                  </a:txBody>
                  <a:tcPr>
                    <a:solidFill>
                      <a:schemeClr val="bg2">
                        <a:lumMod val="40000"/>
                        <a:lumOff val="60000"/>
                      </a:schemeClr>
                    </a:solidFill>
                  </a:tcPr>
                </a:tc>
                <a:tc>
                  <a:txBody>
                    <a:bodyPr/>
                    <a:lstStyle/>
                    <a:p>
                      <a:r>
                        <a:rPr lang="mr-IN" dirty="0"/>
                        <a:t>…</a:t>
                      </a:r>
                      <a:endParaRPr lang="en-US" dirty="0"/>
                    </a:p>
                  </a:txBody>
                  <a:tcPr>
                    <a:solidFill>
                      <a:schemeClr val="bg2">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624122711"/>
              </p:ext>
            </p:extLst>
          </p:nvPr>
        </p:nvGraphicFramePr>
        <p:xfrm>
          <a:off x="4399541" y="5991458"/>
          <a:ext cx="4572000" cy="3708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tblGrid>
              <a:tr h="370840">
                <a:tc>
                  <a:txBody>
                    <a:bodyPr/>
                    <a:lstStyle/>
                    <a:p>
                      <a:r>
                        <a:rPr lang="en-US" dirty="0"/>
                        <a:t>0.03</a:t>
                      </a:r>
                    </a:p>
                  </a:txBody>
                  <a:tcPr>
                    <a:solidFill>
                      <a:schemeClr val="bg2">
                        <a:lumMod val="40000"/>
                        <a:lumOff val="60000"/>
                      </a:schemeClr>
                    </a:solidFill>
                  </a:tcPr>
                </a:tc>
                <a:tc>
                  <a:txBody>
                    <a:bodyPr/>
                    <a:lstStyle/>
                    <a:p>
                      <a:r>
                        <a:rPr lang="en-US" dirty="0"/>
                        <a:t>0.76</a:t>
                      </a:r>
                    </a:p>
                  </a:txBody>
                  <a:tcPr>
                    <a:solidFill>
                      <a:schemeClr val="bg2">
                        <a:lumMod val="40000"/>
                        <a:lumOff val="60000"/>
                      </a:schemeClr>
                    </a:solidFill>
                  </a:tcPr>
                </a:tc>
                <a:tc>
                  <a:txBody>
                    <a:bodyPr/>
                    <a:lstStyle/>
                    <a:p>
                      <a:r>
                        <a:rPr lang="en-US" dirty="0"/>
                        <a:t>0.01</a:t>
                      </a:r>
                    </a:p>
                  </a:txBody>
                  <a:tcPr>
                    <a:solidFill>
                      <a:schemeClr val="bg2">
                        <a:lumMod val="40000"/>
                        <a:lumOff val="60000"/>
                      </a:schemeClr>
                    </a:solidFill>
                  </a:tcPr>
                </a:tc>
                <a:tc>
                  <a:txBody>
                    <a:bodyPr/>
                    <a:lstStyle/>
                    <a:p>
                      <a:r>
                        <a:rPr lang="en-US" dirty="0"/>
                        <a:t>0.73</a:t>
                      </a:r>
                    </a:p>
                  </a:txBody>
                  <a:tcPr>
                    <a:solidFill>
                      <a:schemeClr val="bg2">
                        <a:lumMod val="40000"/>
                        <a:lumOff val="60000"/>
                      </a:schemeClr>
                    </a:solidFill>
                  </a:tcPr>
                </a:tc>
                <a:tc>
                  <a:txBody>
                    <a:bodyPr/>
                    <a:lstStyle/>
                    <a:p>
                      <a:r>
                        <a:rPr lang="mr-IN" dirty="0"/>
                        <a:t>…</a:t>
                      </a:r>
                      <a:endParaRPr lang="en-US" dirty="0"/>
                    </a:p>
                  </a:txBody>
                  <a:tcPr>
                    <a:solidFill>
                      <a:schemeClr val="bg2">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0419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Traditional approach: </a:t>
            </a:r>
            <a:br>
              <a:rPr lang="en-US" dirty="0"/>
            </a:br>
            <a:r>
              <a:rPr lang="en-US" dirty="0"/>
              <a:t>Grammar induction</a:t>
            </a:r>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16" name="Picture 1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8671"/>
            <a:ext cx="2769885" cy="477903"/>
          </a:xfrm>
          <a:prstGeom prst="rect">
            <a:avLst/>
          </a:prstGeom>
        </p:spPr>
      </p:pic>
      <p:sp>
        <p:nvSpPr>
          <p:cNvPr id="9" name="Cube 8"/>
          <p:cNvSpPr/>
          <p:nvPr/>
        </p:nvSpPr>
        <p:spPr>
          <a:xfrm>
            <a:off x="4540306" y="2942689"/>
            <a:ext cx="1234440" cy="1216152"/>
          </a:xfrm>
          <a:prstGeom prst="cub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solidFill>
                    <a:prstClr val="white"/>
                  </a:solidFill>
                </a:ln>
                <a:solidFill>
                  <a:prstClr val="white"/>
                </a:solidFill>
                <a:effectLst/>
                <a:uLnTx/>
                <a:uFillTx/>
                <a:latin typeface="Candara"/>
                <a:ea typeface="+mn-ea"/>
                <a:cs typeface="+mn-cs"/>
              </a:rPr>
              <a:t>?</a:t>
            </a:r>
          </a:p>
        </p:txBody>
      </p:sp>
      <p:grpSp>
        <p:nvGrpSpPr>
          <p:cNvPr id="12" name="Group 11"/>
          <p:cNvGrpSpPr/>
          <p:nvPr/>
        </p:nvGrpSpPr>
        <p:grpSpPr>
          <a:xfrm>
            <a:off x="603504" y="2532888"/>
            <a:ext cx="3661678" cy="3035808"/>
            <a:chOff x="603504" y="2532888"/>
            <a:chExt cx="3661678" cy="3035808"/>
          </a:xfrm>
        </p:grpSpPr>
        <p:sp>
          <p:nvSpPr>
            <p:cNvPr id="8" name="Document 7"/>
            <p:cNvSpPr/>
            <p:nvPr/>
          </p:nvSpPr>
          <p:spPr>
            <a:xfrm>
              <a:off x="603504" y="2532888"/>
              <a:ext cx="2596896" cy="303580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err="1">
                  <a:ln>
                    <a:noFill/>
                  </a:ln>
                  <a:solidFill>
                    <a:prstClr val="white"/>
                  </a:solidFill>
                  <a:effectLst/>
                  <a:uLnTx/>
                  <a:uFillTx/>
                  <a:latin typeface="Candara"/>
                  <a:ea typeface="+mn-ea"/>
                  <a:cs typeface="+mn-cs"/>
                </a:rPr>
                <a:t>Yer</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amos</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AUX</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yjja</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Ajjx</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PROPN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aat</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orrr</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Per/</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anni</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inn/</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se/</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in/</a:t>
              </a:r>
              <a:r>
                <a:rPr kumimoji="0" lang="en-US" sz="1200" b="0" i="0" u="none" strike="noStrike" kern="1200" cap="none" spc="0" normalizeH="0" baseline="0" noProof="0" dirty="0">
                  <a:ln>
                    <a:noFill/>
                  </a:ln>
                  <a:solidFill>
                    <a:srgbClr val="FFC000"/>
                  </a:solidFill>
                  <a:effectLst/>
                  <a:uLnTx/>
                  <a:uFillTx/>
                  <a:latin typeface="Candara"/>
                  <a:ea typeface="+mn-ea"/>
                  <a:cs typeface="+mn-cs"/>
                </a:rPr>
                <a:t>PART</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hahh</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CASE </a:t>
              </a:r>
              <a:r>
                <a:rPr kumimoji="0" lang="en-US" sz="1200" b="0" i="0" u="none" strike="noStrike" kern="1200" cap="none" spc="0" normalizeH="0" baseline="0" noProof="0" dirty="0">
                  <a:ln>
                    <a:noFill/>
                  </a:ln>
                  <a:solidFill>
                    <a:prstClr val="white"/>
                  </a:solidFill>
                  <a:effectLst/>
                  <a:uLnTx/>
                  <a:uFillTx/>
                  <a:latin typeface="Candara"/>
                  <a:ea typeface="+mn-ea"/>
                  <a:cs typeface="+mn-cs"/>
                </a:rPr>
                <a:t>wee/</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Con/</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per/</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aat</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Ajjx</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PROPN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r>
                <a:rPr kumimoji="0" lang="en-US" sz="1200" b="0" i="0" u="none" strike="noStrike" kern="1200" cap="none" spc="0" normalizeH="0" baseline="0" noProof="0" dirty="0">
                  <a:ln>
                    <a:noFill/>
                  </a:ln>
                  <a:solidFill>
                    <a:prstClr val="white"/>
                  </a:solidFill>
                  <a:effectLst/>
                  <a:uLnTx/>
                  <a:uFillTx/>
                  <a:latin typeface="Candara"/>
                  <a:ea typeface="+mn-ea"/>
                  <a:cs typeface="+mn-cs"/>
                </a:rPr>
                <a:t> tat/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yue</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han</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sp>
          <p:nvSpPr>
            <p:cNvPr id="46" name="Right Arrow 45"/>
            <p:cNvSpPr/>
            <p:nvPr/>
          </p:nvSpPr>
          <p:spPr>
            <a:xfrm>
              <a:off x="3368899" y="3430351"/>
              <a:ext cx="896283" cy="18932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13" name="Group 12"/>
          <p:cNvGrpSpPr/>
          <p:nvPr/>
        </p:nvGrpSpPr>
        <p:grpSpPr>
          <a:xfrm>
            <a:off x="6105058" y="2240500"/>
            <a:ext cx="2820093" cy="4216116"/>
            <a:chOff x="6105058" y="2240500"/>
            <a:chExt cx="2820093" cy="4216116"/>
          </a:xfrm>
        </p:grpSpPr>
        <p:sp>
          <p:nvSpPr>
            <p:cNvPr id="48" name="Right Arrow 47"/>
            <p:cNvSpPr/>
            <p:nvPr/>
          </p:nvSpPr>
          <p:spPr>
            <a:xfrm rot="20026065">
              <a:off x="6163810" y="2822275"/>
              <a:ext cx="896283" cy="18932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60" name="Right Arrow 59"/>
            <p:cNvSpPr/>
            <p:nvPr/>
          </p:nvSpPr>
          <p:spPr>
            <a:xfrm rot="963256">
              <a:off x="6182970" y="3671006"/>
              <a:ext cx="896283" cy="18932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61" name="Group 60"/>
            <p:cNvGrpSpPr/>
            <p:nvPr/>
          </p:nvGrpSpPr>
          <p:grpSpPr>
            <a:xfrm>
              <a:off x="7288439" y="3525012"/>
              <a:ext cx="1636712" cy="767232"/>
              <a:chOff x="7050088" y="2226784"/>
              <a:chExt cx="1636712" cy="767232"/>
            </a:xfrm>
          </p:grpSpPr>
          <p:grpSp>
            <p:nvGrpSpPr>
              <p:cNvPr id="62" name="Group 6"/>
              <p:cNvGrpSpPr>
                <a:grpSpLocks/>
              </p:cNvGrpSpPr>
              <p:nvPr/>
            </p:nvGrpSpPr>
            <p:grpSpPr bwMode="auto">
              <a:xfrm>
                <a:off x="7050088" y="2226784"/>
                <a:ext cx="1636712" cy="767232"/>
                <a:chOff x="712" y="2706"/>
                <a:chExt cx="1031" cy="469"/>
              </a:xfrm>
            </p:grpSpPr>
            <p:sp>
              <p:nvSpPr>
                <p:cNvPr id="65" name="Text Box 7"/>
                <p:cNvSpPr txBox="1">
                  <a:spLocks noChangeArrowheads="1"/>
                </p:cNvSpPr>
                <p:nvPr/>
              </p:nvSpPr>
              <p:spPr bwMode="auto">
                <a:xfrm>
                  <a:off x="712" y="2708"/>
                  <a:ext cx="716"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S →</a:t>
                  </a:r>
                  <a:r>
                    <a:rPr kumimoji="0" lang="en-US" sz="10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 </a:t>
                  </a: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NP VP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VP → VP PP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altLang="zh-CN" sz="1400" b="0" i="0" u="none" strike="noStrike" kern="1200" cap="none" spc="0" normalizeH="0" baseline="0" noProof="0" dirty="0">
                      <a:ln>
                        <a:noFill/>
                      </a:ln>
                      <a:solidFill>
                        <a:prstClr val="white"/>
                      </a:solidFill>
                      <a:effectLst/>
                      <a:uLnTx/>
                      <a:uFillTx/>
                      <a:latin typeface="Times New Roman" charset="0"/>
                      <a:ea typeface="ＭＳ Ｐゴシック" charset="0"/>
                    </a:rPr>
                    <a:t>…</a:t>
                  </a:r>
                  <a:endPar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endParaRPr>
                </a:p>
              </p:txBody>
            </p:sp>
            <p:sp>
              <p:nvSpPr>
                <p:cNvPr id="66" name="Text Box 8"/>
                <p:cNvSpPr txBox="1">
                  <a:spLocks noChangeArrowheads="1"/>
                </p:cNvSpPr>
                <p:nvPr/>
              </p:nvSpPr>
              <p:spPr bwMode="auto">
                <a:xfrm>
                  <a:off x="1487" y="2706"/>
                  <a:ext cx="256"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rPr>
                    <a:t>0.</a:t>
                  </a:r>
                  <a:r>
                    <a:rPr kumimoji="0" lang="en-US" altLang="zh-CN" sz="1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rPr>
                    <a:t>9</a:t>
                  </a:r>
                  <a:endParaRPr kumimoji="0" lang="en-US" sz="1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rPr>
                    <a:t>0.</a:t>
                  </a:r>
                  <a:r>
                    <a:rPr kumimoji="0" lang="en-US" altLang="zh-CN" sz="1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rPr>
                    <a:t>9</a:t>
                  </a:r>
                  <a:endParaRPr kumimoji="0" lang="en-US" sz="1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grpSp>
          <p:sp>
            <p:nvSpPr>
              <p:cNvPr id="64" name="Rectangle 63"/>
              <p:cNvSpPr/>
              <p:nvPr/>
            </p:nvSpPr>
            <p:spPr>
              <a:xfrm>
                <a:off x="7050088" y="2226784"/>
                <a:ext cx="1576181" cy="732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11" name="TextBox 10"/>
            <p:cNvSpPr txBox="1"/>
            <p:nvPr/>
          </p:nvSpPr>
          <p:spPr>
            <a:xfrm>
              <a:off x="7288439" y="2240500"/>
              <a:ext cx="996696"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libri" charset="0"/>
                  <a:ea typeface="ＭＳ Ｐゴシック" charset="0"/>
                </a:rPr>
                <a:t>SVO</a:t>
              </a:r>
              <a:endParaRPr kumimoji="0" lang="en-US" sz="32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67" name="Right Arrow 66"/>
            <p:cNvSpPr/>
            <p:nvPr/>
          </p:nvSpPr>
          <p:spPr>
            <a:xfrm rot="2517633">
              <a:off x="6105058" y="4536722"/>
              <a:ext cx="896283" cy="18932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1" name="Text Box 7"/>
            <p:cNvSpPr txBox="1">
              <a:spLocks noChangeArrowheads="1"/>
            </p:cNvSpPr>
            <p:nvPr/>
          </p:nvSpPr>
          <p:spPr bwMode="auto">
            <a:xfrm>
              <a:off x="7546766" y="4515443"/>
              <a:ext cx="309998" cy="1941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a:t>
              </a:r>
            </a:p>
          </p:txBody>
        </p:sp>
      </p:gr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5413" y="2633940"/>
            <a:ext cx="1642225" cy="175825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1323" y="2453595"/>
            <a:ext cx="1573146" cy="2102429"/>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1818" y="2868414"/>
            <a:ext cx="1649235" cy="1289304"/>
          </a:xfrm>
          <a:prstGeom prst="rect">
            <a:avLst/>
          </a:prstGeom>
        </p:spPr>
      </p:pic>
    </p:spTree>
    <p:extLst>
      <p:ext uri="{BB962C8B-B14F-4D97-AF65-F5344CB8AC3E}">
        <p14:creationId xmlns:p14="http://schemas.microsoft.com/office/powerpoint/2010/main" val="46407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ocument 25"/>
          <p:cNvSpPr/>
          <p:nvPr/>
        </p:nvSpPr>
        <p:spPr>
          <a:xfrm>
            <a:off x="598414" y="2536188"/>
            <a:ext cx="2596896" cy="303580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err="1">
                <a:ln>
                  <a:noFill/>
                </a:ln>
                <a:solidFill>
                  <a:prstClr val="white"/>
                </a:solidFill>
                <a:effectLst/>
                <a:uLnTx/>
                <a:uFillTx/>
                <a:latin typeface="Candara"/>
                <a:ea typeface="+mn-ea"/>
                <a:cs typeface="+mn-cs"/>
              </a:rPr>
              <a:t>Yer</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amos</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AUX</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yjja</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Ajjx</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PROPN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aat</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orrr</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Per/</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anni</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inn/</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se/</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in/</a:t>
            </a:r>
            <a:r>
              <a:rPr kumimoji="0" lang="en-US" sz="1200" b="0" i="0" u="none" strike="noStrike" kern="1200" cap="none" spc="0" normalizeH="0" baseline="0" noProof="0" dirty="0">
                <a:ln>
                  <a:noFill/>
                </a:ln>
                <a:solidFill>
                  <a:srgbClr val="FFC000"/>
                </a:solidFill>
                <a:effectLst/>
                <a:uLnTx/>
                <a:uFillTx/>
                <a:latin typeface="Candara"/>
                <a:ea typeface="+mn-ea"/>
                <a:cs typeface="+mn-cs"/>
              </a:rPr>
              <a:t>PART</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hahh</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CASE </a:t>
            </a:r>
            <a:r>
              <a:rPr kumimoji="0" lang="en-US" sz="1200" b="0" i="0" u="none" strike="noStrike" kern="1200" cap="none" spc="0" normalizeH="0" baseline="0" noProof="0" dirty="0">
                <a:ln>
                  <a:noFill/>
                </a:ln>
                <a:solidFill>
                  <a:prstClr val="white"/>
                </a:solidFill>
                <a:effectLst/>
                <a:uLnTx/>
                <a:uFillTx/>
                <a:latin typeface="Candara"/>
                <a:ea typeface="+mn-ea"/>
                <a:cs typeface="+mn-cs"/>
              </a:rPr>
              <a:t>wee/</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Con/</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per/</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aat</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Ajjx</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PROPN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r>
              <a:rPr kumimoji="0" lang="en-US" sz="1200" b="0" i="0" u="none" strike="noStrike" kern="1200" cap="none" spc="0" normalizeH="0" baseline="0" noProof="0" dirty="0">
                <a:ln>
                  <a:noFill/>
                </a:ln>
                <a:solidFill>
                  <a:prstClr val="white"/>
                </a:solidFill>
                <a:effectLst/>
                <a:uLnTx/>
                <a:uFillTx/>
                <a:latin typeface="Candara"/>
                <a:ea typeface="+mn-ea"/>
                <a:cs typeface="+mn-cs"/>
              </a:rPr>
              <a:t> tat/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yue</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han</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lstStyle/>
          <a:p>
            <a:r>
              <a:rPr lang="en-US" dirty="0"/>
              <a:t>Grammar Induction</a:t>
            </a:r>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21" name="Picture 20"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sp>
        <p:nvSpPr>
          <p:cNvPr id="6"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sp>
        <p:nvSpPr>
          <p:cNvPr id="8" name="Document 7"/>
          <p:cNvSpPr/>
          <p:nvPr/>
        </p:nvSpPr>
        <p:spPr>
          <a:xfrm>
            <a:off x="603504" y="2532888"/>
            <a:ext cx="2596896" cy="303580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err="1">
                <a:ln>
                  <a:noFill/>
                </a:ln>
                <a:solidFill>
                  <a:prstClr val="white"/>
                </a:solidFill>
                <a:effectLst/>
                <a:uLnTx/>
                <a:uFillTx/>
                <a:latin typeface="Candara"/>
                <a:ea typeface="+mn-ea"/>
                <a:cs typeface="+mn-cs"/>
              </a:rPr>
              <a:t>Yer</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amos</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AUX</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yjja</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Ajjx</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PROPN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aat</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orrr</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Per/</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anni</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inn/</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se/</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in/</a:t>
            </a:r>
            <a:r>
              <a:rPr kumimoji="0" lang="en-US" sz="1200" b="0" i="0" u="none" strike="noStrike" kern="1200" cap="none" spc="0" normalizeH="0" baseline="0" noProof="0" dirty="0">
                <a:ln>
                  <a:noFill/>
                </a:ln>
                <a:solidFill>
                  <a:srgbClr val="FFC000"/>
                </a:solidFill>
                <a:effectLst/>
                <a:uLnTx/>
                <a:uFillTx/>
                <a:latin typeface="Candara"/>
                <a:ea typeface="+mn-ea"/>
                <a:cs typeface="+mn-cs"/>
              </a:rPr>
              <a:t>PART</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hahh</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CASE </a:t>
            </a:r>
            <a:r>
              <a:rPr kumimoji="0" lang="en-US" sz="1200" b="0" i="0" u="none" strike="noStrike" kern="1200" cap="none" spc="0" normalizeH="0" baseline="0" noProof="0" dirty="0">
                <a:ln>
                  <a:noFill/>
                </a:ln>
                <a:solidFill>
                  <a:prstClr val="white"/>
                </a:solidFill>
                <a:effectLst/>
                <a:uLnTx/>
                <a:uFillTx/>
                <a:latin typeface="Candara"/>
                <a:ea typeface="+mn-ea"/>
                <a:cs typeface="+mn-cs"/>
              </a:rPr>
              <a:t>wee/</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Con/</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per/</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aat</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Ajjx</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PROPN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r>
              <a:rPr kumimoji="0" lang="en-US" sz="1200" b="0" i="0" u="none" strike="noStrike" kern="1200" cap="none" spc="0" normalizeH="0" baseline="0" noProof="0" dirty="0">
                <a:ln>
                  <a:noFill/>
                </a:ln>
                <a:solidFill>
                  <a:prstClr val="white"/>
                </a:solidFill>
                <a:effectLst/>
                <a:uLnTx/>
                <a:uFillTx/>
                <a:latin typeface="Candara"/>
                <a:ea typeface="+mn-ea"/>
                <a:cs typeface="+mn-cs"/>
              </a:rPr>
              <a:t> tat/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yue</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han</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sp>
        <p:nvSpPr>
          <p:cNvPr id="12" name="Right Arrow 11"/>
          <p:cNvSpPr/>
          <p:nvPr/>
        </p:nvSpPr>
        <p:spPr>
          <a:xfrm>
            <a:off x="6005064" y="3398555"/>
            <a:ext cx="896283" cy="18932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13" name="Group 12"/>
          <p:cNvGrpSpPr/>
          <p:nvPr/>
        </p:nvGrpSpPr>
        <p:grpSpPr>
          <a:xfrm>
            <a:off x="7156465" y="3072525"/>
            <a:ext cx="1636712" cy="767232"/>
            <a:chOff x="7050088" y="2226784"/>
            <a:chExt cx="1636712" cy="767232"/>
          </a:xfrm>
        </p:grpSpPr>
        <p:grpSp>
          <p:nvGrpSpPr>
            <p:cNvPr id="17" name="Group 6"/>
            <p:cNvGrpSpPr>
              <a:grpSpLocks/>
            </p:cNvGrpSpPr>
            <p:nvPr/>
          </p:nvGrpSpPr>
          <p:grpSpPr bwMode="auto">
            <a:xfrm>
              <a:off x="7050088" y="2226784"/>
              <a:ext cx="1636712" cy="767232"/>
              <a:chOff x="712" y="2706"/>
              <a:chExt cx="1031" cy="469"/>
            </a:xfrm>
          </p:grpSpPr>
          <p:sp>
            <p:nvSpPr>
              <p:cNvPr id="19" name="Text Box 7"/>
              <p:cNvSpPr txBox="1">
                <a:spLocks noChangeArrowheads="1"/>
              </p:cNvSpPr>
              <p:nvPr/>
            </p:nvSpPr>
            <p:spPr bwMode="auto">
              <a:xfrm>
                <a:off x="712" y="2708"/>
                <a:ext cx="716"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S →</a:t>
                </a:r>
                <a:r>
                  <a:rPr kumimoji="0" lang="en-US" sz="10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 </a:t>
                </a: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NP VP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VP → VP PP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altLang="zh-CN" sz="1400" b="0" i="0" u="none" strike="noStrike" kern="1200" cap="none" spc="0" normalizeH="0" baseline="0" noProof="0" dirty="0">
                    <a:ln>
                      <a:noFill/>
                    </a:ln>
                    <a:solidFill>
                      <a:prstClr val="white"/>
                    </a:solidFill>
                    <a:effectLst/>
                    <a:uLnTx/>
                    <a:uFillTx/>
                    <a:latin typeface="Times New Roman" charset="0"/>
                    <a:ea typeface="ＭＳ Ｐゴシック" charset="0"/>
                  </a:rPr>
                  <a:t>…</a:t>
                </a:r>
                <a:endPar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endParaRPr>
              </a:p>
            </p:txBody>
          </p:sp>
          <p:sp>
            <p:nvSpPr>
              <p:cNvPr id="20" name="Text Box 8"/>
              <p:cNvSpPr txBox="1">
                <a:spLocks noChangeArrowheads="1"/>
              </p:cNvSpPr>
              <p:nvPr/>
            </p:nvSpPr>
            <p:spPr bwMode="auto">
              <a:xfrm>
                <a:off x="1487" y="2706"/>
                <a:ext cx="256"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rPr>
                  <a:t>0.</a:t>
                </a:r>
                <a:r>
                  <a:rPr kumimoji="0" lang="en-US" altLang="zh-CN" sz="1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rPr>
                  <a:t>9</a:t>
                </a:r>
                <a:endParaRPr kumimoji="0" lang="en-US" sz="1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rPr>
                  <a:t>0.2</a:t>
                </a:r>
              </a:p>
            </p:txBody>
          </p:sp>
        </p:grpSp>
        <p:sp>
          <p:nvSpPr>
            <p:cNvPr id="18" name="Rectangle 17"/>
            <p:cNvSpPr/>
            <p:nvPr/>
          </p:nvSpPr>
          <p:spPr>
            <a:xfrm>
              <a:off x="7050088" y="2226784"/>
              <a:ext cx="1576181" cy="732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1907" y="2848564"/>
            <a:ext cx="1649235" cy="1289304"/>
          </a:xfrm>
          <a:prstGeom prst="rect">
            <a:avLst/>
          </a:prstGeom>
        </p:spPr>
      </p:pic>
      <p:sp>
        <p:nvSpPr>
          <p:cNvPr id="28" name="Right Arrow 27"/>
          <p:cNvSpPr/>
          <p:nvPr/>
        </p:nvSpPr>
        <p:spPr>
          <a:xfrm>
            <a:off x="3368899" y="3430351"/>
            <a:ext cx="896283" cy="18932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0" name="TextBox 29"/>
          <p:cNvSpPr txBox="1"/>
          <p:nvPr/>
        </p:nvSpPr>
        <p:spPr>
          <a:xfrm>
            <a:off x="5524107" y="5024487"/>
            <a:ext cx="1847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spTree>
    <p:extLst>
      <p:ext uri="{BB962C8B-B14F-4D97-AF65-F5344CB8AC3E}">
        <p14:creationId xmlns:p14="http://schemas.microsoft.com/office/powerpoint/2010/main" val="1042255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ocument 25"/>
          <p:cNvSpPr/>
          <p:nvPr/>
        </p:nvSpPr>
        <p:spPr>
          <a:xfrm>
            <a:off x="598414" y="2536188"/>
            <a:ext cx="2596896" cy="303580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err="1">
                <a:ln>
                  <a:noFill/>
                </a:ln>
                <a:solidFill>
                  <a:prstClr val="white"/>
                </a:solidFill>
                <a:effectLst/>
                <a:uLnTx/>
                <a:uFillTx/>
                <a:latin typeface="Candara"/>
                <a:ea typeface="+mn-ea"/>
                <a:cs typeface="+mn-cs"/>
              </a:rPr>
              <a:t>Yer</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amos</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AUX</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yjja</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Ajjx</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PROPN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aat</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orrr</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Per/</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anni</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inn/</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se/</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in/</a:t>
            </a:r>
            <a:r>
              <a:rPr kumimoji="0" lang="en-US" sz="1200" b="0" i="0" u="none" strike="noStrike" kern="1200" cap="none" spc="0" normalizeH="0" baseline="0" noProof="0" dirty="0">
                <a:ln>
                  <a:noFill/>
                </a:ln>
                <a:solidFill>
                  <a:srgbClr val="FFC000"/>
                </a:solidFill>
                <a:effectLst/>
                <a:uLnTx/>
                <a:uFillTx/>
                <a:latin typeface="Candara"/>
                <a:ea typeface="+mn-ea"/>
                <a:cs typeface="+mn-cs"/>
              </a:rPr>
              <a:t>PART</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hahh</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CASE </a:t>
            </a:r>
            <a:r>
              <a:rPr kumimoji="0" lang="en-US" sz="1200" b="0" i="0" u="none" strike="noStrike" kern="1200" cap="none" spc="0" normalizeH="0" baseline="0" noProof="0" dirty="0">
                <a:ln>
                  <a:noFill/>
                </a:ln>
                <a:solidFill>
                  <a:prstClr val="white"/>
                </a:solidFill>
                <a:effectLst/>
                <a:uLnTx/>
                <a:uFillTx/>
                <a:latin typeface="Candara"/>
                <a:ea typeface="+mn-ea"/>
                <a:cs typeface="+mn-cs"/>
              </a:rPr>
              <a:t>wee/</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Con/</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per/</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aat</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Ajjx</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PROPN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r>
              <a:rPr kumimoji="0" lang="en-US" sz="1200" b="0" i="0" u="none" strike="noStrike" kern="1200" cap="none" spc="0" normalizeH="0" baseline="0" noProof="0" dirty="0">
                <a:ln>
                  <a:noFill/>
                </a:ln>
                <a:solidFill>
                  <a:prstClr val="white"/>
                </a:solidFill>
                <a:effectLst/>
                <a:uLnTx/>
                <a:uFillTx/>
                <a:latin typeface="Candara"/>
                <a:ea typeface="+mn-ea"/>
                <a:cs typeface="+mn-cs"/>
              </a:rPr>
              <a:t> tat/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yue</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han</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lstStyle/>
          <a:p>
            <a:r>
              <a:rPr lang="en-US" dirty="0"/>
              <a:t>Grammar Induction</a:t>
            </a:r>
          </a:p>
        </p:txBody>
      </p:sp>
      <p:sp>
        <p:nvSpPr>
          <p:cNvPr id="3" name="Content Placeholder 2"/>
          <p:cNvSpPr>
            <a:spLocks noGrp="1"/>
          </p:cNvSpPr>
          <p:nvPr>
            <p:ph idx="1"/>
          </p:nvPr>
        </p:nvSpPr>
        <p:spPr/>
        <p:txBody>
          <a:bodyPr/>
          <a:lstStyle/>
          <a:p>
            <a:r>
              <a:rPr lang="en-US" dirty="0">
                <a:solidFill>
                  <a:srgbClr val="FFFF00"/>
                </a:solidFill>
              </a:rPr>
              <a:t>Unsupervised method (like EM)</a:t>
            </a:r>
          </a:p>
          <a:p>
            <a:pPr lvl="1"/>
            <a:endParaRPr lang="en-US" dirty="0">
              <a:solidFill>
                <a:srgbClr val="FFFF00"/>
              </a:solidFill>
            </a:endParaRPr>
          </a:p>
          <a:p>
            <a:pPr lvl="1"/>
            <a:endParaRPr lang="en-US" dirty="0">
              <a:solidFill>
                <a:srgbClr val="FFFF00"/>
              </a:solidFill>
            </a:endParaRPr>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21" name="Picture 20"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sp>
        <p:nvSpPr>
          <p:cNvPr id="6"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sp>
        <p:nvSpPr>
          <p:cNvPr id="8" name="Document 7"/>
          <p:cNvSpPr/>
          <p:nvPr/>
        </p:nvSpPr>
        <p:spPr>
          <a:xfrm>
            <a:off x="603504" y="2532888"/>
            <a:ext cx="2596896" cy="303580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err="1">
                <a:ln>
                  <a:noFill/>
                </a:ln>
                <a:solidFill>
                  <a:prstClr val="white"/>
                </a:solidFill>
                <a:effectLst/>
                <a:uLnTx/>
                <a:uFillTx/>
                <a:latin typeface="Candara"/>
                <a:ea typeface="+mn-ea"/>
                <a:cs typeface="+mn-cs"/>
              </a:rPr>
              <a:t>Yer</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amos</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AUX</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yjja</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Ajjx</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PROPN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aat</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orrr</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Per/</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anni</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inn/</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se/</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in/</a:t>
            </a:r>
            <a:r>
              <a:rPr kumimoji="0" lang="en-US" sz="1200" b="0" i="0" u="none" strike="noStrike" kern="1200" cap="none" spc="0" normalizeH="0" baseline="0" noProof="0" dirty="0">
                <a:ln>
                  <a:noFill/>
                </a:ln>
                <a:solidFill>
                  <a:srgbClr val="FFC000"/>
                </a:solidFill>
                <a:effectLst/>
                <a:uLnTx/>
                <a:uFillTx/>
                <a:latin typeface="Candara"/>
                <a:ea typeface="+mn-ea"/>
                <a:cs typeface="+mn-cs"/>
              </a:rPr>
              <a:t>PART</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hahh</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CASE </a:t>
            </a:r>
            <a:r>
              <a:rPr kumimoji="0" lang="en-US" sz="1200" b="0" i="0" u="none" strike="noStrike" kern="1200" cap="none" spc="0" normalizeH="0" baseline="0" noProof="0" dirty="0">
                <a:ln>
                  <a:noFill/>
                </a:ln>
                <a:solidFill>
                  <a:prstClr val="white"/>
                </a:solidFill>
                <a:effectLst/>
                <a:uLnTx/>
                <a:uFillTx/>
                <a:latin typeface="Candara"/>
                <a:ea typeface="+mn-ea"/>
                <a:cs typeface="+mn-cs"/>
              </a:rPr>
              <a:t>wee/</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Con/</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per/</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aat</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Ajjx</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PROPN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r>
              <a:rPr kumimoji="0" lang="en-US" sz="1200" b="0" i="0" u="none" strike="noStrike" kern="1200" cap="none" spc="0" normalizeH="0" baseline="0" noProof="0" dirty="0">
                <a:ln>
                  <a:noFill/>
                </a:ln>
                <a:solidFill>
                  <a:prstClr val="white"/>
                </a:solidFill>
                <a:effectLst/>
                <a:uLnTx/>
                <a:uFillTx/>
                <a:latin typeface="Candara"/>
                <a:ea typeface="+mn-ea"/>
                <a:cs typeface="+mn-cs"/>
              </a:rPr>
              <a:t> tat/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yue</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err="1">
                <a:ln>
                  <a:noFill/>
                </a:ln>
                <a:solidFill>
                  <a:prstClr val="white"/>
                </a:solidFill>
                <a:effectLst/>
                <a:uLnTx/>
                <a:uFillTx/>
                <a:latin typeface="Candara"/>
                <a:ea typeface="+mn-ea"/>
                <a:cs typeface="+mn-cs"/>
              </a:rPr>
              <a:t>han</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NOUN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PUNCT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sp>
        <p:nvSpPr>
          <p:cNvPr id="12" name="Right Arrow 11"/>
          <p:cNvSpPr/>
          <p:nvPr/>
        </p:nvSpPr>
        <p:spPr>
          <a:xfrm>
            <a:off x="6005064" y="3398555"/>
            <a:ext cx="896283" cy="18932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13" name="Group 12"/>
          <p:cNvGrpSpPr/>
          <p:nvPr/>
        </p:nvGrpSpPr>
        <p:grpSpPr>
          <a:xfrm>
            <a:off x="7156465" y="3072525"/>
            <a:ext cx="1636712" cy="767232"/>
            <a:chOff x="7050088" y="2226784"/>
            <a:chExt cx="1636712" cy="767232"/>
          </a:xfrm>
        </p:grpSpPr>
        <p:grpSp>
          <p:nvGrpSpPr>
            <p:cNvPr id="17" name="Group 6"/>
            <p:cNvGrpSpPr>
              <a:grpSpLocks/>
            </p:cNvGrpSpPr>
            <p:nvPr/>
          </p:nvGrpSpPr>
          <p:grpSpPr bwMode="auto">
            <a:xfrm>
              <a:off x="7050088" y="2226784"/>
              <a:ext cx="1636712" cy="767232"/>
              <a:chOff x="712" y="2706"/>
              <a:chExt cx="1031" cy="469"/>
            </a:xfrm>
          </p:grpSpPr>
          <p:sp>
            <p:nvSpPr>
              <p:cNvPr id="19" name="Text Box 7"/>
              <p:cNvSpPr txBox="1">
                <a:spLocks noChangeArrowheads="1"/>
              </p:cNvSpPr>
              <p:nvPr/>
            </p:nvSpPr>
            <p:spPr bwMode="auto">
              <a:xfrm>
                <a:off x="712" y="2708"/>
                <a:ext cx="716"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S →</a:t>
                </a:r>
                <a:r>
                  <a:rPr kumimoji="0" lang="en-US" sz="10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 </a:t>
                </a: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NP VP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VP → VP PP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altLang="zh-CN" sz="1400" b="0" i="0" u="none" strike="noStrike" kern="1200" cap="none" spc="0" normalizeH="0" baseline="0" noProof="0" dirty="0">
                    <a:ln>
                      <a:noFill/>
                    </a:ln>
                    <a:solidFill>
                      <a:prstClr val="white"/>
                    </a:solidFill>
                    <a:effectLst/>
                    <a:uLnTx/>
                    <a:uFillTx/>
                    <a:latin typeface="Times New Roman" charset="0"/>
                    <a:ea typeface="ＭＳ Ｐゴシック" charset="0"/>
                  </a:rPr>
                  <a:t>…</a:t>
                </a:r>
                <a:endPar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endParaRPr>
              </a:p>
            </p:txBody>
          </p:sp>
          <p:sp>
            <p:nvSpPr>
              <p:cNvPr id="20" name="Text Box 8"/>
              <p:cNvSpPr txBox="1">
                <a:spLocks noChangeArrowheads="1"/>
              </p:cNvSpPr>
              <p:nvPr/>
            </p:nvSpPr>
            <p:spPr bwMode="auto">
              <a:xfrm>
                <a:off x="1487" y="2706"/>
                <a:ext cx="256"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rPr>
                  <a:t>0.</a:t>
                </a:r>
                <a:r>
                  <a:rPr kumimoji="0" lang="en-US" altLang="zh-CN" sz="1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rPr>
                  <a:t>9</a:t>
                </a:r>
                <a:endParaRPr kumimoji="0" lang="en-US" sz="1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rPr>
                  <a:t>0.2</a:t>
                </a:r>
              </a:p>
            </p:txBody>
          </p:sp>
        </p:grpSp>
        <p:sp>
          <p:nvSpPr>
            <p:cNvPr id="18" name="Rectangle 17"/>
            <p:cNvSpPr/>
            <p:nvPr/>
          </p:nvSpPr>
          <p:spPr>
            <a:xfrm>
              <a:off x="7050088" y="2226784"/>
              <a:ext cx="1576181" cy="732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1907" y="2848564"/>
            <a:ext cx="1649235" cy="1289304"/>
          </a:xfrm>
          <a:prstGeom prst="rect">
            <a:avLst/>
          </a:prstGeom>
        </p:spPr>
      </p:pic>
      <p:sp>
        <p:nvSpPr>
          <p:cNvPr id="28" name="Right Arrow 27"/>
          <p:cNvSpPr/>
          <p:nvPr/>
        </p:nvSpPr>
        <p:spPr>
          <a:xfrm>
            <a:off x="3368899" y="3430351"/>
            <a:ext cx="896283" cy="18932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0" name="TextBox 29"/>
          <p:cNvSpPr txBox="1"/>
          <p:nvPr/>
        </p:nvSpPr>
        <p:spPr>
          <a:xfrm>
            <a:off x="5524107" y="5024487"/>
            <a:ext cx="1847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nvGrpSpPr>
          <p:cNvPr id="33" name="Group 32"/>
          <p:cNvGrpSpPr/>
          <p:nvPr/>
        </p:nvGrpSpPr>
        <p:grpSpPr>
          <a:xfrm>
            <a:off x="591312" y="2522377"/>
            <a:ext cx="2800841" cy="3023616"/>
            <a:chOff x="591312" y="2522377"/>
            <a:chExt cx="2800841" cy="3023616"/>
          </a:xfrm>
        </p:grpSpPr>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312" y="2522377"/>
              <a:ext cx="2621280" cy="3023616"/>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6713" y="2880463"/>
              <a:ext cx="1615440" cy="1615440"/>
            </a:xfrm>
            <a:prstGeom prst="rect">
              <a:avLst/>
            </a:prstGeom>
          </p:spPr>
        </p:pic>
      </p:grpSp>
    </p:spTree>
    <p:extLst>
      <p:ext uri="{BB962C8B-B14F-4D97-AF65-F5344CB8AC3E}">
        <p14:creationId xmlns:p14="http://schemas.microsoft.com/office/powerpoint/2010/main" val="91478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F548-72E5-43C0-9872-8E310168F60B}"/>
              </a:ext>
            </a:extLst>
          </p:cNvPr>
          <p:cNvSpPr>
            <a:spLocks noGrp="1"/>
          </p:cNvSpPr>
          <p:nvPr>
            <p:ph type="title"/>
          </p:nvPr>
        </p:nvSpPr>
        <p:spPr>
          <a:xfrm>
            <a:off x="457200" y="277813"/>
            <a:ext cx="8686800" cy="1139825"/>
          </a:xfrm>
        </p:spPr>
        <p:txBody>
          <a:bodyPr/>
          <a:lstStyle/>
          <a:p>
            <a:r>
              <a:rPr lang="en-US" dirty="0"/>
              <a:t>How can we recover linguists’ structure?</a:t>
            </a:r>
          </a:p>
        </p:txBody>
      </p:sp>
      <p:sp>
        <p:nvSpPr>
          <p:cNvPr id="4" name="Slide Number Placeholder 3">
            <a:extLst>
              <a:ext uri="{FF2B5EF4-FFF2-40B4-BE49-F238E27FC236}">
                <a16:creationId xmlns:a16="http://schemas.microsoft.com/office/drawing/2014/main" id="{81525C57-CD23-4A1B-B880-2FA56BA37259}"/>
              </a:ext>
            </a:extLst>
          </p:cNvPr>
          <p:cNvSpPr>
            <a:spLocks noGrp="1"/>
          </p:cNvSpPr>
          <p:nvPr>
            <p:ph type="sldNum" sz="quarter" idx="11"/>
          </p:nvPr>
        </p:nvSpPr>
        <p:spPr>
          <a:xfrm>
            <a:off x="8001000" y="6094179"/>
            <a:ext cx="685800" cy="457200"/>
          </a:xfrm>
        </p:spPr>
        <p:txBody>
          <a:bodyPr/>
          <a:lstStyle/>
          <a:p>
            <a:fld id="{45E6479D-61A4-4A1E-8A5C-E0AD0600EC22}" type="slidenum">
              <a:rPr lang="en-US" altLang="en-US" smtClean="0">
                <a:solidFill>
                  <a:srgbClr val="000000"/>
                </a:solidFill>
              </a:rPr>
              <a:pPr/>
              <a:t>27</a:t>
            </a:fld>
            <a:endParaRPr lang="en-US" altLang="en-US">
              <a:solidFill>
                <a:srgbClr val="000000"/>
              </a:solidFill>
            </a:endParaRPr>
          </a:p>
        </p:txBody>
      </p:sp>
      <p:sp>
        <p:nvSpPr>
          <p:cNvPr id="5" name="Arrow: Left-Right 4">
            <a:extLst>
              <a:ext uri="{FF2B5EF4-FFF2-40B4-BE49-F238E27FC236}">
                <a16:creationId xmlns:a16="http://schemas.microsoft.com/office/drawing/2014/main" id="{F9A29E98-D2B4-42C3-A5B1-85DBDFA5C50B}"/>
              </a:ext>
            </a:extLst>
          </p:cNvPr>
          <p:cNvSpPr/>
          <p:nvPr/>
        </p:nvSpPr>
        <p:spPr>
          <a:xfrm>
            <a:off x="1600200" y="2669941"/>
            <a:ext cx="59436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FEF6D2-7650-42F2-A67B-310451AACE2E}"/>
              </a:ext>
            </a:extLst>
          </p:cNvPr>
          <p:cNvSpPr txBox="1"/>
          <p:nvPr/>
        </p:nvSpPr>
        <p:spPr>
          <a:xfrm>
            <a:off x="299762" y="1639634"/>
            <a:ext cx="2448491" cy="954107"/>
          </a:xfrm>
          <a:prstGeom prst="rect">
            <a:avLst/>
          </a:prstGeom>
          <a:noFill/>
        </p:spPr>
        <p:txBody>
          <a:bodyPr wrap="none" rtlCol="0">
            <a:spAutoFit/>
          </a:bodyPr>
          <a:lstStyle/>
          <a:p>
            <a:r>
              <a:rPr lang="en-US" sz="2800" dirty="0">
                <a:solidFill>
                  <a:schemeClr val="accent1">
                    <a:lumMod val="75000"/>
                  </a:schemeClr>
                </a:solidFill>
              </a:rPr>
              <a:t>Trust linguists’ </a:t>
            </a:r>
            <a:br>
              <a:rPr lang="en-US" sz="2800" dirty="0">
                <a:solidFill>
                  <a:schemeClr val="accent1">
                    <a:lumMod val="75000"/>
                  </a:schemeClr>
                </a:solidFill>
              </a:rPr>
            </a:br>
            <a:r>
              <a:rPr lang="en-US" sz="2800" dirty="0">
                <a:solidFill>
                  <a:schemeClr val="accent1">
                    <a:lumMod val="75000"/>
                  </a:schemeClr>
                </a:solidFill>
              </a:rPr>
              <a:t>theory</a:t>
            </a:r>
          </a:p>
        </p:txBody>
      </p:sp>
      <p:sp>
        <p:nvSpPr>
          <p:cNvPr id="7" name="TextBox 6">
            <a:extLst>
              <a:ext uri="{FF2B5EF4-FFF2-40B4-BE49-F238E27FC236}">
                <a16:creationId xmlns:a16="http://schemas.microsoft.com/office/drawing/2014/main" id="{7F647A16-D786-4AFF-905E-6671F4E00329}"/>
              </a:ext>
            </a:extLst>
          </p:cNvPr>
          <p:cNvSpPr txBox="1"/>
          <p:nvPr/>
        </p:nvSpPr>
        <p:spPr>
          <a:xfrm>
            <a:off x="6313454" y="1639634"/>
            <a:ext cx="2448491" cy="954107"/>
          </a:xfrm>
          <a:prstGeom prst="rect">
            <a:avLst/>
          </a:prstGeom>
          <a:noFill/>
        </p:spPr>
        <p:txBody>
          <a:bodyPr wrap="none" rtlCol="0">
            <a:spAutoFit/>
          </a:bodyPr>
          <a:lstStyle/>
          <a:p>
            <a:r>
              <a:rPr lang="en-US" sz="2800" dirty="0">
                <a:solidFill>
                  <a:schemeClr val="accent1">
                    <a:lumMod val="75000"/>
                  </a:schemeClr>
                </a:solidFill>
              </a:rPr>
              <a:t>Trust linguists’ </a:t>
            </a:r>
            <a:br>
              <a:rPr lang="en-US" sz="2800" dirty="0">
                <a:solidFill>
                  <a:schemeClr val="accent1">
                    <a:lumMod val="75000"/>
                  </a:schemeClr>
                </a:solidFill>
              </a:rPr>
            </a:br>
            <a:r>
              <a:rPr lang="en-US" sz="2800" dirty="0">
                <a:solidFill>
                  <a:schemeClr val="accent1">
                    <a:lumMod val="75000"/>
                  </a:schemeClr>
                </a:solidFill>
              </a:rPr>
              <a:t>annotations</a:t>
            </a:r>
          </a:p>
        </p:txBody>
      </p:sp>
      <p:sp>
        <p:nvSpPr>
          <p:cNvPr id="8" name="TextBox 7">
            <a:extLst>
              <a:ext uri="{FF2B5EF4-FFF2-40B4-BE49-F238E27FC236}">
                <a16:creationId xmlns:a16="http://schemas.microsoft.com/office/drawing/2014/main" id="{461D7CB9-13F3-4F23-84AC-F807546B7895}"/>
              </a:ext>
            </a:extLst>
          </p:cNvPr>
          <p:cNvSpPr txBox="1"/>
          <p:nvPr/>
        </p:nvSpPr>
        <p:spPr>
          <a:xfrm>
            <a:off x="-86477" y="4651141"/>
            <a:ext cx="3820277" cy="1902059"/>
          </a:xfrm>
          <a:prstGeom prst="rect">
            <a:avLst/>
          </a:prstGeom>
          <a:solidFill>
            <a:schemeClr val="bg1"/>
          </a:solidFill>
        </p:spPr>
        <p:txBody>
          <a:bodyPr wrap="none" rtlCol="0">
            <a:spAutoFit/>
          </a:bodyPr>
          <a:lstStyle/>
          <a:p>
            <a:r>
              <a:rPr lang="en-US" sz="2800" dirty="0">
                <a:solidFill>
                  <a:schemeClr val="accent1">
                    <a:lumMod val="75000"/>
                  </a:schemeClr>
                </a:solidFill>
              </a:rPr>
              <a:t>“Try to reason </a:t>
            </a:r>
            <a:br>
              <a:rPr lang="en-US" sz="2800" dirty="0">
                <a:solidFill>
                  <a:schemeClr val="accent1">
                    <a:lumMod val="75000"/>
                  </a:schemeClr>
                </a:solidFill>
              </a:rPr>
            </a:br>
            <a:r>
              <a:rPr lang="en-US" sz="2800" dirty="0">
                <a:solidFill>
                  <a:schemeClr val="accent1">
                    <a:lumMod val="75000"/>
                  </a:schemeClr>
                </a:solidFill>
              </a:rPr>
              <a:t>like a linguist”</a:t>
            </a:r>
          </a:p>
          <a:p>
            <a:r>
              <a:rPr lang="en-US" sz="2800" dirty="0">
                <a:solidFill>
                  <a:schemeClr val="accent1">
                    <a:lumMod val="75000"/>
                  </a:schemeClr>
                </a:solidFill>
              </a:rPr>
              <a:t>(can figure out</a:t>
            </a:r>
            <a:br>
              <a:rPr lang="en-US" sz="2800" dirty="0">
                <a:solidFill>
                  <a:schemeClr val="accent1">
                    <a:lumMod val="75000"/>
                  </a:schemeClr>
                </a:solidFill>
              </a:rPr>
            </a:br>
            <a:r>
              <a:rPr lang="en-US" sz="2800" dirty="0">
                <a:solidFill>
                  <a:schemeClr val="accent1">
                    <a:lumMod val="75000"/>
                  </a:schemeClr>
                </a:solidFill>
              </a:rPr>
              <a:t>strange new languages)</a:t>
            </a:r>
          </a:p>
        </p:txBody>
      </p:sp>
      <p:sp>
        <p:nvSpPr>
          <p:cNvPr id="11" name="Rectangle 10">
            <a:extLst>
              <a:ext uri="{FF2B5EF4-FFF2-40B4-BE49-F238E27FC236}">
                <a16:creationId xmlns:a16="http://schemas.microsoft.com/office/drawing/2014/main" id="{E99DAACB-584C-44FC-9B19-424AC524622B}"/>
              </a:ext>
            </a:extLst>
          </p:cNvPr>
          <p:cNvSpPr/>
          <p:nvPr/>
        </p:nvSpPr>
        <p:spPr>
          <a:xfrm>
            <a:off x="-68215" y="3431941"/>
            <a:ext cx="3573415" cy="1040285"/>
          </a:xfrm>
          <a:prstGeom prst="rect">
            <a:avLst/>
          </a:prstGeom>
        </p:spPr>
        <p:txBody>
          <a:bodyPr wrap="none">
            <a:spAutoFit/>
          </a:bodyPr>
          <a:lstStyle/>
          <a:p>
            <a:pPr lvl="0">
              <a:buClr>
                <a:srgbClr val="CC9900"/>
              </a:buClr>
            </a:pPr>
            <a:r>
              <a:rPr lang="en-US" sz="2800" kern="0" dirty="0">
                <a:solidFill>
                  <a:srgbClr val="000000"/>
                </a:solidFill>
              </a:rPr>
              <a:t>Generative modeling</a:t>
            </a:r>
          </a:p>
          <a:p>
            <a:pPr lvl="0">
              <a:buClr>
                <a:srgbClr val="CC9900"/>
              </a:buClr>
            </a:pPr>
            <a:r>
              <a:rPr lang="en-US" sz="2800" kern="0" dirty="0">
                <a:solidFill>
                  <a:srgbClr val="000000"/>
                </a:solidFill>
              </a:rPr>
              <a:t>p(</a:t>
            </a:r>
            <a:r>
              <a:rPr lang="el-GR" sz="2800" kern="0" dirty="0">
                <a:solidFill>
                  <a:srgbClr val="CC9900"/>
                </a:solidFill>
              </a:rPr>
              <a:t>θ</a:t>
            </a:r>
            <a:r>
              <a:rPr lang="en-US" sz="2800" kern="0" dirty="0">
                <a:solidFill>
                  <a:srgbClr val="000000"/>
                </a:solidFill>
              </a:rPr>
              <a:t>) p(</a:t>
            </a:r>
            <a:r>
              <a:rPr lang="en-US" sz="2800" kern="0" dirty="0">
                <a:solidFill>
                  <a:srgbClr val="0070C0"/>
                </a:solidFill>
              </a:rPr>
              <a:t>y </a:t>
            </a:r>
            <a:r>
              <a:rPr lang="en-US" sz="2800" kern="0" dirty="0">
                <a:solidFill>
                  <a:srgbClr val="000000"/>
                </a:solidFill>
              </a:rPr>
              <a:t>| </a:t>
            </a:r>
            <a:r>
              <a:rPr lang="el-GR" sz="2800" kern="0" dirty="0">
                <a:solidFill>
                  <a:srgbClr val="CC9900"/>
                </a:solidFill>
              </a:rPr>
              <a:t>θ</a:t>
            </a:r>
            <a:r>
              <a:rPr lang="en-US" sz="2800" kern="0" dirty="0">
                <a:solidFill>
                  <a:srgbClr val="000000"/>
                </a:solidFill>
              </a:rPr>
              <a:t>) p(</a:t>
            </a:r>
            <a:r>
              <a:rPr lang="en-US" sz="2800" kern="0" dirty="0">
                <a:solidFill>
                  <a:srgbClr val="FF0000"/>
                </a:solidFill>
              </a:rPr>
              <a:t>x</a:t>
            </a:r>
            <a:r>
              <a:rPr lang="en-US" sz="2800" kern="0" dirty="0">
                <a:solidFill>
                  <a:srgbClr val="000000"/>
                </a:solidFill>
              </a:rPr>
              <a:t> |</a:t>
            </a:r>
            <a:r>
              <a:rPr lang="en-US" sz="2800" kern="0" dirty="0">
                <a:solidFill>
                  <a:srgbClr val="0070C0"/>
                </a:solidFill>
              </a:rPr>
              <a:t> y</a:t>
            </a:r>
            <a:r>
              <a:rPr lang="en-US" sz="2800" kern="0" dirty="0"/>
              <a:t>,</a:t>
            </a:r>
            <a:r>
              <a:rPr lang="en-US" sz="2800" kern="0" dirty="0">
                <a:solidFill>
                  <a:srgbClr val="000000"/>
                </a:solidFill>
              </a:rPr>
              <a:t> </a:t>
            </a:r>
            <a:r>
              <a:rPr lang="el-GR" sz="2800" kern="0" dirty="0">
                <a:solidFill>
                  <a:srgbClr val="CC9900"/>
                </a:solidFill>
              </a:rPr>
              <a:t>θ</a:t>
            </a:r>
            <a:r>
              <a:rPr lang="en-US" sz="2800" kern="0" dirty="0">
                <a:solidFill>
                  <a:srgbClr val="CC9900"/>
                </a:solidFill>
              </a:rPr>
              <a:t>)</a:t>
            </a:r>
            <a:endParaRPr lang="en-US" sz="2800" kern="0" dirty="0">
              <a:solidFill>
                <a:srgbClr val="000000"/>
              </a:solidFill>
            </a:endParaRPr>
          </a:p>
        </p:txBody>
      </p:sp>
      <p:sp>
        <p:nvSpPr>
          <p:cNvPr id="9" name="TextBox 8">
            <a:extLst>
              <a:ext uri="{FF2B5EF4-FFF2-40B4-BE49-F238E27FC236}">
                <a16:creationId xmlns:a16="http://schemas.microsoft.com/office/drawing/2014/main" id="{5F7FFB9F-96E5-4E6C-BBE1-6DC0F59EFF1E}"/>
              </a:ext>
            </a:extLst>
          </p:cNvPr>
          <p:cNvSpPr txBox="1"/>
          <p:nvPr/>
        </p:nvSpPr>
        <p:spPr>
          <a:xfrm>
            <a:off x="5619702" y="4651141"/>
            <a:ext cx="3390996" cy="1902059"/>
          </a:xfrm>
          <a:prstGeom prst="rect">
            <a:avLst/>
          </a:prstGeom>
          <a:solidFill>
            <a:schemeClr val="bg1"/>
          </a:solidFill>
        </p:spPr>
        <p:txBody>
          <a:bodyPr wrap="square" rtlCol="0">
            <a:spAutoFit/>
          </a:bodyPr>
          <a:lstStyle>
            <a:defPPr>
              <a:defRPr lang="en-US"/>
            </a:defPPr>
            <a:lvl1pPr>
              <a:defRPr sz="2800">
                <a:solidFill>
                  <a:schemeClr val="accent1">
                    <a:lumMod val="75000"/>
                  </a:schemeClr>
                </a:solidFill>
              </a:defRPr>
            </a:lvl1pPr>
          </a:lstStyle>
          <a:p>
            <a:r>
              <a:rPr lang="en-US" dirty="0"/>
              <a:t>“Mimic output</a:t>
            </a:r>
            <a:br>
              <a:rPr lang="en-US" dirty="0"/>
            </a:br>
            <a:r>
              <a:rPr lang="en-US" dirty="0"/>
              <a:t>of linguists”</a:t>
            </a:r>
          </a:p>
          <a:p>
            <a:r>
              <a:rPr lang="en-US" dirty="0"/>
              <a:t>(trained for accuracy on past languages)</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F030E35-9651-4035-8605-572845853192}"/>
                  </a:ext>
                </a:extLst>
              </p:cNvPr>
              <p:cNvSpPr/>
              <p:nvPr/>
            </p:nvSpPr>
            <p:spPr>
              <a:xfrm>
                <a:off x="5619702" y="3431941"/>
                <a:ext cx="3475182" cy="1040285"/>
              </a:xfrm>
              <a:prstGeom prst="rect">
                <a:avLst/>
              </a:prstGeom>
            </p:spPr>
            <p:txBody>
              <a:bodyPr wrap="none">
                <a:spAutoFit/>
              </a:bodyPr>
              <a:lstStyle/>
              <a:p>
                <a:pPr lvl="0">
                  <a:buClr>
                    <a:srgbClr val="CC9900"/>
                  </a:buClr>
                </a:pPr>
                <a:r>
                  <a:rPr lang="en-US" sz="2800" kern="0" dirty="0">
                    <a:solidFill>
                      <a:srgbClr val="000000"/>
                    </a:solidFill>
                  </a:rPr>
                  <a:t>Conditional modeling</a:t>
                </a:r>
              </a:p>
              <a:p>
                <a:pPr lvl="0">
                  <a:buClr>
                    <a:srgbClr val="CC9900"/>
                  </a:buClr>
                </a:pPr>
                <a14:m>
                  <m:oMath xmlns:m="http://schemas.openxmlformats.org/officeDocument/2006/math">
                    <m:acc>
                      <m:accPr>
                        <m:chr m:val="̂"/>
                        <m:ctrlPr>
                          <a:rPr lang="en-US" sz="2800" i="1" kern="0" dirty="0">
                            <a:solidFill>
                              <a:srgbClr val="000000"/>
                            </a:solidFill>
                            <a:latin typeface="Cambria Math" panose="02040503050406030204" pitchFamily="18" charset="0"/>
                          </a:rPr>
                        </m:ctrlPr>
                      </m:accPr>
                      <m:e>
                        <m:r>
                          <m:rPr>
                            <m:sty m:val="p"/>
                          </m:rPr>
                          <a:rPr lang="en-US" sz="2800" kern="0" dirty="0">
                            <a:solidFill>
                              <a:srgbClr val="000000"/>
                            </a:solidFill>
                            <a:latin typeface="Cambria Math" panose="02040503050406030204" pitchFamily="18" charset="0"/>
                          </a:rPr>
                          <m:t>p</m:t>
                        </m:r>
                      </m:e>
                    </m:acc>
                  </m:oMath>
                </a14:m>
                <a:r>
                  <a:rPr lang="en-US" sz="2800" kern="0" dirty="0">
                    <a:solidFill>
                      <a:srgbClr val="000000"/>
                    </a:solidFill>
                  </a:rPr>
                  <a:t>(</a:t>
                </a:r>
                <a:r>
                  <a:rPr lang="en-US" sz="2800" kern="0" dirty="0">
                    <a:solidFill>
                      <a:srgbClr val="FF0000"/>
                    </a:solidFill>
                  </a:rPr>
                  <a:t>x</a:t>
                </a:r>
                <a:r>
                  <a:rPr lang="en-US" sz="2800" kern="0" dirty="0">
                    <a:solidFill>
                      <a:srgbClr val="000000"/>
                    </a:solidFill>
                  </a:rPr>
                  <a:t>) p(</a:t>
                </a:r>
                <a:r>
                  <a:rPr lang="en-US" sz="2800" kern="0" dirty="0">
                    <a:solidFill>
                      <a:srgbClr val="0070C0"/>
                    </a:solidFill>
                  </a:rPr>
                  <a:t>y</a:t>
                </a:r>
                <a:r>
                  <a:rPr lang="en-US" sz="2800" kern="0" dirty="0"/>
                  <a:t>,</a:t>
                </a:r>
                <a:r>
                  <a:rPr lang="en-US" sz="2800" kern="0" dirty="0">
                    <a:solidFill>
                      <a:srgbClr val="000000"/>
                    </a:solidFill>
                  </a:rPr>
                  <a:t> </a:t>
                </a:r>
                <a:r>
                  <a:rPr lang="el-GR" sz="2800" kern="0" dirty="0">
                    <a:solidFill>
                      <a:srgbClr val="CC9900"/>
                    </a:solidFill>
                  </a:rPr>
                  <a:t>θ</a:t>
                </a:r>
                <a:r>
                  <a:rPr lang="en-US" sz="2800" kern="0" dirty="0">
                    <a:solidFill>
                      <a:srgbClr val="000000"/>
                    </a:solidFill>
                  </a:rPr>
                  <a:t> | </a:t>
                </a:r>
                <a:r>
                  <a:rPr lang="en-US" sz="2800" kern="0" dirty="0">
                    <a:solidFill>
                      <a:srgbClr val="FF0000"/>
                    </a:solidFill>
                  </a:rPr>
                  <a:t>x</a:t>
                </a:r>
                <a:r>
                  <a:rPr lang="en-US" sz="2800" kern="0" dirty="0">
                    <a:solidFill>
                      <a:srgbClr val="CC9900"/>
                    </a:solidFill>
                  </a:rPr>
                  <a:t>)</a:t>
                </a:r>
                <a:endParaRPr lang="en-US" sz="2800" kern="0" dirty="0">
                  <a:solidFill>
                    <a:srgbClr val="000000"/>
                  </a:solidFill>
                </a:endParaRPr>
              </a:p>
            </p:txBody>
          </p:sp>
        </mc:Choice>
        <mc:Fallback xmlns="">
          <p:sp>
            <p:nvSpPr>
              <p:cNvPr id="10" name="Rectangle 9">
                <a:extLst>
                  <a:ext uri="{FF2B5EF4-FFF2-40B4-BE49-F238E27FC236}">
                    <a16:creationId xmlns:a16="http://schemas.microsoft.com/office/drawing/2014/main" id="{BF030E35-9651-4035-8605-572845853192}"/>
                  </a:ext>
                </a:extLst>
              </p:cNvPr>
              <p:cNvSpPr>
                <a:spLocks noRot="1" noChangeAspect="1" noMove="1" noResize="1" noEditPoints="1" noAdjustHandles="1" noChangeArrowheads="1" noChangeShapeType="1" noTextEdit="1"/>
              </p:cNvSpPr>
              <p:nvPr/>
            </p:nvSpPr>
            <p:spPr>
              <a:xfrm>
                <a:off x="5619702" y="3431941"/>
                <a:ext cx="3475182" cy="1040285"/>
              </a:xfrm>
              <a:prstGeom prst="rect">
                <a:avLst/>
              </a:prstGeom>
              <a:blipFill>
                <a:blip r:embed="rId3"/>
                <a:stretch>
                  <a:fillRect l="-2281" t="-5848" r="-1930" b="-15789"/>
                </a:stretch>
              </a:blipFill>
            </p:spPr>
            <p:txBody>
              <a:bodyPr/>
              <a:lstStyle/>
              <a:p>
                <a:r>
                  <a:rPr lang="en-US">
                    <a:noFill/>
                  </a:rPr>
                  <a:t> </a:t>
                </a:r>
              </a:p>
            </p:txBody>
          </p:sp>
        </mc:Fallback>
      </mc:AlternateContent>
      <p:sp>
        <p:nvSpPr>
          <p:cNvPr id="12" name="AutoShape 4" descr="Image result for documents">
            <a:extLst>
              <a:ext uri="{FF2B5EF4-FFF2-40B4-BE49-F238E27FC236}">
                <a16:creationId xmlns:a16="http://schemas.microsoft.com/office/drawing/2014/main" id="{646B5310-1551-4DBA-B946-76F429BBF2D7}"/>
              </a:ext>
            </a:extLst>
          </p:cNvPr>
          <p:cNvSpPr>
            <a:spLocks noChangeAspect="1" noChangeArrowheads="1"/>
          </p:cNvSpPr>
          <p:nvPr/>
        </p:nvSpPr>
        <p:spPr bwMode="auto">
          <a:xfrm>
            <a:off x="2728913" y="2047875"/>
            <a:ext cx="3686175" cy="2762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3FFF47D4-0BF7-46A1-BEE0-C1D2BAE96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1295399"/>
            <a:ext cx="1834301" cy="1374541"/>
          </a:xfrm>
          <a:prstGeom prst="rect">
            <a:avLst/>
          </a:prstGeom>
        </p:spPr>
      </p:pic>
    </p:spTree>
    <p:extLst>
      <p:ext uri="{BB962C8B-B14F-4D97-AF65-F5344CB8AC3E}">
        <p14:creationId xmlns:p14="http://schemas.microsoft.com/office/powerpoint/2010/main" val="2072728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F548-72E5-43C0-9872-8E310168F60B}"/>
              </a:ext>
            </a:extLst>
          </p:cNvPr>
          <p:cNvSpPr>
            <a:spLocks noGrp="1"/>
          </p:cNvSpPr>
          <p:nvPr>
            <p:ph type="title"/>
          </p:nvPr>
        </p:nvSpPr>
        <p:spPr>
          <a:xfrm>
            <a:off x="457200" y="277813"/>
            <a:ext cx="8686800" cy="1139825"/>
          </a:xfrm>
        </p:spPr>
        <p:txBody>
          <a:bodyPr/>
          <a:lstStyle/>
          <a:p>
            <a:r>
              <a:rPr lang="en-US" dirty="0"/>
              <a:t>How can we recover linguists’ structure?</a:t>
            </a:r>
          </a:p>
        </p:txBody>
      </p:sp>
      <p:sp>
        <p:nvSpPr>
          <p:cNvPr id="4" name="Slide Number Placeholder 3">
            <a:extLst>
              <a:ext uri="{FF2B5EF4-FFF2-40B4-BE49-F238E27FC236}">
                <a16:creationId xmlns:a16="http://schemas.microsoft.com/office/drawing/2014/main" id="{81525C57-CD23-4A1B-B880-2FA56BA37259}"/>
              </a:ext>
            </a:extLst>
          </p:cNvPr>
          <p:cNvSpPr>
            <a:spLocks noGrp="1"/>
          </p:cNvSpPr>
          <p:nvPr>
            <p:ph type="sldNum" sz="quarter" idx="11"/>
          </p:nvPr>
        </p:nvSpPr>
        <p:spPr>
          <a:xfrm>
            <a:off x="8001000" y="6094179"/>
            <a:ext cx="685800" cy="457200"/>
          </a:xfrm>
        </p:spPr>
        <p:txBody>
          <a:bodyPr/>
          <a:lstStyle/>
          <a:p>
            <a:fld id="{45E6479D-61A4-4A1E-8A5C-E0AD0600EC22}" type="slidenum">
              <a:rPr lang="en-US" altLang="en-US" smtClean="0">
                <a:solidFill>
                  <a:srgbClr val="000000"/>
                </a:solidFill>
              </a:rPr>
              <a:pPr/>
              <a:t>28</a:t>
            </a:fld>
            <a:endParaRPr lang="en-US" altLang="en-US">
              <a:solidFill>
                <a:srgbClr val="000000"/>
              </a:solidFill>
            </a:endParaRPr>
          </a:p>
        </p:txBody>
      </p:sp>
      <p:sp>
        <p:nvSpPr>
          <p:cNvPr id="5" name="Arrow: Left-Right 4">
            <a:extLst>
              <a:ext uri="{FF2B5EF4-FFF2-40B4-BE49-F238E27FC236}">
                <a16:creationId xmlns:a16="http://schemas.microsoft.com/office/drawing/2014/main" id="{F9A29E98-D2B4-42C3-A5B1-85DBDFA5C50B}"/>
              </a:ext>
            </a:extLst>
          </p:cNvPr>
          <p:cNvSpPr/>
          <p:nvPr/>
        </p:nvSpPr>
        <p:spPr>
          <a:xfrm>
            <a:off x="1600200" y="2669941"/>
            <a:ext cx="59436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FEF6D2-7650-42F2-A67B-310451AACE2E}"/>
              </a:ext>
            </a:extLst>
          </p:cNvPr>
          <p:cNvSpPr txBox="1"/>
          <p:nvPr/>
        </p:nvSpPr>
        <p:spPr>
          <a:xfrm>
            <a:off x="299762" y="1639634"/>
            <a:ext cx="2448491" cy="954107"/>
          </a:xfrm>
          <a:prstGeom prst="rect">
            <a:avLst/>
          </a:prstGeom>
          <a:noFill/>
        </p:spPr>
        <p:txBody>
          <a:bodyPr wrap="none" rtlCol="0">
            <a:spAutoFit/>
          </a:bodyPr>
          <a:lstStyle/>
          <a:p>
            <a:r>
              <a:rPr lang="en-US" sz="2800" dirty="0">
                <a:solidFill>
                  <a:schemeClr val="accent1">
                    <a:lumMod val="75000"/>
                  </a:schemeClr>
                </a:solidFill>
              </a:rPr>
              <a:t>Trust linguists’ </a:t>
            </a:r>
            <a:br>
              <a:rPr lang="en-US" sz="2800" dirty="0">
                <a:solidFill>
                  <a:schemeClr val="accent1">
                    <a:lumMod val="75000"/>
                  </a:schemeClr>
                </a:solidFill>
              </a:rPr>
            </a:br>
            <a:r>
              <a:rPr lang="en-US" sz="2800" dirty="0">
                <a:solidFill>
                  <a:schemeClr val="accent1">
                    <a:lumMod val="75000"/>
                  </a:schemeClr>
                </a:solidFill>
              </a:rPr>
              <a:t>theory</a:t>
            </a:r>
          </a:p>
        </p:txBody>
      </p:sp>
      <p:sp>
        <p:nvSpPr>
          <p:cNvPr id="7" name="TextBox 6">
            <a:extLst>
              <a:ext uri="{FF2B5EF4-FFF2-40B4-BE49-F238E27FC236}">
                <a16:creationId xmlns:a16="http://schemas.microsoft.com/office/drawing/2014/main" id="{7F647A16-D786-4AFF-905E-6671F4E00329}"/>
              </a:ext>
            </a:extLst>
          </p:cNvPr>
          <p:cNvSpPr txBox="1"/>
          <p:nvPr/>
        </p:nvSpPr>
        <p:spPr>
          <a:xfrm>
            <a:off x="6313454" y="1639634"/>
            <a:ext cx="2448491" cy="954107"/>
          </a:xfrm>
          <a:prstGeom prst="rect">
            <a:avLst/>
          </a:prstGeom>
          <a:noFill/>
        </p:spPr>
        <p:txBody>
          <a:bodyPr wrap="none" rtlCol="0">
            <a:spAutoFit/>
          </a:bodyPr>
          <a:lstStyle/>
          <a:p>
            <a:r>
              <a:rPr lang="en-US" sz="2800" dirty="0">
                <a:solidFill>
                  <a:schemeClr val="accent1">
                    <a:lumMod val="75000"/>
                  </a:schemeClr>
                </a:solidFill>
              </a:rPr>
              <a:t>Trust linguists’ </a:t>
            </a:r>
            <a:br>
              <a:rPr lang="en-US" sz="2800" dirty="0">
                <a:solidFill>
                  <a:schemeClr val="accent1">
                    <a:lumMod val="75000"/>
                  </a:schemeClr>
                </a:solidFill>
              </a:rPr>
            </a:br>
            <a:r>
              <a:rPr lang="en-US" sz="2800" dirty="0">
                <a:solidFill>
                  <a:schemeClr val="accent1">
                    <a:lumMod val="75000"/>
                  </a:schemeClr>
                </a:solidFill>
              </a:rPr>
              <a:t>annotations</a:t>
            </a:r>
          </a:p>
        </p:txBody>
      </p:sp>
      <p:sp>
        <p:nvSpPr>
          <p:cNvPr id="11" name="Rectangle 10">
            <a:extLst>
              <a:ext uri="{FF2B5EF4-FFF2-40B4-BE49-F238E27FC236}">
                <a16:creationId xmlns:a16="http://schemas.microsoft.com/office/drawing/2014/main" id="{E99DAACB-584C-44FC-9B19-424AC524622B}"/>
              </a:ext>
            </a:extLst>
          </p:cNvPr>
          <p:cNvSpPr/>
          <p:nvPr/>
        </p:nvSpPr>
        <p:spPr>
          <a:xfrm>
            <a:off x="-68215" y="3431941"/>
            <a:ext cx="3573415" cy="1040285"/>
          </a:xfrm>
          <a:prstGeom prst="rect">
            <a:avLst/>
          </a:prstGeom>
        </p:spPr>
        <p:txBody>
          <a:bodyPr wrap="none">
            <a:spAutoFit/>
          </a:bodyPr>
          <a:lstStyle/>
          <a:p>
            <a:pPr lvl="0">
              <a:buClr>
                <a:srgbClr val="CC9900"/>
              </a:buClr>
            </a:pPr>
            <a:r>
              <a:rPr lang="en-US" sz="2800" kern="0" dirty="0">
                <a:solidFill>
                  <a:srgbClr val="000000"/>
                </a:solidFill>
              </a:rPr>
              <a:t>Generative modeling</a:t>
            </a:r>
          </a:p>
          <a:p>
            <a:pPr lvl="0">
              <a:buClr>
                <a:srgbClr val="CC9900"/>
              </a:buClr>
            </a:pPr>
            <a:r>
              <a:rPr lang="en-US" sz="2800" kern="0" dirty="0">
                <a:solidFill>
                  <a:srgbClr val="000000"/>
                </a:solidFill>
              </a:rPr>
              <a:t>p(</a:t>
            </a:r>
            <a:r>
              <a:rPr lang="el-GR" sz="2800" kern="0" dirty="0">
                <a:solidFill>
                  <a:srgbClr val="CC9900"/>
                </a:solidFill>
              </a:rPr>
              <a:t>θ</a:t>
            </a:r>
            <a:r>
              <a:rPr lang="en-US" sz="2800" kern="0" dirty="0">
                <a:solidFill>
                  <a:srgbClr val="000000"/>
                </a:solidFill>
              </a:rPr>
              <a:t>) p(</a:t>
            </a:r>
            <a:r>
              <a:rPr lang="en-US" sz="2800" kern="0" dirty="0">
                <a:solidFill>
                  <a:srgbClr val="0070C0"/>
                </a:solidFill>
              </a:rPr>
              <a:t>y </a:t>
            </a:r>
            <a:r>
              <a:rPr lang="en-US" sz="2800" kern="0" dirty="0">
                <a:solidFill>
                  <a:srgbClr val="000000"/>
                </a:solidFill>
              </a:rPr>
              <a:t>| </a:t>
            </a:r>
            <a:r>
              <a:rPr lang="el-GR" sz="2800" kern="0" dirty="0">
                <a:solidFill>
                  <a:srgbClr val="CC9900"/>
                </a:solidFill>
              </a:rPr>
              <a:t>θ</a:t>
            </a:r>
            <a:r>
              <a:rPr lang="en-US" sz="2800" kern="0" dirty="0">
                <a:solidFill>
                  <a:srgbClr val="000000"/>
                </a:solidFill>
              </a:rPr>
              <a:t>) p(</a:t>
            </a:r>
            <a:r>
              <a:rPr lang="en-US" sz="2800" kern="0" dirty="0">
                <a:solidFill>
                  <a:srgbClr val="FF0000"/>
                </a:solidFill>
              </a:rPr>
              <a:t>x</a:t>
            </a:r>
            <a:r>
              <a:rPr lang="en-US" sz="2800" kern="0" dirty="0">
                <a:solidFill>
                  <a:srgbClr val="000000"/>
                </a:solidFill>
              </a:rPr>
              <a:t> |</a:t>
            </a:r>
            <a:r>
              <a:rPr lang="en-US" sz="2800" kern="0" dirty="0">
                <a:solidFill>
                  <a:srgbClr val="0070C0"/>
                </a:solidFill>
              </a:rPr>
              <a:t> y</a:t>
            </a:r>
            <a:r>
              <a:rPr lang="en-US" sz="2800" kern="0" dirty="0"/>
              <a:t>,</a:t>
            </a:r>
            <a:r>
              <a:rPr lang="en-US" sz="2800" kern="0" dirty="0">
                <a:solidFill>
                  <a:srgbClr val="000000"/>
                </a:solidFill>
              </a:rPr>
              <a:t> </a:t>
            </a:r>
            <a:r>
              <a:rPr lang="el-GR" sz="2800" kern="0" dirty="0">
                <a:solidFill>
                  <a:srgbClr val="CC9900"/>
                </a:solidFill>
              </a:rPr>
              <a:t>θ</a:t>
            </a:r>
            <a:r>
              <a:rPr lang="en-US" sz="2800" kern="0" dirty="0">
                <a:solidFill>
                  <a:srgbClr val="CC9900"/>
                </a:solidFill>
              </a:rPr>
              <a:t>)</a:t>
            </a:r>
            <a:endParaRPr lang="en-US" sz="2800" kern="0" dirty="0">
              <a:solidFill>
                <a:srgbClr val="000000"/>
              </a:solidFill>
            </a:endParaRPr>
          </a:p>
        </p:txBody>
      </p:sp>
      <p:sp>
        <p:nvSpPr>
          <p:cNvPr id="9" name="TextBox 8">
            <a:extLst>
              <a:ext uri="{FF2B5EF4-FFF2-40B4-BE49-F238E27FC236}">
                <a16:creationId xmlns:a16="http://schemas.microsoft.com/office/drawing/2014/main" id="{5F7FFB9F-96E5-4E6C-BBE1-6DC0F59EFF1E}"/>
              </a:ext>
            </a:extLst>
          </p:cNvPr>
          <p:cNvSpPr txBox="1"/>
          <p:nvPr/>
        </p:nvSpPr>
        <p:spPr>
          <a:xfrm>
            <a:off x="5943600" y="4651141"/>
            <a:ext cx="2743200" cy="1902059"/>
          </a:xfrm>
          <a:prstGeom prst="rect">
            <a:avLst/>
          </a:prstGeom>
          <a:solidFill>
            <a:schemeClr val="bg1"/>
          </a:solidFill>
        </p:spPr>
        <p:txBody>
          <a:bodyPr wrap="square" rtlCol="0">
            <a:spAutoFit/>
          </a:bodyPr>
          <a:lstStyle>
            <a:defPPr>
              <a:defRPr lang="en-US"/>
            </a:defPPr>
            <a:lvl1pPr>
              <a:defRPr sz="2800">
                <a:solidFill>
                  <a:schemeClr val="accent1">
                    <a:lumMod val="75000"/>
                  </a:schemeClr>
                </a:solidFill>
              </a:defRPr>
            </a:lvl1pPr>
          </a:lstStyle>
          <a:p>
            <a:r>
              <a:rPr lang="en-US" dirty="0"/>
              <a:t>“Mimic output</a:t>
            </a:r>
            <a:br>
              <a:rPr lang="en-US" dirty="0"/>
            </a:br>
            <a:r>
              <a:rPr lang="en-US" dirty="0"/>
              <a:t>of linguists”</a:t>
            </a:r>
          </a:p>
          <a:p>
            <a:r>
              <a:rPr lang="en-US" dirty="0"/>
              <a:t>(supervised by</a:t>
            </a:r>
            <a:br>
              <a:rPr lang="en-US" dirty="0"/>
            </a:br>
            <a:r>
              <a:rPr lang="en-US" dirty="0"/>
              <a:t>other languages)</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F030E35-9651-4035-8605-572845853192}"/>
                  </a:ext>
                </a:extLst>
              </p:cNvPr>
              <p:cNvSpPr/>
              <p:nvPr/>
            </p:nvSpPr>
            <p:spPr>
              <a:xfrm>
                <a:off x="5619702" y="3431941"/>
                <a:ext cx="3475182" cy="1040285"/>
              </a:xfrm>
              <a:prstGeom prst="rect">
                <a:avLst/>
              </a:prstGeom>
            </p:spPr>
            <p:txBody>
              <a:bodyPr wrap="none">
                <a:spAutoFit/>
              </a:bodyPr>
              <a:lstStyle/>
              <a:p>
                <a:pPr lvl="0">
                  <a:buClr>
                    <a:srgbClr val="CC9900"/>
                  </a:buClr>
                </a:pPr>
                <a:r>
                  <a:rPr lang="en-US" sz="2800" kern="0" dirty="0">
                    <a:solidFill>
                      <a:srgbClr val="000000"/>
                    </a:solidFill>
                  </a:rPr>
                  <a:t>Conditional modeling</a:t>
                </a:r>
              </a:p>
              <a:p>
                <a:pPr lvl="0">
                  <a:buClr>
                    <a:srgbClr val="CC9900"/>
                  </a:buClr>
                </a:pPr>
                <a14:m>
                  <m:oMath xmlns:m="http://schemas.openxmlformats.org/officeDocument/2006/math">
                    <m:acc>
                      <m:accPr>
                        <m:chr m:val="̂"/>
                        <m:ctrlPr>
                          <a:rPr lang="en-US" sz="2800" i="1" kern="0" dirty="0">
                            <a:solidFill>
                              <a:srgbClr val="000000"/>
                            </a:solidFill>
                            <a:latin typeface="Cambria Math" panose="02040503050406030204" pitchFamily="18" charset="0"/>
                          </a:rPr>
                        </m:ctrlPr>
                      </m:accPr>
                      <m:e>
                        <m:r>
                          <m:rPr>
                            <m:sty m:val="p"/>
                          </m:rPr>
                          <a:rPr lang="en-US" sz="2800" kern="0" dirty="0">
                            <a:solidFill>
                              <a:srgbClr val="000000"/>
                            </a:solidFill>
                            <a:latin typeface="Cambria Math" panose="02040503050406030204" pitchFamily="18" charset="0"/>
                          </a:rPr>
                          <m:t>p</m:t>
                        </m:r>
                      </m:e>
                    </m:acc>
                  </m:oMath>
                </a14:m>
                <a:r>
                  <a:rPr lang="en-US" sz="2800" kern="0" dirty="0">
                    <a:solidFill>
                      <a:srgbClr val="000000"/>
                    </a:solidFill>
                  </a:rPr>
                  <a:t>(</a:t>
                </a:r>
                <a:r>
                  <a:rPr lang="en-US" sz="2800" kern="0" dirty="0">
                    <a:solidFill>
                      <a:srgbClr val="FF0000"/>
                    </a:solidFill>
                  </a:rPr>
                  <a:t>x</a:t>
                </a:r>
                <a:r>
                  <a:rPr lang="en-US" sz="2800" kern="0" dirty="0">
                    <a:solidFill>
                      <a:srgbClr val="000000"/>
                    </a:solidFill>
                  </a:rPr>
                  <a:t>) p(</a:t>
                </a:r>
                <a:r>
                  <a:rPr lang="en-US" sz="2800" kern="0" dirty="0">
                    <a:solidFill>
                      <a:srgbClr val="0070C0"/>
                    </a:solidFill>
                  </a:rPr>
                  <a:t>y</a:t>
                </a:r>
                <a:r>
                  <a:rPr lang="en-US" sz="2800" kern="0" dirty="0"/>
                  <a:t>,</a:t>
                </a:r>
                <a:r>
                  <a:rPr lang="en-US" sz="2800" kern="0" dirty="0">
                    <a:solidFill>
                      <a:srgbClr val="000000"/>
                    </a:solidFill>
                  </a:rPr>
                  <a:t> </a:t>
                </a:r>
                <a:r>
                  <a:rPr lang="el-GR" sz="2800" kern="0" dirty="0">
                    <a:solidFill>
                      <a:srgbClr val="CC9900"/>
                    </a:solidFill>
                  </a:rPr>
                  <a:t>θ</a:t>
                </a:r>
                <a:r>
                  <a:rPr lang="en-US" sz="2800" kern="0" dirty="0">
                    <a:solidFill>
                      <a:srgbClr val="000000"/>
                    </a:solidFill>
                  </a:rPr>
                  <a:t> | </a:t>
                </a:r>
                <a:r>
                  <a:rPr lang="en-US" sz="2800" kern="0" dirty="0">
                    <a:solidFill>
                      <a:srgbClr val="FF0000"/>
                    </a:solidFill>
                  </a:rPr>
                  <a:t>x</a:t>
                </a:r>
                <a:r>
                  <a:rPr lang="en-US" sz="2800" kern="0" dirty="0">
                    <a:solidFill>
                      <a:srgbClr val="CC9900"/>
                    </a:solidFill>
                  </a:rPr>
                  <a:t>)</a:t>
                </a:r>
                <a:endParaRPr lang="en-US" sz="2800" kern="0" dirty="0">
                  <a:solidFill>
                    <a:srgbClr val="000000"/>
                  </a:solidFill>
                </a:endParaRPr>
              </a:p>
            </p:txBody>
          </p:sp>
        </mc:Choice>
        <mc:Fallback xmlns="">
          <p:sp>
            <p:nvSpPr>
              <p:cNvPr id="10" name="Rectangle 9">
                <a:extLst>
                  <a:ext uri="{FF2B5EF4-FFF2-40B4-BE49-F238E27FC236}">
                    <a16:creationId xmlns:a16="http://schemas.microsoft.com/office/drawing/2014/main" id="{BF030E35-9651-4035-8605-572845853192}"/>
                  </a:ext>
                </a:extLst>
              </p:cNvPr>
              <p:cNvSpPr>
                <a:spLocks noRot="1" noChangeAspect="1" noMove="1" noResize="1" noEditPoints="1" noAdjustHandles="1" noChangeArrowheads="1" noChangeShapeType="1" noTextEdit="1"/>
              </p:cNvSpPr>
              <p:nvPr/>
            </p:nvSpPr>
            <p:spPr>
              <a:xfrm>
                <a:off x="5619702" y="3431941"/>
                <a:ext cx="3475182" cy="1040285"/>
              </a:xfrm>
              <a:prstGeom prst="rect">
                <a:avLst/>
              </a:prstGeom>
              <a:blipFill>
                <a:blip r:embed="rId3"/>
                <a:stretch>
                  <a:fillRect l="-2281" t="-5848" r="-1930" b="-1578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07DE012-F273-48DB-B3D8-76236BC18202}"/>
              </a:ext>
            </a:extLst>
          </p:cNvPr>
          <p:cNvSpPr txBox="1"/>
          <p:nvPr/>
        </p:nvSpPr>
        <p:spPr>
          <a:xfrm>
            <a:off x="4343400" y="1639634"/>
            <a:ext cx="4648200" cy="4911745"/>
          </a:xfrm>
          <a:prstGeom prst="rect">
            <a:avLst/>
          </a:pr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defPPr>
              <a:defRPr lang="en-US"/>
            </a:defPPr>
            <a:lvl1pPr marL="342900" indent="-342900" algn="l">
              <a:buChar char="n"/>
              <a:defRPr sz="3000" u="sng" kern="0">
                <a:latin typeface="+mn-lt"/>
                <a:cs typeface="+mn-cs"/>
              </a:defRPr>
            </a:lvl1pPr>
            <a:lvl2pPr marL="669925" lvl="1" indent="-325438" algn="l">
              <a:buClr>
                <a:schemeClr val="accent2"/>
              </a:buClr>
              <a:buSzPct val="60000"/>
              <a:buChar char="q"/>
              <a:defRPr sz="2600" kern="0">
                <a:solidFill>
                  <a:schemeClr val="accent1"/>
                </a:solidFill>
                <a:latin typeface="+mn-lt"/>
                <a:cs typeface="+mn-cs"/>
              </a:defRPr>
            </a:lvl2pPr>
            <a:lvl3pPr marL="1022350" indent="-350838" algn="l">
              <a:buChar char="n"/>
              <a:defRPr sz="2200">
                <a:latin typeface="+mn-lt"/>
                <a:cs typeface="+mn-cs"/>
              </a:defRPr>
            </a:lvl3pPr>
            <a:lvl4pPr marL="1339850" indent="-315913" algn="l">
              <a:buClr>
                <a:schemeClr val="accent2"/>
              </a:buClr>
              <a:buSzPct val="70000"/>
              <a:buChar char="q"/>
              <a:defRPr>
                <a:latin typeface="+mn-lt"/>
                <a:cs typeface="+mn-cs"/>
              </a:defRPr>
            </a:lvl4pPr>
            <a:lvl5pPr marL="1681163" indent="-339725" algn="l">
              <a:buSzPct val="75000"/>
              <a:buChar char="§"/>
              <a:defRPr>
                <a:latin typeface="+mn-lt"/>
                <a:cs typeface="+mn-cs"/>
              </a:defRPr>
            </a:lvl5pPr>
            <a:lvl6pPr marL="2138363" indent="-339725" fontAlgn="base">
              <a:spcBef>
                <a:spcPct val="20000"/>
              </a:spcBef>
              <a:spcAft>
                <a:spcPct val="0"/>
              </a:spcAft>
              <a:buClr>
                <a:schemeClr val="accent1"/>
              </a:buClr>
              <a:buSzPct val="75000"/>
              <a:buFont typeface="Wingdings" pitchFamily="2" charset="2"/>
              <a:buChar char="§"/>
              <a:defRPr>
                <a:latin typeface="+mn-lt"/>
                <a:cs typeface="+mn-cs"/>
              </a:defRPr>
            </a:lvl6pPr>
            <a:lvl7pPr marL="2595563" indent="-339725" fontAlgn="base">
              <a:spcBef>
                <a:spcPct val="20000"/>
              </a:spcBef>
              <a:spcAft>
                <a:spcPct val="0"/>
              </a:spcAft>
              <a:buClr>
                <a:schemeClr val="accent1"/>
              </a:buClr>
              <a:buSzPct val="75000"/>
              <a:buFont typeface="Wingdings" pitchFamily="2" charset="2"/>
              <a:buChar char="§"/>
              <a:defRPr>
                <a:latin typeface="+mn-lt"/>
                <a:cs typeface="+mn-cs"/>
              </a:defRPr>
            </a:lvl7pPr>
            <a:lvl8pPr marL="3052763" indent="-339725" fontAlgn="base">
              <a:spcBef>
                <a:spcPct val="20000"/>
              </a:spcBef>
              <a:spcAft>
                <a:spcPct val="0"/>
              </a:spcAft>
              <a:buClr>
                <a:schemeClr val="accent1"/>
              </a:buClr>
              <a:buSzPct val="75000"/>
              <a:buFont typeface="Wingdings" pitchFamily="2" charset="2"/>
              <a:buChar char="§"/>
              <a:defRPr>
                <a:latin typeface="+mn-lt"/>
                <a:cs typeface="+mn-cs"/>
              </a:defRPr>
            </a:lvl8pPr>
            <a:lvl9pPr marL="3509963" indent="-339725" fontAlgn="base">
              <a:spcBef>
                <a:spcPct val="20000"/>
              </a:spcBef>
              <a:spcAft>
                <a:spcPct val="0"/>
              </a:spcAft>
              <a:buClr>
                <a:schemeClr val="accent1"/>
              </a:buClr>
              <a:buSzPct val="75000"/>
              <a:buFont typeface="Wingdings" pitchFamily="2" charset="2"/>
              <a:buChar char="§"/>
              <a:defRPr>
                <a:latin typeface="+mn-lt"/>
                <a:cs typeface="+mn-cs"/>
              </a:defRPr>
            </a:lvl9pPr>
          </a:lstStyle>
          <a:p>
            <a:r>
              <a:rPr lang="en-US" u="none" dirty="0"/>
              <a:t>EM strategies …</a:t>
            </a:r>
          </a:p>
          <a:p>
            <a:endParaRPr lang="en-US" sz="1800" u="none" dirty="0"/>
          </a:p>
          <a:p>
            <a:r>
              <a:rPr lang="en-US" u="none" dirty="0"/>
              <a:t>given </a:t>
            </a:r>
            <a:r>
              <a:rPr lang="en-US" u="none" dirty="0">
                <a:solidFill>
                  <a:srgbClr val="FF0000"/>
                </a:solidFill>
              </a:rPr>
              <a:t>x</a:t>
            </a:r>
          </a:p>
          <a:p>
            <a:r>
              <a:rPr lang="en-US" u="none" dirty="0"/>
              <a:t>initialize </a:t>
            </a:r>
            <a:r>
              <a:rPr lang="el-GR" sz="3200" u="none" dirty="0">
                <a:solidFill>
                  <a:srgbClr val="CC9900"/>
                </a:solidFill>
              </a:rPr>
              <a:t>θ</a:t>
            </a:r>
            <a:endParaRPr lang="en-US" u="none" dirty="0"/>
          </a:p>
          <a:p>
            <a:endParaRPr lang="en-US" sz="1600" u="none" dirty="0"/>
          </a:p>
          <a:p>
            <a:r>
              <a:rPr lang="en-US" u="none" dirty="0"/>
              <a:t>E step: guess </a:t>
            </a:r>
            <a:r>
              <a:rPr lang="en-US" u="none" dirty="0">
                <a:solidFill>
                  <a:srgbClr val="00B0F0"/>
                </a:solidFill>
              </a:rPr>
              <a:t>y</a:t>
            </a:r>
            <a:r>
              <a:rPr lang="en-US" u="none" dirty="0"/>
              <a:t> </a:t>
            </a:r>
          </a:p>
          <a:p>
            <a:r>
              <a:rPr lang="en-US" u="none" dirty="0"/>
              <a:t>M step: retrain </a:t>
            </a:r>
            <a:r>
              <a:rPr lang="el-GR" sz="3200" u="none" dirty="0">
                <a:solidFill>
                  <a:srgbClr val="CC9900"/>
                </a:solidFill>
              </a:rPr>
              <a:t>θ</a:t>
            </a:r>
            <a:endParaRPr lang="en-US" sz="3200" u="none" dirty="0">
              <a:solidFill>
                <a:srgbClr val="CC9900"/>
              </a:solidFill>
            </a:endParaRPr>
          </a:p>
          <a:p>
            <a:endParaRPr lang="en-US" sz="2800" u="none" dirty="0">
              <a:solidFill>
                <a:srgbClr val="CC9900"/>
              </a:solidFill>
            </a:endParaRPr>
          </a:p>
          <a:p>
            <a:pPr marL="0" indent="0">
              <a:buNone/>
            </a:pPr>
            <a:endParaRPr lang="en-US" sz="2800" u="none" dirty="0"/>
          </a:p>
        </p:txBody>
      </p:sp>
      <p:sp>
        <p:nvSpPr>
          <p:cNvPr id="14" name="TextBox 13">
            <a:extLst>
              <a:ext uri="{FF2B5EF4-FFF2-40B4-BE49-F238E27FC236}">
                <a16:creationId xmlns:a16="http://schemas.microsoft.com/office/drawing/2014/main" id="{F213248A-B093-4F40-808E-4CE56E3CA966}"/>
              </a:ext>
            </a:extLst>
          </p:cNvPr>
          <p:cNvSpPr txBox="1"/>
          <p:nvPr/>
        </p:nvSpPr>
        <p:spPr>
          <a:xfrm>
            <a:off x="-86477" y="4651141"/>
            <a:ext cx="3820277" cy="1902059"/>
          </a:xfrm>
          <a:prstGeom prst="rect">
            <a:avLst/>
          </a:prstGeom>
          <a:solidFill>
            <a:schemeClr val="bg1"/>
          </a:solidFill>
        </p:spPr>
        <p:txBody>
          <a:bodyPr wrap="none" rtlCol="0">
            <a:spAutoFit/>
          </a:bodyPr>
          <a:lstStyle/>
          <a:p>
            <a:r>
              <a:rPr lang="en-US" sz="2800" dirty="0">
                <a:solidFill>
                  <a:schemeClr val="accent1">
                    <a:lumMod val="75000"/>
                  </a:schemeClr>
                </a:solidFill>
              </a:rPr>
              <a:t>“Try to reason </a:t>
            </a:r>
            <a:br>
              <a:rPr lang="en-US" sz="2800" dirty="0">
                <a:solidFill>
                  <a:schemeClr val="accent1">
                    <a:lumMod val="75000"/>
                  </a:schemeClr>
                </a:solidFill>
              </a:rPr>
            </a:br>
            <a:r>
              <a:rPr lang="en-US" sz="2800" dirty="0">
                <a:solidFill>
                  <a:schemeClr val="accent1">
                    <a:lumMod val="75000"/>
                  </a:schemeClr>
                </a:solidFill>
              </a:rPr>
              <a:t>like a linguist”</a:t>
            </a:r>
          </a:p>
          <a:p>
            <a:r>
              <a:rPr lang="en-US" sz="2800" dirty="0">
                <a:solidFill>
                  <a:schemeClr val="accent1">
                    <a:lumMod val="75000"/>
                  </a:schemeClr>
                </a:solidFill>
              </a:rPr>
              <a:t>(can figure out</a:t>
            </a:r>
            <a:br>
              <a:rPr lang="en-US" sz="2800" dirty="0">
                <a:solidFill>
                  <a:schemeClr val="accent1">
                    <a:lumMod val="75000"/>
                  </a:schemeClr>
                </a:solidFill>
              </a:rPr>
            </a:br>
            <a:r>
              <a:rPr lang="en-US" sz="2800" dirty="0">
                <a:solidFill>
                  <a:schemeClr val="accent1">
                    <a:lumMod val="75000"/>
                  </a:schemeClr>
                </a:solidFill>
              </a:rPr>
              <a:t>strange new languages)</a:t>
            </a:r>
          </a:p>
        </p:txBody>
      </p:sp>
    </p:spTree>
    <p:extLst>
      <p:ext uri="{BB962C8B-B14F-4D97-AF65-F5344CB8AC3E}">
        <p14:creationId xmlns:p14="http://schemas.microsoft.com/office/powerpoint/2010/main" val="100228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Grammar Induction</a:t>
            </a:r>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21" name="Picture 20"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sp>
        <p:nvSpPr>
          <p:cNvPr id="9" name="Content Placeholder 2"/>
          <p:cNvSpPr>
            <a:spLocks noGrp="1"/>
          </p:cNvSpPr>
          <p:nvPr>
            <p:ph idx="1"/>
          </p:nvPr>
        </p:nvSpPr>
        <p:spPr>
          <a:xfrm>
            <a:off x="457199" y="1371600"/>
            <a:ext cx="8476593" cy="4983161"/>
          </a:xfrm>
        </p:spPr>
        <p:txBody>
          <a:bodyPr>
            <a:normAutofit fontScale="92500" lnSpcReduction="10000"/>
          </a:bodyPr>
          <a:lstStyle/>
          <a:p>
            <a:r>
              <a:rPr lang="en-US" dirty="0">
                <a:solidFill>
                  <a:srgbClr val="FFFF00"/>
                </a:solidFill>
              </a:rPr>
              <a:t>Unsupervised method (like EM)</a:t>
            </a:r>
          </a:p>
          <a:p>
            <a:pPr lvl="1"/>
            <a:r>
              <a:rPr lang="en-US" dirty="0"/>
              <a:t>Converges on hypothesized trees</a:t>
            </a:r>
          </a:p>
          <a:p>
            <a:pPr lvl="1"/>
            <a:r>
              <a:rPr lang="en-US" dirty="0"/>
              <a:t>Just read the word order off the trees!</a:t>
            </a:r>
          </a:p>
          <a:p>
            <a:pPr lvl="1"/>
            <a:r>
              <a:rPr lang="en-US" dirty="0"/>
              <a:t>Alas, works terribly!</a:t>
            </a:r>
          </a:p>
          <a:p>
            <a:r>
              <a:rPr lang="en-US" dirty="0">
                <a:solidFill>
                  <a:srgbClr val="FFFF00"/>
                </a:solidFill>
              </a:rPr>
              <a:t>Why doesn’t grammar induction work (yet)?</a:t>
            </a:r>
            <a:endParaRPr lang="en-US" dirty="0"/>
          </a:p>
          <a:p>
            <a:pPr lvl="1"/>
            <a:r>
              <a:rPr lang="en-US" dirty="0"/>
              <a:t>Locally optimal</a:t>
            </a:r>
          </a:p>
          <a:p>
            <a:pPr lvl="1"/>
            <a:r>
              <a:rPr lang="en-US" altLang="zh-CN" dirty="0"/>
              <a:t>Hard to harness</a:t>
            </a:r>
            <a:r>
              <a:rPr lang="zh-CN" altLang="en-US" dirty="0"/>
              <a:t> </a:t>
            </a:r>
            <a:r>
              <a:rPr lang="en-US" altLang="zh-CN" dirty="0"/>
              <a:t>linguistic</a:t>
            </a:r>
            <a:r>
              <a:rPr lang="zh-CN" altLang="en-US" dirty="0"/>
              <a:t> </a:t>
            </a:r>
            <a:r>
              <a:rPr lang="en-US" altLang="zh-CN" dirty="0"/>
              <a:t>knowledge</a:t>
            </a:r>
          </a:p>
          <a:p>
            <a:pPr lvl="2"/>
            <a:r>
              <a:rPr lang="en-US" dirty="0"/>
              <a:t>Doesn’t use any evidence outside the corpus</a:t>
            </a:r>
          </a:p>
          <a:p>
            <a:pPr lvl="1"/>
            <a:r>
              <a:rPr lang="en-US" altLang="zh-CN" dirty="0"/>
              <a:t>Might use the latent variables in the “wrong” way</a:t>
            </a:r>
          </a:p>
          <a:p>
            <a:pPr lvl="2"/>
            <a:r>
              <a:rPr lang="en-US" dirty="0"/>
              <a:t>Won't follow syntactic conventions used by linguists</a:t>
            </a:r>
          </a:p>
          <a:p>
            <a:pPr lvl="2"/>
            <a:r>
              <a:rPr lang="en-US" dirty="0"/>
              <a:t>Might not even model syntax, but other things like topic</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29400" y="1981200"/>
            <a:ext cx="1410182" cy="1295400"/>
          </a:xfrm>
          <a:prstGeom prst="rect">
            <a:avLst/>
          </a:prstGeom>
        </p:spPr>
      </p:pic>
    </p:spTree>
    <p:extLst>
      <p:ext uri="{BB962C8B-B14F-4D97-AF65-F5344CB8AC3E}">
        <p14:creationId xmlns:p14="http://schemas.microsoft.com/office/powerpoint/2010/main" val="100681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
                                            <p:txEl>
                                              <p:pRg st="8" end="8"/>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9">
                                            <p:txEl>
                                              <p:pRg st="9" end="9"/>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DCAA-9E99-4E69-8331-635DC10F709C}"/>
              </a:ext>
            </a:extLst>
          </p:cNvPr>
          <p:cNvSpPr>
            <a:spLocks noGrp="1"/>
          </p:cNvSpPr>
          <p:nvPr>
            <p:ph type="title"/>
          </p:nvPr>
        </p:nvSpPr>
        <p:spPr/>
        <p:txBody>
          <a:bodyPr/>
          <a:lstStyle/>
          <a:p>
            <a:r>
              <a:rPr lang="en-US" dirty="0"/>
              <a:t>How did linguists pick this structure?</a:t>
            </a:r>
          </a:p>
        </p:txBody>
      </p:sp>
      <p:sp>
        <p:nvSpPr>
          <p:cNvPr id="4" name="Slide Number Placeholder 3">
            <a:extLst>
              <a:ext uri="{FF2B5EF4-FFF2-40B4-BE49-F238E27FC236}">
                <a16:creationId xmlns:a16="http://schemas.microsoft.com/office/drawing/2014/main" id="{14A190C0-1436-48A4-9920-47A65C25BA5B}"/>
              </a:ext>
            </a:extLst>
          </p:cNvPr>
          <p:cNvSpPr>
            <a:spLocks noGrp="1"/>
          </p:cNvSpPr>
          <p:nvPr>
            <p:ph type="sldNum" sz="quarter" idx="11"/>
          </p:nvPr>
        </p:nvSpPr>
        <p:spPr/>
        <p:txBody>
          <a:bodyPr/>
          <a:lstStyle/>
          <a:p>
            <a:fld id="{45E6479D-61A4-4A1E-8A5C-E0AD0600EC22}" type="slidenum">
              <a:rPr lang="en-US" altLang="en-US" smtClean="0">
                <a:solidFill>
                  <a:srgbClr val="000000"/>
                </a:solidFill>
              </a:rPr>
              <a:pPr/>
              <a:t>3</a:t>
            </a:fld>
            <a:endParaRPr lang="en-US" altLang="en-US">
              <a:solidFill>
                <a:srgbClr val="000000"/>
              </a:solidFill>
            </a:endParaRPr>
          </a:p>
        </p:txBody>
      </p:sp>
      <p:sp>
        <p:nvSpPr>
          <p:cNvPr id="123" name="Rectangle 122">
            <a:extLst>
              <a:ext uri="{FF2B5EF4-FFF2-40B4-BE49-F238E27FC236}">
                <a16:creationId xmlns:a16="http://schemas.microsoft.com/office/drawing/2014/main" id="{1FB189E7-531A-47B9-9520-C989932AC157}"/>
              </a:ext>
            </a:extLst>
          </p:cNvPr>
          <p:cNvSpPr/>
          <p:nvPr/>
        </p:nvSpPr>
        <p:spPr>
          <a:xfrm>
            <a:off x="685800" y="5558135"/>
            <a:ext cx="8305800" cy="461665"/>
          </a:xfrm>
          <a:prstGeom prst="rect">
            <a:avLst/>
          </a:prstGeom>
        </p:spPr>
        <p:txBody>
          <a:bodyPr wrap="square">
            <a:spAutoFit/>
          </a:bodyPr>
          <a:lstStyle/>
          <a:p>
            <a:pPr lvl="0" algn="l">
              <a:buClr>
                <a:srgbClr val="CC9900"/>
              </a:buClr>
            </a:pPr>
            <a:r>
              <a:rPr lang="en-US" sz="2400" b="1" kern="0" dirty="0">
                <a:solidFill>
                  <a:srgbClr val="FF0000"/>
                </a:solidFill>
                <a:latin typeface="Courier New" panose="02070309020205020404" pitchFamily="49" charset="0"/>
                <a:cs typeface="Courier New" panose="02070309020205020404" pitchFamily="49" charset="0"/>
              </a:rPr>
              <a:t>the chief ’s resign -</a:t>
            </a:r>
            <a:r>
              <a:rPr lang="en-US" sz="2400" b="1" kern="0" dirty="0" err="1">
                <a:solidFill>
                  <a:srgbClr val="FF0000"/>
                </a:solidFill>
                <a:latin typeface="Courier New" panose="02070309020205020404" pitchFamily="49" charset="0"/>
                <a:cs typeface="Courier New" panose="02070309020205020404" pitchFamily="49" charset="0"/>
              </a:rPr>
              <a:t>ation</a:t>
            </a:r>
            <a:r>
              <a:rPr lang="en-US" sz="2400" b="1" kern="0" dirty="0">
                <a:solidFill>
                  <a:srgbClr val="FF0000"/>
                </a:solidFill>
                <a:latin typeface="Courier New" panose="02070309020205020404" pitchFamily="49" charset="0"/>
                <a:cs typeface="Courier New" panose="02070309020205020404" pitchFamily="49" charset="0"/>
              </a:rPr>
              <a:t> was surprise -</a:t>
            </a:r>
            <a:r>
              <a:rPr lang="en-US" sz="2400" b="1" kern="0" dirty="0" err="1">
                <a:solidFill>
                  <a:srgbClr val="FF0000"/>
                </a:solidFill>
                <a:latin typeface="Courier New" panose="02070309020205020404" pitchFamily="49" charset="0"/>
                <a:cs typeface="Courier New" panose="02070309020205020404" pitchFamily="49" charset="0"/>
              </a:rPr>
              <a:t>ing</a:t>
            </a:r>
            <a:endParaRPr lang="en-US" sz="3000" b="1" kern="0" dirty="0">
              <a:solidFill>
                <a:srgbClr val="FF0000"/>
              </a:solidFill>
              <a:latin typeface="Arial"/>
              <a:cs typeface="Arial"/>
            </a:endParaRPr>
          </a:p>
        </p:txBody>
      </p:sp>
      <p:sp>
        <p:nvSpPr>
          <p:cNvPr id="200" name="Rectangle 199">
            <a:extLst>
              <a:ext uri="{FF2B5EF4-FFF2-40B4-BE49-F238E27FC236}">
                <a16:creationId xmlns:a16="http://schemas.microsoft.com/office/drawing/2014/main" id="{76224B33-C031-4AAA-A950-7545D05D262A}"/>
              </a:ext>
            </a:extLst>
          </p:cNvPr>
          <p:cNvSpPr/>
          <p:nvPr/>
        </p:nvSpPr>
        <p:spPr>
          <a:xfrm>
            <a:off x="1524000" y="5162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NOUN</a:t>
            </a:r>
            <a:endParaRPr lang="en-US" sz="1800" dirty="0">
              <a:solidFill>
                <a:srgbClr val="0070C0"/>
              </a:solidFill>
            </a:endParaRPr>
          </a:p>
        </p:txBody>
      </p:sp>
      <p:sp>
        <p:nvSpPr>
          <p:cNvPr id="201" name="Rectangle 200">
            <a:extLst>
              <a:ext uri="{FF2B5EF4-FFF2-40B4-BE49-F238E27FC236}">
                <a16:creationId xmlns:a16="http://schemas.microsoft.com/office/drawing/2014/main" id="{01C40E85-0095-4F11-BEE9-781DEACE3482}"/>
              </a:ext>
            </a:extLst>
          </p:cNvPr>
          <p:cNvSpPr/>
          <p:nvPr/>
        </p:nvSpPr>
        <p:spPr>
          <a:xfrm>
            <a:off x="3314581" y="5162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VERB</a:t>
            </a:r>
            <a:endParaRPr lang="en-US" sz="1800" dirty="0">
              <a:solidFill>
                <a:srgbClr val="0070C0"/>
              </a:solidFill>
            </a:endParaRPr>
          </a:p>
        </p:txBody>
      </p:sp>
      <p:sp>
        <p:nvSpPr>
          <p:cNvPr id="204" name="Rectangle 203">
            <a:extLst>
              <a:ext uri="{FF2B5EF4-FFF2-40B4-BE49-F238E27FC236}">
                <a16:creationId xmlns:a16="http://schemas.microsoft.com/office/drawing/2014/main" id="{AFE2189D-9DBC-4D9D-9396-D7C2C58239A6}"/>
              </a:ext>
            </a:extLst>
          </p:cNvPr>
          <p:cNvSpPr/>
          <p:nvPr/>
        </p:nvSpPr>
        <p:spPr>
          <a:xfrm>
            <a:off x="6758866" y="5162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VERB</a:t>
            </a:r>
            <a:endParaRPr lang="en-US" sz="1800" dirty="0">
              <a:solidFill>
                <a:srgbClr val="0070C0"/>
              </a:solidFill>
            </a:endParaRPr>
          </a:p>
        </p:txBody>
      </p:sp>
      <p:grpSp>
        <p:nvGrpSpPr>
          <p:cNvPr id="234" name="Group 233">
            <a:extLst>
              <a:ext uri="{FF2B5EF4-FFF2-40B4-BE49-F238E27FC236}">
                <a16:creationId xmlns:a16="http://schemas.microsoft.com/office/drawing/2014/main" id="{18218264-8DF2-4233-8D25-3B05A5E05319}"/>
              </a:ext>
            </a:extLst>
          </p:cNvPr>
          <p:cNvGrpSpPr/>
          <p:nvPr/>
        </p:nvGrpSpPr>
        <p:grpSpPr>
          <a:xfrm>
            <a:off x="755783" y="4533780"/>
            <a:ext cx="1153699" cy="1024355"/>
            <a:chOff x="755783" y="4400490"/>
            <a:chExt cx="1153699" cy="1024355"/>
          </a:xfrm>
        </p:grpSpPr>
        <p:sp>
          <p:nvSpPr>
            <p:cNvPr id="199" name="Rectangle 198">
              <a:extLst>
                <a:ext uri="{FF2B5EF4-FFF2-40B4-BE49-F238E27FC236}">
                  <a16:creationId xmlns:a16="http://schemas.microsoft.com/office/drawing/2014/main" id="{4DEC306D-D49C-48F1-89E2-0D227BABA5AA}"/>
                </a:ext>
              </a:extLst>
            </p:cNvPr>
            <p:cNvSpPr/>
            <p:nvPr/>
          </p:nvSpPr>
          <p:spPr>
            <a:xfrm>
              <a:off x="755783" y="5024735"/>
              <a:ext cx="646331"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DET</a:t>
              </a:r>
              <a:endParaRPr lang="en-US" sz="1800" dirty="0">
                <a:solidFill>
                  <a:srgbClr val="0070C0"/>
                </a:solidFill>
              </a:endParaRPr>
            </a:p>
          </p:txBody>
        </p:sp>
        <p:grpSp>
          <p:nvGrpSpPr>
            <p:cNvPr id="233" name="Group 232">
              <a:extLst>
                <a:ext uri="{FF2B5EF4-FFF2-40B4-BE49-F238E27FC236}">
                  <a16:creationId xmlns:a16="http://schemas.microsoft.com/office/drawing/2014/main" id="{993CF306-F799-4906-B3D1-934E9F7EB006}"/>
                </a:ext>
              </a:extLst>
            </p:cNvPr>
            <p:cNvGrpSpPr/>
            <p:nvPr/>
          </p:nvGrpSpPr>
          <p:grpSpPr>
            <a:xfrm>
              <a:off x="1116106" y="4400490"/>
              <a:ext cx="793376" cy="660086"/>
              <a:chOff x="1116106" y="4400490"/>
              <a:chExt cx="793376" cy="660086"/>
            </a:xfrm>
          </p:grpSpPr>
          <p:sp>
            <p:nvSpPr>
              <p:cNvPr id="208" name="Freeform: Shape 207">
                <a:extLst>
                  <a:ext uri="{FF2B5EF4-FFF2-40B4-BE49-F238E27FC236}">
                    <a16:creationId xmlns:a16="http://schemas.microsoft.com/office/drawing/2014/main" id="{CAACB837-30A9-4C9C-939F-59A3778CA223}"/>
                  </a:ext>
                </a:extLst>
              </p:cNvPr>
              <p:cNvSpPr/>
              <p:nvPr/>
            </p:nvSpPr>
            <p:spPr>
              <a:xfrm>
                <a:off x="1116106" y="4750178"/>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09" name="Rectangle 208">
                <a:extLst>
                  <a:ext uri="{FF2B5EF4-FFF2-40B4-BE49-F238E27FC236}">
                    <a16:creationId xmlns:a16="http://schemas.microsoft.com/office/drawing/2014/main" id="{0386A7B8-452D-4ACF-B486-3BCB591BB3E8}"/>
                  </a:ext>
                </a:extLst>
              </p:cNvPr>
              <p:cNvSpPr/>
              <p:nvPr/>
            </p:nvSpPr>
            <p:spPr>
              <a:xfrm>
                <a:off x="1219200" y="4400490"/>
                <a:ext cx="646331" cy="400110"/>
              </a:xfrm>
              <a:prstGeom prst="rect">
                <a:avLst/>
              </a:prstGeom>
            </p:spPr>
            <p:txBody>
              <a:bodyPr wrap="none">
                <a:spAutoFit/>
              </a:bodyPr>
              <a:lstStyle/>
              <a:p>
                <a:r>
                  <a:rPr lang="en-US" b="1" kern="0" dirty="0" err="1">
                    <a:solidFill>
                      <a:srgbClr val="0070C0"/>
                    </a:solidFill>
                    <a:latin typeface="Courier New" panose="02070309020205020404" pitchFamily="49" charset="0"/>
                    <a:cs typeface="Courier New" panose="02070309020205020404" pitchFamily="49" charset="0"/>
                  </a:rPr>
                  <a:t>det</a:t>
                </a:r>
                <a:endParaRPr lang="en-US" sz="1800" dirty="0">
                  <a:solidFill>
                    <a:srgbClr val="0070C0"/>
                  </a:solidFill>
                </a:endParaRPr>
              </a:p>
            </p:txBody>
          </p:sp>
        </p:grpSp>
      </p:grpSp>
      <p:grpSp>
        <p:nvGrpSpPr>
          <p:cNvPr id="232" name="Group 231">
            <a:extLst>
              <a:ext uri="{FF2B5EF4-FFF2-40B4-BE49-F238E27FC236}">
                <a16:creationId xmlns:a16="http://schemas.microsoft.com/office/drawing/2014/main" id="{69FF39E2-3DF1-48EF-9FE4-1C992E5817D5}"/>
              </a:ext>
            </a:extLst>
          </p:cNvPr>
          <p:cNvGrpSpPr/>
          <p:nvPr/>
        </p:nvGrpSpPr>
        <p:grpSpPr>
          <a:xfrm>
            <a:off x="2030506" y="4076580"/>
            <a:ext cx="1658470" cy="1091508"/>
            <a:chOff x="2030506" y="3943290"/>
            <a:chExt cx="1658470" cy="1091508"/>
          </a:xfrm>
        </p:grpSpPr>
        <p:sp>
          <p:nvSpPr>
            <p:cNvPr id="210" name="Freeform: Shape 209">
              <a:extLst>
                <a:ext uri="{FF2B5EF4-FFF2-40B4-BE49-F238E27FC236}">
                  <a16:creationId xmlns:a16="http://schemas.microsoft.com/office/drawing/2014/main" id="{D651B8D8-9ECF-4243-98AC-8E00B081CCFD}"/>
                </a:ext>
              </a:extLst>
            </p:cNvPr>
            <p:cNvSpPr/>
            <p:nvPr/>
          </p:nvSpPr>
          <p:spPr>
            <a:xfrm>
              <a:off x="2030506" y="4225291"/>
              <a:ext cx="1658470" cy="809507"/>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11" name="Rectangle 210">
              <a:extLst>
                <a:ext uri="{FF2B5EF4-FFF2-40B4-BE49-F238E27FC236}">
                  <a16:creationId xmlns:a16="http://schemas.microsoft.com/office/drawing/2014/main" id="{D03896E3-A459-41E7-962B-67ADBAEFF64A}"/>
                </a:ext>
              </a:extLst>
            </p:cNvPr>
            <p:cNvSpPr/>
            <p:nvPr/>
          </p:nvSpPr>
          <p:spPr>
            <a:xfrm>
              <a:off x="2361456" y="3943290"/>
              <a:ext cx="954107" cy="400110"/>
            </a:xfrm>
            <a:prstGeom prst="rect">
              <a:avLst/>
            </a:prstGeom>
          </p:spPr>
          <p:txBody>
            <a:bodyPr wrap="none">
              <a:spAutoFit/>
            </a:bodyPr>
            <a:lstStyle/>
            <a:p>
              <a:r>
                <a:rPr lang="en-US" b="1" kern="0" dirty="0" err="1">
                  <a:solidFill>
                    <a:srgbClr val="0070C0"/>
                  </a:solidFill>
                  <a:latin typeface="Courier New" panose="02070309020205020404" pitchFamily="49" charset="0"/>
                  <a:cs typeface="Courier New" panose="02070309020205020404" pitchFamily="49" charset="0"/>
                </a:rPr>
                <a:t>nsubj</a:t>
              </a:r>
              <a:endParaRPr lang="en-US" sz="1800" dirty="0">
                <a:solidFill>
                  <a:srgbClr val="0070C0"/>
                </a:solidFill>
              </a:endParaRPr>
            </a:p>
          </p:txBody>
        </p:sp>
      </p:grpSp>
      <p:grpSp>
        <p:nvGrpSpPr>
          <p:cNvPr id="235" name="Group 234">
            <a:extLst>
              <a:ext uri="{FF2B5EF4-FFF2-40B4-BE49-F238E27FC236}">
                <a16:creationId xmlns:a16="http://schemas.microsoft.com/office/drawing/2014/main" id="{2F9C62CB-0386-4A82-9E64-C488C9F4AF37}"/>
              </a:ext>
            </a:extLst>
          </p:cNvPr>
          <p:cNvGrpSpPr/>
          <p:nvPr/>
        </p:nvGrpSpPr>
        <p:grpSpPr>
          <a:xfrm>
            <a:off x="2133600" y="4686180"/>
            <a:ext cx="1158288" cy="876420"/>
            <a:chOff x="2133600" y="4552890"/>
            <a:chExt cx="1158288" cy="876420"/>
          </a:xfrm>
        </p:grpSpPr>
        <p:sp>
          <p:nvSpPr>
            <p:cNvPr id="203" name="Rectangle 202">
              <a:extLst>
                <a:ext uri="{FF2B5EF4-FFF2-40B4-BE49-F238E27FC236}">
                  <a16:creationId xmlns:a16="http://schemas.microsoft.com/office/drawing/2014/main" id="{5870C066-B897-4E0C-AE0D-F2DE0F75BA9B}"/>
                </a:ext>
              </a:extLst>
            </p:cNvPr>
            <p:cNvSpPr/>
            <p:nvPr/>
          </p:nvSpPr>
          <p:spPr>
            <a:xfrm>
              <a:off x="2491669" y="502920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PART</a:t>
              </a:r>
              <a:endParaRPr lang="en-US" dirty="0">
                <a:solidFill>
                  <a:srgbClr val="0070C0"/>
                </a:solidFill>
              </a:endParaRPr>
            </a:p>
          </p:txBody>
        </p:sp>
        <p:grpSp>
          <p:nvGrpSpPr>
            <p:cNvPr id="216" name="Group 215">
              <a:extLst>
                <a:ext uri="{FF2B5EF4-FFF2-40B4-BE49-F238E27FC236}">
                  <a16:creationId xmlns:a16="http://schemas.microsoft.com/office/drawing/2014/main" id="{82E04E90-544C-4343-A410-2B2394EC1E21}"/>
                </a:ext>
              </a:extLst>
            </p:cNvPr>
            <p:cNvGrpSpPr/>
            <p:nvPr/>
          </p:nvGrpSpPr>
          <p:grpSpPr>
            <a:xfrm>
              <a:off x="2133600" y="4552890"/>
              <a:ext cx="800219" cy="552510"/>
              <a:chOff x="2133600" y="4400490"/>
              <a:chExt cx="800219" cy="552510"/>
            </a:xfrm>
          </p:grpSpPr>
          <p:sp>
            <p:nvSpPr>
              <p:cNvPr id="212" name="Freeform: Shape 211">
                <a:extLst>
                  <a:ext uri="{FF2B5EF4-FFF2-40B4-BE49-F238E27FC236}">
                    <a16:creationId xmlns:a16="http://schemas.microsoft.com/office/drawing/2014/main" id="{2251F117-AD71-404C-9B7E-184D5C79F598}"/>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13" name="Rectangle 212">
                <a:extLst>
                  <a:ext uri="{FF2B5EF4-FFF2-40B4-BE49-F238E27FC236}">
                    <a16:creationId xmlns:a16="http://schemas.microsoft.com/office/drawing/2014/main" id="{1A043127-1D55-46EF-A4E7-E7D634B0E581}"/>
                  </a:ext>
                </a:extLst>
              </p:cNvPr>
              <p:cNvSpPr/>
              <p:nvPr/>
            </p:nvSpPr>
            <p:spPr>
              <a:xfrm>
                <a:off x="2133600" y="4400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case</a:t>
                </a:r>
                <a:endParaRPr lang="en-US" sz="1800" dirty="0">
                  <a:solidFill>
                    <a:srgbClr val="0070C0"/>
                  </a:solidFill>
                </a:endParaRPr>
              </a:p>
            </p:txBody>
          </p:sp>
        </p:grpSp>
      </p:grpSp>
      <p:grpSp>
        <p:nvGrpSpPr>
          <p:cNvPr id="236" name="Group 235">
            <a:extLst>
              <a:ext uri="{FF2B5EF4-FFF2-40B4-BE49-F238E27FC236}">
                <a16:creationId xmlns:a16="http://schemas.microsoft.com/office/drawing/2014/main" id="{9D42F679-8B03-496C-BABD-F169F3E2DB5B}"/>
              </a:ext>
            </a:extLst>
          </p:cNvPr>
          <p:cNvGrpSpPr/>
          <p:nvPr/>
        </p:nvGrpSpPr>
        <p:grpSpPr>
          <a:xfrm>
            <a:off x="4000381" y="4686180"/>
            <a:ext cx="1377016" cy="845642"/>
            <a:chOff x="4000381" y="4552890"/>
            <a:chExt cx="1377016" cy="845642"/>
          </a:xfrm>
        </p:grpSpPr>
        <p:sp>
          <p:nvSpPr>
            <p:cNvPr id="202" name="Rectangle 201">
              <a:extLst>
                <a:ext uri="{FF2B5EF4-FFF2-40B4-BE49-F238E27FC236}">
                  <a16:creationId xmlns:a16="http://schemas.microsoft.com/office/drawing/2014/main" id="{7743B27A-4738-492A-8106-F998B244A453}"/>
                </a:ext>
              </a:extLst>
            </p:cNvPr>
            <p:cNvSpPr/>
            <p:nvPr/>
          </p:nvSpPr>
          <p:spPr>
            <a:xfrm>
              <a:off x="4641297" y="5029200"/>
              <a:ext cx="736100" cy="369332"/>
            </a:xfrm>
            <a:prstGeom prst="rect">
              <a:avLst/>
            </a:prstGeom>
          </p:spPr>
          <p:txBody>
            <a:bodyPr wrap="none">
              <a:spAutoFit/>
            </a:bodyPr>
            <a:lstStyle/>
            <a:p>
              <a:r>
                <a:rPr lang="en-US" sz="1800" b="1" kern="0" dirty="0">
                  <a:solidFill>
                    <a:srgbClr val="0070C0"/>
                  </a:solidFill>
                  <a:latin typeface="Courier New" panose="02070309020205020404" pitchFamily="49" charset="0"/>
                  <a:cs typeface="Courier New" panose="02070309020205020404" pitchFamily="49" charset="0"/>
                </a:rPr>
                <a:t>PART</a:t>
              </a:r>
              <a:endParaRPr lang="en-US" sz="1800" dirty="0">
                <a:solidFill>
                  <a:srgbClr val="0070C0"/>
                </a:solidFill>
              </a:endParaRPr>
            </a:p>
          </p:txBody>
        </p:sp>
        <p:grpSp>
          <p:nvGrpSpPr>
            <p:cNvPr id="217" name="Group 216">
              <a:extLst>
                <a:ext uri="{FF2B5EF4-FFF2-40B4-BE49-F238E27FC236}">
                  <a16:creationId xmlns:a16="http://schemas.microsoft.com/office/drawing/2014/main" id="{941CA9B4-7206-4EE7-B74B-B5298423BA6E}"/>
                </a:ext>
              </a:extLst>
            </p:cNvPr>
            <p:cNvGrpSpPr/>
            <p:nvPr/>
          </p:nvGrpSpPr>
          <p:grpSpPr>
            <a:xfrm>
              <a:off x="4000381" y="4552890"/>
              <a:ext cx="800219" cy="552510"/>
              <a:chOff x="2133600" y="4400490"/>
              <a:chExt cx="800219" cy="552510"/>
            </a:xfrm>
          </p:grpSpPr>
          <p:sp>
            <p:nvSpPr>
              <p:cNvPr id="218" name="Freeform: Shape 217">
                <a:extLst>
                  <a:ext uri="{FF2B5EF4-FFF2-40B4-BE49-F238E27FC236}">
                    <a16:creationId xmlns:a16="http://schemas.microsoft.com/office/drawing/2014/main" id="{52F57798-419E-423B-84D8-99175F9A01D3}"/>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19" name="Rectangle 218">
                <a:extLst>
                  <a:ext uri="{FF2B5EF4-FFF2-40B4-BE49-F238E27FC236}">
                    <a16:creationId xmlns:a16="http://schemas.microsoft.com/office/drawing/2014/main" id="{64EF8954-0F9C-42EC-BA67-7FE60B4753F3}"/>
                  </a:ext>
                </a:extLst>
              </p:cNvPr>
              <p:cNvSpPr/>
              <p:nvPr/>
            </p:nvSpPr>
            <p:spPr>
              <a:xfrm>
                <a:off x="2133600" y="4400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case</a:t>
                </a:r>
                <a:endParaRPr lang="en-US" sz="1800" dirty="0">
                  <a:solidFill>
                    <a:srgbClr val="0070C0"/>
                  </a:solidFill>
                </a:endParaRPr>
              </a:p>
            </p:txBody>
          </p:sp>
        </p:grpSp>
      </p:grpSp>
      <p:grpSp>
        <p:nvGrpSpPr>
          <p:cNvPr id="222" name="Group 221">
            <a:extLst>
              <a:ext uri="{FF2B5EF4-FFF2-40B4-BE49-F238E27FC236}">
                <a16:creationId xmlns:a16="http://schemas.microsoft.com/office/drawing/2014/main" id="{2D38D0BD-3D73-4E22-9324-B33413859AA3}"/>
              </a:ext>
            </a:extLst>
          </p:cNvPr>
          <p:cNvGrpSpPr/>
          <p:nvPr/>
        </p:nvGrpSpPr>
        <p:grpSpPr>
          <a:xfrm>
            <a:off x="3886199" y="4015864"/>
            <a:ext cx="3352801" cy="1222826"/>
            <a:chOff x="5504330" y="3657600"/>
            <a:chExt cx="1658470" cy="1091508"/>
          </a:xfrm>
        </p:grpSpPr>
        <p:sp>
          <p:nvSpPr>
            <p:cNvPr id="220" name="Freeform: Shape 219">
              <a:extLst>
                <a:ext uri="{FF2B5EF4-FFF2-40B4-BE49-F238E27FC236}">
                  <a16:creationId xmlns:a16="http://schemas.microsoft.com/office/drawing/2014/main" id="{B7E512F0-DC32-43DA-B623-31F0510F9646}"/>
                </a:ext>
              </a:extLst>
            </p:cNvPr>
            <p:cNvSpPr/>
            <p:nvPr/>
          </p:nvSpPr>
          <p:spPr>
            <a:xfrm>
              <a:off x="5504330" y="3939601"/>
              <a:ext cx="1658470" cy="809507"/>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dirty="0">
                <a:solidFill>
                  <a:schemeClr val="tx1"/>
                </a:solidFill>
              </a:endParaRPr>
            </a:p>
          </p:txBody>
        </p:sp>
        <p:sp>
          <p:nvSpPr>
            <p:cNvPr id="221" name="Rectangle 220">
              <a:extLst>
                <a:ext uri="{FF2B5EF4-FFF2-40B4-BE49-F238E27FC236}">
                  <a16:creationId xmlns:a16="http://schemas.microsoft.com/office/drawing/2014/main" id="{7DA9A0A7-6473-4113-B761-FFE5590A3767}"/>
                </a:ext>
              </a:extLst>
            </p:cNvPr>
            <p:cNvSpPr/>
            <p:nvPr/>
          </p:nvSpPr>
          <p:spPr>
            <a:xfrm>
              <a:off x="5835280" y="3657600"/>
              <a:ext cx="954107" cy="400110"/>
            </a:xfrm>
            <a:prstGeom prst="rect">
              <a:avLst/>
            </a:prstGeom>
          </p:spPr>
          <p:txBody>
            <a:bodyPr wrap="none">
              <a:spAutoFit/>
            </a:bodyPr>
            <a:lstStyle/>
            <a:p>
              <a:r>
                <a:rPr lang="en-US" b="1" kern="0" dirty="0" err="1">
                  <a:solidFill>
                    <a:srgbClr val="0070C0"/>
                  </a:solidFill>
                  <a:latin typeface="Courier New" panose="02070309020205020404" pitchFamily="49" charset="0"/>
                  <a:cs typeface="Courier New" panose="02070309020205020404" pitchFamily="49" charset="0"/>
                </a:rPr>
                <a:t>nsubj</a:t>
              </a:r>
              <a:endParaRPr lang="en-US" sz="1800" dirty="0">
                <a:solidFill>
                  <a:srgbClr val="0070C0"/>
                </a:solidFill>
              </a:endParaRPr>
            </a:p>
          </p:txBody>
        </p:sp>
      </p:grpSp>
      <p:grpSp>
        <p:nvGrpSpPr>
          <p:cNvPr id="238" name="Group 237">
            <a:extLst>
              <a:ext uri="{FF2B5EF4-FFF2-40B4-BE49-F238E27FC236}">
                <a16:creationId xmlns:a16="http://schemas.microsoft.com/office/drawing/2014/main" id="{217C028C-7B29-457E-B574-3CDB7C4DA772}"/>
              </a:ext>
            </a:extLst>
          </p:cNvPr>
          <p:cNvGrpSpPr/>
          <p:nvPr/>
        </p:nvGrpSpPr>
        <p:grpSpPr>
          <a:xfrm>
            <a:off x="7391400" y="4705290"/>
            <a:ext cx="1486020" cy="857310"/>
            <a:chOff x="7391400" y="4572000"/>
            <a:chExt cx="1486020" cy="857310"/>
          </a:xfrm>
        </p:grpSpPr>
        <p:sp>
          <p:nvSpPr>
            <p:cNvPr id="205" name="Rectangle 204">
              <a:extLst>
                <a:ext uri="{FF2B5EF4-FFF2-40B4-BE49-F238E27FC236}">
                  <a16:creationId xmlns:a16="http://schemas.microsoft.com/office/drawing/2014/main" id="{20A525DE-E7CB-4115-8F48-F9E218EA2EA6}"/>
                </a:ext>
              </a:extLst>
            </p:cNvPr>
            <p:cNvSpPr/>
            <p:nvPr/>
          </p:nvSpPr>
          <p:spPr>
            <a:xfrm>
              <a:off x="8077201" y="502920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PART</a:t>
              </a:r>
              <a:endParaRPr lang="en-US" dirty="0">
                <a:solidFill>
                  <a:srgbClr val="0070C0"/>
                </a:solidFill>
              </a:endParaRPr>
            </a:p>
          </p:txBody>
        </p:sp>
        <p:grpSp>
          <p:nvGrpSpPr>
            <p:cNvPr id="225" name="Group 224">
              <a:extLst>
                <a:ext uri="{FF2B5EF4-FFF2-40B4-BE49-F238E27FC236}">
                  <a16:creationId xmlns:a16="http://schemas.microsoft.com/office/drawing/2014/main" id="{F8CCCF4C-67B2-4C2D-8FE9-546471E032BC}"/>
                </a:ext>
              </a:extLst>
            </p:cNvPr>
            <p:cNvGrpSpPr/>
            <p:nvPr/>
          </p:nvGrpSpPr>
          <p:grpSpPr>
            <a:xfrm>
              <a:off x="7391400" y="4572000"/>
              <a:ext cx="800219" cy="552510"/>
              <a:chOff x="2133600" y="4400490"/>
              <a:chExt cx="800219" cy="552510"/>
            </a:xfrm>
          </p:grpSpPr>
          <p:sp>
            <p:nvSpPr>
              <p:cNvPr id="226" name="Freeform: Shape 225">
                <a:extLst>
                  <a:ext uri="{FF2B5EF4-FFF2-40B4-BE49-F238E27FC236}">
                    <a16:creationId xmlns:a16="http://schemas.microsoft.com/office/drawing/2014/main" id="{0270A262-ED5E-4A1E-82F4-DFD16B0F6A30}"/>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27" name="Rectangle 226">
                <a:extLst>
                  <a:ext uri="{FF2B5EF4-FFF2-40B4-BE49-F238E27FC236}">
                    <a16:creationId xmlns:a16="http://schemas.microsoft.com/office/drawing/2014/main" id="{39321851-D759-45A8-8A69-991F77DAE19C}"/>
                  </a:ext>
                </a:extLst>
              </p:cNvPr>
              <p:cNvSpPr/>
              <p:nvPr/>
            </p:nvSpPr>
            <p:spPr>
              <a:xfrm>
                <a:off x="2133600" y="4400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case</a:t>
                </a:r>
                <a:endParaRPr lang="en-US" sz="1800" dirty="0">
                  <a:solidFill>
                    <a:srgbClr val="0070C0"/>
                  </a:solidFill>
                </a:endParaRPr>
              </a:p>
            </p:txBody>
          </p:sp>
        </p:grpSp>
      </p:grpSp>
      <p:grpSp>
        <p:nvGrpSpPr>
          <p:cNvPr id="237" name="Group 236">
            <a:extLst>
              <a:ext uri="{FF2B5EF4-FFF2-40B4-BE49-F238E27FC236}">
                <a16:creationId xmlns:a16="http://schemas.microsoft.com/office/drawing/2014/main" id="{B79EDE19-DE3E-4EE4-83FE-48FF33ECEF32}"/>
              </a:ext>
            </a:extLst>
          </p:cNvPr>
          <p:cNvGrpSpPr/>
          <p:nvPr/>
        </p:nvGrpSpPr>
        <p:grpSpPr>
          <a:xfrm>
            <a:off x="5588501" y="4552890"/>
            <a:ext cx="1345699" cy="990600"/>
            <a:chOff x="5588501" y="4419600"/>
            <a:chExt cx="1345699" cy="990600"/>
          </a:xfrm>
        </p:grpSpPr>
        <p:sp>
          <p:nvSpPr>
            <p:cNvPr id="214" name="Rectangle 213">
              <a:extLst>
                <a:ext uri="{FF2B5EF4-FFF2-40B4-BE49-F238E27FC236}">
                  <a16:creationId xmlns:a16="http://schemas.microsoft.com/office/drawing/2014/main" id="{619CFAB8-50BC-4A98-A676-7C30CFD5F71E}"/>
                </a:ext>
              </a:extLst>
            </p:cNvPr>
            <p:cNvSpPr/>
            <p:nvPr/>
          </p:nvSpPr>
          <p:spPr>
            <a:xfrm>
              <a:off x="5588501" y="5040868"/>
              <a:ext cx="736100" cy="369332"/>
            </a:xfrm>
            <a:prstGeom prst="rect">
              <a:avLst/>
            </a:prstGeom>
          </p:spPr>
          <p:txBody>
            <a:bodyPr wrap="none">
              <a:spAutoFit/>
            </a:bodyPr>
            <a:lstStyle/>
            <a:p>
              <a:r>
                <a:rPr lang="en-US" sz="1800" b="1" kern="0" dirty="0">
                  <a:solidFill>
                    <a:srgbClr val="0070C0"/>
                  </a:solidFill>
                  <a:latin typeface="Courier New" panose="02070309020205020404" pitchFamily="49" charset="0"/>
                  <a:cs typeface="Courier New" panose="02070309020205020404" pitchFamily="49" charset="0"/>
                </a:rPr>
                <a:t>VERB</a:t>
              </a:r>
              <a:endParaRPr lang="en-US" sz="1800" dirty="0">
                <a:solidFill>
                  <a:srgbClr val="0070C0"/>
                </a:solidFill>
              </a:endParaRPr>
            </a:p>
          </p:txBody>
        </p:sp>
        <p:sp>
          <p:nvSpPr>
            <p:cNvPr id="229" name="Freeform: Shape 228">
              <a:extLst>
                <a:ext uri="{FF2B5EF4-FFF2-40B4-BE49-F238E27FC236}">
                  <a16:creationId xmlns:a16="http://schemas.microsoft.com/office/drawing/2014/main" id="{740CA5B0-E0D4-405F-9CD4-57B5891C2B6D}"/>
                </a:ext>
              </a:extLst>
            </p:cNvPr>
            <p:cNvSpPr/>
            <p:nvPr/>
          </p:nvSpPr>
          <p:spPr>
            <a:xfrm>
              <a:off x="6140824" y="4769288"/>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30" name="Rectangle 229">
              <a:extLst>
                <a:ext uri="{FF2B5EF4-FFF2-40B4-BE49-F238E27FC236}">
                  <a16:creationId xmlns:a16="http://schemas.microsoft.com/office/drawing/2014/main" id="{DF12D7C7-C2B2-4752-A6EC-63770F4ABA07}"/>
                </a:ext>
              </a:extLst>
            </p:cNvPr>
            <p:cNvSpPr/>
            <p:nvPr/>
          </p:nvSpPr>
          <p:spPr>
            <a:xfrm>
              <a:off x="6243918" y="4419600"/>
              <a:ext cx="646331"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cop</a:t>
              </a:r>
              <a:endParaRPr lang="en-US" sz="1800" dirty="0">
                <a:solidFill>
                  <a:srgbClr val="0070C0"/>
                </a:solidFill>
              </a:endParaRPr>
            </a:p>
          </p:txBody>
        </p:sp>
      </p:grpSp>
      <p:sp>
        <p:nvSpPr>
          <p:cNvPr id="6" name="Content Placeholder 5">
            <a:extLst>
              <a:ext uri="{FF2B5EF4-FFF2-40B4-BE49-F238E27FC236}">
                <a16:creationId xmlns:a16="http://schemas.microsoft.com/office/drawing/2014/main" id="{6FEDF6DD-9ECA-4973-B434-8B25D658DE3D}"/>
              </a:ext>
            </a:extLst>
          </p:cNvPr>
          <p:cNvSpPr>
            <a:spLocks noGrp="1"/>
          </p:cNvSpPr>
          <p:nvPr>
            <p:ph idx="1"/>
          </p:nvPr>
        </p:nvSpPr>
        <p:spPr>
          <a:xfrm>
            <a:off x="457200" y="1238212"/>
            <a:ext cx="8534400" cy="4530725"/>
          </a:xfrm>
        </p:spPr>
        <p:txBody>
          <a:bodyPr/>
          <a:lstStyle/>
          <a:p>
            <a:r>
              <a:rPr lang="en-US" b="1" dirty="0"/>
              <a:t>Various</a:t>
            </a:r>
            <a:r>
              <a:rPr lang="en-US" dirty="0"/>
              <a:t> observational &amp; experimental data</a:t>
            </a:r>
          </a:p>
          <a:p>
            <a:pPr lvl="1"/>
            <a:r>
              <a:rPr lang="en-US" dirty="0"/>
              <a:t>Structure should predict </a:t>
            </a:r>
            <a:r>
              <a:rPr lang="en-US" dirty="0">
                <a:solidFill>
                  <a:schemeClr val="accent6"/>
                </a:solidFill>
              </a:rPr>
              <a:t>grammaticality</a:t>
            </a:r>
            <a:r>
              <a:rPr lang="en-US" dirty="0"/>
              <a:t> &amp; </a:t>
            </a:r>
            <a:r>
              <a:rPr lang="en-US" dirty="0">
                <a:solidFill>
                  <a:schemeClr val="accent6"/>
                </a:solidFill>
              </a:rPr>
              <a:t>meaning</a:t>
            </a:r>
          </a:p>
          <a:p>
            <a:pPr lvl="1"/>
            <a:r>
              <a:rPr lang="en-US" dirty="0">
                <a:solidFill>
                  <a:schemeClr val="accent6"/>
                </a:solidFill>
              </a:rPr>
              <a:t>Other languages </a:t>
            </a:r>
            <a:r>
              <a:rPr lang="en-US" dirty="0"/>
              <a:t>– want cross-linguistic similarities</a:t>
            </a:r>
          </a:p>
          <a:p>
            <a:pPr lvl="1"/>
            <a:r>
              <a:rPr lang="en-US" dirty="0">
                <a:solidFill>
                  <a:schemeClr val="accent6"/>
                </a:solidFill>
              </a:rPr>
              <a:t>Psycholinguistic</a:t>
            </a:r>
            <a:r>
              <a:rPr lang="en-US" dirty="0"/>
              <a:t> experiments, etc.</a:t>
            </a:r>
          </a:p>
          <a:p>
            <a:r>
              <a:rPr lang="en-US" dirty="0"/>
              <a:t>Basically, multi-task active learning!</a:t>
            </a:r>
          </a:p>
          <a:p>
            <a:pPr lvl="1"/>
            <a:endParaRPr lang="en-US" dirty="0"/>
          </a:p>
        </p:txBody>
      </p:sp>
    </p:spTree>
    <p:extLst>
      <p:ext uri="{BB962C8B-B14F-4D97-AF65-F5344CB8AC3E}">
        <p14:creationId xmlns:p14="http://schemas.microsoft.com/office/powerpoint/2010/main" val="418678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how were </a:t>
            </a:r>
            <a:r>
              <a:rPr lang="en-US" u="sng" dirty="0"/>
              <a:t>you</a:t>
            </a:r>
            <a:r>
              <a:rPr lang="en-US" dirty="0"/>
              <a:t> able to do it?</a:t>
            </a:r>
            <a:endParaRPr lang="en-US" u="sng"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16" name="Picture 1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8671"/>
            <a:ext cx="2769885" cy="477903"/>
          </a:xfrm>
          <a:prstGeom prst="rect">
            <a:avLst/>
          </a:prstGeom>
        </p:spPr>
      </p:pic>
      <p:sp>
        <p:nvSpPr>
          <p:cNvPr id="39" name="Content Placeholder 2"/>
          <p:cNvSpPr>
            <a:spLocks noGrp="1"/>
          </p:cNvSpPr>
          <p:nvPr>
            <p:ph idx="1"/>
          </p:nvPr>
        </p:nvSpPr>
        <p:spPr>
          <a:xfrm>
            <a:off x="457200" y="1600200"/>
            <a:ext cx="8534400" cy="4983162"/>
          </a:xfrm>
        </p:spPr>
        <p:txBody>
          <a:bodyPr>
            <a:normAutofit/>
          </a:bodyPr>
          <a:lstStyle/>
          <a:p>
            <a:r>
              <a:rPr lang="en-US" dirty="0">
                <a:solidFill>
                  <a:srgbClr val="F2B800"/>
                </a:solidFill>
              </a:rPr>
              <a:t>It seems like linguists might be able:</a:t>
            </a:r>
          </a:p>
          <a:p>
            <a:pPr marL="0" indent="0" algn="ctr">
              <a:buNone/>
            </a:pPr>
            <a:r>
              <a:rPr lang="en-US" sz="4800" dirty="0"/>
              <a:t>Verb </a:t>
            </a:r>
            <a:r>
              <a:rPr lang="en-US" sz="4800" dirty="0" err="1"/>
              <a:t>Det</a:t>
            </a:r>
            <a:r>
              <a:rPr lang="en-US" sz="4800" dirty="0"/>
              <a:t> Noun </a:t>
            </a:r>
            <a:r>
              <a:rPr lang="en-US" sz="4800" dirty="0" err="1"/>
              <a:t>Adj</a:t>
            </a:r>
            <a:r>
              <a:rPr lang="en-US" sz="4800" dirty="0"/>
              <a:t> </a:t>
            </a:r>
            <a:r>
              <a:rPr lang="en-US" sz="4800" dirty="0" err="1"/>
              <a:t>Det</a:t>
            </a:r>
            <a:r>
              <a:rPr lang="en-US" sz="4800" dirty="0"/>
              <a:t> Noun</a:t>
            </a:r>
          </a:p>
          <a:p>
            <a:pPr marL="0" lvl="0" indent="0">
              <a:buNone/>
            </a:pPr>
            <a:r>
              <a:rPr lang="en-US" sz="1800" dirty="0">
                <a:solidFill>
                  <a:srgbClr val="F2B800"/>
                </a:solidFill>
              </a:rPr>
              <a:t>    </a:t>
            </a:r>
            <a:endParaRPr lang="en-US" sz="1400" dirty="0">
              <a:solidFill>
                <a:srgbClr val="F2B800"/>
              </a:solidFill>
            </a:endParaRPr>
          </a:p>
          <a:p>
            <a:r>
              <a:rPr lang="en-US" dirty="0"/>
              <a:t>Verb</a:t>
            </a:r>
            <a:r>
              <a:rPr lang="en-US" dirty="0">
                <a:solidFill>
                  <a:srgbClr val="F2B800"/>
                </a:solidFill>
              </a:rPr>
              <a:t> at start of sentence</a:t>
            </a:r>
          </a:p>
          <a:p>
            <a:r>
              <a:rPr lang="en-US" dirty="0"/>
              <a:t>Noun-</a:t>
            </a:r>
            <a:r>
              <a:rPr lang="en-US" dirty="0" err="1"/>
              <a:t>Adj</a:t>
            </a:r>
            <a:r>
              <a:rPr lang="en-US" dirty="0">
                <a:solidFill>
                  <a:srgbClr val="F2B800"/>
                </a:solidFill>
              </a:rPr>
              <a:t> bigram; </a:t>
            </a:r>
            <a:r>
              <a:rPr lang="en-US" dirty="0" err="1"/>
              <a:t>Adj-Det</a:t>
            </a:r>
            <a:r>
              <a:rPr lang="en-US" dirty="0">
                <a:solidFill>
                  <a:srgbClr val="F2B800"/>
                </a:solidFill>
              </a:rPr>
              <a:t> bigram</a:t>
            </a:r>
          </a:p>
          <a:p>
            <a:r>
              <a:rPr lang="en-US" b="1" dirty="0">
                <a:solidFill>
                  <a:srgbClr val="F2B800"/>
                </a:solidFill>
              </a:rPr>
              <a:t>Are simple cues like this useful?</a:t>
            </a:r>
          </a:p>
          <a:p>
            <a:pPr lvl="1"/>
            <a:r>
              <a:rPr lang="en-US" dirty="0">
                <a:solidFill>
                  <a:srgbClr val="F2B800"/>
                </a:solidFill>
              </a:rPr>
              <a:t>Principles &amp; Parameters (1981)</a:t>
            </a:r>
          </a:p>
          <a:p>
            <a:pPr lvl="1"/>
            <a:r>
              <a:rPr lang="en-US" dirty="0">
                <a:solidFill>
                  <a:srgbClr val="F2B800"/>
                </a:solidFill>
              </a:rPr>
              <a:t>Triggers (1994, 1996, 1998)</a:t>
            </a:r>
          </a:p>
          <a:p>
            <a:pPr marL="0" lvl="0" indent="0">
              <a:buNone/>
            </a:pPr>
            <a:endParaRPr lang="en-US" dirty="0">
              <a:solidFill>
                <a:srgbClr val="F2B800"/>
              </a:solidFill>
            </a:endParaRPr>
          </a:p>
        </p:txBody>
      </p:sp>
      <p:sp>
        <p:nvSpPr>
          <p:cNvPr id="25" name="TextBox 24"/>
          <p:cNvSpPr txBox="1"/>
          <p:nvPr/>
        </p:nvSpPr>
        <p:spPr>
          <a:xfrm>
            <a:off x="9875520" y="4690872"/>
            <a:ext cx="1847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pic>
        <p:nvPicPr>
          <p:cNvPr id="7" name="Picture 6">
            <a:extLst>
              <a:ext uri="{FF2B5EF4-FFF2-40B4-BE49-F238E27FC236}">
                <a16:creationId xmlns:a16="http://schemas.microsoft.com/office/drawing/2014/main" id="{3ECB3892-EDC3-4179-A58E-7BE2DBF53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3654" y="4023734"/>
            <a:ext cx="1573146" cy="2102429"/>
          </a:xfrm>
          <a:prstGeom prst="rect">
            <a:avLst/>
          </a:prstGeom>
        </p:spPr>
      </p:pic>
    </p:spTree>
    <p:extLst>
      <p:ext uri="{BB962C8B-B14F-4D97-AF65-F5344CB8AC3E}">
        <p14:creationId xmlns:p14="http://schemas.microsoft.com/office/powerpoint/2010/main" val="78093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7047C-AE27-4C5D-BBE3-E570D631039B}"/>
              </a:ext>
            </a:extLst>
          </p:cNvPr>
          <p:cNvSpPr>
            <a:spLocks noGrp="1"/>
          </p:cNvSpPr>
          <p:nvPr>
            <p:ph type="title"/>
          </p:nvPr>
        </p:nvSpPr>
        <p:spPr>
          <a:xfrm>
            <a:off x="76200" y="274638"/>
            <a:ext cx="8991600" cy="1143000"/>
          </a:xfrm>
        </p:spPr>
        <p:txBody>
          <a:bodyPr>
            <a:normAutofit fontScale="90000"/>
          </a:bodyPr>
          <a:lstStyle/>
          <a:p>
            <a:r>
              <a:rPr lang="en-US" dirty="0"/>
              <a:t>Not holding out hope for a single trigger</a:t>
            </a:r>
          </a:p>
        </p:txBody>
      </p:sp>
      <p:sp>
        <p:nvSpPr>
          <p:cNvPr id="4" name="Slide Number Placeholder 3">
            <a:extLst>
              <a:ext uri="{FF2B5EF4-FFF2-40B4-BE49-F238E27FC236}">
                <a16:creationId xmlns:a16="http://schemas.microsoft.com/office/drawing/2014/main" id="{313A4C9F-716C-46C6-B134-CA8FFB997196}"/>
              </a:ext>
            </a:extLst>
          </p:cNvPr>
          <p:cNvSpPr>
            <a:spLocks noGrp="1"/>
          </p:cNvSpPr>
          <p:nvPr>
            <p:ph type="sldNum" sz="quarter" idx="12"/>
          </p:nvPr>
        </p:nvSpPr>
        <p:spPr/>
        <p:txBody>
          <a:bodyPr/>
          <a:lstStyle/>
          <a:p>
            <a:pPr>
              <a:defRPr/>
            </a:pPr>
            <a:fld id="{0E11CC8F-329F-8C41-AC6A-3ECAF67E5476}" type="slidenum">
              <a:rPr lang="en-US" smtClean="0"/>
              <a:pPr>
                <a:defRPr/>
              </a:pPr>
              <a:t>31</a:t>
            </a:fld>
            <a:endParaRPr lang="en-US"/>
          </a:p>
        </p:txBody>
      </p:sp>
      <p:pic>
        <p:nvPicPr>
          <p:cNvPr id="6" name="Picture 5">
            <a:extLst>
              <a:ext uri="{FF2B5EF4-FFF2-40B4-BE49-F238E27FC236}">
                <a16:creationId xmlns:a16="http://schemas.microsoft.com/office/drawing/2014/main" id="{5D7C1913-DE82-4209-9C76-7D0191E5D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714500"/>
            <a:ext cx="7789333" cy="4381500"/>
          </a:xfrm>
          <a:prstGeom prst="rect">
            <a:avLst/>
          </a:prstGeom>
        </p:spPr>
      </p:pic>
    </p:spTree>
    <p:extLst>
      <p:ext uri="{BB962C8B-B14F-4D97-AF65-F5344CB8AC3E}">
        <p14:creationId xmlns:p14="http://schemas.microsoft.com/office/powerpoint/2010/main" val="3616355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A4C9F-716C-46C6-B134-CA8FFB997196}"/>
              </a:ext>
            </a:extLst>
          </p:cNvPr>
          <p:cNvSpPr>
            <a:spLocks noGrp="1"/>
          </p:cNvSpPr>
          <p:nvPr>
            <p:ph type="sldNum" sz="quarter" idx="12"/>
          </p:nvPr>
        </p:nvSpPr>
        <p:spPr/>
        <p:txBody>
          <a:bodyPr/>
          <a:lstStyle/>
          <a:p>
            <a:pPr>
              <a:defRPr/>
            </a:pPr>
            <a:fld id="{0E11CC8F-329F-8C41-AC6A-3ECAF67E5476}" type="slidenum">
              <a:rPr lang="en-US" smtClean="0"/>
              <a:pPr>
                <a:defRPr/>
              </a:pPr>
              <a:t>32</a:t>
            </a:fld>
            <a:endParaRPr lang="en-US"/>
          </a:p>
        </p:txBody>
      </p:sp>
      <p:sp>
        <p:nvSpPr>
          <p:cNvPr id="5" name="Title 4">
            <a:extLst>
              <a:ext uri="{FF2B5EF4-FFF2-40B4-BE49-F238E27FC236}">
                <a16:creationId xmlns:a16="http://schemas.microsoft.com/office/drawing/2014/main" id="{281798BF-BF43-44F6-8ABD-89CA26EEDD3F}"/>
              </a:ext>
            </a:extLst>
          </p:cNvPr>
          <p:cNvSpPr>
            <a:spLocks noGrp="1"/>
          </p:cNvSpPr>
          <p:nvPr>
            <p:ph type="title"/>
          </p:nvPr>
        </p:nvSpPr>
        <p:spPr/>
        <p:txBody>
          <a:bodyPr>
            <a:noAutofit/>
          </a:bodyPr>
          <a:lstStyle/>
          <a:p>
            <a:r>
              <a:rPr lang="en-US" sz="3600" dirty="0"/>
              <a:t>But a combination of cues might work</a:t>
            </a:r>
          </a:p>
        </p:txBody>
      </p:sp>
      <p:grpSp>
        <p:nvGrpSpPr>
          <p:cNvPr id="10" name="Group 9">
            <a:extLst>
              <a:ext uri="{FF2B5EF4-FFF2-40B4-BE49-F238E27FC236}">
                <a16:creationId xmlns:a16="http://schemas.microsoft.com/office/drawing/2014/main" id="{AA584E57-362F-4685-AA4C-A5ED3C7EB286}"/>
              </a:ext>
            </a:extLst>
          </p:cNvPr>
          <p:cNvGrpSpPr/>
          <p:nvPr/>
        </p:nvGrpSpPr>
        <p:grpSpPr>
          <a:xfrm>
            <a:off x="0" y="1752600"/>
            <a:ext cx="9144000" cy="4152900"/>
            <a:chOff x="0" y="2324100"/>
            <a:chExt cx="9144000" cy="4152900"/>
          </a:xfrm>
        </p:grpSpPr>
        <p:pic>
          <p:nvPicPr>
            <p:cNvPr id="8" name="Picture 7">
              <a:extLst>
                <a:ext uri="{FF2B5EF4-FFF2-40B4-BE49-F238E27FC236}">
                  <a16:creationId xmlns:a16="http://schemas.microsoft.com/office/drawing/2014/main" id="{AE452B25-A4CB-4927-826E-D25D7C4BBCA1}"/>
                </a:ext>
              </a:extLst>
            </p:cNvPr>
            <p:cNvPicPr>
              <a:picLocks noChangeAspect="1"/>
            </p:cNvPicPr>
            <p:nvPr/>
          </p:nvPicPr>
          <p:blipFill rotWithShape="1">
            <a:blip r:embed="rId3">
              <a:extLst>
                <a:ext uri="{28A0092B-C50C-407E-A947-70E740481C1C}">
                  <a14:useLocalDpi xmlns:a14="http://schemas.microsoft.com/office/drawing/2010/main" val="0"/>
                </a:ext>
              </a:extLst>
            </a:blip>
            <a:srcRect t="19260"/>
            <a:stretch/>
          </p:blipFill>
          <p:spPr>
            <a:xfrm>
              <a:off x="0" y="2324100"/>
              <a:ext cx="9144000" cy="4152900"/>
            </a:xfrm>
            <a:prstGeom prst="rect">
              <a:avLst/>
            </a:prstGeom>
          </p:spPr>
        </p:pic>
        <p:pic>
          <p:nvPicPr>
            <p:cNvPr id="9" name="Picture 8">
              <a:extLst>
                <a:ext uri="{FF2B5EF4-FFF2-40B4-BE49-F238E27FC236}">
                  <a16:creationId xmlns:a16="http://schemas.microsoft.com/office/drawing/2014/main" id="{03D5A11C-6FA3-489C-807D-4F423464D7EF}"/>
                </a:ext>
              </a:extLst>
            </p:cNvPr>
            <p:cNvPicPr>
              <a:picLocks noChangeAspect="1"/>
            </p:cNvPicPr>
            <p:nvPr/>
          </p:nvPicPr>
          <p:blipFill>
            <a:blip r:embed="rId4"/>
            <a:stretch>
              <a:fillRect/>
            </a:stretch>
          </p:blipFill>
          <p:spPr>
            <a:xfrm>
              <a:off x="914400" y="2536825"/>
              <a:ext cx="1828800" cy="1183341"/>
            </a:xfrm>
            <a:prstGeom prst="rect">
              <a:avLst/>
            </a:prstGeom>
          </p:spPr>
        </p:pic>
      </p:grpSp>
    </p:spTree>
    <p:extLst>
      <p:ext uri="{BB962C8B-B14F-4D97-AF65-F5344CB8AC3E}">
        <p14:creationId xmlns:p14="http://schemas.microsoft.com/office/powerpoint/2010/main" val="170727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Cues to Structure</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sp>
        <p:nvSpPr>
          <p:cNvPr id="6" name="Document 5"/>
          <p:cNvSpPr/>
          <p:nvPr/>
        </p:nvSpPr>
        <p:spPr>
          <a:xfrm>
            <a:off x="457200" y="1600200"/>
            <a:ext cx="8229600" cy="4756150"/>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NOUN VERB</a:t>
            </a:r>
            <a:r>
              <a:rPr kumimoji="0" lang="en-US" sz="3200" b="0" i="0" u="none" strike="noStrike" kern="1200" cap="none" spc="0" normalizeH="0" baseline="0" noProof="0" dirty="0">
                <a:ln>
                  <a:noFill/>
                </a:ln>
                <a:solidFill>
                  <a:prstClr val="white"/>
                </a:solidFill>
                <a:effectLst/>
                <a:uLnTx/>
                <a:uFillTx/>
                <a:latin typeface="Candara"/>
                <a:ea typeface="+mn-ea"/>
                <a:cs typeface="+mn-cs"/>
              </a:rPr>
              <a:t> DET ADJ NOUN ADP NOUN</a:t>
            </a:r>
            <a:endParaRPr kumimoji="0" lang="en-US" sz="3200" b="0" i="0" u="none" strike="noStrike" kern="1200" cap="none" spc="0" normalizeH="0" baseline="0" noProof="0" dirty="0">
              <a:ln>
                <a:noFill/>
              </a:ln>
              <a:solidFill>
                <a:srgbClr val="FFC000"/>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NOUN VERB</a:t>
            </a:r>
            <a:r>
              <a:rPr kumimoji="0" lang="en-US" sz="3200" b="0" i="0" u="none" strike="noStrike" kern="1200" cap="none" spc="0" normalizeH="0" baseline="0" noProof="0" dirty="0">
                <a:ln>
                  <a:noFill/>
                </a:ln>
                <a:solidFill>
                  <a:prstClr val="white"/>
                </a:solidFill>
                <a:effectLst/>
                <a:uLnTx/>
                <a:uFillTx/>
                <a:latin typeface="Candara"/>
                <a:ea typeface="+mn-ea"/>
                <a:cs typeface="+mn-cs"/>
              </a:rPr>
              <a:t> PART NOUN</a:t>
            </a:r>
            <a:endParaRPr kumimoji="0" lang="en-US" sz="3200" b="0" i="0" u="none" strike="noStrike" kern="1200" cap="none" spc="0" normalizeH="0" baseline="0" noProof="0" dirty="0">
              <a:ln>
                <a:noFill/>
              </a:ln>
              <a:solidFill>
                <a:srgbClr val="FFC000"/>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DET ADJ NOUN VERB</a:t>
            </a:r>
            <a:endParaRPr kumimoji="0" lang="zh-CN" altLang="en-US"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dirty="0">
              <a:ln>
                <a:noFill/>
              </a:ln>
              <a:solidFill>
                <a:srgbClr val="FFC000"/>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 PRON VERB ADP DET NOUN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3200" b="0" i="0" u="none" strike="noStrike" kern="1200" cap="none" spc="0" normalizeH="0" baseline="0" noProof="0" dirty="0">
                <a:ln>
                  <a:noFill/>
                </a:ln>
                <a:solidFill>
                  <a:prstClr val="white"/>
                </a:solidFill>
                <a:effectLst/>
                <a:uLnTx/>
                <a:uFillTx/>
                <a:latin typeface="Candara"/>
                <a:ea typeface="+mn-ea"/>
                <a:cs typeface="+mn-cs"/>
              </a:rPr>
              <a:t>…</a:t>
            </a: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p:txBody>
      </p:sp>
      <p:grpSp>
        <p:nvGrpSpPr>
          <p:cNvPr id="7" name="Group 6"/>
          <p:cNvGrpSpPr/>
          <p:nvPr/>
        </p:nvGrpSpPr>
        <p:grpSpPr>
          <a:xfrm>
            <a:off x="6273078" y="4220026"/>
            <a:ext cx="2448529" cy="1563656"/>
            <a:chOff x="6273078" y="4220026"/>
            <a:chExt cx="2448529" cy="1563656"/>
          </a:xfrm>
        </p:grpSpPr>
        <p:grpSp>
          <p:nvGrpSpPr>
            <p:cNvPr id="26" name="Group 25"/>
            <p:cNvGrpSpPr/>
            <p:nvPr/>
          </p:nvGrpSpPr>
          <p:grpSpPr>
            <a:xfrm>
              <a:off x="6339426" y="4220026"/>
              <a:ext cx="2285248" cy="1563656"/>
              <a:chOff x="6401550" y="4397035"/>
              <a:chExt cx="2285248" cy="1563656"/>
            </a:xfrm>
          </p:grpSpPr>
          <p:sp>
            <p:nvSpPr>
              <p:cNvPr id="27" name="Rectangle 26"/>
              <p:cNvSpPr/>
              <p:nvPr/>
            </p:nvSpPr>
            <p:spPr>
              <a:xfrm>
                <a:off x="7694629" y="4401461"/>
                <a:ext cx="86433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rPr>
                  <a:t>nsubj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28" name="Circular Arrow 27"/>
              <p:cNvSpPr/>
              <p:nvPr/>
            </p:nvSpPr>
            <p:spPr>
              <a:xfrm>
                <a:off x="7566800" y="4729207"/>
                <a:ext cx="1119998" cy="1231483"/>
              </a:xfrm>
              <a:prstGeom prst="circularArrow">
                <a:avLst>
                  <a:gd name="adj1" fmla="val 5203"/>
                  <a:gd name="adj2" fmla="val 1051020"/>
                  <a:gd name="adj3" fmla="val 20487332"/>
                  <a:gd name="adj4" fmla="val 11052786"/>
                  <a:gd name="adj5" fmla="val 9527"/>
                </a:avLst>
              </a:prstGeom>
              <a:solidFill>
                <a:schemeClr val="lt1"/>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9" name="Circular Arrow 28"/>
              <p:cNvSpPr/>
              <p:nvPr/>
            </p:nvSpPr>
            <p:spPr>
              <a:xfrm flipH="1">
                <a:off x="6401550" y="4729208"/>
                <a:ext cx="1165250" cy="1231483"/>
              </a:xfrm>
              <a:prstGeom prst="circularArrow">
                <a:avLst>
                  <a:gd name="adj1" fmla="val 5203"/>
                  <a:gd name="adj2" fmla="val 1051020"/>
                  <a:gd name="adj3" fmla="val 20487332"/>
                  <a:gd name="adj4" fmla="val 11052786"/>
                  <a:gd name="adj5" fmla="val 9527"/>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0" name="Rectangle 29"/>
              <p:cNvSpPr/>
              <p:nvPr/>
            </p:nvSpPr>
            <p:spPr>
              <a:xfrm>
                <a:off x="6552005" y="4397035"/>
                <a:ext cx="86433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rPr>
                  <a:t>nsubj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sp>
          <p:nvSpPr>
            <p:cNvPr id="31" name="Rectangle 30"/>
            <p:cNvSpPr/>
            <p:nvPr/>
          </p:nvSpPr>
          <p:spPr>
            <a:xfrm>
              <a:off x="6273078" y="5038909"/>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32" name="Rectangle 31"/>
            <p:cNvSpPr/>
            <p:nvPr/>
          </p:nvSpPr>
          <p:spPr>
            <a:xfrm>
              <a:off x="8363817" y="5047977"/>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33" name="Rectangle 32"/>
            <p:cNvSpPr/>
            <p:nvPr/>
          </p:nvSpPr>
          <p:spPr>
            <a:xfrm>
              <a:off x="7477464" y="5047977"/>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34" name="Rectangle 33"/>
            <p:cNvSpPr/>
            <p:nvPr/>
          </p:nvSpPr>
          <p:spPr>
            <a:xfrm>
              <a:off x="7235184" y="5043551"/>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grpSp>
    </p:spTree>
    <p:extLst>
      <p:ext uri="{BB962C8B-B14F-4D97-AF65-F5344CB8AC3E}">
        <p14:creationId xmlns:p14="http://schemas.microsoft.com/office/powerpoint/2010/main" val="14204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Cues to Structure</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sp>
        <p:nvSpPr>
          <p:cNvPr id="6" name="Document 5"/>
          <p:cNvSpPr/>
          <p:nvPr/>
        </p:nvSpPr>
        <p:spPr>
          <a:xfrm>
            <a:off x="457200" y="1600200"/>
            <a:ext cx="8229600" cy="4756150"/>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a:t>
            </a:r>
            <a:r>
              <a:rPr kumimoji="0" lang="en-US" altLang="zh-CN" sz="3200" b="0" i="0" u="none" strike="noStrike" kern="1200" cap="none" spc="0" normalizeH="0" baseline="0" noProof="0" dirty="0">
                <a:ln>
                  <a:noFill/>
                </a:ln>
                <a:solidFill>
                  <a:srgbClr val="F27A0F"/>
                </a:solidFill>
                <a:effectLst/>
                <a:uLnTx/>
                <a:uFillTx/>
                <a:latin typeface="Candara"/>
                <a:ea typeface="宋体" panose="02010600030101010101" pitchFamily="2" charset="-122"/>
                <a:cs typeface="+mn-cs"/>
              </a:rPr>
              <a:t>NOUN VERB</a:t>
            </a:r>
            <a:r>
              <a:rPr kumimoji="0" lang="en-US" sz="3200" b="0" i="0" u="none" strike="noStrike" kern="1200" cap="none" spc="0" normalizeH="0" baseline="0" noProof="0" dirty="0">
                <a:ln>
                  <a:noFill/>
                </a:ln>
                <a:solidFill>
                  <a:prstClr val="white"/>
                </a:solidFill>
                <a:effectLst/>
                <a:uLnTx/>
                <a:uFillTx/>
                <a:latin typeface="Candara"/>
                <a:ea typeface="+mn-ea"/>
                <a:cs typeface="+mn-cs"/>
              </a:rPr>
              <a:t> DET ADJ NOUN ADP NOUN</a:t>
            </a:r>
            <a:endParaRPr kumimoji="0" lang="en-US" sz="3200" b="0" i="0" u="none" strike="noStrike" kern="1200" cap="none" spc="0" normalizeH="0" baseline="0" noProof="0" dirty="0">
              <a:ln>
                <a:noFill/>
              </a:ln>
              <a:solidFill>
                <a:srgbClr val="FFC000"/>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a:t>
            </a:r>
            <a:r>
              <a:rPr kumimoji="0" lang="en-US" altLang="zh-CN" sz="3200" b="0" i="0" u="none" strike="noStrike" kern="1200" cap="none" spc="0" normalizeH="0" baseline="0" noProof="0" dirty="0">
                <a:ln>
                  <a:noFill/>
                </a:ln>
                <a:solidFill>
                  <a:srgbClr val="F27A0F"/>
                </a:solidFill>
                <a:effectLst/>
                <a:uLnTx/>
                <a:uFillTx/>
                <a:latin typeface="Candara"/>
                <a:ea typeface="宋体" panose="02010600030101010101" pitchFamily="2" charset="-122"/>
                <a:cs typeface="+mn-cs"/>
              </a:rPr>
              <a:t>NOUN VERB</a:t>
            </a:r>
            <a:r>
              <a:rPr kumimoji="0" lang="en-US" sz="3200" b="0" i="0" u="none" strike="noStrike" kern="1200" cap="none" spc="0" normalizeH="0" baseline="0" noProof="0" dirty="0">
                <a:ln>
                  <a:noFill/>
                </a:ln>
                <a:solidFill>
                  <a:prstClr val="white"/>
                </a:solidFill>
                <a:effectLst/>
                <a:uLnTx/>
                <a:uFillTx/>
                <a:latin typeface="Candara"/>
                <a:ea typeface="+mn-ea"/>
                <a:cs typeface="+mn-cs"/>
              </a:rPr>
              <a:t> PART NOUN</a:t>
            </a:r>
            <a:endParaRPr kumimoji="0" lang="en-US" sz="3200" b="0" i="0" u="none" strike="noStrike" kern="1200" cap="none" spc="0" normalizeH="0" baseline="0" noProof="0" dirty="0">
              <a:ln>
                <a:noFill/>
              </a:ln>
              <a:solidFill>
                <a:srgbClr val="FFC000"/>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DET ADJ </a:t>
            </a:r>
            <a:r>
              <a:rPr kumimoji="0" lang="en-US" altLang="zh-CN" sz="3200" b="0" i="0" u="none" strike="noStrike" kern="1200" cap="none" spc="0" normalizeH="0" baseline="0" noProof="0" dirty="0">
                <a:ln>
                  <a:noFill/>
                </a:ln>
                <a:solidFill>
                  <a:srgbClr val="F27A0F"/>
                </a:solidFill>
                <a:effectLst/>
                <a:uLnTx/>
                <a:uFillTx/>
                <a:latin typeface="Candara"/>
                <a:ea typeface="宋体" panose="02010600030101010101" pitchFamily="2" charset="-122"/>
                <a:cs typeface="+mn-cs"/>
              </a:rPr>
              <a:t>NOUN VERB</a:t>
            </a:r>
            <a:endParaRPr kumimoji="0" lang="zh-CN" altLang="en-US" sz="3200" b="0" i="0" u="none" strike="noStrike" kern="1200" cap="none" spc="0" normalizeH="0" baseline="0" noProof="0" dirty="0">
              <a:ln>
                <a:noFill/>
              </a:ln>
              <a:solidFill>
                <a:srgbClr val="F27A0F"/>
              </a:solidFill>
              <a:effectLst/>
              <a:uLnTx/>
              <a:uFillTx/>
              <a:latin typeface="Candara"/>
              <a:ea typeface="宋体" panose="02010600030101010101" pitchFamily="2" charset="-122"/>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dirty="0">
              <a:ln>
                <a:noFill/>
              </a:ln>
              <a:solidFill>
                <a:srgbClr val="FFC000"/>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 </a:t>
            </a:r>
            <a:r>
              <a:rPr kumimoji="0" lang="en-US" sz="3200" b="0" i="0" u="none" strike="noStrike" kern="1200" cap="none" spc="0" normalizeH="0" baseline="0" noProof="0" dirty="0">
                <a:ln>
                  <a:noFill/>
                </a:ln>
                <a:solidFill>
                  <a:srgbClr val="F27A0F"/>
                </a:solidFill>
                <a:effectLst/>
                <a:uLnTx/>
                <a:uFillTx/>
                <a:latin typeface="Candara"/>
                <a:ea typeface="+mn-ea"/>
                <a:cs typeface="+mn-cs"/>
              </a:rPr>
              <a:t>PRON VERB</a:t>
            </a:r>
            <a:r>
              <a:rPr kumimoji="0" lang="en-US" sz="3200" b="0" i="0" u="none" strike="noStrike" kern="1200" cap="none" spc="0" normalizeH="0" baseline="0" noProof="0" dirty="0">
                <a:ln>
                  <a:noFill/>
                </a:ln>
                <a:solidFill>
                  <a:prstClr val="white"/>
                </a:solidFill>
                <a:effectLst/>
                <a:uLnTx/>
                <a:uFillTx/>
                <a:latin typeface="Candara"/>
                <a:ea typeface="+mn-ea"/>
                <a:cs typeface="+mn-cs"/>
              </a:rPr>
              <a:t> ADP DET NOUN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3200" b="0" i="0" u="none" strike="noStrike" kern="1200" cap="none" spc="0" normalizeH="0" baseline="0" noProof="0" dirty="0">
                <a:ln>
                  <a:noFill/>
                </a:ln>
                <a:solidFill>
                  <a:prstClr val="white"/>
                </a:solidFill>
                <a:effectLst/>
                <a:uLnTx/>
                <a:uFillTx/>
                <a:latin typeface="Candara"/>
                <a:ea typeface="+mn-ea"/>
                <a:cs typeface="+mn-cs"/>
              </a:rPr>
              <a:t>…</a:t>
            </a: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p:txBody>
      </p:sp>
      <p:grpSp>
        <p:nvGrpSpPr>
          <p:cNvPr id="9" name="Group 8"/>
          <p:cNvGrpSpPr/>
          <p:nvPr/>
        </p:nvGrpSpPr>
        <p:grpSpPr>
          <a:xfrm>
            <a:off x="2762093" y="2623426"/>
            <a:ext cx="4633074" cy="1645481"/>
            <a:chOff x="2762093" y="2623426"/>
            <a:chExt cx="4633074" cy="1645481"/>
          </a:xfrm>
        </p:grpSpPr>
        <p:sp>
          <p:nvSpPr>
            <p:cNvPr id="5" name="TextBox 4"/>
            <p:cNvSpPr txBox="1"/>
            <p:nvPr/>
          </p:nvSpPr>
          <p:spPr>
            <a:xfrm rot="1566438">
              <a:off x="6045117" y="3207629"/>
              <a:ext cx="1350050" cy="70788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charset="0"/>
                  <a:ea typeface="ＭＳ Ｐゴシック" charset="0"/>
                </a:rPr>
                <a:t>Cues!</a:t>
              </a:r>
            </a:p>
          </p:txBody>
        </p:sp>
        <p:sp>
          <p:nvSpPr>
            <p:cNvPr id="7" name="Right Arrow 6"/>
            <p:cNvSpPr/>
            <p:nvPr/>
          </p:nvSpPr>
          <p:spPr>
            <a:xfrm rot="12209174">
              <a:off x="2846901" y="2623426"/>
              <a:ext cx="3253555" cy="103594"/>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 name="Right Arrow 18"/>
            <p:cNvSpPr/>
            <p:nvPr/>
          </p:nvSpPr>
          <p:spPr>
            <a:xfrm rot="11477284">
              <a:off x="2957635" y="3218384"/>
              <a:ext cx="2944518" cy="9764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 name="Right Arrow 19"/>
            <p:cNvSpPr/>
            <p:nvPr/>
          </p:nvSpPr>
          <p:spPr>
            <a:xfrm rot="10329621">
              <a:off x="4472845" y="3715980"/>
              <a:ext cx="1411217" cy="8449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1" name="Right Arrow 20"/>
            <p:cNvSpPr/>
            <p:nvPr/>
          </p:nvSpPr>
          <p:spPr>
            <a:xfrm rot="9845248">
              <a:off x="2762093" y="4171145"/>
              <a:ext cx="3209040" cy="9776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8" name="Group 7"/>
          <p:cNvGrpSpPr/>
          <p:nvPr/>
        </p:nvGrpSpPr>
        <p:grpSpPr>
          <a:xfrm>
            <a:off x="6339426" y="4220026"/>
            <a:ext cx="2285248" cy="1563656"/>
            <a:chOff x="6401550" y="4397035"/>
            <a:chExt cx="2285248" cy="1563656"/>
          </a:xfrm>
        </p:grpSpPr>
        <p:sp>
          <p:nvSpPr>
            <p:cNvPr id="34" name="Rectangle 33"/>
            <p:cNvSpPr/>
            <p:nvPr/>
          </p:nvSpPr>
          <p:spPr>
            <a:xfrm>
              <a:off x="7694629" y="4401461"/>
              <a:ext cx="86433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rPr>
                <a:t>nsubj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35" name="Circular Arrow 34"/>
            <p:cNvSpPr/>
            <p:nvPr/>
          </p:nvSpPr>
          <p:spPr>
            <a:xfrm>
              <a:off x="7566800" y="4729207"/>
              <a:ext cx="1119998" cy="1231483"/>
            </a:xfrm>
            <a:prstGeom prst="circularArrow">
              <a:avLst>
                <a:gd name="adj1" fmla="val 5203"/>
                <a:gd name="adj2" fmla="val 1051020"/>
                <a:gd name="adj3" fmla="val 20487332"/>
                <a:gd name="adj4" fmla="val 11052786"/>
                <a:gd name="adj5" fmla="val 9527"/>
              </a:avLst>
            </a:prstGeom>
            <a:solidFill>
              <a:schemeClr val="lt1"/>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2" name="Circular Arrow 31"/>
            <p:cNvSpPr/>
            <p:nvPr/>
          </p:nvSpPr>
          <p:spPr>
            <a:xfrm flipH="1">
              <a:off x="6401550" y="4729208"/>
              <a:ext cx="1165250" cy="1231483"/>
            </a:xfrm>
            <a:prstGeom prst="circularArrow">
              <a:avLst>
                <a:gd name="adj1" fmla="val 5203"/>
                <a:gd name="adj2" fmla="val 1051020"/>
                <a:gd name="adj3" fmla="val 20487332"/>
                <a:gd name="adj4" fmla="val 11052786"/>
                <a:gd name="adj5" fmla="val 9527"/>
              </a:avLst>
            </a:prstGeom>
            <a:solidFill>
              <a:srgbClr val="F27A0F"/>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3" name="Rectangle 32"/>
            <p:cNvSpPr/>
            <p:nvPr/>
          </p:nvSpPr>
          <p:spPr>
            <a:xfrm>
              <a:off x="6552005" y="4397035"/>
              <a:ext cx="86433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27A0F"/>
                  </a:solidFill>
                  <a:effectLst/>
                  <a:uLnTx/>
                  <a:uFillTx/>
                  <a:latin typeface="Calibri" charset="0"/>
                  <a:ea typeface="ＭＳ Ｐゴシック" charset="0"/>
                </a:rPr>
                <a:t>nsubj</a:t>
              </a:r>
              <a:endParaRPr kumimoji="0" lang="en-US" sz="2400" b="0" i="0" u="none" strike="noStrike" kern="1200" cap="none" spc="0" normalizeH="0" baseline="0" noProof="0" dirty="0">
                <a:ln>
                  <a:noFill/>
                </a:ln>
                <a:solidFill>
                  <a:srgbClr val="F27A0F"/>
                </a:solidFill>
                <a:effectLst/>
                <a:uLnTx/>
                <a:uFillTx/>
                <a:latin typeface="Calibri" charset="0"/>
                <a:ea typeface="ＭＳ Ｐゴシック" charset="0"/>
              </a:endParaRPr>
            </a:p>
          </p:txBody>
        </p:sp>
      </p:grpSp>
      <p:sp>
        <p:nvSpPr>
          <p:cNvPr id="36" name="Rectangle 35"/>
          <p:cNvSpPr/>
          <p:nvPr/>
        </p:nvSpPr>
        <p:spPr>
          <a:xfrm>
            <a:off x="6273078" y="5038909"/>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7A0F"/>
                </a:solidFill>
                <a:effectLst/>
                <a:uLnTx/>
                <a:uFillTx/>
                <a:latin typeface="Candara"/>
                <a:ea typeface="Abadi MT Condensed Extra Bold" charset="0"/>
                <a:cs typeface="Abadi MT Condensed Extra Bold" charset="0"/>
              </a:rPr>
              <a:t>N</a:t>
            </a:r>
          </a:p>
        </p:txBody>
      </p:sp>
      <p:sp>
        <p:nvSpPr>
          <p:cNvPr id="37" name="Rectangle 36"/>
          <p:cNvSpPr/>
          <p:nvPr/>
        </p:nvSpPr>
        <p:spPr>
          <a:xfrm>
            <a:off x="8363817" y="5047977"/>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38" name="Rectangle 37"/>
          <p:cNvSpPr/>
          <p:nvPr/>
        </p:nvSpPr>
        <p:spPr>
          <a:xfrm>
            <a:off x="7477464" y="5047977"/>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39" name="Rectangle 38"/>
          <p:cNvSpPr/>
          <p:nvPr/>
        </p:nvSpPr>
        <p:spPr>
          <a:xfrm>
            <a:off x="7235184" y="5043551"/>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7A0F"/>
                </a:solidFill>
                <a:effectLst/>
                <a:uLnTx/>
                <a:uFillTx/>
                <a:latin typeface="Candara"/>
                <a:ea typeface="Abadi MT Condensed Extra Bold" charset="0"/>
                <a:cs typeface="Abadi MT Condensed Extra Bold" charset="0"/>
              </a:rPr>
              <a:t>V</a:t>
            </a:r>
          </a:p>
        </p:txBody>
      </p:sp>
      <p:grpSp>
        <p:nvGrpSpPr>
          <p:cNvPr id="14" name="Group 13"/>
          <p:cNvGrpSpPr/>
          <p:nvPr/>
        </p:nvGrpSpPr>
        <p:grpSpPr>
          <a:xfrm>
            <a:off x="478250" y="5033864"/>
            <a:ext cx="4185080" cy="1799561"/>
            <a:chOff x="478250" y="5033864"/>
            <a:chExt cx="4185080" cy="1799561"/>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250" y="5645383"/>
              <a:ext cx="888954" cy="1188042"/>
            </a:xfrm>
            <a:prstGeom prst="rect">
              <a:avLst/>
            </a:prstGeom>
          </p:spPr>
        </p:pic>
        <p:grpSp>
          <p:nvGrpSpPr>
            <p:cNvPr id="13" name="Group 12"/>
            <p:cNvGrpSpPr/>
            <p:nvPr/>
          </p:nvGrpSpPr>
          <p:grpSpPr>
            <a:xfrm>
              <a:off x="1636696" y="5033864"/>
              <a:ext cx="3026634" cy="1057405"/>
              <a:chOff x="4473677" y="5439019"/>
              <a:chExt cx="3026634" cy="1057405"/>
            </a:xfrm>
          </p:grpSpPr>
          <p:sp>
            <p:nvSpPr>
              <p:cNvPr id="11" name="Oval Callout 10"/>
              <p:cNvSpPr/>
              <p:nvPr/>
            </p:nvSpPr>
            <p:spPr>
              <a:xfrm>
                <a:off x="4473677" y="5439019"/>
                <a:ext cx="2581300" cy="912387"/>
              </a:xfrm>
              <a:prstGeom prst="wedgeEllipseCallout">
                <a:avLst>
                  <a:gd name="adj1" fmla="val -59552"/>
                  <a:gd name="adj2" fmla="val 7998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2" name="TextBox 11"/>
              <p:cNvSpPr txBox="1"/>
              <p:nvPr/>
            </p:nvSpPr>
            <p:spPr>
              <a:xfrm>
                <a:off x="4620559" y="5573094"/>
                <a:ext cx="2879752"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Triggers for Principles &amp; Parameters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grpSp>
    </p:spTree>
    <p:extLst>
      <p:ext uri="{BB962C8B-B14F-4D97-AF65-F5344CB8AC3E}">
        <p14:creationId xmlns:p14="http://schemas.microsoft.com/office/powerpoint/2010/main" val="341228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Cues to Structure</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sp>
        <p:nvSpPr>
          <p:cNvPr id="6" name="Document 5"/>
          <p:cNvSpPr/>
          <p:nvPr/>
        </p:nvSpPr>
        <p:spPr>
          <a:xfrm>
            <a:off x="457200" y="1600200"/>
            <a:ext cx="8229600" cy="4756150"/>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NOUN VERB</a:t>
            </a:r>
            <a:r>
              <a:rPr kumimoji="0" lang="en-US" sz="3200" b="0" i="0" u="none" strike="noStrike" kern="1200" cap="none" spc="0" normalizeH="0" baseline="0" noProof="0" dirty="0">
                <a:ln>
                  <a:noFill/>
                </a:ln>
                <a:solidFill>
                  <a:prstClr val="white"/>
                </a:solidFill>
                <a:effectLst/>
                <a:uLnTx/>
                <a:uFillTx/>
                <a:latin typeface="Candara"/>
                <a:ea typeface="+mn-ea"/>
                <a:cs typeface="+mn-cs"/>
              </a:rPr>
              <a:t> DET ADJ NOUN </a:t>
            </a:r>
            <a:r>
              <a:rPr kumimoji="0" lang="en-US" sz="3200" b="0" i="0" u="none" strike="noStrike" kern="1200" cap="none" spc="0" normalizeH="0" baseline="0" noProof="0" dirty="0">
                <a:ln>
                  <a:noFill/>
                </a:ln>
                <a:solidFill>
                  <a:srgbClr val="F27A0F"/>
                </a:solidFill>
                <a:effectLst/>
                <a:uLnTx/>
                <a:uFillTx/>
                <a:latin typeface="Candara"/>
                <a:ea typeface="+mn-ea"/>
                <a:cs typeface="+mn-cs"/>
              </a:rPr>
              <a:t>ADP NOUN</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NOUN VERB</a:t>
            </a:r>
            <a:r>
              <a:rPr kumimoji="0" lang="en-US" sz="3200" b="0" i="0" u="none" strike="noStrike" kern="1200" cap="none" spc="0" normalizeH="0" baseline="0" noProof="0" dirty="0">
                <a:ln>
                  <a:noFill/>
                </a:ln>
                <a:solidFill>
                  <a:prstClr val="white"/>
                </a:solidFill>
                <a:effectLst/>
                <a:uLnTx/>
                <a:uFillTx/>
                <a:latin typeface="Candara"/>
                <a:ea typeface="+mn-ea"/>
                <a:cs typeface="+mn-cs"/>
              </a:rPr>
              <a:t> PART NOUN</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DET ADJ NOUN VERB</a:t>
            </a:r>
            <a:endParaRPr kumimoji="0" lang="zh-CN" altLang="en-US"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 PRON VERB </a:t>
            </a:r>
            <a:r>
              <a:rPr kumimoji="0" lang="en-US" sz="3200" b="0" i="0" u="none" strike="noStrike" kern="1200" cap="none" spc="0" normalizeH="0" baseline="0" noProof="0" dirty="0">
                <a:ln>
                  <a:noFill/>
                </a:ln>
                <a:solidFill>
                  <a:srgbClr val="F27A0F"/>
                </a:solidFill>
                <a:effectLst/>
                <a:uLnTx/>
                <a:uFillTx/>
                <a:latin typeface="Candara"/>
                <a:ea typeface="+mn-ea"/>
                <a:cs typeface="+mn-cs"/>
              </a:rPr>
              <a:t>ADP DET NOUN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3200" b="0" i="0" u="none" strike="noStrike" kern="1200" cap="none" spc="0" normalizeH="0" baseline="0" noProof="0" dirty="0">
                <a:ln>
                  <a:noFill/>
                </a:ln>
                <a:solidFill>
                  <a:prstClr val="white"/>
                </a:solidFill>
                <a:effectLst/>
                <a:uLnTx/>
                <a:uFillTx/>
                <a:latin typeface="Candara"/>
                <a:ea typeface="+mn-ea"/>
                <a:cs typeface="+mn-cs"/>
              </a:rPr>
              <a:t>…</a:t>
            </a: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p:txBody>
      </p:sp>
      <p:sp>
        <p:nvSpPr>
          <p:cNvPr id="5" name="TextBox 4"/>
          <p:cNvSpPr txBox="1"/>
          <p:nvPr/>
        </p:nvSpPr>
        <p:spPr>
          <a:xfrm rot="1566438">
            <a:off x="6627169" y="3378167"/>
            <a:ext cx="1350050" cy="70788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charset="0"/>
                <a:ea typeface="ＭＳ Ｐゴシック" charset="0"/>
              </a:rPr>
              <a:t>Cues!</a:t>
            </a:r>
          </a:p>
        </p:txBody>
      </p:sp>
      <p:sp>
        <p:nvSpPr>
          <p:cNvPr id="19" name="Right Arrow 18"/>
          <p:cNvSpPr/>
          <p:nvPr/>
        </p:nvSpPr>
        <p:spPr>
          <a:xfrm rot="15060235" flipV="1">
            <a:off x="6596271" y="2576228"/>
            <a:ext cx="942908" cy="17135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 name="Right Arrow 19"/>
          <p:cNvSpPr/>
          <p:nvPr/>
        </p:nvSpPr>
        <p:spPr>
          <a:xfrm rot="9629846">
            <a:off x="5436811" y="4119990"/>
            <a:ext cx="1514178" cy="21513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21" name="Group 20"/>
          <p:cNvGrpSpPr/>
          <p:nvPr/>
        </p:nvGrpSpPr>
        <p:grpSpPr>
          <a:xfrm>
            <a:off x="6343628" y="4222861"/>
            <a:ext cx="2285248" cy="1563656"/>
            <a:chOff x="6412903" y="274310"/>
            <a:chExt cx="2285248" cy="1563656"/>
          </a:xfrm>
        </p:grpSpPr>
        <p:sp>
          <p:nvSpPr>
            <p:cNvPr id="22" name="Rectangle 21"/>
            <p:cNvSpPr/>
            <p:nvPr/>
          </p:nvSpPr>
          <p:spPr>
            <a:xfrm>
              <a:off x="7785496" y="278736"/>
              <a:ext cx="73366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case</a:t>
              </a:r>
            </a:p>
          </p:txBody>
        </p:sp>
        <p:sp>
          <p:nvSpPr>
            <p:cNvPr id="23" name="Circular Arrow 22"/>
            <p:cNvSpPr/>
            <p:nvPr/>
          </p:nvSpPr>
          <p:spPr>
            <a:xfrm>
              <a:off x="7578153" y="606482"/>
              <a:ext cx="1119998" cy="1231483"/>
            </a:xfrm>
            <a:prstGeom prst="circularArrow">
              <a:avLst>
                <a:gd name="adj1" fmla="val 5203"/>
                <a:gd name="adj2" fmla="val 1051020"/>
                <a:gd name="adj3" fmla="val 20487332"/>
                <a:gd name="adj4" fmla="val 11052786"/>
                <a:gd name="adj5" fmla="val 9527"/>
              </a:avLst>
            </a:prstGeom>
            <a:solidFill>
              <a:schemeClr val="lt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20000"/>
                  </a:prstClr>
                </a:solidFill>
                <a:effectLst/>
                <a:uLnTx/>
                <a:uFillTx/>
                <a:latin typeface="Candara"/>
                <a:ea typeface="+mn-ea"/>
                <a:cs typeface="+mn-cs"/>
              </a:endParaRPr>
            </a:p>
          </p:txBody>
        </p:sp>
        <p:sp>
          <p:nvSpPr>
            <p:cNvPr id="24" name="Circular Arrow 23"/>
            <p:cNvSpPr/>
            <p:nvPr/>
          </p:nvSpPr>
          <p:spPr>
            <a:xfrm flipH="1">
              <a:off x="6412903" y="606483"/>
              <a:ext cx="1165250" cy="1231483"/>
            </a:xfrm>
            <a:prstGeom prst="circularArrow">
              <a:avLst>
                <a:gd name="adj1" fmla="val 5203"/>
                <a:gd name="adj2" fmla="val 1051020"/>
                <a:gd name="adj3" fmla="val 20487332"/>
                <a:gd name="adj4" fmla="val 11052786"/>
                <a:gd name="adj5" fmla="val 9527"/>
              </a:avLst>
            </a:prstGeom>
            <a:solidFill>
              <a:srgbClr val="F27A0F"/>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27A0F"/>
                </a:solidFill>
                <a:effectLst/>
                <a:uLnTx/>
                <a:uFillTx/>
                <a:latin typeface="Candara"/>
                <a:ea typeface="+mn-ea"/>
                <a:cs typeface="+mn-cs"/>
              </a:endParaRPr>
            </a:p>
          </p:txBody>
        </p:sp>
        <p:sp>
          <p:nvSpPr>
            <p:cNvPr id="25" name="Rectangle 24"/>
            <p:cNvSpPr/>
            <p:nvPr/>
          </p:nvSpPr>
          <p:spPr>
            <a:xfrm>
              <a:off x="6611065" y="274310"/>
              <a:ext cx="733662"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7A0F"/>
                  </a:solidFill>
                  <a:effectLst/>
                  <a:uLnTx/>
                  <a:uFillTx/>
                  <a:latin typeface="Calibri" charset="0"/>
                  <a:ea typeface="ＭＳ Ｐゴシック" charset="0"/>
                </a:rPr>
                <a:t>case</a:t>
              </a:r>
            </a:p>
          </p:txBody>
        </p:sp>
      </p:grpSp>
      <p:sp>
        <p:nvSpPr>
          <p:cNvPr id="26" name="Rectangle 25"/>
          <p:cNvSpPr/>
          <p:nvPr/>
        </p:nvSpPr>
        <p:spPr>
          <a:xfrm>
            <a:off x="6162239" y="5066619"/>
            <a:ext cx="649537"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7A0F"/>
                </a:solidFill>
                <a:effectLst/>
                <a:uLnTx/>
                <a:uFillTx/>
                <a:latin typeface="Candara"/>
                <a:ea typeface="Abadi MT Condensed Extra Bold" charset="0"/>
                <a:cs typeface="Abadi MT Condensed Extra Bold" charset="0"/>
              </a:rPr>
              <a:t>ADP</a:t>
            </a:r>
          </a:p>
        </p:txBody>
      </p:sp>
      <p:sp>
        <p:nvSpPr>
          <p:cNvPr id="27" name="Rectangle 26"/>
          <p:cNvSpPr/>
          <p:nvPr/>
        </p:nvSpPr>
        <p:spPr>
          <a:xfrm>
            <a:off x="8197559" y="5089542"/>
            <a:ext cx="649537"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ADP</a:t>
            </a:r>
          </a:p>
        </p:txBody>
      </p:sp>
      <p:sp>
        <p:nvSpPr>
          <p:cNvPr id="28" name="Rectangle 27"/>
          <p:cNvSpPr/>
          <p:nvPr/>
        </p:nvSpPr>
        <p:spPr>
          <a:xfrm>
            <a:off x="7463609" y="5089542"/>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29" name="Rectangle 28"/>
          <p:cNvSpPr/>
          <p:nvPr/>
        </p:nvSpPr>
        <p:spPr>
          <a:xfrm>
            <a:off x="7235184" y="5085116"/>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7A0F"/>
                </a:solidFill>
                <a:effectLst/>
                <a:uLnTx/>
                <a:uFillTx/>
                <a:latin typeface="Candara"/>
                <a:ea typeface="Abadi MT Condensed Extra Bold" charset="0"/>
                <a:cs typeface="Abadi MT Condensed Extra Bold" charset="0"/>
              </a:rPr>
              <a:t>V</a:t>
            </a:r>
          </a:p>
        </p:txBody>
      </p:sp>
      <p:grpSp>
        <p:nvGrpSpPr>
          <p:cNvPr id="34" name="Group 33"/>
          <p:cNvGrpSpPr/>
          <p:nvPr/>
        </p:nvGrpSpPr>
        <p:grpSpPr>
          <a:xfrm>
            <a:off x="478250" y="5033864"/>
            <a:ext cx="4185080" cy="1799561"/>
            <a:chOff x="478250" y="5033864"/>
            <a:chExt cx="4185080" cy="1799561"/>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250" y="5645383"/>
              <a:ext cx="888954" cy="1188042"/>
            </a:xfrm>
            <a:prstGeom prst="rect">
              <a:avLst/>
            </a:prstGeom>
          </p:spPr>
        </p:pic>
        <p:grpSp>
          <p:nvGrpSpPr>
            <p:cNvPr id="36" name="Group 35"/>
            <p:cNvGrpSpPr/>
            <p:nvPr/>
          </p:nvGrpSpPr>
          <p:grpSpPr>
            <a:xfrm>
              <a:off x="1636696" y="5033864"/>
              <a:ext cx="3026634" cy="1057405"/>
              <a:chOff x="4473677" y="5439019"/>
              <a:chExt cx="3026634" cy="1057405"/>
            </a:xfrm>
          </p:grpSpPr>
          <p:sp>
            <p:nvSpPr>
              <p:cNvPr id="37" name="Oval Callout 36"/>
              <p:cNvSpPr/>
              <p:nvPr/>
            </p:nvSpPr>
            <p:spPr>
              <a:xfrm>
                <a:off x="4473677" y="5439019"/>
                <a:ext cx="2581300" cy="912387"/>
              </a:xfrm>
              <a:prstGeom prst="wedgeEllipseCallout">
                <a:avLst>
                  <a:gd name="adj1" fmla="val -59552"/>
                  <a:gd name="adj2" fmla="val 7998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8" name="TextBox 37"/>
              <p:cNvSpPr txBox="1"/>
              <p:nvPr/>
            </p:nvSpPr>
            <p:spPr>
              <a:xfrm>
                <a:off x="4620559" y="5573094"/>
                <a:ext cx="2879752"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charset="0"/>
                    <a:ea typeface="ＭＳ Ｐゴシック" charset="0"/>
                  </a:rPr>
                  <a:t>Triggers for Principles </a:t>
                </a: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&amp; Parameters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grpSp>
    </p:spTree>
    <p:extLst>
      <p:ext uri="{BB962C8B-B14F-4D97-AF65-F5344CB8AC3E}">
        <p14:creationId xmlns:p14="http://schemas.microsoft.com/office/powerpoint/2010/main" val="40491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Cues to Structure</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sp>
        <p:nvSpPr>
          <p:cNvPr id="6" name="Document 5"/>
          <p:cNvSpPr/>
          <p:nvPr/>
        </p:nvSpPr>
        <p:spPr>
          <a:xfrm>
            <a:off x="457200" y="1600200"/>
            <a:ext cx="8229600" cy="4756150"/>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NOUN VERB</a:t>
            </a:r>
            <a:r>
              <a:rPr kumimoji="0" lang="en-US" sz="3200" b="0" i="0" u="none" strike="noStrike" kern="1200" cap="none" spc="0" normalizeH="0" baseline="0" noProof="0" dirty="0">
                <a:ln>
                  <a:noFill/>
                </a:ln>
                <a:solidFill>
                  <a:prstClr val="white"/>
                </a:solidFill>
                <a:effectLst/>
                <a:uLnTx/>
                <a:uFillTx/>
                <a:latin typeface="Candara"/>
                <a:ea typeface="+mn-ea"/>
                <a:cs typeface="+mn-cs"/>
              </a:rPr>
              <a:t> DET </a:t>
            </a:r>
            <a:r>
              <a:rPr kumimoji="0" lang="en-US" sz="3200" b="0" i="0" u="none" strike="noStrike" kern="1200" cap="none" spc="0" normalizeH="0" baseline="0" noProof="0" dirty="0">
                <a:ln>
                  <a:noFill/>
                </a:ln>
                <a:solidFill>
                  <a:srgbClr val="F27A0F"/>
                </a:solidFill>
                <a:effectLst/>
                <a:uLnTx/>
                <a:uFillTx/>
                <a:latin typeface="Candara"/>
                <a:ea typeface="+mn-ea"/>
                <a:cs typeface="+mn-cs"/>
              </a:rPr>
              <a:t>ADJ NOUN</a:t>
            </a:r>
            <a:r>
              <a:rPr kumimoji="0" lang="en-US" sz="3200" b="0" i="0" u="none" strike="noStrike" kern="1200" cap="none" spc="0" normalizeH="0" baseline="0" noProof="0" dirty="0">
                <a:ln>
                  <a:noFill/>
                </a:ln>
                <a:solidFill>
                  <a:prstClr val="white"/>
                </a:solidFill>
                <a:effectLst/>
                <a:uLnTx/>
                <a:uFillTx/>
                <a:latin typeface="Candara"/>
                <a:ea typeface="+mn-ea"/>
                <a:cs typeface="+mn-cs"/>
              </a:rPr>
              <a:t> ADP NOUN</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NOUN VERB</a:t>
            </a:r>
            <a:r>
              <a:rPr kumimoji="0" lang="en-US" sz="3200" b="0" i="0" u="none" strike="noStrike" kern="1200" cap="none" spc="0" normalizeH="0" baseline="0" noProof="0" dirty="0">
                <a:ln>
                  <a:noFill/>
                </a:ln>
                <a:solidFill>
                  <a:prstClr val="white"/>
                </a:solidFill>
                <a:effectLst/>
                <a:uLnTx/>
                <a:uFillTx/>
                <a:latin typeface="Candara"/>
                <a:ea typeface="+mn-ea"/>
                <a:cs typeface="+mn-cs"/>
              </a:rPr>
              <a:t> PART NOUN</a:t>
            </a: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DET </a:t>
            </a:r>
            <a:r>
              <a:rPr kumimoji="0" lang="en-US" altLang="zh-CN" sz="3200" b="0" i="0" u="none" strike="noStrike" kern="1200" cap="none" spc="0" normalizeH="0" baseline="0" noProof="0" dirty="0">
                <a:ln>
                  <a:noFill/>
                </a:ln>
                <a:solidFill>
                  <a:srgbClr val="F27A0F"/>
                </a:solidFill>
                <a:effectLst/>
                <a:uLnTx/>
                <a:uFillTx/>
                <a:latin typeface="Candara"/>
                <a:ea typeface="宋体" panose="02010600030101010101" pitchFamily="2" charset="-122"/>
                <a:cs typeface="+mn-cs"/>
              </a:rPr>
              <a:t>ADJ NOUN</a:t>
            </a:r>
            <a:r>
              <a:rPr kumimoji="0" lang="en-US" altLang="zh-CN"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VERB</a:t>
            </a:r>
            <a:endParaRPr kumimoji="0" lang="zh-CN" altLang="en-US"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 PRON VERB ADP DET NOUN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3200" b="0" i="0" u="none" strike="noStrike" kern="1200" cap="none" spc="0" normalizeH="0" baseline="0" noProof="0" dirty="0">
                <a:ln>
                  <a:noFill/>
                </a:ln>
                <a:solidFill>
                  <a:prstClr val="white"/>
                </a:solidFill>
                <a:effectLst/>
                <a:uLnTx/>
                <a:uFillTx/>
                <a:latin typeface="Candara"/>
                <a:ea typeface="+mn-ea"/>
                <a:cs typeface="+mn-cs"/>
              </a:rPr>
              <a:t>…</a:t>
            </a: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p:txBody>
      </p:sp>
      <p:sp>
        <p:nvSpPr>
          <p:cNvPr id="5" name="TextBox 4"/>
          <p:cNvSpPr txBox="1"/>
          <p:nvPr/>
        </p:nvSpPr>
        <p:spPr>
          <a:xfrm rot="1566438">
            <a:off x="5331468" y="2855470"/>
            <a:ext cx="1350050" cy="70788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charset="0"/>
                <a:ea typeface="ＭＳ Ｐゴシック" charset="0"/>
              </a:rPr>
              <a:t>Cues!</a:t>
            </a:r>
          </a:p>
        </p:txBody>
      </p:sp>
      <p:sp>
        <p:nvSpPr>
          <p:cNvPr id="19" name="Right Arrow 18"/>
          <p:cNvSpPr/>
          <p:nvPr/>
        </p:nvSpPr>
        <p:spPr>
          <a:xfrm rot="14207019" flipV="1">
            <a:off x="5104366" y="2317655"/>
            <a:ext cx="666759" cy="16267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 name="Right Arrow 19"/>
          <p:cNvSpPr/>
          <p:nvPr/>
        </p:nvSpPr>
        <p:spPr>
          <a:xfrm rot="10270692">
            <a:off x="3054834" y="3362259"/>
            <a:ext cx="2155305" cy="134594"/>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4" name="Rectangle 23"/>
          <p:cNvSpPr/>
          <p:nvPr/>
        </p:nvSpPr>
        <p:spPr>
          <a:xfrm>
            <a:off x="7644658" y="4236055"/>
            <a:ext cx="90120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rPr>
              <a:t>amod</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25" name="Circular Arrow 24"/>
          <p:cNvSpPr/>
          <p:nvPr/>
        </p:nvSpPr>
        <p:spPr>
          <a:xfrm>
            <a:off x="7508878" y="4563801"/>
            <a:ext cx="1119998" cy="1231483"/>
          </a:xfrm>
          <a:prstGeom prst="circularArrow">
            <a:avLst>
              <a:gd name="adj1" fmla="val 5203"/>
              <a:gd name="adj2" fmla="val 1051020"/>
              <a:gd name="adj3" fmla="val 20487332"/>
              <a:gd name="adj4" fmla="val 11052786"/>
              <a:gd name="adj5" fmla="val 9527"/>
            </a:avLst>
          </a:prstGeom>
          <a:solidFill>
            <a:schemeClr val="lt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6" name="Circular Arrow 25"/>
          <p:cNvSpPr/>
          <p:nvPr/>
        </p:nvSpPr>
        <p:spPr>
          <a:xfrm flipH="1">
            <a:off x="6343628" y="4563802"/>
            <a:ext cx="1165250" cy="1231483"/>
          </a:xfrm>
          <a:prstGeom prst="circularArrow">
            <a:avLst>
              <a:gd name="adj1" fmla="val 5203"/>
              <a:gd name="adj2" fmla="val 1051020"/>
              <a:gd name="adj3" fmla="val 20487332"/>
              <a:gd name="adj4" fmla="val 11052786"/>
              <a:gd name="adj5" fmla="val 9527"/>
            </a:avLst>
          </a:prstGeom>
          <a:solidFill>
            <a:srgbClr val="F27A0F"/>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7" name="Rectangle 26"/>
          <p:cNvSpPr/>
          <p:nvPr/>
        </p:nvSpPr>
        <p:spPr>
          <a:xfrm>
            <a:off x="6470229" y="4231629"/>
            <a:ext cx="901209"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27A0F"/>
                </a:solidFill>
                <a:effectLst/>
                <a:uLnTx/>
                <a:uFillTx/>
                <a:latin typeface="Calibri" charset="0"/>
                <a:ea typeface="ＭＳ Ｐゴシック" charset="0"/>
              </a:rPr>
              <a:t>amod</a:t>
            </a:r>
            <a:endParaRPr kumimoji="0" lang="en-US" sz="2400" b="0" i="0" u="none" strike="noStrike" kern="1200" cap="none" spc="0" normalizeH="0" baseline="0" noProof="0" dirty="0">
              <a:ln>
                <a:noFill/>
              </a:ln>
              <a:solidFill>
                <a:srgbClr val="F27A0F"/>
              </a:solidFill>
              <a:effectLst/>
              <a:uLnTx/>
              <a:uFillTx/>
              <a:latin typeface="Calibri" charset="0"/>
              <a:ea typeface="ＭＳ Ｐゴシック" charset="0"/>
            </a:endParaRPr>
          </a:p>
        </p:txBody>
      </p:sp>
      <p:sp>
        <p:nvSpPr>
          <p:cNvPr id="38" name="Rectangle 37"/>
          <p:cNvSpPr/>
          <p:nvPr/>
        </p:nvSpPr>
        <p:spPr>
          <a:xfrm>
            <a:off x="6300786" y="5066619"/>
            <a:ext cx="34336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27A0F"/>
                </a:solidFill>
                <a:effectLst/>
                <a:uLnTx/>
                <a:uFillTx/>
                <a:latin typeface="Candara"/>
                <a:ea typeface="Abadi MT Condensed Extra Bold" charset="0"/>
                <a:cs typeface="Abadi MT Condensed Extra Bold" charset="0"/>
              </a:rPr>
              <a:t>A</a:t>
            </a:r>
            <a:endParaRPr kumimoji="0" lang="en-US" sz="2000" b="0" i="0" u="none" strike="noStrike" kern="1200" cap="none" spc="0" normalizeH="0" baseline="0" noProof="0" dirty="0">
              <a:ln>
                <a:noFill/>
              </a:ln>
              <a:solidFill>
                <a:srgbClr val="F27A0F"/>
              </a:solidFill>
              <a:effectLst/>
              <a:uLnTx/>
              <a:uFillTx/>
              <a:latin typeface="Candara"/>
              <a:ea typeface="Abadi MT Condensed Extra Bold" charset="0"/>
              <a:cs typeface="Abadi MT Condensed Extra Bold" charset="0"/>
            </a:endParaRPr>
          </a:p>
        </p:txBody>
      </p:sp>
      <p:sp>
        <p:nvSpPr>
          <p:cNvPr id="39" name="Rectangle 38"/>
          <p:cNvSpPr/>
          <p:nvPr/>
        </p:nvSpPr>
        <p:spPr>
          <a:xfrm>
            <a:off x="8349961" y="5089542"/>
            <a:ext cx="34336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ndara"/>
                <a:ea typeface="Abadi MT Condensed Extra Bold" charset="0"/>
                <a:cs typeface="Abadi MT Condensed Extra Bold" charset="0"/>
              </a:rPr>
              <a:t>A</a:t>
            </a:r>
            <a:endPar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endParaRPr>
          </a:p>
        </p:txBody>
      </p:sp>
      <p:sp>
        <p:nvSpPr>
          <p:cNvPr id="40" name="Rectangle 39"/>
          <p:cNvSpPr/>
          <p:nvPr/>
        </p:nvSpPr>
        <p:spPr>
          <a:xfrm>
            <a:off x="7463609" y="5089542"/>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41" name="Rectangle 40"/>
          <p:cNvSpPr/>
          <p:nvPr/>
        </p:nvSpPr>
        <p:spPr>
          <a:xfrm>
            <a:off x="7235184" y="5085116"/>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7A0F"/>
                </a:solidFill>
                <a:effectLst/>
                <a:uLnTx/>
                <a:uFillTx/>
                <a:latin typeface="Candara"/>
                <a:ea typeface="Abadi MT Condensed Extra Bold" charset="0"/>
                <a:cs typeface="Abadi MT Condensed Extra Bold" charset="0"/>
              </a:rPr>
              <a:t>N</a:t>
            </a:r>
          </a:p>
        </p:txBody>
      </p:sp>
      <p:grpSp>
        <p:nvGrpSpPr>
          <p:cNvPr id="28" name="Group 27"/>
          <p:cNvGrpSpPr/>
          <p:nvPr/>
        </p:nvGrpSpPr>
        <p:grpSpPr>
          <a:xfrm>
            <a:off x="478250" y="5033864"/>
            <a:ext cx="4185080" cy="1799561"/>
            <a:chOff x="478250" y="5033864"/>
            <a:chExt cx="4185080" cy="1799561"/>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250" y="5645383"/>
              <a:ext cx="888954" cy="1188042"/>
            </a:xfrm>
            <a:prstGeom prst="rect">
              <a:avLst/>
            </a:prstGeom>
          </p:spPr>
        </p:pic>
        <p:grpSp>
          <p:nvGrpSpPr>
            <p:cNvPr id="30" name="Group 29"/>
            <p:cNvGrpSpPr/>
            <p:nvPr/>
          </p:nvGrpSpPr>
          <p:grpSpPr>
            <a:xfrm>
              <a:off x="1636696" y="5033864"/>
              <a:ext cx="3026634" cy="1057405"/>
              <a:chOff x="4473677" y="5439019"/>
              <a:chExt cx="3026634" cy="1057405"/>
            </a:xfrm>
          </p:grpSpPr>
          <p:sp>
            <p:nvSpPr>
              <p:cNvPr id="31" name="Oval Callout 30"/>
              <p:cNvSpPr/>
              <p:nvPr/>
            </p:nvSpPr>
            <p:spPr>
              <a:xfrm>
                <a:off x="4473677" y="5439019"/>
                <a:ext cx="2581300" cy="912387"/>
              </a:xfrm>
              <a:prstGeom prst="wedgeEllipseCallout">
                <a:avLst>
                  <a:gd name="adj1" fmla="val -59552"/>
                  <a:gd name="adj2" fmla="val 7998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2" name="TextBox 31"/>
              <p:cNvSpPr txBox="1"/>
              <p:nvPr/>
            </p:nvSpPr>
            <p:spPr>
              <a:xfrm>
                <a:off x="4620559" y="5573094"/>
                <a:ext cx="2879752"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Triggers for Principles &amp; Parameters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grpSp>
    </p:spTree>
    <p:extLst>
      <p:ext uri="{BB962C8B-B14F-4D97-AF65-F5344CB8AC3E}">
        <p14:creationId xmlns:p14="http://schemas.microsoft.com/office/powerpoint/2010/main" val="188757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Cues to Structure</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sp>
        <p:nvSpPr>
          <p:cNvPr id="6" name="Document 5"/>
          <p:cNvSpPr/>
          <p:nvPr/>
        </p:nvSpPr>
        <p:spPr>
          <a:xfrm>
            <a:off x="457200" y="1600200"/>
            <a:ext cx="8229600" cy="4756150"/>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NOUN </a:t>
            </a:r>
            <a:r>
              <a:rPr kumimoji="0" lang="en-US" sz="3200" b="0" i="0" u="none" strike="noStrike" kern="1200" cap="none" spc="0" normalizeH="0" baseline="0" noProof="0" dirty="0">
                <a:ln>
                  <a:noFill/>
                </a:ln>
                <a:solidFill>
                  <a:prstClr val="white"/>
                </a:solidFill>
                <a:effectLst/>
                <a:uLnTx/>
                <a:uFillTx/>
                <a:latin typeface="Candara"/>
                <a:ea typeface="+mn-ea"/>
                <a:cs typeface="+mn-cs"/>
              </a:rPr>
              <a:t>DET ADJ </a:t>
            </a:r>
            <a:r>
              <a:rPr kumimoji="0" lang="en-US" sz="3200" b="0" i="0" u="none" strike="noStrike" kern="1200" cap="none" spc="0" normalizeH="0" baseline="0" noProof="0" dirty="0">
                <a:ln>
                  <a:noFill/>
                </a:ln>
                <a:solidFill>
                  <a:srgbClr val="F27A0F"/>
                </a:solidFill>
                <a:effectLst/>
                <a:uLnTx/>
                <a:uFillTx/>
                <a:latin typeface="Candara"/>
                <a:ea typeface="+mn-ea"/>
                <a:cs typeface="+mn-cs"/>
              </a:rPr>
              <a:t>NOUN </a:t>
            </a:r>
            <a:r>
              <a:rPr kumimoji="0" lang="en-US" altLang="zh-CN" sz="3200" b="0" i="0" u="none" strike="noStrike" kern="1200" cap="none" spc="0" normalizeH="0" baseline="0" noProof="0" dirty="0">
                <a:ln>
                  <a:noFill/>
                </a:ln>
                <a:solidFill>
                  <a:srgbClr val="F27A0F"/>
                </a:solidFill>
                <a:effectLst/>
                <a:uLnTx/>
                <a:uFillTx/>
                <a:latin typeface="Candara"/>
                <a:ea typeface="宋体" panose="02010600030101010101" pitchFamily="2" charset="-122"/>
                <a:cs typeface="+mn-cs"/>
              </a:rPr>
              <a:t>VERB</a:t>
            </a:r>
            <a:r>
              <a:rPr kumimoji="0" lang="en-US" altLang="zh-CN"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a:t>
            </a:r>
            <a:r>
              <a:rPr kumimoji="0" lang="en-US" sz="3200" b="0" i="0" u="none" strike="noStrike" kern="1200" cap="none" spc="0" normalizeH="0" baseline="0" noProof="0" dirty="0">
                <a:ln>
                  <a:noFill/>
                </a:ln>
                <a:solidFill>
                  <a:prstClr val="white"/>
                </a:solidFill>
                <a:effectLst/>
                <a:uLnTx/>
                <a:uFillTx/>
                <a:latin typeface="Candara"/>
                <a:ea typeface="+mn-ea"/>
                <a:cs typeface="+mn-cs"/>
              </a:rPr>
              <a:t>ADP NOUN</a:t>
            </a:r>
            <a:endParaRPr kumimoji="0" lang="en-US" sz="3200" b="0" i="0" u="none" strike="noStrike" kern="1200" cap="none" spc="0" normalizeH="0" baseline="0" noProof="0" dirty="0">
              <a:ln>
                <a:noFill/>
              </a:ln>
              <a:solidFill>
                <a:srgbClr val="FFC000"/>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a:t>
            </a:r>
            <a:r>
              <a:rPr kumimoji="0" lang="en-US" altLang="zh-CN" sz="3200" b="0" i="0" u="none" strike="noStrike" kern="1200" cap="none" spc="0" normalizeH="0" baseline="0" noProof="0" dirty="0">
                <a:ln>
                  <a:noFill/>
                </a:ln>
                <a:solidFill>
                  <a:srgbClr val="F27A0F"/>
                </a:solidFill>
                <a:effectLst/>
                <a:uLnTx/>
                <a:uFillTx/>
                <a:latin typeface="Candara"/>
                <a:ea typeface="宋体" panose="02010600030101010101" pitchFamily="2" charset="-122"/>
                <a:cs typeface="+mn-cs"/>
              </a:rPr>
              <a:t>NOUN </a:t>
            </a:r>
            <a:r>
              <a:rPr kumimoji="0" lang="en-US" sz="3200" b="0" i="0" u="none" strike="noStrike" kern="1200" cap="none" spc="0" normalizeH="0" baseline="0" noProof="0" dirty="0">
                <a:ln>
                  <a:noFill/>
                </a:ln>
                <a:solidFill>
                  <a:srgbClr val="F27A0F"/>
                </a:solidFill>
                <a:effectLst/>
                <a:uLnTx/>
                <a:uFillTx/>
                <a:latin typeface="Candara"/>
                <a:ea typeface="+mn-ea"/>
                <a:cs typeface="+mn-cs"/>
              </a:rPr>
              <a:t>NOUN</a:t>
            </a:r>
            <a:r>
              <a:rPr kumimoji="0" lang="en-US" altLang="zh-CN" sz="3200" b="0" i="0" u="none" strike="noStrike" kern="1200" cap="none" spc="0" normalizeH="0" baseline="0" noProof="0" dirty="0">
                <a:ln>
                  <a:noFill/>
                </a:ln>
                <a:solidFill>
                  <a:srgbClr val="F27A0F"/>
                </a:solidFill>
                <a:effectLst/>
                <a:uLnTx/>
                <a:uFillTx/>
                <a:latin typeface="Candara"/>
                <a:ea typeface="宋体" panose="02010600030101010101" pitchFamily="2" charset="-122"/>
                <a:cs typeface="+mn-cs"/>
              </a:rPr>
              <a:t> VERB</a:t>
            </a:r>
            <a:endParaRPr kumimoji="0" lang="en-US" sz="3200" b="0" i="0" u="none" strike="noStrike" kern="1200" cap="none" spc="0" normalizeH="0" baseline="0" noProof="0" dirty="0">
              <a:ln>
                <a:noFill/>
              </a:ln>
              <a:solidFill>
                <a:srgbClr val="F27A0F"/>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3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DET ADJ </a:t>
            </a:r>
            <a:r>
              <a:rPr kumimoji="0" lang="en-US" altLang="zh-CN" sz="3200" b="0" i="0" u="none" strike="noStrike" kern="1200" cap="none" spc="0" normalizeH="0" baseline="0" noProof="0" dirty="0">
                <a:ln>
                  <a:noFill/>
                </a:ln>
                <a:solidFill>
                  <a:srgbClr val="F27A0F"/>
                </a:solidFill>
                <a:effectLst/>
                <a:uLnTx/>
                <a:uFillTx/>
                <a:latin typeface="Candara"/>
                <a:ea typeface="宋体" panose="02010600030101010101" pitchFamily="2" charset="-122"/>
                <a:cs typeface="+mn-cs"/>
              </a:rPr>
              <a:t>NOUN VERB</a:t>
            </a:r>
            <a:endParaRPr kumimoji="0" lang="zh-CN" altLang="en-US" sz="3200" b="0" i="0" u="none" strike="noStrike" kern="1200" cap="none" spc="0" normalizeH="0" baseline="0" noProof="0" dirty="0">
              <a:ln>
                <a:noFill/>
              </a:ln>
              <a:solidFill>
                <a:srgbClr val="F27A0F"/>
              </a:solidFill>
              <a:effectLst/>
              <a:uLnTx/>
              <a:uFillTx/>
              <a:latin typeface="Candara"/>
              <a:ea typeface="宋体" panose="02010600030101010101" pitchFamily="2" charset="-122"/>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dirty="0">
              <a:ln>
                <a:noFill/>
              </a:ln>
              <a:solidFill>
                <a:srgbClr val="FFC000"/>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 </a:t>
            </a:r>
            <a:r>
              <a:rPr kumimoji="0" lang="en-US" sz="3200" b="0" i="0" u="none" strike="noStrike" kern="1200" cap="none" spc="0" normalizeH="0" baseline="0" noProof="0" dirty="0">
                <a:ln>
                  <a:noFill/>
                </a:ln>
                <a:solidFill>
                  <a:srgbClr val="F27A0F"/>
                </a:solidFill>
                <a:effectLst/>
                <a:uLnTx/>
                <a:uFillTx/>
                <a:latin typeface="Candara"/>
                <a:ea typeface="+mn-ea"/>
                <a:cs typeface="+mn-cs"/>
              </a:rPr>
              <a:t>PRON</a:t>
            </a:r>
            <a:r>
              <a:rPr kumimoji="0" lang="en-US" sz="3200" b="0" i="0" u="none" strike="noStrike" kern="1200" cap="none" spc="0" normalizeH="0" baseline="0" noProof="0" dirty="0">
                <a:ln>
                  <a:noFill/>
                </a:ln>
                <a:solidFill>
                  <a:prstClr val="white"/>
                </a:solidFill>
                <a:effectLst/>
                <a:uLnTx/>
                <a:uFillTx/>
                <a:latin typeface="Candara"/>
                <a:ea typeface="+mn-ea"/>
                <a:cs typeface="+mn-cs"/>
              </a:rPr>
              <a:t> ADP DET </a:t>
            </a:r>
            <a:r>
              <a:rPr kumimoji="0" lang="en-US" sz="3200" b="0" i="0" u="none" strike="noStrike" kern="1200" cap="none" spc="0" normalizeH="0" baseline="0" noProof="0" dirty="0">
                <a:ln>
                  <a:noFill/>
                </a:ln>
                <a:solidFill>
                  <a:srgbClr val="F27A0F"/>
                </a:solidFill>
                <a:effectLst/>
                <a:uLnTx/>
                <a:uFillTx/>
                <a:latin typeface="Candara"/>
                <a:ea typeface="+mn-ea"/>
                <a:cs typeface="+mn-cs"/>
              </a:rPr>
              <a:t>NOUN VERB</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3200" b="0" i="0" u="none" strike="noStrike" kern="1200" cap="none" spc="0" normalizeH="0" baseline="0" noProof="0" dirty="0">
                <a:ln>
                  <a:noFill/>
                </a:ln>
                <a:solidFill>
                  <a:prstClr val="white"/>
                </a:solidFill>
                <a:effectLst/>
                <a:uLnTx/>
                <a:uFillTx/>
                <a:latin typeface="Candara"/>
                <a:ea typeface="+mn-ea"/>
                <a:cs typeface="+mn-cs"/>
              </a:rPr>
              <a:t>…</a:t>
            </a: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p:txBody>
      </p:sp>
      <p:grpSp>
        <p:nvGrpSpPr>
          <p:cNvPr id="5" name="Group 4"/>
          <p:cNvGrpSpPr/>
          <p:nvPr/>
        </p:nvGrpSpPr>
        <p:grpSpPr>
          <a:xfrm>
            <a:off x="1820706" y="2682939"/>
            <a:ext cx="6260164" cy="1620443"/>
            <a:chOff x="1820706" y="2682939"/>
            <a:chExt cx="6260164" cy="1620443"/>
          </a:xfrm>
        </p:grpSpPr>
        <p:sp>
          <p:nvSpPr>
            <p:cNvPr id="20" name="TextBox 19"/>
            <p:cNvSpPr txBox="1"/>
            <p:nvPr/>
          </p:nvSpPr>
          <p:spPr>
            <a:xfrm rot="1566438">
              <a:off x="6730820" y="3323035"/>
              <a:ext cx="1350050" cy="70788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charset="0"/>
                  <a:ea typeface="ＭＳ Ｐゴシック" charset="0"/>
                </a:rPr>
                <a:t>Cues!</a:t>
              </a:r>
            </a:p>
          </p:txBody>
        </p:sp>
        <p:sp>
          <p:nvSpPr>
            <p:cNvPr id="21" name="Right Arrow 20"/>
            <p:cNvSpPr/>
            <p:nvPr/>
          </p:nvSpPr>
          <p:spPr>
            <a:xfrm rot="13271085" flipV="1">
              <a:off x="5071905" y="2682939"/>
              <a:ext cx="1759323" cy="13115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2" name="Right Arrow 21"/>
            <p:cNvSpPr/>
            <p:nvPr/>
          </p:nvSpPr>
          <p:spPr>
            <a:xfrm rot="11581943">
              <a:off x="4151505" y="3104920"/>
              <a:ext cx="2377392" cy="15731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3" name="Right Arrow 22"/>
            <p:cNvSpPr/>
            <p:nvPr/>
          </p:nvSpPr>
          <p:spPr>
            <a:xfrm rot="10506413">
              <a:off x="4496939" y="3627827"/>
              <a:ext cx="1951812" cy="18077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4" name="Right Arrow 23"/>
            <p:cNvSpPr/>
            <p:nvPr/>
          </p:nvSpPr>
          <p:spPr>
            <a:xfrm rot="9585171">
              <a:off x="4800456" y="4161294"/>
              <a:ext cx="1746549" cy="13276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5" name="Right Arrow 24"/>
            <p:cNvSpPr/>
            <p:nvPr/>
          </p:nvSpPr>
          <p:spPr>
            <a:xfrm rot="10183723">
              <a:off x="1820706" y="4133951"/>
              <a:ext cx="4676210" cy="169431"/>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7" name="Group 6"/>
          <p:cNvGrpSpPr/>
          <p:nvPr/>
        </p:nvGrpSpPr>
        <p:grpSpPr>
          <a:xfrm>
            <a:off x="6359986" y="4237037"/>
            <a:ext cx="2285248" cy="1563656"/>
            <a:chOff x="6359986" y="4237037"/>
            <a:chExt cx="2285248" cy="1563656"/>
          </a:xfrm>
        </p:grpSpPr>
        <p:sp>
          <p:nvSpPr>
            <p:cNvPr id="36" name="Rectangle 35"/>
            <p:cNvSpPr/>
            <p:nvPr/>
          </p:nvSpPr>
          <p:spPr>
            <a:xfrm>
              <a:off x="7727494" y="4241463"/>
              <a:ext cx="744114"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rPr>
                <a:t>dobj</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37" name="Circular Arrow 36"/>
            <p:cNvSpPr/>
            <p:nvPr/>
          </p:nvSpPr>
          <p:spPr>
            <a:xfrm>
              <a:off x="7525236" y="4569209"/>
              <a:ext cx="1119998" cy="1231483"/>
            </a:xfrm>
            <a:prstGeom prst="circularArrow">
              <a:avLst>
                <a:gd name="adj1" fmla="val 5203"/>
                <a:gd name="adj2" fmla="val 1051020"/>
                <a:gd name="adj3" fmla="val 20487332"/>
                <a:gd name="adj4" fmla="val 11052786"/>
                <a:gd name="adj5" fmla="val 9527"/>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4" name="Circular Arrow 33"/>
            <p:cNvSpPr/>
            <p:nvPr/>
          </p:nvSpPr>
          <p:spPr>
            <a:xfrm flipH="1">
              <a:off x="6359986" y="4569210"/>
              <a:ext cx="1165250" cy="1231483"/>
            </a:xfrm>
            <a:prstGeom prst="circularArrow">
              <a:avLst>
                <a:gd name="adj1" fmla="val 5203"/>
                <a:gd name="adj2" fmla="val 1051020"/>
                <a:gd name="adj3" fmla="val 20487332"/>
                <a:gd name="adj4" fmla="val 11052786"/>
                <a:gd name="adj5" fmla="val 9527"/>
              </a:avLst>
            </a:prstGeom>
            <a:solidFill>
              <a:srgbClr val="F27A0F"/>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5" name="Rectangle 34"/>
            <p:cNvSpPr/>
            <p:nvPr/>
          </p:nvSpPr>
          <p:spPr>
            <a:xfrm>
              <a:off x="6595503" y="4237037"/>
              <a:ext cx="813043"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err="1">
                  <a:ln>
                    <a:noFill/>
                  </a:ln>
                  <a:solidFill>
                    <a:srgbClr val="F27A0F"/>
                  </a:solidFill>
                  <a:effectLst/>
                  <a:uLnTx/>
                  <a:uFillTx/>
                  <a:latin typeface="Calibri" charset="0"/>
                  <a:ea typeface="ＭＳ Ｐゴシック" charset="0"/>
                </a:rPr>
                <a:t>dobj</a:t>
              </a:r>
              <a:r>
                <a:rPr kumimoji="0" lang="en-US" altLang="zh-CN" sz="2400" b="0" i="0" u="none" strike="noStrike" kern="1200" cap="none" spc="0" normalizeH="0" baseline="0" noProof="0" dirty="0">
                  <a:ln>
                    <a:noFill/>
                  </a:ln>
                  <a:solidFill>
                    <a:srgbClr val="F27A0F"/>
                  </a:solidFill>
                  <a:effectLst/>
                  <a:uLnTx/>
                  <a:uFillTx/>
                  <a:latin typeface="Calibri" charset="0"/>
                  <a:ea typeface="ＭＳ Ｐゴシック" charset="0"/>
                </a:rPr>
                <a:t> </a:t>
              </a:r>
              <a:endParaRPr kumimoji="0" lang="en-US" sz="2400" b="0" i="0" u="none" strike="noStrike" kern="1200" cap="none" spc="0" normalizeH="0" baseline="0" noProof="0" dirty="0">
                <a:ln>
                  <a:noFill/>
                </a:ln>
                <a:solidFill>
                  <a:srgbClr val="F27A0F"/>
                </a:solidFill>
                <a:effectLst/>
                <a:uLnTx/>
                <a:uFillTx/>
                <a:latin typeface="Calibri" charset="0"/>
                <a:ea typeface="ＭＳ Ｐゴシック" charset="0"/>
              </a:endParaRPr>
            </a:p>
          </p:txBody>
        </p:sp>
      </p:grpSp>
      <p:sp>
        <p:nvSpPr>
          <p:cNvPr id="38" name="Rectangle 37"/>
          <p:cNvSpPr/>
          <p:nvPr/>
        </p:nvSpPr>
        <p:spPr>
          <a:xfrm>
            <a:off x="6300788" y="5052764"/>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7A0F"/>
                </a:solidFill>
                <a:effectLst/>
                <a:uLnTx/>
                <a:uFillTx/>
                <a:latin typeface="Candara"/>
                <a:ea typeface="Abadi MT Condensed Extra Bold" charset="0"/>
                <a:cs typeface="Abadi MT Condensed Extra Bold" charset="0"/>
              </a:rPr>
              <a:t>N</a:t>
            </a:r>
          </a:p>
        </p:txBody>
      </p:sp>
      <p:sp>
        <p:nvSpPr>
          <p:cNvPr id="39" name="Rectangle 38"/>
          <p:cNvSpPr/>
          <p:nvPr/>
        </p:nvSpPr>
        <p:spPr>
          <a:xfrm>
            <a:off x="8363817" y="5089542"/>
            <a:ext cx="357790"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N</a:t>
            </a:r>
          </a:p>
        </p:txBody>
      </p:sp>
      <p:sp>
        <p:nvSpPr>
          <p:cNvPr id="40" name="Rectangle 39"/>
          <p:cNvSpPr/>
          <p:nvPr/>
        </p:nvSpPr>
        <p:spPr>
          <a:xfrm>
            <a:off x="7477464" y="5075687"/>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Abadi MT Condensed Extra Bold" charset="0"/>
                <a:cs typeface="Abadi MT Condensed Extra Bold" charset="0"/>
              </a:rPr>
              <a:t>V</a:t>
            </a:r>
          </a:p>
        </p:txBody>
      </p:sp>
      <p:sp>
        <p:nvSpPr>
          <p:cNvPr id="41" name="Rectangle 40"/>
          <p:cNvSpPr/>
          <p:nvPr/>
        </p:nvSpPr>
        <p:spPr>
          <a:xfrm>
            <a:off x="7262894" y="5071261"/>
            <a:ext cx="327334"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7A0F"/>
                </a:solidFill>
                <a:effectLst/>
                <a:uLnTx/>
                <a:uFillTx/>
                <a:latin typeface="Candara"/>
                <a:ea typeface="Abadi MT Condensed Extra Bold" charset="0"/>
                <a:cs typeface="Abadi MT Condensed Extra Bold" charset="0"/>
              </a:rPr>
              <a:t>V</a:t>
            </a:r>
          </a:p>
        </p:txBody>
      </p:sp>
      <p:grpSp>
        <p:nvGrpSpPr>
          <p:cNvPr id="31" name="Group 30"/>
          <p:cNvGrpSpPr/>
          <p:nvPr/>
        </p:nvGrpSpPr>
        <p:grpSpPr>
          <a:xfrm>
            <a:off x="478250" y="5033864"/>
            <a:ext cx="4185080" cy="1799561"/>
            <a:chOff x="478250" y="5033864"/>
            <a:chExt cx="4185080" cy="1799561"/>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250" y="5645383"/>
              <a:ext cx="888954" cy="1188042"/>
            </a:xfrm>
            <a:prstGeom prst="rect">
              <a:avLst/>
            </a:prstGeom>
          </p:spPr>
        </p:pic>
        <p:grpSp>
          <p:nvGrpSpPr>
            <p:cNvPr id="33" name="Group 32"/>
            <p:cNvGrpSpPr/>
            <p:nvPr/>
          </p:nvGrpSpPr>
          <p:grpSpPr>
            <a:xfrm>
              <a:off x="1636696" y="5033864"/>
              <a:ext cx="3026634" cy="1057405"/>
              <a:chOff x="4473677" y="5439019"/>
              <a:chExt cx="3026634" cy="1057405"/>
            </a:xfrm>
          </p:grpSpPr>
          <p:sp>
            <p:nvSpPr>
              <p:cNvPr id="42" name="Oval Callout 41"/>
              <p:cNvSpPr/>
              <p:nvPr/>
            </p:nvSpPr>
            <p:spPr>
              <a:xfrm>
                <a:off x="4473677" y="5439019"/>
                <a:ext cx="2581300" cy="912387"/>
              </a:xfrm>
              <a:prstGeom prst="wedgeEllipseCallout">
                <a:avLst>
                  <a:gd name="adj1" fmla="val -59552"/>
                  <a:gd name="adj2" fmla="val 7998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43" name="TextBox 42"/>
              <p:cNvSpPr txBox="1"/>
              <p:nvPr/>
            </p:nvSpPr>
            <p:spPr>
              <a:xfrm>
                <a:off x="4620559" y="5573094"/>
                <a:ext cx="2879752"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Triggers for Principles &amp; Parameters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grpSp>
    </p:spTree>
    <p:extLst>
      <p:ext uri="{BB962C8B-B14F-4D97-AF65-F5344CB8AC3E}">
        <p14:creationId xmlns:p14="http://schemas.microsoft.com/office/powerpoint/2010/main" val="3615696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a:t>
            </a:r>
          </a:p>
        </p:txBody>
      </p:sp>
      <p:sp>
        <p:nvSpPr>
          <p:cNvPr id="3" name="Content Placeholder 2"/>
          <p:cNvSpPr>
            <a:spLocks noGrp="1"/>
          </p:cNvSpPr>
          <p:nvPr>
            <p:ph idx="1"/>
          </p:nvPr>
        </p:nvSpPr>
        <p:spPr>
          <a:xfrm>
            <a:off x="457200" y="685800"/>
            <a:ext cx="8229600" cy="4525963"/>
          </a:xfrm>
        </p:spPr>
        <p:txBody>
          <a:bodyPr/>
          <a:lstStyle/>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21" name="Picture 20"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sp>
        <p:nvSpPr>
          <p:cNvPr id="6"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1907" y="1934164"/>
            <a:ext cx="1649235" cy="1289304"/>
          </a:xfrm>
          <a:prstGeom prst="rect">
            <a:avLst/>
          </a:prstGeom>
        </p:spPr>
      </p:pic>
      <p:sp>
        <p:nvSpPr>
          <p:cNvPr id="28" name="Right Arrow 27"/>
          <p:cNvSpPr/>
          <p:nvPr/>
        </p:nvSpPr>
        <p:spPr>
          <a:xfrm>
            <a:off x="3368899" y="2515951"/>
            <a:ext cx="896283" cy="18932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312" y="1607977"/>
            <a:ext cx="2621280" cy="3023616"/>
          </a:xfrm>
          <a:prstGeom prst="rect">
            <a:avLst/>
          </a:prstGeom>
        </p:spPr>
      </p:pic>
      <p:sp>
        <p:nvSpPr>
          <p:cNvPr id="61" name="Right Arrow 60"/>
          <p:cNvSpPr/>
          <p:nvPr/>
        </p:nvSpPr>
        <p:spPr>
          <a:xfrm>
            <a:off x="6005064" y="2484155"/>
            <a:ext cx="896283" cy="18932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pic>
        <p:nvPicPr>
          <p:cNvPr id="83" name="Picture 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6713" y="1966063"/>
            <a:ext cx="1615440" cy="1615440"/>
          </a:xfrm>
          <a:prstGeom prst="rect">
            <a:avLst/>
          </a:prstGeom>
        </p:spPr>
      </p:pic>
      <p:graphicFrame>
        <p:nvGraphicFramePr>
          <p:cNvPr id="53" name="Table 52">
            <a:extLst>
              <a:ext uri="{FF2B5EF4-FFF2-40B4-BE49-F238E27FC236}">
                <a16:creationId xmlns:a16="http://schemas.microsoft.com/office/drawing/2014/main" id="{0AC6F3EB-38C2-4D67-B0F5-1A6F29EC475C}"/>
              </a:ext>
            </a:extLst>
          </p:cNvPr>
          <p:cNvGraphicFramePr>
            <a:graphicFrameLocks noGrp="1"/>
          </p:cNvGraphicFramePr>
          <p:nvPr>
            <p:extLst>
              <p:ext uri="{D42A27DB-BD31-4B8C-83A1-F6EECF244321}">
                <p14:modId xmlns:p14="http://schemas.microsoft.com/office/powerpoint/2010/main" val="3015795938"/>
              </p:ext>
            </p:extLst>
          </p:nvPr>
        </p:nvGraphicFramePr>
        <p:xfrm>
          <a:off x="7010400" y="2414590"/>
          <a:ext cx="1963216" cy="396329"/>
        </p:xfrm>
        <a:graphic>
          <a:graphicData uri="http://schemas.openxmlformats.org/drawingml/2006/table">
            <a:tbl>
              <a:tblPr firstRow="1" bandRow="1">
                <a:tableStyleId>{5C22544A-7EE6-4342-B048-85BDC9FD1C3A}</a:tableStyleId>
              </a:tblPr>
              <a:tblGrid>
                <a:gridCol w="490804">
                  <a:extLst>
                    <a:ext uri="{9D8B030D-6E8A-4147-A177-3AD203B41FA5}">
                      <a16:colId xmlns:a16="http://schemas.microsoft.com/office/drawing/2014/main" val="20000"/>
                    </a:ext>
                  </a:extLst>
                </a:gridCol>
                <a:gridCol w="490804">
                  <a:extLst>
                    <a:ext uri="{9D8B030D-6E8A-4147-A177-3AD203B41FA5}">
                      <a16:colId xmlns:a16="http://schemas.microsoft.com/office/drawing/2014/main" val="20001"/>
                    </a:ext>
                  </a:extLst>
                </a:gridCol>
                <a:gridCol w="490804">
                  <a:extLst>
                    <a:ext uri="{9D8B030D-6E8A-4147-A177-3AD203B41FA5}">
                      <a16:colId xmlns:a16="http://schemas.microsoft.com/office/drawing/2014/main" val="20002"/>
                    </a:ext>
                  </a:extLst>
                </a:gridCol>
                <a:gridCol w="490804">
                  <a:extLst>
                    <a:ext uri="{9D8B030D-6E8A-4147-A177-3AD203B41FA5}">
                      <a16:colId xmlns:a16="http://schemas.microsoft.com/office/drawing/2014/main" val="20004"/>
                    </a:ext>
                  </a:extLst>
                </a:gridCol>
              </a:tblGrid>
              <a:tr h="396329">
                <a:tc>
                  <a:txBody>
                    <a:bodyPr/>
                    <a:lstStyle/>
                    <a:p>
                      <a:r>
                        <a:rPr lang="en-US" sz="1200" dirty="0"/>
                        <a:t>0.25</a:t>
                      </a:r>
                    </a:p>
                  </a:txBody>
                  <a:tcPr>
                    <a:solidFill>
                      <a:schemeClr val="bg2">
                        <a:lumMod val="40000"/>
                        <a:lumOff val="60000"/>
                      </a:schemeClr>
                    </a:solidFill>
                  </a:tcPr>
                </a:tc>
                <a:tc>
                  <a:txBody>
                    <a:bodyPr/>
                    <a:lstStyle/>
                    <a:p>
                      <a:r>
                        <a:rPr lang="en-US" sz="1200" dirty="0"/>
                        <a:t>0.8</a:t>
                      </a:r>
                    </a:p>
                  </a:txBody>
                  <a:tcPr>
                    <a:solidFill>
                      <a:schemeClr val="bg2">
                        <a:lumMod val="40000"/>
                        <a:lumOff val="60000"/>
                      </a:schemeClr>
                    </a:solidFill>
                  </a:tcPr>
                </a:tc>
                <a:tc>
                  <a:txBody>
                    <a:bodyPr/>
                    <a:lstStyle/>
                    <a:p>
                      <a:r>
                        <a:rPr lang="en-US" sz="1200" dirty="0"/>
                        <a:t>1.0</a:t>
                      </a:r>
                    </a:p>
                  </a:txBody>
                  <a:tcPr>
                    <a:solidFill>
                      <a:schemeClr val="bg2">
                        <a:lumMod val="40000"/>
                        <a:lumOff val="60000"/>
                      </a:schemeClr>
                    </a:solidFill>
                  </a:tcPr>
                </a:tc>
                <a:tc>
                  <a:txBody>
                    <a:bodyPr/>
                    <a:lstStyle/>
                    <a:p>
                      <a:r>
                        <a:rPr lang="mr-IN" sz="1200" dirty="0"/>
                        <a:t>…</a:t>
                      </a:r>
                      <a:endParaRPr lang="en-US" sz="1200" dirty="0"/>
                    </a:p>
                  </a:txBody>
                  <a:tcPr>
                    <a:solidFill>
                      <a:schemeClr val="bg2">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55" name="Table 54">
            <a:extLst>
              <a:ext uri="{FF2B5EF4-FFF2-40B4-BE49-F238E27FC236}">
                <a16:creationId xmlns:a16="http://schemas.microsoft.com/office/drawing/2014/main" id="{4CC5ECDA-330F-4759-A569-0EED679ECC9F}"/>
              </a:ext>
            </a:extLst>
          </p:cNvPr>
          <p:cNvGraphicFramePr>
            <a:graphicFrameLocks noGrp="1"/>
          </p:cNvGraphicFramePr>
          <p:nvPr>
            <p:extLst>
              <p:ext uri="{D42A27DB-BD31-4B8C-83A1-F6EECF244321}">
                <p14:modId xmlns:p14="http://schemas.microsoft.com/office/powerpoint/2010/main" val="3437575428"/>
              </p:ext>
            </p:extLst>
          </p:nvPr>
        </p:nvGraphicFramePr>
        <p:xfrm>
          <a:off x="6858000" y="4350735"/>
          <a:ext cx="1963216" cy="396329"/>
        </p:xfrm>
        <a:graphic>
          <a:graphicData uri="http://schemas.openxmlformats.org/drawingml/2006/table">
            <a:tbl>
              <a:tblPr firstRow="1" bandRow="1">
                <a:tableStyleId>{5C22544A-7EE6-4342-B048-85BDC9FD1C3A}</a:tableStyleId>
              </a:tblPr>
              <a:tblGrid>
                <a:gridCol w="490804">
                  <a:extLst>
                    <a:ext uri="{9D8B030D-6E8A-4147-A177-3AD203B41FA5}">
                      <a16:colId xmlns:a16="http://schemas.microsoft.com/office/drawing/2014/main" val="20000"/>
                    </a:ext>
                  </a:extLst>
                </a:gridCol>
                <a:gridCol w="490804">
                  <a:extLst>
                    <a:ext uri="{9D8B030D-6E8A-4147-A177-3AD203B41FA5}">
                      <a16:colId xmlns:a16="http://schemas.microsoft.com/office/drawing/2014/main" val="20001"/>
                    </a:ext>
                  </a:extLst>
                </a:gridCol>
                <a:gridCol w="490804">
                  <a:extLst>
                    <a:ext uri="{9D8B030D-6E8A-4147-A177-3AD203B41FA5}">
                      <a16:colId xmlns:a16="http://schemas.microsoft.com/office/drawing/2014/main" val="20002"/>
                    </a:ext>
                  </a:extLst>
                </a:gridCol>
                <a:gridCol w="490804">
                  <a:extLst>
                    <a:ext uri="{9D8B030D-6E8A-4147-A177-3AD203B41FA5}">
                      <a16:colId xmlns:a16="http://schemas.microsoft.com/office/drawing/2014/main" val="20004"/>
                    </a:ext>
                  </a:extLst>
                </a:gridCol>
              </a:tblGrid>
              <a:tr h="396329">
                <a:tc>
                  <a:txBody>
                    <a:bodyPr/>
                    <a:lstStyle/>
                    <a:p>
                      <a:r>
                        <a:rPr lang="en-US" sz="1200" dirty="0"/>
                        <a:t>0.04</a:t>
                      </a:r>
                    </a:p>
                  </a:txBody>
                  <a:tcPr>
                    <a:solidFill>
                      <a:schemeClr val="bg2">
                        <a:lumMod val="40000"/>
                        <a:lumOff val="60000"/>
                      </a:schemeClr>
                    </a:solidFill>
                  </a:tcPr>
                </a:tc>
                <a:tc>
                  <a:txBody>
                    <a:bodyPr/>
                    <a:lstStyle/>
                    <a:p>
                      <a:r>
                        <a:rPr lang="en-US" sz="1200" dirty="0"/>
                        <a:t>0.96</a:t>
                      </a:r>
                    </a:p>
                  </a:txBody>
                  <a:tcPr>
                    <a:solidFill>
                      <a:schemeClr val="bg2">
                        <a:lumMod val="40000"/>
                        <a:lumOff val="60000"/>
                      </a:schemeClr>
                    </a:solidFill>
                  </a:tcPr>
                </a:tc>
                <a:tc>
                  <a:txBody>
                    <a:bodyPr/>
                    <a:lstStyle/>
                    <a:p>
                      <a:r>
                        <a:rPr lang="en-US" sz="1200" dirty="0"/>
                        <a:t>0.04</a:t>
                      </a:r>
                    </a:p>
                  </a:txBody>
                  <a:tcPr>
                    <a:solidFill>
                      <a:schemeClr val="bg2">
                        <a:lumMod val="40000"/>
                        <a:lumOff val="60000"/>
                      </a:schemeClr>
                    </a:solidFill>
                  </a:tcPr>
                </a:tc>
                <a:tc>
                  <a:txBody>
                    <a:bodyPr/>
                    <a:lstStyle/>
                    <a:p>
                      <a:r>
                        <a:rPr lang="mr-IN" sz="1200" dirty="0"/>
                        <a:t>…</a:t>
                      </a:r>
                      <a:endParaRPr lang="en-US" sz="1200" dirty="0"/>
                    </a:p>
                  </a:txBody>
                  <a:tcPr>
                    <a:solidFill>
                      <a:schemeClr val="bg2">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56" name="Table 55">
            <a:extLst>
              <a:ext uri="{FF2B5EF4-FFF2-40B4-BE49-F238E27FC236}">
                <a16:creationId xmlns:a16="http://schemas.microsoft.com/office/drawing/2014/main" id="{409DB630-79AE-4BF9-BD54-5E9324C90BA5}"/>
              </a:ext>
            </a:extLst>
          </p:cNvPr>
          <p:cNvGraphicFramePr>
            <a:graphicFrameLocks noGrp="1"/>
          </p:cNvGraphicFramePr>
          <p:nvPr>
            <p:extLst>
              <p:ext uri="{D42A27DB-BD31-4B8C-83A1-F6EECF244321}">
                <p14:modId xmlns:p14="http://schemas.microsoft.com/office/powerpoint/2010/main" val="1570387182"/>
              </p:ext>
            </p:extLst>
          </p:nvPr>
        </p:nvGraphicFramePr>
        <p:xfrm>
          <a:off x="6858000" y="5425033"/>
          <a:ext cx="1971205" cy="396329"/>
        </p:xfrm>
        <a:graphic>
          <a:graphicData uri="http://schemas.openxmlformats.org/drawingml/2006/table">
            <a:tbl>
              <a:tblPr firstRow="1" bandRow="1">
                <a:tableStyleId>{5C22544A-7EE6-4342-B048-85BDC9FD1C3A}</a:tableStyleId>
              </a:tblPr>
              <a:tblGrid>
                <a:gridCol w="498793">
                  <a:extLst>
                    <a:ext uri="{9D8B030D-6E8A-4147-A177-3AD203B41FA5}">
                      <a16:colId xmlns:a16="http://schemas.microsoft.com/office/drawing/2014/main" val="20000"/>
                    </a:ext>
                  </a:extLst>
                </a:gridCol>
                <a:gridCol w="490804">
                  <a:extLst>
                    <a:ext uri="{9D8B030D-6E8A-4147-A177-3AD203B41FA5}">
                      <a16:colId xmlns:a16="http://schemas.microsoft.com/office/drawing/2014/main" val="20001"/>
                    </a:ext>
                  </a:extLst>
                </a:gridCol>
                <a:gridCol w="490804">
                  <a:extLst>
                    <a:ext uri="{9D8B030D-6E8A-4147-A177-3AD203B41FA5}">
                      <a16:colId xmlns:a16="http://schemas.microsoft.com/office/drawing/2014/main" val="20002"/>
                    </a:ext>
                  </a:extLst>
                </a:gridCol>
                <a:gridCol w="490804">
                  <a:extLst>
                    <a:ext uri="{9D8B030D-6E8A-4147-A177-3AD203B41FA5}">
                      <a16:colId xmlns:a16="http://schemas.microsoft.com/office/drawing/2014/main" val="20004"/>
                    </a:ext>
                  </a:extLst>
                </a:gridCol>
              </a:tblGrid>
              <a:tr h="396329">
                <a:tc>
                  <a:txBody>
                    <a:bodyPr/>
                    <a:lstStyle/>
                    <a:p>
                      <a:r>
                        <a:rPr lang="en-US" sz="1200" dirty="0"/>
                        <a:t>0.03</a:t>
                      </a:r>
                    </a:p>
                  </a:txBody>
                  <a:tcPr>
                    <a:solidFill>
                      <a:schemeClr val="bg2">
                        <a:lumMod val="40000"/>
                        <a:lumOff val="60000"/>
                      </a:schemeClr>
                    </a:solidFill>
                  </a:tcPr>
                </a:tc>
                <a:tc>
                  <a:txBody>
                    <a:bodyPr/>
                    <a:lstStyle/>
                    <a:p>
                      <a:r>
                        <a:rPr lang="en-US" sz="1200" dirty="0"/>
                        <a:t>0.76</a:t>
                      </a:r>
                    </a:p>
                  </a:txBody>
                  <a:tcPr>
                    <a:solidFill>
                      <a:schemeClr val="bg2">
                        <a:lumMod val="40000"/>
                        <a:lumOff val="60000"/>
                      </a:schemeClr>
                    </a:solidFill>
                  </a:tcPr>
                </a:tc>
                <a:tc>
                  <a:txBody>
                    <a:bodyPr/>
                    <a:lstStyle/>
                    <a:p>
                      <a:r>
                        <a:rPr lang="en-US" sz="1200" dirty="0"/>
                        <a:t>0.01</a:t>
                      </a:r>
                    </a:p>
                  </a:txBody>
                  <a:tcPr>
                    <a:solidFill>
                      <a:schemeClr val="bg2">
                        <a:lumMod val="40000"/>
                        <a:lumOff val="60000"/>
                      </a:schemeClr>
                    </a:solidFill>
                  </a:tcPr>
                </a:tc>
                <a:tc>
                  <a:txBody>
                    <a:bodyPr/>
                    <a:lstStyle/>
                    <a:p>
                      <a:r>
                        <a:rPr lang="mr-IN" sz="1200" dirty="0"/>
                        <a:t>…</a:t>
                      </a:r>
                      <a:endParaRPr lang="en-US" sz="1200" dirty="0"/>
                    </a:p>
                  </a:txBody>
                  <a:tcPr>
                    <a:solidFill>
                      <a:schemeClr val="bg2">
                        <a:lumMod val="40000"/>
                        <a:lumOff val="60000"/>
                      </a:schemeClr>
                    </a:solidFill>
                  </a:tcPr>
                </a:tc>
                <a:extLst>
                  <a:ext uri="{0D108BD9-81ED-4DB2-BD59-A6C34878D82A}">
                    <a16:rowId xmlns:a16="http://schemas.microsoft.com/office/drawing/2014/main" val="10000"/>
                  </a:ext>
                </a:extLst>
              </a:tr>
            </a:tbl>
          </a:graphicData>
        </a:graphic>
      </p:graphicFrame>
      <p:grpSp>
        <p:nvGrpSpPr>
          <p:cNvPr id="10" name="Group 9">
            <a:extLst>
              <a:ext uri="{FF2B5EF4-FFF2-40B4-BE49-F238E27FC236}">
                <a16:creationId xmlns:a16="http://schemas.microsoft.com/office/drawing/2014/main" id="{27268221-6409-44DD-BED8-DE7F0D50739F}"/>
              </a:ext>
            </a:extLst>
          </p:cNvPr>
          <p:cNvGrpSpPr/>
          <p:nvPr/>
        </p:nvGrpSpPr>
        <p:grpSpPr>
          <a:xfrm>
            <a:off x="3276600" y="3383012"/>
            <a:ext cx="5981125" cy="3093988"/>
            <a:chOff x="3276600" y="3383012"/>
            <a:chExt cx="5981125" cy="3093988"/>
          </a:xfrm>
        </p:grpSpPr>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6325" y="3569814"/>
              <a:ext cx="122031" cy="111540"/>
            </a:xfrm>
            <a:prstGeom prst="rect">
              <a:avLst/>
            </a:prstGeom>
          </p:spPr>
        </p:pic>
        <p:grpSp>
          <p:nvGrpSpPr>
            <p:cNvPr id="5" name="Group 4">
              <a:extLst>
                <a:ext uri="{FF2B5EF4-FFF2-40B4-BE49-F238E27FC236}">
                  <a16:creationId xmlns:a16="http://schemas.microsoft.com/office/drawing/2014/main" id="{FD5B9C32-C3CA-4330-92A3-C25F8E7A1E13}"/>
                </a:ext>
              </a:extLst>
            </p:cNvPr>
            <p:cNvGrpSpPr/>
            <p:nvPr/>
          </p:nvGrpSpPr>
          <p:grpSpPr>
            <a:xfrm>
              <a:off x="3276600" y="3383012"/>
              <a:ext cx="5981125" cy="3093988"/>
              <a:chOff x="3276600" y="3627487"/>
              <a:chExt cx="5981125" cy="3093988"/>
            </a:xfrm>
          </p:grpSpPr>
          <p:grpSp>
            <p:nvGrpSpPr>
              <p:cNvPr id="79" name="Group 78"/>
              <p:cNvGrpSpPr/>
              <p:nvPr/>
            </p:nvGrpSpPr>
            <p:grpSpPr>
              <a:xfrm>
                <a:off x="3276600" y="4049078"/>
                <a:ext cx="5981125" cy="2672397"/>
                <a:chOff x="2797252" y="4076686"/>
                <a:chExt cx="5981125" cy="2672397"/>
              </a:xfrm>
            </p:grpSpPr>
            <p:grpSp>
              <p:nvGrpSpPr>
                <p:cNvPr id="77" name="Group 76"/>
                <p:cNvGrpSpPr/>
                <p:nvPr/>
              </p:nvGrpSpPr>
              <p:grpSpPr>
                <a:xfrm>
                  <a:off x="2797252" y="4076686"/>
                  <a:ext cx="5981125" cy="1569660"/>
                  <a:chOff x="2797252" y="4076686"/>
                  <a:chExt cx="5981125" cy="1569660"/>
                </a:xfrm>
              </p:grpSpPr>
              <p:sp>
                <p:nvSpPr>
                  <p:cNvPr id="9" name="TextBox 8"/>
                  <p:cNvSpPr txBox="1"/>
                  <p:nvPr/>
                </p:nvSpPr>
                <p:spPr>
                  <a:xfrm>
                    <a:off x="2797252" y="4076686"/>
                    <a:ext cx="5981125"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alibri" charset="0"/>
                        <a:ea typeface="ＭＳ Ｐゴシック" charset="0"/>
                      </a:rPr>
                      <a:t>(          ,       )</a:t>
                    </a:r>
                  </a:p>
                </p:txBody>
              </p:sp>
              <p:sp>
                <p:nvSpPr>
                  <p:cNvPr id="31" name="Document 30"/>
                  <p:cNvSpPr/>
                  <p:nvPr/>
                </p:nvSpPr>
                <p:spPr>
                  <a:xfrm>
                    <a:off x="3303767" y="4508468"/>
                    <a:ext cx="2617685" cy="893484"/>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You</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can/</a:t>
                    </a:r>
                    <a:r>
                      <a:rPr kumimoji="0" lang="en-US" sz="1200" b="0" i="0" u="none" strike="noStrike" kern="1200" cap="none" spc="0" normalizeH="0" baseline="0" noProof="0" dirty="0">
                        <a:ln>
                          <a:noFill/>
                        </a:ln>
                        <a:solidFill>
                          <a:srgbClr val="FFC000"/>
                        </a:solidFill>
                        <a:effectLst/>
                        <a:uLnTx/>
                        <a:uFillTx/>
                        <a:latin typeface="Candara"/>
                        <a:ea typeface="+mn-ea"/>
                        <a:cs typeface="+mn-cs"/>
                      </a:rPr>
                      <a:t>AUX</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Keep/</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Google/</a:t>
                    </a:r>
                    <a:r>
                      <a:rPr kumimoji="0" lang="en-US" sz="1200" b="0" i="0" u="none" strike="noStrike" kern="1200" cap="none" spc="0" normalizeH="0" baseline="0" noProof="0" dirty="0">
                        <a:ln>
                          <a:noFill/>
                        </a:ln>
                        <a:solidFill>
                          <a:srgbClr val="FFC000"/>
                        </a:solidFill>
                        <a:effectLst/>
                        <a:uLnTx/>
                        <a:uFillTx/>
                        <a:latin typeface="Candara"/>
                        <a:ea typeface="+mn-ea"/>
                        <a:cs typeface="+mn-cs"/>
                      </a:rPr>
                      <a:t>PROPN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In/</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my/</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office/</a:t>
                    </a:r>
                    <a:r>
                      <a:rPr kumimoji="0" lang="en-US" sz="1200" b="0" i="0" u="none" strike="noStrike" kern="1200" cap="none" spc="0" normalizeH="0" baseline="0" noProof="0" dirty="0">
                        <a:ln>
                          <a:noFill/>
                        </a:ln>
                        <a:solidFill>
                          <a:srgbClr val="FFC000"/>
                        </a:solidFill>
                        <a:effectLst/>
                        <a:uLnTx/>
                        <a:uFillTx/>
                        <a:latin typeface="Candara"/>
                        <a:ea typeface="+mn-ea"/>
                        <a:cs typeface="+mn-cs"/>
                      </a:rPr>
                      <a:t>NOUN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grpSp>
            <p:grpSp>
              <p:nvGrpSpPr>
                <p:cNvPr id="78" name="Group 77"/>
                <p:cNvGrpSpPr/>
                <p:nvPr/>
              </p:nvGrpSpPr>
              <p:grpSpPr>
                <a:xfrm>
                  <a:off x="2797252" y="5179423"/>
                  <a:ext cx="5981125" cy="1569660"/>
                  <a:chOff x="2775986" y="5179423"/>
                  <a:chExt cx="5981125" cy="1569660"/>
                </a:xfrm>
              </p:grpSpPr>
              <p:sp>
                <p:nvSpPr>
                  <p:cNvPr id="76" name="TextBox 75"/>
                  <p:cNvSpPr txBox="1"/>
                  <p:nvPr/>
                </p:nvSpPr>
                <p:spPr>
                  <a:xfrm>
                    <a:off x="2775986" y="5179423"/>
                    <a:ext cx="5981125"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alibri" charset="0"/>
                        <a:ea typeface="ＭＳ Ｐゴシック" charset="0"/>
                      </a:rPr>
                      <a:t>(          ,       )</a:t>
                    </a:r>
                  </a:p>
                </p:txBody>
              </p:sp>
              <p:grpSp>
                <p:nvGrpSpPr>
                  <p:cNvPr id="44" name="Group 43"/>
                  <p:cNvGrpSpPr/>
                  <p:nvPr/>
                </p:nvGrpSpPr>
                <p:grpSpPr>
                  <a:xfrm>
                    <a:off x="3377310" y="5604398"/>
                    <a:ext cx="2617340" cy="873131"/>
                    <a:chOff x="-68021" y="3869947"/>
                    <a:chExt cx="2635294" cy="893484"/>
                  </a:xfrm>
                </p:grpSpPr>
                <p:sp>
                  <p:nvSpPr>
                    <p:cNvPr id="45" name="Document 44"/>
                    <p:cNvSpPr/>
                    <p:nvPr/>
                  </p:nvSpPr>
                  <p:spPr>
                    <a:xfrm>
                      <a:off x="-68021" y="3869947"/>
                      <a:ext cx="2635294" cy="893484"/>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AUX</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PROPN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NOUN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68035" y="4318652"/>
                      <a:ext cx="217639" cy="111540"/>
                    </a:xfrm>
                    <a:prstGeom prst="rect">
                      <a:avLst/>
                    </a:prstGeom>
                  </p:spPr>
                </p:pic>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44840" y="3935344"/>
                      <a:ext cx="94810" cy="169010"/>
                    </a:xfrm>
                    <a:prstGeom prst="rect">
                      <a:avLst/>
                    </a:prstGeom>
                  </p:spPr>
                </p:pic>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14483" y="4326205"/>
                      <a:ext cx="270689" cy="111540"/>
                    </a:xfrm>
                    <a:prstGeom prst="rect">
                      <a:avLst/>
                    </a:prstGeom>
                  </p:spPr>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1081" y="4136209"/>
                      <a:ext cx="220360" cy="111540"/>
                    </a:xfrm>
                    <a:prstGeom prst="rect">
                      <a:avLst/>
                    </a:prstGeom>
                  </p:spPr>
                </p:pic>
                <p:pic>
                  <p:nvPicPr>
                    <p:cNvPr id="50" name="Picture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3317" y="4125331"/>
                      <a:ext cx="179552" cy="111540"/>
                    </a:xfrm>
                    <a:prstGeom prst="rect">
                      <a:avLst/>
                    </a:prstGeom>
                  </p:spPr>
                </p:pic>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2255" y="3926445"/>
                      <a:ext cx="268366" cy="169277"/>
                    </a:xfrm>
                    <a:prstGeom prst="rect">
                      <a:avLst/>
                    </a:prstGeom>
                  </p:spPr>
                </p:pic>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015" y="4316897"/>
                      <a:ext cx="94810" cy="169010"/>
                    </a:xfrm>
                    <a:prstGeom prst="rect">
                      <a:avLst/>
                    </a:prstGeom>
                  </p:spPr>
                </p:pic>
              </p:grpSp>
            </p:grpSp>
          </p:grpSp>
          <p:sp>
            <p:nvSpPr>
              <p:cNvPr id="81" name="Up Arrow 80"/>
              <p:cNvSpPr/>
              <p:nvPr/>
            </p:nvSpPr>
            <p:spPr>
              <a:xfrm rot="18496032">
                <a:off x="5601152" y="3163132"/>
                <a:ext cx="301872" cy="1230581"/>
              </a:xfrm>
              <a:prstGeom prs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7" name="TextBox 6">
              <a:extLst>
                <a:ext uri="{FF2B5EF4-FFF2-40B4-BE49-F238E27FC236}">
                  <a16:creationId xmlns:a16="http://schemas.microsoft.com/office/drawing/2014/main" id="{38D17BE1-9CB2-4662-8C9E-8645ACC5E5D8}"/>
                </a:ext>
              </a:extLst>
            </p:cNvPr>
            <p:cNvSpPr txBox="1"/>
            <p:nvPr/>
          </p:nvSpPr>
          <p:spPr>
            <a:xfrm>
              <a:off x="6147837" y="3429000"/>
              <a:ext cx="2157963" cy="523220"/>
            </a:xfrm>
            <a:prstGeom prst="rect">
              <a:avLst/>
            </a:prstGeom>
            <a:noFill/>
          </p:spPr>
          <p:txBody>
            <a:bodyPr wrap="none" rtlCol="0">
              <a:spAutoFit/>
            </a:bodyPr>
            <a:lstStyle/>
            <a:p>
              <a:r>
                <a:rPr lang="en-US" sz="2800" b="1" dirty="0">
                  <a:solidFill>
                    <a:srgbClr val="92D050"/>
                  </a:solidFill>
                </a:rPr>
                <a:t>training data</a:t>
              </a:r>
            </a:p>
          </p:txBody>
        </p:sp>
      </p:grpSp>
    </p:spTree>
    <p:extLst>
      <p:ext uri="{BB962C8B-B14F-4D97-AF65-F5344CB8AC3E}">
        <p14:creationId xmlns:p14="http://schemas.microsoft.com/office/powerpoint/2010/main" val="56596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1+#ppt_w/2"/>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1+#ppt_w/2"/>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80">
                                          <p:stCondLst>
                                            <p:cond delay="0"/>
                                          </p:stCondLst>
                                        </p:cTn>
                                        <p:tgtEl>
                                          <p:spTgt spid="2"/>
                                        </p:tgtEl>
                                      </p:cBhvr>
                                    </p:animEffect>
                                    <p:anim calcmode="lin" valueType="num">
                                      <p:cBhvr>
                                        <p:cTn id="2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7" dur="26">
                                          <p:stCondLst>
                                            <p:cond delay="650"/>
                                          </p:stCondLst>
                                        </p:cTn>
                                        <p:tgtEl>
                                          <p:spTgt spid="2"/>
                                        </p:tgtEl>
                                      </p:cBhvr>
                                      <p:to x="100000" y="60000"/>
                                    </p:animScale>
                                    <p:animScale>
                                      <p:cBhvr>
                                        <p:cTn id="28" dur="166" decel="50000">
                                          <p:stCondLst>
                                            <p:cond delay="676"/>
                                          </p:stCondLst>
                                        </p:cTn>
                                        <p:tgtEl>
                                          <p:spTgt spid="2"/>
                                        </p:tgtEl>
                                      </p:cBhvr>
                                      <p:to x="100000" y="100000"/>
                                    </p:animScale>
                                    <p:animScale>
                                      <p:cBhvr>
                                        <p:cTn id="29" dur="26">
                                          <p:stCondLst>
                                            <p:cond delay="1312"/>
                                          </p:stCondLst>
                                        </p:cTn>
                                        <p:tgtEl>
                                          <p:spTgt spid="2"/>
                                        </p:tgtEl>
                                      </p:cBhvr>
                                      <p:to x="100000" y="80000"/>
                                    </p:animScale>
                                    <p:animScale>
                                      <p:cBhvr>
                                        <p:cTn id="30" dur="166" decel="50000">
                                          <p:stCondLst>
                                            <p:cond delay="1338"/>
                                          </p:stCondLst>
                                        </p:cTn>
                                        <p:tgtEl>
                                          <p:spTgt spid="2"/>
                                        </p:tgtEl>
                                      </p:cBhvr>
                                      <p:to x="100000" y="100000"/>
                                    </p:animScale>
                                    <p:animScale>
                                      <p:cBhvr>
                                        <p:cTn id="31" dur="26">
                                          <p:stCondLst>
                                            <p:cond delay="1642"/>
                                          </p:stCondLst>
                                        </p:cTn>
                                        <p:tgtEl>
                                          <p:spTgt spid="2"/>
                                        </p:tgtEl>
                                      </p:cBhvr>
                                      <p:to x="100000" y="90000"/>
                                    </p:animScale>
                                    <p:animScale>
                                      <p:cBhvr>
                                        <p:cTn id="32" dur="166" decel="50000">
                                          <p:stCondLst>
                                            <p:cond delay="1668"/>
                                          </p:stCondLst>
                                        </p:cTn>
                                        <p:tgtEl>
                                          <p:spTgt spid="2"/>
                                        </p:tgtEl>
                                      </p:cBhvr>
                                      <p:to x="100000" y="100000"/>
                                    </p:animScale>
                                    <p:animScale>
                                      <p:cBhvr>
                                        <p:cTn id="33" dur="26">
                                          <p:stCondLst>
                                            <p:cond delay="1808"/>
                                          </p:stCondLst>
                                        </p:cTn>
                                        <p:tgtEl>
                                          <p:spTgt spid="2"/>
                                        </p:tgtEl>
                                      </p:cBhvr>
                                      <p:to x="100000" y="95000"/>
                                    </p:animScale>
                                    <p:animScale>
                                      <p:cBhvr>
                                        <p:cTn id="3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79688" y="4091593"/>
            <a:ext cx="1158582" cy="1064279"/>
          </a:xfrm>
          <a:prstGeom prst="rect">
            <a:avLst/>
          </a:prstGeom>
        </p:spPr>
      </p:pic>
      <p:sp>
        <p:nvSpPr>
          <p:cNvPr id="2" name="Title 1"/>
          <p:cNvSpPr>
            <a:spLocks noGrp="1"/>
          </p:cNvSpPr>
          <p:nvPr>
            <p:ph type="title"/>
          </p:nvPr>
        </p:nvSpPr>
        <p:spPr/>
        <p:txBody>
          <a:bodyPr/>
          <a:lstStyle/>
          <a:p>
            <a:r>
              <a:rPr lang="en-US" dirty="0"/>
              <a:t>From Unsupervised to Supervised </a:t>
            </a:r>
          </a:p>
        </p:txBody>
      </p:sp>
      <p:sp>
        <p:nvSpPr>
          <p:cNvPr id="3" name="Content Placeholder 2"/>
          <p:cNvSpPr>
            <a:spLocks noGrp="1"/>
          </p:cNvSpPr>
          <p:nvPr>
            <p:ph idx="1"/>
          </p:nvPr>
        </p:nvSpPr>
        <p:spPr>
          <a:xfrm>
            <a:off x="457199" y="1600200"/>
            <a:ext cx="8476593" cy="4525963"/>
          </a:xfrm>
        </p:spPr>
        <p:txBody>
          <a:bodyPr>
            <a:normAutofit fontScale="92500" lnSpcReduction="10000"/>
          </a:bodyPr>
          <a:lstStyle/>
          <a:p>
            <a:r>
              <a:rPr lang="en-US" dirty="0">
                <a:solidFill>
                  <a:srgbClr val="FFFF00"/>
                </a:solidFill>
              </a:rPr>
              <a:t>Unsupervised method (like EM)</a:t>
            </a:r>
          </a:p>
          <a:p>
            <a:pPr lvl="1"/>
            <a:r>
              <a:rPr lang="en-US" dirty="0"/>
              <a:t>Locally optimal</a:t>
            </a:r>
          </a:p>
          <a:p>
            <a:pPr lvl="1"/>
            <a:r>
              <a:rPr lang="en-US" altLang="zh-CN" dirty="0"/>
              <a:t>Hard to harness</a:t>
            </a:r>
            <a:r>
              <a:rPr lang="zh-CN" altLang="en-US" dirty="0"/>
              <a:t> </a:t>
            </a:r>
            <a:r>
              <a:rPr lang="en-US" altLang="zh-CN" dirty="0"/>
              <a:t>linguistic</a:t>
            </a:r>
            <a:r>
              <a:rPr lang="zh-CN" altLang="en-US" dirty="0"/>
              <a:t> </a:t>
            </a:r>
            <a:r>
              <a:rPr lang="en-US" altLang="zh-CN" dirty="0"/>
              <a:t>knowledge</a:t>
            </a:r>
          </a:p>
          <a:p>
            <a:pPr lvl="1"/>
            <a:r>
              <a:rPr lang="en-US" altLang="zh-CN" dirty="0"/>
              <a:t>Might use the latent variables in the “wrong” way</a:t>
            </a:r>
          </a:p>
          <a:p>
            <a:pPr lvl="2"/>
            <a:r>
              <a:rPr lang="en-US" dirty="0"/>
              <a:t>Won't follow syntactic conventions used by linguists</a:t>
            </a:r>
          </a:p>
          <a:p>
            <a:pPr lvl="2"/>
            <a:r>
              <a:rPr lang="en-US" dirty="0"/>
              <a:t>Might not even model syntax, but other things like topic</a:t>
            </a:r>
          </a:p>
          <a:p>
            <a:r>
              <a:rPr lang="en-US" dirty="0">
                <a:solidFill>
                  <a:srgbClr val="FFFF00"/>
                </a:solidFill>
              </a:rPr>
              <a:t>How about a supervised method?</a:t>
            </a:r>
          </a:p>
          <a:p>
            <a:pPr lvl="1"/>
            <a:r>
              <a:rPr lang="en-US" dirty="0"/>
              <a:t>Globally optimal (if objective is convex) </a:t>
            </a:r>
          </a:p>
          <a:p>
            <a:pPr lvl="1"/>
            <a:r>
              <a:rPr lang="en-US" dirty="0"/>
              <a:t>Allows feature-rich discriminative model</a:t>
            </a:r>
          </a:p>
          <a:p>
            <a:pPr lvl="1"/>
            <a:r>
              <a:rPr lang="en-US" dirty="0"/>
              <a:t>Imitates what it sees in </a:t>
            </a:r>
            <a:r>
              <a:rPr lang="en-US" b="1" dirty="0"/>
              <a:t>supervised training data</a:t>
            </a:r>
          </a:p>
          <a:p>
            <a:pPr lvl="1"/>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21" name="Picture 20" descr="jhu-logo-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3016" y1="53968" x2="43016" y2="53968"/>
                        <a14:foregroundMark x1="49841" y1="55238" x2="49841" y2="55238"/>
                        <a14:foregroundMark x1="57460" y1="54286" x2="57460" y2="54286"/>
                      </a14:backgroundRemoval>
                    </a14:imgEffect>
                  </a14:imgLayer>
                </a14:imgProps>
              </a:ext>
              <a:ext uri="{28A0092B-C50C-407E-A947-70E740481C1C}">
                <a14:useLocalDpi xmlns:a14="http://schemas.microsoft.com/office/drawing/2010/main" val="0"/>
              </a:ext>
            </a:extLst>
          </a:blip>
          <a:stretch>
            <a:fillRect/>
          </a:stretch>
        </p:blipFill>
        <p:spPr>
          <a:xfrm>
            <a:off x="7166776" y="3997464"/>
            <a:ext cx="1367624" cy="1412736"/>
          </a:xfrm>
          <a:prstGeom prst="rect">
            <a:avLst/>
          </a:prstGeom>
        </p:spPr>
      </p:pic>
    </p:spTree>
    <p:extLst>
      <p:ext uri="{BB962C8B-B14F-4D97-AF65-F5344CB8AC3E}">
        <p14:creationId xmlns:p14="http://schemas.microsoft.com/office/powerpoint/2010/main" val="55499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100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DCAA-9E99-4E69-8331-635DC10F709C}"/>
              </a:ext>
            </a:extLst>
          </p:cNvPr>
          <p:cNvSpPr>
            <a:spLocks noGrp="1"/>
          </p:cNvSpPr>
          <p:nvPr>
            <p:ph type="title"/>
          </p:nvPr>
        </p:nvSpPr>
        <p:spPr>
          <a:xfrm>
            <a:off x="457200" y="277813"/>
            <a:ext cx="8229600" cy="1139825"/>
          </a:xfrm>
        </p:spPr>
        <p:txBody>
          <a:bodyPr/>
          <a:lstStyle/>
          <a:p>
            <a:r>
              <a:rPr lang="en-US" dirty="0"/>
              <a:t>Why do we want to uncover structure?</a:t>
            </a:r>
          </a:p>
        </p:txBody>
      </p:sp>
      <p:sp>
        <p:nvSpPr>
          <p:cNvPr id="4" name="Slide Number Placeholder 3">
            <a:extLst>
              <a:ext uri="{FF2B5EF4-FFF2-40B4-BE49-F238E27FC236}">
                <a16:creationId xmlns:a16="http://schemas.microsoft.com/office/drawing/2014/main" id="{14A190C0-1436-48A4-9920-47A65C25BA5B}"/>
              </a:ext>
            </a:extLst>
          </p:cNvPr>
          <p:cNvSpPr>
            <a:spLocks noGrp="1"/>
          </p:cNvSpPr>
          <p:nvPr>
            <p:ph type="sldNum" sz="quarter" idx="11"/>
          </p:nvPr>
        </p:nvSpPr>
        <p:spPr/>
        <p:txBody>
          <a:bodyPr/>
          <a:lstStyle/>
          <a:p>
            <a:fld id="{45E6479D-61A4-4A1E-8A5C-E0AD0600EC22}" type="slidenum">
              <a:rPr lang="en-US" altLang="en-US" smtClean="0">
                <a:solidFill>
                  <a:srgbClr val="000000"/>
                </a:solidFill>
              </a:rPr>
              <a:pPr/>
              <a:t>4</a:t>
            </a:fld>
            <a:endParaRPr lang="en-US" altLang="en-US">
              <a:solidFill>
                <a:srgbClr val="000000"/>
              </a:solidFill>
            </a:endParaRPr>
          </a:p>
        </p:txBody>
      </p:sp>
      <p:sp>
        <p:nvSpPr>
          <p:cNvPr id="123" name="Rectangle 122">
            <a:extLst>
              <a:ext uri="{FF2B5EF4-FFF2-40B4-BE49-F238E27FC236}">
                <a16:creationId xmlns:a16="http://schemas.microsoft.com/office/drawing/2014/main" id="{1FB189E7-531A-47B9-9520-C989932AC157}"/>
              </a:ext>
            </a:extLst>
          </p:cNvPr>
          <p:cNvSpPr/>
          <p:nvPr/>
        </p:nvSpPr>
        <p:spPr>
          <a:xfrm>
            <a:off x="685800" y="5558135"/>
            <a:ext cx="8305800" cy="461665"/>
          </a:xfrm>
          <a:prstGeom prst="rect">
            <a:avLst/>
          </a:prstGeom>
        </p:spPr>
        <p:txBody>
          <a:bodyPr wrap="square">
            <a:spAutoFit/>
          </a:bodyPr>
          <a:lstStyle/>
          <a:p>
            <a:pPr lvl="0" algn="l">
              <a:buClr>
                <a:srgbClr val="CC9900"/>
              </a:buClr>
            </a:pPr>
            <a:r>
              <a:rPr lang="en-US" sz="2400" b="1" kern="0" dirty="0">
                <a:solidFill>
                  <a:srgbClr val="FF0000"/>
                </a:solidFill>
                <a:latin typeface="Courier New" panose="02070309020205020404" pitchFamily="49" charset="0"/>
                <a:cs typeface="Courier New" panose="02070309020205020404" pitchFamily="49" charset="0"/>
              </a:rPr>
              <a:t>the chief ’s resign -</a:t>
            </a:r>
            <a:r>
              <a:rPr lang="en-US" sz="2400" b="1" kern="0" dirty="0" err="1">
                <a:solidFill>
                  <a:srgbClr val="FF0000"/>
                </a:solidFill>
                <a:latin typeface="Courier New" panose="02070309020205020404" pitchFamily="49" charset="0"/>
                <a:cs typeface="Courier New" panose="02070309020205020404" pitchFamily="49" charset="0"/>
              </a:rPr>
              <a:t>ation</a:t>
            </a:r>
            <a:r>
              <a:rPr lang="en-US" sz="2400" b="1" kern="0" dirty="0">
                <a:solidFill>
                  <a:srgbClr val="FF0000"/>
                </a:solidFill>
                <a:latin typeface="Courier New" panose="02070309020205020404" pitchFamily="49" charset="0"/>
                <a:cs typeface="Courier New" panose="02070309020205020404" pitchFamily="49" charset="0"/>
              </a:rPr>
              <a:t> was surprise -</a:t>
            </a:r>
            <a:r>
              <a:rPr lang="en-US" sz="2400" b="1" kern="0" dirty="0" err="1">
                <a:solidFill>
                  <a:srgbClr val="FF0000"/>
                </a:solidFill>
                <a:latin typeface="Courier New" panose="02070309020205020404" pitchFamily="49" charset="0"/>
                <a:cs typeface="Courier New" panose="02070309020205020404" pitchFamily="49" charset="0"/>
              </a:rPr>
              <a:t>ing</a:t>
            </a:r>
            <a:endParaRPr lang="en-US" sz="3000" b="1" kern="0" dirty="0">
              <a:solidFill>
                <a:srgbClr val="FF0000"/>
              </a:solidFill>
              <a:latin typeface="Arial"/>
              <a:cs typeface="Arial"/>
            </a:endParaRPr>
          </a:p>
        </p:txBody>
      </p:sp>
      <p:sp>
        <p:nvSpPr>
          <p:cNvPr id="200" name="Rectangle 199">
            <a:extLst>
              <a:ext uri="{FF2B5EF4-FFF2-40B4-BE49-F238E27FC236}">
                <a16:creationId xmlns:a16="http://schemas.microsoft.com/office/drawing/2014/main" id="{76224B33-C031-4AAA-A950-7545D05D262A}"/>
              </a:ext>
            </a:extLst>
          </p:cNvPr>
          <p:cNvSpPr/>
          <p:nvPr/>
        </p:nvSpPr>
        <p:spPr>
          <a:xfrm>
            <a:off x="1524000" y="5162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NOUN</a:t>
            </a:r>
            <a:endParaRPr lang="en-US" sz="1800" dirty="0">
              <a:solidFill>
                <a:srgbClr val="0070C0"/>
              </a:solidFill>
            </a:endParaRPr>
          </a:p>
        </p:txBody>
      </p:sp>
      <p:sp>
        <p:nvSpPr>
          <p:cNvPr id="201" name="Rectangle 200">
            <a:extLst>
              <a:ext uri="{FF2B5EF4-FFF2-40B4-BE49-F238E27FC236}">
                <a16:creationId xmlns:a16="http://schemas.microsoft.com/office/drawing/2014/main" id="{01C40E85-0095-4F11-BEE9-781DEACE3482}"/>
              </a:ext>
            </a:extLst>
          </p:cNvPr>
          <p:cNvSpPr/>
          <p:nvPr/>
        </p:nvSpPr>
        <p:spPr>
          <a:xfrm>
            <a:off x="3314581" y="5162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VERB</a:t>
            </a:r>
            <a:endParaRPr lang="en-US" sz="1800" dirty="0">
              <a:solidFill>
                <a:srgbClr val="0070C0"/>
              </a:solidFill>
            </a:endParaRPr>
          </a:p>
        </p:txBody>
      </p:sp>
      <p:sp>
        <p:nvSpPr>
          <p:cNvPr id="204" name="Rectangle 203">
            <a:extLst>
              <a:ext uri="{FF2B5EF4-FFF2-40B4-BE49-F238E27FC236}">
                <a16:creationId xmlns:a16="http://schemas.microsoft.com/office/drawing/2014/main" id="{AFE2189D-9DBC-4D9D-9396-D7C2C58239A6}"/>
              </a:ext>
            </a:extLst>
          </p:cNvPr>
          <p:cNvSpPr/>
          <p:nvPr/>
        </p:nvSpPr>
        <p:spPr>
          <a:xfrm>
            <a:off x="6758866" y="5162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VERB</a:t>
            </a:r>
            <a:endParaRPr lang="en-US" sz="1800" dirty="0">
              <a:solidFill>
                <a:srgbClr val="0070C0"/>
              </a:solidFill>
            </a:endParaRPr>
          </a:p>
        </p:txBody>
      </p:sp>
      <p:grpSp>
        <p:nvGrpSpPr>
          <p:cNvPr id="234" name="Group 233">
            <a:extLst>
              <a:ext uri="{FF2B5EF4-FFF2-40B4-BE49-F238E27FC236}">
                <a16:creationId xmlns:a16="http://schemas.microsoft.com/office/drawing/2014/main" id="{18218264-8DF2-4233-8D25-3B05A5E05319}"/>
              </a:ext>
            </a:extLst>
          </p:cNvPr>
          <p:cNvGrpSpPr/>
          <p:nvPr/>
        </p:nvGrpSpPr>
        <p:grpSpPr>
          <a:xfrm>
            <a:off x="755783" y="4533780"/>
            <a:ext cx="1153699" cy="1024355"/>
            <a:chOff x="755783" y="4400490"/>
            <a:chExt cx="1153699" cy="1024355"/>
          </a:xfrm>
        </p:grpSpPr>
        <p:sp>
          <p:nvSpPr>
            <p:cNvPr id="199" name="Rectangle 198">
              <a:extLst>
                <a:ext uri="{FF2B5EF4-FFF2-40B4-BE49-F238E27FC236}">
                  <a16:creationId xmlns:a16="http://schemas.microsoft.com/office/drawing/2014/main" id="{4DEC306D-D49C-48F1-89E2-0D227BABA5AA}"/>
                </a:ext>
              </a:extLst>
            </p:cNvPr>
            <p:cNvSpPr/>
            <p:nvPr/>
          </p:nvSpPr>
          <p:spPr>
            <a:xfrm>
              <a:off x="755783" y="5024735"/>
              <a:ext cx="646331"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DET</a:t>
              </a:r>
              <a:endParaRPr lang="en-US" sz="1800" dirty="0">
                <a:solidFill>
                  <a:srgbClr val="0070C0"/>
                </a:solidFill>
              </a:endParaRPr>
            </a:p>
          </p:txBody>
        </p:sp>
        <p:grpSp>
          <p:nvGrpSpPr>
            <p:cNvPr id="233" name="Group 232">
              <a:extLst>
                <a:ext uri="{FF2B5EF4-FFF2-40B4-BE49-F238E27FC236}">
                  <a16:creationId xmlns:a16="http://schemas.microsoft.com/office/drawing/2014/main" id="{993CF306-F799-4906-B3D1-934E9F7EB006}"/>
                </a:ext>
              </a:extLst>
            </p:cNvPr>
            <p:cNvGrpSpPr/>
            <p:nvPr/>
          </p:nvGrpSpPr>
          <p:grpSpPr>
            <a:xfrm>
              <a:off x="1116106" y="4400490"/>
              <a:ext cx="793376" cy="660086"/>
              <a:chOff x="1116106" y="4400490"/>
              <a:chExt cx="793376" cy="660086"/>
            </a:xfrm>
          </p:grpSpPr>
          <p:sp>
            <p:nvSpPr>
              <p:cNvPr id="208" name="Freeform: Shape 207">
                <a:extLst>
                  <a:ext uri="{FF2B5EF4-FFF2-40B4-BE49-F238E27FC236}">
                    <a16:creationId xmlns:a16="http://schemas.microsoft.com/office/drawing/2014/main" id="{CAACB837-30A9-4C9C-939F-59A3778CA223}"/>
                  </a:ext>
                </a:extLst>
              </p:cNvPr>
              <p:cNvSpPr/>
              <p:nvPr/>
            </p:nvSpPr>
            <p:spPr>
              <a:xfrm>
                <a:off x="1116106" y="4750178"/>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09" name="Rectangle 208">
                <a:extLst>
                  <a:ext uri="{FF2B5EF4-FFF2-40B4-BE49-F238E27FC236}">
                    <a16:creationId xmlns:a16="http://schemas.microsoft.com/office/drawing/2014/main" id="{0386A7B8-452D-4ACF-B486-3BCB591BB3E8}"/>
                  </a:ext>
                </a:extLst>
              </p:cNvPr>
              <p:cNvSpPr/>
              <p:nvPr/>
            </p:nvSpPr>
            <p:spPr>
              <a:xfrm>
                <a:off x="1219200" y="4400490"/>
                <a:ext cx="646331" cy="400110"/>
              </a:xfrm>
              <a:prstGeom prst="rect">
                <a:avLst/>
              </a:prstGeom>
            </p:spPr>
            <p:txBody>
              <a:bodyPr wrap="none">
                <a:spAutoFit/>
              </a:bodyPr>
              <a:lstStyle/>
              <a:p>
                <a:r>
                  <a:rPr lang="en-US" b="1" kern="0" dirty="0" err="1">
                    <a:solidFill>
                      <a:srgbClr val="0070C0"/>
                    </a:solidFill>
                    <a:latin typeface="Courier New" panose="02070309020205020404" pitchFamily="49" charset="0"/>
                    <a:cs typeface="Courier New" panose="02070309020205020404" pitchFamily="49" charset="0"/>
                  </a:rPr>
                  <a:t>det</a:t>
                </a:r>
                <a:endParaRPr lang="en-US" sz="1800" dirty="0">
                  <a:solidFill>
                    <a:srgbClr val="0070C0"/>
                  </a:solidFill>
                </a:endParaRPr>
              </a:p>
            </p:txBody>
          </p:sp>
        </p:grpSp>
      </p:grpSp>
      <p:grpSp>
        <p:nvGrpSpPr>
          <p:cNvPr id="232" name="Group 231">
            <a:extLst>
              <a:ext uri="{FF2B5EF4-FFF2-40B4-BE49-F238E27FC236}">
                <a16:creationId xmlns:a16="http://schemas.microsoft.com/office/drawing/2014/main" id="{69FF39E2-3DF1-48EF-9FE4-1C992E5817D5}"/>
              </a:ext>
            </a:extLst>
          </p:cNvPr>
          <p:cNvGrpSpPr/>
          <p:nvPr/>
        </p:nvGrpSpPr>
        <p:grpSpPr>
          <a:xfrm>
            <a:off x="2030506" y="4076580"/>
            <a:ext cx="1658470" cy="1091508"/>
            <a:chOff x="2030506" y="3943290"/>
            <a:chExt cx="1658470" cy="1091508"/>
          </a:xfrm>
        </p:grpSpPr>
        <p:sp>
          <p:nvSpPr>
            <p:cNvPr id="210" name="Freeform: Shape 209">
              <a:extLst>
                <a:ext uri="{FF2B5EF4-FFF2-40B4-BE49-F238E27FC236}">
                  <a16:creationId xmlns:a16="http://schemas.microsoft.com/office/drawing/2014/main" id="{D651B8D8-9ECF-4243-98AC-8E00B081CCFD}"/>
                </a:ext>
              </a:extLst>
            </p:cNvPr>
            <p:cNvSpPr/>
            <p:nvPr/>
          </p:nvSpPr>
          <p:spPr>
            <a:xfrm>
              <a:off x="2030506" y="4225291"/>
              <a:ext cx="1658470" cy="809507"/>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11" name="Rectangle 210">
              <a:extLst>
                <a:ext uri="{FF2B5EF4-FFF2-40B4-BE49-F238E27FC236}">
                  <a16:creationId xmlns:a16="http://schemas.microsoft.com/office/drawing/2014/main" id="{D03896E3-A459-41E7-962B-67ADBAEFF64A}"/>
                </a:ext>
              </a:extLst>
            </p:cNvPr>
            <p:cNvSpPr/>
            <p:nvPr/>
          </p:nvSpPr>
          <p:spPr>
            <a:xfrm>
              <a:off x="2361456" y="3943290"/>
              <a:ext cx="954107" cy="400110"/>
            </a:xfrm>
            <a:prstGeom prst="rect">
              <a:avLst/>
            </a:prstGeom>
          </p:spPr>
          <p:txBody>
            <a:bodyPr wrap="none">
              <a:spAutoFit/>
            </a:bodyPr>
            <a:lstStyle/>
            <a:p>
              <a:r>
                <a:rPr lang="en-US" b="1" kern="0" dirty="0" err="1">
                  <a:solidFill>
                    <a:srgbClr val="0070C0"/>
                  </a:solidFill>
                  <a:latin typeface="Courier New" panose="02070309020205020404" pitchFamily="49" charset="0"/>
                  <a:cs typeface="Courier New" panose="02070309020205020404" pitchFamily="49" charset="0"/>
                </a:rPr>
                <a:t>nsubj</a:t>
              </a:r>
              <a:endParaRPr lang="en-US" sz="1800" dirty="0">
                <a:solidFill>
                  <a:srgbClr val="0070C0"/>
                </a:solidFill>
              </a:endParaRPr>
            </a:p>
          </p:txBody>
        </p:sp>
      </p:grpSp>
      <p:grpSp>
        <p:nvGrpSpPr>
          <p:cNvPr id="235" name="Group 234">
            <a:extLst>
              <a:ext uri="{FF2B5EF4-FFF2-40B4-BE49-F238E27FC236}">
                <a16:creationId xmlns:a16="http://schemas.microsoft.com/office/drawing/2014/main" id="{2F9C62CB-0386-4A82-9E64-C488C9F4AF37}"/>
              </a:ext>
            </a:extLst>
          </p:cNvPr>
          <p:cNvGrpSpPr/>
          <p:nvPr/>
        </p:nvGrpSpPr>
        <p:grpSpPr>
          <a:xfrm>
            <a:off x="2133600" y="4686180"/>
            <a:ext cx="1158288" cy="876420"/>
            <a:chOff x="2133600" y="4552890"/>
            <a:chExt cx="1158288" cy="876420"/>
          </a:xfrm>
        </p:grpSpPr>
        <p:sp>
          <p:nvSpPr>
            <p:cNvPr id="203" name="Rectangle 202">
              <a:extLst>
                <a:ext uri="{FF2B5EF4-FFF2-40B4-BE49-F238E27FC236}">
                  <a16:creationId xmlns:a16="http://schemas.microsoft.com/office/drawing/2014/main" id="{5870C066-B897-4E0C-AE0D-F2DE0F75BA9B}"/>
                </a:ext>
              </a:extLst>
            </p:cNvPr>
            <p:cNvSpPr/>
            <p:nvPr/>
          </p:nvSpPr>
          <p:spPr>
            <a:xfrm>
              <a:off x="2491669" y="502920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PART</a:t>
              </a:r>
              <a:endParaRPr lang="en-US" dirty="0">
                <a:solidFill>
                  <a:srgbClr val="0070C0"/>
                </a:solidFill>
              </a:endParaRPr>
            </a:p>
          </p:txBody>
        </p:sp>
        <p:grpSp>
          <p:nvGrpSpPr>
            <p:cNvPr id="216" name="Group 215">
              <a:extLst>
                <a:ext uri="{FF2B5EF4-FFF2-40B4-BE49-F238E27FC236}">
                  <a16:creationId xmlns:a16="http://schemas.microsoft.com/office/drawing/2014/main" id="{82E04E90-544C-4343-A410-2B2394EC1E21}"/>
                </a:ext>
              </a:extLst>
            </p:cNvPr>
            <p:cNvGrpSpPr/>
            <p:nvPr/>
          </p:nvGrpSpPr>
          <p:grpSpPr>
            <a:xfrm>
              <a:off x="2133600" y="4552890"/>
              <a:ext cx="800219" cy="552510"/>
              <a:chOff x="2133600" y="4400490"/>
              <a:chExt cx="800219" cy="552510"/>
            </a:xfrm>
          </p:grpSpPr>
          <p:sp>
            <p:nvSpPr>
              <p:cNvPr id="212" name="Freeform: Shape 211">
                <a:extLst>
                  <a:ext uri="{FF2B5EF4-FFF2-40B4-BE49-F238E27FC236}">
                    <a16:creationId xmlns:a16="http://schemas.microsoft.com/office/drawing/2014/main" id="{2251F117-AD71-404C-9B7E-184D5C79F598}"/>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13" name="Rectangle 212">
                <a:extLst>
                  <a:ext uri="{FF2B5EF4-FFF2-40B4-BE49-F238E27FC236}">
                    <a16:creationId xmlns:a16="http://schemas.microsoft.com/office/drawing/2014/main" id="{1A043127-1D55-46EF-A4E7-E7D634B0E581}"/>
                  </a:ext>
                </a:extLst>
              </p:cNvPr>
              <p:cNvSpPr/>
              <p:nvPr/>
            </p:nvSpPr>
            <p:spPr>
              <a:xfrm>
                <a:off x="2133600" y="4400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case</a:t>
                </a:r>
                <a:endParaRPr lang="en-US" sz="1800" dirty="0">
                  <a:solidFill>
                    <a:srgbClr val="0070C0"/>
                  </a:solidFill>
                </a:endParaRPr>
              </a:p>
            </p:txBody>
          </p:sp>
        </p:grpSp>
      </p:grpSp>
      <p:grpSp>
        <p:nvGrpSpPr>
          <p:cNvPr id="236" name="Group 235">
            <a:extLst>
              <a:ext uri="{FF2B5EF4-FFF2-40B4-BE49-F238E27FC236}">
                <a16:creationId xmlns:a16="http://schemas.microsoft.com/office/drawing/2014/main" id="{9D42F679-8B03-496C-BABD-F169F3E2DB5B}"/>
              </a:ext>
            </a:extLst>
          </p:cNvPr>
          <p:cNvGrpSpPr/>
          <p:nvPr/>
        </p:nvGrpSpPr>
        <p:grpSpPr>
          <a:xfrm>
            <a:off x="4000381" y="4686180"/>
            <a:ext cx="1377016" cy="845642"/>
            <a:chOff x="4000381" y="4552890"/>
            <a:chExt cx="1377016" cy="845642"/>
          </a:xfrm>
        </p:grpSpPr>
        <p:sp>
          <p:nvSpPr>
            <p:cNvPr id="202" name="Rectangle 201">
              <a:extLst>
                <a:ext uri="{FF2B5EF4-FFF2-40B4-BE49-F238E27FC236}">
                  <a16:creationId xmlns:a16="http://schemas.microsoft.com/office/drawing/2014/main" id="{7743B27A-4738-492A-8106-F998B244A453}"/>
                </a:ext>
              </a:extLst>
            </p:cNvPr>
            <p:cNvSpPr/>
            <p:nvPr/>
          </p:nvSpPr>
          <p:spPr>
            <a:xfrm>
              <a:off x="4641297" y="5029200"/>
              <a:ext cx="736100" cy="369332"/>
            </a:xfrm>
            <a:prstGeom prst="rect">
              <a:avLst/>
            </a:prstGeom>
          </p:spPr>
          <p:txBody>
            <a:bodyPr wrap="none">
              <a:spAutoFit/>
            </a:bodyPr>
            <a:lstStyle/>
            <a:p>
              <a:r>
                <a:rPr lang="en-US" sz="1800" b="1" kern="0" dirty="0">
                  <a:solidFill>
                    <a:srgbClr val="0070C0"/>
                  </a:solidFill>
                  <a:latin typeface="Courier New" panose="02070309020205020404" pitchFamily="49" charset="0"/>
                  <a:cs typeface="Courier New" panose="02070309020205020404" pitchFamily="49" charset="0"/>
                </a:rPr>
                <a:t>PART</a:t>
              </a:r>
              <a:endParaRPr lang="en-US" sz="1800" dirty="0">
                <a:solidFill>
                  <a:srgbClr val="0070C0"/>
                </a:solidFill>
              </a:endParaRPr>
            </a:p>
          </p:txBody>
        </p:sp>
        <p:grpSp>
          <p:nvGrpSpPr>
            <p:cNvPr id="217" name="Group 216">
              <a:extLst>
                <a:ext uri="{FF2B5EF4-FFF2-40B4-BE49-F238E27FC236}">
                  <a16:creationId xmlns:a16="http://schemas.microsoft.com/office/drawing/2014/main" id="{941CA9B4-7206-4EE7-B74B-B5298423BA6E}"/>
                </a:ext>
              </a:extLst>
            </p:cNvPr>
            <p:cNvGrpSpPr/>
            <p:nvPr/>
          </p:nvGrpSpPr>
          <p:grpSpPr>
            <a:xfrm>
              <a:off x="4000381" y="4552890"/>
              <a:ext cx="800219" cy="552510"/>
              <a:chOff x="2133600" y="4400490"/>
              <a:chExt cx="800219" cy="552510"/>
            </a:xfrm>
          </p:grpSpPr>
          <p:sp>
            <p:nvSpPr>
              <p:cNvPr id="218" name="Freeform: Shape 217">
                <a:extLst>
                  <a:ext uri="{FF2B5EF4-FFF2-40B4-BE49-F238E27FC236}">
                    <a16:creationId xmlns:a16="http://schemas.microsoft.com/office/drawing/2014/main" id="{52F57798-419E-423B-84D8-99175F9A01D3}"/>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19" name="Rectangle 218">
                <a:extLst>
                  <a:ext uri="{FF2B5EF4-FFF2-40B4-BE49-F238E27FC236}">
                    <a16:creationId xmlns:a16="http://schemas.microsoft.com/office/drawing/2014/main" id="{64EF8954-0F9C-42EC-BA67-7FE60B4753F3}"/>
                  </a:ext>
                </a:extLst>
              </p:cNvPr>
              <p:cNvSpPr/>
              <p:nvPr/>
            </p:nvSpPr>
            <p:spPr>
              <a:xfrm>
                <a:off x="2133600" y="4400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case</a:t>
                </a:r>
                <a:endParaRPr lang="en-US" sz="1800" dirty="0">
                  <a:solidFill>
                    <a:srgbClr val="0070C0"/>
                  </a:solidFill>
                </a:endParaRPr>
              </a:p>
            </p:txBody>
          </p:sp>
        </p:grpSp>
      </p:grpSp>
      <p:grpSp>
        <p:nvGrpSpPr>
          <p:cNvPr id="222" name="Group 221">
            <a:extLst>
              <a:ext uri="{FF2B5EF4-FFF2-40B4-BE49-F238E27FC236}">
                <a16:creationId xmlns:a16="http://schemas.microsoft.com/office/drawing/2014/main" id="{2D38D0BD-3D73-4E22-9324-B33413859AA3}"/>
              </a:ext>
            </a:extLst>
          </p:cNvPr>
          <p:cNvGrpSpPr/>
          <p:nvPr/>
        </p:nvGrpSpPr>
        <p:grpSpPr>
          <a:xfrm>
            <a:off x="3886199" y="4015864"/>
            <a:ext cx="3352801" cy="1222826"/>
            <a:chOff x="5504330" y="3657600"/>
            <a:chExt cx="1658470" cy="1091508"/>
          </a:xfrm>
        </p:grpSpPr>
        <p:sp>
          <p:nvSpPr>
            <p:cNvPr id="220" name="Freeform: Shape 219">
              <a:extLst>
                <a:ext uri="{FF2B5EF4-FFF2-40B4-BE49-F238E27FC236}">
                  <a16:creationId xmlns:a16="http://schemas.microsoft.com/office/drawing/2014/main" id="{B7E512F0-DC32-43DA-B623-31F0510F9646}"/>
                </a:ext>
              </a:extLst>
            </p:cNvPr>
            <p:cNvSpPr/>
            <p:nvPr/>
          </p:nvSpPr>
          <p:spPr>
            <a:xfrm>
              <a:off x="5504330" y="3939601"/>
              <a:ext cx="1658470" cy="809507"/>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dirty="0">
                <a:solidFill>
                  <a:schemeClr val="tx1"/>
                </a:solidFill>
              </a:endParaRPr>
            </a:p>
          </p:txBody>
        </p:sp>
        <p:sp>
          <p:nvSpPr>
            <p:cNvPr id="221" name="Rectangle 220">
              <a:extLst>
                <a:ext uri="{FF2B5EF4-FFF2-40B4-BE49-F238E27FC236}">
                  <a16:creationId xmlns:a16="http://schemas.microsoft.com/office/drawing/2014/main" id="{7DA9A0A7-6473-4113-B761-FFE5590A3767}"/>
                </a:ext>
              </a:extLst>
            </p:cNvPr>
            <p:cNvSpPr/>
            <p:nvPr/>
          </p:nvSpPr>
          <p:spPr>
            <a:xfrm>
              <a:off x="5835280" y="3657600"/>
              <a:ext cx="954107" cy="400110"/>
            </a:xfrm>
            <a:prstGeom prst="rect">
              <a:avLst/>
            </a:prstGeom>
          </p:spPr>
          <p:txBody>
            <a:bodyPr wrap="none">
              <a:spAutoFit/>
            </a:bodyPr>
            <a:lstStyle/>
            <a:p>
              <a:r>
                <a:rPr lang="en-US" b="1" kern="0" dirty="0" err="1">
                  <a:solidFill>
                    <a:srgbClr val="0070C0"/>
                  </a:solidFill>
                  <a:latin typeface="Courier New" panose="02070309020205020404" pitchFamily="49" charset="0"/>
                  <a:cs typeface="Courier New" panose="02070309020205020404" pitchFamily="49" charset="0"/>
                </a:rPr>
                <a:t>nsubj</a:t>
              </a:r>
              <a:endParaRPr lang="en-US" sz="1800" dirty="0">
                <a:solidFill>
                  <a:srgbClr val="0070C0"/>
                </a:solidFill>
              </a:endParaRPr>
            </a:p>
          </p:txBody>
        </p:sp>
      </p:grpSp>
      <p:grpSp>
        <p:nvGrpSpPr>
          <p:cNvPr id="238" name="Group 237">
            <a:extLst>
              <a:ext uri="{FF2B5EF4-FFF2-40B4-BE49-F238E27FC236}">
                <a16:creationId xmlns:a16="http://schemas.microsoft.com/office/drawing/2014/main" id="{217C028C-7B29-457E-B574-3CDB7C4DA772}"/>
              </a:ext>
            </a:extLst>
          </p:cNvPr>
          <p:cNvGrpSpPr/>
          <p:nvPr/>
        </p:nvGrpSpPr>
        <p:grpSpPr>
          <a:xfrm>
            <a:off x="7391400" y="4705290"/>
            <a:ext cx="1486020" cy="857310"/>
            <a:chOff x="7391400" y="4572000"/>
            <a:chExt cx="1486020" cy="857310"/>
          </a:xfrm>
        </p:grpSpPr>
        <p:sp>
          <p:nvSpPr>
            <p:cNvPr id="205" name="Rectangle 204">
              <a:extLst>
                <a:ext uri="{FF2B5EF4-FFF2-40B4-BE49-F238E27FC236}">
                  <a16:creationId xmlns:a16="http://schemas.microsoft.com/office/drawing/2014/main" id="{20A525DE-E7CB-4115-8F48-F9E218EA2EA6}"/>
                </a:ext>
              </a:extLst>
            </p:cNvPr>
            <p:cNvSpPr/>
            <p:nvPr/>
          </p:nvSpPr>
          <p:spPr>
            <a:xfrm>
              <a:off x="8077201" y="502920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PART</a:t>
              </a:r>
              <a:endParaRPr lang="en-US" dirty="0">
                <a:solidFill>
                  <a:srgbClr val="0070C0"/>
                </a:solidFill>
              </a:endParaRPr>
            </a:p>
          </p:txBody>
        </p:sp>
        <p:grpSp>
          <p:nvGrpSpPr>
            <p:cNvPr id="225" name="Group 224">
              <a:extLst>
                <a:ext uri="{FF2B5EF4-FFF2-40B4-BE49-F238E27FC236}">
                  <a16:creationId xmlns:a16="http://schemas.microsoft.com/office/drawing/2014/main" id="{F8CCCF4C-67B2-4C2D-8FE9-546471E032BC}"/>
                </a:ext>
              </a:extLst>
            </p:cNvPr>
            <p:cNvGrpSpPr/>
            <p:nvPr/>
          </p:nvGrpSpPr>
          <p:grpSpPr>
            <a:xfrm>
              <a:off x="7391400" y="4572000"/>
              <a:ext cx="800219" cy="552510"/>
              <a:chOff x="2133600" y="4400490"/>
              <a:chExt cx="800219" cy="552510"/>
            </a:xfrm>
          </p:grpSpPr>
          <p:sp>
            <p:nvSpPr>
              <p:cNvPr id="226" name="Freeform: Shape 225">
                <a:extLst>
                  <a:ext uri="{FF2B5EF4-FFF2-40B4-BE49-F238E27FC236}">
                    <a16:creationId xmlns:a16="http://schemas.microsoft.com/office/drawing/2014/main" id="{0270A262-ED5E-4A1E-82F4-DFD16B0F6A30}"/>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27" name="Rectangle 226">
                <a:extLst>
                  <a:ext uri="{FF2B5EF4-FFF2-40B4-BE49-F238E27FC236}">
                    <a16:creationId xmlns:a16="http://schemas.microsoft.com/office/drawing/2014/main" id="{39321851-D759-45A8-8A69-991F77DAE19C}"/>
                  </a:ext>
                </a:extLst>
              </p:cNvPr>
              <p:cNvSpPr/>
              <p:nvPr/>
            </p:nvSpPr>
            <p:spPr>
              <a:xfrm>
                <a:off x="2133600" y="4400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case</a:t>
                </a:r>
                <a:endParaRPr lang="en-US" sz="1800" dirty="0">
                  <a:solidFill>
                    <a:srgbClr val="0070C0"/>
                  </a:solidFill>
                </a:endParaRPr>
              </a:p>
            </p:txBody>
          </p:sp>
        </p:grpSp>
      </p:grpSp>
      <p:grpSp>
        <p:nvGrpSpPr>
          <p:cNvPr id="237" name="Group 236">
            <a:extLst>
              <a:ext uri="{FF2B5EF4-FFF2-40B4-BE49-F238E27FC236}">
                <a16:creationId xmlns:a16="http://schemas.microsoft.com/office/drawing/2014/main" id="{B79EDE19-DE3E-4EE4-83FE-48FF33ECEF32}"/>
              </a:ext>
            </a:extLst>
          </p:cNvPr>
          <p:cNvGrpSpPr/>
          <p:nvPr/>
        </p:nvGrpSpPr>
        <p:grpSpPr>
          <a:xfrm>
            <a:off x="5588501" y="4552890"/>
            <a:ext cx="1345699" cy="990600"/>
            <a:chOff x="5588501" y="4419600"/>
            <a:chExt cx="1345699" cy="990600"/>
          </a:xfrm>
        </p:grpSpPr>
        <p:sp>
          <p:nvSpPr>
            <p:cNvPr id="214" name="Rectangle 213">
              <a:extLst>
                <a:ext uri="{FF2B5EF4-FFF2-40B4-BE49-F238E27FC236}">
                  <a16:creationId xmlns:a16="http://schemas.microsoft.com/office/drawing/2014/main" id="{619CFAB8-50BC-4A98-A676-7C30CFD5F71E}"/>
                </a:ext>
              </a:extLst>
            </p:cNvPr>
            <p:cNvSpPr/>
            <p:nvPr/>
          </p:nvSpPr>
          <p:spPr>
            <a:xfrm>
              <a:off x="5588501" y="5040868"/>
              <a:ext cx="736100" cy="369332"/>
            </a:xfrm>
            <a:prstGeom prst="rect">
              <a:avLst/>
            </a:prstGeom>
          </p:spPr>
          <p:txBody>
            <a:bodyPr wrap="none">
              <a:spAutoFit/>
            </a:bodyPr>
            <a:lstStyle/>
            <a:p>
              <a:r>
                <a:rPr lang="en-US" sz="1800" b="1" kern="0" dirty="0">
                  <a:solidFill>
                    <a:srgbClr val="0070C0"/>
                  </a:solidFill>
                  <a:latin typeface="Courier New" panose="02070309020205020404" pitchFamily="49" charset="0"/>
                  <a:cs typeface="Courier New" panose="02070309020205020404" pitchFamily="49" charset="0"/>
                </a:rPr>
                <a:t>VERB</a:t>
              </a:r>
              <a:endParaRPr lang="en-US" sz="1800" dirty="0">
                <a:solidFill>
                  <a:srgbClr val="0070C0"/>
                </a:solidFill>
              </a:endParaRPr>
            </a:p>
          </p:txBody>
        </p:sp>
        <p:sp>
          <p:nvSpPr>
            <p:cNvPr id="229" name="Freeform: Shape 228">
              <a:extLst>
                <a:ext uri="{FF2B5EF4-FFF2-40B4-BE49-F238E27FC236}">
                  <a16:creationId xmlns:a16="http://schemas.microsoft.com/office/drawing/2014/main" id="{740CA5B0-E0D4-405F-9CD4-57B5891C2B6D}"/>
                </a:ext>
              </a:extLst>
            </p:cNvPr>
            <p:cNvSpPr/>
            <p:nvPr/>
          </p:nvSpPr>
          <p:spPr>
            <a:xfrm>
              <a:off x="6140824" y="4769288"/>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30" name="Rectangle 229">
              <a:extLst>
                <a:ext uri="{FF2B5EF4-FFF2-40B4-BE49-F238E27FC236}">
                  <a16:creationId xmlns:a16="http://schemas.microsoft.com/office/drawing/2014/main" id="{DF12D7C7-C2B2-4752-A6EC-63770F4ABA07}"/>
                </a:ext>
              </a:extLst>
            </p:cNvPr>
            <p:cNvSpPr/>
            <p:nvPr/>
          </p:nvSpPr>
          <p:spPr>
            <a:xfrm>
              <a:off x="6243918" y="4419600"/>
              <a:ext cx="646331"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cop</a:t>
              </a:r>
              <a:endParaRPr lang="en-US" sz="1800" dirty="0">
                <a:solidFill>
                  <a:srgbClr val="0070C0"/>
                </a:solidFill>
              </a:endParaRPr>
            </a:p>
          </p:txBody>
        </p:sp>
      </p:grpSp>
      <p:sp>
        <p:nvSpPr>
          <p:cNvPr id="6" name="Content Placeholder 5">
            <a:extLst>
              <a:ext uri="{FF2B5EF4-FFF2-40B4-BE49-F238E27FC236}">
                <a16:creationId xmlns:a16="http://schemas.microsoft.com/office/drawing/2014/main" id="{6FEDF6DD-9ECA-4973-B434-8B25D658DE3D}"/>
              </a:ext>
            </a:extLst>
          </p:cNvPr>
          <p:cNvSpPr>
            <a:spLocks noGrp="1"/>
          </p:cNvSpPr>
          <p:nvPr>
            <p:ph idx="1"/>
          </p:nvPr>
        </p:nvSpPr>
        <p:spPr>
          <a:xfrm>
            <a:off x="457200" y="1238212"/>
            <a:ext cx="8534400" cy="4530725"/>
          </a:xfrm>
        </p:spPr>
        <p:txBody>
          <a:bodyPr/>
          <a:lstStyle/>
          <a:p>
            <a:r>
              <a:rPr lang="en-US" dirty="0"/>
              <a:t>Should help relate sentences to meanings</a:t>
            </a:r>
          </a:p>
          <a:p>
            <a:pPr lvl="1"/>
            <a:r>
              <a:rPr lang="en-US" dirty="0"/>
              <a:t>MT, IE, sentiment, summarization, entailment, …</a:t>
            </a:r>
            <a:br>
              <a:rPr lang="en-US" dirty="0"/>
            </a:br>
            <a:endParaRPr lang="en-US" dirty="0"/>
          </a:p>
          <a:p>
            <a:pPr lvl="1"/>
            <a:r>
              <a:rPr lang="en-US" dirty="0">
                <a:solidFill>
                  <a:srgbClr val="FF0000"/>
                </a:solidFill>
              </a:rPr>
              <a:t>sentence</a:t>
            </a:r>
            <a:r>
              <a:rPr lang="en-US" dirty="0"/>
              <a:t> is a serialization of part of speaker’s mind</a:t>
            </a:r>
          </a:p>
          <a:p>
            <a:pPr lvl="1"/>
            <a:r>
              <a:rPr lang="en-US" dirty="0">
                <a:solidFill>
                  <a:srgbClr val="0070C0"/>
                </a:solidFill>
              </a:rPr>
              <a:t>tree</a:t>
            </a:r>
            <a:r>
              <a:rPr lang="en-US" dirty="0"/>
              <a:t> is a partial record of the serialization process</a:t>
            </a:r>
          </a:p>
        </p:txBody>
      </p:sp>
    </p:spTree>
    <p:extLst>
      <p:ext uri="{BB962C8B-B14F-4D97-AF65-F5344CB8AC3E}">
        <p14:creationId xmlns:p14="http://schemas.microsoft.com/office/powerpoint/2010/main" val="104915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F548-72E5-43C0-9872-8E310168F60B}"/>
              </a:ext>
            </a:extLst>
          </p:cNvPr>
          <p:cNvSpPr>
            <a:spLocks noGrp="1"/>
          </p:cNvSpPr>
          <p:nvPr>
            <p:ph type="title"/>
          </p:nvPr>
        </p:nvSpPr>
        <p:spPr>
          <a:xfrm>
            <a:off x="457200" y="277813"/>
            <a:ext cx="8686800" cy="1139825"/>
          </a:xfrm>
        </p:spPr>
        <p:txBody>
          <a:bodyPr/>
          <a:lstStyle/>
          <a:p>
            <a:r>
              <a:rPr lang="en-US" dirty="0"/>
              <a:t>How can we recover linguists’ structure?</a:t>
            </a:r>
          </a:p>
        </p:txBody>
      </p:sp>
      <p:sp>
        <p:nvSpPr>
          <p:cNvPr id="4" name="Slide Number Placeholder 3">
            <a:extLst>
              <a:ext uri="{FF2B5EF4-FFF2-40B4-BE49-F238E27FC236}">
                <a16:creationId xmlns:a16="http://schemas.microsoft.com/office/drawing/2014/main" id="{81525C57-CD23-4A1B-B880-2FA56BA37259}"/>
              </a:ext>
            </a:extLst>
          </p:cNvPr>
          <p:cNvSpPr>
            <a:spLocks noGrp="1"/>
          </p:cNvSpPr>
          <p:nvPr>
            <p:ph type="sldNum" sz="quarter" idx="11"/>
          </p:nvPr>
        </p:nvSpPr>
        <p:spPr>
          <a:xfrm>
            <a:off x="8001000" y="6094179"/>
            <a:ext cx="685800" cy="457200"/>
          </a:xfrm>
        </p:spPr>
        <p:txBody>
          <a:bodyPr/>
          <a:lstStyle/>
          <a:p>
            <a:fld id="{45E6479D-61A4-4A1E-8A5C-E0AD0600EC22}" type="slidenum">
              <a:rPr lang="en-US" altLang="en-US" smtClean="0">
                <a:solidFill>
                  <a:srgbClr val="000000"/>
                </a:solidFill>
              </a:rPr>
              <a:pPr/>
              <a:t>40</a:t>
            </a:fld>
            <a:endParaRPr lang="en-US" altLang="en-US">
              <a:solidFill>
                <a:srgbClr val="000000"/>
              </a:solidFill>
            </a:endParaRPr>
          </a:p>
        </p:txBody>
      </p:sp>
      <p:sp>
        <p:nvSpPr>
          <p:cNvPr id="5" name="Arrow: Left-Right 4">
            <a:extLst>
              <a:ext uri="{FF2B5EF4-FFF2-40B4-BE49-F238E27FC236}">
                <a16:creationId xmlns:a16="http://schemas.microsoft.com/office/drawing/2014/main" id="{F9A29E98-D2B4-42C3-A5B1-85DBDFA5C50B}"/>
              </a:ext>
            </a:extLst>
          </p:cNvPr>
          <p:cNvSpPr/>
          <p:nvPr/>
        </p:nvSpPr>
        <p:spPr>
          <a:xfrm>
            <a:off x="1600200" y="2669941"/>
            <a:ext cx="59436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FEF6D2-7650-42F2-A67B-310451AACE2E}"/>
              </a:ext>
            </a:extLst>
          </p:cNvPr>
          <p:cNvSpPr txBox="1"/>
          <p:nvPr/>
        </p:nvSpPr>
        <p:spPr>
          <a:xfrm>
            <a:off x="299762" y="1639634"/>
            <a:ext cx="2448491" cy="954107"/>
          </a:xfrm>
          <a:prstGeom prst="rect">
            <a:avLst/>
          </a:prstGeom>
          <a:noFill/>
        </p:spPr>
        <p:txBody>
          <a:bodyPr wrap="none" rtlCol="0">
            <a:spAutoFit/>
          </a:bodyPr>
          <a:lstStyle/>
          <a:p>
            <a:r>
              <a:rPr lang="en-US" sz="2800" dirty="0">
                <a:solidFill>
                  <a:schemeClr val="accent1">
                    <a:lumMod val="75000"/>
                  </a:schemeClr>
                </a:solidFill>
              </a:rPr>
              <a:t>Trust linguists’ </a:t>
            </a:r>
            <a:br>
              <a:rPr lang="en-US" sz="2800" dirty="0">
                <a:solidFill>
                  <a:schemeClr val="accent1">
                    <a:lumMod val="75000"/>
                  </a:schemeClr>
                </a:solidFill>
              </a:rPr>
            </a:br>
            <a:r>
              <a:rPr lang="en-US" sz="2800" dirty="0">
                <a:solidFill>
                  <a:schemeClr val="accent1">
                    <a:lumMod val="75000"/>
                  </a:schemeClr>
                </a:solidFill>
              </a:rPr>
              <a:t>theory</a:t>
            </a:r>
          </a:p>
        </p:txBody>
      </p:sp>
      <p:sp>
        <p:nvSpPr>
          <p:cNvPr id="7" name="TextBox 6">
            <a:extLst>
              <a:ext uri="{FF2B5EF4-FFF2-40B4-BE49-F238E27FC236}">
                <a16:creationId xmlns:a16="http://schemas.microsoft.com/office/drawing/2014/main" id="{7F647A16-D786-4AFF-905E-6671F4E00329}"/>
              </a:ext>
            </a:extLst>
          </p:cNvPr>
          <p:cNvSpPr txBox="1"/>
          <p:nvPr/>
        </p:nvSpPr>
        <p:spPr>
          <a:xfrm>
            <a:off x="6313454" y="1639634"/>
            <a:ext cx="2448491" cy="954107"/>
          </a:xfrm>
          <a:prstGeom prst="rect">
            <a:avLst/>
          </a:prstGeom>
          <a:noFill/>
        </p:spPr>
        <p:txBody>
          <a:bodyPr wrap="none" rtlCol="0">
            <a:spAutoFit/>
          </a:bodyPr>
          <a:lstStyle/>
          <a:p>
            <a:r>
              <a:rPr lang="en-US" sz="2800" dirty="0">
                <a:solidFill>
                  <a:schemeClr val="accent1">
                    <a:lumMod val="75000"/>
                  </a:schemeClr>
                </a:solidFill>
              </a:rPr>
              <a:t>Trust linguists’ </a:t>
            </a:r>
            <a:br>
              <a:rPr lang="en-US" sz="2800" dirty="0">
                <a:solidFill>
                  <a:schemeClr val="accent1">
                    <a:lumMod val="75000"/>
                  </a:schemeClr>
                </a:solidFill>
              </a:rPr>
            </a:br>
            <a:r>
              <a:rPr lang="en-US" sz="2800" dirty="0">
                <a:solidFill>
                  <a:schemeClr val="accent1">
                    <a:lumMod val="75000"/>
                  </a:schemeClr>
                </a:solidFill>
              </a:rPr>
              <a:t>annotations</a:t>
            </a:r>
          </a:p>
        </p:txBody>
      </p:sp>
      <p:sp>
        <p:nvSpPr>
          <p:cNvPr id="11" name="Rectangle 10">
            <a:extLst>
              <a:ext uri="{FF2B5EF4-FFF2-40B4-BE49-F238E27FC236}">
                <a16:creationId xmlns:a16="http://schemas.microsoft.com/office/drawing/2014/main" id="{E99DAACB-584C-44FC-9B19-424AC524622B}"/>
              </a:ext>
            </a:extLst>
          </p:cNvPr>
          <p:cNvSpPr/>
          <p:nvPr/>
        </p:nvSpPr>
        <p:spPr>
          <a:xfrm>
            <a:off x="-68215" y="3431941"/>
            <a:ext cx="3573415" cy="1040285"/>
          </a:xfrm>
          <a:prstGeom prst="rect">
            <a:avLst/>
          </a:prstGeom>
        </p:spPr>
        <p:txBody>
          <a:bodyPr wrap="none">
            <a:spAutoFit/>
          </a:bodyPr>
          <a:lstStyle/>
          <a:p>
            <a:pPr lvl="0">
              <a:buClr>
                <a:srgbClr val="CC9900"/>
              </a:buClr>
            </a:pPr>
            <a:r>
              <a:rPr lang="en-US" sz="2800" kern="0" dirty="0">
                <a:solidFill>
                  <a:srgbClr val="000000"/>
                </a:solidFill>
              </a:rPr>
              <a:t>Generative modeling</a:t>
            </a:r>
          </a:p>
          <a:p>
            <a:pPr lvl="0">
              <a:buClr>
                <a:srgbClr val="CC9900"/>
              </a:buClr>
            </a:pPr>
            <a:r>
              <a:rPr lang="en-US" sz="2800" kern="0" dirty="0">
                <a:solidFill>
                  <a:srgbClr val="000000"/>
                </a:solidFill>
              </a:rPr>
              <a:t>p(</a:t>
            </a:r>
            <a:r>
              <a:rPr lang="el-GR" sz="2800" kern="0" dirty="0">
                <a:solidFill>
                  <a:srgbClr val="CC9900"/>
                </a:solidFill>
              </a:rPr>
              <a:t>θ</a:t>
            </a:r>
            <a:r>
              <a:rPr lang="en-US" sz="2800" kern="0" dirty="0">
                <a:solidFill>
                  <a:srgbClr val="000000"/>
                </a:solidFill>
              </a:rPr>
              <a:t>) p(</a:t>
            </a:r>
            <a:r>
              <a:rPr lang="en-US" sz="2800" kern="0" dirty="0">
                <a:solidFill>
                  <a:srgbClr val="0070C0"/>
                </a:solidFill>
              </a:rPr>
              <a:t>y </a:t>
            </a:r>
            <a:r>
              <a:rPr lang="en-US" sz="2800" kern="0" dirty="0">
                <a:solidFill>
                  <a:srgbClr val="000000"/>
                </a:solidFill>
              </a:rPr>
              <a:t>| </a:t>
            </a:r>
            <a:r>
              <a:rPr lang="el-GR" sz="2800" kern="0" dirty="0">
                <a:solidFill>
                  <a:srgbClr val="CC9900"/>
                </a:solidFill>
              </a:rPr>
              <a:t>θ</a:t>
            </a:r>
            <a:r>
              <a:rPr lang="en-US" sz="2800" kern="0" dirty="0">
                <a:solidFill>
                  <a:srgbClr val="000000"/>
                </a:solidFill>
              </a:rPr>
              <a:t>) p(</a:t>
            </a:r>
            <a:r>
              <a:rPr lang="en-US" sz="2800" kern="0" dirty="0">
                <a:solidFill>
                  <a:srgbClr val="FF0000"/>
                </a:solidFill>
              </a:rPr>
              <a:t>x</a:t>
            </a:r>
            <a:r>
              <a:rPr lang="en-US" sz="2800" kern="0" dirty="0">
                <a:solidFill>
                  <a:srgbClr val="000000"/>
                </a:solidFill>
              </a:rPr>
              <a:t> |</a:t>
            </a:r>
            <a:r>
              <a:rPr lang="en-US" sz="2800" kern="0" dirty="0">
                <a:solidFill>
                  <a:srgbClr val="0070C0"/>
                </a:solidFill>
              </a:rPr>
              <a:t> y</a:t>
            </a:r>
            <a:r>
              <a:rPr lang="en-US" sz="2800" kern="0" dirty="0"/>
              <a:t>,</a:t>
            </a:r>
            <a:r>
              <a:rPr lang="en-US" sz="2800" kern="0" dirty="0">
                <a:solidFill>
                  <a:srgbClr val="000000"/>
                </a:solidFill>
              </a:rPr>
              <a:t> </a:t>
            </a:r>
            <a:r>
              <a:rPr lang="el-GR" sz="2800" kern="0" dirty="0">
                <a:solidFill>
                  <a:srgbClr val="CC9900"/>
                </a:solidFill>
              </a:rPr>
              <a:t>θ</a:t>
            </a:r>
            <a:r>
              <a:rPr lang="en-US" sz="2800" kern="0" dirty="0">
                <a:solidFill>
                  <a:srgbClr val="CC9900"/>
                </a:solidFill>
              </a:rPr>
              <a:t>)</a:t>
            </a:r>
            <a:endParaRPr lang="en-US" sz="2800" kern="0" dirty="0">
              <a:solidFill>
                <a:srgbClr val="000000"/>
              </a:solidFill>
            </a:endParaRPr>
          </a:p>
        </p:txBody>
      </p:sp>
      <p:sp>
        <p:nvSpPr>
          <p:cNvPr id="9" name="TextBox 8">
            <a:extLst>
              <a:ext uri="{FF2B5EF4-FFF2-40B4-BE49-F238E27FC236}">
                <a16:creationId xmlns:a16="http://schemas.microsoft.com/office/drawing/2014/main" id="{5F7FFB9F-96E5-4E6C-BBE1-6DC0F59EFF1E}"/>
              </a:ext>
            </a:extLst>
          </p:cNvPr>
          <p:cNvSpPr txBox="1"/>
          <p:nvPr/>
        </p:nvSpPr>
        <p:spPr>
          <a:xfrm>
            <a:off x="5943600" y="4651141"/>
            <a:ext cx="2743200" cy="1902059"/>
          </a:xfrm>
          <a:prstGeom prst="rect">
            <a:avLst/>
          </a:prstGeom>
          <a:solidFill>
            <a:schemeClr val="bg1"/>
          </a:solidFill>
        </p:spPr>
        <p:txBody>
          <a:bodyPr wrap="square" rtlCol="0">
            <a:spAutoFit/>
          </a:bodyPr>
          <a:lstStyle>
            <a:defPPr>
              <a:defRPr lang="en-US"/>
            </a:defPPr>
            <a:lvl1pPr>
              <a:defRPr sz="2800">
                <a:solidFill>
                  <a:schemeClr val="accent1">
                    <a:lumMod val="75000"/>
                  </a:schemeClr>
                </a:solidFill>
              </a:defRPr>
            </a:lvl1pPr>
          </a:lstStyle>
          <a:p>
            <a:r>
              <a:rPr lang="en-US" dirty="0"/>
              <a:t>“Mimic output</a:t>
            </a:r>
            <a:br>
              <a:rPr lang="en-US" dirty="0"/>
            </a:br>
            <a:r>
              <a:rPr lang="en-US" dirty="0"/>
              <a:t>of linguists”</a:t>
            </a:r>
          </a:p>
          <a:p>
            <a:r>
              <a:rPr lang="en-US" dirty="0"/>
              <a:t>(supervised by</a:t>
            </a:r>
            <a:br>
              <a:rPr lang="en-US" dirty="0"/>
            </a:br>
            <a:r>
              <a:rPr lang="en-US" dirty="0"/>
              <a:t>other languages)</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F030E35-9651-4035-8605-572845853192}"/>
                  </a:ext>
                </a:extLst>
              </p:cNvPr>
              <p:cNvSpPr/>
              <p:nvPr/>
            </p:nvSpPr>
            <p:spPr>
              <a:xfrm>
                <a:off x="5619702" y="3431941"/>
                <a:ext cx="3475182" cy="1040285"/>
              </a:xfrm>
              <a:prstGeom prst="rect">
                <a:avLst/>
              </a:prstGeom>
            </p:spPr>
            <p:txBody>
              <a:bodyPr wrap="none">
                <a:spAutoFit/>
              </a:bodyPr>
              <a:lstStyle/>
              <a:p>
                <a:pPr lvl="0">
                  <a:buClr>
                    <a:srgbClr val="CC9900"/>
                  </a:buClr>
                </a:pPr>
                <a:r>
                  <a:rPr lang="en-US" sz="2800" kern="0" dirty="0">
                    <a:solidFill>
                      <a:srgbClr val="000000"/>
                    </a:solidFill>
                  </a:rPr>
                  <a:t>Conditional modeling</a:t>
                </a:r>
              </a:p>
              <a:p>
                <a:pPr lvl="0">
                  <a:buClr>
                    <a:srgbClr val="CC9900"/>
                  </a:buClr>
                </a:pPr>
                <a14:m>
                  <m:oMath xmlns:m="http://schemas.openxmlformats.org/officeDocument/2006/math">
                    <m:acc>
                      <m:accPr>
                        <m:chr m:val="̂"/>
                        <m:ctrlPr>
                          <a:rPr lang="en-US" sz="2800" i="1" kern="0" dirty="0">
                            <a:solidFill>
                              <a:srgbClr val="000000"/>
                            </a:solidFill>
                            <a:latin typeface="Cambria Math" panose="02040503050406030204" pitchFamily="18" charset="0"/>
                          </a:rPr>
                        </m:ctrlPr>
                      </m:accPr>
                      <m:e>
                        <m:r>
                          <m:rPr>
                            <m:sty m:val="p"/>
                          </m:rPr>
                          <a:rPr lang="en-US" sz="2800" kern="0" dirty="0">
                            <a:solidFill>
                              <a:srgbClr val="000000"/>
                            </a:solidFill>
                            <a:latin typeface="Cambria Math" panose="02040503050406030204" pitchFamily="18" charset="0"/>
                          </a:rPr>
                          <m:t>p</m:t>
                        </m:r>
                      </m:e>
                    </m:acc>
                  </m:oMath>
                </a14:m>
                <a:r>
                  <a:rPr lang="en-US" sz="2800" kern="0" dirty="0">
                    <a:solidFill>
                      <a:srgbClr val="000000"/>
                    </a:solidFill>
                  </a:rPr>
                  <a:t>(</a:t>
                </a:r>
                <a:r>
                  <a:rPr lang="en-US" sz="2800" kern="0" dirty="0">
                    <a:solidFill>
                      <a:srgbClr val="FF0000"/>
                    </a:solidFill>
                  </a:rPr>
                  <a:t>x</a:t>
                </a:r>
                <a:r>
                  <a:rPr lang="en-US" sz="2800" kern="0" dirty="0">
                    <a:solidFill>
                      <a:srgbClr val="000000"/>
                    </a:solidFill>
                  </a:rPr>
                  <a:t>) p(</a:t>
                </a:r>
                <a:r>
                  <a:rPr lang="en-US" sz="2800" kern="0" dirty="0">
                    <a:solidFill>
                      <a:srgbClr val="0070C0"/>
                    </a:solidFill>
                  </a:rPr>
                  <a:t>y</a:t>
                </a:r>
                <a:r>
                  <a:rPr lang="en-US" sz="2800" kern="0" dirty="0"/>
                  <a:t>,</a:t>
                </a:r>
                <a:r>
                  <a:rPr lang="en-US" sz="2800" kern="0" dirty="0">
                    <a:solidFill>
                      <a:srgbClr val="000000"/>
                    </a:solidFill>
                  </a:rPr>
                  <a:t> </a:t>
                </a:r>
                <a:r>
                  <a:rPr lang="el-GR" sz="2800" kern="0" dirty="0">
                    <a:solidFill>
                      <a:srgbClr val="CC9900"/>
                    </a:solidFill>
                  </a:rPr>
                  <a:t>θ</a:t>
                </a:r>
                <a:r>
                  <a:rPr lang="en-US" sz="2800" kern="0" dirty="0">
                    <a:solidFill>
                      <a:srgbClr val="000000"/>
                    </a:solidFill>
                  </a:rPr>
                  <a:t> | </a:t>
                </a:r>
                <a:r>
                  <a:rPr lang="en-US" sz="2800" kern="0" dirty="0">
                    <a:solidFill>
                      <a:srgbClr val="FF0000"/>
                    </a:solidFill>
                  </a:rPr>
                  <a:t>x</a:t>
                </a:r>
                <a:r>
                  <a:rPr lang="en-US" sz="2800" kern="0" dirty="0">
                    <a:solidFill>
                      <a:srgbClr val="CC9900"/>
                    </a:solidFill>
                  </a:rPr>
                  <a:t>)</a:t>
                </a:r>
                <a:endParaRPr lang="en-US" sz="2800" kern="0" dirty="0">
                  <a:solidFill>
                    <a:srgbClr val="000000"/>
                  </a:solidFill>
                </a:endParaRPr>
              </a:p>
            </p:txBody>
          </p:sp>
        </mc:Choice>
        <mc:Fallback xmlns="">
          <p:sp>
            <p:nvSpPr>
              <p:cNvPr id="10" name="Rectangle 9">
                <a:extLst>
                  <a:ext uri="{FF2B5EF4-FFF2-40B4-BE49-F238E27FC236}">
                    <a16:creationId xmlns:a16="http://schemas.microsoft.com/office/drawing/2014/main" id="{BF030E35-9651-4035-8605-572845853192}"/>
                  </a:ext>
                </a:extLst>
              </p:cNvPr>
              <p:cNvSpPr>
                <a:spLocks noRot="1" noChangeAspect="1" noMove="1" noResize="1" noEditPoints="1" noAdjustHandles="1" noChangeArrowheads="1" noChangeShapeType="1" noTextEdit="1"/>
              </p:cNvSpPr>
              <p:nvPr/>
            </p:nvSpPr>
            <p:spPr>
              <a:xfrm>
                <a:off x="5619702" y="3431941"/>
                <a:ext cx="3475182" cy="1040285"/>
              </a:xfrm>
              <a:prstGeom prst="rect">
                <a:avLst/>
              </a:prstGeom>
              <a:blipFill>
                <a:blip r:embed="rId3"/>
                <a:stretch>
                  <a:fillRect l="-2281" t="-5848" r="-1930" b="-1578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07DE012-F273-48DB-B3D8-76236BC18202}"/>
              </a:ext>
            </a:extLst>
          </p:cNvPr>
          <p:cNvSpPr txBox="1"/>
          <p:nvPr/>
        </p:nvSpPr>
        <p:spPr>
          <a:xfrm>
            <a:off x="4343400" y="1639634"/>
            <a:ext cx="4648200" cy="4911745"/>
          </a:xfrm>
          <a:prstGeom prst="rect">
            <a:avLst/>
          </a:pr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defPPr>
              <a:defRPr lang="en-US"/>
            </a:defPPr>
            <a:lvl1pPr marL="342900" indent="-342900" algn="l">
              <a:buChar char="n"/>
              <a:defRPr sz="3000" u="sng" kern="0">
                <a:latin typeface="+mn-lt"/>
                <a:cs typeface="+mn-cs"/>
              </a:defRPr>
            </a:lvl1pPr>
            <a:lvl2pPr marL="669925" lvl="1" indent="-325438" algn="l">
              <a:buClr>
                <a:schemeClr val="accent2"/>
              </a:buClr>
              <a:buSzPct val="60000"/>
              <a:buChar char="q"/>
              <a:defRPr sz="2600" kern="0">
                <a:solidFill>
                  <a:schemeClr val="accent1"/>
                </a:solidFill>
                <a:latin typeface="+mn-lt"/>
                <a:cs typeface="+mn-cs"/>
              </a:defRPr>
            </a:lvl2pPr>
            <a:lvl3pPr marL="1022350" indent="-350838" algn="l">
              <a:buChar char="n"/>
              <a:defRPr sz="2200">
                <a:latin typeface="+mn-lt"/>
                <a:cs typeface="+mn-cs"/>
              </a:defRPr>
            </a:lvl3pPr>
            <a:lvl4pPr marL="1339850" indent="-315913" algn="l">
              <a:buClr>
                <a:schemeClr val="accent2"/>
              </a:buClr>
              <a:buSzPct val="70000"/>
              <a:buChar char="q"/>
              <a:defRPr>
                <a:latin typeface="+mn-lt"/>
                <a:cs typeface="+mn-cs"/>
              </a:defRPr>
            </a:lvl4pPr>
            <a:lvl5pPr marL="1681163" indent="-339725" algn="l">
              <a:buSzPct val="75000"/>
              <a:buChar char="§"/>
              <a:defRPr>
                <a:latin typeface="+mn-lt"/>
                <a:cs typeface="+mn-cs"/>
              </a:defRPr>
            </a:lvl5pPr>
            <a:lvl6pPr marL="2138363" indent="-339725" fontAlgn="base">
              <a:spcBef>
                <a:spcPct val="20000"/>
              </a:spcBef>
              <a:spcAft>
                <a:spcPct val="0"/>
              </a:spcAft>
              <a:buClr>
                <a:schemeClr val="accent1"/>
              </a:buClr>
              <a:buSzPct val="75000"/>
              <a:buFont typeface="Wingdings" pitchFamily="2" charset="2"/>
              <a:buChar char="§"/>
              <a:defRPr>
                <a:latin typeface="+mn-lt"/>
                <a:cs typeface="+mn-cs"/>
              </a:defRPr>
            </a:lvl6pPr>
            <a:lvl7pPr marL="2595563" indent="-339725" fontAlgn="base">
              <a:spcBef>
                <a:spcPct val="20000"/>
              </a:spcBef>
              <a:spcAft>
                <a:spcPct val="0"/>
              </a:spcAft>
              <a:buClr>
                <a:schemeClr val="accent1"/>
              </a:buClr>
              <a:buSzPct val="75000"/>
              <a:buFont typeface="Wingdings" pitchFamily="2" charset="2"/>
              <a:buChar char="§"/>
              <a:defRPr>
                <a:latin typeface="+mn-lt"/>
                <a:cs typeface="+mn-cs"/>
              </a:defRPr>
            </a:lvl7pPr>
            <a:lvl8pPr marL="3052763" indent="-339725" fontAlgn="base">
              <a:spcBef>
                <a:spcPct val="20000"/>
              </a:spcBef>
              <a:spcAft>
                <a:spcPct val="0"/>
              </a:spcAft>
              <a:buClr>
                <a:schemeClr val="accent1"/>
              </a:buClr>
              <a:buSzPct val="75000"/>
              <a:buFont typeface="Wingdings" pitchFamily="2" charset="2"/>
              <a:buChar char="§"/>
              <a:defRPr>
                <a:latin typeface="+mn-lt"/>
                <a:cs typeface="+mn-cs"/>
              </a:defRPr>
            </a:lvl8pPr>
            <a:lvl9pPr marL="3509963" indent="-339725" fontAlgn="base">
              <a:spcBef>
                <a:spcPct val="20000"/>
              </a:spcBef>
              <a:spcAft>
                <a:spcPct val="0"/>
              </a:spcAft>
              <a:buClr>
                <a:schemeClr val="accent1"/>
              </a:buClr>
              <a:buSzPct val="75000"/>
              <a:buFont typeface="Wingdings" pitchFamily="2" charset="2"/>
              <a:buChar char="§"/>
              <a:defRPr>
                <a:latin typeface="+mn-lt"/>
                <a:cs typeface="+mn-cs"/>
              </a:defRPr>
            </a:lvl9pPr>
          </a:lstStyle>
          <a:p>
            <a:r>
              <a:rPr lang="en-US" u="none" dirty="0"/>
              <a:t>EM strategies …</a:t>
            </a:r>
          </a:p>
          <a:p>
            <a:endParaRPr lang="en-US" sz="1800" u="none" dirty="0"/>
          </a:p>
          <a:p>
            <a:r>
              <a:rPr lang="en-US" u="none" dirty="0"/>
              <a:t>given </a:t>
            </a:r>
            <a:r>
              <a:rPr lang="en-US" u="none" dirty="0">
                <a:solidFill>
                  <a:srgbClr val="FF0000"/>
                </a:solidFill>
              </a:rPr>
              <a:t>x</a:t>
            </a:r>
          </a:p>
          <a:p>
            <a:r>
              <a:rPr lang="en-US" u="none" dirty="0"/>
              <a:t>initialize </a:t>
            </a:r>
            <a:r>
              <a:rPr lang="el-GR" sz="3200" u="none" dirty="0">
                <a:solidFill>
                  <a:srgbClr val="CC9900"/>
                </a:solidFill>
              </a:rPr>
              <a:t>θ</a:t>
            </a:r>
            <a:endParaRPr lang="en-US" u="none" dirty="0"/>
          </a:p>
          <a:p>
            <a:endParaRPr lang="en-US" sz="1600" u="none" dirty="0"/>
          </a:p>
          <a:p>
            <a:r>
              <a:rPr lang="en-US" u="none" dirty="0"/>
              <a:t>E step: guess </a:t>
            </a:r>
            <a:r>
              <a:rPr lang="en-US" u="none" dirty="0">
                <a:solidFill>
                  <a:srgbClr val="00B0F0"/>
                </a:solidFill>
              </a:rPr>
              <a:t>y</a:t>
            </a:r>
            <a:r>
              <a:rPr lang="en-US" u="none" dirty="0"/>
              <a:t> </a:t>
            </a:r>
          </a:p>
          <a:p>
            <a:r>
              <a:rPr lang="en-US" u="none" dirty="0"/>
              <a:t>M step: retrain </a:t>
            </a:r>
            <a:r>
              <a:rPr lang="el-GR" sz="3200" u="none" dirty="0">
                <a:solidFill>
                  <a:srgbClr val="CC9900"/>
                </a:solidFill>
              </a:rPr>
              <a:t>θ</a:t>
            </a:r>
            <a:endParaRPr lang="en-US" sz="3200" u="none" dirty="0">
              <a:solidFill>
                <a:srgbClr val="CC9900"/>
              </a:solidFill>
            </a:endParaRPr>
          </a:p>
          <a:p>
            <a:endParaRPr lang="en-US" sz="2800" u="none" dirty="0">
              <a:solidFill>
                <a:srgbClr val="CC9900"/>
              </a:solidFill>
            </a:endParaRPr>
          </a:p>
          <a:p>
            <a:pPr marL="0" indent="0">
              <a:buNone/>
            </a:pPr>
            <a:endParaRPr lang="en-US" sz="2800" u="none" dirty="0"/>
          </a:p>
        </p:txBody>
      </p:sp>
      <p:sp>
        <p:nvSpPr>
          <p:cNvPr id="14" name="TextBox 13">
            <a:extLst>
              <a:ext uri="{FF2B5EF4-FFF2-40B4-BE49-F238E27FC236}">
                <a16:creationId xmlns:a16="http://schemas.microsoft.com/office/drawing/2014/main" id="{F213248A-B093-4F40-808E-4CE56E3CA966}"/>
              </a:ext>
            </a:extLst>
          </p:cNvPr>
          <p:cNvSpPr txBox="1"/>
          <p:nvPr/>
        </p:nvSpPr>
        <p:spPr>
          <a:xfrm>
            <a:off x="-86477" y="4651141"/>
            <a:ext cx="3820277" cy="1902059"/>
          </a:xfrm>
          <a:prstGeom prst="rect">
            <a:avLst/>
          </a:prstGeom>
          <a:solidFill>
            <a:schemeClr val="bg1"/>
          </a:solidFill>
        </p:spPr>
        <p:txBody>
          <a:bodyPr wrap="none" rtlCol="0">
            <a:spAutoFit/>
          </a:bodyPr>
          <a:lstStyle/>
          <a:p>
            <a:r>
              <a:rPr lang="en-US" sz="2800" dirty="0">
                <a:solidFill>
                  <a:schemeClr val="accent1">
                    <a:lumMod val="75000"/>
                  </a:schemeClr>
                </a:solidFill>
              </a:rPr>
              <a:t>“Try to reason </a:t>
            </a:r>
            <a:br>
              <a:rPr lang="en-US" sz="2800" dirty="0">
                <a:solidFill>
                  <a:schemeClr val="accent1">
                    <a:lumMod val="75000"/>
                  </a:schemeClr>
                </a:solidFill>
              </a:rPr>
            </a:br>
            <a:r>
              <a:rPr lang="en-US" sz="2800" dirty="0">
                <a:solidFill>
                  <a:schemeClr val="accent1">
                    <a:lumMod val="75000"/>
                  </a:schemeClr>
                </a:solidFill>
              </a:rPr>
              <a:t>like a linguist”</a:t>
            </a:r>
          </a:p>
          <a:p>
            <a:r>
              <a:rPr lang="en-US" sz="2800" dirty="0">
                <a:solidFill>
                  <a:schemeClr val="accent1">
                    <a:lumMod val="75000"/>
                  </a:schemeClr>
                </a:solidFill>
              </a:rPr>
              <a:t>(can figure out</a:t>
            </a:r>
            <a:br>
              <a:rPr lang="en-US" sz="2800" dirty="0">
                <a:solidFill>
                  <a:schemeClr val="accent1">
                    <a:lumMod val="75000"/>
                  </a:schemeClr>
                </a:solidFill>
              </a:rPr>
            </a:br>
            <a:r>
              <a:rPr lang="en-US" sz="2800" dirty="0">
                <a:solidFill>
                  <a:schemeClr val="accent1">
                    <a:lumMod val="75000"/>
                  </a:schemeClr>
                </a:solidFill>
              </a:rPr>
              <a:t>strange new languages)</a:t>
            </a:r>
          </a:p>
        </p:txBody>
      </p:sp>
    </p:spTree>
    <p:extLst>
      <p:ext uri="{BB962C8B-B14F-4D97-AF65-F5344CB8AC3E}">
        <p14:creationId xmlns:p14="http://schemas.microsoft.com/office/powerpoint/2010/main" val="274414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F548-72E5-43C0-9872-8E310168F60B}"/>
              </a:ext>
            </a:extLst>
          </p:cNvPr>
          <p:cNvSpPr>
            <a:spLocks noGrp="1"/>
          </p:cNvSpPr>
          <p:nvPr>
            <p:ph type="title"/>
          </p:nvPr>
        </p:nvSpPr>
        <p:spPr>
          <a:xfrm>
            <a:off x="457200" y="277813"/>
            <a:ext cx="8686800" cy="1139825"/>
          </a:xfrm>
        </p:spPr>
        <p:txBody>
          <a:bodyPr/>
          <a:lstStyle/>
          <a:p>
            <a:r>
              <a:rPr lang="en-US" dirty="0"/>
              <a:t>How can we recover linguists’ structure?</a:t>
            </a:r>
          </a:p>
        </p:txBody>
      </p:sp>
      <p:sp>
        <p:nvSpPr>
          <p:cNvPr id="4" name="Slide Number Placeholder 3">
            <a:extLst>
              <a:ext uri="{FF2B5EF4-FFF2-40B4-BE49-F238E27FC236}">
                <a16:creationId xmlns:a16="http://schemas.microsoft.com/office/drawing/2014/main" id="{81525C57-CD23-4A1B-B880-2FA56BA37259}"/>
              </a:ext>
            </a:extLst>
          </p:cNvPr>
          <p:cNvSpPr>
            <a:spLocks noGrp="1"/>
          </p:cNvSpPr>
          <p:nvPr>
            <p:ph type="sldNum" sz="quarter" idx="11"/>
          </p:nvPr>
        </p:nvSpPr>
        <p:spPr>
          <a:xfrm>
            <a:off x="8001000" y="6094179"/>
            <a:ext cx="685800" cy="457200"/>
          </a:xfrm>
        </p:spPr>
        <p:txBody>
          <a:bodyPr/>
          <a:lstStyle/>
          <a:p>
            <a:pPr marL="0" marR="0" lvl="0" indent="0" algn="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fld id="{45E6479D-61A4-4A1E-8A5C-E0AD0600EC22}" type="slidenum">
              <a:rPr kumimoji="0" lang="en-US"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t>41</a:t>
            </a:fld>
            <a:endParaRPr kumimoji="0" lang="en-US"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5" name="Arrow: Left-Right 4">
            <a:extLst>
              <a:ext uri="{FF2B5EF4-FFF2-40B4-BE49-F238E27FC236}">
                <a16:creationId xmlns:a16="http://schemas.microsoft.com/office/drawing/2014/main" id="{F9A29E98-D2B4-42C3-A5B1-85DBDFA5C50B}"/>
              </a:ext>
            </a:extLst>
          </p:cNvPr>
          <p:cNvSpPr/>
          <p:nvPr/>
        </p:nvSpPr>
        <p:spPr>
          <a:xfrm>
            <a:off x="1600200" y="2669941"/>
            <a:ext cx="59436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Arial"/>
            </a:endParaRPr>
          </a:p>
        </p:txBody>
      </p:sp>
      <p:sp>
        <p:nvSpPr>
          <p:cNvPr id="6" name="TextBox 5">
            <a:extLst>
              <a:ext uri="{FF2B5EF4-FFF2-40B4-BE49-F238E27FC236}">
                <a16:creationId xmlns:a16="http://schemas.microsoft.com/office/drawing/2014/main" id="{46FEF6D2-7650-42F2-A67B-310451AACE2E}"/>
              </a:ext>
            </a:extLst>
          </p:cNvPr>
          <p:cNvSpPr txBox="1"/>
          <p:nvPr/>
        </p:nvSpPr>
        <p:spPr>
          <a:xfrm>
            <a:off x="299762" y="1639634"/>
            <a:ext cx="2448491" cy="95410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Trust linguists’ </a:t>
            </a:r>
            <a:b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theory</a:t>
            </a:r>
          </a:p>
        </p:txBody>
      </p:sp>
      <p:sp>
        <p:nvSpPr>
          <p:cNvPr id="7" name="TextBox 6">
            <a:extLst>
              <a:ext uri="{FF2B5EF4-FFF2-40B4-BE49-F238E27FC236}">
                <a16:creationId xmlns:a16="http://schemas.microsoft.com/office/drawing/2014/main" id="{7F647A16-D786-4AFF-905E-6671F4E00329}"/>
              </a:ext>
            </a:extLst>
          </p:cNvPr>
          <p:cNvSpPr txBox="1"/>
          <p:nvPr/>
        </p:nvSpPr>
        <p:spPr>
          <a:xfrm>
            <a:off x="6313454" y="1639634"/>
            <a:ext cx="2448491" cy="95410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Trust linguists’ </a:t>
            </a:r>
            <a:b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annotations</a:t>
            </a:r>
          </a:p>
        </p:txBody>
      </p:sp>
      <p:sp>
        <p:nvSpPr>
          <p:cNvPr id="8" name="TextBox 7">
            <a:extLst>
              <a:ext uri="{FF2B5EF4-FFF2-40B4-BE49-F238E27FC236}">
                <a16:creationId xmlns:a16="http://schemas.microsoft.com/office/drawing/2014/main" id="{461D7CB9-13F3-4F23-84AC-F807546B7895}"/>
              </a:ext>
            </a:extLst>
          </p:cNvPr>
          <p:cNvSpPr txBox="1"/>
          <p:nvPr/>
        </p:nvSpPr>
        <p:spPr>
          <a:xfrm>
            <a:off x="-86477" y="4651141"/>
            <a:ext cx="3820277" cy="1902059"/>
          </a:xfrm>
          <a:prstGeom prst="rect">
            <a:avLst/>
          </a:prstGeom>
          <a:solidFill>
            <a:schemeClr val="bg1"/>
          </a:solidFill>
        </p:spPr>
        <p:txBody>
          <a:bodyPr wrap="none" rtlCol="0">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“Try to reason </a:t>
            </a:r>
            <a:b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like a linguist”</a:t>
            </a: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(can figure out</a:t>
            </a:r>
            <a:b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strange new languages)</a:t>
            </a:r>
          </a:p>
        </p:txBody>
      </p:sp>
      <p:sp>
        <p:nvSpPr>
          <p:cNvPr id="11" name="Rectangle 10">
            <a:extLst>
              <a:ext uri="{FF2B5EF4-FFF2-40B4-BE49-F238E27FC236}">
                <a16:creationId xmlns:a16="http://schemas.microsoft.com/office/drawing/2014/main" id="{E99DAACB-584C-44FC-9B19-424AC524622B}"/>
              </a:ext>
            </a:extLst>
          </p:cNvPr>
          <p:cNvSpPr/>
          <p:nvPr/>
        </p:nvSpPr>
        <p:spPr>
          <a:xfrm>
            <a:off x="-68215" y="3431941"/>
            <a:ext cx="3573415" cy="1040285"/>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Generative modeling</a:t>
            </a: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p(</a:t>
            </a:r>
            <a:r>
              <a:rPr kumimoji="0" lang="el-GR" sz="2800" b="0" i="0" u="none" strike="noStrike" kern="0" cap="none" spc="0" normalizeH="0" baseline="0" noProof="0" dirty="0">
                <a:ln>
                  <a:noFill/>
                </a:ln>
                <a:solidFill>
                  <a:srgbClr val="CC9900"/>
                </a:solidFill>
                <a:effectLst/>
                <a:uLnTx/>
                <a:uFillTx/>
                <a:latin typeface="Candara" panose="020E0502030303020204" pitchFamily="34" charset="0"/>
                <a:ea typeface="+mn-ea"/>
                <a:cs typeface="Arial" panose="020B0604020202020204" pitchFamily="34" charset="0"/>
              </a:rPr>
              <a:t>θ</a:t>
            </a: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 p(</a:t>
            </a:r>
            <a:r>
              <a:rPr kumimoji="0" lang="en-US" sz="2800" b="0" i="0" u="none" strike="noStrike" kern="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rPr>
              <a:t>y </a:t>
            </a: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 </a:t>
            </a:r>
            <a:r>
              <a:rPr kumimoji="0" lang="el-GR" sz="2800" b="0" i="0" u="none" strike="noStrike" kern="0" cap="none" spc="0" normalizeH="0" baseline="0" noProof="0" dirty="0">
                <a:ln>
                  <a:noFill/>
                </a:ln>
                <a:solidFill>
                  <a:srgbClr val="CC9900"/>
                </a:solidFill>
                <a:effectLst/>
                <a:uLnTx/>
                <a:uFillTx/>
                <a:latin typeface="Candara" panose="020E0502030303020204" pitchFamily="34" charset="0"/>
                <a:ea typeface="+mn-ea"/>
                <a:cs typeface="Arial" panose="020B0604020202020204" pitchFamily="34" charset="0"/>
              </a:rPr>
              <a:t>θ</a:t>
            </a: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 p(</a:t>
            </a:r>
            <a:r>
              <a:rPr kumimoji="0" lang="en-US" sz="2800" b="0" i="0" u="none" strike="noStrike" kern="0" cap="none" spc="0" normalizeH="0" baseline="0" noProof="0" dirty="0">
                <a:ln>
                  <a:noFill/>
                </a:ln>
                <a:solidFill>
                  <a:srgbClr val="FF0000"/>
                </a:solidFill>
                <a:effectLst/>
                <a:uLnTx/>
                <a:uFillTx/>
                <a:latin typeface="Candara" panose="020E0502030303020204" pitchFamily="34" charset="0"/>
                <a:ea typeface="+mn-ea"/>
                <a:cs typeface="Arial" panose="020B0604020202020204" pitchFamily="34" charset="0"/>
              </a:rPr>
              <a:t>x</a:t>
            </a: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 |</a:t>
            </a:r>
            <a:r>
              <a:rPr kumimoji="0" lang="en-US" sz="2800" b="0" i="0" u="none" strike="noStrike" kern="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rPr>
              <a:t> y</a:t>
            </a: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 </a:t>
            </a:r>
            <a:r>
              <a:rPr kumimoji="0" lang="el-GR" sz="2800" b="0" i="0" u="none" strike="noStrike" kern="0" cap="none" spc="0" normalizeH="0" baseline="0" noProof="0" dirty="0">
                <a:ln>
                  <a:noFill/>
                </a:ln>
                <a:solidFill>
                  <a:srgbClr val="CC9900"/>
                </a:solidFill>
                <a:effectLst/>
                <a:uLnTx/>
                <a:uFillTx/>
                <a:latin typeface="Candara" panose="020E0502030303020204" pitchFamily="34" charset="0"/>
                <a:ea typeface="+mn-ea"/>
                <a:cs typeface="Arial" panose="020B0604020202020204" pitchFamily="34" charset="0"/>
              </a:rPr>
              <a:t>θ</a:t>
            </a:r>
            <a:r>
              <a:rPr kumimoji="0" lang="en-US" sz="2800" b="0" i="0" u="none" strike="noStrike" kern="0" cap="none" spc="0" normalizeH="0" baseline="0" noProof="0" dirty="0">
                <a:ln>
                  <a:noFill/>
                </a:ln>
                <a:solidFill>
                  <a:srgbClr val="CC9900"/>
                </a:solidFill>
                <a:effectLst/>
                <a:uLnTx/>
                <a:uFillTx/>
                <a:latin typeface="Candara" panose="020E0502030303020204" pitchFamily="34" charset="0"/>
                <a:ea typeface="+mn-ea"/>
                <a:cs typeface="Arial" panose="020B0604020202020204" pitchFamily="34" charset="0"/>
              </a:rPr>
              <a:t>)</a:t>
            </a:r>
            <a:endPar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5F7FFB9F-96E5-4E6C-BBE1-6DC0F59EFF1E}"/>
              </a:ext>
            </a:extLst>
          </p:cNvPr>
          <p:cNvSpPr txBox="1"/>
          <p:nvPr/>
        </p:nvSpPr>
        <p:spPr>
          <a:xfrm>
            <a:off x="5619702" y="4651141"/>
            <a:ext cx="3390996" cy="1902059"/>
          </a:xfrm>
          <a:prstGeom prst="rect">
            <a:avLst/>
          </a:prstGeom>
          <a:solidFill>
            <a:schemeClr val="bg1"/>
          </a:solidFill>
        </p:spPr>
        <p:txBody>
          <a:bodyPr wrap="square" rtlCol="0">
            <a:spAutoFit/>
          </a:bodyPr>
          <a:lstStyle>
            <a:defPPr>
              <a:defRPr lang="en-US"/>
            </a:defPPr>
            <a:lvl1pPr>
              <a:defRPr sz="2800">
                <a:solidFill>
                  <a:schemeClr val="accent1">
                    <a:lumMod val="75000"/>
                  </a:schemeClr>
                </a:solidFill>
              </a:defRPr>
            </a:lvl1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“Mimic output</a:t>
            </a:r>
            <a:b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of linguists”</a:t>
            </a: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1200" cap="none" spc="0" normalizeH="0" baseline="0" noProof="0" dirty="0">
                <a:ln>
                  <a:noFill/>
                </a:ln>
                <a:solidFill>
                  <a:srgbClr val="CC9900">
                    <a:lumMod val="75000"/>
                  </a:srgbClr>
                </a:solidFill>
                <a:effectLst/>
                <a:uLnTx/>
                <a:uFillTx/>
                <a:latin typeface="Candara" panose="020E0502030303020204" pitchFamily="34" charset="0"/>
                <a:ea typeface="+mn-ea"/>
                <a:cs typeface="Arial" panose="020B0604020202020204" pitchFamily="34" charset="0"/>
              </a:rPr>
              <a:t>(trained for accuracy on past languages)</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F030E35-9651-4035-8605-572845853192}"/>
                  </a:ext>
                </a:extLst>
              </p:cNvPr>
              <p:cNvSpPr/>
              <p:nvPr/>
            </p:nvSpPr>
            <p:spPr>
              <a:xfrm>
                <a:off x="5619702" y="3431941"/>
                <a:ext cx="3475182" cy="1040285"/>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Conditional modeling</a:t>
                </a:r>
              </a:p>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14:m>
                  <m:oMath xmlns:m="http://schemas.openxmlformats.org/officeDocument/2006/math">
                    <m:acc>
                      <m:accPr>
                        <m:chr m:val="̂"/>
                        <m:ctrlPr>
                          <a:rPr kumimoji="0" lang="en-US" sz="2800" b="0" i="1" u="none" strike="noStrike" kern="0" cap="none" spc="0" normalizeH="0" baseline="0" noProof="0" dirty="0">
                            <a:ln>
                              <a:noFill/>
                            </a:ln>
                            <a:solidFill>
                              <a:srgbClr val="000000"/>
                            </a:solidFill>
                            <a:effectLst/>
                            <a:uLnTx/>
                            <a:uFillTx/>
                            <a:latin typeface="Cambria Math" panose="02040503050406030204" pitchFamily="18" charset="0"/>
                            <a:ea typeface="+mn-ea"/>
                          </a:rPr>
                        </m:ctrlPr>
                      </m:accPr>
                      <m:e>
                        <m:r>
                          <m:rPr>
                            <m:sty m:val="p"/>
                          </m:rPr>
                          <a:rPr kumimoji="0" lang="en-US" sz="2800" b="0" i="0" u="none" strike="noStrike" kern="0" cap="none" spc="0" normalizeH="0" baseline="0" noProof="0" dirty="0">
                            <a:ln>
                              <a:noFill/>
                            </a:ln>
                            <a:solidFill>
                              <a:srgbClr val="000000"/>
                            </a:solidFill>
                            <a:effectLst/>
                            <a:uLnTx/>
                            <a:uFillTx/>
                            <a:latin typeface="Cambria Math" panose="02040503050406030204" pitchFamily="18" charset="0"/>
                            <a:ea typeface="+mn-ea"/>
                          </a:rPr>
                          <m:t>p</m:t>
                        </m:r>
                      </m:e>
                    </m:acc>
                  </m:oMath>
                </a14:m>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a:t>
                </a:r>
                <a:r>
                  <a:rPr kumimoji="0" lang="en-US" sz="2800" b="0" i="0" u="none" strike="noStrike" kern="0" cap="none" spc="0" normalizeH="0" baseline="0" noProof="0" dirty="0">
                    <a:ln>
                      <a:noFill/>
                    </a:ln>
                    <a:solidFill>
                      <a:srgbClr val="FF0000"/>
                    </a:solidFill>
                    <a:effectLst/>
                    <a:uLnTx/>
                    <a:uFillTx/>
                    <a:latin typeface="Candara" panose="020E0502030303020204" pitchFamily="34" charset="0"/>
                    <a:ea typeface="+mn-ea"/>
                    <a:cs typeface="Arial" panose="020B0604020202020204" pitchFamily="34" charset="0"/>
                  </a:rPr>
                  <a:t>x</a:t>
                </a: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 p(</a:t>
                </a:r>
                <a:r>
                  <a:rPr kumimoji="0" lang="en-US" sz="2800" b="0" i="0" u="none" strike="noStrike" kern="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rPr>
                  <a:t>y</a:t>
                </a: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 </a:t>
                </a:r>
                <a:r>
                  <a:rPr kumimoji="0" lang="el-GR" sz="2800" b="0" i="0" u="none" strike="noStrike" kern="0" cap="none" spc="0" normalizeH="0" baseline="0" noProof="0" dirty="0">
                    <a:ln>
                      <a:noFill/>
                    </a:ln>
                    <a:solidFill>
                      <a:srgbClr val="CC9900"/>
                    </a:solidFill>
                    <a:effectLst/>
                    <a:uLnTx/>
                    <a:uFillTx/>
                    <a:latin typeface="Candara" panose="020E0502030303020204" pitchFamily="34" charset="0"/>
                    <a:ea typeface="+mn-ea"/>
                    <a:cs typeface="Arial" panose="020B0604020202020204" pitchFamily="34" charset="0"/>
                  </a:rPr>
                  <a:t>θ</a:t>
                </a:r>
                <a:r>
                  <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rPr>
                  <a:t> | </a:t>
                </a:r>
                <a:r>
                  <a:rPr kumimoji="0" lang="en-US" sz="2800" b="0" i="0" u="none" strike="noStrike" kern="0" cap="none" spc="0" normalizeH="0" baseline="0" noProof="0" dirty="0">
                    <a:ln>
                      <a:noFill/>
                    </a:ln>
                    <a:solidFill>
                      <a:srgbClr val="FF0000"/>
                    </a:solidFill>
                    <a:effectLst/>
                    <a:uLnTx/>
                    <a:uFillTx/>
                    <a:latin typeface="Candara" panose="020E0502030303020204" pitchFamily="34" charset="0"/>
                    <a:ea typeface="+mn-ea"/>
                    <a:cs typeface="Arial" panose="020B0604020202020204" pitchFamily="34" charset="0"/>
                  </a:rPr>
                  <a:t>x</a:t>
                </a:r>
                <a:r>
                  <a:rPr kumimoji="0" lang="en-US" sz="2800" b="0" i="0" u="none" strike="noStrike" kern="0" cap="none" spc="0" normalizeH="0" baseline="0" noProof="0" dirty="0">
                    <a:ln>
                      <a:noFill/>
                    </a:ln>
                    <a:solidFill>
                      <a:srgbClr val="CC9900"/>
                    </a:solidFill>
                    <a:effectLst/>
                    <a:uLnTx/>
                    <a:uFillTx/>
                    <a:latin typeface="Candara" panose="020E0502030303020204" pitchFamily="34" charset="0"/>
                    <a:ea typeface="+mn-ea"/>
                    <a:cs typeface="Arial" panose="020B0604020202020204" pitchFamily="34" charset="0"/>
                  </a:rPr>
                  <a:t>)</a:t>
                </a:r>
                <a:endParaRPr kumimoji="0" lang="en-US" sz="2800" b="0" i="0" u="none" strike="noStrike" kern="0" cap="none" spc="0" normalizeH="0" baseline="0" noProof="0" dirty="0">
                  <a:ln>
                    <a:noFill/>
                  </a:ln>
                  <a:solidFill>
                    <a:srgbClr val="000000"/>
                  </a:solidFill>
                  <a:effectLst/>
                  <a:uLnTx/>
                  <a:uFillTx/>
                  <a:latin typeface="Candara" panose="020E0502030303020204" pitchFamily="34" charset="0"/>
                  <a:ea typeface="+mn-ea"/>
                  <a:cs typeface="Arial" panose="020B0604020202020204" pitchFamily="34" charset="0"/>
                </a:endParaRPr>
              </a:p>
            </p:txBody>
          </p:sp>
        </mc:Choice>
        <mc:Fallback xmlns="">
          <p:sp>
            <p:nvSpPr>
              <p:cNvPr id="10" name="Rectangle 9">
                <a:extLst>
                  <a:ext uri="{FF2B5EF4-FFF2-40B4-BE49-F238E27FC236}">
                    <a16:creationId xmlns:a16="http://schemas.microsoft.com/office/drawing/2014/main" id="{BF030E35-9651-4035-8605-572845853192}"/>
                  </a:ext>
                </a:extLst>
              </p:cNvPr>
              <p:cNvSpPr>
                <a:spLocks noRot="1" noChangeAspect="1" noMove="1" noResize="1" noEditPoints="1" noAdjustHandles="1" noChangeArrowheads="1" noChangeShapeType="1" noTextEdit="1"/>
              </p:cNvSpPr>
              <p:nvPr/>
            </p:nvSpPr>
            <p:spPr>
              <a:xfrm>
                <a:off x="5619702" y="3431941"/>
                <a:ext cx="3475182" cy="1040285"/>
              </a:xfrm>
              <a:prstGeom prst="rect">
                <a:avLst/>
              </a:prstGeom>
              <a:blipFill>
                <a:blip r:embed="rId3"/>
                <a:stretch>
                  <a:fillRect l="-2281" t="-5848" r="-1930" b="-15789"/>
                </a:stretch>
              </a:blipFill>
            </p:spPr>
            <p:txBody>
              <a:bodyPr/>
              <a:lstStyle/>
              <a:p>
                <a:r>
                  <a:rPr lang="en-US">
                    <a:noFill/>
                  </a:rPr>
                  <a:t> </a:t>
                </a:r>
              </a:p>
            </p:txBody>
          </p:sp>
        </mc:Fallback>
      </mc:AlternateContent>
      <p:sp>
        <p:nvSpPr>
          <p:cNvPr id="12" name="AutoShape 4" descr="Image result for documents">
            <a:extLst>
              <a:ext uri="{FF2B5EF4-FFF2-40B4-BE49-F238E27FC236}">
                <a16:creationId xmlns:a16="http://schemas.microsoft.com/office/drawing/2014/main" id="{646B5310-1551-4DBA-B946-76F429BBF2D7}"/>
              </a:ext>
            </a:extLst>
          </p:cNvPr>
          <p:cNvSpPr>
            <a:spLocks noChangeAspect="1" noChangeArrowheads="1"/>
          </p:cNvSpPr>
          <p:nvPr/>
        </p:nvSpPr>
        <p:spPr bwMode="auto">
          <a:xfrm>
            <a:off x="2728913" y="2047875"/>
            <a:ext cx="3686175" cy="2762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Candara" panose="020E0502030303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3FFF47D4-0BF7-46A1-BEE0-C1D2BAE96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1295399"/>
            <a:ext cx="1834301" cy="1374541"/>
          </a:xfrm>
          <a:prstGeom prst="rect">
            <a:avLst/>
          </a:prstGeom>
        </p:spPr>
      </p:pic>
      <p:sp>
        <p:nvSpPr>
          <p:cNvPr id="13" name="TextBox 12">
            <a:extLst>
              <a:ext uri="{FF2B5EF4-FFF2-40B4-BE49-F238E27FC236}">
                <a16:creationId xmlns:a16="http://schemas.microsoft.com/office/drawing/2014/main" id="{AE95884E-C8B3-4BB5-8F51-7A89108EEADA}"/>
              </a:ext>
            </a:extLst>
          </p:cNvPr>
          <p:cNvSpPr txBox="1"/>
          <p:nvPr/>
        </p:nvSpPr>
        <p:spPr>
          <a:xfrm>
            <a:off x="76199" y="1639634"/>
            <a:ext cx="4786313" cy="4989766"/>
          </a:xfrm>
          <a:prstGeom prst="rect">
            <a:avLst/>
          </a:pr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defPPr>
              <a:defRPr lang="en-US"/>
            </a:defPPr>
            <a:lvl1pPr marL="342900" indent="-342900" algn="l">
              <a:buChar char="n"/>
              <a:defRPr sz="3000" u="sng" kern="0">
                <a:latin typeface="+mn-lt"/>
                <a:cs typeface="+mn-cs"/>
              </a:defRPr>
            </a:lvl1pPr>
            <a:lvl2pPr marL="669925" lvl="1" indent="-325438" algn="l">
              <a:buClr>
                <a:schemeClr val="accent2"/>
              </a:buClr>
              <a:buSzPct val="60000"/>
              <a:buChar char="q"/>
              <a:defRPr sz="2600" kern="0">
                <a:solidFill>
                  <a:schemeClr val="accent1"/>
                </a:solidFill>
                <a:latin typeface="+mn-lt"/>
                <a:cs typeface="+mn-cs"/>
              </a:defRPr>
            </a:lvl2pPr>
            <a:lvl3pPr marL="1022350" indent="-350838" algn="l">
              <a:buChar char="n"/>
              <a:defRPr sz="2200">
                <a:latin typeface="+mn-lt"/>
                <a:cs typeface="+mn-cs"/>
              </a:defRPr>
            </a:lvl3pPr>
            <a:lvl4pPr marL="1339850" indent="-315913" algn="l">
              <a:buClr>
                <a:schemeClr val="accent2"/>
              </a:buClr>
              <a:buSzPct val="70000"/>
              <a:buChar char="q"/>
              <a:defRPr>
                <a:latin typeface="+mn-lt"/>
                <a:cs typeface="+mn-cs"/>
              </a:defRPr>
            </a:lvl4pPr>
            <a:lvl5pPr marL="1681163" indent="-339725" algn="l">
              <a:buSzPct val="75000"/>
              <a:buChar char="§"/>
              <a:defRPr>
                <a:latin typeface="+mn-lt"/>
                <a:cs typeface="+mn-cs"/>
              </a:defRPr>
            </a:lvl5pPr>
            <a:lvl6pPr marL="2138363" indent="-339725" fontAlgn="base">
              <a:spcBef>
                <a:spcPct val="20000"/>
              </a:spcBef>
              <a:spcAft>
                <a:spcPct val="0"/>
              </a:spcAft>
              <a:buClr>
                <a:schemeClr val="accent1"/>
              </a:buClr>
              <a:buSzPct val="75000"/>
              <a:buFont typeface="Wingdings" pitchFamily="2" charset="2"/>
              <a:buChar char="§"/>
              <a:defRPr>
                <a:latin typeface="+mn-lt"/>
                <a:cs typeface="+mn-cs"/>
              </a:defRPr>
            </a:lvl6pPr>
            <a:lvl7pPr marL="2595563" indent="-339725" fontAlgn="base">
              <a:spcBef>
                <a:spcPct val="20000"/>
              </a:spcBef>
              <a:spcAft>
                <a:spcPct val="0"/>
              </a:spcAft>
              <a:buClr>
                <a:schemeClr val="accent1"/>
              </a:buClr>
              <a:buSzPct val="75000"/>
              <a:buFont typeface="Wingdings" pitchFamily="2" charset="2"/>
              <a:buChar char="§"/>
              <a:defRPr>
                <a:latin typeface="+mn-lt"/>
                <a:cs typeface="+mn-cs"/>
              </a:defRPr>
            </a:lvl7pPr>
            <a:lvl8pPr marL="3052763" indent="-339725" fontAlgn="base">
              <a:spcBef>
                <a:spcPct val="20000"/>
              </a:spcBef>
              <a:spcAft>
                <a:spcPct val="0"/>
              </a:spcAft>
              <a:buClr>
                <a:schemeClr val="accent1"/>
              </a:buClr>
              <a:buSzPct val="75000"/>
              <a:buFont typeface="Wingdings" pitchFamily="2" charset="2"/>
              <a:buChar char="§"/>
              <a:defRPr>
                <a:latin typeface="+mn-lt"/>
                <a:cs typeface="+mn-cs"/>
              </a:defRPr>
            </a:lvl8pPr>
            <a:lvl9pPr marL="3509963" indent="-339725" fontAlgn="base">
              <a:spcBef>
                <a:spcPct val="20000"/>
              </a:spcBef>
              <a:spcAft>
                <a:spcPct val="0"/>
              </a:spcAft>
              <a:buClr>
                <a:schemeClr val="accent1"/>
              </a:buClr>
              <a:buSzPct val="75000"/>
              <a:buFont typeface="Wingdings" pitchFamily="2" charset="2"/>
              <a:buChar char="§"/>
              <a:defRPr>
                <a:latin typeface="+mn-lt"/>
                <a:cs typeface="+mn-cs"/>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Char char="n"/>
              <a:tabLst/>
              <a:defRPr/>
            </a:pPr>
            <a:r>
              <a:rPr lang="en-US" u="none" dirty="0">
                <a:solidFill>
                  <a:srgbClr val="000000"/>
                </a:solidFill>
                <a:latin typeface="Candara" panose="020E0502030303020204" pitchFamily="34" charset="0"/>
                <a:cs typeface="Arial"/>
              </a:rPr>
              <a:t>Supervised</a:t>
            </a:r>
            <a:r>
              <a:rPr kumimoji="0" lang="en-US" sz="3000" b="0" i="0" u="none" strike="noStrike" kern="0" cap="none" spc="0" normalizeH="0" baseline="0" noProof="0" dirty="0">
                <a:ln>
                  <a:noFill/>
                </a:ln>
                <a:solidFill>
                  <a:srgbClr val="000000"/>
                </a:solidFill>
                <a:effectLst/>
                <a:uLnTx/>
                <a:uFillTx/>
                <a:latin typeface="Candara" panose="020E0502030303020204" pitchFamily="34" charset="0"/>
                <a:cs typeface="Arial"/>
              </a:rPr>
              <a:t> strategies …</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Char char="n"/>
              <a:tabLst/>
              <a:defRPr/>
            </a:pPr>
            <a:endParaRPr kumimoji="0" lang="en-US" sz="1800" b="0" i="0" u="none" strike="noStrike" kern="0" cap="none" spc="0" normalizeH="0" baseline="0" noProof="0" dirty="0">
              <a:ln>
                <a:noFill/>
              </a:ln>
              <a:solidFill>
                <a:srgbClr val="000000"/>
              </a:solidFill>
              <a:effectLst/>
              <a:uLnTx/>
              <a:uFillTx/>
              <a:latin typeface="Candara" panose="020E0502030303020204" pitchFamily="34" charset="0"/>
              <a:cs typeface="Arial"/>
            </a:endParaRPr>
          </a:p>
          <a:p>
            <a:pPr lvl="0">
              <a:buClr>
                <a:srgbClr val="CC9900"/>
              </a:buClr>
            </a:pPr>
            <a:r>
              <a:rPr kumimoji="0" lang="en-US" b="0" i="0" u="none" strike="noStrike" kern="0" cap="none" spc="0" normalizeH="0" baseline="0" noProof="0" dirty="0">
                <a:ln>
                  <a:noFill/>
                </a:ln>
                <a:solidFill>
                  <a:srgbClr val="000000"/>
                </a:solidFill>
                <a:effectLst/>
                <a:uLnTx/>
                <a:uFillTx/>
                <a:latin typeface="Candara" panose="020E0502030303020204" pitchFamily="34" charset="0"/>
                <a:cs typeface="Arial" panose="020B0604020202020204" pitchFamily="34" charset="0"/>
              </a:rPr>
              <a:t>Can model how linguists like to use </a:t>
            </a:r>
            <a:r>
              <a:rPr lang="en-US" sz="3200" u="none" dirty="0">
                <a:solidFill>
                  <a:srgbClr val="0070C0"/>
                </a:solidFill>
                <a:latin typeface="Candara" panose="020E0502030303020204" pitchFamily="34" charset="0"/>
                <a:cs typeface="Arial" panose="020B0604020202020204" pitchFamily="34" charset="0"/>
              </a:rPr>
              <a:t>y</a:t>
            </a:r>
          </a:p>
          <a:p>
            <a:pPr lvl="1">
              <a:buClr>
                <a:srgbClr val="CC9900"/>
              </a:buClr>
            </a:pPr>
            <a:r>
              <a:rPr kumimoji="0" lang="en-US" b="0" i="0" u="none" strike="noStrike" kern="0" cap="none" spc="0" normalizeH="0" baseline="0" noProof="0" dirty="0">
                <a:ln>
                  <a:noFill/>
                </a:ln>
                <a:solidFill>
                  <a:srgbClr val="000000"/>
                </a:solidFill>
                <a:effectLst/>
                <a:uLnTx/>
                <a:uFillTx/>
                <a:latin typeface="Candara" panose="020E0502030303020204" pitchFamily="34" charset="0"/>
                <a:cs typeface="Arial" panose="020B0604020202020204" pitchFamily="34" charset="0"/>
              </a:rPr>
              <a:t>Explain </a:t>
            </a:r>
            <a:r>
              <a:rPr kumimoji="0" lang="en-US" b="1" i="0" u="none" strike="noStrike" kern="0" cap="none" spc="0" normalizeH="0" baseline="0" noProof="0" dirty="0">
                <a:ln>
                  <a:noFill/>
                </a:ln>
                <a:solidFill>
                  <a:srgbClr val="000000"/>
                </a:solidFill>
                <a:effectLst/>
                <a:uLnTx/>
                <a:uFillTx/>
                <a:latin typeface="Candara" panose="020E0502030303020204" pitchFamily="34" charset="0"/>
                <a:cs typeface="Arial" panose="020B0604020202020204" pitchFamily="34" charset="0"/>
              </a:rPr>
              <a:t>less than</a:t>
            </a:r>
            <a:r>
              <a:rPr kumimoji="0" lang="en-US" b="0" i="0" u="none" strike="noStrike" kern="0" cap="none" spc="0" normalizeH="0" baseline="0" noProof="0" dirty="0">
                <a:ln>
                  <a:noFill/>
                </a:ln>
                <a:solidFill>
                  <a:srgbClr val="000000"/>
                </a:solidFill>
                <a:effectLst/>
                <a:uLnTx/>
                <a:uFillTx/>
                <a:latin typeface="Candara" panose="020E0502030303020204" pitchFamily="34" charset="0"/>
                <a:cs typeface="Arial" panose="020B0604020202020204" pitchFamily="34" charset="0"/>
              </a:rPr>
              <a:t> </a:t>
            </a:r>
            <a:r>
              <a:rPr kumimoji="0" lang="en-US" b="0" i="0" u="none" strike="noStrike" kern="0" cap="none" spc="0" normalizeH="0" baseline="0" noProof="0" dirty="0">
                <a:ln>
                  <a:noFill/>
                </a:ln>
                <a:solidFill>
                  <a:srgbClr val="FF0000"/>
                </a:solidFill>
                <a:effectLst/>
                <a:uLnTx/>
                <a:uFillTx/>
                <a:latin typeface="Candara" panose="020E0502030303020204" pitchFamily="34" charset="0"/>
                <a:cs typeface="Arial" panose="020B0604020202020204" pitchFamily="34" charset="0"/>
              </a:rPr>
              <a:t>x</a:t>
            </a:r>
            <a:r>
              <a:rPr lang="en-US" dirty="0">
                <a:solidFill>
                  <a:srgbClr val="000000"/>
                </a:solidFill>
                <a:latin typeface="Candara" panose="020E0502030303020204" pitchFamily="34" charset="0"/>
                <a:cs typeface="Arial" panose="020B0604020202020204" pitchFamily="34" charset="0"/>
              </a:rPr>
              <a:t>:</a:t>
            </a:r>
            <a:r>
              <a:rPr kumimoji="0" lang="en-US" b="0" i="0" u="none" strike="noStrike" kern="0" cap="none" spc="0" normalizeH="0" baseline="0" noProof="0" dirty="0">
                <a:ln>
                  <a:noFill/>
                </a:ln>
                <a:solidFill>
                  <a:srgbClr val="000000"/>
                </a:solidFill>
                <a:effectLst/>
                <a:uLnTx/>
                <a:uFillTx/>
                <a:latin typeface="Candara" panose="020E0502030303020204" pitchFamily="34" charset="0"/>
                <a:cs typeface="Arial" panose="020B0604020202020204" pitchFamily="34" charset="0"/>
              </a:rPr>
              <a:t> </a:t>
            </a:r>
            <a:br>
              <a:rPr kumimoji="0" lang="en-US" b="0" i="0" u="none" strike="noStrike" kern="0" cap="none" spc="0" normalizeH="0" baseline="0" noProof="0" dirty="0">
                <a:ln>
                  <a:noFill/>
                </a:ln>
                <a:solidFill>
                  <a:srgbClr val="000000"/>
                </a:solidFill>
                <a:effectLst/>
                <a:uLnTx/>
                <a:uFillTx/>
                <a:latin typeface="Candara" panose="020E0502030303020204" pitchFamily="34" charset="0"/>
                <a:cs typeface="Arial" panose="020B0604020202020204" pitchFamily="34" charset="0"/>
              </a:rPr>
            </a:br>
            <a:r>
              <a:rPr kumimoji="0" lang="en-US" b="0" i="0" u="none" strike="noStrike" kern="0" cap="none" spc="0" normalizeH="0" baseline="0" noProof="0" dirty="0">
                <a:ln>
                  <a:noFill/>
                </a:ln>
                <a:solidFill>
                  <a:srgbClr val="000000"/>
                </a:solidFill>
                <a:effectLst/>
                <a:uLnTx/>
                <a:uFillTx/>
                <a:latin typeface="Candara" panose="020E0502030303020204" pitchFamily="34" charset="0"/>
                <a:cs typeface="Arial" panose="020B0604020202020204" pitchFamily="34" charset="0"/>
              </a:rPr>
              <a:t>only certain aspects</a:t>
            </a:r>
            <a:r>
              <a:rPr lang="en-US" b="1" dirty="0">
                <a:solidFill>
                  <a:srgbClr val="000000"/>
                </a:solidFill>
                <a:latin typeface="Candara" panose="020E0502030303020204" pitchFamily="34" charset="0"/>
                <a:cs typeface="Arial" panose="020B0604020202020204" pitchFamily="34" charset="0"/>
              </a:rPr>
              <a:t> </a:t>
            </a:r>
            <a:r>
              <a:rPr lang="en-US" dirty="0">
                <a:solidFill>
                  <a:srgbClr val="000000"/>
                </a:solidFill>
                <a:latin typeface="Candara" panose="020E0502030303020204" pitchFamily="34" charset="0"/>
                <a:cs typeface="Arial" panose="020B0604020202020204" pitchFamily="34" charset="0"/>
              </a:rPr>
              <a:t>of </a:t>
            </a:r>
            <a:r>
              <a:rPr lang="en-US" dirty="0">
                <a:solidFill>
                  <a:srgbClr val="FF0000"/>
                </a:solidFill>
                <a:latin typeface="Candara" panose="020E0502030303020204" pitchFamily="34" charset="0"/>
                <a:cs typeface="Arial" panose="020B0604020202020204" pitchFamily="34" charset="0"/>
              </a:rPr>
              <a:t>x</a:t>
            </a:r>
            <a:br>
              <a:rPr lang="en-US" dirty="0">
                <a:solidFill>
                  <a:srgbClr val="000000"/>
                </a:solidFill>
                <a:latin typeface="Candara" panose="020E0502030303020204" pitchFamily="34" charset="0"/>
                <a:cs typeface="Arial" panose="020B0604020202020204" pitchFamily="34" charset="0"/>
              </a:rPr>
            </a:br>
            <a:r>
              <a:rPr lang="en-US" dirty="0">
                <a:solidFill>
                  <a:srgbClr val="000000"/>
                </a:solidFill>
                <a:latin typeface="Candara" panose="020E0502030303020204" pitchFamily="34" charset="0"/>
                <a:cs typeface="Arial" panose="020B0604020202020204" pitchFamily="34" charset="0"/>
              </a:rPr>
              <a:t>(cf. contrastive estimation)</a:t>
            </a:r>
          </a:p>
          <a:p>
            <a:pPr lvl="1">
              <a:buClr>
                <a:srgbClr val="CC9900"/>
              </a:buClr>
            </a:pPr>
            <a:r>
              <a:rPr lang="en-US" dirty="0">
                <a:solidFill>
                  <a:srgbClr val="000000"/>
                </a:solidFill>
                <a:latin typeface="Candara" panose="020E0502030303020204" pitchFamily="34" charset="0"/>
                <a:cs typeface="Arial" panose="020B0604020202020204" pitchFamily="34" charset="0"/>
              </a:rPr>
              <a:t>Explain </a:t>
            </a:r>
            <a:r>
              <a:rPr lang="en-US" b="1" dirty="0">
                <a:solidFill>
                  <a:srgbClr val="000000"/>
                </a:solidFill>
                <a:latin typeface="Candara" panose="020E0502030303020204" pitchFamily="34" charset="0"/>
                <a:cs typeface="Arial" panose="020B0604020202020204" pitchFamily="34" charset="0"/>
              </a:rPr>
              <a:t>more than</a:t>
            </a:r>
            <a:r>
              <a:rPr lang="en-US" dirty="0">
                <a:solidFill>
                  <a:srgbClr val="FF0000"/>
                </a:solidFill>
                <a:latin typeface="Candara" panose="020E0502030303020204" pitchFamily="34" charset="0"/>
                <a:cs typeface="Arial" panose="020B0604020202020204" pitchFamily="34" charset="0"/>
              </a:rPr>
              <a:t> x</a:t>
            </a:r>
            <a:r>
              <a:rPr lang="en-US" dirty="0">
                <a:solidFill>
                  <a:srgbClr val="000000"/>
                </a:solidFill>
                <a:latin typeface="Candara" panose="020E0502030303020204" pitchFamily="34" charset="0"/>
                <a:cs typeface="Arial" panose="020B0604020202020204" pitchFamily="34" charset="0"/>
              </a:rPr>
              <a:t>: Compositionality, cross-linguistic consistency</a:t>
            </a:r>
            <a:r>
              <a:rPr kumimoji="0" lang="en-US" b="0" i="0" u="none" strike="noStrike" kern="0" cap="none" spc="0" normalizeH="0" baseline="0" noProof="0" dirty="0">
                <a:ln>
                  <a:noFill/>
                </a:ln>
                <a:solidFill>
                  <a:srgbClr val="FF0000"/>
                </a:solidFill>
                <a:effectLst/>
                <a:uLnTx/>
                <a:uFillTx/>
                <a:latin typeface="Candara" panose="020E0502030303020204" pitchFamily="34" charset="0"/>
                <a:cs typeface="Arial" panose="020B0604020202020204" pitchFamily="34" charset="0"/>
              </a:rPr>
              <a:t> </a:t>
            </a:r>
            <a:endParaRPr lang="en-US" dirty="0">
              <a:solidFill>
                <a:srgbClr val="000000"/>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412805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 calcmode="lin" valueType="num">
                                      <p:cBhvr additive="base">
                                        <p:cTn id="13"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 calcmode="lin" valueType="num">
                                      <p:cBhvr additive="base">
                                        <p:cTn id="25" dur="500" fill="hold"/>
                                        <p:tgtEl>
                                          <p:spTgt spid="1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wrong?</a:t>
            </a:r>
          </a:p>
        </p:txBody>
      </p:sp>
      <p:sp>
        <p:nvSpPr>
          <p:cNvPr id="6" name="Content Placeholder 2"/>
          <p:cNvSpPr>
            <a:spLocks noGrp="1"/>
          </p:cNvSpPr>
          <p:nvPr>
            <p:ph idx="1"/>
          </p:nvPr>
        </p:nvSpPr>
        <p:spPr/>
        <p:txBody>
          <a:bodyPr>
            <a:normAutofit fontScale="92500" lnSpcReduction="10000"/>
          </a:bodyPr>
          <a:lstStyle/>
          <a:p>
            <a:r>
              <a:rPr lang="en-US" dirty="0"/>
              <a:t>Each supervised training example is a (language, structure) pair.</a:t>
            </a:r>
          </a:p>
          <a:p>
            <a:endParaRPr lang="en-US" dirty="0"/>
          </a:p>
          <a:p>
            <a:r>
              <a:rPr lang="en-US" dirty="0"/>
              <a:t>There are only about 7,000 languages on Earth.</a:t>
            </a:r>
          </a:p>
          <a:p>
            <a:endParaRPr lang="en-US" dirty="0"/>
          </a:p>
          <a:p>
            <a:r>
              <a:rPr lang="en-US" dirty="0"/>
              <a:t>Only about 60 languages on Earth are labeled </a:t>
            </a:r>
            <a:br>
              <a:rPr lang="en-US" dirty="0"/>
            </a:br>
            <a:r>
              <a:rPr lang="en-US" dirty="0"/>
              <a:t>(have treebanks).</a:t>
            </a:r>
          </a:p>
          <a:p>
            <a:endParaRPr lang="en-US" dirty="0"/>
          </a:p>
          <a:p>
            <a:r>
              <a:rPr lang="en-US" b="1" dirty="0"/>
              <a:t>Why Earth?</a:t>
            </a:r>
          </a:p>
          <a:p>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5" name="Picture 4"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graphicFrame>
        <p:nvGraphicFramePr>
          <p:cNvPr id="7" name="Table 6">
            <a:extLst>
              <a:ext uri="{FF2B5EF4-FFF2-40B4-BE49-F238E27FC236}">
                <a16:creationId xmlns:a16="http://schemas.microsoft.com/office/drawing/2014/main" id="{B38AE258-247A-4A20-96C4-F0EF2BB038EA}"/>
              </a:ext>
            </a:extLst>
          </p:cNvPr>
          <p:cNvGraphicFramePr>
            <a:graphicFrameLocks noGrp="1"/>
          </p:cNvGraphicFramePr>
          <p:nvPr>
            <p:extLst>
              <p:ext uri="{D42A27DB-BD31-4B8C-83A1-F6EECF244321}">
                <p14:modId xmlns:p14="http://schemas.microsoft.com/office/powerpoint/2010/main" val="3728885582"/>
              </p:ext>
            </p:extLst>
          </p:nvPr>
        </p:nvGraphicFramePr>
        <p:xfrm>
          <a:off x="6858000" y="4350735"/>
          <a:ext cx="1963216" cy="396329"/>
        </p:xfrm>
        <a:graphic>
          <a:graphicData uri="http://schemas.openxmlformats.org/drawingml/2006/table">
            <a:tbl>
              <a:tblPr firstRow="1" bandRow="1">
                <a:tableStyleId>{5C22544A-7EE6-4342-B048-85BDC9FD1C3A}</a:tableStyleId>
              </a:tblPr>
              <a:tblGrid>
                <a:gridCol w="490804">
                  <a:extLst>
                    <a:ext uri="{9D8B030D-6E8A-4147-A177-3AD203B41FA5}">
                      <a16:colId xmlns:a16="http://schemas.microsoft.com/office/drawing/2014/main" val="20000"/>
                    </a:ext>
                  </a:extLst>
                </a:gridCol>
                <a:gridCol w="490804">
                  <a:extLst>
                    <a:ext uri="{9D8B030D-6E8A-4147-A177-3AD203B41FA5}">
                      <a16:colId xmlns:a16="http://schemas.microsoft.com/office/drawing/2014/main" val="20001"/>
                    </a:ext>
                  </a:extLst>
                </a:gridCol>
                <a:gridCol w="490804">
                  <a:extLst>
                    <a:ext uri="{9D8B030D-6E8A-4147-A177-3AD203B41FA5}">
                      <a16:colId xmlns:a16="http://schemas.microsoft.com/office/drawing/2014/main" val="20002"/>
                    </a:ext>
                  </a:extLst>
                </a:gridCol>
                <a:gridCol w="490804">
                  <a:extLst>
                    <a:ext uri="{9D8B030D-6E8A-4147-A177-3AD203B41FA5}">
                      <a16:colId xmlns:a16="http://schemas.microsoft.com/office/drawing/2014/main" val="20004"/>
                    </a:ext>
                  </a:extLst>
                </a:gridCol>
              </a:tblGrid>
              <a:tr h="396329">
                <a:tc>
                  <a:txBody>
                    <a:bodyPr/>
                    <a:lstStyle/>
                    <a:p>
                      <a:r>
                        <a:rPr lang="en-US" sz="1200" dirty="0"/>
                        <a:t>0.04</a:t>
                      </a:r>
                    </a:p>
                  </a:txBody>
                  <a:tcPr>
                    <a:solidFill>
                      <a:schemeClr val="bg2">
                        <a:lumMod val="40000"/>
                        <a:lumOff val="60000"/>
                      </a:schemeClr>
                    </a:solidFill>
                  </a:tcPr>
                </a:tc>
                <a:tc>
                  <a:txBody>
                    <a:bodyPr/>
                    <a:lstStyle/>
                    <a:p>
                      <a:r>
                        <a:rPr lang="en-US" sz="1200" dirty="0"/>
                        <a:t>0.96</a:t>
                      </a:r>
                    </a:p>
                  </a:txBody>
                  <a:tcPr>
                    <a:solidFill>
                      <a:schemeClr val="bg2">
                        <a:lumMod val="40000"/>
                        <a:lumOff val="60000"/>
                      </a:schemeClr>
                    </a:solidFill>
                  </a:tcPr>
                </a:tc>
                <a:tc>
                  <a:txBody>
                    <a:bodyPr/>
                    <a:lstStyle/>
                    <a:p>
                      <a:r>
                        <a:rPr lang="en-US" sz="1200" dirty="0"/>
                        <a:t>0.04</a:t>
                      </a:r>
                    </a:p>
                  </a:txBody>
                  <a:tcPr>
                    <a:solidFill>
                      <a:schemeClr val="bg2">
                        <a:lumMod val="40000"/>
                        <a:lumOff val="60000"/>
                      </a:schemeClr>
                    </a:solidFill>
                  </a:tcPr>
                </a:tc>
                <a:tc>
                  <a:txBody>
                    <a:bodyPr/>
                    <a:lstStyle/>
                    <a:p>
                      <a:r>
                        <a:rPr lang="mr-IN" sz="1200" dirty="0"/>
                        <a:t>…</a:t>
                      </a:r>
                      <a:endParaRPr lang="en-US" sz="1200" dirty="0"/>
                    </a:p>
                  </a:txBody>
                  <a:tcPr>
                    <a:solidFill>
                      <a:schemeClr val="bg2">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8" name="Table 7">
            <a:extLst>
              <a:ext uri="{FF2B5EF4-FFF2-40B4-BE49-F238E27FC236}">
                <a16:creationId xmlns:a16="http://schemas.microsoft.com/office/drawing/2014/main" id="{3C1B0318-BF1B-4995-B2E0-23BA0F80065C}"/>
              </a:ext>
            </a:extLst>
          </p:cNvPr>
          <p:cNvGraphicFramePr>
            <a:graphicFrameLocks noGrp="1"/>
          </p:cNvGraphicFramePr>
          <p:nvPr>
            <p:extLst>
              <p:ext uri="{D42A27DB-BD31-4B8C-83A1-F6EECF244321}">
                <p14:modId xmlns:p14="http://schemas.microsoft.com/office/powerpoint/2010/main" val="2945672163"/>
              </p:ext>
            </p:extLst>
          </p:nvPr>
        </p:nvGraphicFramePr>
        <p:xfrm>
          <a:off x="6858000" y="5425033"/>
          <a:ext cx="1971205" cy="396329"/>
        </p:xfrm>
        <a:graphic>
          <a:graphicData uri="http://schemas.openxmlformats.org/drawingml/2006/table">
            <a:tbl>
              <a:tblPr firstRow="1" bandRow="1">
                <a:tableStyleId>{5C22544A-7EE6-4342-B048-85BDC9FD1C3A}</a:tableStyleId>
              </a:tblPr>
              <a:tblGrid>
                <a:gridCol w="498793">
                  <a:extLst>
                    <a:ext uri="{9D8B030D-6E8A-4147-A177-3AD203B41FA5}">
                      <a16:colId xmlns:a16="http://schemas.microsoft.com/office/drawing/2014/main" val="20000"/>
                    </a:ext>
                  </a:extLst>
                </a:gridCol>
                <a:gridCol w="490804">
                  <a:extLst>
                    <a:ext uri="{9D8B030D-6E8A-4147-A177-3AD203B41FA5}">
                      <a16:colId xmlns:a16="http://schemas.microsoft.com/office/drawing/2014/main" val="20001"/>
                    </a:ext>
                  </a:extLst>
                </a:gridCol>
                <a:gridCol w="490804">
                  <a:extLst>
                    <a:ext uri="{9D8B030D-6E8A-4147-A177-3AD203B41FA5}">
                      <a16:colId xmlns:a16="http://schemas.microsoft.com/office/drawing/2014/main" val="20002"/>
                    </a:ext>
                  </a:extLst>
                </a:gridCol>
                <a:gridCol w="490804">
                  <a:extLst>
                    <a:ext uri="{9D8B030D-6E8A-4147-A177-3AD203B41FA5}">
                      <a16:colId xmlns:a16="http://schemas.microsoft.com/office/drawing/2014/main" val="20004"/>
                    </a:ext>
                  </a:extLst>
                </a:gridCol>
              </a:tblGrid>
              <a:tr h="396329">
                <a:tc>
                  <a:txBody>
                    <a:bodyPr/>
                    <a:lstStyle/>
                    <a:p>
                      <a:r>
                        <a:rPr lang="en-US" sz="1200" dirty="0"/>
                        <a:t>0.03</a:t>
                      </a:r>
                    </a:p>
                  </a:txBody>
                  <a:tcPr>
                    <a:solidFill>
                      <a:schemeClr val="bg2">
                        <a:lumMod val="40000"/>
                        <a:lumOff val="60000"/>
                      </a:schemeClr>
                    </a:solidFill>
                  </a:tcPr>
                </a:tc>
                <a:tc>
                  <a:txBody>
                    <a:bodyPr/>
                    <a:lstStyle/>
                    <a:p>
                      <a:r>
                        <a:rPr lang="en-US" sz="1200" dirty="0"/>
                        <a:t>0.76</a:t>
                      </a:r>
                    </a:p>
                  </a:txBody>
                  <a:tcPr>
                    <a:solidFill>
                      <a:schemeClr val="bg2">
                        <a:lumMod val="40000"/>
                        <a:lumOff val="60000"/>
                      </a:schemeClr>
                    </a:solidFill>
                  </a:tcPr>
                </a:tc>
                <a:tc>
                  <a:txBody>
                    <a:bodyPr/>
                    <a:lstStyle/>
                    <a:p>
                      <a:r>
                        <a:rPr lang="en-US" sz="1200" dirty="0"/>
                        <a:t>0.01</a:t>
                      </a:r>
                    </a:p>
                  </a:txBody>
                  <a:tcPr>
                    <a:solidFill>
                      <a:schemeClr val="bg2">
                        <a:lumMod val="40000"/>
                        <a:lumOff val="60000"/>
                      </a:schemeClr>
                    </a:solidFill>
                  </a:tcPr>
                </a:tc>
                <a:tc>
                  <a:txBody>
                    <a:bodyPr/>
                    <a:lstStyle/>
                    <a:p>
                      <a:r>
                        <a:rPr lang="mr-IN" sz="1200" dirty="0"/>
                        <a:t>…</a:t>
                      </a:r>
                      <a:endParaRPr lang="en-US" sz="1200" dirty="0"/>
                    </a:p>
                  </a:txBody>
                  <a:tcPr>
                    <a:solidFill>
                      <a:schemeClr val="bg2">
                        <a:lumMod val="40000"/>
                        <a:lumOff val="60000"/>
                      </a:schemeClr>
                    </a:solidFill>
                  </a:tcPr>
                </a:tc>
                <a:extLst>
                  <a:ext uri="{0D108BD9-81ED-4DB2-BD59-A6C34878D82A}">
                    <a16:rowId xmlns:a16="http://schemas.microsoft.com/office/drawing/2014/main" val="10000"/>
                  </a:ext>
                </a:extLst>
              </a:tr>
            </a:tbl>
          </a:graphicData>
        </a:graphic>
      </p:graphicFrame>
      <p:grpSp>
        <p:nvGrpSpPr>
          <p:cNvPr id="9" name="Group 8">
            <a:extLst>
              <a:ext uri="{FF2B5EF4-FFF2-40B4-BE49-F238E27FC236}">
                <a16:creationId xmlns:a16="http://schemas.microsoft.com/office/drawing/2014/main" id="{BE5866A7-F74D-4125-97A0-1E3AAE5503EB}"/>
              </a:ext>
            </a:extLst>
          </p:cNvPr>
          <p:cNvGrpSpPr/>
          <p:nvPr/>
        </p:nvGrpSpPr>
        <p:grpSpPr>
          <a:xfrm>
            <a:off x="3276600" y="3569814"/>
            <a:ext cx="5981125" cy="2907186"/>
            <a:chOff x="3276600" y="3569814"/>
            <a:chExt cx="5981125" cy="2907186"/>
          </a:xfrm>
        </p:grpSpPr>
        <p:pic>
          <p:nvPicPr>
            <p:cNvPr id="10" name="Picture 9">
              <a:extLst>
                <a:ext uri="{FF2B5EF4-FFF2-40B4-BE49-F238E27FC236}">
                  <a16:creationId xmlns:a16="http://schemas.microsoft.com/office/drawing/2014/main" id="{5CEB79AF-54DD-4CAF-9BD6-C2D5253A79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6325" y="3569814"/>
              <a:ext cx="122031" cy="111540"/>
            </a:xfrm>
            <a:prstGeom prst="rect">
              <a:avLst/>
            </a:prstGeom>
          </p:spPr>
        </p:pic>
        <p:grpSp>
          <p:nvGrpSpPr>
            <p:cNvPr id="13" name="Group 12">
              <a:extLst>
                <a:ext uri="{FF2B5EF4-FFF2-40B4-BE49-F238E27FC236}">
                  <a16:creationId xmlns:a16="http://schemas.microsoft.com/office/drawing/2014/main" id="{752DBA58-4ADC-4CEA-93C6-B213BB0B8BB3}"/>
                </a:ext>
              </a:extLst>
            </p:cNvPr>
            <p:cNvGrpSpPr/>
            <p:nvPr/>
          </p:nvGrpSpPr>
          <p:grpSpPr>
            <a:xfrm>
              <a:off x="3276600" y="3804603"/>
              <a:ext cx="5981125" cy="2672397"/>
              <a:chOff x="2797252" y="4076686"/>
              <a:chExt cx="5981125" cy="2672397"/>
            </a:xfrm>
          </p:grpSpPr>
          <p:grpSp>
            <p:nvGrpSpPr>
              <p:cNvPr id="15" name="Group 14">
                <a:extLst>
                  <a:ext uri="{FF2B5EF4-FFF2-40B4-BE49-F238E27FC236}">
                    <a16:creationId xmlns:a16="http://schemas.microsoft.com/office/drawing/2014/main" id="{26208B51-FFC0-4A85-94DA-77E310C95863}"/>
                  </a:ext>
                </a:extLst>
              </p:cNvPr>
              <p:cNvGrpSpPr/>
              <p:nvPr/>
            </p:nvGrpSpPr>
            <p:grpSpPr>
              <a:xfrm>
                <a:off x="2797252" y="4076686"/>
                <a:ext cx="5981125" cy="1569660"/>
                <a:chOff x="2797252" y="4076686"/>
                <a:chExt cx="5981125" cy="1569660"/>
              </a:xfrm>
            </p:grpSpPr>
            <p:sp>
              <p:nvSpPr>
                <p:cNvPr id="27" name="TextBox 26">
                  <a:extLst>
                    <a:ext uri="{FF2B5EF4-FFF2-40B4-BE49-F238E27FC236}">
                      <a16:creationId xmlns:a16="http://schemas.microsoft.com/office/drawing/2014/main" id="{F2EEE53E-20F6-4946-BFDF-32282DC6A488}"/>
                    </a:ext>
                  </a:extLst>
                </p:cNvPr>
                <p:cNvSpPr txBox="1"/>
                <p:nvPr/>
              </p:nvSpPr>
              <p:spPr>
                <a:xfrm>
                  <a:off x="2797252" y="4076686"/>
                  <a:ext cx="5981125"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alibri" charset="0"/>
                      <a:ea typeface="ＭＳ Ｐゴシック" charset="0"/>
                    </a:rPr>
                    <a:t>(          ,       )</a:t>
                  </a:r>
                </a:p>
              </p:txBody>
            </p:sp>
            <p:sp>
              <p:nvSpPr>
                <p:cNvPr id="28" name="Document 30">
                  <a:extLst>
                    <a:ext uri="{FF2B5EF4-FFF2-40B4-BE49-F238E27FC236}">
                      <a16:creationId xmlns:a16="http://schemas.microsoft.com/office/drawing/2014/main" id="{43D3DFBD-B9BE-426C-AB24-0F300D129398}"/>
                    </a:ext>
                  </a:extLst>
                </p:cNvPr>
                <p:cNvSpPr/>
                <p:nvPr/>
              </p:nvSpPr>
              <p:spPr>
                <a:xfrm>
                  <a:off x="3303767" y="4508468"/>
                  <a:ext cx="2617685" cy="893484"/>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You</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can/</a:t>
                  </a:r>
                  <a:r>
                    <a:rPr kumimoji="0" lang="en-US" sz="1200" b="0" i="0" u="none" strike="noStrike" kern="1200" cap="none" spc="0" normalizeH="0" baseline="0" noProof="0" dirty="0">
                      <a:ln>
                        <a:noFill/>
                      </a:ln>
                      <a:solidFill>
                        <a:srgbClr val="FFC000"/>
                      </a:solidFill>
                      <a:effectLst/>
                      <a:uLnTx/>
                      <a:uFillTx/>
                      <a:latin typeface="Candara"/>
                      <a:ea typeface="+mn-ea"/>
                      <a:cs typeface="+mn-cs"/>
                    </a:rPr>
                    <a:t>AUX</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Keep/</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Google/</a:t>
                  </a:r>
                  <a:r>
                    <a:rPr kumimoji="0" lang="en-US" sz="1200" b="0" i="0" u="none" strike="noStrike" kern="1200" cap="none" spc="0" normalizeH="0" baseline="0" noProof="0" dirty="0">
                      <a:ln>
                        <a:noFill/>
                      </a:ln>
                      <a:solidFill>
                        <a:srgbClr val="FFC000"/>
                      </a:solidFill>
                      <a:effectLst/>
                      <a:uLnTx/>
                      <a:uFillTx/>
                      <a:latin typeface="Candara"/>
                      <a:ea typeface="+mn-ea"/>
                      <a:cs typeface="+mn-cs"/>
                    </a:rPr>
                    <a:t>PROPN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In/</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my/</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office/</a:t>
                  </a:r>
                  <a:r>
                    <a:rPr kumimoji="0" lang="en-US" sz="1200" b="0" i="0" u="none" strike="noStrike" kern="1200" cap="none" spc="0" normalizeH="0" baseline="0" noProof="0" dirty="0">
                      <a:ln>
                        <a:noFill/>
                      </a:ln>
                      <a:solidFill>
                        <a:srgbClr val="FFC000"/>
                      </a:solidFill>
                      <a:effectLst/>
                      <a:uLnTx/>
                      <a:uFillTx/>
                      <a:latin typeface="Candara"/>
                      <a:ea typeface="+mn-ea"/>
                      <a:cs typeface="+mn-cs"/>
                    </a:rPr>
                    <a:t>NOUN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grpSp>
          <p:grpSp>
            <p:nvGrpSpPr>
              <p:cNvPr id="16" name="Group 15">
                <a:extLst>
                  <a:ext uri="{FF2B5EF4-FFF2-40B4-BE49-F238E27FC236}">
                    <a16:creationId xmlns:a16="http://schemas.microsoft.com/office/drawing/2014/main" id="{2AF2CBCD-9034-442C-915A-86F7A9C3ACF7}"/>
                  </a:ext>
                </a:extLst>
              </p:cNvPr>
              <p:cNvGrpSpPr/>
              <p:nvPr/>
            </p:nvGrpSpPr>
            <p:grpSpPr>
              <a:xfrm>
                <a:off x="2797252" y="5179423"/>
                <a:ext cx="5981125" cy="1569660"/>
                <a:chOff x="2775986" y="5179423"/>
                <a:chExt cx="5981125" cy="1569660"/>
              </a:xfrm>
            </p:grpSpPr>
            <p:sp>
              <p:nvSpPr>
                <p:cNvPr id="17" name="TextBox 16">
                  <a:extLst>
                    <a:ext uri="{FF2B5EF4-FFF2-40B4-BE49-F238E27FC236}">
                      <a16:creationId xmlns:a16="http://schemas.microsoft.com/office/drawing/2014/main" id="{618471A6-A2DF-4CD6-817A-90E9FC2198C1}"/>
                    </a:ext>
                  </a:extLst>
                </p:cNvPr>
                <p:cNvSpPr txBox="1"/>
                <p:nvPr/>
              </p:nvSpPr>
              <p:spPr>
                <a:xfrm>
                  <a:off x="2775986" y="5179423"/>
                  <a:ext cx="5981125"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alibri" charset="0"/>
                      <a:ea typeface="ＭＳ Ｐゴシック" charset="0"/>
                    </a:rPr>
                    <a:t>(          ,       )</a:t>
                  </a:r>
                </a:p>
              </p:txBody>
            </p:sp>
            <p:grpSp>
              <p:nvGrpSpPr>
                <p:cNvPr id="18" name="Group 17">
                  <a:extLst>
                    <a:ext uri="{FF2B5EF4-FFF2-40B4-BE49-F238E27FC236}">
                      <a16:creationId xmlns:a16="http://schemas.microsoft.com/office/drawing/2014/main" id="{CF402933-D63F-489A-9715-470706EA106F}"/>
                    </a:ext>
                  </a:extLst>
                </p:cNvPr>
                <p:cNvGrpSpPr/>
                <p:nvPr/>
              </p:nvGrpSpPr>
              <p:grpSpPr>
                <a:xfrm>
                  <a:off x="3377310" y="5604398"/>
                  <a:ext cx="2617340" cy="873131"/>
                  <a:chOff x="-68021" y="3869947"/>
                  <a:chExt cx="2635294" cy="893484"/>
                </a:xfrm>
              </p:grpSpPr>
              <p:sp>
                <p:nvSpPr>
                  <p:cNvPr id="19" name="Document 44">
                    <a:extLst>
                      <a:ext uri="{FF2B5EF4-FFF2-40B4-BE49-F238E27FC236}">
                        <a16:creationId xmlns:a16="http://schemas.microsoft.com/office/drawing/2014/main" id="{D9BF0D7A-73DA-4050-A1E0-6E1F9E1F9A43}"/>
                      </a:ext>
                    </a:extLst>
                  </p:cNvPr>
                  <p:cNvSpPr/>
                  <p:nvPr/>
                </p:nvSpPr>
                <p:spPr>
                  <a:xfrm>
                    <a:off x="-68021" y="3869947"/>
                    <a:ext cx="2635294" cy="893484"/>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        </a:t>
                    </a:r>
                    <a:r>
                      <a:rPr kumimoji="0" lang="en-US"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AUX</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VERB</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PROPN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ADP</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PRON</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en-US" sz="1200" b="0" i="0" u="none" strike="noStrike" kern="1200" cap="none" spc="0" normalizeH="0" baseline="0" noProof="0" dirty="0">
                        <a:ln>
                          <a:noFill/>
                        </a:ln>
                        <a:solidFill>
                          <a:srgbClr val="FFC000"/>
                        </a:solidFill>
                        <a:effectLst/>
                        <a:uLnTx/>
                        <a:uFillTx/>
                        <a:latin typeface="Candara"/>
                        <a:ea typeface="+mn-ea"/>
                        <a:cs typeface="+mn-cs"/>
                      </a:rPr>
                      <a:t>NOUN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pic>
                <p:nvPicPr>
                  <p:cNvPr id="20" name="Picture 19">
                    <a:extLst>
                      <a:ext uri="{FF2B5EF4-FFF2-40B4-BE49-F238E27FC236}">
                        <a16:creationId xmlns:a16="http://schemas.microsoft.com/office/drawing/2014/main" id="{7D774FEE-385F-4C88-B5C6-7B0F8E5E73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8035" y="4318652"/>
                    <a:ext cx="217639" cy="111540"/>
                  </a:xfrm>
                  <a:prstGeom prst="rect">
                    <a:avLst/>
                  </a:prstGeom>
                </p:spPr>
              </p:pic>
              <p:pic>
                <p:nvPicPr>
                  <p:cNvPr id="21" name="Picture 20">
                    <a:extLst>
                      <a:ext uri="{FF2B5EF4-FFF2-40B4-BE49-F238E27FC236}">
                        <a16:creationId xmlns:a16="http://schemas.microsoft.com/office/drawing/2014/main" id="{4DC998ED-0A74-40EA-972F-FD6830DD45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4840" y="3935344"/>
                    <a:ext cx="94810" cy="169010"/>
                  </a:xfrm>
                  <a:prstGeom prst="rect">
                    <a:avLst/>
                  </a:prstGeom>
                </p:spPr>
              </p:pic>
              <p:pic>
                <p:nvPicPr>
                  <p:cNvPr id="22" name="Picture 21">
                    <a:extLst>
                      <a:ext uri="{FF2B5EF4-FFF2-40B4-BE49-F238E27FC236}">
                        <a16:creationId xmlns:a16="http://schemas.microsoft.com/office/drawing/2014/main" id="{2D945C9B-89BE-427E-ABE5-1EC48E02DC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4483" y="4326205"/>
                    <a:ext cx="270689" cy="111540"/>
                  </a:xfrm>
                  <a:prstGeom prst="rect">
                    <a:avLst/>
                  </a:prstGeom>
                </p:spPr>
              </p:pic>
              <p:pic>
                <p:nvPicPr>
                  <p:cNvPr id="23" name="Picture 22">
                    <a:extLst>
                      <a:ext uri="{FF2B5EF4-FFF2-40B4-BE49-F238E27FC236}">
                        <a16:creationId xmlns:a16="http://schemas.microsoft.com/office/drawing/2014/main" id="{20E983F5-DAD2-4E6E-8D68-A8A2006EDC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1081" y="4136209"/>
                    <a:ext cx="220360" cy="111540"/>
                  </a:xfrm>
                  <a:prstGeom prst="rect">
                    <a:avLst/>
                  </a:prstGeom>
                </p:spPr>
              </p:pic>
              <p:pic>
                <p:nvPicPr>
                  <p:cNvPr id="24" name="Picture 23">
                    <a:extLst>
                      <a:ext uri="{FF2B5EF4-FFF2-40B4-BE49-F238E27FC236}">
                        <a16:creationId xmlns:a16="http://schemas.microsoft.com/office/drawing/2014/main" id="{9B3DFC90-57BD-47C9-8869-E75BD616B8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317" y="4125331"/>
                    <a:ext cx="179552" cy="111540"/>
                  </a:xfrm>
                  <a:prstGeom prst="rect">
                    <a:avLst/>
                  </a:prstGeom>
                </p:spPr>
              </p:pic>
              <p:pic>
                <p:nvPicPr>
                  <p:cNvPr id="25" name="Picture 24">
                    <a:extLst>
                      <a:ext uri="{FF2B5EF4-FFF2-40B4-BE49-F238E27FC236}">
                        <a16:creationId xmlns:a16="http://schemas.microsoft.com/office/drawing/2014/main" id="{872BBD29-4432-4696-91C6-3A038B4D46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2255" y="3926445"/>
                    <a:ext cx="268366" cy="169277"/>
                  </a:xfrm>
                  <a:prstGeom prst="rect">
                    <a:avLst/>
                  </a:prstGeom>
                </p:spPr>
              </p:pic>
              <p:pic>
                <p:nvPicPr>
                  <p:cNvPr id="26" name="Picture 25">
                    <a:extLst>
                      <a:ext uri="{FF2B5EF4-FFF2-40B4-BE49-F238E27FC236}">
                        <a16:creationId xmlns:a16="http://schemas.microsoft.com/office/drawing/2014/main" id="{D890544E-0635-414F-AAED-2629B82641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015" y="4316897"/>
                    <a:ext cx="94810" cy="169010"/>
                  </a:xfrm>
                  <a:prstGeom prst="rect">
                    <a:avLst/>
                  </a:prstGeom>
                </p:spPr>
              </p:pic>
            </p:grpSp>
          </p:grpSp>
        </p:grpSp>
      </p:grpSp>
    </p:spTree>
    <p:extLst>
      <p:ext uri="{BB962C8B-B14F-4D97-AF65-F5344CB8AC3E}">
        <p14:creationId xmlns:p14="http://schemas.microsoft.com/office/powerpoint/2010/main" val="25601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Luckily</a:t>
            </a:r>
          </a:p>
        </p:txBody>
      </p:sp>
      <p:sp>
        <p:nvSpPr>
          <p:cNvPr id="16" name="Content Placeholder 2"/>
          <p:cNvSpPr>
            <a:spLocks noGrp="1"/>
          </p:cNvSpPr>
          <p:nvPr>
            <p:ph idx="1"/>
          </p:nvPr>
        </p:nvSpPr>
        <p:spPr/>
        <p:txBody>
          <a:bodyPr/>
          <a:lstStyle/>
          <a:p>
            <a:r>
              <a:rPr lang="en-US" dirty="0"/>
              <a:t>We are not alone</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3" name="Picture 2"/>
          <p:cNvPicPr>
            <a:picLocks noChangeAspect="1"/>
          </p:cNvPicPr>
          <p:nvPr/>
        </p:nvPicPr>
        <p:blipFill>
          <a:blip r:embed="rId3"/>
          <a:stretch>
            <a:fillRect/>
          </a:stretch>
        </p:blipFill>
        <p:spPr>
          <a:xfrm>
            <a:off x="1607884" y="2216874"/>
            <a:ext cx="6360602" cy="3780358"/>
          </a:xfrm>
          <a:prstGeom prst="rect">
            <a:avLst/>
          </a:prstGeom>
        </p:spPr>
      </p:pic>
      <p:pic>
        <p:nvPicPr>
          <p:cNvPr id="6" name="Picture 5" descr="jhu-logo-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spTree>
    <p:extLst>
      <p:ext uri="{BB962C8B-B14F-4D97-AF65-F5344CB8AC3E}">
        <p14:creationId xmlns:p14="http://schemas.microsoft.com/office/powerpoint/2010/main" val="1465905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Luckily</a:t>
            </a:r>
          </a:p>
        </p:txBody>
      </p:sp>
      <p:sp>
        <p:nvSpPr>
          <p:cNvPr id="16" name="Content Placeholder 2"/>
          <p:cNvSpPr>
            <a:spLocks noGrp="1"/>
          </p:cNvSpPr>
          <p:nvPr>
            <p:ph idx="1"/>
          </p:nvPr>
        </p:nvSpPr>
        <p:spPr/>
        <p:txBody>
          <a:bodyPr/>
          <a:lstStyle/>
          <a:p>
            <a:r>
              <a:rPr lang="en-US" dirty="0"/>
              <a:t>Not alone, we are </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6" name="Picture 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pic>
        <p:nvPicPr>
          <p:cNvPr id="8" name="Picture 7"/>
          <p:cNvPicPr>
            <a:picLocks noChangeAspect="1"/>
          </p:cNvPicPr>
          <p:nvPr/>
        </p:nvPicPr>
        <p:blipFill>
          <a:blip r:embed="rId4"/>
          <a:stretch>
            <a:fillRect/>
          </a:stretch>
        </p:blipFill>
        <p:spPr>
          <a:xfrm>
            <a:off x="1607884" y="2216874"/>
            <a:ext cx="6360602" cy="3780358"/>
          </a:xfrm>
          <a:prstGeom prst="rect">
            <a:avLst/>
          </a:prstGeom>
        </p:spPr>
      </p:pic>
      <p:pic>
        <p:nvPicPr>
          <p:cNvPr id="4" name="Picture 3"/>
          <p:cNvPicPr>
            <a:picLocks noChangeAspect="1"/>
          </p:cNvPicPr>
          <p:nvPr/>
        </p:nvPicPr>
        <p:blipFill>
          <a:blip r:embed="rId5"/>
          <a:stretch>
            <a:fillRect/>
          </a:stretch>
        </p:blipFill>
        <p:spPr>
          <a:xfrm>
            <a:off x="1621396" y="2220738"/>
            <a:ext cx="6343722" cy="3770326"/>
          </a:xfrm>
          <a:prstGeom prst="rect">
            <a:avLst/>
          </a:prstGeom>
        </p:spPr>
      </p:pic>
    </p:spTree>
    <p:extLst>
      <p:ext uri="{BB962C8B-B14F-4D97-AF65-F5344CB8AC3E}">
        <p14:creationId xmlns:p14="http://schemas.microsoft.com/office/powerpoint/2010/main" val="4221647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562" y="274638"/>
            <a:ext cx="8384876" cy="1143000"/>
          </a:xfrm>
        </p:spPr>
        <p:txBody>
          <a:bodyPr>
            <a:normAutofit fontScale="90000"/>
          </a:bodyPr>
          <a:lstStyle/>
          <a:p>
            <a:r>
              <a:rPr lang="en-US" dirty="0"/>
              <a:t>We created …</a:t>
            </a:r>
            <a:br>
              <a:rPr lang="en-US" dirty="0"/>
            </a:br>
            <a:r>
              <a:rPr lang="en-US" dirty="0"/>
              <a:t>The Galactic Dependencies Treebanks!</a:t>
            </a:r>
          </a:p>
        </p:txBody>
      </p:sp>
      <p:sp>
        <p:nvSpPr>
          <p:cNvPr id="3" name="Content Placeholder 2"/>
          <p:cNvSpPr>
            <a:spLocks noGrp="1"/>
          </p:cNvSpPr>
          <p:nvPr>
            <p:ph idx="1"/>
          </p:nvPr>
        </p:nvSpPr>
        <p:spPr>
          <a:xfrm>
            <a:off x="457199" y="1886309"/>
            <a:ext cx="8462513" cy="4465342"/>
          </a:xfrm>
        </p:spPr>
        <p:txBody>
          <a:bodyPr>
            <a:normAutofit/>
          </a:bodyPr>
          <a:lstStyle/>
          <a:p>
            <a:r>
              <a:rPr lang="en-US" dirty="0">
                <a:solidFill>
                  <a:srgbClr val="FFFF00"/>
                </a:solidFill>
              </a:rPr>
              <a:t>More than 50,000 synthetic languages!</a:t>
            </a:r>
          </a:p>
          <a:p>
            <a:pPr lvl="1"/>
            <a:r>
              <a:rPr lang="en-US" dirty="0"/>
              <a:t>Resemble real languages, but not found on Earth</a:t>
            </a:r>
          </a:p>
          <a:p>
            <a:r>
              <a:rPr lang="en-US" dirty="0">
                <a:solidFill>
                  <a:srgbClr val="FFFF00"/>
                </a:solidFill>
              </a:rPr>
              <a:t>Each has a corpus of dependency parses</a:t>
            </a:r>
          </a:p>
          <a:p>
            <a:pPr lvl="1"/>
            <a:r>
              <a:rPr lang="en-US" dirty="0"/>
              <a:t>In the Universal Dependencies format</a:t>
            </a:r>
          </a:p>
          <a:p>
            <a:pPr lvl="1"/>
            <a:r>
              <a:rPr lang="en-US" dirty="0"/>
              <a:t>Vertices are words labeled with POS tags</a:t>
            </a:r>
          </a:p>
          <a:p>
            <a:pPr lvl="1"/>
            <a:r>
              <a:rPr lang="en-US" dirty="0"/>
              <a:t>Edges are labeled syntactic relationships</a:t>
            </a:r>
          </a:p>
          <a:p>
            <a:r>
              <a:rPr lang="en-US" dirty="0">
                <a:solidFill>
                  <a:srgbClr val="FFFF00"/>
                </a:solidFill>
              </a:rPr>
              <a:t>Provide train/dev/test splits, alignments, tools</a:t>
            </a:r>
          </a:p>
          <a:p>
            <a:endParaRPr lang="en-US" sz="1600"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cs typeface="Arial" panose="020B0604020202020204" pitchFamily="34" charset="0"/>
            </a:endParaRPr>
          </a:p>
        </p:txBody>
      </p:sp>
      <p:pic>
        <p:nvPicPr>
          <p:cNvPr id="21" name="Picture 20"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spTree>
    <p:extLst>
      <p:ext uri="{BB962C8B-B14F-4D97-AF65-F5344CB8AC3E}">
        <p14:creationId xmlns:p14="http://schemas.microsoft.com/office/powerpoint/2010/main" val="181263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0" name="Content Placeholder 5">
                <a:extLst>
                  <a:ext uri="{FF2B5EF4-FFF2-40B4-BE49-F238E27FC236}">
                    <a16:creationId xmlns:a16="http://schemas.microsoft.com/office/drawing/2014/main" id="{F90880A2-89AD-43A6-BDB5-DF7B8B126B44}"/>
                  </a:ext>
                </a:extLst>
              </p:cNvPr>
              <p:cNvSpPr txBox="1">
                <a:spLocks/>
              </p:cNvSpPr>
              <p:nvPr/>
            </p:nvSpPr>
            <p:spPr bwMode="auto">
              <a:xfrm>
                <a:off x="457200" y="1143000"/>
                <a:ext cx="8534400" cy="45307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Char char="n"/>
                  <a:tabLst/>
                  <a:defRPr/>
                </a:pPr>
                <a:r>
                  <a:rPr kumimoji="0" lang="en-US" sz="3000" b="0" i="0" u="none" strike="noStrike" kern="0" cap="none" spc="0" normalizeH="0" baseline="0" noProof="0" dirty="0">
                    <a:ln>
                      <a:noFill/>
                    </a:ln>
                    <a:solidFill>
                      <a:srgbClr val="000000"/>
                    </a:solidFill>
                    <a:effectLst/>
                    <a:uLnTx/>
                    <a:uFillTx/>
                    <a:latin typeface="Arial"/>
                    <a:ea typeface="+mn-ea"/>
                    <a:cs typeface="Arial"/>
                  </a:rPr>
                  <a:t>Want p(</a:t>
                </a:r>
                <a:r>
                  <a:rPr kumimoji="0" lang="en-US" sz="3000" b="0" i="0" u="none" strike="noStrike" kern="0" cap="none" spc="0" normalizeH="0" baseline="0" noProof="0" dirty="0">
                    <a:ln>
                      <a:noFill/>
                    </a:ln>
                    <a:solidFill>
                      <a:srgbClr val="0070C0"/>
                    </a:solidFill>
                    <a:effectLst/>
                    <a:uLnTx/>
                    <a:uFillTx/>
                    <a:latin typeface="Arial"/>
                    <a:ea typeface="+mn-ea"/>
                    <a:cs typeface="Arial"/>
                  </a:rPr>
                  <a:t>y</a:t>
                </a:r>
                <a:r>
                  <a:rPr kumimoji="0" lang="en-US" sz="3000" b="0" i="0" u="none" strike="noStrike" kern="0" cap="none" spc="0" normalizeH="0" baseline="0" noProof="0" dirty="0">
                    <a:ln>
                      <a:noFill/>
                    </a:ln>
                    <a:solidFill>
                      <a:srgbClr val="CC9900"/>
                    </a:solidFill>
                    <a:effectLst/>
                    <a:uLnTx/>
                    <a:uFillTx/>
                    <a:latin typeface="Arial"/>
                    <a:ea typeface="+mn-ea"/>
                    <a:cs typeface="Arial"/>
                  </a:rPr>
                  <a:t> </a:t>
                </a:r>
                <a:r>
                  <a:rPr kumimoji="0" lang="en-US" sz="3000" b="0" i="0" u="none" strike="noStrike" kern="0" cap="none" spc="0" normalizeH="0" baseline="0" noProof="0" dirty="0">
                    <a:ln>
                      <a:noFill/>
                    </a:ln>
                    <a:solidFill>
                      <a:srgbClr val="000000"/>
                    </a:solidFill>
                    <a:effectLst/>
                    <a:uLnTx/>
                    <a:uFillTx/>
                    <a:latin typeface="Arial"/>
                    <a:ea typeface="+mn-ea"/>
                    <a:cs typeface="Arial"/>
                  </a:rPr>
                  <a:t>| </a:t>
                </a:r>
                <a:r>
                  <a:rPr kumimoji="0" lang="en-US" sz="3000" b="0" i="0" u="none" strike="noStrike" kern="0" cap="none" spc="0" normalizeH="0" baseline="0" noProof="0" dirty="0">
                    <a:ln>
                      <a:noFill/>
                    </a:ln>
                    <a:solidFill>
                      <a:srgbClr val="FF0000"/>
                    </a:solidFill>
                    <a:effectLst/>
                    <a:uLnTx/>
                    <a:uFillTx/>
                    <a:latin typeface="Arial"/>
                    <a:ea typeface="+mn-ea"/>
                    <a:cs typeface="Arial"/>
                  </a:rPr>
                  <a:t>x</a:t>
                </a:r>
                <a:r>
                  <a:rPr kumimoji="0" lang="en-US" sz="3000" b="0" i="0" u="none" strike="noStrike" kern="0" cap="none" spc="0" normalizeH="0" baseline="0" noProof="0" dirty="0">
                    <a:ln>
                      <a:noFill/>
                    </a:ln>
                    <a:solidFill>
                      <a:srgbClr val="000000"/>
                    </a:solidFill>
                    <a:effectLst/>
                    <a:uLnTx/>
                    <a:uFillTx/>
                    <a:latin typeface="Arial"/>
                    <a:ea typeface="+mn-ea"/>
                    <a:cs typeface="Arial"/>
                  </a:rPr>
                  <a:t>)</a:t>
                </a:r>
                <a:endParaRPr kumimoji="0" lang="en-US" sz="3000" b="0" i="0" u="none" strike="noStrike" kern="0" cap="none" spc="0" normalizeH="0" baseline="0" noProof="0" dirty="0">
                  <a:ln>
                    <a:noFill/>
                  </a:ln>
                  <a:solidFill>
                    <a:srgbClr val="FF0000"/>
                  </a:solidFill>
                  <a:effectLst/>
                  <a:uLnTx/>
                  <a:uFillTx/>
                  <a:latin typeface="Arial"/>
                  <a:ea typeface="+mn-ea"/>
                  <a:cs typeface="Arial"/>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Char char="n"/>
                  <a:tabLst/>
                  <a:defRPr/>
                </a:pPr>
                <a:r>
                  <a:rPr kumimoji="0" lang="en-US" sz="3000" b="0" i="0" u="none" strike="noStrike" kern="0" cap="none" spc="0" normalizeH="0" baseline="0" noProof="0" dirty="0">
                    <a:ln>
                      <a:noFill/>
                    </a:ln>
                    <a:solidFill>
                      <a:srgbClr val="000000"/>
                    </a:solidFill>
                    <a:effectLst/>
                    <a:uLnTx/>
                    <a:uFillTx/>
                    <a:latin typeface="Arial"/>
                    <a:ea typeface="+mn-ea"/>
                    <a:cs typeface="Arial"/>
                  </a:rPr>
                  <a:t>Previously, we defined a full model p(</a:t>
                </a:r>
                <a:r>
                  <a:rPr kumimoji="0" lang="en-US" sz="3000" b="0" i="0" u="none" strike="noStrike" kern="0" cap="none" spc="0" normalizeH="0" baseline="0" noProof="0" dirty="0">
                    <a:ln>
                      <a:noFill/>
                    </a:ln>
                    <a:solidFill>
                      <a:srgbClr val="FF0000"/>
                    </a:solidFill>
                    <a:effectLst/>
                    <a:uLnTx/>
                    <a:uFillTx/>
                    <a:latin typeface="Arial"/>
                    <a:ea typeface="+mn-ea"/>
                    <a:cs typeface="Arial"/>
                  </a:rPr>
                  <a:t>x</a:t>
                </a:r>
                <a:r>
                  <a:rPr kumimoji="0" lang="en-US" sz="3000" b="0" i="0" u="none" strike="noStrike" kern="0" cap="none" spc="0" normalizeH="0" baseline="0" noProof="0" dirty="0">
                    <a:ln>
                      <a:noFill/>
                    </a:ln>
                    <a:solidFill>
                      <a:srgbClr val="000000"/>
                    </a:solidFill>
                    <a:effectLst/>
                    <a:uLnTx/>
                    <a:uFillTx/>
                    <a:latin typeface="Arial"/>
                    <a:ea typeface="+mn-ea"/>
                    <a:cs typeface="Arial"/>
                  </a:rPr>
                  <a:t>, </a:t>
                </a:r>
                <a:r>
                  <a:rPr kumimoji="0" lang="en-US" sz="3000" b="0" i="0" u="none" strike="noStrike" kern="0" cap="none" spc="0" normalizeH="0" baseline="0" noProof="0" dirty="0">
                    <a:ln>
                      <a:noFill/>
                    </a:ln>
                    <a:solidFill>
                      <a:srgbClr val="0070C0"/>
                    </a:solidFill>
                    <a:effectLst/>
                    <a:uLnTx/>
                    <a:uFillTx/>
                    <a:latin typeface="Arial"/>
                    <a:ea typeface="+mn-ea"/>
                    <a:cs typeface="Arial"/>
                  </a:rPr>
                  <a:t>y</a:t>
                </a:r>
                <a:r>
                  <a:rPr kumimoji="0" lang="en-US" sz="3000" b="0" i="0" u="none" strike="noStrike" kern="0" cap="none" spc="0" normalizeH="0" baseline="0" noProof="0" dirty="0">
                    <a:ln>
                      <a:noFill/>
                    </a:ln>
                    <a:solidFill>
                      <a:srgbClr val="000000"/>
                    </a:solidFill>
                    <a:effectLst/>
                    <a:uLnTx/>
                    <a:uFillTx/>
                    <a:latin typeface="Arial"/>
                    <a:ea typeface="+mn-ea"/>
                    <a:cs typeface="Arial"/>
                  </a:rPr>
                  <a:t>)</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Char char="n"/>
                  <a:tabLst/>
                  <a:defRPr/>
                </a:pPr>
                <a:r>
                  <a:rPr kumimoji="0" lang="en-US" sz="3000" b="0" i="0" u="none" strike="noStrike" kern="0" cap="none" spc="0" normalizeH="0" baseline="0" noProof="0" dirty="0">
                    <a:ln>
                      <a:noFill/>
                    </a:ln>
                    <a:solidFill>
                      <a:srgbClr val="000000"/>
                    </a:solidFill>
                    <a:effectLst/>
                    <a:uLnTx/>
                    <a:uFillTx/>
                    <a:latin typeface="Arial"/>
                    <a:ea typeface="+mn-ea"/>
                    <a:cs typeface="Arial"/>
                  </a:rPr>
                  <a:t>But all we need is realistic </a:t>
                </a:r>
                <a:r>
                  <a:rPr kumimoji="0" lang="en-US" sz="3000" b="0" i="0" u="sng" strike="noStrike" kern="0" cap="none" spc="0" normalizeH="0" baseline="0" noProof="0" dirty="0">
                    <a:ln>
                      <a:noFill/>
                    </a:ln>
                    <a:solidFill>
                      <a:srgbClr val="000000"/>
                    </a:solidFill>
                    <a:effectLst/>
                    <a:uLnTx/>
                    <a:uFillTx/>
                    <a:latin typeface="Arial"/>
                    <a:ea typeface="+mn-ea"/>
                    <a:cs typeface="Arial"/>
                  </a:rPr>
                  <a:t>samples</a:t>
                </a:r>
                <a:r>
                  <a:rPr kumimoji="0" lang="en-US" sz="3000" b="0" i="0" u="none" strike="noStrike" kern="0" cap="none" spc="0" normalizeH="0" baseline="0" noProof="0" dirty="0">
                    <a:ln>
                      <a:noFill/>
                    </a:ln>
                    <a:solidFill>
                      <a:srgbClr val="000000"/>
                    </a:solidFill>
                    <a:effectLst/>
                    <a:uLnTx/>
                    <a:uFillTx/>
                    <a:latin typeface="Arial"/>
                    <a:ea typeface="+mn-ea"/>
                    <a:cs typeface="Arial"/>
                  </a:rPr>
                  <a:t> (</a:t>
                </a:r>
                <a:r>
                  <a:rPr kumimoji="0" lang="en-US" sz="3000" b="0" i="0" u="none" strike="noStrike" kern="0" cap="none" spc="0" normalizeH="0" baseline="0" noProof="0" dirty="0">
                    <a:ln>
                      <a:noFill/>
                    </a:ln>
                    <a:solidFill>
                      <a:srgbClr val="FF0000"/>
                    </a:solidFill>
                    <a:effectLst/>
                    <a:uLnTx/>
                    <a:uFillTx/>
                    <a:latin typeface="Arial"/>
                    <a:ea typeface="+mn-ea"/>
                    <a:cs typeface="Arial"/>
                  </a:rPr>
                  <a:t>x</a:t>
                </a:r>
                <a:r>
                  <a:rPr kumimoji="0" lang="en-US" sz="3000" b="0" i="0" u="none" strike="noStrike" kern="0" cap="none" spc="0" normalizeH="0" baseline="0" noProof="0" dirty="0">
                    <a:ln>
                      <a:noFill/>
                    </a:ln>
                    <a:solidFill>
                      <a:srgbClr val="000000"/>
                    </a:solidFill>
                    <a:effectLst/>
                    <a:uLnTx/>
                    <a:uFillTx/>
                    <a:latin typeface="Arial"/>
                    <a:ea typeface="+mn-ea"/>
                    <a:cs typeface="Arial"/>
                  </a:rPr>
                  <a:t>, </a:t>
                </a:r>
                <a:r>
                  <a:rPr kumimoji="0" lang="en-US" sz="3000" b="0" i="0" u="none" strike="noStrike" kern="0" cap="none" spc="0" normalizeH="0" baseline="0" noProof="0" dirty="0">
                    <a:ln>
                      <a:noFill/>
                    </a:ln>
                    <a:solidFill>
                      <a:srgbClr val="0070C0"/>
                    </a:solidFill>
                    <a:effectLst/>
                    <a:uLnTx/>
                    <a:uFillTx/>
                    <a:latin typeface="Arial"/>
                    <a:ea typeface="+mn-ea"/>
                    <a:cs typeface="Arial"/>
                  </a:rPr>
                  <a:t>y</a:t>
                </a:r>
                <a:r>
                  <a:rPr kumimoji="0" lang="en-US" sz="3000" b="0" i="0" u="none" strike="noStrike" kern="0" cap="none" spc="0" normalizeH="0" baseline="0" noProof="0" dirty="0">
                    <a:ln>
                      <a:noFill/>
                    </a:ln>
                    <a:solidFill>
                      <a:srgbClr val="000000"/>
                    </a:solidFill>
                    <a:effectLst/>
                    <a:uLnTx/>
                    <a:uFillTx/>
                    <a:latin typeface="Arial"/>
                    <a:ea typeface="+mn-ea"/>
                    <a:cs typeface="Arial"/>
                  </a:rPr>
                  <a:t>):</a:t>
                </a:r>
                <a:r>
                  <a:rPr kumimoji="0" lang="en-US" sz="3000" b="0" i="0" u="none" strike="noStrike" kern="0" cap="none" spc="0" normalizeH="0" noProof="0" dirty="0">
                    <a:ln>
                      <a:noFill/>
                    </a:ln>
                    <a:solidFill>
                      <a:srgbClr val="000000"/>
                    </a:solidFill>
                    <a:effectLst/>
                    <a:uLnTx/>
                    <a:uFillTx/>
                    <a:latin typeface="Arial"/>
                    <a:ea typeface="+mn-ea"/>
                    <a:cs typeface="Arial"/>
                  </a:rPr>
                  <a:t> then </a:t>
                </a:r>
                <a:r>
                  <a:rPr kumimoji="0" lang="en-US" sz="3000" b="0" i="0" u="none" strike="noStrike" kern="0" cap="none" spc="0" normalizeH="0" baseline="0" noProof="0" dirty="0">
                    <a:ln>
                      <a:noFill/>
                    </a:ln>
                    <a:solidFill>
                      <a:srgbClr val="000000"/>
                    </a:solidFill>
                    <a:effectLst/>
                    <a:uLnTx/>
                    <a:uFillTx/>
                    <a:latin typeface="Arial"/>
                    <a:ea typeface="+mn-ea"/>
                    <a:cs typeface="Arial"/>
                  </a:rPr>
                  <a:t>train a system to predict </a:t>
                </a:r>
                <a:r>
                  <a:rPr kumimoji="0" lang="en-US" sz="3000" b="0" i="0" u="none" strike="noStrike" kern="0" cap="none" spc="0" normalizeH="0" baseline="0" noProof="0" dirty="0">
                    <a:ln>
                      <a:noFill/>
                    </a:ln>
                    <a:solidFill>
                      <a:srgbClr val="0070C0"/>
                    </a:solidFill>
                    <a:effectLst/>
                    <a:uLnTx/>
                    <a:uFillTx/>
                    <a:latin typeface="Arial"/>
                    <a:ea typeface="+mn-ea"/>
                    <a:cs typeface="Arial"/>
                  </a:rPr>
                  <a:t>y </a:t>
                </a:r>
                <a:r>
                  <a:rPr kumimoji="0" lang="en-US" sz="3000" b="0" i="0" u="none" strike="noStrike" kern="0" cap="none" spc="0" normalizeH="0" baseline="0" noProof="0" dirty="0">
                    <a:ln>
                      <a:noFill/>
                    </a:ln>
                    <a:solidFill>
                      <a:srgbClr val="000000"/>
                    </a:solidFill>
                    <a:effectLst/>
                    <a:uLnTx/>
                    <a:uFillTx/>
                    <a:latin typeface="Arial"/>
                    <a:ea typeface="+mn-ea"/>
                    <a:cs typeface="Arial"/>
                  </a:rPr>
                  <a:t>from </a:t>
                </a:r>
                <a:r>
                  <a:rPr kumimoji="0" lang="en-US" sz="3000" b="0" i="0" u="none" strike="noStrike" kern="0" cap="none" spc="0" normalizeH="0" baseline="0" noProof="0" dirty="0">
                    <a:ln>
                      <a:noFill/>
                    </a:ln>
                    <a:solidFill>
                      <a:srgbClr val="FF0000"/>
                    </a:solidFill>
                    <a:effectLst/>
                    <a:uLnTx/>
                    <a:uFillTx/>
                    <a:latin typeface="Arial"/>
                    <a:ea typeface="+mn-ea"/>
                    <a:cs typeface="Arial"/>
                  </a:rPr>
                  <a:t>x</a:t>
                </a:r>
              </a:p>
              <a:p>
                <a:pPr lvl="0">
                  <a:buClr>
                    <a:srgbClr val="CC9900"/>
                  </a:buClr>
                </a:pPr>
                <a:r>
                  <a:rPr kumimoji="0" lang="en-US" sz="3000" b="0" i="0" u="none" strike="noStrike" kern="0" cap="none" spc="0" normalizeH="0" baseline="0" noProof="0" dirty="0">
                    <a:ln>
                      <a:noFill/>
                    </a:ln>
                    <a:solidFill>
                      <a:srgbClr val="000000"/>
                    </a:solidFill>
                    <a:effectLst/>
                    <a:uLnTx/>
                    <a:uFillTx/>
                    <a:latin typeface="Arial"/>
                    <a:ea typeface="+mn-ea"/>
                    <a:cs typeface="Arial"/>
                  </a:rPr>
                  <a:t>Even just look up y by nearest neighbor!</a:t>
                </a:r>
              </a:p>
              <a:p>
                <a:pPr>
                  <a:buClr>
                    <a:srgbClr val="CC9900"/>
                  </a:buClr>
                </a:pPr>
                <a:r>
                  <a:rPr lang="en-US" kern="0" dirty="0">
                    <a:solidFill>
                      <a:srgbClr val="000000"/>
                    </a:solidFill>
                    <a:latin typeface="Arial"/>
                    <a:cs typeface="Arial"/>
                  </a:rPr>
                  <a:t>And maybe realistic samples can be better constructed from real data … </a:t>
                </a:r>
                <a14:m>
                  <m:oMath xmlns:m="http://schemas.openxmlformats.org/officeDocument/2006/math">
                    <m:acc>
                      <m:accPr>
                        <m:chr m:val="̂"/>
                        <m:ctrlPr>
                          <a:rPr lang="en-US" sz="3200" i="1" kern="0" dirty="0">
                            <a:solidFill>
                              <a:srgbClr val="000000"/>
                            </a:solidFill>
                            <a:latin typeface="Cambria Math" panose="02040503050406030204" pitchFamily="18" charset="0"/>
                          </a:rPr>
                        </m:ctrlPr>
                      </m:accPr>
                      <m:e>
                        <m:r>
                          <m:rPr>
                            <m:sty m:val="p"/>
                          </m:rPr>
                          <a:rPr lang="en-US" sz="3200" kern="0" dirty="0">
                            <a:solidFill>
                              <a:srgbClr val="000000"/>
                            </a:solidFill>
                            <a:latin typeface="Cambria Math" panose="02040503050406030204" pitchFamily="18" charset="0"/>
                          </a:rPr>
                          <m:t>p</m:t>
                        </m:r>
                      </m:e>
                    </m:acc>
                  </m:oMath>
                </a14:m>
                <a:r>
                  <a:rPr lang="en-US" sz="3200" kern="0" dirty="0">
                    <a:solidFill>
                      <a:srgbClr val="000000"/>
                    </a:solidFill>
                  </a:rPr>
                  <a:t>(</a:t>
                </a:r>
                <a:r>
                  <a:rPr lang="en-US" sz="3200" kern="0" dirty="0">
                    <a:solidFill>
                      <a:srgbClr val="FF0000"/>
                    </a:solidFill>
                  </a:rPr>
                  <a:t>x</a:t>
                </a:r>
                <a:r>
                  <a:rPr lang="en-US" sz="3200" kern="0" dirty="0">
                    <a:solidFill>
                      <a:srgbClr val="000000"/>
                    </a:solidFill>
                  </a:rPr>
                  <a:t>) p(</a:t>
                </a:r>
                <a:r>
                  <a:rPr lang="en-US" sz="3200" kern="0" dirty="0">
                    <a:solidFill>
                      <a:srgbClr val="0070C0"/>
                    </a:solidFill>
                  </a:rPr>
                  <a:t>y</a:t>
                </a:r>
                <a:r>
                  <a:rPr lang="en-US" sz="3200" kern="0" dirty="0">
                    <a:solidFill>
                      <a:srgbClr val="000000"/>
                    </a:solidFill>
                  </a:rPr>
                  <a:t> | </a:t>
                </a:r>
                <a:r>
                  <a:rPr lang="en-US" sz="3200" kern="0" dirty="0">
                    <a:solidFill>
                      <a:srgbClr val="FF0000"/>
                    </a:solidFill>
                  </a:rPr>
                  <a:t>x</a:t>
                </a:r>
                <a:r>
                  <a:rPr lang="en-US" sz="3200" kern="0" dirty="0">
                    <a:solidFill>
                      <a:srgbClr val="000000"/>
                    </a:solidFill>
                  </a:rPr>
                  <a:t>)</a:t>
                </a:r>
              </a:p>
              <a:p>
                <a:pPr lvl="1">
                  <a:buClr>
                    <a:srgbClr val="CC9900"/>
                  </a:buClr>
                </a:pPr>
                <a:r>
                  <a:rPr lang="en-US" sz="3200" kern="0" dirty="0">
                    <a:solidFill>
                      <a:srgbClr val="000000"/>
                    </a:solidFill>
                  </a:rPr>
                  <a:t>E.g., discriminative </a:t>
                </a:r>
                <a:r>
                  <a:rPr lang="en-US" sz="3200" kern="0" dirty="0" err="1">
                    <a:solidFill>
                      <a:srgbClr val="000000"/>
                    </a:solidFill>
                  </a:rPr>
                  <a:t>NBayes</a:t>
                </a:r>
                <a:r>
                  <a:rPr lang="en-US" sz="3200" kern="0" dirty="0">
                    <a:solidFill>
                      <a:srgbClr val="000000"/>
                    </a:solidFill>
                  </a:rPr>
                  <a:t> or PCFG</a:t>
                </a:r>
              </a:p>
              <a:p>
                <a:pPr marL="0" lvl="0" indent="0">
                  <a:buClr>
                    <a:srgbClr val="CC9900"/>
                  </a:buClr>
                  <a:buNone/>
                </a:pPr>
                <a:endParaRPr lang="en-US" kern="0" dirty="0">
                  <a:solidFill>
                    <a:srgbClr val="000000"/>
                  </a:solidFill>
                  <a:latin typeface="Arial"/>
                  <a:cs typeface="Arial"/>
                </a:endParaRPr>
              </a:p>
            </p:txBody>
          </p:sp>
        </mc:Choice>
        <mc:Fallback xmlns="">
          <p:sp>
            <p:nvSpPr>
              <p:cNvPr id="40" name="Content Placeholder 5">
                <a:extLst>
                  <a:ext uri="{FF2B5EF4-FFF2-40B4-BE49-F238E27FC236}">
                    <a16:creationId xmlns:a16="http://schemas.microsoft.com/office/drawing/2014/main" id="{F90880A2-89AD-43A6-BDB5-DF7B8B126B44}"/>
                  </a:ext>
                </a:extLst>
              </p:cNvPr>
              <p:cNvSpPr txBox="1">
                <a:spLocks noRot="1" noChangeAspect="1" noMove="1" noResize="1" noEditPoints="1" noAdjustHandles="1" noChangeArrowheads="1" noChangeShapeType="1" noTextEdit="1"/>
              </p:cNvSpPr>
              <p:nvPr/>
            </p:nvSpPr>
            <p:spPr bwMode="auto">
              <a:xfrm>
                <a:off x="457200" y="1143000"/>
                <a:ext cx="8534400" cy="4530725"/>
              </a:xfrm>
              <a:prstGeom prst="rect">
                <a:avLst/>
              </a:prstGeom>
              <a:blipFill>
                <a:blip r:embed="rId3"/>
                <a:stretch>
                  <a:fillRect l="-571" t="-1750" r="-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Title 1">
            <a:extLst>
              <a:ext uri="{FF2B5EF4-FFF2-40B4-BE49-F238E27FC236}">
                <a16:creationId xmlns:a16="http://schemas.microsoft.com/office/drawing/2014/main" id="{613CDCAA-9E99-4E69-8331-635DC10F709C}"/>
              </a:ext>
            </a:extLst>
          </p:cNvPr>
          <p:cNvSpPr>
            <a:spLocks noGrp="1"/>
          </p:cNvSpPr>
          <p:nvPr>
            <p:ph type="title"/>
          </p:nvPr>
        </p:nvSpPr>
        <p:spPr>
          <a:xfrm>
            <a:off x="457200" y="268287"/>
            <a:ext cx="8686800" cy="1139825"/>
          </a:xfrm>
        </p:spPr>
        <p:txBody>
          <a:bodyPr/>
          <a:lstStyle/>
          <a:p>
            <a:r>
              <a:rPr lang="en-US" dirty="0"/>
              <a:t>How can we recover </a:t>
            </a:r>
            <a:r>
              <a:rPr lang="en-US" sz="3000" dirty="0">
                <a:solidFill>
                  <a:srgbClr val="FF0000"/>
                </a:solidFill>
                <a:latin typeface="Arial"/>
                <a:ea typeface="+mn-ea"/>
              </a:rPr>
              <a:t>x</a:t>
            </a:r>
            <a:r>
              <a:rPr lang="en-US" dirty="0"/>
              <a:t>’s structure </a:t>
            </a:r>
            <a:r>
              <a:rPr lang="en-US" sz="3000" dirty="0">
                <a:solidFill>
                  <a:srgbClr val="0070C0"/>
                </a:solidFill>
                <a:latin typeface="Arial"/>
                <a:ea typeface="+mn-ea"/>
              </a:rPr>
              <a:t>y</a:t>
            </a:r>
            <a:r>
              <a:rPr lang="en-US" dirty="0"/>
              <a:t>?</a:t>
            </a:r>
          </a:p>
        </p:txBody>
      </p:sp>
      <p:sp>
        <p:nvSpPr>
          <p:cNvPr id="4" name="Slide Number Placeholder 3">
            <a:extLst>
              <a:ext uri="{FF2B5EF4-FFF2-40B4-BE49-F238E27FC236}">
                <a16:creationId xmlns:a16="http://schemas.microsoft.com/office/drawing/2014/main" id="{14A190C0-1436-48A4-9920-47A65C25BA5B}"/>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fld id="{45E6479D-61A4-4A1E-8A5C-E0AD0600EC22}" type="slidenum">
              <a:rPr kumimoji="0" lang="en-US"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t>46</a:t>
            </a:fld>
            <a:endParaRPr kumimoji="0" lang="en-US"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Tree>
    <p:extLst>
      <p:ext uri="{BB962C8B-B14F-4D97-AF65-F5344CB8AC3E}">
        <p14:creationId xmlns:p14="http://schemas.microsoft.com/office/powerpoint/2010/main" val="317070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Synthetic data elsewhere</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6" name="Picture 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sp>
        <p:nvSpPr>
          <p:cNvPr id="4" name="Content Placeholder 3"/>
          <p:cNvSpPr>
            <a:spLocks noGrp="1"/>
          </p:cNvSpPr>
          <p:nvPr>
            <p:ph idx="1"/>
          </p:nvPr>
        </p:nvSpPr>
        <p:spPr>
          <a:xfrm>
            <a:off x="457200" y="1586690"/>
            <a:ext cx="8229600" cy="4525963"/>
          </a:xfrm>
        </p:spPr>
        <p:txBody>
          <a:bodyPr/>
          <a:lstStyle/>
          <a:p>
            <a:r>
              <a:rPr lang="en-US" dirty="0">
                <a:solidFill>
                  <a:srgbClr val="FFFF00"/>
                </a:solidFill>
              </a:rPr>
              <a:t>Computer Vision</a:t>
            </a:r>
          </a:p>
          <a:p>
            <a:pPr lvl="1"/>
            <a:r>
              <a:rPr lang="en-US" dirty="0"/>
              <a:t>Generating more data by rotating, enlarging….</a:t>
            </a:r>
          </a:p>
        </p:txBody>
      </p:sp>
      <p:grpSp>
        <p:nvGrpSpPr>
          <p:cNvPr id="20" name="Group 19"/>
          <p:cNvGrpSpPr/>
          <p:nvPr/>
        </p:nvGrpSpPr>
        <p:grpSpPr>
          <a:xfrm>
            <a:off x="2291257" y="2799873"/>
            <a:ext cx="5889273" cy="3478489"/>
            <a:chOff x="2291257" y="2799873"/>
            <a:chExt cx="5889273" cy="3478489"/>
          </a:xfrm>
        </p:grpSpPr>
        <p:pic>
          <p:nvPicPr>
            <p:cNvPr id="7" name="Picture 6"/>
            <p:cNvPicPr>
              <a:picLocks noChangeAspect="1"/>
            </p:cNvPicPr>
            <p:nvPr/>
          </p:nvPicPr>
          <p:blipFill>
            <a:blip r:embed="rId4"/>
            <a:stretch>
              <a:fillRect/>
            </a:stretch>
          </p:blipFill>
          <p:spPr>
            <a:xfrm>
              <a:off x="2580705" y="3954773"/>
              <a:ext cx="488716" cy="488716"/>
            </a:xfrm>
            <a:prstGeom prst="rect">
              <a:avLst/>
            </a:prstGeom>
          </p:spPr>
        </p:pic>
        <p:pic>
          <p:nvPicPr>
            <p:cNvPr id="8" name="Picture 7"/>
            <p:cNvPicPr>
              <a:picLocks noChangeAspect="1"/>
            </p:cNvPicPr>
            <p:nvPr/>
          </p:nvPicPr>
          <p:blipFill>
            <a:blip r:embed="rId4"/>
            <a:stretch>
              <a:fillRect/>
            </a:stretch>
          </p:blipFill>
          <p:spPr>
            <a:xfrm>
              <a:off x="5007504" y="3827294"/>
              <a:ext cx="783628" cy="783628"/>
            </a:xfrm>
            <a:prstGeom prst="rect">
              <a:avLst/>
            </a:prstGeom>
          </p:spPr>
        </p:pic>
        <p:pic>
          <p:nvPicPr>
            <p:cNvPr id="10" name="Picture 9"/>
            <p:cNvPicPr>
              <a:picLocks noChangeAspect="1"/>
            </p:cNvPicPr>
            <p:nvPr/>
          </p:nvPicPr>
          <p:blipFill>
            <a:blip r:embed="rId4"/>
            <a:stretch>
              <a:fillRect/>
            </a:stretch>
          </p:blipFill>
          <p:spPr>
            <a:xfrm rot="18956698">
              <a:off x="4997881" y="2900431"/>
              <a:ext cx="488716" cy="488716"/>
            </a:xfrm>
            <a:prstGeom prst="rect">
              <a:avLst/>
            </a:prstGeom>
          </p:spPr>
        </p:pic>
        <p:pic>
          <p:nvPicPr>
            <p:cNvPr id="13" name="Picture 12"/>
            <p:cNvPicPr>
              <a:picLocks noChangeAspect="1"/>
            </p:cNvPicPr>
            <p:nvPr/>
          </p:nvPicPr>
          <p:blipFill>
            <a:blip r:embed="rId5"/>
            <a:stretch>
              <a:fillRect/>
            </a:stretch>
          </p:blipFill>
          <p:spPr>
            <a:xfrm>
              <a:off x="5038163" y="5050616"/>
              <a:ext cx="660400" cy="584200"/>
            </a:xfrm>
            <a:prstGeom prst="rect">
              <a:avLst/>
            </a:prstGeom>
          </p:spPr>
        </p:pic>
        <p:sp>
          <p:nvSpPr>
            <p:cNvPr id="11" name="Right Arrow 27"/>
            <p:cNvSpPr/>
            <p:nvPr/>
          </p:nvSpPr>
          <p:spPr>
            <a:xfrm rot="19744631">
              <a:off x="3883903" y="3535453"/>
              <a:ext cx="896283" cy="18932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2" name="Right Arrow 27"/>
            <p:cNvSpPr/>
            <p:nvPr/>
          </p:nvSpPr>
          <p:spPr>
            <a:xfrm>
              <a:off x="3920691" y="4087252"/>
              <a:ext cx="896283" cy="18932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4" name="Right Arrow 27"/>
            <p:cNvSpPr/>
            <p:nvPr/>
          </p:nvSpPr>
          <p:spPr>
            <a:xfrm rot="2238717">
              <a:off x="3862888" y="4775680"/>
              <a:ext cx="896283" cy="18932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9" name="TextBox 8"/>
            <p:cNvSpPr txBox="1"/>
            <p:nvPr/>
          </p:nvSpPr>
          <p:spPr>
            <a:xfrm>
              <a:off x="2291257" y="3845653"/>
              <a:ext cx="1555234" cy="64633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charset="0"/>
                  <a:ea typeface="ＭＳ Ｐゴシック" charset="0"/>
                </a:rPr>
                <a:t>(      , 6)</a:t>
              </a:r>
            </a:p>
          </p:txBody>
        </p:sp>
        <p:sp>
          <p:nvSpPr>
            <p:cNvPr id="15" name="TextBox 14"/>
            <p:cNvSpPr txBox="1"/>
            <p:nvPr/>
          </p:nvSpPr>
          <p:spPr>
            <a:xfrm>
              <a:off x="4692862" y="2799873"/>
              <a:ext cx="1555234" cy="64633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charset="0"/>
                  <a:ea typeface="ＭＳ Ｐゴシック" charset="0"/>
                </a:rPr>
                <a:t>(      , 6)</a:t>
              </a:r>
            </a:p>
          </p:txBody>
        </p:sp>
        <p:sp>
          <p:nvSpPr>
            <p:cNvPr id="16" name="TextBox 15"/>
            <p:cNvSpPr txBox="1"/>
            <p:nvPr/>
          </p:nvSpPr>
          <p:spPr>
            <a:xfrm>
              <a:off x="4761179" y="3835145"/>
              <a:ext cx="1763624" cy="64633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charset="0"/>
                  <a:ea typeface="ＭＳ Ｐゴシック" charset="0"/>
                </a:rPr>
                <a:t>(        , 6)</a:t>
              </a:r>
            </a:p>
          </p:txBody>
        </p:sp>
        <p:sp>
          <p:nvSpPr>
            <p:cNvPr id="17" name="TextBox 16"/>
            <p:cNvSpPr txBox="1"/>
            <p:nvPr/>
          </p:nvSpPr>
          <p:spPr>
            <a:xfrm>
              <a:off x="4776948" y="4965005"/>
              <a:ext cx="1659429" cy="64633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charset="0"/>
                  <a:ea typeface="ＭＳ Ｐゴシック" charset="0"/>
                </a:rPr>
                <a:t>(       , 6)</a:t>
              </a:r>
            </a:p>
          </p:txBody>
        </p:sp>
        <p:sp>
          <p:nvSpPr>
            <p:cNvPr id="18" name="TextBox 17"/>
            <p:cNvSpPr txBox="1"/>
            <p:nvPr/>
          </p:nvSpPr>
          <p:spPr>
            <a:xfrm>
              <a:off x="2532994" y="5570476"/>
              <a:ext cx="974626" cy="70788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charset="0"/>
                  <a:ea typeface="ＭＳ Ｐゴシック" charset="0"/>
                </a:rPr>
                <a:t>real</a:t>
              </a:r>
            </a:p>
          </p:txBody>
        </p:sp>
        <p:sp>
          <p:nvSpPr>
            <p:cNvPr id="19" name="TextBox 18"/>
            <p:cNvSpPr txBox="1"/>
            <p:nvPr/>
          </p:nvSpPr>
          <p:spPr>
            <a:xfrm>
              <a:off x="4346019" y="5544203"/>
              <a:ext cx="3834511" cy="70788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charset="0"/>
                  <a:ea typeface="ＭＳ Ｐゴシック" charset="0"/>
                </a:rPr>
                <a:t>synthetic variants</a:t>
              </a:r>
            </a:p>
          </p:txBody>
        </p:sp>
      </p:grpSp>
    </p:spTree>
    <p:extLst>
      <p:ext uri="{BB962C8B-B14F-4D97-AF65-F5344CB8AC3E}">
        <p14:creationId xmlns:p14="http://schemas.microsoft.com/office/powerpoint/2010/main" val="27857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Synthetic data elsewhere</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6" name="Picture 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sp>
        <p:nvSpPr>
          <p:cNvPr id="4" name="Content Placeholder 3"/>
          <p:cNvSpPr>
            <a:spLocks noGrp="1"/>
          </p:cNvSpPr>
          <p:nvPr>
            <p:ph idx="1"/>
          </p:nvPr>
        </p:nvSpPr>
        <p:spPr/>
        <p:txBody>
          <a:bodyPr>
            <a:normAutofit lnSpcReduction="10000"/>
          </a:bodyPr>
          <a:lstStyle/>
          <a:p>
            <a:r>
              <a:rPr lang="en-US" dirty="0">
                <a:solidFill>
                  <a:srgbClr val="FFFF00"/>
                </a:solidFill>
              </a:rPr>
              <a:t>Computer Vision</a:t>
            </a:r>
          </a:p>
          <a:p>
            <a:pPr lvl="1"/>
            <a:r>
              <a:rPr lang="en-US" dirty="0"/>
              <a:t>Generating more data by rotating, enlarging….</a:t>
            </a:r>
          </a:p>
          <a:p>
            <a:r>
              <a:rPr lang="en-US" dirty="0">
                <a:solidFill>
                  <a:srgbClr val="FFFF00"/>
                </a:solidFill>
              </a:rPr>
              <a:t>Speech</a:t>
            </a:r>
          </a:p>
          <a:p>
            <a:pPr lvl="1"/>
            <a:r>
              <a:rPr lang="en-US" dirty="0"/>
              <a:t>Vocal Tract Length Perturbation (</a:t>
            </a:r>
            <a:r>
              <a:rPr lang="en-US" dirty="0" err="1"/>
              <a:t>Jaitly</a:t>
            </a:r>
            <a:r>
              <a:rPr lang="en-US" dirty="0"/>
              <a:t> and Hinton, 2013)</a:t>
            </a:r>
          </a:p>
          <a:p>
            <a:r>
              <a:rPr lang="en-US" dirty="0">
                <a:solidFill>
                  <a:srgbClr val="FFFF00"/>
                </a:solidFill>
              </a:rPr>
              <a:t>NLP</a:t>
            </a:r>
          </a:p>
          <a:p>
            <a:pPr lvl="1"/>
            <a:r>
              <a:rPr lang="en-US" dirty="0" err="1"/>
              <a:t>bAbI</a:t>
            </a:r>
            <a:r>
              <a:rPr lang="en-US" dirty="0"/>
              <a:t> </a:t>
            </a:r>
            <a:r>
              <a:rPr lang="fr-FR" dirty="0"/>
              <a:t>(Weston et al., 2016)</a:t>
            </a:r>
          </a:p>
          <a:p>
            <a:pPr lvl="1"/>
            <a:r>
              <a:rPr lang="fr-FR" dirty="0"/>
              <a:t>The 30M </a:t>
            </a:r>
            <a:r>
              <a:rPr lang="fr-FR" dirty="0" err="1"/>
              <a:t>Factoid</a:t>
            </a:r>
            <a:r>
              <a:rPr lang="fr-FR" dirty="0"/>
              <a:t> Question-</a:t>
            </a:r>
            <a:r>
              <a:rPr lang="fr-FR" dirty="0" err="1"/>
              <a:t>Answer</a:t>
            </a:r>
            <a:r>
              <a:rPr lang="fr-FR" dirty="0"/>
              <a:t> Corpus (</a:t>
            </a:r>
            <a:r>
              <a:rPr lang="fr-FR" dirty="0" err="1"/>
              <a:t>Serban</a:t>
            </a:r>
            <a:r>
              <a:rPr lang="fr-FR" dirty="0"/>
              <a:t> et al., 2016)</a:t>
            </a:r>
            <a:endParaRPr lang="en-US" dirty="0"/>
          </a:p>
          <a:p>
            <a:pPr lvl="1"/>
            <a:endParaRPr lang="en-US" dirty="0"/>
          </a:p>
        </p:txBody>
      </p:sp>
    </p:spTree>
    <p:extLst>
      <p:ext uri="{BB962C8B-B14F-4D97-AF65-F5344CB8AC3E}">
        <p14:creationId xmlns:p14="http://schemas.microsoft.com/office/powerpoint/2010/main" val="303424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0" name="Content Placeholder 5">
                <a:extLst>
                  <a:ext uri="{FF2B5EF4-FFF2-40B4-BE49-F238E27FC236}">
                    <a16:creationId xmlns:a16="http://schemas.microsoft.com/office/drawing/2014/main" id="{F90880A2-89AD-43A6-BDB5-DF7B8B126B44}"/>
                  </a:ext>
                </a:extLst>
              </p:cNvPr>
              <p:cNvSpPr txBox="1">
                <a:spLocks/>
              </p:cNvSpPr>
              <p:nvPr/>
            </p:nvSpPr>
            <p:spPr bwMode="auto">
              <a:xfrm>
                <a:off x="457200" y="1143000"/>
                <a:ext cx="8534400" cy="45307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Char char="n"/>
                  <a:tabLst/>
                  <a:defRPr/>
                </a:pPr>
                <a:r>
                  <a:rPr lang="en-US" kern="0" dirty="0">
                    <a:solidFill>
                      <a:srgbClr val="000000"/>
                    </a:solidFill>
                    <a:latin typeface="Arial"/>
                    <a:cs typeface="Arial"/>
                  </a:rPr>
                  <a:t>All </a:t>
                </a:r>
                <a:r>
                  <a:rPr kumimoji="0" lang="en-US" sz="3000" b="0" i="0" u="none" strike="noStrike" kern="0" cap="none" spc="0" normalizeH="0" baseline="0" noProof="0" dirty="0">
                    <a:ln>
                      <a:noFill/>
                    </a:ln>
                    <a:solidFill>
                      <a:srgbClr val="000000"/>
                    </a:solidFill>
                    <a:effectLst/>
                    <a:uLnTx/>
                    <a:uFillTx/>
                    <a:latin typeface="Arial"/>
                    <a:ea typeface="+mn-ea"/>
                    <a:cs typeface="Arial"/>
                  </a:rPr>
                  <a:t>we need is realistic </a:t>
                </a:r>
                <a:r>
                  <a:rPr kumimoji="0" lang="en-US" sz="3000" b="0" i="0" u="sng" strike="noStrike" kern="0" cap="none" spc="0" normalizeH="0" baseline="0" noProof="0" dirty="0">
                    <a:ln>
                      <a:noFill/>
                    </a:ln>
                    <a:solidFill>
                      <a:srgbClr val="000000"/>
                    </a:solidFill>
                    <a:effectLst/>
                    <a:uLnTx/>
                    <a:uFillTx/>
                    <a:latin typeface="Arial"/>
                    <a:ea typeface="+mn-ea"/>
                    <a:cs typeface="Arial"/>
                  </a:rPr>
                  <a:t>samples</a:t>
                </a:r>
                <a:r>
                  <a:rPr kumimoji="0" lang="en-US" sz="3000" b="0" i="0" u="none" strike="noStrike" kern="0" cap="none" spc="0" normalizeH="0" baseline="0" noProof="0" dirty="0">
                    <a:ln>
                      <a:noFill/>
                    </a:ln>
                    <a:solidFill>
                      <a:srgbClr val="000000"/>
                    </a:solidFill>
                    <a:effectLst/>
                    <a:uLnTx/>
                    <a:uFillTx/>
                    <a:latin typeface="Arial"/>
                    <a:ea typeface="+mn-ea"/>
                    <a:cs typeface="Arial"/>
                  </a:rPr>
                  <a:t> (</a:t>
                </a:r>
                <a:r>
                  <a:rPr kumimoji="0" lang="en-US" sz="3000" b="0" i="0" u="none" strike="noStrike" kern="0" cap="none" spc="0" normalizeH="0" baseline="0" noProof="0" dirty="0">
                    <a:ln>
                      <a:noFill/>
                    </a:ln>
                    <a:solidFill>
                      <a:srgbClr val="FF0000"/>
                    </a:solidFill>
                    <a:effectLst/>
                    <a:uLnTx/>
                    <a:uFillTx/>
                    <a:latin typeface="Arial"/>
                    <a:ea typeface="+mn-ea"/>
                    <a:cs typeface="Arial"/>
                  </a:rPr>
                  <a:t>x</a:t>
                </a:r>
                <a:r>
                  <a:rPr kumimoji="0" lang="en-US" sz="3000" b="0" i="0" u="none" strike="noStrike" kern="0" cap="none" spc="0" normalizeH="0" baseline="0" noProof="0" dirty="0">
                    <a:ln>
                      <a:noFill/>
                    </a:ln>
                    <a:solidFill>
                      <a:srgbClr val="000000"/>
                    </a:solidFill>
                    <a:effectLst/>
                    <a:uLnTx/>
                    <a:uFillTx/>
                    <a:latin typeface="Arial"/>
                    <a:ea typeface="+mn-ea"/>
                    <a:cs typeface="Arial"/>
                  </a:rPr>
                  <a:t>, </a:t>
                </a:r>
                <a:r>
                  <a:rPr kumimoji="0" lang="en-US" sz="3000" b="0" i="0" u="none" strike="noStrike" kern="0" cap="none" spc="0" normalizeH="0" baseline="0" noProof="0" dirty="0">
                    <a:ln>
                      <a:noFill/>
                    </a:ln>
                    <a:solidFill>
                      <a:srgbClr val="0070C0"/>
                    </a:solidFill>
                    <a:effectLst/>
                    <a:uLnTx/>
                    <a:uFillTx/>
                    <a:latin typeface="Arial"/>
                    <a:ea typeface="+mn-ea"/>
                    <a:cs typeface="Arial"/>
                  </a:rPr>
                  <a:t>y</a:t>
                </a:r>
                <a:r>
                  <a:rPr kumimoji="0" lang="en-US" sz="3000" b="0" i="0" u="none" strike="noStrike" kern="0" cap="none" spc="0" normalizeH="0" baseline="0" noProof="0" dirty="0">
                    <a:ln>
                      <a:noFill/>
                    </a:ln>
                    <a:solidFill>
                      <a:srgbClr val="000000"/>
                    </a:solidFill>
                    <a:effectLst/>
                    <a:uLnTx/>
                    <a:uFillTx/>
                    <a:latin typeface="Arial"/>
                    <a:ea typeface="+mn-ea"/>
                    <a:cs typeface="Arial"/>
                  </a:rPr>
                  <a:t>):</a:t>
                </a:r>
                <a:r>
                  <a:rPr kumimoji="0" lang="en-US" sz="3000" b="0" i="0" u="none" strike="noStrike" kern="0" cap="none" spc="0" normalizeH="0" noProof="0" dirty="0">
                    <a:ln>
                      <a:noFill/>
                    </a:ln>
                    <a:solidFill>
                      <a:srgbClr val="000000"/>
                    </a:solidFill>
                    <a:effectLst/>
                    <a:uLnTx/>
                    <a:uFillTx/>
                    <a:latin typeface="Arial"/>
                    <a:ea typeface="+mn-ea"/>
                    <a:cs typeface="Arial"/>
                  </a:rPr>
                  <a:t> then </a:t>
                </a:r>
                <a:r>
                  <a:rPr kumimoji="0" lang="en-US" sz="3000" b="0" i="0" u="none" strike="noStrike" kern="0" cap="none" spc="0" normalizeH="0" baseline="0" noProof="0" dirty="0">
                    <a:ln>
                      <a:noFill/>
                    </a:ln>
                    <a:solidFill>
                      <a:srgbClr val="000000"/>
                    </a:solidFill>
                    <a:effectLst/>
                    <a:uLnTx/>
                    <a:uFillTx/>
                    <a:latin typeface="Arial"/>
                    <a:ea typeface="+mn-ea"/>
                    <a:cs typeface="Arial"/>
                  </a:rPr>
                  <a:t>train a system to predict </a:t>
                </a:r>
                <a:r>
                  <a:rPr kumimoji="0" lang="en-US" sz="3000" b="0" i="0" u="none" strike="noStrike" kern="0" cap="none" spc="0" normalizeH="0" baseline="0" noProof="0" dirty="0">
                    <a:ln>
                      <a:noFill/>
                    </a:ln>
                    <a:solidFill>
                      <a:srgbClr val="0070C0"/>
                    </a:solidFill>
                    <a:effectLst/>
                    <a:uLnTx/>
                    <a:uFillTx/>
                    <a:latin typeface="Arial"/>
                    <a:ea typeface="+mn-ea"/>
                    <a:cs typeface="Arial"/>
                  </a:rPr>
                  <a:t>y </a:t>
                </a:r>
                <a:r>
                  <a:rPr kumimoji="0" lang="en-US" sz="3000" b="0" i="0" u="none" strike="noStrike" kern="0" cap="none" spc="0" normalizeH="0" baseline="0" noProof="0" dirty="0">
                    <a:ln>
                      <a:noFill/>
                    </a:ln>
                    <a:solidFill>
                      <a:srgbClr val="000000"/>
                    </a:solidFill>
                    <a:effectLst/>
                    <a:uLnTx/>
                    <a:uFillTx/>
                    <a:latin typeface="Arial"/>
                    <a:ea typeface="+mn-ea"/>
                    <a:cs typeface="Arial"/>
                  </a:rPr>
                  <a:t>from </a:t>
                </a:r>
                <a:r>
                  <a:rPr kumimoji="0" lang="en-US" sz="3000" b="0" i="0" u="none" strike="noStrike" kern="0" cap="none" spc="0" normalizeH="0" baseline="0" noProof="0" dirty="0">
                    <a:ln>
                      <a:noFill/>
                    </a:ln>
                    <a:solidFill>
                      <a:srgbClr val="FF0000"/>
                    </a:solidFill>
                    <a:effectLst/>
                    <a:uLnTx/>
                    <a:uFillTx/>
                    <a:latin typeface="Arial"/>
                    <a:ea typeface="+mn-ea"/>
                    <a:cs typeface="Arial"/>
                  </a:rPr>
                  <a:t>x</a:t>
                </a:r>
              </a:p>
              <a:p>
                <a:pPr>
                  <a:buClr>
                    <a:srgbClr val="CC9900"/>
                  </a:buClr>
                </a:pPr>
                <a:r>
                  <a:rPr lang="en-US" kern="0" dirty="0">
                    <a:solidFill>
                      <a:srgbClr val="000000"/>
                    </a:solidFill>
                    <a:latin typeface="Arial"/>
                    <a:cs typeface="Arial"/>
                  </a:rPr>
                  <a:t>And maybe realistic samples can be better constructed from real data … </a:t>
                </a:r>
                <a14:m>
                  <m:oMath xmlns:m="http://schemas.openxmlformats.org/officeDocument/2006/math">
                    <m:acc>
                      <m:accPr>
                        <m:chr m:val="̂"/>
                        <m:ctrlPr>
                          <a:rPr lang="en-US" sz="3200" i="1" kern="0" dirty="0">
                            <a:solidFill>
                              <a:srgbClr val="000000"/>
                            </a:solidFill>
                            <a:latin typeface="Cambria Math" panose="02040503050406030204" pitchFamily="18" charset="0"/>
                          </a:rPr>
                        </m:ctrlPr>
                      </m:accPr>
                      <m:e>
                        <m:r>
                          <m:rPr>
                            <m:sty m:val="p"/>
                          </m:rPr>
                          <a:rPr lang="en-US" sz="3200" kern="0" dirty="0">
                            <a:solidFill>
                              <a:srgbClr val="000000"/>
                            </a:solidFill>
                            <a:latin typeface="Cambria Math" panose="02040503050406030204" pitchFamily="18" charset="0"/>
                          </a:rPr>
                          <m:t>p</m:t>
                        </m:r>
                      </m:e>
                    </m:acc>
                  </m:oMath>
                </a14:m>
                <a:r>
                  <a:rPr lang="en-US" sz="3200" kern="0" dirty="0">
                    <a:solidFill>
                      <a:srgbClr val="000000"/>
                    </a:solidFill>
                  </a:rPr>
                  <a:t>(</a:t>
                </a:r>
                <a:r>
                  <a:rPr lang="en-US" sz="3200" kern="0" dirty="0">
                    <a:solidFill>
                      <a:srgbClr val="FF0000"/>
                    </a:solidFill>
                  </a:rPr>
                  <a:t>x</a:t>
                </a:r>
                <a:r>
                  <a:rPr lang="en-US" sz="3200" kern="0" dirty="0">
                    <a:solidFill>
                      <a:srgbClr val="000000"/>
                    </a:solidFill>
                  </a:rPr>
                  <a:t>) p(</a:t>
                </a:r>
                <a:r>
                  <a:rPr lang="en-US" sz="3200" kern="0" dirty="0">
                    <a:solidFill>
                      <a:srgbClr val="0070C0"/>
                    </a:solidFill>
                  </a:rPr>
                  <a:t>y</a:t>
                </a:r>
                <a:r>
                  <a:rPr lang="en-US" sz="3200" kern="0" dirty="0">
                    <a:solidFill>
                      <a:srgbClr val="000000"/>
                    </a:solidFill>
                  </a:rPr>
                  <a:t> | </a:t>
                </a:r>
                <a:r>
                  <a:rPr lang="en-US" sz="3200" kern="0" dirty="0">
                    <a:solidFill>
                      <a:srgbClr val="FF0000"/>
                    </a:solidFill>
                  </a:rPr>
                  <a:t>x</a:t>
                </a:r>
                <a:r>
                  <a:rPr lang="en-US" sz="3200" kern="0" dirty="0">
                    <a:solidFill>
                      <a:srgbClr val="000000"/>
                    </a:solidFill>
                  </a:rPr>
                  <a:t>)</a:t>
                </a:r>
                <a:endParaRPr lang="en-US" kern="0" dirty="0">
                  <a:solidFill>
                    <a:srgbClr val="000000"/>
                  </a:solidFill>
                  <a:latin typeface="Arial"/>
                  <a:cs typeface="Arial"/>
                </a:endParaRPr>
              </a:p>
              <a:p>
                <a:pPr lvl="1">
                  <a:buClr>
                    <a:srgbClr val="CC9900"/>
                  </a:buClr>
                </a:pPr>
                <a:r>
                  <a:rPr lang="en-US" kern="0" dirty="0">
                    <a:solidFill>
                      <a:srgbClr val="000000"/>
                    </a:solidFill>
                    <a:latin typeface="Arial"/>
                    <a:cs typeface="Arial"/>
                  </a:rPr>
                  <a:t>… keep the semantic relationships (not modeled)</a:t>
                </a:r>
              </a:p>
              <a:p>
                <a:pPr lvl="1">
                  <a:buClr>
                    <a:srgbClr val="CC9900"/>
                  </a:buClr>
                </a:pPr>
                <a:r>
                  <a:rPr kumimoji="0" lang="en-US" b="0" i="0" u="none" strike="noStrike" kern="0" cap="none" spc="0" normalizeH="0" baseline="0" noProof="0" dirty="0">
                    <a:ln>
                      <a:noFill/>
                    </a:ln>
                    <a:solidFill>
                      <a:srgbClr val="000000"/>
                    </a:solidFill>
                    <a:effectLst/>
                    <a:uLnTx/>
                    <a:uFillTx/>
                    <a:latin typeface="Arial"/>
                    <a:ea typeface="+mn-ea"/>
                    <a:cs typeface="Arial"/>
                  </a:rPr>
                  <a:t>… just systematically</a:t>
                </a:r>
                <a:r>
                  <a:rPr kumimoji="0" lang="en-US" b="0" i="0" u="none" strike="noStrike" kern="0" cap="none" spc="0" normalizeH="0" noProof="0" dirty="0">
                    <a:ln>
                      <a:noFill/>
                    </a:ln>
                    <a:solidFill>
                      <a:srgbClr val="000000"/>
                    </a:solidFill>
                    <a:effectLst/>
                    <a:uLnTx/>
                    <a:uFillTx/>
                    <a:latin typeface="Arial"/>
                    <a:ea typeface="+mn-ea"/>
                    <a:cs typeface="Arial"/>
                  </a:rPr>
                  <a:t> vary the word order (modeled)</a:t>
                </a:r>
                <a:endParaRPr kumimoji="0" lang="en-US" b="0" i="0" u="none" strike="noStrike" kern="0" cap="none" spc="0" normalizeH="0" baseline="0" noProof="0" dirty="0">
                  <a:ln>
                    <a:noFill/>
                  </a:ln>
                  <a:solidFill>
                    <a:srgbClr val="000000"/>
                  </a:solidFill>
                  <a:effectLst/>
                  <a:uLnTx/>
                  <a:uFillTx/>
                  <a:latin typeface="Arial"/>
                  <a:ea typeface="+mn-ea"/>
                  <a:cs typeface="Arial"/>
                </a:endParaRPr>
              </a:p>
            </p:txBody>
          </p:sp>
        </mc:Choice>
        <mc:Fallback xmlns="">
          <p:sp>
            <p:nvSpPr>
              <p:cNvPr id="40" name="Content Placeholder 5">
                <a:extLst>
                  <a:ext uri="{FF2B5EF4-FFF2-40B4-BE49-F238E27FC236}">
                    <a16:creationId xmlns:a16="http://schemas.microsoft.com/office/drawing/2014/main" id="{F90880A2-89AD-43A6-BDB5-DF7B8B126B44}"/>
                  </a:ext>
                </a:extLst>
              </p:cNvPr>
              <p:cNvSpPr txBox="1">
                <a:spLocks noRot="1" noChangeAspect="1" noMove="1" noResize="1" noEditPoints="1" noAdjustHandles="1" noChangeArrowheads="1" noChangeShapeType="1" noTextEdit="1"/>
              </p:cNvSpPr>
              <p:nvPr/>
            </p:nvSpPr>
            <p:spPr bwMode="auto">
              <a:xfrm>
                <a:off x="457200" y="1143000"/>
                <a:ext cx="8534400" cy="4530725"/>
              </a:xfrm>
              <a:prstGeom prst="rect">
                <a:avLst/>
              </a:prstGeom>
              <a:blipFill>
                <a:blip r:embed="rId3"/>
                <a:stretch>
                  <a:fillRect l="-571" t="-1750" r="-3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Title 1">
            <a:extLst>
              <a:ext uri="{FF2B5EF4-FFF2-40B4-BE49-F238E27FC236}">
                <a16:creationId xmlns:a16="http://schemas.microsoft.com/office/drawing/2014/main" id="{613CDCAA-9E99-4E69-8331-635DC10F709C}"/>
              </a:ext>
            </a:extLst>
          </p:cNvPr>
          <p:cNvSpPr>
            <a:spLocks noGrp="1"/>
          </p:cNvSpPr>
          <p:nvPr>
            <p:ph type="title"/>
          </p:nvPr>
        </p:nvSpPr>
        <p:spPr>
          <a:xfrm>
            <a:off x="457200" y="277813"/>
            <a:ext cx="8686800" cy="1139825"/>
          </a:xfrm>
        </p:spPr>
        <p:txBody>
          <a:bodyPr/>
          <a:lstStyle/>
          <a:p>
            <a:r>
              <a:rPr lang="en-US" dirty="0"/>
              <a:t>How can we recover linguists’ structure?</a:t>
            </a:r>
          </a:p>
        </p:txBody>
      </p:sp>
      <p:sp>
        <p:nvSpPr>
          <p:cNvPr id="4" name="Slide Number Placeholder 3">
            <a:extLst>
              <a:ext uri="{FF2B5EF4-FFF2-40B4-BE49-F238E27FC236}">
                <a16:creationId xmlns:a16="http://schemas.microsoft.com/office/drawing/2014/main" id="{14A190C0-1436-48A4-9920-47A65C25BA5B}"/>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fld id="{45E6479D-61A4-4A1E-8A5C-E0AD0600EC22}" type="slidenum">
              <a:rPr kumimoji="0" lang="en-US"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t>49</a:t>
            </a:fld>
            <a:endParaRPr kumimoji="0" lang="en-US"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99870F7-D957-4459-8E45-E735BC670212}"/>
              </a:ext>
            </a:extLst>
          </p:cNvPr>
          <p:cNvGrpSpPr/>
          <p:nvPr/>
        </p:nvGrpSpPr>
        <p:grpSpPr>
          <a:xfrm>
            <a:off x="685800" y="4015864"/>
            <a:ext cx="8305800" cy="2003936"/>
            <a:chOff x="685800" y="4015864"/>
            <a:chExt cx="8305800" cy="2003936"/>
          </a:xfrm>
        </p:grpSpPr>
        <p:sp>
          <p:nvSpPr>
            <p:cNvPr id="123" name="Rectangle 122">
              <a:extLst>
                <a:ext uri="{FF2B5EF4-FFF2-40B4-BE49-F238E27FC236}">
                  <a16:creationId xmlns:a16="http://schemas.microsoft.com/office/drawing/2014/main" id="{1FB189E7-531A-47B9-9520-C989932AC157}"/>
                </a:ext>
              </a:extLst>
            </p:cNvPr>
            <p:cNvSpPr/>
            <p:nvPr/>
          </p:nvSpPr>
          <p:spPr>
            <a:xfrm>
              <a:off x="685800" y="5558135"/>
              <a:ext cx="8305800" cy="461665"/>
            </a:xfrm>
            <a:prstGeom prst="rect">
              <a:avLst/>
            </a:prstGeom>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400" b="1" i="0" u="none" strike="noStrike" kern="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the chief ’s resign -</a:t>
              </a:r>
              <a:r>
                <a:rPr kumimoji="0" lang="en-US" sz="2400" b="1" i="0" u="none" strike="noStrike" kern="0" cap="none" spc="0" normalizeH="0" baseline="0" noProof="0" dirty="0" err="1">
                  <a:ln>
                    <a:noFill/>
                  </a:ln>
                  <a:solidFill>
                    <a:srgbClr val="FF0000"/>
                  </a:solidFill>
                  <a:effectLst/>
                  <a:uLnTx/>
                  <a:uFillTx/>
                  <a:latin typeface="Courier New" panose="02070309020205020404" pitchFamily="49" charset="0"/>
                  <a:ea typeface="+mn-ea"/>
                  <a:cs typeface="Courier New" panose="02070309020205020404" pitchFamily="49" charset="0"/>
                </a:rPr>
                <a:t>ation</a:t>
              </a:r>
              <a:r>
                <a:rPr kumimoji="0" lang="en-US" sz="2400" b="1" i="0" u="none" strike="noStrike" kern="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 was surprise -</a:t>
              </a:r>
              <a:r>
                <a:rPr kumimoji="0" lang="en-US" sz="2400" b="1" i="0" u="none" strike="noStrike" kern="0" cap="none" spc="0" normalizeH="0" baseline="0" noProof="0" dirty="0" err="1">
                  <a:ln>
                    <a:noFill/>
                  </a:ln>
                  <a:solidFill>
                    <a:srgbClr val="FF0000"/>
                  </a:solidFill>
                  <a:effectLst/>
                  <a:uLnTx/>
                  <a:uFillTx/>
                  <a:latin typeface="Courier New" panose="02070309020205020404" pitchFamily="49" charset="0"/>
                  <a:ea typeface="+mn-ea"/>
                  <a:cs typeface="Courier New" panose="02070309020205020404" pitchFamily="49" charset="0"/>
                </a:rPr>
                <a:t>ing</a:t>
              </a:r>
              <a:endParaRPr kumimoji="0" lang="en-US" sz="3000" b="1" i="0" u="none" strike="noStrike" kern="0" cap="none" spc="0" normalizeH="0" baseline="0" noProof="0" dirty="0">
                <a:ln>
                  <a:noFill/>
                </a:ln>
                <a:solidFill>
                  <a:srgbClr val="FF0000"/>
                </a:solidFill>
                <a:effectLst/>
                <a:uLnTx/>
                <a:uFillTx/>
                <a:latin typeface="Arial"/>
                <a:ea typeface="+mn-ea"/>
                <a:cs typeface="Arial"/>
              </a:endParaRPr>
            </a:p>
          </p:txBody>
        </p:sp>
        <p:sp>
          <p:nvSpPr>
            <p:cNvPr id="200" name="Rectangle 199">
              <a:extLst>
                <a:ext uri="{FF2B5EF4-FFF2-40B4-BE49-F238E27FC236}">
                  <a16:creationId xmlns:a16="http://schemas.microsoft.com/office/drawing/2014/main" id="{76224B33-C031-4AAA-A950-7545D05D262A}"/>
                </a:ext>
              </a:extLst>
            </p:cNvPr>
            <p:cNvSpPr/>
            <p:nvPr/>
          </p:nvSpPr>
          <p:spPr>
            <a:xfrm>
              <a:off x="1524000" y="5162490"/>
              <a:ext cx="800219"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NOUN</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sp>
          <p:nvSpPr>
            <p:cNvPr id="201" name="Rectangle 200">
              <a:extLst>
                <a:ext uri="{FF2B5EF4-FFF2-40B4-BE49-F238E27FC236}">
                  <a16:creationId xmlns:a16="http://schemas.microsoft.com/office/drawing/2014/main" id="{01C40E85-0095-4F11-BEE9-781DEACE3482}"/>
                </a:ext>
              </a:extLst>
            </p:cNvPr>
            <p:cNvSpPr/>
            <p:nvPr/>
          </p:nvSpPr>
          <p:spPr>
            <a:xfrm>
              <a:off x="3314581" y="5162490"/>
              <a:ext cx="800219"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VERB</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sp>
          <p:nvSpPr>
            <p:cNvPr id="204" name="Rectangle 203">
              <a:extLst>
                <a:ext uri="{FF2B5EF4-FFF2-40B4-BE49-F238E27FC236}">
                  <a16:creationId xmlns:a16="http://schemas.microsoft.com/office/drawing/2014/main" id="{AFE2189D-9DBC-4D9D-9396-D7C2C58239A6}"/>
                </a:ext>
              </a:extLst>
            </p:cNvPr>
            <p:cNvSpPr/>
            <p:nvPr/>
          </p:nvSpPr>
          <p:spPr>
            <a:xfrm>
              <a:off x="6758866" y="5162490"/>
              <a:ext cx="800219"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VERB</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nvGrpSpPr>
            <p:cNvPr id="234" name="Group 233">
              <a:extLst>
                <a:ext uri="{FF2B5EF4-FFF2-40B4-BE49-F238E27FC236}">
                  <a16:creationId xmlns:a16="http://schemas.microsoft.com/office/drawing/2014/main" id="{18218264-8DF2-4233-8D25-3B05A5E05319}"/>
                </a:ext>
              </a:extLst>
            </p:cNvPr>
            <p:cNvGrpSpPr/>
            <p:nvPr/>
          </p:nvGrpSpPr>
          <p:grpSpPr>
            <a:xfrm>
              <a:off x="755783" y="4533780"/>
              <a:ext cx="1153699" cy="1024355"/>
              <a:chOff x="755783" y="4400490"/>
              <a:chExt cx="1153699" cy="1024355"/>
            </a:xfrm>
          </p:grpSpPr>
          <p:sp>
            <p:nvSpPr>
              <p:cNvPr id="199" name="Rectangle 198">
                <a:extLst>
                  <a:ext uri="{FF2B5EF4-FFF2-40B4-BE49-F238E27FC236}">
                    <a16:creationId xmlns:a16="http://schemas.microsoft.com/office/drawing/2014/main" id="{4DEC306D-D49C-48F1-89E2-0D227BABA5AA}"/>
                  </a:ext>
                </a:extLst>
              </p:cNvPr>
              <p:cNvSpPr/>
              <p:nvPr/>
            </p:nvSpPr>
            <p:spPr>
              <a:xfrm>
                <a:off x="755783" y="5024735"/>
                <a:ext cx="646331"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DET</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nvGrpSpPr>
              <p:cNvPr id="233" name="Group 232">
                <a:extLst>
                  <a:ext uri="{FF2B5EF4-FFF2-40B4-BE49-F238E27FC236}">
                    <a16:creationId xmlns:a16="http://schemas.microsoft.com/office/drawing/2014/main" id="{993CF306-F799-4906-B3D1-934E9F7EB006}"/>
                  </a:ext>
                </a:extLst>
              </p:cNvPr>
              <p:cNvGrpSpPr/>
              <p:nvPr/>
            </p:nvGrpSpPr>
            <p:grpSpPr>
              <a:xfrm>
                <a:off x="1116106" y="4400490"/>
                <a:ext cx="793376" cy="660086"/>
                <a:chOff x="1116106" y="4400490"/>
                <a:chExt cx="793376" cy="660086"/>
              </a:xfrm>
            </p:grpSpPr>
            <p:sp>
              <p:nvSpPr>
                <p:cNvPr id="208" name="Freeform: Shape 207">
                  <a:extLst>
                    <a:ext uri="{FF2B5EF4-FFF2-40B4-BE49-F238E27FC236}">
                      <a16:creationId xmlns:a16="http://schemas.microsoft.com/office/drawing/2014/main" id="{CAACB837-30A9-4C9C-939F-59A3778CA223}"/>
                    </a:ext>
                  </a:extLst>
                </p:cNvPr>
                <p:cNvSpPr/>
                <p:nvPr/>
              </p:nvSpPr>
              <p:spPr>
                <a:xfrm>
                  <a:off x="1116106" y="4750178"/>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sp>
              <p:nvSpPr>
                <p:cNvPr id="209" name="Rectangle 208">
                  <a:extLst>
                    <a:ext uri="{FF2B5EF4-FFF2-40B4-BE49-F238E27FC236}">
                      <a16:creationId xmlns:a16="http://schemas.microsoft.com/office/drawing/2014/main" id="{0386A7B8-452D-4ACF-B486-3BCB591BB3E8}"/>
                    </a:ext>
                  </a:extLst>
                </p:cNvPr>
                <p:cNvSpPr/>
                <p:nvPr/>
              </p:nvSpPr>
              <p:spPr>
                <a:xfrm>
                  <a:off x="1219200" y="4400490"/>
                  <a:ext cx="646331"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err="1">
                      <a:ln>
                        <a:noFill/>
                      </a:ln>
                      <a:solidFill>
                        <a:srgbClr val="0070C0"/>
                      </a:solidFill>
                      <a:effectLst/>
                      <a:uLnTx/>
                      <a:uFillTx/>
                      <a:latin typeface="Courier New" panose="02070309020205020404" pitchFamily="49" charset="0"/>
                      <a:ea typeface="+mn-ea"/>
                      <a:cs typeface="Courier New" panose="02070309020205020404" pitchFamily="49" charset="0"/>
                    </a:rPr>
                    <a:t>det</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grpSp>
        <p:grpSp>
          <p:nvGrpSpPr>
            <p:cNvPr id="232" name="Group 231">
              <a:extLst>
                <a:ext uri="{FF2B5EF4-FFF2-40B4-BE49-F238E27FC236}">
                  <a16:creationId xmlns:a16="http://schemas.microsoft.com/office/drawing/2014/main" id="{69FF39E2-3DF1-48EF-9FE4-1C992E5817D5}"/>
                </a:ext>
              </a:extLst>
            </p:cNvPr>
            <p:cNvGrpSpPr/>
            <p:nvPr/>
          </p:nvGrpSpPr>
          <p:grpSpPr>
            <a:xfrm>
              <a:off x="2030506" y="4076580"/>
              <a:ext cx="1658470" cy="1091508"/>
              <a:chOff x="2030506" y="3943290"/>
              <a:chExt cx="1658470" cy="1091508"/>
            </a:xfrm>
          </p:grpSpPr>
          <p:sp>
            <p:nvSpPr>
              <p:cNvPr id="210" name="Freeform: Shape 209">
                <a:extLst>
                  <a:ext uri="{FF2B5EF4-FFF2-40B4-BE49-F238E27FC236}">
                    <a16:creationId xmlns:a16="http://schemas.microsoft.com/office/drawing/2014/main" id="{D651B8D8-9ECF-4243-98AC-8E00B081CCFD}"/>
                  </a:ext>
                </a:extLst>
              </p:cNvPr>
              <p:cNvSpPr/>
              <p:nvPr/>
            </p:nvSpPr>
            <p:spPr>
              <a:xfrm>
                <a:off x="2030506" y="4225291"/>
                <a:ext cx="1658470" cy="809507"/>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sp>
            <p:nvSpPr>
              <p:cNvPr id="211" name="Rectangle 210">
                <a:extLst>
                  <a:ext uri="{FF2B5EF4-FFF2-40B4-BE49-F238E27FC236}">
                    <a16:creationId xmlns:a16="http://schemas.microsoft.com/office/drawing/2014/main" id="{D03896E3-A459-41E7-962B-67ADBAEFF64A}"/>
                  </a:ext>
                </a:extLst>
              </p:cNvPr>
              <p:cNvSpPr/>
              <p:nvPr/>
            </p:nvSpPr>
            <p:spPr>
              <a:xfrm>
                <a:off x="2361456" y="3943290"/>
                <a:ext cx="954107"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err="1">
                    <a:ln>
                      <a:noFill/>
                    </a:ln>
                    <a:solidFill>
                      <a:srgbClr val="0070C0"/>
                    </a:solidFill>
                    <a:effectLst/>
                    <a:uLnTx/>
                    <a:uFillTx/>
                    <a:latin typeface="Courier New" panose="02070309020205020404" pitchFamily="49" charset="0"/>
                    <a:ea typeface="+mn-ea"/>
                    <a:cs typeface="Courier New" panose="02070309020205020404" pitchFamily="49" charset="0"/>
                  </a:rPr>
                  <a:t>nsubj</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grpSp>
          <p:nvGrpSpPr>
            <p:cNvPr id="235" name="Group 234">
              <a:extLst>
                <a:ext uri="{FF2B5EF4-FFF2-40B4-BE49-F238E27FC236}">
                  <a16:creationId xmlns:a16="http://schemas.microsoft.com/office/drawing/2014/main" id="{2F9C62CB-0386-4A82-9E64-C488C9F4AF37}"/>
                </a:ext>
              </a:extLst>
            </p:cNvPr>
            <p:cNvGrpSpPr/>
            <p:nvPr/>
          </p:nvGrpSpPr>
          <p:grpSpPr>
            <a:xfrm>
              <a:off x="2133600" y="4686180"/>
              <a:ext cx="1158288" cy="876420"/>
              <a:chOff x="2133600" y="4552890"/>
              <a:chExt cx="1158288" cy="876420"/>
            </a:xfrm>
          </p:grpSpPr>
          <p:sp>
            <p:nvSpPr>
              <p:cNvPr id="203" name="Rectangle 202">
                <a:extLst>
                  <a:ext uri="{FF2B5EF4-FFF2-40B4-BE49-F238E27FC236}">
                    <a16:creationId xmlns:a16="http://schemas.microsoft.com/office/drawing/2014/main" id="{5870C066-B897-4E0C-AE0D-F2DE0F75BA9B}"/>
                  </a:ext>
                </a:extLst>
              </p:cNvPr>
              <p:cNvSpPr/>
              <p:nvPr/>
            </p:nvSpPr>
            <p:spPr>
              <a:xfrm>
                <a:off x="2491669" y="5029200"/>
                <a:ext cx="800219"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PART</a:t>
                </a:r>
                <a:endParaRPr kumimoji="0" lang="en-US" sz="20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nvGrpSpPr>
              <p:cNvPr id="216" name="Group 215">
                <a:extLst>
                  <a:ext uri="{FF2B5EF4-FFF2-40B4-BE49-F238E27FC236}">
                    <a16:creationId xmlns:a16="http://schemas.microsoft.com/office/drawing/2014/main" id="{82E04E90-544C-4343-A410-2B2394EC1E21}"/>
                  </a:ext>
                </a:extLst>
              </p:cNvPr>
              <p:cNvGrpSpPr/>
              <p:nvPr/>
            </p:nvGrpSpPr>
            <p:grpSpPr>
              <a:xfrm>
                <a:off x="2133600" y="4552890"/>
                <a:ext cx="800219" cy="552510"/>
                <a:chOff x="2133600" y="4400490"/>
                <a:chExt cx="800219" cy="552510"/>
              </a:xfrm>
            </p:grpSpPr>
            <p:sp>
              <p:nvSpPr>
                <p:cNvPr id="212" name="Freeform: Shape 211">
                  <a:extLst>
                    <a:ext uri="{FF2B5EF4-FFF2-40B4-BE49-F238E27FC236}">
                      <a16:creationId xmlns:a16="http://schemas.microsoft.com/office/drawing/2014/main" id="{2251F117-AD71-404C-9B7E-184D5C79F598}"/>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sp>
              <p:nvSpPr>
                <p:cNvPr id="213" name="Rectangle 212">
                  <a:extLst>
                    <a:ext uri="{FF2B5EF4-FFF2-40B4-BE49-F238E27FC236}">
                      <a16:creationId xmlns:a16="http://schemas.microsoft.com/office/drawing/2014/main" id="{1A043127-1D55-46EF-A4E7-E7D634B0E581}"/>
                    </a:ext>
                  </a:extLst>
                </p:cNvPr>
                <p:cNvSpPr/>
                <p:nvPr/>
              </p:nvSpPr>
              <p:spPr>
                <a:xfrm>
                  <a:off x="2133600" y="4400490"/>
                  <a:ext cx="800219"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case</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grpSp>
        <p:grpSp>
          <p:nvGrpSpPr>
            <p:cNvPr id="236" name="Group 235">
              <a:extLst>
                <a:ext uri="{FF2B5EF4-FFF2-40B4-BE49-F238E27FC236}">
                  <a16:creationId xmlns:a16="http://schemas.microsoft.com/office/drawing/2014/main" id="{9D42F679-8B03-496C-BABD-F169F3E2DB5B}"/>
                </a:ext>
              </a:extLst>
            </p:cNvPr>
            <p:cNvGrpSpPr/>
            <p:nvPr/>
          </p:nvGrpSpPr>
          <p:grpSpPr>
            <a:xfrm>
              <a:off x="4000381" y="4686180"/>
              <a:ext cx="1377016" cy="845642"/>
              <a:chOff x="4000381" y="4552890"/>
              <a:chExt cx="1377016" cy="845642"/>
            </a:xfrm>
          </p:grpSpPr>
          <p:sp>
            <p:nvSpPr>
              <p:cNvPr id="202" name="Rectangle 201">
                <a:extLst>
                  <a:ext uri="{FF2B5EF4-FFF2-40B4-BE49-F238E27FC236}">
                    <a16:creationId xmlns:a16="http://schemas.microsoft.com/office/drawing/2014/main" id="{7743B27A-4738-492A-8106-F998B244A453}"/>
                  </a:ext>
                </a:extLst>
              </p:cNvPr>
              <p:cNvSpPr/>
              <p:nvPr/>
            </p:nvSpPr>
            <p:spPr>
              <a:xfrm>
                <a:off x="4641297" y="5029200"/>
                <a:ext cx="736100" cy="369332"/>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18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PART</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nvGrpSpPr>
              <p:cNvPr id="217" name="Group 216">
                <a:extLst>
                  <a:ext uri="{FF2B5EF4-FFF2-40B4-BE49-F238E27FC236}">
                    <a16:creationId xmlns:a16="http://schemas.microsoft.com/office/drawing/2014/main" id="{941CA9B4-7206-4EE7-B74B-B5298423BA6E}"/>
                  </a:ext>
                </a:extLst>
              </p:cNvPr>
              <p:cNvGrpSpPr/>
              <p:nvPr/>
            </p:nvGrpSpPr>
            <p:grpSpPr>
              <a:xfrm>
                <a:off x="4000381" y="4552890"/>
                <a:ext cx="800219" cy="552510"/>
                <a:chOff x="2133600" y="4400490"/>
                <a:chExt cx="800219" cy="552510"/>
              </a:xfrm>
            </p:grpSpPr>
            <p:sp>
              <p:nvSpPr>
                <p:cNvPr id="218" name="Freeform: Shape 217">
                  <a:extLst>
                    <a:ext uri="{FF2B5EF4-FFF2-40B4-BE49-F238E27FC236}">
                      <a16:creationId xmlns:a16="http://schemas.microsoft.com/office/drawing/2014/main" id="{52F57798-419E-423B-84D8-99175F9A01D3}"/>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sp>
              <p:nvSpPr>
                <p:cNvPr id="219" name="Rectangle 218">
                  <a:extLst>
                    <a:ext uri="{FF2B5EF4-FFF2-40B4-BE49-F238E27FC236}">
                      <a16:creationId xmlns:a16="http://schemas.microsoft.com/office/drawing/2014/main" id="{64EF8954-0F9C-42EC-BA67-7FE60B4753F3}"/>
                    </a:ext>
                  </a:extLst>
                </p:cNvPr>
                <p:cNvSpPr/>
                <p:nvPr/>
              </p:nvSpPr>
              <p:spPr>
                <a:xfrm>
                  <a:off x="2133600" y="4400490"/>
                  <a:ext cx="800219"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case</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grpSp>
        <p:grpSp>
          <p:nvGrpSpPr>
            <p:cNvPr id="222" name="Group 221">
              <a:extLst>
                <a:ext uri="{FF2B5EF4-FFF2-40B4-BE49-F238E27FC236}">
                  <a16:creationId xmlns:a16="http://schemas.microsoft.com/office/drawing/2014/main" id="{2D38D0BD-3D73-4E22-9324-B33413859AA3}"/>
                </a:ext>
              </a:extLst>
            </p:cNvPr>
            <p:cNvGrpSpPr/>
            <p:nvPr/>
          </p:nvGrpSpPr>
          <p:grpSpPr>
            <a:xfrm>
              <a:off x="3886199" y="4015864"/>
              <a:ext cx="3352801" cy="1222826"/>
              <a:chOff x="5504330" y="3657600"/>
              <a:chExt cx="1658470" cy="1091508"/>
            </a:xfrm>
          </p:grpSpPr>
          <p:sp>
            <p:nvSpPr>
              <p:cNvPr id="220" name="Freeform: Shape 219">
                <a:extLst>
                  <a:ext uri="{FF2B5EF4-FFF2-40B4-BE49-F238E27FC236}">
                    <a16:creationId xmlns:a16="http://schemas.microsoft.com/office/drawing/2014/main" id="{B7E512F0-DC32-43DA-B623-31F0510F9646}"/>
                  </a:ext>
                </a:extLst>
              </p:cNvPr>
              <p:cNvSpPr/>
              <p:nvPr/>
            </p:nvSpPr>
            <p:spPr>
              <a:xfrm>
                <a:off x="5504330" y="3939601"/>
                <a:ext cx="1658470" cy="809507"/>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Arial"/>
                </a:endParaRPr>
              </a:p>
            </p:txBody>
          </p:sp>
          <p:sp>
            <p:nvSpPr>
              <p:cNvPr id="221" name="Rectangle 220">
                <a:extLst>
                  <a:ext uri="{FF2B5EF4-FFF2-40B4-BE49-F238E27FC236}">
                    <a16:creationId xmlns:a16="http://schemas.microsoft.com/office/drawing/2014/main" id="{7DA9A0A7-6473-4113-B761-FFE5590A3767}"/>
                  </a:ext>
                </a:extLst>
              </p:cNvPr>
              <p:cNvSpPr/>
              <p:nvPr/>
            </p:nvSpPr>
            <p:spPr>
              <a:xfrm>
                <a:off x="5835280" y="3657600"/>
                <a:ext cx="954107"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err="1">
                    <a:ln>
                      <a:noFill/>
                    </a:ln>
                    <a:solidFill>
                      <a:srgbClr val="0070C0"/>
                    </a:solidFill>
                    <a:effectLst/>
                    <a:uLnTx/>
                    <a:uFillTx/>
                    <a:latin typeface="Courier New" panose="02070309020205020404" pitchFamily="49" charset="0"/>
                    <a:ea typeface="+mn-ea"/>
                    <a:cs typeface="Courier New" panose="02070309020205020404" pitchFamily="49" charset="0"/>
                  </a:rPr>
                  <a:t>nsubj</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grpSp>
          <p:nvGrpSpPr>
            <p:cNvPr id="238" name="Group 237">
              <a:extLst>
                <a:ext uri="{FF2B5EF4-FFF2-40B4-BE49-F238E27FC236}">
                  <a16:creationId xmlns:a16="http://schemas.microsoft.com/office/drawing/2014/main" id="{217C028C-7B29-457E-B574-3CDB7C4DA772}"/>
                </a:ext>
              </a:extLst>
            </p:cNvPr>
            <p:cNvGrpSpPr/>
            <p:nvPr/>
          </p:nvGrpSpPr>
          <p:grpSpPr>
            <a:xfrm>
              <a:off x="7391400" y="4705290"/>
              <a:ext cx="1486020" cy="857310"/>
              <a:chOff x="7391400" y="4572000"/>
              <a:chExt cx="1486020" cy="857310"/>
            </a:xfrm>
          </p:grpSpPr>
          <p:sp>
            <p:nvSpPr>
              <p:cNvPr id="205" name="Rectangle 204">
                <a:extLst>
                  <a:ext uri="{FF2B5EF4-FFF2-40B4-BE49-F238E27FC236}">
                    <a16:creationId xmlns:a16="http://schemas.microsoft.com/office/drawing/2014/main" id="{20A525DE-E7CB-4115-8F48-F9E218EA2EA6}"/>
                  </a:ext>
                </a:extLst>
              </p:cNvPr>
              <p:cNvSpPr/>
              <p:nvPr/>
            </p:nvSpPr>
            <p:spPr>
              <a:xfrm>
                <a:off x="8077201" y="5029200"/>
                <a:ext cx="800219"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PART</a:t>
                </a:r>
                <a:endParaRPr kumimoji="0" lang="en-US" sz="20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nvGrpSpPr>
              <p:cNvPr id="225" name="Group 224">
                <a:extLst>
                  <a:ext uri="{FF2B5EF4-FFF2-40B4-BE49-F238E27FC236}">
                    <a16:creationId xmlns:a16="http://schemas.microsoft.com/office/drawing/2014/main" id="{F8CCCF4C-67B2-4C2D-8FE9-546471E032BC}"/>
                  </a:ext>
                </a:extLst>
              </p:cNvPr>
              <p:cNvGrpSpPr/>
              <p:nvPr/>
            </p:nvGrpSpPr>
            <p:grpSpPr>
              <a:xfrm>
                <a:off x="7391400" y="4572000"/>
                <a:ext cx="800219" cy="552510"/>
                <a:chOff x="2133600" y="4400490"/>
                <a:chExt cx="800219" cy="552510"/>
              </a:xfrm>
            </p:grpSpPr>
            <p:sp>
              <p:nvSpPr>
                <p:cNvPr id="226" name="Freeform: Shape 225">
                  <a:extLst>
                    <a:ext uri="{FF2B5EF4-FFF2-40B4-BE49-F238E27FC236}">
                      <a16:creationId xmlns:a16="http://schemas.microsoft.com/office/drawing/2014/main" id="{0270A262-ED5E-4A1E-82F4-DFD16B0F6A30}"/>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sp>
              <p:nvSpPr>
                <p:cNvPr id="227" name="Rectangle 226">
                  <a:extLst>
                    <a:ext uri="{FF2B5EF4-FFF2-40B4-BE49-F238E27FC236}">
                      <a16:creationId xmlns:a16="http://schemas.microsoft.com/office/drawing/2014/main" id="{39321851-D759-45A8-8A69-991F77DAE19C}"/>
                    </a:ext>
                  </a:extLst>
                </p:cNvPr>
                <p:cNvSpPr/>
                <p:nvPr/>
              </p:nvSpPr>
              <p:spPr>
                <a:xfrm>
                  <a:off x="2133600" y="4400490"/>
                  <a:ext cx="800219"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case</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grpSp>
        <p:grpSp>
          <p:nvGrpSpPr>
            <p:cNvPr id="237" name="Group 236">
              <a:extLst>
                <a:ext uri="{FF2B5EF4-FFF2-40B4-BE49-F238E27FC236}">
                  <a16:creationId xmlns:a16="http://schemas.microsoft.com/office/drawing/2014/main" id="{B79EDE19-DE3E-4EE4-83FE-48FF33ECEF32}"/>
                </a:ext>
              </a:extLst>
            </p:cNvPr>
            <p:cNvGrpSpPr/>
            <p:nvPr/>
          </p:nvGrpSpPr>
          <p:grpSpPr>
            <a:xfrm>
              <a:off x="5588501" y="4552890"/>
              <a:ext cx="1345699" cy="990600"/>
              <a:chOff x="5588501" y="4419600"/>
              <a:chExt cx="1345699" cy="990600"/>
            </a:xfrm>
          </p:grpSpPr>
          <p:sp>
            <p:nvSpPr>
              <p:cNvPr id="214" name="Rectangle 213">
                <a:extLst>
                  <a:ext uri="{FF2B5EF4-FFF2-40B4-BE49-F238E27FC236}">
                    <a16:creationId xmlns:a16="http://schemas.microsoft.com/office/drawing/2014/main" id="{619CFAB8-50BC-4A98-A676-7C30CFD5F71E}"/>
                  </a:ext>
                </a:extLst>
              </p:cNvPr>
              <p:cNvSpPr/>
              <p:nvPr/>
            </p:nvSpPr>
            <p:spPr>
              <a:xfrm>
                <a:off x="5588501" y="5040868"/>
                <a:ext cx="736100" cy="369332"/>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18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VERB</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sp>
            <p:nvSpPr>
              <p:cNvPr id="229" name="Freeform: Shape 228">
                <a:extLst>
                  <a:ext uri="{FF2B5EF4-FFF2-40B4-BE49-F238E27FC236}">
                    <a16:creationId xmlns:a16="http://schemas.microsoft.com/office/drawing/2014/main" id="{740CA5B0-E0D4-405F-9CD4-57B5891C2B6D}"/>
                  </a:ext>
                </a:extLst>
              </p:cNvPr>
              <p:cNvSpPr/>
              <p:nvPr/>
            </p:nvSpPr>
            <p:spPr>
              <a:xfrm>
                <a:off x="6140824" y="4769288"/>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sp>
            <p:nvSpPr>
              <p:cNvPr id="230" name="Rectangle 229">
                <a:extLst>
                  <a:ext uri="{FF2B5EF4-FFF2-40B4-BE49-F238E27FC236}">
                    <a16:creationId xmlns:a16="http://schemas.microsoft.com/office/drawing/2014/main" id="{DF12D7C7-C2B2-4752-A6EC-63770F4ABA07}"/>
                  </a:ext>
                </a:extLst>
              </p:cNvPr>
              <p:cNvSpPr/>
              <p:nvPr/>
            </p:nvSpPr>
            <p:spPr>
              <a:xfrm>
                <a:off x="6243918" y="4419600"/>
                <a:ext cx="646331"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000" b="1" i="0" u="none" strike="noStrike" kern="0" cap="none" spc="0" normalizeH="0" baseline="0" noProof="0" dirty="0">
                    <a:ln>
                      <a:noFill/>
                    </a:ln>
                    <a:solidFill>
                      <a:srgbClr val="0070C0"/>
                    </a:solidFill>
                    <a:effectLst/>
                    <a:uLnTx/>
                    <a:uFillTx/>
                    <a:latin typeface="Courier New" panose="02070309020205020404" pitchFamily="49" charset="0"/>
                    <a:ea typeface="+mn-ea"/>
                    <a:cs typeface="Courier New" panose="02070309020205020404" pitchFamily="49" charset="0"/>
                  </a:rPr>
                  <a:t>cop</a:t>
                </a:r>
                <a:endPar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248202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DCAA-9E99-4E69-8331-635DC10F709C}"/>
              </a:ext>
            </a:extLst>
          </p:cNvPr>
          <p:cNvSpPr>
            <a:spLocks noGrp="1"/>
          </p:cNvSpPr>
          <p:nvPr>
            <p:ph type="title"/>
          </p:nvPr>
        </p:nvSpPr>
        <p:spPr/>
        <p:txBody>
          <a:bodyPr/>
          <a:lstStyle/>
          <a:p>
            <a:r>
              <a:rPr lang="en-US" dirty="0"/>
              <a:t>Why do we want to uncover structure?</a:t>
            </a:r>
          </a:p>
        </p:txBody>
      </p:sp>
      <p:sp>
        <p:nvSpPr>
          <p:cNvPr id="4" name="Slide Number Placeholder 3">
            <a:extLst>
              <a:ext uri="{FF2B5EF4-FFF2-40B4-BE49-F238E27FC236}">
                <a16:creationId xmlns:a16="http://schemas.microsoft.com/office/drawing/2014/main" id="{14A190C0-1436-48A4-9920-47A65C25BA5B}"/>
              </a:ext>
            </a:extLst>
          </p:cNvPr>
          <p:cNvSpPr>
            <a:spLocks noGrp="1"/>
          </p:cNvSpPr>
          <p:nvPr>
            <p:ph type="sldNum" sz="quarter" idx="11"/>
          </p:nvPr>
        </p:nvSpPr>
        <p:spPr/>
        <p:txBody>
          <a:bodyPr/>
          <a:lstStyle/>
          <a:p>
            <a:fld id="{45E6479D-61A4-4A1E-8A5C-E0AD0600EC22}" type="slidenum">
              <a:rPr lang="en-US" altLang="en-US" smtClean="0">
                <a:solidFill>
                  <a:srgbClr val="000000"/>
                </a:solidFill>
              </a:rPr>
              <a:pPr/>
              <a:t>5</a:t>
            </a:fld>
            <a:endParaRPr lang="en-US" altLang="en-US">
              <a:solidFill>
                <a:srgbClr val="000000"/>
              </a:solidFill>
            </a:endParaRPr>
          </a:p>
        </p:txBody>
      </p:sp>
      <p:sp>
        <p:nvSpPr>
          <p:cNvPr id="123" name="Rectangle 122">
            <a:extLst>
              <a:ext uri="{FF2B5EF4-FFF2-40B4-BE49-F238E27FC236}">
                <a16:creationId xmlns:a16="http://schemas.microsoft.com/office/drawing/2014/main" id="{1FB189E7-531A-47B9-9520-C989932AC157}"/>
              </a:ext>
            </a:extLst>
          </p:cNvPr>
          <p:cNvSpPr/>
          <p:nvPr/>
        </p:nvSpPr>
        <p:spPr>
          <a:xfrm>
            <a:off x="685800" y="5558135"/>
            <a:ext cx="8305800" cy="461665"/>
          </a:xfrm>
          <a:prstGeom prst="rect">
            <a:avLst/>
          </a:prstGeom>
        </p:spPr>
        <p:txBody>
          <a:bodyPr wrap="square">
            <a:spAutoFit/>
          </a:bodyPr>
          <a:lstStyle/>
          <a:p>
            <a:pPr lvl="0" algn="l">
              <a:buClr>
                <a:srgbClr val="CC9900"/>
              </a:buClr>
            </a:pPr>
            <a:r>
              <a:rPr lang="en-US" sz="2400" b="1" kern="0" dirty="0">
                <a:solidFill>
                  <a:srgbClr val="FF0000"/>
                </a:solidFill>
                <a:latin typeface="Courier New" panose="02070309020205020404" pitchFamily="49" charset="0"/>
                <a:cs typeface="Courier New" panose="02070309020205020404" pitchFamily="49" charset="0"/>
              </a:rPr>
              <a:t>the chief ’s resign -</a:t>
            </a:r>
            <a:r>
              <a:rPr lang="en-US" sz="2400" b="1" kern="0" dirty="0" err="1">
                <a:solidFill>
                  <a:srgbClr val="FF0000"/>
                </a:solidFill>
                <a:latin typeface="Courier New" panose="02070309020205020404" pitchFamily="49" charset="0"/>
                <a:cs typeface="Courier New" panose="02070309020205020404" pitchFamily="49" charset="0"/>
              </a:rPr>
              <a:t>ation</a:t>
            </a:r>
            <a:r>
              <a:rPr lang="en-US" sz="2400" b="1" kern="0" dirty="0">
                <a:solidFill>
                  <a:srgbClr val="FF0000"/>
                </a:solidFill>
                <a:latin typeface="Courier New" panose="02070309020205020404" pitchFamily="49" charset="0"/>
                <a:cs typeface="Courier New" panose="02070309020205020404" pitchFamily="49" charset="0"/>
              </a:rPr>
              <a:t> was surprise -</a:t>
            </a:r>
            <a:r>
              <a:rPr lang="en-US" sz="2400" b="1" kern="0" dirty="0" err="1">
                <a:solidFill>
                  <a:srgbClr val="FF0000"/>
                </a:solidFill>
                <a:latin typeface="Courier New" panose="02070309020205020404" pitchFamily="49" charset="0"/>
                <a:cs typeface="Courier New" panose="02070309020205020404" pitchFamily="49" charset="0"/>
              </a:rPr>
              <a:t>ing</a:t>
            </a:r>
            <a:endParaRPr lang="en-US" sz="3000" b="1" kern="0" dirty="0">
              <a:solidFill>
                <a:srgbClr val="FF0000"/>
              </a:solidFill>
              <a:latin typeface="Arial"/>
              <a:cs typeface="Arial"/>
            </a:endParaRPr>
          </a:p>
        </p:txBody>
      </p:sp>
      <p:sp>
        <p:nvSpPr>
          <p:cNvPr id="200" name="Rectangle 199">
            <a:extLst>
              <a:ext uri="{FF2B5EF4-FFF2-40B4-BE49-F238E27FC236}">
                <a16:creationId xmlns:a16="http://schemas.microsoft.com/office/drawing/2014/main" id="{76224B33-C031-4AAA-A950-7545D05D262A}"/>
              </a:ext>
            </a:extLst>
          </p:cNvPr>
          <p:cNvSpPr/>
          <p:nvPr/>
        </p:nvSpPr>
        <p:spPr>
          <a:xfrm>
            <a:off x="1524000" y="5162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NOUN</a:t>
            </a:r>
            <a:endParaRPr lang="en-US" sz="1800" dirty="0">
              <a:solidFill>
                <a:srgbClr val="0070C0"/>
              </a:solidFill>
            </a:endParaRPr>
          </a:p>
        </p:txBody>
      </p:sp>
      <p:sp>
        <p:nvSpPr>
          <p:cNvPr id="201" name="Rectangle 200">
            <a:extLst>
              <a:ext uri="{FF2B5EF4-FFF2-40B4-BE49-F238E27FC236}">
                <a16:creationId xmlns:a16="http://schemas.microsoft.com/office/drawing/2014/main" id="{01C40E85-0095-4F11-BEE9-781DEACE3482}"/>
              </a:ext>
            </a:extLst>
          </p:cNvPr>
          <p:cNvSpPr/>
          <p:nvPr/>
        </p:nvSpPr>
        <p:spPr>
          <a:xfrm>
            <a:off x="3314581" y="5162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VERB</a:t>
            </a:r>
            <a:endParaRPr lang="en-US" sz="1800" dirty="0">
              <a:solidFill>
                <a:srgbClr val="0070C0"/>
              </a:solidFill>
            </a:endParaRPr>
          </a:p>
        </p:txBody>
      </p:sp>
      <p:sp>
        <p:nvSpPr>
          <p:cNvPr id="204" name="Rectangle 203">
            <a:extLst>
              <a:ext uri="{FF2B5EF4-FFF2-40B4-BE49-F238E27FC236}">
                <a16:creationId xmlns:a16="http://schemas.microsoft.com/office/drawing/2014/main" id="{AFE2189D-9DBC-4D9D-9396-D7C2C58239A6}"/>
              </a:ext>
            </a:extLst>
          </p:cNvPr>
          <p:cNvSpPr/>
          <p:nvPr/>
        </p:nvSpPr>
        <p:spPr>
          <a:xfrm>
            <a:off x="6758866" y="5162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VERB</a:t>
            </a:r>
            <a:endParaRPr lang="en-US" sz="1800" dirty="0">
              <a:solidFill>
                <a:srgbClr val="0070C0"/>
              </a:solidFill>
            </a:endParaRPr>
          </a:p>
        </p:txBody>
      </p:sp>
      <p:grpSp>
        <p:nvGrpSpPr>
          <p:cNvPr id="234" name="Group 233">
            <a:extLst>
              <a:ext uri="{FF2B5EF4-FFF2-40B4-BE49-F238E27FC236}">
                <a16:creationId xmlns:a16="http://schemas.microsoft.com/office/drawing/2014/main" id="{18218264-8DF2-4233-8D25-3B05A5E05319}"/>
              </a:ext>
            </a:extLst>
          </p:cNvPr>
          <p:cNvGrpSpPr/>
          <p:nvPr/>
        </p:nvGrpSpPr>
        <p:grpSpPr>
          <a:xfrm>
            <a:off x="755783" y="4533780"/>
            <a:ext cx="1153699" cy="1024355"/>
            <a:chOff x="755783" y="4400490"/>
            <a:chExt cx="1153699" cy="1024355"/>
          </a:xfrm>
        </p:grpSpPr>
        <p:sp>
          <p:nvSpPr>
            <p:cNvPr id="199" name="Rectangle 198">
              <a:extLst>
                <a:ext uri="{FF2B5EF4-FFF2-40B4-BE49-F238E27FC236}">
                  <a16:creationId xmlns:a16="http://schemas.microsoft.com/office/drawing/2014/main" id="{4DEC306D-D49C-48F1-89E2-0D227BABA5AA}"/>
                </a:ext>
              </a:extLst>
            </p:cNvPr>
            <p:cNvSpPr/>
            <p:nvPr/>
          </p:nvSpPr>
          <p:spPr>
            <a:xfrm>
              <a:off x="755783" y="5024735"/>
              <a:ext cx="646331"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DET</a:t>
              </a:r>
              <a:endParaRPr lang="en-US" sz="1800" dirty="0">
                <a:solidFill>
                  <a:srgbClr val="0070C0"/>
                </a:solidFill>
              </a:endParaRPr>
            </a:p>
          </p:txBody>
        </p:sp>
        <p:grpSp>
          <p:nvGrpSpPr>
            <p:cNvPr id="233" name="Group 232">
              <a:extLst>
                <a:ext uri="{FF2B5EF4-FFF2-40B4-BE49-F238E27FC236}">
                  <a16:creationId xmlns:a16="http://schemas.microsoft.com/office/drawing/2014/main" id="{993CF306-F799-4906-B3D1-934E9F7EB006}"/>
                </a:ext>
              </a:extLst>
            </p:cNvPr>
            <p:cNvGrpSpPr/>
            <p:nvPr/>
          </p:nvGrpSpPr>
          <p:grpSpPr>
            <a:xfrm>
              <a:off x="1116106" y="4400490"/>
              <a:ext cx="793376" cy="660086"/>
              <a:chOff x="1116106" y="4400490"/>
              <a:chExt cx="793376" cy="660086"/>
            </a:xfrm>
          </p:grpSpPr>
          <p:sp>
            <p:nvSpPr>
              <p:cNvPr id="208" name="Freeform: Shape 207">
                <a:extLst>
                  <a:ext uri="{FF2B5EF4-FFF2-40B4-BE49-F238E27FC236}">
                    <a16:creationId xmlns:a16="http://schemas.microsoft.com/office/drawing/2014/main" id="{CAACB837-30A9-4C9C-939F-59A3778CA223}"/>
                  </a:ext>
                </a:extLst>
              </p:cNvPr>
              <p:cNvSpPr/>
              <p:nvPr/>
            </p:nvSpPr>
            <p:spPr>
              <a:xfrm>
                <a:off x="1116106" y="4750178"/>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09" name="Rectangle 208">
                <a:extLst>
                  <a:ext uri="{FF2B5EF4-FFF2-40B4-BE49-F238E27FC236}">
                    <a16:creationId xmlns:a16="http://schemas.microsoft.com/office/drawing/2014/main" id="{0386A7B8-452D-4ACF-B486-3BCB591BB3E8}"/>
                  </a:ext>
                </a:extLst>
              </p:cNvPr>
              <p:cNvSpPr/>
              <p:nvPr/>
            </p:nvSpPr>
            <p:spPr>
              <a:xfrm>
                <a:off x="1219200" y="4400490"/>
                <a:ext cx="646331" cy="400110"/>
              </a:xfrm>
              <a:prstGeom prst="rect">
                <a:avLst/>
              </a:prstGeom>
            </p:spPr>
            <p:txBody>
              <a:bodyPr wrap="none">
                <a:spAutoFit/>
              </a:bodyPr>
              <a:lstStyle/>
              <a:p>
                <a:r>
                  <a:rPr lang="en-US" b="1" kern="0" dirty="0" err="1">
                    <a:solidFill>
                      <a:srgbClr val="0070C0"/>
                    </a:solidFill>
                    <a:latin typeface="Courier New" panose="02070309020205020404" pitchFamily="49" charset="0"/>
                    <a:cs typeface="Courier New" panose="02070309020205020404" pitchFamily="49" charset="0"/>
                  </a:rPr>
                  <a:t>det</a:t>
                </a:r>
                <a:endParaRPr lang="en-US" sz="1800" dirty="0">
                  <a:solidFill>
                    <a:srgbClr val="0070C0"/>
                  </a:solidFill>
                </a:endParaRPr>
              </a:p>
            </p:txBody>
          </p:sp>
        </p:grpSp>
      </p:grpSp>
      <p:grpSp>
        <p:nvGrpSpPr>
          <p:cNvPr id="232" name="Group 231">
            <a:extLst>
              <a:ext uri="{FF2B5EF4-FFF2-40B4-BE49-F238E27FC236}">
                <a16:creationId xmlns:a16="http://schemas.microsoft.com/office/drawing/2014/main" id="{69FF39E2-3DF1-48EF-9FE4-1C992E5817D5}"/>
              </a:ext>
            </a:extLst>
          </p:cNvPr>
          <p:cNvGrpSpPr/>
          <p:nvPr/>
        </p:nvGrpSpPr>
        <p:grpSpPr>
          <a:xfrm>
            <a:off x="2030506" y="4076580"/>
            <a:ext cx="1658470" cy="1091508"/>
            <a:chOff x="2030506" y="3943290"/>
            <a:chExt cx="1658470" cy="1091508"/>
          </a:xfrm>
        </p:grpSpPr>
        <p:sp>
          <p:nvSpPr>
            <p:cNvPr id="210" name="Freeform: Shape 209">
              <a:extLst>
                <a:ext uri="{FF2B5EF4-FFF2-40B4-BE49-F238E27FC236}">
                  <a16:creationId xmlns:a16="http://schemas.microsoft.com/office/drawing/2014/main" id="{D651B8D8-9ECF-4243-98AC-8E00B081CCFD}"/>
                </a:ext>
              </a:extLst>
            </p:cNvPr>
            <p:cNvSpPr/>
            <p:nvPr/>
          </p:nvSpPr>
          <p:spPr>
            <a:xfrm>
              <a:off x="2030506" y="4225291"/>
              <a:ext cx="1658470" cy="809507"/>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11" name="Rectangle 210">
              <a:extLst>
                <a:ext uri="{FF2B5EF4-FFF2-40B4-BE49-F238E27FC236}">
                  <a16:creationId xmlns:a16="http://schemas.microsoft.com/office/drawing/2014/main" id="{D03896E3-A459-41E7-962B-67ADBAEFF64A}"/>
                </a:ext>
              </a:extLst>
            </p:cNvPr>
            <p:cNvSpPr/>
            <p:nvPr/>
          </p:nvSpPr>
          <p:spPr>
            <a:xfrm>
              <a:off x="2361456" y="3943290"/>
              <a:ext cx="954107" cy="400110"/>
            </a:xfrm>
            <a:prstGeom prst="rect">
              <a:avLst/>
            </a:prstGeom>
          </p:spPr>
          <p:txBody>
            <a:bodyPr wrap="none">
              <a:spAutoFit/>
            </a:bodyPr>
            <a:lstStyle/>
            <a:p>
              <a:r>
                <a:rPr lang="en-US" b="1" kern="0" dirty="0" err="1">
                  <a:solidFill>
                    <a:srgbClr val="0070C0"/>
                  </a:solidFill>
                  <a:latin typeface="Courier New" panose="02070309020205020404" pitchFamily="49" charset="0"/>
                  <a:cs typeface="Courier New" panose="02070309020205020404" pitchFamily="49" charset="0"/>
                </a:rPr>
                <a:t>nsubj</a:t>
              </a:r>
              <a:endParaRPr lang="en-US" sz="1800" dirty="0">
                <a:solidFill>
                  <a:srgbClr val="0070C0"/>
                </a:solidFill>
              </a:endParaRPr>
            </a:p>
          </p:txBody>
        </p:sp>
      </p:grpSp>
      <p:grpSp>
        <p:nvGrpSpPr>
          <p:cNvPr id="235" name="Group 234">
            <a:extLst>
              <a:ext uri="{FF2B5EF4-FFF2-40B4-BE49-F238E27FC236}">
                <a16:creationId xmlns:a16="http://schemas.microsoft.com/office/drawing/2014/main" id="{2F9C62CB-0386-4A82-9E64-C488C9F4AF37}"/>
              </a:ext>
            </a:extLst>
          </p:cNvPr>
          <p:cNvGrpSpPr/>
          <p:nvPr/>
        </p:nvGrpSpPr>
        <p:grpSpPr>
          <a:xfrm>
            <a:off x="2133600" y="4686180"/>
            <a:ext cx="1158288" cy="876420"/>
            <a:chOff x="2133600" y="4552890"/>
            <a:chExt cx="1158288" cy="876420"/>
          </a:xfrm>
        </p:grpSpPr>
        <p:sp>
          <p:nvSpPr>
            <p:cNvPr id="203" name="Rectangle 202">
              <a:extLst>
                <a:ext uri="{FF2B5EF4-FFF2-40B4-BE49-F238E27FC236}">
                  <a16:creationId xmlns:a16="http://schemas.microsoft.com/office/drawing/2014/main" id="{5870C066-B897-4E0C-AE0D-F2DE0F75BA9B}"/>
                </a:ext>
              </a:extLst>
            </p:cNvPr>
            <p:cNvSpPr/>
            <p:nvPr/>
          </p:nvSpPr>
          <p:spPr>
            <a:xfrm>
              <a:off x="2491669" y="502920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PART</a:t>
              </a:r>
              <a:endParaRPr lang="en-US" dirty="0">
                <a:solidFill>
                  <a:srgbClr val="0070C0"/>
                </a:solidFill>
              </a:endParaRPr>
            </a:p>
          </p:txBody>
        </p:sp>
        <p:grpSp>
          <p:nvGrpSpPr>
            <p:cNvPr id="216" name="Group 215">
              <a:extLst>
                <a:ext uri="{FF2B5EF4-FFF2-40B4-BE49-F238E27FC236}">
                  <a16:creationId xmlns:a16="http://schemas.microsoft.com/office/drawing/2014/main" id="{82E04E90-544C-4343-A410-2B2394EC1E21}"/>
                </a:ext>
              </a:extLst>
            </p:cNvPr>
            <p:cNvGrpSpPr/>
            <p:nvPr/>
          </p:nvGrpSpPr>
          <p:grpSpPr>
            <a:xfrm>
              <a:off x="2133600" y="4552890"/>
              <a:ext cx="800219" cy="552510"/>
              <a:chOff x="2133600" y="4400490"/>
              <a:chExt cx="800219" cy="552510"/>
            </a:xfrm>
          </p:grpSpPr>
          <p:sp>
            <p:nvSpPr>
              <p:cNvPr id="212" name="Freeform: Shape 211">
                <a:extLst>
                  <a:ext uri="{FF2B5EF4-FFF2-40B4-BE49-F238E27FC236}">
                    <a16:creationId xmlns:a16="http://schemas.microsoft.com/office/drawing/2014/main" id="{2251F117-AD71-404C-9B7E-184D5C79F598}"/>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13" name="Rectangle 212">
                <a:extLst>
                  <a:ext uri="{FF2B5EF4-FFF2-40B4-BE49-F238E27FC236}">
                    <a16:creationId xmlns:a16="http://schemas.microsoft.com/office/drawing/2014/main" id="{1A043127-1D55-46EF-A4E7-E7D634B0E581}"/>
                  </a:ext>
                </a:extLst>
              </p:cNvPr>
              <p:cNvSpPr/>
              <p:nvPr/>
            </p:nvSpPr>
            <p:spPr>
              <a:xfrm>
                <a:off x="2133600" y="4400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case</a:t>
                </a:r>
                <a:endParaRPr lang="en-US" sz="1800" dirty="0">
                  <a:solidFill>
                    <a:srgbClr val="0070C0"/>
                  </a:solidFill>
                </a:endParaRPr>
              </a:p>
            </p:txBody>
          </p:sp>
        </p:grpSp>
      </p:grpSp>
      <p:grpSp>
        <p:nvGrpSpPr>
          <p:cNvPr id="236" name="Group 235">
            <a:extLst>
              <a:ext uri="{FF2B5EF4-FFF2-40B4-BE49-F238E27FC236}">
                <a16:creationId xmlns:a16="http://schemas.microsoft.com/office/drawing/2014/main" id="{9D42F679-8B03-496C-BABD-F169F3E2DB5B}"/>
              </a:ext>
            </a:extLst>
          </p:cNvPr>
          <p:cNvGrpSpPr/>
          <p:nvPr/>
        </p:nvGrpSpPr>
        <p:grpSpPr>
          <a:xfrm>
            <a:off x="4000381" y="4686180"/>
            <a:ext cx="1377016" cy="845642"/>
            <a:chOff x="4000381" y="4552890"/>
            <a:chExt cx="1377016" cy="845642"/>
          </a:xfrm>
        </p:grpSpPr>
        <p:sp>
          <p:nvSpPr>
            <p:cNvPr id="202" name="Rectangle 201">
              <a:extLst>
                <a:ext uri="{FF2B5EF4-FFF2-40B4-BE49-F238E27FC236}">
                  <a16:creationId xmlns:a16="http://schemas.microsoft.com/office/drawing/2014/main" id="{7743B27A-4738-492A-8106-F998B244A453}"/>
                </a:ext>
              </a:extLst>
            </p:cNvPr>
            <p:cNvSpPr/>
            <p:nvPr/>
          </p:nvSpPr>
          <p:spPr>
            <a:xfrm>
              <a:off x="4641297" y="5029200"/>
              <a:ext cx="736100" cy="369332"/>
            </a:xfrm>
            <a:prstGeom prst="rect">
              <a:avLst/>
            </a:prstGeom>
          </p:spPr>
          <p:txBody>
            <a:bodyPr wrap="none">
              <a:spAutoFit/>
            </a:bodyPr>
            <a:lstStyle/>
            <a:p>
              <a:r>
                <a:rPr lang="en-US" sz="1800" b="1" kern="0" dirty="0">
                  <a:solidFill>
                    <a:srgbClr val="0070C0"/>
                  </a:solidFill>
                  <a:latin typeface="Courier New" panose="02070309020205020404" pitchFamily="49" charset="0"/>
                  <a:cs typeface="Courier New" panose="02070309020205020404" pitchFamily="49" charset="0"/>
                </a:rPr>
                <a:t>PART</a:t>
              </a:r>
              <a:endParaRPr lang="en-US" sz="1800" dirty="0">
                <a:solidFill>
                  <a:srgbClr val="0070C0"/>
                </a:solidFill>
              </a:endParaRPr>
            </a:p>
          </p:txBody>
        </p:sp>
        <p:grpSp>
          <p:nvGrpSpPr>
            <p:cNvPr id="217" name="Group 216">
              <a:extLst>
                <a:ext uri="{FF2B5EF4-FFF2-40B4-BE49-F238E27FC236}">
                  <a16:creationId xmlns:a16="http://schemas.microsoft.com/office/drawing/2014/main" id="{941CA9B4-7206-4EE7-B74B-B5298423BA6E}"/>
                </a:ext>
              </a:extLst>
            </p:cNvPr>
            <p:cNvGrpSpPr/>
            <p:nvPr/>
          </p:nvGrpSpPr>
          <p:grpSpPr>
            <a:xfrm>
              <a:off x="4000381" y="4552890"/>
              <a:ext cx="800219" cy="552510"/>
              <a:chOff x="2133600" y="4400490"/>
              <a:chExt cx="800219" cy="552510"/>
            </a:xfrm>
          </p:grpSpPr>
          <p:sp>
            <p:nvSpPr>
              <p:cNvPr id="218" name="Freeform: Shape 217">
                <a:extLst>
                  <a:ext uri="{FF2B5EF4-FFF2-40B4-BE49-F238E27FC236}">
                    <a16:creationId xmlns:a16="http://schemas.microsoft.com/office/drawing/2014/main" id="{52F57798-419E-423B-84D8-99175F9A01D3}"/>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19" name="Rectangle 218">
                <a:extLst>
                  <a:ext uri="{FF2B5EF4-FFF2-40B4-BE49-F238E27FC236}">
                    <a16:creationId xmlns:a16="http://schemas.microsoft.com/office/drawing/2014/main" id="{64EF8954-0F9C-42EC-BA67-7FE60B4753F3}"/>
                  </a:ext>
                </a:extLst>
              </p:cNvPr>
              <p:cNvSpPr/>
              <p:nvPr/>
            </p:nvSpPr>
            <p:spPr>
              <a:xfrm>
                <a:off x="2133600" y="4400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case</a:t>
                </a:r>
                <a:endParaRPr lang="en-US" sz="1800" dirty="0">
                  <a:solidFill>
                    <a:srgbClr val="0070C0"/>
                  </a:solidFill>
                </a:endParaRPr>
              </a:p>
            </p:txBody>
          </p:sp>
        </p:grpSp>
      </p:grpSp>
      <p:grpSp>
        <p:nvGrpSpPr>
          <p:cNvPr id="222" name="Group 221">
            <a:extLst>
              <a:ext uri="{FF2B5EF4-FFF2-40B4-BE49-F238E27FC236}">
                <a16:creationId xmlns:a16="http://schemas.microsoft.com/office/drawing/2014/main" id="{2D38D0BD-3D73-4E22-9324-B33413859AA3}"/>
              </a:ext>
            </a:extLst>
          </p:cNvPr>
          <p:cNvGrpSpPr/>
          <p:nvPr/>
        </p:nvGrpSpPr>
        <p:grpSpPr>
          <a:xfrm>
            <a:off x="3886199" y="4015864"/>
            <a:ext cx="3352801" cy="1222826"/>
            <a:chOff x="5504330" y="3657600"/>
            <a:chExt cx="1658470" cy="1091508"/>
          </a:xfrm>
        </p:grpSpPr>
        <p:sp>
          <p:nvSpPr>
            <p:cNvPr id="220" name="Freeform: Shape 219">
              <a:extLst>
                <a:ext uri="{FF2B5EF4-FFF2-40B4-BE49-F238E27FC236}">
                  <a16:creationId xmlns:a16="http://schemas.microsoft.com/office/drawing/2014/main" id="{B7E512F0-DC32-43DA-B623-31F0510F9646}"/>
                </a:ext>
              </a:extLst>
            </p:cNvPr>
            <p:cNvSpPr/>
            <p:nvPr/>
          </p:nvSpPr>
          <p:spPr>
            <a:xfrm>
              <a:off x="5504330" y="3939601"/>
              <a:ext cx="1658470" cy="809507"/>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dirty="0">
                <a:solidFill>
                  <a:schemeClr val="tx1"/>
                </a:solidFill>
              </a:endParaRPr>
            </a:p>
          </p:txBody>
        </p:sp>
        <p:sp>
          <p:nvSpPr>
            <p:cNvPr id="221" name="Rectangle 220">
              <a:extLst>
                <a:ext uri="{FF2B5EF4-FFF2-40B4-BE49-F238E27FC236}">
                  <a16:creationId xmlns:a16="http://schemas.microsoft.com/office/drawing/2014/main" id="{7DA9A0A7-6473-4113-B761-FFE5590A3767}"/>
                </a:ext>
              </a:extLst>
            </p:cNvPr>
            <p:cNvSpPr/>
            <p:nvPr/>
          </p:nvSpPr>
          <p:spPr>
            <a:xfrm>
              <a:off x="5835280" y="3657600"/>
              <a:ext cx="954107" cy="400110"/>
            </a:xfrm>
            <a:prstGeom prst="rect">
              <a:avLst/>
            </a:prstGeom>
          </p:spPr>
          <p:txBody>
            <a:bodyPr wrap="none">
              <a:spAutoFit/>
            </a:bodyPr>
            <a:lstStyle/>
            <a:p>
              <a:r>
                <a:rPr lang="en-US" b="1" kern="0" dirty="0" err="1">
                  <a:solidFill>
                    <a:srgbClr val="0070C0"/>
                  </a:solidFill>
                  <a:latin typeface="Courier New" panose="02070309020205020404" pitchFamily="49" charset="0"/>
                  <a:cs typeface="Courier New" panose="02070309020205020404" pitchFamily="49" charset="0"/>
                </a:rPr>
                <a:t>nsubj</a:t>
              </a:r>
              <a:endParaRPr lang="en-US" sz="1800" dirty="0">
                <a:solidFill>
                  <a:srgbClr val="0070C0"/>
                </a:solidFill>
              </a:endParaRPr>
            </a:p>
          </p:txBody>
        </p:sp>
      </p:grpSp>
      <p:grpSp>
        <p:nvGrpSpPr>
          <p:cNvPr id="238" name="Group 237">
            <a:extLst>
              <a:ext uri="{FF2B5EF4-FFF2-40B4-BE49-F238E27FC236}">
                <a16:creationId xmlns:a16="http://schemas.microsoft.com/office/drawing/2014/main" id="{217C028C-7B29-457E-B574-3CDB7C4DA772}"/>
              </a:ext>
            </a:extLst>
          </p:cNvPr>
          <p:cNvGrpSpPr/>
          <p:nvPr/>
        </p:nvGrpSpPr>
        <p:grpSpPr>
          <a:xfrm>
            <a:off x="7391400" y="4705290"/>
            <a:ext cx="1486020" cy="857310"/>
            <a:chOff x="7391400" y="4572000"/>
            <a:chExt cx="1486020" cy="857310"/>
          </a:xfrm>
        </p:grpSpPr>
        <p:sp>
          <p:nvSpPr>
            <p:cNvPr id="205" name="Rectangle 204">
              <a:extLst>
                <a:ext uri="{FF2B5EF4-FFF2-40B4-BE49-F238E27FC236}">
                  <a16:creationId xmlns:a16="http://schemas.microsoft.com/office/drawing/2014/main" id="{20A525DE-E7CB-4115-8F48-F9E218EA2EA6}"/>
                </a:ext>
              </a:extLst>
            </p:cNvPr>
            <p:cNvSpPr/>
            <p:nvPr/>
          </p:nvSpPr>
          <p:spPr>
            <a:xfrm>
              <a:off x="8077201" y="502920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PART</a:t>
              </a:r>
              <a:endParaRPr lang="en-US" dirty="0">
                <a:solidFill>
                  <a:srgbClr val="0070C0"/>
                </a:solidFill>
              </a:endParaRPr>
            </a:p>
          </p:txBody>
        </p:sp>
        <p:grpSp>
          <p:nvGrpSpPr>
            <p:cNvPr id="225" name="Group 224">
              <a:extLst>
                <a:ext uri="{FF2B5EF4-FFF2-40B4-BE49-F238E27FC236}">
                  <a16:creationId xmlns:a16="http://schemas.microsoft.com/office/drawing/2014/main" id="{F8CCCF4C-67B2-4C2D-8FE9-546471E032BC}"/>
                </a:ext>
              </a:extLst>
            </p:cNvPr>
            <p:cNvGrpSpPr/>
            <p:nvPr/>
          </p:nvGrpSpPr>
          <p:grpSpPr>
            <a:xfrm>
              <a:off x="7391400" y="4572000"/>
              <a:ext cx="800219" cy="552510"/>
              <a:chOff x="2133600" y="4400490"/>
              <a:chExt cx="800219" cy="552510"/>
            </a:xfrm>
          </p:grpSpPr>
          <p:sp>
            <p:nvSpPr>
              <p:cNvPr id="226" name="Freeform: Shape 225">
                <a:extLst>
                  <a:ext uri="{FF2B5EF4-FFF2-40B4-BE49-F238E27FC236}">
                    <a16:creationId xmlns:a16="http://schemas.microsoft.com/office/drawing/2014/main" id="{0270A262-ED5E-4A1E-82F4-DFD16B0F6A30}"/>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27" name="Rectangle 226">
                <a:extLst>
                  <a:ext uri="{FF2B5EF4-FFF2-40B4-BE49-F238E27FC236}">
                    <a16:creationId xmlns:a16="http://schemas.microsoft.com/office/drawing/2014/main" id="{39321851-D759-45A8-8A69-991F77DAE19C}"/>
                  </a:ext>
                </a:extLst>
              </p:cNvPr>
              <p:cNvSpPr/>
              <p:nvPr/>
            </p:nvSpPr>
            <p:spPr>
              <a:xfrm>
                <a:off x="2133600" y="4400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case</a:t>
                </a:r>
                <a:endParaRPr lang="en-US" sz="1800" dirty="0">
                  <a:solidFill>
                    <a:srgbClr val="0070C0"/>
                  </a:solidFill>
                </a:endParaRPr>
              </a:p>
            </p:txBody>
          </p:sp>
        </p:grpSp>
      </p:grpSp>
      <p:grpSp>
        <p:nvGrpSpPr>
          <p:cNvPr id="237" name="Group 236">
            <a:extLst>
              <a:ext uri="{FF2B5EF4-FFF2-40B4-BE49-F238E27FC236}">
                <a16:creationId xmlns:a16="http://schemas.microsoft.com/office/drawing/2014/main" id="{B79EDE19-DE3E-4EE4-83FE-48FF33ECEF32}"/>
              </a:ext>
            </a:extLst>
          </p:cNvPr>
          <p:cNvGrpSpPr/>
          <p:nvPr/>
        </p:nvGrpSpPr>
        <p:grpSpPr>
          <a:xfrm>
            <a:off x="5588501" y="4552890"/>
            <a:ext cx="1345699" cy="990600"/>
            <a:chOff x="5588501" y="4419600"/>
            <a:chExt cx="1345699" cy="990600"/>
          </a:xfrm>
        </p:grpSpPr>
        <p:sp>
          <p:nvSpPr>
            <p:cNvPr id="214" name="Rectangle 213">
              <a:extLst>
                <a:ext uri="{FF2B5EF4-FFF2-40B4-BE49-F238E27FC236}">
                  <a16:creationId xmlns:a16="http://schemas.microsoft.com/office/drawing/2014/main" id="{619CFAB8-50BC-4A98-A676-7C30CFD5F71E}"/>
                </a:ext>
              </a:extLst>
            </p:cNvPr>
            <p:cNvSpPr/>
            <p:nvPr/>
          </p:nvSpPr>
          <p:spPr>
            <a:xfrm>
              <a:off x="5588501" y="5040868"/>
              <a:ext cx="736100" cy="369332"/>
            </a:xfrm>
            <a:prstGeom prst="rect">
              <a:avLst/>
            </a:prstGeom>
          </p:spPr>
          <p:txBody>
            <a:bodyPr wrap="none">
              <a:spAutoFit/>
            </a:bodyPr>
            <a:lstStyle/>
            <a:p>
              <a:r>
                <a:rPr lang="en-US" sz="1800" b="1" kern="0" dirty="0">
                  <a:solidFill>
                    <a:srgbClr val="0070C0"/>
                  </a:solidFill>
                  <a:latin typeface="Courier New" panose="02070309020205020404" pitchFamily="49" charset="0"/>
                  <a:cs typeface="Courier New" panose="02070309020205020404" pitchFamily="49" charset="0"/>
                </a:rPr>
                <a:t>VERB</a:t>
              </a:r>
              <a:endParaRPr lang="en-US" sz="1800" dirty="0">
                <a:solidFill>
                  <a:srgbClr val="0070C0"/>
                </a:solidFill>
              </a:endParaRPr>
            </a:p>
          </p:txBody>
        </p:sp>
        <p:sp>
          <p:nvSpPr>
            <p:cNvPr id="229" name="Freeform: Shape 228">
              <a:extLst>
                <a:ext uri="{FF2B5EF4-FFF2-40B4-BE49-F238E27FC236}">
                  <a16:creationId xmlns:a16="http://schemas.microsoft.com/office/drawing/2014/main" id="{740CA5B0-E0D4-405F-9CD4-57B5891C2B6D}"/>
                </a:ext>
              </a:extLst>
            </p:cNvPr>
            <p:cNvSpPr/>
            <p:nvPr/>
          </p:nvSpPr>
          <p:spPr>
            <a:xfrm>
              <a:off x="6140824" y="4769288"/>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30" name="Rectangle 229">
              <a:extLst>
                <a:ext uri="{FF2B5EF4-FFF2-40B4-BE49-F238E27FC236}">
                  <a16:creationId xmlns:a16="http://schemas.microsoft.com/office/drawing/2014/main" id="{DF12D7C7-C2B2-4752-A6EC-63770F4ABA07}"/>
                </a:ext>
              </a:extLst>
            </p:cNvPr>
            <p:cNvSpPr/>
            <p:nvPr/>
          </p:nvSpPr>
          <p:spPr>
            <a:xfrm>
              <a:off x="6243918" y="4419600"/>
              <a:ext cx="646331"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cop</a:t>
              </a:r>
              <a:endParaRPr lang="en-US" sz="1800" dirty="0">
                <a:solidFill>
                  <a:srgbClr val="0070C0"/>
                </a:solidFill>
              </a:endParaRPr>
            </a:p>
          </p:txBody>
        </p:sp>
      </p:grpSp>
      <p:sp>
        <p:nvSpPr>
          <p:cNvPr id="6" name="Content Placeholder 5">
            <a:extLst>
              <a:ext uri="{FF2B5EF4-FFF2-40B4-BE49-F238E27FC236}">
                <a16:creationId xmlns:a16="http://schemas.microsoft.com/office/drawing/2014/main" id="{6FEDF6DD-9ECA-4973-B434-8B25D658DE3D}"/>
              </a:ext>
            </a:extLst>
          </p:cNvPr>
          <p:cNvSpPr>
            <a:spLocks noGrp="1"/>
          </p:cNvSpPr>
          <p:nvPr>
            <p:ph idx="1"/>
          </p:nvPr>
        </p:nvSpPr>
        <p:spPr>
          <a:xfrm>
            <a:off x="457200" y="1238212"/>
            <a:ext cx="8686800" cy="4530725"/>
          </a:xfrm>
        </p:spPr>
        <p:txBody>
          <a:bodyPr/>
          <a:lstStyle/>
          <a:p>
            <a:r>
              <a:rPr lang="en-US" dirty="0"/>
              <a:t>Also a puzzle about learnability:</a:t>
            </a:r>
          </a:p>
          <a:p>
            <a:pPr lvl="1"/>
            <a:r>
              <a:rPr lang="en-US" dirty="0"/>
              <a:t>What info about the </a:t>
            </a:r>
            <a:r>
              <a:rPr lang="en-US" dirty="0">
                <a:solidFill>
                  <a:srgbClr val="0070C0"/>
                </a:solidFill>
              </a:rPr>
              <a:t>structures</a:t>
            </a:r>
            <a:r>
              <a:rPr lang="en-US" dirty="0"/>
              <a:t> </a:t>
            </a:r>
            <a:br>
              <a:rPr lang="en-US" dirty="0"/>
            </a:br>
            <a:r>
              <a:rPr lang="en-US" dirty="0"/>
              <a:t>         can be deduced from just the </a:t>
            </a:r>
            <a:r>
              <a:rPr lang="en-US" dirty="0">
                <a:solidFill>
                  <a:srgbClr val="FF0000"/>
                </a:solidFill>
              </a:rPr>
              <a:t>sentences</a:t>
            </a:r>
            <a:r>
              <a:rPr lang="en-US" dirty="0"/>
              <a:t>?</a:t>
            </a:r>
          </a:p>
          <a:p>
            <a:pPr lvl="1"/>
            <a:r>
              <a:rPr lang="en-US" dirty="0"/>
              <a:t>For a whole family of formal languages?   </a:t>
            </a:r>
          </a:p>
          <a:p>
            <a:pPr lvl="1"/>
            <a:r>
              <a:rPr lang="en-US" dirty="0"/>
              <a:t>For the kinds of real languages that arise in practice?</a:t>
            </a:r>
          </a:p>
        </p:txBody>
      </p:sp>
    </p:spTree>
    <p:extLst>
      <p:ext uri="{BB962C8B-B14F-4D97-AF65-F5344CB8AC3E}">
        <p14:creationId xmlns:p14="http://schemas.microsoft.com/office/powerpoint/2010/main" val="49855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5893"/>
            <a:ext cx="8229600" cy="1143000"/>
          </a:xfrm>
        </p:spPr>
        <p:txBody>
          <a:bodyPr>
            <a:normAutofit fontScale="90000"/>
          </a:bodyPr>
          <a:lstStyle/>
          <a:p>
            <a:r>
              <a:rPr lang="en-US" dirty="0"/>
              <a:t>Substrate &amp; Superstrates</a:t>
            </a:r>
            <a:br>
              <a:rPr lang="en-US" dirty="0"/>
            </a:br>
            <a:r>
              <a:rPr lang="en-US" sz="2700" dirty="0"/>
              <a:t>(terms come from linguistics of creole languages)</a:t>
            </a:r>
            <a:br>
              <a:rPr lang="en-US" dirty="0"/>
            </a:br>
            <a:endParaRPr lang="en-US" dirty="0"/>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6" name="Picture 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pic>
        <p:nvPicPr>
          <p:cNvPr id="4" name="Content Placeholder 3" descr="8TG66xgEc.png"/>
          <p:cNvPicPr>
            <a:picLocks noGrp="1" noChangeAspect="1"/>
          </p:cNvPicPr>
          <p:nvPr>
            <p:ph idx="1"/>
          </p:nvPr>
        </p:nvPicPr>
        <p:blipFill>
          <a:blip r:embed="rId4">
            <a:extLst>
              <a:ext uri="{28A0092B-C50C-407E-A947-70E740481C1C}">
                <a14:useLocalDpi xmlns:a14="http://schemas.microsoft.com/office/drawing/2010/main" val="0"/>
              </a:ext>
            </a:extLst>
          </a:blip>
          <a:srcRect t="-91016" b="-91016"/>
          <a:stretch>
            <a:fillRect/>
          </a:stretch>
        </p:blipFill>
        <p:spPr>
          <a:xfrm>
            <a:off x="457200" y="3761796"/>
            <a:ext cx="8229600" cy="4525963"/>
          </a:xfrm>
        </p:spPr>
      </p:pic>
      <p:sp>
        <p:nvSpPr>
          <p:cNvPr id="7" name="TextBox 6"/>
          <p:cNvSpPr txBox="1"/>
          <p:nvPr/>
        </p:nvSpPr>
        <p:spPr>
          <a:xfrm>
            <a:off x="2986077" y="4742001"/>
            <a:ext cx="3161315"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BACC6">
                    <a:lumMod val="60000"/>
                    <a:lumOff val="40000"/>
                  </a:srgbClr>
                </a:solidFill>
                <a:effectLst/>
                <a:uLnTx/>
                <a:uFillTx/>
                <a:latin typeface="Calibri" charset="0"/>
                <a:ea typeface="ＭＳ Ｐゴシック" charset="0"/>
              </a:rPr>
              <a:t>English </a:t>
            </a:r>
            <a:r>
              <a:rPr kumimoji="0" lang="en-US" sz="2800" b="0" i="0" u="none" strike="noStrike" kern="1200" cap="none" spc="0" normalizeH="0" baseline="0" noProof="0" dirty="0">
                <a:ln>
                  <a:noFill/>
                </a:ln>
                <a:solidFill>
                  <a:srgbClr val="1F497D">
                    <a:lumMod val="40000"/>
                    <a:lumOff val="60000"/>
                  </a:srgbClr>
                </a:solidFill>
                <a:effectLst/>
                <a:uLnTx/>
                <a:uFillTx/>
                <a:latin typeface="Calibri" charset="0"/>
                <a:ea typeface="ＭＳ Ｐゴシック" charset="0"/>
              </a:rPr>
              <a:t>— </a:t>
            </a:r>
            <a:r>
              <a:rPr kumimoji="0" lang="en-US" sz="2800" b="0" i="0" u="none" strike="noStrike" kern="1200" cap="none" spc="0" normalizeH="0" baseline="0" noProof="0" dirty="0">
                <a:ln>
                  <a:noFill/>
                </a:ln>
                <a:solidFill>
                  <a:srgbClr val="4BACC6">
                    <a:lumMod val="60000"/>
                    <a:lumOff val="40000"/>
                  </a:srgbClr>
                </a:solidFill>
                <a:effectLst/>
                <a:uLnTx/>
                <a:uFillTx/>
                <a:latin typeface="Calibri" charset="0"/>
                <a:ea typeface="ＭＳ Ｐゴシック" charset="0"/>
              </a:rPr>
              <a:t>Substrate </a:t>
            </a:r>
          </a:p>
        </p:txBody>
      </p:sp>
      <p:grpSp>
        <p:nvGrpSpPr>
          <p:cNvPr id="20" name="Group 19"/>
          <p:cNvGrpSpPr/>
          <p:nvPr/>
        </p:nvGrpSpPr>
        <p:grpSpPr>
          <a:xfrm>
            <a:off x="621280" y="2459923"/>
            <a:ext cx="3645302" cy="2072490"/>
            <a:chOff x="621280" y="2459923"/>
            <a:chExt cx="3645302" cy="2072490"/>
          </a:xfrm>
        </p:grpSpPr>
        <p:pic>
          <p:nvPicPr>
            <p:cNvPr id="9" name="Picture 8"/>
            <p:cNvPicPr>
              <a:picLocks noChangeAspect="1"/>
            </p:cNvPicPr>
            <p:nvPr/>
          </p:nvPicPr>
          <p:blipFill>
            <a:blip r:embed="rId5"/>
            <a:stretch>
              <a:fillRect/>
            </a:stretch>
          </p:blipFill>
          <p:spPr>
            <a:xfrm>
              <a:off x="928005" y="2983143"/>
              <a:ext cx="1026884" cy="1031181"/>
            </a:xfrm>
            <a:prstGeom prst="rect">
              <a:avLst/>
            </a:prstGeom>
          </p:spPr>
        </p:pic>
        <p:sp>
          <p:nvSpPr>
            <p:cNvPr id="11" name="TextBox 10"/>
            <p:cNvSpPr txBox="1"/>
            <p:nvPr/>
          </p:nvSpPr>
          <p:spPr>
            <a:xfrm>
              <a:off x="621280" y="2459923"/>
              <a:ext cx="3199915"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charset="0"/>
                  <a:ea typeface="ＭＳ Ｐゴシック" charset="0"/>
                </a:rPr>
                <a:t>Hindi —</a:t>
              </a:r>
              <a:r>
                <a:rPr kumimoji="0" lang="en-US" sz="2800" b="0" i="0" u="none" strike="noStrike" kern="1200" cap="none" spc="0" normalizeH="0" baseline="0" noProof="0" dirty="0">
                  <a:ln>
                    <a:noFill/>
                  </a:ln>
                  <a:solidFill>
                    <a:prstClr val="white"/>
                  </a:solidFill>
                  <a:effectLst/>
                  <a:uLnTx/>
                  <a:uFillTx/>
                  <a:latin typeface="Calibri" charset="0"/>
                  <a:ea typeface="ＭＳ Ｐゴシック" charset="0"/>
                </a:rPr>
                <a:t> </a:t>
              </a:r>
              <a:r>
                <a:rPr kumimoji="0" lang="en-US" sz="2800" b="0" i="0" u="none" strike="noStrike" kern="1200" cap="none" spc="0" normalizeH="0" baseline="0" noProof="0" dirty="0">
                  <a:ln>
                    <a:noFill/>
                  </a:ln>
                  <a:solidFill>
                    <a:srgbClr val="FF0000"/>
                  </a:solidFill>
                  <a:effectLst/>
                  <a:uLnTx/>
                  <a:uFillTx/>
                  <a:latin typeface="Calibri" charset="0"/>
                  <a:ea typeface="ＭＳ Ｐゴシック" charset="0"/>
                </a:rPr>
                <a:t>Superstrate </a:t>
              </a:r>
            </a:p>
          </p:txBody>
        </p:sp>
        <p:sp>
          <p:nvSpPr>
            <p:cNvPr id="10" name="Right Arrow 9"/>
            <p:cNvSpPr/>
            <p:nvPr/>
          </p:nvSpPr>
          <p:spPr>
            <a:xfrm rot="1993535">
              <a:off x="1832338" y="4047781"/>
              <a:ext cx="1512544" cy="484632"/>
            </a:xfrm>
            <a:prstGeom prst="rightArrow">
              <a:avLst>
                <a:gd name="adj1" fmla="val 37617"/>
                <a:gd name="adj2" fmla="val 5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4" name="TextBox 13"/>
            <p:cNvSpPr txBox="1"/>
            <p:nvPr/>
          </p:nvSpPr>
          <p:spPr>
            <a:xfrm>
              <a:off x="2539026" y="3608045"/>
              <a:ext cx="1727556"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charset="0"/>
                  <a:ea typeface="ＭＳ Ｐゴシック" charset="0"/>
                </a:rPr>
                <a:t>verb order</a:t>
              </a:r>
            </a:p>
          </p:txBody>
        </p:sp>
      </p:grpSp>
      <p:grpSp>
        <p:nvGrpSpPr>
          <p:cNvPr id="21" name="Group 20"/>
          <p:cNvGrpSpPr/>
          <p:nvPr/>
        </p:nvGrpSpPr>
        <p:grpSpPr>
          <a:xfrm>
            <a:off x="5509911" y="2063213"/>
            <a:ext cx="3765774" cy="2628919"/>
            <a:chOff x="5509911" y="2063213"/>
            <a:chExt cx="3765774" cy="2628919"/>
          </a:xfrm>
        </p:grpSpPr>
        <p:pic>
          <p:nvPicPr>
            <p:cNvPr id="15" name="Picture 14"/>
            <p:cNvPicPr>
              <a:picLocks noChangeAspect="1"/>
            </p:cNvPicPr>
            <p:nvPr/>
          </p:nvPicPr>
          <p:blipFill>
            <a:blip r:embed="rId6"/>
            <a:stretch>
              <a:fillRect/>
            </a:stretch>
          </p:blipFill>
          <p:spPr>
            <a:xfrm>
              <a:off x="7166954" y="2586764"/>
              <a:ext cx="1412935" cy="1451645"/>
            </a:xfrm>
            <a:prstGeom prst="rect">
              <a:avLst/>
            </a:prstGeom>
          </p:spPr>
        </p:pic>
        <p:sp>
          <p:nvSpPr>
            <p:cNvPr id="17" name="TextBox 16"/>
            <p:cNvSpPr txBox="1"/>
            <p:nvPr/>
          </p:nvSpPr>
          <p:spPr>
            <a:xfrm>
              <a:off x="5509911" y="2063213"/>
              <a:ext cx="3765774"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charset="0"/>
                  <a:ea typeface="ＭＳ Ｐゴシック" charset="0"/>
                </a:rPr>
                <a:t>Japanese — Superstrate </a:t>
              </a:r>
            </a:p>
          </p:txBody>
        </p:sp>
        <p:sp>
          <p:nvSpPr>
            <p:cNvPr id="18" name="Right Arrow 17"/>
            <p:cNvSpPr/>
            <p:nvPr/>
          </p:nvSpPr>
          <p:spPr>
            <a:xfrm rot="8528952">
              <a:off x="5737653" y="4025066"/>
              <a:ext cx="1631093" cy="484632"/>
            </a:xfrm>
            <a:prstGeom prst="rightArrow">
              <a:avLst>
                <a:gd name="adj1" fmla="val 37617"/>
                <a:gd name="adj2" fmla="val 5000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 name="TextBox 18"/>
            <p:cNvSpPr txBox="1"/>
            <p:nvPr/>
          </p:nvSpPr>
          <p:spPr>
            <a:xfrm>
              <a:off x="6831581" y="4168912"/>
              <a:ext cx="1828195"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charset="0"/>
                  <a:ea typeface="ＭＳ Ｐゴシック" charset="0"/>
                </a:rPr>
                <a:t>noun order</a:t>
              </a:r>
            </a:p>
          </p:txBody>
        </p:sp>
      </p:grpSp>
      <p:sp>
        <p:nvSpPr>
          <p:cNvPr id="23"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239960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You must feel the Force around you</a:t>
            </a:r>
          </a:p>
        </p:txBody>
      </p:sp>
      <p:sp>
        <p:nvSpPr>
          <p:cNvPr id="16" name="Content Placeholder 2"/>
          <p:cNvSpPr>
            <a:spLocks noGrp="1"/>
          </p:cNvSpPr>
          <p:nvPr>
            <p:ph idx="1"/>
          </p:nvPr>
        </p:nvSpPr>
        <p:spPr/>
        <p:txBody>
          <a:bodyPr/>
          <a:lstStyle/>
          <a:p>
            <a:endParaRPr lang="en-US" dirty="0"/>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3" name="Picture 2"/>
          <p:cNvPicPr>
            <a:picLocks noChangeAspect="1"/>
          </p:cNvPicPr>
          <p:nvPr/>
        </p:nvPicPr>
        <p:blipFill>
          <a:blip r:embed="rId3"/>
          <a:stretch>
            <a:fillRect/>
          </a:stretch>
        </p:blipFill>
        <p:spPr>
          <a:xfrm>
            <a:off x="889573" y="1600200"/>
            <a:ext cx="7595735" cy="4514447"/>
          </a:xfrm>
          <a:prstGeom prst="rect">
            <a:avLst/>
          </a:prstGeom>
        </p:spPr>
      </p:pic>
      <p:pic>
        <p:nvPicPr>
          <p:cNvPr id="6" name="Picture 5" descr="jhu-logo-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spTree>
    <p:extLst>
      <p:ext uri="{BB962C8B-B14F-4D97-AF65-F5344CB8AC3E}">
        <p14:creationId xmlns:p14="http://schemas.microsoft.com/office/powerpoint/2010/main" val="4465295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idx="1"/>
          </p:nvPr>
        </p:nvSpPr>
        <p:spPr/>
        <p:txBody>
          <a:bodyPr/>
          <a:lstStyle/>
          <a:p>
            <a:r>
              <a:rPr lang="en-US" dirty="0"/>
              <a:t>A English parse:</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47" name="Picture 46"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grpSp>
        <p:nvGrpSpPr>
          <p:cNvPr id="85" name="Group 84"/>
          <p:cNvGrpSpPr/>
          <p:nvPr/>
        </p:nvGrpSpPr>
        <p:grpSpPr>
          <a:xfrm>
            <a:off x="466880" y="2421500"/>
            <a:ext cx="7029585" cy="5055582"/>
            <a:chOff x="-151326" y="419746"/>
            <a:chExt cx="7029585" cy="5055582"/>
          </a:xfrm>
        </p:grpSpPr>
        <p:sp>
          <p:nvSpPr>
            <p:cNvPr id="86" name="Circular Arrow 85"/>
            <p:cNvSpPr/>
            <p:nvPr/>
          </p:nvSpPr>
          <p:spPr>
            <a:xfrm flipH="1">
              <a:off x="215689" y="560037"/>
              <a:ext cx="3055825" cy="4884481"/>
            </a:xfrm>
            <a:prstGeom prst="circularArrow">
              <a:avLst>
                <a:gd name="adj1" fmla="val 805"/>
                <a:gd name="adj2" fmla="val 714480"/>
                <a:gd name="adj3" fmla="val 20507759"/>
                <a:gd name="adj4" fmla="val 11180129"/>
                <a:gd name="adj5" fmla="val 4067"/>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87" name="TextBox 86"/>
            <p:cNvSpPr txBox="1"/>
            <p:nvPr/>
          </p:nvSpPr>
          <p:spPr>
            <a:xfrm>
              <a:off x="1400089" y="419746"/>
              <a:ext cx="707764" cy="369332"/>
            </a:xfrm>
            <a:prstGeom prst="rect">
              <a:avLst/>
            </a:prstGeom>
            <a:solidFill>
              <a:schemeClr val="tx2">
                <a:lumMod val="1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Candara"/>
                  <a:ea typeface="+mn-ea"/>
                  <a:cs typeface="+mn-cs"/>
                </a:rPr>
                <a:t>nsubj</a:t>
              </a: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88" name="Circular Arrow 87"/>
            <p:cNvSpPr/>
            <p:nvPr/>
          </p:nvSpPr>
          <p:spPr>
            <a:xfrm>
              <a:off x="3109375" y="590847"/>
              <a:ext cx="3558682" cy="4884481"/>
            </a:xfrm>
            <a:prstGeom prst="circularArrow">
              <a:avLst>
                <a:gd name="adj1" fmla="val 805"/>
                <a:gd name="adj2" fmla="val 714480"/>
                <a:gd name="adj3" fmla="val 20507759"/>
                <a:gd name="adj4" fmla="val 11180129"/>
                <a:gd name="adj5" fmla="val 301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89" name="TextBox 88"/>
            <p:cNvSpPr txBox="1"/>
            <p:nvPr/>
          </p:nvSpPr>
          <p:spPr>
            <a:xfrm flipH="1">
              <a:off x="4511733" y="437046"/>
              <a:ext cx="824232" cy="369332"/>
            </a:xfrm>
            <a:prstGeom prst="rect">
              <a:avLst/>
            </a:prstGeom>
            <a:solidFill>
              <a:srgbClr val="1E1C11"/>
            </a:solidFill>
            <a:ln>
              <a:solidFill>
                <a:srgbClr val="1E1C1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Candara"/>
                  <a:ea typeface="+mn-ea"/>
                  <a:cs typeface="+mn-cs"/>
                </a:rPr>
                <a:t>nmod</a:t>
              </a: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90" name="TextBox 89"/>
            <p:cNvSpPr txBox="1"/>
            <p:nvPr/>
          </p:nvSpPr>
          <p:spPr>
            <a:xfrm>
              <a:off x="2040434" y="3397583"/>
              <a:ext cx="84094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must</a:t>
              </a:r>
            </a:p>
          </p:txBody>
        </p:sp>
        <p:sp>
          <p:nvSpPr>
            <p:cNvPr id="91" name="TextBox 90"/>
            <p:cNvSpPr txBox="1"/>
            <p:nvPr/>
          </p:nvSpPr>
          <p:spPr>
            <a:xfrm>
              <a:off x="2072193" y="2874363"/>
              <a:ext cx="63075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AUX</a:t>
              </a:r>
            </a:p>
          </p:txBody>
        </p:sp>
        <p:sp>
          <p:nvSpPr>
            <p:cNvPr id="92" name="TextBox 91"/>
            <p:cNvSpPr txBox="1"/>
            <p:nvPr/>
          </p:nvSpPr>
          <p:spPr>
            <a:xfrm>
              <a:off x="-124302" y="3388407"/>
              <a:ext cx="681947"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You </a:t>
              </a:r>
            </a:p>
          </p:txBody>
        </p:sp>
        <p:sp>
          <p:nvSpPr>
            <p:cNvPr id="93" name="TextBox 92"/>
            <p:cNvSpPr txBox="1"/>
            <p:nvPr/>
          </p:nvSpPr>
          <p:spPr>
            <a:xfrm>
              <a:off x="-151326" y="2860853"/>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94" name="TextBox 93"/>
            <p:cNvSpPr txBox="1"/>
            <p:nvPr/>
          </p:nvSpPr>
          <p:spPr>
            <a:xfrm>
              <a:off x="2843745" y="3401747"/>
              <a:ext cx="67533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feel</a:t>
              </a:r>
            </a:p>
          </p:txBody>
        </p:sp>
        <p:sp>
          <p:nvSpPr>
            <p:cNvPr id="95" name="TextBox 94"/>
            <p:cNvSpPr txBox="1"/>
            <p:nvPr/>
          </p:nvSpPr>
          <p:spPr>
            <a:xfrm>
              <a:off x="2806156" y="2870988"/>
              <a:ext cx="73419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VERB</a:t>
              </a:r>
            </a:p>
          </p:txBody>
        </p:sp>
        <p:sp>
          <p:nvSpPr>
            <p:cNvPr id="96" name="TextBox 95"/>
            <p:cNvSpPr txBox="1"/>
            <p:nvPr/>
          </p:nvSpPr>
          <p:spPr>
            <a:xfrm>
              <a:off x="4954851" y="3396679"/>
              <a:ext cx="1117614"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around</a:t>
              </a:r>
            </a:p>
          </p:txBody>
        </p:sp>
        <p:sp>
          <p:nvSpPr>
            <p:cNvPr id="97" name="TextBox 96"/>
            <p:cNvSpPr txBox="1"/>
            <p:nvPr/>
          </p:nvSpPr>
          <p:spPr>
            <a:xfrm>
              <a:off x="5197814" y="2875322"/>
              <a:ext cx="62336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ADP</a:t>
              </a:r>
            </a:p>
          </p:txBody>
        </p:sp>
        <p:sp>
          <p:nvSpPr>
            <p:cNvPr id="98" name="TextBox 97"/>
            <p:cNvSpPr txBox="1"/>
            <p:nvPr/>
          </p:nvSpPr>
          <p:spPr>
            <a:xfrm>
              <a:off x="6123716" y="3368626"/>
              <a:ext cx="66451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you </a:t>
              </a:r>
            </a:p>
          </p:txBody>
        </p:sp>
        <p:sp>
          <p:nvSpPr>
            <p:cNvPr id="99" name="TextBox 98"/>
            <p:cNvSpPr txBox="1"/>
            <p:nvPr/>
          </p:nvSpPr>
          <p:spPr>
            <a:xfrm>
              <a:off x="6086456" y="2843968"/>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102" name="Circular Arrow 101"/>
            <p:cNvSpPr/>
            <p:nvPr/>
          </p:nvSpPr>
          <p:spPr>
            <a:xfrm flipH="1">
              <a:off x="2258156" y="2170240"/>
              <a:ext cx="797174" cy="1381225"/>
            </a:xfrm>
            <a:prstGeom prst="circularArrow">
              <a:avLst>
                <a:gd name="adj1" fmla="val 4016"/>
                <a:gd name="adj2" fmla="val 714480"/>
                <a:gd name="adj3" fmla="val 20716026"/>
                <a:gd name="adj4" fmla="val 11180129"/>
                <a:gd name="adj5" fmla="val 1505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03" name="TextBox 102"/>
            <p:cNvSpPr txBox="1"/>
            <p:nvPr/>
          </p:nvSpPr>
          <p:spPr>
            <a:xfrm>
              <a:off x="2379775" y="2170240"/>
              <a:ext cx="528626"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aux</a:t>
              </a:r>
            </a:p>
          </p:txBody>
        </p:sp>
        <p:sp>
          <p:nvSpPr>
            <p:cNvPr id="110" name="TextBox 109"/>
            <p:cNvSpPr txBox="1"/>
            <p:nvPr/>
          </p:nvSpPr>
          <p:spPr>
            <a:xfrm>
              <a:off x="3459104" y="3389602"/>
              <a:ext cx="619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the</a:t>
              </a:r>
            </a:p>
          </p:txBody>
        </p:sp>
        <p:sp>
          <p:nvSpPr>
            <p:cNvPr id="111" name="TextBox 110"/>
            <p:cNvSpPr txBox="1"/>
            <p:nvPr/>
          </p:nvSpPr>
          <p:spPr>
            <a:xfrm>
              <a:off x="3500306" y="2865977"/>
              <a:ext cx="59503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DET</a:t>
              </a:r>
            </a:p>
          </p:txBody>
        </p:sp>
        <p:sp>
          <p:nvSpPr>
            <p:cNvPr id="112" name="TextBox 111"/>
            <p:cNvSpPr txBox="1"/>
            <p:nvPr/>
          </p:nvSpPr>
          <p:spPr>
            <a:xfrm>
              <a:off x="4028400" y="3399801"/>
              <a:ext cx="9132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Force</a:t>
              </a:r>
            </a:p>
          </p:txBody>
        </p:sp>
        <p:sp>
          <p:nvSpPr>
            <p:cNvPr id="113" name="TextBox 112"/>
            <p:cNvSpPr txBox="1"/>
            <p:nvPr/>
          </p:nvSpPr>
          <p:spPr>
            <a:xfrm>
              <a:off x="4028400" y="2872662"/>
              <a:ext cx="92430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PROPN</a:t>
              </a:r>
            </a:p>
          </p:txBody>
        </p:sp>
        <p:sp>
          <p:nvSpPr>
            <p:cNvPr id="114" name="Circular Arrow 113"/>
            <p:cNvSpPr/>
            <p:nvPr/>
          </p:nvSpPr>
          <p:spPr>
            <a:xfrm flipH="1">
              <a:off x="3671456" y="2144415"/>
              <a:ext cx="1053908" cy="1381225"/>
            </a:xfrm>
            <a:prstGeom prst="circularArrow">
              <a:avLst>
                <a:gd name="adj1" fmla="val 4105"/>
                <a:gd name="adj2" fmla="val 604974"/>
                <a:gd name="adj3" fmla="val 20560230"/>
                <a:gd name="adj4" fmla="val 11180129"/>
                <a:gd name="adj5" fmla="val 10185"/>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15" name="TextBox 114"/>
            <p:cNvSpPr txBox="1"/>
            <p:nvPr/>
          </p:nvSpPr>
          <p:spPr>
            <a:xfrm>
              <a:off x="3833024" y="2039622"/>
              <a:ext cx="788060" cy="400110"/>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alibri" charset="0"/>
                  <a:ea typeface="ＭＳ Ｐゴシック" charset="0"/>
                </a:rPr>
                <a:t>det</a:t>
              </a:r>
              <a:endParaRPr kumimoji="0" lang="en-US" sz="20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118" name="Circular Arrow 117"/>
            <p:cNvSpPr/>
            <p:nvPr/>
          </p:nvSpPr>
          <p:spPr>
            <a:xfrm>
              <a:off x="3288798" y="1726352"/>
              <a:ext cx="1490613" cy="2303409"/>
            </a:xfrm>
            <a:prstGeom prst="circularArrow">
              <a:avLst>
                <a:gd name="adj1" fmla="val 1615"/>
                <a:gd name="adj2" fmla="val 714480"/>
                <a:gd name="adj3" fmla="val 20546635"/>
                <a:gd name="adj4" fmla="val 10974073"/>
                <a:gd name="adj5" fmla="val 2970"/>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19" name="TextBox 118"/>
            <p:cNvSpPr txBox="1"/>
            <p:nvPr/>
          </p:nvSpPr>
          <p:spPr>
            <a:xfrm flipH="1">
              <a:off x="3640170" y="1639712"/>
              <a:ext cx="776047"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charset="0"/>
                  <a:ea typeface="ＭＳ Ｐゴシック" charset="0"/>
                </a:rPr>
                <a:t>dobj</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120" name="Circular Arrow 119"/>
            <p:cNvSpPr/>
            <p:nvPr/>
          </p:nvSpPr>
          <p:spPr>
            <a:xfrm flipH="1">
              <a:off x="5326543" y="1877886"/>
              <a:ext cx="1155816" cy="1952405"/>
            </a:xfrm>
            <a:prstGeom prst="circularArrow">
              <a:avLst>
                <a:gd name="adj1" fmla="val 3568"/>
                <a:gd name="adj2" fmla="val 714480"/>
                <a:gd name="adj3" fmla="val 20928676"/>
                <a:gd name="adj4" fmla="val 11180129"/>
                <a:gd name="adj5" fmla="val 11029"/>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21" name="TextBox 120"/>
            <p:cNvSpPr txBox="1"/>
            <p:nvPr/>
          </p:nvSpPr>
          <p:spPr>
            <a:xfrm>
              <a:off x="5550584" y="1890320"/>
              <a:ext cx="680157"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case</a:t>
              </a:r>
            </a:p>
          </p:txBody>
        </p:sp>
      </p:grpSp>
      <p:pic>
        <p:nvPicPr>
          <p:cNvPr id="43" name="Content Placeholder 3" descr="8TG66xgEc.png"/>
          <p:cNvPicPr>
            <a:picLocks noChangeAspect="1"/>
          </p:cNvPicPr>
          <p:nvPr/>
        </p:nvPicPr>
        <p:blipFill>
          <a:blip r:embed="rId4">
            <a:extLst>
              <a:ext uri="{28A0092B-C50C-407E-A947-70E740481C1C}">
                <a14:useLocalDpi xmlns:a14="http://schemas.microsoft.com/office/drawing/2010/main" val="0"/>
              </a:ext>
            </a:extLst>
          </a:blip>
          <a:srcRect t="-91016" b="-91016"/>
          <a:stretch>
            <a:fillRect/>
          </a:stretch>
        </p:blipFill>
        <p:spPr>
          <a:xfrm>
            <a:off x="6033745" y="1673486"/>
            <a:ext cx="3036295" cy="1430270"/>
          </a:xfrm>
          <a:prstGeom prst="rect">
            <a:avLst/>
          </a:prstGeom>
        </p:spPr>
      </p:pic>
      <p:sp>
        <p:nvSpPr>
          <p:cNvPr id="44" name="Title 1"/>
          <p:cNvSpPr>
            <a:spLocks noGrp="1"/>
          </p:cNvSpPr>
          <p:nvPr>
            <p:ph type="title"/>
          </p:nvPr>
        </p:nvSpPr>
        <p:spPr>
          <a:xfrm>
            <a:off x="457200" y="274638"/>
            <a:ext cx="8229600" cy="1143000"/>
          </a:xfrm>
        </p:spPr>
        <p:txBody>
          <a:bodyPr>
            <a:normAutofit fontScale="90000"/>
          </a:bodyPr>
          <a:lstStyle/>
          <a:p>
            <a:r>
              <a:rPr lang="en-US" dirty="0"/>
              <a:t>Example:</a:t>
            </a:r>
            <a:br>
              <a:rPr lang="en-US" dirty="0"/>
            </a:br>
            <a:r>
              <a:rPr lang="en-US" sz="3100" dirty="0"/>
              <a:t>You must feel the Force around you</a:t>
            </a:r>
          </a:p>
        </p:txBody>
      </p:sp>
      <p:sp>
        <p:nvSpPr>
          <p:cNvPr id="35" name="Rectangle 34"/>
          <p:cNvSpPr/>
          <p:nvPr/>
        </p:nvSpPr>
        <p:spPr>
          <a:xfrm>
            <a:off x="3834294" y="6141110"/>
            <a:ext cx="1854739"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Language: </a:t>
            </a:r>
            <a:r>
              <a:rPr kumimoji="0" lang="en-US" sz="1800" b="0" i="0" u="none" strike="noStrike" kern="1200" cap="none" spc="0" normalizeH="0" baseline="0" noProof="0" dirty="0">
                <a:ln>
                  <a:noFill/>
                </a:ln>
                <a:solidFill>
                  <a:srgbClr val="558ED5"/>
                </a:solidFill>
                <a:effectLst/>
                <a:uLnTx/>
                <a:uFillTx/>
                <a:latin typeface="Calibri" charset="0"/>
                <a:ea typeface="ＭＳ Ｐゴシック" charset="0"/>
              </a:rPr>
              <a:t>English</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spTree>
    <p:extLst>
      <p:ext uri="{BB962C8B-B14F-4D97-AF65-F5344CB8AC3E}">
        <p14:creationId xmlns:p14="http://schemas.microsoft.com/office/powerpoint/2010/main" val="18861769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Permute the children of verbs</a:t>
            </a:r>
          </a:p>
        </p:txBody>
      </p:sp>
      <p:sp>
        <p:nvSpPr>
          <p:cNvPr id="16" name="Content Placeholder 2"/>
          <p:cNvSpPr>
            <a:spLocks noGrp="1"/>
          </p:cNvSpPr>
          <p:nvPr>
            <p:ph idx="1"/>
          </p:nvPr>
        </p:nvSpPr>
        <p:spPr/>
        <p:txBody>
          <a:bodyPr/>
          <a:lstStyle/>
          <a:p>
            <a:r>
              <a:rPr lang="en-US" dirty="0"/>
              <a:t>SVO (English) </a:t>
            </a:r>
            <a:r>
              <a:rPr lang="en-US" dirty="0">
                <a:solidFill>
                  <a:srgbClr val="FF0000"/>
                </a:solidFill>
                <a:sym typeface="Wingdings" panose="05000000000000000000" pitchFamily="2" charset="2"/>
              </a:rPr>
              <a:t></a:t>
            </a:r>
            <a:r>
              <a:rPr lang="en-US" dirty="0">
                <a:solidFill>
                  <a:srgbClr val="FF0000"/>
                </a:solidFill>
              </a:rPr>
              <a:t> SOV (Hindi)</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47" name="Picture 46"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grpSp>
        <p:nvGrpSpPr>
          <p:cNvPr id="85" name="Group 84"/>
          <p:cNvGrpSpPr/>
          <p:nvPr/>
        </p:nvGrpSpPr>
        <p:grpSpPr>
          <a:xfrm>
            <a:off x="466880" y="2421500"/>
            <a:ext cx="7029585" cy="5055582"/>
            <a:chOff x="-151326" y="419746"/>
            <a:chExt cx="7029585" cy="5055582"/>
          </a:xfrm>
        </p:grpSpPr>
        <p:sp>
          <p:nvSpPr>
            <p:cNvPr id="86" name="Circular Arrow 85"/>
            <p:cNvSpPr/>
            <p:nvPr/>
          </p:nvSpPr>
          <p:spPr>
            <a:xfrm flipH="1">
              <a:off x="215689" y="560037"/>
              <a:ext cx="3055825" cy="4884481"/>
            </a:xfrm>
            <a:prstGeom prst="circularArrow">
              <a:avLst>
                <a:gd name="adj1" fmla="val 805"/>
                <a:gd name="adj2" fmla="val 714480"/>
                <a:gd name="adj3" fmla="val 20507759"/>
                <a:gd name="adj4" fmla="val 11180129"/>
                <a:gd name="adj5" fmla="val 4067"/>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87" name="TextBox 86"/>
            <p:cNvSpPr txBox="1"/>
            <p:nvPr/>
          </p:nvSpPr>
          <p:spPr>
            <a:xfrm>
              <a:off x="1400089" y="419746"/>
              <a:ext cx="707764" cy="369332"/>
            </a:xfrm>
            <a:prstGeom prst="rect">
              <a:avLst/>
            </a:prstGeom>
            <a:solidFill>
              <a:schemeClr val="tx2">
                <a:lumMod val="1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Candara"/>
                  <a:ea typeface="+mn-ea"/>
                  <a:cs typeface="+mn-cs"/>
                </a:rPr>
                <a:t>nsubj</a:t>
              </a: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88" name="Circular Arrow 87"/>
            <p:cNvSpPr/>
            <p:nvPr/>
          </p:nvSpPr>
          <p:spPr>
            <a:xfrm>
              <a:off x="3109375" y="590847"/>
              <a:ext cx="3558682" cy="4884481"/>
            </a:xfrm>
            <a:prstGeom prst="circularArrow">
              <a:avLst>
                <a:gd name="adj1" fmla="val 805"/>
                <a:gd name="adj2" fmla="val 714480"/>
                <a:gd name="adj3" fmla="val 20507759"/>
                <a:gd name="adj4" fmla="val 11180129"/>
                <a:gd name="adj5" fmla="val 301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89" name="TextBox 88"/>
            <p:cNvSpPr txBox="1"/>
            <p:nvPr/>
          </p:nvSpPr>
          <p:spPr>
            <a:xfrm flipH="1">
              <a:off x="4511733" y="437046"/>
              <a:ext cx="824232" cy="369332"/>
            </a:xfrm>
            <a:prstGeom prst="rect">
              <a:avLst/>
            </a:prstGeom>
            <a:solidFill>
              <a:srgbClr val="1E1C11"/>
            </a:solidFill>
            <a:ln>
              <a:solidFill>
                <a:srgbClr val="1E1C1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Candara"/>
                  <a:ea typeface="+mn-ea"/>
                  <a:cs typeface="+mn-cs"/>
                </a:rPr>
                <a:t>nmod</a:t>
              </a: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90" name="TextBox 89"/>
            <p:cNvSpPr txBox="1"/>
            <p:nvPr/>
          </p:nvSpPr>
          <p:spPr>
            <a:xfrm>
              <a:off x="2040434" y="3397583"/>
              <a:ext cx="84094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must</a:t>
              </a:r>
            </a:p>
          </p:txBody>
        </p:sp>
        <p:sp>
          <p:nvSpPr>
            <p:cNvPr id="91" name="TextBox 90"/>
            <p:cNvSpPr txBox="1"/>
            <p:nvPr/>
          </p:nvSpPr>
          <p:spPr>
            <a:xfrm>
              <a:off x="2072193" y="2874363"/>
              <a:ext cx="63075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AUX</a:t>
              </a:r>
            </a:p>
          </p:txBody>
        </p:sp>
        <p:sp>
          <p:nvSpPr>
            <p:cNvPr id="92" name="TextBox 91"/>
            <p:cNvSpPr txBox="1"/>
            <p:nvPr/>
          </p:nvSpPr>
          <p:spPr>
            <a:xfrm>
              <a:off x="-124302" y="3388407"/>
              <a:ext cx="681947"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You </a:t>
              </a:r>
            </a:p>
          </p:txBody>
        </p:sp>
        <p:sp>
          <p:nvSpPr>
            <p:cNvPr id="93" name="TextBox 92"/>
            <p:cNvSpPr txBox="1"/>
            <p:nvPr/>
          </p:nvSpPr>
          <p:spPr>
            <a:xfrm>
              <a:off x="-151326" y="2860853"/>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94" name="TextBox 93"/>
            <p:cNvSpPr txBox="1"/>
            <p:nvPr/>
          </p:nvSpPr>
          <p:spPr>
            <a:xfrm>
              <a:off x="2843745" y="3401747"/>
              <a:ext cx="67533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feel</a:t>
              </a:r>
            </a:p>
          </p:txBody>
        </p:sp>
        <p:sp>
          <p:nvSpPr>
            <p:cNvPr id="95" name="TextBox 94"/>
            <p:cNvSpPr txBox="1"/>
            <p:nvPr/>
          </p:nvSpPr>
          <p:spPr>
            <a:xfrm>
              <a:off x="2806156" y="2870988"/>
              <a:ext cx="73419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VERB</a:t>
              </a:r>
            </a:p>
          </p:txBody>
        </p:sp>
        <p:sp>
          <p:nvSpPr>
            <p:cNvPr id="96" name="TextBox 95"/>
            <p:cNvSpPr txBox="1"/>
            <p:nvPr/>
          </p:nvSpPr>
          <p:spPr>
            <a:xfrm>
              <a:off x="4954851" y="3396679"/>
              <a:ext cx="1117614"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around</a:t>
              </a:r>
            </a:p>
          </p:txBody>
        </p:sp>
        <p:sp>
          <p:nvSpPr>
            <p:cNvPr id="97" name="TextBox 96"/>
            <p:cNvSpPr txBox="1"/>
            <p:nvPr/>
          </p:nvSpPr>
          <p:spPr>
            <a:xfrm>
              <a:off x="5197814" y="2875322"/>
              <a:ext cx="62336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ADP</a:t>
              </a:r>
            </a:p>
          </p:txBody>
        </p:sp>
        <p:sp>
          <p:nvSpPr>
            <p:cNvPr id="98" name="TextBox 97"/>
            <p:cNvSpPr txBox="1"/>
            <p:nvPr/>
          </p:nvSpPr>
          <p:spPr>
            <a:xfrm>
              <a:off x="6123716" y="3368626"/>
              <a:ext cx="66451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you </a:t>
              </a:r>
            </a:p>
          </p:txBody>
        </p:sp>
        <p:sp>
          <p:nvSpPr>
            <p:cNvPr id="99" name="TextBox 98"/>
            <p:cNvSpPr txBox="1"/>
            <p:nvPr/>
          </p:nvSpPr>
          <p:spPr>
            <a:xfrm>
              <a:off x="6086456" y="2843968"/>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102" name="Circular Arrow 101"/>
            <p:cNvSpPr/>
            <p:nvPr/>
          </p:nvSpPr>
          <p:spPr>
            <a:xfrm flipH="1">
              <a:off x="2258156" y="2170240"/>
              <a:ext cx="797174" cy="1381225"/>
            </a:xfrm>
            <a:prstGeom prst="circularArrow">
              <a:avLst>
                <a:gd name="adj1" fmla="val 4016"/>
                <a:gd name="adj2" fmla="val 714480"/>
                <a:gd name="adj3" fmla="val 20716026"/>
                <a:gd name="adj4" fmla="val 11180129"/>
                <a:gd name="adj5" fmla="val 1505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03" name="TextBox 102"/>
            <p:cNvSpPr txBox="1"/>
            <p:nvPr/>
          </p:nvSpPr>
          <p:spPr>
            <a:xfrm>
              <a:off x="2379775" y="2170240"/>
              <a:ext cx="528626"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aux</a:t>
              </a:r>
            </a:p>
          </p:txBody>
        </p:sp>
        <p:sp>
          <p:nvSpPr>
            <p:cNvPr id="110" name="TextBox 109"/>
            <p:cNvSpPr txBox="1"/>
            <p:nvPr/>
          </p:nvSpPr>
          <p:spPr>
            <a:xfrm>
              <a:off x="3459104" y="3389602"/>
              <a:ext cx="619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the</a:t>
              </a:r>
            </a:p>
          </p:txBody>
        </p:sp>
        <p:sp>
          <p:nvSpPr>
            <p:cNvPr id="111" name="TextBox 110"/>
            <p:cNvSpPr txBox="1"/>
            <p:nvPr/>
          </p:nvSpPr>
          <p:spPr>
            <a:xfrm>
              <a:off x="3500306" y="2865977"/>
              <a:ext cx="59503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DET</a:t>
              </a:r>
            </a:p>
          </p:txBody>
        </p:sp>
        <p:sp>
          <p:nvSpPr>
            <p:cNvPr id="112" name="TextBox 111"/>
            <p:cNvSpPr txBox="1"/>
            <p:nvPr/>
          </p:nvSpPr>
          <p:spPr>
            <a:xfrm>
              <a:off x="4028400" y="3399801"/>
              <a:ext cx="9132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Force</a:t>
              </a:r>
            </a:p>
          </p:txBody>
        </p:sp>
        <p:sp>
          <p:nvSpPr>
            <p:cNvPr id="113" name="TextBox 112"/>
            <p:cNvSpPr txBox="1"/>
            <p:nvPr/>
          </p:nvSpPr>
          <p:spPr>
            <a:xfrm>
              <a:off x="4028400" y="2872662"/>
              <a:ext cx="92430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PROPN</a:t>
              </a:r>
            </a:p>
          </p:txBody>
        </p:sp>
        <p:sp>
          <p:nvSpPr>
            <p:cNvPr id="114" name="Circular Arrow 113"/>
            <p:cNvSpPr/>
            <p:nvPr/>
          </p:nvSpPr>
          <p:spPr>
            <a:xfrm flipH="1">
              <a:off x="3671456" y="2144415"/>
              <a:ext cx="1053908" cy="1381225"/>
            </a:xfrm>
            <a:prstGeom prst="circularArrow">
              <a:avLst>
                <a:gd name="adj1" fmla="val 4105"/>
                <a:gd name="adj2" fmla="val 604974"/>
                <a:gd name="adj3" fmla="val 20560230"/>
                <a:gd name="adj4" fmla="val 11180129"/>
                <a:gd name="adj5" fmla="val 10185"/>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15" name="TextBox 114"/>
            <p:cNvSpPr txBox="1"/>
            <p:nvPr/>
          </p:nvSpPr>
          <p:spPr>
            <a:xfrm>
              <a:off x="3833024" y="2039622"/>
              <a:ext cx="788060" cy="400110"/>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alibri" charset="0"/>
                  <a:ea typeface="ＭＳ Ｐゴシック" charset="0"/>
                </a:rPr>
                <a:t>det</a:t>
              </a:r>
              <a:endParaRPr kumimoji="0" lang="en-US" sz="20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118" name="Circular Arrow 117"/>
            <p:cNvSpPr/>
            <p:nvPr/>
          </p:nvSpPr>
          <p:spPr>
            <a:xfrm>
              <a:off x="3288798" y="1726352"/>
              <a:ext cx="1490613" cy="2303409"/>
            </a:xfrm>
            <a:prstGeom prst="circularArrow">
              <a:avLst>
                <a:gd name="adj1" fmla="val 1615"/>
                <a:gd name="adj2" fmla="val 714480"/>
                <a:gd name="adj3" fmla="val 20546635"/>
                <a:gd name="adj4" fmla="val 10974073"/>
                <a:gd name="adj5" fmla="val 2970"/>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19" name="TextBox 118"/>
            <p:cNvSpPr txBox="1"/>
            <p:nvPr/>
          </p:nvSpPr>
          <p:spPr>
            <a:xfrm flipH="1">
              <a:off x="3640170" y="1639712"/>
              <a:ext cx="776047"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charset="0"/>
                  <a:ea typeface="ＭＳ Ｐゴシック" charset="0"/>
                </a:rPr>
                <a:t>dobj</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120" name="Circular Arrow 119"/>
            <p:cNvSpPr/>
            <p:nvPr/>
          </p:nvSpPr>
          <p:spPr>
            <a:xfrm flipH="1">
              <a:off x="5326543" y="1877886"/>
              <a:ext cx="1155816" cy="1952405"/>
            </a:xfrm>
            <a:prstGeom prst="circularArrow">
              <a:avLst>
                <a:gd name="adj1" fmla="val 3568"/>
                <a:gd name="adj2" fmla="val 714480"/>
                <a:gd name="adj3" fmla="val 20928676"/>
                <a:gd name="adj4" fmla="val 11180129"/>
                <a:gd name="adj5" fmla="val 11029"/>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21" name="TextBox 120"/>
            <p:cNvSpPr txBox="1"/>
            <p:nvPr/>
          </p:nvSpPr>
          <p:spPr>
            <a:xfrm>
              <a:off x="5550584" y="1890320"/>
              <a:ext cx="680157"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case</a:t>
              </a:r>
            </a:p>
          </p:txBody>
        </p:sp>
      </p:grpSp>
      <p:pic>
        <p:nvPicPr>
          <p:cNvPr id="34" name="Content Placeholder 3" descr="8TG66xgEc.png"/>
          <p:cNvPicPr>
            <a:picLocks noChangeAspect="1"/>
          </p:cNvPicPr>
          <p:nvPr/>
        </p:nvPicPr>
        <p:blipFill>
          <a:blip r:embed="rId4">
            <a:extLst>
              <a:ext uri="{28A0092B-C50C-407E-A947-70E740481C1C}">
                <a14:useLocalDpi xmlns:a14="http://schemas.microsoft.com/office/drawing/2010/main" val="0"/>
              </a:ext>
            </a:extLst>
          </a:blip>
          <a:srcRect t="-91016" b="-91016"/>
          <a:stretch>
            <a:fillRect/>
          </a:stretch>
        </p:blipFill>
        <p:spPr>
          <a:xfrm>
            <a:off x="6033745" y="1673486"/>
            <a:ext cx="3036295" cy="1430270"/>
          </a:xfrm>
          <a:prstGeom prst="rect">
            <a:avLst/>
          </a:prstGeom>
        </p:spPr>
      </p:pic>
      <p:sp>
        <p:nvSpPr>
          <p:cNvPr id="35" name="Rectangle 34"/>
          <p:cNvSpPr/>
          <p:nvPr/>
        </p:nvSpPr>
        <p:spPr>
          <a:xfrm>
            <a:off x="3834294" y="6141110"/>
            <a:ext cx="1854739"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Language: </a:t>
            </a:r>
            <a:r>
              <a:rPr kumimoji="0" lang="en-US" sz="1800" b="0" i="0" u="none" strike="noStrike" kern="1200" cap="none" spc="0" normalizeH="0" baseline="0" noProof="0" dirty="0">
                <a:ln>
                  <a:noFill/>
                </a:ln>
                <a:solidFill>
                  <a:srgbClr val="558ED5"/>
                </a:solidFill>
                <a:effectLst/>
                <a:uLnTx/>
                <a:uFillTx/>
                <a:latin typeface="Calibri" charset="0"/>
                <a:ea typeface="ＭＳ Ｐゴシック" charset="0"/>
              </a:rPr>
              <a:t>English</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spTree>
    <p:extLst>
      <p:ext uri="{BB962C8B-B14F-4D97-AF65-F5344CB8AC3E}">
        <p14:creationId xmlns:p14="http://schemas.microsoft.com/office/powerpoint/2010/main" val="787193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Permute the children of verbs</a:t>
            </a:r>
          </a:p>
        </p:txBody>
      </p:sp>
      <p:sp>
        <p:nvSpPr>
          <p:cNvPr id="16" name="Content Placeholder 2"/>
          <p:cNvSpPr>
            <a:spLocks noGrp="1"/>
          </p:cNvSpPr>
          <p:nvPr>
            <p:ph idx="1"/>
          </p:nvPr>
        </p:nvSpPr>
        <p:spPr/>
        <p:txBody>
          <a:bodyPr/>
          <a:lstStyle/>
          <a:p>
            <a:r>
              <a:rPr lang="en-US" dirty="0"/>
              <a:t>SVO (English) </a:t>
            </a:r>
            <a:r>
              <a:rPr lang="en-US" dirty="0">
                <a:solidFill>
                  <a:srgbClr val="FF0000"/>
                </a:solidFill>
                <a:sym typeface="Wingdings" panose="05000000000000000000" pitchFamily="2" charset="2"/>
              </a:rPr>
              <a:t></a:t>
            </a:r>
            <a:r>
              <a:rPr lang="en-US" dirty="0">
                <a:solidFill>
                  <a:srgbClr val="FF0000"/>
                </a:solidFill>
              </a:rPr>
              <a:t> SOV (Hindi)</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47" name="Picture 46"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grpSp>
        <p:nvGrpSpPr>
          <p:cNvPr id="33" name="Group 32"/>
          <p:cNvGrpSpPr/>
          <p:nvPr/>
        </p:nvGrpSpPr>
        <p:grpSpPr>
          <a:xfrm>
            <a:off x="466880" y="2421500"/>
            <a:ext cx="7029585" cy="5055582"/>
            <a:chOff x="-151326" y="419746"/>
            <a:chExt cx="7029585" cy="5055582"/>
          </a:xfrm>
        </p:grpSpPr>
        <p:sp>
          <p:nvSpPr>
            <p:cNvPr id="34" name="Circular Arrow 33"/>
            <p:cNvSpPr/>
            <p:nvPr/>
          </p:nvSpPr>
          <p:spPr>
            <a:xfrm flipH="1">
              <a:off x="215689" y="560037"/>
              <a:ext cx="3055825" cy="4884481"/>
            </a:xfrm>
            <a:prstGeom prst="circularArrow">
              <a:avLst>
                <a:gd name="adj1" fmla="val 805"/>
                <a:gd name="adj2" fmla="val 714480"/>
                <a:gd name="adj3" fmla="val 20507759"/>
                <a:gd name="adj4" fmla="val 11180129"/>
                <a:gd name="adj5" fmla="val 4067"/>
              </a:avLst>
            </a:prstGeom>
            <a:solidFill>
              <a:srgbClr val="F29B9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w="22225">
                  <a:solidFill>
                    <a:srgbClr val="C0504D"/>
                  </a:solidFill>
                  <a:prstDash val="solid"/>
                </a:ln>
                <a:solidFill>
                  <a:srgbClr val="F29B95"/>
                </a:solidFill>
                <a:effectLst/>
                <a:uLnTx/>
                <a:uFillTx/>
                <a:latin typeface="Candara"/>
                <a:ea typeface="+mn-ea"/>
                <a:cs typeface="+mn-cs"/>
              </a:endParaRPr>
            </a:p>
          </p:txBody>
        </p:sp>
        <p:sp>
          <p:nvSpPr>
            <p:cNvPr id="35" name="TextBox 34"/>
            <p:cNvSpPr txBox="1"/>
            <p:nvPr/>
          </p:nvSpPr>
          <p:spPr>
            <a:xfrm>
              <a:off x="1400089" y="419746"/>
              <a:ext cx="707764" cy="369332"/>
            </a:xfrm>
            <a:prstGeom prst="rect">
              <a:avLst/>
            </a:prstGeom>
            <a:solidFill>
              <a:schemeClr val="tx2">
                <a:lumMod val="1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29B95"/>
                  </a:solidFill>
                  <a:effectLst/>
                  <a:uLnTx/>
                  <a:uFillTx/>
                  <a:latin typeface="Candara"/>
                  <a:ea typeface="+mn-ea"/>
                  <a:cs typeface="+mn-cs"/>
                </a:rPr>
                <a:t>nsubj</a:t>
              </a:r>
              <a:endParaRPr kumimoji="0" lang="en-US" sz="1800" b="0" i="0" u="none" strike="noStrike" kern="1200" cap="none" spc="0" normalizeH="0" baseline="0" noProof="0" dirty="0">
                <a:ln>
                  <a:noFill/>
                </a:ln>
                <a:solidFill>
                  <a:srgbClr val="F29B95"/>
                </a:solidFill>
                <a:effectLst/>
                <a:uLnTx/>
                <a:uFillTx/>
                <a:latin typeface="Candara"/>
                <a:ea typeface="+mn-ea"/>
                <a:cs typeface="+mn-cs"/>
              </a:endParaRPr>
            </a:p>
          </p:txBody>
        </p:sp>
        <p:sp>
          <p:nvSpPr>
            <p:cNvPr id="36" name="Circular Arrow 35"/>
            <p:cNvSpPr/>
            <p:nvPr/>
          </p:nvSpPr>
          <p:spPr>
            <a:xfrm>
              <a:off x="3109375" y="590847"/>
              <a:ext cx="3558682" cy="4884481"/>
            </a:xfrm>
            <a:prstGeom prst="circularArrow">
              <a:avLst>
                <a:gd name="adj1" fmla="val 805"/>
                <a:gd name="adj2" fmla="val 714480"/>
                <a:gd name="adj3" fmla="val 20507759"/>
                <a:gd name="adj4" fmla="val 11180129"/>
                <a:gd name="adj5" fmla="val 3018"/>
              </a:avLst>
            </a:prstGeom>
            <a:solidFill>
              <a:srgbClr val="F29B95"/>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7" name="TextBox 36"/>
            <p:cNvSpPr txBox="1"/>
            <p:nvPr/>
          </p:nvSpPr>
          <p:spPr>
            <a:xfrm flipH="1">
              <a:off x="4511733" y="437046"/>
              <a:ext cx="824232" cy="369332"/>
            </a:xfrm>
            <a:prstGeom prst="rect">
              <a:avLst/>
            </a:prstGeom>
            <a:solidFill>
              <a:srgbClr val="1E1C11"/>
            </a:solidFill>
            <a:ln>
              <a:solidFill>
                <a:srgbClr val="1E1C1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29B95"/>
                  </a:solidFill>
                  <a:effectLst/>
                  <a:uLnTx/>
                  <a:uFillTx/>
                  <a:latin typeface="Candara"/>
                  <a:ea typeface="+mn-ea"/>
                  <a:cs typeface="+mn-cs"/>
                </a:rPr>
                <a:t>nmod</a:t>
              </a:r>
              <a:endParaRPr kumimoji="0" lang="en-US" sz="1800" b="0" i="0" u="none" strike="noStrike" kern="1200" cap="none" spc="0" normalizeH="0" baseline="0" noProof="0" dirty="0">
                <a:ln>
                  <a:noFill/>
                </a:ln>
                <a:solidFill>
                  <a:srgbClr val="F29B95"/>
                </a:solidFill>
                <a:effectLst/>
                <a:uLnTx/>
                <a:uFillTx/>
                <a:latin typeface="Candara"/>
                <a:ea typeface="+mn-ea"/>
                <a:cs typeface="+mn-cs"/>
              </a:endParaRPr>
            </a:p>
          </p:txBody>
        </p:sp>
        <p:sp>
          <p:nvSpPr>
            <p:cNvPr id="38" name="TextBox 37"/>
            <p:cNvSpPr txBox="1"/>
            <p:nvPr/>
          </p:nvSpPr>
          <p:spPr>
            <a:xfrm>
              <a:off x="2040434" y="3397583"/>
              <a:ext cx="84094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ndara"/>
                  <a:ea typeface="ＭＳ Ｐゴシック" charset="0"/>
                  <a:cs typeface="Candara"/>
                </a:rPr>
                <a:t>must</a:t>
              </a:r>
            </a:p>
          </p:txBody>
        </p:sp>
        <p:sp>
          <p:nvSpPr>
            <p:cNvPr id="39" name="TextBox 38"/>
            <p:cNvSpPr txBox="1"/>
            <p:nvPr/>
          </p:nvSpPr>
          <p:spPr>
            <a:xfrm>
              <a:off x="2072193" y="2874363"/>
              <a:ext cx="63075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9B95"/>
                  </a:solidFill>
                  <a:effectLst/>
                  <a:uLnTx/>
                  <a:uFillTx/>
                  <a:latin typeface="Calibri" charset="0"/>
                  <a:ea typeface="ＭＳ Ｐゴシック" charset="0"/>
                </a:rPr>
                <a:t>AUX</a:t>
              </a:r>
            </a:p>
          </p:txBody>
        </p:sp>
        <p:sp>
          <p:nvSpPr>
            <p:cNvPr id="40" name="TextBox 39"/>
            <p:cNvSpPr txBox="1"/>
            <p:nvPr/>
          </p:nvSpPr>
          <p:spPr>
            <a:xfrm>
              <a:off x="-124302" y="3388407"/>
              <a:ext cx="749949"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ndara"/>
                  <a:ea typeface="ＭＳ Ｐゴシック" charset="0"/>
                  <a:cs typeface="Candara"/>
                </a:rPr>
                <a:t>You </a:t>
              </a:r>
            </a:p>
          </p:txBody>
        </p:sp>
        <p:sp>
          <p:nvSpPr>
            <p:cNvPr id="41" name="TextBox 40"/>
            <p:cNvSpPr txBox="1"/>
            <p:nvPr/>
          </p:nvSpPr>
          <p:spPr>
            <a:xfrm>
              <a:off x="-151326" y="2860853"/>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9B95"/>
                  </a:solidFill>
                  <a:effectLst/>
                  <a:uLnTx/>
                  <a:uFillTx/>
                  <a:latin typeface="Calibri" charset="0"/>
                  <a:ea typeface="ＭＳ Ｐゴシック" charset="0"/>
                </a:rPr>
                <a:t>PRON</a:t>
              </a:r>
            </a:p>
          </p:txBody>
        </p:sp>
        <p:sp>
          <p:nvSpPr>
            <p:cNvPr id="42" name="TextBox 41"/>
            <p:cNvSpPr txBox="1"/>
            <p:nvPr/>
          </p:nvSpPr>
          <p:spPr>
            <a:xfrm>
              <a:off x="2843745" y="3401747"/>
              <a:ext cx="67533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ndara"/>
                  <a:ea typeface="ＭＳ Ｐゴシック" charset="0"/>
                  <a:cs typeface="Candara"/>
                </a:rPr>
                <a:t>feel</a:t>
              </a:r>
            </a:p>
          </p:txBody>
        </p:sp>
        <p:sp>
          <p:nvSpPr>
            <p:cNvPr id="43" name="TextBox 42"/>
            <p:cNvSpPr txBox="1"/>
            <p:nvPr/>
          </p:nvSpPr>
          <p:spPr>
            <a:xfrm>
              <a:off x="2806156" y="2870988"/>
              <a:ext cx="73419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charset="0"/>
                  <a:ea typeface="ＭＳ Ｐゴシック" charset="0"/>
                </a:rPr>
                <a:t>VERB</a:t>
              </a:r>
            </a:p>
          </p:txBody>
        </p:sp>
        <p:sp>
          <p:nvSpPr>
            <p:cNvPr id="44" name="TextBox 43"/>
            <p:cNvSpPr txBox="1"/>
            <p:nvPr/>
          </p:nvSpPr>
          <p:spPr>
            <a:xfrm>
              <a:off x="4954851" y="3396679"/>
              <a:ext cx="1117614"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around</a:t>
              </a:r>
            </a:p>
          </p:txBody>
        </p:sp>
        <p:sp>
          <p:nvSpPr>
            <p:cNvPr id="45" name="TextBox 44"/>
            <p:cNvSpPr txBox="1"/>
            <p:nvPr/>
          </p:nvSpPr>
          <p:spPr>
            <a:xfrm>
              <a:off x="5197814" y="2875322"/>
              <a:ext cx="62336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ADP</a:t>
              </a:r>
            </a:p>
          </p:txBody>
        </p:sp>
        <p:sp>
          <p:nvSpPr>
            <p:cNvPr id="46" name="TextBox 45"/>
            <p:cNvSpPr txBox="1"/>
            <p:nvPr/>
          </p:nvSpPr>
          <p:spPr>
            <a:xfrm>
              <a:off x="6123716" y="3368626"/>
              <a:ext cx="731290"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ndara"/>
                  <a:ea typeface="ＭＳ Ｐゴシック" charset="0"/>
                  <a:cs typeface="Candara"/>
                </a:rPr>
                <a:t>you </a:t>
              </a:r>
            </a:p>
          </p:txBody>
        </p:sp>
        <p:sp>
          <p:nvSpPr>
            <p:cNvPr id="48" name="TextBox 47"/>
            <p:cNvSpPr txBox="1"/>
            <p:nvPr/>
          </p:nvSpPr>
          <p:spPr>
            <a:xfrm>
              <a:off x="6086456" y="2843968"/>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9B95"/>
                  </a:solidFill>
                  <a:effectLst/>
                  <a:uLnTx/>
                  <a:uFillTx/>
                  <a:latin typeface="Calibri" charset="0"/>
                  <a:ea typeface="ＭＳ Ｐゴシック" charset="0"/>
                </a:rPr>
                <a:t>PRON</a:t>
              </a:r>
            </a:p>
          </p:txBody>
        </p:sp>
        <p:sp>
          <p:nvSpPr>
            <p:cNvPr id="49" name="Circular Arrow 48"/>
            <p:cNvSpPr/>
            <p:nvPr/>
          </p:nvSpPr>
          <p:spPr>
            <a:xfrm flipH="1">
              <a:off x="2258156" y="2170240"/>
              <a:ext cx="797174" cy="1381225"/>
            </a:xfrm>
            <a:prstGeom prst="circularArrow">
              <a:avLst>
                <a:gd name="adj1" fmla="val 4016"/>
                <a:gd name="adj2" fmla="val 714480"/>
                <a:gd name="adj3" fmla="val 20716026"/>
                <a:gd name="adj4" fmla="val 11180129"/>
                <a:gd name="adj5" fmla="val 15057"/>
              </a:avLst>
            </a:prstGeom>
            <a:solidFill>
              <a:srgbClr val="F29B95"/>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50" name="TextBox 49"/>
            <p:cNvSpPr txBox="1"/>
            <p:nvPr/>
          </p:nvSpPr>
          <p:spPr>
            <a:xfrm>
              <a:off x="2379775" y="2170240"/>
              <a:ext cx="528626"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aux</a:t>
              </a:r>
            </a:p>
          </p:txBody>
        </p:sp>
        <p:sp>
          <p:nvSpPr>
            <p:cNvPr id="51" name="TextBox 50"/>
            <p:cNvSpPr txBox="1"/>
            <p:nvPr/>
          </p:nvSpPr>
          <p:spPr>
            <a:xfrm>
              <a:off x="3459104" y="3389602"/>
              <a:ext cx="619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the</a:t>
              </a:r>
            </a:p>
          </p:txBody>
        </p:sp>
        <p:sp>
          <p:nvSpPr>
            <p:cNvPr id="52" name="TextBox 51"/>
            <p:cNvSpPr txBox="1"/>
            <p:nvPr/>
          </p:nvSpPr>
          <p:spPr>
            <a:xfrm>
              <a:off x="3500306" y="2865977"/>
              <a:ext cx="59503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DET</a:t>
              </a:r>
            </a:p>
          </p:txBody>
        </p:sp>
        <p:sp>
          <p:nvSpPr>
            <p:cNvPr id="53" name="TextBox 52"/>
            <p:cNvSpPr txBox="1"/>
            <p:nvPr/>
          </p:nvSpPr>
          <p:spPr>
            <a:xfrm>
              <a:off x="4028400" y="3399801"/>
              <a:ext cx="9132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ndara"/>
                  <a:ea typeface="ＭＳ Ｐゴシック" charset="0"/>
                  <a:cs typeface="Candara"/>
                </a:rPr>
                <a:t>Force</a:t>
              </a:r>
            </a:p>
          </p:txBody>
        </p:sp>
        <p:sp>
          <p:nvSpPr>
            <p:cNvPr id="54" name="TextBox 53"/>
            <p:cNvSpPr txBox="1"/>
            <p:nvPr/>
          </p:nvSpPr>
          <p:spPr>
            <a:xfrm>
              <a:off x="4028400" y="2872662"/>
              <a:ext cx="92430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9B95"/>
                  </a:solidFill>
                  <a:effectLst/>
                  <a:uLnTx/>
                  <a:uFillTx/>
                  <a:latin typeface="Calibri" charset="0"/>
                  <a:ea typeface="ＭＳ Ｐゴシック" charset="0"/>
                </a:rPr>
                <a:t>PROPN</a:t>
              </a:r>
            </a:p>
          </p:txBody>
        </p:sp>
        <p:sp>
          <p:nvSpPr>
            <p:cNvPr id="55" name="Circular Arrow 54"/>
            <p:cNvSpPr/>
            <p:nvPr/>
          </p:nvSpPr>
          <p:spPr>
            <a:xfrm flipH="1">
              <a:off x="3671456" y="2144415"/>
              <a:ext cx="1053908" cy="1381225"/>
            </a:xfrm>
            <a:prstGeom prst="circularArrow">
              <a:avLst>
                <a:gd name="adj1" fmla="val 4105"/>
                <a:gd name="adj2" fmla="val 604974"/>
                <a:gd name="adj3" fmla="val 20560230"/>
                <a:gd name="adj4" fmla="val 11180129"/>
                <a:gd name="adj5" fmla="val 10185"/>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56" name="TextBox 55"/>
            <p:cNvSpPr txBox="1"/>
            <p:nvPr/>
          </p:nvSpPr>
          <p:spPr>
            <a:xfrm>
              <a:off x="3833024" y="2039622"/>
              <a:ext cx="788060" cy="400110"/>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alibri" charset="0"/>
                  <a:ea typeface="ＭＳ Ｐゴシック" charset="0"/>
                </a:rPr>
                <a:t>det</a:t>
              </a:r>
              <a:endParaRPr kumimoji="0" lang="en-US" sz="20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57" name="Circular Arrow 56"/>
            <p:cNvSpPr/>
            <p:nvPr/>
          </p:nvSpPr>
          <p:spPr>
            <a:xfrm>
              <a:off x="3288798" y="1726352"/>
              <a:ext cx="1490613" cy="2303409"/>
            </a:xfrm>
            <a:prstGeom prst="circularArrow">
              <a:avLst>
                <a:gd name="adj1" fmla="val 1615"/>
                <a:gd name="adj2" fmla="val 714480"/>
                <a:gd name="adj3" fmla="val 20546635"/>
                <a:gd name="adj4" fmla="val 10974073"/>
                <a:gd name="adj5" fmla="val 2970"/>
              </a:avLst>
            </a:prstGeom>
            <a:solidFill>
              <a:srgbClr val="F29B95"/>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58" name="TextBox 57"/>
            <p:cNvSpPr txBox="1"/>
            <p:nvPr/>
          </p:nvSpPr>
          <p:spPr>
            <a:xfrm flipH="1">
              <a:off x="3640170" y="1639712"/>
              <a:ext cx="776047"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29B95"/>
                  </a:solidFill>
                  <a:effectLst/>
                  <a:uLnTx/>
                  <a:uFillTx/>
                  <a:latin typeface="Calibri" charset="0"/>
                  <a:ea typeface="ＭＳ Ｐゴシック" charset="0"/>
                </a:rPr>
                <a:t>dobj</a:t>
              </a:r>
              <a:endParaRPr kumimoji="0" lang="en-US" sz="1800" b="0" i="0" u="none" strike="noStrike" kern="1200" cap="none" spc="0" normalizeH="0" baseline="0" noProof="0" dirty="0">
                <a:ln>
                  <a:noFill/>
                </a:ln>
                <a:solidFill>
                  <a:srgbClr val="F29B95"/>
                </a:solidFill>
                <a:effectLst/>
                <a:uLnTx/>
                <a:uFillTx/>
                <a:latin typeface="Calibri" charset="0"/>
                <a:ea typeface="ＭＳ Ｐゴシック" charset="0"/>
              </a:endParaRPr>
            </a:p>
          </p:txBody>
        </p:sp>
        <p:sp>
          <p:nvSpPr>
            <p:cNvPr id="59" name="Circular Arrow 58"/>
            <p:cNvSpPr/>
            <p:nvPr/>
          </p:nvSpPr>
          <p:spPr>
            <a:xfrm flipH="1">
              <a:off x="5326543" y="1877886"/>
              <a:ext cx="1155816" cy="1952405"/>
            </a:xfrm>
            <a:prstGeom prst="circularArrow">
              <a:avLst>
                <a:gd name="adj1" fmla="val 3568"/>
                <a:gd name="adj2" fmla="val 714480"/>
                <a:gd name="adj3" fmla="val 20928676"/>
                <a:gd name="adj4" fmla="val 11180129"/>
                <a:gd name="adj5" fmla="val 11029"/>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60" name="TextBox 59"/>
            <p:cNvSpPr txBox="1"/>
            <p:nvPr/>
          </p:nvSpPr>
          <p:spPr>
            <a:xfrm>
              <a:off x="5550584" y="1890320"/>
              <a:ext cx="680157"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case</a:t>
              </a:r>
            </a:p>
          </p:txBody>
        </p:sp>
      </p:grpSp>
      <p:pic>
        <p:nvPicPr>
          <p:cNvPr id="62" name="Content Placeholder 3" descr="8TG66xgEc.png"/>
          <p:cNvPicPr>
            <a:picLocks noChangeAspect="1"/>
          </p:cNvPicPr>
          <p:nvPr/>
        </p:nvPicPr>
        <p:blipFill>
          <a:blip r:embed="rId4">
            <a:extLst>
              <a:ext uri="{28A0092B-C50C-407E-A947-70E740481C1C}">
                <a14:useLocalDpi xmlns:a14="http://schemas.microsoft.com/office/drawing/2010/main" val="0"/>
              </a:ext>
            </a:extLst>
          </a:blip>
          <a:srcRect t="-91016" b="-91016"/>
          <a:stretch>
            <a:fillRect/>
          </a:stretch>
        </p:blipFill>
        <p:spPr>
          <a:xfrm>
            <a:off x="6033745" y="1673486"/>
            <a:ext cx="3036295" cy="1430270"/>
          </a:xfrm>
          <a:prstGeom prst="rect">
            <a:avLst/>
          </a:prstGeom>
        </p:spPr>
      </p:pic>
      <p:sp>
        <p:nvSpPr>
          <p:cNvPr id="69" name="Rectangle 68"/>
          <p:cNvSpPr/>
          <p:nvPr/>
        </p:nvSpPr>
        <p:spPr>
          <a:xfrm>
            <a:off x="3834294" y="6141110"/>
            <a:ext cx="1854739"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Language: </a:t>
            </a:r>
            <a:r>
              <a:rPr kumimoji="0" lang="en-US" sz="1800" b="0" i="0" u="none" strike="noStrike" kern="1200" cap="none" spc="0" normalizeH="0" baseline="0" noProof="0" dirty="0">
                <a:ln>
                  <a:noFill/>
                </a:ln>
                <a:solidFill>
                  <a:srgbClr val="558ED5"/>
                </a:solidFill>
                <a:effectLst/>
                <a:uLnTx/>
                <a:uFillTx/>
                <a:latin typeface="Calibri" charset="0"/>
                <a:ea typeface="ＭＳ Ｐゴシック" charset="0"/>
              </a:rPr>
              <a:t>English</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spTree>
    <p:extLst>
      <p:ext uri="{BB962C8B-B14F-4D97-AF65-F5344CB8AC3E}">
        <p14:creationId xmlns:p14="http://schemas.microsoft.com/office/powerpoint/2010/main" val="228203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Permute the children of verbs</a:t>
            </a:r>
          </a:p>
        </p:txBody>
      </p:sp>
      <p:sp>
        <p:nvSpPr>
          <p:cNvPr id="16" name="Content Placeholder 2"/>
          <p:cNvSpPr>
            <a:spLocks noGrp="1"/>
          </p:cNvSpPr>
          <p:nvPr>
            <p:ph idx="1"/>
          </p:nvPr>
        </p:nvSpPr>
        <p:spPr/>
        <p:txBody>
          <a:bodyPr/>
          <a:lstStyle/>
          <a:p>
            <a:r>
              <a:rPr lang="en-US" dirty="0"/>
              <a:t>SVO (English) </a:t>
            </a:r>
            <a:r>
              <a:rPr lang="en-US" dirty="0">
                <a:solidFill>
                  <a:srgbClr val="FF0000"/>
                </a:solidFill>
                <a:sym typeface="Wingdings" panose="05000000000000000000" pitchFamily="2" charset="2"/>
              </a:rPr>
              <a:t></a:t>
            </a:r>
            <a:r>
              <a:rPr lang="en-US" dirty="0">
                <a:solidFill>
                  <a:srgbClr val="FF0000"/>
                </a:solidFill>
              </a:rPr>
              <a:t> SOV (Hindi)</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47" name="Picture 46"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grpSp>
        <p:nvGrpSpPr>
          <p:cNvPr id="100" name="Group 99"/>
          <p:cNvGrpSpPr/>
          <p:nvPr/>
        </p:nvGrpSpPr>
        <p:grpSpPr>
          <a:xfrm>
            <a:off x="466880" y="2421500"/>
            <a:ext cx="7029585" cy="5055582"/>
            <a:chOff x="-151326" y="419746"/>
            <a:chExt cx="7029585" cy="5055582"/>
          </a:xfrm>
        </p:grpSpPr>
        <p:sp>
          <p:nvSpPr>
            <p:cNvPr id="101" name="Circular Arrow 100"/>
            <p:cNvSpPr/>
            <p:nvPr/>
          </p:nvSpPr>
          <p:spPr>
            <a:xfrm flipH="1">
              <a:off x="215689" y="560037"/>
              <a:ext cx="3055825" cy="4884481"/>
            </a:xfrm>
            <a:prstGeom prst="circularArrow">
              <a:avLst>
                <a:gd name="adj1" fmla="val 805"/>
                <a:gd name="adj2" fmla="val 714480"/>
                <a:gd name="adj3" fmla="val 20507759"/>
                <a:gd name="adj4" fmla="val 11180129"/>
                <a:gd name="adj5" fmla="val 4067"/>
              </a:avLst>
            </a:prstGeom>
            <a:solidFill>
              <a:srgbClr val="F29B9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02" name="TextBox 101"/>
            <p:cNvSpPr txBox="1"/>
            <p:nvPr/>
          </p:nvSpPr>
          <p:spPr>
            <a:xfrm>
              <a:off x="1400089" y="419746"/>
              <a:ext cx="707764" cy="369332"/>
            </a:xfrm>
            <a:prstGeom prst="rect">
              <a:avLst/>
            </a:prstGeom>
            <a:solidFill>
              <a:schemeClr val="tx2">
                <a:lumMod val="1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29B95"/>
                  </a:solidFill>
                  <a:effectLst/>
                  <a:uLnTx/>
                  <a:uFillTx/>
                  <a:latin typeface="Candara"/>
                  <a:ea typeface="+mn-ea"/>
                  <a:cs typeface="+mn-cs"/>
                </a:rPr>
                <a:t>nsubj</a:t>
              </a:r>
              <a:endParaRPr kumimoji="0" lang="en-US" sz="1800" b="0" i="0" u="none" strike="noStrike" kern="1200" cap="none" spc="0" normalizeH="0" baseline="0" noProof="0" dirty="0">
                <a:ln>
                  <a:noFill/>
                </a:ln>
                <a:solidFill>
                  <a:srgbClr val="F29B95"/>
                </a:solidFill>
                <a:effectLst/>
                <a:uLnTx/>
                <a:uFillTx/>
                <a:latin typeface="Candara"/>
                <a:ea typeface="+mn-ea"/>
                <a:cs typeface="+mn-cs"/>
              </a:endParaRPr>
            </a:p>
          </p:txBody>
        </p:sp>
        <p:sp>
          <p:nvSpPr>
            <p:cNvPr id="103" name="Circular Arrow 102"/>
            <p:cNvSpPr/>
            <p:nvPr/>
          </p:nvSpPr>
          <p:spPr>
            <a:xfrm>
              <a:off x="3109375" y="590847"/>
              <a:ext cx="3558682" cy="4884481"/>
            </a:xfrm>
            <a:prstGeom prst="circularArrow">
              <a:avLst>
                <a:gd name="adj1" fmla="val 805"/>
                <a:gd name="adj2" fmla="val 714480"/>
                <a:gd name="adj3" fmla="val 20507759"/>
                <a:gd name="adj4" fmla="val 11180129"/>
                <a:gd name="adj5" fmla="val 3018"/>
              </a:avLst>
            </a:prstGeom>
            <a:solidFill>
              <a:srgbClr val="F29B95"/>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04" name="TextBox 103"/>
            <p:cNvSpPr txBox="1"/>
            <p:nvPr/>
          </p:nvSpPr>
          <p:spPr>
            <a:xfrm flipH="1">
              <a:off x="4511733" y="437046"/>
              <a:ext cx="824232" cy="369332"/>
            </a:xfrm>
            <a:prstGeom prst="rect">
              <a:avLst/>
            </a:prstGeom>
            <a:solidFill>
              <a:srgbClr val="1E1C11"/>
            </a:solidFill>
            <a:ln>
              <a:solidFill>
                <a:srgbClr val="1E1C1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29B95"/>
                  </a:solidFill>
                  <a:effectLst/>
                  <a:uLnTx/>
                  <a:uFillTx/>
                  <a:latin typeface="Candara"/>
                  <a:ea typeface="+mn-ea"/>
                  <a:cs typeface="+mn-cs"/>
                </a:rPr>
                <a:t>nmod</a:t>
              </a:r>
              <a:endParaRPr kumimoji="0" lang="en-US" sz="1800" b="0" i="0" u="none" strike="noStrike" kern="1200" cap="none" spc="0" normalizeH="0" baseline="0" noProof="0" dirty="0">
                <a:ln>
                  <a:noFill/>
                </a:ln>
                <a:solidFill>
                  <a:srgbClr val="F29B95"/>
                </a:solidFill>
                <a:effectLst/>
                <a:uLnTx/>
                <a:uFillTx/>
                <a:latin typeface="Candara"/>
                <a:ea typeface="+mn-ea"/>
                <a:cs typeface="+mn-cs"/>
              </a:endParaRPr>
            </a:p>
          </p:txBody>
        </p:sp>
        <p:sp>
          <p:nvSpPr>
            <p:cNvPr id="105" name="TextBox 104"/>
            <p:cNvSpPr txBox="1"/>
            <p:nvPr/>
          </p:nvSpPr>
          <p:spPr>
            <a:xfrm>
              <a:off x="2040434" y="3397583"/>
              <a:ext cx="84094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ndara"/>
                  <a:ea typeface="ＭＳ Ｐゴシック" charset="0"/>
                  <a:cs typeface="Candara"/>
                </a:rPr>
                <a:t>must</a:t>
              </a:r>
            </a:p>
          </p:txBody>
        </p:sp>
        <p:sp>
          <p:nvSpPr>
            <p:cNvPr id="106" name="TextBox 105"/>
            <p:cNvSpPr txBox="1"/>
            <p:nvPr/>
          </p:nvSpPr>
          <p:spPr>
            <a:xfrm>
              <a:off x="2072193" y="2874363"/>
              <a:ext cx="63075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9B95"/>
                  </a:solidFill>
                  <a:effectLst/>
                  <a:uLnTx/>
                  <a:uFillTx/>
                  <a:latin typeface="Calibri" charset="0"/>
                  <a:ea typeface="ＭＳ Ｐゴシック" charset="0"/>
                </a:rPr>
                <a:t>AUX</a:t>
              </a:r>
            </a:p>
          </p:txBody>
        </p:sp>
        <p:sp>
          <p:nvSpPr>
            <p:cNvPr id="107" name="TextBox 106"/>
            <p:cNvSpPr txBox="1"/>
            <p:nvPr/>
          </p:nvSpPr>
          <p:spPr>
            <a:xfrm>
              <a:off x="-124302" y="3388407"/>
              <a:ext cx="749949"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ndara"/>
                  <a:ea typeface="ＭＳ Ｐゴシック" charset="0"/>
                  <a:cs typeface="Candara"/>
                </a:rPr>
                <a:t>You </a:t>
              </a:r>
            </a:p>
          </p:txBody>
        </p:sp>
        <p:sp>
          <p:nvSpPr>
            <p:cNvPr id="108" name="TextBox 107"/>
            <p:cNvSpPr txBox="1"/>
            <p:nvPr/>
          </p:nvSpPr>
          <p:spPr>
            <a:xfrm>
              <a:off x="-151326" y="2860853"/>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9B95"/>
                  </a:solidFill>
                  <a:effectLst/>
                  <a:uLnTx/>
                  <a:uFillTx/>
                  <a:latin typeface="Calibri" charset="0"/>
                  <a:ea typeface="ＭＳ Ｐゴシック" charset="0"/>
                </a:rPr>
                <a:t>PRON</a:t>
              </a:r>
            </a:p>
          </p:txBody>
        </p:sp>
        <p:sp>
          <p:nvSpPr>
            <p:cNvPr id="109" name="TextBox 108"/>
            <p:cNvSpPr txBox="1"/>
            <p:nvPr/>
          </p:nvSpPr>
          <p:spPr>
            <a:xfrm>
              <a:off x="2843745" y="3401747"/>
              <a:ext cx="67533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ndara"/>
                  <a:ea typeface="ＭＳ Ｐゴシック" charset="0"/>
                  <a:cs typeface="Candara"/>
                </a:rPr>
                <a:t>feel</a:t>
              </a:r>
            </a:p>
          </p:txBody>
        </p:sp>
        <p:sp>
          <p:nvSpPr>
            <p:cNvPr id="110" name="TextBox 109"/>
            <p:cNvSpPr txBox="1"/>
            <p:nvPr/>
          </p:nvSpPr>
          <p:spPr>
            <a:xfrm>
              <a:off x="2806156" y="2870988"/>
              <a:ext cx="73419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charset="0"/>
                  <a:ea typeface="ＭＳ Ｐゴシック" charset="0"/>
                </a:rPr>
                <a:t>VERB</a:t>
              </a:r>
            </a:p>
          </p:txBody>
        </p:sp>
        <p:sp>
          <p:nvSpPr>
            <p:cNvPr id="111" name="TextBox 110"/>
            <p:cNvSpPr txBox="1"/>
            <p:nvPr/>
          </p:nvSpPr>
          <p:spPr>
            <a:xfrm>
              <a:off x="4954851" y="3396679"/>
              <a:ext cx="1117614"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around</a:t>
              </a:r>
            </a:p>
          </p:txBody>
        </p:sp>
        <p:sp>
          <p:nvSpPr>
            <p:cNvPr id="112" name="TextBox 111"/>
            <p:cNvSpPr txBox="1"/>
            <p:nvPr/>
          </p:nvSpPr>
          <p:spPr>
            <a:xfrm>
              <a:off x="5197814" y="2875322"/>
              <a:ext cx="62336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ADP</a:t>
              </a:r>
            </a:p>
          </p:txBody>
        </p:sp>
        <p:sp>
          <p:nvSpPr>
            <p:cNvPr id="113" name="TextBox 112"/>
            <p:cNvSpPr txBox="1"/>
            <p:nvPr/>
          </p:nvSpPr>
          <p:spPr>
            <a:xfrm>
              <a:off x="6123716" y="3368626"/>
              <a:ext cx="731290"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ndara"/>
                  <a:ea typeface="ＭＳ Ｐゴシック" charset="0"/>
                  <a:cs typeface="Candara"/>
                </a:rPr>
                <a:t>you </a:t>
              </a:r>
            </a:p>
          </p:txBody>
        </p:sp>
        <p:sp>
          <p:nvSpPr>
            <p:cNvPr id="114" name="TextBox 113"/>
            <p:cNvSpPr txBox="1"/>
            <p:nvPr/>
          </p:nvSpPr>
          <p:spPr>
            <a:xfrm>
              <a:off x="6086456" y="2843968"/>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9B95"/>
                  </a:solidFill>
                  <a:effectLst/>
                  <a:uLnTx/>
                  <a:uFillTx/>
                  <a:latin typeface="Calibri" charset="0"/>
                  <a:ea typeface="ＭＳ Ｐゴシック" charset="0"/>
                </a:rPr>
                <a:t>PRON</a:t>
              </a:r>
            </a:p>
          </p:txBody>
        </p:sp>
        <p:sp>
          <p:nvSpPr>
            <p:cNvPr id="117" name="Circular Arrow 116"/>
            <p:cNvSpPr/>
            <p:nvPr/>
          </p:nvSpPr>
          <p:spPr>
            <a:xfrm flipH="1">
              <a:off x="2258156" y="2170240"/>
              <a:ext cx="797174" cy="1381225"/>
            </a:xfrm>
            <a:prstGeom prst="circularArrow">
              <a:avLst>
                <a:gd name="adj1" fmla="val 4016"/>
                <a:gd name="adj2" fmla="val 714480"/>
                <a:gd name="adj3" fmla="val 20716026"/>
                <a:gd name="adj4" fmla="val 11180129"/>
                <a:gd name="adj5" fmla="val 15057"/>
              </a:avLst>
            </a:prstGeom>
            <a:solidFill>
              <a:srgbClr val="F29B95"/>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18" name="TextBox 117"/>
            <p:cNvSpPr txBox="1"/>
            <p:nvPr/>
          </p:nvSpPr>
          <p:spPr>
            <a:xfrm>
              <a:off x="2379775" y="2170240"/>
              <a:ext cx="528626"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aux</a:t>
              </a:r>
            </a:p>
          </p:txBody>
        </p:sp>
        <p:sp>
          <p:nvSpPr>
            <p:cNvPr id="119" name="TextBox 118"/>
            <p:cNvSpPr txBox="1"/>
            <p:nvPr/>
          </p:nvSpPr>
          <p:spPr>
            <a:xfrm>
              <a:off x="586535" y="3392197"/>
              <a:ext cx="619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the</a:t>
              </a:r>
            </a:p>
          </p:txBody>
        </p:sp>
        <p:sp>
          <p:nvSpPr>
            <p:cNvPr id="120" name="TextBox 119"/>
            <p:cNvSpPr txBox="1"/>
            <p:nvPr/>
          </p:nvSpPr>
          <p:spPr>
            <a:xfrm>
              <a:off x="627737" y="2868572"/>
              <a:ext cx="59503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DET</a:t>
              </a:r>
            </a:p>
          </p:txBody>
        </p:sp>
        <p:sp>
          <p:nvSpPr>
            <p:cNvPr id="121" name="TextBox 120"/>
            <p:cNvSpPr txBox="1"/>
            <p:nvPr/>
          </p:nvSpPr>
          <p:spPr>
            <a:xfrm>
              <a:off x="1155831" y="3402396"/>
              <a:ext cx="9132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ndara"/>
                  <a:ea typeface="ＭＳ Ｐゴシック" charset="0"/>
                  <a:cs typeface="Candara"/>
                </a:rPr>
                <a:t>Force</a:t>
              </a:r>
            </a:p>
          </p:txBody>
        </p:sp>
        <p:sp>
          <p:nvSpPr>
            <p:cNvPr id="122" name="TextBox 121"/>
            <p:cNvSpPr txBox="1"/>
            <p:nvPr/>
          </p:nvSpPr>
          <p:spPr>
            <a:xfrm>
              <a:off x="1155831" y="2875257"/>
              <a:ext cx="92430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9B95"/>
                  </a:solidFill>
                  <a:effectLst/>
                  <a:uLnTx/>
                  <a:uFillTx/>
                  <a:latin typeface="Calibri" charset="0"/>
                  <a:ea typeface="ＭＳ Ｐゴシック" charset="0"/>
                </a:rPr>
                <a:t>PROPN</a:t>
              </a:r>
            </a:p>
          </p:txBody>
        </p:sp>
        <p:sp>
          <p:nvSpPr>
            <p:cNvPr id="123" name="Circular Arrow 122"/>
            <p:cNvSpPr/>
            <p:nvPr/>
          </p:nvSpPr>
          <p:spPr>
            <a:xfrm flipH="1">
              <a:off x="798887" y="2147010"/>
              <a:ext cx="868556" cy="1381225"/>
            </a:xfrm>
            <a:prstGeom prst="circularArrow">
              <a:avLst>
                <a:gd name="adj1" fmla="val 3806"/>
                <a:gd name="adj2" fmla="val 714480"/>
                <a:gd name="adj3" fmla="val 20696566"/>
                <a:gd name="adj4" fmla="val 11180129"/>
                <a:gd name="adj5" fmla="val 13452"/>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24" name="TextBox 123"/>
            <p:cNvSpPr txBox="1"/>
            <p:nvPr/>
          </p:nvSpPr>
          <p:spPr>
            <a:xfrm>
              <a:off x="838847" y="2042217"/>
              <a:ext cx="788060"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charset="0"/>
                  <a:ea typeface="ＭＳ Ｐゴシック" charset="0"/>
                </a:rPr>
                <a:t>det</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131" name="Circular Arrow 130"/>
            <p:cNvSpPr/>
            <p:nvPr/>
          </p:nvSpPr>
          <p:spPr>
            <a:xfrm flipH="1">
              <a:off x="1668868" y="1722562"/>
              <a:ext cx="1413483" cy="2303409"/>
            </a:xfrm>
            <a:prstGeom prst="circularArrow">
              <a:avLst>
                <a:gd name="adj1" fmla="val 1615"/>
                <a:gd name="adj2" fmla="val 714480"/>
                <a:gd name="adj3" fmla="val 20546635"/>
                <a:gd name="adj4" fmla="val 10974073"/>
                <a:gd name="adj5" fmla="val 2970"/>
              </a:avLst>
            </a:prstGeom>
            <a:solidFill>
              <a:srgbClr val="F29B95"/>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32" name="TextBox 131"/>
            <p:cNvSpPr txBox="1"/>
            <p:nvPr/>
          </p:nvSpPr>
          <p:spPr>
            <a:xfrm>
              <a:off x="2013269" y="1635922"/>
              <a:ext cx="735891"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29B95"/>
                  </a:solidFill>
                  <a:effectLst/>
                  <a:uLnTx/>
                  <a:uFillTx/>
                  <a:latin typeface="Calibri" charset="0"/>
                  <a:ea typeface="ＭＳ Ｐゴシック" charset="0"/>
                </a:rPr>
                <a:t>dobj</a:t>
              </a:r>
              <a:endParaRPr kumimoji="0" lang="en-US" sz="1800" b="0" i="0" u="none" strike="noStrike" kern="1200" cap="none" spc="0" normalizeH="0" baseline="0" noProof="0" dirty="0">
                <a:ln>
                  <a:noFill/>
                </a:ln>
                <a:solidFill>
                  <a:srgbClr val="F29B95"/>
                </a:solidFill>
                <a:effectLst/>
                <a:uLnTx/>
                <a:uFillTx/>
                <a:latin typeface="Calibri" charset="0"/>
                <a:ea typeface="ＭＳ Ｐゴシック" charset="0"/>
              </a:endParaRPr>
            </a:p>
          </p:txBody>
        </p:sp>
        <p:sp>
          <p:nvSpPr>
            <p:cNvPr id="135" name="Circular Arrow 134"/>
            <p:cNvSpPr/>
            <p:nvPr/>
          </p:nvSpPr>
          <p:spPr>
            <a:xfrm flipH="1">
              <a:off x="5326543" y="1877886"/>
              <a:ext cx="1155816" cy="1952405"/>
            </a:xfrm>
            <a:prstGeom prst="circularArrow">
              <a:avLst>
                <a:gd name="adj1" fmla="val 3568"/>
                <a:gd name="adj2" fmla="val 714480"/>
                <a:gd name="adj3" fmla="val 20928676"/>
                <a:gd name="adj4" fmla="val 11180129"/>
                <a:gd name="adj5" fmla="val 11029"/>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36" name="TextBox 135"/>
            <p:cNvSpPr txBox="1"/>
            <p:nvPr/>
          </p:nvSpPr>
          <p:spPr>
            <a:xfrm>
              <a:off x="5550584" y="1890320"/>
              <a:ext cx="680157"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case</a:t>
              </a:r>
            </a:p>
          </p:txBody>
        </p:sp>
      </p:grpSp>
      <p:grpSp>
        <p:nvGrpSpPr>
          <p:cNvPr id="33" name="Group 32"/>
          <p:cNvGrpSpPr/>
          <p:nvPr/>
        </p:nvGrpSpPr>
        <p:grpSpPr>
          <a:xfrm>
            <a:off x="6033745" y="1427420"/>
            <a:ext cx="3036295" cy="1676336"/>
            <a:chOff x="5078874" y="890712"/>
            <a:chExt cx="3036295" cy="1676336"/>
          </a:xfrm>
        </p:grpSpPr>
        <p:pic>
          <p:nvPicPr>
            <p:cNvPr id="34" name="Content Placeholder 3" descr="8TG66xgEc.png"/>
            <p:cNvPicPr>
              <a:picLocks noChangeAspect="1"/>
            </p:cNvPicPr>
            <p:nvPr/>
          </p:nvPicPr>
          <p:blipFill>
            <a:blip r:embed="rId4">
              <a:extLst>
                <a:ext uri="{28A0092B-C50C-407E-A947-70E740481C1C}">
                  <a14:useLocalDpi xmlns:a14="http://schemas.microsoft.com/office/drawing/2010/main" val="0"/>
                </a:ext>
              </a:extLst>
            </a:blip>
            <a:srcRect t="-91016" b="-91016"/>
            <a:stretch>
              <a:fillRect/>
            </a:stretch>
          </p:blipFill>
          <p:spPr>
            <a:xfrm>
              <a:off x="5078874" y="1136778"/>
              <a:ext cx="3036295" cy="1430270"/>
            </a:xfrm>
            <a:prstGeom prst="rect">
              <a:avLst/>
            </a:prstGeom>
          </p:spPr>
        </p:pic>
        <p:grpSp>
          <p:nvGrpSpPr>
            <p:cNvPr id="35" name="Group 34"/>
            <p:cNvGrpSpPr/>
            <p:nvPr/>
          </p:nvGrpSpPr>
          <p:grpSpPr>
            <a:xfrm>
              <a:off x="5252576" y="890712"/>
              <a:ext cx="891702" cy="489592"/>
              <a:chOff x="928005" y="2983143"/>
              <a:chExt cx="2416877" cy="1549270"/>
            </a:xfrm>
          </p:grpSpPr>
          <p:pic>
            <p:nvPicPr>
              <p:cNvPr id="39" name="Picture 38"/>
              <p:cNvPicPr>
                <a:picLocks noChangeAspect="1"/>
              </p:cNvPicPr>
              <p:nvPr/>
            </p:nvPicPr>
            <p:blipFill>
              <a:blip r:embed="rId5"/>
              <a:stretch>
                <a:fillRect/>
              </a:stretch>
            </p:blipFill>
            <p:spPr>
              <a:xfrm>
                <a:off x="928005" y="2983143"/>
                <a:ext cx="1026884" cy="1031181"/>
              </a:xfrm>
              <a:prstGeom prst="rect">
                <a:avLst/>
              </a:prstGeom>
            </p:spPr>
          </p:pic>
          <p:sp>
            <p:nvSpPr>
              <p:cNvPr id="40" name="Right Arrow 9"/>
              <p:cNvSpPr/>
              <p:nvPr/>
            </p:nvSpPr>
            <p:spPr>
              <a:xfrm rot="1993535">
                <a:off x="1832338" y="4047781"/>
                <a:ext cx="1512544" cy="484632"/>
              </a:xfrm>
              <a:prstGeom prst="rightArrow">
                <a:avLst>
                  <a:gd name="adj1" fmla="val 37617"/>
                  <a:gd name="adj2" fmla="val 5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ndara"/>
                  <a:ea typeface="+mn-ea"/>
                  <a:cs typeface="+mn-cs"/>
                </a:endParaRPr>
              </a:p>
            </p:txBody>
          </p:sp>
        </p:grpSp>
      </p:grpSp>
      <p:sp>
        <p:nvSpPr>
          <p:cNvPr id="41" name="Rectangle 40"/>
          <p:cNvSpPr/>
          <p:nvPr/>
        </p:nvSpPr>
        <p:spPr>
          <a:xfrm>
            <a:off x="3403367" y="6143300"/>
            <a:ext cx="3147465"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New language: </a:t>
            </a:r>
            <a:r>
              <a:rPr kumimoji="0" lang="en-US" sz="1800" b="0" i="0" u="none" strike="noStrike" kern="1200" cap="none" spc="0" normalizeH="0" baseline="0" noProof="0" dirty="0">
                <a:ln>
                  <a:noFill/>
                </a:ln>
                <a:solidFill>
                  <a:srgbClr val="558ED5"/>
                </a:solidFill>
                <a:effectLst/>
                <a:uLnTx/>
                <a:uFillTx/>
                <a:latin typeface="Calibri" charset="0"/>
                <a:ea typeface="ＭＳ Ｐゴシック" charset="0"/>
              </a:rPr>
              <a:t>English</a:t>
            </a: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a:t>
            </a: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Hindi/V</a:t>
            </a: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a:t>
            </a:r>
          </a:p>
        </p:txBody>
      </p:sp>
    </p:spTree>
    <p:extLst>
      <p:ext uri="{BB962C8B-B14F-4D97-AF65-F5344CB8AC3E}">
        <p14:creationId xmlns:p14="http://schemas.microsoft.com/office/powerpoint/2010/main" val="240393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Permute the children of nouns</a:t>
            </a:r>
          </a:p>
        </p:txBody>
      </p:sp>
      <p:sp>
        <p:nvSpPr>
          <p:cNvPr id="16" name="Content Placeholder 2"/>
          <p:cNvSpPr>
            <a:spLocks noGrp="1"/>
          </p:cNvSpPr>
          <p:nvPr>
            <p:ph idx="1"/>
          </p:nvPr>
        </p:nvSpPr>
        <p:spPr/>
        <p:txBody>
          <a:bodyPr/>
          <a:lstStyle/>
          <a:p>
            <a:r>
              <a:rPr lang="en-US" sz="2800" dirty="0"/>
              <a:t>Prepositions (English) </a:t>
            </a:r>
            <a:r>
              <a:rPr lang="en-US" sz="2800" dirty="0">
                <a:solidFill>
                  <a:srgbClr val="FFFF00"/>
                </a:solidFill>
                <a:sym typeface="Wingdings" panose="05000000000000000000" pitchFamily="2" charset="2"/>
              </a:rPr>
              <a:t> </a:t>
            </a:r>
            <a:r>
              <a:rPr lang="en-US" sz="2800" dirty="0">
                <a:solidFill>
                  <a:srgbClr val="FFFF00"/>
                </a:solidFill>
              </a:rPr>
              <a:t>Postpositions (Japanese)</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45" name="Picture 44"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grpSp>
        <p:nvGrpSpPr>
          <p:cNvPr id="33" name="Group 32"/>
          <p:cNvGrpSpPr/>
          <p:nvPr/>
        </p:nvGrpSpPr>
        <p:grpSpPr>
          <a:xfrm>
            <a:off x="466880" y="2421500"/>
            <a:ext cx="7029585" cy="5055582"/>
            <a:chOff x="-151326" y="419746"/>
            <a:chExt cx="7029585" cy="5055582"/>
          </a:xfrm>
        </p:grpSpPr>
        <p:sp>
          <p:nvSpPr>
            <p:cNvPr id="34" name="Circular Arrow 33"/>
            <p:cNvSpPr/>
            <p:nvPr/>
          </p:nvSpPr>
          <p:spPr>
            <a:xfrm flipH="1">
              <a:off x="215689" y="560037"/>
              <a:ext cx="3055825" cy="4884481"/>
            </a:xfrm>
            <a:prstGeom prst="circularArrow">
              <a:avLst>
                <a:gd name="adj1" fmla="val 805"/>
                <a:gd name="adj2" fmla="val 714480"/>
                <a:gd name="adj3" fmla="val 20507759"/>
                <a:gd name="adj4" fmla="val 11180129"/>
                <a:gd name="adj5" fmla="val 4067"/>
              </a:avLst>
            </a:prstGeom>
            <a:solidFill>
              <a:srgbClr val="F29B9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35" name="TextBox 34"/>
            <p:cNvSpPr txBox="1"/>
            <p:nvPr/>
          </p:nvSpPr>
          <p:spPr>
            <a:xfrm>
              <a:off x="1400089" y="419746"/>
              <a:ext cx="707764" cy="369332"/>
            </a:xfrm>
            <a:prstGeom prst="rect">
              <a:avLst/>
            </a:prstGeom>
            <a:solidFill>
              <a:schemeClr val="tx2">
                <a:lumMod val="1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29B95"/>
                  </a:solidFill>
                  <a:effectLst/>
                  <a:uLnTx/>
                  <a:uFillTx/>
                  <a:latin typeface="Candara"/>
                  <a:ea typeface="+mn-ea"/>
                  <a:cs typeface="+mn-cs"/>
                </a:rPr>
                <a:t>nsubj</a:t>
              </a:r>
              <a:endParaRPr kumimoji="0" lang="en-US" sz="1800" b="0" i="0" u="none" strike="noStrike" kern="1200" cap="none" spc="0" normalizeH="0" baseline="0" noProof="0" dirty="0">
                <a:ln>
                  <a:noFill/>
                </a:ln>
                <a:solidFill>
                  <a:srgbClr val="F29B95"/>
                </a:solidFill>
                <a:effectLst/>
                <a:uLnTx/>
                <a:uFillTx/>
                <a:latin typeface="Candara"/>
                <a:ea typeface="+mn-ea"/>
                <a:cs typeface="+mn-cs"/>
              </a:endParaRPr>
            </a:p>
          </p:txBody>
        </p:sp>
        <p:sp>
          <p:nvSpPr>
            <p:cNvPr id="36" name="Circular Arrow 35"/>
            <p:cNvSpPr/>
            <p:nvPr/>
          </p:nvSpPr>
          <p:spPr>
            <a:xfrm>
              <a:off x="3109375" y="590847"/>
              <a:ext cx="3558682" cy="4884481"/>
            </a:xfrm>
            <a:prstGeom prst="circularArrow">
              <a:avLst>
                <a:gd name="adj1" fmla="val 805"/>
                <a:gd name="adj2" fmla="val 714480"/>
                <a:gd name="adj3" fmla="val 20507759"/>
                <a:gd name="adj4" fmla="val 11180129"/>
                <a:gd name="adj5" fmla="val 3018"/>
              </a:avLst>
            </a:prstGeom>
            <a:solidFill>
              <a:srgbClr val="F29B95"/>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7" name="TextBox 36"/>
            <p:cNvSpPr txBox="1"/>
            <p:nvPr/>
          </p:nvSpPr>
          <p:spPr>
            <a:xfrm flipH="1">
              <a:off x="4511733" y="437046"/>
              <a:ext cx="824232" cy="369332"/>
            </a:xfrm>
            <a:prstGeom prst="rect">
              <a:avLst/>
            </a:prstGeom>
            <a:solidFill>
              <a:srgbClr val="1E1C11"/>
            </a:solidFill>
            <a:ln>
              <a:solidFill>
                <a:srgbClr val="1E1C1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29B95"/>
                  </a:solidFill>
                  <a:effectLst/>
                  <a:uLnTx/>
                  <a:uFillTx/>
                  <a:latin typeface="Candara"/>
                  <a:ea typeface="+mn-ea"/>
                  <a:cs typeface="+mn-cs"/>
                </a:rPr>
                <a:t>nmod</a:t>
              </a:r>
              <a:endParaRPr kumimoji="0" lang="en-US" sz="1800" b="0" i="0" u="none" strike="noStrike" kern="1200" cap="none" spc="0" normalizeH="0" baseline="0" noProof="0" dirty="0">
                <a:ln>
                  <a:noFill/>
                </a:ln>
                <a:solidFill>
                  <a:srgbClr val="F29B95"/>
                </a:solidFill>
                <a:effectLst/>
                <a:uLnTx/>
                <a:uFillTx/>
                <a:latin typeface="Candara"/>
                <a:ea typeface="+mn-ea"/>
                <a:cs typeface="+mn-cs"/>
              </a:endParaRPr>
            </a:p>
          </p:txBody>
        </p:sp>
        <p:sp>
          <p:nvSpPr>
            <p:cNvPr id="38" name="TextBox 37"/>
            <p:cNvSpPr txBox="1"/>
            <p:nvPr/>
          </p:nvSpPr>
          <p:spPr>
            <a:xfrm>
              <a:off x="2040434" y="3397583"/>
              <a:ext cx="84094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ndara"/>
                  <a:ea typeface="ＭＳ Ｐゴシック" charset="0"/>
                  <a:cs typeface="Candara"/>
                </a:rPr>
                <a:t>must</a:t>
              </a:r>
            </a:p>
          </p:txBody>
        </p:sp>
        <p:sp>
          <p:nvSpPr>
            <p:cNvPr id="39" name="TextBox 38"/>
            <p:cNvSpPr txBox="1"/>
            <p:nvPr/>
          </p:nvSpPr>
          <p:spPr>
            <a:xfrm>
              <a:off x="2072193" y="2874363"/>
              <a:ext cx="63075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9B95"/>
                  </a:solidFill>
                  <a:effectLst/>
                  <a:uLnTx/>
                  <a:uFillTx/>
                  <a:latin typeface="Calibri" charset="0"/>
                  <a:ea typeface="ＭＳ Ｐゴシック" charset="0"/>
                </a:rPr>
                <a:t>AUX</a:t>
              </a:r>
            </a:p>
          </p:txBody>
        </p:sp>
        <p:sp>
          <p:nvSpPr>
            <p:cNvPr id="40" name="TextBox 39"/>
            <p:cNvSpPr txBox="1"/>
            <p:nvPr/>
          </p:nvSpPr>
          <p:spPr>
            <a:xfrm>
              <a:off x="-124302" y="3388407"/>
              <a:ext cx="749949"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ndara"/>
                  <a:ea typeface="ＭＳ Ｐゴシック" charset="0"/>
                  <a:cs typeface="Candara"/>
                </a:rPr>
                <a:t>You </a:t>
              </a:r>
            </a:p>
          </p:txBody>
        </p:sp>
        <p:sp>
          <p:nvSpPr>
            <p:cNvPr id="41" name="TextBox 40"/>
            <p:cNvSpPr txBox="1"/>
            <p:nvPr/>
          </p:nvSpPr>
          <p:spPr>
            <a:xfrm>
              <a:off x="-151326" y="2860853"/>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9B95"/>
                  </a:solidFill>
                  <a:effectLst/>
                  <a:uLnTx/>
                  <a:uFillTx/>
                  <a:latin typeface="Calibri" charset="0"/>
                  <a:ea typeface="ＭＳ Ｐゴシック" charset="0"/>
                </a:rPr>
                <a:t>PRON</a:t>
              </a:r>
            </a:p>
          </p:txBody>
        </p:sp>
        <p:sp>
          <p:nvSpPr>
            <p:cNvPr id="42" name="TextBox 41"/>
            <p:cNvSpPr txBox="1"/>
            <p:nvPr/>
          </p:nvSpPr>
          <p:spPr>
            <a:xfrm>
              <a:off x="2843745" y="3401747"/>
              <a:ext cx="67533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ndara"/>
                  <a:ea typeface="ＭＳ Ｐゴシック" charset="0"/>
                  <a:cs typeface="Candara"/>
                </a:rPr>
                <a:t>feel</a:t>
              </a:r>
            </a:p>
          </p:txBody>
        </p:sp>
        <p:sp>
          <p:nvSpPr>
            <p:cNvPr id="43" name="TextBox 42"/>
            <p:cNvSpPr txBox="1"/>
            <p:nvPr/>
          </p:nvSpPr>
          <p:spPr>
            <a:xfrm>
              <a:off x="2806156" y="2870988"/>
              <a:ext cx="73419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charset="0"/>
                  <a:ea typeface="ＭＳ Ｐゴシック" charset="0"/>
                </a:rPr>
                <a:t>VERB</a:t>
              </a:r>
            </a:p>
          </p:txBody>
        </p:sp>
        <p:sp>
          <p:nvSpPr>
            <p:cNvPr id="44" name="TextBox 43"/>
            <p:cNvSpPr txBox="1"/>
            <p:nvPr/>
          </p:nvSpPr>
          <p:spPr>
            <a:xfrm>
              <a:off x="4954851" y="3396679"/>
              <a:ext cx="1117614"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around</a:t>
              </a:r>
            </a:p>
          </p:txBody>
        </p:sp>
        <p:sp>
          <p:nvSpPr>
            <p:cNvPr id="46" name="TextBox 45"/>
            <p:cNvSpPr txBox="1"/>
            <p:nvPr/>
          </p:nvSpPr>
          <p:spPr>
            <a:xfrm>
              <a:off x="5197814" y="2875322"/>
              <a:ext cx="62336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ADP</a:t>
              </a:r>
            </a:p>
          </p:txBody>
        </p:sp>
        <p:sp>
          <p:nvSpPr>
            <p:cNvPr id="47" name="TextBox 46"/>
            <p:cNvSpPr txBox="1"/>
            <p:nvPr/>
          </p:nvSpPr>
          <p:spPr>
            <a:xfrm>
              <a:off x="6123716" y="3368626"/>
              <a:ext cx="731290"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ndara"/>
                  <a:ea typeface="ＭＳ Ｐゴシック" charset="0"/>
                  <a:cs typeface="Candara"/>
                </a:rPr>
                <a:t>you </a:t>
              </a:r>
            </a:p>
          </p:txBody>
        </p:sp>
        <p:sp>
          <p:nvSpPr>
            <p:cNvPr id="48" name="TextBox 47"/>
            <p:cNvSpPr txBox="1"/>
            <p:nvPr/>
          </p:nvSpPr>
          <p:spPr>
            <a:xfrm>
              <a:off x="6086456" y="2843968"/>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9B95"/>
                  </a:solidFill>
                  <a:effectLst/>
                  <a:uLnTx/>
                  <a:uFillTx/>
                  <a:latin typeface="Calibri" charset="0"/>
                  <a:ea typeface="ＭＳ Ｐゴシック" charset="0"/>
                </a:rPr>
                <a:t>PRON</a:t>
              </a:r>
            </a:p>
          </p:txBody>
        </p:sp>
        <p:sp>
          <p:nvSpPr>
            <p:cNvPr id="49" name="Circular Arrow 48"/>
            <p:cNvSpPr/>
            <p:nvPr/>
          </p:nvSpPr>
          <p:spPr>
            <a:xfrm flipH="1">
              <a:off x="2258156" y="2170240"/>
              <a:ext cx="797174" cy="1381225"/>
            </a:xfrm>
            <a:prstGeom prst="circularArrow">
              <a:avLst>
                <a:gd name="adj1" fmla="val 4016"/>
                <a:gd name="adj2" fmla="val 714480"/>
                <a:gd name="adj3" fmla="val 20716026"/>
                <a:gd name="adj4" fmla="val 11180129"/>
                <a:gd name="adj5" fmla="val 15057"/>
              </a:avLst>
            </a:prstGeom>
            <a:solidFill>
              <a:srgbClr val="F29B95"/>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50" name="TextBox 49"/>
            <p:cNvSpPr txBox="1"/>
            <p:nvPr/>
          </p:nvSpPr>
          <p:spPr>
            <a:xfrm>
              <a:off x="2379775" y="2170240"/>
              <a:ext cx="528626"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aux</a:t>
              </a:r>
            </a:p>
          </p:txBody>
        </p:sp>
        <p:sp>
          <p:nvSpPr>
            <p:cNvPr id="51" name="TextBox 50"/>
            <p:cNvSpPr txBox="1"/>
            <p:nvPr/>
          </p:nvSpPr>
          <p:spPr>
            <a:xfrm>
              <a:off x="586535" y="3392197"/>
              <a:ext cx="619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the</a:t>
              </a:r>
            </a:p>
          </p:txBody>
        </p:sp>
        <p:sp>
          <p:nvSpPr>
            <p:cNvPr id="52" name="TextBox 51"/>
            <p:cNvSpPr txBox="1"/>
            <p:nvPr/>
          </p:nvSpPr>
          <p:spPr>
            <a:xfrm>
              <a:off x="627737" y="2868572"/>
              <a:ext cx="59503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DET</a:t>
              </a:r>
            </a:p>
          </p:txBody>
        </p:sp>
        <p:sp>
          <p:nvSpPr>
            <p:cNvPr id="53" name="TextBox 52"/>
            <p:cNvSpPr txBox="1"/>
            <p:nvPr/>
          </p:nvSpPr>
          <p:spPr>
            <a:xfrm>
              <a:off x="1155831" y="3402396"/>
              <a:ext cx="9132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ndara"/>
                  <a:ea typeface="ＭＳ Ｐゴシック" charset="0"/>
                  <a:cs typeface="Candara"/>
                </a:rPr>
                <a:t>Force</a:t>
              </a:r>
            </a:p>
          </p:txBody>
        </p:sp>
        <p:sp>
          <p:nvSpPr>
            <p:cNvPr id="54" name="TextBox 53"/>
            <p:cNvSpPr txBox="1"/>
            <p:nvPr/>
          </p:nvSpPr>
          <p:spPr>
            <a:xfrm>
              <a:off x="1155831" y="2875257"/>
              <a:ext cx="92430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9B95"/>
                  </a:solidFill>
                  <a:effectLst/>
                  <a:uLnTx/>
                  <a:uFillTx/>
                  <a:latin typeface="Calibri" charset="0"/>
                  <a:ea typeface="ＭＳ Ｐゴシック" charset="0"/>
                </a:rPr>
                <a:t>PROPN</a:t>
              </a:r>
            </a:p>
          </p:txBody>
        </p:sp>
        <p:sp>
          <p:nvSpPr>
            <p:cNvPr id="55" name="Circular Arrow 54"/>
            <p:cNvSpPr/>
            <p:nvPr/>
          </p:nvSpPr>
          <p:spPr>
            <a:xfrm flipH="1">
              <a:off x="798887" y="2147010"/>
              <a:ext cx="868556" cy="1381225"/>
            </a:xfrm>
            <a:prstGeom prst="circularArrow">
              <a:avLst>
                <a:gd name="adj1" fmla="val 3806"/>
                <a:gd name="adj2" fmla="val 714480"/>
                <a:gd name="adj3" fmla="val 20696566"/>
                <a:gd name="adj4" fmla="val 11180129"/>
                <a:gd name="adj5" fmla="val 13452"/>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56" name="TextBox 55"/>
            <p:cNvSpPr txBox="1"/>
            <p:nvPr/>
          </p:nvSpPr>
          <p:spPr>
            <a:xfrm>
              <a:off x="838847" y="2042217"/>
              <a:ext cx="788060"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charset="0"/>
                  <a:ea typeface="ＭＳ Ｐゴシック" charset="0"/>
                </a:rPr>
                <a:t>det</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57" name="Circular Arrow 56"/>
            <p:cNvSpPr/>
            <p:nvPr/>
          </p:nvSpPr>
          <p:spPr>
            <a:xfrm flipH="1">
              <a:off x="1668868" y="1722562"/>
              <a:ext cx="1413483" cy="2303409"/>
            </a:xfrm>
            <a:prstGeom prst="circularArrow">
              <a:avLst>
                <a:gd name="adj1" fmla="val 1615"/>
                <a:gd name="adj2" fmla="val 714480"/>
                <a:gd name="adj3" fmla="val 20546635"/>
                <a:gd name="adj4" fmla="val 10974073"/>
                <a:gd name="adj5" fmla="val 2970"/>
              </a:avLst>
            </a:prstGeom>
            <a:solidFill>
              <a:srgbClr val="F29B95"/>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58" name="TextBox 57"/>
            <p:cNvSpPr txBox="1"/>
            <p:nvPr/>
          </p:nvSpPr>
          <p:spPr>
            <a:xfrm>
              <a:off x="2013269" y="1635922"/>
              <a:ext cx="735891"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29B95"/>
                  </a:solidFill>
                  <a:effectLst/>
                  <a:uLnTx/>
                  <a:uFillTx/>
                  <a:latin typeface="Calibri" charset="0"/>
                  <a:ea typeface="ＭＳ Ｐゴシック" charset="0"/>
                </a:rPr>
                <a:t>dobj</a:t>
              </a:r>
              <a:endParaRPr kumimoji="0" lang="en-US" sz="1800" b="0" i="0" u="none" strike="noStrike" kern="1200" cap="none" spc="0" normalizeH="0" baseline="0" noProof="0" dirty="0">
                <a:ln>
                  <a:noFill/>
                </a:ln>
                <a:solidFill>
                  <a:srgbClr val="F29B95"/>
                </a:solidFill>
                <a:effectLst/>
                <a:uLnTx/>
                <a:uFillTx/>
                <a:latin typeface="Calibri" charset="0"/>
                <a:ea typeface="ＭＳ Ｐゴシック" charset="0"/>
              </a:endParaRPr>
            </a:p>
          </p:txBody>
        </p:sp>
        <p:sp>
          <p:nvSpPr>
            <p:cNvPr id="59" name="Circular Arrow 58"/>
            <p:cNvSpPr/>
            <p:nvPr/>
          </p:nvSpPr>
          <p:spPr>
            <a:xfrm flipH="1">
              <a:off x="5326543" y="1877886"/>
              <a:ext cx="1155816" cy="1952405"/>
            </a:xfrm>
            <a:prstGeom prst="circularArrow">
              <a:avLst>
                <a:gd name="adj1" fmla="val 3568"/>
                <a:gd name="adj2" fmla="val 714480"/>
                <a:gd name="adj3" fmla="val 20928676"/>
                <a:gd name="adj4" fmla="val 11180129"/>
                <a:gd name="adj5" fmla="val 11029"/>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60" name="TextBox 59"/>
            <p:cNvSpPr txBox="1"/>
            <p:nvPr/>
          </p:nvSpPr>
          <p:spPr>
            <a:xfrm>
              <a:off x="5550584" y="1890320"/>
              <a:ext cx="680157"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case</a:t>
              </a:r>
            </a:p>
          </p:txBody>
        </p:sp>
      </p:grpSp>
      <p:grpSp>
        <p:nvGrpSpPr>
          <p:cNvPr id="61" name="Group 60"/>
          <p:cNvGrpSpPr/>
          <p:nvPr/>
        </p:nvGrpSpPr>
        <p:grpSpPr>
          <a:xfrm>
            <a:off x="6033745" y="1427420"/>
            <a:ext cx="3036295" cy="1676336"/>
            <a:chOff x="5078874" y="890712"/>
            <a:chExt cx="3036295" cy="1676336"/>
          </a:xfrm>
        </p:grpSpPr>
        <p:pic>
          <p:nvPicPr>
            <p:cNvPr id="62" name="Content Placeholder 3" descr="8TG66xgEc.png"/>
            <p:cNvPicPr>
              <a:picLocks noChangeAspect="1"/>
            </p:cNvPicPr>
            <p:nvPr/>
          </p:nvPicPr>
          <p:blipFill>
            <a:blip r:embed="rId4">
              <a:extLst>
                <a:ext uri="{28A0092B-C50C-407E-A947-70E740481C1C}">
                  <a14:useLocalDpi xmlns:a14="http://schemas.microsoft.com/office/drawing/2010/main" val="0"/>
                </a:ext>
              </a:extLst>
            </a:blip>
            <a:srcRect t="-91016" b="-91016"/>
            <a:stretch>
              <a:fillRect/>
            </a:stretch>
          </p:blipFill>
          <p:spPr>
            <a:xfrm>
              <a:off x="5078874" y="1136778"/>
              <a:ext cx="3036295" cy="1430270"/>
            </a:xfrm>
            <a:prstGeom prst="rect">
              <a:avLst/>
            </a:prstGeom>
          </p:spPr>
        </p:pic>
        <p:grpSp>
          <p:nvGrpSpPr>
            <p:cNvPr id="63" name="Group 62"/>
            <p:cNvGrpSpPr/>
            <p:nvPr/>
          </p:nvGrpSpPr>
          <p:grpSpPr>
            <a:xfrm>
              <a:off x="5252576" y="890712"/>
              <a:ext cx="891702" cy="489592"/>
              <a:chOff x="928005" y="2983143"/>
              <a:chExt cx="2416877" cy="1549270"/>
            </a:xfrm>
          </p:grpSpPr>
          <p:pic>
            <p:nvPicPr>
              <p:cNvPr id="64" name="Picture 63"/>
              <p:cNvPicPr>
                <a:picLocks noChangeAspect="1"/>
              </p:cNvPicPr>
              <p:nvPr/>
            </p:nvPicPr>
            <p:blipFill>
              <a:blip r:embed="rId5"/>
              <a:stretch>
                <a:fillRect/>
              </a:stretch>
            </p:blipFill>
            <p:spPr>
              <a:xfrm>
                <a:off x="928005" y="2983143"/>
                <a:ext cx="1026884" cy="1031181"/>
              </a:xfrm>
              <a:prstGeom prst="rect">
                <a:avLst/>
              </a:prstGeom>
            </p:spPr>
          </p:pic>
          <p:sp>
            <p:nvSpPr>
              <p:cNvPr id="65" name="Right Arrow 9"/>
              <p:cNvSpPr/>
              <p:nvPr/>
            </p:nvSpPr>
            <p:spPr>
              <a:xfrm rot="1993535">
                <a:off x="1832338" y="4047781"/>
                <a:ext cx="1512544" cy="484632"/>
              </a:xfrm>
              <a:prstGeom prst="rightArrow">
                <a:avLst>
                  <a:gd name="adj1" fmla="val 37617"/>
                  <a:gd name="adj2" fmla="val 5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ndara"/>
                  <a:ea typeface="+mn-ea"/>
                  <a:cs typeface="+mn-cs"/>
                </a:endParaRPr>
              </a:p>
            </p:txBody>
          </p:sp>
        </p:grpSp>
      </p:grpSp>
      <p:sp>
        <p:nvSpPr>
          <p:cNvPr id="66" name="Rectangle 65"/>
          <p:cNvSpPr/>
          <p:nvPr/>
        </p:nvSpPr>
        <p:spPr>
          <a:xfrm>
            <a:off x="3403367" y="6141110"/>
            <a:ext cx="3147465"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New language: </a:t>
            </a:r>
            <a:r>
              <a:rPr kumimoji="0" lang="en-US" sz="1800" b="0" i="0" u="none" strike="noStrike" kern="1200" cap="none" spc="0" normalizeH="0" baseline="0" noProof="0" dirty="0">
                <a:ln>
                  <a:noFill/>
                </a:ln>
                <a:solidFill>
                  <a:srgbClr val="558ED5"/>
                </a:solidFill>
                <a:effectLst/>
                <a:uLnTx/>
                <a:uFillTx/>
                <a:latin typeface="Calibri" charset="0"/>
                <a:ea typeface="ＭＳ Ｐゴシック" charset="0"/>
              </a:rPr>
              <a:t>English</a:t>
            </a: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a:t>
            </a: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Hindi/V</a:t>
            </a: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a:t>
            </a:r>
          </a:p>
        </p:txBody>
      </p:sp>
    </p:spTree>
    <p:extLst>
      <p:ext uri="{BB962C8B-B14F-4D97-AF65-F5344CB8AC3E}">
        <p14:creationId xmlns:p14="http://schemas.microsoft.com/office/powerpoint/2010/main" val="251443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Permute the children of nouns</a:t>
            </a:r>
          </a:p>
        </p:txBody>
      </p:sp>
      <p:sp>
        <p:nvSpPr>
          <p:cNvPr id="16" name="Content Placeholder 2"/>
          <p:cNvSpPr>
            <a:spLocks noGrp="1"/>
          </p:cNvSpPr>
          <p:nvPr>
            <p:ph idx="1"/>
          </p:nvPr>
        </p:nvSpPr>
        <p:spPr/>
        <p:txBody>
          <a:bodyPr/>
          <a:lstStyle/>
          <a:p>
            <a:r>
              <a:rPr lang="en-US" sz="2800" dirty="0"/>
              <a:t>Prepositions (English) </a:t>
            </a:r>
            <a:r>
              <a:rPr lang="en-US" sz="2800" dirty="0">
                <a:solidFill>
                  <a:srgbClr val="FFFF00"/>
                </a:solidFill>
                <a:sym typeface="Wingdings" panose="05000000000000000000" pitchFamily="2" charset="2"/>
              </a:rPr>
              <a:t> </a:t>
            </a:r>
            <a:r>
              <a:rPr lang="en-US" sz="2800" dirty="0">
                <a:solidFill>
                  <a:srgbClr val="FFFF00"/>
                </a:solidFill>
              </a:rPr>
              <a:t>Postpositions (Japanese)</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45" name="Picture 44"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grpSp>
        <p:nvGrpSpPr>
          <p:cNvPr id="61" name="Group 60"/>
          <p:cNvGrpSpPr/>
          <p:nvPr/>
        </p:nvGrpSpPr>
        <p:grpSpPr>
          <a:xfrm>
            <a:off x="466880" y="2421500"/>
            <a:ext cx="7029585" cy="5055582"/>
            <a:chOff x="-151326" y="419746"/>
            <a:chExt cx="7029585" cy="5055582"/>
          </a:xfrm>
        </p:grpSpPr>
        <p:sp>
          <p:nvSpPr>
            <p:cNvPr id="62" name="Circular Arrow 61"/>
            <p:cNvSpPr/>
            <p:nvPr/>
          </p:nvSpPr>
          <p:spPr>
            <a:xfrm flipH="1">
              <a:off x="215689" y="560037"/>
              <a:ext cx="3055825" cy="4884481"/>
            </a:xfrm>
            <a:prstGeom prst="circularArrow">
              <a:avLst>
                <a:gd name="adj1" fmla="val 805"/>
                <a:gd name="adj2" fmla="val 714480"/>
                <a:gd name="adj3" fmla="val 20507759"/>
                <a:gd name="adj4" fmla="val 11180129"/>
                <a:gd name="adj5" fmla="val 4067"/>
              </a:avLst>
            </a:prstGeom>
            <a:solidFill>
              <a:srgbClr val="F29B9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63" name="TextBox 62"/>
            <p:cNvSpPr txBox="1"/>
            <p:nvPr/>
          </p:nvSpPr>
          <p:spPr>
            <a:xfrm>
              <a:off x="1400089" y="419746"/>
              <a:ext cx="707764" cy="369332"/>
            </a:xfrm>
            <a:prstGeom prst="rect">
              <a:avLst/>
            </a:prstGeom>
            <a:solidFill>
              <a:schemeClr val="tx2">
                <a:lumMod val="1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29B95"/>
                  </a:solidFill>
                  <a:effectLst/>
                  <a:uLnTx/>
                  <a:uFillTx/>
                  <a:latin typeface="Candara"/>
                  <a:ea typeface="+mn-ea"/>
                  <a:cs typeface="+mn-cs"/>
                </a:rPr>
                <a:t>nsubj</a:t>
              </a:r>
              <a:endParaRPr kumimoji="0" lang="en-US" sz="1800" b="0" i="0" u="none" strike="noStrike" kern="1200" cap="none" spc="0" normalizeH="0" baseline="0" noProof="0" dirty="0">
                <a:ln>
                  <a:noFill/>
                </a:ln>
                <a:solidFill>
                  <a:srgbClr val="F29B95"/>
                </a:solidFill>
                <a:effectLst/>
                <a:uLnTx/>
                <a:uFillTx/>
                <a:latin typeface="Candara"/>
                <a:ea typeface="+mn-ea"/>
                <a:cs typeface="+mn-cs"/>
              </a:endParaRPr>
            </a:p>
          </p:txBody>
        </p:sp>
        <p:sp>
          <p:nvSpPr>
            <p:cNvPr id="64" name="Circular Arrow 63"/>
            <p:cNvSpPr/>
            <p:nvPr/>
          </p:nvSpPr>
          <p:spPr>
            <a:xfrm>
              <a:off x="3109375" y="590847"/>
              <a:ext cx="3558682" cy="4884481"/>
            </a:xfrm>
            <a:prstGeom prst="circularArrow">
              <a:avLst>
                <a:gd name="adj1" fmla="val 805"/>
                <a:gd name="adj2" fmla="val 714480"/>
                <a:gd name="adj3" fmla="val 20507759"/>
                <a:gd name="adj4" fmla="val 11180129"/>
                <a:gd name="adj5" fmla="val 3018"/>
              </a:avLst>
            </a:prstGeom>
            <a:solidFill>
              <a:srgbClr val="F29B95"/>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65" name="TextBox 64"/>
            <p:cNvSpPr txBox="1"/>
            <p:nvPr/>
          </p:nvSpPr>
          <p:spPr>
            <a:xfrm flipH="1">
              <a:off x="4511733" y="437046"/>
              <a:ext cx="824232" cy="369332"/>
            </a:xfrm>
            <a:prstGeom prst="rect">
              <a:avLst/>
            </a:prstGeom>
            <a:solidFill>
              <a:srgbClr val="1E1C11"/>
            </a:solidFill>
            <a:ln>
              <a:solidFill>
                <a:srgbClr val="1E1C1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29B95"/>
                  </a:solidFill>
                  <a:effectLst/>
                  <a:uLnTx/>
                  <a:uFillTx/>
                  <a:latin typeface="Candara"/>
                  <a:ea typeface="+mn-ea"/>
                  <a:cs typeface="+mn-cs"/>
                </a:rPr>
                <a:t>nmod</a:t>
              </a:r>
              <a:endParaRPr kumimoji="0" lang="en-US" sz="1800" b="0" i="0" u="none" strike="noStrike" kern="1200" cap="none" spc="0" normalizeH="0" baseline="0" noProof="0" dirty="0">
                <a:ln>
                  <a:noFill/>
                </a:ln>
                <a:solidFill>
                  <a:srgbClr val="F29B95"/>
                </a:solidFill>
                <a:effectLst/>
                <a:uLnTx/>
                <a:uFillTx/>
                <a:latin typeface="Candara"/>
                <a:ea typeface="+mn-ea"/>
                <a:cs typeface="+mn-cs"/>
              </a:endParaRPr>
            </a:p>
          </p:txBody>
        </p:sp>
        <p:sp>
          <p:nvSpPr>
            <p:cNvPr id="66" name="TextBox 65"/>
            <p:cNvSpPr txBox="1"/>
            <p:nvPr/>
          </p:nvSpPr>
          <p:spPr>
            <a:xfrm>
              <a:off x="2040434" y="3397583"/>
              <a:ext cx="84094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ndara"/>
                  <a:ea typeface="ＭＳ Ｐゴシック" charset="0"/>
                  <a:cs typeface="Candara"/>
                </a:rPr>
                <a:t>must</a:t>
              </a:r>
            </a:p>
          </p:txBody>
        </p:sp>
        <p:sp>
          <p:nvSpPr>
            <p:cNvPr id="67" name="TextBox 66"/>
            <p:cNvSpPr txBox="1"/>
            <p:nvPr/>
          </p:nvSpPr>
          <p:spPr>
            <a:xfrm>
              <a:off x="2072193" y="2874363"/>
              <a:ext cx="63075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9B95"/>
                  </a:solidFill>
                  <a:effectLst/>
                  <a:uLnTx/>
                  <a:uFillTx/>
                  <a:latin typeface="Calibri" charset="0"/>
                  <a:ea typeface="ＭＳ Ｐゴシック" charset="0"/>
                </a:rPr>
                <a:t>AUX</a:t>
              </a:r>
            </a:p>
          </p:txBody>
        </p:sp>
        <p:sp>
          <p:nvSpPr>
            <p:cNvPr id="68" name="TextBox 67"/>
            <p:cNvSpPr txBox="1"/>
            <p:nvPr/>
          </p:nvSpPr>
          <p:spPr>
            <a:xfrm>
              <a:off x="-124302" y="3388407"/>
              <a:ext cx="749949"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ndara"/>
                  <a:ea typeface="ＭＳ Ｐゴシック" charset="0"/>
                  <a:cs typeface="Candara"/>
                </a:rPr>
                <a:t>You </a:t>
              </a:r>
            </a:p>
          </p:txBody>
        </p:sp>
        <p:sp>
          <p:nvSpPr>
            <p:cNvPr id="69" name="TextBox 68"/>
            <p:cNvSpPr txBox="1"/>
            <p:nvPr/>
          </p:nvSpPr>
          <p:spPr>
            <a:xfrm>
              <a:off x="-151326" y="2860853"/>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9B95"/>
                  </a:solidFill>
                  <a:effectLst/>
                  <a:uLnTx/>
                  <a:uFillTx/>
                  <a:latin typeface="Calibri" charset="0"/>
                  <a:ea typeface="ＭＳ Ｐゴシック" charset="0"/>
                </a:rPr>
                <a:t>PRON</a:t>
              </a:r>
            </a:p>
          </p:txBody>
        </p:sp>
        <p:sp>
          <p:nvSpPr>
            <p:cNvPr id="70" name="TextBox 69"/>
            <p:cNvSpPr txBox="1"/>
            <p:nvPr/>
          </p:nvSpPr>
          <p:spPr>
            <a:xfrm>
              <a:off x="2843745" y="3401747"/>
              <a:ext cx="67533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ndara"/>
                  <a:ea typeface="ＭＳ Ｐゴシック" charset="0"/>
                  <a:cs typeface="Candara"/>
                </a:rPr>
                <a:t>feel</a:t>
              </a:r>
            </a:p>
          </p:txBody>
        </p:sp>
        <p:sp>
          <p:nvSpPr>
            <p:cNvPr id="71" name="TextBox 70"/>
            <p:cNvSpPr txBox="1"/>
            <p:nvPr/>
          </p:nvSpPr>
          <p:spPr>
            <a:xfrm>
              <a:off x="2806156" y="2870988"/>
              <a:ext cx="73419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charset="0"/>
                  <a:ea typeface="ＭＳ Ｐゴシック" charset="0"/>
                </a:rPr>
                <a:t>VERB</a:t>
              </a:r>
            </a:p>
          </p:txBody>
        </p:sp>
        <p:sp>
          <p:nvSpPr>
            <p:cNvPr id="72" name="TextBox 71"/>
            <p:cNvSpPr txBox="1"/>
            <p:nvPr/>
          </p:nvSpPr>
          <p:spPr>
            <a:xfrm>
              <a:off x="4954851" y="3396679"/>
              <a:ext cx="1117614"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DB02"/>
                  </a:solidFill>
                  <a:effectLst/>
                  <a:uLnTx/>
                  <a:uFillTx/>
                  <a:latin typeface="Candara"/>
                  <a:ea typeface="ＭＳ Ｐゴシック" charset="0"/>
                  <a:cs typeface="Candara"/>
                </a:rPr>
                <a:t>around</a:t>
              </a:r>
            </a:p>
          </p:txBody>
        </p:sp>
        <p:sp>
          <p:nvSpPr>
            <p:cNvPr id="73" name="TextBox 72"/>
            <p:cNvSpPr txBox="1"/>
            <p:nvPr/>
          </p:nvSpPr>
          <p:spPr>
            <a:xfrm>
              <a:off x="5197814" y="2875322"/>
              <a:ext cx="62336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DB02"/>
                  </a:solidFill>
                  <a:effectLst/>
                  <a:uLnTx/>
                  <a:uFillTx/>
                  <a:latin typeface="Calibri" charset="0"/>
                  <a:ea typeface="ＭＳ Ｐゴシック" charset="0"/>
                </a:rPr>
                <a:t>ADP</a:t>
              </a:r>
            </a:p>
          </p:txBody>
        </p:sp>
        <p:sp>
          <p:nvSpPr>
            <p:cNvPr id="74" name="TextBox 73"/>
            <p:cNvSpPr txBox="1"/>
            <p:nvPr/>
          </p:nvSpPr>
          <p:spPr>
            <a:xfrm>
              <a:off x="6123716" y="3368626"/>
              <a:ext cx="731290"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ndara"/>
                  <a:ea typeface="ＭＳ Ｐゴシック" charset="0"/>
                  <a:cs typeface="Candara"/>
                </a:rPr>
                <a:t>you </a:t>
              </a:r>
            </a:p>
          </p:txBody>
        </p:sp>
        <p:sp>
          <p:nvSpPr>
            <p:cNvPr id="75" name="TextBox 74"/>
            <p:cNvSpPr txBox="1"/>
            <p:nvPr/>
          </p:nvSpPr>
          <p:spPr>
            <a:xfrm>
              <a:off x="6086456" y="2843968"/>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charset="0"/>
                  <a:ea typeface="ＭＳ Ｐゴシック" charset="0"/>
                </a:rPr>
                <a:t>PRON</a:t>
              </a:r>
            </a:p>
          </p:txBody>
        </p:sp>
        <p:sp>
          <p:nvSpPr>
            <p:cNvPr id="76" name="Circular Arrow 75"/>
            <p:cNvSpPr/>
            <p:nvPr/>
          </p:nvSpPr>
          <p:spPr>
            <a:xfrm flipH="1">
              <a:off x="2258156" y="2170240"/>
              <a:ext cx="797174" cy="1381225"/>
            </a:xfrm>
            <a:prstGeom prst="circularArrow">
              <a:avLst>
                <a:gd name="adj1" fmla="val 4016"/>
                <a:gd name="adj2" fmla="val 714480"/>
                <a:gd name="adj3" fmla="val 20716026"/>
                <a:gd name="adj4" fmla="val 11180129"/>
                <a:gd name="adj5" fmla="val 15057"/>
              </a:avLst>
            </a:prstGeom>
            <a:solidFill>
              <a:srgbClr val="F29B95"/>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77" name="TextBox 76"/>
            <p:cNvSpPr txBox="1"/>
            <p:nvPr/>
          </p:nvSpPr>
          <p:spPr>
            <a:xfrm>
              <a:off x="2379775" y="2170240"/>
              <a:ext cx="528626"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aux</a:t>
              </a:r>
            </a:p>
          </p:txBody>
        </p:sp>
        <p:sp>
          <p:nvSpPr>
            <p:cNvPr id="78" name="TextBox 77"/>
            <p:cNvSpPr txBox="1"/>
            <p:nvPr/>
          </p:nvSpPr>
          <p:spPr>
            <a:xfrm>
              <a:off x="586535" y="3392197"/>
              <a:ext cx="619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DB02"/>
                  </a:solidFill>
                  <a:effectLst/>
                  <a:uLnTx/>
                  <a:uFillTx/>
                  <a:latin typeface="Candara"/>
                  <a:ea typeface="ＭＳ Ｐゴシック" charset="0"/>
                  <a:cs typeface="Candara"/>
                </a:rPr>
                <a:t>the</a:t>
              </a:r>
            </a:p>
          </p:txBody>
        </p:sp>
        <p:sp>
          <p:nvSpPr>
            <p:cNvPr id="79" name="TextBox 78"/>
            <p:cNvSpPr txBox="1"/>
            <p:nvPr/>
          </p:nvSpPr>
          <p:spPr>
            <a:xfrm>
              <a:off x="627737" y="2868572"/>
              <a:ext cx="59503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DB02"/>
                  </a:solidFill>
                  <a:effectLst/>
                  <a:uLnTx/>
                  <a:uFillTx/>
                  <a:latin typeface="Calibri" charset="0"/>
                  <a:ea typeface="ＭＳ Ｐゴシック" charset="0"/>
                </a:rPr>
                <a:t>DET</a:t>
              </a:r>
            </a:p>
          </p:txBody>
        </p:sp>
        <p:sp>
          <p:nvSpPr>
            <p:cNvPr id="80" name="TextBox 79"/>
            <p:cNvSpPr txBox="1"/>
            <p:nvPr/>
          </p:nvSpPr>
          <p:spPr>
            <a:xfrm>
              <a:off x="1155831" y="3402396"/>
              <a:ext cx="9132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ndara"/>
                  <a:ea typeface="ＭＳ Ｐゴシック" charset="0"/>
                  <a:cs typeface="Candara"/>
                </a:rPr>
                <a:t>Force</a:t>
              </a:r>
            </a:p>
          </p:txBody>
        </p:sp>
        <p:sp>
          <p:nvSpPr>
            <p:cNvPr id="81" name="TextBox 80"/>
            <p:cNvSpPr txBox="1"/>
            <p:nvPr/>
          </p:nvSpPr>
          <p:spPr>
            <a:xfrm>
              <a:off x="1155831" y="2875257"/>
              <a:ext cx="92430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charset="0"/>
                  <a:ea typeface="ＭＳ Ｐゴシック" charset="0"/>
                </a:rPr>
                <a:t>PROPN</a:t>
              </a:r>
            </a:p>
          </p:txBody>
        </p:sp>
        <p:sp>
          <p:nvSpPr>
            <p:cNvPr id="82" name="Circular Arrow 81"/>
            <p:cNvSpPr/>
            <p:nvPr/>
          </p:nvSpPr>
          <p:spPr>
            <a:xfrm flipH="1">
              <a:off x="798887" y="2147010"/>
              <a:ext cx="868556" cy="1381225"/>
            </a:xfrm>
            <a:prstGeom prst="circularArrow">
              <a:avLst>
                <a:gd name="adj1" fmla="val 3806"/>
                <a:gd name="adj2" fmla="val 714480"/>
                <a:gd name="adj3" fmla="val 20696566"/>
                <a:gd name="adj4" fmla="val 11180129"/>
                <a:gd name="adj5" fmla="val 13452"/>
              </a:avLst>
            </a:prstGeom>
            <a:solidFill>
              <a:srgbClr val="FFDB02"/>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Candara"/>
                <a:ea typeface="+mn-ea"/>
                <a:cs typeface="+mn-cs"/>
              </a:endParaRPr>
            </a:p>
          </p:txBody>
        </p:sp>
        <p:sp>
          <p:nvSpPr>
            <p:cNvPr id="83" name="TextBox 82"/>
            <p:cNvSpPr txBox="1"/>
            <p:nvPr/>
          </p:nvSpPr>
          <p:spPr>
            <a:xfrm>
              <a:off x="838847" y="2042217"/>
              <a:ext cx="788060"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FDB02"/>
                  </a:solidFill>
                  <a:effectLst/>
                  <a:uLnTx/>
                  <a:uFillTx/>
                  <a:latin typeface="Calibri" charset="0"/>
                  <a:ea typeface="ＭＳ Ｐゴシック" charset="0"/>
                </a:rPr>
                <a:t>det</a:t>
              </a:r>
              <a:endParaRPr kumimoji="0" lang="en-US" sz="1800" b="0" i="0" u="none" strike="noStrike" kern="1200" cap="none" spc="0" normalizeH="0" baseline="0" noProof="0" dirty="0">
                <a:ln>
                  <a:noFill/>
                </a:ln>
                <a:solidFill>
                  <a:srgbClr val="FFDB02"/>
                </a:solidFill>
                <a:effectLst/>
                <a:uLnTx/>
                <a:uFillTx/>
                <a:latin typeface="Calibri" charset="0"/>
                <a:ea typeface="ＭＳ Ｐゴシック" charset="0"/>
              </a:endParaRPr>
            </a:p>
          </p:txBody>
        </p:sp>
        <p:sp>
          <p:nvSpPr>
            <p:cNvPr id="84" name="Circular Arrow 83"/>
            <p:cNvSpPr/>
            <p:nvPr/>
          </p:nvSpPr>
          <p:spPr>
            <a:xfrm flipH="1">
              <a:off x="1668868" y="1722562"/>
              <a:ext cx="1413483" cy="2303409"/>
            </a:xfrm>
            <a:prstGeom prst="circularArrow">
              <a:avLst>
                <a:gd name="adj1" fmla="val 1615"/>
                <a:gd name="adj2" fmla="val 714480"/>
                <a:gd name="adj3" fmla="val 20546635"/>
                <a:gd name="adj4" fmla="val 10974073"/>
                <a:gd name="adj5" fmla="val 2970"/>
              </a:avLst>
            </a:prstGeom>
            <a:solidFill>
              <a:srgbClr val="F29B95"/>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85" name="TextBox 84"/>
            <p:cNvSpPr txBox="1"/>
            <p:nvPr/>
          </p:nvSpPr>
          <p:spPr>
            <a:xfrm>
              <a:off x="2013269" y="1635922"/>
              <a:ext cx="735891"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29B95"/>
                  </a:solidFill>
                  <a:effectLst/>
                  <a:uLnTx/>
                  <a:uFillTx/>
                  <a:latin typeface="Calibri" charset="0"/>
                  <a:ea typeface="ＭＳ Ｐゴシック" charset="0"/>
                </a:rPr>
                <a:t>dobj</a:t>
              </a:r>
              <a:endParaRPr kumimoji="0" lang="en-US" sz="1800" b="0" i="0" u="none" strike="noStrike" kern="1200" cap="none" spc="0" normalizeH="0" baseline="0" noProof="0" dirty="0">
                <a:ln>
                  <a:noFill/>
                </a:ln>
                <a:solidFill>
                  <a:srgbClr val="F29B95"/>
                </a:solidFill>
                <a:effectLst/>
                <a:uLnTx/>
                <a:uFillTx/>
                <a:latin typeface="Calibri" charset="0"/>
                <a:ea typeface="ＭＳ Ｐゴシック" charset="0"/>
              </a:endParaRPr>
            </a:p>
          </p:txBody>
        </p:sp>
        <p:sp>
          <p:nvSpPr>
            <p:cNvPr id="86" name="Circular Arrow 85"/>
            <p:cNvSpPr/>
            <p:nvPr/>
          </p:nvSpPr>
          <p:spPr>
            <a:xfrm flipH="1">
              <a:off x="5326543" y="1877886"/>
              <a:ext cx="1155816" cy="1952405"/>
            </a:xfrm>
            <a:prstGeom prst="circularArrow">
              <a:avLst>
                <a:gd name="adj1" fmla="val 3568"/>
                <a:gd name="adj2" fmla="val 714480"/>
                <a:gd name="adj3" fmla="val 20928676"/>
                <a:gd name="adj4" fmla="val 11180129"/>
                <a:gd name="adj5" fmla="val 11029"/>
              </a:avLst>
            </a:prstGeom>
            <a:solidFill>
              <a:srgbClr val="FFDB02"/>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87" name="TextBox 86"/>
            <p:cNvSpPr txBox="1"/>
            <p:nvPr/>
          </p:nvSpPr>
          <p:spPr>
            <a:xfrm>
              <a:off x="5550584" y="1890320"/>
              <a:ext cx="680157"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DB02"/>
                  </a:solidFill>
                  <a:effectLst/>
                  <a:uLnTx/>
                  <a:uFillTx/>
                  <a:latin typeface="Calibri" charset="0"/>
                  <a:ea typeface="ＭＳ Ｐゴシック" charset="0"/>
                </a:rPr>
                <a:t>case</a:t>
              </a:r>
            </a:p>
          </p:txBody>
        </p:sp>
      </p:grpSp>
      <p:grpSp>
        <p:nvGrpSpPr>
          <p:cNvPr id="103" name="Group 102"/>
          <p:cNvGrpSpPr/>
          <p:nvPr/>
        </p:nvGrpSpPr>
        <p:grpSpPr>
          <a:xfrm>
            <a:off x="6033745" y="1427420"/>
            <a:ext cx="3036295" cy="1676336"/>
            <a:chOff x="5078874" y="890712"/>
            <a:chExt cx="3036295" cy="1676336"/>
          </a:xfrm>
        </p:grpSpPr>
        <p:pic>
          <p:nvPicPr>
            <p:cNvPr id="104" name="Content Placeholder 3" descr="8TG66xgEc.png"/>
            <p:cNvPicPr>
              <a:picLocks noChangeAspect="1"/>
            </p:cNvPicPr>
            <p:nvPr/>
          </p:nvPicPr>
          <p:blipFill>
            <a:blip r:embed="rId4">
              <a:extLst>
                <a:ext uri="{28A0092B-C50C-407E-A947-70E740481C1C}">
                  <a14:useLocalDpi xmlns:a14="http://schemas.microsoft.com/office/drawing/2010/main" val="0"/>
                </a:ext>
              </a:extLst>
            </a:blip>
            <a:srcRect t="-91016" b="-91016"/>
            <a:stretch>
              <a:fillRect/>
            </a:stretch>
          </p:blipFill>
          <p:spPr>
            <a:xfrm>
              <a:off x="5078874" y="1136778"/>
              <a:ext cx="3036295" cy="1430270"/>
            </a:xfrm>
            <a:prstGeom prst="rect">
              <a:avLst/>
            </a:prstGeom>
          </p:spPr>
        </p:pic>
        <p:grpSp>
          <p:nvGrpSpPr>
            <p:cNvPr id="113" name="Group 112"/>
            <p:cNvGrpSpPr/>
            <p:nvPr/>
          </p:nvGrpSpPr>
          <p:grpSpPr>
            <a:xfrm>
              <a:off x="5252576" y="890712"/>
              <a:ext cx="891702" cy="489592"/>
              <a:chOff x="928005" y="2983143"/>
              <a:chExt cx="2416877" cy="1549270"/>
            </a:xfrm>
          </p:grpSpPr>
          <p:pic>
            <p:nvPicPr>
              <p:cNvPr id="114" name="Picture 113"/>
              <p:cNvPicPr>
                <a:picLocks noChangeAspect="1"/>
              </p:cNvPicPr>
              <p:nvPr/>
            </p:nvPicPr>
            <p:blipFill>
              <a:blip r:embed="rId5"/>
              <a:stretch>
                <a:fillRect/>
              </a:stretch>
            </p:blipFill>
            <p:spPr>
              <a:xfrm>
                <a:off x="928005" y="2983143"/>
                <a:ext cx="1026884" cy="1031181"/>
              </a:xfrm>
              <a:prstGeom prst="rect">
                <a:avLst/>
              </a:prstGeom>
            </p:spPr>
          </p:pic>
          <p:sp>
            <p:nvSpPr>
              <p:cNvPr id="115" name="Right Arrow 9"/>
              <p:cNvSpPr/>
              <p:nvPr/>
            </p:nvSpPr>
            <p:spPr>
              <a:xfrm rot="1993535">
                <a:off x="1832338" y="4047781"/>
                <a:ext cx="1512544" cy="484632"/>
              </a:xfrm>
              <a:prstGeom prst="rightArrow">
                <a:avLst>
                  <a:gd name="adj1" fmla="val 37617"/>
                  <a:gd name="adj2" fmla="val 5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ndara"/>
                  <a:ea typeface="+mn-ea"/>
                  <a:cs typeface="+mn-cs"/>
                </a:endParaRPr>
              </a:p>
            </p:txBody>
          </p:sp>
        </p:grpSp>
      </p:grpSp>
      <p:sp>
        <p:nvSpPr>
          <p:cNvPr id="116" name="Rectangle 115"/>
          <p:cNvSpPr/>
          <p:nvPr/>
        </p:nvSpPr>
        <p:spPr>
          <a:xfrm>
            <a:off x="3403367" y="6141110"/>
            <a:ext cx="3147465"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New language: </a:t>
            </a:r>
            <a:r>
              <a:rPr kumimoji="0" lang="en-US" sz="1800" b="0" i="0" u="none" strike="noStrike" kern="1200" cap="none" spc="0" normalizeH="0" baseline="0" noProof="0" dirty="0">
                <a:ln>
                  <a:noFill/>
                </a:ln>
                <a:solidFill>
                  <a:srgbClr val="558ED5"/>
                </a:solidFill>
                <a:effectLst/>
                <a:uLnTx/>
                <a:uFillTx/>
                <a:latin typeface="Calibri" charset="0"/>
                <a:ea typeface="ＭＳ Ｐゴシック" charset="0"/>
              </a:rPr>
              <a:t>English</a:t>
            </a: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a:t>
            </a: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Hindi/V</a:t>
            </a: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a:t>
            </a:r>
          </a:p>
        </p:txBody>
      </p:sp>
    </p:spTree>
    <p:extLst>
      <p:ext uri="{BB962C8B-B14F-4D97-AF65-F5344CB8AC3E}">
        <p14:creationId xmlns:p14="http://schemas.microsoft.com/office/powerpoint/2010/main" val="1032803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Permute the children of nouns</a:t>
            </a:r>
          </a:p>
        </p:txBody>
      </p:sp>
      <p:sp>
        <p:nvSpPr>
          <p:cNvPr id="16" name="Content Placeholder 2"/>
          <p:cNvSpPr>
            <a:spLocks noGrp="1"/>
          </p:cNvSpPr>
          <p:nvPr>
            <p:ph idx="1"/>
          </p:nvPr>
        </p:nvSpPr>
        <p:spPr/>
        <p:txBody>
          <a:bodyPr/>
          <a:lstStyle/>
          <a:p>
            <a:r>
              <a:rPr lang="en-US" sz="2800" dirty="0"/>
              <a:t>Prepositions (English) </a:t>
            </a:r>
            <a:r>
              <a:rPr lang="en-US" sz="2800" dirty="0">
                <a:solidFill>
                  <a:srgbClr val="FFFF00"/>
                </a:solidFill>
                <a:sym typeface="Wingdings" panose="05000000000000000000" pitchFamily="2" charset="2"/>
              </a:rPr>
              <a:t> </a:t>
            </a:r>
            <a:r>
              <a:rPr lang="en-US" sz="2800" dirty="0">
                <a:solidFill>
                  <a:srgbClr val="FFFF00"/>
                </a:solidFill>
              </a:rPr>
              <a:t>Postpositions (Japanese)</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45" name="Picture 44"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sp>
        <p:nvSpPr>
          <p:cNvPr id="33" name="TextBox 32"/>
          <p:cNvSpPr txBox="1"/>
          <p:nvPr/>
        </p:nvSpPr>
        <p:spPr>
          <a:xfrm>
            <a:off x="7495529" y="5388713"/>
            <a:ext cx="1117614"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DB02"/>
                </a:solidFill>
                <a:effectLst/>
                <a:uLnTx/>
                <a:uFillTx/>
                <a:latin typeface="Candara"/>
                <a:ea typeface="ＭＳ Ｐゴシック" charset="0"/>
                <a:cs typeface="Candara"/>
              </a:rPr>
              <a:t>around</a:t>
            </a:r>
          </a:p>
        </p:txBody>
      </p:sp>
      <p:sp>
        <p:nvSpPr>
          <p:cNvPr id="34" name="TextBox 33"/>
          <p:cNvSpPr txBox="1"/>
          <p:nvPr/>
        </p:nvSpPr>
        <p:spPr>
          <a:xfrm>
            <a:off x="7724980" y="4867356"/>
            <a:ext cx="62336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DB02"/>
                </a:solidFill>
                <a:effectLst/>
                <a:uLnTx/>
                <a:uFillTx/>
                <a:latin typeface="Calibri" charset="0"/>
                <a:ea typeface="ＭＳ Ｐゴシック" charset="0"/>
              </a:rPr>
              <a:t>ADP</a:t>
            </a:r>
          </a:p>
        </p:txBody>
      </p:sp>
      <p:sp>
        <p:nvSpPr>
          <p:cNvPr id="35" name="Circular Arrow 34"/>
          <p:cNvSpPr/>
          <p:nvPr/>
        </p:nvSpPr>
        <p:spPr>
          <a:xfrm>
            <a:off x="7195149" y="3896539"/>
            <a:ext cx="1031810" cy="1952405"/>
          </a:xfrm>
          <a:prstGeom prst="circularArrow">
            <a:avLst>
              <a:gd name="adj1" fmla="val 3568"/>
              <a:gd name="adj2" fmla="val 714480"/>
              <a:gd name="adj3" fmla="val 20928676"/>
              <a:gd name="adj4" fmla="val 11180129"/>
              <a:gd name="adj5" fmla="val 11029"/>
            </a:avLst>
          </a:prstGeom>
          <a:solidFill>
            <a:srgbClr val="FFC00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6" name="TextBox 35"/>
          <p:cNvSpPr txBox="1"/>
          <p:nvPr/>
        </p:nvSpPr>
        <p:spPr>
          <a:xfrm flipH="1">
            <a:off x="7406262" y="3895463"/>
            <a:ext cx="607184"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charset="0"/>
                <a:ea typeface="ＭＳ Ｐゴシック" charset="0"/>
              </a:rPr>
              <a:t>case</a:t>
            </a:r>
          </a:p>
        </p:txBody>
      </p:sp>
      <p:sp>
        <p:nvSpPr>
          <p:cNvPr id="3" name="Rectangle 2"/>
          <p:cNvSpPr/>
          <p:nvPr/>
        </p:nvSpPr>
        <p:spPr>
          <a:xfrm>
            <a:off x="3403367" y="6141110"/>
            <a:ext cx="4394793"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New language: </a:t>
            </a:r>
            <a:r>
              <a:rPr kumimoji="0" lang="en-US" sz="1800" b="0" i="0" u="none" strike="noStrike" kern="1200" cap="none" spc="0" normalizeH="0" baseline="0" noProof="0" dirty="0">
                <a:ln>
                  <a:noFill/>
                </a:ln>
                <a:solidFill>
                  <a:srgbClr val="558ED5"/>
                </a:solidFill>
                <a:effectLst/>
                <a:uLnTx/>
                <a:uFillTx/>
                <a:latin typeface="Calibri" charset="0"/>
                <a:ea typeface="ＭＳ Ｐゴシック" charset="0"/>
              </a:rPr>
              <a:t>English</a:t>
            </a: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a:t>
            </a: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Hindi/V, </a:t>
            </a:r>
            <a:r>
              <a:rPr kumimoji="0" lang="en-US" sz="1800" b="0" i="0" u="none" strike="noStrike" kern="1200" cap="none" spc="0" normalizeH="0" baseline="0" noProof="0" dirty="0">
                <a:ln>
                  <a:noFill/>
                </a:ln>
                <a:solidFill>
                  <a:srgbClr val="FFFF00"/>
                </a:solidFill>
                <a:effectLst/>
                <a:uLnTx/>
                <a:uFillTx/>
                <a:latin typeface="Calibri" charset="0"/>
                <a:ea typeface="ＭＳ Ｐゴシック" charset="0"/>
              </a:rPr>
              <a:t>Japanese/N</a:t>
            </a: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a:t>
            </a:r>
          </a:p>
        </p:txBody>
      </p:sp>
      <p:grpSp>
        <p:nvGrpSpPr>
          <p:cNvPr id="38" name="Group 37"/>
          <p:cNvGrpSpPr/>
          <p:nvPr/>
        </p:nvGrpSpPr>
        <p:grpSpPr>
          <a:xfrm>
            <a:off x="466880" y="2421500"/>
            <a:ext cx="7029585" cy="5055582"/>
            <a:chOff x="-151326" y="419746"/>
            <a:chExt cx="7029585" cy="5055582"/>
          </a:xfrm>
        </p:grpSpPr>
        <p:sp>
          <p:nvSpPr>
            <p:cNvPr id="39" name="Circular Arrow 38"/>
            <p:cNvSpPr/>
            <p:nvPr/>
          </p:nvSpPr>
          <p:spPr>
            <a:xfrm flipH="1">
              <a:off x="215689" y="560037"/>
              <a:ext cx="3055825" cy="4884481"/>
            </a:xfrm>
            <a:prstGeom prst="circularArrow">
              <a:avLst>
                <a:gd name="adj1" fmla="val 805"/>
                <a:gd name="adj2" fmla="val 714480"/>
                <a:gd name="adj3" fmla="val 20507759"/>
                <a:gd name="adj4" fmla="val 11180129"/>
                <a:gd name="adj5" fmla="val 4067"/>
              </a:avLst>
            </a:prstGeom>
            <a:solidFill>
              <a:srgbClr val="F29B9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40" name="TextBox 39"/>
            <p:cNvSpPr txBox="1"/>
            <p:nvPr/>
          </p:nvSpPr>
          <p:spPr>
            <a:xfrm>
              <a:off x="1400089" y="419746"/>
              <a:ext cx="707764" cy="369332"/>
            </a:xfrm>
            <a:prstGeom prst="rect">
              <a:avLst/>
            </a:prstGeom>
            <a:solidFill>
              <a:schemeClr val="tx2">
                <a:lumMod val="1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29B95"/>
                  </a:solidFill>
                  <a:effectLst/>
                  <a:uLnTx/>
                  <a:uFillTx/>
                  <a:latin typeface="Candara"/>
                  <a:ea typeface="+mn-ea"/>
                  <a:cs typeface="+mn-cs"/>
                </a:rPr>
                <a:t>nsubj</a:t>
              </a:r>
              <a:endParaRPr kumimoji="0" lang="en-US" sz="1800" b="0" i="0" u="none" strike="noStrike" kern="1200" cap="none" spc="0" normalizeH="0" baseline="0" noProof="0" dirty="0">
                <a:ln>
                  <a:noFill/>
                </a:ln>
                <a:solidFill>
                  <a:srgbClr val="F29B95"/>
                </a:solidFill>
                <a:effectLst/>
                <a:uLnTx/>
                <a:uFillTx/>
                <a:latin typeface="Candara"/>
                <a:ea typeface="+mn-ea"/>
                <a:cs typeface="+mn-cs"/>
              </a:endParaRPr>
            </a:p>
          </p:txBody>
        </p:sp>
        <p:sp>
          <p:nvSpPr>
            <p:cNvPr id="41" name="Circular Arrow 40"/>
            <p:cNvSpPr/>
            <p:nvPr/>
          </p:nvSpPr>
          <p:spPr>
            <a:xfrm>
              <a:off x="3109375" y="590847"/>
              <a:ext cx="3558682" cy="4884481"/>
            </a:xfrm>
            <a:prstGeom prst="circularArrow">
              <a:avLst>
                <a:gd name="adj1" fmla="val 805"/>
                <a:gd name="adj2" fmla="val 714480"/>
                <a:gd name="adj3" fmla="val 20507759"/>
                <a:gd name="adj4" fmla="val 11180129"/>
                <a:gd name="adj5" fmla="val 3018"/>
              </a:avLst>
            </a:prstGeom>
            <a:solidFill>
              <a:srgbClr val="F29B95"/>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42" name="TextBox 41"/>
            <p:cNvSpPr txBox="1"/>
            <p:nvPr/>
          </p:nvSpPr>
          <p:spPr>
            <a:xfrm flipH="1">
              <a:off x="4511733" y="437046"/>
              <a:ext cx="824232" cy="369332"/>
            </a:xfrm>
            <a:prstGeom prst="rect">
              <a:avLst/>
            </a:prstGeom>
            <a:solidFill>
              <a:srgbClr val="1E1C11"/>
            </a:solidFill>
            <a:ln>
              <a:solidFill>
                <a:srgbClr val="1E1C1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29B95"/>
                  </a:solidFill>
                  <a:effectLst/>
                  <a:uLnTx/>
                  <a:uFillTx/>
                  <a:latin typeface="Candara"/>
                  <a:ea typeface="+mn-ea"/>
                  <a:cs typeface="+mn-cs"/>
                </a:rPr>
                <a:t>nmod</a:t>
              </a:r>
              <a:endParaRPr kumimoji="0" lang="en-US" sz="1800" b="0" i="0" u="none" strike="noStrike" kern="1200" cap="none" spc="0" normalizeH="0" baseline="0" noProof="0" dirty="0">
                <a:ln>
                  <a:noFill/>
                </a:ln>
                <a:solidFill>
                  <a:srgbClr val="F29B95"/>
                </a:solidFill>
                <a:effectLst/>
                <a:uLnTx/>
                <a:uFillTx/>
                <a:latin typeface="Candara"/>
                <a:ea typeface="+mn-ea"/>
                <a:cs typeface="+mn-cs"/>
              </a:endParaRPr>
            </a:p>
          </p:txBody>
        </p:sp>
        <p:sp>
          <p:nvSpPr>
            <p:cNvPr id="43" name="TextBox 42"/>
            <p:cNvSpPr txBox="1"/>
            <p:nvPr/>
          </p:nvSpPr>
          <p:spPr>
            <a:xfrm>
              <a:off x="2040434" y="3397583"/>
              <a:ext cx="84094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ndara"/>
                  <a:ea typeface="ＭＳ Ｐゴシック" charset="0"/>
                  <a:cs typeface="Candara"/>
                </a:rPr>
                <a:t>must</a:t>
              </a:r>
            </a:p>
          </p:txBody>
        </p:sp>
        <p:sp>
          <p:nvSpPr>
            <p:cNvPr id="44" name="TextBox 43"/>
            <p:cNvSpPr txBox="1"/>
            <p:nvPr/>
          </p:nvSpPr>
          <p:spPr>
            <a:xfrm>
              <a:off x="2072193" y="2874363"/>
              <a:ext cx="63075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9B95"/>
                  </a:solidFill>
                  <a:effectLst/>
                  <a:uLnTx/>
                  <a:uFillTx/>
                  <a:latin typeface="Calibri" charset="0"/>
                  <a:ea typeface="ＭＳ Ｐゴシック" charset="0"/>
                </a:rPr>
                <a:t>AUX</a:t>
              </a:r>
            </a:p>
          </p:txBody>
        </p:sp>
        <p:sp>
          <p:nvSpPr>
            <p:cNvPr id="46" name="TextBox 45"/>
            <p:cNvSpPr txBox="1"/>
            <p:nvPr/>
          </p:nvSpPr>
          <p:spPr>
            <a:xfrm>
              <a:off x="-124302" y="3388407"/>
              <a:ext cx="749949"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ndara"/>
                  <a:ea typeface="ＭＳ Ｐゴシック" charset="0"/>
                  <a:cs typeface="Candara"/>
                </a:rPr>
                <a:t>You </a:t>
              </a:r>
            </a:p>
          </p:txBody>
        </p:sp>
        <p:sp>
          <p:nvSpPr>
            <p:cNvPr id="47" name="TextBox 46"/>
            <p:cNvSpPr txBox="1"/>
            <p:nvPr/>
          </p:nvSpPr>
          <p:spPr>
            <a:xfrm>
              <a:off x="-151326" y="2860853"/>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29B95"/>
                  </a:solidFill>
                  <a:effectLst/>
                  <a:uLnTx/>
                  <a:uFillTx/>
                  <a:latin typeface="Calibri" charset="0"/>
                  <a:ea typeface="ＭＳ Ｐゴシック" charset="0"/>
                </a:rPr>
                <a:t>PRON</a:t>
              </a:r>
            </a:p>
          </p:txBody>
        </p:sp>
        <p:sp>
          <p:nvSpPr>
            <p:cNvPr id="48" name="TextBox 47"/>
            <p:cNvSpPr txBox="1"/>
            <p:nvPr/>
          </p:nvSpPr>
          <p:spPr>
            <a:xfrm>
              <a:off x="2843745" y="3401747"/>
              <a:ext cx="67533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ndara"/>
                  <a:ea typeface="ＭＳ Ｐゴシック" charset="0"/>
                  <a:cs typeface="Candara"/>
                </a:rPr>
                <a:t>feel</a:t>
              </a:r>
            </a:p>
          </p:txBody>
        </p:sp>
        <p:sp>
          <p:nvSpPr>
            <p:cNvPr id="49" name="TextBox 48"/>
            <p:cNvSpPr txBox="1"/>
            <p:nvPr/>
          </p:nvSpPr>
          <p:spPr>
            <a:xfrm>
              <a:off x="2806156" y="2870988"/>
              <a:ext cx="73419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charset="0"/>
                  <a:ea typeface="ＭＳ Ｐゴシック" charset="0"/>
                </a:rPr>
                <a:t>VERB</a:t>
              </a:r>
            </a:p>
          </p:txBody>
        </p:sp>
        <p:sp>
          <p:nvSpPr>
            <p:cNvPr id="52" name="TextBox 51"/>
            <p:cNvSpPr txBox="1"/>
            <p:nvPr/>
          </p:nvSpPr>
          <p:spPr>
            <a:xfrm>
              <a:off x="6123716" y="3368626"/>
              <a:ext cx="731290"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ndara"/>
                  <a:ea typeface="ＭＳ Ｐゴシック" charset="0"/>
                  <a:cs typeface="Candara"/>
                </a:rPr>
                <a:t>you </a:t>
              </a:r>
            </a:p>
          </p:txBody>
        </p:sp>
        <p:sp>
          <p:nvSpPr>
            <p:cNvPr id="53" name="TextBox 52"/>
            <p:cNvSpPr txBox="1"/>
            <p:nvPr/>
          </p:nvSpPr>
          <p:spPr>
            <a:xfrm>
              <a:off x="6086456" y="2843968"/>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charset="0"/>
                  <a:ea typeface="ＭＳ Ｐゴシック" charset="0"/>
                </a:rPr>
                <a:t>PRON</a:t>
              </a:r>
            </a:p>
          </p:txBody>
        </p:sp>
        <p:sp>
          <p:nvSpPr>
            <p:cNvPr id="54" name="Circular Arrow 53"/>
            <p:cNvSpPr/>
            <p:nvPr/>
          </p:nvSpPr>
          <p:spPr>
            <a:xfrm flipH="1">
              <a:off x="2258156" y="2170240"/>
              <a:ext cx="797174" cy="1381225"/>
            </a:xfrm>
            <a:prstGeom prst="circularArrow">
              <a:avLst>
                <a:gd name="adj1" fmla="val 4016"/>
                <a:gd name="adj2" fmla="val 714480"/>
                <a:gd name="adj3" fmla="val 20716026"/>
                <a:gd name="adj4" fmla="val 11180129"/>
                <a:gd name="adj5" fmla="val 15057"/>
              </a:avLst>
            </a:prstGeom>
            <a:solidFill>
              <a:srgbClr val="F29B95"/>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55" name="TextBox 54"/>
            <p:cNvSpPr txBox="1"/>
            <p:nvPr/>
          </p:nvSpPr>
          <p:spPr>
            <a:xfrm>
              <a:off x="2379775" y="2170240"/>
              <a:ext cx="528626"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aux</a:t>
              </a:r>
            </a:p>
          </p:txBody>
        </p:sp>
        <p:sp>
          <p:nvSpPr>
            <p:cNvPr id="56" name="TextBox 55"/>
            <p:cNvSpPr txBox="1"/>
            <p:nvPr/>
          </p:nvSpPr>
          <p:spPr>
            <a:xfrm>
              <a:off x="586535" y="3392197"/>
              <a:ext cx="619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DB02"/>
                  </a:solidFill>
                  <a:effectLst/>
                  <a:uLnTx/>
                  <a:uFillTx/>
                  <a:latin typeface="Candara"/>
                  <a:ea typeface="ＭＳ Ｐゴシック" charset="0"/>
                  <a:cs typeface="Candara"/>
                </a:rPr>
                <a:t>the</a:t>
              </a:r>
            </a:p>
          </p:txBody>
        </p:sp>
        <p:sp>
          <p:nvSpPr>
            <p:cNvPr id="57" name="TextBox 56"/>
            <p:cNvSpPr txBox="1"/>
            <p:nvPr/>
          </p:nvSpPr>
          <p:spPr>
            <a:xfrm>
              <a:off x="627737" y="2868572"/>
              <a:ext cx="59503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DB02"/>
                  </a:solidFill>
                  <a:effectLst/>
                  <a:uLnTx/>
                  <a:uFillTx/>
                  <a:latin typeface="Calibri" charset="0"/>
                  <a:ea typeface="ＭＳ Ｐゴシック" charset="0"/>
                </a:rPr>
                <a:t>DET</a:t>
              </a:r>
            </a:p>
          </p:txBody>
        </p:sp>
        <p:sp>
          <p:nvSpPr>
            <p:cNvPr id="58" name="TextBox 57"/>
            <p:cNvSpPr txBox="1"/>
            <p:nvPr/>
          </p:nvSpPr>
          <p:spPr>
            <a:xfrm>
              <a:off x="1155831" y="3402396"/>
              <a:ext cx="9132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ndara"/>
                  <a:ea typeface="ＭＳ Ｐゴシック" charset="0"/>
                  <a:cs typeface="Candara"/>
                </a:rPr>
                <a:t>Force</a:t>
              </a:r>
            </a:p>
          </p:txBody>
        </p:sp>
        <p:sp>
          <p:nvSpPr>
            <p:cNvPr id="59" name="TextBox 58"/>
            <p:cNvSpPr txBox="1"/>
            <p:nvPr/>
          </p:nvSpPr>
          <p:spPr>
            <a:xfrm>
              <a:off x="1155831" y="2875257"/>
              <a:ext cx="92430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charset="0"/>
                  <a:ea typeface="ＭＳ Ｐゴシック" charset="0"/>
                </a:rPr>
                <a:t>PROPN</a:t>
              </a:r>
            </a:p>
          </p:txBody>
        </p:sp>
        <p:sp>
          <p:nvSpPr>
            <p:cNvPr id="60" name="Circular Arrow 59"/>
            <p:cNvSpPr/>
            <p:nvPr/>
          </p:nvSpPr>
          <p:spPr>
            <a:xfrm flipH="1">
              <a:off x="798887" y="2147010"/>
              <a:ext cx="868556" cy="1381225"/>
            </a:xfrm>
            <a:prstGeom prst="circularArrow">
              <a:avLst>
                <a:gd name="adj1" fmla="val 3806"/>
                <a:gd name="adj2" fmla="val 714480"/>
                <a:gd name="adj3" fmla="val 20696566"/>
                <a:gd name="adj4" fmla="val 11180129"/>
                <a:gd name="adj5" fmla="val 13452"/>
              </a:avLst>
            </a:prstGeom>
            <a:solidFill>
              <a:srgbClr val="FFC00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Candara"/>
                <a:ea typeface="+mn-ea"/>
                <a:cs typeface="+mn-cs"/>
              </a:endParaRPr>
            </a:p>
          </p:txBody>
        </p:sp>
        <p:sp>
          <p:nvSpPr>
            <p:cNvPr id="61" name="TextBox 60"/>
            <p:cNvSpPr txBox="1"/>
            <p:nvPr/>
          </p:nvSpPr>
          <p:spPr>
            <a:xfrm>
              <a:off x="838847" y="2042217"/>
              <a:ext cx="788060"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FC000"/>
                  </a:solidFill>
                  <a:effectLst/>
                  <a:uLnTx/>
                  <a:uFillTx/>
                  <a:latin typeface="Calibri" charset="0"/>
                  <a:ea typeface="ＭＳ Ｐゴシック" charset="0"/>
                </a:rPr>
                <a:t>det</a:t>
              </a:r>
              <a:endParaRPr kumimoji="0" lang="en-US" sz="1800" b="0" i="0" u="none" strike="noStrike" kern="1200" cap="none" spc="0" normalizeH="0" baseline="0" noProof="0" dirty="0">
                <a:ln>
                  <a:noFill/>
                </a:ln>
                <a:solidFill>
                  <a:srgbClr val="FFC000"/>
                </a:solidFill>
                <a:effectLst/>
                <a:uLnTx/>
                <a:uFillTx/>
                <a:latin typeface="Calibri" charset="0"/>
                <a:ea typeface="ＭＳ Ｐゴシック" charset="0"/>
              </a:endParaRPr>
            </a:p>
          </p:txBody>
        </p:sp>
        <p:sp>
          <p:nvSpPr>
            <p:cNvPr id="62" name="Circular Arrow 61"/>
            <p:cNvSpPr/>
            <p:nvPr/>
          </p:nvSpPr>
          <p:spPr>
            <a:xfrm flipH="1">
              <a:off x="1668868" y="1722562"/>
              <a:ext cx="1413483" cy="2303409"/>
            </a:xfrm>
            <a:prstGeom prst="circularArrow">
              <a:avLst>
                <a:gd name="adj1" fmla="val 1615"/>
                <a:gd name="adj2" fmla="val 714480"/>
                <a:gd name="adj3" fmla="val 20546635"/>
                <a:gd name="adj4" fmla="val 10974073"/>
                <a:gd name="adj5" fmla="val 2970"/>
              </a:avLst>
            </a:prstGeom>
            <a:solidFill>
              <a:srgbClr val="F29B95"/>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63" name="TextBox 62"/>
            <p:cNvSpPr txBox="1"/>
            <p:nvPr/>
          </p:nvSpPr>
          <p:spPr>
            <a:xfrm>
              <a:off x="2013269" y="1635922"/>
              <a:ext cx="735891"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29B95"/>
                  </a:solidFill>
                  <a:effectLst/>
                  <a:uLnTx/>
                  <a:uFillTx/>
                  <a:latin typeface="Calibri" charset="0"/>
                  <a:ea typeface="ＭＳ Ｐゴシック" charset="0"/>
                </a:rPr>
                <a:t>dobj</a:t>
              </a:r>
              <a:endParaRPr kumimoji="0" lang="en-US" sz="1800" b="0" i="0" u="none" strike="noStrike" kern="1200" cap="none" spc="0" normalizeH="0" baseline="0" noProof="0" dirty="0">
                <a:ln>
                  <a:noFill/>
                </a:ln>
                <a:solidFill>
                  <a:srgbClr val="F29B95"/>
                </a:solidFill>
                <a:effectLst/>
                <a:uLnTx/>
                <a:uFillTx/>
                <a:latin typeface="Calibri" charset="0"/>
                <a:ea typeface="ＭＳ Ｐゴシック" charset="0"/>
              </a:endParaRPr>
            </a:p>
          </p:txBody>
        </p:sp>
      </p:grpSp>
      <p:grpSp>
        <p:nvGrpSpPr>
          <p:cNvPr id="66" name="Group 65"/>
          <p:cNvGrpSpPr/>
          <p:nvPr/>
        </p:nvGrpSpPr>
        <p:grpSpPr>
          <a:xfrm>
            <a:off x="6033745" y="1302160"/>
            <a:ext cx="3036295" cy="1801596"/>
            <a:chOff x="5078874" y="765452"/>
            <a:chExt cx="3036295" cy="1801596"/>
          </a:xfrm>
        </p:grpSpPr>
        <p:pic>
          <p:nvPicPr>
            <p:cNvPr id="67" name="Content Placeholder 3" descr="8TG66xgEc.png"/>
            <p:cNvPicPr>
              <a:picLocks noChangeAspect="1"/>
            </p:cNvPicPr>
            <p:nvPr/>
          </p:nvPicPr>
          <p:blipFill>
            <a:blip r:embed="rId4">
              <a:extLst>
                <a:ext uri="{28A0092B-C50C-407E-A947-70E740481C1C}">
                  <a14:useLocalDpi xmlns:a14="http://schemas.microsoft.com/office/drawing/2010/main" val="0"/>
                </a:ext>
              </a:extLst>
            </a:blip>
            <a:srcRect t="-91016" b="-91016"/>
            <a:stretch>
              <a:fillRect/>
            </a:stretch>
          </p:blipFill>
          <p:spPr>
            <a:xfrm>
              <a:off x="5078874" y="1136778"/>
              <a:ext cx="3036295" cy="1430270"/>
            </a:xfrm>
            <a:prstGeom prst="rect">
              <a:avLst/>
            </a:prstGeom>
          </p:spPr>
        </p:pic>
        <p:grpSp>
          <p:nvGrpSpPr>
            <p:cNvPr id="68" name="Group 67"/>
            <p:cNvGrpSpPr/>
            <p:nvPr/>
          </p:nvGrpSpPr>
          <p:grpSpPr>
            <a:xfrm>
              <a:off x="5252576" y="890712"/>
              <a:ext cx="891702" cy="489592"/>
              <a:chOff x="928005" y="2983143"/>
              <a:chExt cx="2416877" cy="1549270"/>
            </a:xfrm>
          </p:grpSpPr>
          <p:pic>
            <p:nvPicPr>
              <p:cNvPr id="72" name="Picture 71"/>
              <p:cNvPicPr>
                <a:picLocks noChangeAspect="1"/>
              </p:cNvPicPr>
              <p:nvPr/>
            </p:nvPicPr>
            <p:blipFill>
              <a:blip r:embed="rId5"/>
              <a:stretch>
                <a:fillRect/>
              </a:stretch>
            </p:blipFill>
            <p:spPr>
              <a:xfrm>
                <a:off x="928005" y="2983143"/>
                <a:ext cx="1026884" cy="1031181"/>
              </a:xfrm>
              <a:prstGeom prst="rect">
                <a:avLst/>
              </a:prstGeom>
            </p:spPr>
          </p:pic>
          <p:sp>
            <p:nvSpPr>
              <p:cNvPr id="73" name="Right Arrow 9"/>
              <p:cNvSpPr/>
              <p:nvPr/>
            </p:nvSpPr>
            <p:spPr>
              <a:xfrm rot="1993535">
                <a:off x="1832338" y="4047781"/>
                <a:ext cx="1512544" cy="484632"/>
              </a:xfrm>
              <a:prstGeom prst="rightArrow">
                <a:avLst>
                  <a:gd name="adj1" fmla="val 37617"/>
                  <a:gd name="adj2" fmla="val 5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69" name="Group 68"/>
            <p:cNvGrpSpPr/>
            <p:nvPr/>
          </p:nvGrpSpPr>
          <p:grpSpPr>
            <a:xfrm>
              <a:off x="7027085" y="765452"/>
              <a:ext cx="1048636" cy="607676"/>
              <a:chOff x="5737653" y="2586764"/>
              <a:chExt cx="2842236" cy="1922934"/>
            </a:xfrm>
          </p:grpSpPr>
          <p:pic>
            <p:nvPicPr>
              <p:cNvPr id="70" name="Picture 69"/>
              <p:cNvPicPr>
                <a:picLocks noChangeAspect="1"/>
              </p:cNvPicPr>
              <p:nvPr/>
            </p:nvPicPr>
            <p:blipFill>
              <a:blip r:embed="rId6"/>
              <a:stretch>
                <a:fillRect/>
              </a:stretch>
            </p:blipFill>
            <p:spPr>
              <a:xfrm>
                <a:off x="7166954" y="2586764"/>
                <a:ext cx="1412935" cy="1451645"/>
              </a:xfrm>
              <a:prstGeom prst="rect">
                <a:avLst/>
              </a:prstGeom>
            </p:spPr>
          </p:pic>
          <p:sp>
            <p:nvSpPr>
              <p:cNvPr id="71" name="Right Arrow 17"/>
              <p:cNvSpPr/>
              <p:nvPr/>
            </p:nvSpPr>
            <p:spPr>
              <a:xfrm rot="8528952">
                <a:off x="5737653" y="4025066"/>
                <a:ext cx="1631093" cy="484632"/>
              </a:xfrm>
              <a:prstGeom prst="rightArrow">
                <a:avLst>
                  <a:gd name="adj1" fmla="val 37617"/>
                  <a:gd name="adj2" fmla="val 5000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ndara"/>
                  <a:ea typeface="+mn-ea"/>
                  <a:cs typeface="+mn-cs"/>
                </a:endParaRPr>
              </a:p>
            </p:txBody>
          </p:sp>
        </p:grpSp>
      </p:grpSp>
    </p:spTree>
    <p:extLst>
      <p:ext uri="{BB962C8B-B14F-4D97-AF65-F5344CB8AC3E}">
        <p14:creationId xmlns:p14="http://schemas.microsoft.com/office/powerpoint/2010/main" val="19403401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do we get?</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45" name="Picture 44"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grpSp>
        <p:nvGrpSpPr>
          <p:cNvPr id="9" name="Group 8"/>
          <p:cNvGrpSpPr/>
          <p:nvPr/>
        </p:nvGrpSpPr>
        <p:grpSpPr>
          <a:xfrm>
            <a:off x="466880" y="2421500"/>
            <a:ext cx="8146263" cy="5055582"/>
            <a:chOff x="466880" y="2421500"/>
            <a:chExt cx="8146263" cy="5055582"/>
          </a:xfrm>
        </p:grpSpPr>
        <p:sp>
          <p:nvSpPr>
            <p:cNvPr id="33" name="TextBox 32"/>
            <p:cNvSpPr txBox="1"/>
            <p:nvPr/>
          </p:nvSpPr>
          <p:spPr>
            <a:xfrm>
              <a:off x="7495529" y="5388713"/>
              <a:ext cx="1117614"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around</a:t>
              </a:r>
            </a:p>
          </p:txBody>
        </p:sp>
        <p:grpSp>
          <p:nvGrpSpPr>
            <p:cNvPr id="8" name="Group 7"/>
            <p:cNvGrpSpPr/>
            <p:nvPr/>
          </p:nvGrpSpPr>
          <p:grpSpPr>
            <a:xfrm>
              <a:off x="466880" y="2421500"/>
              <a:ext cx="7881463" cy="5055582"/>
              <a:chOff x="466880" y="2421500"/>
              <a:chExt cx="7881463" cy="5055582"/>
            </a:xfrm>
          </p:grpSpPr>
          <p:grpSp>
            <p:nvGrpSpPr>
              <p:cNvPr id="3" name="Group 2"/>
              <p:cNvGrpSpPr/>
              <p:nvPr/>
            </p:nvGrpSpPr>
            <p:grpSpPr>
              <a:xfrm>
                <a:off x="466880" y="2421500"/>
                <a:ext cx="7881463" cy="5055582"/>
                <a:chOff x="466880" y="2421500"/>
                <a:chExt cx="7881463" cy="5055582"/>
              </a:xfrm>
            </p:grpSpPr>
            <p:grpSp>
              <p:nvGrpSpPr>
                <p:cNvPr id="88" name="Group 87"/>
                <p:cNvGrpSpPr/>
                <p:nvPr/>
              </p:nvGrpSpPr>
              <p:grpSpPr>
                <a:xfrm>
                  <a:off x="466880" y="2421500"/>
                  <a:ext cx="7029585" cy="5055582"/>
                  <a:chOff x="-151326" y="419746"/>
                  <a:chExt cx="7029585" cy="5055582"/>
                </a:xfrm>
              </p:grpSpPr>
              <p:sp>
                <p:nvSpPr>
                  <p:cNvPr id="89" name="Circular Arrow 88"/>
                  <p:cNvSpPr/>
                  <p:nvPr/>
                </p:nvSpPr>
                <p:spPr>
                  <a:xfrm flipH="1">
                    <a:off x="215689" y="560037"/>
                    <a:ext cx="3055825" cy="4884481"/>
                  </a:xfrm>
                  <a:prstGeom prst="circularArrow">
                    <a:avLst>
                      <a:gd name="adj1" fmla="val 805"/>
                      <a:gd name="adj2" fmla="val 714480"/>
                      <a:gd name="adj3" fmla="val 20507759"/>
                      <a:gd name="adj4" fmla="val 11180129"/>
                      <a:gd name="adj5" fmla="val 4067"/>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90" name="TextBox 89"/>
                  <p:cNvSpPr txBox="1"/>
                  <p:nvPr/>
                </p:nvSpPr>
                <p:spPr>
                  <a:xfrm>
                    <a:off x="1400089" y="419746"/>
                    <a:ext cx="707764" cy="369332"/>
                  </a:xfrm>
                  <a:prstGeom prst="rect">
                    <a:avLst/>
                  </a:prstGeom>
                  <a:solidFill>
                    <a:schemeClr val="tx2">
                      <a:lumMod val="1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Candara"/>
                        <a:ea typeface="+mn-ea"/>
                        <a:cs typeface="+mn-cs"/>
                      </a:rPr>
                      <a:t>nsubj</a:t>
                    </a: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91" name="Circular Arrow 90"/>
                  <p:cNvSpPr/>
                  <p:nvPr/>
                </p:nvSpPr>
                <p:spPr>
                  <a:xfrm>
                    <a:off x="3109375" y="590847"/>
                    <a:ext cx="3558682" cy="4884481"/>
                  </a:xfrm>
                  <a:prstGeom prst="circularArrow">
                    <a:avLst>
                      <a:gd name="adj1" fmla="val 805"/>
                      <a:gd name="adj2" fmla="val 714480"/>
                      <a:gd name="adj3" fmla="val 20507759"/>
                      <a:gd name="adj4" fmla="val 11180129"/>
                      <a:gd name="adj5" fmla="val 301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92" name="TextBox 91"/>
                  <p:cNvSpPr txBox="1"/>
                  <p:nvPr/>
                </p:nvSpPr>
                <p:spPr>
                  <a:xfrm flipH="1">
                    <a:off x="4511733" y="437046"/>
                    <a:ext cx="824232" cy="369332"/>
                  </a:xfrm>
                  <a:prstGeom prst="rect">
                    <a:avLst/>
                  </a:prstGeom>
                  <a:solidFill>
                    <a:srgbClr val="1E1C11"/>
                  </a:solidFill>
                  <a:ln>
                    <a:solidFill>
                      <a:srgbClr val="1E1C1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Candara"/>
                        <a:ea typeface="+mn-ea"/>
                        <a:cs typeface="+mn-cs"/>
                      </a:rPr>
                      <a:t>nmod</a:t>
                    </a: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93" name="TextBox 92"/>
                  <p:cNvSpPr txBox="1"/>
                  <p:nvPr/>
                </p:nvSpPr>
                <p:spPr>
                  <a:xfrm>
                    <a:off x="2040434" y="3397583"/>
                    <a:ext cx="84094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must</a:t>
                    </a:r>
                  </a:p>
                </p:txBody>
              </p:sp>
              <p:sp>
                <p:nvSpPr>
                  <p:cNvPr id="94" name="TextBox 93"/>
                  <p:cNvSpPr txBox="1"/>
                  <p:nvPr/>
                </p:nvSpPr>
                <p:spPr>
                  <a:xfrm>
                    <a:off x="2072193" y="2874363"/>
                    <a:ext cx="63075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AUX</a:t>
                    </a:r>
                  </a:p>
                </p:txBody>
              </p:sp>
              <p:sp>
                <p:nvSpPr>
                  <p:cNvPr id="95" name="TextBox 94"/>
                  <p:cNvSpPr txBox="1"/>
                  <p:nvPr/>
                </p:nvSpPr>
                <p:spPr>
                  <a:xfrm>
                    <a:off x="-124302" y="3388407"/>
                    <a:ext cx="681947"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You </a:t>
                    </a:r>
                  </a:p>
                </p:txBody>
              </p:sp>
              <p:sp>
                <p:nvSpPr>
                  <p:cNvPr id="96" name="TextBox 95"/>
                  <p:cNvSpPr txBox="1"/>
                  <p:nvPr/>
                </p:nvSpPr>
                <p:spPr>
                  <a:xfrm>
                    <a:off x="-151326" y="2860853"/>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97" name="TextBox 96"/>
                  <p:cNvSpPr txBox="1"/>
                  <p:nvPr/>
                </p:nvSpPr>
                <p:spPr>
                  <a:xfrm>
                    <a:off x="2843745" y="3401747"/>
                    <a:ext cx="67533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feel</a:t>
                    </a:r>
                  </a:p>
                </p:txBody>
              </p:sp>
              <p:sp>
                <p:nvSpPr>
                  <p:cNvPr id="98" name="TextBox 97"/>
                  <p:cNvSpPr txBox="1"/>
                  <p:nvPr/>
                </p:nvSpPr>
                <p:spPr>
                  <a:xfrm>
                    <a:off x="2806156" y="2870988"/>
                    <a:ext cx="73419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VERB</a:t>
                    </a:r>
                  </a:p>
                </p:txBody>
              </p:sp>
              <p:sp>
                <p:nvSpPr>
                  <p:cNvPr id="101" name="TextBox 100"/>
                  <p:cNvSpPr txBox="1"/>
                  <p:nvPr/>
                </p:nvSpPr>
                <p:spPr>
                  <a:xfrm>
                    <a:off x="6123716" y="3368626"/>
                    <a:ext cx="66451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you </a:t>
                    </a:r>
                  </a:p>
                </p:txBody>
              </p:sp>
              <p:sp>
                <p:nvSpPr>
                  <p:cNvPr id="102" name="TextBox 101"/>
                  <p:cNvSpPr txBox="1"/>
                  <p:nvPr/>
                </p:nvSpPr>
                <p:spPr>
                  <a:xfrm>
                    <a:off x="6086456" y="2843968"/>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105" name="Circular Arrow 104"/>
                  <p:cNvSpPr/>
                  <p:nvPr/>
                </p:nvSpPr>
                <p:spPr>
                  <a:xfrm flipH="1">
                    <a:off x="2258156" y="2170240"/>
                    <a:ext cx="797174" cy="1381225"/>
                  </a:xfrm>
                  <a:prstGeom prst="circularArrow">
                    <a:avLst>
                      <a:gd name="adj1" fmla="val 4016"/>
                      <a:gd name="adj2" fmla="val 714480"/>
                      <a:gd name="adj3" fmla="val 20716026"/>
                      <a:gd name="adj4" fmla="val 11180129"/>
                      <a:gd name="adj5" fmla="val 1505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06" name="TextBox 105"/>
                  <p:cNvSpPr txBox="1"/>
                  <p:nvPr/>
                </p:nvSpPr>
                <p:spPr>
                  <a:xfrm>
                    <a:off x="2379775" y="2170240"/>
                    <a:ext cx="528626"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aux</a:t>
                    </a:r>
                  </a:p>
                </p:txBody>
              </p:sp>
              <p:sp>
                <p:nvSpPr>
                  <p:cNvPr id="107" name="TextBox 106"/>
                  <p:cNvSpPr txBox="1"/>
                  <p:nvPr/>
                </p:nvSpPr>
                <p:spPr>
                  <a:xfrm>
                    <a:off x="586535" y="3392197"/>
                    <a:ext cx="619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the</a:t>
                    </a:r>
                  </a:p>
                </p:txBody>
              </p:sp>
              <p:sp>
                <p:nvSpPr>
                  <p:cNvPr id="108" name="TextBox 107"/>
                  <p:cNvSpPr txBox="1"/>
                  <p:nvPr/>
                </p:nvSpPr>
                <p:spPr>
                  <a:xfrm>
                    <a:off x="627737" y="2868572"/>
                    <a:ext cx="59503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DET</a:t>
                    </a:r>
                  </a:p>
                </p:txBody>
              </p:sp>
              <p:sp>
                <p:nvSpPr>
                  <p:cNvPr id="109" name="TextBox 108"/>
                  <p:cNvSpPr txBox="1"/>
                  <p:nvPr/>
                </p:nvSpPr>
                <p:spPr>
                  <a:xfrm>
                    <a:off x="1155831" y="3402396"/>
                    <a:ext cx="9132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Force</a:t>
                    </a:r>
                  </a:p>
                </p:txBody>
              </p:sp>
              <p:sp>
                <p:nvSpPr>
                  <p:cNvPr id="110" name="TextBox 109"/>
                  <p:cNvSpPr txBox="1"/>
                  <p:nvPr/>
                </p:nvSpPr>
                <p:spPr>
                  <a:xfrm>
                    <a:off x="1155831" y="2875257"/>
                    <a:ext cx="92430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PROPN</a:t>
                    </a:r>
                  </a:p>
                </p:txBody>
              </p:sp>
              <p:sp>
                <p:nvSpPr>
                  <p:cNvPr id="111" name="Circular Arrow 110"/>
                  <p:cNvSpPr/>
                  <p:nvPr/>
                </p:nvSpPr>
                <p:spPr>
                  <a:xfrm flipH="1">
                    <a:off x="798887" y="2147010"/>
                    <a:ext cx="868556" cy="1381225"/>
                  </a:xfrm>
                  <a:prstGeom prst="circularArrow">
                    <a:avLst>
                      <a:gd name="adj1" fmla="val 3806"/>
                      <a:gd name="adj2" fmla="val 714480"/>
                      <a:gd name="adj3" fmla="val 20696566"/>
                      <a:gd name="adj4" fmla="val 11180129"/>
                      <a:gd name="adj5" fmla="val 13452"/>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12" name="TextBox 111"/>
                  <p:cNvSpPr txBox="1"/>
                  <p:nvPr/>
                </p:nvSpPr>
                <p:spPr>
                  <a:xfrm>
                    <a:off x="838847" y="2042217"/>
                    <a:ext cx="788060"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charset="0"/>
                        <a:ea typeface="ＭＳ Ｐゴシック" charset="0"/>
                      </a:rPr>
                      <a:t>det</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119" name="Circular Arrow 118"/>
                  <p:cNvSpPr/>
                  <p:nvPr/>
                </p:nvSpPr>
                <p:spPr>
                  <a:xfrm flipH="1">
                    <a:off x="1668868" y="1722562"/>
                    <a:ext cx="1413483" cy="2303409"/>
                  </a:xfrm>
                  <a:prstGeom prst="circularArrow">
                    <a:avLst>
                      <a:gd name="adj1" fmla="val 1615"/>
                      <a:gd name="adj2" fmla="val 714480"/>
                      <a:gd name="adj3" fmla="val 20546635"/>
                      <a:gd name="adj4" fmla="val 10974073"/>
                      <a:gd name="adj5" fmla="val 2970"/>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20" name="TextBox 119"/>
                  <p:cNvSpPr txBox="1"/>
                  <p:nvPr/>
                </p:nvSpPr>
                <p:spPr>
                  <a:xfrm>
                    <a:off x="2013269" y="1635922"/>
                    <a:ext cx="735891"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charset="0"/>
                        <a:ea typeface="ＭＳ Ｐゴシック" charset="0"/>
                      </a:rPr>
                      <a:t>dobj</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sp>
              <p:nvSpPr>
                <p:cNvPr id="34" name="TextBox 33"/>
                <p:cNvSpPr txBox="1"/>
                <p:nvPr/>
              </p:nvSpPr>
              <p:spPr>
                <a:xfrm>
                  <a:off x="7724980" y="4867356"/>
                  <a:ext cx="62336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ADP</a:t>
                  </a:r>
                </a:p>
              </p:txBody>
            </p:sp>
          </p:grpSp>
          <p:sp>
            <p:nvSpPr>
              <p:cNvPr id="35" name="Circular Arrow 34"/>
              <p:cNvSpPr/>
              <p:nvPr/>
            </p:nvSpPr>
            <p:spPr>
              <a:xfrm>
                <a:off x="7195149" y="3896539"/>
                <a:ext cx="1031810" cy="1952405"/>
              </a:xfrm>
              <a:prstGeom prst="circularArrow">
                <a:avLst>
                  <a:gd name="adj1" fmla="val 3568"/>
                  <a:gd name="adj2" fmla="val 714480"/>
                  <a:gd name="adj3" fmla="val 20928676"/>
                  <a:gd name="adj4" fmla="val 11180129"/>
                  <a:gd name="adj5" fmla="val 11029"/>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sp>
          <p:nvSpPr>
            <p:cNvPr id="36" name="TextBox 35"/>
            <p:cNvSpPr txBox="1"/>
            <p:nvPr/>
          </p:nvSpPr>
          <p:spPr>
            <a:xfrm flipH="1">
              <a:off x="7406262" y="3895463"/>
              <a:ext cx="607184"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case</a:t>
              </a:r>
            </a:p>
          </p:txBody>
        </p:sp>
      </p:grpSp>
      <p:sp>
        <p:nvSpPr>
          <p:cNvPr id="43" name="Content Placeholder 2"/>
          <p:cNvSpPr>
            <a:spLocks noGrp="1"/>
          </p:cNvSpPr>
          <p:nvPr>
            <p:ph idx="1"/>
          </p:nvPr>
        </p:nvSpPr>
        <p:spPr>
          <a:xfrm>
            <a:off x="457200" y="1600200"/>
            <a:ext cx="8686800" cy="4525963"/>
          </a:xfrm>
        </p:spPr>
        <p:txBody>
          <a:bodyPr>
            <a:normAutofit fontScale="92500" lnSpcReduction="10000"/>
          </a:bodyPr>
          <a:lstStyle/>
          <a:p>
            <a:r>
              <a:rPr lang="en-US" dirty="0"/>
              <a:t>New treebank: </a:t>
            </a:r>
            <a:r>
              <a:rPr lang="en-US" dirty="0">
                <a:solidFill>
                  <a:srgbClr val="558ED5"/>
                </a:solidFill>
              </a:rPr>
              <a:t>English</a:t>
            </a:r>
            <a:r>
              <a:rPr lang="en-US" dirty="0"/>
              <a:t>[</a:t>
            </a:r>
            <a:r>
              <a:rPr lang="en-US" dirty="0">
                <a:solidFill>
                  <a:srgbClr val="FF0000"/>
                </a:solidFill>
              </a:rPr>
              <a:t>Hindi/V</a:t>
            </a:r>
            <a:r>
              <a:rPr lang="en-US" dirty="0"/>
              <a:t>, </a:t>
            </a:r>
            <a:r>
              <a:rPr lang="en-US" dirty="0">
                <a:solidFill>
                  <a:srgbClr val="FFFF00"/>
                </a:solidFill>
              </a:rPr>
              <a:t>Japanese/N</a:t>
            </a:r>
            <a:r>
              <a:rPr lang="en-US" dirty="0"/>
              <a:t>]</a:t>
            </a:r>
          </a:p>
          <a:p>
            <a:endParaRPr lang="en-US" dirty="0"/>
          </a:p>
          <a:p>
            <a:r>
              <a:rPr lang="en-US" dirty="0"/>
              <a:t>Start from 37 earthly treebanks from UD v1.2</a:t>
            </a:r>
          </a:p>
          <a:p>
            <a:pPr lvl="1"/>
            <a:r>
              <a:rPr lang="en-US" dirty="0"/>
              <a:t>Thanks to the Universal Dependencies project</a:t>
            </a:r>
          </a:p>
          <a:p>
            <a:endParaRPr lang="en-US" dirty="0"/>
          </a:p>
          <a:p>
            <a:r>
              <a:rPr lang="en-US" dirty="0"/>
              <a:t>Mix and match: </a:t>
            </a:r>
            <a:r>
              <a:rPr lang="en-US" dirty="0">
                <a:solidFill>
                  <a:srgbClr val="558ED5"/>
                </a:solidFill>
              </a:rPr>
              <a:t>Lang1</a:t>
            </a:r>
            <a:r>
              <a:rPr lang="en-US" dirty="0"/>
              <a:t>[</a:t>
            </a:r>
            <a:r>
              <a:rPr lang="en-US" dirty="0">
                <a:solidFill>
                  <a:srgbClr val="FF0000"/>
                </a:solidFill>
              </a:rPr>
              <a:t>Lang3/V</a:t>
            </a:r>
            <a:r>
              <a:rPr lang="en-US" dirty="0"/>
              <a:t>, </a:t>
            </a:r>
            <a:r>
              <a:rPr lang="en-US" dirty="0">
                <a:solidFill>
                  <a:srgbClr val="FFFF00"/>
                </a:solidFill>
              </a:rPr>
              <a:t>Lang2/N</a:t>
            </a:r>
            <a:r>
              <a:rPr lang="en-US" dirty="0"/>
              <a:t>]</a:t>
            </a:r>
          </a:p>
          <a:p>
            <a:pPr lvl="1"/>
            <a:r>
              <a:rPr lang="en-US" dirty="0">
                <a:sym typeface="Wingdings" panose="05000000000000000000" pitchFamily="2" charset="2"/>
              </a:rPr>
              <a:t>Yields a</a:t>
            </a:r>
            <a:r>
              <a:rPr lang="en-US" dirty="0"/>
              <a:t>bout 37</a:t>
            </a:r>
            <a:r>
              <a:rPr lang="en-US" baseline="30000" dirty="0"/>
              <a:t>3</a:t>
            </a:r>
            <a:r>
              <a:rPr lang="en-US" dirty="0"/>
              <a:t> ≈ 50,000 extraterrestrial treebanks</a:t>
            </a:r>
          </a:p>
          <a:p>
            <a:pPr lvl="1"/>
            <a:r>
              <a:rPr lang="en-US" dirty="0"/>
              <a:t>“Galactic Dependencies” treebanks</a:t>
            </a:r>
          </a:p>
          <a:p>
            <a:pPr lvl="1"/>
            <a:r>
              <a:rPr lang="en-US" dirty="0"/>
              <a:t>Still in Universal Dependencies Format</a:t>
            </a:r>
          </a:p>
          <a:p>
            <a:endParaRPr lang="en-US" dirty="0"/>
          </a:p>
        </p:txBody>
      </p:sp>
    </p:spTree>
    <p:extLst>
      <p:ext uri="{BB962C8B-B14F-4D97-AF65-F5344CB8AC3E}">
        <p14:creationId xmlns:p14="http://schemas.microsoft.com/office/powerpoint/2010/main" val="4666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ontent Placeholder 5">
            <a:extLst>
              <a:ext uri="{FF2B5EF4-FFF2-40B4-BE49-F238E27FC236}">
                <a16:creationId xmlns:a16="http://schemas.microsoft.com/office/drawing/2014/main" id="{F90880A2-89AD-43A6-BDB5-DF7B8B126B44}"/>
              </a:ext>
            </a:extLst>
          </p:cNvPr>
          <p:cNvSpPr txBox="1">
            <a:spLocks/>
          </p:cNvSpPr>
          <p:nvPr/>
        </p:nvSpPr>
        <p:spPr bwMode="auto">
          <a:xfrm>
            <a:off x="457200" y="1143000"/>
            <a:ext cx="8534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r>
              <a:rPr lang="en-US" u="sng" kern="0" dirty="0"/>
              <a:t>Assume</a:t>
            </a:r>
            <a:r>
              <a:rPr lang="en-US" kern="0" dirty="0"/>
              <a:t> something about p(</a:t>
            </a:r>
            <a:r>
              <a:rPr lang="en-US" kern="0" dirty="0">
                <a:solidFill>
                  <a:srgbClr val="FF0000"/>
                </a:solidFill>
              </a:rPr>
              <a:t>x</a:t>
            </a:r>
            <a:r>
              <a:rPr lang="en-US" kern="0" dirty="0"/>
              <a:t>, </a:t>
            </a:r>
            <a:r>
              <a:rPr lang="en-US" kern="0" dirty="0">
                <a:solidFill>
                  <a:srgbClr val="0070C0"/>
                </a:solidFill>
              </a:rPr>
              <a:t>y</a:t>
            </a:r>
            <a:r>
              <a:rPr lang="en-US" kern="0" dirty="0"/>
              <a:t>,</a:t>
            </a:r>
            <a:r>
              <a:rPr lang="en-US" kern="0" dirty="0">
                <a:solidFill>
                  <a:srgbClr val="0070C0"/>
                </a:solidFill>
              </a:rPr>
              <a:t> </a:t>
            </a:r>
            <a:r>
              <a:rPr lang="el-GR" kern="0" dirty="0">
                <a:solidFill>
                  <a:schemeClr val="accent1"/>
                </a:solidFill>
              </a:rPr>
              <a:t>θ</a:t>
            </a:r>
            <a:r>
              <a:rPr lang="en-US" kern="0" dirty="0"/>
              <a:t>)</a:t>
            </a:r>
          </a:p>
          <a:p>
            <a:r>
              <a:rPr lang="en-US" kern="0" dirty="0"/>
              <a:t>This defines p(</a:t>
            </a:r>
            <a:r>
              <a:rPr lang="en-US" kern="0" dirty="0">
                <a:solidFill>
                  <a:srgbClr val="0070C0"/>
                </a:solidFill>
              </a:rPr>
              <a:t>y</a:t>
            </a:r>
            <a:r>
              <a:rPr lang="en-US" kern="0" dirty="0"/>
              <a:t>,</a:t>
            </a:r>
            <a:r>
              <a:rPr lang="en-US" kern="0" dirty="0">
                <a:solidFill>
                  <a:srgbClr val="0070C0"/>
                </a:solidFill>
              </a:rPr>
              <a:t> </a:t>
            </a:r>
            <a:r>
              <a:rPr lang="el-GR" kern="0" dirty="0">
                <a:solidFill>
                  <a:schemeClr val="accent1"/>
                </a:solidFill>
              </a:rPr>
              <a:t>θ</a:t>
            </a:r>
            <a:r>
              <a:rPr lang="en-US" kern="0" dirty="0">
                <a:solidFill>
                  <a:schemeClr val="accent1"/>
                </a:solidFill>
              </a:rPr>
              <a:t> </a:t>
            </a:r>
            <a:r>
              <a:rPr lang="en-US" kern="0" dirty="0"/>
              <a:t>| </a:t>
            </a:r>
            <a:r>
              <a:rPr lang="en-US" kern="0" dirty="0">
                <a:solidFill>
                  <a:srgbClr val="FF0000"/>
                </a:solidFill>
              </a:rPr>
              <a:t>x</a:t>
            </a:r>
            <a:r>
              <a:rPr lang="en-US" kern="0" dirty="0"/>
              <a:t>) … so guess </a:t>
            </a:r>
            <a:r>
              <a:rPr lang="en-US" kern="0" dirty="0">
                <a:solidFill>
                  <a:srgbClr val="0070C0"/>
                </a:solidFill>
              </a:rPr>
              <a:t>y</a:t>
            </a:r>
            <a:r>
              <a:rPr lang="en-US" kern="0" dirty="0"/>
              <a:t>,</a:t>
            </a:r>
            <a:r>
              <a:rPr lang="en-US" kern="0" dirty="0">
                <a:solidFill>
                  <a:srgbClr val="0070C0"/>
                </a:solidFill>
              </a:rPr>
              <a:t> </a:t>
            </a:r>
            <a:r>
              <a:rPr lang="el-GR" kern="0" dirty="0">
                <a:solidFill>
                  <a:schemeClr val="accent1"/>
                </a:solidFill>
              </a:rPr>
              <a:t>θ</a:t>
            </a:r>
            <a:r>
              <a:rPr lang="en-US" kern="0" dirty="0">
                <a:solidFill>
                  <a:schemeClr val="accent1"/>
                </a:solidFill>
              </a:rPr>
              <a:t> </a:t>
            </a:r>
            <a:r>
              <a:rPr lang="en-US" kern="0" dirty="0"/>
              <a:t>given </a:t>
            </a:r>
            <a:r>
              <a:rPr lang="en-US" kern="0" dirty="0">
                <a:solidFill>
                  <a:srgbClr val="FF0000"/>
                </a:solidFill>
              </a:rPr>
              <a:t>x</a:t>
            </a:r>
            <a:endParaRPr lang="en-US" kern="0" dirty="0"/>
          </a:p>
          <a:p>
            <a:pPr lvl="1"/>
            <a:r>
              <a:rPr lang="el-GR" kern="0" dirty="0">
                <a:solidFill>
                  <a:schemeClr val="accent1"/>
                </a:solidFill>
              </a:rPr>
              <a:t>θ</a:t>
            </a:r>
            <a:r>
              <a:rPr lang="en-US" kern="0" dirty="0">
                <a:solidFill>
                  <a:schemeClr val="accent1"/>
                </a:solidFill>
              </a:rPr>
              <a:t> </a:t>
            </a:r>
            <a:r>
              <a:rPr lang="en-US" kern="0" dirty="0"/>
              <a:t>= grammatical principles of the language</a:t>
            </a:r>
          </a:p>
          <a:p>
            <a:pPr lvl="1"/>
            <a:r>
              <a:rPr lang="en-US" kern="0" dirty="0">
                <a:solidFill>
                  <a:srgbClr val="FF0000"/>
                </a:solidFill>
              </a:rPr>
              <a:t>x</a:t>
            </a:r>
            <a:r>
              <a:rPr lang="en-US" kern="0" dirty="0"/>
              <a:t> = observed data from the language, e.g., corpus</a:t>
            </a:r>
          </a:p>
          <a:p>
            <a:pPr lvl="1"/>
            <a:r>
              <a:rPr lang="en-US" kern="0" dirty="0">
                <a:solidFill>
                  <a:srgbClr val="0070C0"/>
                </a:solidFill>
              </a:rPr>
              <a:t>y</a:t>
            </a:r>
            <a:r>
              <a:rPr lang="en-US" kern="0" dirty="0"/>
              <a:t> = latent analysis of </a:t>
            </a:r>
            <a:r>
              <a:rPr lang="en-US" kern="0" dirty="0">
                <a:solidFill>
                  <a:srgbClr val="FF0000"/>
                </a:solidFill>
              </a:rPr>
              <a:t>x</a:t>
            </a:r>
            <a:r>
              <a:rPr lang="en-US" kern="0" dirty="0"/>
              <a:t>, e.g., trees, underlying forms</a:t>
            </a:r>
          </a:p>
          <a:p>
            <a:endParaRPr lang="en-US" kern="0" dirty="0"/>
          </a:p>
        </p:txBody>
      </p:sp>
      <p:sp>
        <p:nvSpPr>
          <p:cNvPr id="2" name="Title 1">
            <a:extLst>
              <a:ext uri="{FF2B5EF4-FFF2-40B4-BE49-F238E27FC236}">
                <a16:creationId xmlns:a16="http://schemas.microsoft.com/office/drawing/2014/main" id="{613CDCAA-9E99-4E69-8331-635DC10F709C}"/>
              </a:ext>
            </a:extLst>
          </p:cNvPr>
          <p:cNvSpPr>
            <a:spLocks noGrp="1"/>
          </p:cNvSpPr>
          <p:nvPr>
            <p:ph type="title"/>
          </p:nvPr>
        </p:nvSpPr>
        <p:spPr>
          <a:xfrm>
            <a:off x="457200" y="277813"/>
            <a:ext cx="8686800" cy="1139825"/>
          </a:xfrm>
        </p:spPr>
        <p:txBody>
          <a:bodyPr/>
          <a:lstStyle/>
          <a:p>
            <a:r>
              <a:rPr lang="en-US" dirty="0"/>
              <a:t>How can we recover linguists’ structure?</a:t>
            </a:r>
          </a:p>
        </p:txBody>
      </p:sp>
      <p:sp>
        <p:nvSpPr>
          <p:cNvPr id="4" name="Slide Number Placeholder 3">
            <a:extLst>
              <a:ext uri="{FF2B5EF4-FFF2-40B4-BE49-F238E27FC236}">
                <a16:creationId xmlns:a16="http://schemas.microsoft.com/office/drawing/2014/main" id="{14A190C0-1436-48A4-9920-47A65C25BA5B}"/>
              </a:ext>
            </a:extLst>
          </p:cNvPr>
          <p:cNvSpPr>
            <a:spLocks noGrp="1"/>
          </p:cNvSpPr>
          <p:nvPr>
            <p:ph type="sldNum" sz="quarter" idx="11"/>
          </p:nvPr>
        </p:nvSpPr>
        <p:spPr/>
        <p:txBody>
          <a:bodyPr/>
          <a:lstStyle/>
          <a:p>
            <a:fld id="{45E6479D-61A4-4A1E-8A5C-E0AD0600EC22}" type="slidenum">
              <a:rPr lang="en-US" altLang="en-US" smtClean="0">
                <a:solidFill>
                  <a:srgbClr val="000000"/>
                </a:solidFill>
              </a:rPr>
              <a:pPr/>
              <a:t>6</a:t>
            </a:fld>
            <a:endParaRPr lang="en-US" altLang="en-US">
              <a:solidFill>
                <a:srgbClr val="000000"/>
              </a:solidFill>
            </a:endParaRPr>
          </a:p>
        </p:txBody>
      </p:sp>
      <p:sp>
        <p:nvSpPr>
          <p:cNvPr id="123" name="Rectangle 122">
            <a:extLst>
              <a:ext uri="{FF2B5EF4-FFF2-40B4-BE49-F238E27FC236}">
                <a16:creationId xmlns:a16="http://schemas.microsoft.com/office/drawing/2014/main" id="{1FB189E7-531A-47B9-9520-C989932AC157}"/>
              </a:ext>
            </a:extLst>
          </p:cNvPr>
          <p:cNvSpPr/>
          <p:nvPr/>
        </p:nvSpPr>
        <p:spPr>
          <a:xfrm>
            <a:off x="685800" y="5558135"/>
            <a:ext cx="8305800" cy="461665"/>
          </a:xfrm>
          <a:prstGeom prst="rect">
            <a:avLst/>
          </a:prstGeom>
        </p:spPr>
        <p:txBody>
          <a:bodyPr wrap="square">
            <a:spAutoFit/>
          </a:bodyPr>
          <a:lstStyle/>
          <a:p>
            <a:pPr lvl="0" algn="l">
              <a:buClr>
                <a:srgbClr val="CC9900"/>
              </a:buClr>
            </a:pPr>
            <a:r>
              <a:rPr lang="en-US" sz="2400" b="1" kern="0" dirty="0">
                <a:solidFill>
                  <a:srgbClr val="FF0000"/>
                </a:solidFill>
                <a:latin typeface="Courier New" panose="02070309020205020404" pitchFamily="49" charset="0"/>
                <a:cs typeface="Courier New" panose="02070309020205020404" pitchFamily="49" charset="0"/>
              </a:rPr>
              <a:t>the chief ’s resign -</a:t>
            </a:r>
            <a:r>
              <a:rPr lang="en-US" sz="2400" b="1" kern="0" dirty="0" err="1">
                <a:solidFill>
                  <a:srgbClr val="FF0000"/>
                </a:solidFill>
                <a:latin typeface="Courier New" panose="02070309020205020404" pitchFamily="49" charset="0"/>
                <a:cs typeface="Courier New" panose="02070309020205020404" pitchFamily="49" charset="0"/>
              </a:rPr>
              <a:t>ation</a:t>
            </a:r>
            <a:r>
              <a:rPr lang="en-US" sz="2400" b="1" kern="0" dirty="0">
                <a:solidFill>
                  <a:srgbClr val="FF0000"/>
                </a:solidFill>
                <a:latin typeface="Courier New" panose="02070309020205020404" pitchFamily="49" charset="0"/>
                <a:cs typeface="Courier New" panose="02070309020205020404" pitchFamily="49" charset="0"/>
              </a:rPr>
              <a:t> was surprise -</a:t>
            </a:r>
            <a:r>
              <a:rPr lang="en-US" sz="2400" b="1" kern="0" dirty="0" err="1">
                <a:solidFill>
                  <a:srgbClr val="FF0000"/>
                </a:solidFill>
                <a:latin typeface="Courier New" panose="02070309020205020404" pitchFamily="49" charset="0"/>
                <a:cs typeface="Courier New" panose="02070309020205020404" pitchFamily="49" charset="0"/>
              </a:rPr>
              <a:t>ing</a:t>
            </a:r>
            <a:endParaRPr lang="en-US" sz="3000" b="1" kern="0" dirty="0">
              <a:solidFill>
                <a:srgbClr val="FF0000"/>
              </a:solidFill>
              <a:latin typeface="Arial"/>
              <a:cs typeface="Arial"/>
            </a:endParaRPr>
          </a:p>
        </p:txBody>
      </p:sp>
      <p:sp>
        <p:nvSpPr>
          <p:cNvPr id="200" name="Rectangle 199">
            <a:extLst>
              <a:ext uri="{FF2B5EF4-FFF2-40B4-BE49-F238E27FC236}">
                <a16:creationId xmlns:a16="http://schemas.microsoft.com/office/drawing/2014/main" id="{76224B33-C031-4AAA-A950-7545D05D262A}"/>
              </a:ext>
            </a:extLst>
          </p:cNvPr>
          <p:cNvSpPr/>
          <p:nvPr/>
        </p:nvSpPr>
        <p:spPr>
          <a:xfrm>
            <a:off x="1524000" y="5162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NOUN</a:t>
            </a:r>
            <a:endParaRPr lang="en-US" sz="1800" dirty="0">
              <a:solidFill>
                <a:srgbClr val="0070C0"/>
              </a:solidFill>
            </a:endParaRPr>
          </a:p>
        </p:txBody>
      </p:sp>
      <p:sp>
        <p:nvSpPr>
          <p:cNvPr id="201" name="Rectangle 200">
            <a:extLst>
              <a:ext uri="{FF2B5EF4-FFF2-40B4-BE49-F238E27FC236}">
                <a16:creationId xmlns:a16="http://schemas.microsoft.com/office/drawing/2014/main" id="{01C40E85-0095-4F11-BEE9-781DEACE3482}"/>
              </a:ext>
            </a:extLst>
          </p:cNvPr>
          <p:cNvSpPr/>
          <p:nvPr/>
        </p:nvSpPr>
        <p:spPr>
          <a:xfrm>
            <a:off x="3314581" y="5162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VERB</a:t>
            </a:r>
            <a:endParaRPr lang="en-US" sz="1800" dirty="0">
              <a:solidFill>
                <a:srgbClr val="0070C0"/>
              </a:solidFill>
            </a:endParaRPr>
          </a:p>
        </p:txBody>
      </p:sp>
      <p:sp>
        <p:nvSpPr>
          <p:cNvPr id="204" name="Rectangle 203">
            <a:extLst>
              <a:ext uri="{FF2B5EF4-FFF2-40B4-BE49-F238E27FC236}">
                <a16:creationId xmlns:a16="http://schemas.microsoft.com/office/drawing/2014/main" id="{AFE2189D-9DBC-4D9D-9396-D7C2C58239A6}"/>
              </a:ext>
            </a:extLst>
          </p:cNvPr>
          <p:cNvSpPr/>
          <p:nvPr/>
        </p:nvSpPr>
        <p:spPr>
          <a:xfrm>
            <a:off x="6758866" y="5162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VERB</a:t>
            </a:r>
            <a:endParaRPr lang="en-US" sz="1800" dirty="0">
              <a:solidFill>
                <a:srgbClr val="0070C0"/>
              </a:solidFill>
            </a:endParaRPr>
          </a:p>
        </p:txBody>
      </p:sp>
      <p:grpSp>
        <p:nvGrpSpPr>
          <p:cNvPr id="234" name="Group 233">
            <a:extLst>
              <a:ext uri="{FF2B5EF4-FFF2-40B4-BE49-F238E27FC236}">
                <a16:creationId xmlns:a16="http://schemas.microsoft.com/office/drawing/2014/main" id="{18218264-8DF2-4233-8D25-3B05A5E05319}"/>
              </a:ext>
            </a:extLst>
          </p:cNvPr>
          <p:cNvGrpSpPr/>
          <p:nvPr/>
        </p:nvGrpSpPr>
        <p:grpSpPr>
          <a:xfrm>
            <a:off x="755783" y="4533780"/>
            <a:ext cx="1153699" cy="1024355"/>
            <a:chOff x="755783" y="4400490"/>
            <a:chExt cx="1153699" cy="1024355"/>
          </a:xfrm>
        </p:grpSpPr>
        <p:sp>
          <p:nvSpPr>
            <p:cNvPr id="199" name="Rectangle 198">
              <a:extLst>
                <a:ext uri="{FF2B5EF4-FFF2-40B4-BE49-F238E27FC236}">
                  <a16:creationId xmlns:a16="http://schemas.microsoft.com/office/drawing/2014/main" id="{4DEC306D-D49C-48F1-89E2-0D227BABA5AA}"/>
                </a:ext>
              </a:extLst>
            </p:cNvPr>
            <p:cNvSpPr/>
            <p:nvPr/>
          </p:nvSpPr>
          <p:spPr>
            <a:xfrm>
              <a:off x="755783" y="5024735"/>
              <a:ext cx="646331"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DET</a:t>
              </a:r>
              <a:endParaRPr lang="en-US" sz="1800" dirty="0">
                <a:solidFill>
                  <a:srgbClr val="0070C0"/>
                </a:solidFill>
              </a:endParaRPr>
            </a:p>
          </p:txBody>
        </p:sp>
        <p:grpSp>
          <p:nvGrpSpPr>
            <p:cNvPr id="233" name="Group 232">
              <a:extLst>
                <a:ext uri="{FF2B5EF4-FFF2-40B4-BE49-F238E27FC236}">
                  <a16:creationId xmlns:a16="http://schemas.microsoft.com/office/drawing/2014/main" id="{993CF306-F799-4906-B3D1-934E9F7EB006}"/>
                </a:ext>
              </a:extLst>
            </p:cNvPr>
            <p:cNvGrpSpPr/>
            <p:nvPr/>
          </p:nvGrpSpPr>
          <p:grpSpPr>
            <a:xfrm>
              <a:off x="1116106" y="4400490"/>
              <a:ext cx="793376" cy="660086"/>
              <a:chOff x="1116106" y="4400490"/>
              <a:chExt cx="793376" cy="660086"/>
            </a:xfrm>
          </p:grpSpPr>
          <p:sp>
            <p:nvSpPr>
              <p:cNvPr id="208" name="Freeform: Shape 207">
                <a:extLst>
                  <a:ext uri="{FF2B5EF4-FFF2-40B4-BE49-F238E27FC236}">
                    <a16:creationId xmlns:a16="http://schemas.microsoft.com/office/drawing/2014/main" id="{CAACB837-30A9-4C9C-939F-59A3778CA223}"/>
                  </a:ext>
                </a:extLst>
              </p:cNvPr>
              <p:cNvSpPr/>
              <p:nvPr/>
            </p:nvSpPr>
            <p:spPr>
              <a:xfrm>
                <a:off x="1116106" y="4750178"/>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09" name="Rectangle 208">
                <a:extLst>
                  <a:ext uri="{FF2B5EF4-FFF2-40B4-BE49-F238E27FC236}">
                    <a16:creationId xmlns:a16="http://schemas.microsoft.com/office/drawing/2014/main" id="{0386A7B8-452D-4ACF-B486-3BCB591BB3E8}"/>
                  </a:ext>
                </a:extLst>
              </p:cNvPr>
              <p:cNvSpPr/>
              <p:nvPr/>
            </p:nvSpPr>
            <p:spPr>
              <a:xfrm>
                <a:off x="1219200" y="4400490"/>
                <a:ext cx="646331" cy="400110"/>
              </a:xfrm>
              <a:prstGeom prst="rect">
                <a:avLst/>
              </a:prstGeom>
            </p:spPr>
            <p:txBody>
              <a:bodyPr wrap="none">
                <a:spAutoFit/>
              </a:bodyPr>
              <a:lstStyle/>
              <a:p>
                <a:r>
                  <a:rPr lang="en-US" b="1" kern="0" dirty="0" err="1">
                    <a:solidFill>
                      <a:srgbClr val="0070C0"/>
                    </a:solidFill>
                    <a:latin typeface="Courier New" panose="02070309020205020404" pitchFamily="49" charset="0"/>
                    <a:cs typeface="Courier New" panose="02070309020205020404" pitchFamily="49" charset="0"/>
                  </a:rPr>
                  <a:t>det</a:t>
                </a:r>
                <a:endParaRPr lang="en-US" sz="1800" dirty="0">
                  <a:solidFill>
                    <a:srgbClr val="0070C0"/>
                  </a:solidFill>
                </a:endParaRPr>
              </a:p>
            </p:txBody>
          </p:sp>
        </p:grpSp>
      </p:grpSp>
      <p:grpSp>
        <p:nvGrpSpPr>
          <p:cNvPr id="232" name="Group 231">
            <a:extLst>
              <a:ext uri="{FF2B5EF4-FFF2-40B4-BE49-F238E27FC236}">
                <a16:creationId xmlns:a16="http://schemas.microsoft.com/office/drawing/2014/main" id="{69FF39E2-3DF1-48EF-9FE4-1C992E5817D5}"/>
              </a:ext>
            </a:extLst>
          </p:cNvPr>
          <p:cNvGrpSpPr/>
          <p:nvPr/>
        </p:nvGrpSpPr>
        <p:grpSpPr>
          <a:xfrm>
            <a:off x="2030506" y="4076580"/>
            <a:ext cx="1658470" cy="1091508"/>
            <a:chOff x="2030506" y="3943290"/>
            <a:chExt cx="1658470" cy="1091508"/>
          </a:xfrm>
        </p:grpSpPr>
        <p:sp>
          <p:nvSpPr>
            <p:cNvPr id="210" name="Freeform: Shape 209">
              <a:extLst>
                <a:ext uri="{FF2B5EF4-FFF2-40B4-BE49-F238E27FC236}">
                  <a16:creationId xmlns:a16="http://schemas.microsoft.com/office/drawing/2014/main" id="{D651B8D8-9ECF-4243-98AC-8E00B081CCFD}"/>
                </a:ext>
              </a:extLst>
            </p:cNvPr>
            <p:cNvSpPr/>
            <p:nvPr/>
          </p:nvSpPr>
          <p:spPr>
            <a:xfrm>
              <a:off x="2030506" y="4225291"/>
              <a:ext cx="1658470" cy="809507"/>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11" name="Rectangle 210">
              <a:extLst>
                <a:ext uri="{FF2B5EF4-FFF2-40B4-BE49-F238E27FC236}">
                  <a16:creationId xmlns:a16="http://schemas.microsoft.com/office/drawing/2014/main" id="{D03896E3-A459-41E7-962B-67ADBAEFF64A}"/>
                </a:ext>
              </a:extLst>
            </p:cNvPr>
            <p:cNvSpPr/>
            <p:nvPr/>
          </p:nvSpPr>
          <p:spPr>
            <a:xfrm>
              <a:off x="2361456" y="3943290"/>
              <a:ext cx="954107" cy="400110"/>
            </a:xfrm>
            <a:prstGeom prst="rect">
              <a:avLst/>
            </a:prstGeom>
          </p:spPr>
          <p:txBody>
            <a:bodyPr wrap="none">
              <a:spAutoFit/>
            </a:bodyPr>
            <a:lstStyle/>
            <a:p>
              <a:r>
                <a:rPr lang="en-US" b="1" kern="0" dirty="0" err="1">
                  <a:solidFill>
                    <a:srgbClr val="0070C0"/>
                  </a:solidFill>
                  <a:latin typeface="Courier New" panose="02070309020205020404" pitchFamily="49" charset="0"/>
                  <a:cs typeface="Courier New" panose="02070309020205020404" pitchFamily="49" charset="0"/>
                </a:rPr>
                <a:t>nsubj</a:t>
              </a:r>
              <a:endParaRPr lang="en-US" sz="1800" dirty="0">
                <a:solidFill>
                  <a:srgbClr val="0070C0"/>
                </a:solidFill>
              </a:endParaRPr>
            </a:p>
          </p:txBody>
        </p:sp>
      </p:grpSp>
      <p:grpSp>
        <p:nvGrpSpPr>
          <p:cNvPr id="235" name="Group 234">
            <a:extLst>
              <a:ext uri="{FF2B5EF4-FFF2-40B4-BE49-F238E27FC236}">
                <a16:creationId xmlns:a16="http://schemas.microsoft.com/office/drawing/2014/main" id="{2F9C62CB-0386-4A82-9E64-C488C9F4AF37}"/>
              </a:ext>
            </a:extLst>
          </p:cNvPr>
          <p:cNvGrpSpPr/>
          <p:nvPr/>
        </p:nvGrpSpPr>
        <p:grpSpPr>
          <a:xfrm>
            <a:off x="2133600" y="4686180"/>
            <a:ext cx="1158288" cy="876420"/>
            <a:chOff x="2133600" y="4552890"/>
            <a:chExt cx="1158288" cy="876420"/>
          </a:xfrm>
        </p:grpSpPr>
        <p:sp>
          <p:nvSpPr>
            <p:cNvPr id="203" name="Rectangle 202">
              <a:extLst>
                <a:ext uri="{FF2B5EF4-FFF2-40B4-BE49-F238E27FC236}">
                  <a16:creationId xmlns:a16="http://schemas.microsoft.com/office/drawing/2014/main" id="{5870C066-B897-4E0C-AE0D-F2DE0F75BA9B}"/>
                </a:ext>
              </a:extLst>
            </p:cNvPr>
            <p:cNvSpPr/>
            <p:nvPr/>
          </p:nvSpPr>
          <p:spPr>
            <a:xfrm>
              <a:off x="2491669" y="502920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PART</a:t>
              </a:r>
              <a:endParaRPr lang="en-US" dirty="0">
                <a:solidFill>
                  <a:srgbClr val="0070C0"/>
                </a:solidFill>
              </a:endParaRPr>
            </a:p>
          </p:txBody>
        </p:sp>
        <p:grpSp>
          <p:nvGrpSpPr>
            <p:cNvPr id="216" name="Group 215">
              <a:extLst>
                <a:ext uri="{FF2B5EF4-FFF2-40B4-BE49-F238E27FC236}">
                  <a16:creationId xmlns:a16="http://schemas.microsoft.com/office/drawing/2014/main" id="{82E04E90-544C-4343-A410-2B2394EC1E21}"/>
                </a:ext>
              </a:extLst>
            </p:cNvPr>
            <p:cNvGrpSpPr/>
            <p:nvPr/>
          </p:nvGrpSpPr>
          <p:grpSpPr>
            <a:xfrm>
              <a:off x="2133600" y="4552890"/>
              <a:ext cx="800219" cy="552510"/>
              <a:chOff x="2133600" y="4400490"/>
              <a:chExt cx="800219" cy="552510"/>
            </a:xfrm>
          </p:grpSpPr>
          <p:sp>
            <p:nvSpPr>
              <p:cNvPr id="212" name="Freeform: Shape 211">
                <a:extLst>
                  <a:ext uri="{FF2B5EF4-FFF2-40B4-BE49-F238E27FC236}">
                    <a16:creationId xmlns:a16="http://schemas.microsoft.com/office/drawing/2014/main" id="{2251F117-AD71-404C-9B7E-184D5C79F598}"/>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13" name="Rectangle 212">
                <a:extLst>
                  <a:ext uri="{FF2B5EF4-FFF2-40B4-BE49-F238E27FC236}">
                    <a16:creationId xmlns:a16="http://schemas.microsoft.com/office/drawing/2014/main" id="{1A043127-1D55-46EF-A4E7-E7D634B0E581}"/>
                  </a:ext>
                </a:extLst>
              </p:cNvPr>
              <p:cNvSpPr/>
              <p:nvPr/>
            </p:nvSpPr>
            <p:spPr>
              <a:xfrm>
                <a:off x="2133600" y="4400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case</a:t>
                </a:r>
                <a:endParaRPr lang="en-US" sz="1800" dirty="0">
                  <a:solidFill>
                    <a:srgbClr val="0070C0"/>
                  </a:solidFill>
                </a:endParaRPr>
              </a:p>
            </p:txBody>
          </p:sp>
        </p:grpSp>
      </p:grpSp>
      <p:grpSp>
        <p:nvGrpSpPr>
          <p:cNvPr id="236" name="Group 235">
            <a:extLst>
              <a:ext uri="{FF2B5EF4-FFF2-40B4-BE49-F238E27FC236}">
                <a16:creationId xmlns:a16="http://schemas.microsoft.com/office/drawing/2014/main" id="{9D42F679-8B03-496C-BABD-F169F3E2DB5B}"/>
              </a:ext>
            </a:extLst>
          </p:cNvPr>
          <p:cNvGrpSpPr/>
          <p:nvPr/>
        </p:nvGrpSpPr>
        <p:grpSpPr>
          <a:xfrm>
            <a:off x="4000381" y="4686180"/>
            <a:ext cx="1377016" cy="845642"/>
            <a:chOff x="4000381" y="4552890"/>
            <a:chExt cx="1377016" cy="845642"/>
          </a:xfrm>
        </p:grpSpPr>
        <p:sp>
          <p:nvSpPr>
            <p:cNvPr id="202" name="Rectangle 201">
              <a:extLst>
                <a:ext uri="{FF2B5EF4-FFF2-40B4-BE49-F238E27FC236}">
                  <a16:creationId xmlns:a16="http://schemas.microsoft.com/office/drawing/2014/main" id="{7743B27A-4738-492A-8106-F998B244A453}"/>
                </a:ext>
              </a:extLst>
            </p:cNvPr>
            <p:cNvSpPr/>
            <p:nvPr/>
          </p:nvSpPr>
          <p:spPr>
            <a:xfrm>
              <a:off x="4641297" y="5029200"/>
              <a:ext cx="736100" cy="369332"/>
            </a:xfrm>
            <a:prstGeom prst="rect">
              <a:avLst/>
            </a:prstGeom>
          </p:spPr>
          <p:txBody>
            <a:bodyPr wrap="none">
              <a:spAutoFit/>
            </a:bodyPr>
            <a:lstStyle/>
            <a:p>
              <a:r>
                <a:rPr lang="en-US" sz="1800" b="1" kern="0" dirty="0">
                  <a:solidFill>
                    <a:srgbClr val="0070C0"/>
                  </a:solidFill>
                  <a:latin typeface="Courier New" panose="02070309020205020404" pitchFamily="49" charset="0"/>
                  <a:cs typeface="Courier New" panose="02070309020205020404" pitchFamily="49" charset="0"/>
                </a:rPr>
                <a:t>PART</a:t>
              </a:r>
              <a:endParaRPr lang="en-US" sz="1800" dirty="0">
                <a:solidFill>
                  <a:srgbClr val="0070C0"/>
                </a:solidFill>
              </a:endParaRPr>
            </a:p>
          </p:txBody>
        </p:sp>
        <p:grpSp>
          <p:nvGrpSpPr>
            <p:cNvPr id="217" name="Group 216">
              <a:extLst>
                <a:ext uri="{FF2B5EF4-FFF2-40B4-BE49-F238E27FC236}">
                  <a16:creationId xmlns:a16="http://schemas.microsoft.com/office/drawing/2014/main" id="{941CA9B4-7206-4EE7-B74B-B5298423BA6E}"/>
                </a:ext>
              </a:extLst>
            </p:cNvPr>
            <p:cNvGrpSpPr/>
            <p:nvPr/>
          </p:nvGrpSpPr>
          <p:grpSpPr>
            <a:xfrm>
              <a:off x="4000381" y="4552890"/>
              <a:ext cx="800219" cy="552510"/>
              <a:chOff x="2133600" y="4400490"/>
              <a:chExt cx="800219" cy="552510"/>
            </a:xfrm>
          </p:grpSpPr>
          <p:sp>
            <p:nvSpPr>
              <p:cNvPr id="218" name="Freeform: Shape 217">
                <a:extLst>
                  <a:ext uri="{FF2B5EF4-FFF2-40B4-BE49-F238E27FC236}">
                    <a16:creationId xmlns:a16="http://schemas.microsoft.com/office/drawing/2014/main" id="{52F57798-419E-423B-84D8-99175F9A01D3}"/>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19" name="Rectangle 218">
                <a:extLst>
                  <a:ext uri="{FF2B5EF4-FFF2-40B4-BE49-F238E27FC236}">
                    <a16:creationId xmlns:a16="http://schemas.microsoft.com/office/drawing/2014/main" id="{64EF8954-0F9C-42EC-BA67-7FE60B4753F3}"/>
                  </a:ext>
                </a:extLst>
              </p:cNvPr>
              <p:cNvSpPr/>
              <p:nvPr/>
            </p:nvSpPr>
            <p:spPr>
              <a:xfrm>
                <a:off x="2133600" y="4400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case</a:t>
                </a:r>
                <a:endParaRPr lang="en-US" sz="1800" dirty="0">
                  <a:solidFill>
                    <a:srgbClr val="0070C0"/>
                  </a:solidFill>
                </a:endParaRPr>
              </a:p>
            </p:txBody>
          </p:sp>
        </p:grpSp>
      </p:grpSp>
      <p:grpSp>
        <p:nvGrpSpPr>
          <p:cNvPr id="222" name="Group 221">
            <a:extLst>
              <a:ext uri="{FF2B5EF4-FFF2-40B4-BE49-F238E27FC236}">
                <a16:creationId xmlns:a16="http://schemas.microsoft.com/office/drawing/2014/main" id="{2D38D0BD-3D73-4E22-9324-B33413859AA3}"/>
              </a:ext>
            </a:extLst>
          </p:cNvPr>
          <p:cNvGrpSpPr/>
          <p:nvPr/>
        </p:nvGrpSpPr>
        <p:grpSpPr>
          <a:xfrm>
            <a:off x="3886199" y="4015864"/>
            <a:ext cx="3352801" cy="1222826"/>
            <a:chOff x="5504330" y="3657600"/>
            <a:chExt cx="1658470" cy="1091508"/>
          </a:xfrm>
        </p:grpSpPr>
        <p:sp>
          <p:nvSpPr>
            <p:cNvPr id="220" name="Freeform: Shape 219">
              <a:extLst>
                <a:ext uri="{FF2B5EF4-FFF2-40B4-BE49-F238E27FC236}">
                  <a16:creationId xmlns:a16="http://schemas.microsoft.com/office/drawing/2014/main" id="{B7E512F0-DC32-43DA-B623-31F0510F9646}"/>
                </a:ext>
              </a:extLst>
            </p:cNvPr>
            <p:cNvSpPr/>
            <p:nvPr/>
          </p:nvSpPr>
          <p:spPr>
            <a:xfrm>
              <a:off x="5504330" y="3939601"/>
              <a:ext cx="1658470" cy="809507"/>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dirty="0">
                <a:solidFill>
                  <a:schemeClr val="tx1"/>
                </a:solidFill>
              </a:endParaRPr>
            </a:p>
          </p:txBody>
        </p:sp>
        <p:sp>
          <p:nvSpPr>
            <p:cNvPr id="221" name="Rectangle 220">
              <a:extLst>
                <a:ext uri="{FF2B5EF4-FFF2-40B4-BE49-F238E27FC236}">
                  <a16:creationId xmlns:a16="http://schemas.microsoft.com/office/drawing/2014/main" id="{7DA9A0A7-6473-4113-B761-FFE5590A3767}"/>
                </a:ext>
              </a:extLst>
            </p:cNvPr>
            <p:cNvSpPr/>
            <p:nvPr/>
          </p:nvSpPr>
          <p:spPr>
            <a:xfrm>
              <a:off x="5835280" y="3657600"/>
              <a:ext cx="954107" cy="400110"/>
            </a:xfrm>
            <a:prstGeom prst="rect">
              <a:avLst/>
            </a:prstGeom>
          </p:spPr>
          <p:txBody>
            <a:bodyPr wrap="none">
              <a:spAutoFit/>
            </a:bodyPr>
            <a:lstStyle/>
            <a:p>
              <a:r>
                <a:rPr lang="en-US" b="1" kern="0" dirty="0" err="1">
                  <a:solidFill>
                    <a:srgbClr val="0070C0"/>
                  </a:solidFill>
                  <a:latin typeface="Courier New" panose="02070309020205020404" pitchFamily="49" charset="0"/>
                  <a:cs typeface="Courier New" panose="02070309020205020404" pitchFamily="49" charset="0"/>
                </a:rPr>
                <a:t>nsubj</a:t>
              </a:r>
              <a:endParaRPr lang="en-US" sz="1800" dirty="0">
                <a:solidFill>
                  <a:srgbClr val="0070C0"/>
                </a:solidFill>
              </a:endParaRPr>
            </a:p>
          </p:txBody>
        </p:sp>
      </p:grpSp>
      <p:grpSp>
        <p:nvGrpSpPr>
          <p:cNvPr id="238" name="Group 237">
            <a:extLst>
              <a:ext uri="{FF2B5EF4-FFF2-40B4-BE49-F238E27FC236}">
                <a16:creationId xmlns:a16="http://schemas.microsoft.com/office/drawing/2014/main" id="{217C028C-7B29-457E-B574-3CDB7C4DA772}"/>
              </a:ext>
            </a:extLst>
          </p:cNvPr>
          <p:cNvGrpSpPr/>
          <p:nvPr/>
        </p:nvGrpSpPr>
        <p:grpSpPr>
          <a:xfrm>
            <a:off x="7391400" y="4705290"/>
            <a:ext cx="1486020" cy="857310"/>
            <a:chOff x="7391400" y="4572000"/>
            <a:chExt cx="1486020" cy="857310"/>
          </a:xfrm>
        </p:grpSpPr>
        <p:sp>
          <p:nvSpPr>
            <p:cNvPr id="205" name="Rectangle 204">
              <a:extLst>
                <a:ext uri="{FF2B5EF4-FFF2-40B4-BE49-F238E27FC236}">
                  <a16:creationId xmlns:a16="http://schemas.microsoft.com/office/drawing/2014/main" id="{20A525DE-E7CB-4115-8F48-F9E218EA2EA6}"/>
                </a:ext>
              </a:extLst>
            </p:cNvPr>
            <p:cNvSpPr/>
            <p:nvPr/>
          </p:nvSpPr>
          <p:spPr>
            <a:xfrm>
              <a:off x="8077201" y="502920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PART</a:t>
              </a:r>
              <a:endParaRPr lang="en-US" dirty="0">
                <a:solidFill>
                  <a:srgbClr val="0070C0"/>
                </a:solidFill>
              </a:endParaRPr>
            </a:p>
          </p:txBody>
        </p:sp>
        <p:grpSp>
          <p:nvGrpSpPr>
            <p:cNvPr id="225" name="Group 224">
              <a:extLst>
                <a:ext uri="{FF2B5EF4-FFF2-40B4-BE49-F238E27FC236}">
                  <a16:creationId xmlns:a16="http://schemas.microsoft.com/office/drawing/2014/main" id="{F8CCCF4C-67B2-4C2D-8FE9-546471E032BC}"/>
                </a:ext>
              </a:extLst>
            </p:cNvPr>
            <p:cNvGrpSpPr/>
            <p:nvPr/>
          </p:nvGrpSpPr>
          <p:grpSpPr>
            <a:xfrm>
              <a:off x="7391400" y="4572000"/>
              <a:ext cx="800219" cy="552510"/>
              <a:chOff x="2133600" y="4400490"/>
              <a:chExt cx="800219" cy="552510"/>
            </a:xfrm>
          </p:grpSpPr>
          <p:sp>
            <p:nvSpPr>
              <p:cNvPr id="226" name="Freeform: Shape 225">
                <a:extLst>
                  <a:ext uri="{FF2B5EF4-FFF2-40B4-BE49-F238E27FC236}">
                    <a16:creationId xmlns:a16="http://schemas.microsoft.com/office/drawing/2014/main" id="{0270A262-ED5E-4A1E-82F4-DFD16B0F6A30}"/>
                  </a:ext>
                </a:extLst>
              </p:cNvPr>
              <p:cNvSpPr/>
              <p:nvPr/>
            </p:nvSpPr>
            <p:spPr>
              <a:xfrm flipH="1">
                <a:off x="2133600" y="4642602"/>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27" name="Rectangle 226">
                <a:extLst>
                  <a:ext uri="{FF2B5EF4-FFF2-40B4-BE49-F238E27FC236}">
                    <a16:creationId xmlns:a16="http://schemas.microsoft.com/office/drawing/2014/main" id="{39321851-D759-45A8-8A69-991F77DAE19C}"/>
                  </a:ext>
                </a:extLst>
              </p:cNvPr>
              <p:cNvSpPr/>
              <p:nvPr/>
            </p:nvSpPr>
            <p:spPr>
              <a:xfrm>
                <a:off x="2133600" y="4400490"/>
                <a:ext cx="800219"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case</a:t>
                </a:r>
                <a:endParaRPr lang="en-US" sz="1800" dirty="0">
                  <a:solidFill>
                    <a:srgbClr val="0070C0"/>
                  </a:solidFill>
                </a:endParaRPr>
              </a:p>
            </p:txBody>
          </p:sp>
        </p:grpSp>
      </p:grpSp>
      <p:grpSp>
        <p:nvGrpSpPr>
          <p:cNvPr id="237" name="Group 236">
            <a:extLst>
              <a:ext uri="{FF2B5EF4-FFF2-40B4-BE49-F238E27FC236}">
                <a16:creationId xmlns:a16="http://schemas.microsoft.com/office/drawing/2014/main" id="{B79EDE19-DE3E-4EE4-83FE-48FF33ECEF32}"/>
              </a:ext>
            </a:extLst>
          </p:cNvPr>
          <p:cNvGrpSpPr/>
          <p:nvPr/>
        </p:nvGrpSpPr>
        <p:grpSpPr>
          <a:xfrm>
            <a:off x="5588501" y="4552890"/>
            <a:ext cx="1345699" cy="990600"/>
            <a:chOff x="5588501" y="4419600"/>
            <a:chExt cx="1345699" cy="990600"/>
          </a:xfrm>
        </p:grpSpPr>
        <p:sp>
          <p:nvSpPr>
            <p:cNvPr id="214" name="Rectangle 213">
              <a:extLst>
                <a:ext uri="{FF2B5EF4-FFF2-40B4-BE49-F238E27FC236}">
                  <a16:creationId xmlns:a16="http://schemas.microsoft.com/office/drawing/2014/main" id="{619CFAB8-50BC-4A98-A676-7C30CFD5F71E}"/>
                </a:ext>
              </a:extLst>
            </p:cNvPr>
            <p:cNvSpPr/>
            <p:nvPr/>
          </p:nvSpPr>
          <p:spPr>
            <a:xfrm>
              <a:off x="5588501" y="5040868"/>
              <a:ext cx="736100" cy="369332"/>
            </a:xfrm>
            <a:prstGeom prst="rect">
              <a:avLst/>
            </a:prstGeom>
          </p:spPr>
          <p:txBody>
            <a:bodyPr wrap="none">
              <a:spAutoFit/>
            </a:bodyPr>
            <a:lstStyle/>
            <a:p>
              <a:r>
                <a:rPr lang="en-US" sz="1800" b="1" kern="0" dirty="0">
                  <a:solidFill>
                    <a:srgbClr val="0070C0"/>
                  </a:solidFill>
                  <a:latin typeface="Courier New" panose="02070309020205020404" pitchFamily="49" charset="0"/>
                  <a:cs typeface="Courier New" panose="02070309020205020404" pitchFamily="49" charset="0"/>
                </a:rPr>
                <a:t>VERB</a:t>
              </a:r>
              <a:endParaRPr lang="en-US" sz="1800" dirty="0">
                <a:solidFill>
                  <a:srgbClr val="0070C0"/>
                </a:solidFill>
              </a:endParaRPr>
            </a:p>
          </p:txBody>
        </p:sp>
        <p:sp>
          <p:nvSpPr>
            <p:cNvPr id="229" name="Freeform: Shape 228">
              <a:extLst>
                <a:ext uri="{FF2B5EF4-FFF2-40B4-BE49-F238E27FC236}">
                  <a16:creationId xmlns:a16="http://schemas.microsoft.com/office/drawing/2014/main" id="{740CA5B0-E0D4-405F-9CD4-57B5891C2B6D}"/>
                </a:ext>
              </a:extLst>
            </p:cNvPr>
            <p:cNvSpPr/>
            <p:nvPr/>
          </p:nvSpPr>
          <p:spPr>
            <a:xfrm>
              <a:off x="6140824" y="4769288"/>
              <a:ext cx="793376" cy="310398"/>
            </a:xfrm>
            <a:custGeom>
              <a:avLst/>
              <a:gdLst>
                <a:gd name="connsiteX0" fmla="*/ 766482 w 766482"/>
                <a:gd name="connsiteY0" fmla="*/ 363156 h 363156"/>
                <a:gd name="connsiteX1" fmla="*/ 389965 w 766482"/>
                <a:gd name="connsiteY1" fmla="*/ 86 h 363156"/>
                <a:gd name="connsiteX2" fmla="*/ 0 w 766482"/>
                <a:gd name="connsiteY2" fmla="*/ 336262 h 363156"/>
              </a:gdLst>
              <a:ahLst/>
              <a:cxnLst>
                <a:cxn ang="0">
                  <a:pos x="connsiteX0" y="connsiteY0"/>
                </a:cxn>
                <a:cxn ang="0">
                  <a:pos x="connsiteX1" y="connsiteY1"/>
                </a:cxn>
                <a:cxn ang="0">
                  <a:pos x="connsiteX2" y="connsiteY2"/>
                </a:cxn>
              </a:cxnLst>
              <a:rect l="l" t="t" r="r" b="b"/>
              <a:pathLst>
                <a:path w="766482" h="363156">
                  <a:moveTo>
                    <a:pt x="766482" y="363156"/>
                  </a:moveTo>
                  <a:cubicBezTo>
                    <a:pt x="642097" y="183862"/>
                    <a:pt x="517712" y="4568"/>
                    <a:pt x="389965" y="86"/>
                  </a:cubicBezTo>
                  <a:cubicBezTo>
                    <a:pt x="262218" y="-4396"/>
                    <a:pt x="131109" y="165933"/>
                    <a:pt x="0" y="336262"/>
                  </a:cubicBezTo>
                </a:path>
              </a:pathLst>
            </a:custGeom>
            <a:ln w="28575">
              <a:solidFill>
                <a:srgbClr val="66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chemeClr val="tx1"/>
                </a:solidFill>
              </a:endParaRPr>
            </a:p>
          </p:txBody>
        </p:sp>
        <p:sp>
          <p:nvSpPr>
            <p:cNvPr id="230" name="Rectangle 229">
              <a:extLst>
                <a:ext uri="{FF2B5EF4-FFF2-40B4-BE49-F238E27FC236}">
                  <a16:creationId xmlns:a16="http://schemas.microsoft.com/office/drawing/2014/main" id="{DF12D7C7-C2B2-4752-A6EC-63770F4ABA07}"/>
                </a:ext>
              </a:extLst>
            </p:cNvPr>
            <p:cNvSpPr/>
            <p:nvPr/>
          </p:nvSpPr>
          <p:spPr>
            <a:xfrm>
              <a:off x="6243918" y="4419600"/>
              <a:ext cx="646331" cy="400110"/>
            </a:xfrm>
            <a:prstGeom prst="rect">
              <a:avLst/>
            </a:prstGeom>
          </p:spPr>
          <p:txBody>
            <a:bodyPr wrap="none">
              <a:spAutoFit/>
            </a:bodyPr>
            <a:lstStyle/>
            <a:p>
              <a:r>
                <a:rPr lang="en-US" b="1" kern="0" dirty="0">
                  <a:solidFill>
                    <a:srgbClr val="0070C0"/>
                  </a:solidFill>
                  <a:latin typeface="Courier New" panose="02070309020205020404" pitchFamily="49" charset="0"/>
                  <a:cs typeface="Courier New" panose="02070309020205020404" pitchFamily="49" charset="0"/>
                </a:rPr>
                <a:t>cop</a:t>
              </a:r>
              <a:endParaRPr lang="en-US" sz="1800" dirty="0">
                <a:solidFill>
                  <a:srgbClr val="0070C0"/>
                </a:solidFill>
              </a:endParaRPr>
            </a:p>
          </p:txBody>
        </p:sp>
      </p:grpSp>
      <p:grpSp>
        <p:nvGrpSpPr>
          <p:cNvPr id="11" name="Group 10">
            <a:extLst>
              <a:ext uri="{FF2B5EF4-FFF2-40B4-BE49-F238E27FC236}">
                <a16:creationId xmlns:a16="http://schemas.microsoft.com/office/drawing/2014/main" id="{E6B4D31A-8D58-42F5-81FE-753CE5B26066}"/>
              </a:ext>
            </a:extLst>
          </p:cNvPr>
          <p:cNvGrpSpPr/>
          <p:nvPr/>
        </p:nvGrpSpPr>
        <p:grpSpPr>
          <a:xfrm>
            <a:off x="-98619" y="4614462"/>
            <a:ext cx="1053359" cy="1174505"/>
            <a:chOff x="-98619" y="4614462"/>
            <a:chExt cx="1053359" cy="1174505"/>
          </a:xfrm>
        </p:grpSpPr>
        <p:sp>
          <p:nvSpPr>
            <p:cNvPr id="7" name="Freeform: Shape 6">
              <a:extLst>
                <a:ext uri="{FF2B5EF4-FFF2-40B4-BE49-F238E27FC236}">
                  <a16:creationId xmlns:a16="http://schemas.microsoft.com/office/drawing/2014/main" id="{72A85CFE-5103-4E00-A5E8-3D3B9D252294}"/>
                </a:ext>
              </a:extLst>
            </p:cNvPr>
            <p:cNvSpPr/>
            <p:nvPr/>
          </p:nvSpPr>
          <p:spPr>
            <a:xfrm>
              <a:off x="423774" y="4614462"/>
              <a:ext cx="530966" cy="1174505"/>
            </a:xfrm>
            <a:custGeom>
              <a:avLst/>
              <a:gdLst>
                <a:gd name="connsiteX0" fmla="*/ 379016 w 379016"/>
                <a:gd name="connsiteY0" fmla="*/ 0 h 927847"/>
                <a:gd name="connsiteX1" fmla="*/ 2498 w 379016"/>
                <a:gd name="connsiteY1" fmla="*/ 457200 h 927847"/>
                <a:gd name="connsiteX2" fmla="*/ 244545 w 379016"/>
                <a:gd name="connsiteY2" fmla="*/ 927847 h 927847"/>
                <a:gd name="connsiteX0" fmla="*/ 411343 w 411343"/>
                <a:gd name="connsiteY0" fmla="*/ 0 h 868206"/>
                <a:gd name="connsiteX1" fmla="*/ 3573 w 411343"/>
                <a:gd name="connsiteY1" fmla="*/ 397559 h 868206"/>
                <a:gd name="connsiteX2" fmla="*/ 245620 w 411343"/>
                <a:gd name="connsiteY2" fmla="*/ 868206 h 868206"/>
                <a:gd name="connsiteX0" fmla="*/ 411343 w 411343"/>
                <a:gd name="connsiteY0" fmla="*/ 5042 h 873248"/>
                <a:gd name="connsiteX1" fmla="*/ 3573 w 411343"/>
                <a:gd name="connsiteY1" fmla="*/ 402601 h 873248"/>
                <a:gd name="connsiteX2" fmla="*/ 245620 w 411343"/>
                <a:gd name="connsiteY2" fmla="*/ 873248 h 873248"/>
                <a:gd name="connsiteX0" fmla="*/ 411343 w 411343"/>
                <a:gd name="connsiteY0" fmla="*/ 0 h 868206"/>
                <a:gd name="connsiteX1" fmla="*/ 3573 w 411343"/>
                <a:gd name="connsiteY1" fmla="*/ 397559 h 868206"/>
                <a:gd name="connsiteX2" fmla="*/ 245620 w 411343"/>
                <a:gd name="connsiteY2" fmla="*/ 868206 h 868206"/>
              </a:gdLst>
              <a:ahLst/>
              <a:cxnLst>
                <a:cxn ang="0">
                  <a:pos x="connsiteX0" y="connsiteY0"/>
                </a:cxn>
                <a:cxn ang="0">
                  <a:pos x="connsiteX1" y="connsiteY1"/>
                </a:cxn>
                <a:cxn ang="0">
                  <a:pos x="connsiteX2" y="connsiteY2"/>
                </a:cxn>
              </a:cxnLst>
              <a:rect l="l" t="t" r="r" b="b"/>
              <a:pathLst>
                <a:path w="411343" h="868206">
                  <a:moveTo>
                    <a:pt x="411343" y="0"/>
                  </a:moveTo>
                  <a:cubicBezTo>
                    <a:pt x="46774" y="131398"/>
                    <a:pt x="31193" y="252858"/>
                    <a:pt x="3573" y="397559"/>
                  </a:cubicBezTo>
                  <a:cubicBezTo>
                    <a:pt x="-24047" y="542260"/>
                    <a:pt x="113390" y="710203"/>
                    <a:pt x="245620" y="868206"/>
                  </a:cubicBezTo>
                </a:path>
              </a:pathLst>
            </a:custGeom>
            <a:noFill/>
            <a:ln w="76200">
              <a:solidFill>
                <a:schemeClr val="accent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0" name="Rectangle 9">
              <a:extLst>
                <a:ext uri="{FF2B5EF4-FFF2-40B4-BE49-F238E27FC236}">
                  <a16:creationId xmlns:a16="http://schemas.microsoft.com/office/drawing/2014/main" id="{377E400C-D137-4A4C-8111-DE1778D848AC}"/>
                </a:ext>
              </a:extLst>
            </p:cNvPr>
            <p:cNvSpPr/>
            <p:nvPr/>
          </p:nvSpPr>
          <p:spPr>
            <a:xfrm>
              <a:off x="-98619" y="4854714"/>
              <a:ext cx="479619" cy="707886"/>
            </a:xfrm>
            <a:prstGeom prst="rect">
              <a:avLst/>
            </a:prstGeom>
          </p:spPr>
          <p:txBody>
            <a:bodyPr wrap="none">
              <a:spAutoFit/>
            </a:bodyPr>
            <a:lstStyle/>
            <a:p>
              <a:r>
                <a:rPr lang="el-GR" sz="4000" b="1" kern="0" dirty="0">
                  <a:solidFill>
                    <a:srgbClr val="CC9900"/>
                  </a:solidFill>
                </a:rPr>
                <a:t>θ</a:t>
              </a:r>
              <a:endParaRPr lang="en-US" sz="4000" b="1" dirty="0"/>
            </a:p>
          </p:txBody>
        </p:sp>
      </p:grpSp>
    </p:spTree>
    <p:extLst>
      <p:ext uri="{BB962C8B-B14F-4D97-AF65-F5344CB8AC3E}">
        <p14:creationId xmlns:p14="http://schemas.microsoft.com/office/powerpoint/2010/main" val="333808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xEl>
                                              <p:pRg st="1" end="1"/>
                                            </p:txEl>
                                          </p:spTgt>
                                        </p:tgtEl>
                                        <p:attrNameLst>
                                          <p:attrName>style.visibility</p:attrName>
                                        </p:attrNameLst>
                                      </p:cBhvr>
                                      <p:to>
                                        <p:strVal val="visible"/>
                                      </p:to>
                                    </p:set>
                                  </p:childTnLst>
                                </p:cTn>
                              </p:par>
                              <p:par>
                                <p:cTn id="11" presetID="2" presetClass="entr" presetSubtype="8"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exactly do we permute?</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47" name="Picture 46"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grpSp>
        <p:nvGrpSpPr>
          <p:cNvPr id="61" name="Group 60"/>
          <p:cNvGrpSpPr/>
          <p:nvPr/>
        </p:nvGrpSpPr>
        <p:grpSpPr>
          <a:xfrm>
            <a:off x="959260" y="2421500"/>
            <a:ext cx="7029585" cy="5055582"/>
            <a:chOff x="-151326" y="419746"/>
            <a:chExt cx="7029585" cy="5055582"/>
          </a:xfrm>
        </p:grpSpPr>
        <p:sp>
          <p:nvSpPr>
            <p:cNvPr id="62" name="Circular Arrow 61"/>
            <p:cNvSpPr/>
            <p:nvPr/>
          </p:nvSpPr>
          <p:spPr>
            <a:xfrm flipH="1">
              <a:off x="215689" y="560037"/>
              <a:ext cx="3055825" cy="4884481"/>
            </a:xfrm>
            <a:prstGeom prst="circularArrow">
              <a:avLst>
                <a:gd name="adj1" fmla="val 805"/>
                <a:gd name="adj2" fmla="val 714480"/>
                <a:gd name="adj3" fmla="val 20507759"/>
                <a:gd name="adj4" fmla="val 11180129"/>
                <a:gd name="adj5" fmla="val 4067"/>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w="22225">
                  <a:solidFill>
                    <a:srgbClr val="C0504D"/>
                  </a:solidFill>
                  <a:prstDash val="solid"/>
                </a:ln>
                <a:solidFill>
                  <a:prstClr val="white"/>
                </a:solidFill>
                <a:effectLst/>
                <a:uLnTx/>
                <a:uFillTx/>
                <a:latin typeface="Candara"/>
                <a:ea typeface="+mn-ea"/>
                <a:cs typeface="+mn-cs"/>
              </a:endParaRPr>
            </a:p>
          </p:txBody>
        </p:sp>
        <p:sp>
          <p:nvSpPr>
            <p:cNvPr id="63" name="TextBox 62"/>
            <p:cNvSpPr txBox="1"/>
            <p:nvPr/>
          </p:nvSpPr>
          <p:spPr>
            <a:xfrm>
              <a:off x="1400089" y="419746"/>
              <a:ext cx="707764" cy="369332"/>
            </a:xfrm>
            <a:prstGeom prst="rect">
              <a:avLst/>
            </a:prstGeom>
            <a:solidFill>
              <a:schemeClr val="tx2">
                <a:lumMod val="1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ndara"/>
                  <a:ea typeface="+mn-ea"/>
                  <a:cs typeface="+mn-cs"/>
                </a:rPr>
                <a:t>nsubj</a:t>
              </a: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64" name="Circular Arrow 63"/>
            <p:cNvSpPr/>
            <p:nvPr/>
          </p:nvSpPr>
          <p:spPr>
            <a:xfrm>
              <a:off x="3109375" y="590847"/>
              <a:ext cx="3558682" cy="4884481"/>
            </a:xfrm>
            <a:prstGeom prst="circularArrow">
              <a:avLst>
                <a:gd name="adj1" fmla="val 805"/>
                <a:gd name="adj2" fmla="val 714480"/>
                <a:gd name="adj3" fmla="val 20507759"/>
                <a:gd name="adj4" fmla="val 11180129"/>
                <a:gd name="adj5" fmla="val 3018"/>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65" name="TextBox 64"/>
            <p:cNvSpPr txBox="1"/>
            <p:nvPr/>
          </p:nvSpPr>
          <p:spPr>
            <a:xfrm flipH="1">
              <a:off x="4511733" y="437046"/>
              <a:ext cx="824232" cy="369332"/>
            </a:xfrm>
            <a:prstGeom prst="rect">
              <a:avLst/>
            </a:prstGeom>
            <a:solidFill>
              <a:srgbClr val="1E1C11"/>
            </a:solidFill>
            <a:ln>
              <a:solidFill>
                <a:srgbClr val="1E1C1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ndara"/>
                  <a:ea typeface="+mn-ea"/>
                  <a:cs typeface="+mn-cs"/>
                </a:rPr>
                <a:t>nmod</a:t>
              </a: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66" name="TextBox 65"/>
            <p:cNvSpPr txBox="1"/>
            <p:nvPr/>
          </p:nvSpPr>
          <p:spPr>
            <a:xfrm>
              <a:off x="2040434" y="3397583"/>
              <a:ext cx="84094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must</a:t>
              </a:r>
            </a:p>
          </p:txBody>
        </p:sp>
        <p:sp>
          <p:nvSpPr>
            <p:cNvPr id="67" name="TextBox 66"/>
            <p:cNvSpPr txBox="1"/>
            <p:nvPr/>
          </p:nvSpPr>
          <p:spPr>
            <a:xfrm>
              <a:off x="2072193" y="2874363"/>
              <a:ext cx="63075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AUX</a:t>
              </a:r>
            </a:p>
          </p:txBody>
        </p:sp>
        <p:sp>
          <p:nvSpPr>
            <p:cNvPr id="68" name="TextBox 67"/>
            <p:cNvSpPr txBox="1"/>
            <p:nvPr/>
          </p:nvSpPr>
          <p:spPr>
            <a:xfrm>
              <a:off x="-124302" y="3388407"/>
              <a:ext cx="749949"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You </a:t>
              </a:r>
            </a:p>
          </p:txBody>
        </p:sp>
        <p:sp>
          <p:nvSpPr>
            <p:cNvPr id="70" name="TextBox 69"/>
            <p:cNvSpPr txBox="1"/>
            <p:nvPr/>
          </p:nvSpPr>
          <p:spPr>
            <a:xfrm>
              <a:off x="-151326" y="2860853"/>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71" name="TextBox 70"/>
            <p:cNvSpPr txBox="1"/>
            <p:nvPr/>
          </p:nvSpPr>
          <p:spPr>
            <a:xfrm>
              <a:off x="2843745" y="3401747"/>
              <a:ext cx="67533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ndara"/>
                  <a:ea typeface="ＭＳ Ｐゴシック" charset="0"/>
                  <a:cs typeface="Candara"/>
                </a:rPr>
                <a:t>feel</a:t>
              </a:r>
            </a:p>
          </p:txBody>
        </p:sp>
        <p:sp>
          <p:nvSpPr>
            <p:cNvPr id="72" name="TextBox 71"/>
            <p:cNvSpPr txBox="1"/>
            <p:nvPr/>
          </p:nvSpPr>
          <p:spPr>
            <a:xfrm>
              <a:off x="2806156" y="2870988"/>
              <a:ext cx="73419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charset="0"/>
                  <a:ea typeface="ＭＳ Ｐゴシック" charset="0"/>
                </a:rPr>
                <a:t>VERB</a:t>
              </a:r>
            </a:p>
          </p:txBody>
        </p:sp>
        <p:sp>
          <p:nvSpPr>
            <p:cNvPr id="75" name="TextBox 74"/>
            <p:cNvSpPr txBox="1"/>
            <p:nvPr/>
          </p:nvSpPr>
          <p:spPr>
            <a:xfrm>
              <a:off x="6123716" y="3368626"/>
              <a:ext cx="731290"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you </a:t>
              </a:r>
            </a:p>
          </p:txBody>
        </p:sp>
        <p:sp>
          <p:nvSpPr>
            <p:cNvPr id="76" name="TextBox 75"/>
            <p:cNvSpPr txBox="1"/>
            <p:nvPr/>
          </p:nvSpPr>
          <p:spPr>
            <a:xfrm>
              <a:off x="6086456" y="2843968"/>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77" name="Circular Arrow 76"/>
            <p:cNvSpPr/>
            <p:nvPr/>
          </p:nvSpPr>
          <p:spPr>
            <a:xfrm flipH="1">
              <a:off x="2258156" y="2170240"/>
              <a:ext cx="797174" cy="1381225"/>
            </a:xfrm>
            <a:prstGeom prst="circularArrow">
              <a:avLst>
                <a:gd name="adj1" fmla="val 4016"/>
                <a:gd name="adj2" fmla="val 714480"/>
                <a:gd name="adj3" fmla="val 20716026"/>
                <a:gd name="adj4" fmla="val 11180129"/>
                <a:gd name="adj5" fmla="val 15057"/>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78" name="TextBox 77"/>
            <p:cNvSpPr txBox="1"/>
            <p:nvPr/>
          </p:nvSpPr>
          <p:spPr>
            <a:xfrm>
              <a:off x="2379775" y="2170240"/>
              <a:ext cx="528626"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aux</a:t>
              </a:r>
            </a:p>
          </p:txBody>
        </p:sp>
        <p:sp>
          <p:nvSpPr>
            <p:cNvPr id="81" name="TextBox 80"/>
            <p:cNvSpPr txBox="1"/>
            <p:nvPr/>
          </p:nvSpPr>
          <p:spPr>
            <a:xfrm>
              <a:off x="4028400" y="3399801"/>
              <a:ext cx="9132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Force</a:t>
              </a:r>
            </a:p>
          </p:txBody>
        </p:sp>
        <p:sp>
          <p:nvSpPr>
            <p:cNvPr id="82" name="TextBox 81"/>
            <p:cNvSpPr txBox="1"/>
            <p:nvPr/>
          </p:nvSpPr>
          <p:spPr>
            <a:xfrm>
              <a:off x="4028400" y="2872662"/>
              <a:ext cx="92430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PROPN</a:t>
              </a:r>
            </a:p>
          </p:txBody>
        </p:sp>
        <p:sp>
          <p:nvSpPr>
            <p:cNvPr id="85" name="Circular Arrow 84"/>
            <p:cNvSpPr/>
            <p:nvPr/>
          </p:nvSpPr>
          <p:spPr>
            <a:xfrm>
              <a:off x="3288798" y="1726352"/>
              <a:ext cx="1490613" cy="2303409"/>
            </a:xfrm>
            <a:prstGeom prst="circularArrow">
              <a:avLst>
                <a:gd name="adj1" fmla="val 1615"/>
                <a:gd name="adj2" fmla="val 714480"/>
                <a:gd name="adj3" fmla="val 20546635"/>
                <a:gd name="adj4" fmla="val 10974073"/>
                <a:gd name="adj5" fmla="val 2970"/>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86" name="TextBox 85"/>
            <p:cNvSpPr txBox="1"/>
            <p:nvPr/>
          </p:nvSpPr>
          <p:spPr>
            <a:xfrm flipH="1">
              <a:off x="3640170" y="1639712"/>
              <a:ext cx="776047"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charset="0"/>
                  <a:ea typeface="ＭＳ Ｐゴシック" charset="0"/>
                </a:rPr>
                <a:t>dobj</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spTree>
    <p:extLst>
      <p:ext uri="{BB962C8B-B14F-4D97-AF65-F5344CB8AC3E}">
        <p14:creationId xmlns:p14="http://schemas.microsoft.com/office/powerpoint/2010/main" val="3709239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SVO (English) </a:t>
            </a:r>
            <a:r>
              <a:rPr lang="en-US" dirty="0">
                <a:solidFill>
                  <a:srgbClr val="FF0000"/>
                </a:solidFill>
                <a:sym typeface="Wingdings" panose="05000000000000000000" pitchFamily="2" charset="2"/>
              </a:rPr>
              <a:t></a:t>
            </a:r>
            <a:r>
              <a:rPr lang="en-US" dirty="0">
                <a:solidFill>
                  <a:srgbClr val="FF0000"/>
                </a:solidFill>
              </a:rPr>
              <a:t> SOV (Hindi)</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47" name="Picture 46"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grpSp>
        <p:nvGrpSpPr>
          <p:cNvPr id="101" name="Group 100"/>
          <p:cNvGrpSpPr/>
          <p:nvPr/>
        </p:nvGrpSpPr>
        <p:grpSpPr>
          <a:xfrm>
            <a:off x="959249" y="2421500"/>
            <a:ext cx="7029585" cy="5055582"/>
            <a:chOff x="-151326" y="419746"/>
            <a:chExt cx="7029585" cy="5055582"/>
          </a:xfrm>
        </p:grpSpPr>
        <p:sp>
          <p:nvSpPr>
            <p:cNvPr id="102" name="Circular Arrow 101"/>
            <p:cNvSpPr/>
            <p:nvPr/>
          </p:nvSpPr>
          <p:spPr>
            <a:xfrm flipH="1">
              <a:off x="215689" y="560037"/>
              <a:ext cx="3055825" cy="4884481"/>
            </a:xfrm>
            <a:prstGeom prst="circularArrow">
              <a:avLst>
                <a:gd name="adj1" fmla="val 805"/>
                <a:gd name="adj2" fmla="val 714480"/>
                <a:gd name="adj3" fmla="val 20507759"/>
                <a:gd name="adj4" fmla="val 11180129"/>
                <a:gd name="adj5" fmla="val 4067"/>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03" name="TextBox 102"/>
            <p:cNvSpPr txBox="1"/>
            <p:nvPr/>
          </p:nvSpPr>
          <p:spPr>
            <a:xfrm>
              <a:off x="1400089" y="419746"/>
              <a:ext cx="707764" cy="369332"/>
            </a:xfrm>
            <a:prstGeom prst="rect">
              <a:avLst/>
            </a:prstGeom>
            <a:solidFill>
              <a:schemeClr val="tx2">
                <a:lumMod val="1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ndara"/>
                  <a:ea typeface="+mn-ea"/>
                  <a:cs typeface="+mn-cs"/>
                </a:rPr>
                <a:t>nsubj</a:t>
              </a: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04" name="Circular Arrow 103"/>
            <p:cNvSpPr/>
            <p:nvPr/>
          </p:nvSpPr>
          <p:spPr>
            <a:xfrm>
              <a:off x="3109375" y="590847"/>
              <a:ext cx="3558682" cy="4884481"/>
            </a:xfrm>
            <a:prstGeom prst="circularArrow">
              <a:avLst>
                <a:gd name="adj1" fmla="val 805"/>
                <a:gd name="adj2" fmla="val 714480"/>
                <a:gd name="adj3" fmla="val 20507759"/>
                <a:gd name="adj4" fmla="val 11180129"/>
                <a:gd name="adj5" fmla="val 3018"/>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05" name="TextBox 104"/>
            <p:cNvSpPr txBox="1"/>
            <p:nvPr/>
          </p:nvSpPr>
          <p:spPr>
            <a:xfrm flipH="1">
              <a:off x="4511733" y="437046"/>
              <a:ext cx="824232" cy="369332"/>
            </a:xfrm>
            <a:prstGeom prst="rect">
              <a:avLst/>
            </a:prstGeom>
            <a:solidFill>
              <a:srgbClr val="1E1C11"/>
            </a:solidFill>
            <a:ln>
              <a:solidFill>
                <a:srgbClr val="1E1C1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ndara"/>
                  <a:ea typeface="+mn-ea"/>
                  <a:cs typeface="+mn-cs"/>
                </a:rPr>
                <a:t>nmod</a:t>
              </a: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06" name="TextBox 105"/>
            <p:cNvSpPr txBox="1"/>
            <p:nvPr/>
          </p:nvSpPr>
          <p:spPr>
            <a:xfrm>
              <a:off x="2040434" y="3397583"/>
              <a:ext cx="84094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must</a:t>
              </a:r>
            </a:p>
          </p:txBody>
        </p:sp>
        <p:sp>
          <p:nvSpPr>
            <p:cNvPr id="107" name="TextBox 106"/>
            <p:cNvSpPr txBox="1"/>
            <p:nvPr/>
          </p:nvSpPr>
          <p:spPr>
            <a:xfrm>
              <a:off x="2072193" y="2874363"/>
              <a:ext cx="63075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AUX</a:t>
              </a:r>
            </a:p>
          </p:txBody>
        </p:sp>
        <p:sp>
          <p:nvSpPr>
            <p:cNvPr id="108" name="TextBox 107"/>
            <p:cNvSpPr txBox="1"/>
            <p:nvPr/>
          </p:nvSpPr>
          <p:spPr>
            <a:xfrm>
              <a:off x="-124302" y="3388407"/>
              <a:ext cx="749949"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You </a:t>
              </a:r>
            </a:p>
          </p:txBody>
        </p:sp>
        <p:sp>
          <p:nvSpPr>
            <p:cNvPr id="109" name="TextBox 108"/>
            <p:cNvSpPr txBox="1"/>
            <p:nvPr/>
          </p:nvSpPr>
          <p:spPr>
            <a:xfrm>
              <a:off x="-151326" y="2860853"/>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110" name="TextBox 109"/>
            <p:cNvSpPr txBox="1"/>
            <p:nvPr/>
          </p:nvSpPr>
          <p:spPr>
            <a:xfrm>
              <a:off x="2843745" y="3401747"/>
              <a:ext cx="67533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ndara"/>
                  <a:ea typeface="ＭＳ Ｐゴシック" charset="0"/>
                  <a:cs typeface="Candara"/>
                </a:rPr>
                <a:t>feel</a:t>
              </a:r>
            </a:p>
          </p:txBody>
        </p:sp>
        <p:sp>
          <p:nvSpPr>
            <p:cNvPr id="111" name="TextBox 110"/>
            <p:cNvSpPr txBox="1"/>
            <p:nvPr/>
          </p:nvSpPr>
          <p:spPr>
            <a:xfrm>
              <a:off x="2806156" y="2870988"/>
              <a:ext cx="73419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charset="0"/>
                  <a:ea typeface="ＭＳ Ｐゴシック" charset="0"/>
                </a:rPr>
                <a:t>VERB</a:t>
              </a:r>
            </a:p>
          </p:txBody>
        </p:sp>
        <p:sp>
          <p:nvSpPr>
            <p:cNvPr id="112" name="TextBox 111"/>
            <p:cNvSpPr txBox="1"/>
            <p:nvPr/>
          </p:nvSpPr>
          <p:spPr>
            <a:xfrm>
              <a:off x="6123716" y="3368626"/>
              <a:ext cx="731290"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you </a:t>
              </a:r>
            </a:p>
          </p:txBody>
        </p:sp>
        <p:sp>
          <p:nvSpPr>
            <p:cNvPr id="113" name="TextBox 112"/>
            <p:cNvSpPr txBox="1"/>
            <p:nvPr/>
          </p:nvSpPr>
          <p:spPr>
            <a:xfrm>
              <a:off x="6086456" y="2843968"/>
              <a:ext cx="791803"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114" name="Circular Arrow 113"/>
            <p:cNvSpPr/>
            <p:nvPr/>
          </p:nvSpPr>
          <p:spPr>
            <a:xfrm flipH="1">
              <a:off x="2258156" y="2170240"/>
              <a:ext cx="797174" cy="1381225"/>
            </a:xfrm>
            <a:prstGeom prst="circularArrow">
              <a:avLst>
                <a:gd name="adj1" fmla="val 4016"/>
                <a:gd name="adj2" fmla="val 714480"/>
                <a:gd name="adj3" fmla="val 20716026"/>
                <a:gd name="adj4" fmla="val 11180129"/>
                <a:gd name="adj5" fmla="val 15057"/>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15" name="TextBox 114"/>
            <p:cNvSpPr txBox="1"/>
            <p:nvPr/>
          </p:nvSpPr>
          <p:spPr>
            <a:xfrm>
              <a:off x="2379775" y="2170240"/>
              <a:ext cx="528626"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aux</a:t>
              </a:r>
            </a:p>
          </p:txBody>
        </p:sp>
        <p:sp>
          <p:nvSpPr>
            <p:cNvPr id="116" name="TextBox 115"/>
            <p:cNvSpPr txBox="1"/>
            <p:nvPr/>
          </p:nvSpPr>
          <p:spPr>
            <a:xfrm>
              <a:off x="1155831" y="3402396"/>
              <a:ext cx="9132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ＭＳ Ｐゴシック" charset="0"/>
                  <a:cs typeface="Candara"/>
                </a:rPr>
                <a:t>Force</a:t>
              </a:r>
            </a:p>
          </p:txBody>
        </p:sp>
        <p:sp>
          <p:nvSpPr>
            <p:cNvPr id="117" name="TextBox 116"/>
            <p:cNvSpPr txBox="1"/>
            <p:nvPr/>
          </p:nvSpPr>
          <p:spPr>
            <a:xfrm>
              <a:off x="1155831" y="2875257"/>
              <a:ext cx="924302"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PROPN</a:t>
              </a:r>
            </a:p>
          </p:txBody>
        </p:sp>
        <p:sp>
          <p:nvSpPr>
            <p:cNvPr id="118" name="Circular Arrow 117"/>
            <p:cNvSpPr/>
            <p:nvPr/>
          </p:nvSpPr>
          <p:spPr>
            <a:xfrm flipH="1">
              <a:off x="1668868" y="1722562"/>
              <a:ext cx="1413483" cy="2303409"/>
            </a:xfrm>
            <a:prstGeom prst="circularArrow">
              <a:avLst>
                <a:gd name="adj1" fmla="val 1615"/>
                <a:gd name="adj2" fmla="val 714480"/>
                <a:gd name="adj3" fmla="val 20546635"/>
                <a:gd name="adj4" fmla="val 10974073"/>
                <a:gd name="adj5" fmla="val 2970"/>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19" name="TextBox 118"/>
            <p:cNvSpPr txBox="1"/>
            <p:nvPr/>
          </p:nvSpPr>
          <p:spPr>
            <a:xfrm>
              <a:off x="2013269" y="1635922"/>
              <a:ext cx="735891" cy="369332"/>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charset="0"/>
                  <a:ea typeface="ＭＳ Ｐゴシック" charset="0"/>
                </a:rPr>
                <a:t>dobj</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spTree>
    <p:extLst>
      <p:ext uri="{BB962C8B-B14F-4D97-AF65-F5344CB8AC3E}">
        <p14:creationId xmlns:p14="http://schemas.microsoft.com/office/powerpoint/2010/main" val="1765988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295" y="2185980"/>
            <a:ext cx="9113392"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alibri" charset="0"/>
                <a:ea typeface="ＭＳ Ｐゴシック" charset="0"/>
              </a:rPr>
              <a:t>P(          |          ,</a:t>
            </a:r>
            <a:r>
              <a:rPr kumimoji="0" lang="en-US" sz="4000" b="0" i="0" u="none" strike="noStrike" kern="1200" cap="none" spc="0" normalizeH="0" baseline="0" noProof="0" dirty="0">
                <a:ln>
                  <a:noFill/>
                </a:ln>
                <a:solidFill>
                  <a:prstClr val="white"/>
                </a:solidFill>
                <a:effectLst/>
                <a:uLnTx/>
                <a:uFillTx/>
                <a:latin typeface="Calibri" charset="0"/>
                <a:ea typeface="ＭＳ Ｐゴシック" charset="0"/>
              </a:rPr>
              <a:t>Hindi</a:t>
            </a:r>
            <a:r>
              <a:rPr kumimoji="0" lang="en-US" sz="9600" b="0" i="0" u="none" strike="noStrike" kern="1200" cap="none" spc="0" normalizeH="0" baseline="0" noProof="0" dirty="0">
                <a:ln>
                  <a:noFill/>
                </a:ln>
                <a:solidFill>
                  <a:prstClr val="white"/>
                </a:solidFill>
                <a:effectLst/>
                <a:uLnTx/>
                <a:uFillTx/>
                <a:latin typeface="Calibri" charset="0"/>
                <a:ea typeface="ＭＳ Ｐゴシック" charset="0"/>
              </a:rPr>
              <a:t>)</a:t>
            </a:r>
          </a:p>
        </p:txBody>
      </p:sp>
      <p:sp>
        <p:nvSpPr>
          <p:cNvPr id="2" name="Title 1"/>
          <p:cNvSpPr>
            <a:spLocks noGrp="1"/>
          </p:cNvSpPr>
          <p:nvPr>
            <p:ph type="title"/>
          </p:nvPr>
        </p:nvSpPr>
        <p:spPr/>
        <p:txBody>
          <a:bodyPr>
            <a:normAutofit/>
          </a:bodyPr>
          <a:lstStyle/>
          <a:p>
            <a:r>
              <a:rPr lang="en-US" dirty="0"/>
              <a:t>Sampling</a:t>
            </a:r>
            <a:endParaRPr lang="en-US" dirty="0">
              <a:solidFill>
                <a:srgbClr val="FF0000"/>
              </a:solidFill>
            </a:endParaRP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47" name="Picture 46"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sp>
        <p:nvSpPr>
          <p:cNvPr id="45" name="Circular Arrow 44"/>
          <p:cNvSpPr/>
          <p:nvPr/>
        </p:nvSpPr>
        <p:spPr>
          <a:xfrm flipH="1">
            <a:off x="4471708" y="2575771"/>
            <a:ext cx="1291464" cy="1541490"/>
          </a:xfrm>
          <a:prstGeom prst="circularArrow">
            <a:avLst>
              <a:gd name="adj1" fmla="val 805"/>
              <a:gd name="adj2" fmla="val 714480"/>
              <a:gd name="adj3" fmla="val 20507759"/>
              <a:gd name="adj4" fmla="val 11180129"/>
              <a:gd name="adj5" fmla="val 4067"/>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500" b="1" i="0" u="none" strike="noStrike" kern="1200" cap="none" spc="0" normalizeH="0" baseline="0" noProof="0" dirty="0">
              <a:ln w="22225">
                <a:solidFill>
                  <a:srgbClr val="C0504D"/>
                </a:solidFill>
                <a:prstDash val="solid"/>
              </a:ln>
              <a:solidFill>
                <a:prstClr val="white"/>
              </a:solidFill>
              <a:effectLst/>
              <a:uLnTx/>
              <a:uFillTx/>
              <a:latin typeface="Candara"/>
              <a:ea typeface="+mn-ea"/>
              <a:cs typeface="+mn-cs"/>
            </a:endParaRPr>
          </a:p>
        </p:txBody>
      </p:sp>
      <p:sp>
        <p:nvSpPr>
          <p:cNvPr id="46" name="TextBox 45"/>
          <p:cNvSpPr txBox="1"/>
          <p:nvPr/>
        </p:nvSpPr>
        <p:spPr>
          <a:xfrm>
            <a:off x="4923495" y="2540808"/>
            <a:ext cx="362639" cy="169277"/>
          </a:xfrm>
          <a:prstGeom prst="rect">
            <a:avLst/>
          </a:prstGeom>
          <a:solidFill>
            <a:schemeClr val="tx2">
              <a:lumMod val="1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err="1">
                <a:ln>
                  <a:noFill/>
                </a:ln>
                <a:solidFill>
                  <a:prstClr val="white"/>
                </a:solidFill>
                <a:effectLst/>
                <a:uLnTx/>
                <a:uFillTx/>
                <a:latin typeface="Candara"/>
                <a:ea typeface="+mn-ea"/>
                <a:cs typeface="+mn-cs"/>
              </a:rPr>
              <a:t>nsubj</a:t>
            </a:r>
            <a:endParaRPr kumimoji="0" lang="en-US" sz="500" b="0" i="0" u="none" strike="noStrike" kern="1200" cap="none" spc="0" normalizeH="0" baseline="0" noProof="0" dirty="0">
              <a:ln>
                <a:noFill/>
              </a:ln>
              <a:solidFill>
                <a:prstClr val="white"/>
              </a:solidFill>
              <a:effectLst/>
              <a:uLnTx/>
              <a:uFillTx/>
              <a:latin typeface="Candara"/>
              <a:ea typeface="+mn-ea"/>
              <a:cs typeface="+mn-cs"/>
            </a:endParaRPr>
          </a:p>
        </p:txBody>
      </p:sp>
      <p:sp>
        <p:nvSpPr>
          <p:cNvPr id="48" name="Circular Arrow 47"/>
          <p:cNvSpPr/>
          <p:nvPr/>
        </p:nvSpPr>
        <p:spPr>
          <a:xfrm>
            <a:off x="5694648" y="2585495"/>
            <a:ext cx="1503983" cy="1541490"/>
          </a:xfrm>
          <a:prstGeom prst="circularArrow">
            <a:avLst>
              <a:gd name="adj1" fmla="val 805"/>
              <a:gd name="adj2" fmla="val 714480"/>
              <a:gd name="adj3" fmla="val 20507759"/>
              <a:gd name="adj4" fmla="val 11180129"/>
              <a:gd name="adj5" fmla="val 3018"/>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dirty="0">
              <a:ln>
                <a:noFill/>
              </a:ln>
              <a:solidFill>
                <a:prstClr val="white"/>
              </a:solidFill>
              <a:effectLst/>
              <a:uLnTx/>
              <a:uFillTx/>
              <a:latin typeface="Candara"/>
              <a:ea typeface="+mn-ea"/>
              <a:cs typeface="+mn-cs"/>
            </a:endParaRPr>
          </a:p>
        </p:txBody>
      </p:sp>
      <p:sp>
        <p:nvSpPr>
          <p:cNvPr id="49" name="TextBox 48"/>
          <p:cNvSpPr txBox="1"/>
          <p:nvPr/>
        </p:nvSpPr>
        <p:spPr>
          <a:xfrm flipH="1">
            <a:off x="6287318" y="2536957"/>
            <a:ext cx="348340" cy="169277"/>
          </a:xfrm>
          <a:prstGeom prst="rect">
            <a:avLst/>
          </a:prstGeom>
          <a:solidFill>
            <a:srgbClr val="1E1C11"/>
          </a:solidFill>
          <a:ln>
            <a:solidFill>
              <a:srgbClr val="1E1C1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err="1">
                <a:ln>
                  <a:noFill/>
                </a:ln>
                <a:solidFill>
                  <a:prstClr val="white"/>
                </a:solidFill>
                <a:effectLst/>
                <a:uLnTx/>
                <a:uFillTx/>
                <a:latin typeface="Candara"/>
                <a:ea typeface="+mn-ea"/>
                <a:cs typeface="+mn-cs"/>
              </a:rPr>
              <a:t>nmod</a:t>
            </a:r>
            <a:endParaRPr kumimoji="0" lang="en-US" sz="500" b="0" i="0" u="none" strike="noStrike" kern="1200" cap="none" spc="0" normalizeH="0" baseline="0" noProof="0" dirty="0">
              <a:ln>
                <a:noFill/>
              </a:ln>
              <a:solidFill>
                <a:prstClr val="white"/>
              </a:solidFill>
              <a:effectLst/>
              <a:uLnTx/>
              <a:uFillTx/>
              <a:latin typeface="Candara"/>
              <a:ea typeface="+mn-ea"/>
              <a:cs typeface="+mn-cs"/>
            </a:endParaRPr>
          </a:p>
        </p:txBody>
      </p:sp>
      <p:sp>
        <p:nvSpPr>
          <p:cNvPr id="51" name="TextBox 50"/>
          <p:cNvSpPr txBox="1"/>
          <p:nvPr/>
        </p:nvSpPr>
        <p:spPr>
          <a:xfrm>
            <a:off x="5256311" y="3306148"/>
            <a:ext cx="362600" cy="21544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charset="0"/>
                <a:ea typeface="ＭＳ Ｐゴシック" charset="0"/>
              </a:rPr>
              <a:t>AUX</a:t>
            </a:r>
          </a:p>
        </p:txBody>
      </p:sp>
      <p:sp>
        <p:nvSpPr>
          <p:cNvPr id="53" name="TextBox 52"/>
          <p:cNvSpPr txBox="1"/>
          <p:nvPr/>
        </p:nvSpPr>
        <p:spPr>
          <a:xfrm>
            <a:off x="4316599" y="3301885"/>
            <a:ext cx="426720" cy="21544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55" name="TextBox 54"/>
          <p:cNvSpPr txBox="1"/>
          <p:nvPr/>
        </p:nvSpPr>
        <p:spPr>
          <a:xfrm>
            <a:off x="5566501" y="3305083"/>
            <a:ext cx="404278" cy="21544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Calibri" charset="0"/>
                <a:ea typeface="ＭＳ Ｐゴシック" charset="0"/>
              </a:rPr>
              <a:t>VERB</a:t>
            </a:r>
          </a:p>
        </p:txBody>
      </p:sp>
      <p:sp>
        <p:nvSpPr>
          <p:cNvPr id="57" name="TextBox 56"/>
          <p:cNvSpPr txBox="1"/>
          <p:nvPr/>
        </p:nvSpPr>
        <p:spPr>
          <a:xfrm>
            <a:off x="6952833" y="3296556"/>
            <a:ext cx="426720" cy="21544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58" name="Circular Arrow 57"/>
          <p:cNvSpPr/>
          <p:nvPr/>
        </p:nvSpPr>
        <p:spPr>
          <a:xfrm flipH="1">
            <a:off x="5334903" y="3083934"/>
            <a:ext cx="336905" cy="435900"/>
          </a:xfrm>
          <a:prstGeom prst="circularArrow">
            <a:avLst>
              <a:gd name="adj1" fmla="val 4016"/>
              <a:gd name="adj2" fmla="val 714480"/>
              <a:gd name="adj3" fmla="val 20716026"/>
              <a:gd name="adj4" fmla="val 11180129"/>
              <a:gd name="adj5" fmla="val 15057"/>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dirty="0">
              <a:ln>
                <a:noFill/>
              </a:ln>
              <a:solidFill>
                <a:prstClr val="white"/>
              </a:solidFill>
              <a:effectLst/>
              <a:uLnTx/>
              <a:uFillTx/>
              <a:latin typeface="Candara"/>
              <a:ea typeface="+mn-ea"/>
              <a:cs typeface="+mn-cs"/>
            </a:endParaRPr>
          </a:p>
        </p:txBody>
      </p:sp>
      <p:sp>
        <p:nvSpPr>
          <p:cNvPr id="59" name="TextBox 58"/>
          <p:cNvSpPr txBox="1"/>
          <p:nvPr/>
        </p:nvSpPr>
        <p:spPr>
          <a:xfrm>
            <a:off x="5335376" y="3066624"/>
            <a:ext cx="292811" cy="169277"/>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Calibri" charset="0"/>
                <a:ea typeface="ＭＳ Ｐゴシック" charset="0"/>
              </a:rPr>
              <a:t>aux</a:t>
            </a:r>
          </a:p>
        </p:txBody>
      </p:sp>
      <p:sp>
        <p:nvSpPr>
          <p:cNvPr id="61" name="TextBox 60"/>
          <p:cNvSpPr txBox="1"/>
          <p:nvPr/>
        </p:nvSpPr>
        <p:spPr>
          <a:xfrm>
            <a:off x="6083050" y="3305611"/>
            <a:ext cx="479618" cy="21544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charset="0"/>
                <a:ea typeface="ＭＳ Ｐゴシック" charset="0"/>
              </a:rPr>
              <a:t>PROPN</a:t>
            </a:r>
          </a:p>
        </p:txBody>
      </p:sp>
      <p:sp>
        <p:nvSpPr>
          <p:cNvPr id="62" name="Circular Arrow 61"/>
          <p:cNvSpPr/>
          <p:nvPr/>
        </p:nvSpPr>
        <p:spPr>
          <a:xfrm>
            <a:off x="5770477" y="2943848"/>
            <a:ext cx="629968" cy="726931"/>
          </a:xfrm>
          <a:prstGeom prst="circularArrow">
            <a:avLst>
              <a:gd name="adj1" fmla="val 1615"/>
              <a:gd name="adj2" fmla="val 699489"/>
              <a:gd name="adj3" fmla="val 20546635"/>
              <a:gd name="adj4" fmla="val 10974073"/>
              <a:gd name="adj5" fmla="val 2970"/>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dirty="0">
              <a:ln>
                <a:noFill/>
              </a:ln>
              <a:solidFill>
                <a:prstClr val="white"/>
              </a:solidFill>
              <a:effectLst/>
              <a:uLnTx/>
              <a:uFillTx/>
              <a:latin typeface="Candara"/>
              <a:ea typeface="+mn-ea"/>
              <a:cs typeface="+mn-cs"/>
            </a:endParaRPr>
          </a:p>
        </p:txBody>
      </p:sp>
      <p:sp>
        <p:nvSpPr>
          <p:cNvPr id="63" name="TextBox 62"/>
          <p:cNvSpPr txBox="1"/>
          <p:nvPr/>
        </p:nvSpPr>
        <p:spPr>
          <a:xfrm flipH="1">
            <a:off x="5918975" y="2916505"/>
            <a:ext cx="327976" cy="169277"/>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err="1">
                <a:ln>
                  <a:noFill/>
                </a:ln>
                <a:solidFill>
                  <a:prstClr val="white"/>
                </a:solidFill>
                <a:effectLst/>
                <a:uLnTx/>
                <a:uFillTx/>
                <a:latin typeface="Calibri" charset="0"/>
                <a:ea typeface="ＭＳ Ｐゴシック" charset="0"/>
              </a:rPr>
              <a:t>dobj</a:t>
            </a:r>
            <a:endParaRPr kumimoji="0" lang="en-US" sz="5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65" name="Circular Arrow 64"/>
          <p:cNvSpPr/>
          <p:nvPr/>
        </p:nvSpPr>
        <p:spPr>
          <a:xfrm flipH="1">
            <a:off x="1317671" y="2579195"/>
            <a:ext cx="1262760" cy="1536215"/>
          </a:xfrm>
          <a:prstGeom prst="circularArrow">
            <a:avLst>
              <a:gd name="adj1" fmla="val 805"/>
              <a:gd name="adj2" fmla="val 714480"/>
              <a:gd name="adj3" fmla="val 20507759"/>
              <a:gd name="adj4" fmla="val 11180129"/>
              <a:gd name="adj5" fmla="val 4067"/>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dirty="0">
              <a:ln>
                <a:noFill/>
              </a:ln>
              <a:solidFill>
                <a:prstClr val="white"/>
              </a:solidFill>
              <a:effectLst/>
              <a:uLnTx/>
              <a:uFillTx/>
              <a:latin typeface="Candara"/>
              <a:ea typeface="+mn-ea"/>
              <a:cs typeface="+mn-cs"/>
            </a:endParaRPr>
          </a:p>
        </p:txBody>
      </p:sp>
      <p:sp>
        <p:nvSpPr>
          <p:cNvPr id="66" name="TextBox 65"/>
          <p:cNvSpPr txBox="1"/>
          <p:nvPr/>
        </p:nvSpPr>
        <p:spPr>
          <a:xfrm>
            <a:off x="1706166" y="2535072"/>
            <a:ext cx="393405" cy="169277"/>
          </a:xfrm>
          <a:prstGeom prst="rect">
            <a:avLst/>
          </a:prstGeom>
          <a:solidFill>
            <a:schemeClr val="tx2">
              <a:lumMod val="1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err="1">
                <a:ln>
                  <a:noFill/>
                </a:ln>
                <a:solidFill>
                  <a:prstClr val="white"/>
                </a:solidFill>
                <a:effectLst/>
                <a:uLnTx/>
                <a:uFillTx/>
                <a:latin typeface="Candara"/>
                <a:ea typeface="+mn-ea"/>
                <a:cs typeface="+mn-cs"/>
              </a:rPr>
              <a:t>nsubj</a:t>
            </a:r>
            <a:endParaRPr kumimoji="0" lang="en-US" sz="500" b="0" i="0" u="none" strike="noStrike" kern="1200" cap="none" spc="0" normalizeH="0" baseline="0" noProof="0" dirty="0">
              <a:ln>
                <a:noFill/>
              </a:ln>
              <a:solidFill>
                <a:prstClr val="white"/>
              </a:solidFill>
              <a:effectLst/>
              <a:uLnTx/>
              <a:uFillTx/>
              <a:latin typeface="Candara"/>
              <a:ea typeface="+mn-ea"/>
              <a:cs typeface="+mn-cs"/>
            </a:endParaRPr>
          </a:p>
        </p:txBody>
      </p:sp>
      <p:sp>
        <p:nvSpPr>
          <p:cNvPr id="67" name="Circular Arrow 66"/>
          <p:cNvSpPr/>
          <p:nvPr/>
        </p:nvSpPr>
        <p:spPr>
          <a:xfrm>
            <a:off x="2513430" y="2588885"/>
            <a:ext cx="1470555" cy="1536215"/>
          </a:xfrm>
          <a:prstGeom prst="circularArrow">
            <a:avLst>
              <a:gd name="adj1" fmla="val 805"/>
              <a:gd name="adj2" fmla="val 714480"/>
              <a:gd name="adj3" fmla="val 20507759"/>
              <a:gd name="adj4" fmla="val 11180129"/>
              <a:gd name="adj5" fmla="val 3018"/>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dirty="0">
              <a:ln>
                <a:noFill/>
              </a:ln>
              <a:solidFill>
                <a:prstClr val="white"/>
              </a:solidFill>
              <a:effectLst/>
              <a:uLnTx/>
              <a:uFillTx/>
              <a:latin typeface="Candara"/>
              <a:ea typeface="+mn-ea"/>
              <a:cs typeface="+mn-cs"/>
            </a:endParaRPr>
          </a:p>
        </p:txBody>
      </p:sp>
      <p:sp>
        <p:nvSpPr>
          <p:cNvPr id="68" name="TextBox 67"/>
          <p:cNvSpPr txBox="1"/>
          <p:nvPr/>
        </p:nvSpPr>
        <p:spPr>
          <a:xfrm flipH="1">
            <a:off x="3092926" y="2540513"/>
            <a:ext cx="340598" cy="169277"/>
          </a:xfrm>
          <a:prstGeom prst="rect">
            <a:avLst/>
          </a:prstGeom>
          <a:solidFill>
            <a:srgbClr val="1E1C11"/>
          </a:solidFill>
          <a:ln>
            <a:solidFill>
              <a:srgbClr val="1E1C1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err="1">
                <a:ln>
                  <a:noFill/>
                </a:ln>
                <a:solidFill>
                  <a:prstClr val="white"/>
                </a:solidFill>
                <a:effectLst/>
                <a:uLnTx/>
                <a:uFillTx/>
                <a:latin typeface="Candara"/>
                <a:ea typeface="+mn-ea"/>
                <a:cs typeface="+mn-cs"/>
              </a:rPr>
              <a:t>nmod</a:t>
            </a:r>
            <a:endParaRPr kumimoji="0" lang="en-US" sz="500" b="0" i="0" u="none" strike="noStrike" kern="1200" cap="none" spc="0" normalizeH="0" baseline="0" noProof="0" dirty="0">
              <a:ln>
                <a:noFill/>
              </a:ln>
              <a:solidFill>
                <a:prstClr val="white"/>
              </a:solidFill>
              <a:effectLst/>
              <a:uLnTx/>
              <a:uFillTx/>
              <a:latin typeface="Candara"/>
              <a:ea typeface="+mn-ea"/>
              <a:cs typeface="+mn-cs"/>
            </a:endParaRPr>
          </a:p>
        </p:txBody>
      </p:sp>
      <p:sp>
        <p:nvSpPr>
          <p:cNvPr id="70" name="TextBox 69"/>
          <p:cNvSpPr txBox="1"/>
          <p:nvPr/>
        </p:nvSpPr>
        <p:spPr>
          <a:xfrm>
            <a:off x="2015385" y="3307072"/>
            <a:ext cx="362600" cy="21544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charset="0"/>
                <a:ea typeface="ＭＳ Ｐゴシック" charset="0"/>
              </a:rPr>
              <a:t>AUX</a:t>
            </a:r>
          </a:p>
        </p:txBody>
      </p:sp>
      <p:sp>
        <p:nvSpPr>
          <p:cNvPr id="72" name="TextBox 71"/>
          <p:cNvSpPr txBox="1"/>
          <p:nvPr/>
        </p:nvSpPr>
        <p:spPr>
          <a:xfrm>
            <a:off x="1166009" y="3302823"/>
            <a:ext cx="426720" cy="21544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74" name="TextBox 73"/>
          <p:cNvSpPr txBox="1"/>
          <p:nvPr/>
        </p:nvSpPr>
        <p:spPr>
          <a:xfrm>
            <a:off x="2330255" y="3306011"/>
            <a:ext cx="404278" cy="21544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Calibri" charset="0"/>
                <a:ea typeface="ＭＳ Ｐゴシック" charset="0"/>
              </a:rPr>
              <a:t>VERB</a:t>
            </a:r>
          </a:p>
        </p:txBody>
      </p:sp>
      <p:sp>
        <p:nvSpPr>
          <p:cNvPr id="76" name="TextBox 75"/>
          <p:cNvSpPr txBox="1"/>
          <p:nvPr/>
        </p:nvSpPr>
        <p:spPr>
          <a:xfrm>
            <a:off x="3743650" y="3297513"/>
            <a:ext cx="426720" cy="21544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charset="0"/>
                <a:ea typeface="ＭＳ Ｐゴシック" charset="0"/>
              </a:rPr>
              <a:t>PRON</a:t>
            </a:r>
          </a:p>
        </p:txBody>
      </p:sp>
      <p:sp>
        <p:nvSpPr>
          <p:cNvPr id="77" name="Circular Arrow 76"/>
          <p:cNvSpPr/>
          <p:nvPr/>
        </p:nvSpPr>
        <p:spPr>
          <a:xfrm flipH="1">
            <a:off x="2161680" y="3085619"/>
            <a:ext cx="329416" cy="434408"/>
          </a:xfrm>
          <a:prstGeom prst="circularArrow">
            <a:avLst>
              <a:gd name="adj1" fmla="val 4016"/>
              <a:gd name="adj2" fmla="val 714480"/>
              <a:gd name="adj3" fmla="val 20716026"/>
              <a:gd name="adj4" fmla="val 11180129"/>
              <a:gd name="adj5" fmla="val 15057"/>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dirty="0">
              <a:ln>
                <a:noFill/>
              </a:ln>
              <a:solidFill>
                <a:prstClr val="white"/>
              </a:solidFill>
              <a:effectLst/>
              <a:uLnTx/>
              <a:uFillTx/>
              <a:latin typeface="Candara"/>
              <a:ea typeface="+mn-ea"/>
              <a:cs typeface="+mn-cs"/>
            </a:endParaRPr>
          </a:p>
        </p:txBody>
      </p:sp>
      <p:sp>
        <p:nvSpPr>
          <p:cNvPr id="78" name="TextBox 77"/>
          <p:cNvSpPr txBox="1"/>
          <p:nvPr/>
        </p:nvSpPr>
        <p:spPr>
          <a:xfrm>
            <a:off x="2170981" y="3032762"/>
            <a:ext cx="279742" cy="169277"/>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Calibri" charset="0"/>
                <a:ea typeface="ＭＳ Ｐゴシック" charset="0"/>
              </a:rPr>
              <a:t>aux</a:t>
            </a:r>
          </a:p>
        </p:txBody>
      </p:sp>
      <p:sp>
        <p:nvSpPr>
          <p:cNvPr id="80" name="TextBox 79"/>
          <p:cNvSpPr txBox="1"/>
          <p:nvPr/>
        </p:nvSpPr>
        <p:spPr>
          <a:xfrm>
            <a:off x="1659866" y="3307353"/>
            <a:ext cx="479618" cy="21544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charset="0"/>
                <a:ea typeface="ＭＳ Ｐゴシック" charset="0"/>
              </a:rPr>
              <a:t>PROPN</a:t>
            </a:r>
          </a:p>
        </p:txBody>
      </p:sp>
      <p:sp>
        <p:nvSpPr>
          <p:cNvPr id="81" name="Circular Arrow 80"/>
          <p:cNvSpPr/>
          <p:nvPr/>
        </p:nvSpPr>
        <p:spPr>
          <a:xfrm flipH="1">
            <a:off x="1918168" y="2944820"/>
            <a:ext cx="584094" cy="724444"/>
          </a:xfrm>
          <a:prstGeom prst="circularArrow">
            <a:avLst>
              <a:gd name="adj1" fmla="val 1615"/>
              <a:gd name="adj2" fmla="val 714480"/>
              <a:gd name="adj3" fmla="val 20546635"/>
              <a:gd name="adj4" fmla="val 10974073"/>
              <a:gd name="adj5" fmla="val 2970"/>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dirty="0">
              <a:ln>
                <a:noFill/>
              </a:ln>
              <a:solidFill>
                <a:prstClr val="white"/>
              </a:solidFill>
              <a:effectLst/>
              <a:uLnTx/>
              <a:uFillTx/>
              <a:latin typeface="Candara"/>
              <a:ea typeface="+mn-ea"/>
              <a:cs typeface="+mn-cs"/>
            </a:endParaRPr>
          </a:p>
        </p:txBody>
      </p:sp>
      <p:sp>
        <p:nvSpPr>
          <p:cNvPr id="82" name="TextBox 81"/>
          <p:cNvSpPr txBox="1"/>
          <p:nvPr/>
        </p:nvSpPr>
        <p:spPr>
          <a:xfrm>
            <a:off x="2060485" y="2917572"/>
            <a:ext cx="304093" cy="169277"/>
          </a:xfrm>
          <a:prstGeom prst="rect">
            <a:avLst/>
          </a:prstGeom>
          <a:solidFill>
            <a:srgbClr val="1E1C11"/>
          </a:solidFill>
          <a:ln>
            <a:solidFill>
              <a:srgbClr val="1E1C1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err="1">
                <a:ln>
                  <a:noFill/>
                </a:ln>
                <a:solidFill>
                  <a:prstClr val="white"/>
                </a:solidFill>
                <a:effectLst/>
                <a:uLnTx/>
                <a:uFillTx/>
                <a:latin typeface="Calibri" charset="0"/>
                <a:ea typeface="ＭＳ Ｐゴシック" charset="0"/>
              </a:rPr>
              <a:t>dobj</a:t>
            </a:r>
            <a:endParaRPr kumimoji="0" lang="en-US" sz="5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8" name="TextBox 7"/>
          <p:cNvSpPr txBox="1"/>
          <p:nvPr/>
        </p:nvSpPr>
        <p:spPr>
          <a:xfrm>
            <a:off x="2013241" y="4910549"/>
            <a:ext cx="1124026" cy="144655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Calibri" charset="0"/>
                <a:ea typeface="ＭＳ Ｐゴシック" charset="0"/>
              </a:rPr>
              <a:t>5!</a:t>
            </a:r>
          </a:p>
        </p:txBody>
      </p:sp>
      <p:sp>
        <p:nvSpPr>
          <p:cNvPr id="3" name="Rectangle 2"/>
          <p:cNvSpPr/>
          <p:nvPr/>
        </p:nvSpPr>
        <p:spPr>
          <a:xfrm>
            <a:off x="2014135" y="4158730"/>
            <a:ext cx="6492611" cy="769441"/>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charset="0"/>
                <a:ea typeface="ＭＳ Ｐゴシック" charset="0"/>
              </a:rPr>
              <a:t>How many possible orders</a:t>
            </a:r>
            <a:r>
              <a:rPr kumimoji="0" lang="en-US" sz="4400" b="0" i="0" u="none" strike="noStrike" kern="1200" cap="none" spc="0" normalizeH="0" baseline="0" noProof="0" dirty="0">
                <a:ln>
                  <a:noFill/>
                </a:ln>
                <a:solidFill>
                  <a:prstClr val="white"/>
                </a:solidFill>
                <a:effectLst/>
                <a:uLnTx/>
                <a:uFillTx/>
                <a:latin typeface="Calibri" charset="0"/>
                <a:ea typeface="ＭＳ Ｐゴシック" charset="0"/>
              </a:rPr>
              <a:t>?</a:t>
            </a:r>
            <a:endParaRPr kumimoji="0" lang="en-US" sz="900" b="0" i="0" u="none" strike="noStrike" kern="1200" cap="none" spc="0" normalizeH="0" baseline="0" noProof="0" dirty="0">
              <a:ln>
                <a:noFill/>
              </a:ln>
              <a:solidFill>
                <a:prstClr val="white"/>
              </a:solidFill>
              <a:effectLst/>
              <a:uLnTx/>
              <a:uFillTx/>
              <a:latin typeface="Calibri" charset="0"/>
              <a:ea typeface="ＭＳ Ｐゴシック" charset="0"/>
            </a:endParaRPr>
          </a:p>
        </p:txBody>
      </p:sp>
    </p:spTree>
    <p:extLst>
      <p:ext uri="{BB962C8B-B14F-4D97-AF65-F5344CB8AC3E}">
        <p14:creationId xmlns:p14="http://schemas.microsoft.com/office/powerpoint/2010/main" val="126517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 · |           , Hindi)</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6" name="Picture 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graphicFrame>
        <p:nvGraphicFramePr>
          <p:cNvPr id="23" name="Table 22"/>
          <p:cNvGraphicFramePr>
            <a:graphicFrameLocks noGrp="1"/>
          </p:cNvGraphicFramePr>
          <p:nvPr>
            <p:extLst/>
          </p:nvPr>
        </p:nvGraphicFramePr>
        <p:xfrm>
          <a:off x="878026" y="1450681"/>
          <a:ext cx="7407192" cy="4317719"/>
        </p:xfrm>
        <a:graphic>
          <a:graphicData uri="http://schemas.openxmlformats.org/drawingml/2006/table">
            <a:tbl>
              <a:tblPr firstRow="1" bandRow="1">
                <a:tableStyleId>{2D5ABB26-0587-4C30-8999-92F81FD0307C}</a:tableStyleId>
              </a:tblPr>
              <a:tblGrid>
                <a:gridCol w="1234532">
                  <a:extLst>
                    <a:ext uri="{9D8B030D-6E8A-4147-A177-3AD203B41FA5}">
                      <a16:colId xmlns:a16="http://schemas.microsoft.com/office/drawing/2014/main" val="20000"/>
                    </a:ext>
                  </a:extLst>
                </a:gridCol>
                <a:gridCol w="1234532">
                  <a:extLst>
                    <a:ext uri="{9D8B030D-6E8A-4147-A177-3AD203B41FA5}">
                      <a16:colId xmlns:a16="http://schemas.microsoft.com/office/drawing/2014/main" val="20001"/>
                    </a:ext>
                  </a:extLst>
                </a:gridCol>
                <a:gridCol w="1234532">
                  <a:extLst>
                    <a:ext uri="{9D8B030D-6E8A-4147-A177-3AD203B41FA5}">
                      <a16:colId xmlns:a16="http://schemas.microsoft.com/office/drawing/2014/main" val="20002"/>
                    </a:ext>
                  </a:extLst>
                </a:gridCol>
                <a:gridCol w="1234532">
                  <a:extLst>
                    <a:ext uri="{9D8B030D-6E8A-4147-A177-3AD203B41FA5}">
                      <a16:colId xmlns:a16="http://schemas.microsoft.com/office/drawing/2014/main" val="20003"/>
                    </a:ext>
                  </a:extLst>
                </a:gridCol>
                <a:gridCol w="1234532">
                  <a:extLst>
                    <a:ext uri="{9D8B030D-6E8A-4147-A177-3AD203B41FA5}">
                      <a16:colId xmlns:a16="http://schemas.microsoft.com/office/drawing/2014/main" val="20004"/>
                    </a:ext>
                  </a:extLst>
                </a:gridCol>
                <a:gridCol w="1234532">
                  <a:extLst>
                    <a:ext uri="{9D8B030D-6E8A-4147-A177-3AD203B41FA5}">
                      <a16:colId xmlns:a16="http://schemas.microsoft.com/office/drawing/2014/main" val="20005"/>
                    </a:ext>
                  </a:extLst>
                </a:gridCol>
              </a:tblGrid>
              <a:tr h="616817">
                <a:tc>
                  <a:txBody>
                    <a:bodyPr/>
                    <a:lstStyle/>
                    <a:p>
                      <a:pPr algn="ctr"/>
                      <a:r>
                        <a:rPr lang="en-US" sz="3200" dirty="0"/>
                        <a:t>Order</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r>
                        <a:rPr lang="en-US" sz="2800" dirty="0"/>
                        <a:t>Prob.</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r>
                        <a:rPr lang="en-US" sz="1800" dirty="0"/>
                        <a:t>BOS</a:t>
                      </a:r>
                      <a:r>
                        <a:rPr lang="en-US" sz="1800" baseline="0" dirty="0"/>
                        <a:t> </a:t>
                      </a:r>
                      <a:r>
                        <a:rPr lang="en-US" sz="1800" dirty="0"/>
                        <a:t>S adj.</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r>
                        <a:rPr lang="en-US" sz="3200" dirty="0"/>
                        <a:t>S&lt;V</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r>
                        <a:rPr lang="en-US" sz="3200" dirty="0"/>
                        <a:t>O&lt;V</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r>
                        <a:rPr lang="en-US" sz="2400" dirty="0"/>
                        <a:t>SO adj.</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616817">
                <a:tc>
                  <a:txBody>
                    <a:bodyPr/>
                    <a:lstStyle/>
                    <a:p>
                      <a:pPr algn="ctr"/>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1"/>
                  </a:ext>
                </a:extLst>
              </a:tr>
              <a:tr h="616817">
                <a:tc>
                  <a:txBody>
                    <a:bodyPr/>
                    <a:lstStyle/>
                    <a:p>
                      <a:pPr algn="ctr"/>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2"/>
                  </a:ext>
                </a:extLst>
              </a:tr>
              <a:tr h="616817">
                <a:tc>
                  <a:txBody>
                    <a:bodyPr/>
                    <a:lstStyle/>
                    <a:p>
                      <a:pPr algn="ctr"/>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3"/>
                  </a:ext>
                </a:extLst>
              </a:tr>
              <a:tr h="616817">
                <a:tc>
                  <a:txBody>
                    <a:bodyPr/>
                    <a:lstStyle/>
                    <a:p>
                      <a:pPr algn="ctr"/>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4"/>
                  </a:ext>
                </a:extLst>
              </a:tr>
              <a:tr h="616817">
                <a:tc>
                  <a:txBody>
                    <a:bodyPr/>
                    <a:lstStyle/>
                    <a:p>
                      <a:pPr algn="ctr"/>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5"/>
                  </a:ext>
                </a:extLst>
              </a:tr>
              <a:tr h="616817">
                <a:tc>
                  <a:txBody>
                    <a:bodyPr/>
                    <a:lstStyle/>
                    <a:p>
                      <a:pPr algn="ctr"/>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pSp>
        <p:nvGrpSpPr>
          <p:cNvPr id="3" name="Group 2"/>
          <p:cNvGrpSpPr/>
          <p:nvPr/>
        </p:nvGrpSpPr>
        <p:grpSpPr>
          <a:xfrm>
            <a:off x="3356906" y="2113462"/>
            <a:ext cx="4892286" cy="598863"/>
            <a:chOff x="2967182" y="2224138"/>
            <a:chExt cx="4892286" cy="598863"/>
          </a:xfrm>
        </p:grpSpPr>
        <p:sp>
          <p:nvSpPr>
            <p:cNvPr id="138" name="TextBox 137"/>
            <p:cNvSpPr txBox="1"/>
            <p:nvPr/>
          </p:nvSpPr>
          <p:spPr>
            <a:xfrm>
              <a:off x="2967182" y="2233505"/>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63" name="TextBox 62"/>
            <p:cNvSpPr txBox="1"/>
            <p:nvPr/>
          </p:nvSpPr>
          <p:spPr>
            <a:xfrm>
              <a:off x="4186629" y="2237224"/>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64" name="TextBox 63"/>
            <p:cNvSpPr txBox="1"/>
            <p:nvPr/>
          </p:nvSpPr>
          <p:spPr>
            <a:xfrm>
              <a:off x="5404332" y="2238225"/>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65" name="TextBox 64"/>
            <p:cNvSpPr txBox="1"/>
            <p:nvPr/>
          </p:nvSpPr>
          <p:spPr>
            <a:xfrm>
              <a:off x="6629908" y="2224138"/>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grpSp>
      <p:grpSp>
        <p:nvGrpSpPr>
          <p:cNvPr id="7" name="Group 6"/>
          <p:cNvGrpSpPr/>
          <p:nvPr/>
        </p:nvGrpSpPr>
        <p:grpSpPr>
          <a:xfrm>
            <a:off x="3339041" y="2685431"/>
            <a:ext cx="5040327" cy="625117"/>
            <a:chOff x="2967180" y="2728564"/>
            <a:chExt cx="5040327" cy="625117"/>
          </a:xfrm>
        </p:grpSpPr>
        <p:sp>
          <p:nvSpPr>
            <p:cNvPr id="139" name="TextBox 138"/>
            <p:cNvSpPr txBox="1"/>
            <p:nvPr/>
          </p:nvSpPr>
          <p:spPr>
            <a:xfrm>
              <a:off x="5374086" y="2746002"/>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66" name="TextBox 65"/>
            <p:cNvSpPr txBox="1"/>
            <p:nvPr/>
          </p:nvSpPr>
          <p:spPr>
            <a:xfrm>
              <a:off x="6617658" y="2768905"/>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67" name="TextBox 66"/>
            <p:cNvSpPr txBox="1"/>
            <p:nvPr/>
          </p:nvSpPr>
          <p:spPr>
            <a:xfrm>
              <a:off x="2967180" y="2742011"/>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68" name="TextBox 67"/>
            <p:cNvSpPr txBox="1"/>
            <p:nvPr/>
          </p:nvSpPr>
          <p:spPr>
            <a:xfrm>
              <a:off x="4200076" y="2728564"/>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grpSp>
      <p:grpSp>
        <p:nvGrpSpPr>
          <p:cNvPr id="8" name="Group 7"/>
          <p:cNvGrpSpPr/>
          <p:nvPr/>
        </p:nvGrpSpPr>
        <p:grpSpPr>
          <a:xfrm>
            <a:off x="3273080" y="3326960"/>
            <a:ext cx="5006277" cy="621161"/>
            <a:chOff x="2886703" y="3349835"/>
            <a:chExt cx="5006277" cy="621161"/>
          </a:xfrm>
        </p:grpSpPr>
        <p:sp>
          <p:nvSpPr>
            <p:cNvPr id="72" name="TextBox 71"/>
            <p:cNvSpPr txBox="1"/>
            <p:nvPr/>
          </p:nvSpPr>
          <p:spPr>
            <a:xfrm>
              <a:off x="5418349" y="3370908"/>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76" name="TextBox 75"/>
            <p:cNvSpPr txBox="1"/>
            <p:nvPr/>
          </p:nvSpPr>
          <p:spPr>
            <a:xfrm>
              <a:off x="6663420" y="3349835"/>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77" name="TextBox 76"/>
            <p:cNvSpPr txBox="1"/>
            <p:nvPr/>
          </p:nvSpPr>
          <p:spPr>
            <a:xfrm>
              <a:off x="4159735" y="3369565"/>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79" name="TextBox 78"/>
            <p:cNvSpPr txBox="1"/>
            <p:nvPr/>
          </p:nvSpPr>
          <p:spPr>
            <a:xfrm>
              <a:off x="2886703" y="3386220"/>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grpSp>
      <p:sp>
        <p:nvSpPr>
          <p:cNvPr id="141" name="TextBox 140"/>
          <p:cNvSpPr txBox="1"/>
          <p:nvPr/>
        </p:nvSpPr>
        <p:spPr>
          <a:xfrm>
            <a:off x="2215679" y="4035976"/>
            <a:ext cx="5542587"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endParaRPr kumimoji="0" lang="en-US" sz="3200" b="0" i="0" u="none" strike="noStrike" kern="1200" cap="none" spc="0" normalizeH="0" baseline="0" noProof="0" dirty="0">
              <a:ln>
                <a:noFill/>
              </a:ln>
              <a:solidFill>
                <a:srgbClr val="32ED75"/>
              </a:solidFill>
              <a:effectLst/>
              <a:uLnTx/>
              <a:uFillTx/>
              <a:latin typeface="Calibri" charset="0"/>
              <a:ea typeface="ＭＳ Ｐゴシック" charset="0"/>
            </a:endParaRPr>
          </a:p>
        </p:txBody>
      </p:sp>
      <p:grpSp>
        <p:nvGrpSpPr>
          <p:cNvPr id="9" name="Group 8"/>
          <p:cNvGrpSpPr/>
          <p:nvPr/>
        </p:nvGrpSpPr>
        <p:grpSpPr>
          <a:xfrm>
            <a:off x="3273080" y="3988922"/>
            <a:ext cx="5152330" cy="604936"/>
            <a:chOff x="2886703" y="3995385"/>
            <a:chExt cx="5152330" cy="604936"/>
          </a:xfrm>
        </p:grpSpPr>
        <p:sp>
          <p:nvSpPr>
            <p:cNvPr id="82" name="TextBox 81"/>
            <p:cNvSpPr txBox="1"/>
            <p:nvPr/>
          </p:nvSpPr>
          <p:spPr>
            <a:xfrm>
              <a:off x="2886703" y="3997961"/>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83" name="TextBox 82"/>
            <p:cNvSpPr txBox="1"/>
            <p:nvPr/>
          </p:nvSpPr>
          <p:spPr>
            <a:xfrm>
              <a:off x="4151846" y="4002105"/>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84" name="TextBox 83"/>
            <p:cNvSpPr txBox="1"/>
            <p:nvPr/>
          </p:nvSpPr>
          <p:spPr>
            <a:xfrm>
              <a:off x="5410664" y="3995385"/>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85" name="TextBox 84"/>
            <p:cNvSpPr txBox="1"/>
            <p:nvPr/>
          </p:nvSpPr>
          <p:spPr>
            <a:xfrm>
              <a:off x="6649184" y="4015545"/>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grpSp>
      <p:grpSp>
        <p:nvGrpSpPr>
          <p:cNvPr id="86" name="Group 85"/>
          <p:cNvGrpSpPr/>
          <p:nvPr/>
        </p:nvGrpSpPr>
        <p:grpSpPr>
          <a:xfrm>
            <a:off x="3273901" y="4596543"/>
            <a:ext cx="5142691" cy="604672"/>
            <a:chOff x="2898279" y="4002105"/>
            <a:chExt cx="5142691" cy="604672"/>
          </a:xfrm>
        </p:grpSpPr>
        <p:sp>
          <p:nvSpPr>
            <p:cNvPr id="102" name="TextBox 101"/>
            <p:cNvSpPr txBox="1"/>
            <p:nvPr/>
          </p:nvSpPr>
          <p:spPr>
            <a:xfrm>
              <a:off x="2898279" y="4011408"/>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03" name="TextBox 102"/>
            <p:cNvSpPr txBox="1"/>
            <p:nvPr/>
          </p:nvSpPr>
          <p:spPr>
            <a:xfrm>
              <a:off x="4151846" y="4002105"/>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04" name="TextBox 103"/>
            <p:cNvSpPr txBox="1"/>
            <p:nvPr/>
          </p:nvSpPr>
          <p:spPr>
            <a:xfrm>
              <a:off x="5454704" y="4022001"/>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    </a:t>
              </a: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12" name="TextBox 111"/>
            <p:cNvSpPr txBox="1"/>
            <p:nvPr/>
          </p:nvSpPr>
          <p:spPr>
            <a:xfrm>
              <a:off x="6651121" y="4015545"/>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grpSp>
      <p:grpSp>
        <p:nvGrpSpPr>
          <p:cNvPr id="16" name="Group 15"/>
          <p:cNvGrpSpPr/>
          <p:nvPr/>
        </p:nvGrpSpPr>
        <p:grpSpPr>
          <a:xfrm>
            <a:off x="1018042" y="2358973"/>
            <a:ext cx="1048884" cy="3474490"/>
            <a:chOff x="1555922" y="2332079"/>
            <a:chExt cx="1048884" cy="3474490"/>
          </a:xfrm>
        </p:grpSpPr>
        <p:grpSp>
          <p:nvGrpSpPr>
            <p:cNvPr id="105" name="Group 104"/>
            <p:cNvGrpSpPr/>
            <p:nvPr/>
          </p:nvGrpSpPr>
          <p:grpSpPr>
            <a:xfrm>
              <a:off x="1595654" y="4190529"/>
              <a:ext cx="963210" cy="382842"/>
              <a:chOff x="1209975" y="585492"/>
              <a:chExt cx="963210" cy="382842"/>
            </a:xfrm>
          </p:grpSpPr>
          <p:grpSp>
            <p:nvGrpSpPr>
              <p:cNvPr id="106" name="Group 105"/>
              <p:cNvGrpSpPr/>
              <p:nvPr/>
            </p:nvGrpSpPr>
            <p:grpSpPr>
              <a:xfrm>
                <a:off x="1209975" y="585492"/>
                <a:ext cx="963210" cy="382842"/>
                <a:chOff x="1209975" y="585492"/>
                <a:chExt cx="963210" cy="382842"/>
              </a:xfrm>
            </p:grpSpPr>
            <p:sp>
              <p:nvSpPr>
                <p:cNvPr id="109" name="TextBox 108"/>
                <p:cNvSpPr txBox="1"/>
                <p:nvPr/>
              </p:nvSpPr>
              <p:spPr>
                <a:xfrm>
                  <a:off x="1209975" y="585492"/>
                  <a:ext cx="33750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O</a:t>
                  </a:r>
                </a:p>
              </p:txBody>
            </p:sp>
            <p:sp>
              <p:nvSpPr>
                <p:cNvPr id="110" name="TextBox 109"/>
                <p:cNvSpPr txBox="1"/>
                <p:nvPr/>
              </p:nvSpPr>
              <p:spPr>
                <a:xfrm>
                  <a:off x="1543755" y="599002"/>
                  <a:ext cx="31563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V</a:t>
                  </a:r>
                </a:p>
              </p:txBody>
            </p:sp>
            <p:sp>
              <p:nvSpPr>
                <p:cNvPr id="111" name="TextBox 110"/>
                <p:cNvSpPr txBox="1"/>
                <p:nvPr/>
              </p:nvSpPr>
              <p:spPr>
                <a:xfrm>
                  <a:off x="1882458" y="599002"/>
                  <a:ext cx="29072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S</a:t>
                  </a:r>
                </a:p>
              </p:txBody>
            </p:sp>
          </p:grpSp>
          <p:cxnSp>
            <p:nvCxnSpPr>
              <p:cNvPr id="107" name="Curved Connector 106"/>
              <p:cNvCxnSpPr>
                <a:stCxn id="110" idx="0"/>
                <a:endCxn id="109" idx="0"/>
              </p:cNvCxnSpPr>
              <p:nvPr/>
            </p:nvCxnSpPr>
            <p:spPr>
              <a:xfrm rot="16200000" flipV="1">
                <a:off x="1533395" y="430823"/>
                <a:ext cx="13510" cy="322847"/>
              </a:xfrm>
              <a:prstGeom prst="curvedConnector3">
                <a:avLst>
                  <a:gd name="adj1" fmla="val 179208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08" name="Curved Connector 107"/>
              <p:cNvCxnSpPr>
                <a:stCxn id="110" idx="0"/>
                <a:endCxn id="111" idx="0"/>
              </p:cNvCxnSpPr>
              <p:nvPr/>
            </p:nvCxnSpPr>
            <p:spPr>
              <a:xfrm rot="5400000" flipH="1" flipV="1">
                <a:off x="1864697" y="435878"/>
                <a:ext cx="12700" cy="326249"/>
              </a:xfrm>
              <a:prstGeom prst="curvedConnector3">
                <a:avLst>
                  <a:gd name="adj1" fmla="val 180000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1574606" y="2332079"/>
              <a:ext cx="987216" cy="382842"/>
              <a:chOff x="1209975" y="585492"/>
              <a:chExt cx="987216" cy="382842"/>
            </a:xfrm>
          </p:grpSpPr>
          <p:sp>
            <p:nvSpPr>
              <p:cNvPr id="73" name="TextBox 72"/>
              <p:cNvSpPr txBox="1"/>
              <p:nvPr/>
            </p:nvSpPr>
            <p:spPr>
              <a:xfrm>
                <a:off x="1209975" y="585492"/>
                <a:ext cx="29072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S</a:t>
                </a:r>
              </a:p>
            </p:txBody>
          </p:sp>
          <p:sp>
            <p:nvSpPr>
              <p:cNvPr id="74" name="TextBox 73"/>
              <p:cNvSpPr txBox="1"/>
              <p:nvPr/>
            </p:nvSpPr>
            <p:spPr>
              <a:xfrm>
                <a:off x="1881555" y="599002"/>
                <a:ext cx="31563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V</a:t>
                </a:r>
              </a:p>
            </p:txBody>
          </p:sp>
          <p:sp>
            <p:nvSpPr>
              <p:cNvPr id="75" name="TextBox 74"/>
              <p:cNvSpPr txBox="1"/>
              <p:nvPr/>
            </p:nvSpPr>
            <p:spPr>
              <a:xfrm>
                <a:off x="1531146" y="599002"/>
                <a:ext cx="33750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O</a:t>
                </a:r>
              </a:p>
            </p:txBody>
          </p:sp>
        </p:grpSp>
        <p:cxnSp>
          <p:nvCxnSpPr>
            <p:cNvPr id="80" name="Curved Connector 79"/>
            <p:cNvCxnSpPr>
              <a:stCxn id="74" idx="0"/>
              <a:endCxn id="73" idx="0"/>
            </p:cNvCxnSpPr>
            <p:nvPr/>
          </p:nvCxnSpPr>
          <p:spPr>
            <a:xfrm rot="16200000" flipV="1">
              <a:off x="2055232" y="1996817"/>
              <a:ext cx="13510" cy="684034"/>
            </a:xfrm>
            <a:prstGeom prst="curvedConnector3">
              <a:avLst>
                <a:gd name="adj1" fmla="val 179208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81" name="Curved Connector 80"/>
            <p:cNvCxnSpPr>
              <a:stCxn id="74" idx="0"/>
              <a:endCxn id="75" idx="0"/>
            </p:cNvCxnSpPr>
            <p:nvPr/>
          </p:nvCxnSpPr>
          <p:spPr>
            <a:xfrm rot="16200000" flipV="1">
              <a:off x="2234266" y="2175851"/>
              <a:ext cx="12700" cy="339476"/>
            </a:xfrm>
            <a:prstGeom prst="curvedConnector3">
              <a:avLst>
                <a:gd name="adj1" fmla="val 1055354"/>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90" name="Curved Connector 89"/>
            <p:cNvCxnSpPr>
              <a:stCxn id="93" idx="0"/>
              <a:endCxn id="92" idx="0"/>
            </p:cNvCxnSpPr>
            <p:nvPr/>
          </p:nvCxnSpPr>
          <p:spPr>
            <a:xfrm rot="16200000" flipV="1">
              <a:off x="1890100" y="2777457"/>
              <a:ext cx="13510" cy="346234"/>
            </a:xfrm>
            <a:prstGeom prst="curvedConnector3">
              <a:avLst>
                <a:gd name="adj1" fmla="val 179208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91" name="Curved Connector 90"/>
            <p:cNvCxnSpPr>
              <a:stCxn id="93" idx="0"/>
              <a:endCxn id="94" idx="0"/>
            </p:cNvCxnSpPr>
            <p:nvPr/>
          </p:nvCxnSpPr>
          <p:spPr>
            <a:xfrm rot="5400000" flipH="1" flipV="1">
              <a:off x="2244790" y="2782511"/>
              <a:ext cx="12700" cy="349636"/>
            </a:xfrm>
            <a:prstGeom prst="curvedConnector3">
              <a:avLst>
                <a:gd name="adj1" fmla="val 180000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1578374" y="2943819"/>
              <a:ext cx="29072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S</a:t>
              </a:r>
            </a:p>
          </p:txBody>
        </p:sp>
        <p:sp>
          <p:nvSpPr>
            <p:cNvPr id="93" name="TextBox 92"/>
            <p:cNvSpPr txBox="1"/>
            <p:nvPr/>
          </p:nvSpPr>
          <p:spPr>
            <a:xfrm>
              <a:off x="1912154" y="2957329"/>
              <a:ext cx="31563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V</a:t>
              </a:r>
            </a:p>
          </p:txBody>
        </p:sp>
        <p:sp>
          <p:nvSpPr>
            <p:cNvPr id="94" name="TextBox 93"/>
            <p:cNvSpPr txBox="1"/>
            <p:nvPr/>
          </p:nvSpPr>
          <p:spPr>
            <a:xfrm>
              <a:off x="2250857" y="2957329"/>
              <a:ext cx="33750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O</a:t>
              </a:r>
            </a:p>
          </p:txBody>
        </p:sp>
        <p:grpSp>
          <p:nvGrpSpPr>
            <p:cNvPr id="96" name="Group 95"/>
            <p:cNvGrpSpPr/>
            <p:nvPr/>
          </p:nvGrpSpPr>
          <p:grpSpPr>
            <a:xfrm>
              <a:off x="1578374" y="3565279"/>
              <a:ext cx="987216" cy="382842"/>
              <a:chOff x="1209975" y="585492"/>
              <a:chExt cx="987216" cy="382842"/>
            </a:xfrm>
          </p:grpSpPr>
          <p:sp>
            <p:nvSpPr>
              <p:cNvPr id="99" name="TextBox 98"/>
              <p:cNvSpPr txBox="1"/>
              <p:nvPr/>
            </p:nvSpPr>
            <p:spPr>
              <a:xfrm>
                <a:off x="1209975" y="585492"/>
                <a:ext cx="33750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O</a:t>
                </a:r>
              </a:p>
            </p:txBody>
          </p:sp>
          <p:sp>
            <p:nvSpPr>
              <p:cNvPr id="100" name="TextBox 99"/>
              <p:cNvSpPr txBox="1"/>
              <p:nvPr/>
            </p:nvSpPr>
            <p:spPr>
              <a:xfrm>
                <a:off x="1881555" y="599002"/>
                <a:ext cx="31563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V</a:t>
                </a:r>
              </a:p>
            </p:txBody>
          </p:sp>
          <p:sp>
            <p:nvSpPr>
              <p:cNvPr id="101" name="TextBox 100"/>
              <p:cNvSpPr txBox="1"/>
              <p:nvPr/>
            </p:nvSpPr>
            <p:spPr>
              <a:xfrm>
                <a:off x="1571682" y="585492"/>
                <a:ext cx="29072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S</a:t>
                </a:r>
              </a:p>
            </p:txBody>
          </p:sp>
        </p:grpSp>
        <p:cxnSp>
          <p:nvCxnSpPr>
            <p:cNvPr id="97" name="Curved Connector 96"/>
            <p:cNvCxnSpPr>
              <a:stCxn id="100" idx="0"/>
              <a:endCxn id="99" idx="0"/>
            </p:cNvCxnSpPr>
            <p:nvPr/>
          </p:nvCxnSpPr>
          <p:spPr>
            <a:xfrm rot="16200000" flipV="1">
              <a:off x="2070694" y="3241710"/>
              <a:ext cx="13510" cy="660647"/>
            </a:xfrm>
            <a:prstGeom prst="curvedConnector3">
              <a:avLst>
                <a:gd name="adj1" fmla="val 179208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98" name="Curved Connector 97"/>
            <p:cNvCxnSpPr>
              <a:stCxn id="100" idx="0"/>
              <a:endCxn id="101" idx="0"/>
            </p:cNvCxnSpPr>
            <p:nvPr/>
          </p:nvCxnSpPr>
          <p:spPr>
            <a:xfrm rot="16200000" flipV="1">
              <a:off x="2239854" y="3410870"/>
              <a:ext cx="13510" cy="322327"/>
            </a:xfrm>
            <a:prstGeom prst="curvedConnector3">
              <a:avLst>
                <a:gd name="adj1" fmla="val 992065"/>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grpSp>
          <p:nvGrpSpPr>
            <p:cNvPr id="120" name="Group 119"/>
            <p:cNvGrpSpPr/>
            <p:nvPr/>
          </p:nvGrpSpPr>
          <p:grpSpPr>
            <a:xfrm flipH="1">
              <a:off x="1555922" y="4811987"/>
              <a:ext cx="1048884" cy="369332"/>
              <a:chOff x="1224205" y="585492"/>
              <a:chExt cx="1006301" cy="369332"/>
            </a:xfrm>
          </p:grpSpPr>
          <p:sp>
            <p:nvSpPr>
              <p:cNvPr id="123" name="TextBox 122"/>
              <p:cNvSpPr txBox="1"/>
              <p:nvPr/>
            </p:nvSpPr>
            <p:spPr>
              <a:xfrm>
                <a:off x="1224205" y="585492"/>
                <a:ext cx="32327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O</a:t>
                </a:r>
              </a:p>
            </p:txBody>
          </p:sp>
          <p:sp>
            <p:nvSpPr>
              <p:cNvPr id="124" name="TextBox 123"/>
              <p:cNvSpPr txBox="1"/>
              <p:nvPr/>
            </p:nvSpPr>
            <p:spPr>
              <a:xfrm>
                <a:off x="1927228" y="585492"/>
                <a:ext cx="30327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V</a:t>
                </a:r>
              </a:p>
            </p:txBody>
          </p:sp>
          <p:sp>
            <p:nvSpPr>
              <p:cNvPr id="125" name="TextBox 124"/>
              <p:cNvSpPr txBox="1"/>
              <p:nvPr/>
            </p:nvSpPr>
            <p:spPr>
              <a:xfrm>
                <a:off x="1583737" y="585492"/>
                <a:ext cx="27867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S</a:t>
                </a:r>
              </a:p>
            </p:txBody>
          </p:sp>
        </p:grpSp>
        <p:cxnSp>
          <p:nvCxnSpPr>
            <p:cNvPr id="121" name="Curved Connector 120"/>
            <p:cNvCxnSpPr>
              <a:stCxn id="124" idx="0"/>
              <a:endCxn id="123" idx="0"/>
            </p:cNvCxnSpPr>
            <p:nvPr/>
          </p:nvCxnSpPr>
          <p:spPr>
            <a:xfrm rot="5400000" flipH="1" flipV="1">
              <a:off x="2075154" y="4450811"/>
              <a:ext cx="12700" cy="722352"/>
            </a:xfrm>
            <a:prstGeom prst="curvedConnector3">
              <a:avLst>
                <a:gd name="adj1" fmla="val 180000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22" name="Curved Connector 121"/>
            <p:cNvCxnSpPr>
              <a:stCxn id="124" idx="0"/>
              <a:endCxn id="125" idx="0"/>
            </p:cNvCxnSpPr>
            <p:nvPr/>
          </p:nvCxnSpPr>
          <p:spPr>
            <a:xfrm rot="5400000" flipH="1" flipV="1">
              <a:off x="1899403" y="4626562"/>
              <a:ext cx="12700" cy="370850"/>
            </a:xfrm>
            <a:prstGeom prst="curvedConnector3">
              <a:avLst>
                <a:gd name="adj1" fmla="val 1344307"/>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grpSp>
          <p:nvGrpSpPr>
            <p:cNvPr id="128" name="Group 127"/>
            <p:cNvGrpSpPr/>
            <p:nvPr/>
          </p:nvGrpSpPr>
          <p:grpSpPr>
            <a:xfrm flipH="1">
              <a:off x="1559688" y="5437237"/>
              <a:ext cx="1043195" cy="369332"/>
              <a:chOff x="1229664" y="585492"/>
              <a:chExt cx="1000842" cy="369332"/>
            </a:xfrm>
          </p:grpSpPr>
          <p:sp>
            <p:nvSpPr>
              <p:cNvPr id="131" name="TextBox 130"/>
              <p:cNvSpPr txBox="1"/>
              <p:nvPr/>
            </p:nvSpPr>
            <p:spPr>
              <a:xfrm>
                <a:off x="1229664" y="585492"/>
                <a:ext cx="27892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S</a:t>
                </a:r>
              </a:p>
            </p:txBody>
          </p:sp>
          <p:sp>
            <p:nvSpPr>
              <p:cNvPr id="132" name="TextBox 131"/>
              <p:cNvSpPr txBox="1"/>
              <p:nvPr/>
            </p:nvSpPr>
            <p:spPr>
              <a:xfrm>
                <a:off x="1927228" y="585492"/>
                <a:ext cx="30327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V</a:t>
                </a:r>
              </a:p>
            </p:txBody>
          </p:sp>
          <p:sp>
            <p:nvSpPr>
              <p:cNvPr id="133" name="TextBox 132"/>
              <p:cNvSpPr txBox="1"/>
              <p:nvPr/>
            </p:nvSpPr>
            <p:spPr>
              <a:xfrm>
                <a:off x="1538609" y="585492"/>
                <a:ext cx="32380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O</a:t>
                </a:r>
              </a:p>
            </p:txBody>
          </p:sp>
        </p:grpSp>
        <p:cxnSp>
          <p:nvCxnSpPr>
            <p:cNvPr id="129" name="Curved Connector 128"/>
            <p:cNvCxnSpPr>
              <a:stCxn id="132" idx="0"/>
              <a:endCxn id="131" idx="0"/>
            </p:cNvCxnSpPr>
            <p:nvPr/>
          </p:nvCxnSpPr>
          <p:spPr>
            <a:xfrm rot="5400000" flipH="1" flipV="1">
              <a:off x="2087631" y="5067350"/>
              <a:ext cx="12700" cy="739775"/>
            </a:xfrm>
            <a:prstGeom prst="curvedConnector3">
              <a:avLst>
                <a:gd name="adj1" fmla="val 180000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30" name="Curved Connector 129"/>
            <p:cNvCxnSpPr>
              <a:stCxn id="132" idx="0"/>
              <a:endCxn id="133" idx="0"/>
            </p:cNvCxnSpPr>
            <p:nvPr/>
          </p:nvCxnSpPr>
          <p:spPr>
            <a:xfrm rot="5400000" flipH="1" flipV="1">
              <a:off x="1914928" y="5240053"/>
              <a:ext cx="12700" cy="394369"/>
            </a:xfrm>
            <a:prstGeom prst="curvedConnector3">
              <a:avLst>
                <a:gd name="adj1" fmla="val 125315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grpSp>
      <p:grpSp>
        <p:nvGrpSpPr>
          <p:cNvPr id="113" name="Group 112"/>
          <p:cNvGrpSpPr/>
          <p:nvPr/>
        </p:nvGrpSpPr>
        <p:grpSpPr>
          <a:xfrm>
            <a:off x="3276847" y="5154425"/>
            <a:ext cx="5142693" cy="604679"/>
            <a:chOff x="2886702" y="3988651"/>
            <a:chExt cx="5142693" cy="604679"/>
          </a:xfrm>
        </p:grpSpPr>
        <p:sp>
          <p:nvSpPr>
            <p:cNvPr id="114" name="TextBox 113"/>
            <p:cNvSpPr txBox="1"/>
            <p:nvPr/>
          </p:nvSpPr>
          <p:spPr>
            <a:xfrm>
              <a:off x="2886702" y="3997961"/>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15" name="TextBox 114"/>
            <p:cNvSpPr txBox="1"/>
            <p:nvPr/>
          </p:nvSpPr>
          <p:spPr>
            <a:xfrm>
              <a:off x="4151846" y="4002105"/>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16" name="TextBox 115"/>
            <p:cNvSpPr txBox="1"/>
            <p:nvPr/>
          </p:nvSpPr>
          <p:spPr>
            <a:xfrm>
              <a:off x="5439315" y="4008554"/>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17" name="TextBox 116"/>
            <p:cNvSpPr txBox="1"/>
            <p:nvPr/>
          </p:nvSpPr>
          <p:spPr>
            <a:xfrm>
              <a:off x="6639546" y="3988651"/>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grpSp>
      <p:sp>
        <p:nvSpPr>
          <p:cNvPr id="11" name="TextBox 10"/>
          <p:cNvSpPr txBox="1"/>
          <p:nvPr/>
        </p:nvSpPr>
        <p:spPr>
          <a:xfrm>
            <a:off x="5364285" y="5926725"/>
            <a:ext cx="1898533" cy="83099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charset="0"/>
                <a:ea typeface="ＭＳ Ｐゴシック" charset="0"/>
              </a:rPr>
              <a:t>S:nsubj</a:t>
            </a:r>
            <a:endParaRPr kumimoji="0" lang="en-US" sz="1200" b="0" i="0" u="none" strike="noStrike" kern="1200" cap="none" spc="0" normalizeH="0" baseline="0" noProof="0" dirty="0">
              <a:ln>
                <a:noFill/>
              </a:ln>
              <a:solidFill>
                <a:prstClr val="white"/>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charset="0"/>
                <a:ea typeface="ＭＳ Ｐゴシック" charset="0"/>
              </a:rPr>
              <a:t>O:dobj</a:t>
            </a:r>
            <a:endParaRPr kumimoji="0" lang="en-US" sz="1200" b="0" i="0" u="none" strike="noStrike" kern="1200" cap="none" spc="0" normalizeH="0" baseline="0" noProof="0" dirty="0">
              <a:ln>
                <a:noFill/>
              </a:ln>
              <a:solidFill>
                <a:prstClr val="white"/>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charset="0"/>
                <a:ea typeface="ＭＳ Ｐゴシック" charset="0"/>
              </a:rPr>
              <a:t>V:VERB</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charset="0"/>
                <a:ea typeface="ＭＳ Ｐゴシック" charset="0"/>
              </a:rPr>
              <a:t>BOS: Beginning of sentence</a:t>
            </a:r>
          </a:p>
        </p:txBody>
      </p:sp>
      <p:cxnSp>
        <p:nvCxnSpPr>
          <p:cNvPr id="87" name="Curved Connector 86"/>
          <p:cNvCxnSpPr/>
          <p:nvPr/>
        </p:nvCxnSpPr>
        <p:spPr>
          <a:xfrm rot="5400000" flipH="1" flipV="1">
            <a:off x="4445908" y="631547"/>
            <a:ext cx="12700" cy="349636"/>
          </a:xfrm>
          <a:prstGeom prst="curvedConnector3">
            <a:avLst>
              <a:gd name="adj1" fmla="val 180000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3779492" y="792855"/>
            <a:ext cx="29072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S</a:t>
            </a:r>
          </a:p>
        </p:txBody>
      </p:sp>
      <p:sp>
        <p:nvSpPr>
          <p:cNvPr id="89" name="TextBox 88"/>
          <p:cNvSpPr txBox="1"/>
          <p:nvPr/>
        </p:nvSpPr>
        <p:spPr>
          <a:xfrm>
            <a:off x="4113272" y="806365"/>
            <a:ext cx="31563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V</a:t>
            </a:r>
          </a:p>
        </p:txBody>
      </p:sp>
      <p:sp>
        <p:nvSpPr>
          <p:cNvPr id="95" name="TextBox 94"/>
          <p:cNvSpPr txBox="1"/>
          <p:nvPr/>
        </p:nvSpPr>
        <p:spPr>
          <a:xfrm>
            <a:off x="4451975" y="806365"/>
            <a:ext cx="33750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O</a:t>
            </a:r>
          </a:p>
        </p:txBody>
      </p:sp>
      <p:cxnSp>
        <p:nvCxnSpPr>
          <p:cNvPr id="119" name="Curved Connector 118"/>
          <p:cNvCxnSpPr/>
          <p:nvPr/>
        </p:nvCxnSpPr>
        <p:spPr>
          <a:xfrm rot="16200000" flipV="1">
            <a:off x="4091218" y="626500"/>
            <a:ext cx="13510" cy="346234"/>
          </a:xfrm>
          <a:prstGeom prst="curvedConnector3">
            <a:avLst>
              <a:gd name="adj1" fmla="val 179208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608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 · |           , Hindi)</a:t>
            </a:r>
          </a:p>
        </p:txBody>
      </p:sp>
      <p:sp>
        <p:nvSpPr>
          <p:cNvPr id="10" name="Content Placeholder 9"/>
          <p:cNvSpPr>
            <a:spLocks noGrp="1"/>
          </p:cNvSpPr>
          <p:nvPr>
            <p:ph idx="1"/>
          </p:nvPr>
        </p:nvSpPr>
        <p:spPr>
          <a:xfrm>
            <a:off x="1515112" y="4073158"/>
            <a:ext cx="7171688" cy="2053005"/>
          </a:xfrm>
        </p:spPr>
        <p:txBody>
          <a:bodyPr>
            <a:normAutofit fontScale="92500"/>
          </a:bodyPr>
          <a:lstStyle/>
          <a:p>
            <a:r>
              <a:rPr lang="en-US" dirty="0"/>
              <a:t>Each order has features as shown</a:t>
            </a:r>
          </a:p>
          <a:p>
            <a:r>
              <a:rPr lang="en-US" dirty="0"/>
              <a:t>Train a log-linear model on Hind treebank</a:t>
            </a:r>
          </a:p>
          <a:p>
            <a:r>
              <a:rPr lang="en-US" dirty="0"/>
              <a:t>Sample from it to reorder English trees</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6" name="Picture 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graphicFrame>
        <p:nvGraphicFramePr>
          <p:cNvPr id="23" name="Table 22"/>
          <p:cNvGraphicFramePr>
            <a:graphicFrameLocks noGrp="1"/>
          </p:cNvGraphicFramePr>
          <p:nvPr>
            <p:extLst/>
          </p:nvPr>
        </p:nvGraphicFramePr>
        <p:xfrm>
          <a:off x="878026" y="1450681"/>
          <a:ext cx="3794934" cy="2590800"/>
        </p:xfrm>
        <a:graphic>
          <a:graphicData uri="http://schemas.openxmlformats.org/drawingml/2006/table">
            <a:tbl>
              <a:tblPr firstRow="1" bandRow="1">
                <a:tableStyleId>{2D5ABB26-0587-4C30-8999-92F81FD0307C}</a:tableStyleId>
              </a:tblPr>
              <a:tblGrid>
                <a:gridCol w="632489">
                  <a:extLst>
                    <a:ext uri="{9D8B030D-6E8A-4147-A177-3AD203B41FA5}">
                      <a16:colId xmlns:a16="http://schemas.microsoft.com/office/drawing/2014/main" val="20000"/>
                    </a:ext>
                  </a:extLst>
                </a:gridCol>
                <a:gridCol w="632489">
                  <a:extLst>
                    <a:ext uri="{9D8B030D-6E8A-4147-A177-3AD203B41FA5}">
                      <a16:colId xmlns:a16="http://schemas.microsoft.com/office/drawing/2014/main" val="20001"/>
                    </a:ext>
                  </a:extLst>
                </a:gridCol>
                <a:gridCol w="632489">
                  <a:extLst>
                    <a:ext uri="{9D8B030D-6E8A-4147-A177-3AD203B41FA5}">
                      <a16:colId xmlns:a16="http://schemas.microsoft.com/office/drawing/2014/main" val="20002"/>
                    </a:ext>
                  </a:extLst>
                </a:gridCol>
                <a:gridCol w="632489">
                  <a:extLst>
                    <a:ext uri="{9D8B030D-6E8A-4147-A177-3AD203B41FA5}">
                      <a16:colId xmlns:a16="http://schemas.microsoft.com/office/drawing/2014/main" val="20003"/>
                    </a:ext>
                  </a:extLst>
                </a:gridCol>
                <a:gridCol w="632489">
                  <a:extLst>
                    <a:ext uri="{9D8B030D-6E8A-4147-A177-3AD203B41FA5}">
                      <a16:colId xmlns:a16="http://schemas.microsoft.com/office/drawing/2014/main" val="20004"/>
                    </a:ext>
                  </a:extLst>
                </a:gridCol>
                <a:gridCol w="632489">
                  <a:extLst>
                    <a:ext uri="{9D8B030D-6E8A-4147-A177-3AD203B41FA5}">
                      <a16:colId xmlns:a16="http://schemas.microsoft.com/office/drawing/2014/main" val="20005"/>
                    </a:ext>
                  </a:extLst>
                </a:gridCol>
              </a:tblGrid>
              <a:tr h="283460">
                <a:tc>
                  <a:txBody>
                    <a:bodyPr/>
                    <a:lstStyle/>
                    <a:p>
                      <a:pPr algn="ctr"/>
                      <a:r>
                        <a:rPr lang="en-US" sz="1400" dirty="0"/>
                        <a:t>Order</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r>
                        <a:rPr lang="en-US" sz="1200" dirty="0"/>
                        <a:t>Prob.</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r>
                        <a:rPr lang="en-US" sz="1000" dirty="0"/>
                        <a:t>BOS</a:t>
                      </a:r>
                      <a:r>
                        <a:rPr lang="en-US" sz="1000" baseline="0" dirty="0"/>
                        <a:t> </a:t>
                      </a:r>
                      <a:r>
                        <a:rPr lang="en-US" sz="1000" dirty="0"/>
                        <a:t>S adj.</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r>
                        <a:rPr lang="en-US" sz="1400" dirty="0"/>
                        <a:t>S&lt;V</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r>
                        <a:rPr lang="en-US" sz="1400" dirty="0"/>
                        <a:t>O&lt;V</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r>
                        <a:rPr lang="en-US" sz="1100" dirty="0"/>
                        <a:t>SO adj.</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283460">
                <a:tc>
                  <a:txBody>
                    <a:bodyPr/>
                    <a:lstStyle/>
                    <a:p>
                      <a:pPr algn="ctr"/>
                      <a:r>
                        <a:rPr lang="en-US" dirty="0"/>
                        <a:t>SOV</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1"/>
                  </a:ext>
                </a:extLst>
              </a:tr>
              <a:tr h="283460">
                <a:tc>
                  <a:txBody>
                    <a:bodyPr/>
                    <a:lstStyle/>
                    <a:p>
                      <a:pPr algn="ctr"/>
                      <a:r>
                        <a:rPr lang="en-US" dirty="0"/>
                        <a:t>SVO</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2"/>
                  </a:ext>
                </a:extLst>
              </a:tr>
              <a:tr h="283460">
                <a:tc>
                  <a:txBody>
                    <a:bodyPr/>
                    <a:lstStyle/>
                    <a:p>
                      <a:pPr algn="ctr"/>
                      <a:r>
                        <a:rPr lang="en-US" dirty="0"/>
                        <a:t>OSV</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3"/>
                  </a:ext>
                </a:extLst>
              </a:tr>
              <a:tr h="283460">
                <a:tc>
                  <a:txBody>
                    <a:bodyPr/>
                    <a:lstStyle/>
                    <a:p>
                      <a:pPr algn="ctr"/>
                      <a:r>
                        <a:rPr lang="en-US" dirty="0"/>
                        <a:t>OVS</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4"/>
                  </a:ext>
                </a:extLst>
              </a:tr>
              <a:tr h="283460">
                <a:tc>
                  <a:txBody>
                    <a:bodyPr/>
                    <a:lstStyle/>
                    <a:p>
                      <a:pPr algn="ctr"/>
                      <a:r>
                        <a:rPr lang="en-US" dirty="0"/>
                        <a:t>VSO</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5"/>
                  </a:ext>
                </a:extLst>
              </a:tr>
              <a:tr h="283460">
                <a:tc>
                  <a:txBody>
                    <a:bodyPr/>
                    <a:lstStyle/>
                    <a:p>
                      <a:pPr algn="ctr"/>
                      <a:r>
                        <a:rPr lang="en-US" dirty="0"/>
                        <a:t>VOS</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pSp>
        <p:nvGrpSpPr>
          <p:cNvPr id="3" name="Group 2"/>
          <p:cNvGrpSpPr/>
          <p:nvPr/>
        </p:nvGrpSpPr>
        <p:grpSpPr>
          <a:xfrm>
            <a:off x="2131922" y="1887835"/>
            <a:ext cx="2513691" cy="340724"/>
            <a:chOff x="3029888" y="2233505"/>
            <a:chExt cx="4906377" cy="741424"/>
          </a:xfrm>
        </p:grpSpPr>
        <p:sp>
          <p:nvSpPr>
            <p:cNvPr id="138" name="TextBox 137"/>
            <p:cNvSpPr txBox="1"/>
            <p:nvPr/>
          </p:nvSpPr>
          <p:spPr>
            <a:xfrm>
              <a:off x="3029888" y="2233505"/>
              <a:ext cx="1229560" cy="736704"/>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63" name="TextBox 62"/>
            <p:cNvSpPr txBox="1"/>
            <p:nvPr/>
          </p:nvSpPr>
          <p:spPr>
            <a:xfrm>
              <a:off x="4264722" y="2237224"/>
              <a:ext cx="1229560" cy="736702"/>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64" name="TextBox 63"/>
            <p:cNvSpPr txBox="1"/>
            <p:nvPr/>
          </p:nvSpPr>
          <p:spPr>
            <a:xfrm>
              <a:off x="5441435" y="2238225"/>
              <a:ext cx="1229560" cy="736704"/>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65" name="TextBox 64"/>
            <p:cNvSpPr txBox="1"/>
            <p:nvPr/>
          </p:nvSpPr>
          <p:spPr>
            <a:xfrm>
              <a:off x="6706705" y="2237585"/>
              <a:ext cx="1229560" cy="736704"/>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grpSp>
      <p:grpSp>
        <p:nvGrpSpPr>
          <p:cNvPr id="7" name="Group 6"/>
          <p:cNvGrpSpPr/>
          <p:nvPr/>
        </p:nvGrpSpPr>
        <p:grpSpPr>
          <a:xfrm>
            <a:off x="2122769" y="2228896"/>
            <a:ext cx="2361933" cy="349080"/>
            <a:chOff x="3029886" y="2746002"/>
            <a:chExt cx="4610166" cy="759607"/>
          </a:xfrm>
        </p:grpSpPr>
        <p:sp>
          <p:nvSpPr>
            <p:cNvPr id="139" name="TextBox 138"/>
            <p:cNvSpPr txBox="1"/>
            <p:nvPr/>
          </p:nvSpPr>
          <p:spPr>
            <a:xfrm>
              <a:off x="4966937" y="2746002"/>
              <a:ext cx="1389849" cy="736704"/>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16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66" name="TextBox 65"/>
            <p:cNvSpPr txBox="1"/>
            <p:nvPr/>
          </p:nvSpPr>
          <p:spPr>
            <a:xfrm>
              <a:off x="6250203" y="2768905"/>
              <a:ext cx="1389849" cy="736702"/>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16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67" name="TextBox 66"/>
            <p:cNvSpPr txBox="1"/>
            <p:nvPr/>
          </p:nvSpPr>
          <p:spPr>
            <a:xfrm>
              <a:off x="3029886" y="2768905"/>
              <a:ext cx="1229560" cy="736702"/>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68" name="TextBox 67"/>
            <p:cNvSpPr txBox="1"/>
            <p:nvPr/>
          </p:nvSpPr>
          <p:spPr>
            <a:xfrm>
              <a:off x="4264722" y="2768905"/>
              <a:ext cx="1229560" cy="736704"/>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grpSp>
      <p:grpSp>
        <p:nvGrpSpPr>
          <p:cNvPr id="8" name="Group 7"/>
          <p:cNvGrpSpPr/>
          <p:nvPr/>
        </p:nvGrpSpPr>
        <p:grpSpPr>
          <a:xfrm>
            <a:off x="1868592" y="2606912"/>
            <a:ext cx="2771807" cy="355274"/>
            <a:chOff x="2519248" y="3349835"/>
            <a:chExt cx="5410189" cy="773087"/>
          </a:xfrm>
        </p:grpSpPr>
        <p:sp>
          <p:nvSpPr>
            <p:cNvPr id="72" name="TextBox 71"/>
            <p:cNvSpPr txBox="1"/>
            <p:nvPr/>
          </p:nvSpPr>
          <p:spPr>
            <a:xfrm>
              <a:off x="5441361" y="3370908"/>
              <a:ext cx="1229561" cy="736704"/>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76" name="TextBox 75"/>
            <p:cNvSpPr txBox="1"/>
            <p:nvPr/>
          </p:nvSpPr>
          <p:spPr>
            <a:xfrm>
              <a:off x="6699876" y="3349835"/>
              <a:ext cx="1229561" cy="736704"/>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77" name="TextBox 76"/>
            <p:cNvSpPr txBox="1"/>
            <p:nvPr/>
          </p:nvSpPr>
          <p:spPr>
            <a:xfrm>
              <a:off x="4264723" y="3383013"/>
              <a:ext cx="1229561" cy="736704"/>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79" name="TextBox 78"/>
            <p:cNvSpPr txBox="1"/>
            <p:nvPr/>
          </p:nvSpPr>
          <p:spPr>
            <a:xfrm>
              <a:off x="2519248" y="3386220"/>
              <a:ext cx="1389850" cy="736702"/>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16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grpSp>
      <p:sp>
        <p:nvSpPr>
          <p:cNvPr id="141" name="TextBox 140"/>
          <p:cNvSpPr txBox="1"/>
          <p:nvPr/>
        </p:nvSpPr>
        <p:spPr>
          <a:xfrm>
            <a:off x="1515111" y="2932742"/>
            <a:ext cx="2839639" cy="338554"/>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endParaRPr kumimoji="0" lang="en-US" sz="1600" b="0" i="0" u="none" strike="noStrike" kern="1200" cap="none" spc="0" normalizeH="0" baseline="0" noProof="0" dirty="0">
              <a:ln>
                <a:noFill/>
              </a:ln>
              <a:solidFill>
                <a:srgbClr val="32ED75"/>
              </a:solidFill>
              <a:effectLst/>
              <a:uLnTx/>
              <a:uFillTx/>
              <a:latin typeface="Calibri" charset="0"/>
              <a:ea typeface="ＭＳ Ｐゴシック" charset="0"/>
            </a:endParaRPr>
          </a:p>
        </p:txBody>
      </p:sp>
      <p:grpSp>
        <p:nvGrpSpPr>
          <p:cNvPr id="9" name="Group 8"/>
          <p:cNvGrpSpPr/>
          <p:nvPr/>
        </p:nvGrpSpPr>
        <p:grpSpPr>
          <a:xfrm>
            <a:off x="1868592" y="2977362"/>
            <a:ext cx="2611809" cy="361169"/>
            <a:chOff x="2965444" y="3997960"/>
            <a:chExt cx="5097895" cy="785914"/>
          </a:xfrm>
        </p:grpSpPr>
        <p:sp>
          <p:nvSpPr>
            <p:cNvPr id="82" name="TextBox 81"/>
            <p:cNvSpPr txBox="1"/>
            <p:nvPr/>
          </p:nvSpPr>
          <p:spPr>
            <a:xfrm>
              <a:off x="2965444" y="3997960"/>
              <a:ext cx="1389850" cy="736703"/>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16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83" name="TextBox 82"/>
            <p:cNvSpPr txBox="1"/>
            <p:nvPr/>
          </p:nvSpPr>
          <p:spPr>
            <a:xfrm>
              <a:off x="4230587" y="4002105"/>
              <a:ext cx="1389850" cy="736703"/>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16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84" name="TextBox 83"/>
            <p:cNvSpPr txBox="1"/>
            <p:nvPr/>
          </p:nvSpPr>
          <p:spPr>
            <a:xfrm>
              <a:off x="5880517" y="4008831"/>
              <a:ext cx="1229561" cy="736703"/>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85" name="TextBox 84"/>
            <p:cNvSpPr txBox="1"/>
            <p:nvPr/>
          </p:nvSpPr>
          <p:spPr>
            <a:xfrm>
              <a:off x="6673489" y="4047173"/>
              <a:ext cx="1389850" cy="736701"/>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16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r>
                <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p>
          </p:txBody>
        </p:sp>
      </p:grpSp>
      <p:grpSp>
        <p:nvGrpSpPr>
          <p:cNvPr id="86" name="Group 85"/>
          <p:cNvGrpSpPr/>
          <p:nvPr/>
        </p:nvGrpSpPr>
        <p:grpSpPr>
          <a:xfrm>
            <a:off x="1869013" y="3345534"/>
            <a:ext cx="2606871" cy="347700"/>
            <a:chOff x="2950773" y="3988651"/>
            <a:chExt cx="5088256" cy="756605"/>
          </a:xfrm>
        </p:grpSpPr>
        <p:sp>
          <p:nvSpPr>
            <p:cNvPr id="102" name="TextBox 101"/>
            <p:cNvSpPr txBox="1"/>
            <p:nvPr/>
          </p:nvSpPr>
          <p:spPr>
            <a:xfrm>
              <a:off x="2950773" y="3997960"/>
              <a:ext cx="1389850" cy="736703"/>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16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03" name="TextBox 102"/>
            <p:cNvSpPr txBox="1"/>
            <p:nvPr/>
          </p:nvSpPr>
          <p:spPr>
            <a:xfrm>
              <a:off x="4204339" y="4002105"/>
              <a:ext cx="1389850" cy="736703"/>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04" name="TextBox 103"/>
            <p:cNvSpPr txBox="1"/>
            <p:nvPr/>
          </p:nvSpPr>
          <p:spPr>
            <a:xfrm>
              <a:off x="5886157" y="4008553"/>
              <a:ext cx="1229561" cy="736703"/>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    </a:t>
              </a:r>
              <a:r>
                <a:rPr kumimoji="0" lang="en-US" altLang="zh-CN" sz="16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12" name="TextBox 111"/>
            <p:cNvSpPr txBox="1"/>
            <p:nvPr/>
          </p:nvSpPr>
          <p:spPr>
            <a:xfrm>
              <a:off x="6649179" y="3988651"/>
              <a:ext cx="1389850" cy="736703"/>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grpSp>
      <p:grpSp>
        <p:nvGrpSpPr>
          <p:cNvPr id="113" name="Group 112"/>
          <p:cNvGrpSpPr/>
          <p:nvPr/>
        </p:nvGrpSpPr>
        <p:grpSpPr>
          <a:xfrm>
            <a:off x="1870522" y="3701134"/>
            <a:ext cx="2620319" cy="347700"/>
            <a:chOff x="2939196" y="3988651"/>
            <a:chExt cx="5114505" cy="756605"/>
          </a:xfrm>
        </p:grpSpPr>
        <p:sp>
          <p:nvSpPr>
            <p:cNvPr id="114" name="TextBox 113"/>
            <p:cNvSpPr txBox="1"/>
            <p:nvPr/>
          </p:nvSpPr>
          <p:spPr>
            <a:xfrm>
              <a:off x="2939196" y="3997960"/>
              <a:ext cx="1389850" cy="736703"/>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16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15" name="TextBox 114"/>
            <p:cNvSpPr txBox="1"/>
            <p:nvPr/>
          </p:nvSpPr>
          <p:spPr>
            <a:xfrm>
              <a:off x="4178092" y="4002105"/>
              <a:ext cx="1389850" cy="736703"/>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16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16" name="TextBox 115"/>
            <p:cNvSpPr txBox="1"/>
            <p:nvPr/>
          </p:nvSpPr>
          <p:spPr>
            <a:xfrm>
              <a:off x="5857968" y="4008553"/>
              <a:ext cx="1229561" cy="736703"/>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16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17" name="TextBox 116"/>
            <p:cNvSpPr txBox="1"/>
            <p:nvPr/>
          </p:nvSpPr>
          <p:spPr>
            <a:xfrm>
              <a:off x="6663851" y="3988651"/>
              <a:ext cx="1389850" cy="736703"/>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16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grpSp>
      <p:sp>
        <p:nvSpPr>
          <p:cNvPr id="11" name="TextBox 10"/>
          <p:cNvSpPr txBox="1"/>
          <p:nvPr/>
        </p:nvSpPr>
        <p:spPr>
          <a:xfrm>
            <a:off x="5364285" y="5926725"/>
            <a:ext cx="1898533" cy="83099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charset="0"/>
                <a:ea typeface="ＭＳ Ｐゴシック" charset="0"/>
              </a:rPr>
              <a:t>S:nsubj</a:t>
            </a:r>
            <a:endParaRPr kumimoji="0" lang="en-US" sz="1200" b="0" i="0" u="none" strike="noStrike" kern="1200" cap="none" spc="0" normalizeH="0" baseline="0" noProof="0" dirty="0">
              <a:ln>
                <a:noFill/>
              </a:ln>
              <a:solidFill>
                <a:prstClr val="white"/>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charset="0"/>
                <a:ea typeface="ＭＳ Ｐゴシック" charset="0"/>
              </a:rPr>
              <a:t>O:dobj</a:t>
            </a:r>
            <a:endParaRPr kumimoji="0" lang="en-US" sz="1200" b="0" i="0" u="none" strike="noStrike" kern="1200" cap="none" spc="0" normalizeH="0" baseline="0" noProof="0" dirty="0">
              <a:ln>
                <a:noFill/>
              </a:ln>
              <a:solidFill>
                <a:prstClr val="white"/>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charset="0"/>
                <a:ea typeface="ＭＳ Ｐゴシック" charset="0"/>
              </a:rPr>
              <a:t>V:VERB</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charset="0"/>
                <a:ea typeface="ＭＳ Ｐゴシック" charset="0"/>
              </a:rPr>
              <a:t>BOS: Beginning of sentence</a:t>
            </a:r>
          </a:p>
        </p:txBody>
      </p:sp>
      <p:cxnSp>
        <p:nvCxnSpPr>
          <p:cNvPr id="87" name="Curved Connector 86"/>
          <p:cNvCxnSpPr/>
          <p:nvPr/>
        </p:nvCxnSpPr>
        <p:spPr>
          <a:xfrm rot="5400000" flipH="1" flipV="1">
            <a:off x="4445908" y="631547"/>
            <a:ext cx="12700" cy="349636"/>
          </a:xfrm>
          <a:prstGeom prst="curvedConnector3">
            <a:avLst>
              <a:gd name="adj1" fmla="val 180000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3779492" y="792855"/>
            <a:ext cx="29072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S</a:t>
            </a:r>
          </a:p>
        </p:txBody>
      </p:sp>
      <p:sp>
        <p:nvSpPr>
          <p:cNvPr id="89" name="TextBox 88"/>
          <p:cNvSpPr txBox="1"/>
          <p:nvPr/>
        </p:nvSpPr>
        <p:spPr>
          <a:xfrm>
            <a:off x="4113272" y="806365"/>
            <a:ext cx="31563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V</a:t>
            </a:r>
          </a:p>
        </p:txBody>
      </p:sp>
      <p:sp>
        <p:nvSpPr>
          <p:cNvPr id="95" name="TextBox 94"/>
          <p:cNvSpPr txBox="1"/>
          <p:nvPr/>
        </p:nvSpPr>
        <p:spPr>
          <a:xfrm>
            <a:off x="4451975" y="806365"/>
            <a:ext cx="33750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O</a:t>
            </a:r>
          </a:p>
        </p:txBody>
      </p:sp>
      <p:cxnSp>
        <p:nvCxnSpPr>
          <p:cNvPr id="119" name="Curved Connector 118"/>
          <p:cNvCxnSpPr/>
          <p:nvPr/>
        </p:nvCxnSpPr>
        <p:spPr>
          <a:xfrm rot="16200000" flipV="1">
            <a:off x="4091218" y="626500"/>
            <a:ext cx="13510" cy="346234"/>
          </a:xfrm>
          <a:prstGeom prst="curvedConnector3">
            <a:avLst>
              <a:gd name="adj1" fmla="val 179208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65262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 · |           , Hindi)</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6" name="Picture 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graphicFrame>
        <p:nvGraphicFramePr>
          <p:cNvPr id="23" name="Table 22"/>
          <p:cNvGraphicFramePr>
            <a:graphicFrameLocks noGrp="1"/>
          </p:cNvGraphicFramePr>
          <p:nvPr>
            <p:extLst/>
          </p:nvPr>
        </p:nvGraphicFramePr>
        <p:xfrm>
          <a:off x="878026" y="1450681"/>
          <a:ext cx="7407192" cy="4317719"/>
        </p:xfrm>
        <a:graphic>
          <a:graphicData uri="http://schemas.openxmlformats.org/drawingml/2006/table">
            <a:tbl>
              <a:tblPr firstRow="1" bandRow="1">
                <a:tableStyleId>{2D5ABB26-0587-4C30-8999-92F81FD0307C}</a:tableStyleId>
              </a:tblPr>
              <a:tblGrid>
                <a:gridCol w="1234532">
                  <a:extLst>
                    <a:ext uri="{9D8B030D-6E8A-4147-A177-3AD203B41FA5}">
                      <a16:colId xmlns:a16="http://schemas.microsoft.com/office/drawing/2014/main" val="20000"/>
                    </a:ext>
                  </a:extLst>
                </a:gridCol>
                <a:gridCol w="1234532">
                  <a:extLst>
                    <a:ext uri="{9D8B030D-6E8A-4147-A177-3AD203B41FA5}">
                      <a16:colId xmlns:a16="http://schemas.microsoft.com/office/drawing/2014/main" val="20001"/>
                    </a:ext>
                  </a:extLst>
                </a:gridCol>
                <a:gridCol w="1234532">
                  <a:extLst>
                    <a:ext uri="{9D8B030D-6E8A-4147-A177-3AD203B41FA5}">
                      <a16:colId xmlns:a16="http://schemas.microsoft.com/office/drawing/2014/main" val="20002"/>
                    </a:ext>
                  </a:extLst>
                </a:gridCol>
                <a:gridCol w="1234532">
                  <a:extLst>
                    <a:ext uri="{9D8B030D-6E8A-4147-A177-3AD203B41FA5}">
                      <a16:colId xmlns:a16="http://schemas.microsoft.com/office/drawing/2014/main" val="20003"/>
                    </a:ext>
                  </a:extLst>
                </a:gridCol>
                <a:gridCol w="1234532">
                  <a:extLst>
                    <a:ext uri="{9D8B030D-6E8A-4147-A177-3AD203B41FA5}">
                      <a16:colId xmlns:a16="http://schemas.microsoft.com/office/drawing/2014/main" val="20004"/>
                    </a:ext>
                  </a:extLst>
                </a:gridCol>
                <a:gridCol w="1234532">
                  <a:extLst>
                    <a:ext uri="{9D8B030D-6E8A-4147-A177-3AD203B41FA5}">
                      <a16:colId xmlns:a16="http://schemas.microsoft.com/office/drawing/2014/main" val="20005"/>
                    </a:ext>
                  </a:extLst>
                </a:gridCol>
              </a:tblGrid>
              <a:tr h="616817">
                <a:tc>
                  <a:txBody>
                    <a:bodyPr/>
                    <a:lstStyle/>
                    <a:p>
                      <a:pPr algn="ctr"/>
                      <a:r>
                        <a:rPr lang="en-US" sz="3200" dirty="0"/>
                        <a:t>Order</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r>
                        <a:rPr lang="en-US" sz="2800" dirty="0"/>
                        <a:t>Prob.</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r>
                        <a:rPr lang="en-US" sz="1800" dirty="0"/>
                        <a:t>BOS</a:t>
                      </a:r>
                      <a:r>
                        <a:rPr lang="en-US" sz="1800" baseline="0" dirty="0"/>
                        <a:t> </a:t>
                      </a:r>
                      <a:r>
                        <a:rPr lang="en-US" sz="1800" dirty="0"/>
                        <a:t>S adj.</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r>
                        <a:rPr lang="en-US" sz="3200" dirty="0"/>
                        <a:t>S&lt;V</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r>
                        <a:rPr lang="en-US" sz="3200" dirty="0"/>
                        <a:t>O&lt;V</a:t>
                      </a:r>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r>
                        <a:rPr lang="en-US" sz="2400" dirty="0"/>
                        <a:t>SO adj.</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616817">
                <a:tc>
                  <a:txBody>
                    <a:bodyPr/>
                    <a:lstStyle/>
                    <a:p>
                      <a:pPr algn="ctr"/>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1"/>
                  </a:ext>
                </a:extLst>
              </a:tr>
              <a:tr h="616817">
                <a:tc>
                  <a:txBody>
                    <a:bodyPr/>
                    <a:lstStyle/>
                    <a:p>
                      <a:pPr algn="ctr"/>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2"/>
                  </a:ext>
                </a:extLst>
              </a:tr>
              <a:tr h="616817">
                <a:tc>
                  <a:txBody>
                    <a:bodyPr/>
                    <a:lstStyle/>
                    <a:p>
                      <a:pPr algn="ctr"/>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3"/>
                  </a:ext>
                </a:extLst>
              </a:tr>
              <a:tr h="616817">
                <a:tc>
                  <a:txBody>
                    <a:bodyPr/>
                    <a:lstStyle/>
                    <a:p>
                      <a:pPr algn="ctr"/>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4"/>
                  </a:ext>
                </a:extLst>
              </a:tr>
              <a:tr h="616817">
                <a:tc>
                  <a:txBody>
                    <a:bodyPr/>
                    <a:lstStyle/>
                    <a:p>
                      <a:pPr algn="ctr"/>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5"/>
                  </a:ext>
                </a:extLst>
              </a:tr>
              <a:tr h="616817">
                <a:tc>
                  <a:txBody>
                    <a:bodyPr/>
                    <a:lstStyle/>
                    <a:p>
                      <a:pPr algn="ctr"/>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dirty="0"/>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41" name="TextBox 140"/>
          <p:cNvSpPr txBox="1"/>
          <p:nvPr/>
        </p:nvSpPr>
        <p:spPr>
          <a:xfrm>
            <a:off x="2215679" y="4035976"/>
            <a:ext cx="5542587"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endParaRPr kumimoji="0" lang="en-US" sz="3200" b="0" i="0" u="none" strike="noStrike" kern="1200" cap="none" spc="0" normalizeH="0" baseline="0" noProof="0" dirty="0">
              <a:ln>
                <a:noFill/>
              </a:ln>
              <a:solidFill>
                <a:srgbClr val="32ED75"/>
              </a:solidFill>
              <a:effectLst/>
              <a:uLnTx/>
              <a:uFillTx/>
              <a:latin typeface="Calibri" charset="0"/>
              <a:ea typeface="ＭＳ Ｐゴシック" charset="0"/>
            </a:endParaRPr>
          </a:p>
        </p:txBody>
      </p:sp>
      <p:grpSp>
        <p:nvGrpSpPr>
          <p:cNvPr id="16" name="Group 15"/>
          <p:cNvGrpSpPr/>
          <p:nvPr/>
        </p:nvGrpSpPr>
        <p:grpSpPr>
          <a:xfrm>
            <a:off x="1018042" y="2358973"/>
            <a:ext cx="1048884" cy="3474490"/>
            <a:chOff x="1555922" y="2332079"/>
            <a:chExt cx="1048884" cy="3474490"/>
          </a:xfrm>
        </p:grpSpPr>
        <p:grpSp>
          <p:nvGrpSpPr>
            <p:cNvPr id="105" name="Group 104"/>
            <p:cNvGrpSpPr/>
            <p:nvPr/>
          </p:nvGrpSpPr>
          <p:grpSpPr>
            <a:xfrm>
              <a:off x="1595654" y="4190529"/>
              <a:ext cx="963210" cy="382842"/>
              <a:chOff x="1209975" y="585492"/>
              <a:chExt cx="963210" cy="382842"/>
            </a:xfrm>
          </p:grpSpPr>
          <p:grpSp>
            <p:nvGrpSpPr>
              <p:cNvPr id="106" name="Group 105"/>
              <p:cNvGrpSpPr/>
              <p:nvPr/>
            </p:nvGrpSpPr>
            <p:grpSpPr>
              <a:xfrm>
                <a:off x="1209975" y="585492"/>
                <a:ext cx="963210" cy="382842"/>
                <a:chOff x="1209975" y="585492"/>
                <a:chExt cx="963210" cy="382842"/>
              </a:xfrm>
            </p:grpSpPr>
            <p:sp>
              <p:nvSpPr>
                <p:cNvPr id="109" name="TextBox 108"/>
                <p:cNvSpPr txBox="1"/>
                <p:nvPr/>
              </p:nvSpPr>
              <p:spPr>
                <a:xfrm>
                  <a:off x="1209975" y="585492"/>
                  <a:ext cx="33750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O</a:t>
                  </a:r>
                </a:p>
              </p:txBody>
            </p:sp>
            <p:sp>
              <p:nvSpPr>
                <p:cNvPr id="110" name="TextBox 109"/>
                <p:cNvSpPr txBox="1"/>
                <p:nvPr/>
              </p:nvSpPr>
              <p:spPr>
                <a:xfrm>
                  <a:off x="1543755" y="599002"/>
                  <a:ext cx="31563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V</a:t>
                  </a:r>
                </a:p>
              </p:txBody>
            </p:sp>
            <p:sp>
              <p:nvSpPr>
                <p:cNvPr id="111" name="TextBox 110"/>
                <p:cNvSpPr txBox="1"/>
                <p:nvPr/>
              </p:nvSpPr>
              <p:spPr>
                <a:xfrm>
                  <a:off x="1882458" y="599002"/>
                  <a:ext cx="29072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S</a:t>
                  </a:r>
                </a:p>
              </p:txBody>
            </p:sp>
          </p:grpSp>
          <p:cxnSp>
            <p:nvCxnSpPr>
              <p:cNvPr id="107" name="Curved Connector 106"/>
              <p:cNvCxnSpPr>
                <a:stCxn id="110" idx="0"/>
                <a:endCxn id="109" idx="0"/>
              </p:cNvCxnSpPr>
              <p:nvPr/>
            </p:nvCxnSpPr>
            <p:spPr>
              <a:xfrm rot="16200000" flipV="1">
                <a:off x="1533395" y="430823"/>
                <a:ext cx="13510" cy="322847"/>
              </a:xfrm>
              <a:prstGeom prst="curvedConnector3">
                <a:avLst>
                  <a:gd name="adj1" fmla="val 179208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08" name="Curved Connector 107"/>
              <p:cNvCxnSpPr>
                <a:stCxn id="110" idx="0"/>
                <a:endCxn id="111" idx="0"/>
              </p:cNvCxnSpPr>
              <p:nvPr/>
            </p:nvCxnSpPr>
            <p:spPr>
              <a:xfrm rot="5400000" flipH="1" flipV="1">
                <a:off x="1864697" y="435878"/>
                <a:ext cx="12700" cy="326249"/>
              </a:xfrm>
              <a:prstGeom prst="curvedConnector3">
                <a:avLst>
                  <a:gd name="adj1" fmla="val 180000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1574606" y="2332079"/>
              <a:ext cx="987216" cy="382842"/>
              <a:chOff x="1209975" y="585492"/>
              <a:chExt cx="987216" cy="382842"/>
            </a:xfrm>
          </p:grpSpPr>
          <p:sp>
            <p:nvSpPr>
              <p:cNvPr id="73" name="TextBox 72"/>
              <p:cNvSpPr txBox="1"/>
              <p:nvPr/>
            </p:nvSpPr>
            <p:spPr>
              <a:xfrm>
                <a:off x="1209975" y="585492"/>
                <a:ext cx="29072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S</a:t>
                </a:r>
              </a:p>
            </p:txBody>
          </p:sp>
          <p:sp>
            <p:nvSpPr>
              <p:cNvPr id="74" name="TextBox 73"/>
              <p:cNvSpPr txBox="1"/>
              <p:nvPr/>
            </p:nvSpPr>
            <p:spPr>
              <a:xfrm>
                <a:off x="1881555" y="599002"/>
                <a:ext cx="31563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V</a:t>
                </a:r>
              </a:p>
            </p:txBody>
          </p:sp>
          <p:sp>
            <p:nvSpPr>
              <p:cNvPr id="75" name="TextBox 74"/>
              <p:cNvSpPr txBox="1"/>
              <p:nvPr/>
            </p:nvSpPr>
            <p:spPr>
              <a:xfrm>
                <a:off x="1531146" y="599002"/>
                <a:ext cx="33750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O</a:t>
                </a:r>
              </a:p>
            </p:txBody>
          </p:sp>
        </p:grpSp>
        <p:cxnSp>
          <p:nvCxnSpPr>
            <p:cNvPr id="80" name="Curved Connector 79"/>
            <p:cNvCxnSpPr>
              <a:stCxn id="74" idx="0"/>
              <a:endCxn id="73" idx="0"/>
            </p:cNvCxnSpPr>
            <p:nvPr/>
          </p:nvCxnSpPr>
          <p:spPr>
            <a:xfrm rot="16200000" flipV="1">
              <a:off x="2055232" y="1996817"/>
              <a:ext cx="13510" cy="684034"/>
            </a:xfrm>
            <a:prstGeom prst="curvedConnector3">
              <a:avLst>
                <a:gd name="adj1" fmla="val 179208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81" name="Curved Connector 80"/>
            <p:cNvCxnSpPr>
              <a:stCxn id="74" idx="0"/>
              <a:endCxn id="75" idx="0"/>
            </p:cNvCxnSpPr>
            <p:nvPr/>
          </p:nvCxnSpPr>
          <p:spPr>
            <a:xfrm rot="16200000" flipV="1">
              <a:off x="2234266" y="2175851"/>
              <a:ext cx="12700" cy="339476"/>
            </a:xfrm>
            <a:prstGeom prst="curvedConnector3">
              <a:avLst>
                <a:gd name="adj1" fmla="val 1055354"/>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90" name="Curved Connector 89"/>
            <p:cNvCxnSpPr>
              <a:stCxn id="93" idx="0"/>
              <a:endCxn id="92" idx="0"/>
            </p:cNvCxnSpPr>
            <p:nvPr/>
          </p:nvCxnSpPr>
          <p:spPr>
            <a:xfrm rot="16200000" flipV="1">
              <a:off x="1890100" y="2777457"/>
              <a:ext cx="13510" cy="346234"/>
            </a:xfrm>
            <a:prstGeom prst="curvedConnector3">
              <a:avLst>
                <a:gd name="adj1" fmla="val 179208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91" name="Curved Connector 90"/>
            <p:cNvCxnSpPr>
              <a:stCxn id="93" idx="0"/>
              <a:endCxn id="94" idx="0"/>
            </p:cNvCxnSpPr>
            <p:nvPr/>
          </p:nvCxnSpPr>
          <p:spPr>
            <a:xfrm rot="5400000" flipH="1" flipV="1">
              <a:off x="2244790" y="2782511"/>
              <a:ext cx="12700" cy="349636"/>
            </a:xfrm>
            <a:prstGeom prst="curvedConnector3">
              <a:avLst>
                <a:gd name="adj1" fmla="val 180000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1578374" y="2943819"/>
              <a:ext cx="29072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S</a:t>
              </a:r>
            </a:p>
          </p:txBody>
        </p:sp>
        <p:sp>
          <p:nvSpPr>
            <p:cNvPr id="93" name="TextBox 92"/>
            <p:cNvSpPr txBox="1"/>
            <p:nvPr/>
          </p:nvSpPr>
          <p:spPr>
            <a:xfrm>
              <a:off x="1912154" y="2957329"/>
              <a:ext cx="31563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V</a:t>
              </a:r>
            </a:p>
          </p:txBody>
        </p:sp>
        <p:sp>
          <p:nvSpPr>
            <p:cNvPr id="94" name="TextBox 93"/>
            <p:cNvSpPr txBox="1"/>
            <p:nvPr/>
          </p:nvSpPr>
          <p:spPr>
            <a:xfrm>
              <a:off x="2250857" y="2957329"/>
              <a:ext cx="33750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O</a:t>
              </a:r>
            </a:p>
          </p:txBody>
        </p:sp>
        <p:grpSp>
          <p:nvGrpSpPr>
            <p:cNvPr id="96" name="Group 95"/>
            <p:cNvGrpSpPr/>
            <p:nvPr/>
          </p:nvGrpSpPr>
          <p:grpSpPr>
            <a:xfrm>
              <a:off x="1578374" y="3565279"/>
              <a:ext cx="987216" cy="382842"/>
              <a:chOff x="1209975" y="585492"/>
              <a:chExt cx="987216" cy="382842"/>
            </a:xfrm>
          </p:grpSpPr>
          <p:sp>
            <p:nvSpPr>
              <p:cNvPr id="99" name="TextBox 98"/>
              <p:cNvSpPr txBox="1"/>
              <p:nvPr/>
            </p:nvSpPr>
            <p:spPr>
              <a:xfrm>
                <a:off x="1209975" y="585492"/>
                <a:ext cx="33750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O</a:t>
                </a:r>
              </a:p>
            </p:txBody>
          </p:sp>
          <p:sp>
            <p:nvSpPr>
              <p:cNvPr id="100" name="TextBox 99"/>
              <p:cNvSpPr txBox="1"/>
              <p:nvPr/>
            </p:nvSpPr>
            <p:spPr>
              <a:xfrm>
                <a:off x="1881555" y="599002"/>
                <a:ext cx="31563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V</a:t>
                </a:r>
              </a:p>
            </p:txBody>
          </p:sp>
          <p:sp>
            <p:nvSpPr>
              <p:cNvPr id="101" name="TextBox 100"/>
              <p:cNvSpPr txBox="1"/>
              <p:nvPr/>
            </p:nvSpPr>
            <p:spPr>
              <a:xfrm>
                <a:off x="1571682" y="585492"/>
                <a:ext cx="29072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S</a:t>
                </a:r>
              </a:p>
            </p:txBody>
          </p:sp>
        </p:grpSp>
        <p:cxnSp>
          <p:nvCxnSpPr>
            <p:cNvPr id="97" name="Curved Connector 96"/>
            <p:cNvCxnSpPr>
              <a:stCxn id="100" idx="0"/>
              <a:endCxn id="99" idx="0"/>
            </p:cNvCxnSpPr>
            <p:nvPr/>
          </p:nvCxnSpPr>
          <p:spPr>
            <a:xfrm rot="16200000" flipV="1">
              <a:off x="2070694" y="3241710"/>
              <a:ext cx="13510" cy="660647"/>
            </a:xfrm>
            <a:prstGeom prst="curvedConnector3">
              <a:avLst>
                <a:gd name="adj1" fmla="val 179208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98" name="Curved Connector 97"/>
            <p:cNvCxnSpPr>
              <a:stCxn id="100" idx="0"/>
              <a:endCxn id="101" idx="0"/>
            </p:cNvCxnSpPr>
            <p:nvPr/>
          </p:nvCxnSpPr>
          <p:spPr>
            <a:xfrm rot="16200000" flipV="1">
              <a:off x="2239854" y="3410870"/>
              <a:ext cx="13510" cy="322327"/>
            </a:xfrm>
            <a:prstGeom prst="curvedConnector3">
              <a:avLst>
                <a:gd name="adj1" fmla="val 992065"/>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grpSp>
          <p:nvGrpSpPr>
            <p:cNvPr id="120" name="Group 119"/>
            <p:cNvGrpSpPr/>
            <p:nvPr/>
          </p:nvGrpSpPr>
          <p:grpSpPr>
            <a:xfrm flipH="1">
              <a:off x="1555922" y="4811987"/>
              <a:ext cx="1048884" cy="369332"/>
              <a:chOff x="1224205" y="585492"/>
              <a:chExt cx="1006301" cy="369332"/>
            </a:xfrm>
          </p:grpSpPr>
          <p:sp>
            <p:nvSpPr>
              <p:cNvPr id="123" name="TextBox 122"/>
              <p:cNvSpPr txBox="1"/>
              <p:nvPr/>
            </p:nvSpPr>
            <p:spPr>
              <a:xfrm>
                <a:off x="1224205" y="585492"/>
                <a:ext cx="32327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O</a:t>
                </a:r>
              </a:p>
            </p:txBody>
          </p:sp>
          <p:sp>
            <p:nvSpPr>
              <p:cNvPr id="124" name="TextBox 123"/>
              <p:cNvSpPr txBox="1"/>
              <p:nvPr/>
            </p:nvSpPr>
            <p:spPr>
              <a:xfrm>
                <a:off x="1927228" y="585492"/>
                <a:ext cx="30327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V</a:t>
                </a:r>
              </a:p>
            </p:txBody>
          </p:sp>
          <p:sp>
            <p:nvSpPr>
              <p:cNvPr id="125" name="TextBox 124"/>
              <p:cNvSpPr txBox="1"/>
              <p:nvPr/>
            </p:nvSpPr>
            <p:spPr>
              <a:xfrm>
                <a:off x="1583737" y="585492"/>
                <a:ext cx="27867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S</a:t>
                </a:r>
              </a:p>
            </p:txBody>
          </p:sp>
        </p:grpSp>
        <p:cxnSp>
          <p:nvCxnSpPr>
            <p:cNvPr id="121" name="Curved Connector 120"/>
            <p:cNvCxnSpPr>
              <a:stCxn id="124" idx="0"/>
              <a:endCxn id="123" idx="0"/>
            </p:cNvCxnSpPr>
            <p:nvPr/>
          </p:nvCxnSpPr>
          <p:spPr>
            <a:xfrm rot="5400000" flipH="1" flipV="1">
              <a:off x="2075154" y="4450811"/>
              <a:ext cx="12700" cy="722352"/>
            </a:xfrm>
            <a:prstGeom prst="curvedConnector3">
              <a:avLst>
                <a:gd name="adj1" fmla="val 180000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22" name="Curved Connector 121"/>
            <p:cNvCxnSpPr>
              <a:stCxn id="124" idx="0"/>
              <a:endCxn id="125" idx="0"/>
            </p:cNvCxnSpPr>
            <p:nvPr/>
          </p:nvCxnSpPr>
          <p:spPr>
            <a:xfrm rot="5400000" flipH="1" flipV="1">
              <a:off x="1899403" y="4626562"/>
              <a:ext cx="12700" cy="370850"/>
            </a:xfrm>
            <a:prstGeom prst="curvedConnector3">
              <a:avLst>
                <a:gd name="adj1" fmla="val 1344307"/>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grpSp>
          <p:nvGrpSpPr>
            <p:cNvPr id="128" name="Group 127"/>
            <p:cNvGrpSpPr/>
            <p:nvPr/>
          </p:nvGrpSpPr>
          <p:grpSpPr>
            <a:xfrm flipH="1">
              <a:off x="1559688" y="5437237"/>
              <a:ext cx="1043195" cy="369332"/>
              <a:chOff x="1229664" y="585492"/>
              <a:chExt cx="1000842" cy="369332"/>
            </a:xfrm>
          </p:grpSpPr>
          <p:sp>
            <p:nvSpPr>
              <p:cNvPr id="131" name="TextBox 130"/>
              <p:cNvSpPr txBox="1"/>
              <p:nvPr/>
            </p:nvSpPr>
            <p:spPr>
              <a:xfrm>
                <a:off x="1229664" y="585492"/>
                <a:ext cx="27892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S</a:t>
                </a:r>
              </a:p>
            </p:txBody>
          </p:sp>
          <p:sp>
            <p:nvSpPr>
              <p:cNvPr id="132" name="TextBox 131"/>
              <p:cNvSpPr txBox="1"/>
              <p:nvPr/>
            </p:nvSpPr>
            <p:spPr>
              <a:xfrm>
                <a:off x="1927228" y="585492"/>
                <a:ext cx="30327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V</a:t>
                </a:r>
              </a:p>
            </p:txBody>
          </p:sp>
          <p:sp>
            <p:nvSpPr>
              <p:cNvPr id="133" name="TextBox 132"/>
              <p:cNvSpPr txBox="1"/>
              <p:nvPr/>
            </p:nvSpPr>
            <p:spPr>
              <a:xfrm>
                <a:off x="1538609" y="585492"/>
                <a:ext cx="32380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O</a:t>
                </a:r>
              </a:p>
            </p:txBody>
          </p:sp>
        </p:grpSp>
        <p:cxnSp>
          <p:nvCxnSpPr>
            <p:cNvPr id="129" name="Curved Connector 128"/>
            <p:cNvCxnSpPr>
              <a:stCxn id="132" idx="0"/>
              <a:endCxn id="131" idx="0"/>
            </p:cNvCxnSpPr>
            <p:nvPr/>
          </p:nvCxnSpPr>
          <p:spPr>
            <a:xfrm rot="5400000" flipH="1" flipV="1">
              <a:off x="2087631" y="5067350"/>
              <a:ext cx="12700" cy="739775"/>
            </a:xfrm>
            <a:prstGeom prst="curvedConnector3">
              <a:avLst>
                <a:gd name="adj1" fmla="val 180000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30" name="Curved Connector 129"/>
            <p:cNvCxnSpPr>
              <a:stCxn id="132" idx="0"/>
              <a:endCxn id="133" idx="0"/>
            </p:cNvCxnSpPr>
            <p:nvPr/>
          </p:nvCxnSpPr>
          <p:spPr>
            <a:xfrm rot="5400000" flipH="1" flipV="1">
              <a:off x="1914928" y="5240053"/>
              <a:ext cx="12700" cy="394369"/>
            </a:xfrm>
            <a:prstGeom prst="curvedConnector3">
              <a:avLst>
                <a:gd name="adj1" fmla="val 125315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2494782" y="2230405"/>
            <a:ext cx="608920" cy="3459192"/>
            <a:chOff x="3032662" y="2230405"/>
            <a:chExt cx="608920" cy="3459192"/>
          </a:xfrm>
        </p:grpSpPr>
        <p:sp>
          <p:nvSpPr>
            <p:cNvPr id="17" name="TextBox 16"/>
            <p:cNvSpPr txBox="1"/>
            <p:nvPr/>
          </p:nvSpPr>
          <p:spPr>
            <a:xfrm>
              <a:off x="3047662" y="2230405"/>
              <a:ext cx="47961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0.8</a:t>
              </a:r>
            </a:p>
          </p:txBody>
        </p:sp>
        <p:sp>
          <p:nvSpPr>
            <p:cNvPr id="118" name="TextBox 117"/>
            <p:cNvSpPr txBox="1"/>
            <p:nvPr/>
          </p:nvSpPr>
          <p:spPr>
            <a:xfrm>
              <a:off x="3047662" y="3404677"/>
              <a:ext cx="47692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0.1</a:t>
              </a:r>
            </a:p>
          </p:txBody>
        </p:sp>
        <p:sp>
          <p:nvSpPr>
            <p:cNvPr id="126" name="TextBox 125"/>
            <p:cNvSpPr txBox="1"/>
            <p:nvPr/>
          </p:nvSpPr>
          <p:spPr>
            <a:xfrm>
              <a:off x="3032662" y="2819901"/>
              <a:ext cx="5939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0.03</a:t>
              </a:r>
            </a:p>
          </p:txBody>
        </p:sp>
        <p:sp>
          <p:nvSpPr>
            <p:cNvPr id="134" name="TextBox 133"/>
            <p:cNvSpPr txBox="1"/>
            <p:nvPr/>
          </p:nvSpPr>
          <p:spPr>
            <a:xfrm>
              <a:off x="3033176" y="4634206"/>
              <a:ext cx="5939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0.03</a:t>
              </a:r>
            </a:p>
          </p:txBody>
        </p:sp>
        <p:sp>
          <p:nvSpPr>
            <p:cNvPr id="135" name="TextBox 134"/>
            <p:cNvSpPr txBox="1"/>
            <p:nvPr/>
          </p:nvSpPr>
          <p:spPr>
            <a:xfrm>
              <a:off x="3047662" y="4049715"/>
              <a:ext cx="5939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0.02</a:t>
              </a:r>
            </a:p>
          </p:txBody>
        </p:sp>
        <p:sp>
          <p:nvSpPr>
            <p:cNvPr id="140" name="TextBox 139"/>
            <p:cNvSpPr txBox="1"/>
            <p:nvPr/>
          </p:nvSpPr>
          <p:spPr>
            <a:xfrm>
              <a:off x="3047662" y="5320265"/>
              <a:ext cx="5939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0.02</a:t>
              </a:r>
            </a:p>
          </p:txBody>
        </p:sp>
      </p:grpSp>
      <p:sp>
        <p:nvSpPr>
          <p:cNvPr id="11" name="TextBox 10"/>
          <p:cNvSpPr txBox="1"/>
          <p:nvPr/>
        </p:nvSpPr>
        <p:spPr>
          <a:xfrm>
            <a:off x="5364285" y="5926725"/>
            <a:ext cx="1898533" cy="83099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charset="0"/>
                <a:ea typeface="ＭＳ Ｐゴシック" charset="0"/>
              </a:rPr>
              <a:t>S:nsubj</a:t>
            </a:r>
            <a:endParaRPr kumimoji="0" lang="en-US" sz="1200" b="0" i="0" u="none" strike="noStrike" kern="1200" cap="none" spc="0" normalizeH="0" baseline="0" noProof="0" dirty="0">
              <a:ln>
                <a:noFill/>
              </a:ln>
              <a:solidFill>
                <a:prstClr val="white"/>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charset="0"/>
                <a:ea typeface="ＭＳ Ｐゴシック" charset="0"/>
              </a:rPr>
              <a:t>O:dobj</a:t>
            </a:r>
            <a:endParaRPr kumimoji="0" lang="en-US" sz="1200" b="0" i="0" u="none" strike="noStrike" kern="1200" cap="none" spc="0" normalizeH="0" baseline="0" noProof="0" dirty="0">
              <a:ln>
                <a:noFill/>
              </a:ln>
              <a:solidFill>
                <a:prstClr val="white"/>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charset="0"/>
                <a:ea typeface="ＭＳ Ｐゴシック" charset="0"/>
              </a:rPr>
              <a:t>V:VERB</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charset="0"/>
                <a:ea typeface="ＭＳ Ｐゴシック" charset="0"/>
              </a:rPr>
              <a:t>BOS: Beginning of sentence</a:t>
            </a:r>
          </a:p>
        </p:txBody>
      </p:sp>
      <p:cxnSp>
        <p:nvCxnSpPr>
          <p:cNvPr id="87" name="Curved Connector 86"/>
          <p:cNvCxnSpPr/>
          <p:nvPr/>
        </p:nvCxnSpPr>
        <p:spPr>
          <a:xfrm rot="5400000" flipH="1" flipV="1">
            <a:off x="4445908" y="631547"/>
            <a:ext cx="12700" cy="349636"/>
          </a:xfrm>
          <a:prstGeom prst="curvedConnector3">
            <a:avLst>
              <a:gd name="adj1" fmla="val 180000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3779492" y="792855"/>
            <a:ext cx="29072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S</a:t>
            </a:r>
          </a:p>
        </p:txBody>
      </p:sp>
      <p:sp>
        <p:nvSpPr>
          <p:cNvPr id="89" name="TextBox 88"/>
          <p:cNvSpPr txBox="1"/>
          <p:nvPr/>
        </p:nvSpPr>
        <p:spPr>
          <a:xfrm>
            <a:off x="4113272" y="806365"/>
            <a:ext cx="31563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charset="0"/>
                <a:ea typeface="ＭＳ Ｐゴシック" charset="0"/>
              </a:rPr>
              <a:t>V</a:t>
            </a:r>
          </a:p>
        </p:txBody>
      </p:sp>
      <p:sp>
        <p:nvSpPr>
          <p:cNvPr id="95" name="TextBox 94"/>
          <p:cNvSpPr txBox="1"/>
          <p:nvPr/>
        </p:nvSpPr>
        <p:spPr>
          <a:xfrm>
            <a:off x="4451975" y="806365"/>
            <a:ext cx="33750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9B95"/>
                </a:solidFill>
                <a:effectLst/>
                <a:uLnTx/>
                <a:uFillTx/>
                <a:latin typeface="Calibri" charset="0"/>
                <a:ea typeface="ＭＳ Ｐゴシック" charset="0"/>
              </a:rPr>
              <a:t>O</a:t>
            </a:r>
          </a:p>
        </p:txBody>
      </p:sp>
      <p:cxnSp>
        <p:nvCxnSpPr>
          <p:cNvPr id="119" name="Curved Connector 118"/>
          <p:cNvCxnSpPr/>
          <p:nvPr/>
        </p:nvCxnSpPr>
        <p:spPr>
          <a:xfrm rot="16200000" flipV="1">
            <a:off x="4091218" y="626500"/>
            <a:ext cx="13510" cy="346234"/>
          </a:xfrm>
          <a:prstGeom prst="curvedConnector3">
            <a:avLst>
              <a:gd name="adj1" fmla="val 1792080"/>
            </a:avLst>
          </a:prstGeom>
          <a:ln>
            <a:solidFill>
              <a:srgbClr val="F29B95"/>
            </a:solidFill>
            <a:tailEnd type="stealth" w="lg" len="lg"/>
          </a:ln>
        </p:spPr>
        <p:style>
          <a:lnRef idx="2">
            <a:schemeClr val="accent1"/>
          </a:lnRef>
          <a:fillRef idx="0">
            <a:schemeClr val="accent1"/>
          </a:fillRef>
          <a:effectRef idx="1">
            <a:schemeClr val="accent1"/>
          </a:effectRef>
          <a:fontRef idx="minor">
            <a:schemeClr val="tx1"/>
          </a:fontRef>
        </p:style>
      </p:cxnSp>
      <p:grpSp>
        <p:nvGrpSpPr>
          <p:cNvPr id="127" name="Group 126"/>
          <p:cNvGrpSpPr/>
          <p:nvPr/>
        </p:nvGrpSpPr>
        <p:grpSpPr>
          <a:xfrm>
            <a:off x="3289671" y="2113462"/>
            <a:ext cx="4959521" cy="598863"/>
            <a:chOff x="2899947" y="2224138"/>
            <a:chExt cx="4959521" cy="598863"/>
          </a:xfrm>
        </p:grpSpPr>
        <p:sp>
          <p:nvSpPr>
            <p:cNvPr id="136" name="TextBox 135"/>
            <p:cNvSpPr txBox="1"/>
            <p:nvPr/>
          </p:nvSpPr>
          <p:spPr>
            <a:xfrm>
              <a:off x="2899947" y="2233505"/>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37" name="TextBox 136"/>
            <p:cNvSpPr txBox="1"/>
            <p:nvPr/>
          </p:nvSpPr>
          <p:spPr>
            <a:xfrm>
              <a:off x="4159735" y="2237224"/>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42" name="TextBox 141"/>
            <p:cNvSpPr txBox="1"/>
            <p:nvPr/>
          </p:nvSpPr>
          <p:spPr>
            <a:xfrm>
              <a:off x="5390885" y="2238225"/>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43" name="TextBox 142"/>
            <p:cNvSpPr txBox="1"/>
            <p:nvPr/>
          </p:nvSpPr>
          <p:spPr>
            <a:xfrm>
              <a:off x="6629908" y="2224138"/>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grpSp>
      <p:grpSp>
        <p:nvGrpSpPr>
          <p:cNvPr id="144" name="Group 143"/>
          <p:cNvGrpSpPr/>
          <p:nvPr/>
        </p:nvGrpSpPr>
        <p:grpSpPr>
          <a:xfrm>
            <a:off x="3298700" y="2698878"/>
            <a:ext cx="5080668" cy="629108"/>
            <a:chOff x="2926839" y="2755458"/>
            <a:chExt cx="5080668" cy="629108"/>
          </a:xfrm>
        </p:grpSpPr>
        <p:sp>
          <p:nvSpPr>
            <p:cNvPr id="145" name="TextBox 144"/>
            <p:cNvSpPr txBox="1"/>
            <p:nvPr/>
          </p:nvSpPr>
          <p:spPr>
            <a:xfrm>
              <a:off x="5374086" y="2799790"/>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46" name="TextBox 145"/>
            <p:cNvSpPr txBox="1"/>
            <p:nvPr/>
          </p:nvSpPr>
          <p:spPr>
            <a:xfrm>
              <a:off x="6617658" y="2795799"/>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47" name="TextBox 146"/>
            <p:cNvSpPr txBox="1"/>
            <p:nvPr/>
          </p:nvSpPr>
          <p:spPr>
            <a:xfrm>
              <a:off x="2926839" y="2768905"/>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48" name="TextBox 147"/>
            <p:cNvSpPr txBox="1"/>
            <p:nvPr/>
          </p:nvSpPr>
          <p:spPr>
            <a:xfrm>
              <a:off x="4173182" y="2755458"/>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grpSp>
      <p:grpSp>
        <p:nvGrpSpPr>
          <p:cNvPr id="149" name="Group 148"/>
          <p:cNvGrpSpPr/>
          <p:nvPr/>
        </p:nvGrpSpPr>
        <p:grpSpPr>
          <a:xfrm>
            <a:off x="3273080" y="3326960"/>
            <a:ext cx="4965936" cy="594267"/>
            <a:chOff x="2886703" y="3349835"/>
            <a:chExt cx="4965936" cy="594267"/>
          </a:xfrm>
        </p:grpSpPr>
        <p:sp>
          <p:nvSpPr>
            <p:cNvPr id="150" name="TextBox 149"/>
            <p:cNvSpPr txBox="1"/>
            <p:nvPr/>
          </p:nvSpPr>
          <p:spPr>
            <a:xfrm>
              <a:off x="5378008" y="3357461"/>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51" name="TextBox 150"/>
            <p:cNvSpPr txBox="1"/>
            <p:nvPr/>
          </p:nvSpPr>
          <p:spPr>
            <a:xfrm>
              <a:off x="6623079" y="3349835"/>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52" name="TextBox 151"/>
            <p:cNvSpPr txBox="1"/>
            <p:nvPr/>
          </p:nvSpPr>
          <p:spPr>
            <a:xfrm>
              <a:off x="4159735" y="3356118"/>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53" name="TextBox 152"/>
            <p:cNvSpPr txBox="1"/>
            <p:nvPr/>
          </p:nvSpPr>
          <p:spPr>
            <a:xfrm>
              <a:off x="2886703" y="3359326"/>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grpSp>
      <p:grpSp>
        <p:nvGrpSpPr>
          <p:cNvPr id="154" name="Group 153"/>
          <p:cNvGrpSpPr/>
          <p:nvPr/>
        </p:nvGrpSpPr>
        <p:grpSpPr>
          <a:xfrm>
            <a:off x="3273080" y="3988922"/>
            <a:ext cx="5098542" cy="604936"/>
            <a:chOff x="2886703" y="3995385"/>
            <a:chExt cx="5098542" cy="604936"/>
          </a:xfrm>
        </p:grpSpPr>
        <p:sp>
          <p:nvSpPr>
            <p:cNvPr id="155" name="TextBox 154"/>
            <p:cNvSpPr txBox="1"/>
            <p:nvPr/>
          </p:nvSpPr>
          <p:spPr>
            <a:xfrm>
              <a:off x="2886703" y="3997961"/>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56" name="TextBox 155"/>
            <p:cNvSpPr txBox="1"/>
            <p:nvPr/>
          </p:nvSpPr>
          <p:spPr>
            <a:xfrm>
              <a:off x="4151846" y="4002105"/>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57" name="TextBox 156"/>
            <p:cNvSpPr txBox="1"/>
            <p:nvPr/>
          </p:nvSpPr>
          <p:spPr>
            <a:xfrm>
              <a:off x="5370323" y="3995385"/>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58" name="TextBox 157"/>
            <p:cNvSpPr txBox="1"/>
            <p:nvPr/>
          </p:nvSpPr>
          <p:spPr>
            <a:xfrm>
              <a:off x="6595396" y="4015545"/>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grpSp>
      <p:grpSp>
        <p:nvGrpSpPr>
          <p:cNvPr id="159" name="Group 158"/>
          <p:cNvGrpSpPr/>
          <p:nvPr/>
        </p:nvGrpSpPr>
        <p:grpSpPr>
          <a:xfrm>
            <a:off x="3273901" y="4569649"/>
            <a:ext cx="5102350" cy="604672"/>
            <a:chOff x="2898279" y="4002105"/>
            <a:chExt cx="5102350" cy="604672"/>
          </a:xfrm>
        </p:grpSpPr>
        <p:sp>
          <p:nvSpPr>
            <p:cNvPr id="160" name="TextBox 159"/>
            <p:cNvSpPr txBox="1"/>
            <p:nvPr/>
          </p:nvSpPr>
          <p:spPr>
            <a:xfrm>
              <a:off x="2898279" y="4011408"/>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61" name="TextBox 160"/>
            <p:cNvSpPr txBox="1"/>
            <p:nvPr/>
          </p:nvSpPr>
          <p:spPr>
            <a:xfrm>
              <a:off x="4151846" y="4002105"/>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62" name="TextBox 161"/>
            <p:cNvSpPr txBox="1"/>
            <p:nvPr/>
          </p:nvSpPr>
          <p:spPr>
            <a:xfrm>
              <a:off x="5387469" y="4022001"/>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    </a:t>
              </a: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63" name="TextBox 162"/>
            <p:cNvSpPr txBox="1"/>
            <p:nvPr/>
          </p:nvSpPr>
          <p:spPr>
            <a:xfrm>
              <a:off x="6610780" y="4015545"/>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grpSp>
      <p:grpSp>
        <p:nvGrpSpPr>
          <p:cNvPr id="164" name="Group 163"/>
          <p:cNvGrpSpPr/>
          <p:nvPr/>
        </p:nvGrpSpPr>
        <p:grpSpPr>
          <a:xfrm>
            <a:off x="3276847" y="5154425"/>
            <a:ext cx="5115799" cy="604679"/>
            <a:chOff x="2886702" y="3988651"/>
            <a:chExt cx="5115799" cy="604679"/>
          </a:xfrm>
        </p:grpSpPr>
        <p:sp>
          <p:nvSpPr>
            <p:cNvPr id="165" name="TextBox 164"/>
            <p:cNvSpPr txBox="1"/>
            <p:nvPr/>
          </p:nvSpPr>
          <p:spPr>
            <a:xfrm>
              <a:off x="2886702" y="3997961"/>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66" name="TextBox 165"/>
            <p:cNvSpPr txBox="1"/>
            <p:nvPr/>
          </p:nvSpPr>
          <p:spPr>
            <a:xfrm>
              <a:off x="4151846" y="4002105"/>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67" name="TextBox 166"/>
            <p:cNvSpPr txBox="1"/>
            <p:nvPr/>
          </p:nvSpPr>
          <p:spPr>
            <a:xfrm>
              <a:off x="5385527" y="4008554"/>
              <a:ext cx="1229560" cy="584776"/>
            </a:xfrm>
            <a:prstGeom prst="rect">
              <a:avLst/>
            </a:prstGeom>
            <a:noFill/>
          </p:spPr>
          <p:txBody>
            <a:bodyPr wrap="square" rtlCol="0">
              <a:spAutoFit/>
            </a:bodyPr>
            <a:lstStyle/>
            <a:p>
              <a:pPr marL="0" marR="0" lvl="0" indent="0" algn="l" defTabSz="457200" rtl="0" eaLnBrk="1" fontAlgn="t"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adi MT Condensed Extra Bold" charset="0"/>
                  <a:ea typeface="Abadi MT Condensed Extra Bold" charset="0"/>
                  <a:cs typeface="Abadi MT Condensed Extra Bold" charset="0"/>
                </a:rPr>
                <a:t>   </a:t>
              </a:r>
              <a:r>
                <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 </a:t>
              </a:r>
              <a:r>
                <a:rPr kumimoji="0" lang="en-US" altLang="zh-CN" sz="3200" b="0" i="0" u="none" strike="noStrike" kern="1200" cap="none" spc="0" normalizeH="0" baseline="0" noProof="0" dirty="0">
                  <a:ln>
                    <a:noFill/>
                  </a:ln>
                  <a:solidFill>
                    <a:srgbClr val="FF0000"/>
                  </a:solidFill>
                  <a:effectLst/>
                  <a:uLnTx/>
                  <a:uFillTx/>
                  <a:latin typeface="Abadi MT Condensed Extra Bold" charset="0"/>
                  <a:ea typeface="Abadi MT Condensed Extra Bold" charset="0"/>
                  <a:cs typeface="Abadi MT Condensed Extra Bold" charset="0"/>
                  <a:sym typeface="Zapf Dingbats"/>
                </a:rPr>
                <a:t>0</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sp>
          <p:nvSpPr>
            <p:cNvPr id="168" name="TextBox 167"/>
            <p:cNvSpPr txBox="1"/>
            <p:nvPr/>
          </p:nvSpPr>
          <p:spPr>
            <a:xfrm>
              <a:off x="6612652" y="3988651"/>
              <a:ext cx="1389849" cy="584776"/>
            </a:xfrm>
            <a:prstGeom prst="rect">
              <a:avLst/>
            </a:prstGeom>
            <a:noFill/>
          </p:spPr>
          <p:txBody>
            <a:bodyPr wrap="square" rtlCol="0">
              <a:spAutoFit/>
            </a:bodyPr>
            <a:lstStyle/>
            <a:p>
              <a:pPr marL="457200" marR="0" lvl="0" indent="-457200" algn="l" defTabSz="457200" rtl="0" eaLnBrk="1" fontAlgn="t" latinLnBrk="0" hangingPunct="1">
                <a:lnSpc>
                  <a:spcPct val="100000"/>
                </a:lnSpc>
                <a:spcBef>
                  <a:spcPct val="0"/>
                </a:spcBef>
                <a:spcAft>
                  <a:spcPct val="0"/>
                </a:spcAft>
                <a:buClrTx/>
                <a:buSzTx/>
                <a:buFont typeface="Zapf Dingbats" charset="0"/>
                <a:buChar char=" "/>
                <a:tabLst/>
                <a:defRPr/>
              </a:pPr>
              <a:r>
                <a:rPr kumimoji="0" lang="en-US" altLang="zh-CN"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rPr>
                <a:t>1</a:t>
              </a:r>
              <a:endParaRPr kumimoji="0" lang="en-US" sz="3200" b="0" i="0" u="none" strike="noStrike" kern="1200" cap="none" spc="0" normalizeH="0" baseline="0" noProof="0" dirty="0">
                <a:ln>
                  <a:noFill/>
                </a:ln>
                <a:solidFill>
                  <a:srgbClr val="32ED75"/>
                </a:solidFill>
                <a:effectLst/>
                <a:uLnTx/>
                <a:uFillTx/>
                <a:latin typeface="Abadi MT Condensed Extra Bold" charset="0"/>
                <a:ea typeface="Abadi MT Condensed Extra Bold" charset="0"/>
                <a:cs typeface="Abadi MT Condensed Extra Bold" charset="0"/>
              </a:endParaRPr>
            </a:p>
          </p:txBody>
        </p:sp>
      </p:grpSp>
    </p:spTree>
    <p:extLst>
      <p:ext uri="{BB962C8B-B14F-4D97-AF65-F5344CB8AC3E}">
        <p14:creationId xmlns:p14="http://schemas.microsoft.com/office/powerpoint/2010/main" val="183473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Are Synthetic Languages Useful??</a:t>
            </a:r>
          </a:p>
        </p:txBody>
      </p:sp>
      <p:sp>
        <p:nvSpPr>
          <p:cNvPr id="3" name="Content Placeholder 2"/>
          <p:cNvSpPr>
            <a:spLocks noGrp="1"/>
          </p:cNvSpPr>
          <p:nvPr>
            <p:ph idx="1"/>
          </p:nvPr>
        </p:nvSpPr>
        <p:spPr/>
        <p:txBody>
          <a:bodyPr/>
          <a:lstStyle/>
          <a:p>
            <a:r>
              <a:rPr lang="en-US" dirty="0"/>
              <a:t>The languages should be diverse enough.</a:t>
            </a:r>
          </a:p>
          <a:p>
            <a:r>
              <a:rPr lang="en-US" dirty="0"/>
              <a:t>The languages should be in the galaxy (in-domain)!</a:t>
            </a:r>
          </a:p>
          <a:p>
            <a:endParaRPr lang="en-US" dirty="0"/>
          </a:p>
          <a:p>
            <a:endParaRPr lang="en-US"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grpSp>
        <p:nvGrpSpPr>
          <p:cNvPr id="9" name="Group 8"/>
          <p:cNvGrpSpPr/>
          <p:nvPr/>
        </p:nvGrpSpPr>
        <p:grpSpPr>
          <a:xfrm>
            <a:off x="0" y="3363983"/>
            <a:ext cx="9144000" cy="2202126"/>
            <a:chOff x="0" y="3363983"/>
            <a:chExt cx="9144000" cy="2202126"/>
          </a:xfrm>
        </p:grpSpPr>
        <p:sp>
          <p:nvSpPr>
            <p:cNvPr id="5" name="Rectangle 4"/>
            <p:cNvSpPr/>
            <p:nvPr/>
          </p:nvSpPr>
          <p:spPr>
            <a:xfrm>
              <a:off x="0" y="3363983"/>
              <a:ext cx="9144000" cy="220212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ndara"/>
                <a:ea typeface="+mn-ea"/>
                <a:cs typeface="+mn-cs"/>
              </a:endParaRPr>
            </a:p>
          </p:txBody>
        </p:sp>
        <p:grpSp>
          <p:nvGrpSpPr>
            <p:cNvPr id="8" name="Group 7"/>
            <p:cNvGrpSpPr/>
            <p:nvPr/>
          </p:nvGrpSpPr>
          <p:grpSpPr>
            <a:xfrm>
              <a:off x="646363" y="3842003"/>
              <a:ext cx="6204093" cy="1363126"/>
              <a:chOff x="646363" y="3842003"/>
              <a:chExt cx="6204093" cy="1363126"/>
            </a:xfrm>
          </p:grpSpPr>
          <p:pic>
            <p:nvPicPr>
              <p:cNvPr id="14" name="Picture 13"/>
              <p:cNvPicPr>
                <a:picLocks noChangeAspect="1"/>
              </p:cNvPicPr>
              <p:nvPr/>
            </p:nvPicPr>
            <p:blipFill>
              <a:blip r:embed="rId2"/>
              <a:stretch>
                <a:fillRect/>
              </a:stretch>
            </p:blipFill>
            <p:spPr>
              <a:xfrm>
                <a:off x="646363" y="3842003"/>
                <a:ext cx="1816710" cy="1363126"/>
              </a:xfrm>
              <a:prstGeom prst="rect">
                <a:avLst/>
              </a:prstGeom>
            </p:spPr>
          </p:pic>
          <p:pic>
            <p:nvPicPr>
              <p:cNvPr id="16" name="Picture 15"/>
              <p:cNvPicPr>
                <a:picLocks noChangeAspect="1"/>
              </p:cNvPicPr>
              <p:nvPr/>
            </p:nvPicPr>
            <p:blipFill>
              <a:blip r:embed="rId3"/>
              <a:stretch>
                <a:fillRect/>
              </a:stretch>
            </p:blipFill>
            <p:spPr>
              <a:xfrm>
                <a:off x="2453519" y="3955458"/>
                <a:ext cx="1134228" cy="1132428"/>
              </a:xfrm>
              <a:prstGeom prst="rect">
                <a:avLst/>
              </a:prstGeom>
            </p:spPr>
          </p:pic>
          <p:pic>
            <p:nvPicPr>
              <p:cNvPr id="17" name="Picture 16"/>
              <p:cNvPicPr>
                <a:picLocks noChangeAspect="1"/>
              </p:cNvPicPr>
              <p:nvPr/>
            </p:nvPicPr>
            <p:blipFill>
              <a:blip r:embed="rId4"/>
              <a:stretch>
                <a:fillRect/>
              </a:stretch>
            </p:blipFill>
            <p:spPr>
              <a:xfrm>
                <a:off x="3898172" y="3955457"/>
                <a:ext cx="1135574" cy="1132429"/>
              </a:xfrm>
              <a:prstGeom prst="rect">
                <a:avLst/>
              </a:prstGeom>
            </p:spPr>
          </p:pic>
          <p:pic>
            <p:nvPicPr>
              <p:cNvPr id="15" name="Picture 14"/>
              <p:cNvPicPr>
                <a:picLocks noChangeAspect="1"/>
              </p:cNvPicPr>
              <p:nvPr/>
            </p:nvPicPr>
            <p:blipFill>
              <a:blip r:embed="rId2"/>
              <a:stretch>
                <a:fillRect/>
              </a:stretch>
            </p:blipFill>
            <p:spPr>
              <a:xfrm>
                <a:off x="5033746" y="3842003"/>
                <a:ext cx="1816710" cy="1363126"/>
              </a:xfrm>
              <a:prstGeom prst="rect">
                <a:avLst/>
              </a:prstGeom>
            </p:spPr>
          </p:pic>
        </p:grpSp>
      </p:grpSp>
      <p:sp>
        <p:nvSpPr>
          <p:cNvPr id="22" name="Multiply 21"/>
          <p:cNvSpPr/>
          <p:nvPr/>
        </p:nvSpPr>
        <p:spPr>
          <a:xfrm>
            <a:off x="5215551" y="3851168"/>
            <a:ext cx="1432233" cy="1380981"/>
          </a:xfrm>
          <a:prstGeom prst="mathMultiply">
            <a:avLst>
              <a:gd name="adj1" fmla="val 8339"/>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ndara"/>
              <a:ea typeface="+mn-ea"/>
              <a:cs typeface="+mn-cs"/>
            </a:endParaRPr>
          </a:p>
        </p:txBody>
      </p:sp>
      <p:grpSp>
        <p:nvGrpSpPr>
          <p:cNvPr id="25" name="Group 24"/>
          <p:cNvGrpSpPr/>
          <p:nvPr/>
        </p:nvGrpSpPr>
        <p:grpSpPr>
          <a:xfrm>
            <a:off x="6800184" y="3851168"/>
            <a:ext cx="1432233" cy="1380981"/>
            <a:chOff x="6800184" y="4296998"/>
            <a:chExt cx="1432233" cy="1380981"/>
          </a:xfrm>
        </p:grpSpPr>
        <p:pic>
          <p:nvPicPr>
            <p:cNvPr id="13" name="Picture 12" descr="10498416-earth-square-globe-Stock-Photo-worl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0456" y="4401287"/>
              <a:ext cx="1259371" cy="1249672"/>
            </a:xfrm>
            <a:prstGeom prst="rect">
              <a:avLst/>
            </a:prstGeom>
          </p:spPr>
        </p:pic>
        <p:sp>
          <p:nvSpPr>
            <p:cNvPr id="23" name="Multiply 22"/>
            <p:cNvSpPr/>
            <p:nvPr/>
          </p:nvSpPr>
          <p:spPr>
            <a:xfrm>
              <a:off x="6800184" y="4296998"/>
              <a:ext cx="1432233" cy="1380981"/>
            </a:xfrm>
            <a:prstGeom prst="mathMultiply">
              <a:avLst>
                <a:gd name="adj1" fmla="val 8339"/>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ndara"/>
                <a:ea typeface="+mn-ea"/>
                <a:cs typeface="+mn-cs"/>
              </a:endParaRPr>
            </a:p>
          </p:txBody>
        </p:sp>
      </p:grpSp>
      <p:pic>
        <p:nvPicPr>
          <p:cNvPr id="18" name="Picture 17" descr="jhu-logo-wh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spTree>
    <p:extLst>
      <p:ext uri="{BB962C8B-B14F-4D97-AF65-F5344CB8AC3E}">
        <p14:creationId xmlns:p14="http://schemas.microsoft.com/office/powerpoint/2010/main" val="342913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Evaluation: </a:t>
            </a:r>
            <a:r>
              <a:rPr lang="en-US" dirty="0" err="1"/>
              <a:t>Parsability</a:t>
            </a:r>
            <a:endParaRPr lang="en-US" dirty="0"/>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6" name="Picture 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sp>
        <p:nvSpPr>
          <p:cNvPr id="3" name="Content Placeholder 2"/>
          <p:cNvSpPr>
            <a:spLocks noGrp="1"/>
          </p:cNvSpPr>
          <p:nvPr>
            <p:ph idx="1"/>
          </p:nvPr>
        </p:nvSpPr>
        <p:spPr/>
        <p:txBody>
          <a:bodyPr/>
          <a:lstStyle/>
          <a:p>
            <a:r>
              <a:rPr lang="en-US" dirty="0"/>
              <a:t>Is this language functional enough to  survive during human/alien evolution?</a:t>
            </a:r>
          </a:p>
          <a:p>
            <a:endParaRPr lang="en-US" dirty="0"/>
          </a:p>
          <a:p>
            <a:r>
              <a:rPr lang="en-US" dirty="0"/>
              <a:t>Less </a:t>
            </a:r>
            <a:r>
              <a:rPr lang="en-US" dirty="0" err="1"/>
              <a:t>parsable</a:t>
            </a:r>
            <a:r>
              <a:rPr lang="en-US" dirty="0"/>
              <a:t> </a:t>
            </a:r>
            <a:r>
              <a:rPr lang="en-US" dirty="0">
                <a:sym typeface="Wingdings" panose="05000000000000000000" pitchFamily="2" charset="2"/>
              </a:rPr>
              <a:t></a:t>
            </a:r>
            <a:r>
              <a:rPr lang="en-US" dirty="0"/>
              <a:t> worse for communication</a:t>
            </a:r>
          </a:p>
          <a:p>
            <a:endParaRPr lang="en-US" dirty="0"/>
          </a:p>
          <a:p>
            <a:r>
              <a:rPr lang="en-US" dirty="0"/>
              <a:t>Train a parser on some trees of the language</a:t>
            </a:r>
          </a:p>
          <a:p>
            <a:r>
              <a:rPr lang="en-US" dirty="0"/>
              <a:t>Evaluate UAS (unlabeled attachment score)</a:t>
            </a:r>
            <a:br>
              <a:rPr lang="en-US" dirty="0"/>
            </a:br>
            <a:r>
              <a:rPr lang="en-US" dirty="0"/>
              <a:t>on held-out trees of the same language</a:t>
            </a:r>
          </a:p>
        </p:txBody>
      </p:sp>
      <p:pic>
        <p:nvPicPr>
          <p:cNvPr id="10" name="Picture 9" descr="10498416-earth-square-globe-Stock-Photo-worl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629" y="2178824"/>
            <a:ext cx="1259371" cy="1249672"/>
          </a:xfrm>
          <a:prstGeom prst="rect">
            <a:avLst/>
          </a:prstGeom>
        </p:spPr>
      </p:pic>
    </p:spTree>
    <p:extLst>
      <p:ext uri="{BB962C8B-B14F-4D97-AF65-F5344CB8AC3E}">
        <p14:creationId xmlns:p14="http://schemas.microsoft.com/office/powerpoint/2010/main" val="255381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Evaluation: </a:t>
            </a:r>
            <a:r>
              <a:rPr lang="en-US" dirty="0" err="1"/>
              <a:t>Parsability</a:t>
            </a:r>
            <a:endParaRPr lang="en-US" dirty="0"/>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6" name="Picture 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pic>
        <p:nvPicPr>
          <p:cNvPr id="7" name="Content Placeholder 6"/>
          <p:cNvPicPr>
            <a:picLocks noGrp="1" noChangeAspect="1"/>
          </p:cNvPicPr>
          <p:nvPr>
            <p:ph idx="1"/>
          </p:nvPr>
        </p:nvPicPr>
        <p:blipFill>
          <a:blip r:embed="rId4"/>
          <a:srcRect l="1245" r="1245"/>
          <a:stretch>
            <a:fillRect/>
          </a:stretch>
        </p:blipFill>
        <p:spPr/>
      </p:pic>
      <p:pic>
        <p:nvPicPr>
          <p:cNvPr id="8" name="Picture 7" descr="10498416-earth-square-globe-Stock-Photo-worl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628" y="3921990"/>
            <a:ext cx="486419" cy="482673"/>
          </a:xfrm>
          <a:prstGeom prst="rect">
            <a:avLst/>
          </a:prstGeom>
        </p:spPr>
      </p:pic>
      <p:pic>
        <p:nvPicPr>
          <p:cNvPr id="9" name="Picture 8"/>
          <p:cNvPicPr>
            <a:picLocks noChangeAspect="1"/>
          </p:cNvPicPr>
          <p:nvPr/>
        </p:nvPicPr>
        <p:blipFill>
          <a:blip r:embed="rId6"/>
          <a:stretch>
            <a:fillRect/>
          </a:stretch>
        </p:blipFill>
        <p:spPr>
          <a:xfrm>
            <a:off x="5553169" y="3843128"/>
            <a:ext cx="666949" cy="500430"/>
          </a:xfrm>
          <a:prstGeom prst="rect">
            <a:avLst/>
          </a:prstGeom>
        </p:spPr>
      </p:pic>
      <p:pic>
        <p:nvPicPr>
          <p:cNvPr id="10" name="Picture 9"/>
          <p:cNvPicPr>
            <a:picLocks noChangeAspect="1"/>
          </p:cNvPicPr>
          <p:nvPr/>
        </p:nvPicPr>
        <p:blipFill>
          <a:blip r:embed="rId7"/>
          <a:stretch>
            <a:fillRect/>
          </a:stretch>
        </p:blipFill>
        <p:spPr>
          <a:xfrm>
            <a:off x="5236874" y="3887292"/>
            <a:ext cx="416397" cy="415736"/>
          </a:xfrm>
          <a:prstGeom prst="rect">
            <a:avLst/>
          </a:prstGeom>
        </p:spPr>
      </p:pic>
    </p:spTree>
    <p:extLst>
      <p:ext uri="{BB962C8B-B14F-4D97-AF65-F5344CB8AC3E}">
        <p14:creationId xmlns:p14="http://schemas.microsoft.com/office/powerpoint/2010/main" val="180328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Evaluation: Diversity</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6" name="Picture 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sp>
        <p:nvSpPr>
          <p:cNvPr id="7" name="Content Placeholder 2"/>
          <p:cNvSpPr>
            <a:spLocks noGrp="1"/>
          </p:cNvSpPr>
          <p:nvPr>
            <p:ph idx="1"/>
          </p:nvPr>
        </p:nvSpPr>
        <p:spPr>
          <a:xfrm>
            <a:off x="457199" y="1600200"/>
            <a:ext cx="8549951" cy="4525963"/>
          </a:xfrm>
        </p:spPr>
        <p:txBody>
          <a:bodyPr>
            <a:normAutofit/>
          </a:bodyPr>
          <a:lstStyle/>
          <a:p>
            <a:r>
              <a:rPr lang="en-US" dirty="0">
                <a:solidFill>
                  <a:srgbClr val="FFFF00"/>
                </a:solidFill>
              </a:rPr>
              <a:t>“Distance” between languages</a:t>
            </a:r>
          </a:p>
          <a:p>
            <a:pPr lvl="1"/>
            <a:r>
              <a:rPr lang="en-US" dirty="0" err="1"/>
              <a:t>uas</a:t>
            </a:r>
            <a:r>
              <a:rPr lang="en-US" dirty="0"/>
              <a:t>(Y | X) = how well can we parse POS sequences from treebank Y using a parser trained on treebank X?</a:t>
            </a:r>
          </a:p>
          <a:p>
            <a:pPr lvl="1"/>
            <a:r>
              <a:rPr lang="en-US" dirty="0"/>
              <a:t>dissimilarity(X,Y) = </a:t>
            </a:r>
            <a:r>
              <a:rPr lang="en-US" dirty="0" err="1"/>
              <a:t>uas</a:t>
            </a:r>
            <a:r>
              <a:rPr lang="en-US" dirty="0"/>
              <a:t>(Y | Y) – </a:t>
            </a:r>
            <a:r>
              <a:rPr lang="en-US" dirty="0" err="1"/>
              <a:t>uas</a:t>
            </a:r>
            <a:r>
              <a:rPr lang="en-US" dirty="0"/>
              <a:t>(Y | X)</a:t>
            </a:r>
            <a:br>
              <a:rPr lang="en-US" dirty="0"/>
            </a:br>
            <a:endParaRPr lang="en-US" dirty="0"/>
          </a:p>
          <a:p>
            <a:r>
              <a:rPr lang="en-US" dirty="0">
                <a:solidFill>
                  <a:srgbClr val="FFFF00"/>
                </a:solidFill>
              </a:rPr>
              <a:t>Let’s visualize the pairwise distances </a:t>
            </a:r>
          </a:p>
          <a:p>
            <a:pPr lvl="1"/>
            <a:r>
              <a:rPr lang="en-US" dirty="0"/>
              <a:t>via a 2-D embedding (multidimensional scaling)</a:t>
            </a:r>
          </a:p>
          <a:p>
            <a:pPr lvl="1"/>
            <a:r>
              <a:rPr lang="en-US" dirty="0"/>
              <a:t>are synthetic languages too boring?  too weird?</a:t>
            </a:r>
          </a:p>
        </p:txBody>
      </p:sp>
    </p:spTree>
    <p:extLst>
      <p:ext uri="{BB962C8B-B14F-4D97-AF65-F5344CB8AC3E}">
        <p14:creationId xmlns:p14="http://schemas.microsoft.com/office/powerpoint/2010/main" val="411782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F548-72E5-43C0-9872-8E310168F60B}"/>
              </a:ext>
            </a:extLst>
          </p:cNvPr>
          <p:cNvSpPr>
            <a:spLocks noGrp="1"/>
          </p:cNvSpPr>
          <p:nvPr>
            <p:ph type="title"/>
          </p:nvPr>
        </p:nvSpPr>
        <p:spPr>
          <a:xfrm>
            <a:off x="457200" y="277813"/>
            <a:ext cx="8686800" cy="1139825"/>
          </a:xfrm>
        </p:spPr>
        <p:txBody>
          <a:bodyPr/>
          <a:lstStyle/>
          <a:p>
            <a:r>
              <a:rPr lang="en-US" dirty="0"/>
              <a:t>How can we recover 3D structure?</a:t>
            </a:r>
          </a:p>
        </p:txBody>
      </p:sp>
      <p:sp>
        <p:nvSpPr>
          <p:cNvPr id="4" name="Slide Number Placeholder 3">
            <a:extLst>
              <a:ext uri="{FF2B5EF4-FFF2-40B4-BE49-F238E27FC236}">
                <a16:creationId xmlns:a16="http://schemas.microsoft.com/office/drawing/2014/main" id="{81525C57-CD23-4A1B-B880-2FA56BA37259}"/>
              </a:ext>
            </a:extLst>
          </p:cNvPr>
          <p:cNvSpPr>
            <a:spLocks noGrp="1"/>
          </p:cNvSpPr>
          <p:nvPr>
            <p:ph type="sldNum" sz="quarter" idx="11"/>
          </p:nvPr>
        </p:nvSpPr>
        <p:spPr>
          <a:xfrm>
            <a:off x="8001000" y="6094179"/>
            <a:ext cx="685800" cy="457200"/>
          </a:xfrm>
        </p:spPr>
        <p:txBody>
          <a:bodyPr/>
          <a:lstStyle/>
          <a:p>
            <a:fld id="{45E6479D-61A4-4A1E-8A5C-E0AD0600EC22}" type="slidenum">
              <a:rPr lang="en-US" altLang="en-US" smtClean="0">
                <a:solidFill>
                  <a:srgbClr val="000000"/>
                </a:solidFill>
              </a:rPr>
              <a:pPr/>
              <a:t>7</a:t>
            </a:fld>
            <a:endParaRPr lang="en-US" altLang="en-US">
              <a:solidFill>
                <a:srgbClr val="000000"/>
              </a:solidFill>
            </a:endParaRPr>
          </a:p>
        </p:txBody>
      </p:sp>
      <p:sp>
        <p:nvSpPr>
          <p:cNvPr id="5" name="Arrow: Left-Right 4">
            <a:extLst>
              <a:ext uri="{FF2B5EF4-FFF2-40B4-BE49-F238E27FC236}">
                <a16:creationId xmlns:a16="http://schemas.microsoft.com/office/drawing/2014/main" id="{F9A29E98-D2B4-42C3-A5B1-85DBDFA5C50B}"/>
              </a:ext>
            </a:extLst>
          </p:cNvPr>
          <p:cNvSpPr/>
          <p:nvPr/>
        </p:nvSpPr>
        <p:spPr>
          <a:xfrm>
            <a:off x="1600200" y="2669941"/>
            <a:ext cx="59436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FEF6D2-7650-42F2-A67B-310451AACE2E}"/>
              </a:ext>
            </a:extLst>
          </p:cNvPr>
          <p:cNvSpPr txBox="1"/>
          <p:nvPr/>
        </p:nvSpPr>
        <p:spPr>
          <a:xfrm>
            <a:off x="456858" y="1639634"/>
            <a:ext cx="2134302" cy="954107"/>
          </a:xfrm>
          <a:prstGeom prst="rect">
            <a:avLst/>
          </a:prstGeom>
          <a:noFill/>
        </p:spPr>
        <p:txBody>
          <a:bodyPr wrap="none" rtlCol="0">
            <a:spAutoFit/>
          </a:bodyPr>
          <a:lstStyle/>
          <a:p>
            <a:r>
              <a:rPr lang="en-US" sz="2800" dirty="0">
                <a:solidFill>
                  <a:schemeClr val="accent1">
                    <a:lumMod val="75000"/>
                  </a:schemeClr>
                </a:solidFill>
              </a:rPr>
              <a:t>Trust optical </a:t>
            </a:r>
            <a:br>
              <a:rPr lang="en-US" sz="2800" dirty="0">
                <a:solidFill>
                  <a:schemeClr val="accent1">
                    <a:lumMod val="75000"/>
                  </a:schemeClr>
                </a:solidFill>
              </a:rPr>
            </a:br>
            <a:r>
              <a:rPr lang="en-US" sz="2800" dirty="0">
                <a:solidFill>
                  <a:schemeClr val="accent1">
                    <a:lumMod val="75000"/>
                  </a:schemeClr>
                </a:solidFill>
              </a:rPr>
              <a:t>theory</a:t>
            </a:r>
          </a:p>
        </p:txBody>
      </p:sp>
      <p:sp>
        <p:nvSpPr>
          <p:cNvPr id="7" name="TextBox 6">
            <a:extLst>
              <a:ext uri="{FF2B5EF4-FFF2-40B4-BE49-F238E27FC236}">
                <a16:creationId xmlns:a16="http://schemas.microsoft.com/office/drawing/2014/main" id="{7F647A16-D786-4AFF-905E-6671F4E00329}"/>
              </a:ext>
            </a:extLst>
          </p:cNvPr>
          <p:cNvSpPr txBox="1"/>
          <p:nvPr/>
        </p:nvSpPr>
        <p:spPr>
          <a:xfrm>
            <a:off x="6520242" y="1639634"/>
            <a:ext cx="2034916" cy="954107"/>
          </a:xfrm>
          <a:prstGeom prst="rect">
            <a:avLst/>
          </a:prstGeom>
          <a:noFill/>
        </p:spPr>
        <p:txBody>
          <a:bodyPr wrap="none" rtlCol="0">
            <a:spAutoFit/>
          </a:bodyPr>
          <a:lstStyle/>
          <a:p>
            <a:r>
              <a:rPr lang="en-US" sz="2800" dirty="0">
                <a:solidFill>
                  <a:schemeClr val="accent1">
                    <a:lumMod val="75000"/>
                  </a:schemeClr>
                </a:solidFill>
              </a:rPr>
              <a:t>Trust image </a:t>
            </a:r>
            <a:br>
              <a:rPr lang="en-US" sz="2800" dirty="0">
                <a:solidFill>
                  <a:schemeClr val="accent1">
                    <a:lumMod val="75000"/>
                  </a:schemeClr>
                </a:solidFill>
              </a:rPr>
            </a:br>
            <a:r>
              <a:rPr lang="en-US" sz="2800" dirty="0">
                <a:solidFill>
                  <a:schemeClr val="accent1">
                    <a:lumMod val="75000"/>
                  </a:schemeClr>
                </a:solidFill>
              </a:rPr>
              <a:t>annotations</a:t>
            </a:r>
          </a:p>
        </p:txBody>
      </p:sp>
      <p:sp>
        <p:nvSpPr>
          <p:cNvPr id="8" name="TextBox 7">
            <a:extLst>
              <a:ext uri="{FF2B5EF4-FFF2-40B4-BE49-F238E27FC236}">
                <a16:creationId xmlns:a16="http://schemas.microsoft.com/office/drawing/2014/main" id="{461D7CB9-13F3-4F23-84AC-F807546B7895}"/>
              </a:ext>
            </a:extLst>
          </p:cNvPr>
          <p:cNvSpPr txBox="1"/>
          <p:nvPr/>
        </p:nvSpPr>
        <p:spPr>
          <a:xfrm>
            <a:off x="152400" y="4651141"/>
            <a:ext cx="3353803" cy="1902059"/>
          </a:xfrm>
          <a:prstGeom prst="rect">
            <a:avLst/>
          </a:prstGeom>
          <a:solidFill>
            <a:schemeClr val="bg1"/>
          </a:solidFill>
        </p:spPr>
        <p:txBody>
          <a:bodyPr wrap="none" rtlCol="0">
            <a:spAutoFit/>
          </a:bodyPr>
          <a:lstStyle/>
          <a:p>
            <a:r>
              <a:rPr lang="en-US" sz="2800" dirty="0">
                <a:solidFill>
                  <a:schemeClr val="accent1">
                    <a:lumMod val="75000"/>
                  </a:schemeClr>
                </a:solidFill>
              </a:rPr>
              <a:t>“Inverse </a:t>
            </a:r>
            <a:br>
              <a:rPr lang="en-US" sz="2800" dirty="0">
                <a:solidFill>
                  <a:schemeClr val="accent1">
                    <a:lumMod val="75000"/>
                  </a:schemeClr>
                </a:solidFill>
              </a:rPr>
            </a:br>
            <a:r>
              <a:rPr lang="en-US" sz="2800" dirty="0">
                <a:solidFill>
                  <a:schemeClr val="accent1">
                    <a:lumMod val="75000"/>
                  </a:schemeClr>
                </a:solidFill>
              </a:rPr>
              <a:t>graphics”</a:t>
            </a:r>
          </a:p>
          <a:p>
            <a:r>
              <a:rPr lang="en-US" sz="2800" dirty="0">
                <a:solidFill>
                  <a:schemeClr val="accent1">
                    <a:lumMod val="75000"/>
                  </a:schemeClr>
                </a:solidFill>
              </a:rPr>
              <a:t>(can figure out</a:t>
            </a:r>
            <a:br>
              <a:rPr lang="en-US" sz="2800" dirty="0">
                <a:solidFill>
                  <a:schemeClr val="accent1">
                    <a:lumMod val="75000"/>
                  </a:schemeClr>
                </a:solidFill>
              </a:rPr>
            </a:br>
            <a:r>
              <a:rPr lang="en-US" sz="2800" dirty="0">
                <a:solidFill>
                  <a:schemeClr val="accent1">
                    <a:lumMod val="75000"/>
                  </a:schemeClr>
                </a:solidFill>
              </a:rPr>
              <a:t>strange new images)</a:t>
            </a:r>
          </a:p>
        </p:txBody>
      </p:sp>
      <p:sp>
        <p:nvSpPr>
          <p:cNvPr id="11" name="Rectangle 10">
            <a:extLst>
              <a:ext uri="{FF2B5EF4-FFF2-40B4-BE49-F238E27FC236}">
                <a16:creationId xmlns:a16="http://schemas.microsoft.com/office/drawing/2014/main" id="{E99DAACB-584C-44FC-9B19-424AC524622B}"/>
              </a:ext>
            </a:extLst>
          </p:cNvPr>
          <p:cNvSpPr/>
          <p:nvPr/>
        </p:nvSpPr>
        <p:spPr>
          <a:xfrm>
            <a:off x="-68215" y="3431941"/>
            <a:ext cx="3573415" cy="1040285"/>
          </a:xfrm>
          <a:prstGeom prst="rect">
            <a:avLst/>
          </a:prstGeom>
        </p:spPr>
        <p:txBody>
          <a:bodyPr wrap="none">
            <a:spAutoFit/>
          </a:bodyPr>
          <a:lstStyle/>
          <a:p>
            <a:pPr lvl="0">
              <a:buClr>
                <a:srgbClr val="CC9900"/>
              </a:buClr>
            </a:pPr>
            <a:r>
              <a:rPr lang="en-US" sz="2800" kern="0" dirty="0">
                <a:solidFill>
                  <a:srgbClr val="000000"/>
                </a:solidFill>
              </a:rPr>
              <a:t>Generative modeling</a:t>
            </a:r>
          </a:p>
          <a:p>
            <a:pPr lvl="0">
              <a:buClr>
                <a:srgbClr val="CC9900"/>
              </a:buClr>
            </a:pPr>
            <a:r>
              <a:rPr lang="en-US" sz="2800" kern="0" dirty="0">
                <a:solidFill>
                  <a:srgbClr val="000000"/>
                </a:solidFill>
              </a:rPr>
              <a:t>p(</a:t>
            </a:r>
            <a:r>
              <a:rPr lang="el-GR" sz="2800" kern="0" dirty="0">
                <a:solidFill>
                  <a:srgbClr val="CC9900"/>
                </a:solidFill>
              </a:rPr>
              <a:t>θ</a:t>
            </a:r>
            <a:r>
              <a:rPr lang="en-US" sz="2800" kern="0" dirty="0">
                <a:solidFill>
                  <a:srgbClr val="000000"/>
                </a:solidFill>
              </a:rPr>
              <a:t>) p(</a:t>
            </a:r>
            <a:r>
              <a:rPr lang="en-US" sz="2800" kern="0" dirty="0">
                <a:solidFill>
                  <a:srgbClr val="0070C0"/>
                </a:solidFill>
              </a:rPr>
              <a:t>y </a:t>
            </a:r>
            <a:r>
              <a:rPr lang="en-US" sz="2800" kern="0" dirty="0">
                <a:solidFill>
                  <a:srgbClr val="000000"/>
                </a:solidFill>
              </a:rPr>
              <a:t>| </a:t>
            </a:r>
            <a:r>
              <a:rPr lang="el-GR" sz="2800" kern="0" dirty="0">
                <a:solidFill>
                  <a:srgbClr val="CC9900"/>
                </a:solidFill>
              </a:rPr>
              <a:t>θ</a:t>
            </a:r>
            <a:r>
              <a:rPr lang="en-US" sz="2800" kern="0" dirty="0">
                <a:solidFill>
                  <a:srgbClr val="000000"/>
                </a:solidFill>
              </a:rPr>
              <a:t>) p(</a:t>
            </a:r>
            <a:r>
              <a:rPr lang="en-US" sz="2800" kern="0" dirty="0">
                <a:solidFill>
                  <a:srgbClr val="FF0000"/>
                </a:solidFill>
              </a:rPr>
              <a:t>x</a:t>
            </a:r>
            <a:r>
              <a:rPr lang="en-US" sz="2800" kern="0" dirty="0">
                <a:solidFill>
                  <a:srgbClr val="000000"/>
                </a:solidFill>
              </a:rPr>
              <a:t> |</a:t>
            </a:r>
            <a:r>
              <a:rPr lang="en-US" sz="2800" kern="0" dirty="0">
                <a:solidFill>
                  <a:srgbClr val="0070C0"/>
                </a:solidFill>
              </a:rPr>
              <a:t> y</a:t>
            </a:r>
            <a:r>
              <a:rPr lang="en-US" sz="2800" kern="0" dirty="0"/>
              <a:t>,</a:t>
            </a:r>
            <a:r>
              <a:rPr lang="en-US" sz="2800" kern="0" dirty="0">
                <a:solidFill>
                  <a:srgbClr val="000000"/>
                </a:solidFill>
              </a:rPr>
              <a:t> </a:t>
            </a:r>
            <a:r>
              <a:rPr lang="el-GR" sz="2800" kern="0" dirty="0">
                <a:solidFill>
                  <a:srgbClr val="CC9900"/>
                </a:solidFill>
              </a:rPr>
              <a:t>θ</a:t>
            </a:r>
            <a:r>
              <a:rPr lang="en-US" sz="2800" kern="0" dirty="0">
                <a:solidFill>
                  <a:srgbClr val="CC9900"/>
                </a:solidFill>
              </a:rPr>
              <a:t>)</a:t>
            </a:r>
            <a:endParaRPr lang="en-US" sz="2800" kern="0" dirty="0">
              <a:solidFill>
                <a:srgbClr val="000000"/>
              </a:solidFill>
            </a:endParaRPr>
          </a:p>
        </p:txBody>
      </p:sp>
      <p:sp>
        <p:nvSpPr>
          <p:cNvPr id="9" name="TextBox 8">
            <a:extLst>
              <a:ext uri="{FF2B5EF4-FFF2-40B4-BE49-F238E27FC236}">
                <a16:creationId xmlns:a16="http://schemas.microsoft.com/office/drawing/2014/main" id="{5F7FFB9F-96E5-4E6C-BBE1-6DC0F59EFF1E}"/>
              </a:ext>
            </a:extLst>
          </p:cNvPr>
          <p:cNvSpPr txBox="1"/>
          <p:nvPr/>
        </p:nvSpPr>
        <p:spPr>
          <a:xfrm>
            <a:off x="5619702" y="4651141"/>
            <a:ext cx="3390996" cy="1902059"/>
          </a:xfrm>
          <a:prstGeom prst="rect">
            <a:avLst/>
          </a:prstGeom>
          <a:solidFill>
            <a:schemeClr val="bg1"/>
          </a:solidFill>
        </p:spPr>
        <p:txBody>
          <a:bodyPr wrap="square" rtlCol="0">
            <a:spAutoFit/>
          </a:bodyPr>
          <a:lstStyle>
            <a:defPPr>
              <a:defRPr lang="en-US"/>
            </a:defPPr>
            <a:lvl1pPr>
              <a:defRPr sz="2800">
                <a:solidFill>
                  <a:schemeClr val="accent1">
                    <a:lumMod val="75000"/>
                  </a:schemeClr>
                </a:solidFill>
              </a:defRPr>
            </a:lvl1pPr>
          </a:lstStyle>
          <a:p>
            <a:r>
              <a:rPr lang="en-US" dirty="0"/>
              <a:t>“Segmentation</a:t>
            </a:r>
            <a:br>
              <a:rPr lang="en-US" dirty="0"/>
            </a:br>
            <a:r>
              <a:rPr lang="en-US" dirty="0"/>
              <a:t>and labeling”</a:t>
            </a:r>
          </a:p>
          <a:p>
            <a:r>
              <a:rPr lang="en-US" dirty="0"/>
              <a:t>(trained for accuracy on past images)</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F030E35-9651-4035-8605-572845853192}"/>
                  </a:ext>
                </a:extLst>
              </p:cNvPr>
              <p:cNvSpPr/>
              <p:nvPr/>
            </p:nvSpPr>
            <p:spPr>
              <a:xfrm>
                <a:off x="5619702" y="3431941"/>
                <a:ext cx="3475182" cy="1040285"/>
              </a:xfrm>
              <a:prstGeom prst="rect">
                <a:avLst/>
              </a:prstGeom>
            </p:spPr>
            <p:txBody>
              <a:bodyPr wrap="none">
                <a:spAutoFit/>
              </a:bodyPr>
              <a:lstStyle/>
              <a:p>
                <a:pPr lvl="0">
                  <a:buClr>
                    <a:srgbClr val="CC9900"/>
                  </a:buClr>
                </a:pPr>
                <a:r>
                  <a:rPr lang="en-US" sz="2800" kern="0" dirty="0">
                    <a:solidFill>
                      <a:srgbClr val="000000"/>
                    </a:solidFill>
                  </a:rPr>
                  <a:t>Conditional modeling</a:t>
                </a:r>
              </a:p>
              <a:p>
                <a:pPr lvl="0">
                  <a:buClr>
                    <a:srgbClr val="CC9900"/>
                  </a:buClr>
                </a:pPr>
                <a14:m>
                  <m:oMath xmlns:m="http://schemas.openxmlformats.org/officeDocument/2006/math">
                    <m:acc>
                      <m:accPr>
                        <m:chr m:val="̂"/>
                        <m:ctrlPr>
                          <a:rPr lang="en-US" sz="2800" i="1" kern="0" dirty="0">
                            <a:solidFill>
                              <a:srgbClr val="000000"/>
                            </a:solidFill>
                            <a:latin typeface="Cambria Math" panose="02040503050406030204" pitchFamily="18" charset="0"/>
                          </a:rPr>
                        </m:ctrlPr>
                      </m:accPr>
                      <m:e>
                        <m:r>
                          <m:rPr>
                            <m:sty m:val="p"/>
                          </m:rPr>
                          <a:rPr lang="en-US" sz="2800" kern="0" dirty="0">
                            <a:solidFill>
                              <a:srgbClr val="000000"/>
                            </a:solidFill>
                            <a:latin typeface="Cambria Math" panose="02040503050406030204" pitchFamily="18" charset="0"/>
                          </a:rPr>
                          <m:t>p</m:t>
                        </m:r>
                      </m:e>
                    </m:acc>
                  </m:oMath>
                </a14:m>
                <a:r>
                  <a:rPr lang="en-US" sz="2800" kern="0" dirty="0">
                    <a:solidFill>
                      <a:srgbClr val="000000"/>
                    </a:solidFill>
                  </a:rPr>
                  <a:t>(</a:t>
                </a:r>
                <a:r>
                  <a:rPr lang="en-US" sz="2800" kern="0" dirty="0">
                    <a:solidFill>
                      <a:srgbClr val="FF0000"/>
                    </a:solidFill>
                  </a:rPr>
                  <a:t>x</a:t>
                </a:r>
                <a:r>
                  <a:rPr lang="en-US" sz="2800" kern="0" dirty="0">
                    <a:solidFill>
                      <a:srgbClr val="000000"/>
                    </a:solidFill>
                  </a:rPr>
                  <a:t>) p(</a:t>
                </a:r>
                <a:r>
                  <a:rPr lang="en-US" sz="2800" kern="0" dirty="0">
                    <a:solidFill>
                      <a:srgbClr val="0070C0"/>
                    </a:solidFill>
                  </a:rPr>
                  <a:t>y</a:t>
                </a:r>
                <a:r>
                  <a:rPr lang="en-US" sz="2800" kern="0" dirty="0"/>
                  <a:t>,</a:t>
                </a:r>
                <a:r>
                  <a:rPr lang="en-US" sz="2800" kern="0" dirty="0">
                    <a:solidFill>
                      <a:srgbClr val="000000"/>
                    </a:solidFill>
                  </a:rPr>
                  <a:t> </a:t>
                </a:r>
                <a:r>
                  <a:rPr lang="el-GR" sz="2800" kern="0" dirty="0">
                    <a:solidFill>
                      <a:srgbClr val="CC9900"/>
                    </a:solidFill>
                  </a:rPr>
                  <a:t>θ</a:t>
                </a:r>
                <a:r>
                  <a:rPr lang="en-US" sz="2800" kern="0" dirty="0">
                    <a:solidFill>
                      <a:srgbClr val="000000"/>
                    </a:solidFill>
                  </a:rPr>
                  <a:t> | </a:t>
                </a:r>
                <a:r>
                  <a:rPr lang="en-US" sz="2800" kern="0" dirty="0">
                    <a:solidFill>
                      <a:srgbClr val="FF0000"/>
                    </a:solidFill>
                  </a:rPr>
                  <a:t>x</a:t>
                </a:r>
                <a:r>
                  <a:rPr lang="en-US" sz="2800" kern="0" dirty="0">
                    <a:solidFill>
                      <a:srgbClr val="CC9900"/>
                    </a:solidFill>
                  </a:rPr>
                  <a:t>)</a:t>
                </a:r>
                <a:endParaRPr lang="en-US" sz="2800" kern="0" dirty="0">
                  <a:solidFill>
                    <a:srgbClr val="000000"/>
                  </a:solidFill>
                </a:endParaRPr>
              </a:p>
            </p:txBody>
          </p:sp>
        </mc:Choice>
        <mc:Fallback xmlns="">
          <p:sp>
            <p:nvSpPr>
              <p:cNvPr id="10" name="Rectangle 9">
                <a:extLst>
                  <a:ext uri="{FF2B5EF4-FFF2-40B4-BE49-F238E27FC236}">
                    <a16:creationId xmlns:a16="http://schemas.microsoft.com/office/drawing/2014/main" id="{BF030E35-9651-4035-8605-572845853192}"/>
                  </a:ext>
                </a:extLst>
              </p:cNvPr>
              <p:cNvSpPr>
                <a:spLocks noRot="1" noChangeAspect="1" noMove="1" noResize="1" noEditPoints="1" noAdjustHandles="1" noChangeArrowheads="1" noChangeShapeType="1" noTextEdit="1"/>
              </p:cNvSpPr>
              <p:nvPr/>
            </p:nvSpPr>
            <p:spPr>
              <a:xfrm>
                <a:off x="5619702" y="3431941"/>
                <a:ext cx="3475182" cy="1040285"/>
              </a:xfrm>
              <a:prstGeom prst="rect">
                <a:avLst/>
              </a:prstGeom>
              <a:blipFill>
                <a:blip r:embed="rId3"/>
                <a:stretch>
                  <a:fillRect l="-2281" t="-5848" r="-1930" b="-15789"/>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1E5F2392-0B06-4788-B26B-DF7246F94E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1001245"/>
            <a:ext cx="2576240" cy="1750589"/>
          </a:xfrm>
          <a:prstGeom prst="rect">
            <a:avLst/>
          </a:prstGeom>
        </p:spPr>
      </p:pic>
    </p:spTree>
    <p:extLst>
      <p:ext uri="{BB962C8B-B14F-4D97-AF65-F5344CB8AC3E}">
        <p14:creationId xmlns:p14="http://schemas.microsoft.com/office/powerpoint/2010/main" val="41551700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178" y="1310882"/>
            <a:ext cx="5377640" cy="5545691"/>
          </a:xfrm>
          <a:prstGeom prst="rect">
            <a:avLst/>
          </a:prstGeom>
        </p:spPr>
      </p:pic>
      <p:sp>
        <p:nvSpPr>
          <p:cNvPr id="2" name="Title 1"/>
          <p:cNvSpPr>
            <a:spLocks noGrp="1"/>
          </p:cNvSpPr>
          <p:nvPr>
            <p:ph type="title"/>
          </p:nvPr>
        </p:nvSpPr>
        <p:spPr/>
        <p:txBody>
          <a:bodyPr>
            <a:normAutofit/>
          </a:bodyPr>
          <a:lstStyle/>
          <a:p>
            <a:r>
              <a:rPr lang="en-US" dirty="0"/>
              <a:t>Evaluation: Diversity</a:t>
            </a: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6" name="Picture 5" descr="jhu-logo-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1651"/>
            <a:ext cx="2769885" cy="477903"/>
          </a:xfrm>
          <a:prstGeom prst="rect">
            <a:avLst/>
          </a:prstGeom>
        </p:spPr>
      </p:pic>
      <p:pic>
        <p:nvPicPr>
          <p:cNvPr id="10" name="Picture 9" descr="distance_parse_real.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9179" y="1312310"/>
            <a:ext cx="5377639" cy="5545690"/>
          </a:xfrm>
          <a:prstGeom prst="rect">
            <a:avLst/>
          </a:prstGeom>
        </p:spPr>
      </p:pic>
      <p:pic>
        <p:nvPicPr>
          <p:cNvPr id="8" name="Picture 7" descr="distance_pars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9180" y="1310884"/>
            <a:ext cx="5377638" cy="5545690"/>
          </a:xfrm>
          <a:prstGeom prst="rect">
            <a:avLst/>
          </a:prstGeom>
        </p:spPr>
      </p:pic>
      <p:sp>
        <p:nvSpPr>
          <p:cNvPr id="3" name="Freeform 2"/>
          <p:cNvSpPr/>
          <p:nvPr/>
        </p:nvSpPr>
        <p:spPr>
          <a:xfrm>
            <a:off x="3403600" y="3759200"/>
            <a:ext cx="850900" cy="543391"/>
          </a:xfrm>
          <a:custGeom>
            <a:avLst/>
            <a:gdLst>
              <a:gd name="connsiteX0" fmla="*/ 101600 w 787400"/>
              <a:gd name="connsiteY0" fmla="*/ 698500 h 746591"/>
              <a:gd name="connsiteX1" fmla="*/ 63500 w 787400"/>
              <a:gd name="connsiteY1" fmla="*/ 609600 h 746591"/>
              <a:gd name="connsiteX2" fmla="*/ 50800 w 787400"/>
              <a:gd name="connsiteY2" fmla="*/ 558800 h 746591"/>
              <a:gd name="connsiteX3" fmla="*/ 25400 w 787400"/>
              <a:gd name="connsiteY3" fmla="*/ 520700 h 746591"/>
              <a:gd name="connsiteX4" fmla="*/ 0 w 787400"/>
              <a:gd name="connsiteY4" fmla="*/ 457200 h 746591"/>
              <a:gd name="connsiteX5" fmla="*/ 12700 w 787400"/>
              <a:gd name="connsiteY5" fmla="*/ 292100 h 746591"/>
              <a:gd name="connsiteX6" fmla="*/ 76200 w 787400"/>
              <a:gd name="connsiteY6" fmla="*/ 177800 h 746591"/>
              <a:gd name="connsiteX7" fmla="*/ 139700 w 787400"/>
              <a:gd name="connsiteY7" fmla="*/ 101600 h 746591"/>
              <a:gd name="connsiteX8" fmla="*/ 215900 w 787400"/>
              <a:gd name="connsiteY8" fmla="*/ 50800 h 746591"/>
              <a:gd name="connsiteX9" fmla="*/ 254000 w 787400"/>
              <a:gd name="connsiteY9" fmla="*/ 25400 h 746591"/>
              <a:gd name="connsiteX10" fmla="*/ 330200 w 787400"/>
              <a:gd name="connsiteY10" fmla="*/ 0 h 746591"/>
              <a:gd name="connsiteX11" fmla="*/ 609600 w 787400"/>
              <a:gd name="connsiteY11" fmla="*/ 25400 h 746591"/>
              <a:gd name="connsiteX12" fmla="*/ 685800 w 787400"/>
              <a:gd name="connsiteY12" fmla="*/ 50800 h 746591"/>
              <a:gd name="connsiteX13" fmla="*/ 723900 w 787400"/>
              <a:gd name="connsiteY13" fmla="*/ 76200 h 746591"/>
              <a:gd name="connsiteX14" fmla="*/ 749300 w 787400"/>
              <a:gd name="connsiteY14" fmla="*/ 114300 h 746591"/>
              <a:gd name="connsiteX15" fmla="*/ 787400 w 787400"/>
              <a:gd name="connsiteY15" fmla="*/ 292100 h 746591"/>
              <a:gd name="connsiteX16" fmla="*/ 774700 w 787400"/>
              <a:gd name="connsiteY16" fmla="*/ 444500 h 746591"/>
              <a:gd name="connsiteX17" fmla="*/ 762000 w 787400"/>
              <a:gd name="connsiteY17" fmla="*/ 482600 h 746591"/>
              <a:gd name="connsiteX18" fmla="*/ 723900 w 787400"/>
              <a:gd name="connsiteY18" fmla="*/ 508000 h 746591"/>
              <a:gd name="connsiteX19" fmla="*/ 660400 w 787400"/>
              <a:gd name="connsiteY19" fmla="*/ 571500 h 746591"/>
              <a:gd name="connsiteX20" fmla="*/ 635000 w 787400"/>
              <a:gd name="connsiteY20" fmla="*/ 609600 h 746591"/>
              <a:gd name="connsiteX21" fmla="*/ 520700 w 787400"/>
              <a:gd name="connsiteY21" fmla="*/ 673100 h 746591"/>
              <a:gd name="connsiteX22" fmla="*/ 482600 w 787400"/>
              <a:gd name="connsiteY22" fmla="*/ 711200 h 746591"/>
              <a:gd name="connsiteX23" fmla="*/ 406400 w 787400"/>
              <a:gd name="connsiteY23" fmla="*/ 736600 h 746591"/>
              <a:gd name="connsiteX24" fmla="*/ 127000 w 787400"/>
              <a:gd name="connsiteY24" fmla="*/ 685800 h 746591"/>
              <a:gd name="connsiteX25" fmla="*/ 101600 w 787400"/>
              <a:gd name="connsiteY25" fmla="*/ 698500 h 74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7400" h="746591">
                <a:moveTo>
                  <a:pt x="101600" y="698500"/>
                </a:moveTo>
                <a:cubicBezTo>
                  <a:pt x="91017" y="685800"/>
                  <a:pt x="75958" y="653203"/>
                  <a:pt x="63500" y="609600"/>
                </a:cubicBezTo>
                <a:cubicBezTo>
                  <a:pt x="58705" y="592817"/>
                  <a:pt x="57676" y="574843"/>
                  <a:pt x="50800" y="558800"/>
                </a:cubicBezTo>
                <a:cubicBezTo>
                  <a:pt x="44787" y="544771"/>
                  <a:pt x="32226" y="534352"/>
                  <a:pt x="25400" y="520700"/>
                </a:cubicBezTo>
                <a:cubicBezTo>
                  <a:pt x="15205" y="500310"/>
                  <a:pt x="8467" y="478367"/>
                  <a:pt x="0" y="457200"/>
                </a:cubicBezTo>
                <a:cubicBezTo>
                  <a:pt x="4233" y="402167"/>
                  <a:pt x="5854" y="346870"/>
                  <a:pt x="12700" y="292100"/>
                </a:cubicBezTo>
                <a:cubicBezTo>
                  <a:pt x="17858" y="250832"/>
                  <a:pt x="57185" y="206323"/>
                  <a:pt x="76200" y="177800"/>
                </a:cubicBezTo>
                <a:cubicBezTo>
                  <a:pt x="98778" y="143933"/>
                  <a:pt x="105851" y="127927"/>
                  <a:pt x="139700" y="101600"/>
                </a:cubicBezTo>
                <a:cubicBezTo>
                  <a:pt x="163797" y="82858"/>
                  <a:pt x="190500" y="67733"/>
                  <a:pt x="215900" y="50800"/>
                </a:cubicBezTo>
                <a:cubicBezTo>
                  <a:pt x="228600" y="42333"/>
                  <a:pt x="239520" y="30227"/>
                  <a:pt x="254000" y="25400"/>
                </a:cubicBezTo>
                <a:lnTo>
                  <a:pt x="330200" y="0"/>
                </a:lnTo>
                <a:cubicBezTo>
                  <a:pt x="464578" y="7465"/>
                  <a:pt x="510296" y="-4391"/>
                  <a:pt x="609600" y="25400"/>
                </a:cubicBezTo>
                <a:cubicBezTo>
                  <a:pt x="635245" y="33093"/>
                  <a:pt x="663523" y="35948"/>
                  <a:pt x="685800" y="50800"/>
                </a:cubicBezTo>
                <a:lnTo>
                  <a:pt x="723900" y="76200"/>
                </a:lnTo>
                <a:cubicBezTo>
                  <a:pt x="732367" y="88900"/>
                  <a:pt x="744084" y="99955"/>
                  <a:pt x="749300" y="114300"/>
                </a:cubicBezTo>
                <a:cubicBezTo>
                  <a:pt x="768774" y="167854"/>
                  <a:pt x="777939" y="235334"/>
                  <a:pt x="787400" y="292100"/>
                </a:cubicBezTo>
                <a:cubicBezTo>
                  <a:pt x="783167" y="342900"/>
                  <a:pt x="781437" y="393971"/>
                  <a:pt x="774700" y="444500"/>
                </a:cubicBezTo>
                <a:cubicBezTo>
                  <a:pt x="772931" y="457770"/>
                  <a:pt x="770363" y="472147"/>
                  <a:pt x="762000" y="482600"/>
                </a:cubicBezTo>
                <a:cubicBezTo>
                  <a:pt x="752465" y="494519"/>
                  <a:pt x="736600" y="499533"/>
                  <a:pt x="723900" y="508000"/>
                </a:cubicBezTo>
                <a:cubicBezTo>
                  <a:pt x="656167" y="609600"/>
                  <a:pt x="745067" y="486833"/>
                  <a:pt x="660400" y="571500"/>
                </a:cubicBezTo>
                <a:cubicBezTo>
                  <a:pt x="649607" y="582293"/>
                  <a:pt x="646487" y="599549"/>
                  <a:pt x="635000" y="609600"/>
                </a:cubicBezTo>
                <a:cubicBezTo>
                  <a:pt x="581253" y="656628"/>
                  <a:pt x="573029" y="655657"/>
                  <a:pt x="520700" y="673100"/>
                </a:cubicBezTo>
                <a:cubicBezTo>
                  <a:pt x="508000" y="685800"/>
                  <a:pt x="498300" y="702478"/>
                  <a:pt x="482600" y="711200"/>
                </a:cubicBezTo>
                <a:cubicBezTo>
                  <a:pt x="459195" y="724203"/>
                  <a:pt x="406400" y="736600"/>
                  <a:pt x="406400" y="736600"/>
                </a:cubicBezTo>
                <a:cubicBezTo>
                  <a:pt x="84917" y="720526"/>
                  <a:pt x="208829" y="794905"/>
                  <a:pt x="127000" y="685800"/>
                </a:cubicBezTo>
                <a:cubicBezTo>
                  <a:pt x="123408" y="681011"/>
                  <a:pt x="112183" y="711200"/>
                  <a:pt x="101600" y="6985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4" name="Freeform 3"/>
          <p:cNvSpPr/>
          <p:nvPr/>
        </p:nvSpPr>
        <p:spPr>
          <a:xfrm>
            <a:off x="2412901" y="4902200"/>
            <a:ext cx="1701899" cy="1689100"/>
          </a:xfrm>
          <a:custGeom>
            <a:avLst/>
            <a:gdLst>
              <a:gd name="connsiteX0" fmla="*/ 76299 w 1701899"/>
              <a:gd name="connsiteY0" fmla="*/ 596900 h 1689100"/>
              <a:gd name="connsiteX1" fmla="*/ 50899 w 1701899"/>
              <a:gd name="connsiteY1" fmla="*/ 546100 h 1689100"/>
              <a:gd name="connsiteX2" fmla="*/ 38199 w 1701899"/>
              <a:gd name="connsiteY2" fmla="*/ 508000 h 1689100"/>
              <a:gd name="connsiteX3" fmla="*/ 12799 w 1701899"/>
              <a:gd name="connsiteY3" fmla="*/ 393700 h 1689100"/>
              <a:gd name="connsiteX4" fmla="*/ 12799 w 1701899"/>
              <a:gd name="connsiteY4" fmla="*/ 152400 h 1689100"/>
              <a:gd name="connsiteX5" fmla="*/ 101699 w 1701899"/>
              <a:gd name="connsiteY5" fmla="*/ 76200 h 1689100"/>
              <a:gd name="connsiteX6" fmla="*/ 152499 w 1701899"/>
              <a:gd name="connsiteY6" fmla="*/ 50800 h 1689100"/>
              <a:gd name="connsiteX7" fmla="*/ 190599 w 1701899"/>
              <a:gd name="connsiteY7" fmla="*/ 25400 h 1689100"/>
              <a:gd name="connsiteX8" fmla="*/ 317599 w 1701899"/>
              <a:gd name="connsiteY8" fmla="*/ 0 h 1689100"/>
              <a:gd name="connsiteX9" fmla="*/ 647799 w 1701899"/>
              <a:gd name="connsiteY9" fmla="*/ 25400 h 1689100"/>
              <a:gd name="connsiteX10" fmla="*/ 749399 w 1701899"/>
              <a:gd name="connsiteY10" fmla="*/ 50800 h 1689100"/>
              <a:gd name="connsiteX11" fmla="*/ 825599 w 1701899"/>
              <a:gd name="connsiteY11" fmla="*/ 63500 h 1689100"/>
              <a:gd name="connsiteX12" fmla="*/ 952599 w 1701899"/>
              <a:gd name="connsiteY12" fmla="*/ 88900 h 1689100"/>
              <a:gd name="connsiteX13" fmla="*/ 1155799 w 1701899"/>
              <a:gd name="connsiteY13" fmla="*/ 215900 h 1689100"/>
              <a:gd name="connsiteX14" fmla="*/ 1206599 w 1701899"/>
              <a:gd name="connsiteY14" fmla="*/ 266700 h 1689100"/>
              <a:gd name="connsiteX15" fmla="*/ 1320899 w 1701899"/>
              <a:gd name="connsiteY15" fmla="*/ 342900 h 1689100"/>
              <a:gd name="connsiteX16" fmla="*/ 1358999 w 1701899"/>
              <a:gd name="connsiteY16" fmla="*/ 368300 h 1689100"/>
              <a:gd name="connsiteX17" fmla="*/ 1435199 w 1701899"/>
              <a:gd name="connsiteY17" fmla="*/ 444500 h 1689100"/>
              <a:gd name="connsiteX18" fmla="*/ 1473299 w 1701899"/>
              <a:gd name="connsiteY18" fmla="*/ 469900 h 1689100"/>
              <a:gd name="connsiteX19" fmla="*/ 1511399 w 1701899"/>
              <a:gd name="connsiteY19" fmla="*/ 520700 h 1689100"/>
              <a:gd name="connsiteX20" fmla="*/ 1562199 w 1701899"/>
              <a:gd name="connsiteY20" fmla="*/ 571500 h 1689100"/>
              <a:gd name="connsiteX21" fmla="*/ 1574899 w 1701899"/>
              <a:gd name="connsiteY21" fmla="*/ 609600 h 1689100"/>
              <a:gd name="connsiteX22" fmla="*/ 1600299 w 1701899"/>
              <a:gd name="connsiteY22" fmla="*/ 660400 h 1689100"/>
              <a:gd name="connsiteX23" fmla="*/ 1625699 w 1701899"/>
              <a:gd name="connsiteY23" fmla="*/ 749300 h 1689100"/>
              <a:gd name="connsiteX24" fmla="*/ 1638399 w 1701899"/>
              <a:gd name="connsiteY24" fmla="*/ 787400 h 1689100"/>
              <a:gd name="connsiteX25" fmla="*/ 1676499 w 1701899"/>
              <a:gd name="connsiteY25" fmla="*/ 952500 h 1689100"/>
              <a:gd name="connsiteX26" fmla="*/ 1689199 w 1701899"/>
              <a:gd name="connsiteY26" fmla="*/ 1003300 h 1689100"/>
              <a:gd name="connsiteX27" fmla="*/ 1701899 w 1701899"/>
              <a:gd name="connsiteY27" fmla="*/ 1092200 h 1689100"/>
              <a:gd name="connsiteX28" fmla="*/ 1663799 w 1701899"/>
              <a:gd name="connsiteY28" fmla="*/ 1358900 h 1689100"/>
              <a:gd name="connsiteX29" fmla="*/ 1612999 w 1701899"/>
              <a:gd name="connsiteY29" fmla="*/ 1435100 h 1689100"/>
              <a:gd name="connsiteX30" fmla="*/ 1587599 w 1701899"/>
              <a:gd name="connsiteY30" fmla="*/ 1473200 h 1689100"/>
              <a:gd name="connsiteX31" fmla="*/ 1562199 w 1701899"/>
              <a:gd name="connsiteY31" fmla="*/ 1511300 h 1689100"/>
              <a:gd name="connsiteX32" fmla="*/ 1524099 w 1701899"/>
              <a:gd name="connsiteY32" fmla="*/ 1549400 h 1689100"/>
              <a:gd name="connsiteX33" fmla="*/ 1473299 w 1701899"/>
              <a:gd name="connsiteY33" fmla="*/ 1587500 h 1689100"/>
              <a:gd name="connsiteX34" fmla="*/ 1397099 w 1701899"/>
              <a:gd name="connsiteY34" fmla="*/ 1612900 h 1689100"/>
              <a:gd name="connsiteX35" fmla="*/ 1358999 w 1701899"/>
              <a:gd name="connsiteY35" fmla="*/ 1638300 h 1689100"/>
              <a:gd name="connsiteX36" fmla="*/ 1104999 w 1701899"/>
              <a:gd name="connsiteY36" fmla="*/ 1689100 h 1689100"/>
              <a:gd name="connsiteX37" fmla="*/ 838299 w 1701899"/>
              <a:gd name="connsiteY37" fmla="*/ 1651000 h 1689100"/>
              <a:gd name="connsiteX38" fmla="*/ 800199 w 1701899"/>
              <a:gd name="connsiteY38" fmla="*/ 1638300 h 1689100"/>
              <a:gd name="connsiteX39" fmla="*/ 723999 w 1701899"/>
              <a:gd name="connsiteY39" fmla="*/ 1587500 h 1689100"/>
              <a:gd name="connsiteX40" fmla="*/ 698599 w 1701899"/>
              <a:gd name="connsiteY40" fmla="*/ 1549400 h 1689100"/>
              <a:gd name="connsiteX41" fmla="*/ 622399 w 1701899"/>
              <a:gd name="connsiteY41" fmla="*/ 1473200 h 1689100"/>
              <a:gd name="connsiteX42" fmla="*/ 596999 w 1701899"/>
              <a:gd name="connsiteY42" fmla="*/ 1422400 h 1689100"/>
              <a:gd name="connsiteX43" fmla="*/ 520799 w 1701899"/>
              <a:gd name="connsiteY43" fmla="*/ 1320800 h 1689100"/>
              <a:gd name="connsiteX44" fmla="*/ 495399 w 1701899"/>
              <a:gd name="connsiteY44" fmla="*/ 1270000 h 1689100"/>
              <a:gd name="connsiteX45" fmla="*/ 444599 w 1701899"/>
              <a:gd name="connsiteY45" fmla="*/ 1181100 h 1689100"/>
              <a:gd name="connsiteX46" fmla="*/ 393799 w 1701899"/>
              <a:gd name="connsiteY46" fmla="*/ 1092200 h 1689100"/>
              <a:gd name="connsiteX47" fmla="*/ 381099 w 1701899"/>
              <a:gd name="connsiteY47" fmla="*/ 1054100 h 1689100"/>
              <a:gd name="connsiteX48" fmla="*/ 355699 w 1701899"/>
              <a:gd name="connsiteY48" fmla="*/ 1016000 h 1689100"/>
              <a:gd name="connsiteX49" fmla="*/ 342999 w 1701899"/>
              <a:gd name="connsiteY49" fmla="*/ 977900 h 1689100"/>
              <a:gd name="connsiteX50" fmla="*/ 304899 w 1701899"/>
              <a:gd name="connsiteY50" fmla="*/ 939800 h 1689100"/>
              <a:gd name="connsiteX51" fmla="*/ 254099 w 1701899"/>
              <a:gd name="connsiteY51" fmla="*/ 863600 h 1689100"/>
              <a:gd name="connsiteX52" fmla="*/ 241399 w 1701899"/>
              <a:gd name="connsiteY52" fmla="*/ 825500 h 1689100"/>
              <a:gd name="connsiteX53" fmla="*/ 190599 w 1701899"/>
              <a:gd name="connsiteY53" fmla="*/ 749300 h 1689100"/>
              <a:gd name="connsiteX54" fmla="*/ 165199 w 1701899"/>
              <a:gd name="connsiteY54" fmla="*/ 711200 h 1689100"/>
              <a:gd name="connsiteX55" fmla="*/ 139799 w 1701899"/>
              <a:gd name="connsiteY55" fmla="*/ 673100 h 1689100"/>
              <a:gd name="connsiteX56" fmla="*/ 127099 w 1701899"/>
              <a:gd name="connsiteY56" fmla="*/ 635000 h 1689100"/>
              <a:gd name="connsiteX57" fmla="*/ 76299 w 1701899"/>
              <a:gd name="connsiteY57" fmla="*/ 596900 h 168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01899" h="1689100">
                <a:moveTo>
                  <a:pt x="76299" y="596900"/>
                </a:moveTo>
                <a:cubicBezTo>
                  <a:pt x="63599" y="582083"/>
                  <a:pt x="58357" y="563501"/>
                  <a:pt x="50899" y="546100"/>
                </a:cubicBezTo>
                <a:cubicBezTo>
                  <a:pt x="45626" y="533795"/>
                  <a:pt x="41877" y="520872"/>
                  <a:pt x="38199" y="508000"/>
                </a:cubicBezTo>
                <a:cubicBezTo>
                  <a:pt x="26242" y="466151"/>
                  <a:pt x="21529" y="437348"/>
                  <a:pt x="12799" y="393700"/>
                </a:cubicBezTo>
                <a:cubicBezTo>
                  <a:pt x="9601" y="352126"/>
                  <a:pt x="-14329" y="213439"/>
                  <a:pt x="12799" y="152400"/>
                </a:cubicBezTo>
                <a:cubicBezTo>
                  <a:pt x="20792" y="134417"/>
                  <a:pt x="89651" y="83730"/>
                  <a:pt x="101699" y="76200"/>
                </a:cubicBezTo>
                <a:cubicBezTo>
                  <a:pt x="117753" y="66166"/>
                  <a:pt x="136061" y="60193"/>
                  <a:pt x="152499" y="50800"/>
                </a:cubicBezTo>
                <a:cubicBezTo>
                  <a:pt x="165751" y="43227"/>
                  <a:pt x="176570" y="31413"/>
                  <a:pt x="190599" y="25400"/>
                </a:cubicBezTo>
                <a:cubicBezTo>
                  <a:pt x="214711" y="15066"/>
                  <a:pt x="300409" y="2865"/>
                  <a:pt x="317599" y="0"/>
                </a:cubicBezTo>
                <a:cubicBezTo>
                  <a:pt x="412848" y="5013"/>
                  <a:pt x="544553" y="4751"/>
                  <a:pt x="647799" y="25400"/>
                </a:cubicBezTo>
                <a:cubicBezTo>
                  <a:pt x="682030" y="32246"/>
                  <a:pt x="714965" y="45061"/>
                  <a:pt x="749399" y="50800"/>
                </a:cubicBezTo>
                <a:cubicBezTo>
                  <a:pt x="774799" y="55033"/>
                  <a:pt x="800290" y="58755"/>
                  <a:pt x="825599" y="63500"/>
                </a:cubicBezTo>
                <a:cubicBezTo>
                  <a:pt x="868031" y="71456"/>
                  <a:pt x="952599" y="88900"/>
                  <a:pt x="952599" y="88900"/>
                </a:cubicBezTo>
                <a:cubicBezTo>
                  <a:pt x="1006766" y="120497"/>
                  <a:pt x="1099885" y="166975"/>
                  <a:pt x="1155799" y="215900"/>
                </a:cubicBezTo>
                <a:cubicBezTo>
                  <a:pt x="1173821" y="231669"/>
                  <a:pt x="1187618" y="252099"/>
                  <a:pt x="1206599" y="266700"/>
                </a:cubicBezTo>
                <a:cubicBezTo>
                  <a:pt x="1242894" y="294619"/>
                  <a:pt x="1282799" y="317500"/>
                  <a:pt x="1320899" y="342900"/>
                </a:cubicBezTo>
                <a:cubicBezTo>
                  <a:pt x="1333599" y="351367"/>
                  <a:pt x="1348206" y="357507"/>
                  <a:pt x="1358999" y="368300"/>
                </a:cubicBezTo>
                <a:cubicBezTo>
                  <a:pt x="1384399" y="393700"/>
                  <a:pt x="1408351" y="420635"/>
                  <a:pt x="1435199" y="444500"/>
                </a:cubicBezTo>
                <a:cubicBezTo>
                  <a:pt x="1446607" y="454641"/>
                  <a:pt x="1462506" y="459107"/>
                  <a:pt x="1473299" y="469900"/>
                </a:cubicBezTo>
                <a:cubicBezTo>
                  <a:pt x="1488266" y="484867"/>
                  <a:pt x="1497461" y="504770"/>
                  <a:pt x="1511399" y="520700"/>
                </a:cubicBezTo>
                <a:cubicBezTo>
                  <a:pt x="1527168" y="538722"/>
                  <a:pt x="1545266" y="554567"/>
                  <a:pt x="1562199" y="571500"/>
                </a:cubicBezTo>
                <a:cubicBezTo>
                  <a:pt x="1566432" y="584200"/>
                  <a:pt x="1569626" y="597295"/>
                  <a:pt x="1574899" y="609600"/>
                </a:cubicBezTo>
                <a:cubicBezTo>
                  <a:pt x="1582357" y="627001"/>
                  <a:pt x="1593829" y="642608"/>
                  <a:pt x="1600299" y="660400"/>
                </a:cubicBezTo>
                <a:cubicBezTo>
                  <a:pt x="1610831" y="689364"/>
                  <a:pt x="1616843" y="719781"/>
                  <a:pt x="1625699" y="749300"/>
                </a:cubicBezTo>
                <a:cubicBezTo>
                  <a:pt x="1629546" y="762122"/>
                  <a:pt x="1634877" y="774485"/>
                  <a:pt x="1638399" y="787400"/>
                </a:cubicBezTo>
                <a:cubicBezTo>
                  <a:pt x="1675746" y="924341"/>
                  <a:pt x="1652802" y="845865"/>
                  <a:pt x="1676499" y="952500"/>
                </a:cubicBezTo>
                <a:cubicBezTo>
                  <a:pt x="1680285" y="969539"/>
                  <a:pt x="1686077" y="986127"/>
                  <a:pt x="1689199" y="1003300"/>
                </a:cubicBezTo>
                <a:cubicBezTo>
                  <a:pt x="1694554" y="1032751"/>
                  <a:pt x="1697666" y="1062567"/>
                  <a:pt x="1701899" y="1092200"/>
                </a:cubicBezTo>
                <a:cubicBezTo>
                  <a:pt x="1696104" y="1167534"/>
                  <a:pt x="1696526" y="1282538"/>
                  <a:pt x="1663799" y="1358900"/>
                </a:cubicBezTo>
                <a:cubicBezTo>
                  <a:pt x="1651774" y="1386959"/>
                  <a:pt x="1629932" y="1409700"/>
                  <a:pt x="1612999" y="1435100"/>
                </a:cubicBezTo>
                <a:lnTo>
                  <a:pt x="1587599" y="1473200"/>
                </a:lnTo>
                <a:cubicBezTo>
                  <a:pt x="1579132" y="1485900"/>
                  <a:pt x="1572992" y="1500507"/>
                  <a:pt x="1562199" y="1511300"/>
                </a:cubicBezTo>
                <a:cubicBezTo>
                  <a:pt x="1549499" y="1524000"/>
                  <a:pt x="1537736" y="1537711"/>
                  <a:pt x="1524099" y="1549400"/>
                </a:cubicBezTo>
                <a:cubicBezTo>
                  <a:pt x="1508028" y="1563175"/>
                  <a:pt x="1492231" y="1578034"/>
                  <a:pt x="1473299" y="1587500"/>
                </a:cubicBezTo>
                <a:cubicBezTo>
                  <a:pt x="1449352" y="1599474"/>
                  <a:pt x="1421565" y="1602026"/>
                  <a:pt x="1397099" y="1612900"/>
                </a:cubicBezTo>
                <a:cubicBezTo>
                  <a:pt x="1383151" y="1619099"/>
                  <a:pt x="1373479" y="1633473"/>
                  <a:pt x="1358999" y="1638300"/>
                </a:cubicBezTo>
                <a:cubicBezTo>
                  <a:pt x="1247692" y="1675402"/>
                  <a:pt x="1210192" y="1675951"/>
                  <a:pt x="1104999" y="1689100"/>
                </a:cubicBezTo>
                <a:cubicBezTo>
                  <a:pt x="984819" y="1679855"/>
                  <a:pt x="943024" y="1685908"/>
                  <a:pt x="838299" y="1651000"/>
                </a:cubicBezTo>
                <a:cubicBezTo>
                  <a:pt x="825599" y="1646767"/>
                  <a:pt x="811901" y="1644801"/>
                  <a:pt x="800199" y="1638300"/>
                </a:cubicBezTo>
                <a:cubicBezTo>
                  <a:pt x="773514" y="1623475"/>
                  <a:pt x="723999" y="1587500"/>
                  <a:pt x="723999" y="1587500"/>
                </a:cubicBezTo>
                <a:cubicBezTo>
                  <a:pt x="715532" y="1574800"/>
                  <a:pt x="708740" y="1560808"/>
                  <a:pt x="698599" y="1549400"/>
                </a:cubicBezTo>
                <a:cubicBezTo>
                  <a:pt x="674734" y="1522552"/>
                  <a:pt x="638463" y="1505329"/>
                  <a:pt x="622399" y="1473200"/>
                </a:cubicBezTo>
                <a:cubicBezTo>
                  <a:pt x="613932" y="1456267"/>
                  <a:pt x="607501" y="1438152"/>
                  <a:pt x="596999" y="1422400"/>
                </a:cubicBezTo>
                <a:cubicBezTo>
                  <a:pt x="548140" y="1349111"/>
                  <a:pt x="554773" y="1380255"/>
                  <a:pt x="520799" y="1320800"/>
                </a:cubicBezTo>
                <a:cubicBezTo>
                  <a:pt x="511406" y="1304362"/>
                  <a:pt x="504465" y="1286620"/>
                  <a:pt x="495399" y="1270000"/>
                </a:cubicBezTo>
                <a:cubicBezTo>
                  <a:pt x="479056" y="1240037"/>
                  <a:pt x="462159" y="1210366"/>
                  <a:pt x="444599" y="1181100"/>
                </a:cubicBezTo>
                <a:cubicBezTo>
                  <a:pt x="412713" y="1127956"/>
                  <a:pt x="421045" y="1155773"/>
                  <a:pt x="393799" y="1092200"/>
                </a:cubicBezTo>
                <a:cubicBezTo>
                  <a:pt x="388526" y="1079895"/>
                  <a:pt x="387086" y="1066074"/>
                  <a:pt x="381099" y="1054100"/>
                </a:cubicBezTo>
                <a:cubicBezTo>
                  <a:pt x="374273" y="1040448"/>
                  <a:pt x="362525" y="1029652"/>
                  <a:pt x="355699" y="1016000"/>
                </a:cubicBezTo>
                <a:cubicBezTo>
                  <a:pt x="349712" y="1004026"/>
                  <a:pt x="350425" y="989039"/>
                  <a:pt x="342999" y="977900"/>
                </a:cubicBezTo>
                <a:cubicBezTo>
                  <a:pt x="333036" y="962956"/>
                  <a:pt x="317599" y="952500"/>
                  <a:pt x="304899" y="939800"/>
                </a:cubicBezTo>
                <a:cubicBezTo>
                  <a:pt x="274702" y="849208"/>
                  <a:pt x="317520" y="958732"/>
                  <a:pt x="254099" y="863600"/>
                </a:cubicBezTo>
                <a:cubicBezTo>
                  <a:pt x="246673" y="852461"/>
                  <a:pt x="247900" y="837202"/>
                  <a:pt x="241399" y="825500"/>
                </a:cubicBezTo>
                <a:cubicBezTo>
                  <a:pt x="226574" y="798815"/>
                  <a:pt x="207532" y="774700"/>
                  <a:pt x="190599" y="749300"/>
                </a:cubicBezTo>
                <a:lnTo>
                  <a:pt x="165199" y="711200"/>
                </a:lnTo>
                <a:cubicBezTo>
                  <a:pt x="156732" y="698500"/>
                  <a:pt x="144626" y="687580"/>
                  <a:pt x="139799" y="673100"/>
                </a:cubicBezTo>
                <a:cubicBezTo>
                  <a:pt x="135566" y="660400"/>
                  <a:pt x="133600" y="646702"/>
                  <a:pt x="127099" y="635000"/>
                </a:cubicBezTo>
                <a:cubicBezTo>
                  <a:pt x="112274" y="608315"/>
                  <a:pt x="88999" y="611717"/>
                  <a:pt x="76299" y="5969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 name="TextBox 6">
            <a:extLst>
              <a:ext uri="{FF2B5EF4-FFF2-40B4-BE49-F238E27FC236}">
                <a16:creationId xmlns:a16="http://schemas.microsoft.com/office/drawing/2014/main" id="{EDB67A07-DD76-4449-A58C-B1F582EC1177}"/>
              </a:ext>
            </a:extLst>
          </p:cNvPr>
          <p:cNvSpPr txBox="1"/>
          <p:nvPr/>
        </p:nvSpPr>
        <p:spPr>
          <a:xfrm>
            <a:off x="4309022" y="-12700"/>
            <a:ext cx="4834978" cy="461665"/>
          </a:xfrm>
          <a:prstGeom prst="rect">
            <a:avLst/>
          </a:prstGeom>
          <a:noFill/>
        </p:spPr>
        <p:txBody>
          <a:bodyPr wrap="none" rtlCol="0">
            <a:spAutoFit/>
          </a:bodyPr>
          <a:lstStyle/>
          <a:p>
            <a:r>
              <a:rPr lang="en-US" sz="2400" dirty="0"/>
              <a:t>distance ≈ parsing transfer accuracy</a:t>
            </a:r>
          </a:p>
        </p:txBody>
      </p:sp>
      <p:grpSp>
        <p:nvGrpSpPr>
          <p:cNvPr id="18" name="Group 17">
            <a:extLst>
              <a:ext uri="{FF2B5EF4-FFF2-40B4-BE49-F238E27FC236}">
                <a16:creationId xmlns:a16="http://schemas.microsoft.com/office/drawing/2014/main" id="{7A92C57C-C584-47C9-8FC8-B4285183F760}"/>
              </a:ext>
            </a:extLst>
          </p:cNvPr>
          <p:cNvGrpSpPr/>
          <p:nvPr/>
        </p:nvGrpSpPr>
        <p:grpSpPr>
          <a:xfrm>
            <a:off x="6466114" y="3618411"/>
            <a:ext cx="391886" cy="555903"/>
            <a:chOff x="6466114" y="3618411"/>
            <a:chExt cx="391886" cy="555903"/>
          </a:xfrm>
        </p:grpSpPr>
        <p:sp>
          <p:nvSpPr>
            <p:cNvPr id="11" name="Freeform 2">
              <a:extLst>
                <a:ext uri="{FF2B5EF4-FFF2-40B4-BE49-F238E27FC236}">
                  <a16:creationId xmlns:a16="http://schemas.microsoft.com/office/drawing/2014/main" id="{36A1AB85-3FC5-4381-B9A4-3D4BB6573033}"/>
                </a:ext>
              </a:extLst>
            </p:cNvPr>
            <p:cNvSpPr/>
            <p:nvPr/>
          </p:nvSpPr>
          <p:spPr>
            <a:xfrm>
              <a:off x="6481927" y="3759200"/>
              <a:ext cx="376073" cy="415114"/>
            </a:xfrm>
            <a:custGeom>
              <a:avLst/>
              <a:gdLst>
                <a:gd name="connsiteX0" fmla="*/ 101600 w 787400"/>
                <a:gd name="connsiteY0" fmla="*/ 698500 h 746591"/>
                <a:gd name="connsiteX1" fmla="*/ 63500 w 787400"/>
                <a:gd name="connsiteY1" fmla="*/ 609600 h 746591"/>
                <a:gd name="connsiteX2" fmla="*/ 50800 w 787400"/>
                <a:gd name="connsiteY2" fmla="*/ 558800 h 746591"/>
                <a:gd name="connsiteX3" fmla="*/ 25400 w 787400"/>
                <a:gd name="connsiteY3" fmla="*/ 520700 h 746591"/>
                <a:gd name="connsiteX4" fmla="*/ 0 w 787400"/>
                <a:gd name="connsiteY4" fmla="*/ 457200 h 746591"/>
                <a:gd name="connsiteX5" fmla="*/ 12700 w 787400"/>
                <a:gd name="connsiteY5" fmla="*/ 292100 h 746591"/>
                <a:gd name="connsiteX6" fmla="*/ 76200 w 787400"/>
                <a:gd name="connsiteY6" fmla="*/ 177800 h 746591"/>
                <a:gd name="connsiteX7" fmla="*/ 139700 w 787400"/>
                <a:gd name="connsiteY7" fmla="*/ 101600 h 746591"/>
                <a:gd name="connsiteX8" fmla="*/ 215900 w 787400"/>
                <a:gd name="connsiteY8" fmla="*/ 50800 h 746591"/>
                <a:gd name="connsiteX9" fmla="*/ 254000 w 787400"/>
                <a:gd name="connsiteY9" fmla="*/ 25400 h 746591"/>
                <a:gd name="connsiteX10" fmla="*/ 330200 w 787400"/>
                <a:gd name="connsiteY10" fmla="*/ 0 h 746591"/>
                <a:gd name="connsiteX11" fmla="*/ 609600 w 787400"/>
                <a:gd name="connsiteY11" fmla="*/ 25400 h 746591"/>
                <a:gd name="connsiteX12" fmla="*/ 685800 w 787400"/>
                <a:gd name="connsiteY12" fmla="*/ 50800 h 746591"/>
                <a:gd name="connsiteX13" fmla="*/ 723900 w 787400"/>
                <a:gd name="connsiteY13" fmla="*/ 76200 h 746591"/>
                <a:gd name="connsiteX14" fmla="*/ 749300 w 787400"/>
                <a:gd name="connsiteY14" fmla="*/ 114300 h 746591"/>
                <a:gd name="connsiteX15" fmla="*/ 787400 w 787400"/>
                <a:gd name="connsiteY15" fmla="*/ 292100 h 746591"/>
                <a:gd name="connsiteX16" fmla="*/ 774700 w 787400"/>
                <a:gd name="connsiteY16" fmla="*/ 444500 h 746591"/>
                <a:gd name="connsiteX17" fmla="*/ 762000 w 787400"/>
                <a:gd name="connsiteY17" fmla="*/ 482600 h 746591"/>
                <a:gd name="connsiteX18" fmla="*/ 723900 w 787400"/>
                <a:gd name="connsiteY18" fmla="*/ 508000 h 746591"/>
                <a:gd name="connsiteX19" fmla="*/ 660400 w 787400"/>
                <a:gd name="connsiteY19" fmla="*/ 571500 h 746591"/>
                <a:gd name="connsiteX20" fmla="*/ 635000 w 787400"/>
                <a:gd name="connsiteY20" fmla="*/ 609600 h 746591"/>
                <a:gd name="connsiteX21" fmla="*/ 520700 w 787400"/>
                <a:gd name="connsiteY21" fmla="*/ 673100 h 746591"/>
                <a:gd name="connsiteX22" fmla="*/ 482600 w 787400"/>
                <a:gd name="connsiteY22" fmla="*/ 711200 h 746591"/>
                <a:gd name="connsiteX23" fmla="*/ 406400 w 787400"/>
                <a:gd name="connsiteY23" fmla="*/ 736600 h 746591"/>
                <a:gd name="connsiteX24" fmla="*/ 127000 w 787400"/>
                <a:gd name="connsiteY24" fmla="*/ 685800 h 746591"/>
                <a:gd name="connsiteX25" fmla="*/ 101600 w 787400"/>
                <a:gd name="connsiteY25" fmla="*/ 698500 h 74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7400" h="746591">
                  <a:moveTo>
                    <a:pt x="101600" y="698500"/>
                  </a:moveTo>
                  <a:cubicBezTo>
                    <a:pt x="91017" y="685800"/>
                    <a:pt x="75958" y="653203"/>
                    <a:pt x="63500" y="609600"/>
                  </a:cubicBezTo>
                  <a:cubicBezTo>
                    <a:pt x="58705" y="592817"/>
                    <a:pt x="57676" y="574843"/>
                    <a:pt x="50800" y="558800"/>
                  </a:cubicBezTo>
                  <a:cubicBezTo>
                    <a:pt x="44787" y="544771"/>
                    <a:pt x="32226" y="534352"/>
                    <a:pt x="25400" y="520700"/>
                  </a:cubicBezTo>
                  <a:cubicBezTo>
                    <a:pt x="15205" y="500310"/>
                    <a:pt x="8467" y="478367"/>
                    <a:pt x="0" y="457200"/>
                  </a:cubicBezTo>
                  <a:cubicBezTo>
                    <a:pt x="4233" y="402167"/>
                    <a:pt x="5854" y="346870"/>
                    <a:pt x="12700" y="292100"/>
                  </a:cubicBezTo>
                  <a:cubicBezTo>
                    <a:pt x="17858" y="250832"/>
                    <a:pt x="57185" y="206323"/>
                    <a:pt x="76200" y="177800"/>
                  </a:cubicBezTo>
                  <a:cubicBezTo>
                    <a:pt x="98778" y="143933"/>
                    <a:pt x="105851" y="127927"/>
                    <a:pt x="139700" y="101600"/>
                  </a:cubicBezTo>
                  <a:cubicBezTo>
                    <a:pt x="163797" y="82858"/>
                    <a:pt x="190500" y="67733"/>
                    <a:pt x="215900" y="50800"/>
                  </a:cubicBezTo>
                  <a:cubicBezTo>
                    <a:pt x="228600" y="42333"/>
                    <a:pt x="239520" y="30227"/>
                    <a:pt x="254000" y="25400"/>
                  </a:cubicBezTo>
                  <a:lnTo>
                    <a:pt x="330200" y="0"/>
                  </a:lnTo>
                  <a:cubicBezTo>
                    <a:pt x="464578" y="7465"/>
                    <a:pt x="510296" y="-4391"/>
                    <a:pt x="609600" y="25400"/>
                  </a:cubicBezTo>
                  <a:cubicBezTo>
                    <a:pt x="635245" y="33093"/>
                    <a:pt x="663523" y="35948"/>
                    <a:pt x="685800" y="50800"/>
                  </a:cubicBezTo>
                  <a:lnTo>
                    <a:pt x="723900" y="76200"/>
                  </a:lnTo>
                  <a:cubicBezTo>
                    <a:pt x="732367" y="88900"/>
                    <a:pt x="744084" y="99955"/>
                    <a:pt x="749300" y="114300"/>
                  </a:cubicBezTo>
                  <a:cubicBezTo>
                    <a:pt x="768774" y="167854"/>
                    <a:pt x="777939" y="235334"/>
                    <a:pt x="787400" y="292100"/>
                  </a:cubicBezTo>
                  <a:cubicBezTo>
                    <a:pt x="783167" y="342900"/>
                    <a:pt x="781437" y="393971"/>
                    <a:pt x="774700" y="444500"/>
                  </a:cubicBezTo>
                  <a:cubicBezTo>
                    <a:pt x="772931" y="457770"/>
                    <a:pt x="770363" y="472147"/>
                    <a:pt x="762000" y="482600"/>
                  </a:cubicBezTo>
                  <a:cubicBezTo>
                    <a:pt x="752465" y="494519"/>
                    <a:pt x="736600" y="499533"/>
                    <a:pt x="723900" y="508000"/>
                  </a:cubicBezTo>
                  <a:cubicBezTo>
                    <a:pt x="656167" y="609600"/>
                    <a:pt x="745067" y="486833"/>
                    <a:pt x="660400" y="571500"/>
                  </a:cubicBezTo>
                  <a:cubicBezTo>
                    <a:pt x="649607" y="582293"/>
                    <a:pt x="646487" y="599549"/>
                    <a:pt x="635000" y="609600"/>
                  </a:cubicBezTo>
                  <a:cubicBezTo>
                    <a:pt x="581253" y="656628"/>
                    <a:pt x="573029" y="655657"/>
                    <a:pt x="520700" y="673100"/>
                  </a:cubicBezTo>
                  <a:cubicBezTo>
                    <a:pt x="508000" y="685800"/>
                    <a:pt x="498300" y="702478"/>
                    <a:pt x="482600" y="711200"/>
                  </a:cubicBezTo>
                  <a:cubicBezTo>
                    <a:pt x="459195" y="724203"/>
                    <a:pt x="406400" y="736600"/>
                    <a:pt x="406400" y="736600"/>
                  </a:cubicBezTo>
                  <a:cubicBezTo>
                    <a:pt x="84917" y="720526"/>
                    <a:pt x="208829" y="794905"/>
                    <a:pt x="127000" y="685800"/>
                  </a:cubicBezTo>
                  <a:cubicBezTo>
                    <a:pt x="123408" y="681011"/>
                    <a:pt x="112183" y="711200"/>
                    <a:pt x="101600" y="6985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eaLnBrk="1" hangingPunct="1">
                <a:spcBef>
                  <a:spcPct val="0"/>
                </a:spcBef>
                <a:buClrTx/>
                <a:buSzTx/>
              </a:pPr>
              <a:endParaRPr lang="en-US" sz="1800">
                <a:solidFill>
                  <a:prstClr val="white"/>
                </a:solidFill>
                <a:latin typeface="Candara"/>
              </a:endParaRPr>
            </a:p>
          </p:txBody>
        </p:sp>
        <p:cxnSp>
          <p:nvCxnSpPr>
            <p:cNvPr id="14" name="Straight Connector 13">
              <a:extLst>
                <a:ext uri="{FF2B5EF4-FFF2-40B4-BE49-F238E27FC236}">
                  <a16:creationId xmlns:a16="http://schemas.microsoft.com/office/drawing/2014/main" id="{9FE70F4E-31A5-48EF-8194-E7611D2D4C09}"/>
                </a:ext>
              </a:extLst>
            </p:cNvPr>
            <p:cNvCxnSpPr>
              <a:cxnSpLocks/>
              <a:stCxn id="11" idx="8"/>
            </p:cNvCxnSpPr>
            <p:nvPr/>
          </p:nvCxnSpPr>
          <p:spPr>
            <a:xfrm flipH="1" flipV="1">
              <a:off x="6466114" y="3618411"/>
              <a:ext cx="118930" cy="169034"/>
            </a:xfrm>
            <a:prstGeom prst="lin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393090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Stats works backward from data to parameters. </a:t>
            </a:r>
            <a:br>
              <a:rPr lang="en-US" sz="3100" dirty="0"/>
            </a:br>
            <a:r>
              <a:rPr lang="en-US" sz="3100" dirty="0"/>
              <a:t>So it’s like function inversion … so,</a:t>
            </a:r>
            <a:br>
              <a:rPr lang="en-US" sz="3100" dirty="0"/>
            </a:br>
            <a:r>
              <a:rPr lang="en-US" dirty="0"/>
              <a:t>How do you compute sin</a:t>
            </a:r>
            <a:r>
              <a:rPr lang="en-US" baseline="30000" dirty="0"/>
              <a:t>-1</a:t>
            </a:r>
            <a:r>
              <a:rPr lang="en-US" dirty="0"/>
              <a:t>(y)?</a:t>
            </a:r>
          </a:p>
        </p:txBody>
      </p:sp>
      <p:sp>
        <p:nvSpPr>
          <p:cNvPr id="3" name="Content Placeholder 2">
            <a:extLst>
              <a:ext uri="{FF2B5EF4-FFF2-40B4-BE49-F238E27FC236}">
                <a16:creationId xmlns:a16="http://schemas.microsoft.com/office/drawing/2014/main" id="{BD0ABA84-CF77-490E-A7A1-D10B13846506}"/>
              </a:ext>
            </a:extLst>
          </p:cNvPr>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cs typeface="Arial" panose="020B0604020202020204" pitchFamily="34" charset="0"/>
            </a:endParaRPr>
          </a:p>
        </p:txBody>
      </p:sp>
      <p:pic>
        <p:nvPicPr>
          <p:cNvPr id="8" name="Picture 7"/>
          <p:cNvPicPr>
            <a:picLocks noChangeAspect="1"/>
          </p:cNvPicPr>
          <p:nvPr/>
        </p:nvPicPr>
        <p:blipFill rotWithShape="1">
          <a:blip r:embed="rId2"/>
          <a:srcRect b="8483"/>
          <a:stretch/>
        </p:blipFill>
        <p:spPr>
          <a:xfrm>
            <a:off x="891208" y="2084617"/>
            <a:ext cx="7361584" cy="3681484"/>
          </a:xfrm>
          <a:prstGeom prst="rect">
            <a:avLst/>
          </a:prstGeom>
        </p:spPr>
      </p:pic>
    </p:spTree>
    <p:extLst>
      <p:ext uri="{BB962C8B-B14F-4D97-AF65-F5344CB8AC3E}">
        <p14:creationId xmlns:p14="http://schemas.microsoft.com/office/powerpoint/2010/main" val="2004084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compute sin</a:t>
            </a:r>
            <a:r>
              <a:rPr lang="en-US" baseline="30000" dirty="0"/>
              <a:t>-1</a:t>
            </a:r>
            <a:r>
              <a:rPr lang="en-US" dirty="0"/>
              <a:t>(y)?</a:t>
            </a:r>
          </a:p>
        </p:txBody>
      </p:sp>
      <p:sp>
        <p:nvSpPr>
          <p:cNvPr id="3" name="Content Placeholder 2"/>
          <p:cNvSpPr>
            <a:spLocks noGrp="1"/>
          </p:cNvSpPr>
          <p:nvPr>
            <p:ph idx="1"/>
          </p:nvPr>
        </p:nvSpPr>
        <p:spPr/>
        <p:txBody>
          <a:bodyPr>
            <a:normAutofit fontScale="92500" lnSpcReduction="10000"/>
          </a:bodyPr>
          <a:lstStyle/>
          <a:p>
            <a:r>
              <a:rPr lang="en-US" dirty="0">
                <a:solidFill>
                  <a:srgbClr val="CC9900"/>
                </a:solidFill>
              </a:rPr>
              <a:t>Method 1: Use the Taylor series formula.</a:t>
            </a:r>
          </a:p>
          <a:p>
            <a:pPr lvl="1"/>
            <a:r>
              <a:rPr lang="en-US" dirty="0">
                <a:solidFill>
                  <a:srgbClr val="C00000"/>
                </a:solidFill>
              </a:rPr>
              <a:t>In ML: </a:t>
            </a:r>
            <a:r>
              <a:rPr lang="en-US" dirty="0"/>
              <a:t>Such closed-form methods occasionally exist for fitting a model, e.g., spectral learning of HMMs.</a:t>
            </a:r>
          </a:p>
          <a:p>
            <a:r>
              <a:rPr lang="en-US" dirty="0">
                <a:solidFill>
                  <a:srgbClr val="CC9900"/>
                </a:solidFill>
              </a:rPr>
              <a:t>Method 2: Local search for a root of y=sin(x).</a:t>
            </a:r>
          </a:p>
          <a:p>
            <a:pPr lvl="1"/>
            <a:r>
              <a:rPr lang="en-US" dirty="0">
                <a:solidFill>
                  <a:srgbClr val="C00000"/>
                </a:solidFill>
              </a:rPr>
              <a:t>In ML: </a:t>
            </a:r>
            <a:r>
              <a:rPr lang="en-US" dirty="0"/>
              <a:t>This is what we usually do!  Sadly, no multi-dim bisection method exists: use EM, MAP, HMC, etc.  </a:t>
            </a:r>
          </a:p>
          <a:p>
            <a:r>
              <a:rPr lang="en-US" dirty="0">
                <a:solidFill>
                  <a:srgbClr val="CC9900"/>
                </a:solidFill>
              </a:rPr>
              <a:t>Method 3: </a:t>
            </a:r>
            <a:r>
              <a:rPr lang="en-US" b="1" dirty="0">
                <a:solidFill>
                  <a:srgbClr val="CC9900"/>
                </a:solidFill>
              </a:rPr>
              <a:t>Precompute</a:t>
            </a:r>
            <a:r>
              <a:rPr lang="en-US" dirty="0">
                <a:solidFill>
                  <a:srgbClr val="CC9900"/>
                </a:solidFill>
              </a:rPr>
              <a:t> a table of all (</a:t>
            </a:r>
            <a:r>
              <a:rPr lang="en-US" dirty="0" err="1">
                <a:solidFill>
                  <a:srgbClr val="CC9900"/>
                </a:solidFill>
              </a:rPr>
              <a:t>x,sin</a:t>
            </a:r>
            <a:r>
              <a:rPr lang="en-US" dirty="0">
                <a:solidFill>
                  <a:srgbClr val="CC9900"/>
                </a:solidFill>
              </a:rPr>
              <a:t>(x)), look up rows where sin(x) ≈ y, and interpolate.</a:t>
            </a:r>
          </a:p>
          <a:p>
            <a:pPr lvl="1">
              <a:spcBef>
                <a:spcPts val="1800"/>
              </a:spcBef>
            </a:pPr>
            <a:r>
              <a:rPr lang="en-US" dirty="0">
                <a:solidFill>
                  <a:srgbClr val="C00000"/>
                </a:solidFill>
              </a:rPr>
              <a:t>In ML: </a:t>
            </a:r>
            <a:r>
              <a:rPr lang="en-US" dirty="0"/>
              <a:t>This work!  “Scattershot” pre-computation of many reasonable observed sequences, and then learn how to work backwards from y to x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dirty="0">
              <a:ln>
                <a:noFill/>
              </a:ln>
              <a:solidFill>
                <a:prstClr val="white">
                  <a:tint val="75000"/>
                </a:prstClr>
              </a:solidFill>
              <a:effectLst/>
              <a:uLnTx/>
              <a:uFillTx/>
              <a:latin typeface="Calibri" charset="0"/>
              <a:ea typeface="ＭＳ Ｐゴシック"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98920" y="5591503"/>
            <a:ext cx="899022" cy="1266497"/>
          </a:xfrm>
          <a:prstGeom prst="rect">
            <a:avLst/>
          </a:prstGeom>
        </p:spPr>
      </p:pic>
      <p:grpSp>
        <p:nvGrpSpPr>
          <p:cNvPr id="16" name="Group 15"/>
          <p:cNvGrpSpPr/>
          <p:nvPr/>
        </p:nvGrpSpPr>
        <p:grpSpPr>
          <a:xfrm>
            <a:off x="5929700" y="4445877"/>
            <a:ext cx="2147736" cy="683886"/>
            <a:chOff x="5943600" y="4445877"/>
            <a:chExt cx="2147736" cy="683886"/>
          </a:xfrm>
        </p:grpSpPr>
        <p:sp>
          <p:nvSpPr>
            <p:cNvPr id="7" name="TextBox 6"/>
            <p:cNvSpPr txBox="1"/>
            <p:nvPr/>
          </p:nvSpPr>
          <p:spPr>
            <a:xfrm>
              <a:off x="5943600" y="4729653"/>
              <a:ext cx="1136401"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charset="0"/>
                  <a:ea typeface="ＭＳ Ｐゴシック" charset="0"/>
                  <a:cs typeface="Arial" panose="020B0604020202020204" pitchFamily="34" charset="0"/>
                </a:rPr>
                <a:t>grammar</a:t>
              </a:r>
            </a:p>
          </p:txBody>
        </p:sp>
        <p:sp>
          <p:nvSpPr>
            <p:cNvPr id="8" name="TextBox 7"/>
            <p:cNvSpPr txBox="1"/>
            <p:nvPr/>
          </p:nvSpPr>
          <p:spPr>
            <a:xfrm>
              <a:off x="7509632" y="4724406"/>
              <a:ext cx="184731"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Calibri" charset="0"/>
                <a:ea typeface="ＭＳ Ｐゴシック" charset="0"/>
                <a:cs typeface="Arial" panose="020B0604020202020204" pitchFamily="34" charset="0"/>
              </a:endParaRPr>
            </a:p>
          </p:txBody>
        </p:sp>
        <p:cxnSp>
          <p:nvCxnSpPr>
            <p:cNvPr id="10" name="Straight Arrow Connector 9"/>
            <p:cNvCxnSpPr>
              <a:cxnSpLocks/>
              <a:stCxn id="7" idx="0"/>
            </p:cNvCxnSpPr>
            <p:nvPr/>
          </p:nvCxnSpPr>
          <p:spPr>
            <a:xfrm flipV="1">
              <a:off x="6511801" y="4445877"/>
              <a:ext cx="42225" cy="283776"/>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H="1" flipV="1">
              <a:off x="7181487" y="4445877"/>
              <a:ext cx="245823" cy="278529"/>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7FB06C4-91D8-413A-B0AC-9B6E5873B8AB}"/>
                </a:ext>
              </a:extLst>
            </p:cNvPr>
            <p:cNvSpPr txBox="1"/>
            <p:nvPr/>
          </p:nvSpPr>
          <p:spPr>
            <a:xfrm>
              <a:off x="7205068" y="4706913"/>
              <a:ext cx="886268"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charset="0"/>
                  <a:ea typeface="ＭＳ Ｐゴシック" charset="0"/>
                  <a:cs typeface="Arial" panose="020B0604020202020204" pitchFamily="34" charset="0"/>
                </a:rPr>
                <a:t>corpus</a:t>
              </a:r>
            </a:p>
          </p:txBody>
        </p:sp>
      </p:grpSp>
    </p:spTree>
    <p:extLst>
      <p:ext uri="{BB962C8B-B14F-4D97-AF65-F5344CB8AC3E}">
        <p14:creationId xmlns:p14="http://schemas.microsoft.com/office/powerpoint/2010/main" val="274011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grpSp>
        <p:nvGrpSpPr>
          <p:cNvPr id="57" name="Group 56"/>
          <p:cNvGrpSpPr/>
          <p:nvPr/>
        </p:nvGrpSpPr>
        <p:grpSpPr>
          <a:xfrm>
            <a:off x="469816" y="1198710"/>
            <a:ext cx="7727480" cy="3758259"/>
            <a:chOff x="469816" y="1198710"/>
            <a:chExt cx="7727480" cy="3758259"/>
          </a:xfrm>
        </p:grpSpPr>
        <p:grpSp>
          <p:nvGrpSpPr>
            <p:cNvPr id="3" name="Group 2"/>
            <p:cNvGrpSpPr/>
            <p:nvPr/>
          </p:nvGrpSpPr>
          <p:grpSpPr>
            <a:xfrm>
              <a:off x="2094449" y="1198710"/>
              <a:ext cx="6102847" cy="3758259"/>
              <a:chOff x="2094449" y="1198710"/>
              <a:chExt cx="6102847" cy="3758259"/>
            </a:xfrm>
          </p:grpSpPr>
          <p:grpSp>
            <p:nvGrpSpPr>
              <p:cNvPr id="5" name="Group 4"/>
              <p:cNvGrpSpPr/>
              <p:nvPr/>
            </p:nvGrpSpPr>
            <p:grpSpPr>
              <a:xfrm>
                <a:off x="2753528" y="2244511"/>
                <a:ext cx="5443768" cy="2712458"/>
                <a:chOff x="3068192" y="4103486"/>
                <a:chExt cx="5443768" cy="2712458"/>
              </a:xfrm>
            </p:grpSpPr>
            <p:grpSp>
              <p:nvGrpSpPr>
                <p:cNvPr id="7" name="Group 6"/>
                <p:cNvGrpSpPr/>
                <p:nvPr/>
              </p:nvGrpSpPr>
              <p:grpSpPr>
                <a:xfrm>
                  <a:off x="3068192" y="4103486"/>
                  <a:ext cx="5423280" cy="1569660"/>
                  <a:chOff x="3115719" y="4123140"/>
                  <a:chExt cx="5423280" cy="1569660"/>
                </a:xfrm>
              </p:grpSpPr>
              <p:sp>
                <p:nvSpPr>
                  <p:cNvPr id="20" name="TextBox 19"/>
                  <p:cNvSpPr txBox="1"/>
                  <p:nvPr/>
                </p:nvSpPr>
                <p:spPr>
                  <a:xfrm>
                    <a:off x="3115719" y="4123140"/>
                    <a:ext cx="5423280"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alibri" charset="0"/>
                        <a:ea typeface="ＭＳ Ｐゴシック" charset="0"/>
                      </a:rPr>
                      <a:t>(       ,        )</a:t>
                    </a:r>
                  </a:p>
                </p:txBody>
              </p:sp>
              <p:sp>
                <p:nvSpPr>
                  <p:cNvPr id="21" name="Document 20"/>
                  <p:cNvSpPr/>
                  <p:nvPr/>
                </p:nvSpPr>
                <p:spPr>
                  <a:xfrm>
                    <a:off x="3691169" y="4554922"/>
                    <a:ext cx="1506308" cy="893484"/>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PRON </a:t>
                    </a:r>
                    <a:r>
                      <a:rPr kumimoji="0" lang="en-US" sz="1200" b="0" i="0" u="none" strike="noStrike" kern="1200" cap="none" spc="0" normalizeH="0" baseline="0" noProof="0" dirty="0">
                        <a:ln>
                          <a:noFill/>
                        </a:ln>
                        <a:solidFill>
                          <a:prstClr val="white"/>
                        </a:solidFill>
                        <a:effectLst/>
                        <a:uLnTx/>
                        <a:uFillTx/>
                        <a:latin typeface="Candara"/>
                        <a:ea typeface="+mn-ea"/>
                        <a:cs typeface="+mn-cs"/>
                      </a:rPr>
                      <a:t>AUX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VERB PROPN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grpSp>
                <p:nvGrpSpPr>
                  <p:cNvPr id="22" name="Group 21"/>
                  <p:cNvGrpSpPr/>
                  <p:nvPr/>
                </p:nvGrpSpPr>
                <p:grpSpPr>
                  <a:xfrm>
                    <a:off x="6139295" y="4554922"/>
                    <a:ext cx="1775060" cy="991100"/>
                    <a:chOff x="3954517" y="5776887"/>
                    <a:chExt cx="1775060" cy="991100"/>
                  </a:xfrm>
                </p:grpSpPr>
                <p:sp>
                  <p:nvSpPr>
                    <p:cNvPr id="23" name="Document 22"/>
                    <p:cNvSpPr/>
                    <p:nvPr/>
                  </p:nvSpPr>
                  <p:spPr>
                    <a:xfrm>
                      <a:off x="3954517" y="5776887"/>
                      <a:ext cx="1775060" cy="991100"/>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    </a:t>
                      </a:r>
                      <a:endParaRPr kumimoji="0" lang="en-US" sz="1200" b="0" i="0" u="none" strike="noStrike" kern="1200" cap="none" spc="0" normalizeH="0" baseline="0" noProof="0" dirty="0">
                        <a:ln>
                          <a:noFill/>
                        </a:ln>
                        <a:solidFill>
                          <a:srgbClr val="FFC000"/>
                        </a:solidFill>
                        <a:effectLst/>
                        <a:uLnTx/>
                        <a:uFillTx/>
                        <a:latin typeface="Candara"/>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grpSp>
                  <p:nvGrpSpPr>
                    <p:cNvPr id="24" name="Group 23"/>
                    <p:cNvGrpSpPr/>
                    <p:nvPr/>
                  </p:nvGrpSpPr>
                  <p:grpSpPr>
                    <a:xfrm>
                      <a:off x="4170197" y="5899969"/>
                      <a:ext cx="1529730" cy="774906"/>
                      <a:chOff x="1854149" y="3161529"/>
                      <a:chExt cx="5152990" cy="3069501"/>
                    </a:xfrm>
                  </p:grpSpPr>
                  <p:sp>
                    <p:nvSpPr>
                      <p:cNvPr id="25" name="Circular Arrow 24"/>
                      <p:cNvSpPr/>
                      <p:nvPr/>
                    </p:nvSpPr>
                    <p:spPr>
                      <a:xfrm flipH="1">
                        <a:off x="1854149" y="3282957"/>
                        <a:ext cx="1835607" cy="2826644"/>
                      </a:xfrm>
                      <a:prstGeom prst="circularArrow">
                        <a:avLst>
                          <a:gd name="adj1" fmla="val 805"/>
                          <a:gd name="adj2" fmla="val 717078"/>
                          <a:gd name="adj3" fmla="val 20507759"/>
                          <a:gd name="adj4" fmla="val 11180129"/>
                          <a:gd name="adj5" fmla="val 4067"/>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26" name="Circular Arrow 25"/>
                      <p:cNvSpPr/>
                      <p:nvPr/>
                    </p:nvSpPr>
                    <p:spPr>
                      <a:xfrm>
                        <a:off x="3591882" y="3161529"/>
                        <a:ext cx="2204889" cy="3069501"/>
                      </a:xfrm>
                      <a:prstGeom prst="circularArrow">
                        <a:avLst>
                          <a:gd name="adj1" fmla="val 805"/>
                          <a:gd name="adj2" fmla="val 714480"/>
                          <a:gd name="adj3" fmla="val 20507759"/>
                          <a:gd name="adj4" fmla="val 11180129"/>
                          <a:gd name="adj5" fmla="val 301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7" name="Circular Arrow 26"/>
                      <p:cNvSpPr/>
                      <p:nvPr/>
                    </p:nvSpPr>
                    <p:spPr>
                      <a:xfrm flipH="1">
                        <a:off x="2674653" y="3929948"/>
                        <a:ext cx="1030642" cy="1381225"/>
                      </a:xfrm>
                      <a:prstGeom prst="circularArrow">
                        <a:avLst>
                          <a:gd name="adj1" fmla="val 1459"/>
                          <a:gd name="adj2" fmla="val 714480"/>
                          <a:gd name="adj3" fmla="val 20811683"/>
                          <a:gd name="adj4" fmla="val 11180129"/>
                          <a:gd name="adj5" fmla="val 1505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8" name="Circular Arrow 27"/>
                      <p:cNvSpPr/>
                      <p:nvPr/>
                    </p:nvSpPr>
                    <p:spPr>
                      <a:xfrm flipH="1">
                        <a:off x="4619994" y="3982374"/>
                        <a:ext cx="790713" cy="1218233"/>
                      </a:xfrm>
                      <a:prstGeom prst="circularArrow">
                        <a:avLst>
                          <a:gd name="adj1" fmla="val 2100"/>
                          <a:gd name="adj2" fmla="val 604974"/>
                          <a:gd name="adj3" fmla="val 21218945"/>
                          <a:gd name="adj4" fmla="val 10763750"/>
                          <a:gd name="adj5" fmla="val 10185"/>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9" name="Circular Arrow 28"/>
                      <p:cNvSpPr/>
                      <p:nvPr/>
                    </p:nvSpPr>
                    <p:spPr>
                      <a:xfrm>
                        <a:off x="3660052" y="3553122"/>
                        <a:ext cx="1824497" cy="2111962"/>
                      </a:xfrm>
                      <a:prstGeom prst="circularArrow">
                        <a:avLst>
                          <a:gd name="adj1" fmla="val 932"/>
                          <a:gd name="adj2" fmla="val 930922"/>
                          <a:gd name="adj3" fmla="val 20632747"/>
                          <a:gd name="adj4" fmla="val 10974073"/>
                          <a:gd name="adj5" fmla="val 2119"/>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0" name="Circular Arrow 29"/>
                      <p:cNvSpPr/>
                      <p:nvPr/>
                    </p:nvSpPr>
                    <p:spPr>
                      <a:xfrm>
                        <a:off x="5629626" y="3644359"/>
                        <a:ext cx="1377513" cy="1952404"/>
                      </a:xfrm>
                      <a:prstGeom prst="circularArrow">
                        <a:avLst>
                          <a:gd name="adj1" fmla="val 1727"/>
                          <a:gd name="adj2" fmla="val 509870"/>
                          <a:gd name="adj3" fmla="val 20997498"/>
                          <a:gd name="adj4" fmla="val 11101486"/>
                          <a:gd name="adj5" fmla="val 11029"/>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grpSp>
            </p:grpSp>
            <p:grpSp>
              <p:nvGrpSpPr>
                <p:cNvPr id="8" name="Group 7"/>
                <p:cNvGrpSpPr/>
                <p:nvPr/>
              </p:nvGrpSpPr>
              <p:grpSpPr>
                <a:xfrm>
                  <a:off x="3088680" y="5246284"/>
                  <a:ext cx="5423280" cy="1569660"/>
                  <a:chOff x="3516263" y="4382244"/>
                  <a:chExt cx="5423280" cy="1569660"/>
                </a:xfrm>
              </p:grpSpPr>
              <p:sp>
                <p:nvSpPr>
                  <p:cNvPr id="9" name="TextBox 8"/>
                  <p:cNvSpPr txBox="1"/>
                  <p:nvPr/>
                </p:nvSpPr>
                <p:spPr>
                  <a:xfrm>
                    <a:off x="3516263" y="4382244"/>
                    <a:ext cx="5423280"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alibri" charset="0"/>
                        <a:ea typeface="ＭＳ Ｐゴシック" charset="0"/>
                      </a:rPr>
                      <a:t>(       ,        )</a:t>
                    </a:r>
                  </a:p>
                </p:txBody>
              </p:sp>
              <p:sp>
                <p:nvSpPr>
                  <p:cNvPr id="10" name="Document 9"/>
                  <p:cNvSpPr/>
                  <p:nvPr/>
                </p:nvSpPr>
                <p:spPr>
                  <a:xfrm>
                    <a:off x="4076611" y="4807218"/>
                    <a:ext cx="1486533" cy="873131"/>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VERB NOUN</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NOUN DET</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NOUN ADJ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grpSp>
                <p:nvGrpSpPr>
                  <p:cNvPr id="11" name="Group 10"/>
                  <p:cNvGrpSpPr/>
                  <p:nvPr/>
                </p:nvGrpSpPr>
                <p:grpSpPr>
                  <a:xfrm>
                    <a:off x="6524322" y="4767622"/>
                    <a:ext cx="1775060" cy="991100"/>
                    <a:chOff x="6524322" y="4767622"/>
                    <a:chExt cx="1775060" cy="991100"/>
                  </a:xfrm>
                </p:grpSpPr>
                <p:sp>
                  <p:nvSpPr>
                    <p:cNvPr id="12" name="Document 11"/>
                    <p:cNvSpPr/>
                    <p:nvPr/>
                  </p:nvSpPr>
                  <p:spPr>
                    <a:xfrm>
                      <a:off x="6524322" y="4767622"/>
                      <a:ext cx="1775060" cy="991100"/>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    </a:t>
                      </a:r>
                      <a:endParaRPr kumimoji="0" lang="en-US" sz="1200" b="0" i="0" u="none" strike="noStrike" kern="1200" cap="none" spc="0" normalizeH="0" baseline="0" noProof="0" dirty="0">
                        <a:ln>
                          <a:noFill/>
                        </a:ln>
                        <a:solidFill>
                          <a:srgbClr val="FFC000"/>
                        </a:solidFill>
                        <a:effectLst/>
                        <a:uLnTx/>
                        <a:uFillTx/>
                        <a:latin typeface="Candara"/>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grpSp>
                  <p:nvGrpSpPr>
                    <p:cNvPr id="13" name="Group 12"/>
                    <p:cNvGrpSpPr/>
                    <p:nvPr/>
                  </p:nvGrpSpPr>
                  <p:grpSpPr>
                    <a:xfrm>
                      <a:off x="6739342" y="4842259"/>
                      <a:ext cx="1476888" cy="774906"/>
                      <a:chOff x="1854149" y="3161529"/>
                      <a:chExt cx="5152990" cy="3069501"/>
                    </a:xfrm>
                  </p:grpSpPr>
                  <p:sp>
                    <p:nvSpPr>
                      <p:cNvPr id="14" name="Circular Arrow 13"/>
                      <p:cNvSpPr/>
                      <p:nvPr/>
                    </p:nvSpPr>
                    <p:spPr>
                      <a:xfrm flipH="1">
                        <a:off x="1854149" y="3282957"/>
                        <a:ext cx="1835607" cy="2826644"/>
                      </a:xfrm>
                      <a:prstGeom prst="circularArrow">
                        <a:avLst>
                          <a:gd name="adj1" fmla="val 805"/>
                          <a:gd name="adj2" fmla="val 717078"/>
                          <a:gd name="adj3" fmla="val 20507759"/>
                          <a:gd name="adj4" fmla="val 11180129"/>
                          <a:gd name="adj5" fmla="val 4067"/>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5" name="Circular Arrow 14"/>
                      <p:cNvSpPr/>
                      <p:nvPr/>
                    </p:nvSpPr>
                    <p:spPr>
                      <a:xfrm>
                        <a:off x="3591882" y="3161529"/>
                        <a:ext cx="2204889" cy="3069501"/>
                      </a:xfrm>
                      <a:prstGeom prst="circularArrow">
                        <a:avLst>
                          <a:gd name="adj1" fmla="val 805"/>
                          <a:gd name="adj2" fmla="val 714480"/>
                          <a:gd name="adj3" fmla="val 20507759"/>
                          <a:gd name="adj4" fmla="val 11180129"/>
                          <a:gd name="adj5" fmla="val 301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6" name="Circular Arrow 15"/>
                      <p:cNvSpPr/>
                      <p:nvPr/>
                    </p:nvSpPr>
                    <p:spPr>
                      <a:xfrm flipH="1">
                        <a:off x="2674653" y="3929948"/>
                        <a:ext cx="1030642" cy="1381225"/>
                      </a:xfrm>
                      <a:prstGeom prst="circularArrow">
                        <a:avLst>
                          <a:gd name="adj1" fmla="val 1459"/>
                          <a:gd name="adj2" fmla="val 714480"/>
                          <a:gd name="adj3" fmla="val 20811683"/>
                          <a:gd name="adj4" fmla="val 11180129"/>
                          <a:gd name="adj5" fmla="val 15057"/>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7" name="Circular Arrow 16"/>
                      <p:cNvSpPr/>
                      <p:nvPr/>
                    </p:nvSpPr>
                    <p:spPr>
                      <a:xfrm>
                        <a:off x="4563577" y="3887802"/>
                        <a:ext cx="901468" cy="1218233"/>
                      </a:xfrm>
                      <a:prstGeom prst="circularArrow">
                        <a:avLst>
                          <a:gd name="adj1" fmla="val 2100"/>
                          <a:gd name="adj2" fmla="val 604974"/>
                          <a:gd name="adj3" fmla="val 21218945"/>
                          <a:gd name="adj4" fmla="val 10763750"/>
                          <a:gd name="adj5" fmla="val 10185"/>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8" name="Circular Arrow 17"/>
                      <p:cNvSpPr/>
                      <p:nvPr/>
                    </p:nvSpPr>
                    <p:spPr>
                      <a:xfrm>
                        <a:off x="3705298" y="4001621"/>
                        <a:ext cx="917226" cy="1139181"/>
                      </a:xfrm>
                      <a:prstGeom prst="circularArrow">
                        <a:avLst>
                          <a:gd name="adj1" fmla="val 1615"/>
                          <a:gd name="adj2" fmla="val 714480"/>
                          <a:gd name="adj3" fmla="val 20546635"/>
                          <a:gd name="adj4" fmla="val 10974073"/>
                          <a:gd name="adj5" fmla="val 2970"/>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9" name="Circular Arrow 18"/>
                      <p:cNvSpPr/>
                      <p:nvPr/>
                    </p:nvSpPr>
                    <p:spPr>
                      <a:xfrm>
                        <a:off x="5629626" y="3644359"/>
                        <a:ext cx="1377513" cy="1952404"/>
                      </a:xfrm>
                      <a:prstGeom prst="circularArrow">
                        <a:avLst>
                          <a:gd name="adj1" fmla="val 1727"/>
                          <a:gd name="adj2" fmla="val 509870"/>
                          <a:gd name="adj3" fmla="val 20997498"/>
                          <a:gd name="adj4" fmla="val 11101486"/>
                          <a:gd name="adj5" fmla="val 11029"/>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grpSp>
              </p:grpSp>
            </p:grpSp>
          </p:grpSp>
          <p:grpSp>
            <p:nvGrpSpPr>
              <p:cNvPr id="38" name="Group 37"/>
              <p:cNvGrpSpPr/>
              <p:nvPr/>
            </p:nvGrpSpPr>
            <p:grpSpPr>
              <a:xfrm>
                <a:off x="2094449" y="1198710"/>
                <a:ext cx="2103333" cy="846403"/>
                <a:chOff x="367249" y="1057305"/>
                <a:chExt cx="2103333" cy="846403"/>
              </a:xfrm>
            </p:grpSpPr>
            <p:sp>
              <p:nvSpPr>
                <p:cNvPr id="34" name="TextBox 33"/>
                <p:cNvSpPr txBox="1"/>
                <p:nvPr/>
              </p:nvSpPr>
              <p:spPr>
                <a:xfrm>
                  <a:off x="367249" y="1057305"/>
                  <a:ext cx="2103333"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POS-corpus</a:t>
                  </a:r>
                </a:p>
              </p:txBody>
            </p:sp>
            <p:sp>
              <p:nvSpPr>
                <p:cNvPr id="36" name="Up Arrow 35"/>
                <p:cNvSpPr/>
                <p:nvPr/>
              </p:nvSpPr>
              <p:spPr>
                <a:xfrm rot="7624872">
                  <a:off x="1625590" y="1424484"/>
                  <a:ext cx="198762" cy="759686"/>
                </a:xfrm>
                <a:prstGeom prst="upArrow">
                  <a:avLst>
                    <a:gd name="adj1" fmla="val 2933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ndara"/>
                    <a:ea typeface="+mn-ea"/>
                    <a:cs typeface="+mn-cs"/>
                  </a:endParaRPr>
                </a:p>
              </p:txBody>
            </p:sp>
          </p:grpSp>
        </p:grpSp>
        <p:sp>
          <p:nvSpPr>
            <p:cNvPr id="40" name="TextBox 39"/>
            <p:cNvSpPr txBox="1"/>
            <p:nvPr/>
          </p:nvSpPr>
          <p:spPr>
            <a:xfrm>
              <a:off x="469816" y="2731307"/>
              <a:ext cx="2122361" cy="59606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Language 1</a:t>
              </a:r>
            </a:p>
          </p:txBody>
        </p:sp>
        <p:sp>
          <p:nvSpPr>
            <p:cNvPr id="41" name="TextBox 40"/>
            <p:cNvSpPr txBox="1"/>
            <p:nvPr/>
          </p:nvSpPr>
          <p:spPr>
            <a:xfrm>
              <a:off x="469816" y="3923273"/>
              <a:ext cx="2074542"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Language 2</a:t>
              </a:r>
            </a:p>
          </p:txBody>
        </p:sp>
      </p:grpSp>
      <p:sp>
        <p:nvSpPr>
          <p:cNvPr id="42" name="TextBox 41"/>
          <p:cNvSpPr txBox="1"/>
          <p:nvPr/>
        </p:nvSpPr>
        <p:spPr>
          <a:xfrm>
            <a:off x="1179487" y="4566892"/>
            <a:ext cx="288862"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p:txBody>
      </p:sp>
      <p:sp>
        <p:nvSpPr>
          <p:cNvPr id="43" name="TextBox 42"/>
          <p:cNvSpPr txBox="1"/>
          <p:nvPr/>
        </p:nvSpPr>
        <p:spPr>
          <a:xfrm>
            <a:off x="4855606" y="4706956"/>
            <a:ext cx="288862"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p:txBody>
      </p:sp>
      <p:sp>
        <p:nvSpPr>
          <p:cNvPr id="58" name="TextBox 57"/>
          <p:cNvSpPr txBox="1"/>
          <p:nvPr/>
        </p:nvSpPr>
        <p:spPr>
          <a:xfrm>
            <a:off x="2855769" y="1908979"/>
            <a:ext cx="5485220"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           </a:t>
            </a:r>
            <a:r>
              <a:rPr kumimoji="0" lang="en-US" sz="3200" b="0" i="0" u="none" strike="noStrike" kern="1200" cap="none" spc="0" normalizeH="0" baseline="0" noProof="0" dirty="0" err="1">
                <a:ln>
                  <a:noFill/>
                </a:ln>
                <a:solidFill>
                  <a:prstClr val="white"/>
                </a:solidFill>
                <a:effectLst/>
                <a:uLnTx/>
                <a:uFillTx/>
                <a:latin typeface="Calibri" charset="0"/>
                <a:ea typeface="ＭＳ Ｐゴシック" charset="0"/>
              </a:rPr>
              <a:t>ũ</a:t>
            </a: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               POS-treebank  </a:t>
            </a:r>
          </a:p>
        </p:txBody>
      </p:sp>
      <p:sp>
        <p:nvSpPr>
          <p:cNvPr id="6" name="Rectangle 5"/>
          <p:cNvSpPr/>
          <p:nvPr/>
        </p:nvSpPr>
        <p:spPr>
          <a:xfrm rot="21188115">
            <a:off x="1123046" y="5100697"/>
            <a:ext cx="6300123" cy="58477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Calibri" charset="0"/>
                <a:ea typeface="ＭＳ Ｐゴシック" charset="0"/>
              </a:rPr>
              <a:t>If we have </a:t>
            </a:r>
            <a:r>
              <a:rPr kumimoji="0" lang="en-US" altLang="zh-CN" sz="3200" b="1" i="0" u="none" strike="noStrike" kern="1200" cap="none" spc="0" normalizeH="0" baseline="0" noProof="0" dirty="0">
                <a:ln>
                  <a:noFill/>
                </a:ln>
                <a:solidFill>
                  <a:srgbClr val="FFFF00"/>
                </a:solidFill>
                <a:effectLst/>
                <a:uLnTx/>
                <a:uFillTx/>
                <a:latin typeface="Calibri" charset="0"/>
                <a:ea typeface="ＭＳ Ｐゴシック" charset="0"/>
              </a:rPr>
              <a:t>enough</a:t>
            </a:r>
            <a:r>
              <a:rPr kumimoji="0" lang="en-US" altLang="zh-CN" sz="3200" b="0" i="0" u="none" strike="noStrike" kern="1200" cap="none" spc="0" normalizeH="0" baseline="0" noProof="0" dirty="0">
                <a:ln>
                  <a:noFill/>
                </a:ln>
                <a:solidFill>
                  <a:prstClr val="white"/>
                </a:solidFill>
                <a:effectLst/>
                <a:uLnTx/>
                <a:uFillTx/>
                <a:latin typeface="Calibri" charset="0"/>
                <a:ea typeface="ＭＳ Ｐゴシック" charset="0"/>
              </a:rPr>
              <a:t> training examples</a:t>
            </a:r>
            <a:endParaRPr kumimoji="0" lang="en-US" sz="32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44" name="Rectangle 43"/>
          <p:cNvSpPr/>
          <p:nvPr/>
        </p:nvSpPr>
        <p:spPr>
          <a:xfrm rot="21013624">
            <a:off x="3358515" y="5596194"/>
            <a:ext cx="2216376" cy="707886"/>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charset="0"/>
                <a:ea typeface="ＭＳ Ｐゴシック" charset="0"/>
              </a:rPr>
              <a:t>Do we???</a:t>
            </a:r>
          </a:p>
        </p:txBody>
      </p:sp>
      <p:sp>
        <p:nvSpPr>
          <p:cNvPr id="45" name="Rectangle 44"/>
          <p:cNvSpPr/>
          <p:nvPr/>
        </p:nvSpPr>
        <p:spPr>
          <a:xfrm rot="21013624">
            <a:off x="6405601" y="5636536"/>
            <a:ext cx="1415965" cy="707886"/>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charset="0"/>
                <a:ea typeface="ＭＳ Ｐゴシック" charset="0"/>
              </a:rPr>
              <a:t>YES!!!</a:t>
            </a:r>
          </a:p>
        </p:txBody>
      </p:sp>
      <p:sp>
        <p:nvSpPr>
          <p:cNvPr id="32" name="Title 31">
            <a:extLst>
              <a:ext uri="{FF2B5EF4-FFF2-40B4-BE49-F238E27FC236}">
                <a16:creationId xmlns:a16="http://schemas.microsoft.com/office/drawing/2014/main" id="{8AF1F8F5-227E-4A4C-89A2-89D0E8AEE4A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68085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 calcmode="lin" valueType="num">
                                      <p:cBhvr>
                                        <p:cTn id="9" dur="500" fill="hold"/>
                                        <p:tgtEl>
                                          <p:spTgt spid="45"/>
                                        </p:tgtEl>
                                        <p:attrNameLst>
                                          <p:attrName>style.rotation</p:attrName>
                                        </p:attrNameLst>
                                      </p:cBhvr>
                                      <p:tavLst>
                                        <p:tav tm="0">
                                          <p:val>
                                            <p:fltVal val="360"/>
                                          </p:val>
                                        </p:tav>
                                        <p:tav tm="100000">
                                          <p:val>
                                            <p:fltVal val="0"/>
                                          </p:val>
                                        </p:tav>
                                      </p:tavLst>
                                    </p:anim>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1238863" y="1995948"/>
            <a:ext cx="6617109" cy="4360402"/>
          </a:xfrm>
          <a:prstGeom prst="roundRect">
            <a:avLst/>
          </a:prstGeom>
          <a:solidFill>
            <a:schemeClr val="accent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4" name="Slide Number Placeholder 3"/>
          <p:cNvSpPr>
            <a:spLocks noGrp="1"/>
          </p:cNvSpPr>
          <p:nvPr>
            <p:ph type="sldNum" sz="quarter" idx="12"/>
          </p:nvPr>
        </p:nvSpPr>
        <p:spPr>
          <a:effectLst/>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16" name="Picture 1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8671"/>
            <a:ext cx="2769885" cy="477903"/>
          </a:xfrm>
          <a:prstGeom prst="rect">
            <a:avLst/>
          </a:prstGeom>
        </p:spPr>
      </p:pic>
      <p:grpSp>
        <p:nvGrpSpPr>
          <p:cNvPr id="18" name="Group 17"/>
          <p:cNvGrpSpPr/>
          <p:nvPr/>
        </p:nvGrpSpPr>
        <p:grpSpPr>
          <a:xfrm>
            <a:off x="3752132" y="3127120"/>
            <a:ext cx="1576181" cy="767232"/>
            <a:chOff x="7050088" y="2226784"/>
            <a:chExt cx="1576181" cy="767232"/>
          </a:xfrm>
        </p:grpSpPr>
        <p:grpSp>
          <p:nvGrpSpPr>
            <p:cNvPr id="20" name="Group 19"/>
            <p:cNvGrpSpPr>
              <a:grpSpLocks/>
            </p:cNvGrpSpPr>
            <p:nvPr/>
          </p:nvGrpSpPr>
          <p:grpSpPr bwMode="auto">
            <a:xfrm>
              <a:off x="7050088" y="2226784"/>
              <a:ext cx="1558925" cy="767232"/>
              <a:chOff x="712" y="2706"/>
              <a:chExt cx="982" cy="469"/>
            </a:xfrm>
          </p:grpSpPr>
          <p:sp>
            <p:nvSpPr>
              <p:cNvPr id="22" name="Text Box 7"/>
              <p:cNvSpPr txBox="1">
                <a:spLocks noChangeArrowheads="1"/>
              </p:cNvSpPr>
              <p:nvPr/>
            </p:nvSpPr>
            <p:spPr bwMode="auto">
              <a:xfrm>
                <a:off x="712" y="2708"/>
                <a:ext cx="716"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S →</a:t>
                </a:r>
                <a:r>
                  <a:rPr kumimoji="0" lang="en-US" sz="10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 </a:t>
                </a: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NP VP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VP → VP PP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altLang="zh-CN" sz="1400" b="0" i="0" u="none" strike="noStrike" kern="1200" cap="none" spc="0" normalizeH="0" baseline="0" noProof="0" dirty="0">
                    <a:ln>
                      <a:noFill/>
                    </a:ln>
                    <a:solidFill>
                      <a:prstClr val="white"/>
                    </a:solidFill>
                    <a:effectLst/>
                    <a:uLnTx/>
                    <a:uFillTx/>
                    <a:latin typeface="Times New Roman" charset="0"/>
                    <a:ea typeface="ＭＳ Ｐゴシック" charset="0"/>
                  </a:rPr>
                  <a:t>…</a:t>
                </a:r>
                <a:endPar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endParaRPr>
              </a:p>
            </p:txBody>
          </p:sp>
          <p:sp>
            <p:nvSpPr>
              <p:cNvPr id="23" name="Text Box 8"/>
              <p:cNvSpPr txBox="1">
                <a:spLocks noChangeArrowheads="1"/>
              </p:cNvSpPr>
              <p:nvPr/>
            </p:nvSpPr>
            <p:spPr bwMode="auto">
              <a:xfrm>
                <a:off x="1438" y="2706"/>
                <a:ext cx="256" cy="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0.2</a:t>
                </a:r>
              </a:p>
            </p:txBody>
          </p:sp>
        </p:grpSp>
        <p:sp>
          <p:nvSpPr>
            <p:cNvPr id="21" name="Rectangle 20"/>
            <p:cNvSpPr/>
            <p:nvPr/>
          </p:nvSpPr>
          <p:spPr>
            <a:xfrm>
              <a:off x="7050088" y="2226784"/>
              <a:ext cx="1576181" cy="7365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39" name="Right Arrow 38"/>
          <p:cNvSpPr/>
          <p:nvPr/>
        </p:nvSpPr>
        <p:spPr>
          <a:xfrm rot="5400000">
            <a:off x="3915050" y="2316151"/>
            <a:ext cx="1161068" cy="21182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mc:AlternateContent xmlns:mc="http://schemas.openxmlformats.org/markup-compatibility/2006" xmlns:a14="http://schemas.microsoft.com/office/drawing/2010/main">
        <mc:Choice Requires="a14">
          <p:sp>
            <p:nvSpPr>
              <p:cNvPr id="28" name="TextBox 27"/>
              <p:cNvSpPr txBox="1"/>
              <p:nvPr/>
            </p:nvSpPr>
            <p:spPr>
              <a:xfrm>
                <a:off x="3704167" y="3079259"/>
                <a:ext cx="1735692"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4400" b="0" i="1" u="none" strike="noStrike" kern="1200" cap="none" spc="0" normalizeH="0" baseline="0" noProof="0" smtClean="0">
                              <a:ln>
                                <a:noFill/>
                              </a:ln>
                              <a:solidFill>
                                <a:prstClr val="white"/>
                              </a:solidFill>
                              <a:effectLst/>
                              <a:uLnTx/>
                              <a:uFillTx/>
                              <a:latin typeface="Cambria Math" panose="02040503050406030204" pitchFamily="18" charset="0"/>
                            </a:rPr>
                          </m:ctrlPr>
                        </m:sSubPr>
                        <m:e>
                          <m:r>
                            <m:rPr>
                              <m:sty m:val="p"/>
                            </m:rPr>
                            <a:rPr kumimoji="0" lang="en-US" altLang="zh-CN" sz="4400" b="0" i="0" u="none" strike="noStrike" kern="1200" cap="none" spc="0" normalizeH="0" baseline="0" noProof="0" smtClean="0">
                              <a:ln>
                                <a:noFill/>
                              </a:ln>
                              <a:solidFill>
                                <a:prstClr val="white"/>
                              </a:solidFill>
                              <a:effectLst/>
                              <a:uLnTx/>
                              <a:uFillTx/>
                              <a:latin typeface="Cambria Math" charset="0"/>
                            </a:rPr>
                            <m:t>T</m:t>
                          </m:r>
                        </m:e>
                        <m:sub>
                          <m:r>
                            <m:rPr>
                              <m:sty m:val="p"/>
                            </m:rPr>
                            <a:rPr kumimoji="0" lang="en-US" altLang="zh-CN" sz="4400" b="0" i="0" u="none" strike="noStrike" kern="1200" cap="none" spc="0" normalizeH="0" baseline="0" noProof="0" smtClean="0">
                              <a:ln>
                                <a:noFill/>
                              </a:ln>
                              <a:solidFill>
                                <a:prstClr val="white"/>
                              </a:solidFill>
                              <a:effectLst/>
                              <a:uLnTx/>
                              <a:uFillTx/>
                              <a:latin typeface="Cambria Math" charset="0"/>
                              <a:ea typeface="Cambria Math" charset="0"/>
                              <a:cs typeface="Cambria Math" charset="0"/>
                            </a:rPr>
                            <m:t>θ</m:t>
                          </m:r>
                        </m:sub>
                      </m:sSub>
                      <m:r>
                        <a:rPr kumimoji="0" lang="en-US" altLang="zh-CN" sz="4400" b="0" i="1" u="none" strike="noStrike" kern="1200" cap="none" spc="0" normalizeH="0" baseline="0" noProof="0" smtClean="0">
                          <a:ln>
                            <a:noFill/>
                          </a:ln>
                          <a:solidFill>
                            <a:prstClr val="white"/>
                          </a:solidFill>
                          <a:effectLst/>
                          <a:uLnTx/>
                          <a:uFillTx/>
                          <a:latin typeface="Cambria Math" charset="0"/>
                        </a:rPr>
                        <m:t>(</m:t>
                      </m:r>
                      <m:r>
                        <m:rPr>
                          <m:nor/>
                        </m:rPr>
                        <a:rPr kumimoji="0" lang="en-US" sz="4400" b="0" i="0" u="none" strike="noStrike" kern="1200" cap="none" spc="0" normalizeH="0" baseline="0" noProof="0" dirty="0">
                          <a:ln>
                            <a:noFill/>
                          </a:ln>
                          <a:solidFill>
                            <a:prstClr val="white"/>
                          </a:solidFill>
                          <a:effectLst/>
                          <a:uLnTx/>
                          <a:uFillTx/>
                          <a:latin typeface="Calibri" charset="0"/>
                          <a:ea typeface="ＭＳ Ｐゴシック" charset="0"/>
                        </a:rPr>
                        <m:t>ũ</m:t>
                      </m:r>
                      <m:r>
                        <a:rPr kumimoji="0" lang="en-US" altLang="zh-CN" sz="4400" b="0" i="1" u="none" strike="noStrike" kern="1200" cap="none" spc="0" normalizeH="0" baseline="0" noProof="0" smtClean="0">
                          <a:ln>
                            <a:noFill/>
                          </a:ln>
                          <a:solidFill>
                            <a:prstClr val="white"/>
                          </a:solidFill>
                          <a:effectLst/>
                          <a:uLnTx/>
                          <a:uFillTx/>
                          <a:latin typeface="Cambria Math" charset="0"/>
                        </a:rPr>
                        <m:t>)</m:t>
                      </m:r>
                    </m:oMath>
                  </m:oMathPara>
                </a14:m>
                <a:endParaRPr kumimoji="0" lang="en-US" altLang="zh-CN" sz="44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704167" y="3079259"/>
                <a:ext cx="1735692" cy="769441"/>
              </a:xfrm>
              <a:prstGeom prst="rect">
                <a:avLst/>
              </a:prstGeom>
              <a:blipFill rotWithShape="0">
                <a:blip r:embed="rId4"/>
                <a:stretch>
                  <a:fillRect/>
                </a:stretch>
              </a:blipFill>
            </p:spPr>
            <p:txBody>
              <a:bodyPr/>
              <a:lstStyle/>
              <a:p>
                <a:r>
                  <a:rPr lang="en-US">
                    <a:noFill/>
                  </a:rPr>
                  <a:t> </a:t>
                </a:r>
              </a:p>
            </p:txBody>
          </p:sp>
        </mc:Fallback>
      </mc:AlternateContent>
      <p:grpSp>
        <p:nvGrpSpPr>
          <p:cNvPr id="33" name="Group 32"/>
          <p:cNvGrpSpPr/>
          <p:nvPr/>
        </p:nvGrpSpPr>
        <p:grpSpPr>
          <a:xfrm>
            <a:off x="3699254" y="3946854"/>
            <a:ext cx="1578946" cy="1558461"/>
            <a:chOff x="3699254" y="3946854"/>
            <a:chExt cx="1578946" cy="1558461"/>
          </a:xfrm>
        </p:grpSpPr>
        <p:sp>
          <p:nvSpPr>
            <p:cNvPr id="34" name="Right Arrow 33"/>
            <p:cNvSpPr/>
            <p:nvPr/>
          </p:nvSpPr>
          <p:spPr>
            <a:xfrm rot="5400000">
              <a:off x="4124761" y="4216680"/>
              <a:ext cx="746562" cy="20691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5" name="Rectangle 34"/>
            <p:cNvSpPr/>
            <p:nvPr/>
          </p:nvSpPr>
          <p:spPr>
            <a:xfrm>
              <a:off x="3699254" y="4746450"/>
              <a:ext cx="1578946" cy="7588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Parser</a:t>
              </a:r>
              <a:endParaRPr kumimoji="0" lang="en-US" sz="3200" b="0" i="0" u="none" strike="noStrike" kern="1200" cap="none" spc="0" normalizeH="0" baseline="-25000" noProof="0" dirty="0">
                <a:ln>
                  <a:noFill/>
                </a:ln>
                <a:solidFill>
                  <a:prstClr val="white"/>
                </a:solidFill>
                <a:effectLst/>
                <a:uLnTx/>
                <a:uFillTx/>
                <a:latin typeface="Candara"/>
                <a:ea typeface="+mn-ea"/>
                <a:cs typeface="+mn-cs"/>
              </a:endParaRPr>
            </a:p>
          </p:txBody>
        </p:sp>
      </p:grpSp>
      <p:sp>
        <p:nvSpPr>
          <p:cNvPr id="37" name="TextBox 36"/>
          <p:cNvSpPr txBox="1"/>
          <p:nvPr/>
        </p:nvSpPr>
        <p:spPr>
          <a:xfrm>
            <a:off x="1328798" y="3250773"/>
            <a:ext cx="3319473"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Language features</a:t>
            </a:r>
          </a:p>
        </p:txBody>
      </p:sp>
      <p:sp>
        <p:nvSpPr>
          <p:cNvPr id="42" name="Rectangle 41"/>
          <p:cNvSpPr/>
          <p:nvPr/>
        </p:nvSpPr>
        <p:spPr>
          <a:xfrm>
            <a:off x="4648271" y="2216761"/>
            <a:ext cx="224773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Learned mapper</a:t>
            </a:r>
          </a:p>
        </p:txBody>
      </p:sp>
      <p:sp>
        <p:nvSpPr>
          <p:cNvPr id="30" name="Document 29"/>
          <p:cNvSpPr/>
          <p:nvPr/>
        </p:nvSpPr>
        <p:spPr>
          <a:xfrm>
            <a:off x="4270178" y="1170981"/>
            <a:ext cx="444390" cy="584775"/>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ndara"/>
                <a:ea typeface="+mn-ea"/>
                <a:cs typeface="+mn-cs"/>
              </a:rPr>
              <a:t>ũ</a:t>
            </a: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p:txBody>
      </p:sp>
      <p:sp>
        <p:nvSpPr>
          <p:cNvPr id="47" name="TextBox 46"/>
          <p:cNvSpPr txBox="1"/>
          <p:nvPr/>
        </p:nvSpPr>
        <p:spPr>
          <a:xfrm>
            <a:off x="731520" y="1151502"/>
            <a:ext cx="3422316"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Calibri" charset="0"/>
                <a:ea typeface="ＭＳ Ｐゴシック" charset="0"/>
              </a:rPr>
              <a:t>Corpus of POS-tags</a:t>
            </a:r>
            <a:endParaRPr kumimoji="0" lang="en-US" sz="32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nvGrpSpPr>
          <p:cNvPr id="51" name="Group 50"/>
          <p:cNvGrpSpPr/>
          <p:nvPr/>
        </p:nvGrpSpPr>
        <p:grpSpPr>
          <a:xfrm>
            <a:off x="-326703" y="3932063"/>
            <a:ext cx="9184042" cy="1422613"/>
            <a:chOff x="-326703" y="3932063"/>
            <a:chExt cx="9184042" cy="1422613"/>
          </a:xfrm>
        </p:grpSpPr>
        <p:grpSp>
          <p:nvGrpSpPr>
            <p:cNvPr id="52" name="Group 51"/>
            <p:cNvGrpSpPr/>
            <p:nvPr/>
          </p:nvGrpSpPr>
          <p:grpSpPr>
            <a:xfrm>
              <a:off x="5385578" y="4769620"/>
              <a:ext cx="3364785" cy="585056"/>
              <a:chOff x="5385578" y="4769620"/>
              <a:chExt cx="3364785" cy="585056"/>
            </a:xfrm>
          </p:grpSpPr>
          <p:sp>
            <p:nvSpPr>
              <p:cNvPr id="58" name="Right Arrow 57"/>
              <p:cNvSpPr/>
              <p:nvPr/>
            </p:nvSpPr>
            <p:spPr>
              <a:xfrm>
                <a:off x="5385578" y="5001208"/>
                <a:ext cx="2744318" cy="167424"/>
              </a:xfrm>
              <a:prstGeom prst="rightArrow">
                <a:avLst/>
              </a:prstGeom>
              <a:solidFill>
                <a:srgbClr val="22F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59" name="Rectangle 58"/>
              <p:cNvSpPr/>
              <p:nvPr/>
            </p:nvSpPr>
            <p:spPr>
              <a:xfrm>
                <a:off x="8250106" y="4769620"/>
                <a:ext cx="500257" cy="585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y</a:t>
                </a:r>
              </a:p>
            </p:txBody>
          </p:sp>
        </p:grpSp>
        <p:sp>
          <p:nvSpPr>
            <p:cNvPr id="53" name="Rectangle 52"/>
            <p:cNvSpPr/>
            <p:nvPr/>
          </p:nvSpPr>
          <p:spPr>
            <a:xfrm>
              <a:off x="8129896" y="4192065"/>
              <a:ext cx="727443"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Tree</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nvGrpSpPr>
            <p:cNvPr id="54" name="Group 53"/>
            <p:cNvGrpSpPr/>
            <p:nvPr/>
          </p:nvGrpSpPr>
          <p:grpSpPr>
            <a:xfrm>
              <a:off x="376862" y="4769620"/>
              <a:ext cx="3215014" cy="585056"/>
              <a:chOff x="376862" y="4769620"/>
              <a:chExt cx="3215014" cy="585056"/>
            </a:xfrm>
          </p:grpSpPr>
          <p:sp>
            <p:nvSpPr>
              <p:cNvPr id="56" name="Rectangle 55"/>
              <p:cNvSpPr/>
              <p:nvPr/>
            </p:nvSpPr>
            <p:spPr>
              <a:xfrm>
                <a:off x="376862" y="4769620"/>
                <a:ext cx="500257" cy="585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x̃</a:t>
                </a:r>
              </a:p>
            </p:txBody>
          </p:sp>
          <p:sp>
            <p:nvSpPr>
              <p:cNvPr id="57" name="Right Arrow 56"/>
              <p:cNvSpPr/>
              <p:nvPr/>
            </p:nvSpPr>
            <p:spPr>
              <a:xfrm>
                <a:off x="1014104" y="5001208"/>
                <a:ext cx="2577772" cy="17522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55" name="TextBox 54"/>
            <p:cNvSpPr txBox="1"/>
            <p:nvPr/>
          </p:nvSpPr>
          <p:spPr>
            <a:xfrm>
              <a:off x="-326703" y="3932063"/>
              <a:ext cx="1929977" cy="83099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POS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sequence</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grpSp>
        <p:nvGrpSpPr>
          <p:cNvPr id="40" name="Group 39"/>
          <p:cNvGrpSpPr/>
          <p:nvPr/>
        </p:nvGrpSpPr>
        <p:grpSpPr>
          <a:xfrm>
            <a:off x="5794005" y="1202034"/>
            <a:ext cx="3018640" cy="777116"/>
            <a:chOff x="5794005" y="1202034"/>
            <a:chExt cx="3018640" cy="777116"/>
          </a:xfrm>
        </p:grpSpPr>
        <p:sp>
          <p:nvSpPr>
            <p:cNvPr id="41" name="TextBox 40"/>
            <p:cNvSpPr txBox="1"/>
            <p:nvPr/>
          </p:nvSpPr>
          <p:spPr>
            <a:xfrm>
              <a:off x="5794005" y="1202034"/>
              <a:ext cx="3018640" cy="400110"/>
            </a:xfrm>
            <a:prstGeom prst="rect">
              <a:avLst/>
            </a:prstGeom>
            <a:solidFill>
              <a:schemeClr val="lt1">
                <a:alpha val="37000"/>
              </a:schemeClr>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mn-ea"/>
                  <a:cs typeface="Candara"/>
                </a:rPr>
                <a:t>Galactic Dependencies</a:t>
              </a:r>
              <a:endParaRPr kumimoji="0" lang="en-US" sz="2000" b="0" i="0" u="none" strike="noStrike" kern="1200" cap="none" spc="0" normalizeH="0" baseline="0" noProof="0" dirty="0">
                <a:ln>
                  <a:noFill/>
                </a:ln>
                <a:solidFill>
                  <a:prstClr val="white"/>
                </a:solidFill>
                <a:effectLst/>
                <a:uLnTx/>
                <a:uFillTx/>
                <a:latin typeface="Candara"/>
                <a:ea typeface="+mn-ea"/>
                <a:cs typeface="+mn-cs"/>
              </a:endParaRPr>
            </a:p>
          </p:txBody>
        </p:sp>
        <p:sp>
          <p:nvSpPr>
            <p:cNvPr id="45" name="Right Arrow 44"/>
            <p:cNvSpPr/>
            <p:nvPr/>
          </p:nvSpPr>
          <p:spPr>
            <a:xfrm rot="6845428">
              <a:off x="6995299" y="1753245"/>
              <a:ext cx="304522" cy="14728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5" name="Title 4">
            <a:extLst>
              <a:ext uri="{FF2B5EF4-FFF2-40B4-BE49-F238E27FC236}">
                <a16:creationId xmlns:a16="http://schemas.microsoft.com/office/drawing/2014/main" id="{6BF729C4-7031-4B30-A4A9-79A756C5D9B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60192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1238863" y="1995948"/>
            <a:ext cx="6617109" cy="4360402"/>
          </a:xfrm>
          <a:prstGeom prst="roundRect">
            <a:avLst/>
          </a:prstGeom>
          <a:solidFill>
            <a:schemeClr val="accent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4" name="Slide Number Placeholder 3"/>
          <p:cNvSpPr>
            <a:spLocks noGrp="1"/>
          </p:cNvSpPr>
          <p:nvPr>
            <p:ph type="sldNum" sz="quarter" idx="12"/>
          </p:nvPr>
        </p:nvSpPr>
        <p:spPr>
          <a:effectLst/>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16" name="Picture 1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8671"/>
            <a:ext cx="2769885" cy="477903"/>
          </a:xfrm>
          <a:prstGeom prst="rect">
            <a:avLst/>
          </a:prstGeom>
        </p:spPr>
      </p:pic>
      <p:grpSp>
        <p:nvGrpSpPr>
          <p:cNvPr id="18" name="Group 17"/>
          <p:cNvGrpSpPr/>
          <p:nvPr/>
        </p:nvGrpSpPr>
        <p:grpSpPr>
          <a:xfrm>
            <a:off x="3752132" y="3127120"/>
            <a:ext cx="1576181" cy="767232"/>
            <a:chOff x="7050088" y="2226784"/>
            <a:chExt cx="1576181" cy="767232"/>
          </a:xfrm>
        </p:grpSpPr>
        <p:grpSp>
          <p:nvGrpSpPr>
            <p:cNvPr id="20" name="Group 19"/>
            <p:cNvGrpSpPr>
              <a:grpSpLocks/>
            </p:cNvGrpSpPr>
            <p:nvPr/>
          </p:nvGrpSpPr>
          <p:grpSpPr bwMode="auto">
            <a:xfrm>
              <a:off x="7050088" y="2226784"/>
              <a:ext cx="1558925" cy="767232"/>
              <a:chOff x="712" y="2706"/>
              <a:chExt cx="982" cy="469"/>
            </a:xfrm>
          </p:grpSpPr>
          <p:sp>
            <p:nvSpPr>
              <p:cNvPr id="22" name="Text Box 7"/>
              <p:cNvSpPr txBox="1">
                <a:spLocks noChangeArrowheads="1"/>
              </p:cNvSpPr>
              <p:nvPr/>
            </p:nvSpPr>
            <p:spPr bwMode="auto">
              <a:xfrm>
                <a:off x="712" y="2708"/>
                <a:ext cx="716"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S →</a:t>
                </a:r>
                <a:r>
                  <a:rPr kumimoji="0" lang="en-US" sz="10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 </a:t>
                </a: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NP VP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VP → VP PP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altLang="zh-CN" sz="1400" b="0" i="0" u="none" strike="noStrike" kern="1200" cap="none" spc="0" normalizeH="0" baseline="0" noProof="0" dirty="0">
                    <a:ln>
                      <a:noFill/>
                    </a:ln>
                    <a:solidFill>
                      <a:prstClr val="white"/>
                    </a:solidFill>
                    <a:effectLst/>
                    <a:uLnTx/>
                    <a:uFillTx/>
                    <a:latin typeface="Times New Roman" charset="0"/>
                    <a:ea typeface="ＭＳ Ｐゴシック" charset="0"/>
                  </a:rPr>
                  <a:t>…</a:t>
                </a:r>
                <a:endPar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endParaRPr>
              </a:p>
            </p:txBody>
          </p:sp>
          <p:sp>
            <p:nvSpPr>
              <p:cNvPr id="23" name="Text Box 8"/>
              <p:cNvSpPr txBox="1">
                <a:spLocks noChangeArrowheads="1"/>
              </p:cNvSpPr>
              <p:nvPr/>
            </p:nvSpPr>
            <p:spPr bwMode="auto">
              <a:xfrm>
                <a:off x="1438" y="2706"/>
                <a:ext cx="256" cy="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0.2</a:t>
                </a:r>
              </a:p>
            </p:txBody>
          </p:sp>
        </p:grpSp>
        <p:sp>
          <p:nvSpPr>
            <p:cNvPr id="21" name="Rectangle 20"/>
            <p:cNvSpPr/>
            <p:nvPr/>
          </p:nvSpPr>
          <p:spPr>
            <a:xfrm>
              <a:off x="7050088" y="2226784"/>
              <a:ext cx="1576181" cy="7365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39" name="Right Arrow 38"/>
          <p:cNvSpPr/>
          <p:nvPr/>
        </p:nvSpPr>
        <p:spPr>
          <a:xfrm rot="5400000">
            <a:off x="3915050" y="2316151"/>
            <a:ext cx="1161068" cy="21182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mc:AlternateContent xmlns:mc="http://schemas.openxmlformats.org/markup-compatibility/2006" xmlns:a14="http://schemas.microsoft.com/office/drawing/2010/main">
        <mc:Choice Requires="a14">
          <p:sp>
            <p:nvSpPr>
              <p:cNvPr id="28" name="TextBox 27"/>
              <p:cNvSpPr txBox="1"/>
              <p:nvPr/>
            </p:nvSpPr>
            <p:spPr>
              <a:xfrm>
                <a:off x="3704167" y="3079259"/>
                <a:ext cx="1735692"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4400" b="0" i="1" u="none" strike="noStrike" kern="1200" cap="none" spc="0" normalizeH="0" baseline="0" noProof="0" smtClean="0">
                              <a:ln>
                                <a:noFill/>
                              </a:ln>
                              <a:solidFill>
                                <a:prstClr val="white"/>
                              </a:solidFill>
                              <a:effectLst/>
                              <a:uLnTx/>
                              <a:uFillTx/>
                              <a:latin typeface="Cambria Math" panose="02040503050406030204" pitchFamily="18" charset="0"/>
                            </a:rPr>
                          </m:ctrlPr>
                        </m:sSubPr>
                        <m:e>
                          <m:r>
                            <m:rPr>
                              <m:sty m:val="p"/>
                            </m:rPr>
                            <a:rPr kumimoji="0" lang="en-US" altLang="zh-CN" sz="4400" b="0" i="0" u="none" strike="noStrike" kern="1200" cap="none" spc="0" normalizeH="0" baseline="0" noProof="0" smtClean="0">
                              <a:ln>
                                <a:noFill/>
                              </a:ln>
                              <a:solidFill>
                                <a:prstClr val="white"/>
                              </a:solidFill>
                              <a:effectLst/>
                              <a:uLnTx/>
                              <a:uFillTx/>
                              <a:latin typeface="Cambria Math" charset="0"/>
                            </a:rPr>
                            <m:t>T</m:t>
                          </m:r>
                        </m:e>
                        <m:sub>
                          <m:r>
                            <m:rPr>
                              <m:sty m:val="p"/>
                            </m:rPr>
                            <a:rPr kumimoji="0" lang="en-US" altLang="zh-CN" sz="4400" b="0" i="0" u="none" strike="noStrike" kern="1200" cap="none" spc="0" normalizeH="0" baseline="0" noProof="0" smtClean="0">
                              <a:ln>
                                <a:noFill/>
                              </a:ln>
                              <a:solidFill>
                                <a:prstClr val="white"/>
                              </a:solidFill>
                              <a:effectLst/>
                              <a:uLnTx/>
                              <a:uFillTx/>
                              <a:latin typeface="Cambria Math" charset="0"/>
                              <a:ea typeface="Cambria Math" charset="0"/>
                              <a:cs typeface="Cambria Math" charset="0"/>
                            </a:rPr>
                            <m:t>θ</m:t>
                          </m:r>
                        </m:sub>
                      </m:sSub>
                      <m:r>
                        <a:rPr kumimoji="0" lang="en-US" altLang="zh-CN" sz="4400" b="0" i="1" u="none" strike="noStrike" kern="1200" cap="none" spc="0" normalizeH="0" baseline="0" noProof="0" smtClean="0">
                          <a:ln>
                            <a:noFill/>
                          </a:ln>
                          <a:solidFill>
                            <a:prstClr val="white"/>
                          </a:solidFill>
                          <a:effectLst/>
                          <a:uLnTx/>
                          <a:uFillTx/>
                          <a:latin typeface="Cambria Math" charset="0"/>
                        </a:rPr>
                        <m:t>(</m:t>
                      </m:r>
                      <m:r>
                        <m:rPr>
                          <m:nor/>
                        </m:rPr>
                        <a:rPr kumimoji="0" lang="en-US" sz="4400" b="0" i="0" u="none" strike="noStrike" kern="1200" cap="none" spc="0" normalizeH="0" baseline="0" noProof="0" dirty="0">
                          <a:ln>
                            <a:noFill/>
                          </a:ln>
                          <a:solidFill>
                            <a:prstClr val="white"/>
                          </a:solidFill>
                          <a:effectLst/>
                          <a:uLnTx/>
                          <a:uFillTx/>
                          <a:latin typeface="Calibri" charset="0"/>
                          <a:ea typeface="ＭＳ Ｐゴシック" charset="0"/>
                        </a:rPr>
                        <m:t>ũ</m:t>
                      </m:r>
                      <m:r>
                        <a:rPr kumimoji="0" lang="en-US" altLang="zh-CN" sz="4400" b="0" i="1" u="none" strike="noStrike" kern="1200" cap="none" spc="0" normalizeH="0" baseline="0" noProof="0" smtClean="0">
                          <a:ln>
                            <a:noFill/>
                          </a:ln>
                          <a:solidFill>
                            <a:prstClr val="white"/>
                          </a:solidFill>
                          <a:effectLst/>
                          <a:uLnTx/>
                          <a:uFillTx/>
                          <a:latin typeface="Cambria Math" charset="0"/>
                        </a:rPr>
                        <m:t>)</m:t>
                      </m:r>
                    </m:oMath>
                  </m:oMathPara>
                </a14:m>
                <a:endParaRPr kumimoji="0" lang="en-US" altLang="zh-CN" sz="44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704167" y="3079259"/>
                <a:ext cx="1735692" cy="769441"/>
              </a:xfrm>
              <a:prstGeom prst="rect">
                <a:avLst/>
              </a:prstGeom>
              <a:blipFill rotWithShape="0">
                <a:blip r:embed="rId4"/>
                <a:stretch>
                  <a:fillRect/>
                </a:stretch>
              </a:blipFill>
            </p:spPr>
            <p:txBody>
              <a:bodyPr/>
              <a:lstStyle/>
              <a:p>
                <a:r>
                  <a:rPr lang="en-US">
                    <a:noFill/>
                  </a:rPr>
                  <a:t> </a:t>
                </a:r>
              </a:p>
            </p:txBody>
          </p:sp>
        </mc:Fallback>
      </mc:AlternateContent>
      <p:sp>
        <p:nvSpPr>
          <p:cNvPr id="37" name="TextBox 36"/>
          <p:cNvSpPr txBox="1"/>
          <p:nvPr/>
        </p:nvSpPr>
        <p:spPr>
          <a:xfrm>
            <a:off x="1328798" y="3250773"/>
            <a:ext cx="3319473"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Language features</a:t>
            </a:r>
          </a:p>
        </p:txBody>
      </p:sp>
      <p:sp>
        <p:nvSpPr>
          <p:cNvPr id="42" name="Rectangle 41"/>
          <p:cNvSpPr/>
          <p:nvPr/>
        </p:nvSpPr>
        <p:spPr>
          <a:xfrm>
            <a:off x="4648271" y="2216761"/>
            <a:ext cx="224773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Learned mapper</a:t>
            </a:r>
          </a:p>
        </p:txBody>
      </p:sp>
      <p:sp>
        <p:nvSpPr>
          <p:cNvPr id="30" name="Document 29"/>
          <p:cNvSpPr/>
          <p:nvPr/>
        </p:nvSpPr>
        <p:spPr>
          <a:xfrm>
            <a:off x="4270178" y="1170981"/>
            <a:ext cx="444390" cy="584775"/>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ndara"/>
                <a:ea typeface="+mn-ea"/>
                <a:cs typeface="+mn-cs"/>
              </a:rPr>
              <a:t>ũ</a:t>
            </a: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p:txBody>
      </p:sp>
      <p:sp>
        <p:nvSpPr>
          <p:cNvPr id="47" name="TextBox 46"/>
          <p:cNvSpPr txBox="1"/>
          <p:nvPr/>
        </p:nvSpPr>
        <p:spPr>
          <a:xfrm>
            <a:off x="731520" y="1151502"/>
            <a:ext cx="3422316"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Calibri" charset="0"/>
                <a:ea typeface="ＭＳ Ｐゴシック" charset="0"/>
              </a:rPr>
              <a:t>Corpus of POS-tags</a:t>
            </a:r>
            <a:endParaRPr kumimoji="0" lang="en-US" sz="32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nvGrpSpPr>
          <p:cNvPr id="40" name="Group 39"/>
          <p:cNvGrpSpPr/>
          <p:nvPr/>
        </p:nvGrpSpPr>
        <p:grpSpPr>
          <a:xfrm>
            <a:off x="5794005" y="1202034"/>
            <a:ext cx="3018640" cy="777116"/>
            <a:chOff x="5794005" y="1202034"/>
            <a:chExt cx="3018640" cy="777116"/>
          </a:xfrm>
        </p:grpSpPr>
        <p:sp>
          <p:nvSpPr>
            <p:cNvPr id="41" name="TextBox 40"/>
            <p:cNvSpPr txBox="1"/>
            <p:nvPr/>
          </p:nvSpPr>
          <p:spPr>
            <a:xfrm>
              <a:off x="5794005" y="1202034"/>
              <a:ext cx="3018640" cy="400110"/>
            </a:xfrm>
            <a:prstGeom prst="rect">
              <a:avLst/>
            </a:prstGeom>
            <a:solidFill>
              <a:schemeClr val="lt1">
                <a:alpha val="37000"/>
              </a:schemeClr>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mn-ea"/>
                  <a:cs typeface="Candara"/>
                </a:rPr>
                <a:t>Galactic Dependencies</a:t>
              </a:r>
              <a:endParaRPr kumimoji="0" lang="en-US" sz="2000" b="0" i="0" u="none" strike="noStrike" kern="1200" cap="none" spc="0" normalizeH="0" baseline="0" noProof="0" dirty="0">
                <a:ln>
                  <a:noFill/>
                </a:ln>
                <a:solidFill>
                  <a:prstClr val="white"/>
                </a:solidFill>
                <a:effectLst/>
                <a:uLnTx/>
                <a:uFillTx/>
                <a:latin typeface="Candara"/>
                <a:ea typeface="+mn-ea"/>
                <a:cs typeface="+mn-cs"/>
              </a:endParaRPr>
            </a:p>
          </p:txBody>
        </p:sp>
        <p:sp>
          <p:nvSpPr>
            <p:cNvPr id="45" name="Right Arrow 44"/>
            <p:cNvSpPr/>
            <p:nvPr/>
          </p:nvSpPr>
          <p:spPr>
            <a:xfrm rot="6845428">
              <a:off x="6995299" y="1753245"/>
              <a:ext cx="304522" cy="14728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32" name="Right Arrow 31"/>
          <p:cNvSpPr/>
          <p:nvPr/>
        </p:nvSpPr>
        <p:spPr>
          <a:xfrm rot="5400000">
            <a:off x="4124761" y="4216680"/>
            <a:ext cx="746562" cy="206910"/>
          </a:xfrm>
          <a:prstGeom prst="rightArrow">
            <a:avLst/>
          </a:prstGeom>
          <a:solidFill>
            <a:srgbClr val="22FF1B">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10000"/>
                </a:prstClr>
              </a:solidFill>
              <a:effectLst/>
              <a:uLnTx/>
              <a:uFillTx/>
              <a:latin typeface="Candara"/>
              <a:ea typeface="+mn-ea"/>
              <a:cs typeface="+mn-cs"/>
            </a:endParaRPr>
          </a:p>
        </p:txBody>
      </p:sp>
      <p:sp>
        <p:nvSpPr>
          <p:cNvPr id="38" name="Rectangle 37"/>
          <p:cNvSpPr/>
          <p:nvPr/>
        </p:nvSpPr>
        <p:spPr>
          <a:xfrm>
            <a:off x="3699254" y="4746450"/>
            <a:ext cx="1578946" cy="758865"/>
          </a:xfrm>
          <a:prstGeom prst="rect">
            <a:avLst/>
          </a:prstGeom>
          <a:solidFill>
            <a:schemeClr val="accent1">
              <a:alpha val="5000"/>
            </a:schemeClr>
          </a:solidFill>
          <a:ln>
            <a:solidFill>
              <a:schemeClr val="accent1">
                <a:shade val="50000"/>
                <a:alpha val="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alpha val="5000"/>
                  </a:prstClr>
                </a:solidFill>
                <a:effectLst/>
                <a:uLnTx/>
                <a:uFillTx/>
                <a:latin typeface="Candara"/>
                <a:ea typeface="+mn-ea"/>
                <a:cs typeface="+mn-cs"/>
              </a:rPr>
              <a:t>Parser</a:t>
            </a:r>
            <a:endParaRPr kumimoji="0" lang="en-US" sz="3200" b="0" i="0" u="none" strike="noStrike" kern="1200" cap="none" spc="0" normalizeH="0" baseline="-25000" noProof="0" dirty="0">
              <a:ln>
                <a:noFill/>
              </a:ln>
              <a:solidFill>
                <a:prstClr val="white">
                  <a:alpha val="5000"/>
                </a:prstClr>
              </a:solidFill>
              <a:effectLst/>
              <a:uLnTx/>
              <a:uFillTx/>
              <a:latin typeface="Candara"/>
              <a:ea typeface="+mn-ea"/>
              <a:cs typeface="+mn-cs"/>
            </a:endParaRPr>
          </a:p>
        </p:txBody>
      </p:sp>
      <p:sp>
        <p:nvSpPr>
          <p:cNvPr id="43" name="Right Arrow 42"/>
          <p:cNvSpPr/>
          <p:nvPr/>
        </p:nvSpPr>
        <p:spPr>
          <a:xfrm>
            <a:off x="5385578" y="5001208"/>
            <a:ext cx="2744318" cy="167424"/>
          </a:xfrm>
          <a:prstGeom prst="rightArrow">
            <a:avLst/>
          </a:prstGeom>
          <a:solidFill>
            <a:srgbClr val="22FF1B">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20000"/>
                </a:prstClr>
              </a:solidFill>
              <a:effectLst/>
              <a:uLnTx/>
              <a:uFillTx/>
              <a:latin typeface="Candara"/>
              <a:ea typeface="+mn-ea"/>
              <a:cs typeface="+mn-cs"/>
            </a:endParaRPr>
          </a:p>
        </p:txBody>
      </p:sp>
      <p:sp>
        <p:nvSpPr>
          <p:cNvPr id="44" name="Rectangle 43"/>
          <p:cNvSpPr/>
          <p:nvPr/>
        </p:nvSpPr>
        <p:spPr>
          <a:xfrm>
            <a:off x="8250106" y="4769620"/>
            <a:ext cx="500257" cy="585056"/>
          </a:xfrm>
          <a:prstGeom prst="rect">
            <a:avLst/>
          </a:prstGeom>
          <a:solidFill>
            <a:schemeClr val="accent1">
              <a:alpha val="5000"/>
            </a:schemeClr>
          </a:solidFill>
          <a:ln>
            <a:solidFill>
              <a:schemeClr val="accent1">
                <a:shade val="50000"/>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alpha val="5000"/>
                  </a:prstClr>
                </a:solidFill>
                <a:effectLst/>
                <a:uLnTx/>
                <a:uFillTx/>
                <a:latin typeface="Candara"/>
                <a:ea typeface="+mn-ea"/>
                <a:cs typeface="+mn-cs"/>
              </a:rPr>
              <a:t>y</a:t>
            </a:r>
          </a:p>
        </p:txBody>
      </p:sp>
      <p:sp>
        <p:nvSpPr>
          <p:cNvPr id="46" name="Rectangle 45"/>
          <p:cNvSpPr/>
          <p:nvPr/>
        </p:nvSpPr>
        <p:spPr>
          <a:xfrm>
            <a:off x="8129896" y="4192065"/>
            <a:ext cx="727443"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alpha val="5000"/>
                  </a:prstClr>
                </a:solidFill>
                <a:effectLst/>
                <a:uLnTx/>
                <a:uFillTx/>
                <a:latin typeface="Calibri" charset="0"/>
                <a:ea typeface="ＭＳ Ｐゴシック" charset="0"/>
              </a:rPr>
              <a:t>Tree</a:t>
            </a:r>
            <a:endParaRPr kumimoji="0" lang="en-US" sz="2400" b="0" i="0" u="none" strike="noStrike" kern="1200" cap="none" spc="0" normalizeH="0" baseline="0" noProof="0" dirty="0">
              <a:ln>
                <a:noFill/>
              </a:ln>
              <a:solidFill>
                <a:prstClr val="white">
                  <a:alpha val="5000"/>
                </a:prstClr>
              </a:solidFill>
              <a:effectLst/>
              <a:uLnTx/>
              <a:uFillTx/>
              <a:latin typeface="Calibri" charset="0"/>
              <a:ea typeface="ＭＳ Ｐゴシック" charset="0"/>
            </a:endParaRPr>
          </a:p>
        </p:txBody>
      </p:sp>
      <p:sp>
        <p:nvSpPr>
          <p:cNvPr id="48" name="Rectangle 47"/>
          <p:cNvSpPr/>
          <p:nvPr/>
        </p:nvSpPr>
        <p:spPr>
          <a:xfrm>
            <a:off x="376862" y="4769620"/>
            <a:ext cx="500257" cy="585056"/>
          </a:xfrm>
          <a:prstGeom prst="rect">
            <a:avLst/>
          </a:prstGeom>
          <a:solidFill>
            <a:schemeClr val="accent1">
              <a:alpha val="5000"/>
            </a:schemeClr>
          </a:solidFill>
          <a:ln>
            <a:solidFill>
              <a:schemeClr val="accent1">
                <a:shade val="50000"/>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alpha val="5000"/>
                  </a:prstClr>
                </a:solidFill>
                <a:effectLst/>
                <a:uLnTx/>
                <a:uFillTx/>
                <a:latin typeface="Candara"/>
                <a:ea typeface="+mn-ea"/>
                <a:cs typeface="+mn-cs"/>
              </a:rPr>
              <a:t>x̃</a:t>
            </a:r>
          </a:p>
        </p:txBody>
      </p:sp>
      <p:sp>
        <p:nvSpPr>
          <p:cNvPr id="49" name="Right Arrow 48"/>
          <p:cNvSpPr/>
          <p:nvPr/>
        </p:nvSpPr>
        <p:spPr>
          <a:xfrm>
            <a:off x="1014104" y="5001208"/>
            <a:ext cx="2577772" cy="175226"/>
          </a:xfrm>
          <a:prstGeom prst="rightArrow">
            <a:avLst/>
          </a:prstGeom>
          <a:solidFill>
            <a:srgbClr val="22FF1B">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20000"/>
                </a:prstClr>
              </a:solidFill>
              <a:effectLst/>
              <a:uLnTx/>
              <a:uFillTx/>
              <a:latin typeface="Candara"/>
              <a:ea typeface="+mn-ea"/>
              <a:cs typeface="+mn-cs"/>
            </a:endParaRPr>
          </a:p>
        </p:txBody>
      </p:sp>
      <p:sp>
        <p:nvSpPr>
          <p:cNvPr id="50" name="TextBox 49"/>
          <p:cNvSpPr txBox="1"/>
          <p:nvPr/>
        </p:nvSpPr>
        <p:spPr>
          <a:xfrm>
            <a:off x="-326703" y="3932063"/>
            <a:ext cx="1929977" cy="83099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alpha val="5000"/>
                  </a:prstClr>
                </a:solidFill>
                <a:effectLst/>
                <a:uLnTx/>
                <a:uFillTx/>
                <a:latin typeface="Calibri" charset="0"/>
                <a:ea typeface="ＭＳ Ｐゴシック" charset="0"/>
              </a:rPr>
              <a:t>POS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alpha val="5000"/>
                  </a:prstClr>
                </a:solidFill>
                <a:effectLst/>
                <a:uLnTx/>
                <a:uFillTx/>
                <a:latin typeface="Calibri" charset="0"/>
                <a:ea typeface="ＭＳ Ｐゴシック" charset="0"/>
              </a:rPr>
              <a:t>sequence</a:t>
            </a:r>
            <a:endParaRPr kumimoji="0" lang="en-US" sz="2400" b="0" i="0" u="none" strike="noStrike" kern="1200" cap="none" spc="0" normalizeH="0" baseline="0" noProof="0" dirty="0">
              <a:ln>
                <a:noFill/>
              </a:ln>
              <a:solidFill>
                <a:prstClr val="white">
                  <a:alpha val="5000"/>
                </a:prstClr>
              </a:solidFill>
              <a:effectLst/>
              <a:uLnTx/>
              <a:uFillTx/>
              <a:latin typeface="Calibri" charset="0"/>
              <a:ea typeface="ＭＳ Ｐゴシック" charset="0"/>
            </a:endParaRPr>
          </a:p>
        </p:txBody>
      </p:sp>
      <p:sp>
        <p:nvSpPr>
          <p:cNvPr id="5" name="Title 4">
            <a:extLst>
              <a:ext uri="{FF2B5EF4-FFF2-40B4-BE49-F238E27FC236}">
                <a16:creationId xmlns:a16="http://schemas.microsoft.com/office/drawing/2014/main" id="{01B46D52-8557-417E-A656-145781F8CC1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87905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1238863" y="1995948"/>
            <a:ext cx="6617109" cy="4360402"/>
          </a:xfrm>
          <a:prstGeom prst="roundRect">
            <a:avLst/>
          </a:prstGeom>
          <a:solidFill>
            <a:schemeClr val="accent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 name="Title 1"/>
          <p:cNvSpPr>
            <a:spLocks noGrp="1"/>
          </p:cNvSpPr>
          <p:nvPr>
            <p:ph type="title"/>
          </p:nvPr>
        </p:nvSpPr>
        <p:spPr>
          <a:xfrm>
            <a:off x="457200" y="76200"/>
            <a:ext cx="8229600" cy="1143000"/>
          </a:xfrm>
        </p:spPr>
        <p:txBody>
          <a:bodyPr>
            <a:normAutofit/>
          </a:bodyPr>
          <a:lstStyle/>
          <a:p>
            <a:r>
              <a:rPr lang="en-US" altLang="zh-CN" dirty="0"/>
              <a:t>Wang and Eisner (2017)</a:t>
            </a:r>
            <a:endParaRPr lang="en-US" dirty="0"/>
          </a:p>
        </p:txBody>
      </p:sp>
      <p:sp>
        <p:nvSpPr>
          <p:cNvPr id="4" name="Slide Number Placeholder 3"/>
          <p:cNvSpPr>
            <a:spLocks noGrp="1"/>
          </p:cNvSpPr>
          <p:nvPr>
            <p:ph type="sldNum" sz="quarter" idx="12"/>
          </p:nvPr>
        </p:nvSpPr>
        <p:spPr>
          <a:effectLst/>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16" name="Picture 1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8671"/>
            <a:ext cx="2769885" cy="477903"/>
          </a:xfrm>
          <a:prstGeom prst="rect">
            <a:avLst/>
          </a:prstGeom>
        </p:spPr>
      </p:pic>
      <p:grpSp>
        <p:nvGrpSpPr>
          <p:cNvPr id="18" name="Group 17"/>
          <p:cNvGrpSpPr/>
          <p:nvPr/>
        </p:nvGrpSpPr>
        <p:grpSpPr>
          <a:xfrm>
            <a:off x="3752132" y="3127120"/>
            <a:ext cx="1576181" cy="767232"/>
            <a:chOff x="7050088" y="2226784"/>
            <a:chExt cx="1576181" cy="767232"/>
          </a:xfrm>
        </p:grpSpPr>
        <p:grpSp>
          <p:nvGrpSpPr>
            <p:cNvPr id="20" name="Group 19"/>
            <p:cNvGrpSpPr>
              <a:grpSpLocks/>
            </p:cNvGrpSpPr>
            <p:nvPr/>
          </p:nvGrpSpPr>
          <p:grpSpPr bwMode="auto">
            <a:xfrm>
              <a:off x="7050088" y="2226784"/>
              <a:ext cx="1558925" cy="767232"/>
              <a:chOff x="712" y="2706"/>
              <a:chExt cx="982" cy="469"/>
            </a:xfrm>
          </p:grpSpPr>
          <p:sp>
            <p:nvSpPr>
              <p:cNvPr id="22" name="Text Box 7"/>
              <p:cNvSpPr txBox="1">
                <a:spLocks noChangeArrowheads="1"/>
              </p:cNvSpPr>
              <p:nvPr/>
            </p:nvSpPr>
            <p:spPr bwMode="auto">
              <a:xfrm>
                <a:off x="712" y="2708"/>
                <a:ext cx="716"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S →</a:t>
                </a:r>
                <a:r>
                  <a:rPr kumimoji="0" lang="en-US" sz="10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 </a:t>
                </a: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NP VP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VP → VP PP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altLang="zh-CN" sz="1400" b="0" i="0" u="none" strike="noStrike" kern="1200" cap="none" spc="0" normalizeH="0" baseline="0" noProof="0" dirty="0">
                    <a:ln>
                      <a:noFill/>
                    </a:ln>
                    <a:solidFill>
                      <a:prstClr val="white"/>
                    </a:solidFill>
                    <a:effectLst/>
                    <a:uLnTx/>
                    <a:uFillTx/>
                    <a:latin typeface="Times New Roman" charset="0"/>
                    <a:ea typeface="ＭＳ Ｐゴシック" charset="0"/>
                  </a:rPr>
                  <a:t>…</a:t>
                </a:r>
                <a:endPar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endParaRPr>
              </a:p>
            </p:txBody>
          </p:sp>
          <p:sp>
            <p:nvSpPr>
              <p:cNvPr id="23" name="Text Box 8"/>
              <p:cNvSpPr txBox="1">
                <a:spLocks noChangeArrowheads="1"/>
              </p:cNvSpPr>
              <p:nvPr/>
            </p:nvSpPr>
            <p:spPr bwMode="auto">
              <a:xfrm>
                <a:off x="1438" y="2706"/>
                <a:ext cx="256" cy="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0.2</a:t>
                </a:r>
              </a:p>
            </p:txBody>
          </p:sp>
        </p:grpSp>
        <p:sp>
          <p:nvSpPr>
            <p:cNvPr id="21" name="Rectangle 20"/>
            <p:cNvSpPr/>
            <p:nvPr/>
          </p:nvSpPr>
          <p:spPr>
            <a:xfrm>
              <a:off x="7050088" y="2226784"/>
              <a:ext cx="1576181" cy="7365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39" name="Right Arrow 38"/>
          <p:cNvSpPr/>
          <p:nvPr/>
        </p:nvSpPr>
        <p:spPr>
          <a:xfrm rot="5400000">
            <a:off x="3915050" y="2316151"/>
            <a:ext cx="1161068" cy="21182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mc:AlternateContent xmlns:mc="http://schemas.openxmlformats.org/markup-compatibility/2006" xmlns:a14="http://schemas.microsoft.com/office/drawing/2010/main">
        <mc:Choice Requires="a14">
          <p:sp>
            <p:nvSpPr>
              <p:cNvPr id="28" name="TextBox 27"/>
              <p:cNvSpPr txBox="1"/>
              <p:nvPr/>
            </p:nvSpPr>
            <p:spPr>
              <a:xfrm>
                <a:off x="3704167" y="3079259"/>
                <a:ext cx="1735692"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4400" b="0" i="1" u="none" strike="noStrike" kern="1200" cap="none" spc="0" normalizeH="0" baseline="0" noProof="0" smtClean="0">
                              <a:ln>
                                <a:noFill/>
                              </a:ln>
                              <a:solidFill>
                                <a:prstClr val="white"/>
                              </a:solidFill>
                              <a:effectLst/>
                              <a:uLnTx/>
                              <a:uFillTx/>
                              <a:latin typeface="Cambria Math" panose="02040503050406030204" pitchFamily="18" charset="0"/>
                            </a:rPr>
                          </m:ctrlPr>
                        </m:sSubPr>
                        <m:e>
                          <m:r>
                            <m:rPr>
                              <m:sty m:val="p"/>
                            </m:rPr>
                            <a:rPr kumimoji="0" lang="en-US" altLang="zh-CN" sz="4400" b="0" i="0" u="none" strike="noStrike" kern="1200" cap="none" spc="0" normalizeH="0" baseline="0" noProof="0" smtClean="0">
                              <a:ln>
                                <a:noFill/>
                              </a:ln>
                              <a:solidFill>
                                <a:prstClr val="white"/>
                              </a:solidFill>
                              <a:effectLst/>
                              <a:uLnTx/>
                              <a:uFillTx/>
                              <a:latin typeface="Cambria Math" charset="0"/>
                            </a:rPr>
                            <m:t>T</m:t>
                          </m:r>
                        </m:e>
                        <m:sub>
                          <m:r>
                            <m:rPr>
                              <m:sty m:val="p"/>
                            </m:rPr>
                            <a:rPr kumimoji="0" lang="en-US" altLang="zh-CN" sz="4400" b="0" i="0" u="none" strike="noStrike" kern="1200" cap="none" spc="0" normalizeH="0" baseline="0" noProof="0" smtClean="0">
                              <a:ln>
                                <a:noFill/>
                              </a:ln>
                              <a:solidFill>
                                <a:prstClr val="white"/>
                              </a:solidFill>
                              <a:effectLst/>
                              <a:uLnTx/>
                              <a:uFillTx/>
                              <a:latin typeface="Cambria Math" charset="0"/>
                              <a:ea typeface="Cambria Math" charset="0"/>
                              <a:cs typeface="Cambria Math" charset="0"/>
                            </a:rPr>
                            <m:t>θ</m:t>
                          </m:r>
                        </m:sub>
                      </m:sSub>
                      <m:r>
                        <a:rPr kumimoji="0" lang="en-US" altLang="zh-CN" sz="4400" b="0" i="1" u="none" strike="noStrike" kern="1200" cap="none" spc="0" normalizeH="0" baseline="0" noProof="0" smtClean="0">
                          <a:ln>
                            <a:noFill/>
                          </a:ln>
                          <a:solidFill>
                            <a:prstClr val="white"/>
                          </a:solidFill>
                          <a:effectLst/>
                          <a:uLnTx/>
                          <a:uFillTx/>
                          <a:latin typeface="Cambria Math" charset="0"/>
                        </a:rPr>
                        <m:t>(</m:t>
                      </m:r>
                      <m:r>
                        <m:rPr>
                          <m:nor/>
                        </m:rPr>
                        <a:rPr kumimoji="0" lang="en-US" sz="4400" b="0" i="0" u="none" strike="noStrike" kern="1200" cap="none" spc="0" normalizeH="0" baseline="0" noProof="0" dirty="0">
                          <a:ln>
                            <a:noFill/>
                          </a:ln>
                          <a:solidFill>
                            <a:prstClr val="white"/>
                          </a:solidFill>
                          <a:effectLst/>
                          <a:uLnTx/>
                          <a:uFillTx/>
                          <a:latin typeface="Calibri" charset="0"/>
                          <a:ea typeface="ＭＳ Ｐゴシック" charset="0"/>
                        </a:rPr>
                        <m:t>ũ</m:t>
                      </m:r>
                      <m:r>
                        <a:rPr kumimoji="0" lang="en-US" altLang="zh-CN" sz="4400" b="0" i="1" u="none" strike="noStrike" kern="1200" cap="none" spc="0" normalizeH="0" baseline="0" noProof="0" smtClean="0">
                          <a:ln>
                            <a:noFill/>
                          </a:ln>
                          <a:solidFill>
                            <a:prstClr val="white"/>
                          </a:solidFill>
                          <a:effectLst/>
                          <a:uLnTx/>
                          <a:uFillTx/>
                          <a:latin typeface="Cambria Math" charset="0"/>
                        </a:rPr>
                        <m:t>)</m:t>
                      </m:r>
                    </m:oMath>
                  </m:oMathPara>
                </a14:m>
                <a:endParaRPr kumimoji="0" lang="en-US" altLang="zh-CN" sz="44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704167" y="3079259"/>
                <a:ext cx="1735692" cy="769441"/>
              </a:xfrm>
              <a:prstGeom prst="rect">
                <a:avLst/>
              </a:prstGeom>
              <a:blipFill rotWithShape="0">
                <a:blip r:embed="rId4"/>
                <a:stretch>
                  <a:fillRect/>
                </a:stretch>
              </a:blipFill>
            </p:spPr>
            <p:txBody>
              <a:bodyPr/>
              <a:lstStyle/>
              <a:p>
                <a:r>
                  <a:rPr lang="en-US">
                    <a:noFill/>
                  </a:rPr>
                  <a:t> </a:t>
                </a:r>
              </a:p>
            </p:txBody>
          </p:sp>
        </mc:Fallback>
      </mc:AlternateContent>
      <p:sp>
        <p:nvSpPr>
          <p:cNvPr id="37" name="TextBox 36"/>
          <p:cNvSpPr txBox="1"/>
          <p:nvPr/>
        </p:nvSpPr>
        <p:spPr>
          <a:xfrm>
            <a:off x="1328798" y="3250773"/>
            <a:ext cx="3319473"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Language features</a:t>
            </a:r>
          </a:p>
        </p:txBody>
      </p:sp>
      <p:sp>
        <p:nvSpPr>
          <p:cNvPr id="42" name="Rectangle 41"/>
          <p:cNvSpPr/>
          <p:nvPr/>
        </p:nvSpPr>
        <p:spPr>
          <a:xfrm>
            <a:off x="4648271" y="2216761"/>
            <a:ext cx="224773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Learned mapper</a:t>
            </a:r>
          </a:p>
        </p:txBody>
      </p:sp>
      <p:sp>
        <p:nvSpPr>
          <p:cNvPr id="30" name="Document 29"/>
          <p:cNvSpPr/>
          <p:nvPr/>
        </p:nvSpPr>
        <p:spPr>
          <a:xfrm>
            <a:off x="4270178" y="1170981"/>
            <a:ext cx="444390" cy="584775"/>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ndara"/>
                <a:ea typeface="+mn-ea"/>
                <a:cs typeface="+mn-cs"/>
              </a:rPr>
              <a:t>ũ</a:t>
            </a: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p:txBody>
      </p:sp>
      <p:sp>
        <p:nvSpPr>
          <p:cNvPr id="47" name="TextBox 46"/>
          <p:cNvSpPr txBox="1"/>
          <p:nvPr/>
        </p:nvSpPr>
        <p:spPr>
          <a:xfrm>
            <a:off x="731520" y="1151502"/>
            <a:ext cx="3422316"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Calibri" charset="0"/>
                <a:ea typeface="ＭＳ Ｐゴシック" charset="0"/>
              </a:rPr>
              <a:t>Corpus </a:t>
            </a:r>
            <a:r>
              <a:rPr kumimoji="0" lang="en-US" altLang="zh-CN" sz="3200" b="0" i="0" u="none" strike="noStrike" kern="1200" cap="none" spc="0" normalizeH="0" baseline="0" noProof="0">
                <a:ln>
                  <a:noFill/>
                </a:ln>
                <a:solidFill>
                  <a:prstClr val="white"/>
                </a:solidFill>
                <a:effectLst/>
                <a:uLnTx/>
                <a:uFillTx/>
                <a:latin typeface="Calibri" charset="0"/>
                <a:ea typeface="ＭＳ Ｐゴシック" charset="0"/>
              </a:rPr>
              <a:t>of POS-tags</a:t>
            </a:r>
            <a:endParaRPr kumimoji="0" lang="en-US" sz="32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nvGrpSpPr>
          <p:cNvPr id="29" name="Group 28"/>
          <p:cNvGrpSpPr/>
          <p:nvPr/>
        </p:nvGrpSpPr>
        <p:grpSpPr>
          <a:xfrm>
            <a:off x="5794005" y="1202034"/>
            <a:ext cx="3018640" cy="777116"/>
            <a:chOff x="5794005" y="1202034"/>
            <a:chExt cx="3018640" cy="777116"/>
          </a:xfrm>
        </p:grpSpPr>
        <p:sp>
          <p:nvSpPr>
            <p:cNvPr id="43" name="TextBox 42"/>
            <p:cNvSpPr txBox="1"/>
            <p:nvPr/>
          </p:nvSpPr>
          <p:spPr>
            <a:xfrm>
              <a:off x="5794005" y="1202034"/>
              <a:ext cx="3018640" cy="400110"/>
            </a:xfrm>
            <a:prstGeom prst="rect">
              <a:avLst/>
            </a:prstGeom>
            <a:solidFill>
              <a:schemeClr val="lt1">
                <a:alpha val="37000"/>
              </a:schemeClr>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mn-ea"/>
                  <a:cs typeface="Candara"/>
                </a:rPr>
                <a:t>Galactic Dependencies</a:t>
              </a:r>
              <a:endParaRPr kumimoji="0" lang="en-US" sz="2000" b="0" i="0" u="none" strike="noStrike" kern="1200" cap="none" spc="0" normalizeH="0" baseline="0" noProof="0" dirty="0">
                <a:ln>
                  <a:noFill/>
                </a:ln>
                <a:solidFill>
                  <a:prstClr val="white"/>
                </a:solidFill>
                <a:effectLst/>
                <a:uLnTx/>
                <a:uFillTx/>
                <a:latin typeface="Candara"/>
                <a:ea typeface="+mn-ea"/>
                <a:cs typeface="+mn-cs"/>
              </a:endParaRPr>
            </a:p>
          </p:txBody>
        </p:sp>
        <p:sp>
          <p:nvSpPr>
            <p:cNvPr id="44" name="Right Arrow 43"/>
            <p:cNvSpPr/>
            <p:nvPr/>
          </p:nvSpPr>
          <p:spPr>
            <a:xfrm rot="6845428">
              <a:off x="6995299" y="1753245"/>
              <a:ext cx="304522" cy="14728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3" name="Rectangle 2"/>
          <p:cNvSpPr/>
          <p:nvPr/>
        </p:nvSpPr>
        <p:spPr>
          <a:xfrm>
            <a:off x="2603143" y="4192816"/>
            <a:ext cx="409830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00"/>
                </a:solidFill>
                <a:effectLst/>
                <a:uLnTx/>
                <a:uFillTx/>
                <a:latin typeface="Calibri" charset="0"/>
                <a:ea typeface="ＭＳ Ｐゴシック" charset="0"/>
              </a:rPr>
              <a:t>Fine-grained syntactic typology</a:t>
            </a:r>
            <a:endParaRPr kumimoji="0" lang="en-US" sz="2400" b="0" i="0" u="none" strike="noStrike" kern="1200" cap="none" spc="0" normalizeH="0" baseline="0" noProof="0" dirty="0">
              <a:ln>
                <a:noFill/>
              </a:ln>
              <a:solidFill>
                <a:srgbClr val="FFFF00"/>
              </a:solidFill>
              <a:effectLst/>
              <a:uLnTx/>
              <a:uFillTx/>
              <a:latin typeface="Calibri" charset="0"/>
              <a:ea typeface="ＭＳ Ｐゴシック" charset="0"/>
            </a:endParaRPr>
          </a:p>
        </p:txBody>
      </p:sp>
    </p:spTree>
    <p:extLst>
      <p:ext uri="{BB962C8B-B14F-4D97-AF65-F5344CB8AC3E}">
        <p14:creationId xmlns:p14="http://schemas.microsoft.com/office/powerpoint/2010/main" val="152987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1238863" y="1995948"/>
            <a:ext cx="6617109" cy="4360402"/>
          </a:xfrm>
          <a:prstGeom prst="roundRect">
            <a:avLst/>
          </a:prstGeom>
          <a:solidFill>
            <a:schemeClr val="accent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normAutofit/>
          </a:bodyPr>
          <a:lstStyle/>
          <a:p>
            <a:r>
              <a:rPr lang="en-US" dirty="0">
                <a:cs typeface="Candara"/>
              </a:rPr>
              <a:t>Prediction of Syntactic Typology</a:t>
            </a:r>
            <a:endParaRPr lang="en-US" dirty="0">
              <a:solidFill>
                <a:srgbClr val="FFFF00"/>
              </a:solidFill>
            </a:endParaRPr>
          </a:p>
        </p:txBody>
      </p:sp>
      <p:sp>
        <p:nvSpPr>
          <p:cNvPr id="4" name="Slide Number Placeholder 3"/>
          <p:cNvSpPr>
            <a:spLocks noGrp="1"/>
          </p:cNvSpPr>
          <p:nvPr>
            <p:ph type="sldNum" sz="quarter" idx="12"/>
          </p:nvPr>
        </p:nvSpPr>
        <p:spPr>
          <a:effectLst/>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16" name="Picture 1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8671"/>
            <a:ext cx="2769885" cy="477903"/>
          </a:xfrm>
          <a:prstGeom prst="rect">
            <a:avLst/>
          </a:prstGeom>
        </p:spPr>
      </p:pic>
      <p:grpSp>
        <p:nvGrpSpPr>
          <p:cNvPr id="18" name="Group 17"/>
          <p:cNvGrpSpPr/>
          <p:nvPr/>
        </p:nvGrpSpPr>
        <p:grpSpPr>
          <a:xfrm>
            <a:off x="3752132" y="3127120"/>
            <a:ext cx="1576181" cy="767232"/>
            <a:chOff x="7050088" y="2226784"/>
            <a:chExt cx="1576181" cy="767232"/>
          </a:xfrm>
        </p:grpSpPr>
        <p:grpSp>
          <p:nvGrpSpPr>
            <p:cNvPr id="20" name="Group 19"/>
            <p:cNvGrpSpPr>
              <a:grpSpLocks/>
            </p:cNvGrpSpPr>
            <p:nvPr/>
          </p:nvGrpSpPr>
          <p:grpSpPr bwMode="auto">
            <a:xfrm>
              <a:off x="7050088" y="2226784"/>
              <a:ext cx="1558925" cy="767232"/>
              <a:chOff x="712" y="2706"/>
              <a:chExt cx="982" cy="469"/>
            </a:xfrm>
          </p:grpSpPr>
          <p:sp>
            <p:nvSpPr>
              <p:cNvPr id="22" name="Text Box 7"/>
              <p:cNvSpPr txBox="1">
                <a:spLocks noChangeArrowheads="1"/>
              </p:cNvSpPr>
              <p:nvPr/>
            </p:nvSpPr>
            <p:spPr bwMode="auto">
              <a:xfrm>
                <a:off x="712" y="2708"/>
                <a:ext cx="716"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S →</a:t>
                </a:r>
                <a:r>
                  <a:rPr kumimoji="0" lang="en-US" sz="10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 </a:t>
                </a: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NP VP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VP → VP PP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altLang="zh-CN" sz="1400" b="0" i="0" u="none" strike="noStrike" kern="1200" cap="none" spc="0" normalizeH="0" baseline="0" noProof="0" dirty="0">
                    <a:ln>
                      <a:noFill/>
                    </a:ln>
                    <a:solidFill>
                      <a:prstClr val="white"/>
                    </a:solidFill>
                    <a:effectLst/>
                    <a:uLnTx/>
                    <a:uFillTx/>
                    <a:latin typeface="Times New Roman" charset="0"/>
                    <a:ea typeface="ＭＳ Ｐゴシック" charset="0"/>
                  </a:rPr>
                  <a:t>…</a:t>
                </a:r>
                <a:endPar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endParaRPr>
              </a:p>
            </p:txBody>
          </p:sp>
          <p:sp>
            <p:nvSpPr>
              <p:cNvPr id="23" name="Text Box 8"/>
              <p:cNvSpPr txBox="1">
                <a:spLocks noChangeArrowheads="1"/>
              </p:cNvSpPr>
              <p:nvPr/>
            </p:nvSpPr>
            <p:spPr bwMode="auto">
              <a:xfrm>
                <a:off x="1438" y="2706"/>
                <a:ext cx="256" cy="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0.2</a:t>
                </a:r>
              </a:p>
            </p:txBody>
          </p:sp>
        </p:grpSp>
        <p:sp>
          <p:nvSpPr>
            <p:cNvPr id="21" name="Rectangle 20"/>
            <p:cNvSpPr/>
            <p:nvPr/>
          </p:nvSpPr>
          <p:spPr>
            <a:xfrm>
              <a:off x="7050088" y="2226784"/>
              <a:ext cx="1576181" cy="7365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39" name="Right Arrow 38"/>
          <p:cNvSpPr/>
          <p:nvPr/>
        </p:nvSpPr>
        <p:spPr>
          <a:xfrm rot="5400000">
            <a:off x="3915050" y="2316151"/>
            <a:ext cx="1161068" cy="21182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mc:AlternateContent xmlns:mc="http://schemas.openxmlformats.org/markup-compatibility/2006" xmlns:a14="http://schemas.microsoft.com/office/drawing/2010/main">
        <mc:Choice Requires="a14">
          <p:sp>
            <p:nvSpPr>
              <p:cNvPr id="28" name="TextBox 27"/>
              <p:cNvSpPr txBox="1"/>
              <p:nvPr/>
            </p:nvSpPr>
            <p:spPr>
              <a:xfrm>
                <a:off x="3704167" y="3079259"/>
                <a:ext cx="1735692"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4400" b="0" i="1" u="none" strike="noStrike" kern="1200" cap="none" spc="0" normalizeH="0" baseline="0" noProof="0" smtClean="0">
                              <a:ln>
                                <a:noFill/>
                              </a:ln>
                              <a:solidFill>
                                <a:prstClr val="white"/>
                              </a:solidFill>
                              <a:effectLst/>
                              <a:uLnTx/>
                              <a:uFillTx/>
                              <a:latin typeface="Cambria Math" panose="02040503050406030204" pitchFamily="18" charset="0"/>
                            </a:rPr>
                          </m:ctrlPr>
                        </m:sSubPr>
                        <m:e>
                          <m:r>
                            <m:rPr>
                              <m:sty m:val="p"/>
                            </m:rPr>
                            <a:rPr kumimoji="0" lang="en-US" altLang="zh-CN" sz="4400" b="0" i="0" u="none" strike="noStrike" kern="1200" cap="none" spc="0" normalizeH="0" baseline="0" noProof="0" smtClean="0">
                              <a:ln>
                                <a:noFill/>
                              </a:ln>
                              <a:solidFill>
                                <a:prstClr val="white"/>
                              </a:solidFill>
                              <a:effectLst/>
                              <a:uLnTx/>
                              <a:uFillTx/>
                              <a:latin typeface="Cambria Math" charset="0"/>
                            </a:rPr>
                            <m:t>T</m:t>
                          </m:r>
                        </m:e>
                        <m:sub>
                          <m:r>
                            <m:rPr>
                              <m:sty m:val="p"/>
                            </m:rPr>
                            <a:rPr kumimoji="0" lang="en-US" altLang="zh-CN" sz="4400" b="0" i="0" u="none" strike="noStrike" kern="1200" cap="none" spc="0" normalizeH="0" baseline="0" noProof="0" smtClean="0">
                              <a:ln>
                                <a:noFill/>
                              </a:ln>
                              <a:solidFill>
                                <a:prstClr val="white"/>
                              </a:solidFill>
                              <a:effectLst/>
                              <a:uLnTx/>
                              <a:uFillTx/>
                              <a:latin typeface="Cambria Math" charset="0"/>
                              <a:ea typeface="Cambria Math" charset="0"/>
                              <a:cs typeface="Cambria Math" charset="0"/>
                            </a:rPr>
                            <m:t>θ</m:t>
                          </m:r>
                        </m:sub>
                      </m:sSub>
                      <m:r>
                        <a:rPr kumimoji="0" lang="en-US" altLang="zh-CN" sz="4400" b="0" i="1" u="none" strike="noStrike" kern="1200" cap="none" spc="0" normalizeH="0" baseline="0" noProof="0" smtClean="0">
                          <a:ln>
                            <a:noFill/>
                          </a:ln>
                          <a:solidFill>
                            <a:prstClr val="white"/>
                          </a:solidFill>
                          <a:effectLst/>
                          <a:uLnTx/>
                          <a:uFillTx/>
                          <a:latin typeface="Cambria Math" charset="0"/>
                        </a:rPr>
                        <m:t>(</m:t>
                      </m:r>
                      <m:r>
                        <m:rPr>
                          <m:nor/>
                        </m:rPr>
                        <a:rPr kumimoji="0" lang="en-US" sz="4400" b="0" i="0" u="none" strike="noStrike" kern="1200" cap="none" spc="0" normalizeH="0" baseline="0" noProof="0" dirty="0">
                          <a:ln>
                            <a:noFill/>
                          </a:ln>
                          <a:solidFill>
                            <a:prstClr val="white"/>
                          </a:solidFill>
                          <a:effectLst/>
                          <a:uLnTx/>
                          <a:uFillTx/>
                          <a:latin typeface="Calibri" charset="0"/>
                          <a:ea typeface="ＭＳ Ｐゴシック" charset="0"/>
                        </a:rPr>
                        <m:t>ũ</m:t>
                      </m:r>
                      <m:r>
                        <a:rPr kumimoji="0" lang="en-US" altLang="zh-CN" sz="4400" b="0" i="1" u="none" strike="noStrike" kern="1200" cap="none" spc="0" normalizeH="0" baseline="0" noProof="0" smtClean="0">
                          <a:ln>
                            <a:noFill/>
                          </a:ln>
                          <a:solidFill>
                            <a:prstClr val="white"/>
                          </a:solidFill>
                          <a:effectLst/>
                          <a:uLnTx/>
                          <a:uFillTx/>
                          <a:latin typeface="Cambria Math" charset="0"/>
                        </a:rPr>
                        <m:t>)</m:t>
                      </m:r>
                    </m:oMath>
                  </m:oMathPara>
                </a14:m>
                <a:endParaRPr kumimoji="0" lang="en-US" altLang="zh-CN" sz="44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704167" y="3079259"/>
                <a:ext cx="1735692" cy="769441"/>
              </a:xfrm>
              <a:prstGeom prst="rect">
                <a:avLst/>
              </a:prstGeom>
              <a:blipFill rotWithShape="0">
                <a:blip r:embed="rId4"/>
                <a:stretch>
                  <a:fillRect/>
                </a:stretch>
              </a:blipFill>
            </p:spPr>
            <p:txBody>
              <a:bodyPr/>
              <a:lstStyle/>
              <a:p>
                <a:r>
                  <a:rPr lang="en-US">
                    <a:noFill/>
                  </a:rPr>
                  <a:t> </a:t>
                </a:r>
              </a:p>
            </p:txBody>
          </p:sp>
        </mc:Fallback>
      </mc:AlternateContent>
      <p:sp>
        <p:nvSpPr>
          <p:cNvPr id="37" name="TextBox 36"/>
          <p:cNvSpPr txBox="1"/>
          <p:nvPr/>
        </p:nvSpPr>
        <p:spPr>
          <a:xfrm>
            <a:off x="1328798" y="3250773"/>
            <a:ext cx="3319473"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Language features</a:t>
            </a:r>
          </a:p>
        </p:txBody>
      </p:sp>
      <p:sp>
        <p:nvSpPr>
          <p:cNvPr id="42" name="Rectangle 41"/>
          <p:cNvSpPr/>
          <p:nvPr/>
        </p:nvSpPr>
        <p:spPr>
          <a:xfrm>
            <a:off x="4648271" y="2216761"/>
            <a:ext cx="224773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Learned mapper</a:t>
            </a:r>
          </a:p>
        </p:txBody>
      </p:sp>
      <p:sp>
        <p:nvSpPr>
          <p:cNvPr id="30" name="Document 29"/>
          <p:cNvSpPr/>
          <p:nvPr/>
        </p:nvSpPr>
        <p:spPr>
          <a:xfrm>
            <a:off x="4270178" y="1170981"/>
            <a:ext cx="444390" cy="584775"/>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ndara"/>
                <a:ea typeface="+mn-ea"/>
                <a:cs typeface="+mn-cs"/>
              </a:rPr>
              <a:t>ũ</a:t>
            </a: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p:txBody>
      </p:sp>
      <p:sp>
        <p:nvSpPr>
          <p:cNvPr id="47" name="TextBox 46"/>
          <p:cNvSpPr txBox="1"/>
          <p:nvPr/>
        </p:nvSpPr>
        <p:spPr>
          <a:xfrm>
            <a:off x="731520" y="1151502"/>
            <a:ext cx="3422316"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Calibri" charset="0"/>
                <a:ea typeface="ＭＳ Ｐゴシック" charset="0"/>
              </a:rPr>
              <a:t>Corpus </a:t>
            </a:r>
            <a:r>
              <a:rPr kumimoji="0" lang="en-US" altLang="zh-CN" sz="3200" b="0" i="0" u="none" strike="noStrike" kern="1200" cap="none" spc="0" normalizeH="0" baseline="0" noProof="0">
                <a:ln>
                  <a:noFill/>
                </a:ln>
                <a:solidFill>
                  <a:prstClr val="white"/>
                </a:solidFill>
                <a:effectLst/>
                <a:uLnTx/>
                <a:uFillTx/>
                <a:latin typeface="Calibri" charset="0"/>
                <a:ea typeface="ＭＳ Ｐゴシック" charset="0"/>
              </a:rPr>
              <a:t>of POS-tags</a:t>
            </a:r>
            <a:endParaRPr kumimoji="0" lang="en-US" sz="32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nvGrpSpPr>
          <p:cNvPr id="29" name="Group 28"/>
          <p:cNvGrpSpPr/>
          <p:nvPr/>
        </p:nvGrpSpPr>
        <p:grpSpPr>
          <a:xfrm>
            <a:off x="5794005" y="1202034"/>
            <a:ext cx="3018640" cy="777116"/>
            <a:chOff x="5794005" y="1202034"/>
            <a:chExt cx="3018640" cy="777116"/>
          </a:xfrm>
        </p:grpSpPr>
        <p:sp>
          <p:nvSpPr>
            <p:cNvPr id="43" name="TextBox 42"/>
            <p:cNvSpPr txBox="1"/>
            <p:nvPr/>
          </p:nvSpPr>
          <p:spPr>
            <a:xfrm>
              <a:off x="5794005" y="1202034"/>
              <a:ext cx="3018640" cy="400110"/>
            </a:xfrm>
            <a:prstGeom prst="rect">
              <a:avLst/>
            </a:prstGeom>
            <a:solidFill>
              <a:schemeClr val="lt1">
                <a:alpha val="37000"/>
              </a:schemeClr>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mn-ea"/>
                  <a:cs typeface="Candara"/>
                </a:rPr>
                <a:t>Galactic Dependencies</a:t>
              </a:r>
              <a:endParaRPr kumimoji="0" lang="en-US" sz="2000" b="0" i="0" u="none" strike="noStrike" kern="1200" cap="none" spc="0" normalizeH="0" baseline="0" noProof="0" dirty="0">
                <a:ln>
                  <a:noFill/>
                </a:ln>
                <a:solidFill>
                  <a:prstClr val="white"/>
                </a:solidFill>
                <a:effectLst/>
                <a:uLnTx/>
                <a:uFillTx/>
                <a:latin typeface="Candara"/>
                <a:ea typeface="+mn-ea"/>
                <a:cs typeface="+mn-cs"/>
              </a:endParaRPr>
            </a:p>
          </p:txBody>
        </p:sp>
        <p:sp>
          <p:nvSpPr>
            <p:cNvPr id="44" name="Right Arrow 43"/>
            <p:cNvSpPr/>
            <p:nvPr/>
          </p:nvSpPr>
          <p:spPr>
            <a:xfrm rot="6845428">
              <a:off x="6995299" y="1753245"/>
              <a:ext cx="304522" cy="14728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Tree>
    <p:extLst>
      <p:ext uri="{BB962C8B-B14F-4D97-AF65-F5344CB8AC3E}">
        <p14:creationId xmlns:p14="http://schemas.microsoft.com/office/powerpoint/2010/main" val="19839456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1238863" y="1995948"/>
            <a:ext cx="6617109" cy="4360402"/>
          </a:xfrm>
          <a:prstGeom prst="roundRect">
            <a:avLst/>
          </a:prstGeom>
          <a:solidFill>
            <a:schemeClr val="accent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normAutofit/>
          </a:bodyPr>
          <a:lstStyle/>
          <a:p>
            <a:r>
              <a:rPr lang="en-US" dirty="0">
                <a:cs typeface="Candara"/>
              </a:rPr>
              <a:t>Prediction of Syntactic Typology</a:t>
            </a:r>
            <a:endParaRPr lang="en-US" dirty="0">
              <a:solidFill>
                <a:srgbClr val="FFFF00"/>
              </a:solidFill>
            </a:endParaRPr>
          </a:p>
        </p:txBody>
      </p:sp>
      <p:sp>
        <p:nvSpPr>
          <p:cNvPr id="4" name="Slide Number Placeholder 3"/>
          <p:cNvSpPr>
            <a:spLocks noGrp="1"/>
          </p:cNvSpPr>
          <p:nvPr>
            <p:ph type="sldNum" sz="quarter" idx="12"/>
          </p:nvPr>
        </p:nvSpPr>
        <p:spPr>
          <a:effectLst/>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16" name="Picture 1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8671"/>
            <a:ext cx="2769885" cy="477903"/>
          </a:xfrm>
          <a:prstGeom prst="rect">
            <a:avLst/>
          </a:prstGeom>
        </p:spPr>
      </p:pic>
      <p:grpSp>
        <p:nvGrpSpPr>
          <p:cNvPr id="18" name="Group 17"/>
          <p:cNvGrpSpPr/>
          <p:nvPr/>
        </p:nvGrpSpPr>
        <p:grpSpPr>
          <a:xfrm>
            <a:off x="3752132" y="3127120"/>
            <a:ext cx="1576181" cy="767232"/>
            <a:chOff x="7050088" y="2226784"/>
            <a:chExt cx="1576181" cy="767232"/>
          </a:xfrm>
        </p:grpSpPr>
        <p:grpSp>
          <p:nvGrpSpPr>
            <p:cNvPr id="20" name="Group 19"/>
            <p:cNvGrpSpPr>
              <a:grpSpLocks/>
            </p:cNvGrpSpPr>
            <p:nvPr/>
          </p:nvGrpSpPr>
          <p:grpSpPr bwMode="auto">
            <a:xfrm>
              <a:off x="7050088" y="2226784"/>
              <a:ext cx="1558925" cy="767232"/>
              <a:chOff x="712" y="2706"/>
              <a:chExt cx="982" cy="469"/>
            </a:xfrm>
          </p:grpSpPr>
          <p:sp>
            <p:nvSpPr>
              <p:cNvPr id="22" name="Text Box 7"/>
              <p:cNvSpPr txBox="1">
                <a:spLocks noChangeArrowheads="1"/>
              </p:cNvSpPr>
              <p:nvPr/>
            </p:nvSpPr>
            <p:spPr bwMode="auto">
              <a:xfrm>
                <a:off x="712" y="2708"/>
                <a:ext cx="716"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S →</a:t>
                </a:r>
                <a:r>
                  <a:rPr kumimoji="0" lang="en-US" sz="10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 </a:t>
                </a: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NP VP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VP → VP PP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altLang="zh-CN" sz="1400" b="0" i="0" u="none" strike="noStrike" kern="1200" cap="none" spc="0" normalizeH="0" baseline="0" noProof="0" dirty="0">
                    <a:ln>
                      <a:noFill/>
                    </a:ln>
                    <a:solidFill>
                      <a:prstClr val="white"/>
                    </a:solidFill>
                    <a:effectLst/>
                    <a:uLnTx/>
                    <a:uFillTx/>
                    <a:latin typeface="Times New Roman" charset="0"/>
                    <a:ea typeface="ＭＳ Ｐゴシック" charset="0"/>
                  </a:rPr>
                  <a:t>…</a:t>
                </a:r>
                <a:endPar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endParaRPr>
              </a:p>
            </p:txBody>
          </p:sp>
          <p:sp>
            <p:nvSpPr>
              <p:cNvPr id="23" name="Text Box 8"/>
              <p:cNvSpPr txBox="1">
                <a:spLocks noChangeArrowheads="1"/>
              </p:cNvSpPr>
              <p:nvPr/>
            </p:nvSpPr>
            <p:spPr bwMode="auto">
              <a:xfrm>
                <a:off x="1438" y="2706"/>
                <a:ext cx="256" cy="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0.2</a:t>
                </a:r>
              </a:p>
            </p:txBody>
          </p:sp>
        </p:grpSp>
        <p:sp>
          <p:nvSpPr>
            <p:cNvPr id="21" name="Rectangle 20"/>
            <p:cNvSpPr/>
            <p:nvPr/>
          </p:nvSpPr>
          <p:spPr>
            <a:xfrm>
              <a:off x="7050088" y="2226784"/>
              <a:ext cx="1576181" cy="7365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39" name="Right Arrow 38"/>
          <p:cNvSpPr/>
          <p:nvPr/>
        </p:nvSpPr>
        <p:spPr>
          <a:xfrm rot="5400000">
            <a:off x="3915050" y="2316151"/>
            <a:ext cx="1161068" cy="21182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mc:AlternateContent xmlns:mc="http://schemas.openxmlformats.org/markup-compatibility/2006" xmlns:a14="http://schemas.microsoft.com/office/drawing/2010/main">
        <mc:Choice Requires="a14">
          <p:sp>
            <p:nvSpPr>
              <p:cNvPr id="28" name="TextBox 27"/>
              <p:cNvSpPr txBox="1"/>
              <p:nvPr/>
            </p:nvSpPr>
            <p:spPr>
              <a:xfrm>
                <a:off x="3704167" y="3079259"/>
                <a:ext cx="1735692"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4400" b="0" i="1" u="none" strike="noStrike" kern="1200" cap="none" spc="0" normalizeH="0" baseline="0" noProof="0" smtClean="0">
                              <a:ln>
                                <a:noFill/>
                              </a:ln>
                              <a:solidFill>
                                <a:prstClr val="white"/>
                              </a:solidFill>
                              <a:effectLst/>
                              <a:uLnTx/>
                              <a:uFillTx/>
                              <a:latin typeface="Cambria Math" panose="02040503050406030204" pitchFamily="18" charset="0"/>
                            </a:rPr>
                          </m:ctrlPr>
                        </m:sSubPr>
                        <m:e>
                          <m:r>
                            <m:rPr>
                              <m:sty m:val="p"/>
                            </m:rPr>
                            <a:rPr kumimoji="0" lang="en-US" altLang="zh-CN" sz="4400" b="0" i="0" u="none" strike="noStrike" kern="1200" cap="none" spc="0" normalizeH="0" baseline="0" noProof="0" smtClean="0">
                              <a:ln>
                                <a:noFill/>
                              </a:ln>
                              <a:solidFill>
                                <a:prstClr val="white"/>
                              </a:solidFill>
                              <a:effectLst/>
                              <a:uLnTx/>
                              <a:uFillTx/>
                              <a:latin typeface="Cambria Math" charset="0"/>
                            </a:rPr>
                            <m:t>T</m:t>
                          </m:r>
                        </m:e>
                        <m:sub>
                          <m:r>
                            <m:rPr>
                              <m:sty m:val="p"/>
                            </m:rPr>
                            <a:rPr kumimoji="0" lang="en-US" altLang="zh-CN" sz="4400" b="0" i="0"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θ</m:t>
                          </m:r>
                        </m:sub>
                      </m:sSub>
                      <m:r>
                        <a:rPr kumimoji="0" lang="en-US" altLang="zh-CN" sz="4400" b="0" i="1" u="none" strike="noStrike" kern="1200" cap="none" spc="0" normalizeH="0" baseline="0" noProof="0" smtClean="0">
                          <a:ln>
                            <a:noFill/>
                          </a:ln>
                          <a:solidFill>
                            <a:prstClr val="white"/>
                          </a:solidFill>
                          <a:effectLst/>
                          <a:uLnTx/>
                          <a:uFillTx/>
                          <a:latin typeface="Cambria Math" charset="0"/>
                        </a:rPr>
                        <m:t>(</m:t>
                      </m:r>
                      <m:r>
                        <m:rPr>
                          <m:nor/>
                        </m:rPr>
                        <a:rPr kumimoji="0" lang="en-US" sz="4400" b="0" i="0" u="none" strike="noStrike" kern="1200" cap="none" spc="0" normalizeH="0" baseline="0" noProof="0" dirty="0">
                          <a:ln>
                            <a:noFill/>
                          </a:ln>
                          <a:solidFill>
                            <a:prstClr val="white"/>
                          </a:solidFill>
                          <a:effectLst/>
                          <a:uLnTx/>
                          <a:uFillTx/>
                          <a:latin typeface="Calibri" charset="0"/>
                          <a:ea typeface="ＭＳ Ｐゴシック" charset="0"/>
                        </a:rPr>
                        <m:t>ũ</m:t>
                      </m:r>
                      <m:r>
                        <a:rPr kumimoji="0" lang="en-US" altLang="zh-CN" sz="4400" b="0" i="1" u="none" strike="noStrike" kern="1200" cap="none" spc="0" normalizeH="0" baseline="0" noProof="0" smtClean="0">
                          <a:ln>
                            <a:noFill/>
                          </a:ln>
                          <a:solidFill>
                            <a:prstClr val="white"/>
                          </a:solidFill>
                          <a:effectLst/>
                          <a:uLnTx/>
                          <a:uFillTx/>
                          <a:latin typeface="Cambria Math" charset="0"/>
                        </a:rPr>
                        <m:t>)</m:t>
                      </m:r>
                    </m:oMath>
                  </m:oMathPara>
                </a14:m>
                <a:endParaRPr kumimoji="0" lang="en-US" altLang="zh-CN" sz="44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704167" y="3079259"/>
                <a:ext cx="1735692" cy="769441"/>
              </a:xfrm>
              <a:prstGeom prst="rect">
                <a:avLst/>
              </a:prstGeom>
              <a:blipFill rotWithShape="0">
                <a:blip r:embed="rId4"/>
                <a:stretch>
                  <a:fillRect/>
                </a:stretch>
              </a:blipFill>
            </p:spPr>
            <p:txBody>
              <a:bodyPr/>
              <a:lstStyle/>
              <a:p>
                <a:r>
                  <a:rPr lang="en-US">
                    <a:noFill/>
                  </a:rPr>
                  <a:t> </a:t>
                </a:r>
              </a:p>
            </p:txBody>
          </p:sp>
        </mc:Fallback>
      </mc:AlternateContent>
      <p:sp>
        <p:nvSpPr>
          <p:cNvPr id="37" name="TextBox 36"/>
          <p:cNvSpPr txBox="1"/>
          <p:nvPr/>
        </p:nvSpPr>
        <p:spPr>
          <a:xfrm>
            <a:off x="1328798" y="3250773"/>
            <a:ext cx="3319473"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Language features</a:t>
            </a:r>
          </a:p>
        </p:txBody>
      </p:sp>
      <p:sp>
        <p:nvSpPr>
          <p:cNvPr id="42" name="Rectangle 41"/>
          <p:cNvSpPr/>
          <p:nvPr/>
        </p:nvSpPr>
        <p:spPr>
          <a:xfrm>
            <a:off x="4648271" y="2216761"/>
            <a:ext cx="224773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Learned mapper</a:t>
            </a:r>
          </a:p>
        </p:txBody>
      </p:sp>
      <p:sp>
        <p:nvSpPr>
          <p:cNvPr id="30" name="Document 29"/>
          <p:cNvSpPr/>
          <p:nvPr/>
        </p:nvSpPr>
        <p:spPr>
          <a:xfrm>
            <a:off x="4270178" y="1170981"/>
            <a:ext cx="444390" cy="584775"/>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ndara"/>
                <a:ea typeface="+mn-ea"/>
                <a:cs typeface="+mn-cs"/>
              </a:rPr>
              <a:t>ũ</a:t>
            </a: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p:txBody>
      </p:sp>
      <p:sp>
        <p:nvSpPr>
          <p:cNvPr id="47" name="TextBox 46"/>
          <p:cNvSpPr txBox="1"/>
          <p:nvPr/>
        </p:nvSpPr>
        <p:spPr>
          <a:xfrm>
            <a:off x="731520" y="1151502"/>
            <a:ext cx="3422316"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Calibri" charset="0"/>
                <a:ea typeface="ＭＳ Ｐゴシック" charset="0"/>
              </a:rPr>
              <a:t>Corpus </a:t>
            </a:r>
            <a:r>
              <a:rPr kumimoji="0" lang="en-US" altLang="zh-CN" sz="3200" b="0" i="0" u="none" strike="noStrike" kern="1200" cap="none" spc="0" normalizeH="0" baseline="0" noProof="0">
                <a:ln>
                  <a:noFill/>
                </a:ln>
                <a:solidFill>
                  <a:prstClr val="white"/>
                </a:solidFill>
                <a:effectLst/>
                <a:uLnTx/>
                <a:uFillTx/>
                <a:latin typeface="Calibri" charset="0"/>
                <a:ea typeface="ＭＳ Ｐゴシック" charset="0"/>
              </a:rPr>
              <a:t>of POS-tags</a:t>
            </a:r>
            <a:endParaRPr kumimoji="0" lang="en-US" sz="32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nvGrpSpPr>
          <p:cNvPr id="29" name="Group 28"/>
          <p:cNvGrpSpPr/>
          <p:nvPr/>
        </p:nvGrpSpPr>
        <p:grpSpPr>
          <a:xfrm>
            <a:off x="5794005" y="1202034"/>
            <a:ext cx="3018640" cy="777116"/>
            <a:chOff x="5794005" y="1202034"/>
            <a:chExt cx="3018640" cy="777116"/>
          </a:xfrm>
        </p:grpSpPr>
        <p:sp>
          <p:nvSpPr>
            <p:cNvPr id="43" name="TextBox 42"/>
            <p:cNvSpPr txBox="1"/>
            <p:nvPr/>
          </p:nvSpPr>
          <p:spPr>
            <a:xfrm>
              <a:off x="5794005" y="1202034"/>
              <a:ext cx="3018640" cy="400110"/>
            </a:xfrm>
            <a:prstGeom prst="rect">
              <a:avLst/>
            </a:prstGeom>
            <a:solidFill>
              <a:schemeClr val="lt1">
                <a:alpha val="37000"/>
              </a:schemeClr>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mn-ea"/>
                  <a:cs typeface="Candara"/>
                </a:rPr>
                <a:t>Galactic Dependencies</a:t>
              </a:r>
              <a:endParaRPr kumimoji="0" lang="en-US" sz="2000" b="0" i="0" u="none" strike="noStrike" kern="1200" cap="none" spc="0" normalizeH="0" baseline="0" noProof="0" dirty="0">
                <a:ln>
                  <a:noFill/>
                </a:ln>
                <a:solidFill>
                  <a:prstClr val="white"/>
                </a:solidFill>
                <a:effectLst/>
                <a:uLnTx/>
                <a:uFillTx/>
                <a:latin typeface="Candara"/>
                <a:ea typeface="+mn-ea"/>
                <a:cs typeface="+mn-cs"/>
              </a:endParaRPr>
            </a:p>
          </p:txBody>
        </p:sp>
        <p:sp>
          <p:nvSpPr>
            <p:cNvPr id="44" name="Right Arrow 43"/>
            <p:cNvSpPr/>
            <p:nvPr/>
          </p:nvSpPr>
          <p:spPr>
            <a:xfrm rot="6845428">
              <a:off x="6995299" y="1753245"/>
              <a:ext cx="304522" cy="14728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24" name="Group 23"/>
          <p:cNvGrpSpPr/>
          <p:nvPr/>
        </p:nvGrpSpPr>
        <p:grpSpPr>
          <a:xfrm>
            <a:off x="4352269" y="3909418"/>
            <a:ext cx="2835633" cy="951535"/>
            <a:chOff x="4352269" y="3909418"/>
            <a:chExt cx="2835633" cy="951535"/>
          </a:xfrm>
        </p:grpSpPr>
        <p:sp>
          <p:nvSpPr>
            <p:cNvPr id="25" name="TextBox 24"/>
            <p:cNvSpPr txBox="1"/>
            <p:nvPr/>
          </p:nvSpPr>
          <p:spPr>
            <a:xfrm>
              <a:off x="5382215" y="4029956"/>
              <a:ext cx="1805687" cy="83099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libri" charset="0"/>
                  <a:ea typeface="ＭＳ Ｐゴシック" charset="0"/>
                </a:rPr>
                <a:t>Trained with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29B95"/>
                  </a:solidFill>
                  <a:effectLst/>
                  <a:uLnTx/>
                  <a:uFillTx/>
                  <a:latin typeface="Calibri" charset="0"/>
                  <a:ea typeface="ＭＳ Ｐゴシック" charset="0"/>
                </a:rPr>
                <a:t>supervision!</a:t>
              </a:r>
            </a:p>
          </p:txBody>
        </p:sp>
        <p:sp>
          <p:nvSpPr>
            <p:cNvPr id="26" name="Right Arrow 25"/>
            <p:cNvSpPr/>
            <p:nvPr/>
          </p:nvSpPr>
          <p:spPr>
            <a:xfrm rot="12573568" flipV="1">
              <a:off x="4352269" y="3909418"/>
              <a:ext cx="1071817" cy="175457"/>
            </a:xfrm>
            <a:prstGeom prst="rightArrow">
              <a:avLst/>
            </a:prstGeom>
            <a:solidFill>
              <a:srgbClr val="F2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Tree>
    <p:extLst>
      <p:ext uri="{BB962C8B-B14F-4D97-AF65-F5344CB8AC3E}">
        <p14:creationId xmlns:p14="http://schemas.microsoft.com/office/powerpoint/2010/main" val="13802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Supervised Training</a:t>
            </a:r>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sp>
        <p:nvSpPr>
          <p:cNvPr id="98" name="Up Arrow 97"/>
          <p:cNvSpPr/>
          <p:nvPr/>
        </p:nvSpPr>
        <p:spPr>
          <a:xfrm rot="7624872">
            <a:off x="3352790" y="1565889"/>
            <a:ext cx="198762" cy="759686"/>
          </a:xfrm>
          <a:prstGeom prst="upArrow">
            <a:avLst>
              <a:gd name="adj1" fmla="val 2933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ndara"/>
              <a:ea typeface="+mn-ea"/>
              <a:cs typeface="+mn-cs"/>
            </a:endParaRPr>
          </a:p>
        </p:txBody>
      </p:sp>
      <p:grpSp>
        <p:nvGrpSpPr>
          <p:cNvPr id="128" name="Group 127"/>
          <p:cNvGrpSpPr/>
          <p:nvPr/>
        </p:nvGrpSpPr>
        <p:grpSpPr>
          <a:xfrm>
            <a:off x="469816" y="1198710"/>
            <a:ext cx="8843170" cy="5077906"/>
            <a:chOff x="469816" y="1198710"/>
            <a:chExt cx="8843170" cy="5077906"/>
          </a:xfrm>
        </p:grpSpPr>
        <p:sp>
          <p:nvSpPr>
            <p:cNvPr id="42" name="TextBox 41"/>
            <p:cNvSpPr txBox="1"/>
            <p:nvPr/>
          </p:nvSpPr>
          <p:spPr>
            <a:xfrm>
              <a:off x="1179487" y="4566892"/>
              <a:ext cx="288862"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p:txBody>
        </p:sp>
        <p:sp>
          <p:nvSpPr>
            <p:cNvPr id="43" name="TextBox 42"/>
            <p:cNvSpPr txBox="1"/>
            <p:nvPr/>
          </p:nvSpPr>
          <p:spPr>
            <a:xfrm>
              <a:off x="4855606" y="4706956"/>
              <a:ext cx="288862"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a:t>
              </a:r>
            </a:p>
          </p:txBody>
        </p:sp>
        <p:sp>
          <p:nvSpPr>
            <p:cNvPr id="100" name="TextBox 99"/>
            <p:cNvSpPr txBox="1"/>
            <p:nvPr/>
          </p:nvSpPr>
          <p:spPr>
            <a:xfrm>
              <a:off x="2855769" y="1908979"/>
              <a:ext cx="5605381"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           </a:t>
              </a:r>
              <a:r>
                <a:rPr kumimoji="0" lang="en-US" sz="3200" b="0" i="0" u="none" strike="noStrike" kern="1200" cap="none" spc="0" normalizeH="0" baseline="0" noProof="0" dirty="0" err="1">
                  <a:ln>
                    <a:noFill/>
                  </a:ln>
                  <a:solidFill>
                    <a:prstClr val="white"/>
                  </a:solidFill>
                  <a:effectLst/>
                  <a:uLnTx/>
                  <a:uFillTx/>
                  <a:latin typeface="Calibri" charset="0"/>
                  <a:ea typeface="ＭＳ Ｐゴシック" charset="0"/>
                </a:rPr>
                <a:t>ũ</a:t>
              </a: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                    True Typology</a:t>
              </a:r>
            </a:p>
          </p:txBody>
        </p:sp>
        <p:sp>
          <p:nvSpPr>
            <p:cNvPr id="97" name="TextBox 96"/>
            <p:cNvSpPr txBox="1"/>
            <p:nvPr/>
          </p:nvSpPr>
          <p:spPr>
            <a:xfrm>
              <a:off x="2094449" y="1198710"/>
              <a:ext cx="2103333"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POS-corpus</a:t>
              </a:r>
            </a:p>
          </p:txBody>
        </p:sp>
        <p:grpSp>
          <p:nvGrpSpPr>
            <p:cNvPr id="126" name="Group 125"/>
            <p:cNvGrpSpPr/>
            <p:nvPr/>
          </p:nvGrpSpPr>
          <p:grpSpPr>
            <a:xfrm>
              <a:off x="469816" y="2244511"/>
              <a:ext cx="8822682" cy="1569660"/>
              <a:chOff x="469816" y="2244511"/>
              <a:chExt cx="8822682" cy="1569660"/>
            </a:xfrm>
          </p:grpSpPr>
          <p:sp>
            <p:nvSpPr>
              <p:cNvPr id="115" name="TextBox 114"/>
              <p:cNvSpPr txBox="1"/>
              <p:nvPr/>
            </p:nvSpPr>
            <p:spPr>
              <a:xfrm>
                <a:off x="2753528" y="2244511"/>
                <a:ext cx="6538970"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alibri" charset="0"/>
                    <a:ea typeface="ＭＳ Ｐゴシック" charset="0"/>
                  </a:rPr>
                  <a:t>(       ,            )</a:t>
                </a:r>
              </a:p>
            </p:txBody>
          </p:sp>
          <p:sp>
            <p:nvSpPr>
              <p:cNvPr id="116" name="Document 115"/>
              <p:cNvSpPr/>
              <p:nvPr/>
            </p:nvSpPr>
            <p:spPr>
              <a:xfrm>
                <a:off x="3328978" y="2676293"/>
                <a:ext cx="1506308" cy="893484"/>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PRON </a:t>
                </a:r>
                <a:r>
                  <a:rPr kumimoji="0" lang="en-US" sz="1200" b="0" i="0" u="none" strike="noStrike" kern="1200" cap="none" spc="0" normalizeH="0" baseline="0" noProof="0" dirty="0">
                    <a:ln>
                      <a:noFill/>
                    </a:ln>
                    <a:solidFill>
                      <a:prstClr val="white"/>
                    </a:solidFill>
                    <a:effectLst/>
                    <a:uLnTx/>
                    <a:uFillTx/>
                    <a:latin typeface="Candara"/>
                    <a:ea typeface="+mn-ea"/>
                    <a:cs typeface="+mn-cs"/>
                  </a:rPr>
                  <a:t>AUX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VERB PROPN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sp>
            <p:nvSpPr>
              <p:cNvPr id="90" name="TextBox 89"/>
              <p:cNvSpPr txBox="1"/>
              <p:nvPr/>
            </p:nvSpPr>
            <p:spPr>
              <a:xfrm>
                <a:off x="469816" y="2731307"/>
                <a:ext cx="2122361" cy="59606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Language 1</a:t>
                </a:r>
              </a:p>
            </p:txBody>
          </p:sp>
        </p:grpSp>
        <p:grpSp>
          <p:nvGrpSpPr>
            <p:cNvPr id="127" name="Group 126"/>
            <p:cNvGrpSpPr/>
            <p:nvPr/>
          </p:nvGrpSpPr>
          <p:grpSpPr>
            <a:xfrm>
              <a:off x="469816" y="3387309"/>
              <a:ext cx="8843170" cy="1569660"/>
              <a:chOff x="469816" y="3387309"/>
              <a:chExt cx="8843170" cy="1569660"/>
            </a:xfrm>
          </p:grpSpPr>
          <p:sp>
            <p:nvSpPr>
              <p:cNvPr id="104" name="TextBox 103"/>
              <p:cNvSpPr txBox="1"/>
              <p:nvPr/>
            </p:nvSpPr>
            <p:spPr>
              <a:xfrm>
                <a:off x="2774016" y="3387309"/>
                <a:ext cx="6538970"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alibri" charset="0"/>
                    <a:ea typeface="ＭＳ Ｐゴシック" charset="0"/>
                  </a:rPr>
                  <a:t>(       ,            )</a:t>
                </a:r>
              </a:p>
            </p:txBody>
          </p:sp>
          <p:sp>
            <p:nvSpPr>
              <p:cNvPr id="105" name="Document 104"/>
              <p:cNvSpPr/>
              <p:nvPr/>
            </p:nvSpPr>
            <p:spPr>
              <a:xfrm>
                <a:off x="3334364" y="3812283"/>
                <a:ext cx="1486533" cy="873131"/>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VERB NOUN</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NOUN DET</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NOUN ADJ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sp>
            <p:nvSpPr>
              <p:cNvPr id="91" name="TextBox 90"/>
              <p:cNvSpPr txBox="1"/>
              <p:nvPr/>
            </p:nvSpPr>
            <p:spPr>
              <a:xfrm>
                <a:off x="469816" y="3923273"/>
                <a:ext cx="2074542"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charset="0"/>
                    <a:ea typeface="ＭＳ Ｐゴシック" charset="0"/>
                  </a:rPr>
                  <a:t>Language 2</a:t>
                </a:r>
              </a:p>
            </p:txBody>
          </p:sp>
        </p:grpSp>
      </p:grpSp>
      <p:pic>
        <p:nvPicPr>
          <p:cNvPr id="3" name="Picture 2"/>
          <p:cNvPicPr>
            <a:picLocks noChangeAspect="1"/>
          </p:cNvPicPr>
          <p:nvPr/>
        </p:nvPicPr>
        <p:blipFill>
          <a:blip r:embed="rId3"/>
          <a:stretch>
            <a:fillRect/>
          </a:stretch>
        </p:blipFill>
        <p:spPr>
          <a:xfrm>
            <a:off x="5547983" y="2968796"/>
            <a:ext cx="3270164" cy="240327"/>
          </a:xfrm>
          <a:prstGeom prst="rect">
            <a:avLst/>
          </a:prstGeom>
        </p:spPr>
      </p:pic>
      <p:pic>
        <p:nvPicPr>
          <p:cNvPr id="5" name="Picture 4"/>
          <p:cNvPicPr>
            <a:picLocks noChangeAspect="1"/>
          </p:cNvPicPr>
          <p:nvPr/>
        </p:nvPicPr>
        <p:blipFill>
          <a:blip r:embed="rId4"/>
          <a:stretch>
            <a:fillRect/>
          </a:stretch>
        </p:blipFill>
        <p:spPr>
          <a:xfrm>
            <a:off x="5547983" y="4110510"/>
            <a:ext cx="3261588" cy="248911"/>
          </a:xfrm>
          <a:prstGeom prst="rect">
            <a:avLst/>
          </a:prstGeom>
        </p:spPr>
      </p:pic>
      <p:grpSp>
        <p:nvGrpSpPr>
          <p:cNvPr id="8" name="Group 7"/>
          <p:cNvGrpSpPr/>
          <p:nvPr/>
        </p:nvGrpSpPr>
        <p:grpSpPr>
          <a:xfrm>
            <a:off x="6052319" y="1264710"/>
            <a:ext cx="2561920" cy="783261"/>
            <a:chOff x="6052319" y="1264710"/>
            <a:chExt cx="2561920" cy="783261"/>
          </a:xfrm>
        </p:grpSpPr>
        <p:sp>
          <p:nvSpPr>
            <p:cNvPr id="28" name="TextBox 27"/>
            <p:cNvSpPr txBox="1"/>
            <p:nvPr/>
          </p:nvSpPr>
          <p:spPr>
            <a:xfrm>
              <a:off x="6052319" y="1264710"/>
              <a:ext cx="2561920"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Vector of length 57</a:t>
              </a:r>
            </a:p>
          </p:txBody>
        </p:sp>
        <p:sp>
          <p:nvSpPr>
            <p:cNvPr id="29" name="Up Arrow 28"/>
            <p:cNvSpPr/>
            <p:nvPr/>
          </p:nvSpPr>
          <p:spPr>
            <a:xfrm rot="12431546">
              <a:off x="7124609" y="1619256"/>
              <a:ext cx="197475" cy="428715"/>
            </a:xfrm>
            <a:prstGeom prst="upArrow">
              <a:avLst>
                <a:gd name="adj1" fmla="val 2933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ndara"/>
                <a:ea typeface="+mn-ea"/>
                <a:cs typeface="+mn-cs"/>
              </a:endParaRPr>
            </a:p>
          </p:txBody>
        </p:sp>
      </p:grpSp>
      <p:grpSp>
        <p:nvGrpSpPr>
          <p:cNvPr id="7" name="Group 6"/>
          <p:cNvGrpSpPr/>
          <p:nvPr/>
        </p:nvGrpSpPr>
        <p:grpSpPr>
          <a:xfrm>
            <a:off x="5204241" y="4670911"/>
            <a:ext cx="3666645" cy="1409142"/>
            <a:chOff x="5204241" y="4670911"/>
            <a:chExt cx="3666645" cy="1409142"/>
          </a:xfrm>
        </p:grpSpPr>
        <mc:AlternateContent xmlns:mc="http://schemas.openxmlformats.org/markup-compatibility/2006" xmlns:a14="http://schemas.microsoft.com/office/drawing/2010/main">
          <mc:Choice Requires="a14">
            <p:sp>
              <p:nvSpPr>
                <p:cNvPr id="30" name="TextBox 29"/>
                <p:cNvSpPr txBox="1"/>
                <p:nvPr/>
              </p:nvSpPr>
              <p:spPr>
                <a:xfrm>
                  <a:off x="5204241" y="5586263"/>
                  <a:ext cx="3666645" cy="49379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Directionality(</a:t>
                  </a:r>
                  <a14:m>
                    <m:oMath xmlns:m="http://schemas.openxmlformats.org/officeDocument/2006/math">
                      <m:r>
                        <a:rPr kumimoji="0" lang="en-US" sz="1800" b="0" i="1" u="none" strike="noStrike" kern="1200" cap="none" spc="0" normalizeH="0" baseline="0" noProof="0">
                          <a:ln>
                            <a:noFill/>
                          </a:ln>
                          <a:solidFill>
                            <a:prstClr val="white"/>
                          </a:solidFill>
                          <a:effectLst/>
                          <a:uLnTx/>
                          <a:uFillTx/>
                          <a:latin typeface="Cambria Math" charset="0"/>
                        </a:rPr>
                        <m:t>𝑟</m:t>
                      </m:r>
                    </m:oMath>
                  </a14:m>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 = </a:t>
                  </a:r>
                  <a14:m>
                    <m:oMath xmlns:m="http://schemas.openxmlformats.org/officeDocument/2006/math">
                      <m:f>
                        <m:fPr>
                          <m:ctrlPr>
                            <a:rPr kumimoji="0" lang="mr-IN" sz="1800" b="0" i="1" u="none" strike="noStrike" kern="1200" cap="none" spc="0" normalizeH="0" baseline="0" noProof="0" smtClean="0">
                              <a:ln>
                                <a:noFill/>
                              </a:ln>
                              <a:solidFill>
                                <a:prstClr val="white"/>
                              </a:solidFill>
                              <a:effectLst/>
                              <a:uLnTx/>
                              <a:uFillTx/>
                              <a:latin typeface="Cambria Math" panose="02040503050406030204" pitchFamily="18" charset="0"/>
                            </a:rPr>
                          </m:ctrlPr>
                        </m:fPr>
                        <m:num>
                          <m:r>
                            <a:rPr kumimoji="0" lang="en-US" sz="1800" b="0" i="1" u="none" strike="noStrike" kern="1200" cap="none" spc="0" normalizeH="0" baseline="0" noProof="0" smtClean="0">
                              <a:ln>
                                <a:noFill/>
                              </a:ln>
                              <a:solidFill>
                                <a:prstClr val="white"/>
                              </a:solidFill>
                              <a:effectLst/>
                              <a:uLnTx/>
                              <a:uFillTx/>
                              <a:latin typeface="Cambria Math" charset="0"/>
                            </a:rPr>
                            <m:t># </m:t>
                          </m:r>
                          <m:r>
                            <a:rPr kumimoji="0" lang="en-US" sz="1800" b="0" i="1" u="none" strike="noStrike" kern="1200" cap="none" spc="0" normalizeH="0" baseline="0" noProof="0" smtClean="0">
                              <a:ln>
                                <a:noFill/>
                              </a:ln>
                              <a:solidFill>
                                <a:prstClr val="white"/>
                              </a:solidFill>
                              <a:effectLst/>
                              <a:uLnTx/>
                              <a:uFillTx/>
                              <a:latin typeface="Cambria Math" charset="0"/>
                            </a:rPr>
                            <m:t>𝑟</m:t>
                          </m:r>
                          <m:r>
                            <a:rPr kumimoji="0" lang="en-US" sz="1800" b="0" i="1" u="none" strike="noStrike" kern="1200" cap="none" spc="0" normalizeH="0" baseline="0" noProof="0" smtClean="0">
                              <a:ln>
                                <a:noFill/>
                              </a:ln>
                              <a:solidFill>
                                <a:prstClr val="white"/>
                              </a:solidFill>
                              <a:effectLst/>
                              <a:uLnTx/>
                              <a:uFillTx/>
                              <a:latin typeface="Cambria Math" charset="0"/>
                            </a:rPr>
                            <m:t> </m:t>
                          </m:r>
                          <m:r>
                            <a:rPr kumimoji="0" lang="en-US" sz="1800" b="0" i="1" u="none" strike="noStrike" kern="1200" cap="none" spc="0" normalizeH="0" baseline="0" noProof="0" smtClean="0">
                              <a:ln>
                                <a:noFill/>
                              </a:ln>
                              <a:solidFill>
                                <a:prstClr val="white"/>
                              </a:solidFill>
                              <a:effectLst/>
                              <a:uLnTx/>
                              <a:uFillTx/>
                              <a:latin typeface="Cambria Math" charset="0"/>
                            </a:rPr>
                            <m:t>𝑓𝑟𝑜𝑚</m:t>
                          </m:r>
                          <m:r>
                            <a:rPr kumimoji="0" lang="en-US" sz="1800" b="0" i="1" u="none" strike="noStrike" kern="1200" cap="none" spc="0" normalizeH="0" baseline="0" noProof="0" smtClean="0">
                              <a:ln>
                                <a:noFill/>
                              </a:ln>
                              <a:solidFill>
                                <a:prstClr val="white"/>
                              </a:solidFill>
                              <a:effectLst/>
                              <a:uLnTx/>
                              <a:uFillTx/>
                              <a:latin typeface="Cambria Math" charset="0"/>
                            </a:rPr>
                            <m:t> </m:t>
                          </m:r>
                          <m:r>
                            <a:rPr kumimoji="0" lang="en-US" sz="1800" b="0" i="1" u="none" strike="noStrike" kern="1200" cap="none" spc="0" normalizeH="0" baseline="0" noProof="0" smtClean="0">
                              <a:ln>
                                <a:noFill/>
                              </a:ln>
                              <a:solidFill>
                                <a:prstClr val="white"/>
                              </a:solidFill>
                              <a:effectLst/>
                              <a:uLnTx/>
                              <a:uFillTx/>
                              <a:latin typeface="Cambria Math" charset="0"/>
                            </a:rPr>
                            <m:t>𝑙𝑒𝑓𝑡</m:t>
                          </m:r>
                          <m:r>
                            <a:rPr kumimoji="0" lang="en-US" sz="1800" b="0" i="1" u="none" strike="noStrike" kern="1200" cap="none" spc="0" normalizeH="0" baseline="0" noProof="0" smtClean="0">
                              <a:ln>
                                <a:noFill/>
                              </a:ln>
                              <a:solidFill>
                                <a:prstClr val="white"/>
                              </a:solidFill>
                              <a:effectLst/>
                              <a:uLnTx/>
                              <a:uFillTx/>
                              <a:latin typeface="Cambria Math" charset="0"/>
                            </a:rPr>
                            <m:t> </m:t>
                          </m:r>
                          <m:r>
                            <a:rPr kumimoji="0" lang="en-US" sz="1800" b="0" i="1" u="none" strike="noStrike" kern="1200" cap="none" spc="0" normalizeH="0" baseline="0" noProof="0" smtClean="0">
                              <a:ln>
                                <a:noFill/>
                              </a:ln>
                              <a:solidFill>
                                <a:prstClr val="white"/>
                              </a:solidFill>
                              <a:effectLst/>
                              <a:uLnTx/>
                              <a:uFillTx/>
                              <a:latin typeface="Cambria Math" charset="0"/>
                            </a:rPr>
                            <m:t>𝑡𝑜</m:t>
                          </m:r>
                          <m:r>
                            <a:rPr kumimoji="0" lang="en-US" sz="1800" b="0" i="1" u="none" strike="noStrike" kern="1200" cap="none" spc="0" normalizeH="0" baseline="0" noProof="0" smtClean="0">
                              <a:ln>
                                <a:noFill/>
                              </a:ln>
                              <a:solidFill>
                                <a:prstClr val="white"/>
                              </a:solidFill>
                              <a:effectLst/>
                              <a:uLnTx/>
                              <a:uFillTx/>
                              <a:latin typeface="Cambria Math" charset="0"/>
                            </a:rPr>
                            <m:t> </m:t>
                          </m:r>
                          <m:r>
                            <a:rPr kumimoji="0" lang="en-US" sz="1800" b="0" i="1" u="none" strike="noStrike" kern="1200" cap="none" spc="0" normalizeH="0" baseline="0" noProof="0" smtClean="0">
                              <a:ln>
                                <a:noFill/>
                              </a:ln>
                              <a:solidFill>
                                <a:prstClr val="white"/>
                              </a:solidFill>
                              <a:effectLst/>
                              <a:uLnTx/>
                              <a:uFillTx/>
                              <a:latin typeface="Cambria Math" charset="0"/>
                            </a:rPr>
                            <m:t>𝑟𝑖𝑔h𝑡</m:t>
                          </m:r>
                        </m:num>
                        <m:den>
                          <m:r>
                            <a:rPr kumimoji="0" lang="en-US" sz="1800" b="0" i="1" u="none" strike="noStrike" kern="1200" cap="none" spc="0" normalizeH="0" baseline="0" noProof="0" smtClean="0">
                              <a:ln>
                                <a:noFill/>
                              </a:ln>
                              <a:solidFill>
                                <a:prstClr val="white"/>
                              </a:solidFill>
                              <a:effectLst/>
                              <a:uLnTx/>
                              <a:uFillTx/>
                              <a:latin typeface="Cambria Math" charset="0"/>
                            </a:rPr>
                            <m:t># </m:t>
                          </m:r>
                          <m:r>
                            <a:rPr kumimoji="0" lang="en-US" sz="1800" b="0" i="1" u="none" strike="noStrike" kern="1200" cap="none" spc="0" normalizeH="0" baseline="0" noProof="0" smtClean="0">
                              <a:ln>
                                <a:noFill/>
                              </a:ln>
                              <a:solidFill>
                                <a:prstClr val="white"/>
                              </a:solidFill>
                              <a:effectLst/>
                              <a:uLnTx/>
                              <a:uFillTx/>
                              <a:latin typeface="Cambria Math" charset="0"/>
                            </a:rPr>
                            <m:t>𝑟</m:t>
                          </m:r>
                        </m:den>
                      </m:f>
                    </m:oMath>
                  </a14:m>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5204241" y="5586263"/>
                  <a:ext cx="3666645" cy="493790"/>
                </a:xfrm>
                <a:prstGeom prst="rect">
                  <a:avLst/>
                </a:prstGeom>
                <a:blipFill rotWithShape="0">
                  <a:blip r:embed="rId6"/>
                  <a:stretch>
                    <a:fillRect l="-1498" t="-53086" b="-74074"/>
                  </a:stretch>
                </a:blipFill>
              </p:spPr>
              <p:txBody>
                <a:bodyPr/>
                <a:lstStyle/>
                <a:p>
                  <a:r>
                    <a:rPr lang="en-US">
                      <a:noFill/>
                    </a:rPr>
                    <a:t> </a:t>
                  </a:r>
                </a:p>
              </p:txBody>
            </p:sp>
          </mc:Fallback>
        </mc:AlternateContent>
        <p:sp>
          <p:nvSpPr>
            <p:cNvPr id="32" name="Up Arrow 31"/>
            <p:cNvSpPr/>
            <p:nvPr/>
          </p:nvSpPr>
          <p:spPr>
            <a:xfrm rot="10800000" flipV="1">
              <a:off x="6975243" y="4670911"/>
              <a:ext cx="268083" cy="746525"/>
            </a:xfrm>
            <a:prstGeom prst="upArrow">
              <a:avLst>
                <a:gd name="adj1" fmla="val 2933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ndara"/>
                <a:ea typeface="+mn-ea"/>
                <a:cs typeface="+mn-cs"/>
              </a:endParaRPr>
            </a:p>
          </p:txBody>
        </p:sp>
      </p:grpSp>
    </p:spTree>
    <p:extLst>
      <p:ext uri="{BB962C8B-B14F-4D97-AF65-F5344CB8AC3E}">
        <p14:creationId xmlns:p14="http://schemas.microsoft.com/office/powerpoint/2010/main" val="184453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F548-72E5-43C0-9872-8E310168F60B}"/>
              </a:ext>
            </a:extLst>
          </p:cNvPr>
          <p:cNvSpPr>
            <a:spLocks noGrp="1"/>
          </p:cNvSpPr>
          <p:nvPr>
            <p:ph type="title"/>
          </p:nvPr>
        </p:nvSpPr>
        <p:spPr>
          <a:xfrm>
            <a:off x="457200" y="277813"/>
            <a:ext cx="8686800" cy="1139825"/>
          </a:xfrm>
        </p:spPr>
        <p:txBody>
          <a:bodyPr/>
          <a:lstStyle/>
          <a:p>
            <a:r>
              <a:rPr lang="en-US" dirty="0"/>
              <a:t>How can we recover linguists’ structure?</a:t>
            </a:r>
          </a:p>
        </p:txBody>
      </p:sp>
      <p:sp>
        <p:nvSpPr>
          <p:cNvPr id="4" name="Slide Number Placeholder 3">
            <a:extLst>
              <a:ext uri="{FF2B5EF4-FFF2-40B4-BE49-F238E27FC236}">
                <a16:creationId xmlns:a16="http://schemas.microsoft.com/office/drawing/2014/main" id="{81525C57-CD23-4A1B-B880-2FA56BA37259}"/>
              </a:ext>
            </a:extLst>
          </p:cNvPr>
          <p:cNvSpPr>
            <a:spLocks noGrp="1"/>
          </p:cNvSpPr>
          <p:nvPr>
            <p:ph type="sldNum" sz="quarter" idx="11"/>
          </p:nvPr>
        </p:nvSpPr>
        <p:spPr>
          <a:xfrm>
            <a:off x="8001000" y="6094179"/>
            <a:ext cx="685800" cy="457200"/>
          </a:xfrm>
        </p:spPr>
        <p:txBody>
          <a:bodyPr/>
          <a:lstStyle/>
          <a:p>
            <a:fld id="{45E6479D-61A4-4A1E-8A5C-E0AD0600EC22}" type="slidenum">
              <a:rPr lang="en-US" altLang="en-US" smtClean="0">
                <a:solidFill>
                  <a:srgbClr val="000000"/>
                </a:solidFill>
              </a:rPr>
              <a:pPr/>
              <a:t>8</a:t>
            </a:fld>
            <a:endParaRPr lang="en-US" altLang="en-US">
              <a:solidFill>
                <a:srgbClr val="000000"/>
              </a:solidFill>
            </a:endParaRPr>
          </a:p>
        </p:txBody>
      </p:sp>
      <p:sp>
        <p:nvSpPr>
          <p:cNvPr id="5" name="Arrow: Left-Right 4">
            <a:extLst>
              <a:ext uri="{FF2B5EF4-FFF2-40B4-BE49-F238E27FC236}">
                <a16:creationId xmlns:a16="http://schemas.microsoft.com/office/drawing/2014/main" id="{F9A29E98-D2B4-42C3-A5B1-85DBDFA5C50B}"/>
              </a:ext>
            </a:extLst>
          </p:cNvPr>
          <p:cNvSpPr/>
          <p:nvPr/>
        </p:nvSpPr>
        <p:spPr>
          <a:xfrm>
            <a:off x="1600200" y="2669941"/>
            <a:ext cx="59436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FEF6D2-7650-42F2-A67B-310451AACE2E}"/>
              </a:ext>
            </a:extLst>
          </p:cNvPr>
          <p:cNvSpPr txBox="1"/>
          <p:nvPr/>
        </p:nvSpPr>
        <p:spPr>
          <a:xfrm>
            <a:off x="299762" y="1639634"/>
            <a:ext cx="2448491" cy="954107"/>
          </a:xfrm>
          <a:prstGeom prst="rect">
            <a:avLst/>
          </a:prstGeom>
          <a:noFill/>
        </p:spPr>
        <p:txBody>
          <a:bodyPr wrap="none" rtlCol="0">
            <a:spAutoFit/>
          </a:bodyPr>
          <a:lstStyle/>
          <a:p>
            <a:r>
              <a:rPr lang="en-US" sz="2800" dirty="0">
                <a:solidFill>
                  <a:schemeClr val="accent1">
                    <a:lumMod val="75000"/>
                  </a:schemeClr>
                </a:solidFill>
              </a:rPr>
              <a:t>Trust linguists’ </a:t>
            </a:r>
            <a:br>
              <a:rPr lang="en-US" sz="2800" dirty="0">
                <a:solidFill>
                  <a:schemeClr val="accent1">
                    <a:lumMod val="75000"/>
                  </a:schemeClr>
                </a:solidFill>
              </a:rPr>
            </a:br>
            <a:r>
              <a:rPr lang="en-US" sz="2800" dirty="0">
                <a:solidFill>
                  <a:schemeClr val="accent1">
                    <a:lumMod val="75000"/>
                  </a:schemeClr>
                </a:solidFill>
              </a:rPr>
              <a:t>theory</a:t>
            </a:r>
          </a:p>
        </p:txBody>
      </p:sp>
      <p:sp>
        <p:nvSpPr>
          <p:cNvPr id="7" name="TextBox 6">
            <a:extLst>
              <a:ext uri="{FF2B5EF4-FFF2-40B4-BE49-F238E27FC236}">
                <a16:creationId xmlns:a16="http://schemas.microsoft.com/office/drawing/2014/main" id="{7F647A16-D786-4AFF-905E-6671F4E00329}"/>
              </a:ext>
            </a:extLst>
          </p:cNvPr>
          <p:cNvSpPr txBox="1"/>
          <p:nvPr/>
        </p:nvSpPr>
        <p:spPr>
          <a:xfrm>
            <a:off x="6313454" y="1639634"/>
            <a:ext cx="2448491" cy="954107"/>
          </a:xfrm>
          <a:prstGeom prst="rect">
            <a:avLst/>
          </a:prstGeom>
          <a:noFill/>
        </p:spPr>
        <p:txBody>
          <a:bodyPr wrap="none" rtlCol="0">
            <a:spAutoFit/>
          </a:bodyPr>
          <a:lstStyle/>
          <a:p>
            <a:r>
              <a:rPr lang="en-US" sz="2800" dirty="0">
                <a:solidFill>
                  <a:schemeClr val="accent1">
                    <a:lumMod val="75000"/>
                  </a:schemeClr>
                </a:solidFill>
              </a:rPr>
              <a:t>Trust linguists’ </a:t>
            </a:r>
            <a:br>
              <a:rPr lang="en-US" sz="2800" dirty="0">
                <a:solidFill>
                  <a:schemeClr val="accent1">
                    <a:lumMod val="75000"/>
                  </a:schemeClr>
                </a:solidFill>
              </a:rPr>
            </a:br>
            <a:r>
              <a:rPr lang="en-US" sz="2800" dirty="0">
                <a:solidFill>
                  <a:schemeClr val="accent1">
                    <a:lumMod val="75000"/>
                  </a:schemeClr>
                </a:solidFill>
              </a:rPr>
              <a:t>annotations</a:t>
            </a:r>
          </a:p>
        </p:txBody>
      </p:sp>
      <p:sp>
        <p:nvSpPr>
          <p:cNvPr id="8" name="TextBox 7">
            <a:extLst>
              <a:ext uri="{FF2B5EF4-FFF2-40B4-BE49-F238E27FC236}">
                <a16:creationId xmlns:a16="http://schemas.microsoft.com/office/drawing/2014/main" id="{461D7CB9-13F3-4F23-84AC-F807546B7895}"/>
              </a:ext>
            </a:extLst>
          </p:cNvPr>
          <p:cNvSpPr txBox="1"/>
          <p:nvPr/>
        </p:nvSpPr>
        <p:spPr>
          <a:xfrm>
            <a:off x="-86477" y="4651141"/>
            <a:ext cx="3820277" cy="1902059"/>
          </a:xfrm>
          <a:prstGeom prst="rect">
            <a:avLst/>
          </a:prstGeom>
          <a:solidFill>
            <a:schemeClr val="bg1"/>
          </a:solidFill>
        </p:spPr>
        <p:txBody>
          <a:bodyPr wrap="none" rtlCol="0">
            <a:spAutoFit/>
          </a:bodyPr>
          <a:lstStyle/>
          <a:p>
            <a:r>
              <a:rPr lang="en-US" sz="2800" dirty="0">
                <a:solidFill>
                  <a:schemeClr val="accent1">
                    <a:lumMod val="75000"/>
                  </a:schemeClr>
                </a:solidFill>
              </a:rPr>
              <a:t>“Try to reason </a:t>
            </a:r>
            <a:br>
              <a:rPr lang="en-US" sz="2800" dirty="0">
                <a:solidFill>
                  <a:schemeClr val="accent1">
                    <a:lumMod val="75000"/>
                  </a:schemeClr>
                </a:solidFill>
              </a:rPr>
            </a:br>
            <a:r>
              <a:rPr lang="en-US" sz="2800" dirty="0">
                <a:solidFill>
                  <a:schemeClr val="accent1">
                    <a:lumMod val="75000"/>
                  </a:schemeClr>
                </a:solidFill>
              </a:rPr>
              <a:t>like a linguist”</a:t>
            </a:r>
          </a:p>
          <a:p>
            <a:r>
              <a:rPr lang="en-US" sz="2800" dirty="0">
                <a:solidFill>
                  <a:schemeClr val="accent1">
                    <a:lumMod val="75000"/>
                  </a:schemeClr>
                </a:solidFill>
              </a:rPr>
              <a:t>(can figure out</a:t>
            </a:r>
            <a:br>
              <a:rPr lang="en-US" sz="2800" dirty="0">
                <a:solidFill>
                  <a:schemeClr val="accent1">
                    <a:lumMod val="75000"/>
                  </a:schemeClr>
                </a:solidFill>
              </a:rPr>
            </a:br>
            <a:r>
              <a:rPr lang="en-US" sz="2800" dirty="0">
                <a:solidFill>
                  <a:schemeClr val="accent1">
                    <a:lumMod val="75000"/>
                  </a:schemeClr>
                </a:solidFill>
              </a:rPr>
              <a:t>strange new languages)</a:t>
            </a:r>
          </a:p>
        </p:txBody>
      </p:sp>
      <p:sp>
        <p:nvSpPr>
          <p:cNvPr id="11" name="Rectangle 10">
            <a:extLst>
              <a:ext uri="{FF2B5EF4-FFF2-40B4-BE49-F238E27FC236}">
                <a16:creationId xmlns:a16="http://schemas.microsoft.com/office/drawing/2014/main" id="{E99DAACB-584C-44FC-9B19-424AC524622B}"/>
              </a:ext>
            </a:extLst>
          </p:cNvPr>
          <p:cNvSpPr/>
          <p:nvPr/>
        </p:nvSpPr>
        <p:spPr>
          <a:xfrm>
            <a:off x="-68215" y="3431941"/>
            <a:ext cx="3573415" cy="1040285"/>
          </a:xfrm>
          <a:prstGeom prst="rect">
            <a:avLst/>
          </a:prstGeom>
        </p:spPr>
        <p:txBody>
          <a:bodyPr wrap="none">
            <a:spAutoFit/>
          </a:bodyPr>
          <a:lstStyle/>
          <a:p>
            <a:pPr lvl="0">
              <a:buClr>
                <a:srgbClr val="CC9900"/>
              </a:buClr>
            </a:pPr>
            <a:r>
              <a:rPr lang="en-US" sz="2800" kern="0" dirty="0">
                <a:solidFill>
                  <a:srgbClr val="000000"/>
                </a:solidFill>
              </a:rPr>
              <a:t>Generative modeling</a:t>
            </a:r>
          </a:p>
          <a:p>
            <a:pPr lvl="0">
              <a:buClr>
                <a:srgbClr val="CC9900"/>
              </a:buClr>
            </a:pPr>
            <a:r>
              <a:rPr lang="en-US" sz="2800" kern="0" dirty="0">
                <a:solidFill>
                  <a:srgbClr val="000000"/>
                </a:solidFill>
              </a:rPr>
              <a:t>p(</a:t>
            </a:r>
            <a:r>
              <a:rPr lang="el-GR" sz="2800" kern="0" dirty="0">
                <a:solidFill>
                  <a:srgbClr val="CC9900"/>
                </a:solidFill>
              </a:rPr>
              <a:t>θ</a:t>
            </a:r>
            <a:r>
              <a:rPr lang="en-US" sz="2800" kern="0" dirty="0">
                <a:solidFill>
                  <a:srgbClr val="000000"/>
                </a:solidFill>
              </a:rPr>
              <a:t>) p(</a:t>
            </a:r>
            <a:r>
              <a:rPr lang="en-US" sz="2800" kern="0" dirty="0">
                <a:solidFill>
                  <a:srgbClr val="0070C0"/>
                </a:solidFill>
              </a:rPr>
              <a:t>y </a:t>
            </a:r>
            <a:r>
              <a:rPr lang="en-US" sz="2800" kern="0" dirty="0">
                <a:solidFill>
                  <a:srgbClr val="000000"/>
                </a:solidFill>
              </a:rPr>
              <a:t>| </a:t>
            </a:r>
            <a:r>
              <a:rPr lang="el-GR" sz="2800" kern="0" dirty="0">
                <a:solidFill>
                  <a:srgbClr val="CC9900"/>
                </a:solidFill>
              </a:rPr>
              <a:t>θ</a:t>
            </a:r>
            <a:r>
              <a:rPr lang="en-US" sz="2800" kern="0" dirty="0">
                <a:solidFill>
                  <a:srgbClr val="000000"/>
                </a:solidFill>
              </a:rPr>
              <a:t>) p(</a:t>
            </a:r>
            <a:r>
              <a:rPr lang="en-US" sz="2800" kern="0" dirty="0">
                <a:solidFill>
                  <a:srgbClr val="FF0000"/>
                </a:solidFill>
              </a:rPr>
              <a:t>x</a:t>
            </a:r>
            <a:r>
              <a:rPr lang="en-US" sz="2800" kern="0" dirty="0">
                <a:solidFill>
                  <a:srgbClr val="000000"/>
                </a:solidFill>
              </a:rPr>
              <a:t> |</a:t>
            </a:r>
            <a:r>
              <a:rPr lang="en-US" sz="2800" kern="0" dirty="0">
                <a:solidFill>
                  <a:srgbClr val="0070C0"/>
                </a:solidFill>
              </a:rPr>
              <a:t> y</a:t>
            </a:r>
            <a:r>
              <a:rPr lang="en-US" sz="2800" kern="0" dirty="0"/>
              <a:t>,</a:t>
            </a:r>
            <a:r>
              <a:rPr lang="en-US" sz="2800" kern="0" dirty="0">
                <a:solidFill>
                  <a:srgbClr val="000000"/>
                </a:solidFill>
              </a:rPr>
              <a:t> </a:t>
            </a:r>
            <a:r>
              <a:rPr lang="el-GR" sz="2800" kern="0" dirty="0">
                <a:solidFill>
                  <a:srgbClr val="CC9900"/>
                </a:solidFill>
              </a:rPr>
              <a:t>θ</a:t>
            </a:r>
            <a:r>
              <a:rPr lang="en-US" sz="2800" kern="0" dirty="0">
                <a:solidFill>
                  <a:srgbClr val="CC9900"/>
                </a:solidFill>
              </a:rPr>
              <a:t>)</a:t>
            </a:r>
            <a:endParaRPr lang="en-US" sz="2800" kern="0" dirty="0">
              <a:solidFill>
                <a:srgbClr val="000000"/>
              </a:solidFill>
            </a:endParaRPr>
          </a:p>
        </p:txBody>
      </p:sp>
      <p:sp>
        <p:nvSpPr>
          <p:cNvPr id="9" name="TextBox 8">
            <a:extLst>
              <a:ext uri="{FF2B5EF4-FFF2-40B4-BE49-F238E27FC236}">
                <a16:creationId xmlns:a16="http://schemas.microsoft.com/office/drawing/2014/main" id="{5F7FFB9F-96E5-4E6C-BBE1-6DC0F59EFF1E}"/>
              </a:ext>
            </a:extLst>
          </p:cNvPr>
          <p:cNvSpPr txBox="1"/>
          <p:nvPr/>
        </p:nvSpPr>
        <p:spPr>
          <a:xfrm>
            <a:off x="5619702" y="4651141"/>
            <a:ext cx="3390996" cy="1902059"/>
          </a:xfrm>
          <a:prstGeom prst="rect">
            <a:avLst/>
          </a:prstGeom>
          <a:solidFill>
            <a:schemeClr val="bg1"/>
          </a:solidFill>
        </p:spPr>
        <p:txBody>
          <a:bodyPr wrap="square" rtlCol="0">
            <a:spAutoFit/>
          </a:bodyPr>
          <a:lstStyle>
            <a:defPPr>
              <a:defRPr lang="en-US"/>
            </a:defPPr>
            <a:lvl1pPr>
              <a:defRPr sz="2800">
                <a:solidFill>
                  <a:schemeClr val="accent1">
                    <a:lumMod val="75000"/>
                  </a:schemeClr>
                </a:solidFill>
              </a:defRPr>
            </a:lvl1pPr>
          </a:lstStyle>
          <a:p>
            <a:r>
              <a:rPr lang="en-US" dirty="0"/>
              <a:t>“Mimic output</a:t>
            </a:r>
            <a:br>
              <a:rPr lang="en-US" dirty="0"/>
            </a:br>
            <a:r>
              <a:rPr lang="en-US" dirty="0"/>
              <a:t>of linguists”</a:t>
            </a:r>
          </a:p>
          <a:p>
            <a:r>
              <a:rPr lang="en-US" dirty="0"/>
              <a:t>(trained for accuracy on past languages)</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F030E35-9651-4035-8605-572845853192}"/>
                  </a:ext>
                </a:extLst>
              </p:cNvPr>
              <p:cNvSpPr/>
              <p:nvPr/>
            </p:nvSpPr>
            <p:spPr>
              <a:xfrm>
                <a:off x="5619702" y="3431941"/>
                <a:ext cx="3475182" cy="1040285"/>
              </a:xfrm>
              <a:prstGeom prst="rect">
                <a:avLst/>
              </a:prstGeom>
            </p:spPr>
            <p:txBody>
              <a:bodyPr wrap="none">
                <a:spAutoFit/>
              </a:bodyPr>
              <a:lstStyle/>
              <a:p>
                <a:pPr lvl="0">
                  <a:buClr>
                    <a:srgbClr val="CC9900"/>
                  </a:buClr>
                </a:pPr>
                <a:r>
                  <a:rPr lang="en-US" sz="2800" kern="0" dirty="0">
                    <a:solidFill>
                      <a:srgbClr val="000000"/>
                    </a:solidFill>
                  </a:rPr>
                  <a:t>Conditional modeling</a:t>
                </a:r>
              </a:p>
              <a:p>
                <a:pPr lvl="0">
                  <a:buClr>
                    <a:srgbClr val="CC9900"/>
                  </a:buClr>
                </a:pPr>
                <a14:m>
                  <m:oMath xmlns:m="http://schemas.openxmlformats.org/officeDocument/2006/math">
                    <m:acc>
                      <m:accPr>
                        <m:chr m:val="̂"/>
                        <m:ctrlPr>
                          <a:rPr lang="en-US" sz="2800" i="1" kern="0" dirty="0">
                            <a:solidFill>
                              <a:srgbClr val="000000"/>
                            </a:solidFill>
                            <a:latin typeface="Cambria Math" panose="02040503050406030204" pitchFamily="18" charset="0"/>
                          </a:rPr>
                        </m:ctrlPr>
                      </m:accPr>
                      <m:e>
                        <m:r>
                          <m:rPr>
                            <m:sty m:val="p"/>
                          </m:rPr>
                          <a:rPr lang="en-US" sz="2800" kern="0" dirty="0">
                            <a:solidFill>
                              <a:srgbClr val="000000"/>
                            </a:solidFill>
                            <a:latin typeface="Cambria Math" panose="02040503050406030204" pitchFamily="18" charset="0"/>
                          </a:rPr>
                          <m:t>p</m:t>
                        </m:r>
                      </m:e>
                    </m:acc>
                  </m:oMath>
                </a14:m>
                <a:r>
                  <a:rPr lang="en-US" sz="2800" kern="0" dirty="0">
                    <a:solidFill>
                      <a:srgbClr val="000000"/>
                    </a:solidFill>
                  </a:rPr>
                  <a:t>(</a:t>
                </a:r>
                <a:r>
                  <a:rPr lang="en-US" sz="2800" kern="0" dirty="0">
                    <a:solidFill>
                      <a:srgbClr val="FF0000"/>
                    </a:solidFill>
                  </a:rPr>
                  <a:t>x</a:t>
                </a:r>
                <a:r>
                  <a:rPr lang="en-US" sz="2800" kern="0" dirty="0">
                    <a:solidFill>
                      <a:srgbClr val="000000"/>
                    </a:solidFill>
                  </a:rPr>
                  <a:t>) p(</a:t>
                </a:r>
                <a:r>
                  <a:rPr lang="en-US" sz="2800" kern="0" dirty="0">
                    <a:solidFill>
                      <a:srgbClr val="0070C0"/>
                    </a:solidFill>
                  </a:rPr>
                  <a:t>y</a:t>
                </a:r>
                <a:r>
                  <a:rPr lang="en-US" sz="2800" kern="0" dirty="0"/>
                  <a:t>,</a:t>
                </a:r>
                <a:r>
                  <a:rPr lang="en-US" sz="2800" kern="0" dirty="0">
                    <a:solidFill>
                      <a:srgbClr val="000000"/>
                    </a:solidFill>
                  </a:rPr>
                  <a:t> </a:t>
                </a:r>
                <a:r>
                  <a:rPr lang="el-GR" sz="2800" kern="0" dirty="0">
                    <a:solidFill>
                      <a:srgbClr val="CC9900"/>
                    </a:solidFill>
                  </a:rPr>
                  <a:t>θ</a:t>
                </a:r>
                <a:r>
                  <a:rPr lang="en-US" sz="2800" kern="0" dirty="0">
                    <a:solidFill>
                      <a:srgbClr val="000000"/>
                    </a:solidFill>
                  </a:rPr>
                  <a:t> | </a:t>
                </a:r>
                <a:r>
                  <a:rPr lang="en-US" sz="2800" kern="0" dirty="0">
                    <a:solidFill>
                      <a:srgbClr val="FF0000"/>
                    </a:solidFill>
                  </a:rPr>
                  <a:t>x</a:t>
                </a:r>
                <a:r>
                  <a:rPr lang="en-US" sz="2800" kern="0" dirty="0">
                    <a:solidFill>
                      <a:srgbClr val="CC9900"/>
                    </a:solidFill>
                  </a:rPr>
                  <a:t>)</a:t>
                </a:r>
                <a:endParaRPr lang="en-US" sz="2800" kern="0" dirty="0">
                  <a:solidFill>
                    <a:srgbClr val="000000"/>
                  </a:solidFill>
                </a:endParaRPr>
              </a:p>
            </p:txBody>
          </p:sp>
        </mc:Choice>
        <mc:Fallback xmlns="">
          <p:sp>
            <p:nvSpPr>
              <p:cNvPr id="10" name="Rectangle 9">
                <a:extLst>
                  <a:ext uri="{FF2B5EF4-FFF2-40B4-BE49-F238E27FC236}">
                    <a16:creationId xmlns:a16="http://schemas.microsoft.com/office/drawing/2014/main" id="{BF030E35-9651-4035-8605-572845853192}"/>
                  </a:ext>
                </a:extLst>
              </p:cNvPr>
              <p:cNvSpPr>
                <a:spLocks noRot="1" noChangeAspect="1" noMove="1" noResize="1" noEditPoints="1" noAdjustHandles="1" noChangeArrowheads="1" noChangeShapeType="1" noTextEdit="1"/>
              </p:cNvSpPr>
              <p:nvPr/>
            </p:nvSpPr>
            <p:spPr>
              <a:xfrm>
                <a:off x="5619702" y="3431941"/>
                <a:ext cx="3475182" cy="1040285"/>
              </a:xfrm>
              <a:prstGeom prst="rect">
                <a:avLst/>
              </a:prstGeom>
              <a:blipFill>
                <a:blip r:embed="rId3"/>
                <a:stretch>
                  <a:fillRect l="-2281" t="-5848" r="-1930" b="-15789"/>
                </a:stretch>
              </a:blipFill>
            </p:spPr>
            <p:txBody>
              <a:bodyPr/>
              <a:lstStyle/>
              <a:p>
                <a:r>
                  <a:rPr lang="en-US">
                    <a:noFill/>
                  </a:rPr>
                  <a:t> </a:t>
                </a:r>
              </a:p>
            </p:txBody>
          </p:sp>
        </mc:Fallback>
      </mc:AlternateContent>
      <p:sp>
        <p:nvSpPr>
          <p:cNvPr id="12" name="AutoShape 4" descr="Image result for documents">
            <a:extLst>
              <a:ext uri="{FF2B5EF4-FFF2-40B4-BE49-F238E27FC236}">
                <a16:creationId xmlns:a16="http://schemas.microsoft.com/office/drawing/2014/main" id="{646B5310-1551-4DBA-B946-76F429BBF2D7}"/>
              </a:ext>
            </a:extLst>
          </p:cNvPr>
          <p:cNvSpPr>
            <a:spLocks noChangeAspect="1" noChangeArrowheads="1"/>
          </p:cNvSpPr>
          <p:nvPr/>
        </p:nvSpPr>
        <p:spPr bwMode="auto">
          <a:xfrm>
            <a:off x="2728913" y="2047875"/>
            <a:ext cx="3686175" cy="2762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3FFF47D4-0BF7-46A1-BEE0-C1D2BAE96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1295399"/>
            <a:ext cx="1834301" cy="1374541"/>
          </a:xfrm>
          <a:prstGeom prst="rect">
            <a:avLst/>
          </a:prstGeom>
        </p:spPr>
      </p:pic>
    </p:spTree>
    <p:extLst>
      <p:ext uri="{BB962C8B-B14F-4D97-AF65-F5344CB8AC3E}">
        <p14:creationId xmlns:p14="http://schemas.microsoft.com/office/powerpoint/2010/main" val="12915207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1238863" y="1995948"/>
            <a:ext cx="6617109" cy="4360402"/>
          </a:xfrm>
          <a:prstGeom prst="roundRect">
            <a:avLst/>
          </a:prstGeom>
          <a:solidFill>
            <a:schemeClr val="accent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 name="Title 1"/>
          <p:cNvSpPr>
            <a:spLocks noGrp="1"/>
          </p:cNvSpPr>
          <p:nvPr>
            <p:ph type="title"/>
          </p:nvPr>
        </p:nvSpPr>
        <p:spPr/>
        <p:txBody>
          <a:bodyPr>
            <a:normAutofit/>
          </a:bodyPr>
          <a:lstStyle/>
          <a:p>
            <a:r>
              <a:rPr lang="en-US" dirty="0">
                <a:cs typeface="Candara"/>
              </a:rPr>
              <a:t>Prediction of Syntactic Typology</a:t>
            </a:r>
            <a:endParaRPr lang="en-US" dirty="0">
              <a:solidFill>
                <a:srgbClr val="FFFF00"/>
              </a:solidFill>
            </a:endParaRPr>
          </a:p>
        </p:txBody>
      </p:sp>
      <p:sp>
        <p:nvSpPr>
          <p:cNvPr id="4" name="Slide Number Placeholder 3"/>
          <p:cNvSpPr>
            <a:spLocks noGrp="1"/>
          </p:cNvSpPr>
          <p:nvPr>
            <p:ph type="sldNum" sz="quarter" idx="12"/>
          </p:nvPr>
        </p:nvSpPr>
        <p:spPr>
          <a:effectLst/>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16" name="Picture 1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8671"/>
            <a:ext cx="2769885" cy="477903"/>
          </a:xfrm>
          <a:prstGeom prst="rect">
            <a:avLst/>
          </a:prstGeom>
        </p:spPr>
      </p:pic>
      <p:grpSp>
        <p:nvGrpSpPr>
          <p:cNvPr id="18" name="Group 17"/>
          <p:cNvGrpSpPr/>
          <p:nvPr/>
        </p:nvGrpSpPr>
        <p:grpSpPr>
          <a:xfrm>
            <a:off x="3752132" y="3127120"/>
            <a:ext cx="1576181" cy="767232"/>
            <a:chOff x="7050088" y="2226784"/>
            <a:chExt cx="1576181" cy="767232"/>
          </a:xfrm>
        </p:grpSpPr>
        <p:grpSp>
          <p:nvGrpSpPr>
            <p:cNvPr id="20" name="Group 19"/>
            <p:cNvGrpSpPr>
              <a:grpSpLocks/>
            </p:cNvGrpSpPr>
            <p:nvPr/>
          </p:nvGrpSpPr>
          <p:grpSpPr bwMode="auto">
            <a:xfrm>
              <a:off x="7050088" y="2226784"/>
              <a:ext cx="1558925" cy="767232"/>
              <a:chOff x="712" y="2706"/>
              <a:chExt cx="982" cy="469"/>
            </a:xfrm>
          </p:grpSpPr>
          <p:sp>
            <p:nvSpPr>
              <p:cNvPr id="22" name="Text Box 7"/>
              <p:cNvSpPr txBox="1">
                <a:spLocks noChangeArrowheads="1"/>
              </p:cNvSpPr>
              <p:nvPr/>
            </p:nvSpPr>
            <p:spPr bwMode="auto">
              <a:xfrm>
                <a:off x="712" y="2708"/>
                <a:ext cx="716"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S →</a:t>
                </a:r>
                <a:r>
                  <a:rPr kumimoji="0" lang="en-US" sz="10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 </a:t>
                </a: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NP VP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VP → VP PP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altLang="zh-CN" sz="1400" b="0" i="0" u="none" strike="noStrike" kern="1200" cap="none" spc="0" normalizeH="0" baseline="0" noProof="0" dirty="0">
                    <a:ln>
                      <a:noFill/>
                    </a:ln>
                    <a:solidFill>
                      <a:prstClr val="white"/>
                    </a:solidFill>
                    <a:effectLst/>
                    <a:uLnTx/>
                    <a:uFillTx/>
                    <a:latin typeface="Times New Roman" charset="0"/>
                    <a:ea typeface="ＭＳ Ｐゴシック" charset="0"/>
                  </a:rPr>
                  <a:t>…</a:t>
                </a:r>
                <a:endPar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endParaRPr>
              </a:p>
            </p:txBody>
          </p:sp>
          <p:sp>
            <p:nvSpPr>
              <p:cNvPr id="23" name="Text Box 8"/>
              <p:cNvSpPr txBox="1">
                <a:spLocks noChangeArrowheads="1"/>
              </p:cNvSpPr>
              <p:nvPr/>
            </p:nvSpPr>
            <p:spPr bwMode="auto">
              <a:xfrm>
                <a:off x="1438" y="2706"/>
                <a:ext cx="256" cy="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0.2</a:t>
                </a:r>
              </a:p>
            </p:txBody>
          </p:sp>
        </p:grpSp>
        <p:sp>
          <p:nvSpPr>
            <p:cNvPr id="21" name="Rectangle 20"/>
            <p:cNvSpPr/>
            <p:nvPr/>
          </p:nvSpPr>
          <p:spPr>
            <a:xfrm>
              <a:off x="7050088" y="2226784"/>
              <a:ext cx="1576181" cy="7365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39" name="Right Arrow 38"/>
          <p:cNvSpPr/>
          <p:nvPr/>
        </p:nvSpPr>
        <p:spPr>
          <a:xfrm rot="5400000">
            <a:off x="3915050" y="2316151"/>
            <a:ext cx="1161068" cy="21182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mc:AlternateContent xmlns:mc="http://schemas.openxmlformats.org/markup-compatibility/2006" xmlns:a14="http://schemas.microsoft.com/office/drawing/2010/main">
        <mc:Choice Requires="a14">
          <p:sp>
            <p:nvSpPr>
              <p:cNvPr id="28" name="TextBox 27"/>
              <p:cNvSpPr txBox="1"/>
              <p:nvPr/>
            </p:nvSpPr>
            <p:spPr>
              <a:xfrm>
                <a:off x="3704167" y="3079259"/>
                <a:ext cx="1735692"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4400" b="0" i="1" u="none" strike="noStrike" kern="1200" cap="none" spc="0" normalizeH="0" baseline="0" noProof="0" smtClean="0">
                              <a:ln>
                                <a:noFill/>
                              </a:ln>
                              <a:solidFill>
                                <a:prstClr val="white"/>
                              </a:solidFill>
                              <a:effectLst/>
                              <a:uLnTx/>
                              <a:uFillTx/>
                              <a:latin typeface="Cambria Math" panose="02040503050406030204" pitchFamily="18" charset="0"/>
                            </a:rPr>
                          </m:ctrlPr>
                        </m:sSubPr>
                        <m:e>
                          <m:r>
                            <m:rPr>
                              <m:sty m:val="p"/>
                            </m:rPr>
                            <a:rPr kumimoji="0" lang="en-US" altLang="zh-CN" sz="4400" b="0" i="0" u="none" strike="noStrike" kern="1200" cap="none" spc="0" normalizeH="0" baseline="0" noProof="0" smtClean="0">
                              <a:ln>
                                <a:noFill/>
                              </a:ln>
                              <a:solidFill>
                                <a:prstClr val="white"/>
                              </a:solidFill>
                              <a:effectLst/>
                              <a:uLnTx/>
                              <a:uFillTx/>
                              <a:latin typeface="Cambria Math" charset="0"/>
                            </a:rPr>
                            <m:t>T</m:t>
                          </m:r>
                        </m:e>
                        <m:sub>
                          <m:r>
                            <m:rPr>
                              <m:sty m:val="p"/>
                            </m:rPr>
                            <a:rPr kumimoji="0" lang="en-US" altLang="zh-CN" sz="4400" b="0" i="0" u="none" strike="noStrike" kern="1200" cap="none" spc="0" normalizeH="0" baseline="0" noProof="0" smtClean="0">
                              <a:ln>
                                <a:noFill/>
                              </a:ln>
                              <a:solidFill>
                                <a:prstClr val="white"/>
                              </a:solidFill>
                              <a:effectLst/>
                              <a:uLnTx/>
                              <a:uFillTx/>
                              <a:latin typeface="Cambria Math" charset="0"/>
                              <a:ea typeface="Cambria Math" charset="0"/>
                              <a:cs typeface="Cambria Math" charset="0"/>
                            </a:rPr>
                            <m:t>θ</m:t>
                          </m:r>
                        </m:sub>
                      </m:sSub>
                      <m:r>
                        <a:rPr kumimoji="0" lang="en-US" altLang="zh-CN" sz="4400" b="0" i="1" u="none" strike="noStrike" kern="1200" cap="none" spc="0" normalizeH="0" baseline="0" noProof="0" smtClean="0">
                          <a:ln>
                            <a:noFill/>
                          </a:ln>
                          <a:solidFill>
                            <a:prstClr val="white"/>
                          </a:solidFill>
                          <a:effectLst/>
                          <a:uLnTx/>
                          <a:uFillTx/>
                          <a:latin typeface="Cambria Math" charset="0"/>
                        </a:rPr>
                        <m:t>(</m:t>
                      </m:r>
                      <m:r>
                        <m:rPr>
                          <m:nor/>
                        </m:rPr>
                        <a:rPr kumimoji="0" lang="en-US" sz="4400" b="0" i="0" u="none" strike="noStrike" kern="1200" cap="none" spc="0" normalizeH="0" baseline="0" noProof="0" dirty="0">
                          <a:ln>
                            <a:noFill/>
                          </a:ln>
                          <a:solidFill>
                            <a:prstClr val="white"/>
                          </a:solidFill>
                          <a:effectLst/>
                          <a:uLnTx/>
                          <a:uFillTx/>
                          <a:latin typeface="Calibri" charset="0"/>
                          <a:ea typeface="ＭＳ Ｐゴシック" charset="0"/>
                        </a:rPr>
                        <m:t>ũ</m:t>
                      </m:r>
                      <m:r>
                        <a:rPr kumimoji="0" lang="en-US" altLang="zh-CN" sz="4400" b="0" i="1" u="none" strike="noStrike" kern="1200" cap="none" spc="0" normalizeH="0" baseline="0" noProof="0" smtClean="0">
                          <a:ln>
                            <a:noFill/>
                          </a:ln>
                          <a:solidFill>
                            <a:prstClr val="white"/>
                          </a:solidFill>
                          <a:effectLst/>
                          <a:uLnTx/>
                          <a:uFillTx/>
                          <a:latin typeface="Cambria Math" charset="0"/>
                        </a:rPr>
                        <m:t>)</m:t>
                      </m:r>
                    </m:oMath>
                  </m:oMathPara>
                </a14:m>
                <a:endParaRPr kumimoji="0" lang="en-US" altLang="zh-CN" sz="44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704167" y="3079259"/>
                <a:ext cx="1735692" cy="769441"/>
              </a:xfrm>
              <a:prstGeom prst="rect">
                <a:avLst/>
              </a:prstGeom>
              <a:blipFill rotWithShape="0">
                <a:blip r:embed="rId4"/>
                <a:stretch>
                  <a:fillRect/>
                </a:stretch>
              </a:blipFill>
            </p:spPr>
            <p:txBody>
              <a:bodyPr/>
              <a:lstStyle/>
              <a:p>
                <a:r>
                  <a:rPr lang="en-US">
                    <a:noFill/>
                  </a:rPr>
                  <a:t> </a:t>
                </a:r>
              </a:p>
            </p:txBody>
          </p:sp>
        </mc:Fallback>
      </mc:AlternateContent>
      <p:sp>
        <p:nvSpPr>
          <p:cNvPr id="37" name="TextBox 36"/>
          <p:cNvSpPr txBox="1"/>
          <p:nvPr/>
        </p:nvSpPr>
        <p:spPr>
          <a:xfrm>
            <a:off x="1328798" y="3250773"/>
            <a:ext cx="3319473"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Language features</a:t>
            </a:r>
          </a:p>
        </p:txBody>
      </p:sp>
      <p:sp>
        <p:nvSpPr>
          <p:cNvPr id="42" name="Rectangle 41"/>
          <p:cNvSpPr/>
          <p:nvPr/>
        </p:nvSpPr>
        <p:spPr>
          <a:xfrm>
            <a:off x="4648271" y="2216761"/>
            <a:ext cx="224773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Learned mapper</a:t>
            </a:r>
          </a:p>
        </p:txBody>
      </p:sp>
      <p:sp>
        <p:nvSpPr>
          <p:cNvPr id="30" name="Document 29"/>
          <p:cNvSpPr/>
          <p:nvPr/>
        </p:nvSpPr>
        <p:spPr>
          <a:xfrm>
            <a:off x="4270178" y="1170981"/>
            <a:ext cx="444390" cy="584775"/>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ndara"/>
                <a:ea typeface="+mn-ea"/>
                <a:cs typeface="+mn-cs"/>
              </a:rPr>
              <a:t>ũ</a:t>
            </a: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p:txBody>
      </p:sp>
      <p:sp>
        <p:nvSpPr>
          <p:cNvPr id="47" name="TextBox 46"/>
          <p:cNvSpPr txBox="1"/>
          <p:nvPr/>
        </p:nvSpPr>
        <p:spPr>
          <a:xfrm>
            <a:off x="731520" y="1151502"/>
            <a:ext cx="3422316"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Calibri" charset="0"/>
                <a:ea typeface="ＭＳ Ｐゴシック" charset="0"/>
              </a:rPr>
              <a:t>Corpus </a:t>
            </a:r>
            <a:r>
              <a:rPr kumimoji="0" lang="en-US" altLang="zh-CN" sz="3200" b="0" i="0" u="none" strike="noStrike" kern="1200" cap="none" spc="0" normalizeH="0" baseline="0" noProof="0">
                <a:ln>
                  <a:noFill/>
                </a:ln>
                <a:solidFill>
                  <a:prstClr val="white"/>
                </a:solidFill>
                <a:effectLst/>
                <a:uLnTx/>
                <a:uFillTx/>
                <a:latin typeface="Calibri" charset="0"/>
                <a:ea typeface="ＭＳ Ｐゴシック" charset="0"/>
              </a:rPr>
              <a:t>of POS-tags</a:t>
            </a:r>
            <a:endParaRPr kumimoji="0" lang="en-US" sz="32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nvGrpSpPr>
          <p:cNvPr id="29" name="Group 28"/>
          <p:cNvGrpSpPr/>
          <p:nvPr/>
        </p:nvGrpSpPr>
        <p:grpSpPr>
          <a:xfrm>
            <a:off x="5794005" y="1202034"/>
            <a:ext cx="3018640" cy="777116"/>
            <a:chOff x="5794005" y="1202034"/>
            <a:chExt cx="3018640" cy="777116"/>
          </a:xfrm>
        </p:grpSpPr>
        <p:sp>
          <p:nvSpPr>
            <p:cNvPr id="43" name="TextBox 42"/>
            <p:cNvSpPr txBox="1"/>
            <p:nvPr/>
          </p:nvSpPr>
          <p:spPr>
            <a:xfrm>
              <a:off x="5794005" y="1202034"/>
              <a:ext cx="3018640" cy="400110"/>
            </a:xfrm>
            <a:prstGeom prst="rect">
              <a:avLst/>
            </a:prstGeom>
            <a:solidFill>
              <a:schemeClr val="lt1">
                <a:alpha val="37000"/>
              </a:schemeClr>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mn-ea"/>
                  <a:cs typeface="Candara"/>
                </a:rPr>
                <a:t>Galactic Dependencies</a:t>
              </a:r>
              <a:endParaRPr kumimoji="0" lang="en-US" sz="2000" b="0" i="0" u="none" strike="noStrike" kern="1200" cap="none" spc="0" normalizeH="0" baseline="0" noProof="0" dirty="0">
                <a:ln>
                  <a:noFill/>
                </a:ln>
                <a:solidFill>
                  <a:prstClr val="white"/>
                </a:solidFill>
                <a:effectLst/>
                <a:uLnTx/>
                <a:uFillTx/>
                <a:latin typeface="Candara"/>
                <a:ea typeface="+mn-ea"/>
                <a:cs typeface="+mn-cs"/>
              </a:endParaRPr>
            </a:p>
          </p:txBody>
        </p:sp>
        <p:sp>
          <p:nvSpPr>
            <p:cNvPr id="44" name="Right Arrow 43"/>
            <p:cNvSpPr/>
            <p:nvPr/>
          </p:nvSpPr>
          <p:spPr>
            <a:xfrm rot="6845428">
              <a:off x="6995299" y="1753245"/>
              <a:ext cx="304522" cy="14728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35" name="Group 34"/>
          <p:cNvGrpSpPr/>
          <p:nvPr/>
        </p:nvGrpSpPr>
        <p:grpSpPr>
          <a:xfrm>
            <a:off x="3737813" y="3098639"/>
            <a:ext cx="1940068" cy="1545774"/>
            <a:chOff x="4303823" y="3943839"/>
            <a:chExt cx="1940068" cy="1545774"/>
          </a:xfrm>
        </p:grpSpPr>
        <p:pic>
          <p:nvPicPr>
            <p:cNvPr id="38" name="Picture 37"/>
            <p:cNvPicPr>
              <a:picLocks noChangeAspect="1"/>
            </p:cNvPicPr>
            <p:nvPr/>
          </p:nvPicPr>
          <p:blipFill>
            <a:blip r:embed="rId5"/>
            <a:stretch>
              <a:fillRect/>
            </a:stretch>
          </p:blipFill>
          <p:spPr>
            <a:xfrm>
              <a:off x="4303823" y="3958939"/>
              <a:ext cx="1940068" cy="1064517"/>
            </a:xfrm>
            <a:prstGeom prst="rect">
              <a:avLst/>
            </a:prstGeom>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3551" y="3943839"/>
              <a:ext cx="1499197" cy="1545774"/>
            </a:xfrm>
            <a:prstGeom prst="rect">
              <a:avLst/>
            </a:prstGeom>
          </p:spPr>
        </p:pic>
      </p:grpSp>
    </p:spTree>
    <p:extLst>
      <p:ext uri="{BB962C8B-B14F-4D97-AF65-F5344CB8AC3E}">
        <p14:creationId xmlns:p14="http://schemas.microsoft.com/office/powerpoint/2010/main" val="173152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t>Hand-designed features</a:t>
            </a: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grpSp>
        <p:nvGrpSpPr>
          <p:cNvPr id="215" name="Group 214"/>
          <p:cNvGrpSpPr/>
          <p:nvPr/>
        </p:nvGrpSpPr>
        <p:grpSpPr>
          <a:xfrm>
            <a:off x="246522" y="1379062"/>
            <a:ext cx="3018640" cy="1465802"/>
            <a:chOff x="-467283" y="3170155"/>
            <a:chExt cx="3018640" cy="1465802"/>
          </a:xfrm>
        </p:grpSpPr>
        <p:sp>
          <p:nvSpPr>
            <p:cNvPr id="102" name="Document 101"/>
            <p:cNvSpPr/>
            <p:nvPr/>
          </p:nvSpPr>
          <p:spPr>
            <a:xfrm>
              <a:off x="187569" y="3742473"/>
              <a:ext cx="1506308" cy="893484"/>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PRON </a:t>
              </a:r>
              <a:r>
                <a:rPr kumimoji="0" lang="en-US" sz="1200" b="0" i="0" u="none" strike="noStrike" kern="1200" cap="none" spc="0" normalizeH="0" baseline="0" noProof="0" dirty="0">
                  <a:ln>
                    <a:noFill/>
                  </a:ln>
                  <a:solidFill>
                    <a:prstClr val="white"/>
                  </a:solidFill>
                  <a:effectLst/>
                  <a:uLnTx/>
                  <a:uFillTx/>
                  <a:latin typeface="Candara"/>
                  <a:ea typeface="+mn-ea"/>
                  <a:cs typeface="+mn-cs"/>
                </a:rPr>
                <a:t>AUX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VERB PROPN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sp>
          <p:nvSpPr>
            <p:cNvPr id="103" name="TextBox 102"/>
            <p:cNvSpPr txBox="1"/>
            <p:nvPr/>
          </p:nvSpPr>
          <p:spPr>
            <a:xfrm>
              <a:off x="-467283" y="3170155"/>
              <a:ext cx="3018640" cy="46166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Corpus of tags (</a:t>
              </a:r>
              <a:r>
                <a:rPr kumimoji="0" lang="en-US" sz="2400" b="0" i="0" u="none" strike="noStrike" kern="1200" cap="none" spc="0" normalizeH="0" baseline="0" noProof="0" dirty="0" err="1">
                  <a:ln>
                    <a:noFill/>
                  </a:ln>
                  <a:solidFill>
                    <a:prstClr val="white"/>
                  </a:solidFill>
                  <a:effectLst/>
                  <a:uLnTx/>
                  <a:uFillTx/>
                  <a:latin typeface="Calibri" charset="0"/>
                  <a:ea typeface="ＭＳ Ｐゴシック" charset="0"/>
                </a:rPr>
                <a:t>ũ</a:t>
              </a: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grpSp>
        <p:nvGrpSpPr>
          <p:cNvPr id="228" name="Group 227"/>
          <p:cNvGrpSpPr/>
          <p:nvPr/>
        </p:nvGrpSpPr>
        <p:grpSpPr>
          <a:xfrm flipV="1">
            <a:off x="1171133" y="2412194"/>
            <a:ext cx="5874740" cy="3822293"/>
            <a:chOff x="975249" y="1953269"/>
            <a:chExt cx="5874740" cy="3872718"/>
          </a:xfrm>
        </p:grpSpPr>
        <p:cxnSp>
          <p:nvCxnSpPr>
            <p:cNvPr id="140" name="Straight Arrow Connector 139"/>
            <p:cNvCxnSpPr>
              <a:stCxn id="164" idx="0"/>
              <a:endCxn id="172" idx="4"/>
            </p:cNvCxnSpPr>
            <p:nvPr/>
          </p:nvCxnSpPr>
          <p:spPr>
            <a:xfrm rot="16200000">
              <a:off x="2912533" y="5366658"/>
              <a:ext cx="775913" cy="142744"/>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a:stCxn id="164" idx="0"/>
              <a:endCxn id="173" idx="4"/>
            </p:cNvCxnSpPr>
            <p:nvPr/>
          </p:nvCxnSpPr>
          <p:spPr>
            <a:xfrm rot="16200000">
              <a:off x="3186487" y="5092704"/>
              <a:ext cx="775913" cy="690653"/>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a:stCxn id="164" idx="0"/>
            </p:cNvCxnSpPr>
            <p:nvPr/>
          </p:nvCxnSpPr>
          <p:spPr>
            <a:xfrm rot="16200000">
              <a:off x="3456023" y="4823168"/>
              <a:ext cx="775913" cy="1229724"/>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164" idx="0"/>
              <a:endCxn id="176" idx="4"/>
            </p:cNvCxnSpPr>
            <p:nvPr/>
          </p:nvCxnSpPr>
          <p:spPr>
            <a:xfrm rot="16200000">
              <a:off x="3714816" y="4564375"/>
              <a:ext cx="775913" cy="1747310"/>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a:stCxn id="164" idx="0"/>
              <a:endCxn id="177" idx="4"/>
            </p:cNvCxnSpPr>
            <p:nvPr/>
          </p:nvCxnSpPr>
          <p:spPr>
            <a:xfrm rot="16200000">
              <a:off x="3964611" y="4314580"/>
              <a:ext cx="775913" cy="2246901"/>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a:stCxn id="165" idx="0"/>
              <a:endCxn id="172" idx="4"/>
            </p:cNvCxnSpPr>
            <p:nvPr/>
          </p:nvCxnSpPr>
          <p:spPr>
            <a:xfrm rot="16200000" flipV="1">
              <a:off x="3173508" y="5248427"/>
              <a:ext cx="775913" cy="379206"/>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stCxn id="165" idx="0"/>
              <a:endCxn id="173" idx="4"/>
            </p:cNvCxnSpPr>
            <p:nvPr/>
          </p:nvCxnSpPr>
          <p:spPr>
            <a:xfrm rot="16200000">
              <a:off x="3447463" y="5353679"/>
              <a:ext cx="775913" cy="168702"/>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a:stCxn id="165" idx="0"/>
            </p:cNvCxnSpPr>
            <p:nvPr/>
          </p:nvCxnSpPr>
          <p:spPr>
            <a:xfrm rot="16200000">
              <a:off x="3716998" y="5084144"/>
              <a:ext cx="775913" cy="707773"/>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a:stCxn id="165" idx="0"/>
              <a:endCxn id="176" idx="4"/>
            </p:cNvCxnSpPr>
            <p:nvPr/>
          </p:nvCxnSpPr>
          <p:spPr>
            <a:xfrm rot="16200000">
              <a:off x="3975791" y="4825351"/>
              <a:ext cx="775913" cy="1225359"/>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stCxn id="165" idx="0"/>
              <a:endCxn id="177" idx="4"/>
            </p:cNvCxnSpPr>
            <p:nvPr/>
          </p:nvCxnSpPr>
          <p:spPr>
            <a:xfrm rot="16200000">
              <a:off x="4225586" y="4575556"/>
              <a:ext cx="775913" cy="1724950"/>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a:stCxn id="169" idx="0"/>
              <a:endCxn id="172" idx="4"/>
            </p:cNvCxnSpPr>
            <p:nvPr/>
          </p:nvCxnSpPr>
          <p:spPr>
            <a:xfrm rot="16200000" flipV="1">
              <a:off x="3832755" y="4589180"/>
              <a:ext cx="775913" cy="1697702"/>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stCxn id="169" idx="0"/>
              <a:endCxn id="173" idx="4"/>
            </p:cNvCxnSpPr>
            <p:nvPr/>
          </p:nvCxnSpPr>
          <p:spPr>
            <a:xfrm rot="16200000" flipV="1">
              <a:off x="4106709" y="4863134"/>
              <a:ext cx="775913" cy="1149792"/>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a:stCxn id="169" idx="0"/>
            </p:cNvCxnSpPr>
            <p:nvPr/>
          </p:nvCxnSpPr>
          <p:spPr>
            <a:xfrm rot="16200000" flipV="1">
              <a:off x="4376245" y="5132670"/>
              <a:ext cx="775913" cy="610722"/>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stCxn id="169" idx="0"/>
              <a:endCxn id="176" idx="4"/>
            </p:cNvCxnSpPr>
            <p:nvPr/>
          </p:nvCxnSpPr>
          <p:spPr>
            <a:xfrm rot="16200000" flipV="1">
              <a:off x="4635037" y="5391463"/>
              <a:ext cx="775913" cy="93134"/>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a:stCxn id="169" idx="0"/>
              <a:endCxn id="177" idx="4"/>
            </p:cNvCxnSpPr>
            <p:nvPr/>
          </p:nvCxnSpPr>
          <p:spPr>
            <a:xfrm rot="16200000">
              <a:off x="4884833" y="5234803"/>
              <a:ext cx="775913" cy="406454"/>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a:stCxn id="168" idx="0"/>
              <a:endCxn id="172" idx="4"/>
            </p:cNvCxnSpPr>
            <p:nvPr/>
          </p:nvCxnSpPr>
          <p:spPr>
            <a:xfrm rot="16200000" flipV="1">
              <a:off x="4113197" y="4308738"/>
              <a:ext cx="775913" cy="2258585"/>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a:stCxn id="168" idx="0"/>
              <a:endCxn id="173" idx="4"/>
            </p:cNvCxnSpPr>
            <p:nvPr/>
          </p:nvCxnSpPr>
          <p:spPr>
            <a:xfrm rot="16200000" flipV="1">
              <a:off x="4387151" y="4582693"/>
              <a:ext cx="775913" cy="1710676"/>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a:stCxn id="168" idx="0"/>
            </p:cNvCxnSpPr>
            <p:nvPr/>
          </p:nvCxnSpPr>
          <p:spPr>
            <a:xfrm rot="16200000" flipV="1">
              <a:off x="4656687" y="4852228"/>
              <a:ext cx="775913" cy="1171605"/>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a:stCxn id="168" idx="0"/>
              <a:endCxn id="176" idx="4"/>
            </p:cNvCxnSpPr>
            <p:nvPr/>
          </p:nvCxnSpPr>
          <p:spPr>
            <a:xfrm rot="16200000" flipV="1">
              <a:off x="4915479" y="5111021"/>
              <a:ext cx="775913" cy="654018"/>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a:stCxn id="168" idx="0"/>
              <a:endCxn id="177" idx="4"/>
            </p:cNvCxnSpPr>
            <p:nvPr/>
          </p:nvCxnSpPr>
          <p:spPr>
            <a:xfrm rot="16200000" flipV="1">
              <a:off x="5165276" y="5360816"/>
              <a:ext cx="775913" cy="154427"/>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160" name="Group 159"/>
            <p:cNvGrpSpPr/>
            <p:nvPr/>
          </p:nvGrpSpPr>
          <p:grpSpPr>
            <a:xfrm>
              <a:off x="3229113" y="4769929"/>
              <a:ext cx="2389653" cy="280145"/>
              <a:chOff x="2902949" y="3996556"/>
              <a:chExt cx="4176252" cy="464950"/>
            </a:xfrm>
            <a:solidFill>
              <a:schemeClr val="tx1"/>
            </a:solidFill>
            <a:effectLst/>
          </p:grpSpPr>
          <p:sp>
            <p:nvSpPr>
              <p:cNvPr id="209" name="Oval 208"/>
              <p:cNvSpPr/>
              <p:nvPr/>
            </p:nvSpPr>
            <p:spPr>
              <a:xfrm>
                <a:off x="2902949"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10" name="Oval 209"/>
              <p:cNvSpPr/>
              <p:nvPr/>
            </p:nvSpPr>
            <p:spPr>
              <a:xfrm>
                <a:off x="3860497"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11" name="Oval 210"/>
              <p:cNvSpPr/>
              <p:nvPr/>
            </p:nvSpPr>
            <p:spPr>
              <a:xfrm>
                <a:off x="5707154"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12" name="Oval 211"/>
              <p:cNvSpPr/>
              <p:nvPr/>
            </p:nvSpPr>
            <p:spPr>
              <a:xfrm>
                <a:off x="6580257"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13" name="Oval 212"/>
              <p:cNvSpPr/>
              <p:nvPr/>
            </p:nvSpPr>
            <p:spPr>
              <a:xfrm>
                <a:off x="4802596" y="3996556"/>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161" name="Oval 160"/>
            <p:cNvSpPr/>
            <p:nvPr/>
          </p:nvSpPr>
          <p:spPr>
            <a:xfrm>
              <a:off x="3086369" y="2970300"/>
              <a:ext cx="285497" cy="280145"/>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62" name="Oval 161"/>
            <p:cNvSpPr/>
            <p:nvPr/>
          </p:nvSpPr>
          <p:spPr>
            <a:xfrm>
              <a:off x="3608318" y="2970300"/>
              <a:ext cx="285497" cy="280145"/>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63" name="Oval 162"/>
            <p:cNvSpPr/>
            <p:nvPr/>
          </p:nvSpPr>
          <p:spPr>
            <a:xfrm>
              <a:off x="5487697" y="2970300"/>
              <a:ext cx="285497" cy="280145"/>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64" name="Oval 163"/>
            <p:cNvSpPr/>
            <p:nvPr/>
          </p:nvSpPr>
          <p:spPr>
            <a:xfrm>
              <a:off x="4926814" y="2970300"/>
              <a:ext cx="285497" cy="280145"/>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cxnSp>
          <p:nvCxnSpPr>
            <p:cNvPr id="165" name="Straight Arrow Connector 164"/>
            <p:cNvCxnSpPr/>
            <p:nvPr/>
          </p:nvCxnSpPr>
          <p:spPr>
            <a:xfrm rot="16200000" flipV="1">
              <a:off x="2902126" y="3577438"/>
              <a:ext cx="799844" cy="145860"/>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rot="16200000" flipV="1">
              <a:off x="3176080" y="3303483"/>
              <a:ext cx="799844" cy="693769"/>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rot="16200000" flipV="1">
              <a:off x="3445615" y="3033947"/>
              <a:ext cx="799844" cy="1232838"/>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rot="16200000" flipV="1">
              <a:off x="3704409" y="2775154"/>
              <a:ext cx="799844" cy="1750427"/>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9" name="Straight Arrow Connector 168"/>
            <p:cNvCxnSpPr/>
            <p:nvPr/>
          </p:nvCxnSpPr>
          <p:spPr>
            <a:xfrm rot="16200000" flipV="1">
              <a:off x="3954204" y="2525359"/>
              <a:ext cx="799844" cy="2250017"/>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p:nvPr/>
          </p:nvCxnSpPr>
          <p:spPr>
            <a:xfrm rot="16200000">
              <a:off x="3163100" y="3462322"/>
              <a:ext cx="799844" cy="376090"/>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rot="16200000" flipV="1">
              <a:off x="3437055" y="3564458"/>
              <a:ext cx="799844" cy="171819"/>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2" name="Straight Arrow Connector 171"/>
            <p:cNvCxnSpPr/>
            <p:nvPr/>
          </p:nvCxnSpPr>
          <p:spPr>
            <a:xfrm rot="16200000" flipV="1">
              <a:off x="3706590" y="3294922"/>
              <a:ext cx="799844" cy="710888"/>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p:nvPr/>
          </p:nvCxnSpPr>
          <p:spPr>
            <a:xfrm rot="16200000" flipV="1">
              <a:off x="3965384" y="3036129"/>
              <a:ext cx="799844" cy="1228477"/>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p:nvPr/>
          </p:nvCxnSpPr>
          <p:spPr>
            <a:xfrm rot="16200000" flipV="1">
              <a:off x="4215179" y="2786334"/>
              <a:ext cx="799844" cy="1728067"/>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5" name="Straight Arrow Connector 174"/>
            <p:cNvCxnSpPr/>
            <p:nvPr/>
          </p:nvCxnSpPr>
          <p:spPr>
            <a:xfrm rot="16200000">
              <a:off x="3822348" y="2803075"/>
              <a:ext cx="799844" cy="1694585"/>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6" name="Straight Arrow Connector 175"/>
            <p:cNvCxnSpPr/>
            <p:nvPr/>
          </p:nvCxnSpPr>
          <p:spPr>
            <a:xfrm rot="16200000">
              <a:off x="4096303" y="3077029"/>
              <a:ext cx="799844" cy="1146676"/>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p:nvPr/>
          </p:nvCxnSpPr>
          <p:spPr>
            <a:xfrm rot="16200000">
              <a:off x="4365838" y="3346563"/>
              <a:ext cx="799844" cy="607608"/>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8" name="Straight Arrow Connector 177"/>
            <p:cNvCxnSpPr/>
            <p:nvPr/>
          </p:nvCxnSpPr>
          <p:spPr>
            <a:xfrm rot="16200000">
              <a:off x="4624632" y="3605358"/>
              <a:ext cx="799844" cy="90018"/>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9" name="Straight Arrow Connector 178"/>
            <p:cNvCxnSpPr/>
            <p:nvPr/>
          </p:nvCxnSpPr>
          <p:spPr>
            <a:xfrm rot="16200000" flipV="1">
              <a:off x="4874427" y="3445582"/>
              <a:ext cx="799844" cy="409571"/>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0" name="Straight Arrow Connector 179"/>
            <p:cNvCxnSpPr/>
            <p:nvPr/>
          </p:nvCxnSpPr>
          <p:spPr>
            <a:xfrm rot="16200000">
              <a:off x="4102790" y="2522633"/>
              <a:ext cx="799844" cy="2255469"/>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1" name="Straight Arrow Connector 180"/>
            <p:cNvCxnSpPr/>
            <p:nvPr/>
          </p:nvCxnSpPr>
          <p:spPr>
            <a:xfrm rot="16200000">
              <a:off x="4376744" y="2796588"/>
              <a:ext cx="799844" cy="1707559"/>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2" name="Straight Arrow Connector 181"/>
            <p:cNvCxnSpPr/>
            <p:nvPr/>
          </p:nvCxnSpPr>
          <p:spPr>
            <a:xfrm rot="16200000">
              <a:off x="4646279" y="3066121"/>
              <a:ext cx="799844" cy="1168490"/>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rot="16200000">
              <a:off x="4905073" y="3324917"/>
              <a:ext cx="799844" cy="650901"/>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4" name="Straight Arrow Connector 183"/>
            <p:cNvCxnSpPr/>
            <p:nvPr/>
          </p:nvCxnSpPr>
          <p:spPr>
            <a:xfrm rot="16200000">
              <a:off x="5154869" y="3574712"/>
              <a:ext cx="799844" cy="151311"/>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5" name="Straight Arrow Connector 184"/>
            <p:cNvCxnSpPr/>
            <p:nvPr/>
          </p:nvCxnSpPr>
          <p:spPr>
            <a:xfrm rot="16200000" flipV="1">
              <a:off x="2903269" y="2644452"/>
              <a:ext cx="651691" cy="6"/>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186" name="Group 185"/>
            <p:cNvGrpSpPr/>
            <p:nvPr/>
          </p:nvGrpSpPr>
          <p:grpSpPr>
            <a:xfrm>
              <a:off x="3232229" y="4050287"/>
              <a:ext cx="2389653" cy="280145"/>
              <a:chOff x="2902949" y="3996556"/>
              <a:chExt cx="4176252" cy="464950"/>
            </a:xfrm>
            <a:solidFill>
              <a:schemeClr val="tx1"/>
            </a:solidFill>
            <a:effectLst/>
          </p:grpSpPr>
          <p:sp>
            <p:nvSpPr>
              <p:cNvPr id="204" name="Oval 203"/>
              <p:cNvSpPr/>
              <p:nvPr/>
            </p:nvSpPr>
            <p:spPr>
              <a:xfrm>
                <a:off x="2902949"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5" name="Oval 204"/>
              <p:cNvSpPr/>
              <p:nvPr/>
            </p:nvSpPr>
            <p:spPr>
              <a:xfrm>
                <a:off x="3860497"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6" name="Oval 205"/>
              <p:cNvSpPr/>
              <p:nvPr/>
            </p:nvSpPr>
            <p:spPr>
              <a:xfrm>
                <a:off x="5707154"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7" name="Oval 206"/>
              <p:cNvSpPr/>
              <p:nvPr/>
            </p:nvSpPr>
            <p:spPr>
              <a:xfrm>
                <a:off x="6580257"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8" name="Oval 207"/>
              <p:cNvSpPr/>
              <p:nvPr/>
            </p:nvSpPr>
            <p:spPr>
              <a:xfrm>
                <a:off x="4802596" y="3996556"/>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cxnSp>
          <p:nvCxnSpPr>
            <p:cNvPr id="187" name="Straight Arrow Connector 186"/>
            <p:cNvCxnSpPr>
              <a:stCxn id="172" idx="0"/>
            </p:cNvCxnSpPr>
            <p:nvPr/>
          </p:nvCxnSpPr>
          <p:spPr>
            <a:xfrm rot="16200000">
              <a:off x="3153671" y="4548624"/>
              <a:ext cx="439499" cy="3116"/>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8" name="Straight Arrow Connector 187"/>
            <p:cNvCxnSpPr>
              <a:stCxn id="173" idx="0"/>
            </p:cNvCxnSpPr>
            <p:nvPr/>
          </p:nvCxnSpPr>
          <p:spPr>
            <a:xfrm rot="16200000">
              <a:off x="3701579" y="4548624"/>
              <a:ext cx="439499" cy="3116"/>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9" name="Straight Arrow Connector 188"/>
            <p:cNvCxnSpPr/>
            <p:nvPr/>
          </p:nvCxnSpPr>
          <p:spPr>
            <a:xfrm rot="16200000">
              <a:off x="4240649" y="4548623"/>
              <a:ext cx="439499" cy="3116"/>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0" name="Straight Arrow Connector 189"/>
            <p:cNvCxnSpPr>
              <a:stCxn id="176" idx="0"/>
            </p:cNvCxnSpPr>
            <p:nvPr/>
          </p:nvCxnSpPr>
          <p:spPr>
            <a:xfrm rot="16200000">
              <a:off x="4758238" y="4548624"/>
              <a:ext cx="439499" cy="3116"/>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1" name="Straight Arrow Connector 190"/>
            <p:cNvCxnSpPr>
              <a:stCxn id="177" idx="0"/>
            </p:cNvCxnSpPr>
            <p:nvPr/>
          </p:nvCxnSpPr>
          <p:spPr>
            <a:xfrm rot="16200000">
              <a:off x="5257828" y="4548624"/>
              <a:ext cx="439499" cy="3116"/>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2" name="Straight Arrow Connector 191"/>
            <p:cNvCxnSpPr/>
            <p:nvPr/>
          </p:nvCxnSpPr>
          <p:spPr>
            <a:xfrm rot="16200000" flipV="1">
              <a:off x="3425218" y="2644452"/>
              <a:ext cx="651691" cy="6"/>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3" name="Straight Arrow Connector 192"/>
            <p:cNvCxnSpPr/>
            <p:nvPr/>
          </p:nvCxnSpPr>
          <p:spPr>
            <a:xfrm rot="16200000" flipV="1">
              <a:off x="4743481" y="2644452"/>
              <a:ext cx="651691" cy="6"/>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4" name="Straight Arrow Connector 193"/>
            <p:cNvCxnSpPr/>
            <p:nvPr/>
          </p:nvCxnSpPr>
          <p:spPr>
            <a:xfrm rot="16200000" flipV="1">
              <a:off x="5304602" y="2644452"/>
              <a:ext cx="651691" cy="6"/>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198" name="Group 197"/>
            <p:cNvGrpSpPr/>
            <p:nvPr/>
          </p:nvGrpSpPr>
          <p:grpSpPr>
            <a:xfrm rot="16200000">
              <a:off x="4415931" y="2782183"/>
              <a:ext cx="68366" cy="656377"/>
              <a:chOff x="5928796" y="2634084"/>
              <a:chExt cx="95745" cy="856416"/>
            </a:xfrm>
            <a:solidFill>
              <a:schemeClr val="tx1"/>
            </a:solidFill>
            <a:effectLst/>
          </p:grpSpPr>
          <p:sp>
            <p:nvSpPr>
              <p:cNvPr id="201" name="Oval 200"/>
              <p:cNvSpPr/>
              <p:nvPr/>
            </p:nvSpPr>
            <p:spPr>
              <a:xfrm>
                <a:off x="5935890" y="2634084"/>
                <a:ext cx="88651" cy="102976"/>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2" name="Oval 201"/>
              <p:cNvSpPr/>
              <p:nvPr/>
            </p:nvSpPr>
            <p:spPr>
              <a:xfrm>
                <a:off x="5928796" y="3010804"/>
                <a:ext cx="88651" cy="102976"/>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3" name="Oval 202"/>
              <p:cNvSpPr/>
              <p:nvPr/>
            </p:nvSpPr>
            <p:spPr>
              <a:xfrm>
                <a:off x="5935890" y="3387524"/>
                <a:ext cx="88651" cy="102976"/>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pic>
          <p:nvPicPr>
            <p:cNvPr id="216" name="Picture 215"/>
            <p:cNvPicPr>
              <a:picLocks noChangeAspect="1"/>
            </p:cNvPicPr>
            <p:nvPr/>
          </p:nvPicPr>
          <p:blipFill>
            <a:blip r:embed="rId3"/>
            <a:stretch>
              <a:fillRect/>
            </a:stretch>
          </p:blipFill>
          <p:spPr>
            <a:xfrm flipV="1">
              <a:off x="2835776" y="2035358"/>
              <a:ext cx="3270164" cy="267398"/>
            </a:xfrm>
            <a:prstGeom prst="rect">
              <a:avLst/>
            </a:prstGeom>
          </p:spPr>
        </p:pic>
        <mc:AlternateContent xmlns:mc="http://schemas.openxmlformats.org/markup-compatibility/2006" xmlns:a14="http://schemas.microsoft.com/office/drawing/2010/main">
          <mc:Choice Requires="a14">
            <p:sp>
              <p:nvSpPr>
                <p:cNvPr id="217" name="TextBox 216"/>
                <p:cNvSpPr txBox="1"/>
                <p:nvPr/>
              </p:nvSpPr>
              <p:spPr>
                <a:xfrm rot="10800000">
                  <a:off x="6180686" y="1953269"/>
                  <a:ext cx="669303" cy="530123"/>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800" b="0" i="1" u="none" strike="noStrike" kern="1200" cap="none" spc="0" normalizeH="0" baseline="0" noProof="0">
                                <a:ln>
                                  <a:noFill/>
                                </a:ln>
                                <a:solidFill>
                                  <a:prstClr val="white"/>
                                </a:solidFill>
                                <a:effectLst/>
                                <a:uLnTx/>
                                <a:uFillTx/>
                                <a:latin typeface="Cambria Math" panose="02040503050406030204" pitchFamily="18" charset="0"/>
                              </a:rPr>
                            </m:ctrlPr>
                          </m:sSubPr>
                          <m:e>
                            <m:r>
                              <m:rPr>
                                <m:sty m:val="p"/>
                              </m:rPr>
                              <a:rPr kumimoji="0" lang="en-US" altLang="zh-CN" sz="2800" b="0" i="1" u="none" strike="noStrike" kern="1200" cap="none" spc="0" normalizeH="0" baseline="0" noProof="0" smtClean="0">
                                <a:ln>
                                  <a:noFill/>
                                </a:ln>
                                <a:solidFill>
                                  <a:prstClr val="white"/>
                                </a:solidFill>
                                <a:effectLst/>
                                <a:uLnTx/>
                                <a:uFillTx/>
                                <a:latin typeface="Cambria Math" charset="0"/>
                              </a:rPr>
                              <m:t>T</m:t>
                            </m:r>
                          </m:e>
                          <m:sub>
                            <m:r>
                              <m:rPr>
                                <m:sty m:val="p"/>
                              </m:rPr>
                              <a:rPr kumimoji="0" lang="en-US" altLang="zh-CN" sz="2800" b="0" i="1" u="none" strike="noStrike" kern="1200" cap="none" spc="0" normalizeH="0" baseline="0" noProof="0" smtClean="0">
                                <a:ln>
                                  <a:noFill/>
                                </a:ln>
                                <a:solidFill>
                                  <a:prstClr val="white"/>
                                </a:solidFill>
                                <a:effectLst/>
                                <a:uLnTx/>
                                <a:uFillTx/>
                                <a:latin typeface="Cambria Math" charset="0"/>
                                <a:ea typeface="Cambria Math" charset="0"/>
                                <a:cs typeface="Cambria Math" charset="0"/>
                              </a:rPr>
                              <m:t>θ</m:t>
                            </m:r>
                          </m:sub>
                        </m:sSub>
                        <m:r>
                          <a:rPr kumimoji="0" lang="en-US" altLang="zh-CN" sz="2800" b="0" i="1" u="none" strike="noStrike" kern="1200" cap="none" spc="0" normalizeH="0" baseline="0" noProof="0">
                            <a:ln>
                              <a:noFill/>
                            </a:ln>
                            <a:solidFill>
                              <a:prstClr val="white"/>
                            </a:solidFill>
                            <a:effectLst/>
                            <a:uLnTx/>
                            <a:uFillTx/>
                            <a:latin typeface="Cambria Math" charset="0"/>
                          </a:rPr>
                          <m:t>(</m:t>
                        </m:r>
                        <m:r>
                          <m:rPr>
                            <m:nor/>
                          </m:rPr>
                          <a:rPr kumimoji="0" lang="en-US" sz="2800" b="0" i="0" u="none" strike="noStrike" kern="1200" cap="none" spc="0" normalizeH="0" baseline="0" noProof="0" dirty="0">
                            <a:ln>
                              <a:noFill/>
                            </a:ln>
                            <a:solidFill>
                              <a:prstClr val="white"/>
                            </a:solidFill>
                            <a:effectLst/>
                            <a:uLnTx/>
                            <a:uFillTx/>
                            <a:latin typeface="Calibri" charset="0"/>
                            <a:ea typeface="ＭＳ Ｐゴシック" charset="0"/>
                          </a:rPr>
                          <m:t>ũ</m:t>
                        </m:r>
                        <m:r>
                          <a:rPr kumimoji="0" lang="en-US" altLang="zh-CN" sz="2800" b="0" i="1" u="none" strike="noStrike" kern="1200" cap="none" spc="0" normalizeH="0" baseline="0" noProof="0">
                            <a:ln>
                              <a:noFill/>
                            </a:ln>
                            <a:solidFill>
                              <a:prstClr val="white"/>
                            </a:solidFill>
                            <a:effectLst/>
                            <a:uLnTx/>
                            <a:uFillTx/>
                            <a:latin typeface="Cambria Math" charset="0"/>
                          </a:rPr>
                          <m:t>)</m:t>
                        </m:r>
                      </m:oMath>
                    </m:oMathPara>
                  </a14:m>
                  <a:endParaRPr kumimoji="0" lang="en-US" altLang="zh-CN" sz="28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217" name="TextBox 216"/>
                <p:cNvSpPr txBox="1">
                  <a:spLocks noRot="1" noChangeAspect="1" noMove="1" noResize="1" noEditPoints="1" noAdjustHandles="1" noChangeArrowheads="1" noChangeShapeType="1" noTextEdit="1"/>
                </p:cNvSpPr>
                <p:nvPr/>
              </p:nvSpPr>
              <p:spPr>
                <a:xfrm rot="10800000">
                  <a:off x="6180686" y="1953269"/>
                  <a:ext cx="669303" cy="530123"/>
                </a:xfrm>
                <a:prstGeom prst="rect">
                  <a:avLst/>
                </a:prstGeom>
                <a:blipFill rotWithShape="0">
                  <a:blip r:embed="rId4"/>
                  <a:stretch>
                    <a:fillRect r="-33636"/>
                  </a:stretch>
                </a:blipFill>
              </p:spPr>
              <p:txBody>
                <a:bodyPr/>
                <a:lstStyle/>
                <a:p>
                  <a:r>
                    <a:rPr lang="en-US">
                      <a:noFill/>
                    </a:rPr>
                    <a:t> </a:t>
                  </a:r>
                </a:p>
              </p:txBody>
            </p:sp>
          </mc:Fallback>
        </mc:AlternateContent>
        <p:sp>
          <p:nvSpPr>
            <p:cNvPr id="218" name="TextBox 217"/>
            <p:cNvSpPr txBox="1"/>
            <p:nvPr/>
          </p:nvSpPr>
          <p:spPr>
            <a:xfrm rot="10800000">
              <a:off x="975249" y="2344899"/>
              <a:ext cx="3018640" cy="46166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Sigmoid</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grpSp>
        <p:nvGrpSpPr>
          <p:cNvPr id="3" name="Group 2"/>
          <p:cNvGrpSpPr/>
          <p:nvPr/>
        </p:nvGrpSpPr>
        <p:grpSpPr>
          <a:xfrm flipV="1">
            <a:off x="2428891" y="1986086"/>
            <a:ext cx="6588081" cy="1091132"/>
            <a:chOff x="2529714" y="4860625"/>
            <a:chExt cx="6588081" cy="1105528"/>
          </a:xfrm>
        </p:grpSpPr>
        <p:sp>
          <p:nvSpPr>
            <p:cNvPr id="214" name="Right Arrow 213"/>
            <p:cNvSpPr/>
            <p:nvPr/>
          </p:nvSpPr>
          <p:spPr>
            <a:xfrm>
              <a:off x="2529714" y="5568852"/>
              <a:ext cx="719148" cy="22859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36" name="Oval 135"/>
            <p:cNvSpPr/>
            <p:nvPr/>
          </p:nvSpPr>
          <p:spPr>
            <a:xfrm>
              <a:off x="3387819" y="5554677"/>
              <a:ext cx="285497" cy="28014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37" name="Oval 136"/>
            <p:cNvSpPr/>
            <p:nvPr/>
          </p:nvSpPr>
          <p:spPr>
            <a:xfrm>
              <a:off x="3909768" y="5554677"/>
              <a:ext cx="285497" cy="28014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38" name="Oval 137"/>
            <p:cNvSpPr/>
            <p:nvPr/>
          </p:nvSpPr>
          <p:spPr>
            <a:xfrm>
              <a:off x="5789147" y="5554677"/>
              <a:ext cx="285497" cy="28014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39" name="Oval 138"/>
            <p:cNvSpPr/>
            <p:nvPr/>
          </p:nvSpPr>
          <p:spPr>
            <a:xfrm>
              <a:off x="5228264" y="5554677"/>
              <a:ext cx="285497" cy="28014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5" name="Oval 194"/>
            <p:cNvSpPr/>
            <p:nvPr/>
          </p:nvSpPr>
          <p:spPr>
            <a:xfrm rot="16200000">
              <a:off x="4427893" y="5648893"/>
              <a:ext cx="63301" cy="78923"/>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6" name="Oval 195"/>
            <p:cNvSpPr/>
            <p:nvPr/>
          </p:nvSpPr>
          <p:spPr>
            <a:xfrm rot="16200000">
              <a:off x="4716620" y="5653958"/>
              <a:ext cx="63301" cy="78923"/>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7" name="Oval 196"/>
            <p:cNvSpPr/>
            <p:nvPr/>
          </p:nvSpPr>
          <p:spPr>
            <a:xfrm rot="16200000">
              <a:off x="5005347" y="5648893"/>
              <a:ext cx="63301" cy="78923"/>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9" name="Rectangle 198"/>
            <p:cNvSpPr/>
            <p:nvPr/>
          </p:nvSpPr>
          <p:spPr>
            <a:xfrm>
              <a:off x="3248812" y="5433198"/>
              <a:ext cx="2961075" cy="53295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225" name="Group 224"/>
            <p:cNvGrpSpPr/>
            <p:nvPr/>
          </p:nvGrpSpPr>
          <p:grpSpPr>
            <a:xfrm>
              <a:off x="6203371" y="4860625"/>
              <a:ext cx="2914424" cy="841961"/>
              <a:chOff x="5901921" y="5131931"/>
              <a:chExt cx="2914424" cy="841961"/>
            </a:xfrm>
          </p:grpSpPr>
          <p:sp>
            <p:nvSpPr>
              <p:cNvPr id="223" name="Right Arrow 222"/>
              <p:cNvSpPr/>
              <p:nvPr/>
            </p:nvSpPr>
            <p:spPr>
              <a:xfrm rot="20661474" flipH="1">
                <a:off x="5901921" y="5740025"/>
                <a:ext cx="1051369" cy="20026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24" name="Rectangle 223"/>
              <p:cNvSpPr/>
              <p:nvPr/>
            </p:nvSpPr>
            <p:spPr>
              <a:xfrm rot="12415599">
                <a:off x="6333549" y="5131931"/>
                <a:ext cx="2482796" cy="841961"/>
              </a:xfrm>
              <a:prstGeom prst="rect">
                <a:avLst/>
              </a:prstGeom>
            </p:spPr>
            <p:txBody>
              <a:bodyPr wrap="none">
                <a:sp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Local-window POS</a:t>
                </a:r>
                <a:b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b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counts and ratios</a:t>
                </a:r>
              </a:p>
            </p:txBody>
          </p:sp>
        </p:grpSp>
      </p:grpSp>
      <p:grpSp>
        <p:nvGrpSpPr>
          <p:cNvPr id="231" name="Group 230"/>
          <p:cNvGrpSpPr/>
          <p:nvPr/>
        </p:nvGrpSpPr>
        <p:grpSpPr>
          <a:xfrm>
            <a:off x="2761229" y="1743334"/>
            <a:ext cx="5043755" cy="3742109"/>
            <a:chOff x="2848662" y="2525497"/>
            <a:chExt cx="5043755" cy="3742109"/>
          </a:xfrm>
        </p:grpSpPr>
        <p:sp>
          <p:nvSpPr>
            <p:cNvPr id="219" name="Rounded Rectangle 218"/>
            <p:cNvSpPr/>
            <p:nvPr/>
          </p:nvSpPr>
          <p:spPr>
            <a:xfrm>
              <a:off x="2848662" y="2525497"/>
              <a:ext cx="3758421" cy="3742109"/>
            </a:xfrm>
            <a:prstGeom prst="roundRect">
              <a:avLst/>
            </a:prstGeom>
            <a:solidFill>
              <a:schemeClr val="accent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mc:AlternateContent xmlns:mc="http://schemas.openxmlformats.org/markup-compatibility/2006" xmlns:a14="http://schemas.microsoft.com/office/drawing/2010/main">
          <mc:Choice Requires="a14">
            <p:sp>
              <p:nvSpPr>
                <p:cNvPr id="221" name="Rectangle 220"/>
                <p:cNvSpPr/>
                <p:nvPr/>
              </p:nvSpPr>
              <p:spPr>
                <a:xfrm>
                  <a:off x="7311810" y="5088976"/>
                  <a:ext cx="580607" cy="707886"/>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altLang="zh-CN" sz="4000" b="0" i="0" u="none" strike="noStrike" kern="1200" cap="none" spc="0" normalizeH="0" baseline="0" noProof="0">
                            <a:ln>
                              <a:noFill/>
                            </a:ln>
                            <a:solidFill>
                              <a:prstClr val="white"/>
                            </a:solidFill>
                            <a:effectLst/>
                            <a:uLnTx/>
                            <a:uFillTx/>
                            <a:latin typeface="Cambria Math" charset="0"/>
                            <a:ea typeface="Cambria Math" charset="0"/>
                            <a:cs typeface="Cambria Math" charset="0"/>
                          </a:rPr>
                          <m:t>θ</m:t>
                        </m:r>
                      </m:oMath>
                    </m:oMathPara>
                  </a14:m>
                  <a:endParaRPr kumimoji="0" lang="en-US" sz="40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221" name="Rectangle 220"/>
                <p:cNvSpPr>
                  <a:spLocks noRot="1" noChangeAspect="1" noMove="1" noResize="1" noEditPoints="1" noAdjustHandles="1" noChangeArrowheads="1" noChangeShapeType="1" noTextEdit="1"/>
                </p:cNvSpPr>
                <p:nvPr/>
              </p:nvSpPr>
              <p:spPr>
                <a:xfrm>
                  <a:off x="7311810" y="5088976"/>
                  <a:ext cx="580607" cy="707886"/>
                </a:xfrm>
                <a:prstGeom prst="rect">
                  <a:avLst/>
                </a:prstGeom>
                <a:blipFill rotWithShape="0">
                  <a:blip r:embed="rId5"/>
                  <a:stretch>
                    <a:fillRect/>
                  </a:stretch>
                </a:blipFill>
              </p:spPr>
              <p:txBody>
                <a:bodyPr/>
                <a:lstStyle/>
                <a:p>
                  <a:r>
                    <a:rPr lang="en-US">
                      <a:noFill/>
                    </a:rPr>
                    <a:t> </a:t>
                  </a:r>
                </a:p>
              </p:txBody>
            </p:sp>
          </mc:Fallback>
        </mc:AlternateContent>
        <p:sp>
          <p:nvSpPr>
            <p:cNvPr id="230" name="Right Arrow 229"/>
            <p:cNvSpPr/>
            <p:nvPr/>
          </p:nvSpPr>
          <p:spPr>
            <a:xfrm rot="1025039" flipH="1">
              <a:off x="6703570" y="5179526"/>
              <a:ext cx="707873" cy="19820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Tree>
    <p:extLst>
      <p:ext uri="{BB962C8B-B14F-4D97-AF65-F5344CB8AC3E}">
        <p14:creationId xmlns:p14="http://schemas.microsoft.com/office/powerpoint/2010/main" val="84568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8"/>
                                        </p:tgtEl>
                                        <p:attrNameLst>
                                          <p:attrName>style.visibility</p:attrName>
                                        </p:attrNameLst>
                                      </p:cBhvr>
                                      <p:to>
                                        <p:strVal val="visible"/>
                                      </p:to>
                                    </p:set>
                                    <p:animEffect transition="in" filter="wipe(down)">
                                      <p:cBhvr>
                                        <p:cTn id="12" dur="500"/>
                                        <p:tgtEl>
                                          <p:spTgt spid="2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LSTM features</a:t>
            </a:r>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grpSp>
        <p:nvGrpSpPr>
          <p:cNvPr id="108" name="Group 107"/>
          <p:cNvGrpSpPr/>
          <p:nvPr/>
        </p:nvGrpSpPr>
        <p:grpSpPr>
          <a:xfrm rot="16200000">
            <a:off x="7236005" y="1372751"/>
            <a:ext cx="729379" cy="2970365"/>
            <a:chOff x="8109648" y="191556"/>
            <a:chExt cx="904067" cy="3796156"/>
          </a:xfrm>
        </p:grpSpPr>
        <p:sp>
          <p:nvSpPr>
            <p:cNvPr id="109" name="Rectangle 108"/>
            <p:cNvSpPr/>
            <p:nvPr/>
          </p:nvSpPr>
          <p:spPr>
            <a:xfrm rot="5400000">
              <a:off x="6499826" y="1801378"/>
              <a:ext cx="3796156" cy="57651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110" name="Group 109"/>
            <p:cNvGrpSpPr/>
            <p:nvPr/>
          </p:nvGrpSpPr>
          <p:grpSpPr>
            <a:xfrm>
              <a:off x="8136289" y="402303"/>
              <a:ext cx="877426" cy="3295526"/>
              <a:chOff x="1771346" y="1447150"/>
              <a:chExt cx="1110602" cy="4020262"/>
            </a:xfrm>
          </p:grpSpPr>
          <p:sp>
            <p:nvSpPr>
              <p:cNvPr id="111" name="Oval 110"/>
              <p:cNvSpPr/>
              <p:nvPr/>
            </p:nvSpPr>
            <p:spPr>
              <a:xfrm rot="5400000">
                <a:off x="1863785" y="1443108"/>
                <a:ext cx="471209" cy="479294"/>
              </a:xfrm>
              <a:prstGeom prst="ellipse">
                <a:avLst/>
              </a:prstGeom>
              <a:solidFill>
                <a:schemeClr val="tx1">
                  <a:lumMod val="9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12" name="Oval 111"/>
              <p:cNvSpPr/>
              <p:nvPr/>
            </p:nvSpPr>
            <p:spPr>
              <a:xfrm rot="5400000">
                <a:off x="1863791" y="2270592"/>
                <a:ext cx="471209" cy="479294"/>
              </a:xfrm>
              <a:prstGeom prst="ellipse">
                <a:avLst/>
              </a:prstGeom>
              <a:solidFill>
                <a:schemeClr val="tx1">
                  <a:lumMod val="9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13" name="Oval 112"/>
              <p:cNvSpPr/>
              <p:nvPr/>
            </p:nvSpPr>
            <p:spPr>
              <a:xfrm rot="5400000">
                <a:off x="1863786" y="4992162"/>
                <a:ext cx="471208" cy="479291"/>
              </a:xfrm>
              <a:prstGeom prst="ellipse">
                <a:avLst/>
              </a:prstGeom>
              <a:solidFill>
                <a:schemeClr val="tx1">
                  <a:lumMod val="9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14" name="Oval 113"/>
              <p:cNvSpPr/>
              <p:nvPr/>
            </p:nvSpPr>
            <p:spPr>
              <a:xfrm rot="5400000">
                <a:off x="1863791" y="4204767"/>
                <a:ext cx="471209" cy="479294"/>
              </a:xfrm>
              <a:prstGeom prst="ellipse">
                <a:avLst/>
              </a:prstGeom>
              <a:solidFill>
                <a:schemeClr val="tx1">
                  <a:lumMod val="9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15" name="TextBox 114"/>
              <p:cNvSpPr txBox="1"/>
              <p:nvPr/>
            </p:nvSpPr>
            <p:spPr>
              <a:xfrm rot="5400000">
                <a:off x="1631113" y="3054724"/>
                <a:ext cx="1391068" cy="111060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charset="0"/>
                    <a:ea typeface="ＭＳ Ｐゴシック" charset="0"/>
                  </a:rPr>
                  <a:t>. . . </a:t>
                </a:r>
              </a:p>
            </p:txBody>
          </p:sp>
        </p:grpSp>
      </p:grpSp>
      <p:grpSp>
        <p:nvGrpSpPr>
          <p:cNvPr id="157" name="Group 156"/>
          <p:cNvGrpSpPr/>
          <p:nvPr/>
        </p:nvGrpSpPr>
        <p:grpSpPr>
          <a:xfrm>
            <a:off x="116983" y="1222490"/>
            <a:ext cx="5998529" cy="5340699"/>
            <a:chOff x="116983" y="1222490"/>
            <a:chExt cx="5998529" cy="5340699"/>
          </a:xfrm>
        </p:grpSpPr>
        <p:sp>
          <p:nvSpPr>
            <p:cNvPr id="141" name="Rectangle 140"/>
            <p:cNvSpPr/>
            <p:nvPr/>
          </p:nvSpPr>
          <p:spPr>
            <a:xfrm>
              <a:off x="885760" y="5686680"/>
              <a:ext cx="453970" cy="707886"/>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charset="0"/>
                  <a:ea typeface="ＭＳ Ｐゴシック" charset="0"/>
                </a:rPr>
                <a:t>ũ</a:t>
              </a:r>
              <a:endParaRPr kumimoji="0" lang="en-US" sz="40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6" name="Document 5"/>
            <p:cNvSpPr/>
            <p:nvPr/>
          </p:nvSpPr>
          <p:spPr>
            <a:xfrm>
              <a:off x="116983" y="1312388"/>
              <a:ext cx="3769202" cy="5250801"/>
            </a:xfrm>
            <a:prstGeom prst="flowChartDocumen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7" name="Rectangle 6"/>
            <p:cNvSpPr/>
            <p:nvPr/>
          </p:nvSpPr>
          <p:spPr>
            <a:xfrm>
              <a:off x="179921" y="4317282"/>
              <a:ext cx="3595375" cy="1086675"/>
            </a:xfrm>
            <a:prstGeom prst="rect">
              <a:avLst/>
            </a:prstGeom>
            <a:solidFill>
              <a:srgbClr val="DCE6F2"/>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 name="Rectangle 7"/>
            <p:cNvSpPr/>
            <p:nvPr/>
          </p:nvSpPr>
          <p:spPr>
            <a:xfrm>
              <a:off x="179921" y="2670337"/>
              <a:ext cx="3595375" cy="1086675"/>
            </a:xfrm>
            <a:prstGeom prst="rect">
              <a:avLst/>
            </a:prstGeom>
            <a:solidFill>
              <a:srgbClr val="DCE6F2"/>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9" name="Rectangle 8"/>
            <p:cNvSpPr/>
            <p:nvPr/>
          </p:nvSpPr>
          <p:spPr>
            <a:xfrm>
              <a:off x="162727" y="1414628"/>
              <a:ext cx="3595375" cy="1086675"/>
            </a:xfrm>
            <a:prstGeom prst="rect">
              <a:avLst/>
            </a:prstGeom>
            <a:solidFill>
              <a:schemeClr val="accent1">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 name="TextBox 9"/>
            <p:cNvSpPr txBox="1"/>
            <p:nvPr/>
          </p:nvSpPr>
          <p:spPr>
            <a:xfrm>
              <a:off x="1848793" y="1222490"/>
              <a:ext cx="1726524"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charset="0"/>
                  <a:ea typeface="ＭＳ Ｐゴシック" charset="0"/>
                </a:rPr>
                <a:t>. . .</a:t>
              </a:r>
            </a:p>
          </p:txBody>
        </p:sp>
        <p:grpSp>
          <p:nvGrpSpPr>
            <p:cNvPr id="11" name="Group 10"/>
            <p:cNvGrpSpPr/>
            <p:nvPr/>
          </p:nvGrpSpPr>
          <p:grpSpPr>
            <a:xfrm>
              <a:off x="661845" y="1485613"/>
              <a:ext cx="2984704" cy="796844"/>
              <a:chOff x="1020075" y="802339"/>
              <a:chExt cx="3853214" cy="796844"/>
            </a:xfrm>
          </p:grpSpPr>
          <p:grpSp>
            <p:nvGrpSpPr>
              <p:cNvPr id="12" name="Group 11"/>
              <p:cNvGrpSpPr/>
              <p:nvPr/>
            </p:nvGrpSpPr>
            <p:grpSpPr>
              <a:xfrm>
                <a:off x="1031904" y="802339"/>
                <a:ext cx="3841385" cy="289487"/>
                <a:chOff x="1031908" y="1041221"/>
                <a:chExt cx="3841396" cy="375677"/>
              </a:xfrm>
              <a:solidFill>
                <a:schemeClr val="bg2"/>
              </a:solidFill>
            </p:grpSpPr>
            <p:sp>
              <p:nvSpPr>
                <p:cNvPr id="34" name="Oval 33"/>
                <p:cNvSpPr/>
                <p:nvPr/>
              </p:nvSpPr>
              <p:spPr>
                <a:xfrm>
                  <a:off x="1031908" y="1041221"/>
                  <a:ext cx="362868" cy="368558"/>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5" name="Oval 34"/>
                <p:cNvSpPr/>
                <p:nvPr/>
              </p:nvSpPr>
              <p:spPr>
                <a:xfrm>
                  <a:off x="1547176" y="1048340"/>
                  <a:ext cx="362868" cy="368558"/>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6" name="Oval 35"/>
                <p:cNvSpPr/>
                <p:nvPr/>
              </p:nvSpPr>
              <p:spPr>
                <a:xfrm>
                  <a:off x="2042010" y="1048340"/>
                  <a:ext cx="362868" cy="368558"/>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7" name="Oval 36"/>
                <p:cNvSpPr/>
                <p:nvPr/>
              </p:nvSpPr>
              <p:spPr>
                <a:xfrm>
                  <a:off x="3500334" y="1048340"/>
                  <a:ext cx="362868" cy="368558"/>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8" name="Oval 37"/>
                <p:cNvSpPr/>
                <p:nvPr/>
              </p:nvSpPr>
              <p:spPr>
                <a:xfrm>
                  <a:off x="4015602" y="1048340"/>
                  <a:ext cx="362868" cy="368558"/>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9" name="Oval 38"/>
                <p:cNvSpPr/>
                <p:nvPr/>
              </p:nvSpPr>
              <p:spPr>
                <a:xfrm>
                  <a:off x="4510436" y="1048340"/>
                  <a:ext cx="362868" cy="368558"/>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13" name="Group 12"/>
              <p:cNvGrpSpPr/>
              <p:nvPr/>
            </p:nvGrpSpPr>
            <p:grpSpPr>
              <a:xfrm>
                <a:off x="1020075" y="1014408"/>
                <a:ext cx="3841385" cy="584775"/>
                <a:chOff x="1020079" y="2405068"/>
                <a:chExt cx="3841396" cy="758881"/>
              </a:xfrm>
            </p:grpSpPr>
            <p:grpSp>
              <p:nvGrpSpPr>
                <p:cNvPr id="26" name="Group 25"/>
                <p:cNvGrpSpPr/>
                <p:nvPr/>
              </p:nvGrpSpPr>
              <p:grpSpPr>
                <a:xfrm>
                  <a:off x="1020079" y="2737277"/>
                  <a:ext cx="3841396" cy="375677"/>
                  <a:chOff x="1031908" y="1648616"/>
                  <a:chExt cx="3841396" cy="375677"/>
                </a:xfrm>
              </p:grpSpPr>
              <p:sp>
                <p:nvSpPr>
                  <p:cNvPr id="28" name="Oval 27"/>
                  <p:cNvSpPr/>
                  <p:nvPr/>
                </p:nvSpPr>
                <p:spPr>
                  <a:xfrm>
                    <a:off x="1031908" y="1648616"/>
                    <a:ext cx="362868" cy="368558"/>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9" name="Oval 28"/>
                  <p:cNvSpPr/>
                  <p:nvPr/>
                </p:nvSpPr>
                <p:spPr>
                  <a:xfrm>
                    <a:off x="1547176" y="1655735"/>
                    <a:ext cx="362868" cy="368558"/>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0" name="Oval 29"/>
                  <p:cNvSpPr/>
                  <p:nvPr/>
                </p:nvSpPr>
                <p:spPr>
                  <a:xfrm>
                    <a:off x="2042010" y="1655735"/>
                    <a:ext cx="362868" cy="368558"/>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1" name="Oval 30"/>
                  <p:cNvSpPr/>
                  <p:nvPr/>
                </p:nvSpPr>
                <p:spPr>
                  <a:xfrm>
                    <a:off x="3500334" y="1655735"/>
                    <a:ext cx="362868" cy="368558"/>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2" name="Oval 31"/>
                  <p:cNvSpPr/>
                  <p:nvPr/>
                </p:nvSpPr>
                <p:spPr>
                  <a:xfrm>
                    <a:off x="4015602" y="1655735"/>
                    <a:ext cx="362868" cy="368558"/>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3" name="Oval 32"/>
                  <p:cNvSpPr/>
                  <p:nvPr/>
                </p:nvSpPr>
                <p:spPr>
                  <a:xfrm>
                    <a:off x="4510436" y="1655735"/>
                    <a:ext cx="362868" cy="368558"/>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27" name="TextBox 26"/>
                <p:cNvSpPr txBox="1"/>
                <p:nvPr/>
              </p:nvSpPr>
              <p:spPr>
                <a:xfrm>
                  <a:off x="2566823" y="2405068"/>
                  <a:ext cx="2228924" cy="75888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charset="0"/>
                      <a:ea typeface="ＭＳ Ｐゴシック" charset="0"/>
                    </a:rPr>
                    <a:t>. . .</a:t>
                  </a:r>
                </a:p>
              </p:txBody>
            </p:sp>
          </p:grpSp>
          <p:cxnSp>
            <p:nvCxnSpPr>
              <p:cNvPr id="14" name="Straight Arrow Connector 13"/>
              <p:cNvCxnSpPr>
                <a:stCxn id="7" idx="0"/>
                <a:endCxn id="39" idx="4"/>
              </p:cNvCxnSpPr>
              <p:nvPr/>
            </p:nvCxnSpPr>
            <p:spPr>
              <a:xfrm flipV="1">
                <a:off x="1201509" y="1086341"/>
                <a:ext cx="11829" cy="184058"/>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22" idx="0"/>
                <a:endCxn id="40" idx="4"/>
              </p:cNvCxnSpPr>
              <p:nvPr/>
            </p:nvCxnSpPr>
            <p:spPr>
              <a:xfrm flipV="1">
                <a:off x="1716775" y="1091826"/>
                <a:ext cx="11829" cy="184058"/>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23" idx="0"/>
                <a:endCxn id="41" idx="4"/>
              </p:cNvCxnSpPr>
              <p:nvPr/>
            </p:nvCxnSpPr>
            <p:spPr>
              <a:xfrm flipV="1">
                <a:off x="2211608" y="1091826"/>
                <a:ext cx="11829" cy="184058"/>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26" idx="0"/>
                <a:endCxn id="44" idx="4"/>
              </p:cNvCxnSpPr>
              <p:nvPr/>
            </p:nvCxnSpPr>
            <p:spPr>
              <a:xfrm flipV="1">
                <a:off x="3669928" y="1091826"/>
                <a:ext cx="11829" cy="184058"/>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27" idx="0"/>
                <a:endCxn id="45" idx="4"/>
              </p:cNvCxnSpPr>
              <p:nvPr/>
            </p:nvCxnSpPr>
            <p:spPr>
              <a:xfrm flipV="1">
                <a:off x="4185194" y="1091826"/>
                <a:ext cx="11829" cy="184058"/>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28" idx="0"/>
              </p:cNvCxnSpPr>
              <p:nvPr/>
            </p:nvCxnSpPr>
            <p:spPr>
              <a:xfrm flipV="1">
                <a:off x="4680026" y="1091826"/>
                <a:ext cx="11829" cy="184058"/>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39" idx="6"/>
                <a:endCxn id="40" idx="2"/>
              </p:cNvCxnSpPr>
              <p:nvPr/>
            </p:nvCxnSpPr>
            <p:spPr>
              <a:xfrm>
                <a:off x="1394771" y="944340"/>
                <a:ext cx="152400" cy="5486"/>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40" idx="6"/>
                <a:endCxn id="41" idx="2"/>
              </p:cNvCxnSpPr>
              <p:nvPr/>
            </p:nvCxnSpPr>
            <p:spPr>
              <a:xfrm>
                <a:off x="1910039" y="949826"/>
                <a:ext cx="131966" cy="0"/>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41" idx="6"/>
              </p:cNvCxnSpPr>
              <p:nvPr/>
            </p:nvCxnSpPr>
            <p:spPr>
              <a:xfrm>
                <a:off x="2404870" y="949826"/>
                <a:ext cx="195964" cy="0"/>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322505" y="944340"/>
                <a:ext cx="177819" cy="5486"/>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44" idx="6"/>
                <a:endCxn id="45" idx="2"/>
              </p:cNvCxnSpPr>
              <p:nvPr/>
            </p:nvCxnSpPr>
            <p:spPr>
              <a:xfrm>
                <a:off x="3863192" y="949826"/>
                <a:ext cx="152400" cy="0"/>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378470" y="951268"/>
                <a:ext cx="131966" cy="0"/>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grpSp>
        <p:sp>
          <p:nvSpPr>
            <p:cNvPr id="40" name="Oval 39"/>
            <p:cNvSpPr/>
            <p:nvPr/>
          </p:nvSpPr>
          <p:spPr>
            <a:xfrm>
              <a:off x="4066527" y="1485613"/>
              <a:ext cx="281077" cy="284002"/>
            </a:xfrm>
            <a:prstGeom prst="ellipse">
              <a:avLst/>
            </a:prstGeom>
            <a:solidFill>
              <a:srgbClr val="92D05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cxnSp>
          <p:nvCxnSpPr>
            <p:cNvPr id="41" name="Straight Arrow Connector 40"/>
            <p:cNvCxnSpPr>
              <a:endCxn id="100" idx="2"/>
            </p:cNvCxnSpPr>
            <p:nvPr/>
          </p:nvCxnSpPr>
          <p:spPr>
            <a:xfrm flipV="1">
              <a:off x="3646549" y="1627615"/>
              <a:ext cx="419978" cy="5486"/>
            </a:xfrm>
            <a:prstGeom prst="straightConnector1">
              <a:avLst/>
            </a:prstGeom>
            <a:ln w="3175" cmpd="sng">
              <a:solidFill>
                <a:schemeClr val="tx1"/>
              </a:solidFill>
              <a:tailEnd type="stealth"/>
            </a:ln>
          </p:spPr>
          <p:style>
            <a:lnRef idx="2">
              <a:schemeClr val="accent1"/>
            </a:lnRef>
            <a:fillRef idx="0">
              <a:schemeClr val="accent1"/>
            </a:fillRef>
            <a:effectRef idx="1">
              <a:schemeClr val="accent1"/>
            </a:effectRef>
            <a:fontRef idx="minor">
              <a:schemeClr val="tx1"/>
            </a:fontRef>
          </p:style>
        </p:cxnSp>
        <p:pic>
          <p:nvPicPr>
            <p:cNvPr id="42" name="Picture 4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733" y="1538955"/>
              <a:ext cx="127886" cy="176154"/>
            </a:xfrm>
            <a:prstGeom prst="rect">
              <a:avLst/>
            </a:prstGeom>
          </p:spPr>
        </p:pic>
        <p:grpSp>
          <p:nvGrpSpPr>
            <p:cNvPr id="44" name="Group 43"/>
            <p:cNvGrpSpPr/>
            <p:nvPr/>
          </p:nvGrpSpPr>
          <p:grpSpPr>
            <a:xfrm>
              <a:off x="661845" y="4373909"/>
              <a:ext cx="3032127" cy="769237"/>
              <a:chOff x="1020079" y="1041221"/>
              <a:chExt cx="3853225" cy="983093"/>
            </a:xfrm>
          </p:grpSpPr>
          <p:grpSp>
            <p:nvGrpSpPr>
              <p:cNvPr id="45" name="Group 44"/>
              <p:cNvGrpSpPr/>
              <p:nvPr/>
            </p:nvGrpSpPr>
            <p:grpSpPr>
              <a:xfrm>
                <a:off x="1031908" y="1041221"/>
                <a:ext cx="3841396" cy="375677"/>
                <a:chOff x="1031908" y="1041221"/>
                <a:chExt cx="3841396" cy="375677"/>
              </a:xfrm>
              <a:solidFill>
                <a:schemeClr val="bg2"/>
              </a:solidFill>
            </p:grpSpPr>
            <p:sp>
              <p:nvSpPr>
                <p:cNvPr id="67" name="Oval 66"/>
                <p:cNvSpPr/>
                <p:nvPr/>
              </p:nvSpPr>
              <p:spPr>
                <a:xfrm>
                  <a:off x="1031908" y="1041221"/>
                  <a:ext cx="362868" cy="368558"/>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68" name="Oval 67"/>
                <p:cNvSpPr/>
                <p:nvPr/>
              </p:nvSpPr>
              <p:spPr>
                <a:xfrm>
                  <a:off x="1547176" y="1048340"/>
                  <a:ext cx="362868" cy="368558"/>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69" name="Oval 68"/>
                <p:cNvSpPr/>
                <p:nvPr/>
              </p:nvSpPr>
              <p:spPr>
                <a:xfrm>
                  <a:off x="2042010" y="1048340"/>
                  <a:ext cx="362868" cy="368558"/>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0" name="Oval 69"/>
                <p:cNvSpPr/>
                <p:nvPr/>
              </p:nvSpPr>
              <p:spPr>
                <a:xfrm>
                  <a:off x="3500334" y="1048340"/>
                  <a:ext cx="362868" cy="368558"/>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1" name="Oval 70"/>
                <p:cNvSpPr/>
                <p:nvPr/>
              </p:nvSpPr>
              <p:spPr>
                <a:xfrm>
                  <a:off x="4015602" y="1048340"/>
                  <a:ext cx="362868" cy="368558"/>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72" name="Oval 71"/>
                <p:cNvSpPr/>
                <p:nvPr/>
              </p:nvSpPr>
              <p:spPr>
                <a:xfrm>
                  <a:off x="4510436" y="1048340"/>
                  <a:ext cx="362868" cy="368558"/>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59" name="Group 58"/>
              <p:cNvGrpSpPr/>
              <p:nvPr/>
            </p:nvGrpSpPr>
            <p:grpSpPr>
              <a:xfrm>
                <a:off x="1020079" y="1648636"/>
                <a:ext cx="3841396" cy="375678"/>
                <a:chOff x="1031908" y="1648616"/>
                <a:chExt cx="3841396" cy="375677"/>
              </a:xfrm>
            </p:grpSpPr>
            <p:sp>
              <p:nvSpPr>
                <p:cNvPr id="61" name="Oval 60"/>
                <p:cNvSpPr/>
                <p:nvPr/>
              </p:nvSpPr>
              <p:spPr>
                <a:xfrm>
                  <a:off x="1031908" y="1648616"/>
                  <a:ext cx="362868" cy="368558"/>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62" name="Oval 61"/>
                <p:cNvSpPr/>
                <p:nvPr/>
              </p:nvSpPr>
              <p:spPr>
                <a:xfrm>
                  <a:off x="1547176" y="1655735"/>
                  <a:ext cx="362868" cy="368558"/>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63" name="Oval 62"/>
                <p:cNvSpPr/>
                <p:nvPr/>
              </p:nvSpPr>
              <p:spPr>
                <a:xfrm>
                  <a:off x="2042010" y="1655735"/>
                  <a:ext cx="362868" cy="368558"/>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64" name="Oval 63"/>
                <p:cNvSpPr/>
                <p:nvPr/>
              </p:nvSpPr>
              <p:spPr>
                <a:xfrm>
                  <a:off x="3500334" y="1655735"/>
                  <a:ext cx="362868" cy="368558"/>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65" name="Oval 64"/>
                <p:cNvSpPr/>
                <p:nvPr/>
              </p:nvSpPr>
              <p:spPr>
                <a:xfrm>
                  <a:off x="4015602" y="1655735"/>
                  <a:ext cx="362868" cy="368558"/>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66" name="Oval 65"/>
                <p:cNvSpPr/>
                <p:nvPr/>
              </p:nvSpPr>
              <p:spPr>
                <a:xfrm>
                  <a:off x="4510436" y="1655735"/>
                  <a:ext cx="362868" cy="368558"/>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cxnSp>
            <p:nvCxnSpPr>
              <p:cNvPr id="47" name="Straight Arrow Connector 46"/>
              <p:cNvCxnSpPr/>
              <p:nvPr/>
            </p:nvCxnSpPr>
            <p:spPr>
              <a:xfrm flipV="1">
                <a:off x="1201513" y="1409779"/>
                <a:ext cx="11829" cy="238858"/>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1716781" y="1416898"/>
                <a:ext cx="11829" cy="238858"/>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2211615" y="1416898"/>
                <a:ext cx="11829" cy="238858"/>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3669939" y="1416898"/>
                <a:ext cx="11829" cy="238858"/>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4185207" y="1416898"/>
                <a:ext cx="11829" cy="238858"/>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4680041" y="1416898"/>
                <a:ext cx="11829" cy="238858"/>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1394776" y="1225500"/>
                <a:ext cx="152400" cy="7119"/>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1910044" y="1232619"/>
                <a:ext cx="131966" cy="0"/>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2404878" y="1232619"/>
                <a:ext cx="195965" cy="0"/>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3322514" y="1225500"/>
                <a:ext cx="177820" cy="7119"/>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3863202" y="1232619"/>
                <a:ext cx="152400" cy="0"/>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4378470" y="1232619"/>
                <a:ext cx="131966" cy="0"/>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grpSp>
        <p:sp>
          <p:nvSpPr>
            <p:cNvPr id="73" name="Oval 72"/>
            <p:cNvSpPr/>
            <p:nvPr/>
          </p:nvSpPr>
          <p:spPr>
            <a:xfrm>
              <a:off x="4084496" y="4382441"/>
              <a:ext cx="285543" cy="288384"/>
            </a:xfrm>
            <a:prstGeom prst="ellipse">
              <a:avLst/>
            </a:prstGeom>
            <a:solidFill>
              <a:srgbClr val="92D05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cxnSp>
          <p:nvCxnSpPr>
            <p:cNvPr id="74" name="Straight Arrow Connector 73"/>
            <p:cNvCxnSpPr/>
            <p:nvPr/>
          </p:nvCxnSpPr>
          <p:spPr>
            <a:xfrm>
              <a:off x="3693972" y="4523672"/>
              <a:ext cx="390523" cy="2962"/>
            </a:xfrm>
            <a:prstGeom prst="straightConnector1">
              <a:avLst/>
            </a:prstGeom>
            <a:ln w="3175" cmpd="sng">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rot="5400000">
              <a:off x="30335" y="3877648"/>
              <a:ext cx="817281" cy="523220"/>
            </a:xfrm>
            <a:prstGeom prst="rect">
              <a:avLst/>
            </a:prstGeom>
            <a:noFill/>
            <a:ln>
              <a:no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charset="0"/>
                  <a:ea typeface="ＭＳ Ｐゴシック" charset="0"/>
                </a:rPr>
                <a:t>. . .</a:t>
              </a:r>
            </a:p>
          </p:txBody>
        </p:sp>
        <p:grpSp>
          <p:nvGrpSpPr>
            <p:cNvPr id="77" name="Group 76"/>
            <p:cNvGrpSpPr/>
            <p:nvPr/>
          </p:nvGrpSpPr>
          <p:grpSpPr>
            <a:xfrm>
              <a:off x="639411" y="2723133"/>
              <a:ext cx="2642739" cy="769237"/>
              <a:chOff x="1020079" y="1041221"/>
              <a:chExt cx="3358391" cy="983093"/>
            </a:xfrm>
          </p:grpSpPr>
          <p:grpSp>
            <p:nvGrpSpPr>
              <p:cNvPr id="78" name="Group 77"/>
              <p:cNvGrpSpPr/>
              <p:nvPr/>
            </p:nvGrpSpPr>
            <p:grpSpPr>
              <a:xfrm>
                <a:off x="1031908" y="1041221"/>
                <a:ext cx="3346562" cy="375677"/>
                <a:chOff x="1031908" y="1041221"/>
                <a:chExt cx="3346562" cy="375677"/>
              </a:xfrm>
              <a:solidFill>
                <a:schemeClr val="bg2"/>
              </a:solidFill>
            </p:grpSpPr>
            <p:sp>
              <p:nvSpPr>
                <p:cNvPr id="97" name="Oval 96"/>
                <p:cNvSpPr/>
                <p:nvPr/>
              </p:nvSpPr>
              <p:spPr>
                <a:xfrm>
                  <a:off x="1031908" y="1041221"/>
                  <a:ext cx="362868" cy="368558"/>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98" name="Oval 97"/>
                <p:cNvSpPr/>
                <p:nvPr/>
              </p:nvSpPr>
              <p:spPr>
                <a:xfrm>
                  <a:off x="1547176" y="1048340"/>
                  <a:ext cx="362868" cy="368558"/>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99" name="Oval 98"/>
                <p:cNvSpPr/>
                <p:nvPr/>
              </p:nvSpPr>
              <p:spPr>
                <a:xfrm>
                  <a:off x="2042010" y="1048340"/>
                  <a:ext cx="362868" cy="368558"/>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0" name="Oval 99"/>
                <p:cNvSpPr/>
                <p:nvPr/>
              </p:nvSpPr>
              <p:spPr>
                <a:xfrm>
                  <a:off x="3500334" y="1048340"/>
                  <a:ext cx="362868" cy="368558"/>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1" name="Oval 100"/>
                <p:cNvSpPr/>
                <p:nvPr/>
              </p:nvSpPr>
              <p:spPr>
                <a:xfrm>
                  <a:off x="4015602" y="1048340"/>
                  <a:ext cx="362868" cy="368558"/>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90" name="Group 89"/>
              <p:cNvGrpSpPr/>
              <p:nvPr/>
            </p:nvGrpSpPr>
            <p:grpSpPr>
              <a:xfrm>
                <a:off x="1020079" y="1648636"/>
                <a:ext cx="3346562" cy="375678"/>
                <a:chOff x="1031908" y="1648616"/>
                <a:chExt cx="3346562" cy="375677"/>
              </a:xfrm>
            </p:grpSpPr>
            <p:sp>
              <p:nvSpPr>
                <p:cNvPr id="92" name="Oval 91"/>
                <p:cNvSpPr/>
                <p:nvPr/>
              </p:nvSpPr>
              <p:spPr>
                <a:xfrm>
                  <a:off x="1031908" y="1648616"/>
                  <a:ext cx="362868" cy="368558"/>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93" name="Oval 92"/>
                <p:cNvSpPr/>
                <p:nvPr/>
              </p:nvSpPr>
              <p:spPr>
                <a:xfrm>
                  <a:off x="1547176" y="1655735"/>
                  <a:ext cx="362868" cy="368558"/>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94" name="Oval 93"/>
                <p:cNvSpPr/>
                <p:nvPr/>
              </p:nvSpPr>
              <p:spPr>
                <a:xfrm>
                  <a:off x="2042010" y="1655735"/>
                  <a:ext cx="362868" cy="368558"/>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95" name="Oval 94"/>
                <p:cNvSpPr/>
                <p:nvPr/>
              </p:nvSpPr>
              <p:spPr>
                <a:xfrm>
                  <a:off x="3500334" y="1655735"/>
                  <a:ext cx="362868" cy="368558"/>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96" name="Oval 95"/>
                <p:cNvSpPr/>
                <p:nvPr/>
              </p:nvSpPr>
              <p:spPr>
                <a:xfrm>
                  <a:off x="4015602" y="1655735"/>
                  <a:ext cx="362868" cy="368558"/>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cxnSp>
            <p:nvCxnSpPr>
              <p:cNvPr id="80" name="Straight Arrow Connector 79"/>
              <p:cNvCxnSpPr/>
              <p:nvPr/>
            </p:nvCxnSpPr>
            <p:spPr>
              <a:xfrm flipV="1">
                <a:off x="1201513" y="1409779"/>
                <a:ext cx="11829" cy="238858"/>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V="1">
                <a:off x="1716781" y="1416898"/>
                <a:ext cx="11829" cy="238858"/>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2211615" y="1416898"/>
                <a:ext cx="11829" cy="238858"/>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3669939" y="1416898"/>
                <a:ext cx="11829" cy="238858"/>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4185207" y="1416898"/>
                <a:ext cx="11829" cy="238858"/>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1394776" y="1225500"/>
                <a:ext cx="152400" cy="7119"/>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1910044" y="1232619"/>
                <a:ext cx="131966" cy="0"/>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2404878" y="1232619"/>
                <a:ext cx="195965" cy="0"/>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a:off x="3322514" y="1225500"/>
                <a:ext cx="177820" cy="7119"/>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a:off x="3863202" y="1232619"/>
                <a:ext cx="152400" cy="0"/>
              </a:xfrm>
              <a:prstGeom prst="straightConnector1">
                <a:avLst/>
              </a:prstGeom>
              <a:ln w="3175" cmpd="sng">
                <a:solidFill>
                  <a:srgbClr val="000000"/>
                </a:solidFill>
                <a:tailEnd type="stealth"/>
              </a:ln>
            </p:spPr>
            <p:style>
              <a:lnRef idx="2">
                <a:schemeClr val="accent1"/>
              </a:lnRef>
              <a:fillRef idx="0">
                <a:schemeClr val="accent1"/>
              </a:fillRef>
              <a:effectRef idx="1">
                <a:schemeClr val="accent1"/>
              </a:effectRef>
              <a:fontRef idx="minor">
                <a:schemeClr val="tx1"/>
              </a:fontRef>
            </p:style>
          </p:cxnSp>
        </p:grpSp>
        <p:sp>
          <p:nvSpPr>
            <p:cNvPr id="102" name="Oval 101"/>
            <p:cNvSpPr/>
            <p:nvPr/>
          </p:nvSpPr>
          <p:spPr>
            <a:xfrm>
              <a:off x="4062061" y="2731665"/>
              <a:ext cx="285543" cy="288384"/>
            </a:xfrm>
            <a:prstGeom prst="ellipse">
              <a:avLst/>
            </a:prstGeom>
            <a:solidFill>
              <a:srgbClr val="92D05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cxnSp>
          <p:nvCxnSpPr>
            <p:cNvPr id="103" name="Straight Arrow Connector 102"/>
            <p:cNvCxnSpPr/>
            <p:nvPr/>
          </p:nvCxnSpPr>
          <p:spPr>
            <a:xfrm>
              <a:off x="3282150" y="2872895"/>
              <a:ext cx="779911" cy="2962"/>
            </a:xfrm>
            <a:prstGeom prst="straightConnector1">
              <a:avLst/>
            </a:prstGeom>
            <a:ln w="3175" cmpd="sng">
              <a:solidFill>
                <a:schemeClr val="tx1"/>
              </a:solidFill>
              <a:tailEnd type="stealth"/>
            </a:ln>
          </p:spPr>
          <p:style>
            <a:lnRef idx="2">
              <a:schemeClr val="accent1"/>
            </a:lnRef>
            <a:fillRef idx="0">
              <a:schemeClr val="accent1"/>
            </a:fillRef>
            <a:effectRef idx="1">
              <a:schemeClr val="accent1"/>
            </a:effectRef>
            <a:fontRef idx="minor">
              <a:schemeClr val="tx1"/>
            </a:fontRef>
          </p:style>
        </p:cxnSp>
        <p:pic>
          <p:nvPicPr>
            <p:cNvPr id="104" name="Picture 10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970" y="2777889"/>
              <a:ext cx="143445" cy="178872"/>
            </a:xfrm>
            <a:prstGeom prst="rect">
              <a:avLst/>
            </a:prstGeom>
          </p:spPr>
        </p:pic>
        <p:cxnSp>
          <p:nvCxnSpPr>
            <p:cNvPr id="105" name="Straight Arrow Connector 104"/>
            <p:cNvCxnSpPr>
              <a:stCxn id="100" idx="5"/>
            </p:cNvCxnSpPr>
            <p:nvPr/>
          </p:nvCxnSpPr>
          <p:spPr>
            <a:xfrm>
              <a:off x="4306442" y="1728024"/>
              <a:ext cx="705734" cy="1152318"/>
            </a:xfrm>
            <a:prstGeom prst="straightConnector1">
              <a:avLst/>
            </a:prstGeom>
            <a:ln w="3175" cmpd="sng">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a:off x="4347604" y="2875857"/>
              <a:ext cx="563213" cy="113751"/>
            </a:xfrm>
            <a:prstGeom prst="straightConnector1">
              <a:avLst/>
            </a:prstGeom>
            <a:ln w="3175" cmpd="sng">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flipV="1">
              <a:off x="4328221" y="3156761"/>
              <a:ext cx="733879" cy="1267913"/>
            </a:xfrm>
            <a:prstGeom prst="straightConnector1">
              <a:avLst/>
            </a:prstGeom>
            <a:ln w="3175" cmpd="sng">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117" idx="3"/>
              <a:endCxn id="109" idx="1"/>
            </p:cNvCxnSpPr>
            <p:nvPr/>
          </p:nvCxnSpPr>
          <p:spPr>
            <a:xfrm>
              <a:off x="5386542" y="2989608"/>
              <a:ext cx="728970" cy="457"/>
            </a:xfrm>
            <a:prstGeom prst="straightConnector1">
              <a:avLst/>
            </a:prstGeom>
            <a:ln w="3175" cmpd="sng">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117" name="Diamond 116"/>
            <p:cNvSpPr/>
            <p:nvPr/>
          </p:nvSpPr>
          <p:spPr>
            <a:xfrm>
              <a:off x="4910818" y="2755097"/>
              <a:ext cx="475724" cy="469021"/>
            </a:xfrm>
            <a:prstGeom prst="diamond">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19" name="TextBox 118"/>
            <p:cNvSpPr txBox="1"/>
            <p:nvPr/>
          </p:nvSpPr>
          <p:spPr>
            <a:xfrm rot="5400000">
              <a:off x="4023691" y="3428038"/>
              <a:ext cx="817281" cy="571105"/>
            </a:xfrm>
            <a:prstGeom prst="rect">
              <a:avLst/>
            </a:prstGeom>
            <a:noFill/>
            <a:ln>
              <a:no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charset="0"/>
                  <a:ea typeface="ＭＳ Ｐゴシック" charset="0"/>
                </a:rPr>
                <a:t>. . .</a:t>
              </a:r>
            </a:p>
          </p:txBody>
        </p:sp>
        <p:cxnSp>
          <p:nvCxnSpPr>
            <p:cNvPr id="120" name="Straight Arrow Connector 119"/>
            <p:cNvCxnSpPr/>
            <p:nvPr/>
          </p:nvCxnSpPr>
          <p:spPr>
            <a:xfrm flipV="1">
              <a:off x="4370039" y="3081361"/>
              <a:ext cx="614161" cy="477857"/>
            </a:xfrm>
            <a:prstGeom prst="straightConnector1">
              <a:avLst/>
            </a:prstGeom>
            <a:ln w="3175" cmpd="sng">
              <a:solidFill>
                <a:schemeClr val="tx1"/>
              </a:solidFill>
              <a:tailEnd type="stealth"/>
            </a:ln>
          </p:spPr>
          <p:style>
            <a:lnRef idx="2">
              <a:schemeClr val="accent1"/>
            </a:lnRef>
            <a:fillRef idx="0">
              <a:schemeClr val="accent1"/>
            </a:fillRef>
            <a:effectRef idx="1">
              <a:schemeClr val="accent1"/>
            </a:effectRef>
            <a:fontRef idx="minor">
              <a:schemeClr val="tx1"/>
            </a:fontRef>
          </p:style>
        </p:cxnSp>
        <p:pic>
          <p:nvPicPr>
            <p:cNvPr id="136" name="Picture 1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9683" y="4434236"/>
              <a:ext cx="215167" cy="178872"/>
            </a:xfrm>
            <a:prstGeom prst="rect">
              <a:avLst/>
            </a:prstGeom>
            <a:solidFill>
              <a:srgbClr val="92D050"/>
            </a:solidFill>
          </p:spPr>
        </p:pic>
        <p:pic>
          <p:nvPicPr>
            <p:cNvPr id="137" name="Picture 1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6777" y="2916156"/>
              <a:ext cx="122953" cy="188809"/>
            </a:xfrm>
            <a:prstGeom prst="rect">
              <a:avLst/>
            </a:prstGeom>
          </p:spPr>
        </p:pic>
        <p:sp>
          <p:nvSpPr>
            <p:cNvPr id="142" name="Rectangle 141"/>
            <p:cNvSpPr/>
            <p:nvPr/>
          </p:nvSpPr>
          <p:spPr>
            <a:xfrm>
              <a:off x="160646" y="2133875"/>
              <a:ext cx="385042"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ũ</a:t>
              </a:r>
              <a:r>
                <a:rPr kumimoji="0" lang="en-US" sz="1800" b="0" i="0" u="none" strike="noStrike" kern="1200" cap="none" spc="0" normalizeH="0" baseline="-25000" noProof="0" dirty="0">
                  <a:ln>
                    <a:noFill/>
                  </a:ln>
                  <a:solidFill>
                    <a:prstClr val="black"/>
                  </a:solidFill>
                  <a:effectLst/>
                  <a:uLnTx/>
                  <a:uFillTx/>
                  <a:latin typeface="Calibri" charset="0"/>
                  <a:ea typeface="ＭＳ Ｐゴシック" charset="0"/>
                </a:rPr>
                <a:t>1</a:t>
              </a:r>
              <a:endParaRPr kumimoji="0" lang="en-US" sz="18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143" name="Rectangle 142"/>
            <p:cNvSpPr/>
            <p:nvPr/>
          </p:nvSpPr>
          <p:spPr>
            <a:xfrm>
              <a:off x="181779" y="3396078"/>
              <a:ext cx="385042"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ũ</a:t>
              </a:r>
              <a:r>
                <a:rPr kumimoji="0" lang="en-US" sz="1800" b="0" i="0" u="none" strike="noStrike" kern="1200" cap="none" spc="0" normalizeH="0" baseline="-25000" noProof="0" dirty="0">
                  <a:ln>
                    <a:noFill/>
                  </a:ln>
                  <a:solidFill>
                    <a:prstClr val="black"/>
                  </a:solidFill>
                  <a:effectLst/>
                  <a:uLnTx/>
                  <a:uFillTx/>
                  <a:latin typeface="Calibri" charset="0"/>
                  <a:ea typeface="ＭＳ Ｐゴシック" charset="0"/>
                </a:rPr>
                <a:t>2</a:t>
              </a:r>
              <a:endParaRPr kumimoji="0" lang="en-US" sz="18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144" name="Rectangle 143"/>
            <p:cNvSpPr/>
            <p:nvPr/>
          </p:nvSpPr>
          <p:spPr>
            <a:xfrm>
              <a:off x="182411" y="5039617"/>
              <a:ext cx="386644"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charset="0"/>
                  <a:ea typeface="ＭＳ Ｐゴシック" charset="0"/>
                </a:rPr>
                <a:t>ũ</a:t>
              </a:r>
              <a:r>
                <a:rPr kumimoji="0" lang="en-US" sz="1800" b="0" i="0" u="none" strike="noStrike" kern="1200" cap="none" spc="0" normalizeH="0" baseline="-25000" noProof="0" dirty="0" err="1">
                  <a:ln>
                    <a:noFill/>
                  </a:ln>
                  <a:solidFill>
                    <a:prstClr val="black"/>
                  </a:solidFill>
                  <a:effectLst/>
                  <a:uLnTx/>
                  <a:uFillTx/>
                  <a:latin typeface="Calibri" charset="0"/>
                  <a:ea typeface="ＭＳ Ｐゴシック" charset="0"/>
                </a:rPr>
                <a:t>K</a:t>
              </a:r>
              <a:endParaRPr kumimoji="0" lang="en-US" sz="18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151" name="TextBox 150"/>
            <p:cNvSpPr txBox="1"/>
            <p:nvPr/>
          </p:nvSpPr>
          <p:spPr>
            <a:xfrm>
              <a:off x="1840396" y="2471754"/>
              <a:ext cx="1726523"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charset="0"/>
                  <a:ea typeface="ＭＳ Ｐゴシック" charset="0"/>
                </a:rPr>
                <a:t>. . .</a:t>
              </a:r>
            </a:p>
          </p:txBody>
        </p:sp>
        <p:sp>
          <p:nvSpPr>
            <p:cNvPr id="152" name="TextBox 151"/>
            <p:cNvSpPr txBox="1"/>
            <p:nvPr/>
          </p:nvSpPr>
          <p:spPr>
            <a:xfrm>
              <a:off x="1851554" y="2946946"/>
              <a:ext cx="1726522"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charset="0"/>
                  <a:ea typeface="ＭＳ Ｐゴシック" charset="0"/>
                </a:rPr>
                <a:t>. . .</a:t>
              </a:r>
            </a:p>
          </p:txBody>
        </p:sp>
        <p:sp>
          <p:nvSpPr>
            <p:cNvPr id="153" name="TextBox 152"/>
            <p:cNvSpPr txBox="1"/>
            <p:nvPr/>
          </p:nvSpPr>
          <p:spPr>
            <a:xfrm>
              <a:off x="1865002" y="4121721"/>
              <a:ext cx="1726523"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charset="0"/>
                  <a:ea typeface="ＭＳ Ｐゴシック" charset="0"/>
                </a:rPr>
                <a:t>. . .</a:t>
              </a:r>
            </a:p>
          </p:txBody>
        </p:sp>
        <p:sp>
          <p:nvSpPr>
            <p:cNvPr id="154" name="TextBox 153"/>
            <p:cNvSpPr txBox="1"/>
            <p:nvPr/>
          </p:nvSpPr>
          <p:spPr>
            <a:xfrm>
              <a:off x="1884706" y="4614005"/>
              <a:ext cx="1726522"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charset="0"/>
                  <a:ea typeface="ＭＳ Ｐゴシック" charset="0"/>
                </a:rPr>
                <a:t>. . .</a:t>
              </a:r>
            </a:p>
          </p:txBody>
        </p:sp>
      </p:grpSp>
      <p:sp>
        <p:nvSpPr>
          <p:cNvPr id="165" name="Rectangle 164"/>
          <p:cNvSpPr/>
          <p:nvPr/>
        </p:nvSpPr>
        <p:spPr>
          <a:xfrm>
            <a:off x="546932" y="1971120"/>
            <a:ext cx="3297698" cy="58477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charset="0"/>
                <a:ea typeface="ＭＳ Ｐゴシック" charset="0"/>
              </a:rPr>
              <a:t>NOUN   VERB    NOUN      </a:t>
            </a:r>
            <a:r>
              <a:rPr kumimoji="0" lang="en-US" sz="3200" b="0" i="0" u="none" strike="noStrike" kern="1200" cap="none" spc="0" normalizeH="0" baseline="0" noProof="0" dirty="0">
                <a:ln>
                  <a:noFill/>
                </a:ln>
                <a:solidFill>
                  <a:prstClr val="black"/>
                </a:solidFill>
                <a:effectLst/>
                <a:uLnTx/>
                <a:uFillTx/>
                <a:latin typeface="Calibri" charset="0"/>
                <a:ea typeface="ＭＳ Ｐゴシック" charset="0"/>
              </a:rPr>
              <a:t>. . . </a:t>
            </a:r>
            <a:r>
              <a:rPr kumimoji="0" lang="en-US" sz="1000" b="0" i="0" u="none" strike="noStrike" kern="1200" cap="none" spc="0" normalizeH="0" baseline="0" noProof="0" dirty="0">
                <a:ln>
                  <a:noFill/>
                </a:ln>
                <a:solidFill>
                  <a:prstClr val="black"/>
                </a:solidFill>
                <a:effectLst/>
                <a:uLnTx/>
                <a:uFillTx/>
                <a:latin typeface="Calibri" charset="0"/>
                <a:ea typeface="ＭＳ Ｐゴシック" charset="0"/>
              </a:rPr>
              <a:t>   AUX     VERB   PUNCT</a:t>
            </a:r>
            <a:endParaRPr kumimoji="0" lang="en-US" sz="3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166" name="Rectangle 165"/>
          <p:cNvSpPr/>
          <p:nvPr/>
        </p:nvSpPr>
        <p:spPr>
          <a:xfrm>
            <a:off x="545507" y="3243024"/>
            <a:ext cx="2964273" cy="58477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charset="0"/>
                <a:ea typeface="ＭＳ Ｐゴシック" charset="0"/>
              </a:rPr>
              <a:t>PRON    ADV      VERB        </a:t>
            </a:r>
            <a:r>
              <a:rPr kumimoji="0" lang="en-US" sz="3200" b="0" i="0" u="none" strike="noStrike" kern="1200" cap="none" spc="0" normalizeH="0" baseline="0" noProof="0" dirty="0">
                <a:ln>
                  <a:noFill/>
                </a:ln>
                <a:solidFill>
                  <a:prstClr val="black"/>
                </a:solidFill>
                <a:effectLst/>
                <a:uLnTx/>
                <a:uFillTx/>
                <a:latin typeface="Calibri" charset="0"/>
                <a:ea typeface="ＭＳ Ｐゴシック" charset="0"/>
              </a:rPr>
              <a:t>. . . </a:t>
            </a:r>
            <a:r>
              <a:rPr kumimoji="0" lang="en-US" sz="1000" b="0" i="0" u="none" strike="noStrike" kern="1200" cap="none" spc="0" normalizeH="0" baseline="0" noProof="0" dirty="0">
                <a:ln>
                  <a:noFill/>
                </a:ln>
                <a:solidFill>
                  <a:prstClr val="black"/>
                </a:solidFill>
                <a:effectLst/>
                <a:uLnTx/>
                <a:uFillTx/>
                <a:latin typeface="Calibri" charset="0"/>
                <a:ea typeface="ＭＳ Ｐゴシック" charset="0"/>
              </a:rPr>
              <a:t>  VERB    PUNCT</a:t>
            </a:r>
            <a:endParaRPr kumimoji="0" lang="en-US" sz="3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167" name="Rectangle 166"/>
          <p:cNvSpPr/>
          <p:nvPr/>
        </p:nvSpPr>
        <p:spPr>
          <a:xfrm>
            <a:off x="561173" y="4899487"/>
            <a:ext cx="3361818" cy="58477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charset="0"/>
                <a:ea typeface="ＭＳ Ｐゴシック" charset="0"/>
              </a:rPr>
              <a:t>NOUN    AUX     VERB        </a:t>
            </a:r>
            <a:r>
              <a:rPr kumimoji="0" lang="en-US" sz="3200" b="0" i="0" u="none" strike="noStrike" kern="1200" cap="none" spc="0" normalizeH="0" baseline="0" noProof="0" dirty="0">
                <a:ln>
                  <a:noFill/>
                </a:ln>
                <a:solidFill>
                  <a:prstClr val="black"/>
                </a:solidFill>
                <a:effectLst/>
                <a:uLnTx/>
                <a:uFillTx/>
                <a:latin typeface="Calibri" charset="0"/>
                <a:ea typeface="ＭＳ Ｐゴシック" charset="0"/>
              </a:rPr>
              <a:t>. . . </a:t>
            </a:r>
            <a:r>
              <a:rPr kumimoji="0" lang="en-US" sz="1000" b="0" i="0" u="none" strike="noStrike" kern="1200" cap="none" spc="0" normalizeH="0" baseline="0" noProof="0" dirty="0">
                <a:ln>
                  <a:noFill/>
                </a:ln>
                <a:solidFill>
                  <a:prstClr val="black"/>
                </a:solidFill>
                <a:effectLst/>
                <a:uLnTx/>
                <a:uFillTx/>
                <a:latin typeface="Calibri" charset="0"/>
                <a:ea typeface="ＭＳ Ｐゴシック" charset="0"/>
              </a:rPr>
              <a:t>    ADJ     NOUN  PUNCT</a:t>
            </a:r>
            <a:endParaRPr kumimoji="0" lang="en-US" sz="3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5" name="Rectangle 4">
            <a:extLst>
              <a:ext uri="{FF2B5EF4-FFF2-40B4-BE49-F238E27FC236}">
                <a16:creationId xmlns:a16="http://schemas.microsoft.com/office/drawing/2014/main" id="{D53C4314-A4AF-4A99-93D4-C139275A4760}"/>
              </a:ext>
            </a:extLst>
          </p:cNvPr>
          <p:cNvSpPr/>
          <p:nvPr/>
        </p:nvSpPr>
        <p:spPr>
          <a:xfrm>
            <a:off x="4244631" y="4114800"/>
            <a:ext cx="4729180" cy="2246769"/>
          </a:xfrm>
          <a:prstGeom prst="rect">
            <a:avLst/>
          </a:prstGeom>
        </p:spPr>
        <p:txBody>
          <a:bodyPr wrap="none">
            <a:spAutoFit/>
          </a:bodyPr>
          <a:lstStyle/>
          <a:p>
            <a:r>
              <a:rPr lang="en-US" sz="4400" dirty="0">
                <a:solidFill>
                  <a:prstClr val="white"/>
                </a:solidFill>
                <a:latin typeface="Candara"/>
                <a:ea typeface="+mj-ea"/>
                <a:cs typeface="+mj-cs"/>
              </a:rPr>
              <a:t>max-pooling,</a:t>
            </a:r>
            <a:br>
              <a:rPr lang="en-US" sz="4400" dirty="0">
                <a:solidFill>
                  <a:prstClr val="white"/>
                </a:solidFill>
                <a:latin typeface="Candara"/>
                <a:ea typeface="+mj-ea"/>
                <a:cs typeface="+mj-cs"/>
              </a:rPr>
            </a:br>
            <a:r>
              <a:rPr lang="en-US" sz="2400" dirty="0">
                <a:solidFill>
                  <a:prstClr val="white"/>
                </a:solidFill>
                <a:latin typeface="Candara"/>
                <a:ea typeface="+mj-ea"/>
                <a:cs typeface="+mj-cs"/>
              </a:rPr>
              <a:t>(also </a:t>
            </a:r>
            <a:r>
              <a:rPr lang="en-US" sz="2400" dirty="0" err="1">
                <a:solidFill>
                  <a:prstClr val="white"/>
                </a:solidFill>
                <a:latin typeface="Candara"/>
                <a:ea typeface="+mj-ea"/>
                <a:cs typeface="+mj-cs"/>
              </a:rPr>
              <a:t>softmax</a:t>
            </a:r>
            <a:r>
              <a:rPr lang="en-US" sz="2400" dirty="0">
                <a:solidFill>
                  <a:prstClr val="white"/>
                </a:solidFill>
                <a:latin typeface="Candara"/>
                <a:ea typeface="+mj-ea"/>
                <a:cs typeface="+mj-cs"/>
              </a:rPr>
              <a:t>-pooling by varying </a:t>
            </a:r>
            <a:r>
              <a:rPr lang="en-US" sz="2400" dirty="0">
                <a:solidFill>
                  <a:prstClr val="white"/>
                </a:solidFill>
                <a:latin typeface="Candara"/>
                <a:ea typeface="+mj-ea"/>
                <a:cs typeface="+mj-cs"/>
                <a:sym typeface="Symbol" panose="05050102010706020507" pitchFamily="18" charset="2"/>
              </a:rPr>
              <a:t></a:t>
            </a:r>
            <a:r>
              <a:rPr lang="en-US" sz="2400" dirty="0">
                <a:solidFill>
                  <a:prstClr val="white"/>
                </a:solidFill>
                <a:latin typeface="Candara"/>
                <a:ea typeface="+mj-ea"/>
                <a:cs typeface="+mj-cs"/>
              </a:rPr>
              <a:t>,</a:t>
            </a:r>
            <a:br>
              <a:rPr lang="en-US" sz="2400" dirty="0">
                <a:solidFill>
                  <a:prstClr val="white"/>
                </a:solidFill>
                <a:latin typeface="Candara"/>
                <a:ea typeface="+mj-ea"/>
                <a:cs typeface="+mj-cs"/>
              </a:rPr>
            </a:br>
            <a:r>
              <a:rPr lang="en-US" sz="2400" dirty="0">
                <a:solidFill>
                  <a:prstClr val="white"/>
                </a:solidFill>
                <a:latin typeface="Candara"/>
                <a:ea typeface="+mj-ea"/>
                <a:cs typeface="+mj-cs"/>
              </a:rPr>
              <a:t>including mean-, geometric-, </a:t>
            </a:r>
            <a:br>
              <a:rPr lang="en-US" sz="2400" dirty="0">
                <a:solidFill>
                  <a:prstClr val="white"/>
                </a:solidFill>
                <a:latin typeface="Candara"/>
                <a:ea typeface="+mj-ea"/>
                <a:cs typeface="+mj-cs"/>
              </a:rPr>
            </a:br>
            <a:r>
              <a:rPr lang="en-US" sz="2400" dirty="0">
                <a:solidFill>
                  <a:prstClr val="white"/>
                </a:solidFill>
                <a:latin typeface="Candara"/>
                <a:ea typeface="+mj-ea"/>
                <a:cs typeface="+mj-cs"/>
              </a:rPr>
              <a:t>harmonic-mean-, </a:t>
            </a:r>
            <a:br>
              <a:rPr lang="en-US" sz="2400" dirty="0">
                <a:solidFill>
                  <a:prstClr val="white"/>
                </a:solidFill>
                <a:latin typeface="Candara"/>
                <a:ea typeface="+mj-ea"/>
                <a:cs typeface="+mj-cs"/>
              </a:rPr>
            </a:br>
            <a:r>
              <a:rPr lang="en-US" sz="2400" dirty="0" err="1">
                <a:solidFill>
                  <a:prstClr val="white"/>
                </a:solidFill>
                <a:latin typeface="Candara"/>
                <a:ea typeface="+mj-ea"/>
                <a:cs typeface="+mj-cs"/>
              </a:rPr>
              <a:t>softmin</a:t>
            </a:r>
            <a:r>
              <a:rPr lang="en-US" sz="2400" dirty="0">
                <a:solidFill>
                  <a:prstClr val="white"/>
                </a:solidFill>
                <a:latin typeface="Candara"/>
                <a:ea typeface="+mj-ea"/>
                <a:cs typeface="+mj-cs"/>
              </a:rPr>
              <a:t>-, and min-pooling)</a:t>
            </a:r>
          </a:p>
        </p:txBody>
      </p:sp>
    </p:spTree>
    <p:extLst>
      <p:ext uri="{BB962C8B-B14F-4D97-AF65-F5344CB8AC3E}">
        <p14:creationId xmlns:p14="http://schemas.microsoft.com/office/powerpoint/2010/main" val="16240916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a:t>
            </a:r>
          </a:p>
        </p:txBody>
      </p:sp>
      <p:sp>
        <p:nvSpPr>
          <p:cNvPr id="3" name="Content Placeholder 2"/>
          <p:cNvSpPr>
            <a:spLocks noGrp="1"/>
          </p:cNvSpPr>
          <p:nvPr>
            <p:ph idx="1"/>
          </p:nvPr>
        </p:nvSpPr>
        <p:spPr>
          <a:xfrm>
            <a:off x="457200" y="1163320"/>
            <a:ext cx="8229600" cy="4525963"/>
          </a:xfrm>
        </p:spPr>
        <p:txBody>
          <a:bodyPr/>
          <a:lstStyle/>
          <a:p>
            <a:r>
              <a:rPr lang="en-US" dirty="0"/>
              <a:t>Universal Dependencies version 1.2</a:t>
            </a:r>
          </a:p>
          <a:p>
            <a:pPr lvl="1"/>
            <a:r>
              <a:rPr lang="en-US" dirty="0"/>
              <a:t>A collection of 37 dependency treebanks for 33 languages</a:t>
            </a:r>
          </a:p>
          <a:p>
            <a:r>
              <a:rPr lang="en-US" dirty="0"/>
              <a:t>Galactic Dependencies version 1.0	</a:t>
            </a: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83</a:t>
            </a:fld>
            <a:endParaRPr lang="en-US"/>
          </a:p>
        </p:txBody>
      </p:sp>
      <p:sp>
        <p:nvSpPr>
          <p:cNvPr id="15" name="Rectangle 14"/>
          <p:cNvSpPr/>
          <p:nvPr/>
        </p:nvSpPr>
        <p:spPr>
          <a:xfrm>
            <a:off x="1002954" y="3196018"/>
            <a:ext cx="6222409" cy="584775"/>
          </a:xfrm>
          <a:prstGeom prst="rect">
            <a:avLst/>
          </a:prstGeom>
        </p:spPr>
        <p:txBody>
          <a:bodyPr wrap="none">
            <a:spAutoFit/>
          </a:bodyPr>
          <a:lstStyle/>
          <a:p>
            <a:r>
              <a:rPr lang="en-US" sz="3200" dirty="0"/>
              <a:t>UD: 20 treebanks drawn from above</a:t>
            </a:r>
          </a:p>
        </p:txBody>
      </p:sp>
      <p:sp>
        <p:nvSpPr>
          <p:cNvPr id="9" name="Rectangle 8"/>
          <p:cNvSpPr/>
          <p:nvPr/>
        </p:nvSpPr>
        <p:spPr>
          <a:xfrm>
            <a:off x="715353" y="3607557"/>
            <a:ext cx="7969746" cy="584775"/>
          </a:xfrm>
          <a:prstGeom prst="rect">
            <a:avLst/>
          </a:prstGeom>
        </p:spPr>
        <p:txBody>
          <a:bodyPr wrap="none">
            <a:spAutoFit/>
          </a:bodyPr>
          <a:lstStyle/>
          <a:p>
            <a:r>
              <a:rPr lang="en-US" sz="3200" dirty="0"/>
              <a:t>+ GD: about </a:t>
            </a:r>
            <a:r>
              <a:rPr lang="en-US" sz="3200" dirty="0">
                <a:solidFill>
                  <a:srgbClr val="FFFF00"/>
                </a:solidFill>
              </a:rPr>
              <a:t>8000</a:t>
            </a:r>
            <a:r>
              <a:rPr lang="en-US" sz="3200" dirty="0"/>
              <a:t> treebanks by </a:t>
            </a:r>
            <a:r>
              <a:rPr lang="en-US" sz="3200" dirty="0">
                <a:solidFill>
                  <a:srgbClr val="FFFF00"/>
                </a:solidFill>
              </a:rPr>
              <a:t>mix-and-match</a:t>
            </a:r>
          </a:p>
        </p:txBody>
      </p:sp>
      <p:graphicFrame>
        <p:nvGraphicFramePr>
          <p:cNvPr id="10" name="Table 9"/>
          <p:cNvGraphicFramePr>
            <a:graphicFrameLocks noGrp="1"/>
          </p:cNvGraphicFramePr>
          <p:nvPr>
            <p:extLst/>
          </p:nvPr>
        </p:nvGraphicFramePr>
        <p:xfrm>
          <a:off x="857250" y="4321747"/>
          <a:ext cx="7429500" cy="1739328"/>
        </p:xfrm>
        <a:graphic>
          <a:graphicData uri="http://schemas.openxmlformats.org/drawingml/2006/table">
            <a:tbl>
              <a:tblPr firstRow="1" bandRow="1">
                <a:tableStyleId>{5C22544A-7EE6-4342-B048-85BDC9FD1C3A}</a:tableStyleId>
              </a:tblPr>
              <a:tblGrid>
                <a:gridCol w="3714750">
                  <a:extLst>
                    <a:ext uri="{9D8B030D-6E8A-4147-A177-3AD203B41FA5}">
                      <a16:colId xmlns:a16="http://schemas.microsoft.com/office/drawing/2014/main" val="20000"/>
                    </a:ext>
                  </a:extLst>
                </a:gridCol>
                <a:gridCol w="3714750">
                  <a:extLst>
                    <a:ext uri="{9D8B030D-6E8A-4147-A177-3AD203B41FA5}">
                      <a16:colId xmlns:a16="http://schemas.microsoft.com/office/drawing/2014/main" val="20001"/>
                    </a:ext>
                  </a:extLst>
                </a:gridCol>
              </a:tblGrid>
              <a:tr h="400997">
                <a:tc>
                  <a:txBody>
                    <a:bodyPr/>
                    <a:lstStyle/>
                    <a:p>
                      <a:r>
                        <a:rPr lang="en-US" sz="2400" dirty="0"/>
                        <a:t>Train</a:t>
                      </a:r>
                    </a:p>
                  </a:txBody>
                  <a:tcPr/>
                </a:tc>
                <a:tc>
                  <a:txBody>
                    <a:bodyPr/>
                    <a:lstStyle/>
                    <a:p>
                      <a:r>
                        <a:rPr lang="en-US" sz="2400" dirty="0"/>
                        <a:t>Test</a:t>
                      </a:r>
                    </a:p>
                  </a:txBody>
                  <a:tcPr/>
                </a:tc>
                <a:extLst>
                  <a:ext uri="{0D108BD9-81ED-4DB2-BD59-A6C34878D82A}">
                    <a16:rowId xmlns:a16="http://schemas.microsoft.com/office/drawing/2014/main" val="10000"/>
                  </a:ext>
                </a:extLst>
              </a:tr>
              <a:tr h="1282128">
                <a:tc>
                  <a:txBody>
                    <a:bodyPr/>
                    <a:lstStyle/>
                    <a:p>
                      <a:r>
                        <a:rPr lang="en-US" sz="2400" dirty="0" err="1"/>
                        <a:t>cs</a:t>
                      </a:r>
                      <a:r>
                        <a:rPr lang="en-US" sz="2400" dirty="0"/>
                        <a:t>, </a:t>
                      </a:r>
                      <a:r>
                        <a:rPr lang="en-US" sz="2400" dirty="0" err="1"/>
                        <a:t>es</a:t>
                      </a:r>
                      <a:r>
                        <a:rPr lang="en-US" sz="2400" dirty="0"/>
                        <a:t>, </a:t>
                      </a:r>
                      <a:r>
                        <a:rPr lang="en-US" sz="2400" dirty="0" err="1"/>
                        <a:t>fr</a:t>
                      </a:r>
                      <a:r>
                        <a:rPr lang="en-US" sz="2400" dirty="0"/>
                        <a:t>, hi, de, it, la </a:t>
                      </a:r>
                      <a:r>
                        <a:rPr lang="en-US" sz="2400" dirty="0" err="1"/>
                        <a:t>itt</a:t>
                      </a:r>
                      <a:r>
                        <a:rPr lang="en-US" sz="2400" dirty="0"/>
                        <a:t>, no, </a:t>
                      </a:r>
                      <a:r>
                        <a:rPr lang="en-US" sz="2400" dirty="0" err="1"/>
                        <a:t>ar</a:t>
                      </a:r>
                      <a:r>
                        <a:rPr lang="en-US" sz="2400" dirty="0"/>
                        <a:t>, </a:t>
                      </a:r>
                      <a:r>
                        <a:rPr lang="en-US" sz="2400" dirty="0" err="1"/>
                        <a:t>pt</a:t>
                      </a:r>
                      <a:r>
                        <a:rPr lang="en-US" sz="2400" dirty="0"/>
                        <a:t> </a:t>
                      </a:r>
                      <a:r>
                        <a:rPr lang="en-US" sz="2400" dirty="0" err="1"/>
                        <a:t>en</a:t>
                      </a:r>
                      <a:r>
                        <a:rPr lang="en-US" sz="2400" dirty="0"/>
                        <a:t>, </a:t>
                      </a:r>
                      <a:r>
                        <a:rPr lang="en-US" sz="2400" dirty="0" err="1"/>
                        <a:t>nl</a:t>
                      </a:r>
                      <a:r>
                        <a:rPr lang="en-US" sz="2400" dirty="0"/>
                        <a:t>, da, fi, got, </a:t>
                      </a:r>
                      <a:r>
                        <a:rPr lang="en-US" sz="2400" dirty="0" err="1"/>
                        <a:t>grc</a:t>
                      </a:r>
                      <a:r>
                        <a:rPr lang="en-US" sz="2400" dirty="0"/>
                        <a:t>, et, la </a:t>
                      </a:r>
                      <a:r>
                        <a:rPr lang="en-US" sz="2400" dirty="0" err="1"/>
                        <a:t>proiel</a:t>
                      </a:r>
                      <a:r>
                        <a:rPr lang="en-US" sz="2400" dirty="0"/>
                        <a:t>, </a:t>
                      </a:r>
                      <a:r>
                        <a:rPr lang="en-US" sz="2400" dirty="0" err="1"/>
                        <a:t>grc</a:t>
                      </a:r>
                      <a:r>
                        <a:rPr lang="en-US" sz="2400" dirty="0"/>
                        <a:t> </a:t>
                      </a:r>
                      <a:r>
                        <a:rPr lang="en-US" sz="2400" dirty="0" err="1"/>
                        <a:t>proiel</a:t>
                      </a:r>
                      <a:r>
                        <a:rPr lang="en-US" sz="2400" dirty="0"/>
                        <a:t>, </a:t>
                      </a:r>
                      <a:r>
                        <a:rPr lang="en-US" sz="2400" dirty="0" err="1"/>
                        <a:t>bg</a:t>
                      </a:r>
                      <a:endParaRPr lang="en-US" sz="2400" dirty="0"/>
                    </a:p>
                  </a:txBody>
                  <a:tcPr/>
                </a:tc>
                <a:tc>
                  <a:txBody>
                    <a:bodyPr/>
                    <a:lstStyle/>
                    <a:p>
                      <a:r>
                        <a:rPr lang="en-US" sz="2400" dirty="0" err="1"/>
                        <a:t>hr</a:t>
                      </a:r>
                      <a:r>
                        <a:rPr lang="en-US" sz="2400" dirty="0"/>
                        <a:t>, </a:t>
                      </a:r>
                      <a:r>
                        <a:rPr lang="en-US" sz="2400" dirty="0" err="1"/>
                        <a:t>ga</a:t>
                      </a:r>
                      <a:r>
                        <a:rPr lang="en-US" sz="2400" dirty="0"/>
                        <a:t>, he, hu, fa, ta, cu, el, </a:t>
                      </a:r>
                      <a:r>
                        <a:rPr lang="en-US" sz="2400" dirty="0" err="1"/>
                        <a:t>ro</a:t>
                      </a:r>
                      <a:r>
                        <a:rPr lang="en-US" sz="2400" dirty="0"/>
                        <a:t>, </a:t>
                      </a:r>
                      <a:r>
                        <a:rPr lang="en-US" sz="2400" dirty="0" err="1"/>
                        <a:t>sl</a:t>
                      </a:r>
                      <a:r>
                        <a:rPr lang="en-US" sz="2400" dirty="0"/>
                        <a:t>, ja </a:t>
                      </a:r>
                      <a:r>
                        <a:rPr lang="en-US" sz="2400" dirty="0" err="1"/>
                        <a:t>ktc</a:t>
                      </a:r>
                      <a:r>
                        <a:rPr lang="en-US" sz="2400" dirty="0"/>
                        <a:t>, </a:t>
                      </a:r>
                      <a:r>
                        <a:rPr lang="en-US" sz="2400" dirty="0" err="1"/>
                        <a:t>sv</a:t>
                      </a:r>
                      <a:r>
                        <a:rPr lang="en-US" sz="2400" dirty="0"/>
                        <a:t>, id, </a:t>
                      </a:r>
                      <a:r>
                        <a:rPr lang="en-US" sz="2400" dirty="0" err="1"/>
                        <a:t>eu</a:t>
                      </a:r>
                      <a:r>
                        <a:rPr lang="en-US" sz="2400" dirty="0"/>
                        <a:t>, </a:t>
                      </a:r>
                      <a:r>
                        <a:rPr lang="en-US" sz="2400" dirty="0" err="1"/>
                        <a:t>pl</a:t>
                      </a:r>
                      <a:endParaRPr lang="en-US" sz="24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2559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2" presetClass="entr" presetSubtype="3"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1+#ppt_w/2"/>
                                          </p:val>
                                        </p:tav>
                                        <p:tav tm="100000">
                                          <p:val>
                                            <p:strVal val="#ppt_x"/>
                                          </p:val>
                                        </p:tav>
                                      </p:tavLst>
                                    </p:anim>
                                    <p:anim calcmode="lin" valueType="num">
                                      <p:cBhvr additive="base">
                                        <p:cTn id="1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995" y="1123392"/>
            <a:ext cx="5136541" cy="5224160"/>
          </a:xfrm>
          <a:prstGeom prst="rect">
            <a:avLst/>
          </a:prstGeom>
        </p:spPr>
      </p:pic>
      <p:sp>
        <p:nvSpPr>
          <p:cNvPr id="2" name="Title 1"/>
          <p:cNvSpPr>
            <a:spLocks noGrp="1"/>
          </p:cNvSpPr>
          <p:nvPr>
            <p:ph type="title"/>
          </p:nvPr>
        </p:nvSpPr>
        <p:spPr/>
        <p:txBody>
          <a:bodyPr>
            <a:normAutofit/>
          </a:bodyPr>
          <a:lstStyle/>
          <a:p>
            <a:r>
              <a:rPr lang="en-US" dirty="0" err="1"/>
              <a:t>dobj</a:t>
            </a:r>
            <a:r>
              <a:rPr lang="en-US" dirty="0"/>
              <a:t>: Head Verb -&gt; Direct Object</a:t>
            </a:r>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grpSp>
        <p:nvGrpSpPr>
          <p:cNvPr id="9" name="Group 8"/>
          <p:cNvGrpSpPr/>
          <p:nvPr/>
        </p:nvGrpSpPr>
        <p:grpSpPr>
          <a:xfrm>
            <a:off x="2048973" y="1123392"/>
            <a:ext cx="5217563" cy="5316915"/>
            <a:chOff x="2048973" y="1123392"/>
            <a:chExt cx="5217563" cy="5316915"/>
          </a:xfrm>
        </p:grpSpPr>
        <p:sp>
          <p:nvSpPr>
            <p:cNvPr id="7" name="TextBox 6"/>
            <p:cNvSpPr txBox="1"/>
            <p:nvPr/>
          </p:nvSpPr>
          <p:spPr>
            <a:xfrm>
              <a:off x="2326236" y="6070975"/>
              <a:ext cx="4940300" cy="369332"/>
            </a:xfrm>
            <a:prstGeom prst="rect">
              <a:avLst/>
            </a:prstGeom>
            <a:solidFill>
              <a:schemeClr val="tx1"/>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700"/>
                  </a:solidFill>
                  <a:effectLst/>
                  <a:uLnTx/>
                  <a:uFillTx/>
                  <a:latin typeface="Calibri" charset="0"/>
                  <a:ea typeface="ＭＳ Ｐゴシック" charset="0"/>
                </a:rPr>
                <a:t>True Directionality</a:t>
              </a:r>
            </a:p>
          </p:txBody>
        </p:sp>
        <p:sp>
          <p:nvSpPr>
            <p:cNvPr id="8" name="TextBox 7"/>
            <p:cNvSpPr txBox="1"/>
            <p:nvPr/>
          </p:nvSpPr>
          <p:spPr>
            <a:xfrm rot="16200000">
              <a:off x="-424819" y="3597184"/>
              <a:ext cx="5316915" cy="369332"/>
            </a:xfrm>
            <a:prstGeom prst="rect">
              <a:avLst/>
            </a:prstGeom>
            <a:solidFill>
              <a:schemeClr val="tx1"/>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700"/>
                  </a:solidFill>
                  <a:effectLst/>
                  <a:uLnTx/>
                  <a:uFillTx/>
                  <a:latin typeface="Calibri" charset="0"/>
                  <a:ea typeface="ＭＳ Ｐゴシック" charset="0"/>
                </a:rPr>
                <a:t>Predicted Directionality</a:t>
              </a:r>
            </a:p>
          </p:txBody>
        </p:sp>
      </p:grpSp>
    </p:spTree>
    <p:extLst>
      <p:ext uri="{BB962C8B-B14F-4D97-AF65-F5344CB8AC3E}">
        <p14:creationId xmlns:p14="http://schemas.microsoft.com/office/powerpoint/2010/main" val="10765845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568" y="1123392"/>
            <a:ext cx="5124967" cy="5224160"/>
          </a:xfrm>
          <a:prstGeom prst="rect">
            <a:avLst/>
          </a:prstGeom>
        </p:spPr>
      </p:pic>
      <p:sp>
        <p:nvSpPr>
          <p:cNvPr id="2" name="Title 1"/>
          <p:cNvSpPr>
            <a:spLocks noGrp="1"/>
          </p:cNvSpPr>
          <p:nvPr>
            <p:ph type="title"/>
          </p:nvPr>
        </p:nvSpPr>
        <p:spPr/>
        <p:txBody>
          <a:bodyPr>
            <a:normAutofit/>
          </a:bodyPr>
          <a:lstStyle/>
          <a:p>
            <a:r>
              <a:rPr lang="en-US" dirty="0" err="1"/>
              <a:t>nsubj</a:t>
            </a:r>
            <a:r>
              <a:rPr lang="en-US" dirty="0"/>
              <a:t>: Head Verb -&gt; Subject</a:t>
            </a:r>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1567" y="1123391"/>
            <a:ext cx="5124968" cy="5224161"/>
          </a:xfrm>
          <a:prstGeom prst="rect">
            <a:avLst/>
          </a:prstGeom>
        </p:spPr>
      </p:pic>
      <p:sp>
        <p:nvSpPr>
          <p:cNvPr id="9" name="TextBox 8"/>
          <p:cNvSpPr txBox="1"/>
          <p:nvPr/>
        </p:nvSpPr>
        <p:spPr>
          <a:xfrm>
            <a:off x="2326236" y="6070975"/>
            <a:ext cx="4940300" cy="369332"/>
          </a:xfrm>
          <a:prstGeom prst="rect">
            <a:avLst/>
          </a:prstGeom>
          <a:solidFill>
            <a:schemeClr val="tx1"/>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700"/>
                </a:solidFill>
                <a:effectLst/>
                <a:uLnTx/>
                <a:uFillTx/>
                <a:latin typeface="Calibri" charset="0"/>
                <a:ea typeface="ＭＳ Ｐゴシック" charset="0"/>
              </a:rPr>
              <a:t>True Directionality</a:t>
            </a:r>
          </a:p>
        </p:txBody>
      </p:sp>
      <p:sp>
        <p:nvSpPr>
          <p:cNvPr id="12" name="TextBox 11"/>
          <p:cNvSpPr txBox="1"/>
          <p:nvPr/>
        </p:nvSpPr>
        <p:spPr>
          <a:xfrm rot="16200000">
            <a:off x="-424819" y="3597184"/>
            <a:ext cx="5316915" cy="369332"/>
          </a:xfrm>
          <a:prstGeom prst="rect">
            <a:avLst/>
          </a:prstGeom>
          <a:solidFill>
            <a:schemeClr val="tx1"/>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700"/>
                </a:solidFill>
                <a:effectLst/>
                <a:uLnTx/>
                <a:uFillTx/>
                <a:latin typeface="Calibri" charset="0"/>
                <a:ea typeface="ＭＳ Ｐゴシック" charset="0"/>
              </a:rPr>
              <a:t>Predicted Directionality</a:t>
            </a:r>
          </a:p>
        </p:txBody>
      </p:sp>
    </p:spTree>
    <p:extLst>
      <p:ext uri="{BB962C8B-B14F-4D97-AF65-F5344CB8AC3E}">
        <p14:creationId xmlns:p14="http://schemas.microsoft.com/office/powerpoint/2010/main" val="19970627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565" y="1123391"/>
            <a:ext cx="5124969" cy="5224162"/>
          </a:xfrm>
          <a:prstGeom prst="rect">
            <a:avLst/>
          </a:prstGeom>
        </p:spPr>
      </p:pic>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sp>
        <p:nvSpPr>
          <p:cNvPr id="10" name="Title 1"/>
          <p:cNvSpPr txBox="1">
            <a:spLocks/>
          </p:cNvSpPr>
          <p:nvPr/>
        </p:nvSpPr>
        <p:spPr>
          <a:xfrm>
            <a:off x="401782" y="274639"/>
            <a:ext cx="850669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ndara"/>
                <a:ea typeface="+mj-ea"/>
                <a:cs typeface="+mj-cs"/>
              </a:rPr>
              <a:t>nmod</a:t>
            </a:r>
            <a:r>
              <a:rPr kumimoji="0" lang="en-US" sz="4000" b="0" i="0" u="none" strike="noStrike" kern="1200" cap="none" spc="0" normalizeH="0" baseline="0" noProof="0" dirty="0">
                <a:ln>
                  <a:noFill/>
                </a:ln>
                <a:solidFill>
                  <a:prstClr val="white"/>
                </a:solidFill>
                <a:effectLst/>
                <a:uLnTx/>
                <a:uFillTx/>
                <a:latin typeface="Candara"/>
                <a:ea typeface="+mj-ea"/>
                <a:cs typeface="+mj-cs"/>
              </a:rPr>
              <a:t>: Head Noun -&gt; Nominal Modifier</a:t>
            </a:r>
          </a:p>
        </p:txBody>
      </p:sp>
      <p:sp>
        <p:nvSpPr>
          <p:cNvPr id="9" name="TextBox 8"/>
          <p:cNvSpPr txBox="1"/>
          <p:nvPr/>
        </p:nvSpPr>
        <p:spPr>
          <a:xfrm>
            <a:off x="2326236" y="6070975"/>
            <a:ext cx="4940300" cy="369332"/>
          </a:xfrm>
          <a:prstGeom prst="rect">
            <a:avLst/>
          </a:prstGeom>
          <a:solidFill>
            <a:schemeClr val="tx1"/>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700"/>
                </a:solidFill>
                <a:effectLst/>
                <a:uLnTx/>
                <a:uFillTx/>
                <a:latin typeface="Calibri" charset="0"/>
                <a:ea typeface="ＭＳ Ｐゴシック" charset="0"/>
              </a:rPr>
              <a:t>True Directionality</a:t>
            </a:r>
          </a:p>
        </p:txBody>
      </p:sp>
      <p:sp>
        <p:nvSpPr>
          <p:cNvPr id="13" name="TextBox 12"/>
          <p:cNvSpPr txBox="1"/>
          <p:nvPr/>
        </p:nvSpPr>
        <p:spPr>
          <a:xfrm rot="16200000">
            <a:off x="-424819" y="3597184"/>
            <a:ext cx="5316915" cy="369332"/>
          </a:xfrm>
          <a:prstGeom prst="rect">
            <a:avLst/>
          </a:prstGeom>
          <a:solidFill>
            <a:schemeClr val="tx1"/>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700"/>
                </a:solidFill>
                <a:effectLst/>
                <a:uLnTx/>
                <a:uFillTx/>
                <a:latin typeface="Calibri" charset="0"/>
                <a:ea typeface="ＭＳ Ｐゴシック" charset="0"/>
              </a:rPr>
              <a:t>Predicted Directionality</a:t>
            </a:r>
          </a:p>
        </p:txBody>
      </p:sp>
    </p:spTree>
    <p:extLst>
      <p:ext uri="{BB962C8B-B14F-4D97-AF65-F5344CB8AC3E}">
        <p14:creationId xmlns:p14="http://schemas.microsoft.com/office/powerpoint/2010/main" val="1066156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972" y="1123391"/>
            <a:ext cx="5217564" cy="5318549"/>
          </a:xfrm>
          <a:prstGeom prst="rect">
            <a:avLst/>
          </a:prstGeom>
        </p:spPr>
      </p:pic>
      <p:sp>
        <p:nvSpPr>
          <p:cNvPr id="2" name="Title 1"/>
          <p:cNvSpPr>
            <a:spLocks noGrp="1"/>
          </p:cNvSpPr>
          <p:nvPr>
            <p:ph type="title"/>
          </p:nvPr>
        </p:nvSpPr>
        <p:spPr>
          <a:xfrm>
            <a:off x="0" y="246929"/>
            <a:ext cx="9144000" cy="1143000"/>
          </a:xfrm>
        </p:spPr>
        <p:txBody>
          <a:bodyPr>
            <a:noAutofit/>
          </a:bodyPr>
          <a:lstStyle/>
          <a:p>
            <a:r>
              <a:rPr lang="en-US" sz="4000" dirty="0" err="1"/>
              <a:t>amod</a:t>
            </a:r>
            <a:r>
              <a:rPr lang="en-US" sz="4000" dirty="0"/>
              <a:t>: Head Noun -&gt; Adjectival Modifier</a:t>
            </a:r>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sp>
        <p:nvSpPr>
          <p:cNvPr id="9" name="TextBox 8"/>
          <p:cNvSpPr txBox="1"/>
          <p:nvPr/>
        </p:nvSpPr>
        <p:spPr>
          <a:xfrm>
            <a:off x="2326236" y="6070975"/>
            <a:ext cx="4940300" cy="369332"/>
          </a:xfrm>
          <a:prstGeom prst="rect">
            <a:avLst/>
          </a:prstGeom>
          <a:solidFill>
            <a:schemeClr val="tx1"/>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700"/>
                </a:solidFill>
                <a:effectLst/>
                <a:uLnTx/>
                <a:uFillTx/>
                <a:latin typeface="Calibri" charset="0"/>
                <a:ea typeface="ＭＳ Ｐゴシック" charset="0"/>
              </a:rPr>
              <a:t>True Directionality</a:t>
            </a:r>
          </a:p>
        </p:txBody>
      </p:sp>
      <p:sp>
        <p:nvSpPr>
          <p:cNvPr id="13" name="TextBox 12"/>
          <p:cNvSpPr txBox="1"/>
          <p:nvPr/>
        </p:nvSpPr>
        <p:spPr>
          <a:xfrm rot="16200000">
            <a:off x="-494269" y="3597184"/>
            <a:ext cx="5316915" cy="369332"/>
          </a:xfrm>
          <a:prstGeom prst="rect">
            <a:avLst/>
          </a:prstGeom>
          <a:solidFill>
            <a:schemeClr val="tx1"/>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700"/>
                </a:solidFill>
                <a:effectLst/>
                <a:uLnTx/>
                <a:uFillTx/>
                <a:latin typeface="Calibri" charset="0"/>
                <a:ea typeface="ＭＳ Ｐゴシック" charset="0"/>
              </a:rPr>
              <a:t>Predicted Directionality</a:t>
            </a:r>
          </a:p>
        </p:txBody>
      </p:sp>
    </p:spTree>
    <p:extLst>
      <p:ext uri="{BB962C8B-B14F-4D97-AF65-F5344CB8AC3E}">
        <p14:creationId xmlns:p14="http://schemas.microsoft.com/office/powerpoint/2010/main" val="4414293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972" y="1123391"/>
            <a:ext cx="5217564" cy="5268057"/>
          </a:xfrm>
          <a:prstGeom prst="rect">
            <a:avLst/>
          </a:prstGeom>
        </p:spPr>
      </p:pic>
      <p:sp>
        <p:nvSpPr>
          <p:cNvPr id="2" name="Title 1"/>
          <p:cNvSpPr>
            <a:spLocks noGrp="1"/>
          </p:cNvSpPr>
          <p:nvPr>
            <p:ph type="title"/>
          </p:nvPr>
        </p:nvSpPr>
        <p:spPr/>
        <p:txBody>
          <a:bodyPr/>
          <a:lstStyle/>
          <a:p>
            <a:r>
              <a:rPr lang="en-US" dirty="0"/>
              <a:t>case:</a:t>
            </a:r>
            <a:r>
              <a:rPr lang="zh-CN" altLang="en-US" dirty="0"/>
              <a:t> </a:t>
            </a:r>
            <a:r>
              <a:rPr lang="en-US" altLang="zh-CN" dirty="0"/>
              <a:t>Head Noun -&gt; </a:t>
            </a:r>
            <a:r>
              <a:rPr lang="en-US" altLang="zh-CN" dirty="0" err="1"/>
              <a:t>A</a:t>
            </a:r>
            <a:r>
              <a:rPr lang="en-US" dirty="0" err="1"/>
              <a:t>dposition</a:t>
            </a: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sp>
        <p:nvSpPr>
          <p:cNvPr id="10" name="TextBox 9"/>
          <p:cNvSpPr txBox="1"/>
          <p:nvPr/>
        </p:nvSpPr>
        <p:spPr>
          <a:xfrm>
            <a:off x="2326236" y="6070975"/>
            <a:ext cx="4940300" cy="369332"/>
          </a:xfrm>
          <a:prstGeom prst="rect">
            <a:avLst/>
          </a:prstGeom>
          <a:solidFill>
            <a:schemeClr val="tx1"/>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700"/>
                </a:solidFill>
                <a:effectLst/>
                <a:uLnTx/>
                <a:uFillTx/>
                <a:latin typeface="Calibri" charset="0"/>
                <a:ea typeface="ＭＳ Ｐゴシック" charset="0"/>
              </a:rPr>
              <a:t>True Directionality</a:t>
            </a:r>
          </a:p>
        </p:txBody>
      </p:sp>
      <p:sp>
        <p:nvSpPr>
          <p:cNvPr id="13" name="TextBox 12"/>
          <p:cNvSpPr txBox="1"/>
          <p:nvPr/>
        </p:nvSpPr>
        <p:spPr>
          <a:xfrm rot="16200000">
            <a:off x="-482693" y="3597184"/>
            <a:ext cx="5316915" cy="369332"/>
          </a:xfrm>
          <a:prstGeom prst="rect">
            <a:avLst/>
          </a:prstGeom>
          <a:solidFill>
            <a:schemeClr val="tx1"/>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700"/>
                </a:solidFill>
                <a:effectLst/>
                <a:uLnTx/>
                <a:uFillTx/>
                <a:latin typeface="Calibri" charset="0"/>
                <a:ea typeface="ＭＳ Ｐゴシック" charset="0"/>
              </a:rPr>
              <a:t>Predicted Directionality</a:t>
            </a:r>
          </a:p>
        </p:txBody>
      </p:sp>
    </p:spTree>
    <p:extLst>
      <p:ext uri="{BB962C8B-B14F-4D97-AF65-F5344CB8AC3E}">
        <p14:creationId xmlns:p14="http://schemas.microsoft.com/office/powerpoint/2010/main" val="16944006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672" y="1123390"/>
            <a:ext cx="5204864" cy="5255233"/>
          </a:xfrm>
          <a:prstGeom prst="rect">
            <a:avLst/>
          </a:prstGeom>
        </p:spPr>
      </p:pic>
      <p:sp>
        <p:nvSpPr>
          <p:cNvPr id="2" name="Title 1"/>
          <p:cNvSpPr>
            <a:spLocks noGrp="1"/>
          </p:cNvSpPr>
          <p:nvPr>
            <p:ph type="title"/>
          </p:nvPr>
        </p:nvSpPr>
        <p:spPr/>
        <p:txBody>
          <a:bodyPr>
            <a:normAutofit fontScale="90000"/>
          </a:bodyPr>
          <a:lstStyle/>
          <a:p>
            <a:r>
              <a:rPr lang="en-US" dirty="0"/>
              <a:t>case (Trained on </a:t>
            </a:r>
            <a:r>
              <a:rPr lang="en-US" dirty="0">
                <a:solidFill>
                  <a:srgbClr val="FFFF00"/>
                </a:solidFill>
              </a:rPr>
              <a:t>16 </a:t>
            </a:r>
            <a:r>
              <a:rPr lang="en-US" dirty="0"/>
              <a:t>Real Languages)</a:t>
            </a:r>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sp>
        <p:nvSpPr>
          <p:cNvPr id="10" name="Right Arrow 9"/>
          <p:cNvSpPr/>
          <p:nvPr/>
        </p:nvSpPr>
        <p:spPr>
          <a:xfrm rot="5400000">
            <a:off x="5570960" y="4051120"/>
            <a:ext cx="1468822" cy="237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2" name="TextBox 11"/>
          <p:cNvSpPr txBox="1"/>
          <p:nvPr/>
        </p:nvSpPr>
        <p:spPr>
          <a:xfrm>
            <a:off x="2326236" y="6070975"/>
            <a:ext cx="4940300" cy="369332"/>
          </a:xfrm>
          <a:prstGeom prst="rect">
            <a:avLst/>
          </a:prstGeom>
          <a:solidFill>
            <a:schemeClr val="tx1"/>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700"/>
                </a:solidFill>
                <a:effectLst/>
                <a:uLnTx/>
                <a:uFillTx/>
                <a:latin typeface="Calibri" charset="0"/>
                <a:ea typeface="ＭＳ Ｐゴシック" charset="0"/>
              </a:rPr>
              <a:t>True Directionality</a:t>
            </a:r>
          </a:p>
        </p:txBody>
      </p:sp>
      <p:sp>
        <p:nvSpPr>
          <p:cNvPr id="15" name="TextBox 14"/>
          <p:cNvSpPr txBox="1"/>
          <p:nvPr/>
        </p:nvSpPr>
        <p:spPr>
          <a:xfrm rot="16200000">
            <a:off x="-424819" y="3597184"/>
            <a:ext cx="5316915" cy="369332"/>
          </a:xfrm>
          <a:prstGeom prst="rect">
            <a:avLst/>
          </a:prstGeom>
          <a:solidFill>
            <a:schemeClr val="tx1"/>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700"/>
                </a:solidFill>
                <a:effectLst/>
                <a:uLnTx/>
                <a:uFillTx/>
                <a:latin typeface="Calibri" charset="0"/>
                <a:ea typeface="ＭＳ Ｐゴシック" charset="0"/>
              </a:rPr>
              <a:t>Predicted Directionality</a:t>
            </a:r>
          </a:p>
        </p:txBody>
      </p:sp>
    </p:spTree>
    <p:extLst>
      <p:ext uri="{BB962C8B-B14F-4D97-AF65-F5344CB8AC3E}">
        <p14:creationId xmlns:p14="http://schemas.microsoft.com/office/powerpoint/2010/main" val="1453934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Puzzle</a:t>
            </a:r>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16" name="Picture 1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8671"/>
            <a:ext cx="2769885" cy="477903"/>
          </a:xfrm>
          <a:prstGeom prst="rect">
            <a:avLst/>
          </a:prstGeom>
        </p:spPr>
      </p:pic>
      <p:sp>
        <p:nvSpPr>
          <p:cNvPr id="39" name="Content Placeholder 2"/>
          <p:cNvSpPr>
            <a:spLocks noGrp="1"/>
          </p:cNvSpPr>
          <p:nvPr>
            <p:ph idx="1"/>
          </p:nvPr>
        </p:nvSpPr>
        <p:spPr>
          <a:xfrm>
            <a:off x="457200" y="1600200"/>
            <a:ext cx="8229600" cy="4525963"/>
          </a:xfrm>
        </p:spPr>
        <p:txBody>
          <a:bodyPr/>
          <a:lstStyle/>
          <a:p>
            <a:r>
              <a:rPr lang="en-US" dirty="0"/>
              <a:t>Can you parse it?</a:t>
            </a:r>
          </a:p>
          <a:p>
            <a:r>
              <a:rPr lang="en-US" dirty="0"/>
              <a:t>Basic word order – SVO or SOV?</a:t>
            </a:r>
          </a:p>
          <a:p>
            <a:endParaRPr lang="en-US" dirty="0"/>
          </a:p>
          <a:p>
            <a:endParaRPr lang="en-US" dirty="0"/>
          </a:p>
          <a:p>
            <a:r>
              <a:rPr lang="en-US" dirty="0"/>
              <a:t>How about this one?</a:t>
            </a:r>
          </a:p>
          <a:p>
            <a:endParaRPr lang="en-US" dirty="0"/>
          </a:p>
        </p:txBody>
      </p:sp>
      <p:grpSp>
        <p:nvGrpSpPr>
          <p:cNvPr id="8" name="Group 7"/>
          <p:cNvGrpSpPr/>
          <p:nvPr/>
        </p:nvGrpSpPr>
        <p:grpSpPr>
          <a:xfrm>
            <a:off x="946448" y="5317713"/>
            <a:ext cx="6949351" cy="523234"/>
            <a:chOff x="946448" y="5317713"/>
            <a:chExt cx="6949351" cy="523234"/>
          </a:xfrm>
        </p:grpSpPr>
        <p:pic>
          <p:nvPicPr>
            <p:cNvPr id="9" name="Picture 8"/>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46448" y="5332070"/>
              <a:ext cx="975360" cy="499872"/>
            </a:xfrm>
            <a:prstGeom prst="rect">
              <a:avLst/>
            </a:prstGeom>
          </p:spPr>
        </p:pic>
        <p:pic>
          <p:nvPicPr>
            <p:cNvPr id="10" name="Picture 9"/>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46480" y="5341075"/>
              <a:ext cx="280416" cy="499872"/>
            </a:xfrm>
            <a:prstGeom prst="rect">
              <a:avLst/>
            </a:prstGeom>
          </p:spPr>
        </p:pic>
        <p:pic>
          <p:nvPicPr>
            <p:cNvPr id="11" name="Picture 10"/>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57068" y="5341075"/>
              <a:ext cx="1213104" cy="499872"/>
            </a:xfrm>
            <a:prstGeom prst="rect">
              <a:avLst/>
            </a:prstGeom>
          </p:spPr>
        </p:pic>
        <p:pic>
          <p:nvPicPr>
            <p:cNvPr id="12" name="Picture 11"/>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109780" y="5332070"/>
              <a:ext cx="542544" cy="499872"/>
            </a:xfrm>
            <a:prstGeom prst="rect">
              <a:avLst/>
            </a:prstGeom>
          </p:spPr>
        </p:pic>
        <p:pic>
          <p:nvPicPr>
            <p:cNvPr id="13" name="Picture 12"/>
            <p:cNvPicPr>
              <a:picLocks noChangeAspect="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900880" y="5324811"/>
              <a:ext cx="987552" cy="499872"/>
            </a:xfrm>
            <a:prstGeom prst="rect">
              <a:avLst/>
            </a:prstGeom>
          </p:spPr>
        </p:pic>
        <p:pic>
          <p:nvPicPr>
            <p:cNvPr id="14" name="Picture 13"/>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146000" y="5317713"/>
              <a:ext cx="804672" cy="499872"/>
            </a:xfrm>
            <a:prstGeom prst="rect">
              <a:avLst/>
            </a:prstGeom>
          </p:spPr>
        </p:pic>
        <p:pic>
          <p:nvPicPr>
            <p:cNvPr id="15" name="Picture 14"/>
            <p:cNvPicPr>
              <a:picLocks noChangeAspect="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103319" y="5339795"/>
              <a:ext cx="792480" cy="499872"/>
            </a:xfrm>
            <a:prstGeom prst="rect">
              <a:avLst/>
            </a:prstGeom>
          </p:spPr>
        </p:pic>
      </p:grpSp>
      <p:sp>
        <p:nvSpPr>
          <p:cNvPr id="18" name="TextBox 17"/>
          <p:cNvSpPr txBox="1"/>
          <p:nvPr/>
        </p:nvSpPr>
        <p:spPr>
          <a:xfrm>
            <a:off x="1687431" y="3265013"/>
            <a:ext cx="5694444"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C000"/>
                </a:solidFill>
                <a:effectLst/>
                <a:uLnTx/>
                <a:uFillTx/>
                <a:latin typeface="Calibri" charset="0"/>
                <a:ea typeface="ＭＳ Ｐゴシック" charset="0"/>
              </a:rPr>
              <a:t>jin</a:t>
            </a:r>
            <a:r>
              <a:rPr kumimoji="0" lang="en-US" sz="2800" b="0" i="0" u="none" strike="noStrike" kern="1200" cap="none" spc="0" normalizeH="0" baseline="0" noProof="0" dirty="0">
                <a:ln>
                  <a:noFill/>
                </a:ln>
                <a:solidFill>
                  <a:srgbClr val="FFC000"/>
                </a:solidFill>
                <a:effectLst/>
                <a:uLnTx/>
                <a:uFillTx/>
                <a:latin typeface="Calibri" charset="0"/>
                <a:ea typeface="ＭＳ Ｐゴシック" charset="0"/>
              </a:rPr>
              <a:t> </a:t>
            </a:r>
            <a:r>
              <a:rPr kumimoji="0" lang="en-US" sz="2800" b="0" i="0" u="none" strike="noStrike" kern="1200" cap="none" spc="0" normalizeH="0" baseline="0" noProof="0" dirty="0" err="1">
                <a:ln>
                  <a:noFill/>
                </a:ln>
                <a:solidFill>
                  <a:srgbClr val="FFC000"/>
                </a:solidFill>
                <a:effectLst/>
                <a:uLnTx/>
                <a:uFillTx/>
                <a:latin typeface="Calibri" charset="0"/>
                <a:ea typeface="ＭＳ Ｐゴシック" charset="0"/>
              </a:rPr>
              <a:t>ave</a:t>
            </a:r>
            <a:r>
              <a:rPr kumimoji="0" lang="en-US" sz="2800" b="0" i="0" u="none" strike="noStrike" kern="1200" cap="none" spc="0" normalizeH="0" baseline="0" noProof="0" dirty="0">
                <a:ln>
                  <a:noFill/>
                </a:ln>
                <a:solidFill>
                  <a:srgbClr val="FFC000"/>
                </a:solidFill>
                <a:effectLst/>
                <a:uLnTx/>
                <a:uFillTx/>
                <a:latin typeface="Calibri" charset="0"/>
                <a:ea typeface="ＭＳ Ｐゴシック" charset="0"/>
              </a:rPr>
              <a:t> </a:t>
            </a:r>
            <a:r>
              <a:rPr kumimoji="0" lang="en-US" sz="2800" b="0" i="0" u="none" strike="noStrike" kern="1200" cap="none" spc="0" normalizeH="0" baseline="0" noProof="0" dirty="0" err="1">
                <a:ln>
                  <a:noFill/>
                </a:ln>
                <a:solidFill>
                  <a:srgbClr val="FFC000"/>
                </a:solidFill>
                <a:effectLst/>
                <a:uLnTx/>
                <a:uFillTx/>
                <a:latin typeface="Calibri" charset="0"/>
                <a:ea typeface="ＭＳ Ｐゴシック" charset="0"/>
              </a:rPr>
              <a:t>sekke</a:t>
            </a:r>
            <a:r>
              <a:rPr kumimoji="0" lang="en-US" sz="2800" b="0" i="0" u="none" strike="noStrike" kern="1200" cap="none" spc="0" normalizeH="0" baseline="0" noProof="0" dirty="0">
                <a:ln>
                  <a:noFill/>
                </a:ln>
                <a:solidFill>
                  <a:srgbClr val="FFC000"/>
                </a:solidFill>
                <a:effectLst/>
                <a:uLnTx/>
                <a:uFillTx/>
                <a:latin typeface="Calibri" charset="0"/>
                <a:ea typeface="ＭＳ Ｐゴシック" charset="0"/>
              </a:rPr>
              <a:t> </a:t>
            </a:r>
            <a:r>
              <a:rPr kumimoji="0" lang="en-US" sz="2800" b="0" i="0" u="none" strike="noStrike" kern="1200" cap="none" spc="0" normalizeH="0" baseline="0" noProof="0" dirty="0" err="1">
                <a:ln>
                  <a:noFill/>
                </a:ln>
                <a:solidFill>
                  <a:srgbClr val="FFC000"/>
                </a:solidFill>
                <a:effectLst/>
                <a:uLnTx/>
                <a:uFillTx/>
                <a:latin typeface="Calibri" charset="0"/>
                <a:ea typeface="ＭＳ Ｐゴシック" charset="0"/>
              </a:rPr>
              <a:t>verven</a:t>
            </a:r>
            <a:r>
              <a:rPr kumimoji="0" lang="en-US" sz="2800" b="0" i="0" u="none" strike="noStrike" kern="1200" cap="none" spc="0" normalizeH="0" baseline="0" noProof="0" dirty="0">
                <a:ln>
                  <a:noFill/>
                </a:ln>
                <a:solidFill>
                  <a:srgbClr val="FFC000"/>
                </a:solidFill>
                <a:effectLst/>
                <a:uLnTx/>
                <a:uFillTx/>
                <a:latin typeface="Calibri" charset="0"/>
                <a:ea typeface="ＭＳ Ｐゴシック" charset="0"/>
              </a:rPr>
              <a:t> </a:t>
            </a:r>
            <a:r>
              <a:rPr kumimoji="0" lang="en-US" sz="2800" b="0" i="0" u="none" strike="noStrike" kern="1200" cap="none" spc="0" normalizeH="0" baseline="0" noProof="0" dirty="0" err="1">
                <a:ln>
                  <a:noFill/>
                </a:ln>
                <a:solidFill>
                  <a:srgbClr val="FFC000"/>
                </a:solidFill>
                <a:effectLst/>
                <a:uLnTx/>
                <a:uFillTx/>
                <a:latin typeface="Calibri" charset="0"/>
                <a:ea typeface="ＭＳ Ｐゴシック" charset="0"/>
              </a:rPr>
              <a:t>anni</a:t>
            </a:r>
            <a:r>
              <a:rPr kumimoji="0" lang="en-US" sz="2800" b="0" i="0" u="none" strike="noStrike" kern="1200" cap="none" spc="0" normalizeH="0" baseline="0" noProof="0" dirty="0">
                <a:ln>
                  <a:noFill/>
                </a:ln>
                <a:solidFill>
                  <a:srgbClr val="FFC000"/>
                </a:solidFill>
                <a:effectLst/>
                <a:uLnTx/>
                <a:uFillTx/>
                <a:latin typeface="Calibri" charset="0"/>
                <a:ea typeface="ＭＳ Ｐゴシック" charset="0"/>
              </a:rPr>
              <a:t> </a:t>
            </a:r>
            <a:r>
              <a:rPr kumimoji="0" lang="en-US" sz="2800" b="0" i="0" u="none" strike="noStrike" kern="1200" cap="none" spc="0" normalizeH="0" baseline="0" noProof="0" dirty="0" err="1">
                <a:ln>
                  <a:noFill/>
                </a:ln>
                <a:solidFill>
                  <a:srgbClr val="FFC000"/>
                </a:solidFill>
                <a:effectLst/>
                <a:uLnTx/>
                <a:uFillTx/>
                <a:latin typeface="Calibri" charset="0"/>
                <a:ea typeface="ＭＳ Ｐゴシック" charset="0"/>
              </a:rPr>
              <a:t>m'orvikoon</a:t>
            </a:r>
            <a:endParaRPr kumimoji="0" lang="en-US" sz="2800" b="0" i="0" u="none" strike="noStrike" kern="1200" cap="none" spc="0" normalizeH="0" baseline="0" noProof="0" dirty="0">
              <a:ln>
                <a:noFill/>
              </a:ln>
              <a:solidFill>
                <a:srgbClr val="FFC000"/>
              </a:solidFill>
              <a:effectLst/>
              <a:uLnTx/>
              <a:uFillTx/>
              <a:latin typeface="Calibri" charset="0"/>
              <a:ea typeface="ＭＳ Ｐゴシック" charset="0"/>
            </a:endParaRPr>
          </a:p>
        </p:txBody>
      </p:sp>
    </p:spTree>
    <p:extLst>
      <p:ext uri="{BB962C8B-B14F-4D97-AF65-F5344CB8AC3E}">
        <p14:creationId xmlns:p14="http://schemas.microsoft.com/office/powerpoint/2010/main" val="23160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a:t>
            </a:r>
          </a:p>
        </p:txBody>
      </p:sp>
      <p:sp>
        <p:nvSpPr>
          <p:cNvPr id="3" name="Content Placeholder 2"/>
          <p:cNvSpPr>
            <a:spLocks noGrp="1"/>
          </p:cNvSpPr>
          <p:nvPr>
            <p:ph idx="1"/>
          </p:nvPr>
        </p:nvSpPr>
        <p:spPr/>
        <p:txBody>
          <a:bodyPr/>
          <a:lstStyle/>
          <a:p>
            <a:r>
              <a:rPr lang="en-US" dirty="0" err="1"/>
              <a:t>ε</a:t>
            </a:r>
            <a:r>
              <a:rPr lang="en-US" dirty="0"/>
              <a:t>-insensitive loss</a:t>
            </a:r>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grpSp>
        <p:nvGrpSpPr>
          <p:cNvPr id="31" name="Group 30"/>
          <p:cNvGrpSpPr/>
          <p:nvPr/>
        </p:nvGrpSpPr>
        <p:grpSpPr>
          <a:xfrm>
            <a:off x="528070" y="2683380"/>
            <a:ext cx="3658710" cy="3388132"/>
            <a:chOff x="379001" y="2393372"/>
            <a:chExt cx="4272415" cy="3820199"/>
          </a:xfrm>
        </p:grpSpPr>
        <p:cxnSp>
          <p:nvCxnSpPr>
            <p:cNvPr id="6" name="Straight Arrow Connector 5"/>
            <p:cNvCxnSpPr/>
            <p:nvPr/>
          </p:nvCxnSpPr>
          <p:spPr>
            <a:xfrm flipV="1">
              <a:off x="918328" y="5490775"/>
              <a:ext cx="3733088" cy="4172"/>
            </a:xfrm>
            <a:prstGeom prst="straightConnector1">
              <a:avLst/>
            </a:prstGeom>
            <a:ln w="25400">
              <a:solidFill>
                <a:schemeClr val="tx1">
                  <a:lumMod val="9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8" name="Straight Arrow Connector 7"/>
            <p:cNvCxnSpPr/>
            <p:nvPr/>
          </p:nvCxnSpPr>
          <p:spPr>
            <a:xfrm flipH="1" flipV="1">
              <a:off x="1068224" y="2623559"/>
              <a:ext cx="2504" cy="3023788"/>
            </a:xfrm>
            <a:prstGeom prst="straightConnector1">
              <a:avLst/>
            </a:prstGeom>
            <a:ln w="25400">
              <a:solidFill>
                <a:schemeClr val="tx1">
                  <a:lumMod val="9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14" name="Straight Connector 13"/>
            <p:cNvCxnSpPr/>
            <p:nvPr/>
          </p:nvCxnSpPr>
          <p:spPr>
            <a:xfrm flipV="1">
              <a:off x="1166991" y="2790081"/>
              <a:ext cx="3025212" cy="302379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32090" y="2393372"/>
              <a:ext cx="3025212" cy="302378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15044" y="5490775"/>
              <a:ext cx="301686"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0</a:t>
              </a:r>
            </a:p>
          </p:txBody>
        </p:sp>
        <p:sp>
          <p:nvSpPr>
            <p:cNvPr id="17" name="Rectangle 16"/>
            <p:cNvSpPr/>
            <p:nvPr/>
          </p:nvSpPr>
          <p:spPr>
            <a:xfrm>
              <a:off x="1391288" y="5466924"/>
              <a:ext cx="290464"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charset="0"/>
                  <a:ea typeface="ＭＳ Ｐゴシック" charset="0"/>
                </a:rPr>
                <a:t>ε</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18" name="Rectangle 17"/>
            <p:cNvSpPr/>
            <p:nvPr/>
          </p:nvSpPr>
          <p:spPr>
            <a:xfrm>
              <a:off x="785547" y="4812822"/>
              <a:ext cx="290464"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charset="0"/>
                  <a:ea typeface="ＭＳ Ｐゴシック" charset="0"/>
                </a:rPr>
                <a:t>ε</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19" name="Rectangle 18"/>
            <p:cNvSpPr/>
            <p:nvPr/>
          </p:nvSpPr>
          <p:spPr>
            <a:xfrm>
              <a:off x="4089004" y="5466924"/>
              <a:ext cx="476412"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1.0</a:t>
              </a:r>
            </a:p>
          </p:txBody>
        </p:sp>
        <p:sp>
          <p:nvSpPr>
            <p:cNvPr id="20" name="Rectangle 19"/>
            <p:cNvSpPr/>
            <p:nvPr/>
          </p:nvSpPr>
          <p:spPr>
            <a:xfrm>
              <a:off x="576838" y="2617121"/>
              <a:ext cx="476412"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charset="0"/>
                  <a:ea typeface="ＭＳ Ｐゴシック" charset="0"/>
                </a:rPr>
                <a:t>1.0</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21" name="Rectangle 20"/>
            <p:cNvSpPr/>
            <p:nvPr/>
          </p:nvSpPr>
          <p:spPr>
            <a:xfrm>
              <a:off x="2433244" y="5797140"/>
              <a:ext cx="1204148" cy="416431"/>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charset="0"/>
                  <a:ea typeface="ＭＳ Ｐゴシック" charset="0"/>
                </a:rPr>
                <a:t>True (p*)</a:t>
              </a:r>
            </a:p>
          </p:txBody>
        </p:sp>
        <p:sp>
          <p:nvSpPr>
            <p:cNvPr id="22" name="Rectangle 21"/>
            <p:cNvSpPr/>
            <p:nvPr/>
          </p:nvSpPr>
          <p:spPr>
            <a:xfrm rot="16200000">
              <a:off x="-197298" y="3683996"/>
              <a:ext cx="1583882" cy="431283"/>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charset="0"/>
                  <a:ea typeface="ＭＳ Ｐゴシック" charset="0"/>
                </a:rPr>
                <a:t>Prediction(p̂)</a:t>
              </a:r>
            </a:p>
          </p:txBody>
        </p:sp>
      </p:grpSp>
      <p:grpSp>
        <p:nvGrpSpPr>
          <p:cNvPr id="32" name="Group 31"/>
          <p:cNvGrpSpPr/>
          <p:nvPr/>
        </p:nvGrpSpPr>
        <p:grpSpPr>
          <a:xfrm>
            <a:off x="1603717" y="2341236"/>
            <a:ext cx="1638100" cy="3731745"/>
            <a:chOff x="1651413" y="1958913"/>
            <a:chExt cx="1912871" cy="4207631"/>
          </a:xfrm>
        </p:grpSpPr>
        <p:grpSp>
          <p:nvGrpSpPr>
            <p:cNvPr id="26" name="Group 25"/>
            <p:cNvGrpSpPr/>
            <p:nvPr/>
          </p:nvGrpSpPr>
          <p:grpSpPr>
            <a:xfrm>
              <a:off x="1854857" y="1958913"/>
              <a:ext cx="1183871" cy="4207631"/>
              <a:chOff x="1854857" y="1958913"/>
              <a:chExt cx="1183871" cy="4207631"/>
            </a:xfrm>
          </p:grpSpPr>
          <p:sp>
            <p:nvSpPr>
              <p:cNvPr id="24" name="Rectangle 23"/>
              <p:cNvSpPr/>
              <p:nvPr/>
            </p:nvSpPr>
            <p:spPr>
              <a:xfrm rot="18839460">
                <a:off x="381515" y="3758635"/>
                <a:ext cx="4207631" cy="608188"/>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3" name="Rectangle 22"/>
              <p:cNvSpPr/>
              <p:nvPr/>
            </p:nvSpPr>
            <p:spPr>
              <a:xfrm rot="18900576">
                <a:off x="1854857" y="3873329"/>
                <a:ext cx="1183871" cy="231740"/>
              </a:xfrm>
              <a:prstGeom prst="rect">
                <a:avLst/>
              </a:prstGeom>
              <a:ln>
                <a:noFill/>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charset="0"/>
                    <a:ea typeface="ＭＳ Ｐゴシック" charset="0"/>
                  </a:rPr>
                  <a:t>No Loss</a:t>
                </a:r>
              </a:p>
            </p:txBody>
          </p:sp>
        </p:grpSp>
        <p:sp>
          <p:nvSpPr>
            <p:cNvPr id="27" name="Rectangle 26"/>
            <p:cNvSpPr/>
            <p:nvPr/>
          </p:nvSpPr>
          <p:spPr>
            <a:xfrm>
              <a:off x="2980470" y="4477182"/>
              <a:ext cx="583814"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Loss</a:t>
              </a:r>
            </a:p>
          </p:txBody>
        </p:sp>
        <p:sp>
          <p:nvSpPr>
            <p:cNvPr id="28" name="Rectangle 27"/>
            <p:cNvSpPr/>
            <p:nvPr/>
          </p:nvSpPr>
          <p:spPr>
            <a:xfrm>
              <a:off x="1651413" y="2977198"/>
              <a:ext cx="583814"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Loss</a:t>
              </a:r>
            </a:p>
          </p:txBody>
        </p:sp>
      </p:grpSp>
      <p:grpSp>
        <p:nvGrpSpPr>
          <p:cNvPr id="25" name="Group 24"/>
          <p:cNvGrpSpPr/>
          <p:nvPr/>
        </p:nvGrpSpPr>
        <p:grpSpPr>
          <a:xfrm>
            <a:off x="5079685" y="2865829"/>
            <a:ext cx="3200270" cy="2874754"/>
            <a:chOff x="5079685" y="2865829"/>
            <a:chExt cx="3200270" cy="2874754"/>
          </a:xfrm>
        </p:grpSpPr>
        <p:grpSp>
          <p:nvGrpSpPr>
            <p:cNvPr id="55" name="Group 54"/>
            <p:cNvGrpSpPr/>
            <p:nvPr/>
          </p:nvGrpSpPr>
          <p:grpSpPr>
            <a:xfrm>
              <a:off x="5079685" y="2865829"/>
              <a:ext cx="3200270" cy="2874754"/>
              <a:chOff x="5185701" y="2905585"/>
              <a:chExt cx="3200270" cy="2874754"/>
            </a:xfrm>
          </p:grpSpPr>
          <p:grpSp>
            <p:nvGrpSpPr>
              <p:cNvPr id="53" name="Group 52"/>
              <p:cNvGrpSpPr/>
              <p:nvPr/>
            </p:nvGrpSpPr>
            <p:grpSpPr>
              <a:xfrm>
                <a:off x="5185701" y="2929103"/>
                <a:ext cx="3200270" cy="2851236"/>
                <a:chOff x="5185701" y="2929103"/>
                <a:chExt cx="3200270" cy="2851236"/>
              </a:xfrm>
            </p:grpSpPr>
            <p:grpSp>
              <p:nvGrpSpPr>
                <p:cNvPr id="34" name="Group 33"/>
                <p:cNvGrpSpPr/>
                <p:nvPr/>
              </p:nvGrpSpPr>
              <p:grpSpPr>
                <a:xfrm>
                  <a:off x="5185701" y="2929103"/>
                  <a:ext cx="3200270" cy="2851236"/>
                  <a:chOff x="918328" y="2670430"/>
                  <a:chExt cx="3737077" cy="3214835"/>
                </a:xfrm>
              </p:grpSpPr>
              <p:cxnSp>
                <p:nvCxnSpPr>
                  <p:cNvPr id="35" name="Straight Arrow Connector 34"/>
                  <p:cNvCxnSpPr/>
                  <p:nvPr/>
                </p:nvCxnSpPr>
                <p:spPr>
                  <a:xfrm flipV="1">
                    <a:off x="918328" y="5490775"/>
                    <a:ext cx="3733088" cy="4172"/>
                  </a:xfrm>
                  <a:prstGeom prst="straightConnector1">
                    <a:avLst/>
                  </a:prstGeom>
                  <a:ln w="25400">
                    <a:solidFill>
                      <a:schemeClr val="tx1">
                        <a:lumMod val="9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36" name="Straight Arrow Connector 35"/>
                  <p:cNvCxnSpPr/>
                  <p:nvPr/>
                </p:nvCxnSpPr>
                <p:spPr>
                  <a:xfrm flipH="1" flipV="1">
                    <a:off x="2782352" y="2670430"/>
                    <a:ext cx="2504" cy="3023788"/>
                  </a:xfrm>
                  <a:prstGeom prst="straightConnector1">
                    <a:avLst/>
                  </a:prstGeom>
                  <a:ln w="25400">
                    <a:solidFill>
                      <a:schemeClr val="tx1">
                        <a:lumMod val="9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37" name="Straight Connector 36"/>
                  <p:cNvCxnSpPr/>
                  <p:nvPr/>
                </p:nvCxnSpPr>
                <p:spPr>
                  <a:xfrm flipV="1">
                    <a:off x="3195610" y="4269318"/>
                    <a:ext cx="1212542" cy="122145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161220" y="5409134"/>
                    <a:ext cx="421549" cy="41643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charset="0"/>
                        <a:ea typeface="ＭＳ Ｐゴシック" charset="0"/>
                      </a:rPr>
                      <a:t>-</a:t>
                    </a:r>
                    <a:r>
                      <a:rPr kumimoji="0" lang="en-US" sz="1800" b="0" i="0" u="none" strike="noStrike" kern="1200" cap="none" spc="0" normalizeH="0" baseline="0" noProof="0" dirty="0" err="1">
                        <a:ln>
                          <a:noFill/>
                        </a:ln>
                        <a:solidFill>
                          <a:prstClr val="white"/>
                        </a:solidFill>
                        <a:effectLst/>
                        <a:uLnTx/>
                        <a:uFillTx/>
                        <a:latin typeface="Calibri" charset="0"/>
                        <a:ea typeface="ＭＳ Ｐゴシック" charset="0"/>
                      </a:rPr>
                      <a:t>ε</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41" name="Rectangle 40"/>
                  <p:cNvSpPr/>
                  <p:nvPr/>
                </p:nvSpPr>
                <p:spPr>
                  <a:xfrm>
                    <a:off x="3024763" y="5403047"/>
                    <a:ext cx="290464"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charset="0"/>
                        <a:ea typeface="ＭＳ Ｐゴシック" charset="0"/>
                      </a:rPr>
                      <a:t>ε</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44" name="Rectangle 43"/>
                  <p:cNvSpPr/>
                  <p:nvPr/>
                </p:nvSpPr>
                <p:spPr>
                  <a:xfrm>
                    <a:off x="3936226" y="5468835"/>
                    <a:ext cx="719179" cy="41643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charset="0"/>
                        <a:ea typeface="ＭＳ Ｐゴシック" charset="0"/>
                      </a:rPr>
                      <a:t>p*-p</a:t>
                    </a:r>
                    <a:r>
                      <a:rPr kumimoji="0" lang="en-US" sz="1800" b="1" i="0" u="none" strike="noStrike" kern="1200" cap="none" spc="0" normalizeH="0" baseline="0" noProof="0" dirty="0">
                        <a:ln>
                          <a:noFill/>
                        </a:ln>
                        <a:solidFill>
                          <a:srgbClr val="FFFF00"/>
                        </a:solidFill>
                        <a:effectLst/>
                        <a:uLnTx/>
                        <a:uFillTx/>
                        <a:latin typeface="Calibri" charset="0"/>
                        <a:ea typeface="ＭＳ Ｐゴシック" charset="0"/>
                      </a:rPr>
                      <a:t>̂</a:t>
                    </a:r>
                  </a:p>
                </p:txBody>
              </p:sp>
            </p:grpSp>
            <p:cxnSp>
              <p:nvCxnSpPr>
                <p:cNvPr id="48" name="Straight Connector 47"/>
                <p:cNvCxnSpPr/>
                <p:nvPr/>
              </p:nvCxnSpPr>
              <p:spPr>
                <a:xfrm flipH="1" flipV="1">
                  <a:off x="5345870" y="4376119"/>
                  <a:ext cx="1107264" cy="105971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54" name="Rectangle 53"/>
              <p:cNvSpPr/>
              <p:nvPr/>
            </p:nvSpPr>
            <p:spPr>
              <a:xfrm>
                <a:off x="6790946" y="2905585"/>
                <a:ext cx="499953" cy="32756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Loss</a:t>
                </a:r>
              </a:p>
            </p:txBody>
          </p:sp>
        </p:grpSp>
        <p:cxnSp>
          <p:nvCxnSpPr>
            <p:cNvPr id="42" name="Straight Connector 41"/>
            <p:cNvCxnSpPr/>
            <p:nvPr/>
          </p:nvCxnSpPr>
          <p:spPr>
            <a:xfrm flipH="1">
              <a:off x="6331271" y="5388693"/>
              <a:ext cx="700654" cy="372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248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grpSp>
        <p:nvGrpSpPr>
          <p:cNvPr id="28" name="Group 27"/>
          <p:cNvGrpSpPr/>
          <p:nvPr/>
        </p:nvGrpSpPr>
        <p:grpSpPr>
          <a:xfrm>
            <a:off x="4065582" y="5166460"/>
            <a:ext cx="2068614" cy="795879"/>
            <a:chOff x="3907642" y="5166460"/>
            <a:chExt cx="2068614" cy="795879"/>
          </a:xfrm>
        </p:grpSpPr>
        <p:sp>
          <p:nvSpPr>
            <p:cNvPr id="7" name="TextBox 6"/>
            <p:cNvSpPr txBox="1"/>
            <p:nvPr/>
          </p:nvSpPr>
          <p:spPr>
            <a:xfrm>
              <a:off x="4049507" y="5593007"/>
              <a:ext cx="1744387" cy="369332"/>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B050"/>
                  </a:solidFill>
                  <a:effectLst/>
                  <a:uLnTx/>
                  <a:uFillTx/>
                  <a:latin typeface="Calibri" charset="0"/>
                  <a:ea typeface="ＭＳ Ｐゴシック" charset="0"/>
                </a:rPr>
                <a:t>S</a:t>
              </a:r>
              <a:r>
                <a:rPr kumimoji="0" lang="en-US" sz="1800" b="0" i="0" u="none" strike="noStrike" kern="1200" cap="none" spc="0" normalizeH="0" baseline="0" noProof="0" dirty="0">
                  <a:ln>
                    <a:noFill/>
                  </a:ln>
                  <a:solidFill>
                    <a:srgbClr val="00B050"/>
                  </a:solidFill>
                  <a:effectLst/>
                  <a:uLnTx/>
                  <a:uFillTx/>
                  <a:latin typeface="Calibri" charset="0"/>
                  <a:ea typeface="ＭＳ Ｐゴシック" charset="0"/>
                </a:rPr>
                <a:t>imple </a:t>
              </a:r>
              <a:r>
                <a:rPr kumimoji="0" lang="en-US" altLang="zh-CN" sz="1800" b="0" i="0" u="none" strike="noStrike" kern="1200" cap="none" spc="0" normalizeH="0" baseline="0" noProof="0" dirty="0">
                  <a:ln>
                    <a:noFill/>
                  </a:ln>
                  <a:solidFill>
                    <a:srgbClr val="00B050"/>
                  </a:solidFill>
                  <a:effectLst/>
                  <a:uLnTx/>
                  <a:uFillTx/>
                  <a:latin typeface="Calibri" charset="0"/>
                  <a:ea typeface="ＭＳ Ｐゴシック" charset="0"/>
                </a:rPr>
                <a:t>B</a:t>
              </a:r>
              <a:r>
                <a:rPr kumimoji="0" lang="en-US" sz="1800" b="0" i="0" u="none" strike="noStrike" kern="1200" cap="none" spc="0" normalizeH="0" baseline="0" noProof="0" dirty="0">
                  <a:ln>
                    <a:noFill/>
                  </a:ln>
                  <a:solidFill>
                    <a:srgbClr val="00B050"/>
                  </a:solidFill>
                  <a:effectLst/>
                  <a:uLnTx/>
                  <a:uFillTx/>
                  <a:latin typeface="Calibri" charset="0"/>
                  <a:ea typeface="ＭＳ Ｐゴシック" charset="0"/>
                </a:rPr>
                <a:t>aselines</a:t>
              </a:r>
            </a:p>
          </p:txBody>
        </p:sp>
        <p:sp>
          <p:nvSpPr>
            <p:cNvPr id="8" name="TextBox 7"/>
            <p:cNvSpPr txBox="1"/>
            <p:nvPr/>
          </p:nvSpPr>
          <p:spPr>
            <a:xfrm>
              <a:off x="3907642" y="5166460"/>
              <a:ext cx="1014059" cy="369332"/>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9BBB59">
                      <a:lumMod val="75000"/>
                    </a:srgbClr>
                  </a:solidFill>
                  <a:effectLst/>
                  <a:uLnTx/>
                  <a:uFillTx/>
                  <a:latin typeface="Calibri" charset="0"/>
                  <a:ea typeface="ＭＳ Ｐゴシック" charset="0"/>
                </a:rPr>
                <a:t>H</a:t>
              </a:r>
              <a:r>
                <a:rPr kumimoji="0" lang="en-US" sz="1800" b="0" i="0" u="none" strike="noStrike" kern="1200" cap="none" spc="0" normalizeH="0" baseline="0" noProof="0" dirty="0">
                  <a:ln>
                    <a:noFill/>
                  </a:ln>
                  <a:solidFill>
                    <a:srgbClr val="9BBB59">
                      <a:lumMod val="75000"/>
                    </a:srgbClr>
                  </a:solidFill>
                  <a:effectLst/>
                  <a:uLnTx/>
                  <a:uFillTx/>
                  <a:latin typeface="Calibri" charset="0"/>
                  <a:ea typeface="ＭＳ Ｐゴシック" charset="0"/>
                </a:rPr>
                <a:t>euristic</a:t>
              </a:r>
            </a:p>
          </p:txBody>
        </p:sp>
        <p:sp>
          <p:nvSpPr>
            <p:cNvPr id="9" name="TextBox 8"/>
            <p:cNvSpPr txBox="1"/>
            <p:nvPr/>
          </p:nvSpPr>
          <p:spPr>
            <a:xfrm>
              <a:off x="4874224" y="5173077"/>
              <a:ext cx="1102032" cy="369332"/>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B050"/>
                  </a:solidFill>
                  <a:effectLst/>
                  <a:uLnTx/>
                  <a:uFillTx/>
                  <a:latin typeface="Calibri" charset="0"/>
                  <a:ea typeface="ＭＳ Ｐゴシック" charset="0"/>
                </a:rPr>
                <a:t>B</a:t>
              </a:r>
              <a:r>
                <a:rPr kumimoji="0" lang="en-US" sz="1800" b="0" i="0" u="none" strike="noStrike" kern="1200" cap="none" spc="0" normalizeH="0" baseline="0" noProof="0" dirty="0">
                  <a:ln>
                    <a:noFill/>
                  </a:ln>
                  <a:solidFill>
                    <a:srgbClr val="00B050"/>
                  </a:solidFill>
                  <a:effectLst/>
                  <a:uLnTx/>
                  <a:uFillTx/>
                  <a:latin typeface="Calibri" charset="0"/>
                  <a:ea typeface="ＭＳ Ｐゴシック" charset="0"/>
                </a:rPr>
                <a:t>ase </a:t>
              </a:r>
              <a:r>
                <a:rPr kumimoji="0" lang="en-US" altLang="zh-CN" sz="1800" b="0" i="0" u="none" strike="noStrike" kern="1200" cap="none" spc="0" normalizeH="0" baseline="0" noProof="0" dirty="0">
                  <a:ln>
                    <a:noFill/>
                  </a:ln>
                  <a:solidFill>
                    <a:srgbClr val="00B050"/>
                  </a:solidFill>
                  <a:effectLst/>
                  <a:uLnTx/>
                  <a:uFillTx/>
                  <a:latin typeface="Calibri" charset="0"/>
                  <a:ea typeface="ＭＳ Ｐゴシック" charset="0"/>
                </a:rPr>
                <a:t>R</a:t>
              </a:r>
              <a:r>
                <a:rPr kumimoji="0" lang="en-US" sz="1800" b="0" i="0" u="none" strike="noStrike" kern="1200" cap="none" spc="0" normalizeH="0" baseline="0" noProof="0" dirty="0">
                  <a:ln>
                    <a:noFill/>
                  </a:ln>
                  <a:solidFill>
                    <a:srgbClr val="00B050"/>
                  </a:solidFill>
                  <a:effectLst/>
                  <a:uLnTx/>
                  <a:uFillTx/>
                  <a:latin typeface="Calibri" charset="0"/>
                  <a:ea typeface="ＭＳ Ｐゴシック" charset="0"/>
                </a:rPr>
                <a:t>ate</a:t>
              </a:r>
            </a:p>
          </p:txBody>
        </p:sp>
      </p:grpSp>
      <p:sp>
        <p:nvSpPr>
          <p:cNvPr id="16" name="Title 1"/>
          <p:cNvSpPr>
            <a:spLocks noGrp="1"/>
          </p:cNvSpPr>
          <p:nvPr>
            <p:ph type="title"/>
          </p:nvPr>
        </p:nvSpPr>
        <p:spPr>
          <a:xfrm>
            <a:off x="457200" y="274638"/>
            <a:ext cx="8229600" cy="1143000"/>
          </a:xfrm>
        </p:spPr>
        <p:txBody>
          <a:bodyPr>
            <a:normAutofit/>
          </a:bodyPr>
          <a:lstStyle/>
          <a:p>
            <a:r>
              <a:rPr lang="en-US" altLang="zh-CN" sz="4000" dirty="0"/>
              <a:t>Compared to Grammar Induction</a:t>
            </a:r>
            <a:endParaRPr lang="en-US" sz="4000" dirty="0"/>
          </a:p>
        </p:txBody>
      </p:sp>
      <p:grpSp>
        <p:nvGrpSpPr>
          <p:cNvPr id="31" name="Group 30"/>
          <p:cNvGrpSpPr/>
          <p:nvPr/>
        </p:nvGrpSpPr>
        <p:grpSpPr>
          <a:xfrm>
            <a:off x="701040" y="1328730"/>
            <a:ext cx="7741920" cy="5187607"/>
            <a:chOff x="701040" y="1328730"/>
            <a:chExt cx="7741920" cy="5187607"/>
          </a:xfrm>
        </p:grpSpPr>
        <p:sp>
          <p:nvSpPr>
            <p:cNvPr id="6" name="TextBox 5"/>
            <p:cNvSpPr txBox="1"/>
            <p:nvPr/>
          </p:nvSpPr>
          <p:spPr>
            <a:xfrm>
              <a:off x="1534869" y="5593007"/>
              <a:ext cx="2307235" cy="923330"/>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white">
                      <a:lumMod val="85000"/>
                    </a:prstClr>
                  </a:solidFill>
                  <a:effectLst/>
                  <a:uLnTx/>
                  <a:uFillTx/>
                  <a:latin typeface="Calibri" charset="0"/>
                  <a:ea typeface="ＭＳ Ｐゴシック" charset="0"/>
                </a:rPr>
                <a:t>S</a:t>
              </a:r>
              <a:r>
                <a:rPr kumimoji="0" lang="en-US" sz="1800" b="0" i="0" u="none" strike="noStrike" kern="1200" cap="none" spc="0" normalizeH="0" baseline="0" noProof="0" dirty="0">
                  <a:ln>
                    <a:noFill/>
                  </a:ln>
                  <a:solidFill>
                    <a:prstClr val="white">
                      <a:lumMod val="85000"/>
                    </a:prstClr>
                  </a:solidFill>
                  <a:effectLst/>
                  <a:uLnTx/>
                  <a:uFillTx/>
                  <a:latin typeface="Calibri" charset="0"/>
                  <a:ea typeface="ＭＳ Ｐゴシック" charset="0"/>
                </a:rPr>
                <a:t>tate-of-the-</a:t>
              </a:r>
              <a:r>
                <a:rPr kumimoji="0" lang="en-US" altLang="zh-CN" sz="1800" b="0" i="0" u="none" strike="noStrike" kern="1200" cap="none" spc="0" normalizeH="0" baseline="0" noProof="0" dirty="0">
                  <a:ln>
                    <a:noFill/>
                  </a:ln>
                  <a:solidFill>
                    <a:prstClr val="white">
                      <a:lumMod val="85000"/>
                    </a:prstClr>
                  </a:solidFill>
                  <a:effectLst/>
                  <a:uLnTx/>
                  <a:uFillTx/>
                  <a:latin typeface="Calibri" charset="0"/>
                  <a:ea typeface="ＭＳ Ｐゴシック" charset="0"/>
                </a:rPr>
                <a:t>a</a:t>
              </a:r>
              <a:r>
                <a:rPr kumimoji="0" lang="en-US" sz="1800" b="0" i="0" u="none" strike="noStrike" kern="1200" cap="none" spc="0" normalizeH="0" baseline="0" noProof="0" dirty="0">
                  <a:ln>
                    <a:noFill/>
                  </a:ln>
                  <a:solidFill>
                    <a:prstClr val="white">
                      <a:lumMod val="85000"/>
                    </a:prstClr>
                  </a:solidFill>
                  <a:effectLst/>
                  <a:uLnTx/>
                  <a:uFillTx/>
                  <a:latin typeface="Calibri" charset="0"/>
                  <a:ea typeface="ＭＳ Ｐゴシック" charset="0"/>
                </a:rPr>
                <a:t>rt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uLnTx/>
                  <a:uFillTx/>
                  <a:latin typeface="Calibri" charset="0"/>
                  <a:ea typeface="ＭＳ Ｐゴシック" charset="0"/>
                </a:rPr>
                <a:t>Dependency Grammar</a:t>
              </a:r>
              <a:br>
                <a:rPr kumimoji="0" lang="en-US" sz="1800" b="0" i="0" u="none" strike="noStrike" kern="1200" cap="none" spc="0" normalizeH="0" baseline="0" noProof="0" dirty="0">
                  <a:ln>
                    <a:noFill/>
                  </a:ln>
                  <a:solidFill>
                    <a:prstClr val="white">
                      <a:lumMod val="85000"/>
                    </a:prstClr>
                  </a:solidFill>
                  <a:effectLst/>
                  <a:uLnTx/>
                  <a:uFillTx/>
                  <a:latin typeface="Calibri" charset="0"/>
                  <a:ea typeface="ＭＳ Ｐゴシック" charset="0"/>
                </a:rPr>
              </a:br>
              <a:r>
                <a:rPr kumimoji="0" lang="en-US" sz="1800" b="0" i="0" u="none" strike="noStrike" kern="1200" cap="none" spc="0" normalizeH="0" baseline="0" noProof="0" dirty="0">
                  <a:ln>
                    <a:noFill/>
                  </a:ln>
                  <a:solidFill>
                    <a:prstClr val="white">
                      <a:lumMod val="85000"/>
                    </a:prstClr>
                  </a:solidFill>
                  <a:effectLst/>
                  <a:uLnTx/>
                  <a:uFillTx/>
                  <a:latin typeface="Calibri" charset="0"/>
                  <a:ea typeface="ＭＳ Ｐゴシック" charset="0"/>
                </a:rPr>
                <a:t>Induction Systems</a:t>
              </a:r>
            </a:p>
          </p:txBody>
        </p:sp>
        <p:graphicFrame>
          <p:nvGraphicFramePr>
            <p:cNvPr id="15" name="Chart 14"/>
            <p:cNvGraphicFramePr/>
            <p:nvPr>
              <p:extLst/>
            </p:nvPr>
          </p:nvGraphicFramePr>
          <p:xfrm>
            <a:off x="701040" y="1328730"/>
            <a:ext cx="774192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1951298" y="5170043"/>
              <a:ext cx="721672" cy="369332"/>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charset="0"/>
                  <a:ea typeface="ＭＳ Ｐゴシック" charset="0"/>
                </a:rPr>
                <a:t>MS13</a:t>
              </a:r>
            </a:p>
          </p:txBody>
        </p:sp>
        <p:sp>
          <p:nvSpPr>
            <p:cNvPr id="18" name="TextBox 17"/>
            <p:cNvSpPr txBox="1"/>
            <p:nvPr/>
          </p:nvSpPr>
          <p:spPr>
            <a:xfrm>
              <a:off x="2964554" y="5178429"/>
              <a:ext cx="567783" cy="369332"/>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uLnTx/>
                  <a:uFillTx/>
                  <a:latin typeface="Calibri" charset="0"/>
                  <a:ea typeface="ＭＳ Ｐゴシック" charset="0"/>
                </a:rPr>
                <a:t>N10</a:t>
              </a:r>
            </a:p>
          </p:txBody>
        </p:sp>
        <p:sp>
          <p:nvSpPr>
            <p:cNvPr id="23" name="Rectangle 22"/>
            <p:cNvSpPr/>
            <p:nvPr/>
          </p:nvSpPr>
          <p:spPr>
            <a:xfrm>
              <a:off x="2922493" y="3219506"/>
              <a:ext cx="639942" cy="1954690"/>
            </a:xfrm>
            <a:prstGeom prst="rect">
              <a:avLst/>
            </a:prstGeom>
            <a:solidFill>
              <a:schemeClr val="tx1">
                <a:lumMod val="8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ndara"/>
                <a:ea typeface="+mn-ea"/>
                <a:cs typeface="+mn-cs"/>
              </a:endParaRPr>
            </a:p>
          </p:txBody>
        </p:sp>
      </p:grpSp>
      <p:sp>
        <p:nvSpPr>
          <p:cNvPr id="11" name="TextBox 10"/>
          <p:cNvSpPr txBox="1"/>
          <p:nvPr/>
        </p:nvSpPr>
        <p:spPr>
          <a:xfrm>
            <a:off x="6279420" y="5590826"/>
            <a:ext cx="2265602"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EC109"/>
                </a:solidFill>
                <a:effectLst/>
                <a:uLnTx/>
                <a:uFillTx/>
                <a:latin typeface="Calibri" charset="0"/>
                <a:ea typeface="ＭＳ Ｐゴシック" charset="0"/>
              </a:rPr>
              <a:t>S</a:t>
            </a:r>
            <a:r>
              <a:rPr kumimoji="0" lang="en-US" sz="1800" b="0" i="0" u="none" strike="noStrike" kern="1200" cap="none" spc="0" normalizeH="0" baseline="0" noProof="0" dirty="0">
                <a:ln>
                  <a:noFill/>
                </a:ln>
                <a:solidFill>
                  <a:srgbClr val="FEC109"/>
                </a:solidFill>
                <a:effectLst/>
                <a:uLnTx/>
                <a:uFillTx/>
                <a:latin typeface="Calibri" charset="0"/>
                <a:ea typeface="ＭＳ Ｐゴシック" charset="0"/>
              </a:rPr>
              <a:t>upervised</a:t>
            </a:r>
            <a:r>
              <a:rPr kumimoji="0" lang="zh-CN" altLang="en-US" sz="1800" b="0" i="0" u="none" strike="noStrike" kern="1200" cap="none" spc="0" normalizeH="0" baseline="0" noProof="0" dirty="0">
                <a:ln>
                  <a:noFill/>
                </a:ln>
                <a:solidFill>
                  <a:srgbClr val="FEC109"/>
                </a:solidFill>
                <a:effectLst/>
                <a:uLnTx/>
                <a:uFillTx/>
                <a:latin typeface="Calibri" charset="0"/>
                <a:ea typeface="ＭＳ Ｐゴシック" charset="0"/>
              </a:rPr>
              <a:t> </a:t>
            </a:r>
            <a:r>
              <a:rPr kumimoji="0" lang="en-US" altLang="zh-CN" sz="1800" b="0" i="0" u="none" strike="noStrike" kern="1200" cap="none" spc="0" normalizeH="0" baseline="0" noProof="0" dirty="0">
                <a:ln>
                  <a:noFill/>
                </a:ln>
                <a:solidFill>
                  <a:srgbClr val="FEC109"/>
                </a:solidFill>
                <a:effectLst/>
                <a:uLnTx/>
                <a:uFillTx/>
                <a:latin typeface="Calibri" charset="0"/>
                <a:ea typeface="ＭＳ Ｐゴシック" charset="0"/>
              </a:rPr>
              <a:t>T</a:t>
            </a:r>
            <a:r>
              <a:rPr kumimoji="0" lang="en-US" sz="1800" b="0" i="0" u="none" strike="noStrike" kern="1200" cap="none" spc="0" normalizeH="0" baseline="0" noProof="0" dirty="0">
                <a:ln>
                  <a:noFill/>
                </a:ln>
                <a:solidFill>
                  <a:srgbClr val="FEC109"/>
                </a:solidFill>
                <a:effectLst/>
                <a:uLnTx/>
                <a:uFillTx/>
                <a:latin typeface="Calibri" charset="0"/>
                <a:ea typeface="ＭＳ Ｐゴシック" charset="0"/>
              </a:rPr>
              <a:t>raining on </a:t>
            </a:r>
            <a:r>
              <a:rPr kumimoji="0" lang="en-US" sz="1800" b="0" i="1" u="none" strike="noStrike" kern="1200" cap="none" spc="0" normalizeH="0" baseline="0" noProof="0" dirty="0">
                <a:ln>
                  <a:noFill/>
                </a:ln>
                <a:solidFill>
                  <a:srgbClr val="FEC109"/>
                </a:solidFill>
                <a:effectLst/>
                <a:uLnTx/>
                <a:uFillTx/>
                <a:latin typeface="Calibri" charset="0"/>
                <a:ea typeface="ＭＳ Ｐゴシック" charset="0"/>
              </a:rPr>
              <a:t>n</a:t>
            </a:r>
            <a:r>
              <a:rPr kumimoji="0" lang="en-US" sz="1800" b="0" i="0" u="none" strike="noStrike" kern="1200" cap="none" spc="0" normalizeH="0" baseline="0" noProof="0" dirty="0">
                <a:ln>
                  <a:noFill/>
                </a:ln>
                <a:solidFill>
                  <a:srgbClr val="FEC109"/>
                </a:solidFill>
                <a:effectLst/>
                <a:uLnTx/>
                <a:uFillTx/>
                <a:latin typeface="Calibri" charset="0"/>
                <a:ea typeface="ＭＳ Ｐゴシック" charset="0"/>
              </a:rPr>
              <a:t> Languages</a:t>
            </a:r>
          </a:p>
        </p:txBody>
      </p:sp>
      <p:sp>
        <p:nvSpPr>
          <p:cNvPr id="24" name="TextBox 23"/>
          <p:cNvSpPr txBox="1"/>
          <p:nvPr/>
        </p:nvSpPr>
        <p:spPr>
          <a:xfrm>
            <a:off x="6724950" y="5166460"/>
            <a:ext cx="418704" cy="369332"/>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27A0F"/>
                </a:solidFill>
                <a:effectLst/>
                <a:uLnTx/>
                <a:uFillTx/>
                <a:latin typeface="Calibri" charset="0"/>
                <a:ea typeface="ＭＳ Ｐゴシック" charset="0"/>
              </a:rPr>
              <a:t>16</a:t>
            </a:r>
          </a:p>
        </p:txBody>
      </p:sp>
      <p:sp>
        <p:nvSpPr>
          <p:cNvPr id="25" name="TextBox 24"/>
          <p:cNvSpPr txBox="1"/>
          <p:nvPr/>
        </p:nvSpPr>
        <p:spPr>
          <a:xfrm>
            <a:off x="7524854" y="5188317"/>
            <a:ext cx="768159" cy="369332"/>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EC109"/>
                </a:solidFill>
                <a:effectLst/>
                <a:uLnTx/>
                <a:uFillTx/>
                <a:latin typeface="Calibri" charset="0"/>
                <a:ea typeface="ＭＳ Ｐゴシック" charset="0"/>
              </a:rPr>
              <a:t>~8000</a:t>
            </a:r>
            <a:endParaRPr kumimoji="0" lang="en-US" sz="1800" b="0" i="0" u="none" strike="noStrike" kern="1200" cap="none" spc="0" normalizeH="0" baseline="0" noProof="0" dirty="0">
              <a:ln>
                <a:noFill/>
              </a:ln>
              <a:solidFill>
                <a:srgbClr val="FEC109"/>
              </a:solidFill>
              <a:effectLst/>
              <a:uLnTx/>
              <a:uFillTx/>
              <a:latin typeface="Calibri" charset="0"/>
              <a:ea typeface="ＭＳ Ｐゴシック" charset="0"/>
            </a:endParaRPr>
          </a:p>
        </p:txBody>
      </p:sp>
      <p:sp>
        <p:nvSpPr>
          <p:cNvPr id="26" name="Rectangle 25"/>
          <p:cNvSpPr/>
          <p:nvPr/>
        </p:nvSpPr>
        <p:spPr>
          <a:xfrm>
            <a:off x="6621331" y="3854369"/>
            <a:ext cx="638077" cy="1331697"/>
          </a:xfrm>
          <a:prstGeom prst="rect">
            <a:avLst/>
          </a:prstGeom>
          <a:solidFill>
            <a:srgbClr val="F27A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7" name="Rectangle 26"/>
          <p:cNvSpPr/>
          <p:nvPr/>
        </p:nvSpPr>
        <p:spPr>
          <a:xfrm>
            <a:off x="7577294" y="4527793"/>
            <a:ext cx="638077" cy="656181"/>
          </a:xfrm>
          <a:prstGeom prst="rect">
            <a:avLst/>
          </a:prstGeom>
          <a:solidFill>
            <a:srgbClr val="FEC1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1" name="Rectangle 20"/>
          <p:cNvSpPr/>
          <p:nvPr/>
        </p:nvSpPr>
        <p:spPr>
          <a:xfrm>
            <a:off x="4270203" y="3567187"/>
            <a:ext cx="638077" cy="161259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2" name="Rectangle 21"/>
          <p:cNvSpPr/>
          <p:nvPr/>
        </p:nvSpPr>
        <p:spPr>
          <a:xfrm>
            <a:off x="5226163" y="3805311"/>
            <a:ext cx="638077" cy="1377228"/>
          </a:xfrm>
          <a:prstGeom prst="rect">
            <a:avLst/>
          </a:prstGeom>
          <a:solidFill>
            <a:srgbClr val="15A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2" name="Group 1"/>
          <p:cNvGrpSpPr/>
          <p:nvPr/>
        </p:nvGrpSpPr>
        <p:grpSpPr>
          <a:xfrm rot="21447510">
            <a:off x="3845649" y="2727113"/>
            <a:ext cx="3990163" cy="1084625"/>
            <a:chOff x="4062454" y="6416892"/>
            <a:chExt cx="3990163" cy="1084625"/>
          </a:xfrm>
        </p:grpSpPr>
        <p:sp>
          <p:nvSpPr>
            <p:cNvPr id="30" name="Rectangle 29"/>
            <p:cNvSpPr/>
            <p:nvPr/>
          </p:nvSpPr>
          <p:spPr>
            <a:xfrm rot="1042177">
              <a:off x="4062454" y="6416892"/>
              <a:ext cx="3990163" cy="400110"/>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00"/>
                  </a:solidFill>
                  <a:effectLst/>
                  <a:uLnTx/>
                  <a:uFillTx/>
                  <a:latin typeface="Calibri" charset="0"/>
                  <a:ea typeface="ＭＳ Ｐゴシック" charset="0"/>
                </a:rPr>
                <a:t>Doesn’t</a:t>
              </a:r>
              <a:r>
                <a:rPr kumimoji="0" lang="zh-CN" altLang="en-US" sz="2000" b="1" i="0" u="none" strike="noStrike" kern="1200" cap="none" spc="0" normalizeH="0" baseline="0" noProof="0" dirty="0">
                  <a:ln>
                    <a:noFill/>
                  </a:ln>
                  <a:solidFill>
                    <a:srgbClr val="FFFF00"/>
                  </a:solidFill>
                  <a:effectLst/>
                  <a:uLnTx/>
                  <a:uFillTx/>
                  <a:latin typeface="Calibri" charset="0"/>
                  <a:ea typeface="ＭＳ Ｐゴシック" charset="0"/>
                </a:rPr>
                <a:t> </a:t>
              </a:r>
              <a:r>
                <a:rPr kumimoji="0" lang="en-US" altLang="zh-CN" sz="2000" b="1" i="0" u="none" strike="noStrike" kern="1200" cap="none" spc="0" normalizeH="0" baseline="0" noProof="0" dirty="0">
                  <a:ln>
                    <a:noFill/>
                  </a:ln>
                  <a:solidFill>
                    <a:srgbClr val="FFFF00"/>
                  </a:solidFill>
                  <a:effectLst/>
                  <a:uLnTx/>
                  <a:uFillTx/>
                  <a:latin typeface="Calibri" charset="0"/>
                  <a:ea typeface="ＭＳ Ｐゴシック" charset="0"/>
                </a:rPr>
                <a:t>even</a:t>
              </a:r>
              <a:r>
                <a:rPr kumimoji="0" lang="zh-CN" altLang="en-US" sz="2000" b="1" i="0" u="none" strike="noStrike" kern="1200" cap="none" spc="0" normalizeH="0" baseline="0" noProof="0" dirty="0">
                  <a:ln>
                    <a:noFill/>
                  </a:ln>
                  <a:solidFill>
                    <a:srgbClr val="FFFF00"/>
                  </a:solidFill>
                  <a:effectLst/>
                  <a:uLnTx/>
                  <a:uFillTx/>
                  <a:latin typeface="Calibri" charset="0"/>
                  <a:ea typeface="ＭＳ Ｐゴシック" charset="0"/>
                </a:rPr>
                <a:t> </a:t>
              </a:r>
              <a:r>
                <a:rPr kumimoji="0" lang="en-US" altLang="zh-CN" sz="2000" b="1" i="0" u="none" strike="noStrike" kern="1200" cap="none" spc="0" normalizeH="0" baseline="0" noProof="0" dirty="0">
                  <a:ln>
                    <a:noFill/>
                  </a:ln>
                  <a:solidFill>
                    <a:srgbClr val="FFFF00"/>
                  </a:solidFill>
                  <a:effectLst/>
                  <a:uLnTx/>
                  <a:uFillTx/>
                  <a:latin typeface="Calibri" charset="0"/>
                  <a:ea typeface="ＭＳ Ｐゴシック" charset="0"/>
                </a:rPr>
                <a:t>look</a:t>
              </a:r>
              <a:r>
                <a:rPr kumimoji="0" lang="zh-CN" altLang="en-US" sz="2000" b="1" i="0" u="none" strike="noStrike" kern="1200" cap="none" spc="0" normalizeH="0" baseline="0" noProof="0" dirty="0">
                  <a:ln>
                    <a:noFill/>
                  </a:ln>
                  <a:solidFill>
                    <a:srgbClr val="FFFF00"/>
                  </a:solidFill>
                  <a:effectLst/>
                  <a:uLnTx/>
                  <a:uFillTx/>
                  <a:latin typeface="Calibri" charset="0"/>
                  <a:ea typeface="ＭＳ Ｐゴシック" charset="0"/>
                </a:rPr>
                <a:t> </a:t>
              </a:r>
              <a:r>
                <a:rPr kumimoji="0" lang="en-US" altLang="zh-CN" sz="2000" b="1" i="0" u="none" strike="noStrike" kern="1200" cap="none" spc="0" normalizeH="0" baseline="0" noProof="0" dirty="0">
                  <a:ln>
                    <a:noFill/>
                  </a:ln>
                  <a:solidFill>
                    <a:srgbClr val="FFFF00"/>
                  </a:solidFill>
                  <a:effectLst/>
                  <a:uLnTx/>
                  <a:uFillTx/>
                  <a:latin typeface="Calibri" charset="0"/>
                  <a:ea typeface="ＭＳ Ｐゴシック" charset="0"/>
                </a:rPr>
                <a:t>at</a:t>
              </a:r>
              <a:r>
                <a:rPr kumimoji="0" lang="zh-CN" altLang="en-US" sz="2000" b="1" i="0" u="none" strike="noStrike" kern="1200" cap="none" spc="0" normalizeH="0" baseline="0" noProof="0" dirty="0">
                  <a:ln>
                    <a:noFill/>
                  </a:ln>
                  <a:solidFill>
                    <a:srgbClr val="FFFF00"/>
                  </a:solidFill>
                  <a:effectLst/>
                  <a:uLnTx/>
                  <a:uFillTx/>
                  <a:latin typeface="Calibri" charset="0"/>
                  <a:ea typeface="ＭＳ Ｐゴシック" charset="0"/>
                </a:rPr>
                <a:t> </a:t>
              </a:r>
              <a:r>
                <a:rPr kumimoji="0" lang="en-US" altLang="zh-CN" sz="2000" b="1" i="0" u="none" strike="noStrike" kern="1200" cap="none" spc="0" normalizeH="0" baseline="0" noProof="0" dirty="0">
                  <a:ln>
                    <a:noFill/>
                  </a:ln>
                  <a:solidFill>
                    <a:srgbClr val="FFFF00"/>
                  </a:solidFill>
                  <a:effectLst/>
                  <a:uLnTx/>
                  <a:uFillTx/>
                  <a:latin typeface="Calibri" charset="0"/>
                  <a:ea typeface="ＭＳ Ｐゴシック" charset="0"/>
                </a:rPr>
                <a:t>the</a:t>
              </a:r>
              <a:r>
                <a:rPr kumimoji="0" lang="zh-CN" altLang="en-US" sz="2000" b="1" i="0" u="none" strike="noStrike" kern="1200" cap="none" spc="0" normalizeH="0" baseline="0" noProof="0" dirty="0">
                  <a:ln>
                    <a:noFill/>
                  </a:ln>
                  <a:solidFill>
                    <a:srgbClr val="FFFF00"/>
                  </a:solidFill>
                  <a:effectLst/>
                  <a:uLnTx/>
                  <a:uFillTx/>
                  <a:latin typeface="Calibri" charset="0"/>
                  <a:ea typeface="ＭＳ Ｐゴシック" charset="0"/>
                </a:rPr>
                <a:t> </a:t>
              </a:r>
              <a:r>
                <a:rPr kumimoji="0" lang="en-US" altLang="zh-CN" sz="2000" b="1" i="0" u="none" strike="noStrike" kern="1200" cap="none" spc="0" normalizeH="0" baseline="0" noProof="0" dirty="0">
                  <a:ln>
                    <a:noFill/>
                  </a:ln>
                  <a:solidFill>
                    <a:srgbClr val="FFFF00"/>
                  </a:solidFill>
                  <a:effectLst/>
                  <a:uLnTx/>
                  <a:uFillTx/>
                  <a:latin typeface="Calibri" charset="0"/>
                  <a:ea typeface="ＭＳ Ｐゴシック" charset="0"/>
                </a:rPr>
                <a:t>corpus!</a:t>
              </a:r>
              <a:endParaRPr kumimoji="0" lang="en-US" sz="2000" b="1" i="0" u="none" strike="noStrike" kern="1200" cap="none" spc="0" normalizeH="0" baseline="0" noProof="0" dirty="0">
                <a:ln>
                  <a:noFill/>
                </a:ln>
                <a:solidFill>
                  <a:srgbClr val="FFFF00"/>
                </a:solidFill>
                <a:effectLst/>
                <a:uLnTx/>
                <a:uFillTx/>
                <a:latin typeface="Calibri" charset="0"/>
                <a:ea typeface="ＭＳ Ｐゴシック" charset="0"/>
              </a:endParaRPr>
            </a:p>
          </p:txBody>
        </p:sp>
        <p:sp>
          <p:nvSpPr>
            <p:cNvPr id="32" name="Right Arrow 31"/>
            <p:cNvSpPr/>
            <p:nvPr/>
          </p:nvSpPr>
          <p:spPr>
            <a:xfrm rot="17552979" flipH="1">
              <a:off x="5499292" y="7055644"/>
              <a:ext cx="707873" cy="183874"/>
            </a:xfrm>
            <a:prstGeom prst="rightArrow">
              <a:avLst>
                <a:gd name="adj1" fmla="val 25797"/>
                <a:gd name="adj2" fmla="val 12457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Tree>
    <p:extLst>
      <p:ext uri="{BB962C8B-B14F-4D97-AF65-F5344CB8AC3E}">
        <p14:creationId xmlns:p14="http://schemas.microsoft.com/office/powerpoint/2010/main" val="9539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wipe(down)">
                                      <p:cBhvr>
                                        <p:cTn id="9" dur="250"/>
                                        <p:tgtEl>
                                          <p:spTgt spid="21"/>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25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25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1" nodeType="clickEffect">
                                  <p:stCondLst>
                                    <p:cond delay="0"/>
                                  </p:stCondLst>
                                  <p:childTnLst>
                                    <p:animScale>
                                      <p:cBhvr>
                                        <p:cTn id="34" dur="500" fill="hold"/>
                                        <p:tgtEl>
                                          <p:spTgt spid="25"/>
                                        </p:tgtEl>
                                      </p:cBhvr>
                                      <p:by x="200000" y="200000"/>
                                    </p:animScale>
                                  </p:childTnLst>
                                </p:cTn>
                              </p:par>
                              <p:par>
                                <p:cTn id="35" presetID="0" presetClass="path" presetSubtype="0" accel="50000" decel="50000" fill="hold" grpId="2" nodeType="withEffect">
                                  <p:stCondLst>
                                    <p:cond delay="0"/>
                                  </p:stCondLst>
                                  <p:childTnLst>
                                    <p:animMotion origin="layout" path="M -5.55556E-7 -3.33333E-6 L 0.00017 0.01945 " pathEditMode="relative" rAng="0" ptsTypes="AA">
                                      <p:cBhvr>
                                        <p:cTn id="36" dur="500" fill="hold"/>
                                        <p:tgtEl>
                                          <p:spTgt spid="2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25" grpId="0"/>
      <p:bldP spid="25" grpId="1"/>
      <p:bldP spid="25" grpId="2"/>
      <p:bldP spid="26" grpId="0" animBg="1"/>
      <p:bldP spid="27" grpId="0" animBg="1"/>
      <p:bldP spid="21" grpId="0" animBg="1"/>
      <p:bldP spid="2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Training the System</a:t>
            </a:r>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sp>
        <p:nvSpPr>
          <p:cNvPr id="6" name="TextBox 5"/>
          <p:cNvSpPr txBox="1"/>
          <p:nvPr/>
        </p:nvSpPr>
        <p:spPr>
          <a:xfrm>
            <a:off x="260834" y="5639775"/>
            <a:ext cx="495649" cy="461665"/>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20</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nvGrpSpPr>
          <p:cNvPr id="25" name="Group 24"/>
          <p:cNvGrpSpPr/>
          <p:nvPr/>
        </p:nvGrpSpPr>
        <p:grpSpPr>
          <a:xfrm>
            <a:off x="278756" y="3520264"/>
            <a:ext cx="514269" cy="2156626"/>
            <a:chOff x="260044" y="2074839"/>
            <a:chExt cx="1522103" cy="3742109"/>
          </a:xfrm>
        </p:grpSpPr>
        <p:sp>
          <p:nvSpPr>
            <p:cNvPr id="12" name="Rounded Rectangle 11"/>
            <p:cNvSpPr/>
            <p:nvPr/>
          </p:nvSpPr>
          <p:spPr>
            <a:xfrm>
              <a:off x="260044" y="2074839"/>
              <a:ext cx="1522103" cy="3742109"/>
            </a:xfrm>
            <a:prstGeom prst="roundRect">
              <a:avLst/>
            </a:prstGeom>
            <a:solidFill>
              <a:schemeClr val="accent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8" name="TextBox 7"/>
            <p:cNvSpPr txBox="1"/>
            <p:nvPr/>
          </p:nvSpPr>
          <p:spPr>
            <a:xfrm>
              <a:off x="457201" y="2879351"/>
              <a:ext cx="1121517" cy="587448"/>
            </a:xfrm>
            <a:prstGeom prst="rect">
              <a:avLst/>
            </a:prstGeom>
            <a:solidFill>
              <a:schemeClr val="bg2">
                <a:lumMod val="60000"/>
                <a:lumOff val="40000"/>
              </a:schemeClr>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charset="0"/>
                  <a:ea typeface="ＭＳ Ｐゴシック" charset="0"/>
                </a:rPr>
                <a:t>hi</a:t>
              </a:r>
            </a:p>
          </p:txBody>
        </p:sp>
        <p:sp>
          <p:nvSpPr>
            <p:cNvPr id="9" name="TextBox 8"/>
            <p:cNvSpPr txBox="1"/>
            <p:nvPr/>
          </p:nvSpPr>
          <p:spPr>
            <a:xfrm>
              <a:off x="461203" y="2228287"/>
              <a:ext cx="1117515" cy="534045"/>
            </a:xfrm>
            <a:prstGeom prst="rect">
              <a:avLst/>
            </a:prstGeom>
            <a:solidFill>
              <a:schemeClr val="bg2">
                <a:lumMod val="60000"/>
                <a:lumOff val="40000"/>
              </a:schemeClr>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Calibri" charset="0"/>
                  <a:ea typeface="ＭＳ Ｐゴシック" charset="0"/>
                </a:rPr>
                <a:t>en</a:t>
              </a:r>
              <a:endParaRPr kumimoji="0" lang="en-US" sz="14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10" name="TextBox 9"/>
            <p:cNvSpPr txBox="1"/>
            <p:nvPr/>
          </p:nvSpPr>
          <p:spPr>
            <a:xfrm>
              <a:off x="457604" y="3561753"/>
              <a:ext cx="1144772" cy="587448"/>
            </a:xfrm>
            <a:prstGeom prst="rect">
              <a:avLst/>
            </a:prstGeom>
            <a:solidFill>
              <a:schemeClr val="bg2">
                <a:lumMod val="60000"/>
                <a:lumOff val="40000"/>
              </a:schemeClr>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Calibri" charset="0"/>
                  <a:ea typeface="ＭＳ Ｐゴシック" charset="0"/>
                </a:rPr>
                <a:t>fr</a:t>
              </a:r>
              <a:endParaRPr kumimoji="0" lang="en-US" sz="16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15" name="TextBox 14"/>
            <p:cNvSpPr txBox="1"/>
            <p:nvPr/>
          </p:nvSpPr>
          <p:spPr>
            <a:xfrm>
              <a:off x="883493" y="4043976"/>
              <a:ext cx="295065" cy="176234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charset="0"/>
                  <a:ea typeface="ＭＳ Ｐゴシック" charset="0"/>
                </a:rPr>
                <a:t>.</a:t>
              </a:r>
            </a:p>
          </p:txBody>
        </p:sp>
      </p:grpSp>
      <p:sp>
        <p:nvSpPr>
          <p:cNvPr id="16" name="Right Arrow 15"/>
          <p:cNvSpPr/>
          <p:nvPr/>
        </p:nvSpPr>
        <p:spPr>
          <a:xfrm>
            <a:off x="812412" y="4501399"/>
            <a:ext cx="833591" cy="277147"/>
          </a:xfrm>
          <a:prstGeom prst="rightArrow">
            <a:avLst>
              <a:gd name="adj1" fmla="val 26978"/>
              <a:gd name="adj2" fmla="val 13441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8" name="TextBox 17"/>
          <p:cNvSpPr txBox="1"/>
          <p:nvPr/>
        </p:nvSpPr>
        <p:spPr>
          <a:xfrm>
            <a:off x="735722" y="4710981"/>
            <a:ext cx="99828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permute</a:t>
            </a:r>
          </a:p>
        </p:txBody>
      </p:sp>
      <p:grpSp>
        <p:nvGrpSpPr>
          <p:cNvPr id="151" name="Group 150"/>
          <p:cNvGrpSpPr/>
          <p:nvPr/>
        </p:nvGrpSpPr>
        <p:grpSpPr>
          <a:xfrm>
            <a:off x="1669395" y="1934781"/>
            <a:ext cx="1503477" cy="4198147"/>
            <a:chOff x="1614103" y="2100239"/>
            <a:chExt cx="1503477" cy="4198147"/>
          </a:xfrm>
        </p:grpSpPr>
        <p:sp>
          <p:nvSpPr>
            <p:cNvPr id="20" name="TextBox 19"/>
            <p:cNvSpPr txBox="1"/>
            <p:nvPr/>
          </p:nvSpPr>
          <p:spPr>
            <a:xfrm>
              <a:off x="1852126" y="5836721"/>
              <a:ext cx="960519" cy="461665"/>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~8000</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nvGrpSpPr>
            <p:cNvPr id="34" name="Group 33"/>
            <p:cNvGrpSpPr/>
            <p:nvPr/>
          </p:nvGrpSpPr>
          <p:grpSpPr>
            <a:xfrm>
              <a:off x="1614103" y="2100239"/>
              <a:ext cx="1503477" cy="3742109"/>
              <a:chOff x="1952772" y="2100239"/>
              <a:chExt cx="1503477" cy="3742109"/>
            </a:xfrm>
          </p:grpSpPr>
          <p:sp>
            <p:nvSpPr>
              <p:cNvPr id="27" name="Rounded Rectangle 26"/>
              <p:cNvSpPr/>
              <p:nvPr/>
            </p:nvSpPr>
            <p:spPr>
              <a:xfrm>
                <a:off x="1952772" y="2100239"/>
                <a:ext cx="1503477" cy="3742109"/>
              </a:xfrm>
              <a:prstGeom prst="roundRect">
                <a:avLst/>
              </a:prstGeom>
              <a:solidFill>
                <a:schemeClr val="accent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9" name="TextBox 28"/>
              <p:cNvSpPr txBox="1"/>
              <p:nvPr/>
            </p:nvSpPr>
            <p:spPr>
              <a:xfrm>
                <a:off x="2032458" y="2253687"/>
                <a:ext cx="1356057" cy="307777"/>
              </a:xfrm>
              <a:prstGeom prst="rect">
                <a:avLst/>
              </a:prstGeom>
              <a:solidFill>
                <a:schemeClr val="bg2">
                  <a:lumMod val="60000"/>
                  <a:lumOff val="40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Calibri" charset="0"/>
                    <a:ea typeface="ＭＳ Ｐゴシック" charset="0"/>
                  </a:rPr>
                  <a:t>en~hi@N~fr@V</a:t>
                </a:r>
                <a:endParaRPr kumimoji="0" lang="en-US" sz="14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31" name="TextBox 30"/>
              <p:cNvSpPr txBox="1"/>
              <p:nvPr/>
            </p:nvSpPr>
            <p:spPr>
              <a:xfrm>
                <a:off x="2562935" y="3672717"/>
                <a:ext cx="216241" cy="175432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charset="0"/>
                    <a:ea typeface="ＭＳ Ｐゴシック" charset="0"/>
                  </a:rPr>
                  <a:t>.</a:t>
                </a:r>
              </a:p>
            </p:txBody>
          </p:sp>
          <p:sp>
            <p:nvSpPr>
              <p:cNvPr id="32" name="TextBox 31"/>
              <p:cNvSpPr txBox="1"/>
              <p:nvPr/>
            </p:nvSpPr>
            <p:spPr>
              <a:xfrm>
                <a:off x="2047892" y="2829509"/>
                <a:ext cx="1342315" cy="307777"/>
              </a:xfrm>
              <a:prstGeom prst="rect">
                <a:avLst/>
              </a:prstGeom>
              <a:solidFill>
                <a:schemeClr val="bg2">
                  <a:lumMod val="60000"/>
                  <a:lumOff val="40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Calibri" charset="0"/>
                    <a:ea typeface="ＭＳ Ｐゴシック" charset="0"/>
                  </a:rPr>
                  <a:t>en~</a:t>
                </a:r>
                <a:r>
                  <a:rPr kumimoji="0" lang="en-US" altLang="zh-CN" sz="1400" b="0" i="0" u="none" strike="noStrike" kern="1200" cap="none" spc="0" normalizeH="0" baseline="0" noProof="0" dirty="0" err="1">
                    <a:ln>
                      <a:noFill/>
                    </a:ln>
                    <a:solidFill>
                      <a:prstClr val="white"/>
                    </a:solidFill>
                    <a:effectLst/>
                    <a:uLnTx/>
                    <a:uFillTx/>
                    <a:latin typeface="Calibri" charset="0"/>
                    <a:ea typeface="ＭＳ Ｐゴシック" charset="0"/>
                  </a:rPr>
                  <a:t>fr</a:t>
                </a:r>
                <a:r>
                  <a:rPr kumimoji="0" lang="en-US" sz="1400" b="0" i="0" u="none" strike="noStrike" kern="1200" cap="none" spc="0" normalizeH="0" baseline="0" noProof="0" dirty="0" err="1">
                    <a:ln>
                      <a:noFill/>
                    </a:ln>
                    <a:solidFill>
                      <a:prstClr val="white"/>
                    </a:solidFill>
                    <a:effectLst/>
                    <a:uLnTx/>
                    <a:uFillTx/>
                    <a:latin typeface="Calibri" charset="0"/>
                    <a:ea typeface="ＭＳ Ｐゴシック" charset="0"/>
                  </a:rPr>
                  <a:t>@N~</a:t>
                </a:r>
                <a:r>
                  <a:rPr kumimoji="0" lang="en-US" altLang="zh-CN" sz="1400" b="0" i="0" u="none" strike="noStrike" kern="1200" cap="none" spc="0" normalizeH="0" baseline="0" noProof="0" dirty="0" err="1">
                    <a:ln>
                      <a:noFill/>
                    </a:ln>
                    <a:solidFill>
                      <a:prstClr val="white"/>
                    </a:solidFill>
                    <a:effectLst/>
                    <a:uLnTx/>
                    <a:uFillTx/>
                    <a:latin typeface="Calibri" charset="0"/>
                    <a:ea typeface="ＭＳ Ｐゴシック" charset="0"/>
                  </a:rPr>
                  <a:t>hi</a:t>
                </a:r>
                <a:r>
                  <a:rPr kumimoji="0" lang="en-US" sz="1400" b="0" i="0" u="none" strike="noStrike" kern="1200" cap="none" spc="0" normalizeH="0" baseline="0" noProof="0" dirty="0" err="1">
                    <a:ln>
                      <a:noFill/>
                    </a:ln>
                    <a:solidFill>
                      <a:prstClr val="white"/>
                    </a:solidFill>
                    <a:effectLst/>
                    <a:uLnTx/>
                    <a:uFillTx/>
                    <a:latin typeface="Calibri" charset="0"/>
                    <a:ea typeface="ＭＳ Ｐゴシック" charset="0"/>
                  </a:rPr>
                  <a:t>@V</a:t>
                </a:r>
                <a:endParaRPr kumimoji="0" lang="en-US" sz="14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33" name="TextBox 32"/>
              <p:cNvSpPr txBox="1"/>
              <p:nvPr/>
            </p:nvSpPr>
            <p:spPr>
              <a:xfrm>
                <a:off x="2047893" y="3447016"/>
                <a:ext cx="1342315" cy="307777"/>
              </a:xfrm>
              <a:prstGeom prst="rect">
                <a:avLst/>
              </a:prstGeom>
              <a:solidFill>
                <a:schemeClr val="bg2">
                  <a:lumMod val="60000"/>
                  <a:lumOff val="40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err="1">
                    <a:ln>
                      <a:noFill/>
                    </a:ln>
                    <a:solidFill>
                      <a:prstClr val="white"/>
                    </a:solidFill>
                    <a:effectLst/>
                    <a:uLnTx/>
                    <a:uFillTx/>
                    <a:latin typeface="Calibri" charset="0"/>
                    <a:ea typeface="ＭＳ Ｐゴシック" charset="0"/>
                  </a:rPr>
                  <a:t>hi</a:t>
                </a:r>
                <a:r>
                  <a:rPr kumimoji="0" lang="en-US" sz="1400" b="0" i="0" u="none" strike="noStrike" kern="1200" cap="none" spc="0" normalizeH="0" baseline="0" noProof="0" dirty="0" err="1">
                    <a:ln>
                      <a:noFill/>
                    </a:ln>
                    <a:solidFill>
                      <a:prstClr val="white"/>
                    </a:solidFill>
                    <a:effectLst/>
                    <a:uLnTx/>
                    <a:uFillTx/>
                    <a:latin typeface="Calibri" charset="0"/>
                    <a:ea typeface="ＭＳ Ｐゴシック" charset="0"/>
                  </a:rPr>
                  <a:t>~</a:t>
                </a:r>
                <a:r>
                  <a:rPr kumimoji="0" lang="en-US" altLang="zh-CN" sz="1400" b="0" i="0" u="none" strike="noStrike" kern="1200" cap="none" spc="0" normalizeH="0" baseline="0" noProof="0" dirty="0" err="1">
                    <a:ln>
                      <a:noFill/>
                    </a:ln>
                    <a:solidFill>
                      <a:prstClr val="white"/>
                    </a:solidFill>
                    <a:effectLst/>
                    <a:uLnTx/>
                    <a:uFillTx/>
                    <a:latin typeface="Calibri" charset="0"/>
                    <a:ea typeface="ＭＳ Ｐゴシック" charset="0"/>
                  </a:rPr>
                  <a:t>fr</a:t>
                </a:r>
                <a:r>
                  <a:rPr kumimoji="0" lang="en-US" sz="1400" b="0" i="0" u="none" strike="noStrike" kern="1200" cap="none" spc="0" normalizeH="0" baseline="0" noProof="0" dirty="0" err="1">
                    <a:ln>
                      <a:noFill/>
                    </a:ln>
                    <a:solidFill>
                      <a:prstClr val="white"/>
                    </a:solidFill>
                    <a:effectLst/>
                    <a:uLnTx/>
                    <a:uFillTx/>
                    <a:latin typeface="Calibri" charset="0"/>
                    <a:ea typeface="ＭＳ Ｐゴシック" charset="0"/>
                  </a:rPr>
                  <a:t>@N~</a:t>
                </a:r>
                <a:r>
                  <a:rPr kumimoji="0" lang="en-US" altLang="zh-CN" sz="1400" b="0" i="0" u="none" strike="noStrike" kern="1200" cap="none" spc="0" normalizeH="0" baseline="0" noProof="0" dirty="0" err="1">
                    <a:ln>
                      <a:noFill/>
                    </a:ln>
                    <a:solidFill>
                      <a:prstClr val="white"/>
                    </a:solidFill>
                    <a:effectLst/>
                    <a:uLnTx/>
                    <a:uFillTx/>
                    <a:latin typeface="Calibri" charset="0"/>
                    <a:ea typeface="ＭＳ Ｐゴシック" charset="0"/>
                  </a:rPr>
                  <a:t>en</a:t>
                </a:r>
                <a:r>
                  <a:rPr kumimoji="0" lang="en-US" sz="1400" b="0" i="0" u="none" strike="noStrike" kern="1200" cap="none" spc="0" normalizeH="0" baseline="0" noProof="0" dirty="0" err="1">
                    <a:ln>
                      <a:noFill/>
                    </a:ln>
                    <a:solidFill>
                      <a:prstClr val="white"/>
                    </a:solidFill>
                    <a:effectLst/>
                    <a:uLnTx/>
                    <a:uFillTx/>
                    <a:latin typeface="Calibri" charset="0"/>
                    <a:ea typeface="ＭＳ Ｐゴシック" charset="0"/>
                  </a:rPr>
                  <a:t>@V</a:t>
                </a:r>
                <a:endParaRPr kumimoji="0" lang="en-US" sz="1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grpSp>
      <p:sp>
        <p:nvSpPr>
          <p:cNvPr id="36" name="Rounded Rectangle 35"/>
          <p:cNvSpPr/>
          <p:nvPr/>
        </p:nvSpPr>
        <p:spPr>
          <a:xfrm>
            <a:off x="4055374" y="1928657"/>
            <a:ext cx="1178049" cy="3742109"/>
          </a:xfrm>
          <a:prstGeom prst="roundRect">
            <a:avLst/>
          </a:prstGeom>
          <a:solidFill>
            <a:schemeClr val="accent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8" name="TextBox 37"/>
          <p:cNvSpPr txBox="1"/>
          <p:nvPr/>
        </p:nvSpPr>
        <p:spPr>
          <a:xfrm>
            <a:off x="4533792" y="3467344"/>
            <a:ext cx="169436" cy="175432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charset="0"/>
                <a:ea typeface="ＭＳ Ｐゴシック" charset="0"/>
              </a:rPr>
              <a:t>.</a:t>
            </a:r>
          </a:p>
        </p:txBody>
      </p:sp>
      <p:graphicFrame>
        <p:nvGraphicFramePr>
          <p:cNvPr id="42" name="Table 41"/>
          <p:cNvGraphicFramePr>
            <a:graphicFrameLocks noGrp="1"/>
          </p:cNvGraphicFramePr>
          <p:nvPr>
            <p:extLst/>
          </p:nvPr>
        </p:nvGraphicFramePr>
        <p:xfrm>
          <a:off x="4132490" y="2048314"/>
          <a:ext cx="1041400" cy="279203"/>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tblGrid>
              <a:tr h="279203">
                <a:tc>
                  <a:txBody>
                    <a:bodyPr/>
                    <a:lstStyle/>
                    <a:p>
                      <a:endParaRPr lang="en-US" sz="1100" dirty="0"/>
                    </a:p>
                  </a:txBody>
                  <a:tcPr>
                    <a:solidFill>
                      <a:schemeClr val="bg2">
                        <a:lumMod val="60000"/>
                        <a:lumOff val="40000"/>
                      </a:schemeClr>
                    </a:solidFill>
                  </a:tcPr>
                </a:tc>
                <a:tc>
                  <a:txBody>
                    <a:bodyPr/>
                    <a:lstStyle/>
                    <a:p>
                      <a:endParaRPr lang="en-US" sz="1100" dirty="0"/>
                    </a:p>
                  </a:txBody>
                  <a:tcPr>
                    <a:solidFill>
                      <a:schemeClr val="bg2">
                        <a:lumMod val="60000"/>
                        <a:lumOff val="40000"/>
                      </a:schemeClr>
                    </a:solidFill>
                  </a:tcPr>
                </a:tc>
                <a:tc>
                  <a:txBody>
                    <a:bodyPr/>
                    <a:lstStyle/>
                    <a:p>
                      <a:endParaRPr lang="en-US" sz="1100" dirty="0"/>
                    </a:p>
                  </a:txBody>
                  <a:tcPr>
                    <a:solidFill>
                      <a:schemeClr val="bg2">
                        <a:lumMod val="60000"/>
                        <a:lumOff val="40000"/>
                      </a:schemeClr>
                    </a:solidFill>
                  </a:tcPr>
                </a:tc>
                <a:tc>
                  <a:txBody>
                    <a:bodyPr/>
                    <a:lstStyle/>
                    <a:p>
                      <a:endParaRPr lang="en-US" sz="1100" dirty="0"/>
                    </a:p>
                  </a:txBody>
                  <a:tcPr>
                    <a:solidFill>
                      <a:schemeClr val="bg2">
                        <a:lumMod val="60000"/>
                        <a:lumOff val="40000"/>
                      </a:schemeClr>
                    </a:solidFill>
                  </a:tcPr>
                </a:tc>
                <a:tc>
                  <a:txBody>
                    <a:bodyPr/>
                    <a:lstStyle/>
                    <a:p>
                      <a:endParaRPr lang="en-US" sz="1100" dirty="0"/>
                    </a:p>
                  </a:txBody>
                  <a:tcPr>
                    <a:solidFill>
                      <a:schemeClr val="bg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extLst/>
          </p:nvPr>
        </p:nvGraphicFramePr>
        <p:xfrm>
          <a:off x="4140957" y="2626508"/>
          <a:ext cx="1046163" cy="279203"/>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213043">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tblGrid>
              <a:tr h="279203">
                <a:tc>
                  <a:txBody>
                    <a:bodyPr/>
                    <a:lstStyle/>
                    <a:p>
                      <a:endParaRPr lang="en-US" sz="1100" dirty="0"/>
                    </a:p>
                  </a:txBody>
                  <a:tcPr>
                    <a:solidFill>
                      <a:schemeClr val="bg2">
                        <a:lumMod val="60000"/>
                        <a:lumOff val="40000"/>
                      </a:schemeClr>
                    </a:solidFill>
                  </a:tcPr>
                </a:tc>
                <a:tc>
                  <a:txBody>
                    <a:bodyPr/>
                    <a:lstStyle/>
                    <a:p>
                      <a:endParaRPr lang="en-US" sz="1100" dirty="0"/>
                    </a:p>
                  </a:txBody>
                  <a:tcPr>
                    <a:solidFill>
                      <a:schemeClr val="bg2">
                        <a:lumMod val="60000"/>
                        <a:lumOff val="40000"/>
                      </a:schemeClr>
                    </a:solidFill>
                  </a:tcPr>
                </a:tc>
                <a:tc>
                  <a:txBody>
                    <a:bodyPr/>
                    <a:lstStyle/>
                    <a:p>
                      <a:endParaRPr lang="en-US" sz="1100" dirty="0"/>
                    </a:p>
                  </a:txBody>
                  <a:tcPr>
                    <a:solidFill>
                      <a:schemeClr val="bg2">
                        <a:lumMod val="60000"/>
                        <a:lumOff val="40000"/>
                      </a:schemeClr>
                    </a:solidFill>
                  </a:tcPr>
                </a:tc>
                <a:tc>
                  <a:txBody>
                    <a:bodyPr/>
                    <a:lstStyle/>
                    <a:p>
                      <a:endParaRPr lang="en-US" sz="1100" dirty="0"/>
                    </a:p>
                  </a:txBody>
                  <a:tcPr>
                    <a:solidFill>
                      <a:schemeClr val="bg2">
                        <a:lumMod val="60000"/>
                        <a:lumOff val="40000"/>
                      </a:schemeClr>
                    </a:solidFill>
                  </a:tcPr>
                </a:tc>
                <a:tc>
                  <a:txBody>
                    <a:bodyPr/>
                    <a:lstStyle/>
                    <a:p>
                      <a:endParaRPr lang="en-US" sz="1100" dirty="0"/>
                    </a:p>
                  </a:txBody>
                  <a:tcPr>
                    <a:solidFill>
                      <a:schemeClr val="bg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extLst/>
          </p:nvPr>
        </p:nvGraphicFramePr>
        <p:xfrm>
          <a:off x="4140194" y="3253283"/>
          <a:ext cx="1041400" cy="279203"/>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tblGrid>
              <a:tr h="279203">
                <a:tc>
                  <a:txBody>
                    <a:bodyPr/>
                    <a:lstStyle/>
                    <a:p>
                      <a:endParaRPr lang="en-US" sz="1100" dirty="0"/>
                    </a:p>
                  </a:txBody>
                  <a:tcPr>
                    <a:solidFill>
                      <a:schemeClr val="bg2">
                        <a:lumMod val="60000"/>
                        <a:lumOff val="40000"/>
                      </a:schemeClr>
                    </a:solidFill>
                  </a:tcPr>
                </a:tc>
                <a:tc>
                  <a:txBody>
                    <a:bodyPr/>
                    <a:lstStyle/>
                    <a:p>
                      <a:endParaRPr lang="en-US" sz="1100" dirty="0"/>
                    </a:p>
                  </a:txBody>
                  <a:tcPr>
                    <a:solidFill>
                      <a:schemeClr val="bg2">
                        <a:lumMod val="60000"/>
                        <a:lumOff val="40000"/>
                      </a:schemeClr>
                    </a:solidFill>
                  </a:tcPr>
                </a:tc>
                <a:tc>
                  <a:txBody>
                    <a:bodyPr/>
                    <a:lstStyle/>
                    <a:p>
                      <a:endParaRPr lang="en-US" sz="1100" dirty="0"/>
                    </a:p>
                  </a:txBody>
                  <a:tcPr>
                    <a:solidFill>
                      <a:schemeClr val="bg2">
                        <a:lumMod val="60000"/>
                        <a:lumOff val="40000"/>
                      </a:schemeClr>
                    </a:solidFill>
                  </a:tcPr>
                </a:tc>
                <a:tc>
                  <a:txBody>
                    <a:bodyPr/>
                    <a:lstStyle/>
                    <a:p>
                      <a:endParaRPr lang="en-US" sz="1100" dirty="0"/>
                    </a:p>
                  </a:txBody>
                  <a:tcPr>
                    <a:solidFill>
                      <a:schemeClr val="bg2">
                        <a:lumMod val="60000"/>
                        <a:lumOff val="40000"/>
                      </a:schemeClr>
                    </a:solidFill>
                  </a:tcPr>
                </a:tc>
                <a:tc>
                  <a:txBody>
                    <a:bodyPr/>
                    <a:lstStyle/>
                    <a:p>
                      <a:endParaRPr lang="en-US" sz="1100" dirty="0"/>
                    </a:p>
                  </a:txBody>
                  <a:tcPr>
                    <a:solidFill>
                      <a:schemeClr val="bg2">
                        <a:lumMod val="60000"/>
                        <a:lumOff val="40000"/>
                      </a:schemeClr>
                    </a:solidFill>
                  </a:tcPr>
                </a:tc>
                <a:extLst>
                  <a:ext uri="{0D108BD9-81ED-4DB2-BD59-A6C34878D82A}">
                    <a16:rowId xmlns:a16="http://schemas.microsoft.com/office/drawing/2014/main" val="10000"/>
                  </a:ext>
                </a:extLst>
              </a:tr>
            </a:tbl>
          </a:graphicData>
        </a:graphic>
      </p:graphicFrame>
      <p:sp>
        <p:nvSpPr>
          <p:cNvPr id="49" name="TextBox 48"/>
          <p:cNvSpPr txBox="1"/>
          <p:nvPr/>
        </p:nvSpPr>
        <p:spPr>
          <a:xfrm>
            <a:off x="3979509" y="5681979"/>
            <a:ext cx="1266693" cy="461665"/>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typology</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50" name="Right Arrow 49"/>
          <p:cNvSpPr/>
          <p:nvPr/>
        </p:nvSpPr>
        <p:spPr>
          <a:xfrm>
            <a:off x="3191651" y="3517683"/>
            <a:ext cx="860953" cy="242170"/>
          </a:xfrm>
          <a:prstGeom prst="rightArrow">
            <a:avLst>
              <a:gd name="adj1" fmla="val 26978"/>
              <a:gd name="adj2" fmla="val 13441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35" name="Bent Arrow 134"/>
          <p:cNvSpPr/>
          <p:nvPr/>
        </p:nvSpPr>
        <p:spPr>
          <a:xfrm rot="5400000" flipH="1">
            <a:off x="5706326" y="4092775"/>
            <a:ext cx="537644" cy="1457399"/>
          </a:xfrm>
          <a:prstGeom prst="bentArrow">
            <a:avLst>
              <a:gd name="adj1" fmla="val 9838"/>
              <a:gd name="adj2" fmla="val 18294"/>
              <a:gd name="adj3" fmla="val 47698"/>
              <a:gd name="adj4" fmla="val 4375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42" name="Right Arrow 141"/>
          <p:cNvSpPr/>
          <p:nvPr/>
        </p:nvSpPr>
        <p:spPr>
          <a:xfrm>
            <a:off x="7418723" y="3458782"/>
            <a:ext cx="650996" cy="248239"/>
          </a:xfrm>
          <a:prstGeom prst="rightArrow">
            <a:avLst>
              <a:gd name="adj1" fmla="val 26978"/>
              <a:gd name="adj2" fmla="val 8115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145" name="Group 144"/>
          <p:cNvGrpSpPr/>
          <p:nvPr/>
        </p:nvGrpSpPr>
        <p:grpSpPr>
          <a:xfrm>
            <a:off x="6906587" y="1355090"/>
            <a:ext cx="3018640" cy="1053303"/>
            <a:chOff x="6471659" y="1873729"/>
            <a:chExt cx="3018640" cy="1053303"/>
          </a:xfrm>
        </p:grpSpPr>
        <p:sp>
          <p:nvSpPr>
            <p:cNvPr id="143" name="Document 142"/>
            <p:cNvSpPr/>
            <p:nvPr/>
          </p:nvSpPr>
          <p:spPr>
            <a:xfrm>
              <a:off x="7801117" y="2342257"/>
              <a:ext cx="444390" cy="584775"/>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ndara"/>
                  <a:ea typeface="+mn-ea"/>
                  <a:cs typeface="+mn-cs"/>
                </a:rPr>
                <a:t>pl</a:t>
              </a:r>
              <a:endParaRPr kumimoji="0" lang="en-US" sz="2400" b="0" i="0" u="none" strike="noStrike" kern="1200" cap="none" spc="0" normalizeH="0" baseline="0" noProof="0" dirty="0">
                <a:ln>
                  <a:noFill/>
                </a:ln>
                <a:solidFill>
                  <a:prstClr val="white"/>
                </a:solidFill>
                <a:effectLst/>
                <a:uLnTx/>
                <a:uFillTx/>
                <a:latin typeface="Candara"/>
                <a:ea typeface="+mn-ea"/>
                <a:cs typeface="+mn-cs"/>
              </a:endParaRPr>
            </a:p>
          </p:txBody>
        </p:sp>
        <p:sp>
          <p:nvSpPr>
            <p:cNvPr id="144" name="TextBox 143"/>
            <p:cNvSpPr txBox="1"/>
            <p:nvPr/>
          </p:nvSpPr>
          <p:spPr>
            <a:xfrm>
              <a:off x="6471659" y="1873729"/>
              <a:ext cx="3018640" cy="46166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POS corpus</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sp>
        <p:nvSpPr>
          <p:cNvPr id="146" name="Right Arrow 145"/>
          <p:cNvSpPr/>
          <p:nvPr/>
        </p:nvSpPr>
        <p:spPr>
          <a:xfrm rot="5400000">
            <a:off x="8065001" y="2688301"/>
            <a:ext cx="786475" cy="248239"/>
          </a:xfrm>
          <a:prstGeom prst="rightArrow">
            <a:avLst>
              <a:gd name="adj1" fmla="val 26978"/>
              <a:gd name="adj2" fmla="val 13441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48" name="Right Arrow 147"/>
          <p:cNvSpPr/>
          <p:nvPr/>
        </p:nvSpPr>
        <p:spPr>
          <a:xfrm rot="5400000">
            <a:off x="8015254" y="4370358"/>
            <a:ext cx="923303" cy="285573"/>
          </a:xfrm>
          <a:prstGeom prst="rightArrow">
            <a:avLst>
              <a:gd name="adj1" fmla="val 24762"/>
              <a:gd name="adj2" fmla="val 150614"/>
            </a:avLst>
          </a:prstGeom>
          <a:solidFill>
            <a:srgbClr val="22F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156" name="Group 155"/>
          <p:cNvGrpSpPr/>
          <p:nvPr/>
        </p:nvGrpSpPr>
        <p:grpSpPr>
          <a:xfrm>
            <a:off x="7944515" y="3184382"/>
            <a:ext cx="1067146" cy="874544"/>
            <a:chOff x="7619654" y="3364354"/>
            <a:chExt cx="1067146" cy="874544"/>
          </a:xfrm>
        </p:grpSpPr>
        <p:pic>
          <p:nvPicPr>
            <p:cNvPr id="141" name="Picture 1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654" y="3404647"/>
              <a:ext cx="1067146" cy="834251"/>
            </a:xfrm>
            <a:prstGeom prst="rect">
              <a:avLst/>
            </a:prstGeom>
          </p:spPr>
        </p:pic>
        <mc:AlternateContent xmlns:mc="http://schemas.openxmlformats.org/markup-compatibility/2006" xmlns:a14="http://schemas.microsoft.com/office/drawing/2010/main">
          <mc:Choice Requires="a14">
            <p:sp>
              <p:nvSpPr>
                <p:cNvPr id="155" name="Rectangle 154"/>
                <p:cNvSpPr/>
                <p:nvPr/>
              </p:nvSpPr>
              <p:spPr>
                <a:xfrm>
                  <a:off x="7843855" y="3364354"/>
                  <a:ext cx="616380" cy="707886"/>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40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𝜃</m:t>
                        </m:r>
                      </m:oMath>
                    </m:oMathPara>
                  </a14:m>
                  <a:endParaRPr kumimoji="0" lang="en-US" sz="4000" b="0" i="0" u="none" strike="noStrike" kern="1200" cap="none" spc="0" normalizeH="0" baseline="0" noProof="0" dirty="0">
                    <a:ln>
                      <a:noFill/>
                    </a:ln>
                    <a:solidFill>
                      <a:prstClr val="black"/>
                    </a:solidFill>
                    <a:effectLst/>
                    <a:uLnTx/>
                    <a:uFillTx/>
                    <a:latin typeface="Calibri" charset="0"/>
                    <a:ea typeface="ＭＳ Ｐゴシック" charset="0"/>
                  </a:endParaRPr>
                </a:p>
              </p:txBody>
            </p:sp>
          </mc:Choice>
          <mc:Fallback xmlns="">
            <p:sp>
              <p:nvSpPr>
                <p:cNvPr id="155" name="Rectangle 154"/>
                <p:cNvSpPr>
                  <a:spLocks noRot="1" noChangeAspect="1" noMove="1" noResize="1" noEditPoints="1" noAdjustHandles="1" noChangeArrowheads="1" noChangeShapeType="1" noTextEdit="1"/>
                </p:cNvSpPr>
                <p:nvPr/>
              </p:nvSpPr>
              <p:spPr>
                <a:xfrm>
                  <a:off x="7843855" y="3364354"/>
                  <a:ext cx="616380" cy="707886"/>
                </a:xfrm>
                <a:prstGeom prst="rect">
                  <a:avLst/>
                </a:prstGeom>
                <a:blipFill rotWithShape="0">
                  <a:blip r:embed="rId4"/>
                  <a:stretch>
                    <a:fillRect/>
                  </a:stretch>
                </a:blipFill>
              </p:spPr>
              <p:txBody>
                <a:bodyPr/>
                <a:lstStyle/>
                <a:p>
                  <a:r>
                    <a:rPr lang="en-US">
                      <a:noFill/>
                    </a:rPr>
                    <a:t> </a:t>
                  </a:r>
                </a:p>
              </p:txBody>
            </p:sp>
          </mc:Fallback>
        </mc:AlternateContent>
      </p:grpSp>
      <p:sp>
        <p:nvSpPr>
          <p:cNvPr id="169" name="TextBox 168"/>
          <p:cNvSpPr txBox="1"/>
          <p:nvPr/>
        </p:nvSpPr>
        <p:spPr>
          <a:xfrm>
            <a:off x="6972977" y="5387418"/>
            <a:ext cx="3018640" cy="46166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prediction</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aphicFrame>
        <p:nvGraphicFramePr>
          <p:cNvPr id="51" name="Table 50"/>
          <p:cNvGraphicFramePr>
            <a:graphicFrameLocks noGrp="1"/>
          </p:cNvGraphicFramePr>
          <p:nvPr>
            <p:extLst/>
          </p:nvPr>
        </p:nvGraphicFramePr>
        <p:xfrm>
          <a:off x="7953824" y="5090297"/>
          <a:ext cx="1046163" cy="279203"/>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213043">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tblGrid>
              <a:tr h="279203">
                <a:tc>
                  <a:txBody>
                    <a:bodyPr/>
                    <a:lstStyle/>
                    <a:p>
                      <a:endParaRPr lang="en-US" sz="1100" dirty="0"/>
                    </a:p>
                  </a:txBody>
                  <a:tcPr>
                    <a:solidFill>
                      <a:schemeClr val="bg2">
                        <a:lumMod val="60000"/>
                        <a:lumOff val="40000"/>
                      </a:schemeClr>
                    </a:solidFill>
                  </a:tcPr>
                </a:tc>
                <a:tc>
                  <a:txBody>
                    <a:bodyPr/>
                    <a:lstStyle/>
                    <a:p>
                      <a:endParaRPr lang="en-US" sz="1100" dirty="0"/>
                    </a:p>
                  </a:txBody>
                  <a:tcPr>
                    <a:solidFill>
                      <a:schemeClr val="bg2">
                        <a:lumMod val="60000"/>
                        <a:lumOff val="40000"/>
                      </a:schemeClr>
                    </a:solidFill>
                  </a:tcPr>
                </a:tc>
                <a:tc>
                  <a:txBody>
                    <a:bodyPr/>
                    <a:lstStyle/>
                    <a:p>
                      <a:endParaRPr lang="en-US" sz="1100" dirty="0"/>
                    </a:p>
                  </a:txBody>
                  <a:tcPr>
                    <a:solidFill>
                      <a:schemeClr val="bg2">
                        <a:lumMod val="60000"/>
                        <a:lumOff val="40000"/>
                      </a:schemeClr>
                    </a:solidFill>
                  </a:tcPr>
                </a:tc>
                <a:tc>
                  <a:txBody>
                    <a:bodyPr/>
                    <a:lstStyle/>
                    <a:p>
                      <a:endParaRPr lang="en-US" sz="1100" dirty="0"/>
                    </a:p>
                  </a:txBody>
                  <a:tcPr>
                    <a:solidFill>
                      <a:schemeClr val="bg2">
                        <a:lumMod val="60000"/>
                        <a:lumOff val="40000"/>
                      </a:schemeClr>
                    </a:solidFill>
                  </a:tcPr>
                </a:tc>
                <a:tc>
                  <a:txBody>
                    <a:bodyPr/>
                    <a:lstStyle/>
                    <a:p>
                      <a:endParaRPr lang="en-US" sz="1100" dirty="0"/>
                    </a:p>
                  </a:txBody>
                  <a:tcPr>
                    <a:solidFill>
                      <a:schemeClr val="bg2">
                        <a:lumMod val="60000"/>
                        <a:lumOff val="40000"/>
                      </a:schemeClr>
                    </a:solidFill>
                  </a:tcPr>
                </a:tc>
                <a:extLst>
                  <a:ext uri="{0D108BD9-81ED-4DB2-BD59-A6C34878D82A}">
                    <a16:rowId xmlns:a16="http://schemas.microsoft.com/office/drawing/2014/main" val="10000"/>
                  </a:ext>
                </a:extLst>
              </a:tr>
            </a:tbl>
          </a:graphicData>
        </a:graphic>
      </p:graphicFrame>
      <p:sp>
        <p:nvSpPr>
          <p:cNvPr id="54" name="TextBox 53"/>
          <p:cNvSpPr txBox="1"/>
          <p:nvPr/>
        </p:nvSpPr>
        <p:spPr>
          <a:xfrm>
            <a:off x="3160680" y="3636644"/>
            <a:ext cx="897618"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count</a:t>
            </a:r>
          </a:p>
        </p:txBody>
      </p:sp>
      <p:grpSp>
        <p:nvGrpSpPr>
          <p:cNvPr id="19" name="Group 18"/>
          <p:cNvGrpSpPr/>
          <p:nvPr/>
        </p:nvGrpSpPr>
        <p:grpSpPr>
          <a:xfrm>
            <a:off x="2423941" y="1357973"/>
            <a:ext cx="4279906" cy="1301169"/>
            <a:chOff x="2099080" y="1175089"/>
            <a:chExt cx="4279906" cy="1301169"/>
          </a:xfrm>
        </p:grpSpPr>
        <p:grpSp>
          <p:nvGrpSpPr>
            <p:cNvPr id="13" name="Group 12"/>
            <p:cNvGrpSpPr/>
            <p:nvPr/>
          </p:nvGrpSpPr>
          <p:grpSpPr>
            <a:xfrm flipV="1">
              <a:off x="2099080" y="1175089"/>
              <a:ext cx="4279906" cy="1301169"/>
              <a:chOff x="2104886" y="5344930"/>
              <a:chExt cx="4366200" cy="1011428"/>
            </a:xfrm>
          </p:grpSpPr>
          <p:sp>
            <p:nvSpPr>
              <p:cNvPr id="139" name="Bent Arrow 138"/>
              <p:cNvSpPr/>
              <p:nvPr/>
            </p:nvSpPr>
            <p:spPr>
              <a:xfrm rot="5400000" flipH="1" flipV="1">
                <a:off x="2192587" y="5831574"/>
                <a:ext cx="437074" cy="612476"/>
              </a:xfrm>
              <a:prstGeom prst="bentArrow">
                <a:avLst>
                  <a:gd name="adj1" fmla="val 12206"/>
                  <a:gd name="adj2" fmla="val 19332"/>
                  <a:gd name="adj3" fmla="val 0"/>
                  <a:gd name="adj4" fmla="val 50569"/>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37" name="Bent Arrow 136"/>
              <p:cNvSpPr/>
              <p:nvPr/>
            </p:nvSpPr>
            <p:spPr>
              <a:xfrm rot="5400000" flipH="1">
                <a:off x="4066284" y="3951556"/>
                <a:ext cx="1011428" cy="3798176"/>
              </a:xfrm>
              <a:prstGeom prst="bentArrow">
                <a:avLst>
                  <a:gd name="adj1" fmla="val 5286"/>
                  <a:gd name="adj2" fmla="val 5995"/>
                  <a:gd name="adj3" fmla="val 19036"/>
                  <a:gd name="adj4" fmla="val 4375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7" name="Rectangle 6"/>
            <p:cNvSpPr/>
            <p:nvPr/>
          </p:nvSpPr>
          <p:spPr>
            <a:xfrm rot="10800000" flipV="1">
              <a:off x="3271079" y="1182685"/>
              <a:ext cx="1780487" cy="461665"/>
            </a:xfrm>
            <a:prstGeom prst="rect">
              <a:avLst/>
            </a:prstGeom>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discard trees</a:t>
              </a:r>
            </a:p>
          </p:txBody>
        </p:sp>
      </p:grpSp>
      <p:sp>
        <p:nvSpPr>
          <p:cNvPr id="11" name="Rectangle 10"/>
          <p:cNvSpPr/>
          <p:nvPr/>
        </p:nvSpPr>
        <p:spPr>
          <a:xfrm>
            <a:off x="7420587" y="3140291"/>
            <a:ext cx="622478" cy="369332"/>
          </a:xfrm>
          <a:prstGeom prst="rect">
            <a:avLst/>
          </a:prstGeom>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charset="0"/>
                <a:ea typeface="ＭＳ Ｐゴシック" charset="0"/>
              </a:rPr>
              <a:t>train</a:t>
            </a:r>
            <a:endParaRPr kumimoji="0" lang="en-US" sz="1800" b="0" i="0" u="none" strike="noStrike" kern="1200" cap="none" spc="0" normalizeH="0" baseline="0" noProof="0" dirty="0">
              <a:ln>
                <a:noFill/>
              </a:ln>
              <a:solidFill>
                <a:prstClr val="white"/>
              </a:solidFill>
              <a:effectLst/>
              <a:uLnTx/>
              <a:uFillTx/>
              <a:latin typeface="Calibri" charset="0"/>
              <a:ea typeface="ＭＳ Ｐゴシック" charset="0"/>
            </a:endParaRPr>
          </a:p>
        </p:txBody>
      </p:sp>
      <p:pic>
        <p:nvPicPr>
          <p:cNvPr id="55" name="Picture 54"/>
          <p:cNvPicPr>
            <a:picLocks noChangeAspect="1"/>
          </p:cNvPicPr>
          <p:nvPr/>
        </p:nvPicPr>
        <p:blipFill>
          <a:blip r:embed="rId5"/>
          <a:stretch>
            <a:fillRect/>
          </a:stretch>
        </p:blipFill>
        <p:spPr>
          <a:xfrm flipV="1">
            <a:off x="5811657" y="2645521"/>
            <a:ext cx="1607998" cy="1887628"/>
          </a:xfrm>
          <a:prstGeom prst="rect">
            <a:avLst/>
          </a:prstGeom>
        </p:spPr>
      </p:pic>
      <p:sp>
        <p:nvSpPr>
          <p:cNvPr id="3" name="Left Brace 2"/>
          <p:cNvSpPr/>
          <p:nvPr/>
        </p:nvSpPr>
        <p:spPr>
          <a:xfrm rot="5400000" flipH="1">
            <a:off x="1384698" y="4761948"/>
            <a:ext cx="308429" cy="2906961"/>
          </a:xfrm>
          <a:prstGeom prst="leftBrace">
            <a:avLst>
              <a:gd name="adj1" fmla="val 84220"/>
              <a:gd name="adj2" fmla="val 50487"/>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58" name="TextBox 57"/>
          <p:cNvSpPr txBox="1"/>
          <p:nvPr/>
        </p:nvSpPr>
        <p:spPr>
          <a:xfrm>
            <a:off x="827961" y="6270724"/>
            <a:ext cx="1426673" cy="461665"/>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treebanks</a:t>
            </a:r>
          </a:p>
        </p:txBody>
      </p:sp>
    </p:spTree>
    <p:extLst>
      <p:ext uri="{BB962C8B-B14F-4D97-AF65-F5344CB8AC3E}">
        <p14:creationId xmlns:p14="http://schemas.microsoft.com/office/powerpoint/2010/main" val="187134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25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250"/>
                                        <p:tgtEl>
                                          <p:spTgt spid="18"/>
                                        </p:tgtEl>
                                      </p:cBhvr>
                                    </p:animEffect>
                                  </p:childTnLst>
                                </p:cTn>
                              </p:par>
                            </p:childTnLst>
                          </p:cTn>
                        </p:par>
                        <p:par>
                          <p:cTn id="17" fill="hold">
                            <p:stCondLst>
                              <p:cond delay="250"/>
                            </p:stCondLst>
                            <p:childTnLst>
                              <p:par>
                                <p:cTn id="18" presetID="22" presetClass="entr" presetSubtype="8" fill="hold" nodeType="afterEffect">
                                  <p:stCondLst>
                                    <p:cond delay="0"/>
                                  </p:stCondLst>
                                  <p:childTnLst>
                                    <p:set>
                                      <p:cBhvr>
                                        <p:cTn id="19" dur="1" fill="hold">
                                          <p:stCondLst>
                                            <p:cond delay="0"/>
                                          </p:stCondLst>
                                        </p:cTn>
                                        <p:tgtEl>
                                          <p:spTgt spid="151"/>
                                        </p:tgtEl>
                                        <p:attrNameLst>
                                          <p:attrName>style.visibility</p:attrName>
                                        </p:attrNameLst>
                                      </p:cBhvr>
                                      <p:to>
                                        <p:strVal val="visible"/>
                                      </p:to>
                                    </p:set>
                                    <p:animEffect transition="in" filter="wipe(left)">
                                      <p:cBhvr>
                                        <p:cTn id="20" dur="250"/>
                                        <p:tgtEl>
                                          <p:spTgt spid="15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250"/>
                                        <p:tgtEl>
                                          <p:spTgt spid="3"/>
                                        </p:tgtEl>
                                      </p:cBhvr>
                                    </p:animEffect>
                                  </p:childTnLst>
                                </p:cTn>
                              </p:par>
                            </p:childTnLst>
                          </p:cTn>
                        </p:par>
                        <p:par>
                          <p:cTn id="26" fill="hold">
                            <p:stCondLst>
                              <p:cond delay="250"/>
                            </p:stCondLst>
                            <p:childTnLst>
                              <p:par>
                                <p:cTn id="27" presetID="22" presetClass="entr" presetSubtype="1" fill="hold" grpId="0" nodeType="after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up)">
                                      <p:cBhvr>
                                        <p:cTn id="29" dur="25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left)">
                                      <p:cBhvr>
                                        <p:cTn id="34" dur="250"/>
                                        <p:tgtEl>
                                          <p:spTgt spid="5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left)">
                                      <p:cBhvr>
                                        <p:cTn id="37" dur="250"/>
                                        <p:tgtEl>
                                          <p:spTgt spid="54"/>
                                        </p:tgtEl>
                                      </p:cBhvr>
                                    </p:animEffect>
                                  </p:childTnLst>
                                </p:cTn>
                              </p:par>
                            </p:childTnLst>
                          </p:cTn>
                        </p:par>
                        <p:par>
                          <p:cTn id="38" fill="hold">
                            <p:stCondLst>
                              <p:cond delay="250"/>
                            </p:stCondLst>
                            <p:childTnLst>
                              <p:par>
                                <p:cTn id="39" presetID="22" presetClass="entr" presetSubtype="8"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250"/>
                                        <p:tgtEl>
                                          <p:spTgt spid="3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left)">
                                      <p:cBhvr>
                                        <p:cTn id="44" dur="250"/>
                                        <p:tgtEl>
                                          <p:spTgt spid="49"/>
                                        </p:tgtEl>
                                      </p:cBhvr>
                                    </p:animEffect>
                                  </p:childTnLst>
                                </p:cTn>
                              </p:par>
                              <p:par>
                                <p:cTn id="45" presetID="22" presetClass="entr" presetSubtype="8"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250"/>
                                        <p:tgtEl>
                                          <p:spTgt spid="42"/>
                                        </p:tgtEl>
                                      </p:cBhvr>
                                    </p:animEffect>
                                  </p:childTnLst>
                                </p:cTn>
                              </p:par>
                              <p:par>
                                <p:cTn id="48" presetID="22" presetClass="entr" presetSubtype="8"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left)">
                                      <p:cBhvr>
                                        <p:cTn id="50" dur="250"/>
                                        <p:tgtEl>
                                          <p:spTgt spid="47"/>
                                        </p:tgtEl>
                                      </p:cBhvr>
                                    </p:animEffect>
                                  </p:childTnLst>
                                </p:cTn>
                              </p:par>
                              <p:par>
                                <p:cTn id="51" presetID="22" presetClass="entr" presetSubtype="8"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ipe(left)">
                                      <p:cBhvr>
                                        <p:cTn id="53" dur="250"/>
                                        <p:tgtEl>
                                          <p:spTgt spid="48"/>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25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35"/>
                                        </p:tgtEl>
                                        <p:attrNameLst>
                                          <p:attrName>style.visibility</p:attrName>
                                        </p:attrNameLst>
                                      </p:cBhvr>
                                      <p:to>
                                        <p:strVal val="visible"/>
                                      </p:to>
                                    </p:set>
                                    <p:animEffect transition="in" filter="wipe(left)">
                                      <p:cBhvr>
                                        <p:cTn id="61" dur="500"/>
                                        <p:tgtEl>
                                          <p:spTgt spid="135"/>
                                        </p:tgtEl>
                                      </p:cBhvr>
                                    </p:animEffect>
                                  </p:childTnLst>
                                </p:cTn>
                              </p:par>
                              <p:par>
                                <p:cTn id="62" presetID="22" presetClass="entr" presetSubtype="8"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42"/>
                                        </p:tgtEl>
                                        <p:attrNameLst>
                                          <p:attrName>style.visibility</p:attrName>
                                        </p:attrNameLst>
                                      </p:cBhvr>
                                      <p:to>
                                        <p:strVal val="visible"/>
                                      </p:to>
                                    </p:set>
                                    <p:animEffect transition="in" filter="wipe(left)">
                                      <p:cBhvr>
                                        <p:cTn id="68" dur="250"/>
                                        <p:tgtEl>
                                          <p:spTgt spid="142"/>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250"/>
                                        <p:tgtEl>
                                          <p:spTgt spid="11"/>
                                        </p:tgtEl>
                                      </p:cBhvr>
                                    </p:animEffect>
                                  </p:childTnLst>
                                </p:cTn>
                              </p:par>
                            </p:childTnLst>
                          </p:cTn>
                        </p:par>
                        <p:par>
                          <p:cTn id="72" fill="hold">
                            <p:stCondLst>
                              <p:cond delay="750"/>
                            </p:stCondLst>
                            <p:childTnLst>
                              <p:par>
                                <p:cTn id="73" presetID="22" presetClass="entr" presetSubtype="8" fill="hold" nodeType="afterEffect">
                                  <p:stCondLst>
                                    <p:cond delay="0"/>
                                  </p:stCondLst>
                                  <p:childTnLst>
                                    <p:set>
                                      <p:cBhvr>
                                        <p:cTn id="74" dur="1" fill="hold">
                                          <p:stCondLst>
                                            <p:cond delay="0"/>
                                          </p:stCondLst>
                                        </p:cTn>
                                        <p:tgtEl>
                                          <p:spTgt spid="156"/>
                                        </p:tgtEl>
                                        <p:attrNameLst>
                                          <p:attrName>style.visibility</p:attrName>
                                        </p:attrNameLst>
                                      </p:cBhvr>
                                      <p:to>
                                        <p:strVal val="visible"/>
                                      </p:to>
                                    </p:set>
                                    <p:animEffect transition="in" filter="wipe(left)">
                                      <p:cBhvr>
                                        <p:cTn id="75" dur="250"/>
                                        <p:tgtEl>
                                          <p:spTgt spid="15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145"/>
                                        </p:tgtEl>
                                        <p:attrNameLst>
                                          <p:attrName>style.visibility</p:attrName>
                                        </p:attrNameLst>
                                      </p:cBhvr>
                                      <p:to>
                                        <p:strVal val="visible"/>
                                      </p:to>
                                    </p:set>
                                    <p:animEffect transition="in" filter="wipe(up)">
                                      <p:cBhvr>
                                        <p:cTn id="80" dur="125"/>
                                        <p:tgtEl>
                                          <p:spTgt spid="145"/>
                                        </p:tgtEl>
                                      </p:cBhvr>
                                    </p:animEffect>
                                  </p:childTnLst>
                                </p:cTn>
                              </p:par>
                            </p:childTnLst>
                          </p:cTn>
                        </p:par>
                        <p:par>
                          <p:cTn id="81" fill="hold">
                            <p:stCondLst>
                              <p:cond delay="125"/>
                            </p:stCondLst>
                            <p:childTnLst>
                              <p:par>
                                <p:cTn id="82" presetID="22" presetClass="entr" presetSubtype="1" fill="hold" grpId="0" nodeType="afterEffect">
                                  <p:stCondLst>
                                    <p:cond delay="0"/>
                                  </p:stCondLst>
                                  <p:childTnLst>
                                    <p:set>
                                      <p:cBhvr>
                                        <p:cTn id="83" dur="1" fill="hold">
                                          <p:stCondLst>
                                            <p:cond delay="0"/>
                                          </p:stCondLst>
                                        </p:cTn>
                                        <p:tgtEl>
                                          <p:spTgt spid="146"/>
                                        </p:tgtEl>
                                        <p:attrNameLst>
                                          <p:attrName>style.visibility</p:attrName>
                                        </p:attrNameLst>
                                      </p:cBhvr>
                                      <p:to>
                                        <p:strVal val="visible"/>
                                      </p:to>
                                    </p:set>
                                    <p:animEffect transition="in" filter="wipe(up)">
                                      <p:cBhvr>
                                        <p:cTn id="84" dur="125"/>
                                        <p:tgtEl>
                                          <p:spTgt spid="146"/>
                                        </p:tgtEl>
                                      </p:cBhvr>
                                    </p:animEffect>
                                  </p:childTnLst>
                                </p:cTn>
                              </p:par>
                            </p:childTnLst>
                          </p:cTn>
                        </p:par>
                        <p:par>
                          <p:cTn id="85" fill="hold">
                            <p:stCondLst>
                              <p:cond delay="250"/>
                            </p:stCondLst>
                            <p:childTnLst>
                              <p:par>
                                <p:cTn id="86" presetID="22" presetClass="entr" presetSubtype="1" fill="hold" grpId="0" nodeType="afterEffect">
                                  <p:stCondLst>
                                    <p:cond delay="0"/>
                                  </p:stCondLst>
                                  <p:childTnLst>
                                    <p:set>
                                      <p:cBhvr>
                                        <p:cTn id="87" dur="1" fill="hold">
                                          <p:stCondLst>
                                            <p:cond delay="0"/>
                                          </p:stCondLst>
                                        </p:cTn>
                                        <p:tgtEl>
                                          <p:spTgt spid="148"/>
                                        </p:tgtEl>
                                        <p:attrNameLst>
                                          <p:attrName>style.visibility</p:attrName>
                                        </p:attrNameLst>
                                      </p:cBhvr>
                                      <p:to>
                                        <p:strVal val="visible"/>
                                      </p:to>
                                    </p:set>
                                    <p:animEffect transition="in" filter="wipe(up)">
                                      <p:cBhvr>
                                        <p:cTn id="88" dur="125"/>
                                        <p:tgtEl>
                                          <p:spTgt spid="148"/>
                                        </p:tgtEl>
                                      </p:cBhvr>
                                    </p:animEffect>
                                  </p:childTnLst>
                                </p:cTn>
                              </p:par>
                            </p:childTnLst>
                          </p:cTn>
                        </p:par>
                        <p:par>
                          <p:cTn id="89" fill="hold">
                            <p:stCondLst>
                              <p:cond delay="375"/>
                            </p:stCondLst>
                            <p:childTnLst>
                              <p:par>
                                <p:cTn id="90" presetID="22" presetClass="entr" presetSubtype="1" fill="hold" nodeType="after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wipe(up)">
                                      <p:cBhvr>
                                        <p:cTn id="92" dur="250"/>
                                        <p:tgtEl>
                                          <p:spTgt spid="51"/>
                                        </p:tgtEl>
                                      </p:cBhvr>
                                    </p:animEffect>
                                  </p:childTnLst>
                                </p:cTn>
                              </p:par>
                            </p:childTnLst>
                          </p:cTn>
                        </p:par>
                        <p:par>
                          <p:cTn id="93" fill="hold">
                            <p:stCondLst>
                              <p:cond delay="625"/>
                            </p:stCondLst>
                            <p:childTnLst>
                              <p:par>
                                <p:cTn id="94" presetID="22" presetClass="entr" presetSubtype="1" fill="hold" grpId="0" nodeType="afterEffect">
                                  <p:stCondLst>
                                    <p:cond delay="0"/>
                                  </p:stCondLst>
                                  <p:childTnLst>
                                    <p:set>
                                      <p:cBhvr>
                                        <p:cTn id="95" dur="1" fill="hold">
                                          <p:stCondLst>
                                            <p:cond delay="0"/>
                                          </p:stCondLst>
                                        </p:cTn>
                                        <p:tgtEl>
                                          <p:spTgt spid="169"/>
                                        </p:tgtEl>
                                        <p:attrNameLst>
                                          <p:attrName>style.visibility</p:attrName>
                                        </p:attrNameLst>
                                      </p:cBhvr>
                                      <p:to>
                                        <p:strVal val="visible"/>
                                      </p:to>
                                    </p:set>
                                    <p:animEffect transition="in" filter="wipe(up)">
                                      <p:cBhvr>
                                        <p:cTn id="96" dur="25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18" grpId="0"/>
      <p:bldP spid="36" grpId="0" animBg="1"/>
      <p:bldP spid="38" grpId="0"/>
      <p:bldP spid="49" grpId="0"/>
      <p:bldP spid="50" grpId="0" animBg="1"/>
      <p:bldP spid="135" grpId="0" animBg="1"/>
      <p:bldP spid="142" grpId="0" animBg="1"/>
      <p:bldP spid="146" grpId="0" animBg="1"/>
      <p:bldP spid="148" grpId="0" animBg="1"/>
      <p:bldP spid="169" grpId="0"/>
      <p:bldP spid="54" grpId="0"/>
      <p:bldP spid="11" grpId="0"/>
      <p:bldP spid="3" grpId="0" animBg="1"/>
      <p:bldP spid="5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1238863" y="1995948"/>
            <a:ext cx="6617109" cy="4360402"/>
          </a:xfrm>
          <a:prstGeom prst="roundRect">
            <a:avLst/>
          </a:prstGeom>
          <a:solidFill>
            <a:schemeClr val="accent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 name="Title 1"/>
          <p:cNvSpPr>
            <a:spLocks noGrp="1"/>
          </p:cNvSpPr>
          <p:nvPr>
            <p:ph type="title"/>
          </p:nvPr>
        </p:nvSpPr>
        <p:spPr>
          <a:xfrm>
            <a:off x="457200" y="76200"/>
            <a:ext cx="8229600" cy="1143000"/>
          </a:xfrm>
        </p:spPr>
        <p:txBody>
          <a:bodyPr>
            <a:normAutofit/>
          </a:bodyPr>
          <a:lstStyle/>
          <a:p>
            <a:r>
              <a:rPr lang="en-US" dirty="0"/>
              <a:t>From Typology to Parsing</a:t>
            </a:r>
          </a:p>
        </p:txBody>
      </p:sp>
      <p:sp>
        <p:nvSpPr>
          <p:cNvPr id="4" name="Slide Number Placeholder 3"/>
          <p:cNvSpPr>
            <a:spLocks noGrp="1"/>
          </p:cNvSpPr>
          <p:nvPr>
            <p:ph type="sldNum" sz="quarter" idx="12"/>
          </p:nvPr>
        </p:nvSpPr>
        <p:spPr>
          <a:effectLst/>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16" name="Picture 1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8671"/>
            <a:ext cx="2769885" cy="477903"/>
          </a:xfrm>
          <a:prstGeom prst="rect">
            <a:avLst/>
          </a:prstGeom>
        </p:spPr>
      </p:pic>
      <p:grpSp>
        <p:nvGrpSpPr>
          <p:cNvPr id="18" name="Group 17"/>
          <p:cNvGrpSpPr/>
          <p:nvPr/>
        </p:nvGrpSpPr>
        <p:grpSpPr>
          <a:xfrm>
            <a:off x="3752132" y="3127120"/>
            <a:ext cx="1576181" cy="767232"/>
            <a:chOff x="7050088" y="2226784"/>
            <a:chExt cx="1576181" cy="767232"/>
          </a:xfrm>
        </p:grpSpPr>
        <p:grpSp>
          <p:nvGrpSpPr>
            <p:cNvPr id="20" name="Group 19"/>
            <p:cNvGrpSpPr>
              <a:grpSpLocks/>
            </p:cNvGrpSpPr>
            <p:nvPr/>
          </p:nvGrpSpPr>
          <p:grpSpPr bwMode="auto">
            <a:xfrm>
              <a:off x="7050088" y="2226784"/>
              <a:ext cx="1558925" cy="767232"/>
              <a:chOff x="712" y="2706"/>
              <a:chExt cx="982" cy="469"/>
            </a:xfrm>
          </p:grpSpPr>
          <p:sp>
            <p:nvSpPr>
              <p:cNvPr id="22" name="Text Box 7"/>
              <p:cNvSpPr txBox="1">
                <a:spLocks noChangeArrowheads="1"/>
              </p:cNvSpPr>
              <p:nvPr/>
            </p:nvSpPr>
            <p:spPr bwMode="auto">
              <a:xfrm>
                <a:off x="712" y="2708"/>
                <a:ext cx="716"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S →</a:t>
                </a:r>
                <a:r>
                  <a:rPr kumimoji="0" lang="en-US" sz="10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 </a:t>
                </a: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NP VP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VP → VP PP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altLang="zh-CN" sz="1400" b="0" i="0" u="none" strike="noStrike" kern="1200" cap="none" spc="0" normalizeH="0" baseline="0" noProof="0" dirty="0">
                    <a:ln>
                      <a:noFill/>
                    </a:ln>
                    <a:solidFill>
                      <a:prstClr val="white"/>
                    </a:solidFill>
                    <a:effectLst/>
                    <a:uLnTx/>
                    <a:uFillTx/>
                    <a:latin typeface="Times New Roman" charset="0"/>
                    <a:ea typeface="ＭＳ Ｐゴシック" charset="0"/>
                  </a:rPr>
                  <a:t>…</a:t>
                </a:r>
                <a:endPar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endParaRPr>
              </a:p>
            </p:txBody>
          </p:sp>
          <p:sp>
            <p:nvSpPr>
              <p:cNvPr id="23" name="Text Box 8"/>
              <p:cNvSpPr txBox="1">
                <a:spLocks noChangeArrowheads="1"/>
              </p:cNvSpPr>
              <p:nvPr/>
            </p:nvSpPr>
            <p:spPr bwMode="auto">
              <a:xfrm>
                <a:off x="1438" y="2706"/>
                <a:ext cx="256" cy="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0.2</a:t>
                </a:r>
              </a:p>
            </p:txBody>
          </p:sp>
        </p:grpSp>
        <p:sp>
          <p:nvSpPr>
            <p:cNvPr id="21" name="Rectangle 20"/>
            <p:cNvSpPr/>
            <p:nvPr/>
          </p:nvSpPr>
          <p:spPr>
            <a:xfrm>
              <a:off x="7050088" y="2226784"/>
              <a:ext cx="1576181" cy="7365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39" name="Right Arrow 38"/>
          <p:cNvSpPr/>
          <p:nvPr/>
        </p:nvSpPr>
        <p:spPr>
          <a:xfrm rot="5400000">
            <a:off x="3915050" y="2316151"/>
            <a:ext cx="1161068" cy="21182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mc:AlternateContent xmlns:mc="http://schemas.openxmlformats.org/markup-compatibility/2006" xmlns:a14="http://schemas.microsoft.com/office/drawing/2010/main">
        <mc:Choice Requires="a14">
          <p:sp>
            <p:nvSpPr>
              <p:cNvPr id="28" name="TextBox 27"/>
              <p:cNvSpPr txBox="1"/>
              <p:nvPr/>
            </p:nvSpPr>
            <p:spPr>
              <a:xfrm>
                <a:off x="3704167" y="3079259"/>
                <a:ext cx="1735692"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4400" b="0" i="1" u="none" strike="noStrike" kern="1200" cap="none" spc="0" normalizeH="0" baseline="0" noProof="0" smtClean="0">
                              <a:ln>
                                <a:noFill/>
                              </a:ln>
                              <a:solidFill>
                                <a:prstClr val="white"/>
                              </a:solidFill>
                              <a:effectLst/>
                              <a:uLnTx/>
                              <a:uFillTx/>
                              <a:latin typeface="Cambria Math" panose="02040503050406030204" pitchFamily="18" charset="0"/>
                            </a:rPr>
                          </m:ctrlPr>
                        </m:sSubPr>
                        <m:e>
                          <m:r>
                            <m:rPr>
                              <m:sty m:val="p"/>
                            </m:rPr>
                            <a:rPr kumimoji="0" lang="en-US" altLang="zh-CN" sz="4400" b="0" i="0" u="none" strike="noStrike" kern="1200" cap="none" spc="0" normalizeH="0" baseline="0" noProof="0" smtClean="0">
                              <a:ln>
                                <a:noFill/>
                              </a:ln>
                              <a:solidFill>
                                <a:prstClr val="white"/>
                              </a:solidFill>
                              <a:effectLst/>
                              <a:uLnTx/>
                              <a:uFillTx/>
                              <a:latin typeface="Cambria Math" charset="0"/>
                            </a:rPr>
                            <m:t>T</m:t>
                          </m:r>
                        </m:e>
                        <m:sub>
                          <m:r>
                            <m:rPr>
                              <m:sty m:val="p"/>
                            </m:rPr>
                            <a:rPr kumimoji="0" lang="en-US" altLang="zh-CN" sz="4400" b="0" i="0" u="none" strike="noStrike" kern="1200" cap="none" spc="0" normalizeH="0" baseline="0" noProof="0" smtClean="0">
                              <a:ln>
                                <a:noFill/>
                              </a:ln>
                              <a:solidFill>
                                <a:prstClr val="white"/>
                              </a:solidFill>
                              <a:effectLst/>
                              <a:uLnTx/>
                              <a:uFillTx/>
                              <a:latin typeface="Cambria Math" charset="0"/>
                              <a:ea typeface="Cambria Math" charset="0"/>
                              <a:cs typeface="Cambria Math" charset="0"/>
                            </a:rPr>
                            <m:t>θ</m:t>
                          </m:r>
                        </m:sub>
                      </m:sSub>
                      <m:r>
                        <a:rPr kumimoji="0" lang="en-US" altLang="zh-CN" sz="4400" b="0" i="1" u="none" strike="noStrike" kern="1200" cap="none" spc="0" normalizeH="0" baseline="0" noProof="0" smtClean="0">
                          <a:ln>
                            <a:noFill/>
                          </a:ln>
                          <a:solidFill>
                            <a:prstClr val="white"/>
                          </a:solidFill>
                          <a:effectLst/>
                          <a:uLnTx/>
                          <a:uFillTx/>
                          <a:latin typeface="Cambria Math" charset="0"/>
                        </a:rPr>
                        <m:t>(</m:t>
                      </m:r>
                      <m:r>
                        <m:rPr>
                          <m:nor/>
                        </m:rPr>
                        <a:rPr kumimoji="0" lang="en-US" sz="4400" b="0" i="0" u="none" strike="noStrike" kern="1200" cap="none" spc="0" normalizeH="0" baseline="0" noProof="0" dirty="0">
                          <a:ln>
                            <a:noFill/>
                          </a:ln>
                          <a:solidFill>
                            <a:prstClr val="white"/>
                          </a:solidFill>
                          <a:effectLst/>
                          <a:uLnTx/>
                          <a:uFillTx/>
                          <a:latin typeface="Calibri" charset="0"/>
                          <a:ea typeface="ＭＳ Ｐゴシック" charset="0"/>
                        </a:rPr>
                        <m:t>ũ</m:t>
                      </m:r>
                      <m:r>
                        <a:rPr kumimoji="0" lang="en-US" altLang="zh-CN" sz="4400" b="0" i="1" u="none" strike="noStrike" kern="1200" cap="none" spc="0" normalizeH="0" baseline="0" noProof="0" smtClean="0">
                          <a:ln>
                            <a:noFill/>
                          </a:ln>
                          <a:solidFill>
                            <a:prstClr val="white"/>
                          </a:solidFill>
                          <a:effectLst/>
                          <a:uLnTx/>
                          <a:uFillTx/>
                          <a:latin typeface="Cambria Math" charset="0"/>
                        </a:rPr>
                        <m:t>)</m:t>
                      </m:r>
                    </m:oMath>
                  </m:oMathPara>
                </a14:m>
                <a:endParaRPr kumimoji="0" lang="en-US" altLang="zh-CN" sz="44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704167" y="3079259"/>
                <a:ext cx="1735692" cy="769441"/>
              </a:xfrm>
              <a:prstGeom prst="rect">
                <a:avLst/>
              </a:prstGeom>
              <a:blipFill rotWithShape="0">
                <a:blip r:embed="rId4"/>
                <a:stretch>
                  <a:fillRect/>
                </a:stretch>
              </a:blipFill>
            </p:spPr>
            <p:txBody>
              <a:bodyPr/>
              <a:lstStyle/>
              <a:p>
                <a:r>
                  <a:rPr lang="en-US">
                    <a:noFill/>
                  </a:rPr>
                  <a:t> </a:t>
                </a:r>
              </a:p>
            </p:txBody>
          </p:sp>
        </mc:Fallback>
      </mc:AlternateContent>
      <p:sp>
        <p:nvSpPr>
          <p:cNvPr id="34" name="Right Arrow 33"/>
          <p:cNvSpPr/>
          <p:nvPr/>
        </p:nvSpPr>
        <p:spPr>
          <a:xfrm rot="5400000">
            <a:off x="4124761" y="4216680"/>
            <a:ext cx="746562" cy="206910"/>
          </a:xfrm>
          <a:prstGeom prst="rightArrow">
            <a:avLst/>
          </a:prstGeom>
          <a:solidFill>
            <a:srgbClr val="22FF1B">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10000"/>
                </a:prstClr>
              </a:solidFill>
              <a:effectLst/>
              <a:uLnTx/>
              <a:uFillTx/>
              <a:latin typeface="Candara"/>
              <a:ea typeface="+mn-ea"/>
              <a:cs typeface="+mn-cs"/>
            </a:endParaRPr>
          </a:p>
        </p:txBody>
      </p:sp>
      <p:sp>
        <p:nvSpPr>
          <p:cNvPr id="35" name="Rectangle 34"/>
          <p:cNvSpPr/>
          <p:nvPr/>
        </p:nvSpPr>
        <p:spPr>
          <a:xfrm>
            <a:off x="3699254" y="4746450"/>
            <a:ext cx="1578946" cy="758865"/>
          </a:xfrm>
          <a:prstGeom prst="rect">
            <a:avLst/>
          </a:prstGeom>
          <a:solidFill>
            <a:schemeClr val="accent1">
              <a:alpha val="5000"/>
            </a:schemeClr>
          </a:solidFill>
          <a:ln>
            <a:solidFill>
              <a:schemeClr val="accent1">
                <a:shade val="50000"/>
                <a:alpha val="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alpha val="5000"/>
                  </a:prstClr>
                </a:solidFill>
                <a:effectLst/>
                <a:uLnTx/>
                <a:uFillTx/>
                <a:latin typeface="Candara"/>
                <a:ea typeface="+mn-ea"/>
                <a:cs typeface="+mn-cs"/>
              </a:rPr>
              <a:t>Parser</a:t>
            </a:r>
            <a:endParaRPr kumimoji="0" lang="en-US" sz="3200" b="0" i="0" u="none" strike="noStrike" kern="1200" cap="none" spc="0" normalizeH="0" baseline="-25000" noProof="0" dirty="0">
              <a:ln>
                <a:noFill/>
              </a:ln>
              <a:solidFill>
                <a:prstClr val="white">
                  <a:alpha val="5000"/>
                </a:prstClr>
              </a:solidFill>
              <a:effectLst/>
              <a:uLnTx/>
              <a:uFillTx/>
              <a:latin typeface="Candara"/>
              <a:ea typeface="+mn-ea"/>
              <a:cs typeface="+mn-cs"/>
            </a:endParaRPr>
          </a:p>
        </p:txBody>
      </p:sp>
      <p:sp>
        <p:nvSpPr>
          <p:cNvPr id="37" name="TextBox 36"/>
          <p:cNvSpPr txBox="1"/>
          <p:nvPr/>
        </p:nvSpPr>
        <p:spPr>
          <a:xfrm>
            <a:off x="1328798" y="3250773"/>
            <a:ext cx="3319473"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Extracted features</a:t>
            </a:r>
          </a:p>
        </p:txBody>
      </p:sp>
      <p:sp>
        <p:nvSpPr>
          <p:cNvPr id="42" name="Rectangle 41"/>
          <p:cNvSpPr/>
          <p:nvPr/>
        </p:nvSpPr>
        <p:spPr>
          <a:xfrm>
            <a:off x="4648271" y="2216761"/>
            <a:ext cx="224773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Learned mapper</a:t>
            </a:r>
          </a:p>
        </p:txBody>
      </p:sp>
      <p:sp>
        <p:nvSpPr>
          <p:cNvPr id="30" name="Document 29"/>
          <p:cNvSpPr/>
          <p:nvPr/>
        </p:nvSpPr>
        <p:spPr>
          <a:xfrm>
            <a:off x="4270178" y="1170981"/>
            <a:ext cx="444390" cy="584775"/>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ndara"/>
                <a:ea typeface="+mn-ea"/>
                <a:cs typeface="+mn-cs"/>
              </a:rPr>
              <a:t>ũ</a:t>
            </a: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p:txBody>
      </p:sp>
      <p:sp>
        <p:nvSpPr>
          <p:cNvPr id="47" name="TextBox 46"/>
          <p:cNvSpPr txBox="1"/>
          <p:nvPr/>
        </p:nvSpPr>
        <p:spPr>
          <a:xfrm>
            <a:off x="731520" y="1151502"/>
            <a:ext cx="3422316"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Calibri" charset="0"/>
                <a:ea typeface="ＭＳ Ｐゴシック" charset="0"/>
              </a:rPr>
              <a:t>Corpus of POS-tags</a:t>
            </a:r>
            <a:endParaRPr kumimoji="0" lang="en-US" sz="32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58" name="Right Arrow 57"/>
          <p:cNvSpPr/>
          <p:nvPr/>
        </p:nvSpPr>
        <p:spPr>
          <a:xfrm>
            <a:off x="5385578" y="5001208"/>
            <a:ext cx="2744318" cy="167424"/>
          </a:xfrm>
          <a:prstGeom prst="rightArrow">
            <a:avLst/>
          </a:prstGeom>
          <a:solidFill>
            <a:srgbClr val="22FF1B">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20000"/>
                </a:prstClr>
              </a:solidFill>
              <a:effectLst/>
              <a:uLnTx/>
              <a:uFillTx/>
              <a:latin typeface="Candara"/>
              <a:ea typeface="+mn-ea"/>
              <a:cs typeface="+mn-cs"/>
            </a:endParaRPr>
          </a:p>
        </p:txBody>
      </p:sp>
      <p:sp>
        <p:nvSpPr>
          <p:cNvPr id="59" name="Rectangle 58"/>
          <p:cNvSpPr/>
          <p:nvPr/>
        </p:nvSpPr>
        <p:spPr>
          <a:xfrm>
            <a:off x="8250106" y="4769620"/>
            <a:ext cx="500257" cy="585056"/>
          </a:xfrm>
          <a:prstGeom prst="rect">
            <a:avLst/>
          </a:prstGeom>
          <a:solidFill>
            <a:schemeClr val="accent1">
              <a:alpha val="5000"/>
            </a:schemeClr>
          </a:solidFill>
          <a:ln>
            <a:solidFill>
              <a:schemeClr val="accent1">
                <a:shade val="50000"/>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alpha val="5000"/>
                  </a:prstClr>
                </a:solidFill>
                <a:effectLst/>
                <a:uLnTx/>
                <a:uFillTx/>
                <a:latin typeface="Candara"/>
                <a:ea typeface="+mn-ea"/>
                <a:cs typeface="+mn-cs"/>
              </a:rPr>
              <a:t>y</a:t>
            </a:r>
          </a:p>
        </p:txBody>
      </p:sp>
      <p:sp>
        <p:nvSpPr>
          <p:cNvPr id="53" name="Rectangle 52"/>
          <p:cNvSpPr/>
          <p:nvPr/>
        </p:nvSpPr>
        <p:spPr>
          <a:xfrm>
            <a:off x="8129896" y="4192065"/>
            <a:ext cx="727443"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alpha val="5000"/>
                  </a:prstClr>
                </a:solidFill>
                <a:effectLst/>
                <a:uLnTx/>
                <a:uFillTx/>
                <a:latin typeface="Calibri" charset="0"/>
                <a:ea typeface="ＭＳ Ｐゴシック" charset="0"/>
              </a:rPr>
              <a:t>Tree</a:t>
            </a:r>
            <a:endParaRPr kumimoji="0" lang="en-US" sz="2400" b="0" i="0" u="none" strike="noStrike" kern="1200" cap="none" spc="0" normalizeH="0" baseline="0" noProof="0" dirty="0">
              <a:ln>
                <a:noFill/>
              </a:ln>
              <a:solidFill>
                <a:prstClr val="white">
                  <a:alpha val="5000"/>
                </a:prstClr>
              </a:solidFill>
              <a:effectLst/>
              <a:uLnTx/>
              <a:uFillTx/>
              <a:latin typeface="Calibri" charset="0"/>
              <a:ea typeface="ＭＳ Ｐゴシック" charset="0"/>
            </a:endParaRPr>
          </a:p>
        </p:txBody>
      </p:sp>
      <p:sp>
        <p:nvSpPr>
          <p:cNvPr id="56" name="Rectangle 55"/>
          <p:cNvSpPr/>
          <p:nvPr/>
        </p:nvSpPr>
        <p:spPr>
          <a:xfrm>
            <a:off x="376862" y="4769620"/>
            <a:ext cx="500257" cy="585056"/>
          </a:xfrm>
          <a:prstGeom prst="rect">
            <a:avLst/>
          </a:prstGeom>
          <a:solidFill>
            <a:schemeClr val="accent1">
              <a:alpha val="5000"/>
            </a:schemeClr>
          </a:solidFill>
          <a:ln>
            <a:solidFill>
              <a:schemeClr val="accent1">
                <a:shade val="50000"/>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alpha val="5000"/>
                  </a:prstClr>
                </a:solidFill>
                <a:effectLst/>
                <a:uLnTx/>
                <a:uFillTx/>
                <a:latin typeface="Candara"/>
                <a:ea typeface="+mn-ea"/>
                <a:cs typeface="+mn-cs"/>
              </a:rPr>
              <a:t>x̃</a:t>
            </a:r>
          </a:p>
        </p:txBody>
      </p:sp>
      <p:sp>
        <p:nvSpPr>
          <p:cNvPr id="57" name="Right Arrow 56"/>
          <p:cNvSpPr/>
          <p:nvPr/>
        </p:nvSpPr>
        <p:spPr>
          <a:xfrm>
            <a:off x="1014104" y="5001208"/>
            <a:ext cx="2577772" cy="175226"/>
          </a:xfrm>
          <a:prstGeom prst="rightArrow">
            <a:avLst/>
          </a:prstGeom>
          <a:solidFill>
            <a:srgbClr val="22FF1B">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20000"/>
                </a:prstClr>
              </a:solidFill>
              <a:effectLst/>
              <a:uLnTx/>
              <a:uFillTx/>
              <a:latin typeface="Candara"/>
              <a:ea typeface="+mn-ea"/>
              <a:cs typeface="+mn-cs"/>
            </a:endParaRPr>
          </a:p>
        </p:txBody>
      </p:sp>
      <p:sp>
        <p:nvSpPr>
          <p:cNvPr id="55" name="TextBox 54"/>
          <p:cNvSpPr txBox="1"/>
          <p:nvPr/>
        </p:nvSpPr>
        <p:spPr>
          <a:xfrm>
            <a:off x="-326703" y="3932063"/>
            <a:ext cx="1929977" cy="83099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alpha val="5000"/>
                  </a:prstClr>
                </a:solidFill>
                <a:effectLst/>
                <a:uLnTx/>
                <a:uFillTx/>
                <a:latin typeface="Calibri" charset="0"/>
                <a:ea typeface="ＭＳ Ｐゴシック" charset="0"/>
              </a:rPr>
              <a:t>POS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alpha val="5000"/>
                  </a:prstClr>
                </a:solidFill>
                <a:effectLst/>
                <a:uLnTx/>
                <a:uFillTx/>
                <a:latin typeface="Calibri" charset="0"/>
                <a:ea typeface="ＭＳ Ｐゴシック" charset="0"/>
              </a:rPr>
              <a:t>sequence</a:t>
            </a:r>
            <a:endParaRPr kumimoji="0" lang="en-US" sz="2400" b="0" i="0" u="none" strike="noStrike" kern="1200" cap="none" spc="0" normalizeH="0" baseline="0" noProof="0" dirty="0">
              <a:ln>
                <a:noFill/>
              </a:ln>
              <a:solidFill>
                <a:prstClr val="white">
                  <a:alpha val="5000"/>
                </a:prstClr>
              </a:solidFill>
              <a:effectLst/>
              <a:uLnTx/>
              <a:uFillTx/>
              <a:latin typeface="Calibri" charset="0"/>
              <a:ea typeface="ＭＳ Ｐゴシック" charset="0"/>
            </a:endParaRPr>
          </a:p>
        </p:txBody>
      </p:sp>
      <p:grpSp>
        <p:nvGrpSpPr>
          <p:cNvPr id="40" name="Group 39"/>
          <p:cNvGrpSpPr/>
          <p:nvPr/>
        </p:nvGrpSpPr>
        <p:grpSpPr>
          <a:xfrm>
            <a:off x="5794005" y="1202034"/>
            <a:ext cx="3018640" cy="777116"/>
            <a:chOff x="5794005" y="1202034"/>
            <a:chExt cx="3018640" cy="777116"/>
          </a:xfrm>
        </p:grpSpPr>
        <p:sp>
          <p:nvSpPr>
            <p:cNvPr id="41" name="TextBox 40"/>
            <p:cNvSpPr txBox="1"/>
            <p:nvPr/>
          </p:nvSpPr>
          <p:spPr>
            <a:xfrm>
              <a:off x="5794005" y="1202034"/>
              <a:ext cx="3018640" cy="400110"/>
            </a:xfrm>
            <a:prstGeom prst="rect">
              <a:avLst/>
            </a:prstGeom>
            <a:solidFill>
              <a:schemeClr val="lt1">
                <a:alpha val="37000"/>
              </a:schemeClr>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mn-ea"/>
                  <a:cs typeface="Candara"/>
                </a:rPr>
                <a:t>Galactic Dependencies</a:t>
              </a:r>
              <a:endParaRPr kumimoji="0" lang="en-US" sz="2000" b="0" i="0" u="none" strike="noStrike" kern="1200" cap="none" spc="0" normalizeH="0" baseline="0" noProof="0" dirty="0">
                <a:ln>
                  <a:noFill/>
                </a:ln>
                <a:solidFill>
                  <a:prstClr val="white"/>
                </a:solidFill>
                <a:effectLst/>
                <a:uLnTx/>
                <a:uFillTx/>
                <a:latin typeface="Candara"/>
                <a:ea typeface="+mn-ea"/>
                <a:cs typeface="+mn-cs"/>
              </a:endParaRPr>
            </a:p>
          </p:txBody>
        </p:sp>
        <p:sp>
          <p:nvSpPr>
            <p:cNvPr id="45" name="Right Arrow 44"/>
            <p:cNvSpPr/>
            <p:nvPr/>
          </p:nvSpPr>
          <p:spPr>
            <a:xfrm rot="6845428">
              <a:off x="6995299" y="1753245"/>
              <a:ext cx="304522" cy="14728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Tree>
    <p:extLst>
      <p:ext uri="{BB962C8B-B14F-4D97-AF65-F5344CB8AC3E}">
        <p14:creationId xmlns:p14="http://schemas.microsoft.com/office/powerpoint/2010/main" val="4817743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1238863" y="1995948"/>
            <a:ext cx="6617109" cy="4360402"/>
          </a:xfrm>
          <a:prstGeom prst="roundRect">
            <a:avLst/>
          </a:prstGeom>
          <a:solidFill>
            <a:schemeClr val="accent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4" name="Slide Number Placeholder 3"/>
          <p:cNvSpPr>
            <a:spLocks noGrp="1"/>
          </p:cNvSpPr>
          <p:nvPr>
            <p:ph type="sldNum" sz="quarter" idx="12"/>
          </p:nvPr>
        </p:nvSpPr>
        <p:spPr>
          <a:effectLst/>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16" name="Picture 1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8671"/>
            <a:ext cx="2769885" cy="477903"/>
          </a:xfrm>
          <a:prstGeom prst="rect">
            <a:avLst/>
          </a:prstGeom>
        </p:spPr>
      </p:pic>
      <p:grpSp>
        <p:nvGrpSpPr>
          <p:cNvPr id="18" name="Group 17"/>
          <p:cNvGrpSpPr/>
          <p:nvPr/>
        </p:nvGrpSpPr>
        <p:grpSpPr>
          <a:xfrm>
            <a:off x="3752132" y="3127120"/>
            <a:ext cx="1576181" cy="767232"/>
            <a:chOff x="7050088" y="2226784"/>
            <a:chExt cx="1576181" cy="767232"/>
          </a:xfrm>
        </p:grpSpPr>
        <p:grpSp>
          <p:nvGrpSpPr>
            <p:cNvPr id="20" name="Group 19"/>
            <p:cNvGrpSpPr>
              <a:grpSpLocks/>
            </p:cNvGrpSpPr>
            <p:nvPr/>
          </p:nvGrpSpPr>
          <p:grpSpPr bwMode="auto">
            <a:xfrm>
              <a:off x="7050088" y="2226784"/>
              <a:ext cx="1558925" cy="767232"/>
              <a:chOff x="712" y="2706"/>
              <a:chExt cx="982" cy="469"/>
            </a:xfrm>
          </p:grpSpPr>
          <p:sp>
            <p:nvSpPr>
              <p:cNvPr id="22" name="Text Box 7"/>
              <p:cNvSpPr txBox="1">
                <a:spLocks noChangeArrowheads="1"/>
              </p:cNvSpPr>
              <p:nvPr/>
            </p:nvSpPr>
            <p:spPr bwMode="auto">
              <a:xfrm>
                <a:off x="712" y="2708"/>
                <a:ext cx="716"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S →</a:t>
                </a:r>
                <a:r>
                  <a:rPr kumimoji="0" lang="en-US" sz="10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 </a:t>
                </a: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NP VP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VP → VP PP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altLang="zh-CN" sz="1400" b="0" i="0" u="none" strike="noStrike" kern="1200" cap="none" spc="0" normalizeH="0" baseline="0" noProof="0" dirty="0">
                    <a:ln>
                      <a:noFill/>
                    </a:ln>
                    <a:solidFill>
                      <a:prstClr val="white"/>
                    </a:solidFill>
                    <a:effectLst/>
                    <a:uLnTx/>
                    <a:uFillTx/>
                    <a:latin typeface="Times New Roman" charset="0"/>
                    <a:ea typeface="ＭＳ Ｐゴシック" charset="0"/>
                  </a:rPr>
                  <a:t>…</a:t>
                </a:r>
                <a:endPar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endParaRPr>
              </a:p>
            </p:txBody>
          </p:sp>
          <p:sp>
            <p:nvSpPr>
              <p:cNvPr id="23" name="Text Box 8"/>
              <p:cNvSpPr txBox="1">
                <a:spLocks noChangeArrowheads="1"/>
              </p:cNvSpPr>
              <p:nvPr/>
            </p:nvSpPr>
            <p:spPr bwMode="auto">
              <a:xfrm>
                <a:off x="1438" y="2706"/>
                <a:ext cx="256" cy="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0.2</a:t>
                </a:r>
              </a:p>
            </p:txBody>
          </p:sp>
        </p:grpSp>
        <p:sp>
          <p:nvSpPr>
            <p:cNvPr id="21" name="Rectangle 20"/>
            <p:cNvSpPr/>
            <p:nvPr/>
          </p:nvSpPr>
          <p:spPr>
            <a:xfrm>
              <a:off x="7050088" y="2226784"/>
              <a:ext cx="1576181" cy="7365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mc:AlternateContent xmlns:mc="http://schemas.openxmlformats.org/markup-compatibility/2006" xmlns:a14="http://schemas.microsoft.com/office/drawing/2010/main">
        <mc:Choice Requires="a14">
          <p:sp>
            <p:nvSpPr>
              <p:cNvPr id="28" name="TextBox 27"/>
              <p:cNvSpPr txBox="1"/>
              <p:nvPr/>
            </p:nvSpPr>
            <p:spPr>
              <a:xfrm>
                <a:off x="3704167" y="3079259"/>
                <a:ext cx="1735692"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4400" b="0" i="1" u="none" strike="noStrike" kern="1200" cap="none" spc="0" normalizeH="0" baseline="0" noProof="0" smtClean="0">
                              <a:ln>
                                <a:noFill/>
                              </a:ln>
                              <a:solidFill>
                                <a:prstClr val="white"/>
                              </a:solidFill>
                              <a:effectLst/>
                              <a:uLnTx/>
                              <a:uFillTx/>
                              <a:latin typeface="Cambria Math" panose="02040503050406030204" pitchFamily="18" charset="0"/>
                            </a:rPr>
                          </m:ctrlPr>
                        </m:sSubPr>
                        <m:e>
                          <m:r>
                            <m:rPr>
                              <m:sty m:val="p"/>
                            </m:rPr>
                            <a:rPr kumimoji="0" lang="en-US" altLang="zh-CN" sz="4400" b="0" i="0" u="none" strike="noStrike" kern="1200" cap="none" spc="0" normalizeH="0" baseline="0" noProof="0" smtClean="0">
                              <a:ln>
                                <a:noFill/>
                              </a:ln>
                              <a:solidFill>
                                <a:prstClr val="white"/>
                              </a:solidFill>
                              <a:effectLst/>
                              <a:uLnTx/>
                              <a:uFillTx/>
                              <a:latin typeface="Cambria Math" charset="0"/>
                            </a:rPr>
                            <m:t>T</m:t>
                          </m:r>
                        </m:e>
                        <m:sub>
                          <m:r>
                            <m:rPr>
                              <m:sty m:val="p"/>
                            </m:rPr>
                            <a:rPr kumimoji="0" lang="en-US" altLang="zh-CN" sz="4400" b="0" i="0" u="none" strike="noStrike" kern="1200" cap="none" spc="0" normalizeH="0" baseline="0" noProof="0" smtClean="0">
                              <a:ln>
                                <a:noFill/>
                              </a:ln>
                              <a:solidFill>
                                <a:prstClr val="white"/>
                              </a:solidFill>
                              <a:effectLst/>
                              <a:uLnTx/>
                              <a:uFillTx/>
                              <a:latin typeface="Cambria Math" charset="0"/>
                              <a:ea typeface="Cambria Math" charset="0"/>
                              <a:cs typeface="Cambria Math" charset="0"/>
                            </a:rPr>
                            <m:t>θ</m:t>
                          </m:r>
                        </m:sub>
                      </m:sSub>
                      <m:r>
                        <a:rPr kumimoji="0" lang="en-US" altLang="zh-CN" sz="4400" b="0" i="1" u="none" strike="noStrike" kern="1200" cap="none" spc="0" normalizeH="0" baseline="0" noProof="0" smtClean="0">
                          <a:ln>
                            <a:noFill/>
                          </a:ln>
                          <a:solidFill>
                            <a:prstClr val="white"/>
                          </a:solidFill>
                          <a:effectLst/>
                          <a:uLnTx/>
                          <a:uFillTx/>
                          <a:latin typeface="Cambria Math" charset="0"/>
                        </a:rPr>
                        <m:t>(</m:t>
                      </m:r>
                      <m:r>
                        <m:rPr>
                          <m:nor/>
                        </m:rPr>
                        <a:rPr kumimoji="0" lang="en-US" sz="4400" b="0" i="0" u="none" strike="noStrike" kern="1200" cap="none" spc="0" normalizeH="0" baseline="0" noProof="0" dirty="0">
                          <a:ln>
                            <a:noFill/>
                          </a:ln>
                          <a:solidFill>
                            <a:prstClr val="white"/>
                          </a:solidFill>
                          <a:effectLst/>
                          <a:uLnTx/>
                          <a:uFillTx/>
                          <a:latin typeface="Calibri" charset="0"/>
                          <a:ea typeface="ＭＳ Ｐゴシック" charset="0"/>
                        </a:rPr>
                        <m:t>ũ</m:t>
                      </m:r>
                      <m:r>
                        <a:rPr kumimoji="0" lang="en-US" altLang="zh-CN" sz="4400" b="0" i="1" u="none" strike="noStrike" kern="1200" cap="none" spc="0" normalizeH="0" baseline="0" noProof="0" smtClean="0">
                          <a:ln>
                            <a:noFill/>
                          </a:ln>
                          <a:solidFill>
                            <a:prstClr val="white"/>
                          </a:solidFill>
                          <a:effectLst/>
                          <a:uLnTx/>
                          <a:uFillTx/>
                          <a:latin typeface="Cambria Math" charset="0"/>
                        </a:rPr>
                        <m:t>)</m:t>
                      </m:r>
                    </m:oMath>
                  </m:oMathPara>
                </a14:m>
                <a:endParaRPr kumimoji="0" lang="en-US" altLang="zh-CN" sz="44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704167" y="3079259"/>
                <a:ext cx="1735692" cy="769441"/>
              </a:xfrm>
              <a:prstGeom prst="rect">
                <a:avLst/>
              </a:prstGeom>
              <a:blipFill rotWithShape="0">
                <a:blip r:embed="rId4"/>
                <a:stretch>
                  <a:fillRect/>
                </a:stretch>
              </a:blipFill>
            </p:spPr>
            <p:txBody>
              <a:bodyPr/>
              <a:lstStyle/>
              <a:p>
                <a:r>
                  <a:rPr lang="en-US">
                    <a:noFill/>
                  </a:rPr>
                  <a:t> </a:t>
                </a:r>
              </a:p>
            </p:txBody>
          </p:sp>
        </mc:Fallback>
      </mc:AlternateContent>
      <p:grpSp>
        <p:nvGrpSpPr>
          <p:cNvPr id="33" name="Group 32"/>
          <p:cNvGrpSpPr/>
          <p:nvPr/>
        </p:nvGrpSpPr>
        <p:grpSpPr>
          <a:xfrm>
            <a:off x="3699254" y="3946854"/>
            <a:ext cx="1578946" cy="1558461"/>
            <a:chOff x="3699254" y="3946854"/>
            <a:chExt cx="1578946" cy="1558461"/>
          </a:xfrm>
        </p:grpSpPr>
        <p:sp>
          <p:nvSpPr>
            <p:cNvPr id="34" name="Right Arrow 33"/>
            <p:cNvSpPr/>
            <p:nvPr/>
          </p:nvSpPr>
          <p:spPr>
            <a:xfrm rot="5400000">
              <a:off x="4124761" y="4216680"/>
              <a:ext cx="746562" cy="20691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5" name="Rectangle 34"/>
            <p:cNvSpPr/>
            <p:nvPr/>
          </p:nvSpPr>
          <p:spPr>
            <a:xfrm>
              <a:off x="3699254" y="4746450"/>
              <a:ext cx="1578946" cy="7588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Parser</a:t>
              </a:r>
              <a:endParaRPr kumimoji="0" lang="en-US" sz="3200" b="0" i="0" u="none" strike="noStrike" kern="1200" cap="none" spc="0" normalizeH="0" baseline="-25000" noProof="0" dirty="0">
                <a:ln>
                  <a:noFill/>
                </a:ln>
                <a:solidFill>
                  <a:prstClr val="white"/>
                </a:solidFill>
                <a:effectLst/>
                <a:uLnTx/>
                <a:uFillTx/>
                <a:latin typeface="Candara"/>
                <a:ea typeface="+mn-ea"/>
                <a:cs typeface="+mn-cs"/>
              </a:endParaRPr>
            </a:p>
          </p:txBody>
        </p:sp>
      </p:grpSp>
      <p:sp>
        <p:nvSpPr>
          <p:cNvPr id="37" name="TextBox 36"/>
          <p:cNvSpPr txBox="1"/>
          <p:nvPr/>
        </p:nvSpPr>
        <p:spPr>
          <a:xfrm>
            <a:off x="1328798" y="3250773"/>
            <a:ext cx="3319473"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Extracted features</a:t>
            </a:r>
          </a:p>
        </p:txBody>
      </p:sp>
      <p:sp>
        <p:nvSpPr>
          <p:cNvPr id="39" name="Right Arrow 38"/>
          <p:cNvSpPr/>
          <p:nvPr/>
        </p:nvSpPr>
        <p:spPr>
          <a:xfrm rot="5400000">
            <a:off x="3915050" y="2316151"/>
            <a:ext cx="1161068" cy="211825"/>
          </a:xfrm>
          <a:prstGeom prst="rightArrow">
            <a:avLst/>
          </a:prstGeom>
          <a:solidFill>
            <a:srgbClr val="FFFF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20000"/>
                </a:prstClr>
              </a:solidFill>
              <a:effectLst/>
              <a:uLnTx/>
              <a:uFillTx/>
              <a:latin typeface="Candara"/>
              <a:ea typeface="+mn-ea"/>
              <a:cs typeface="+mn-cs"/>
            </a:endParaRPr>
          </a:p>
        </p:txBody>
      </p:sp>
      <p:sp>
        <p:nvSpPr>
          <p:cNvPr id="42" name="Rectangle 41"/>
          <p:cNvSpPr/>
          <p:nvPr/>
        </p:nvSpPr>
        <p:spPr>
          <a:xfrm>
            <a:off x="4648271" y="2216761"/>
            <a:ext cx="224773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alpha val="5000"/>
                  </a:prstClr>
                </a:solidFill>
                <a:effectLst/>
                <a:uLnTx/>
                <a:uFillTx/>
                <a:latin typeface="Calibri" charset="0"/>
                <a:ea typeface="ＭＳ Ｐゴシック" charset="0"/>
              </a:rPr>
              <a:t>Learned mapper</a:t>
            </a:r>
          </a:p>
        </p:txBody>
      </p:sp>
      <p:sp>
        <p:nvSpPr>
          <p:cNvPr id="30" name="Document 29"/>
          <p:cNvSpPr/>
          <p:nvPr/>
        </p:nvSpPr>
        <p:spPr>
          <a:xfrm>
            <a:off x="4270178" y="1170981"/>
            <a:ext cx="444390" cy="584775"/>
          </a:xfrm>
          <a:prstGeom prst="flowChartDocument">
            <a:avLst/>
          </a:prstGeom>
          <a:solidFill>
            <a:schemeClr val="accent1">
              <a:alpha val="5000"/>
            </a:schemeClr>
          </a:solidFill>
          <a:ln>
            <a:solidFill>
              <a:schemeClr val="accent1">
                <a:shade val="50000"/>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white">
                    <a:alpha val="5000"/>
                  </a:prstClr>
                </a:solidFill>
                <a:effectLst/>
                <a:uLnTx/>
                <a:uFillTx/>
                <a:latin typeface="Candara"/>
                <a:ea typeface="+mn-ea"/>
                <a:cs typeface="+mn-cs"/>
              </a:rPr>
              <a:t>ũ</a:t>
            </a:r>
            <a:endParaRPr kumimoji="0" lang="en-US" sz="3200" b="0" i="0" u="none" strike="noStrike" kern="1200" cap="none" spc="0" normalizeH="0" baseline="0" noProof="0" dirty="0">
              <a:ln>
                <a:noFill/>
              </a:ln>
              <a:solidFill>
                <a:prstClr val="white">
                  <a:alpha val="5000"/>
                </a:prstClr>
              </a:solidFill>
              <a:effectLst/>
              <a:uLnTx/>
              <a:uFillTx/>
              <a:latin typeface="Candara"/>
              <a:ea typeface="+mn-ea"/>
              <a:cs typeface="+mn-cs"/>
            </a:endParaRPr>
          </a:p>
        </p:txBody>
      </p:sp>
      <p:sp>
        <p:nvSpPr>
          <p:cNvPr id="47" name="TextBox 46"/>
          <p:cNvSpPr txBox="1"/>
          <p:nvPr/>
        </p:nvSpPr>
        <p:spPr>
          <a:xfrm>
            <a:off x="731520" y="1151502"/>
            <a:ext cx="3422316"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prstClr val="white">
                    <a:alpha val="5000"/>
                  </a:prstClr>
                </a:solidFill>
                <a:effectLst/>
                <a:uLnTx/>
                <a:uFillTx/>
                <a:latin typeface="Calibri" charset="0"/>
                <a:ea typeface="ＭＳ Ｐゴシック" charset="0"/>
              </a:rPr>
              <a:t>Corpus of POS-tags</a:t>
            </a:r>
            <a:endParaRPr kumimoji="0" lang="en-US" sz="3200" b="0" i="0" u="none" strike="noStrike" kern="1200" cap="none" spc="0" normalizeH="0" baseline="0" noProof="0" dirty="0">
              <a:ln>
                <a:noFill/>
              </a:ln>
              <a:solidFill>
                <a:prstClr val="white">
                  <a:alpha val="5000"/>
                </a:prstClr>
              </a:solidFill>
              <a:effectLst/>
              <a:uLnTx/>
              <a:uFillTx/>
              <a:latin typeface="Calibri" charset="0"/>
              <a:ea typeface="ＭＳ Ｐゴシック" charset="0"/>
            </a:endParaRPr>
          </a:p>
        </p:txBody>
      </p:sp>
      <p:grpSp>
        <p:nvGrpSpPr>
          <p:cNvPr id="51" name="Group 50"/>
          <p:cNvGrpSpPr/>
          <p:nvPr/>
        </p:nvGrpSpPr>
        <p:grpSpPr>
          <a:xfrm>
            <a:off x="-326703" y="3932063"/>
            <a:ext cx="9184042" cy="1422613"/>
            <a:chOff x="-326703" y="3932063"/>
            <a:chExt cx="9184042" cy="1422613"/>
          </a:xfrm>
        </p:grpSpPr>
        <p:grpSp>
          <p:nvGrpSpPr>
            <p:cNvPr id="52" name="Group 51"/>
            <p:cNvGrpSpPr/>
            <p:nvPr/>
          </p:nvGrpSpPr>
          <p:grpSpPr>
            <a:xfrm>
              <a:off x="5385578" y="4769620"/>
              <a:ext cx="3364785" cy="585056"/>
              <a:chOff x="5385578" y="4769620"/>
              <a:chExt cx="3364785" cy="585056"/>
            </a:xfrm>
          </p:grpSpPr>
          <p:sp>
            <p:nvSpPr>
              <p:cNvPr id="58" name="Right Arrow 57"/>
              <p:cNvSpPr/>
              <p:nvPr/>
            </p:nvSpPr>
            <p:spPr>
              <a:xfrm>
                <a:off x="5385578" y="5001208"/>
                <a:ext cx="2744318" cy="167424"/>
              </a:xfrm>
              <a:prstGeom prst="rightArrow">
                <a:avLst/>
              </a:prstGeom>
              <a:solidFill>
                <a:srgbClr val="22F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59" name="Rectangle 58"/>
              <p:cNvSpPr/>
              <p:nvPr/>
            </p:nvSpPr>
            <p:spPr>
              <a:xfrm>
                <a:off x="8250106" y="4769620"/>
                <a:ext cx="500257" cy="585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y</a:t>
                </a:r>
              </a:p>
            </p:txBody>
          </p:sp>
        </p:grpSp>
        <p:sp>
          <p:nvSpPr>
            <p:cNvPr id="53" name="Rectangle 52"/>
            <p:cNvSpPr/>
            <p:nvPr/>
          </p:nvSpPr>
          <p:spPr>
            <a:xfrm>
              <a:off x="8129896" y="4192065"/>
              <a:ext cx="727443"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Tree</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nvGrpSpPr>
            <p:cNvPr id="54" name="Group 53"/>
            <p:cNvGrpSpPr/>
            <p:nvPr/>
          </p:nvGrpSpPr>
          <p:grpSpPr>
            <a:xfrm>
              <a:off x="376862" y="4769620"/>
              <a:ext cx="3215014" cy="585056"/>
              <a:chOff x="376862" y="4769620"/>
              <a:chExt cx="3215014" cy="585056"/>
            </a:xfrm>
          </p:grpSpPr>
          <p:sp>
            <p:nvSpPr>
              <p:cNvPr id="56" name="Rectangle 55"/>
              <p:cNvSpPr/>
              <p:nvPr/>
            </p:nvSpPr>
            <p:spPr>
              <a:xfrm>
                <a:off x="376862" y="4769620"/>
                <a:ext cx="500257" cy="585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x̃</a:t>
                </a:r>
              </a:p>
            </p:txBody>
          </p:sp>
          <p:sp>
            <p:nvSpPr>
              <p:cNvPr id="57" name="Right Arrow 56"/>
              <p:cNvSpPr/>
              <p:nvPr/>
            </p:nvSpPr>
            <p:spPr>
              <a:xfrm>
                <a:off x="1014104" y="5001208"/>
                <a:ext cx="2577772" cy="17522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55" name="TextBox 54"/>
            <p:cNvSpPr txBox="1"/>
            <p:nvPr/>
          </p:nvSpPr>
          <p:spPr>
            <a:xfrm>
              <a:off x="-326703" y="3932063"/>
              <a:ext cx="1929977" cy="83099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POS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sequence</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grpSp>
        <p:nvGrpSpPr>
          <p:cNvPr id="40" name="Group 39"/>
          <p:cNvGrpSpPr/>
          <p:nvPr/>
        </p:nvGrpSpPr>
        <p:grpSpPr>
          <a:xfrm>
            <a:off x="5794005" y="1202034"/>
            <a:ext cx="3018640" cy="777116"/>
            <a:chOff x="5794005" y="1202034"/>
            <a:chExt cx="3018640" cy="777116"/>
          </a:xfrm>
        </p:grpSpPr>
        <p:sp>
          <p:nvSpPr>
            <p:cNvPr id="41" name="TextBox 40"/>
            <p:cNvSpPr txBox="1"/>
            <p:nvPr/>
          </p:nvSpPr>
          <p:spPr>
            <a:xfrm>
              <a:off x="5794005" y="1202034"/>
              <a:ext cx="3018640" cy="400110"/>
            </a:xfrm>
            <a:prstGeom prst="rect">
              <a:avLst/>
            </a:prstGeom>
            <a:solidFill>
              <a:schemeClr val="lt1">
                <a:alpha val="37000"/>
              </a:schemeClr>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mn-ea"/>
                  <a:cs typeface="Candara"/>
                </a:rPr>
                <a:t>Galactic Dependencies</a:t>
              </a:r>
              <a:endParaRPr kumimoji="0" lang="en-US" sz="2000" b="0" i="0" u="none" strike="noStrike" kern="1200" cap="none" spc="0" normalizeH="0" baseline="0" noProof="0" dirty="0">
                <a:ln>
                  <a:noFill/>
                </a:ln>
                <a:solidFill>
                  <a:prstClr val="white"/>
                </a:solidFill>
                <a:effectLst/>
                <a:uLnTx/>
                <a:uFillTx/>
                <a:latin typeface="Candara"/>
                <a:ea typeface="+mn-ea"/>
                <a:cs typeface="+mn-cs"/>
              </a:endParaRPr>
            </a:p>
          </p:txBody>
        </p:sp>
        <p:sp>
          <p:nvSpPr>
            <p:cNvPr id="45" name="Right Arrow 44"/>
            <p:cNvSpPr/>
            <p:nvPr/>
          </p:nvSpPr>
          <p:spPr>
            <a:xfrm rot="6845428">
              <a:off x="6995299" y="1753245"/>
              <a:ext cx="304522" cy="14728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38" name="Title 1">
            <a:extLst>
              <a:ext uri="{FF2B5EF4-FFF2-40B4-BE49-F238E27FC236}">
                <a16:creationId xmlns:a16="http://schemas.microsoft.com/office/drawing/2014/main" id="{1E3F3B25-C1C2-4F41-BA4A-4E8C8AE5777F}"/>
              </a:ext>
            </a:extLst>
          </p:cNvPr>
          <p:cNvSpPr>
            <a:spLocks noGrp="1"/>
          </p:cNvSpPr>
          <p:nvPr>
            <p:ph type="title"/>
          </p:nvPr>
        </p:nvSpPr>
        <p:spPr>
          <a:xfrm>
            <a:off x="457200" y="76200"/>
            <a:ext cx="8229600" cy="1143000"/>
          </a:xfrm>
        </p:spPr>
        <p:txBody>
          <a:bodyPr>
            <a:normAutofit fontScale="90000"/>
          </a:bodyPr>
          <a:lstStyle/>
          <a:p>
            <a:r>
              <a:rPr lang="en-US" dirty="0"/>
              <a:t>Our Typology or Standard Typology?</a:t>
            </a:r>
          </a:p>
        </p:txBody>
      </p:sp>
    </p:spTree>
    <p:extLst>
      <p:ext uri="{BB962C8B-B14F-4D97-AF65-F5344CB8AC3E}">
        <p14:creationId xmlns:p14="http://schemas.microsoft.com/office/powerpoint/2010/main" val="207811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51"/>
          <p:cNvSpPr/>
          <p:nvPr/>
        </p:nvSpPr>
        <p:spPr>
          <a:xfrm>
            <a:off x="1238863" y="4064862"/>
            <a:ext cx="6617109" cy="2291488"/>
          </a:xfrm>
          <a:prstGeom prst="roundRect">
            <a:avLst>
              <a:gd name="adj" fmla="val 30855"/>
            </a:avLst>
          </a:prstGeom>
          <a:solidFill>
            <a:schemeClr val="accent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4" name="Slide Number Placeholder 3"/>
          <p:cNvSpPr>
            <a:spLocks noGrp="1"/>
          </p:cNvSpPr>
          <p:nvPr>
            <p:ph type="sldNum" sz="quarter" idx="12"/>
          </p:nvPr>
        </p:nvSpPr>
        <p:spPr>
          <a:effectLst/>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16" name="Picture 1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8671"/>
            <a:ext cx="2769885" cy="477903"/>
          </a:xfrm>
          <a:prstGeom prst="rect">
            <a:avLst/>
          </a:prstGeom>
        </p:spPr>
      </p:pic>
      <p:grpSp>
        <p:nvGrpSpPr>
          <p:cNvPr id="18" name="Group 17"/>
          <p:cNvGrpSpPr/>
          <p:nvPr/>
        </p:nvGrpSpPr>
        <p:grpSpPr>
          <a:xfrm>
            <a:off x="3752132" y="3127120"/>
            <a:ext cx="1576181" cy="767232"/>
            <a:chOff x="7050088" y="2226784"/>
            <a:chExt cx="1576181" cy="767232"/>
          </a:xfrm>
        </p:grpSpPr>
        <p:grpSp>
          <p:nvGrpSpPr>
            <p:cNvPr id="20" name="Group 19"/>
            <p:cNvGrpSpPr>
              <a:grpSpLocks/>
            </p:cNvGrpSpPr>
            <p:nvPr/>
          </p:nvGrpSpPr>
          <p:grpSpPr bwMode="auto">
            <a:xfrm>
              <a:off x="7050088" y="2226784"/>
              <a:ext cx="1558925" cy="767232"/>
              <a:chOff x="712" y="2706"/>
              <a:chExt cx="982" cy="469"/>
            </a:xfrm>
          </p:grpSpPr>
          <p:sp>
            <p:nvSpPr>
              <p:cNvPr id="22" name="Text Box 7"/>
              <p:cNvSpPr txBox="1">
                <a:spLocks noChangeArrowheads="1"/>
              </p:cNvSpPr>
              <p:nvPr/>
            </p:nvSpPr>
            <p:spPr bwMode="auto">
              <a:xfrm>
                <a:off x="712" y="2708"/>
                <a:ext cx="716"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S →</a:t>
                </a:r>
                <a:r>
                  <a:rPr kumimoji="0" lang="en-US" sz="10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 </a:t>
                </a: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NP VP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VP → VP PP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altLang="zh-CN" sz="1400" b="0" i="0" u="none" strike="noStrike" kern="1200" cap="none" spc="0" normalizeH="0" baseline="0" noProof="0" dirty="0">
                    <a:ln>
                      <a:noFill/>
                    </a:ln>
                    <a:solidFill>
                      <a:prstClr val="white"/>
                    </a:solidFill>
                    <a:effectLst/>
                    <a:uLnTx/>
                    <a:uFillTx/>
                    <a:latin typeface="Times New Roman" charset="0"/>
                    <a:ea typeface="ＭＳ Ｐゴシック" charset="0"/>
                  </a:rPr>
                  <a:t>…</a:t>
                </a:r>
                <a:endPar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endParaRPr>
              </a:p>
            </p:txBody>
          </p:sp>
          <p:sp>
            <p:nvSpPr>
              <p:cNvPr id="23" name="Text Box 8"/>
              <p:cNvSpPr txBox="1">
                <a:spLocks noChangeArrowheads="1"/>
              </p:cNvSpPr>
              <p:nvPr/>
            </p:nvSpPr>
            <p:spPr bwMode="auto">
              <a:xfrm>
                <a:off x="1438" y="2706"/>
                <a:ext cx="256" cy="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0.2</a:t>
                </a:r>
              </a:p>
            </p:txBody>
          </p:sp>
        </p:grpSp>
        <p:sp>
          <p:nvSpPr>
            <p:cNvPr id="21" name="Rectangle 20"/>
            <p:cNvSpPr/>
            <p:nvPr/>
          </p:nvSpPr>
          <p:spPr>
            <a:xfrm>
              <a:off x="7050088" y="2226784"/>
              <a:ext cx="1576181" cy="7365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7" name="Group 6"/>
          <p:cNvGrpSpPr/>
          <p:nvPr/>
        </p:nvGrpSpPr>
        <p:grpSpPr>
          <a:xfrm>
            <a:off x="5385578" y="4769620"/>
            <a:ext cx="3364785" cy="585056"/>
            <a:chOff x="5385578" y="4769620"/>
            <a:chExt cx="3364785" cy="585056"/>
          </a:xfrm>
        </p:grpSpPr>
        <p:sp>
          <p:nvSpPr>
            <p:cNvPr id="31" name="Right Arrow 30"/>
            <p:cNvSpPr/>
            <p:nvPr/>
          </p:nvSpPr>
          <p:spPr>
            <a:xfrm>
              <a:off x="5385578" y="5001208"/>
              <a:ext cx="2744318" cy="167424"/>
            </a:xfrm>
            <a:prstGeom prst="rightArrow">
              <a:avLst/>
            </a:prstGeom>
            <a:solidFill>
              <a:srgbClr val="22F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8" name="Rectangle 37"/>
            <p:cNvSpPr/>
            <p:nvPr/>
          </p:nvSpPr>
          <p:spPr>
            <a:xfrm>
              <a:off x="8250106" y="4769620"/>
              <a:ext cx="500257" cy="585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y</a:t>
              </a:r>
            </a:p>
          </p:txBody>
        </p:sp>
      </p:grpSp>
      <p:sp>
        <p:nvSpPr>
          <p:cNvPr id="41" name="Right Arrow 40"/>
          <p:cNvSpPr/>
          <p:nvPr/>
        </p:nvSpPr>
        <p:spPr>
          <a:xfrm>
            <a:off x="1014104" y="5001208"/>
            <a:ext cx="2577772" cy="17522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33" name="Group 32"/>
          <p:cNvGrpSpPr/>
          <p:nvPr/>
        </p:nvGrpSpPr>
        <p:grpSpPr>
          <a:xfrm>
            <a:off x="3699254" y="3946854"/>
            <a:ext cx="1578946" cy="1558461"/>
            <a:chOff x="3699254" y="3946854"/>
            <a:chExt cx="1578946" cy="1558461"/>
          </a:xfrm>
        </p:grpSpPr>
        <p:sp>
          <p:nvSpPr>
            <p:cNvPr id="34" name="Right Arrow 33"/>
            <p:cNvSpPr/>
            <p:nvPr/>
          </p:nvSpPr>
          <p:spPr>
            <a:xfrm rot="5400000">
              <a:off x="4124761" y="4216680"/>
              <a:ext cx="746562" cy="20691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5" name="Rectangle 34"/>
            <p:cNvSpPr/>
            <p:nvPr/>
          </p:nvSpPr>
          <p:spPr>
            <a:xfrm>
              <a:off x="3699254" y="4746450"/>
              <a:ext cx="1578946" cy="7588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Parser</a:t>
              </a:r>
              <a:endParaRPr kumimoji="0" lang="en-US" sz="3200" b="0" i="0" u="none" strike="noStrike" kern="1200" cap="none" spc="0" normalizeH="0" baseline="-25000" noProof="0" dirty="0">
                <a:ln>
                  <a:noFill/>
                </a:ln>
                <a:solidFill>
                  <a:prstClr val="white"/>
                </a:solidFill>
                <a:effectLst/>
                <a:uLnTx/>
                <a:uFillTx/>
                <a:latin typeface="Candara"/>
                <a:ea typeface="+mn-ea"/>
                <a:cs typeface="+mn-cs"/>
              </a:endParaRPr>
            </a:p>
          </p:txBody>
        </p:sp>
      </p:grpSp>
      <p:sp>
        <p:nvSpPr>
          <p:cNvPr id="45" name="Rectangle 44"/>
          <p:cNvSpPr/>
          <p:nvPr/>
        </p:nvSpPr>
        <p:spPr>
          <a:xfrm>
            <a:off x="8129896" y="4192065"/>
            <a:ext cx="727443"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Tree</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nvGrpSpPr>
          <p:cNvPr id="32" name="Group 31"/>
          <p:cNvGrpSpPr/>
          <p:nvPr/>
        </p:nvGrpSpPr>
        <p:grpSpPr>
          <a:xfrm>
            <a:off x="376862" y="4769620"/>
            <a:ext cx="3215014" cy="585056"/>
            <a:chOff x="376862" y="4769620"/>
            <a:chExt cx="3215014" cy="585056"/>
          </a:xfrm>
        </p:grpSpPr>
        <p:sp>
          <p:nvSpPr>
            <p:cNvPr id="40" name="Rectangle 39"/>
            <p:cNvSpPr/>
            <p:nvPr/>
          </p:nvSpPr>
          <p:spPr>
            <a:xfrm>
              <a:off x="376862" y="4769620"/>
              <a:ext cx="500257" cy="585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x̃</a:t>
              </a:r>
            </a:p>
          </p:txBody>
        </p:sp>
        <p:sp>
          <p:nvSpPr>
            <p:cNvPr id="46" name="Right Arrow 45"/>
            <p:cNvSpPr/>
            <p:nvPr/>
          </p:nvSpPr>
          <p:spPr>
            <a:xfrm>
              <a:off x="1014104" y="5001208"/>
              <a:ext cx="2577772" cy="17522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48" name="TextBox 47"/>
          <p:cNvSpPr txBox="1"/>
          <p:nvPr/>
        </p:nvSpPr>
        <p:spPr>
          <a:xfrm>
            <a:off x="-326703" y="3932063"/>
            <a:ext cx="1929977" cy="83099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Calibri" charset="0"/>
                <a:ea typeface="ＭＳ Ｐゴシック" charset="0"/>
              </a:rPr>
              <a:t>POS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sequence</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mc:AlternateContent xmlns:mc="http://schemas.openxmlformats.org/markup-compatibility/2006" xmlns:a14="http://schemas.microsoft.com/office/drawing/2010/main">
        <mc:Choice Requires="a14">
          <p:sp>
            <p:nvSpPr>
              <p:cNvPr id="49" name="TextBox 48"/>
              <p:cNvSpPr txBox="1"/>
              <p:nvPr/>
            </p:nvSpPr>
            <p:spPr>
              <a:xfrm>
                <a:off x="3216487" y="3079259"/>
                <a:ext cx="1735692"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altLang="zh-CN" sz="4400" b="0" i="0" u="none" strike="noStrike" kern="1200" cap="none" spc="0" normalizeH="0" baseline="0" noProof="0" smtClean="0">
                          <a:ln>
                            <a:noFill/>
                          </a:ln>
                          <a:solidFill>
                            <a:prstClr val="white"/>
                          </a:solidFill>
                          <a:effectLst/>
                          <a:uLnTx/>
                          <a:uFillTx/>
                          <a:latin typeface="Cambria Math" charset="0"/>
                        </a:rPr>
                        <m:t>T</m:t>
                      </m:r>
                    </m:oMath>
                  </m:oMathPara>
                </a14:m>
                <a:endParaRPr kumimoji="0" lang="en-US" altLang="zh-CN" sz="44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3216487" y="3079259"/>
                <a:ext cx="1735692" cy="769441"/>
              </a:xfrm>
              <a:prstGeom prst="rect">
                <a:avLst/>
              </a:prstGeom>
              <a:blipFill rotWithShape="0">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3252" y="1272336"/>
            <a:ext cx="9144000" cy="1671821"/>
          </a:xfrm>
          <a:prstGeom prst="rect">
            <a:avLst/>
          </a:prstGeom>
        </p:spPr>
      </p:pic>
      <p:sp>
        <p:nvSpPr>
          <p:cNvPr id="27" name="TextBox 26"/>
          <p:cNvSpPr txBox="1"/>
          <p:nvPr/>
        </p:nvSpPr>
        <p:spPr>
          <a:xfrm>
            <a:off x="1328798" y="3250773"/>
            <a:ext cx="3319473"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WALS features</a:t>
            </a:r>
          </a:p>
        </p:txBody>
      </p:sp>
      <p:sp>
        <p:nvSpPr>
          <p:cNvPr id="36" name="Title 1">
            <a:extLst>
              <a:ext uri="{FF2B5EF4-FFF2-40B4-BE49-F238E27FC236}">
                <a16:creationId xmlns:a16="http://schemas.microsoft.com/office/drawing/2014/main" id="{90177A0D-DD85-4744-8C9D-EFFCC8FE5C2E}"/>
              </a:ext>
            </a:extLst>
          </p:cNvPr>
          <p:cNvSpPr>
            <a:spLocks noGrp="1"/>
          </p:cNvSpPr>
          <p:nvPr>
            <p:ph type="title"/>
          </p:nvPr>
        </p:nvSpPr>
        <p:spPr>
          <a:xfrm>
            <a:off x="457200" y="76200"/>
            <a:ext cx="8229600" cy="1143000"/>
          </a:xfrm>
        </p:spPr>
        <p:txBody>
          <a:bodyPr>
            <a:normAutofit fontScale="90000"/>
          </a:bodyPr>
          <a:lstStyle/>
          <a:p>
            <a:r>
              <a:rPr lang="en-US" dirty="0"/>
              <a:t>Our Typology or Standard Typology?</a:t>
            </a:r>
          </a:p>
        </p:txBody>
      </p:sp>
    </p:spTree>
    <p:extLst>
      <p:ext uri="{BB962C8B-B14F-4D97-AF65-F5344CB8AC3E}">
        <p14:creationId xmlns:p14="http://schemas.microsoft.com/office/powerpoint/2010/main" val="182960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1238863" y="1995948"/>
            <a:ext cx="6617109" cy="4360402"/>
          </a:xfrm>
          <a:prstGeom prst="roundRect">
            <a:avLst/>
          </a:prstGeom>
          <a:solidFill>
            <a:schemeClr val="accent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4" name="Slide Number Placeholder 3"/>
          <p:cNvSpPr>
            <a:spLocks noGrp="1"/>
          </p:cNvSpPr>
          <p:nvPr>
            <p:ph type="sldNum" sz="quarter" idx="12"/>
          </p:nvPr>
        </p:nvSpPr>
        <p:spPr>
          <a:effectLst/>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16" name="Picture 1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8671"/>
            <a:ext cx="2769885" cy="477903"/>
          </a:xfrm>
          <a:prstGeom prst="rect">
            <a:avLst/>
          </a:prstGeom>
        </p:spPr>
      </p:pic>
      <p:grpSp>
        <p:nvGrpSpPr>
          <p:cNvPr id="18" name="Group 17"/>
          <p:cNvGrpSpPr/>
          <p:nvPr/>
        </p:nvGrpSpPr>
        <p:grpSpPr>
          <a:xfrm>
            <a:off x="3752132" y="3127120"/>
            <a:ext cx="1576181" cy="767232"/>
            <a:chOff x="7050088" y="2226784"/>
            <a:chExt cx="1576181" cy="767232"/>
          </a:xfrm>
        </p:grpSpPr>
        <p:grpSp>
          <p:nvGrpSpPr>
            <p:cNvPr id="20" name="Group 19"/>
            <p:cNvGrpSpPr>
              <a:grpSpLocks/>
            </p:cNvGrpSpPr>
            <p:nvPr/>
          </p:nvGrpSpPr>
          <p:grpSpPr bwMode="auto">
            <a:xfrm>
              <a:off x="7050088" y="2226784"/>
              <a:ext cx="1558925" cy="767232"/>
              <a:chOff x="712" y="2706"/>
              <a:chExt cx="982" cy="469"/>
            </a:xfrm>
          </p:grpSpPr>
          <p:sp>
            <p:nvSpPr>
              <p:cNvPr id="22" name="Text Box 7"/>
              <p:cNvSpPr txBox="1">
                <a:spLocks noChangeArrowheads="1"/>
              </p:cNvSpPr>
              <p:nvPr/>
            </p:nvSpPr>
            <p:spPr bwMode="auto">
              <a:xfrm>
                <a:off x="712" y="2708"/>
                <a:ext cx="716"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S →</a:t>
                </a:r>
                <a:r>
                  <a:rPr kumimoji="0" lang="en-US" sz="10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 </a:t>
                </a: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NP VP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VP → VP PP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altLang="zh-CN" sz="1400" b="0" i="0" u="none" strike="noStrike" kern="1200" cap="none" spc="0" normalizeH="0" baseline="0" noProof="0" dirty="0">
                    <a:ln>
                      <a:noFill/>
                    </a:ln>
                    <a:solidFill>
                      <a:prstClr val="white"/>
                    </a:solidFill>
                    <a:effectLst/>
                    <a:uLnTx/>
                    <a:uFillTx/>
                    <a:latin typeface="Times New Roman" charset="0"/>
                    <a:ea typeface="ＭＳ Ｐゴシック" charset="0"/>
                  </a:rPr>
                  <a:t>…</a:t>
                </a:r>
                <a:endPar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endParaRPr>
              </a:p>
            </p:txBody>
          </p:sp>
          <p:sp>
            <p:nvSpPr>
              <p:cNvPr id="23" name="Text Box 8"/>
              <p:cNvSpPr txBox="1">
                <a:spLocks noChangeArrowheads="1"/>
              </p:cNvSpPr>
              <p:nvPr/>
            </p:nvSpPr>
            <p:spPr bwMode="auto">
              <a:xfrm>
                <a:off x="1438" y="2706"/>
                <a:ext cx="256" cy="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0.2</a:t>
                </a:r>
              </a:p>
            </p:txBody>
          </p:sp>
        </p:grpSp>
        <p:sp>
          <p:nvSpPr>
            <p:cNvPr id="21" name="Rectangle 20"/>
            <p:cNvSpPr/>
            <p:nvPr/>
          </p:nvSpPr>
          <p:spPr>
            <a:xfrm>
              <a:off x="7050088" y="2226784"/>
              <a:ext cx="1576181" cy="7365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39" name="Right Arrow 38"/>
          <p:cNvSpPr/>
          <p:nvPr/>
        </p:nvSpPr>
        <p:spPr>
          <a:xfrm rot="5400000">
            <a:off x="3915050" y="2316151"/>
            <a:ext cx="1161068" cy="21182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mc:AlternateContent xmlns:mc="http://schemas.openxmlformats.org/markup-compatibility/2006" xmlns:a14="http://schemas.microsoft.com/office/drawing/2010/main">
        <mc:Choice Requires="a14">
          <p:sp>
            <p:nvSpPr>
              <p:cNvPr id="28" name="TextBox 27"/>
              <p:cNvSpPr txBox="1"/>
              <p:nvPr/>
            </p:nvSpPr>
            <p:spPr>
              <a:xfrm>
                <a:off x="3704167" y="3079259"/>
                <a:ext cx="1735692"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4400" b="0" i="1" u="none" strike="noStrike" kern="1200" cap="none" spc="0" normalizeH="0" baseline="0" noProof="0" smtClean="0">
                              <a:ln>
                                <a:noFill/>
                              </a:ln>
                              <a:solidFill>
                                <a:prstClr val="white"/>
                              </a:solidFill>
                              <a:effectLst/>
                              <a:uLnTx/>
                              <a:uFillTx/>
                              <a:latin typeface="Cambria Math" panose="02040503050406030204" pitchFamily="18" charset="0"/>
                            </a:rPr>
                          </m:ctrlPr>
                        </m:sSubPr>
                        <m:e>
                          <m:r>
                            <m:rPr>
                              <m:sty m:val="p"/>
                            </m:rPr>
                            <a:rPr kumimoji="0" lang="en-US" altLang="zh-CN" sz="4400" b="0" i="0" u="none" strike="noStrike" kern="1200" cap="none" spc="0" normalizeH="0" baseline="0" noProof="0" smtClean="0">
                              <a:ln>
                                <a:noFill/>
                              </a:ln>
                              <a:solidFill>
                                <a:prstClr val="white"/>
                              </a:solidFill>
                              <a:effectLst/>
                              <a:uLnTx/>
                              <a:uFillTx/>
                              <a:latin typeface="Cambria Math" charset="0"/>
                            </a:rPr>
                            <m:t>T</m:t>
                          </m:r>
                        </m:e>
                        <m:sub>
                          <m:r>
                            <m:rPr>
                              <m:sty m:val="p"/>
                            </m:rPr>
                            <a:rPr kumimoji="0" lang="en-US" altLang="zh-CN" sz="4400" b="0" i="0" u="none" strike="noStrike" kern="1200" cap="none" spc="0" normalizeH="0" baseline="0" noProof="0" smtClean="0">
                              <a:ln>
                                <a:noFill/>
                              </a:ln>
                              <a:solidFill>
                                <a:prstClr val="white"/>
                              </a:solidFill>
                              <a:effectLst/>
                              <a:uLnTx/>
                              <a:uFillTx/>
                              <a:latin typeface="Cambria Math" charset="0"/>
                              <a:ea typeface="Cambria Math" charset="0"/>
                              <a:cs typeface="Cambria Math" charset="0"/>
                            </a:rPr>
                            <m:t>θ</m:t>
                          </m:r>
                        </m:sub>
                      </m:sSub>
                      <m:r>
                        <a:rPr kumimoji="0" lang="en-US" altLang="zh-CN" sz="4400" b="0" i="1" u="none" strike="noStrike" kern="1200" cap="none" spc="0" normalizeH="0" baseline="0" noProof="0" smtClean="0">
                          <a:ln>
                            <a:noFill/>
                          </a:ln>
                          <a:solidFill>
                            <a:prstClr val="white"/>
                          </a:solidFill>
                          <a:effectLst/>
                          <a:uLnTx/>
                          <a:uFillTx/>
                          <a:latin typeface="Cambria Math" charset="0"/>
                        </a:rPr>
                        <m:t>(</m:t>
                      </m:r>
                      <m:r>
                        <m:rPr>
                          <m:nor/>
                        </m:rPr>
                        <a:rPr kumimoji="0" lang="en-US" sz="4400" b="0" i="0" u="none" strike="noStrike" kern="1200" cap="none" spc="0" normalizeH="0" baseline="0" noProof="0" dirty="0">
                          <a:ln>
                            <a:noFill/>
                          </a:ln>
                          <a:solidFill>
                            <a:prstClr val="white"/>
                          </a:solidFill>
                          <a:effectLst/>
                          <a:uLnTx/>
                          <a:uFillTx/>
                          <a:latin typeface="Calibri" charset="0"/>
                          <a:ea typeface="ＭＳ Ｐゴシック" charset="0"/>
                        </a:rPr>
                        <m:t>ũ</m:t>
                      </m:r>
                      <m:r>
                        <a:rPr kumimoji="0" lang="en-US" altLang="zh-CN" sz="4400" b="0" i="1" u="none" strike="noStrike" kern="1200" cap="none" spc="0" normalizeH="0" baseline="0" noProof="0" smtClean="0">
                          <a:ln>
                            <a:noFill/>
                          </a:ln>
                          <a:solidFill>
                            <a:prstClr val="white"/>
                          </a:solidFill>
                          <a:effectLst/>
                          <a:uLnTx/>
                          <a:uFillTx/>
                          <a:latin typeface="Cambria Math" charset="0"/>
                        </a:rPr>
                        <m:t>)</m:t>
                      </m:r>
                    </m:oMath>
                  </m:oMathPara>
                </a14:m>
                <a:endParaRPr kumimoji="0" lang="en-US" altLang="zh-CN" sz="44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704167" y="3079259"/>
                <a:ext cx="1735692" cy="769441"/>
              </a:xfrm>
              <a:prstGeom prst="rect">
                <a:avLst/>
              </a:prstGeom>
              <a:blipFill rotWithShape="0">
                <a:blip r:embed="rId4"/>
                <a:stretch>
                  <a:fillRect/>
                </a:stretch>
              </a:blipFill>
            </p:spPr>
            <p:txBody>
              <a:bodyPr/>
              <a:lstStyle/>
              <a:p>
                <a:r>
                  <a:rPr lang="en-US">
                    <a:noFill/>
                  </a:rPr>
                  <a:t> </a:t>
                </a:r>
              </a:p>
            </p:txBody>
          </p:sp>
        </mc:Fallback>
      </mc:AlternateContent>
      <p:grpSp>
        <p:nvGrpSpPr>
          <p:cNvPr id="33" name="Group 32"/>
          <p:cNvGrpSpPr/>
          <p:nvPr/>
        </p:nvGrpSpPr>
        <p:grpSpPr>
          <a:xfrm>
            <a:off x="3699254" y="3946854"/>
            <a:ext cx="1578946" cy="1558461"/>
            <a:chOff x="3699254" y="3946854"/>
            <a:chExt cx="1578946" cy="1558461"/>
          </a:xfrm>
        </p:grpSpPr>
        <p:sp>
          <p:nvSpPr>
            <p:cNvPr id="34" name="Right Arrow 33"/>
            <p:cNvSpPr/>
            <p:nvPr/>
          </p:nvSpPr>
          <p:spPr>
            <a:xfrm rot="5400000">
              <a:off x="4124761" y="4216680"/>
              <a:ext cx="746562" cy="20691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5" name="Rectangle 34"/>
            <p:cNvSpPr/>
            <p:nvPr/>
          </p:nvSpPr>
          <p:spPr>
            <a:xfrm>
              <a:off x="3699254" y="4746450"/>
              <a:ext cx="1578946" cy="7588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Parser</a:t>
              </a:r>
              <a:endParaRPr kumimoji="0" lang="en-US" sz="3200" b="0" i="0" u="none" strike="noStrike" kern="1200" cap="none" spc="0" normalizeH="0" baseline="-25000" noProof="0" dirty="0">
                <a:ln>
                  <a:noFill/>
                </a:ln>
                <a:solidFill>
                  <a:prstClr val="white"/>
                </a:solidFill>
                <a:effectLst/>
                <a:uLnTx/>
                <a:uFillTx/>
                <a:latin typeface="Candara"/>
                <a:ea typeface="+mn-ea"/>
                <a:cs typeface="+mn-cs"/>
              </a:endParaRPr>
            </a:p>
          </p:txBody>
        </p:sp>
      </p:grpSp>
      <p:sp>
        <p:nvSpPr>
          <p:cNvPr id="37" name="TextBox 36"/>
          <p:cNvSpPr txBox="1"/>
          <p:nvPr/>
        </p:nvSpPr>
        <p:spPr>
          <a:xfrm>
            <a:off x="1328798" y="3250773"/>
            <a:ext cx="3319473"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Language features</a:t>
            </a:r>
          </a:p>
        </p:txBody>
      </p:sp>
      <p:sp>
        <p:nvSpPr>
          <p:cNvPr id="42" name="Rectangle 41"/>
          <p:cNvSpPr/>
          <p:nvPr/>
        </p:nvSpPr>
        <p:spPr>
          <a:xfrm>
            <a:off x="4648271" y="2216761"/>
            <a:ext cx="224773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Learned mapper</a:t>
            </a:r>
          </a:p>
        </p:txBody>
      </p:sp>
      <p:sp>
        <p:nvSpPr>
          <p:cNvPr id="30" name="Document 29"/>
          <p:cNvSpPr/>
          <p:nvPr/>
        </p:nvSpPr>
        <p:spPr>
          <a:xfrm>
            <a:off x="4270178" y="1170981"/>
            <a:ext cx="444390" cy="584775"/>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ndara"/>
                <a:ea typeface="+mn-ea"/>
                <a:cs typeface="+mn-cs"/>
              </a:rPr>
              <a:t>ũ</a:t>
            </a: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p:txBody>
      </p:sp>
      <p:sp>
        <p:nvSpPr>
          <p:cNvPr id="47" name="TextBox 46"/>
          <p:cNvSpPr txBox="1"/>
          <p:nvPr/>
        </p:nvSpPr>
        <p:spPr>
          <a:xfrm>
            <a:off x="731520" y="1151502"/>
            <a:ext cx="3422316"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Calibri" charset="0"/>
                <a:ea typeface="ＭＳ Ｐゴシック" charset="0"/>
              </a:rPr>
              <a:t>Corpus of POS-tags</a:t>
            </a:r>
            <a:endParaRPr kumimoji="0" lang="en-US" sz="32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nvGrpSpPr>
          <p:cNvPr id="51" name="Group 50"/>
          <p:cNvGrpSpPr/>
          <p:nvPr/>
        </p:nvGrpSpPr>
        <p:grpSpPr>
          <a:xfrm>
            <a:off x="-326703" y="3932063"/>
            <a:ext cx="9184042" cy="1422613"/>
            <a:chOff x="-326703" y="3932063"/>
            <a:chExt cx="9184042" cy="1422613"/>
          </a:xfrm>
        </p:grpSpPr>
        <p:grpSp>
          <p:nvGrpSpPr>
            <p:cNvPr id="52" name="Group 51"/>
            <p:cNvGrpSpPr/>
            <p:nvPr/>
          </p:nvGrpSpPr>
          <p:grpSpPr>
            <a:xfrm>
              <a:off x="5385578" y="4769620"/>
              <a:ext cx="3364785" cy="585056"/>
              <a:chOff x="5385578" y="4769620"/>
              <a:chExt cx="3364785" cy="585056"/>
            </a:xfrm>
          </p:grpSpPr>
          <p:sp>
            <p:nvSpPr>
              <p:cNvPr id="58" name="Right Arrow 57"/>
              <p:cNvSpPr/>
              <p:nvPr/>
            </p:nvSpPr>
            <p:spPr>
              <a:xfrm>
                <a:off x="5385578" y="5001208"/>
                <a:ext cx="2744318" cy="167424"/>
              </a:xfrm>
              <a:prstGeom prst="rightArrow">
                <a:avLst/>
              </a:prstGeom>
              <a:solidFill>
                <a:srgbClr val="22F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59" name="Rectangle 58"/>
              <p:cNvSpPr/>
              <p:nvPr/>
            </p:nvSpPr>
            <p:spPr>
              <a:xfrm>
                <a:off x="8250106" y="4769620"/>
                <a:ext cx="500257" cy="585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y</a:t>
                </a:r>
              </a:p>
            </p:txBody>
          </p:sp>
        </p:grpSp>
        <p:sp>
          <p:nvSpPr>
            <p:cNvPr id="53" name="Rectangle 52"/>
            <p:cNvSpPr/>
            <p:nvPr/>
          </p:nvSpPr>
          <p:spPr>
            <a:xfrm>
              <a:off x="8129896" y="4192065"/>
              <a:ext cx="727443"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Tree</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nvGrpSpPr>
            <p:cNvPr id="54" name="Group 53"/>
            <p:cNvGrpSpPr/>
            <p:nvPr/>
          </p:nvGrpSpPr>
          <p:grpSpPr>
            <a:xfrm>
              <a:off x="376862" y="4769620"/>
              <a:ext cx="3215014" cy="585056"/>
              <a:chOff x="376862" y="4769620"/>
              <a:chExt cx="3215014" cy="585056"/>
            </a:xfrm>
          </p:grpSpPr>
          <p:sp>
            <p:nvSpPr>
              <p:cNvPr id="56" name="Rectangle 55"/>
              <p:cNvSpPr/>
              <p:nvPr/>
            </p:nvSpPr>
            <p:spPr>
              <a:xfrm>
                <a:off x="376862" y="4769620"/>
                <a:ext cx="500257" cy="585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x̃</a:t>
                </a:r>
              </a:p>
            </p:txBody>
          </p:sp>
          <p:sp>
            <p:nvSpPr>
              <p:cNvPr id="57" name="Right Arrow 56"/>
              <p:cNvSpPr/>
              <p:nvPr/>
            </p:nvSpPr>
            <p:spPr>
              <a:xfrm>
                <a:off x="1014104" y="5001208"/>
                <a:ext cx="2577772" cy="17522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55" name="TextBox 54"/>
            <p:cNvSpPr txBox="1"/>
            <p:nvPr/>
          </p:nvSpPr>
          <p:spPr>
            <a:xfrm>
              <a:off x="-326703" y="3932063"/>
              <a:ext cx="1929977" cy="83099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POS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sequence</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grpSp>
        <p:nvGrpSpPr>
          <p:cNvPr id="40" name="Group 39"/>
          <p:cNvGrpSpPr/>
          <p:nvPr/>
        </p:nvGrpSpPr>
        <p:grpSpPr>
          <a:xfrm>
            <a:off x="5794005" y="1202034"/>
            <a:ext cx="3018640" cy="777116"/>
            <a:chOff x="5794005" y="1202034"/>
            <a:chExt cx="3018640" cy="777116"/>
          </a:xfrm>
        </p:grpSpPr>
        <p:sp>
          <p:nvSpPr>
            <p:cNvPr id="41" name="TextBox 40"/>
            <p:cNvSpPr txBox="1"/>
            <p:nvPr/>
          </p:nvSpPr>
          <p:spPr>
            <a:xfrm>
              <a:off x="5794005" y="1202034"/>
              <a:ext cx="3018640" cy="400110"/>
            </a:xfrm>
            <a:prstGeom prst="rect">
              <a:avLst/>
            </a:prstGeom>
            <a:solidFill>
              <a:schemeClr val="lt1">
                <a:alpha val="37000"/>
              </a:schemeClr>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mn-ea"/>
                  <a:cs typeface="Candara"/>
                </a:rPr>
                <a:t>Galactic Dependencies</a:t>
              </a:r>
              <a:endParaRPr kumimoji="0" lang="en-US" sz="2000" b="0" i="0" u="none" strike="noStrike" kern="1200" cap="none" spc="0" normalizeH="0" baseline="0" noProof="0" dirty="0">
                <a:ln>
                  <a:noFill/>
                </a:ln>
                <a:solidFill>
                  <a:prstClr val="white"/>
                </a:solidFill>
                <a:effectLst/>
                <a:uLnTx/>
                <a:uFillTx/>
                <a:latin typeface="Candara"/>
                <a:ea typeface="+mn-ea"/>
                <a:cs typeface="+mn-cs"/>
              </a:endParaRPr>
            </a:p>
          </p:txBody>
        </p:sp>
        <p:sp>
          <p:nvSpPr>
            <p:cNvPr id="45" name="Right Arrow 44"/>
            <p:cNvSpPr/>
            <p:nvPr/>
          </p:nvSpPr>
          <p:spPr>
            <a:xfrm rot="6845428">
              <a:off x="6995299" y="1753245"/>
              <a:ext cx="304522" cy="14728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46" name="Group 45"/>
          <p:cNvGrpSpPr/>
          <p:nvPr/>
        </p:nvGrpSpPr>
        <p:grpSpPr>
          <a:xfrm>
            <a:off x="3737813" y="3108799"/>
            <a:ext cx="1940068" cy="1545774"/>
            <a:chOff x="4303823" y="3943839"/>
            <a:chExt cx="1940068" cy="1545774"/>
          </a:xfrm>
        </p:grpSpPr>
        <p:pic>
          <p:nvPicPr>
            <p:cNvPr id="48" name="Picture 47"/>
            <p:cNvPicPr>
              <a:picLocks noChangeAspect="1"/>
            </p:cNvPicPr>
            <p:nvPr/>
          </p:nvPicPr>
          <p:blipFill>
            <a:blip r:embed="rId5"/>
            <a:stretch>
              <a:fillRect/>
            </a:stretch>
          </p:blipFill>
          <p:spPr>
            <a:xfrm>
              <a:off x="4303823" y="3958939"/>
              <a:ext cx="1940068" cy="1064517"/>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3551" y="3943839"/>
              <a:ext cx="1499197" cy="1545774"/>
            </a:xfrm>
            <a:prstGeom prst="rect">
              <a:avLst/>
            </a:prstGeom>
          </p:spPr>
        </p:pic>
      </p:grpSp>
      <p:sp>
        <p:nvSpPr>
          <p:cNvPr id="38" name="Title 1">
            <a:extLst>
              <a:ext uri="{FF2B5EF4-FFF2-40B4-BE49-F238E27FC236}">
                <a16:creationId xmlns:a16="http://schemas.microsoft.com/office/drawing/2014/main" id="{98C84BA5-A36A-455F-910D-EF1C7E61841F}"/>
              </a:ext>
            </a:extLst>
          </p:cNvPr>
          <p:cNvSpPr>
            <a:spLocks noGrp="1"/>
          </p:cNvSpPr>
          <p:nvPr>
            <p:ph type="title"/>
          </p:nvPr>
        </p:nvSpPr>
        <p:spPr>
          <a:xfrm>
            <a:off x="457200" y="76200"/>
            <a:ext cx="8229600" cy="1143000"/>
          </a:xfrm>
        </p:spPr>
        <p:txBody>
          <a:bodyPr>
            <a:normAutofit/>
          </a:bodyPr>
          <a:lstStyle/>
          <a:p>
            <a:r>
              <a:rPr lang="en-US" dirty="0"/>
              <a:t>Replacing the Typology Vector</a:t>
            </a:r>
          </a:p>
        </p:txBody>
      </p:sp>
    </p:spTree>
    <p:extLst>
      <p:ext uri="{BB962C8B-B14F-4D97-AF65-F5344CB8AC3E}">
        <p14:creationId xmlns:p14="http://schemas.microsoft.com/office/powerpoint/2010/main" val="106428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grpSp>
        <p:nvGrpSpPr>
          <p:cNvPr id="215" name="Group 214"/>
          <p:cNvGrpSpPr/>
          <p:nvPr/>
        </p:nvGrpSpPr>
        <p:grpSpPr>
          <a:xfrm>
            <a:off x="246522" y="1379062"/>
            <a:ext cx="3018640" cy="1465802"/>
            <a:chOff x="-467283" y="3170155"/>
            <a:chExt cx="3018640" cy="1465802"/>
          </a:xfrm>
        </p:grpSpPr>
        <p:sp>
          <p:nvSpPr>
            <p:cNvPr id="102" name="Document 101"/>
            <p:cNvSpPr/>
            <p:nvPr/>
          </p:nvSpPr>
          <p:spPr>
            <a:xfrm>
              <a:off x="187569" y="3742473"/>
              <a:ext cx="1506308" cy="893484"/>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PRON </a:t>
              </a:r>
              <a:r>
                <a:rPr kumimoji="0" lang="en-US" sz="1200" b="0" i="0" u="none" strike="noStrike" kern="1200" cap="none" spc="0" normalizeH="0" baseline="0" noProof="0" dirty="0">
                  <a:ln>
                    <a:noFill/>
                  </a:ln>
                  <a:solidFill>
                    <a:prstClr val="white"/>
                  </a:solidFill>
                  <a:effectLst/>
                  <a:uLnTx/>
                  <a:uFillTx/>
                  <a:latin typeface="Candara"/>
                  <a:ea typeface="+mn-ea"/>
                  <a:cs typeface="+mn-cs"/>
                </a:rPr>
                <a:t>AUX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VERB PROPN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sp>
          <p:nvSpPr>
            <p:cNvPr id="103" name="TextBox 102"/>
            <p:cNvSpPr txBox="1"/>
            <p:nvPr/>
          </p:nvSpPr>
          <p:spPr>
            <a:xfrm>
              <a:off x="-467283" y="3170155"/>
              <a:ext cx="3018640"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Calibri" charset="0"/>
                  <a:ea typeface="ＭＳ Ｐゴシック" charset="0"/>
                </a:rPr>
                <a:t>Corpus of tags (</a:t>
              </a:r>
              <a:r>
                <a:rPr kumimoji="0" lang="en-US" sz="2800" b="0" i="0" u="none" strike="noStrike" kern="1200" cap="none" spc="0" normalizeH="0" baseline="0" noProof="0" dirty="0" err="1">
                  <a:ln>
                    <a:noFill/>
                  </a:ln>
                  <a:solidFill>
                    <a:prstClr val="white"/>
                  </a:solidFill>
                  <a:effectLst/>
                  <a:uLnTx/>
                  <a:uFillTx/>
                  <a:latin typeface="Calibri" charset="0"/>
                  <a:ea typeface="ＭＳ Ｐゴシック" charset="0"/>
                </a:rPr>
                <a:t>ũ</a:t>
              </a:r>
              <a:r>
                <a:rPr kumimoji="0" lang="en-US" altLang="zh-CN" sz="2800" b="0" i="0" u="none" strike="noStrike" kern="1200" cap="none" spc="0" normalizeH="0" baseline="0" noProof="0" dirty="0">
                  <a:ln>
                    <a:noFill/>
                  </a:ln>
                  <a:solidFill>
                    <a:prstClr val="white"/>
                  </a:solidFill>
                  <a:effectLst/>
                  <a:uLnTx/>
                  <a:uFillTx/>
                  <a:latin typeface="Calibri" charset="0"/>
                  <a:ea typeface="ＭＳ Ｐゴシック" charset="0"/>
                </a:rPr>
                <a:t>)</a:t>
              </a:r>
              <a:endParaRPr kumimoji="0" lang="en-US" sz="28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grpSp>
        <p:nvGrpSpPr>
          <p:cNvPr id="228" name="Group 227"/>
          <p:cNvGrpSpPr/>
          <p:nvPr/>
        </p:nvGrpSpPr>
        <p:grpSpPr>
          <a:xfrm flipV="1">
            <a:off x="1171133" y="2412194"/>
            <a:ext cx="5130691" cy="3741273"/>
            <a:chOff x="975249" y="2035357"/>
            <a:chExt cx="5130691" cy="3790627"/>
          </a:xfrm>
        </p:grpSpPr>
        <p:cxnSp>
          <p:nvCxnSpPr>
            <p:cNvPr id="140" name="Straight Arrow Connector 139"/>
            <p:cNvCxnSpPr>
              <a:stCxn id="164" idx="0"/>
              <a:endCxn id="172" idx="4"/>
            </p:cNvCxnSpPr>
            <p:nvPr/>
          </p:nvCxnSpPr>
          <p:spPr>
            <a:xfrm rot="16200000">
              <a:off x="2912533" y="5366655"/>
              <a:ext cx="775912" cy="142744"/>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a:stCxn id="164" idx="0"/>
              <a:endCxn id="173" idx="4"/>
            </p:cNvCxnSpPr>
            <p:nvPr/>
          </p:nvCxnSpPr>
          <p:spPr>
            <a:xfrm rot="16200000">
              <a:off x="3186487" y="5092701"/>
              <a:ext cx="775912" cy="690653"/>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a:stCxn id="164" idx="0"/>
            </p:cNvCxnSpPr>
            <p:nvPr/>
          </p:nvCxnSpPr>
          <p:spPr>
            <a:xfrm rot="16200000">
              <a:off x="3456023" y="4823165"/>
              <a:ext cx="775912" cy="1229724"/>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164" idx="0"/>
              <a:endCxn id="176" idx="4"/>
            </p:cNvCxnSpPr>
            <p:nvPr/>
          </p:nvCxnSpPr>
          <p:spPr>
            <a:xfrm rot="16200000">
              <a:off x="3714816" y="4564372"/>
              <a:ext cx="775912" cy="1747310"/>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a:stCxn id="164" idx="0"/>
              <a:endCxn id="177" idx="4"/>
            </p:cNvCxnSpPr>
            <p:nvPr/>
          </p:nvCxnSpPr>
          <p:spPr>
            <a:xfrm rot="16200000">
              <a:off x="3964611" y="4314577"/>
              <a:ext cx="775912" cy="2246901"/>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a:stCxn id="165" idx="0"/>
              <a:endCxn id="172" idx="4"/>
            </p:cNvCxnSpPr>
            <p:nvPr/>
          </p:nvCxnSpPr>
          <p:spPr>
            <a:xfrm rot="16200000" flipV="1">
              <a:off x="3173508" y="5248424"/>
              <a:ext cx="775912" cy="379206"/>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stCxn id="165" idx="0"/>
              <a:endCxn id="173" idx="4"/>
            </p:cNvCxnSpPr>
            <p:nvPr/>
          </p:nvCxnSpPr>
          <p:spPr>
            <a:xfrm rot="16200000">
              <a:off x="3447463" y="5353676"/>
              <a:ext cx="775912" cy="168702"/>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a:stCxn id="165" idx="0"/>
            </p:cNvCxnSpPr>
            <p:nvPr/>
          </p:nvCxnSpPr>
          <p:spPr>
            <a:xfrm rot="16200000">
              <a:off x="3716998" y="5084141"/>
              <a:ext cx="775912" cy="707773"/>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a:stCxn id="165" idx="0"/>
              <a:endCxn id="176" idx="4"/>
            </p:cNvCxnSpPr>
            <p:nvPr/>
          </p:nvCxnSpPr>
          <p:spPr>
            <a:xfrm rot="16200000">
              <a:off x="3975791" y="4825348"/>
              <a:ext cx="775912" cy="1225359"/>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stCxn id="165" idx="0"/>
              <a:endCxn id="177" idx="4"/>
            </p:cNvCxnSpPr>
            <p:nvPr/>
          </p:nvCxnSpPr>
          <p:spPr>
            <a:xfrm rot="16200000">
              <a:off x="4225586" y="4575553"/>
              <a:ext cx="775912" cy="1724950"/>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a:stCxn id="169" idx="0"/>
              <a:endCxn id="172" idx="4"/>
            </p:cNvCxnSpPr>
            <p:nvPr/>
          </p:nvCxnSpPr>
          <p:spPr>
            <a:xfrm rot="16200000" flipV="1">
              <a:off x="3832755" y="4589177"/>
              <a:ext cx="775912" cy="1697702"/>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stCxn id="169" idx="0"/>
              <a:endCxn id="173" idx="4"/>
            </p:cNvCxnSpPr>
            <p:nvPr/>
          </p:nvCxnSpPr>
          <p:spPr>
            <a:xfrm rot="16200000" flipV="1">
              <a:off x="4106709" y="4863131"/>
              <a:ext cx="775912" cy="1149792"/>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a:stCxn id="169" idx="0"/>
            </p:cNvCxnSpPr>
            <p:nvPr/>
          </p:nvCxnSpPr>
          <p:spPr>
            <a:xfrm rot="16200000" flipV="1">
              <a:off x="4376245" y="5132667"/>
              <a:ext cx="775912" cy="610722"/>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stCxn id="169" idx="0"/>
              <a:endCxn id="176" idx="4"/>
            </p:cNvCxnSpPr>
            <p:nvPr/>
          </p:nvCxnSpPr>
          <p:spPr>
            <a:xfrm rot="16200000" flipV="1">
              <a:off x="4635037" y="5391460"/>
              <a:ext cx="775912" cy="93134"/>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a:stCxn id="169" idx="0"/>
              <a:endCxn id="177" idx="4"/>
            </p:cNvCxnSpPr>
            <p:nvPr/>
          </p:nvCxnSpPr>
          <p:spPr>
            <a:xfrm rot="16200000">
              <a:off x="4884833" y="5234800"/>
              <a:ext cx="775912" cy="406454"/>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a:stCxn id="168" idx="0"/>
              <a:endCxn id="172" idx="4"/>
            </p:cNvCxnSpPr>
            <p:nvPr/>
          </p:nvCxnSpPr>
          <p:spPr>
            <a:xfrm rot="16200000" flipV="1">
              <a:off x="4113197" y="4308735"/>
              <a:ext cx="775912" cy="2258585"/>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a:stCxn id="168" idx="0"/>
              <a:endCxn id="173" idx="4"/>
            </p:cNvCxnSpPr>
            <p:nvPr/>
          </p:nvCxnSpPr>
          <p:spPr>
            <a:xfrm rot="16200000" flipV="1">
              <a:off x="4387151" y="4582690"/>
              <a:ext cx="775912" cy="1710676"/>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a:stCxn id="168" idx="0"/>
            </p:cNvCxnSpPr>
            <p:nvPr/>
          </p:nvCxnSpPr>
          <p:spPr>
            <a:xfrm rot="16200000" flipV="1">
              <a:off x="4656687" y="4852225"/>
              <a:ext cx="775912" cy="1171605"/>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a:stCxn id="168" idx="0"/>
              <a:endCxn id="176" idx="4"/>
            </p:cNvCxnSpPr>
            <p:nvPr/>
          </p:nvCxnSpPr>
          <p:spPr>
            <a:xfrm rot="16200000" flipV="1">
              <a:off x="4915479" y="5111018"/>
              <a:ext cx="775912" cy="654018"/>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a:stCxn id="168" idx="0"/>
              <a:endCxn id="177" idx="4"/>
            </p:cNvCxnSpPr>
            <p:nvPr/>
          </p:nvCxnSpPr>
          <p:spPr>
            <a:xfrm rot="16200000" flipV="1">
              <a:off x="5165276" y="5360814"/>
              <a:ext cx="775912" cy="154427"/>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160" name="Group 159"/>
            <p:cNvGrpSpPr/>
            <p:nvPr/>
          </p:nvGrpSpPr>
          <p:grpSpPr>
            <a:xfrm>
              <a:off x="3229113" y="4769928"/>
              <a:ext cx="2389653" cy="280144"/>
              <a:chOff x="2902949" y="3996556"/>
              <a:chExt cx="4176252" cy="464950"/>
            </a:xfrm>
            <a:solidFill>
              <a:schemeClr val="tx1"/>
            </a:solidFill>
            <a:effectLst/>
          </p:grpSpPr>
          <p:sp>
            <p:nvSpPr>
              <p:cNvPr id="209" name="Oval 208"/>
              <p:cNvSpPr/>
              <p:nvPr/>
            </p:nvSpPr>
            <p:spPr>
              <a:xfrm>
                <a:off x="2902949"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10" name="Oval 209"/>
              <p:cNvSpPr/>
              <p:nvPr/>
            </p:nvSpPr>
            <p:spPr>
              <a:xfrm>
                <a:off x="3860497"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11" name="Oval 210"/>
              <p:cNvSpPr/>
              <p:nvPr/>
            </p:nvSpPr>
            <p:spPr>
              <a:xfrm>
                <a:off x="5707154"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12" name="Oval 211"/>
              <p:cNvSpPr/>
              <p:nvPr/>
            </p:nvSpPr>
            <p:spPr>
              <a:xfrm>
                <a:off x="6580257"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13" name="Oval 212"/>
              <p:cNvSpPr/>
              <p:nvPr/>
            </p:nvSpPr>
            <p:spPr>
              <a:xfrm>
                <a:off x="4802596" y="3996556"/>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161" name="Oval 160"/>
            <p:cNvSpPr/>
            <p:nvPr/>
          </p:nvSpPr>
          <p:spPr>
            <a:xfrm>
              <a:off x="3086369" y="2970299"/>
              <a:ext cx="285497" cy="28014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62" name="Oval 161"/>
            <p:cNvSpPr/>
            <p:nvPr/>
          </p:nvSpPr>
          <p:spPr>
            <a:xfrm>
              <a:off x="3608318" y="2970299"/>
              <a:ext cx="285497" cy="28014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63" name="Oval 162"/>
            <p:cNvSpPr/>
            <p:nvPr/>
          </p:nvSpPr>
          <p:spPr>
            <a:xfrm>
              <a:off x="5487697" y="2970299"/>
              <a:ext cx="285497" cy="28014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64" name="Oval 163"/>
            <p:cNvSpPr/>
            <p:nvPr/>
          </p:nvSpPr>
          <p:spPr>
            <a:xfrm>
              <a:off x="4926814" y="2970299"/>
              <a:ext cx="285497" cy="28014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cxnSp>
          <p:nvCxnSpPr>
            <p:cNvPr id="165" name="Straight Arrow Connector 164"/>
            <p:cNvCxnSpPr/>
            <p:nvPr/>
          </p:nvCxnSpPr>
          <p:spPr>
            <a:xfrm rot="16200000" flipV="1">
              <a:off x="2902126" y="3577436"/>
              <a:ext cx="799844" cy="145860"/>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rot="16200000" flipV="1">
              <a:off x="3176080" y="3303481"/>
              <a:ext cx="799844" cy="693769"/>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rot="16200000" flipV="1">
              <a:off x="3445615" y="3033945"/>
              <a:ext cx="799844" cy="1232838"/>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rot="16200000" flipV="1">
              <a:off x="3704409" y="2775152"/>
              <a:ext cx="799844" cy="1750427"/>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9" name="Straight Arrow Connector 168"/>
            <p:cNvCxnSpPr/>
            <p:nvPr/>
          </p:nvCxnSpPr>
          <p:spPr>
            <a:xfrm rot="16200000" flipV="1">
              <a:off x="3954204" y="2525357"/>
              <a:ext cx="799844" cy="2250017"/>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p:nvPr/>
          </p:nvCxnSpPr>
          <p:spPr>
            <a:xfrm rot="16200000">
              <a:off x="3163100" y="3462320"/>
              <a:ext cx="799844" cy="376090"/>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rot="16200000" flipV="1">
              <a:off x="3437055" y="3564456"/>
              <a:ext cx="799844" cy="171819"/>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2" name="Straight Arrow Connector 171"/>
            <p:cNvCxnSpPr/>
            <p:nvPr/>
          </p:nvCxnSpPr>
          <p:spPr>
            <a:xfrm rot="16200000" flipV="1">
              <a:off x="3706590" y="3294920"/>
              <a:ext cx="799844" cy="710888"/>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p:nvPr/>
          </p:nvCxnSpPr>
          <p:spPr>
            <a:xfrm rot="16200000" flipV="1">
              <a:off x="3965384" y="3036127"/>
              <a:ext cx="799844" cy="1228477"/>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p:nvPr/>
          </p:nvCxnSpPr>
          <p:spPr>
            <a:xfrm rot="16200000" flipV="1">
              <a:off x="4215179" y="2786332"/>
              <a:ext cx="799844" cy="1728067"/>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5" name="Straight Arrow Connector 174"/>
            <p:cNvCxnSpPr/>
            <p:nvPr/>
          </p:nvCxnSpPr>
          <p:spPr>
            <a:xfrm rot="16200000">
              <a:off x="3822348" y="2803073"/>
              <a:ext cx="799844" cy="1694585"/>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6" name="Straight Arrow Connector 175"/>
            <p:cNvCxnSpPr/>
            <p:nvPr/>
          </p:nvCxnSpPr>
          <p:spPr>
            <a:xfrm rot="16200000">
              <a:off x="4096303" y="3077027"/>
              <a:ext cx="799844" cy="1146676"/>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p:nvPr/>
          </p:nvCxnSpPr>
          <p:spPr>
            <a:xfrm rot="16200000">
              <a:off x="4365838" y="3346561"/>
              <a:ext cx="799844" cy="607608"/>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8" name="Straight Arrow Connector 177"/>
            <p:cNvCxnSpPr/>
            <p:nvPr/>
          </p:nvCxnSpPr>
          <p:spPr>
            <a:xfrm rot="16200000">
              <a:off x="4624632" y="3605356"/>
              <a:ext cx="799844" cy="90018"/>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9" name="Straight Arrow Connector 178"/>
            <p:cNvCxnSpPr/>
            <p:nvPr/>
          </p:nvCxnSpPr>
          <p:spPr>
            <a:xfrm rot="16200000" flipV="1">
              <a:off x="4874427" y="3445580"/>
              <a:ext cx="799844" cy="409571"/>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0" name="Straight Arrow Connector 179"/>
            <p:cNvCxnSpPr/>
            <p:nvPr/>
          </p:nvCxnSpPr>
          <p:spPr>
            <a:xfrm rot="16200000">
              <a:off x="4102790" y="2522631"/>
              <a:ext cx="799844" cy="2255469"/>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1" name="Straight Arrow Connector 180"/>
            <p:cNvCxnSpPr/>
            <p:nvPr/>
          </p:nvCxnSpPr>
          <p:spPr>
            <a:xfrm rot="16200000">
              <a:off x="4376744" y="2796586"/>
              <a:ext cx="799844" cy="1707559"/>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2" name="Straight Arrow Connector 181"/>
            <p:cNvCxnSpPr/>
            <p:nvPr/>
          </p:nvCxnSpPr>
          <p:spPr>
            <a:xfrm rot="16200000">
              <a:off x="4646279" y="3066119"/>
              <a:ext cx="799844" cy="1168490"/>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rot="16200000">
              <a:off x="4905073" y="3324915"/>
              <a:ext cx="799844" cy="650901"/>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4" name="Straight Arrow Connector 183"/>
            <p:cNvCxnSpPr/>
            <p:nvPr/>
          </p:nvCxnSpPr>
          <p:spPr>
            <a:xfrm rot="16200000">
              <a:off x="5154869" y="3574710"/>
              <a:ext cx="799844" cy="151311"/>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5" name="Straight Arrow Connector 184"/>
            <p:cNvCxnSpPr/>
            <p:nvPr/>
          </p:nvCxnSpPr>
          <p:spPr>
            <a:xfrm rot="16200000" flipV="1">
              <a:off x="2903269" y="2644450"/>
              <a:ext cx="651691" cy="6"/>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186" name="Group 185"/>
            <p:cNvGrpSpPr/>
            <p:nvPr/>
          </p:nvGrpSpPr>
          <p:grpSpPr>
            <a:xfrm>
              <a:off x="3232229" y="4050286"/>
              <a:ext cx="2389653" cy="280144"/>
              <a:chOff x="2902949" y="3996556"/>
              <a:chExt cx="4176252" cy="464950"/>
            </a:xfrm>
            <a:solidFill>
              <a:schemeClr val="tx1"/>
            </a:solidFill>
            <a:effectLst/>
          </p:grpSpPr>
          <p:sp>
            <p:nvSpPr>
              <p:cNvPr id="204" name="Oval 203"/>
              <p:cNvSpPr/>
              <p:nvPr/>
            </p:nvSpPr>
            <p:spPr>
              <a:xfrm>
                <a:off x="2902949"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5" name="Oval 204"/>
              <p:cNvSpPr/>
              <p:nvPr/>
            </p:nvSpPr>
            <p:spPr>
              <a:xfrm>
                <a:off x="3860497"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6" name="Oval 205"/>
              <p:cNvSpPr/>
              <p:nvPr/>
            </p:nvSpPr>
            <p:spPr>
              <a:xfrm>
                <a:off x="5707154"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7" name="Oval 206"/>
              <p:cNvSpPr/>
              <p:nvPr/>
            </p:nvSpPr>
            <p:spPr>
              <a:xfrm>
                <a:off x="6580257"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8" name="Oval 207"/>
              <p:cNvSpPr/>
              <p:nvPr/>
            </p:nvSpPr>
            <p:spPr>
              <a:xfrm>
                <a:off x="4802596" y="3996556"/>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cxnSp>
          <p:nvCxnSpPr>
            <p:cNvPr id="187" name="Straight Arrow Connector 186"/>
            <p:cNvCxnSpPr>
              <a:stCxn id="172" idx="0"/>
            </p:cNvCxnSpPr>
            <p:nvPr/>
          </p:nvCxnSpPr>
          <p:spPr>
            <a:xfrm rot="16200000">
              <a:off x="3153671" y="4548622"/>
              <a:ext cx="439499" cy="3116"/>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8" name="Straight Arrow Connector 187"/>
            <p:cNvCxnSpPr>
              <a:stCxn id="173" idx="0"/>
            </p:cNvCxnSpPr>
            <p:nvPr/>
          </p:nvCxnSpPr>
          <p:spPr>
            <a:xfrm rot="16200000">
              <a:off x="3701579" y="4548622"/>
              <a:ext cx="439499" cy="3116"/>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9" name="Straight Arrow Connector 188"/>
            <p:cNvCxnSpPr/>
            <p:nvPr/>
          </p:nvCxnSpPr>
          <p:spPr>
            <a:xfrm rot="16200000">
              <a:off x="4240649" y="4548621"/>
              <a:ext cx="439499" cy="3116"/>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0" name="Straight Arrow Connector 189"/>
            <p:cNvCxnSpPr>
              <a:stCxn id="176" idx="0"/>
            </p:cNvCxnSpPr>
            <p:nvPr/>
          </p:nvCxnSpPr>
          <p:spPr>
            <a:xfrm rot="16200000">
              <a:off x="4758238" y="4548622"/>
              <a:ext cx="439499" cy="3116"/>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1" name="Straight Arrow Connector 190"/>
            <p:cNvCxnSpPr>
              <a:stCxn id="177" idx="0"/>
            </p:cNvCxnSpPr>
            <p:nvPr/>
          </p:nvCxnSpPr>
          <p:spPr>
            <a:xfrm rot="16200000">
              <a:off x="5257828" y="4548622"/>
              <a:ext cx="439499" cy="3116"/>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2" name="Straight Arrow Connector 191"/>
            <p:cNvCxnSpPr/>
            <p:nvPr/>
          </p:nvCxnSpPr>
          <p:spPr>
            <a:xfrm rot="16200000" flipV="1">
              <a:off x="3425218" y="2644450"/>
              <a:ext cx="651691" cy="6"/>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3" name="Straight Arrow Connector 192"/>
            <p:cNvCxnSpPr/>
            <p:nvPr/>
          </p:nvCxnSpPr>
          <p:spPr>
            <a:xfrm rot="16200000" flipV="1">
              <a:off x="4743481" y="2644450"/>
              <a:ext cx="651691" cy="6"/>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4" name="Straight Arrow Connector 193"/>
            <p:cNvCxnSpPr/>
            <p:nvPr/>
          </p:nvCxnSpPr>
          <p:spPr>
            <a:xfrm rot="16200000" flipV="1">
              <a:off x="5304602" y="2644450"/>
              <a:ext cx="651691" cy="6"/>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198" name="Group 197"/>
            <p:cNvGrpSpPr/>
            <p:nvPr/>
          </p:nvGrpSpPr>
          <p:grpSpPr>
            <a:xfrm rot="16200000">
              <a:off x="4415931" y="2782183"/>
              <a:ext cx="68366" cy="656377"/>
              <a:chOff x="5928796" y="2634084"/>
              <a:chExt cx="95745" cy="856416"/>
            </a:xfrm>
            <a:solidFill>
              <a:schemeClr val="tx1"/>
            </a:solidFill>
            <a:effectLst/>
          </p:grpSpPr>
          <p:sp>
            <p:nvSpPr>
              <p:cNvPr id="201" name="Oval 200"/>
              <p:cNvSpPr/>
              <p:nvPr/>
            </p:nvSpPr>
            <p:spPr>
              <a:xfrm>
                <a:off x="5935890" y="2634084"/>
                <a:ext cx="88651" cy="102976"/>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2" name="Oval 201"/>
              <p:cNvSpPr/>
              <p:nvPr/>
            </p:nvSpPr>
            <p:spPr>
              <a:xfrm>
                <a:off x="5928796" y="3010804"/>
                <a:ext cx="88651" cy="102976"/>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3" name="Oval 202"/>
              <p:cNvSpPr/>
              <p:nvPr/>
            </p:nvSpPr>
            <p:spPr>
              <a:xfrm>
                <a:off x="5935890" y="3387524"/>
                <a:ext cx="88651" cy="102976"/>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pic>
          <p:nvPicPr>
            <p:cNvPr id="216" name="Picture 215"/>
            <p:cNvPicPr>
              <a:picLocks noChangeAspect="1"/>
            </p:cNvPicPr>
            <p:nvPr/>
          </p:nvPicPr>
          <p:blipFill>
            <a:blip r:embed="rId3"/>
            <a:stretch>
              <a:fillRect/>
            </a:stretch>
          </p:blipFill>
          <p:spPr>
            <a:xfrm flipV="1">
              <a:off x="2835776" y="2035357"/>
              <a:ext cx="3270164" cy="267398"/>
            </a:xfrm>
            <a:prstGeom prst="rect">
              <a:avLst/>
            </a:prstGeom>
          </p:spPr>
        </p:pic>
        <p:sp>
          <p:nvSpPr>
            <p:cNvPr id="218" name="TextBox 217"/>
            <p:cNvSpPr txBox="1"/>
            <p:nvPr/>
          </p:nvSpPr>
          <p:spPr>
            <a:xfrm rot="10800000">
              <a:off x="975249" y="2344899"/>
              <a:ext cx="3018640" cy="46166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Sigmoid</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grpSp>
        <p:nvGrpSpPr>
          <p:cNvPr id="3" name="Group 2"/>
          <p:cNvGrpSpPr/>
          <p:nvPr/>
        </p:nvGrpSpPr>
        <p:grpSpPr>
          <a:xfrm flipV="1">
            <a:off x="2428891" y="1986089"/>
            <a:ext cx="6740010" cy="906467"/>
            <a:chOff x="2529714" y="5047726"/>
            <a:chExt cx="6740010" cy="918427"/>
          </a:xfrm>
        </p:grpSpPr>
        <p:sp>
          <p:nvSpPr>
            <p:cNvPr id="214" name="Right Arrow 213"/>
            <p:cNvSpPr/>
            <p:nvPr/>
          </p:nvSpPr>
          <p:spPr>
            <a:xfrm>
              <a:off x="2529714" y="5568852"/>
              <a:ext cx="719148" cy="22859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36" name="Oval 135"/>
            <p:cNvSpPr/>
            <p:nvPr/>
          </p:nvSpPr>
          <p:spPr>
            <a:xfrm>
              <a:off x="3387819" y="5554677"/>
              <a:ext cx="285497" cy="28014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37" name="Oval 136"/>
            <p:cNvSpPr/>
            <p:nvPr/>
          </p:nvSpPr>
          <p:spPr>
            <a:xfrm>
              <a:off x="3909768" y="5554677"/>
              <a:ext cx="285497" cy="28014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38" name="Oval 137"/>
            <p:cNvSpPr/>
            <p:nvPr/>
          </p:nvSpPr>
          <p:spPr>
            <a:xfrm>
              <a:off x="5789147" y="5554677"/>
              <a:ext cx="285497" cy="28014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39" name="Oval 138"/>
            <p:cNvSpPr/>
            <p:nvPr/>
          </p:nvSpPr>
          <p:spPr>
            <a:xfrm>
              <a:off x="5228264" y="5554677"/>
              <a:ext cx="285497" cy="28014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5" name="Oval 194"/>
            <p:cNvSpPr/>
            <p:nvPr/>
          </p:nvSpPr>
          <p:spPr>
            <a:xfrm rot="16200000">
              <a:off x="4427893" y="5648893"/>
              <a:ext cx="63301" cy="78923"/>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6" name="Oval 195"/>
            <p:cNvSpPr/>
            <p:nvPr/>
          </p:nvSpPr>
          <p:spPr>
            <a:xfrm rot="16200000">
              <a:off x="4716620" y="5653958"/>
              <a:ext cx="63301" cy="78923"/>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7" name="Oval 196"/>
            <p:cNvSpPr/>
            <p:nvPr/>
          </p:nvSpPr>
          <p:spPr>
            <a:xfrm rot="16200000">
              <a:off x="5005347" y="5648893"/>
              <a:ext cx="63301" cy="78923"/>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9" name="Rectangle 198"/>
            <p:cNvSpPr/>
            <p:nvPr/>
          </p:nvSpPr>
          <p:spPr>
            <a:xfrm>
              <a:off x="3248812" y="5433198"/>
              <a:ext cx="2961075" cy="53295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225" name="Group 224"/>
            <p:cNvGrpSpPr/>
            <p:nvPr/>
          </p:nvGrpSpPr>
          <p:grpSpPr>
            <a:xfrm>
              <a:off x="6203371" y="5047726"/>
              <a:ext cx="3066353" cy="621258"/>
              <a:chOff x="5901921" y="5319032"/>
              <a:chExt cx="3066353" cy="621258"/>
            </a:xfrm>
          </p:grpSpPr>
          <p:sp>
            <p:nvSpPr>
              <p:cNvPr id="223" name="Right Arrow 222"/>
              <p:cNvSpPr/>
              <p:nvPr/>
            </p:nvSpPr>
            <p:spPr>
              <a:xfrm rot="20661474" flipH="1">
                <a:off x="5901921" y="5740025"/>
                <a:ext cx="1051369" cy="20026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24" name="Rectangle 223"/>
              <p:cNvSpPr/>
              <p:nvPr/>
            </p:nvSpPr>
            <p:spPr>
              <a:xfrm rot="12415599">
                <a:off x="6181614" y="5319032"/>
                <a:ext cx="2786660" cy="467757"/>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Surface-form feature</a:t>
                </a:r>
              </a:p>
            </p:txBody>
          </p:sp>
        </p:grpSp>
      </p:grpSp>
      <p:grpSp>
        <p:nvGrpSpPr>
          <p:cNvPr id="231" name="Group 230"/>
          <p:cNvGrpSpPr/>
          <p:nvPr/>
        </p:nvGrpSpPr>
        <p:grpSpPr>
          <a:xfrm>
            <a:off x="2761229" y="1743334"/>
            <a:ext cx="5079528" cy="3742109"/>
            <a:chOff x="2848662" y="2525497"/>
            <a:chExt cx="5079528" cy="3742109"/>
          </a:xfrm>
        </p:grpSpPr>
        <p:sp>
          <p:nvSpPr>
            <p:cNvPr id="219" name="Rounded Rectangle 218"/>
            <p:cNvSpPr/>
            <p:nvPr/>
          </p:nvSpPr>
          <p:spPr>
            <a:xfrm>
              <a:off x="2848662" y="2525497"/>
              <a:ext cx="3758421" cy="3742109"/>
            </a:xfrm>
            <a:prstGeom prst="roundRect">
              <a:avLst/>
            </a:prstGeom>
            <a:solidFill>
              <a:schemeClr val="accent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mc:AlternateContent xmlns:mc="http://schemas.openxmlformats.org/markup-compatibility/2006" xmlns:a14="http://schemas.microsoft.com/office/drawing/2010/main">
          <mc:Choice Requires="a14">
            <p:sp>
              <p:nvSpPr>
                <p:cNvPr id="221" name="Rectangle 220"/>
                <p:cNvSpPr/>
                <p:nvPr/>
              </p:nvSpPr>
              <p:spPr>
                <a:xfrm>
                  <a:off x="7311810" y="5088976"/>
                  <a:ext cx="616380" cy="707886"/>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4000" b="0" i="1" u="none" strike="noStrike" kern="1200" cap="none" spc="0" normalizeH="0" baseline="0" noProof="0">
                            <a:ln>
                              <a:noFill/>
                            </a:ln>
                            <a:solidFill>
                              <a:prstClr val="white"/>
                            </a:solidFill>
                            <a:effectLst/>
                            <a:uLnTx/>
                            <a:uFillTx/>
                            <a:latin typeface="Cambria Math" charset="0"/>
                            <a:ea typeface="Cambria Math" charset="0"/>
                            <a:cs typeface="Cambria Math" charset="0"/>
                          </a:rPr>
                          <m:t>𝜃</m:t>
                        </m:r>
                      </m:oMath>
                    </m:oMathPara>
                  </a14:m>
                  <a:endParaRPr kumimoji="0" lang="en-US" sz="40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221" name="Rectangle 220"/>
                <p:cNvSpPr>
                  <a:spLocks noRot="1" noChangeAspect="1" noMove="1" noResize="1" noEditPoints="1" noAdjustHandles="1" noChangeArrowheads="1" noChangeShapeType="1" noTextEdit="1"/>
                </p:cNvSpPr>
                <p:nvPr/>
              </p:nvSpPr>
              <p:spPr>
                <a:xfrm>
                  <a:off x="7311810" y="5088976"/>
                  <a:ext cx="616380" cy="707886"/>
                </a:xfrm>
                <a:prstGeom prst="rect">
                  <a:avLst/>
                </a:prstGeom>
                <a:blipFill rotWithShape="0">
                  <a:blip r:embed="rId5"/>
                  <a:stretch>
                    <a:fillRect/>
                  </a:stretch>
                </a:blipFill>
              </p:spPr>
              <p:txBody>
                <a:bodyPr/>
                <a:lstStyle/>
                <a:p>
                  <a:r>
                    <a:rPr lang="en-US">
                      <a:noFill/>
                    </a:rPr>
                    <a:t> </a:t>
                  </a:r>
                </a:p>
              </p:txBody>
            </p:sp>
          </mc:Fallback>
        </mc:AlternateContent>
        <p:sp>
          <p:nvSpPr>
            <p:cNvPr id="230" name="Right Arrow 229"/>
            <p:cNvSpPr/>
            <p:nvPr/>
          </p:nvSpPr>
          <p:spPr>
            <a:xfrm rot="1025039" flipH="1">
              <a:off x="6703570" y="5179526"/>
              <a:ext cx="707873" cy="19820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mc:AlternateContent xmlns:mc="http://schemas.openxmlformats.org/markup-compatibility/2006" xmlns:a14="http://schemas.microsoft.com/office/drawing/2010/main">
        <mc:Choice Requires="a14">
          <p:sp>
            <p:nvSpPr>
              <p:cNvPr id="98" name="TextBox 97"/>
              <p:cNvSpPr txBox="1"/>
              <p:nvPr/>
            </p:nvSpPr>
            <p:spPr>
              <a:xfrm rot="10800000" flipV="1">
                <a:off x="6376570" y="5711267"/>
                <a:ext cx="669303"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800" b="0" i="1" u="none" strike="noStrike" kern="1200" cap="none" spc="0" normalizeH="0" baseline="0" noProof="0">
                              <a:ln>
                                <a:noFill/>
                              </a:ln>
                              <a:solidFill>
                                <a:prstClr val="white"/>
                              </a:solidFill>
                              <a:effectLst/>
                              <a:uLnTx/>
                              <a:uFillTx/>
                              <a:latin typeface="Cambria Math" panose="02040503050406030204" pitchFamily="18" charset="0"/>
                            </a:rPr>
                          </m:ctrlPr>
                        </m:sSubPr>
                        <m:e>
                          <m:r>
                            <m:rPr>
                              <m:sty m:val="p"/>
                            </m:rPr>
                            <a:rPr kumimoji="0" lang="en-US" altLang="zh-CN" sz="2800" b="0" i="0" u="none" strike="noStrike" kern="1200" cap="none" spc="0" normalizeH="0" baseline="0" noProof="0">
                              <a:ln>
                                <a:noFill/>
                              </a:ln>
                              <a:solidFill>
                                <a:prstClr val="white"/>
                              </a:solidFill>
                              <a:effectLst/>
                              <a:uLnTx/>
                              <a:uFillTx/>
                              <a:latin typeface="Cambria Math" charset="0"/>
                            </a:rPr>
                            <m:t>T</m:t>
                          </m:r>
                        </m:e>
                        <m:sub>
                          <m:r>
                            <m:rPr>
                              <m:sty m:val="p"/>
                            </m:rPr>
                            <a:rPr kumimoji="0" lang="en-US" altLang="zh-CN" sz="2800" b="0" i="0" u="none" strike="noStrike" kern="1200" cap="none" spc="0" normalizeH="0" baseline="0" noProof="0">
                              <a:ln>
                                <a:noFill/>
                              </a:ln>
                              <a:solidFill>
                                <a:prstClr val="white"/>
                              </a:solidFill>
                              <a:effectLst/>
                              <a:uLnTx/>
                              <a:uFillTx/>
                              <a:latin typeface="Cambria Math" charset="0"/>
                              <a:ea typeface="Cambria Math" charset="0"/>
                              <a:cs typeface="Cambria Math" charset="0"/>
                            </a:rPr>
                            <m:t>θ</m:t>
                          </m:r>
                        </m:sub>
                      </m:sSub>
                      <m:r>
                        <a:rPr kumimoji="0" lang="en-US" altLang="zh-CN" sz="2800" b="0" i="1" u="none" strike="noStrike" kern="1200" cap="none" spc="0" normalizeH="0" baseline="0" noProof="0">
                          <a:ln>
                            <a:noFill/>
                          </a:ln>
                          <a:solidFill>
                            <a:prstClr val="white"/>
                          </a:solidFill>
                          <a:effectLst/>
                          <a:uLnTx/>
                          <a:uFillTx/>
                          <a:latin typeface="Cambria Math" charset="0"/>
                        </a:rPr>
                        <m:t>(</m:t>
                      </m:r>
                      <m:r>
                        <m:rPr>
                          <m:nor/>
                        </m:rPr>
                        <a:rPr kumimoji="0" lang="en-US" sz="2800" b="0" i="0" u="none" strike="noStrike" kern="1200" cap="none" spc="0" normalizeH="0" baseline="0" noProof="0" dirty="0">
                          <a:ln>
                            <a:noFill/>
                          </a:ln>
                          <a:solidFill>
                            <a:prstClr val="white"/>
                          </a:solidFill>
                          <a:effectLst/>
                          <a:uLnTx/>
                          <a:uFillTx/>
                          <a:latin typeface="Calibri" charset="0"/>
                          <a:ea typeface="ＭＳ Ｐゴシック" charset="0"/>
                        </a:rPr>
                        <m:t>ũ</m:t>
                      </m:r>
                      <m:r>
                        <a:rPr kumimoji="0" lang="en-US" altLang="zh-CN" sz="2800" b="0" i="1" u="none" strike="noStrike" kern="1200" cap="none" spc="0" normalizeH="0" baseline="0" noProof="0">
                          <a:ln>
                            <a:noFill/>
                          </a:ln>
                          <a:solidFill>
                            <a:prstClr val="white"/>
                          </a:solidFill>
                          <a:effectLst/>
                          <a:uLnTx/>
                          <a:uFillTx/>
                          <a:latin typeface="Cambria Math" charset="0"/>
                        </a:rPr>
                        <m:t>)</m:t>
                      </m:r>
                    </m:oMath>
                  </m:oMathPara>
                </a14:m>
                <a:endParaRPr kumimoji="0" lang="en-US" altLang="zh-CN" sz="28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98" name="TextBox 97"/>
              <p:cNvSpPr txBox="1">
                <a:spLocks noRot="1" noChangeAspect="1" noMove="1" noResize="1" noEditPoints="1" noAdjustHandles="1" noChangeArrowheads="1" noChangeShapeType="1" noTextEdit="1"/>
              </p:cNvSpPr>
              <p:nvPr/>
            </p:nvSpPr>
            <p:spPr>
              <a:xfrm rot="10800000" flipV="1">
                <a:off x="6376570" y="5711267"/>
                <a:ext cx="669303" cy="523220"/>
              </a:xfrm>
              <a:prstGeom prst="rect">
                <a:avLst/>
              </a:prstGeom>
              <a:blipFill rotWithShape="0">
                <a:blip r:embed="rId6"/>
                <a:stretch>
                  <a:fillRect r="-33636"/>
                </a:stretch>
              </a:blipFill>
            </p:spPr>
            <p:txBody>
              <a:bodyPr/>
              <a:lstStyle/>
              <a:p>
                <a:r>
                  <a:rPr lang="en-US">
                    <a:noFill/>
                  </a:rPr>
                  <a:t> </a:t>
                </a:r>
              </a:p>
            </p:txBody>
          </p:sp>
        </mc:Fallback>
      </mc:AlternateContent>
      <p:sp>
        <p:nvSpPr>
          <p:cNvPr id="99" name="Title 1">
            <a:extLst>
              <a:ext uri="{FF2B5EF4-FFF2-40B4-BE49-F238E27FC236}">
                <a16:creationId xmlns:a16="http://schemas.microsoft.com/office/drawing/2014/main" id="{42219210-FC3E-40BE-A553-8C92F447038F}"/>
              </a:ext>
            </a:extLst>
          </p:cNvPr>
          <p:cNvSpPr>
            <a:spLocks noGrp="1"/>
          </p:cNvSpPr>
          <p:nvPr>
            <p:ph type="title"/>
          </p:nvPr>
        </p:nvSpPr>
        <p:spPr/>
        <p:txBody>
          <a:bodyPr>
            <a:normAutofit/>
          </a:bodyPr>
          <a:lstStyle/>
          <a:p>
            <a:r>
              <a:rPr lang="en-US" dirty="0"/>
              <a:t>Replacing the Typology Vector</a:t>
            </a:r>
          </a:p>
        </p:txBody>
      </p:sp>
    </p:spTree>
    <p:extLst>
      <p:ext uri="{BB962C8B-B14F-4D97-AF65-F5344CB8AC3E}">
        <p14:creationId xmlns:p14="http://schemas.microsoft.com/office/powerpoint/2010/main" val="19947062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sp>
        <p:nvSpPr>
          <p:cNvPr id="102" name="Document 101"/>
          <p:cNvSpPr/>
          <p:nvPr/>
        </p:nvSpPr>
        <p:spPr>
          <a:xfrm>
            <a:off x="901374" y="1951380"/>
            <a:ext cx="1506308" cy="893484"/>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prstClr val="white"/>
                </a:solidFill>
                <a:effectLst/>
                <a:uLnTx/>
                <a:uFillTx/>
                <a:latin typeface="Candara"/>
                <a:ea typeface="宋体" panose="02010600030101010101" pitchFamily="2" charset="-122"/>
                <a:cs typeface="+mn-cs"/>
              </a:rPr>
              <a:t>PRON </a:t>
            </a:r>
            <a:r>
              <a:rPr kumimoji="0" lang="en-US" sz="1200" b="0" i="0" u="none" strike="noStrike" kern="1200" cap="none" spc="0" normalizeH="0" baseline="0" noProof="0" dirty="0">
                <a:ln>
                  <a:noFill/>
                </a:ln>
                <a:solidFill>
                  <a:prstClr val="white"/>
                </a:solidFill>
                <a:effectLst/>
                <a:uLnTx/>
                <a:uFillTx/>
                <a:latin typeface="Candara"/>
                <a:ea typeface="+mn-ea"/>
                <a:cs typeface="+mn-cs"/>
              </a:rPr>
              <a:t>AUX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a:p>
            <a:pPr marL="171450" marR="0" lvl="0" indent="-171450" algn="l" defTabSz="457200" rtl="0" eaLnBrk="1" fontAlgn="base" latinLnBrk="0" hangingPunct="1">
              <a:lnSpc>
                <a:spcPct val="100000"/>
              </a:lnSpc>
              <a:spcBef>
                <a:spcPct val="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Candara"/>
                <a:ea typeface="+mn-ea"/>
                <a:cs typeface="+mn-cs"/>
              </a:rPr>
              <a:t>VERB PROPN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r>
              <a:rPr kumimoji="0" lang="en-US" sz="1200" b="0" i="0" u="none" strike="noStrike" kern="1200" cap="none" spc="0" normalizeH="0" baseline="0" noProof="0" dirty="0">
                <a:ln>
                  <a:noFill/>
                </a:ln>
                <a:solidFill>
                  <a:prstClr val="white"/>
                </a:solidFill>
                <a:effectLst/>
                <a:uLnTx/>
                <a:uFillTx/>
                <a:latin typeface="Candara"/>
                <a:ea typeface="+mn-ea"/>
                <a:cs typeface="+mn-cs"/>
              </a:rPr>
              <a:t> </a:t>
            </a:r>
            <a:r>
              <a:rPr kumimoji="0" lang="mr-IN" sz="1200" b="0" i="0" u="none" strike="noStrike" kern="1200" cap="none" spc="0" normalizeH="0" baseline="0" noProof="0" dirty="0">
                <a:ln>
                  <a:noFill/>
                </a:ln>
                <a:solidFill>
                  <a:prstClr val="white"/>
                </a:solidFill>
                <a:effectLst/>
                <a:uLnTx/>
                <a:uFillTx/>
                <a:latin typeface="Candara"/>
                <a:ea typeface="+mn-ea"/>
                <a:cs typeface="+mn-cs"/>
              </a:rPr>
              <a:t>…</a:t>
            </a:r>
            <a:endParaRPr kumimoji="0" lang="en-US" sz="1200" b="0" i="0" u="none" strike="noStrike" kern="1200" cap="none" spc="0" normalizeH="0" baseline="0" noProof="0" dirty="0">
              <a:ln>
                <a:noFill/>
              </a:ln>
              <a:solidFill>
                <a:prstClr val="white"/>
              </a:solidFill>
              <a:effectLst/>
              <a:uLnTx/>
              <a:uFillTx/>
              <a:latin typeface="Candara"/>
              <a:ea typeface="+mn-ea"/>
              <a:cs typeface="+mn-cs"/>
            </a:endParaRPr>
          </a:p>
        </p:txBody>
      </p:sp>
      <p:cxnSp>
        <p:nvCxnSpPr>
          <p:cNvPr id="140" name="Straight Arrow Connector 139"/>
          <p:cNvCxnSpPr/>
          <p:nvPr/>
        </p:nvCxnSpPr>
        <p:spPr>
          <a:xfrm rot="5400000" flipV="1">
            <a:off x="3113468" y="2723728"/>
            <a:ext cx="765810" cy="142744"/>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rot="5400000" flipV="1">
            <a:off x="3387422" y="2449773"/>
            <a:ext cx="765810" cy="690653"/>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rot="5400000" flipV="1">
            <a:off x="3656958" y="2180238"/>
            <a:ext cx="765810" cy="1229724"/>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rot="5400000" flipV="1">
            <a:off x="3915751" y="1921445"/>
            <a:ext cx="765810" cy="1747310"/>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rot="5400000" flipV="1">
            <a:off x="4165546" y="1671649"/>
            <a:ext cx="765810" cy="2246901"/>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rot="5400000">
            <a:off x="3374443" y="2605497"/>
            <a:ext cx="765810" cy="379206"/>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rot="5400000" flipV="1">
            <a:off x="3648398" y="2710749"/>
            <a:ext cx="765810" cy="168702"/>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p:nvPr/>
        </p:nvCxnSpPr>
        <p:spPr>
          <a:xfrm rot="5400000" flipV="1">
            <a:off x="3917933" y="2441213"/>
            <a:ext cx="765810" cy="707773"/>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rot="5400000" flipV="1">
            <a:off x="4176726" y="2182420"/>
            <a:ext cx="765810" cy="1225359"/>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rot="5400000" flipV="1">
            <a:off x="4426521" y="1932624"/>
            <a:ext cx="765810" cy="1724950"/>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p:nvPr/>
        </p:nvCxnSpPr>
        <p:spPr>
          <a:xfrm rot="5400000">
            <a:off x="4033690" y="1946248"/>
            <a:ext cx="765810" cy="1697702"/>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rot="5400000">
            <a:off x="4307644" y="2220204"/>
            <a:ext cx="765810" cy="1149792"/>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rot="5400000">
            <a:off x="4577180" y="2489738"/>
            <a:ext cx="765810" cy="610722"/>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a:xfrm rot="5400000">
            <a:off x="4835972" y="2748533"/>
            <a:ext cx="765810" cy="93134"/>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rot="5400000" flipV="1">
            <a:off x="5085768" y="2591873"/>
            <a:ext cx="765810" cy="406454"/>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p:nvPr/>
        </p:nvCxnSpPr>
        <p:spPr>
          <a:xfrm rot="5400000">
            <a:off x="4314132" y="1665807"/>
            <a:ext cx="765810" cy="2258585"/>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rot="5400000">
            <a:off x="4588086" y="1939761"/>
            <a:ext cx="765810" cy="1710676"/>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rot="5400000">
            <a:off x="4857622" y="2209297"/>
            <a:ext cx="765810" cy="1171605"/>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rot="5400000">
            <a:off x="5116414" y="2468091"/>
            <a:ext cx="765810" cy="654018"/>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rot="5400000">
            <a:off x="5366211" y="2717886"/>
            <a:ext cx="765810" cy="154427"/>
          </a:xfrm>
          <a:prstGeom prst="straightConnector1">
            <a:avLst/>
          </a:prstGeom>
          <a:ln w="127"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160" name="Group 159"/>
          <p:cNvGrpSpPr/>
          <p:nvPr/>
        </p:nvGrpSpPr>
        <p:grpSpPr>
          <a:xfrm flipV="1">
            <a:off x="3424997" y="3178004"/>
            <a:ext cx="2389653" cy="276497"/>
            <a:chOff x="2902949" y="3996556"/>
            <a:chExt cx="4176252" cy="464950"/>
          </a:xfrm>
          <a:solidFill>
            <a:schemeClr val="tx1"/>
          </a:solidFill>
          <a:effectLst/>
        </p:grpSpPr>
        <p:sp>
          <p:nvSpPr>
            <p:cNvPr id="209" name="Oval 208"/>
            <p:cNvSpPr/>
            <p:nvPr/>
          </p:nvSpPr>
          <p:spPr>
            <a:xfrm>
              <a:off x="2902949"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10" name="Oval 209"/>
            <p:cNvSpPr/>
            <p:nvPr/>
          </p:nvSpPr>
          <p:spPr>
            <a:xfrm>
              <a:off x="3860497"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11" name="Oval 210"/>
            <p:cNvSpPr/>
            <p:nvPr/>
          </p:nvSpPr>
          <p:spPr>
            <a:xfrm>
              <a:off x="5707154"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12" name="Oval 211"/>
            <p:cNvSpPr/>
            <p:nvPr/>
          </p:nvSpPr>
          <p:spPr>
            <a:xfrm>
              <a:off x="6580257"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13" name="Oval 212"/>
            <p:cNvSpPr/>
            <p:nvPr/>
          </p:nvSpPr>
          <p:spPr>
            <a:xfrm>
              <a:off x="4802596" y="3996556"/>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cxnSp>
        <p:nvCxnSpPr>
          <p:cNvPr id="170" name="Straight Arrow Connector 169"/>
          <p:cNvCxnSpPr>
            <a:endCxn id="99" idx="4"/>
          </p:cNvCxnSpPr>
          <p:nvPr/>
        </p:nvCxnSpPr>
        <p:spPr>
          <a:xfrm>
            <a:off x="3570861" y="4164771"/>
            <a:ext cx="544793" cy="804963"/>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a:endCxn id="99" idx="4"/>
          </p:cNvCxnSpPr>
          <p:nvPr/>
        </p:nvCxnSpPr>
        <p:spPr>
          <a:xfrm flipH="1">
            <a:off x="4115654" y="4164771"/>
            <a:ext cx="3117" cy="804963"/>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a:endCxn id="99" idx="4"/>
          </p:cNvCxnSpPr>
          <p:nvPr/>
        </p:nvCxnSpPr>
        <p:spPr>
          <a:xfrm flipH="1">
            <a:off x="4115654" y="4164771"/>
            <a:ext cx="1559365" cy="804963"/>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5" name="Straight Arrow Connector 174"/>
          <p:cNvCxnSpPr>
            <a:endCxn id="100" idx="4"/>
          </p:cNvCxnSpPr>
          <p:nvPr/>
        </p:nvCxnSpPr>
        <p:spPr>
          <a:xfrm>
            <a:off x="3570861" y="4164771"/>
            <a:ext cx="1601451" cy="804963"/>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8" name="Straight Arrow Connector 177"/>
          <p:cNvCxnSpPr>
            <a:endCxn id="100" idx="4"/>
          </p:cNvCxnSpPr>
          <p:nvPr/>
        </p:nvCxnSpPr>
        <p:spPr>
          <a:xfrm flipH="1">
            <a:off x="5172312" y="4164771"/>
            <a:ext cx="3117" cy="804963"/>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9" name="Straight Arrow Connector 178"/>
          <p:cNvCxnSpPr>
            <a:endCxn id="100" idx="4"/>
          </p:cNvCxnSpPr>
          <p:nvPr/>
        </p:nvCxnSpPr>
        <p:spPr>
          <a:xfrm flipH="1">
            <a:off x="5172312" y="4164771"/>
            <a:ext cx="502707" cy="804963"/>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0" name="Straight Arrow Connector 179"/>
          <p:cNvCxnSpPr>
            <a:endCxn id="101" idx="4"/>
          </p:cNvCxnSpPr>
          <p:nvPr/>
        </p:nvCxnSpPr>
        <p:spPr>
          <a:xfrm>
            <a:off x="3570861" y="4164771"/>
            <a:ext cx="2101041" cy="804963"/>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1" name="Straight Arrow Connector 180"/>
          <p:cNvCxnSpPr>
            <a:endCxn id="101" idx="4"/>
          </p:cNvCxnSpPr>
          <p:nvPr/>
        </p:nvCxnSpPr>
        <p:spPr>
          <a:xfrm>
            <a:off x="4118770" y="4164771"/>
            <a:ext cx="1553132" cy="804963"/>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2" name="Straight Arrow Connector 181"/>
          <p:cNvCxnSpPr>
            <a:endCxn id="101" idx="4"/>
          </p:cNvCxnSpPr>
          <p:nvPr/>
        </p:nvCxnSpPr>
        <p:spPr>
          <a:xfrm>
            <a:off x="4657840" y="4164772"/>
            <a:ext cx="1014062" cy="804962"/>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a:endCxn id="101" idx="4"/>
          </p:cNvCxnSpPr>
          <p:nvPr/>
        </p:nvCxnSpPr>
        <p:spPr>
          <a:xfrm>
            <a:off x="5175428" y="4164771"/>
            <a:ext cx="496474" cy="804963"/>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4" name="Straight Arrow Connector 183"/>
          <p:cNvCxnSpPr>
            <a:endCxn id="101" idx="4"/>
          </p:cNvCxnSpPr>
          <p:nvPr/>
        </p:nvCxnSpPr>
        <p:spPr>
          <a:xfrm flipH="1">
            <a:off x="5671902" y="4164771"/>
            <a:ext cx="3117" cy="804963"/>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186" name="Group 185"/>
          <p:cNvGrpSpPr/>
          <p:nvPr/>
        </p:nvGrpSpPr>
        <p:grpSpPr>
          <a:xfrm flipV="1">
            <a:off x="3428113" y="3888276"/>
            <a:ext cx="2389653" cy="276497"/>
            <a:chOff x="2902949" y="3996556"/>
            <a:chExt cx="4176252" cy="464950"/>
          </a:xfrm>
          <a:solidFill>
            <a:schemeClr val="tx1"/>
          </a:solidFill>
          <a:effectLst/>
        </p:grpSpPr>
        <p:sp>
          <p:nvSpPr>
            <p:cNvPr id="204" name="Oval 203"/>
            <p:cNvSpPr/>
            <p:nvPr/>
          </p:nvSpPr>
          <p:spPr>
            <a:xfrm>
              <a:off x="2902949"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5" name="Oval 204"/>
            <p:cNvSpPr/>
            <p:nvPr/>
          </p:nvSpPr>
          <p:spPr>
            <a:xfrm>
              <a:off x="3860497"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6" name="Oval 205"/>
            <p:cNvSpPr/>
            <p:nvPr/>
          </p:nvSpPr>
          <p:spPr>
            <a:xfrm>
              <a:off x="5707154"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7" name="Oval 206"/>
            <p:cNvSpPr/>
            <p:nvPr/>
          </p:nvSpPr>
          <p:spPr>
            <a:xfrm>
              <a:off x="6580257"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08" name="Oval 207"/>
            <p:cNvSpPr/>
            <p:nvPr/>
          </p:nvSpPr>
          <p:spPr>
            <a:xfrm>
              <a:off x="4802596" y="3996556"/>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cxnSp>
        <p:nvCxnSpPr>
          <p:cNvPr id="187" name="Straight Arrow Connector 186"/>
          <p:cNvCxnSpPr/>
          <p:nvPr/>
        </p:nvCxnSpPr>
        <p:spPr>
          <a:xfrm rot="5400000" flipV="1">
            <a:off x="3352416" y="3669829"/>
            <a:ext cx="433777" cy="3116"/>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8" name="Straight Arrow Connector 187"/>
          <p:cNvCxnSpPr/>
          <p:nvPr/>
        </p:nvCxnSpPr>
        <p:spPr>
          <a:xfrm rot="5400000" flipV="1">
            <a:off x="3900324" y="3669829"/>
            <a:ext cx="433777" cy="3116"/>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9" name="Straight Arrow Connector 188"/>
          <p:cNvCxnSpPr/>
          <p:nvPr/>
        </p:nvCxnSpPr>
        <p:spPr>
          <a:xfrm rot="5400000" flipV="1">
            <a:off x="4439394" y="3669830"/>
            <a:ext cx="433777" cy="3116"/>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0" name="Straight Arrow Connector 189"/>
          <p:cNvCxnSpPr/>
          <p:nvPr/>
        </p:nvCxnSpPr>
        <p:spPr>
          <a:xfrm rot="5400000" flipV="1">
            <a:off x="4956983" y="3669829"/>
            <a:ext cx="433777" cy="3116"/>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1" name="Straight Arrow Connector 190"/>
          <p:cNvCxnSpPr/>
          <p:nvPr/>
        </p:nvCxnSpPr>
        <p:spPr>
          <a:xfrm rot="5400000" flipV="1">
            <a:off x="5456573" y="3669829"/>
            <a:ext cx="433777" cy="3116"/>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flipV="1">
            <a:off x="2428891" y="1986089"/>
            <a:ext cx="6740010" cy="906467"/>
            <a:chOff x="2529714" y="5047726"/>
            <a:chExt cx="6740010" cy="918427"/>
          </a:xfrm>
        </p:grpSpPr>
        <p:sp>
          <p:nvSpPr>
            <p:cNvPr id="214" name="Right Arrow 213"/>
            <p:cNvSpPr/>
            <p:nvPr/>
          </p:nvSpPr>
          <p:spPr>
            <a:xfrm>
              <a:off x="2529714" y="5568852"/>
              <a:ext cx="719148" cy="22859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36" name="Oval 135"/>
            <p:cNvSpPr/>
            <p:nvPr/>
          </p:nvSpPr>
          <p:spPr>
            <a:xfrm>
              <a:off x="3387819" y="5554677"/>
              <a:ext cx="285497" cy="28014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37" name="Oval 136"/>
            <p:cNvSpPr/>
            <p:nvPr/>
          </p:nvSpPr>
          <p:spPr>
            <a:xfrm>
              <a:off x="3909768" y="5554677"/>
              <a:ext cx="285497" cy="28014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38" name="Oval 137"/>
            <p:cNvSpPr/>
            <p:nvPr/>
          </p:nvSpPr>
          <p:spPr>
            <a:xfrm>
              <a:off x="5789147" y="5554677"/>
              <a:ext cx="285497" cy="28014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39" name="Oval 138"/>
            <p:cNvSpPr/>
            <p:nvPr/>
          </p:nvSpPr>
          <p:spPr>
            <a:xfrm>
              <a:off x="5228264" y="5554677"/>
              <a:ext cx="285497" cy="28014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5" name="Oval 194"/>
            <p:cNvSpPr/>
            <p:nvPr/>
          </p:nvSpPr>
          <p:spPr>
            <a:xfrm rot="16200000">
              <a:off x="4427893" y="5648893"/>
              <a:ext cx="63301" cy="78923"/>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6" name="Oval 195"/>
            <p:cNvSpPr/>
            <p:nvPr/>
          </p:nvSpPr>
          <p:spPr>
            <a:xfrm rot="16200000">
              <a:off x="4716620" y="5653958"/>
              <a:ext cx="63301" cy="78923"/>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7" name="Oval 196"/>
            <p:cNvSpPr/>
            <p:nvPr/>
          </p:nvSpPr>
          <p:spPr>
            <a:xfrm rot="16200000">
              <a:off x="5005347" y="5648893"/>
              <a:ext cx="63301" cy="78923"/>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9" name="Rectangle 198"/>
            <p:cNvSpPr/>
            <p:nvPr/>
          </p:nvSpPr>
          <p:spPr>
            <a:xfrm>
              <a:off x="3248812" y="5433198"/>
              <a:ext cx="2961075" cy="53295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225" name="Group 224"/>
            <p:cNvGrpSpPr/>
            <p:nvPr/>
          </p:nvGrpSpPr>
          <p:grpSpPr>
            <a:xfrm>
              <a:off x="6203371" y="5047726"/>
              <a:ext cx="3066353" cy="621258"/>
              <a:chOff x="5901921" y="5319032"/>
              <a:chExt cx="3066353" cy="621258"/>
            </a:xfrm>
          </p:grpSpPr>
          <p:sp>
            <p:nvSpPr>
              <p:cNvPr id="223" name="Right Arrow 222"/>
              <p:cNvSpPr/>
              <p:nvPr/>
            </p:nvSpPr>
            <p:spPr>
              <a:xfrm rot="20661474" flipH="1">
                <a:off x="5901921" y="5740025"/>
                <a:ext cx="1051369" cy="20026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24" name="Rectangle 223"/>
              <p:cNvSpPr/>
              <p:nvPr/>
            </p:nvSpPr>
            <p:spPr>
              <a:xfrm rot="12415599">
                <a:off x="6181614" y="5319032"/>
                <a:ext cx="2786660" cy="467757"/>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Surface-form feature</a:t>
                </a:r>
              </a:p>
            </p:txBody>
          </p:sp>
        </p:grpSp>
      </p:grpSp>
      <p:sp>
        <p:nvSpPr>
          <p:cNvPr id="98" name="Oval 97"/>
          <p:cNvSpPr/>
          <p:nvPr/>
        </p:nvSpPr>
        <p:spPr>
          <a:xfrm flipV="1">
            <a:off x="3424997" y="4969734"/>
            <a:ext cx="285496" cy="2764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99" name="Oval 98"/>
          <p:cNvSpPr/>
          <p:nvPr/>
        </p:nvSpPr>
        <p:spPr>
          <a:xfrm flipV="1">
            <a:off x="3972906" y="4969734"/>
            <a:ext cx="285496" cy="2764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0" name="Oval 99"/>
          <p:cNvSpPr/>
          <p:nvPr/>
        </p:nvSpPr>
        <p:spPr>
          <a:xfrm flipV="1">
            <a:off x="5029564" y="4969734"/>
            <a:ext cx="285496" cy="2764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1" name="Oval 100"/>
          <p:cNvSpPr/>
          <p:nvPr/>
        </p:nvSpPr>
        <p:spPr>
          <a:xfrm flipV="1">
            <a:off x="5529154" y="4969734"/>
            <a:ext cx="285496" cy="2764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4" name="Oval 103"/>
          <p:cNvSpPr/>
          <p:nvPr/>
        </p:nvSpPr>
        <p:spPr>
          <a:xfrm flipV="1">
            <a:off x="4511976" y="4969735"/>
            <a:ext cx="285496" cy="2764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cxnSp>
        <p:nvCxnSpPr>
          <p:cNvPr id="1594" name="Straight Arrow Connector 1593"/>
          <p:cNvCxnSpPr>
            <a:stCxn id="208" idx="0"/>
            <a:endCxn id="99" idx="4"/>
          </p:cNvCxnSpPr>
          <p:nvPr/>
        </p:nvCxnSpPr>
        <p:spPr>
          <a:xfrm flipH="1">
            <a:off x="4115654" y="4164773"/>
            <a:ext cx="542186" cy="804961"/>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52" name="Straight Arrow Connector 1651"/>
          <p:cNvCxnSpPr>
            <a:stCxn id="206" idx="0"/>
            <a:endCxn id="99" idx="4"/>
          </p:cNvCxnSpPr>
          <p:nvPr/>
        </p:nvCxnSpPr>
        <p:spPr>
          <a:xfrm flipH="1">
            <a:off x="4115654" y="4164772"/>
            <a:ext cx="1059774" cy="804962"/>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78" name="Straight Arrow Connector 1877"/>
          <p:cNvCxnSpPr>
            <a:stCxn id="208" idx="0"/>
            <a:endCxn id="100" idx="4"/>
          </p:cNvCxnSpPr>
          <p:nvPr/>
        </p:nvCxnSpPr>
        <p:spPr>
          <a:xfrm>
            <a:off x="4657840" y="4164773"/>
            <a:ext cx="514472" cy="804961"/>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81" name="Straight Arrow Connector 1880"/>
          <p:cNvCxnSpPr>
            <a:stCxn id="205" idx="0"/>
            <a:endCxn id="100" idx="4"/>
          </p:cNvCxnSpPr>
          <p:nvPr/>
        </p:nvCxnSpPr>
        <p:spPr>
          <a:xfrm>
            <a:off x="4118770" y="4164772"/>
            <a:ext cx="1053542" cy="804962"/>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84" name="Straight Arrow Connector 1883"/>
          <p:cNvCxnSpPr>
            <a:stCxn id="204" idx="0"/>
            <a:endCxn id="104" idx="4"/>
          </p:cNvCxnSpPr>
          <p:nvPr/>
        </p:nvCxnSpPr>
        <p:spPr>
          <a:xfrm>
            <a:off x="3570861" y="4164772"/>
            <a:ext cx="1083863" cy="804963"/>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87" name="Straight Arrow Connector 1886"/>
          <p:cNvCxnSpPr>
            <a:stCxn id="205" idx="0"/>
            <a:endCxn id="104" idx="4"/>
          </p:cNvCxnSpPr>
          <p:nvPr/>
        </p:nvCxnSpPr>
        <p:spPr>
          <a:xfrm>
            <a:off x="4118770" y="4164772"/>
            <a:ext cx="535954" cy="804963"/>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90" name="Straight Arrow Connector 1889"/>
          <p:cNvCxnSpPr>
            <a:stCxn id="208" idx="0"/>
            <a:endCxn id="104" idx="4"/>
          </p:cNvCxnSpPr>
          <p:nvPr/>
        </p:nvCxnSpPr>
        <p:spPr>
          <a:xfrm flipH="1">
            <a:off x="4654724" y="4164773"/>
            <a:ext cx="3116" cy="804962"/>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93" name="Straight Arrow Connector 1892"/>
          <p:cNvCxnSpPr>
            <a:stCxn id="206" idx="0"/>
            <a:endCxn id="104" idx="4"/>
          </p:cNvCxnSpPr>
          <p:nvPr/>
        </p:nvCxnSpPr>
        <p:spPr>
          <a:xfrm flipH="1">
            <a:off x="4654724" y="4164772"/>
            <a:ext cx="520704" cy="804963"/>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96" name="Straight Arrow Connector 1895"/>
          <p:cNvCxnSpPr>
            <a:stCxn id="207" idx="0"/>
            <a:endCxn id="104" idx="4"/>
          </p:cNvCxnSpPr>
          <p:nvPr/>
        </p:nvCxnSpPr>
        <p:spPr>
          <a:xfrm flipH="1">
            <a:off x="4654724" y="4164772"/>
            <a:ext cx="1020294" cy="804963"/>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99" name="Straight Arrow Connector 1898"/>
          <p:cNvCxnSpPr>
            <a:stCxn id="204" idx="0"/>
            <a:endCxn id="98" idx="4"/>
          </p:cNvCxnSpPr>
          <p:nvPr/>
        </p:nvCxnSpPr>
        <p:spPr>
          <a:xfrm flipH="1">
            <a:off x="3567745" y="4164772"/>
            <a:ext cx="3116" cy="804962"/>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02" name="Straight Arrow Connector 1901"/>
          <p:cNvCxnSpPr>
            <a:stCxn id="205" idx="0"/>
            <a:endCxn id="98" idx="4"/>
          </p:cNvCxnSpPr>
          <p:nvPr/>
        </p:nvCxnSpPr>
        <p:spPr>
          <a:xfrm flipH="1">
            <a:off x="3567745" y="4164772"/>
            <a:ext cx="551025" cy="804962"/>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05" name="Straight Arrow Connector 1904"/>
          <p:cNvCxnSpPr>
            <a:stCxn id="208" idx="0"/>
            <a:endCxn id="98" idx="4"/>
          </p:cNvCxnSpPr>
          <p:nvPr/>
        </p:nvCxnSpPr>
        <p:spPr>
          <a:xfrm flipH="1">
            <a:off x="3567745" y="4164773"/>
            <a:ext cx="1090095" cy="804961"/>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08" name="Straight Arrow Connector 1907"/>
          <p:cNvCxnSpPr>
            <a:stCxn id="206" idx="0"/>
            <a:endCxn id="98" idx="4"/>
          </p:cNvCxnSpPr>
          <p:nvPr/>
        </p:nvCxnSpPr>
        <p:spPr>
          <a:xfrm flipH="1">
            <a:off x="3567745" y="4164772"/>
            <a:ext cx="1607683" cy="804962"/>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11" name="Straight Arrow Connector 1910"/>
          <p:cNvCxnSpPr>
            <a:stCxn id="207" idx="0"/>
            <a:endCxn id="98" idx="4"/>
          </p:cNvCxnSpPr>
          <p:nvPr/>
        </p:nvCxnSpPr>
        <p:spPr>
          <a:xfrm flipH="1">
            <a:off x="3567745" y="4164772"/>
            <a:ext cx="2107273" cy="804962"/>
          </a:xfrm>
          <a:prstGeom prst="straightConnector1">
            <a:avLst/>
          </a:prstGeom>
          <a:ln w="31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1942" name="Group 1941"/>
          <p:cNvGrpSpPr/>
          <p:nvPr/>
        </p:nvGrpSpPr>
        <p:grpSpPr>
          <a:xfrm>
            <a:off x="3426719" y="5246228"/>
            <a:ext cx="2389653" cy="870846"/>
            <a:chOff x="3433699" y="5246228"/>
            <a:chExt cx="2389653" cy="870846"/>
          </a:xfrm>
        </p:grpSpPr>
        <p:grpSp>
          <p:nvGrpSpPr>
            <p:cNvPr id="1914" name="Group 1913"/>
            <p:cNvGrpSpPr/>
            <p:nvPr/>
          </p:nvGrpSpPr>
          <p:grpSpPr>
            <a:xfrm flipV="1">
              <a:off x="3433699" y="5840577"/>
              <a:ext cx="2389653" cy="276497"/>
              <a:chOff x="2902949" y="3996556"/>
              <a:chExt cx="4176252" cy="464950"/>
            </a:xfrm>
            <a:solidFill>
              <a:schemeClr val="tx1"/>
            </a:solidFill>
            <a:effectLst/>
          </p:grpSpPr>
          <p:sp>
            <p:nvSpPr>
              <p:cNvPr id="1915" name="Oval 1914"/>
              <p:cNvSpPr/>
              <p:nvPr/>
            </p:nvSpPr>
            <p:spPr>
              <a:xfrm>
                <a:off x="2902949"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16" name="Oval 1915"/>
              <p:cNvSpPr/>
              <p:nvPr/>
            </p:nvSpPr>
            <p:spPr>
              <a:xfrm>
                <a:off x="3860497"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17" name="Oval 1916"/>
              <p:cNvSpPr/>
              <p:nvPr/>
            </p:nvSpPr>
            <p:spPr>
              <a:xfrm>
                <a:off x="5707154"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18" name="Oval 1917"/>
              <p:cNvSpPr/>
              <p:nvPr/>
            </p:nvSpPr>
            <p:spPr>
              <a:xfrm>
                <a:off x="6580257" y="3996557"/>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919" name="Oval 1918"/>
              <p:cNvSpPr/>
              <p:nvPr/>
            </p:nvSpPr>
            <p:spPr>
              <a:xfrm>
                <a:off x="4802596" y="3996556"/>
                <a:ext cx="498944" cy="46494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cxnSp>
          <p:nvCxnSpPr>
            <p:cNvPr id="1920" name="Straight Arrow Connector 1919"/>
            <p:cNvCxnSpPr/>
            <p:nvPr/>
          </p:nvCxnSpPr>
          <p:spPr>
            <a:xfrm flipH="1">
              <a:off x="3574724" y="5259439"/>
              <a:ext cx="235" cy="502497"/>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21" name="Straight Arrow Connector 1920"/>
            <p:cNvCxnSpPr/>
            <p:nvPr/>
          </p:nvCxnSpPr>
          <p:spPr>
            <a:xfrm flipH="1">
              <a:off x="4122633" y="5254601"/>
              <a:ext cx="1474" cy="502497"/>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22" name="Straight Arrow Connector 1921"/>
            <p:cNvCxnSpPr>
              <a:endCxn id="1945" idx="2"/>
            </p:cNvCxnSpPr>
            <p:nvPr/>
          </p:nvCxnSpPr>
          <p:spPr>
            <a:xfrm flipH="1">
              <a:off x="4628497" y="5259439"/>
              <a:ext cx="8034" cy="514167"/>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23" name="Straight Arrow Connector 1922"/>
            <p:cNvCxnSpPr/>
            <p:nvPr/>
          </p:nvCxnSpPr>
          <p:spPr>
            <a:xfrm flipH="1">
              <a:off x="5176176" y="5246228"/>
              <a:ext cx="4838" cy="515708"/>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24" name="Straight Arrow Connector 1923"/>
            <p:cNvCxnSpPr/>
            <p:nvPr/>
          </p:nvCxnSpPr>
          <p:spPr>
            <a:xfrm>
              <a:off x="5675018" y="5246228"/>
              <a:ext cx="569" cy="526593"/>
            </a:xfrm>
            <a:prstGeom prst="straightConnector1">
              <a:avLst/>
            </a:prstGeom>
            <a:ln w="63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1926" name="Group 1925"/>
          <p:cNvGrpSpPr/>
          <p:nvPr/>
        </p:nvGrpSpPr>
        <p:grpSpPr>
          <a:xfrm>
            <a:off x="2761229" y="1743334"/>
            <a:ext cx="5079528" cy="3742109"/>
            <a:chOff x="2848662" y="2525497"/>
            <a:chExt cx="5079528" cy="3742109"/>
          </a:xfrm>
        </p:grpSpPr>
        <p:sp>
          <p:nvSpPr>
            <p:cNvPr id="1927" name="Rounded Rectangle 1926"/>
            <p:cNvSpPr/>
            <p:nvPr/>
          </p:nvSpPr>
          <p:spPr>
            <a:xfrm>
              <a:off x="2848662" y="2525497"/>
              <a:ext cx="3758421" cy="3742109"/>
            </a:xfrm>
            <a:prstGeom prst="roundRect">
              <a:avLst/>
            </a:prstGeom>
            <a:solidFill>
              <a:schemeClr val="accent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mc:AlternateContent xmlns:mc="http://schemas.openxmlformats.org/markup-compatibility/2006" xmlns:a14="http://schemas.microsoft.com/office/drawing/2010/main">
          <mc:Choice Requires="a14">
            <p:sp>
              <p:nvSpPr>
                <p:cNvPr id="1928" name="Rectangle 1927"/>
                <p:cNvSpPr/>
                <p:nvPr/>
              </p:nvSpPr>
              <p:spPr>
                <a:xfrm>
                  <a:off x="7311810" y="5088976"/>
                  <a:ext cx="616380" cy="707886"/>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4000" b="0" i="1" u="none" strike="noStrike" kern="1200" cap="none" spc="0" normalizeH="0" baseline="0" noProof="0">
                            <a:ln>
                              <a:noFill/>
                            </a:ln>
                            <a:solidFill>
                              <a:prstClr val="white"/>
                            </a:solidFill>
                            <a:effectLst/>
                            <a:uLnTx/>
                            <a:uFillTx/>
                            <a:latin typeface="Cambria Math" charset="0"/>
                            <a:ea typeface="Cambria Math" charset="0"/>
                            <a:cs typeface="Cambria Math" charset="0"/>
                          </a:rPr>
                          <m:t>𝜃</m:t>
                        </m:r>
                      </m:oMath>
                    </m:oMathPara>
                  </a14:m>
                  <a:endParaRPr kumimoji="0" lang="en-US" sz="40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221" name="Rectangle 220"/>
                <p:cNvSpPr>
                  <a:spLocks noRot="1" noChangeAspect="1" noMove="1" noResize="1" noEditPoints="1" noAdjustHandles="1" noChangeArrowheads="1" noChangeShapeType="1" noTextEdit="1"/>
                </p:cNvSpPr>
                <p:nvPr/>
              </p:nvSpPr>
              <p:spPr>
                <a:xfrm>
                  <a:off x="7311810" y="5088976"/>
                  <a:ext cx="616380" cy="707886"/>
                </a:xfrm>
                <a:prstGeom prst="rect">
                  <a:avLst/>
                </a:prstGeom>
                <a:blipFill rotWithShape="0">
                  <a:blip r:embed="rId5"/>
                  <a:stretch>
                    <a:fillRect/>
                  </a:stretch>
                </a:blipFill>
              </p:spPr>
              <p:txBody>
                <a:bodyPr/>
                <a:lstStyle/>
                <a:p>
                  <a:r>
                    <a:rPr lang="en-US">
                      <a:noFill/>
                    </a:rPr>
                    <a:t> </a:t>
                  </a:r>
                </a:p>
              </p:txBody>
            </p:sp>
          </mc:Fallback>
        </mc:AlternateContent>
        <p:sp>
          <p:nvSpPr>
            <p:cNvPr id="1929" name="Right Arrow 1928"/>
            <p:cNvSpPr/>
            <p:nvPr/>
          </p:nvSpPr>
          <p:spPr>
            <a:xfrm rot="1025039" flipH="1">
              <a:off x="6703570" y="5179526"/>
              <a:ext cx="707873" cy="19820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1945" name="Rectangle 1944"/>
          <p:cNvSpPr/>
          <p:nvPr/>
        </p:nvSpPr>
        <p:spPr>
          <a:xfrm flipV="1">
            <a:off x="3366820" y="5773606"/>
            <a:ext cx="2509394" cy="42026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mc:AlternateContent xmlns:mc="http://schemas.openxmlformats.org/markup-compatibility/2006" xmlns:a14="http://schemas.microsoft.com/office/drawing/2010/main">
        <mc:Choice Requires="a14">
          <p:sp>
            <p:nvSpPr>
              <p:cNvPr id="1958" name="TextBox 1957"/>
              <p:cNvSpPr txBox="1"/>
              <p:nvPr/>
            </p:nvSpPr>
            <p:spPr>
              <a:xfrm rot="10800000" flipV="1">
                <a:off x="6376570" y="5711267"/>
                <a:ext cx="669303"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800" b="0" i="1" u="none" strike="noStrike" kern="1200" cap="none" spc="0" normalizeH="0" baseline="0" noProof="0">
                              <a:ln>
                                <a:noFill/>
                              </a:ln>
                              <a:solidFill>
                                <a:prstClr val="white"/>
                              </a:solidFill>
                              <a:effectLst/>
                              <a:uLnTx/>
                              <a:uFillTx/>
                              <a:latin typeface="Cambria Math" panose="02040503050406030204" pitchFamily="18" charset="0"/>
                            </a:rPr>
                          </m:ctrlPr>
                        </m:sSubPr>
                        <m:e>
                          <m:r>
                            <m:rPr>
                              <m:sty m:val="p"/>
                            </m:rPr>
                            <a:rPr kumimoji="0" lang="en-US" altLang="zh-CN" sz="2800" b="0" i="0" u="none" strike="noStrike" kern="1200" cap="none" spc="0" normalizeH="0" baseline="0" noProof="0">
                              <a:ln>
                                <a:noFill/>
                              </a:ln>
                              <a:solidFill>
                                <a:prstClr val="white"/>
                              </a:solidFill>
                              <a:effectLst/>
                              <a:uLnTx/>
                              <a:uFillTx/>
                              <a:latin typeface="Cambria Math" charset="0"/>
                            </a:rPr>
                            <m:t>T</m:t>
                          </m:r>
                        </m:e>
                        <m:sub>
                          <m:r>
                            <m:rPr>
                              <m:sty m:val="p"/>
                            </m:rPr>
                            <a:rPr kumimoji="0" lang="en-US" altLang="zh-CN" sz="2800" b="0" i="0" u="none" strike="noStrike" kern="1200" cap="none" spc="0" normalizeH="0" baseline="0" noProof="0">
                              <a:ln>
                                <a:noFill/>
                              </a:ln>
                              <a:solidFill>
                                <a:prstClr val="white"/>
                              </a:solidFill>
                              <a:effectLst/>
                              <a:uLnTx/>
                              <a:uFillTx/>
                              <a:latin typeface="Cambria Math" charset="0"/>
                              <a:ea typeface="Cambria Math" charset="0"/>
                              <a:cs typeface="Cambria Math" charset="0"/>
                            </a:rPr>
                            <m:t>θ</m:t>
                          </m:r>
                        </m:sub>
                      </m:sSub>
                      <m:r>
                        <a:rPr kumimoji="0" lang="en-US" altLang="zh-CN" sz="2800" b="0" i="1" u="none" strike="noStrike" kern="1200" cap="none" spc="0" normalizeH="0" baseline="0" noProof="0">
                          <a:ln>
                            <a:noFill/>
                          </a:ln>
                          <a:solidFill>
                            <a:prstClr val="white"/>
                          </a:solidFill>
                          <a:effectLst/>
                          <a:uLnTx/>
                          <a:uFillTx/>
                          <a:latin typeface="Cambria Math" charset="0"/>
                        </a:rPr>
                        <m:t>(</m:t>
                      </m:r>
                      <m:r>
                        <m:rPr>
                          <m:nor/>
                        </m:rPr>
                        <a:rPr kumimoji="0" lang="en-US" sz="2800" b="0" i="0" u="none" strike="noStrike" kern="1200" cap="none" spc="0" normalizeH="0" baseline="0" noProof="0" dirty="0">
                          <a:ln>
                            <a:noFill/>
                          </a:ln>
                          <a:solidFill>
                            <a:prstClr val="white"/>
                          </a:solidFill>
                          <a:effectLst/>
                          <a:uLnTx/>
                          <a:uFillTx/>
                          <a:latin typeface="Calibri" charset="0"/>
                          <a:ea typeface="ＭＳ Ｐゴシック" charset="0"/>
                        </a:rPr>
                        <m:t>ũ</m:t>
                      </m:r>
                      <m:r>
                        <a:rPr kumimoji="0" lang="en-US" altLang="zh-CN" sz="2800" b="0" i="1" u="none" strike="noStrike" kern="1200" cap="none" spc="0" normalizeH="0" baseline="0" noProof="0">
                          <a:ln>
                            <a:noFill/>
                          </a:ln>
                          <a:solidFill>
                            <a:prstClr val="white"/>
                          </a:solidFill>
                          <a:effectLst/>
                          <a:uLnTx/>
                          <a:uFillTx/>
                          <a:latin typeface="Cambria Math" charset="0"/>
                        </a:rPr>
                        <m:t>)</m:t>
                      </m:r>
                    </m:oMath>
                  </m:oMathPara>
                </a14:m>
                <a:endParaRPr kumimoji="0" lang="en-US" altLang="zh-CN" sz="28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1958" name="TextBox 1957"/>
              <p:cNvSpPr txBox="1">
                <a:spLocks noRot="1" noChangeAspect="1" noMove="1" noResize="1" noEditPoints="1" noAdjustHandles="1" noChangeArrowheads="1" noChangeShapeType="1" noTextEdit="1"/>
              </p:cNvSpPr>
              <p:nvPr/>
            </p:nvSpPr>
            <p:spPr>
              <a:xfrm rot="10800000" flipV="1">
                <a:off x="6376570" y="5711267"/>
                <a:ext cx="669303" cy="523220"/>
              </a:xfrm>
              <a:prstGeom prst="rect">
                <a:avLst/>
              </a:prstGeom>
              <a:blipFill rotWithShape="0">
                <a:blip r:embed="rId6"/>
                <a:stretch>
                  <a:fillRect r="-33636"/>
                </a:stretch>
              </a:blipFill>
            </p:spPr>
            <p:txBody>
              <a:bodyPr/>
              <a:lstStyle/>
              <a:p>
                <a:r>
                  <a:rPr lang="en-US">
                    <a:noFill/>
                  </a:rPr>
                  <a:t> </a:t>
                </a:r>
              </a:p>
            </p:txBody>
          </p:sp>
        </mc:Fallback>
      </mc:AlternateContent>
      <p:sp>
        <p:nvSpPr>
          <p:cNvPr id="1959" name="TextBox 1958"/>
          <p:cNvSpPr txBox="1"/>
          <p:nvPr/>
        </p:nvSpPr>
        <p:spPr>
          <a:xfrm>
            <a:off x="246522" y="1379062"/>
            <a:ext cx="3018640"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Calibri" charset="0"/>
                <a:ea typeface="ＭＳ Ｐゴシック" charset="0"/>
              </a:rPr>
              <a:t>Corpus of tags (</a:t>
            </a:r>
            <a:r>
              <a:rPr kumimoji="0" lang="en-US" sz="2800" b="0" i="0" u="none" strike="noStrike" kern="1200" cap="none" spc="0" normalizeH="0" baseline="0" noProof="0" dirty="0" err="1">
                <a:ln>
                  <a:noFill/>
                </a:ln>
                <a:solidFill>
                  <a:prstClr val="white"/>
                </a:solidFill>
                <a:effectLst/>
                <a:uLnTx/>
                <a:uFillTx/>
                <a:latin typeface="Calibri" charset="0"/>
                <a:ea typeface="ＭＳ Ｐゴシック" charset="0"/>
              </a:rPr>
              <a:t>ũ</a:t>
            </a:r>
            <a:r>
              <a:rPr kumimoji="0" lang="en-US" altLang="zh-CN" sz="2800" b="0" i="0" u="none" strike="noStrike" kern="1200" cap="none" spc="0" normalizeH="0" baseline="0" noProof="0" dirty="0">
                <a:ln>
                  <a:noFill/>
                </a:ln>
                <a:solidFill>
                  <a:prstClr val="white"/>
                </a:solidFill>
                <a:effectLst/>
                <a:uLnTx/>
                <a:uFillTx/>
                <a:latin typeface="Calibri" charset="0"/>
                <a:ea typeface="ＭＳ Ｐゴシック" charset="0"/>
              </a:rPr>
              <a:t>)</a:t>
            </a:r>
            <a:endParaRPr kumimoji="0" lang="en-US" sz="2800" b="0" i="0" u="none" strike="noStrike" kern="1200" cap="none" spc="0" normalizeH="0" baseline="0" noProof="0" dirty="0">
              <a:ln>
                <a:noFill/>
              </a:ln>
              <a:solidFill>
                <a:prstClr val="white"/>
              </a:solidFill>
              <a:effectLst/>
              <a:uLnTx/>
              <a:uFillTx/>
              <a:latin typeface="Calibri" charset="0"/>
              <a:ea typeface="ＭＳ Ｐゴシック" charset="0"/>
            </a:endParaRPr>
          </a:p>
        </p:txBody>
      </p:sp>
      <p:sp>
        <p:nvSpPr>
          <p:cNvPr id="106" name="Title 1">
            <a:extLst>
              <a:ext uri="{FF2B5EF4-FFF2-40B4-BE49-F238E27FC236}">
                <a16:creationId xmlns:a16="http://schemas.microsoft.com/office/drawing/2014/main" id="{C016FB7B-9188-48AE-9DF3-AA6ADACDD8A3}"/>
              </a:ext>
            </a:extLst>
          </p:cNvPr>
          <p:cNvSpPr>
            <a:spLocks noGrp="1"/>
          </p:cNvSpPr>
          <p:nvPr>
            <p:ph type="title"/>
          </p:nvPr>
        </p:nvSpPr>
        <p:spPr>
          <a:xfrm>
            <a:off x="457200" y="274638"/>
            <a:ext cx="8229600" cy="1143000"/>
          </a:xfrm>
        </p:spPr>
        <p:txBody>
          <a:bodyPr>
            <a:normAutofit/>
          </a:bodyPr>
          <a:lstStyle/>
          <a:p>
            <a:r>
              <a:rPr lang="en-US" dirty="0"/>
              <a:t>Replacing the Typology Vector</a:t>
            </a:r>
          </a:p>
        </p:txBody>
      </p:sp>
    </p:spTree>
    <p:extLst>
      <p:ext uri="{BB962C8B-B14F-4D97-AF65-F5344CB8AC3E}">
        <p14:creationId xmlns:p14="http://schemas.microsoft.com/office/powerpoint/2010/main" val="148555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1238863" y="1995948"/>
            <a:ext cx="6617109" cy="4360402"/>
          </a:xfrm>
          <a:prstGeom prst="roundRect">
            <a:avLst/>
          </a:prstGeom>
          <a:solidFill>
            <a:schemeClr val="accent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4" name="Slide Number Placeholder 3"/>
          <p:cNvSpPr>
            <a:spLocks noGrp="1"/>
          </p:cNvSpPr>
          <p:nvPr>
            <p:ph type="sldNum" sz="quarter" idx="12"/>
          </p:nvPr>
        </p:nvSpPr>
        <p:spPr>
          <a:effectLst/>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11CC8F-329F-8C41-AC6A-3ECAF67E5476}" type="slidenum">
              <a:rPr kumimoji="0" lang="en-US" sz="1200" b="0" i="0" u="none" strike="noStrike" kern="1200" cap="none" spc="0" normalizeH="0" baseline="0" noProof="0" smtClean="0">
                <a:ln>
                  <a:noFill/>
                </a:ln>
                <a:solidFill>
                  <a:prstClr val="white">
                    <a:tint val="75000"/>
                  </a:prstClr>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white">
                  <a:tint val="75000"/>
                </a:prstClr>
              </a:solidFill>
              <a:effectLst/>
              <a:uLnTx/>
              <a:uFillTx/>
              <a:latin typeface="Calibri" charset="0"/>
              <a:ea typeface="ＭＳ Ｐゴシック" charset="0"/>
            </a:endParaRPr>
          </a:p>
        </p:txBody>
      </p:sp>
      <p:pic>
        <p:nvPicPr>
          <p:cNvPr id="16" name="Picture 15" descr="jhu-logo-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8671"/>
            <a:ext cx="2769885" cy="477903"/>
          </a:xfrm>
          <a:prstGeom prst="rect">
            <a:avLst/>
          </a:prstGeom>
        </p:spPr>
      </p:pic>
      <p:grpSp>
        <p:nvGrpSpPr>
          <p:cNvPr id="18" name="Group 17"/>
          <p:cNvGrpSpPr/>
          <p:nvPr/>
        </p:nvGrpSpPr>
        <p:grpSpPr>
          <a:xfrm>
            <a:off x="3752132" y="3127120"/>
            <a:ext cx="1576181" cy="767232"/>
            <a:chOff x="7050088" y="2226784"/>
            <a:chExt cx="1576181" cy="767232"/>
          </a:xfrm>
        </p:grpSpPr>
        <p:grpSp>
          <p:nvGrpSpPr>
            <p:cNvPr id="20" name="Group 19"/>
            <p:cNvGrpSpPr>
              <a:grpSpLocks/>
            </p:cNvGrpSpPr>
            <p:nvPr/>
          </p:nvGrpSpPr>
          <p:grpSpPr bwMode="auto">
            <a:xfrm>
              <a:off x="7050088" y="2226784"/>
              <a:ext cx="1558925" cy="767232"/>
              <a:chOff x="712" y="2706"/>
              <a:chExt cx="982" cy="469"/>
            </a:xfrm>
          </p:grpSpPr>
          <p:sp>
            <p:nvSpPr>
              <p:cNvPr id="22" name="Text Box 7"/>
              <p:cNvSpPr txBox="1">
                <a:spLocks noChangeArrowheads="1"/>
              </p:cNvSpPr>
              <p:nvPr/>
            </p:nvSpPr>
            <p:spPr bwMode="auto">
              <a:xfrm>
                <a:off x="712" y="2708"/>
                <a:ext cx="716"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S →</a:t>
                </a:r>
                <a:r>
                  <a:rPr kumimoji="0" lang="en-US" sz="10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 </a:t>
                </a: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NP VP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rPr>
                  <a:t>VP → VP PP</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mr-IN" altLang="zh-CN" sz="1400" b="0" i="0" u="none" strike="noStrike" kern="1200" cap="none" spc="0" normalizeH="0" baseline="0" noProof="0" dirty="0">
                    <a:ln>
                      <a:noFill/>
                    </a:ln>
                    <a:solidFill>
                      <a:prstClr val="white"/>
                    </a:solidFill>
                    <a:effectLst/>
                    <a:uLnTx/>
                    <a:uFillTx/>
                    <a:latin typeface="Times New Roman" charset="0"/>
                    <a:ea typeface="ＭＳ Ｐゴシック" charset="0"/>
                  </a:rPr>
                  <a:t>…</a:t>
                </a:r>
                <a:endParaRPr kumimoji="0" lang="en-US" sz="1400" b="0" i="0" u="none" strike="noStrike" kern="1200" cap="none" spc="0" normalizeH="0" baseline="0" noProof="0" dirty="0">
                  <a:ln>
                    <a:noFill/>
                  </a:ln>
                  <a:solidFill>
                    <a:prstClr val="white"/>
                  </a:solidFill>
                  <a:effectLst/>
                  <a:uLnTx/>
                  <a:uFillTx/>
                  <a:latin typeface="Times New Roman" charset="0"/>
                  <a:ea typeface="ＭＳ Ｐゴシック" charset="0"/>
                  <a:cs typeface="Arial" charset="0"/>
                </a:endParaRPr>
              </a:p>
            </p:txBody>
          </p:sp>
          <p:sp>
            <p:nvSpPr>
              <p:cNvPr id="23" name="Text Box 8"/>
              <p:cNvSpPr txBox="1">
                <a:spLocks noChangeArrowheads="1"/>
              </p:cNvSpPr>
              <p:nvPr/>
            </p:nvSpPr>
            <p:spPr bwMode="auto">
              <a:xfrm>
                <a:off x="1438" y="2706"/>
                <a:ext cx="256" cy="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imes New Roman" charset="0"/>
                    <a:ea typeface="ＭＳ Ｐゴシック" charset="0"/>
                    <a:cs typeface="Arial" charset="0"/>
                  </a:rPr>
                  <a:t>0.2</a:t>
                </a:r>
              </a:p>
            </p:txBody>
          </p:sp>
        </p:grpSp>
        <p:sp>
          <p:nvSpPr>
            <p:cNvPr id="21" name="Rectangle 20"/>
            <p:cNvSpPr/>
            <p:nvPr/>
          </p:nvSpPr>
          <p:spPr>
            <a:xfrm>
              <a:off x="7050088" y="2226784"/>
              <a:ext cx="1576181" cy="7365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39" name="Right Arrow 38"/>
          <p:cNvSpPr/>
          <p:nvPr/>
        </p:nvSpPr>
        <p:spPr>
          <a:xfrm rot="5400000">
            <a:off x="3915050" y="2316151"/>
            <a:ext cx="1161068" cy="21182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mc:AlternateContent xmlns:mc="http://schemas.openxmlformats.org/markup-compatibility/2006" xmlns:a14="http://schemas.microsoft.com/office/drawing/2010/main">
        <mc:Choice Requires="a14">
          <p:sp>
            <p:nvSpPr>
              <p:cNvPr id="28" name="TextBox 27"/>
              <p:cNvSpPr txBox="1"/>
              <p:nvPr/>
            </p:nvSpPr>
            <p:spPr>
              <a:xfrm>
                <a:off x="3704167" y="3079259"/>
                <a:ext cx="1735692"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4400" b="0" i="1" u="none" strike="noStrike" kern="1200" cap="none" spc="0" normalizeH="0" baseline="0" noProof="0" smtClean="0">
                              <a:ln>
                                <a:noFill/>
                              </a:ln>
                              <a:solidFill>
                                <a:prstClr val="white"/>
                              </a:solidFill>
                              <a:effectLst/>
                              <a:uLnTx/>
                              <a:uFillTx/>
                              <a:latin typeface="Cambria Math" panose="02040503050406030204" pitchFamily="18" charset="0"/>
                            </a:rPr>
                          </m:ctrlPr>
                        </m:sSubPr>
                        <m:e>
                          <m:r>
                            <m:rPr>
                              <m:sty m:val="p"/>
                            </m:rPr>
                            <a:rPr kumimoji="0" lang="en-US" altLang="zh-CN" sz="4400" b="0" i="0" u="none" strike="noStrike" kern="1200" cap="none" spc="0" normalizeH="0" baseline="0" noProof="0" smtClean="0">
                              <a:ln>
                                <a:noFill/>
                              </a:ln>
                              <a:solidFill>
                                <a:prstClr val="white"/>
                              </a:solidFill>
                              <a:effectLst/>
                              <a:uLnTx/>
                              <a:uFillTx/>
                              <a:latin typeface="Cambria Math" charset="0"/>
                            </a:rPr>
                            <m:t>T</m:t>
                          </m:r>
                        </m:e>
                        <m:sub>
                          <m:r>
                            <m:rPr>
                              <m:sty m:val="p"/>
                            </m:rPr>
                            <a:rPr kumimoji="0" lang="en-US" altLang="zh-CN" sz="4400" b="0" i="0" u="none" strike="noStrike" kern="1200" cap="none" spc="0" normalizeH="0" baseline="0" noProof="0" smtClean="0">
                              <a:ln>
                                <a:noFill/>
                              </a:ln>
                              <a:solidFill>
                                <a:prstClr val="white"/>
                              </a:solidFill>
                              <a:effectLst/>
                              <a:uLnTx/>
                              <a:uFillTx/>
                              <a:latin typeface="Cambria Math" charset="0"/>
                              <a:ea typeface="Cambria Math" charset="0"/>
                              <a:cs typeface="Cambria Math" charset="0"/>
                            </a:rPr>
                            <m:t>θ</m:t>
                          </m:r>
                        </m:sub>
                      </m:sSub>
                      <m:r>
                        <a:rPr kumimoji="0" lang="en-US" altLang="zh-CN" sz="4400" b="0" i="1" u="none" strike="noStrike" kern="1200" cap="none" spc="0" normalizeH="0" baseline="0" noProof="0" smtClean="0">
                          <a:ln>
                            <a:noFill/>
                          </a:ln>
                          <a:solidFill>
                            <a:prstClr val="white"/>
                          </a:solidFill>
                          <a:effectLst/>
                          <a:uLnTx/>
                          <a:uFillTx/>
                          <a:latin typeface="Cambria Math" charset="0"/>
                        </a:rPr>
                        <m:t>(</m:t>
                      </m:r>
                      <m:r>
                        <m:rPr>
                          <m:nor/>
                        </m:rPr>
                        <a:rPr kumimoji="0" lang="en-US" sz="4400" b="0" i="0" u="none" strike="noStrike" kern="1200" cap="none" spc="0" normalizeH="0" baseline="0" noProof="0" dirty="0">
                          <a:ln>
                            <a:noFill/>
                          </a:ln>
                          <a:solidFill>
                            <a:prstClr val="white"/>
                          </a:solidFill>
                          <a:effectLst/>
                          <a:uLnTx/>
                          <a:uFillTx/>
                          <a:latin typeface="Calibri" charset="0"/>
                          <a:ea typeface="ＭＳ Ｐゴシック" charset="0"/>
                        </a:rPr>
                        <m:t>ũ</m:t>
                      </m:r>
                      <m:r>
                        <a:rPr kumimoji="0" lang="en-US" altLang="zh-CN" sz="4400" b="0" i="1" u="none" strike="noStrike" kern="1200" cap="none" spc="0" normalizeH="0" baseline="0" noProof="0" smtClean="0">
                          <a:ln>
                            <a:noFill/>
                          </a:ln>
                          <a:solidFill>
                            <a:prstClr val="white"/>
                          </a:solidFill>
                          <a:effectLst/>
                          <a:uLnTx/>
                          <a:uFillTx/>
                          <a:latin typeface="Cambria Math" charset="0"/>
                        </a:rPr>
                        <m:t>)</m:t>
                      </m:r>
                    </m:oMath>
                  </m:oMathPara>
                </a14:m>
                <a:endParaRPr kumimoji="0" lang="en-US" altLang="zh-CN" sz="4400" b="0" i="0" u="none" strike="noStrike" kern="1200" cap="none" spc="0" normalizeH="0" baseline="0" noProof="0" dirty="0">
                  <a:ln>
                    <a:noFill/>
                  </a:ln>
                  <a:solidFill>
                    <a:prstClr val="white"/>
                  </a:solidFill>
                  <a:effectLst/>
                  <a:uLnTx/>
                  <a:uFillTx/>
                  <a:latin typeface="Calibri" charset="0"/>
                  <a:ea typeface="ＭＳ Ｐゴシック"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704167" y="3079259"/>
                <a:ext cx="1735692" cy="769441"/>
              </a:xfrm>
              <a:prstGeom prst="rect">
                <a:avLst/>
              </a:prstGeom>
              <a:blipFill rotWithShape="0">
                <a:blip r:embed="rId4"/>
                <a:stretch>
                  <a:fillRect/>
                </a:stretch>
              </a:blipFill>
            </p:spPr>
            <p:txBody>
              <a:bodyPr/>
              <a:lstStyle/>
              <a:p>
                <a:r>
                  <a:rPr lang="en-US">
                    <a:noFill/>
                  </a:rPr>
                  <a:t> </a:t>
                </a:r>
              </a:p>
            </p:txBody>
          </p:sp>
        </mc:Fallback>
      </mc:AlternateContent>
      <p:grpSp>
        <p:nvGrpSpPr>
          <p:cNvPr id="33" name="Group 32"/>
          <p:cNvGrpSpPr/>
          <p:nvPr/>
        </p:nvGrpSpPr>
        <p:grpSpPr>
          <a:xfrm>
            <a:off x="3699254" y="3946854"/>
            <a:ext cx="1578946" cy="1558461"/>
            <a:chOff x="3699254" y="3946854"/>
            <a:chExt cx="1578946" cy="1558461"/>
          </a:xfrm>
        </p:grpSpPr>
        <p:sp>
          <p:nvSpPr>
            <p:cNvPr id="34" name="Right Arrow 33"/>
            <p:cNvSpPr/>
            <p:nvPr/>
          </p:nvSpPr>
          <p:spPr>
            <a:xfrm rot="5400000">
              <a:off x="4124761" y="4216680"/>
              <a:ext cx="746562" cy="20691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5" name="Rectangle 34"/>
            <p:cNvSpPr/>
            <p:nvPr/>
          </p:nvSpPr>
          <p:spPr>
            <a:xfrm>
              <a:off x="3699254" y="4746450"/>
              <a:ext cx="1578946" cy="7588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Parser</a:t>
              </a:r>
              <a:endParaRPr kumimoji="0" lang="en-US" sz="3200" b="0" i="0" u="none" strike="noStrike" kern="1200" cap="none" spc="0" normalizeH="0" baseline="-25000" noProof="0" dirty="0">
                <a:ln>
                  <a:noFill/>
                </a:ln>
                <a:solidFill>
                  <a:prstClr val="white"/>
                </a:solidFill>
                <a:effectLst/>
                <a:uLnTx/>
                <a:uFillTx/>
                <a:latin typeface="Candara"/>
                <a:ea typeface="+mn-ea"/>
                <a:cs typeface="+mn-cs"/>
              </a:endParaRPr>
            </a:p>
          </p:txBody>
        </p:sp>
      </p:grpSp>
      <p:sp>
        <p:nvSpPr>
          <p:cNvPr id="37" name="TextBox 36"/>
          <p:cNvSpPr txBox="1"/>
          <p:nvPr/>
        </p:nvSpPr>
        <p:spPr>
          <a:xfrm>
            <a:off x="1328798" y="3250773"/>
            <a:ext cx="3319473"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Language features</a:t>
            </a:r>
          </a:p>
        </p:txBody>
      </p:sp>
      <p:sp>
        <p:nvSpPr>
          <p:cNvPr id="42" name="Rectangle 41"/>
          <p:cNvSpPr/>
          <p:nvPr/>
        </p:nvSpPr>
        <p:spPr>
          <a:xfrm>
            <a:off x="4648271" y="2216761"/>
            <a:ext cx="2247731"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Learned mapper</a:t>
            </a:r>
          </a:p>
        </p:txBody>
      </p:sp>
      <p:sp>
        <p:nvSpPr>
          <p:cNvPr id="30" name="Document 29"/>
          <p:cNvSpPr/>
          <p:nvPr/>
        </p:nvSpPr>
        <p:spPr>
          <a:xfrm>
            <a:off x="4270178" y="1170981"/>
            <a:ext cx="444390" cy="584775"/>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ndara"/>
                <a:ea typeface="+mn-ea"/>
                <a:cs typeface="+mn-cs"/>
              </a:rPr>
              <a:t>ũ</a:t>
            </a:r>
            <a:endParaRPr kumimoji="0" lang="en-US" sz="3200" b="0" i="0" u="none" strike="noStrike" kern="1200" cap="none" spc="0" normalizeH="0" baseline="0" noProof="0" dirty="0">
              <a:ln>
                <a:noFill/>
              </a:ln>
              <a:solidFill>
                <a:prstClr val="white"/>
              </a:solidFill>
              <a:effectLst/>
              <a:uLnTx/>
              <a:uFillTx/>
              <a:latin typeface="Candara"/>
              <a:ea typeface="+mn-ea"/>
              <a:cs typeface="+mn-cs"/>
            </a:endParaRPr>
          </a:p>
        </p:txBody>
      </p:sp>
      <p:sp>
        <p:nvSpPr>
          <p:cNvPr id="47" name="TextBox 46"/>
          <p:cNvSpPr txBox="1"/>
          <p:nvPr/>
        </p:nvSpPr>
        <p:spPr>
          <a:xfrm>
            <a:off x="731520" y="1151502"/>
            <a:ext cx="3422316"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Calibri" charset="0"/>
                <a:ea typeface="ＭＳ Ｐゴシック" charset="0"/>
              </a:rPr>
              <a:t>Corpus of POS-tags</a:t>
            </a:r>
            <a:endParaRPr kumimoji="0" lang="en-US" sz="32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nvGrpSpPr>
          <p:cNvPr id="51" name="Group 50"/>
          <p:cNvGrpSpPr/>
          <p:nvPr/>
        </p:nvGrpSpPr>
        <p:grpSpPr>
          <a:xfrm>
            <a:off x="-326703" y="3932063"/>
            <a:ext cx="9184042" cy="1422613"/>
            <a:chOff x="-326703" y="3932063"/>
            <a:chExt cx="9184042" cy="1422613"/>
          </a:xfrm>
        </p:grpSpPr>
        <p:grpSp>
          <p:nvGrpSpPr>
            <p:cNvPr id="52" name="Group 51"/>
            <p:cNvGrpSpPr/>
            <p:nvPr/>
          </p:nvGrpSpPr>
          <p:grpSpPr>
            <a:xfrm>
              <a:off x="5385578" y="4769620"/>
              <a:ext cx="3364785" cy="585056"/>
              <a:chOff x="5385578" y="4769620"/>
              <a:chExt cx="3364785" cy="585056"/>
            </a:xfrm>
          </p:grpSpPr>
          <p:sp>
            <p:nvSpPr>
              <p:cNvPr id="58" name="Right Arrow 57"/>
              <p:cNvSpPr/>
              <p:nvPr/>
            </p:nvSpPr>
            <p:spPr>
              <a:xfrm>
                <a:off x="5385578" y="5001208"/>
                <a:ext cx="2744318" cy="167424"/>
              </a:xfrm>
              <a:prstGeom prst="rightArrow">
                <a:avLst/>
              </a:prstGeom>
              <a:solidFill>
                <a:srgbClr val="22F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59" name="Rectangle 58"/>
              <p:cNvSpPr/>
              <p:nvPr/>
            </p:nvSpPr>
            <p:spPr>
              <a:xfrm>
                <a:off x="8250106" y="4769620"/>
                <a:ext cx="500257" cy="585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y</a:t>
                </a:r>
              </a:p>
            </p:txBody>
          </p:sp>
        </p:grpSp>
        <p:sp>
          <p:nvSpPr>
            <p:cNvPr id="53" name="Rectangle 52"/>
            <p:cNvSpPr/>
            <p:nvPr/>
          </p:nvSpPr>
          <p:spPr>
            <a:xfrm>
              <a:off x="8129896" y="4192065"/>
              <a:ext cx="727443"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Tree</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nvGrpSpPr>
            <p:cNvPr id="54" name="Group 53"/>
            <p:cNvGrpSpPr/>
            <p:nvPr/>
          </p:nvGrpSpPr>
          <p:grpSpPr>
            <a:xfrm>
              <a:off x="376862" y="4769620"/>
              <a:ext cx="3215014" cy="585056"/>
              <a:chOff x="376862" y="4769620"/>
              <a:chExt cx="3215014" cy="585056"/>
            </a:xfrm>
          </p:grpSpPr>
          <p:sp>
            <p:nvSpPr>
              <p:cNvPr id="56" name="Rectangle 55"/>
              <p:cNvSpPr/>
              <p:nvPr/>
            </p:nvSpPr>
            <p:spPr>
              <a:xfrm>
                <a:off x="376862" y="4769620"/>
                <a:ext cx="500257" cy="585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x̃</a:t>
                </a:r>
              </a:p>
            </p:txBody>
          </p:sp>
          <p:sp>
            <p:nvSpPr>
              <p:cNvPr id="57" name="Right Arrow 56"/>
              <p:cNvSpPr/>
              <p:nvPr/>
            </p:nvSpPr>
            <p:spPr>
              <a:xfrm>
                <a:off x="1014104" y="5001208"/>
                <a:ext cx="2577772" cy="17522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sp>
          <p:nvSpPr>
            <p:cNvPr id="55" name="TextBox 54"/>
            <p:cNvSpPr txBox="1"/>
            <p:nvPr/>
          </p:nvSpPr>
          <p:spPr>
            <a:xfrm>
              <a:off x="-326703" y="3932063"/>
              <a:ext cx="1929977" cy="83099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POS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charset="0"/>
                  <a:ea typeface="ＭＳ Ｐゴシック" charset="0"/>
                </a:rPr>
                <a:t>sequence</a:t>
              </a:r>
              <a:endParaRPr kumimoji="0" lang="en-US" sz="2400" b="0" i="0" u="none" strike="noStrike" kern="1200" cap="none" spc="0" normalizeH="0" baseline="0" noProof="0" dirty="0">
                <a:ln>
                  <a:noFill/>
                </a:ln>
                <a:solidFill>
                  <a:prstClr val="white"/>
                </a:solidFill>
                <a:effectLst/>
                <a:uLnTx/>
                <a:uFillTx/>
                <a:latin typeface="Calibri" charset="0"/>
                <a:ea typeface="ＭＳ Ｐゴシック" charset="0"/>
              </a:endParaRPr>
            </a:p>
          </p:txBody>
        </p:sp>
      </p:grpSp>
      <p:grpSp>
        <p:nvGrpSpPr>
          <p:cNvPr id="40" name="Group 39"/>
          <p:cNvGrpSpPr/>
          <p:nvPr/>
        </p:nvGrpSpPr>
        <p:grpSpPr>
          <a:xfrm>
            <a:off x="5794005" y="1202034"/>
            <a:ext cx="3018640" cy="777116"/>
            <a:chOff x="5794005" y="1202034"/>
            <a:chExt cx="3018640" cy="777116"/>
          </a:xfrm>
        </p:grpSpPr>
        <p:sp>
          <p:nvSpPr>
            <p:cNvPr id="41" name="TextBox 40"/>
            <p:cNvSpPr txBox="1"/>
            <p:nvPr/>
          </p:nvSpPr>
          <p:spPr>
            <a:xfrm>
              <a:off x="5794005" y="1202034"/>
              <a:ext cx="3018640" cy="400110"/>
            </a:xfrm>
            <a:prstGeom prst="rect">
              <a:avLst/>
            </a:prstGeom>
            <a:solidFill>
              <a:schemeClr val="lt1">
                <a:alpha val="37000"/>
              </a:schemeClr>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ndara"/>
                  <a:ea typeface="+mn-ea"/>
                  <a:cs typeface="Candara"/>
                </a:rPr>
                <a:t>Galactic Dependencies</a:t>
              </a:r>
              <a:endParaRPr kumimoji="0" lang="en-US" sz="2000" b="0" i="0" u="none" strike="noStrike" kern="1200" cap="none" spc="0" normalizeH="0" baseline="0" noProof="0" dirty="0">
                <a:ln>
                  <a:noFill/>
                </a:ln>
                <a:solidFill>
                  <a:prstClr val="white"/>
                </a:solidFill>
                <a:effectLst/>
                <a:uLnTx/>
                <a:uFillTx/>
                <a:latin typeface="Candara"/>
                <a:ea typeface="+mn-ea"/>
                <a:cs typeface="+mn-cs"/>
              </a:endParaRPr>
            </a:p>
          </p:txBody>
        </p:sp>
        <p:sp>
          <p:nvSpPr>
            <p:cNvPr id="45" name="Right Arrow 44"/>
            <p:cNvSpPr/>
            <p:nvPr/>
          </p:nvSpPr>
          <p:spPr>
            <a:xfrm rot="6845428">
              <a:off x="6995299" y="1753245"/>
              <a:ext cx="304522" cy="14728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44" name="Group 43"/>
          <p:cNvGrpSpPr/>
          <p:nvPr/>
        </p:nvGrpSpPr>
        <p:grpSpPr>
          <a:xfrm>
            <a:off x="3695239" y="4699227"/>
            <a:ext cx="1889600" cy="1381503"/>
            <a:chOff x="3687682" y="4684113"/>
            <a:chExt cx="1889600" cy="1381503"/>
          </a:xfrm>
        </p:grpSpPr>
        <p:pic>
          <p:nvPicPr>
            <p:cNvPr id="46" name="Picture 45"/>
            <p:cNvPicPr>
              <a:picLocks noChangeAspect="1"/>
            </p:cNvPicPr>
            <p:nvPr/>
          </p:nvPicPr>
          <p:blipFill>
            <a:blip r:embed="rId5"/>
            <a:stretch>
              <a:fillRect/>
            </a:stretch>
          </p:blipFill>
          <p:spPr>
            <a:xfrm>
              <a:off x="3687682" y="4724129"/>
              <a:ext cx="1601499" cy="874946"/>
            </a:xfrm>
            <a:prstGeom prst="rect">
              <a:avLst/>
            </a:prstGeom>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7406" y="4684113"/>
              <a:ext cx="1339876" cy="1381503"/>
            </a:xfrm>
            <a:prstGeom prst="rect">
              <a:avLst/>
            </a:prstGeom>
          </p:spPr>
        </p:pic>
      </p:grpSp>
      <p:grpSp>
        <p:nvGrpSpPr>
          <p:cNvPr id="49" name="Group 48"/>
          <p:cNvGrpSpPr/>
          <p:nvPr/>
        </p:nvGrpSpPr>
        <p:grpSpPr>
          <a:xfrm>
            <a:off x="3737813" y="3108799"/>
            <a:ext cx="1940068" cy="1545774"/>
            <a:chOff x="4303823" y="3943839"/>
            <a:chExt cx="1940068" cy="1545774"/>
          </a:xfrm>
        </p:grpSpPr>
        <p:pic>
          <p:nvPicPr>
            <p:cNvPr id="50" name="Picture 49"/>
            <p:cNvPicPr>
              <a:picLocks noChangeAspect="1"/>
            </p:cNvPicPr>
            <p:nvPr/>
          </p:nvPicPr>
          <p:blipFill>
            <a:blip r:embed="rId7"/>
            <a:stretch>
              <a:fillRect/>
            </a:stretch>
          </p:blipFill>
          <p:spPr>
            <a:xfrm>
              <a:off x="4303823" y="3958939"/>
              <a:ext cx="1940068" cy="1064517"/>
            </a:xfrm>
            <a:prstGeom prst="rect">
              <a:avLst/>
            </a:prstGeom>
          </p:spPr>
        </p:pic>
        <p:pic>
          <p:nvPicPr>
            <p:cNvPr id="60" name="Picture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3551" y="3943839"/>
              <a:ext cx="1499197" cy="1545774"/>
            </a:xfrm>
            <a:prstGeom prst="rect">
              <a:avLst/>
            </a:prstGeom>
          </p:spPr>
        </p:pic>
      </p:grpSp>
    </p:spTree>
    <p:extLst>
      <p:ext uri="{BB962C8B-B14F-4D97-AF65-F5344CB8AC3E}">
        <p14:creationId xmlns:p14="http://schemas.microsoft.com/office/powerpoint/2010/main" val="7941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2008-06.teachcl-cgw">
  <a:themeElements>
    <a:clrScheme name="3_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3_2008-06.teachcl-cgw">
      <a:majorFont>
        <a:latin typeface="Garamond"/>
        <a:ea typeface=""/>
        <a:cs typeface="Arial"/>
      </a:majorFont>
      <a:minorFont>
        <a:latin typeface="Candar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3_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3_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3_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3_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3_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3_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3_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3_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2008-06.teachcl-cgw">
  <a:themeElements>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008-06.teachcl-cgw">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lnDef>
  </a:objectDefaults>
  <a:extraClrSchemeLst>
    <a:extraClrScheme>
      <a:clrScheme name="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2008-06.teachcl-cgw">
  <a:themeElements>
    <a:clrScheme name="2_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2008-06.teachcl-cgw">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2004:Templates:Presentations:Designs:Bar Code</Template>
  <TotalTime>52339</TotalTime>
  <Words>8822</Words>
  <Application>Microsoft Office PowerPoint</Application>
  <PresentationFormat>On-screen Show (4:3)</PresentationFormat>
  <Paragraphs>2308</Paragraphs>
  <Slides>109</Slides>
  <Notes>105</Notes>
  <HiddenSlides>3</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109</vt:i4>
      </vt:variant>
    </vt:vector>
  </HeadingPairs>
  <TitlesOfParts>
    <vt:vector size="127" baseType="lpstr">
      <vt:lpstr>MS PGothic</vt:lpstr>
      <vt:lpstr>SimSun</vt:lpstr>
      <vt:lpstr>Abadi MT Condensed Extra Bold</vt:lpstr>
      <vt:lpstr>Arial</vt:lpstr>
      <vt:lpstr>Calibri</vt:lpstr>
      <vt:lpstr>Cambria Math</vt:lpstr>
      <vt:lpstr>Candara</vt:lpstr>
      <vt:lpstr>Comic Sans MS</vt:lpstr>
      <vt:lpstr>Courier New</vt:lpstr>
      <vt:lpstr>Garamond</vt:lpstr>
      <vt:lpstr>Symbol</vt:lpstr>
      <vt:lpstr>Times New Roman</vt:lpstr>
      <vt:lpstr>Wingdings</vt:lpstr>
      <vt:lpstr>Zapf Dingbats</vt:lpstr>
      <vt:lpstr>3_2008-06.teachcl-cgw</vt:lpstr>
      <vt:lpstr>5_2008-06.teachcl-cgw</vt:lpstr>
      <vt:lpstr>4_2008-06.teachcl-cgw</vt:lpstr>
      <vt:lpstr>Black</vt:lpstr>
      <vt:lpstr>Recovering Syntactic Structure  from Surface Features</vt:lpstr>
      <vt:lpstr>Linguistic structure</vt:lpstr>
      <vt:lpstr>How did linguists pick this structure?</vt:lpstr>
      <vt:lpstr>Why do we want to uncover structure?</vt:lpstr>
      <vt:lpstr>Why do we want to uncover structure?</vt:lpstr>
      <vt:lpstr>How can we recover linguists’ structure?</vt:lpstr>
      <vt:lpstr>How can we recover 3D structure?</vt:lpstr>
      <vt:lpstr>How can we recover linguists’ structure?</vt:lpstr>
      <vt:lpstr>Puzzle</vt:lpstr>
      <vt:lpstr>Let’s cheat  (for now)</vt:lpstr>
      <vt:lpstr>Why can’t machines do this yet???</vt:lpstr>
      <vt:lpstr>Syntactic Typology</vt:lpstr>
      <vt:lpstr>Syntactic Typology (of English)</vt:lpstr>
      <vt:lpstr>Syntactic Typology (of English)</vt:lpstr>
      <vt:lpstr>Why?</vt:lpstr>
      <vt:lpstr>Fine-grained Syntactic Typology (of English)</vt:lpstr>
      <vt:lpstr>Fine-grained Syntactic Typology (of English)</vt:lpstr>
      <vt:lpstr>Fine-grained Syntactic Typology (of English)</vt:lpstr>
      <vt:lpstr>Fine-grained Syntactic Typology (of Japanese)</vt:lpstr>
      <vt:lpstr>Fine-grained Syntactic Typology (of Hindi)</vt:lpstr>
      <vt:lpstr>Fine-grained Syntactic Typology (of French)</vt:lpstr>
      <vt:lpstr>Fine-grained Syntactic Typology</vt:lpstr>
      <vt:lpstr>Fine-grained Syntactic Typology</vt:lpstr>
      <vt:lpstr>Traditional approach:  Grammar induction</vt:lpstr>
      <vt:lpstr>Grammar Induction</vt:lpstr>
      <vt:lpstr>Grammar Induction</vt:lpstr>
      <vt:lpstr>How can we recover linguists’ structure?</vt:lpstr>
      <vt:lpstr>How can we recover linguists’ structure?</vt:lpstr>
      <vt:lpstr>Grammar Induction</vt:lpstr>
      <vt:lpstr>So how were you able to do it?</vt:lpstr>
      <vt:lpstr>Not holding out hope for a single trigger</vt:lpstr>
      <vt:lpstr>But a combination of cues might work</vt:lpstr>
      <vt:lpstr>Surface Cues to Structure</vt:lpstr>
      <vt:lpstr>Surface Cues to Structure</vt:lpstr>
      <vt:lpstr>Surface Cues to Structure</vt:lpstr>
      <vt:lpstr>Surface Cues to Structure</vt:lpstr>
      <vt:lpstr>Surface Cues to Structure</vt:lpstr>
      <vt:lpstr>Supervised learning</vt:lpstr>
      <vt:lpstr>From Unsupervised to Supervised </vt:lpstr>
      <vt:lpstr>How can we recover linguists’ structure?</vt:lpstr>
      <vt:lpstr>How can we recover linguists’ structure?</vt:lpstr>
      <vt:lpstr>What’s wrong?</vt:lpstr>
      <vt:lpstr>Luckily</vt:lpstr>
      <vt:lpstr>Luckily</vt:lpstr>
      <vt:lpstr>We created … The Galactic Dependencies Treebanks!</vt:lpstr>
      <vt:lpstr>How can we recover x’s structure y?</vt:lpstr>
      <vt:lpstr>Synthetic data elsewhere</vt:lpstr>
      <vt:lpstr>Synthetic data elsewhere</vt:lpstr>
      <vt:lpstr>How can we recover linguists’ structure?</vt:lpstr>
      <vt:lpstr>Substrate &amp; Superstrates (terms come from linguistics of creole languages) </vt:lpstr>
      <vt:lpstr>You must feel the Force around you</vt:lpstr>
      <vt:lpstr>Example: You must feel the Force around you</vt:lpstr>
      <vt:lpstr>Permute the children of verbs</vt:lpstr>
      <vt:lpstr>Permute the children of verbs</vt:lpstr>
      <vt:lpstr>Permute the children of verbs</vt:lpstr>
      <vt:lpstr>Permute the children of nouns</vt:lpstr>
      <vt:lpstr>Permute the children of nouns</vt:lpstr>
      <vt:lpstr>Permute the children of nouns</vt:lpstr>
      <vt:lpstr>What do we get?</vt:lpstr>
      <vt:lpstr>How exactly do we permute?</vt:lpstr>
      <vt:lpstr>SVO (English)  SOV (Hindi)</vt:lpstr>
      <vt:lpstr>Sampling</vt:lpstr>
      <vt:lpstr>p( · |           , Hindi)</vt:lpstr>
      <vt:lpstr>p( · |           , Hindi)</vt:lpstr>
      <vt:lpstr>p( · |           , Hindi)</vt:lpstr>
      <vt:lpstr>Are Synthetic Languages Useful??</vt:lpstr>
      <vt:lpstr>Evaluation: Parsability</vt:lpstr>
      <vt:lpstr>Evaluation: Parsability</vt:lpstr>
      <vt:lpstr>Evaluation: Diversity</vt:lpstr>
      <vt:lpstr>Evaluation: Diversity</vt:lpstr>
      <vt:lpstr>Stats works backward from data to parameters.  So it’s like function inversion … so, How do you compute sin-1(y)?</vt:lpstr>
      <vt:lpstr>How do you compute sin-1(y)?</vt:lpstr>
      <vt:lpstr>PowerPoint Presentation</vt:lpstr>
      <vt:lpstr>PowerPoint Presentation</vt:lpstr>
      <vt:lpstr>PowerPoint Presentation</vt:lpstr>
      <vt:lpstr>Wang and Eisner (2017)</vt:lpstr>
      <vt:lpstr>Prediction of Syntactic Typology</vt:lpstr>
      <vt:lpstr>Prediction of Syntactic Typology</vt:lpstr>
      <vt:lpstr>Supervised Training</vt:lpstr>
      <vt:lpstr>Prediction of Syntactic Typology</vt:lpstr>
      <vt:lpstr>Hand-designed features</vt:lpstr>
      <vt:lpstr>LSTM features</vt:lpstr>
      <vt:lpstr>Data</vt:lpstr>
      <vt:lpstr>dobj: Head Verb -&gt; Direct Object</vt:lpstr>
      <vt:lpstr>nsubj: Head Verb -&gt; Subject</vt:lpstr>
      <vt:lpstr>PowerPoint Presentation</vt:lpstr>
      <vt:lpstr>amod: Head Noun -&gt; Adjectival Modifier</vt:lpstr>
      <vt:lpstr>case: Head Noun -&gt; Adposition</vt:lpstr>
      <vt:lpstr>case (Trained on 16 Real Languages)</vt:lpstr>
      <vt:lpstr>Evaluation</vt:lpstr>
      <vt:lpstr>Compared to Grammar Induction</vt:lpstr>
      <vt:lpstr>Summary: Training the System</vt:lpstr>
      <vt:lpstr>From Typology to Parsing</vt:lpstr>
      <vt:lpstr>Our Typology or Standard Typology?</vt:lpstr>
      <vt:lpstr>Our Typology or Standard Typology?</vt:lpstr>
      <vt:lpstr>Replacing the Typology Vector</vt:lpstr>
      <vt:lpstr>Replacing the Typology Vector</vt:lpstr>
      <vt:lpstr>Replacing the Typology Vector</vt:lpstr>
      <vt:lpstr>PowerPoint Presentation</vt:lpstr>
      <vt:lpstr>PowerPoint Presentation</vt:lpstr>
      <vt:lpstr>PowerPoint Presentation</vt:lpstr>
      <vt:lpstr>PowerPoint Presentation</vt:lpstr>
      <vt:lpstr>Supervised Training</vt:lpstr>
      <vt:lpstr>Avg. Parsing Performance</vt:lpstr>
      <vt:lpstr>Compared to Grammar Induction</vt:lpstr>
      <vt:lpstr>How can we recover linguists’ structure?</vt:lpstr>
      <vt:lpstr>How can we recover linguists’ structure?</vt:lpstr>
      <vt:lpstr>Future challenges</vt:lpstr>
      <vt:lpstr>Thanks!</vt:lpstr>
    </vt:vector>
  </TitlesOfParts>
  <Company>Johns Hopkins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Automated Discovery of Helpful Structure in Large Text Collections</dc:title>
  <dc:creator>Jason Eisner</dc:creator>
  <cp:lastModifiedBy>Jason Eisner</cp:lastModifiedBy>
  <cp:revision>960</cp:revision>
  <dcterms:created xsi:type="dcterms:W3CDTF">2008-10-18T04:11:48Z</dcterms:created>
  <dcterms:modified xsi:type="dcterms:W3CDTF">2018-09-21T09:52:10Z</dcterms:modified>
</cp:coreProperties>
</file>