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udio/unknown"/>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77"/>
  </p:notesMasterIdLst>
  <p:sldIdLst>
    <p:sldId id="256" r:id="rId2"/>
    <p:sldId id="411" r:id="rId3"/>
    <p:sldId id="450" r:id="rId4"/>
    <p:sldId id="457" r:id="rId5"/>
    <p:sldId id="458" r:id="rId6"/>
    <p:sldId id="266" r:id="rId7"/>
    <p:sldId id="267" r:id="rId8"/>
    <p:sldId id="373" r:id="rId9"/>
    <p:sldId id="374" r:id="rId10"/>
    <p:sldId id="268" r:id="rId11"/>
    <p:sldId id="371" r:id="rId12"/>
    <p:sldId id="303" r:id="rId13"/>
    <p:sldId id="331" r:id="rId14"/>
    <p:sldId id="382" r:id="rId15"/>
    <p:sldId id="258" r:id="rId16"/>
    <p:sldId id="293" r:id="rId17"/>
    <p:sldId id="361" r:id="rId18"/>
    <p:sldId id="274" r:id="rId19"/>
    <p:sldId id="429" r:id="rId20"/>
    <p:sldId id="430" r:id="rId21"/>
    <p:sldId id="459" r:id="rId22"/>
    <p:sldId id="460" r:id="rId23"/>
    <p:sldId id="456" r:id="rId24"/>
    <p:sldId id="431" r:id="rId25"/>
    <p:sldId id="454" r:id="rId26"/>
    <p:sldId id="455" r:id="rId27"/>
    <p:sldId id="432" r:id="rId28"/>
    <p:sldId id="433" r:id="rId29"/>
    <p:sldId id="434" r:id="rId30"/>
    <p:sldId id="435" r:id="rId31"/>
    <p:sldId id="436" r:id="rId32"/>
    <p:sldId id="437" r:id="rId33"/>
    <p:sldId id="438" r:id="rId34"/>
    <p:sldId id="441" r:id="rId35"/>
    <p:sldId id="443" r:id="rId36"/>
    <p:sldId id="440" r:id="rId37"/>
    <p:sldId id="445" r:id="rId38"/>
    <p:sldId id="462" r:id="rId39"/>
    <p:sldId id="446" r:id="rId40"/>
    <p:sldId id="447" r:id="rId41"/>
    <p:sldId id="308" r:id="rId42"/>
    <p:sldId id="317" r:id="rId43"/>
    <p:sldId id="355" r:id="rId44"/>
    <p:sldId id="354" r:id="rId45"/>
    <p:sldId id="376" r:id="rId46"/>
    <p:sldId id="448" r:id="rId47"/>
    <p:sldId id="453" r:id="rId48"/>
    <p:sldId id="449" r:id="rId49"/>
    <p:sldId id="379" r:id="rId50"/>
    <p:sldId id="383" r:id="rId51"/>
    <p:sldId id="384" r:id="rId52"/>
    <p:sldId id="403" r:id="rId53"/>
    <p:sldId id="404" r:id="rId54"/>
    <p:sldId id="405" r:id="rId55"/>
    <p:sldId id="406" r:id="rId56"/>
    <p:sldId id="407" r:id="rId57"/>
    <p:sldId id="408" r:id="rId58"/>
    <p:sldId id="409" r:id="rId59"/>
    <p:sldId id="410" r:id="rId60"/>
    <p:sldId id="412" r:id="rId61"/>
    <p:sldId id="413" r:id="rId62"/>
    <p:sldId id="414" r:id="rId63"/>
    <p:sldId id="415" r:id="rId64"/>
    <p:sldId id="416" r:id="rId65"/>
    <p:sldId id="417" r:id="rId66"/>
    <p:sldId id="418" r:id="rId67"/>
    <p:sldId id="419" r:id="rId68"/>
    <p:sldId id="420" r:id="rId69"/>
    <p:sldId id="421" r:id="rId70"/>
    <p:sldId id="422" r:id="rId71"/>
    <p:sldId id="423" r:id="rId72"/>
    <p:sldId id="424" r:id="rId73"/>
    <p:sldId id="425" r:id="rId74"/>
    <p:sldId id="426" r:id="rId75"/>
    <p:sldId id="461" r:id="rId7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Hernandez" initials="RH" lastIdx="1" clrIdx="0">
    <p:extLst/>
  </p:cmAuthor>
  <p:cmAuthor id="2" name="Ryan Hernandez" initials="RH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41100"/>
    <a:srgbClr val="15365D"/>
    <a:srgbClr val="4E6227"/>
    <a:srgbClr val="216295"/>
    <a:srgbClr val="42257F"/>
    <a:srgbClr val="4F81BC"/>
    <a:srgbClr val="521B93"/>
    <a:srgbClr val="FDEADA"/>
    <a:srgbClr val="95251D"/>
    <a:srgbClr val="1736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01"/>
    <p:restoredTop sz="76045"/>
  </p:normalViewPr>
  <p:slideViewPr>
    <p:cSldViewPr snapToGrid="0" snapToObjects="1">
      <p:cViewPr>
        <p:scale>
          <a:sx n="95" d="100"/>
          <a:sy n="95" d="100"/>
        </p:scale>
        <p:origin x="56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commentAuthors" Target="commentAuthors.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spaetzchen/Downloads/for_ryan.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spaetzchen/Downloads/for_ryan.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spaetzchen/Downloads/for_ry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68844593841"/>
          <c:y val="0.0632399805604142"/>
          <c:w val="0.714094846261643"/>
          <c:h val="0.765714988889798"/>
        </c:manualLayout>
      </c:layout>
      <c:scatterChart>
        <c:scatterStyle val="lineMarker"/>
        <c:varyColors val="0"/>
        <c:ser>
          <c:idx val="0"/>
          <c:order val="0"/>
          <c:tx>
            <c:strRef>
              <c:f>[for_ryan.xlsx]Sheet1!$C$1</c:f>
              <c:strCache>
                <c:ptCount val="1"/>
                <c:pt idx="0">
                  <c:v>advmod</c:v>
                </c:pt>
              </c:strCache>
            </c:strRef>
          </c:tx>
          <c:spPr>
            <a:ln w="31750" cap="rnd">
              <a:noFill/>
              <a:round/>
            </a:ln>
            <a:effectLst/>
          </c:spPr>
          <c:marker>
            <c:symbol val="circle"/>
            <c:size val="5"/>
            <c:spPr>
              <a:solidFill>
                <a:schemeClr val="accent1"/>
              </a:solidFill>
              <a:ln w="9525">
                <a:solidFill>
                  <a:schemeClr val="accent1"/>
                </a:solidFill>
              </a:ln>
              <a:effectLst/>
            </c:spPr>
          </c:marker>
          <c:xVal>
            <c:numRef>
              <c:f>[for_ryan.xlsx]Sheet1!$B$2:$B$38</c:f>
              <c:numCache>
                <c:formatCode>General</c:formatCode>
                <c:ptCount val="37"/>
                <c:pt idx="0">
                  <c:v>0.842867</c:v>
                </c:pt>
                <c:pt idx="1">
                  <c:v>0.548352</c:v>
                </c:pt>
                <c:pt idx="2">
                  <c:v>0.727144</c:v>
                </c:pt>
                <c:pt idx="3">
                  <c:v>0.783958</c:v>
                </c:pt>
                <c:pt idx="4">
                  <c:v>0.696299</c:v>
                </c:pt>
                <c:pt idx="5">
                  <c:v>0.692113</c:v>
                </c:pt>
                <c:pt idx="6">
                  <c:v>0.697407</c:v>
                </c:pt>
                <c:pt idx="7">
                  <c:v>0.684096</c:v>
                </c:pt>
                <c:pt idx="8">
                  <c:v>0.814198</c:v>
                </c:pt>
                <c:pt idx="9">
                  <c:v>0.545889</c:v>
                </c:pt>
                <c:pt idx="10">
                  <c:v>0.561807</c:v>
                </c:pt>
                <c:pt idx="11">
                  <c:v>0.542777</c:v>
                </c:pt>
                <c:pt idx="12">
                  <c:v>0.698421</c:v>
                </c:pt>
                <c:pt idx="13">
                  <c:v>0.69135</c:v>
                </c:pt>
                <c:pt idx="14">
                  <c:v>0.692938</c:v>
                </c:pt>
                <c:pt idx="15">
                  <c:v>0.684944</c:v>
                </c:pt>
                <c:pt idx="16">
                  <c:v>0.800242</c:v>
                </c:pt>
                <c:pt idx="17">
                  <c:v>0.680376</c:v>
                </c:pt>
                <c:pt idx="18">
                  <c:v>0.605769</c:v>
                </c:pt>
                <c:pt idx="19">
                  <c:v>0.815388</c:v>
                </c:pt>
                <c:pt idx="20">
                  <c:v>0.108217</c:v>
                </c:pt>
                <c:pt idx="21">
                  <c:v>0.938546</c:v>
                </c:pt>
                <c:pt idx="22">
                  <c:v>0.924238</c:v>
                </c:pt>
                <c:pt idx="23">
                  <c:v>0.876449</c:v>
                </c:pt>
                <c:pt idx="24">
                  <c:v>0.847314</c:v>
                </c:pt>
                <c:pt idx="25">
                  <c:v>0.743955</c:v>
                </c:pt>
                <c:pt idx="26">
                  <c:v>0.95676</c:v>
                </c:pt>
                <c:pt idx="27">
                  <c:v>0.167486</c:v>
                </c:pt>
                <c:pt idx="28">
                  <c:v>0.85402</c:v>
                </c:pt>
                <c:pt idx="29">
                  <c:v>0.298268</c:v>
                </c:pt>
                <c:pt idx="30">
                  <c:v>0.745217</c:v>
                </c:pt>
                <c:pt idx="31">
                  <c:v>0.831392</c:v>
                </c:pt>
                <c:pt idx="32">
                  <c:v>0.862328</c:v>
                </c:pt>
                <c:pt idx="33">
                  <c:v>0.209753</c:v>
                </c:pt>
                <c:pt idx="34">
                  <c:v>0.835862</c:v>
                </c:pt>
                <c:pt idx="35">
                  <c:v>0.445538</c:v>
                </c:pt>
                <c:pt idx="36">
                  <c:v>0.353507</c:v>
                </c:pt>
              </c:numCache>
            </c:numRef>
          </c:xVal>
          <c:yVal>
            <c:numRef>
              <c:f>[for_ryan.xlsx]Sheet1!$C$2:$C$38</c:f>
              <c:numCache>
                <c:formatCode>General</c:formatCode>
                <c:ptCount val="37"/>
                <c:pt idx="0">
                  <c:v>0.33225</c:v>
                </c:pt>
                <c:pt idx="1">
                  <c:v>0.233312</c:v>
                </c:pt>
                <c:pt idx="2">
                  <c:v>0.294592</c:v>
                </c:pt>
                <c:pt idx="3">
                  <c:v>0.297686</c:v>
                </c:pt>
                <c:pt idx="4">
                  <c:v>0.281707</c:v>
                </c:pt>
                <c:pt idx="5">
                  <c:v>0.281419</c:v>
                </c:pt>
                <c:pt idx="6">
                  <c:v>0.281642</c:v>
                </c:pt>
                <c:pt idx="7">
                  <c:v>0.281414</c:v>
                </c:pt>
                <c:pt idx="8">
                  <c:v>0.313664</c:v>
                </c:pt>
                <c:pt idx="9">
                  <c:v>0.276262</c:v>
                </c:pt>
                <c:pt idx="10">
                  <c:v>0.256266</c:v>
                </c:pt>
                <c:pt idx="11">
                  <c:v>0.276736</c:v>
                </c:pt>
                <c:pt idx="12">
                  <c:v>0.319273</c:v>
                </c:pt>
                <c:pt idx="13">
                  <c:v>0.319992</c:v>
                </c:pt>
                <c:pt idx="14">
                  <c:v>0.320572</c:v>
                </c:pt>
                <c:pt idx="15">
                  <c:v>0.319797</c:v>
                </c:pt>
                <c:pt idx="16">
                  <c:v>0.286043</c:v>
                </c:pt>
                <c:pt idx="17">
                  <c:v>0.240742</c:v>
                </c:pt>
                <c:pt idx="18">
                  <c:v>0.215468</c:v>
                </c:pt>
                <c:pt idx="19">
                  <c:v>0.248291</c:v>
                </c:pt>
                <c:pt idx="20">
                  <c:v>0.042572</c:v>
                </c:pt>
                <c:pt idx="21">
                  <c:v>0.424517</c:v>
                </c:pt>
                <c:pt idx="22">
                  <c:v>0.392251</c:v>
                </c:pt>
                <c:pt idx="23">
                  <c:v>0.364424</c:v>
                </c:pt>
                <c:pt idx="24">
                  <c:v>0.255655</c:v>
                </c:pt>
                <c:pt idx="25">
                  <c:v>0.254108</c:v>
                </c:pt>
                <c:pt idx="26">
                  <c:v>0.598422</c:v>
                </c:pt>
                <c:pt idx="27">
                  <c:v>0.090572</c:v>
                </c:pt>
                <c:pt idx="28">
                  <c:v>0.494955</c:v>
                </c:pt>
                <c:pt idx="29">
                  <c:v>0.112402</c:v>
                </c:pt>
                <c:pt idx="30">
                  <c:v>0.451986</c:v>
                </c:pt>
                <c:pt idx="31">
                  <c:v>0.221217</c:v>
                </c:pt>
                <c:pt idx="32">
                  <c:v>0.381058</c:v>
                </c:pt>
                <c:pt idx="33">
                  <c:v>0.075348</c:v>
                </c:pt>
                <c:pt idx="34">
                  <c:v>0.363881</c:v>
                </c:pt>
                <c:pt idx="35">
                  <c:v>0.16568</c:v>
                </c:pt>
                <c:pt idx="36">
                  <c:v>0.152347</c:v>
                </c:pt>
              </c:numCache>
            </c:numRef>
          </c:yVal>
          <c:smooth val="0"/>
        </c:ser>
        <c:dLbls>
          <c:showLegendKey val="0"/>
          <c:showVal val="0"/>
          <c:showCatName val="0"/>
          <c:showSerName val="0"/>
          <c:showPercent val="0"/>
          <c:showBubbleSize val="0"/>
        </c:dLbls>
        <c:axId val="1887959568"/>
        <c:axId val="1888552592"/>
      </c:scatterChart>
      <c:valAx>
        <c:axId val="18879595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smtClean="0"/>
                  <a:t>direct object on right?</a:t>
                </a:r>
                <a:endParaRPr lang="en-US" sz="24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8552592"/>
        <c:crosses val="autoZero"/>
        <c:crossBetween val="midCat"/>
      </c:valAx>
      <c:valAx>
        <c:axId val="1888552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79595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68844593841"/>
          <c:y val="0.0632399805604142"/>
          <c:w val="0.714094846261643"/>
          <c:h val="0.765714988889798"/>
        </c:manualLayout>
      </c:layout>
      <c:scatterChart>
        <c:scatterStyle val="lineMarker"/>
        <c:varyColors val="0"/>
        <c:ser>
          <c:idx val="0"/>
          <c:order val="0"/>
          <c:tx>
            <c:strRef>
              <c:f>[for_ryan.xlsx]Sheet1!$C$1</c:f>
              <c:strCache>
                <c:ptCount val="1"/>
                <c:pt idx="0">
                  <c:v>advmod</c:v>
                </c:pt>
              </c:strCache>
            </c:strRef>
          </c:tx>
          <c:spPr>
            <a:ln w="31750" cap="rnd">
              <a:noFill/>
              <a:round/>
            </a:ln>
            <a:effectLst/>
          </c:spPr>
          <c:marker>
            <c:symbol val="circle"/>
            <c:size val="5"/>
            <c:spPr>
              <a:solidFill>
                <a:schemeClr val="accent1"/>
              </a:solidFill>
              <a:ln w="9525">
                <a:solidFill>
                  <a:schemeClr val="accent1"/>
                </a:solidFill>
              </a:ln>
              <a:effectLst/>
            </c:spPr>
          </c:marker>
          <c:xVal>
            <c:numRef>
              <c:f>[for_ryan.xlsx]Sheet1!$B$2:$B$38</c:f>
              <c:numCache>
                <c:formatCode>General</c:formatCode>
                <c:ptCount val="37"/>
                <c:pt idx="0">
                  <c:v>0.842867</c:v>
                </c:pt>
                <c:pt idx="1">
                  <c:v>0.548352</c:v>
                </c:pt>
                <c:pt idx="2">
                  <c:v>0.727144</c:v>
                </c:pt>
                <c:pt idx="3">
                  <c:v>0.783958</c:v>
                </c:pt>
                <c:pt idx="4">
                  <c:v>0.696299</c:v>
                </c:pt>
                <c:pt idx="5">
                  <c:v>0.692113</c:v>
                </c:pt>
                <c:pt idx="6">
                  <c:v>0.697407</c:v>
                </c:pt>
                <c:pt idx="7">
                  <c:v>0.684096</c:v>
                </c:pt>
                <c:pt idx="8">
                  <c:v>0.814198</c:v>
                </c:pt>
                <c:pt idx="9">
                  <c:v>0.545889</c:v>
                </c:pt>
                <c:pt idx="10">
                  <c:v>0.561807</c:v>
                </c:pt>
                <c:pt idx="11">
                  <c:v>0.542777</c:v>
                </c:pt>
                <c:pt idx="12">
                  <c:v>0.698421</c:v>
                </c:pt>
                <c:pt idx="13">
                  <c:v>0.69135</c:v>
                </c:pt>
                <c:pt idx="14">
                  <c:v>0.692938</c:v>
                </c:pt>
                <c:pt idx="15">
                  <c:v>0.684944</c:v>
                </c:pt>
                <c:pt idx="16">
                  <c:v>0.800242</c:v>
                </c:pt>
                <c:pt idx="17">
                  <c:v>0.680376</c:v>
                </c:pt>
                <c:pt idx="18">
                  <c:v>0.605769</c:v>
                </c:pt>
                <c:pt idx="19">
                  <c:v>0.815388</c:v>
                </c:pt>
                <c:pt idx="20">
                  <c:v>0.108217</c:v>
                </c:pt>
                <c:pt idx="21">
                  <c:v>0.938546</c:v>
                </c:pt>
                <c:pt idx="22">
                  <c:v>0.924238</c:v>
                </c:pt>
                <c:pt idx="23">
                  <c:v>0.876449</c:v>
                </c:pt>
                <c:pt idx="24">
                  <c:v>0.847314</c:v>
                </c:pt>
                <c:pt idx="25">
                  <c:v>0.743955</c:v>
                </c:pt>
                <c:pt idx="26">
                  <c:v>0.95676</c:v>
                </c:pt>
                <c:pt idx="27">
                  <c:v>0.167486</c:v>
                </c:pt>
                <c:pt idx="28">
                  <c:v>0.85402</c:v>
                </c:pt>
                <c:pt idx="29">
                  <c:v>0.298268</c:v>
                </c:pt>
                <c:pt idx="30">
                  <c:v>0.745217</c:v>
                </c:pt>
                <c:pt idx="31">
                  <c:v>0.831392</c:v>
                </c:pt>
                <c:pt idx="32">
                  <c:v>0.862328</c:v>
                </c:pt>
                <c:pt idx="33">
                  <c:v>0.209753</c:v>
                </c:pt>
                <c:pt idx="34">
                  <c:v>0.835862</c:v>
                </c:pt>
                <c:pt idx="35">
                  <c:v>0.445538</c:v>
                </c:pt>
                <c:pt idx="36">
                  <c:v>0.353507</c:v>
                </c:pt>
              </c:numCache>
            </c:numRef>
          </c:xVal>
          <c:yVal>
            <c:numRef>
              <c:f>[for_ryan.xlsx]Sheet1!$C$2:$C$38</c:f>
              <c:numCache>
                <c:formatCode>General</c:formatCode>
                <c:ptCount val="37"/>
                <c:pt idx="0">
                  <c:v>0.33225</c:v>
                </c:pt>
                <c:pt idx="1">
                  <c:v>0.233312</c:v>
                </c:pt>
                <c:pt idx="2">
                  <c:v>0.294592</c:v>
                </c:pt>
                <c:pt idx="3">
                  <c:v>0.297686</c:v>
                </c:pt>
                <c:pt idx="4">
                  <c:v>0.281707</c:v>
                </c:pt>
                <c:pt idx="5">
                  <c:v>0.281419</c:v>
                </c:pt>
                <c:pt idx="6">
                  <c:v>0.281642</c:v>
                </c:pt>
                <c:pt idx="7">
                  <c:v>0.281414</c:v>
                </c:pt>
                <c:pt idx="8">
                  <c:v>0.313664</c:v>
                </c:pt>
                <c:pt idx="9">
                  <c:v>0.276262</c:v>
                </c:pt>
                <c:pt idx="10">
                  <c:v>0.256266</c:v>
                </c:pt>
                <c:pt idx="11">
                  <c:v>0.276736</c:v>
                </c:pt>
                <c:pt idx="12">
                  <c:v>0.319273</c:v>
                </c:pt>
                <c:pt idx="13">
                  <c:v>0.319992</c:v>
                </c:pt>
                <c:pt idx="14">
                  <c:v>0.320572</c:v>
                </c:pt>
                <c:pt idx="15">
                  <c:v>0.319797</c:v>
                </c:pt>
                <c:pt idx="16">
                  <c:v>0.286043</c:v>
                </c:pt>
                <c:pt idx="17">
                  <c:v>0.240742</c:v>
                </c:pt>
                <c:pt idx="18">
                  <c:v>0.215468</c:v>
                </c:pt>
                <c:pt idx="19">
                  <c:v>0.248291</c:v>
                </c:pt>
                <c:pt idx="20">
                  <c:v>0.042572</c:v>
                </c:pt>
                <c:pt idx="21">
                  <c:v>0.424517</c:v>
                </c:pt>
                <c:pt idx="22">
                  <c:v>0.392251</c:v>
                </c:pt>
                <c:pt idx="23">
                  <c:v>0.364424</c:v>
                </c:pt>
                <c:pt idx="24">
                  <c:v>0.255655</c:v>
                </c:pt>
                <c:pt idx="25">
                  <c:v>0.254108</c:v>
                </c:pt>
                <c:pt idx="26">
                  <c:v>0.598422</c:v>
                </c:pt>
                <c:pt idx="27">
                  <c:v>0.090572</c:v>
                </c:pt>
                <c:pt idx="28">
                  <c:v>0.494955</c:v>
                </c:pt>
                <c:pt idx="29">
                  <c:v>0.112402</c:v>
                </c:pt>
                <c:pt idx="30">
                  <c:v>0.451986</c:v>
                </c:pt>
                <c:pt idx="31">
                  <c:v>0.221217</c:v>
                </c:pt>
                <c:pt idx="32">
                  <c:v>0.381058</c:v>
                </c:pt>
                <c:pt idx="33">
                  <c:v>0.075348</c:v>
                </c:pt>
                <c:pt idx="34">
                  <c:v>0.363881</c:v>
                </c:pt>
                <c:pt idx="35">
                  <c:v>0.16568</c:v>
                </c:pt>
                <c:pt idx="36">
                  <c:v>0.152347</c:v>
                </c:pt>
              </c:numCache>
            </c:numRef>
          </c:yVal>
          <c:smooth val="0"/>
        </c:ser>
        <c:dLbls>
          <c:showLegendKey val="0"/>
          <c:showVal val="0"/>
          <c:showCatName val="0"/>
          <c:showSerName val="0"/>
          <c:showPercent val="0"/>
          <c:showBubbleSize val="0"/>
        </c:dLbls>
        <c:axId val="1864202960"/>
        <c:axId val="1864182192"/>
      </c:scatterChart>
      <c:valAx>
        <c:axId val="18642029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smtClean="0"/>
                  <a:t>direct object on right?</a:t>
                </a:r>
                <a:endParaRPr lang="en-US" sz="24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64182192"/>
        <c:crosses val="autoZero"/>
        <c:crossBetween val="midCat"/>
      </c:valAx>
      <c:valAx>
        <c:axId val="1864182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642029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68844593841"/>
          <c:y val="0.0632399805604142"/>
          <c:w val="0.714094846261643"/>
          <c:h val="0.765714988889798"/>
        </c:manualLayout>
      </c:layout>
      <c:scatterChart>
        <c:scatterStyle val="lineMarker"/>
        <c:varyColors val="0"/>
        <c:ser>
          <c:idx val="0"/>
          <c:order val="0"/>
          <c:tx>
            <c:strRef>
              <c:f>[for_ryan.xlsx]Sheet1!$C$1</c:f>
              <c:strCache>
                <c:ptCount val="1"/>
                <c:pt idx="0">
                  <c:v>advmod</c:v>
                </c:pt>
              </c:strCache>
            </c:strRef>
          </c:tx>
          <c:spPr>
            <a:ln w="31750" cap="rnd">
              <a:noFill/>
              <a:round/>
            </a:ln>
            <a:effectLst/>
          </c:spPr>
          <c:marker>
            <c:symbol val="circle"/>
            <c:size val="5"/>
            <c:spPr>
              <a:solidFill>
                <a:schemeClr val="accent1"/>
              </a:solidFill>
              <a:ln w="9525">
                <a:solidFill>
                  <a:schemeClr val="accent1"/>
                </a:solidFill>
              </a:ln>
              <a:effectLst/>
            </c:spPr>
          </c:marker>
          <c:xVal>
            <c:numRef>
              <c:f>[for_ryan.xlsx]Sheet1!$B$2:$B$38</c:f>
              <c:numCache>
                <c:formatCode>General</c:formatCode>
                <c:ptCount val="37"/>
                <c:pt idx="0">
                  <c:v>0.842867</c:v>
                </c:pt>
                <c:pt idx="1">
                  <c:v>0.548352</c:v>
                </c:pt>
                <c:pt idx="2">
                  <c:v>0.727144</c:v>
                </c:pt>
                <c:pt idx="3">
                  <c:v>0.783958</c:v>
                </c:pt>
                <c:pt idx="4">
                  <c:v>0.696299</c:v>
                </c:pt>
                <c:pt idx="5">
                  <c:v>0.692113</c:v>
                </c:pt>
                <c:pt idx="6">
                  <c:v>0.697407</c:v>
                </c:pt>
                <c:pt idx="7">
                  <c:v>0.684096</c:v>
                </c:pt>
                <c:pt idx="8">
                  <c:v>0.814198</c:v>
                </c:pt>
                <c:pt idx="9">
                  <c:v>0.545889</c:v>
                </c:pt>
                <c:pt idx="10">
                  <c:v>0.561807</c:v>
                </c:pt>
                <c:pt idx="11">
                  <c:v>0.542777</c:v>
                </c:pt>
                <c:pt idx="12">
                  <c:v>0.698421</c:v>
                </c:pt>
                <c:pt idx="13">
                  <c:v>0.69135</c:v>
                </c:pt>
                <c:pt idx="14">
                  <c:v>0.692938</c:v>
                </c:pt>
                <c:pt idx="15">
                  <c:v>0.684944</c:v>
                </c:pt>
                <c:pt idx="16">
                  <c:v>0.800242</c:v>
                </c:pt>
                <c:pt idx="17">
                  <c:v>0.680376</c:v>
                </c:pt>
                <c:pt idx="18">
                  <c:v>0.605769</c:v>
                </c:pt>
                <c:pt idx="19">
                  <c:v>0.815388</c:v>
                </c:pt>
                <c:pt idx="20">
                  <c:v>0.108217</c:v>
                </c:pt>
                <c:pt idx="21">
                  <c:v>0.938546</c:v>
                </c:pt>
                <c:pt idx="22">
                  <c:v>0.924238</c:v>
                </c:pt>
                <c:pt idx="23">
                  <c:v>0.876449</c:v>
                </c:pt>
                <c:pt idx="24">
                  <c:v>0.847314</c:v>
                </c:pt>
                <c:pt idx="25">
                  <c:v>0.743955</c:v>
                </c:pt>
                <c:pt idx="26">
                  <c:v>0.95676</c:v>
                </c:pt>
                <c:pt idx="27">
                  <c:v>0.167486</c:v>
                </c:pt>
                <c:pt idx="28">
                  <c:v>0.85402</c:v>
                </c:pt>
                <c:pt idx="29">
                  <c:v>0.298268</c:v>
                </c:pt>
                <c:pt idx="30">
                  <c:v>0.745217</c:v>
                </c:pt>
                <c:pt idx="31">
                  <c:v>0.831392</c:v>
                </c:pt>
                <c:pt idx="32">
                  <c:v>0.862328</c:v>
                </c:pt>
                <c:pt idx="33">
                  <c:v>0.209753</c:v>
                </c:pt>
                <c:pt idx="34">
                  <c:v>0.835862</c:v>
                </c:pt>
                <c:pt idx="35">
                  <c:v>0.445538</c:v>
                </c:pt>
                <c:pt idx="36">
                  <c:v>0.353507</c:v>
                </c:pt>
              </c:numCache>
            </c:numRef>
          </c:xVal>
          <c:yVal>
            <c:numRef>
              <c:f>[for_ryan.xlsx]Sheet1!$C$2:$C$38</c:f>
              <c:numCache>
                <c:formatCode>General</c:formatCode>
                <c:ptCount val="37"/>
                <c:pt idx="0">
                  <c:v>0.33225</c:v>
                </c:pt>
                <c:pt idx="1">
                  <c:v>0.233312</c:v>
                </c:pt>
                <c:pt idx="2">
                  <c:v>0.294592</c:v>
                </c:pt>
                <c:pt idx="3">
                  <c:v>0.297686</c:v>
                </c:pt>
                <c:pt idx="4">
                  <c:v>0.281707</c:v>
                </c:pt>
                <c:pt idx="5">
                  <c:v>0.281419</c:v>
                </c:pt>
                <c:pt idx="6">
                  <c:v>0.281642</c:v>
                </c:pt>
                <c:pt idx="7">
                  <c:v>0.281414</c:v>
                </c:pt>
                <c:pt idx="8">
                  <c:v>0.313664</c:v>
                </c:pt>
                <c:pt idx="9">
                  <c:v>0.276262</c:v>
                </c:pt>
                <c:pt idx="10">
                  <c:v>0.256266</c:v>
                </c:pt>
                <c:pt idx="11">
                  <c:v>0.276736</c:v>
                </c:pt>
                <c:pt idx="12">
                  <c:v>0.319273</c:v>
                </c:pt>
                <c:pt idx="13">
                  <c:v>0.319992</c:v>
                </c:pt>
                <c:pt idx="14">
                  <c:v>0.320572</c:v>
                </c:pt>
                <c:pt idx="15">
                  <c:v>0.319797</c:v>
                </c:pt>
                <c:pt idx="16">
                  <c:v>0.286043</c:v>
                </c:pt>
                <c:pt idx="17">
                  <c:v>0.240742</c:v>
                </c:pt>
                <c:pt idx="18">
                  <c:v>0.215468</c:v>
                </c:pt>
                <c:pt idx="19">
                  <c:v>0.248291</c:v>
                </c:pt>
                <c:pt idx="20">
                  <c:v>0.042572</c:v>
                </c:pt>
                <c:pt idx="21">
                  <c:v>0.424517</c:v>
                </c:pt>
                <c:pt idx="22">
                  <c:v>0.392251</c:v>
                </c:pt>
                <c:pt idx="23">
                  <c:v>0.364424</c:v>
                </c:pt>
                <c:pt idx="24">
                  <c:v>0.255655</c:v>
                </c:pt>
                <c:pt idx="25">
                  <c:v>0.254108</c:v>
                </c:pt>
                <c:pt idx="26">
                  <c:v>0.598422</c:v>
                </c:pt>
                <c:pt idx="27">
                  <c:v>0.090572</c:v>
                </c:pt>
                <c:pt idx="28">
                  <c:v>0.494955</c:v>
                </c:pt>
                <c:pt idx="29">
                  <c:v>0.112402</c:v>
                </c:pt>
                <c:pt idx="30">
                  <c:v>0.451986</c:v>
                </c:pt>
                <c:pt idx="31">
                  <c:v>0.221217</c:v>
                </c:pt>
                <c:pt idx="32">
                  <c:v>0.381058</c:v>
                </c:pt>
                <c:pt idx="33">
                  <c:v>0.075348</c:v>
                </c:pt>
                <c:pt idx="34">
                  <c:v>0.363881</c:v>
                </c:pt>
                <c:pt idx="35">
                  <c:v>0.16568</c:v>
                </c:pt>
                <c:pt idx="36">
                  <c:v>0.152347</c:v>
                </c:pt>
              </c:numCache>
            </c:numRef>
          </c:yVal>
          <c:smooth val="0"/>
        </c:ser>
        <c:dLbls>
          <c:showLegendKey val="0"/>
          <c:showVal val="0"/>
          <c:showCatName val="0"/>
          <c:showSerName val="0"/>
          <c:showPercent val="0"/>
          <c:showBubbleSize val="0"/>
        </c:dLbls>
        <c:axId val="1891584112"/>
        <c:axId val="1894275104"/>
      </c:scatterChart>
      <c:valAx>
        <c:axId val="18915841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smtClean="0"/>
                  <a:t>direct object on right?</a:t>
                </a:r>
                <a:endParaRPr lang="en-US" sz="24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94275104"/>
        <c:crosses val="autoZero"/>
        <c:crossBetween val="midCat"/>
      </c:valAx>
      <c:valAx>
        <c:axId val="1894275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915841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CA9F8-202F-F644-BABA-A2D1B2FB25ED}" type="datetimeFigureOut">
              <a:rPr lang="en-US" smtClean="0"/>
              <a:t>5/30/18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20697-AE30-2B4B-A289-3CD6E3CED14F}" type="slidenum">
              <a:rPr lang="en-US" smtClean="0"/>
              <a:t>‹#›</a:t>
            </a:fld>
            <a:endParaRPr lang="en-US"/>
          </a:p>
        </p:txBody>
      </p:sp>
    </p:spTree>
    <p:extLst>
      <p:ext uri="{BB962C8B-B14F-4D97-AF65-F5344CB8AC3E}">
        <p14:creationId xmlns:p14="http://schemas.microsoft.com/office/powerpoint/2010/main" val="30826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a:t>
            </a:fld>
            <a:endParaRPr lang="en-US"/>
          </a:p>
        </p:txBody>
      </p:sp>
    </p:spTree>
    <p:extLst>
      <p:ext uri="{BB962C8B-B14F-4D97-AF65-F5344CB8AC3E}">
        <p14:creationId xmlns:p14="http://schemas.microsoft.com/office/powerpoint/2010/main" val="1991225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19</a:t>
            </a:fld>
            <a:endParaRPr lang="en-US"/>
          </a:p>
        </p:txBody>
      </p:sp>
    </p:spTree>
    <p:extLst>
      <p:ext uri="{BB962C8B-B14F-4D97-AF65-F5344CB8AC3E}">
        <p14:creationId xmlns:p14="http://schemas.microsoft.com/office/powerpoint/2010/main" val="54027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20</a:t>
            </a:fld>
            <a:endParaRPr lang="en-US"/>
          </a:p>
        </p:txBody>
      </p:sp>
    </p:spTree>
    <p:extLst>
      <p:ext uri="{BB962C8B-B14F-4D97-AF65-F5344CB8AC3E}">
        <p14:creationId xmlns:p14="http://schemas.microsoft.com/office/powerpoint/2010/main" val="72791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21</a:t>
            </a:fld>
            <a:endParaRPr lang="en-US"/>
          </a:p>
        </p:txBody>
      </p:sp>
    </p:spTree>
    <p:extLst>
      <p:ext uri="{BB962C8B-B14F-4D97-AF65-F5344CB8AC3E}">
        <p14:creationId xmlns:p14="http://schemas.microsoft.com/office/powerpoint/2010/main" val="36980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22</a:t>
            </a:fld>
            <a:endParaRPr lang="en-US"/>
          </a:p>
        </p:txBody>
      </p:sp>
    </p:spTree>
    <p:extLst>
      <p:ext uri="{BB962C8B-B14F-4D97-AF65-F5344CB8AC3E}">
        <p14:creationId xmlns:p14="http://schemas.microsoft.com/office/powerpoint/2010/main" val="34234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subset of a discrete set with a DPP</a:t>
            </a:r>
          </a:p>
          <a:p>
            <a:r>
              <a:rPr lang="en-US" dirty="0" smtClean="0"/>
              <a:t>Choose subset of R^2 with a DPP</a:t>
            </a:r>
          </a:p>
          <a:p>
            <a:r>
              <a:rPr lang="en-US" dirty="0" err="1" smtClean="0"/>
              <a:t>Computatonal</a:t>
            </a:r>
            <a:r>
              <a:rPr lang="en-US" dirty="0" smtClean="0"/>
              <a:t> trick</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23</a:t>
            </a:fld>
            <a:endParaRPr lang="en-US"/>
          </a:p>
        </p:txBody>
      </p:sp>
    </p:spTree>
    <p:extLst>
      <p:ext uri="{BB962C8B-B14F-4D97-AF65-F5344CB8AC3E}">
        <p14:creationId xmlns:p14="http://schemas.microsoft.com/office/powerpoint/2010/main" val="214449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points to add</a:t>
            </a:r>
          </a:p>
          <a:p>
            <a:pPr marL="171450" indent="-171450">
              <a:buFont typeface="Arial" charset="0"/>
              <a:buChar char="•"/>
            </a:pPr>
            <a:r>
              <a:rPr lang="en-US" dirty="0" smtClean="0"/>
              <a:t>Computational</a:t>
            </a:r>
            <a:r>
              <a:rPr lang="en-US" baseline="0" dirty="0" smtClean="0"/>
              <a:t> trick to get it back to a discrete set</a:t>
            </a:r>
            <a:endParaRPr lang="en-US"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24</a:t>
            </a:fld>
            <a:endParaRPr lang="en-US"/>
          </a:p>
        </p:txBody>
      </p:sp>
    </p:spTree>
    <p:extLst>
      <p:ext uri="{BB962C8B-B14F-4D97-AF65-F5344CB8AC3E}">
        <p14:creationId xmlns:p14="http://schemas.microsoft.com/office/powerpoint/2010/main" val="182149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 to fewer</a:t>
            </a:r>
            <a:r>
              <a:rPr lang="en-US" baseline="0" dirty="0" smtClean="0"/>
              <a:t> Gaussians</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27</a:t>
            </a:fld>
            <a:endParaRPr lang="en-US"/>
          </a:p>
        </p:txBody>
      </p:sp>
    </p:spTree>
    <p:extLst>
      <p:ext uri="{BB962C8B-B14F-4D97-AF65-F5344CB8AC3E}">
        <p14:creationId xmlns:p14="http://schemas.microsoft.com/office/powerpoint/2010/main" val="1274692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29</a:t>
            </a:fld>
            <a:endParaRPr lang="en-US"/>
          </a:p>
        </p:txBody>
      </p:sp>
    </p:spTree>
    <p:extLst>
      <p:ext uri="{BB962C8B-B14F-4D97-AF65-F5344CB8AC3E}">
        <p14:creationId xmlns:p14="http://schemas.microsoft.com/office/powerpoint/2010/main" val="370476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30</a:t>
            </a:fld>
            <a:endParaRPr lang="en-US"/>
          </a:p>
        </p:txBody>
      </p:sp>
    </p:spTree>
    <p:extLst>
      <p:ext uri="{BB962C8B-B14F-4D97-AF65-F5344CB8AC3E}">
        <p14:creationId xmlns:p14="http://schemas.microsoft.com/office/powerpoint/2010/main" val="119397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31</a:t>
            </a:fld>
            <a:endParaRPr lang="en-US"/>
          </a:p>
        </p:txBody>
      </p:sp>
    </p:spTree>
    <p:extLst>
      <p:ext uri="{BB962C8B-B14F-4D97-AF65-F5344CB8AC3E}">
        <p14:creationId xmlns:p14="http://schemas.microsoft.com/office/powerpoint/2010/main" val="186826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us to the fundamental scientific question behind our paper. Why are some human languages more common than others?</a:t>
            </a:r>
            <a:r>
              <a:rPr lang="en-US" baseline="0" dirty="0" smtClean="0"/>
              <a:t> </a:t>
            </a:r>
          </a:p>
          <a:p>
            <a:endParaRPr lang="en-US" baseline="0" dirty="0" smtClean="0"/>
          </a:p>
          <a:p>
            <a:r>
              <a:rPr lang="en-US" dirty="0" smtClean="0"/>
              <a:t>[PAUSE]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a:t>
            </a:fld>
            <a:endParaRPr lang="en-US"/>
          </a:p>
        </p:txBody>
      </p:sp>
    </p:spTree>
    <p:extLst>
      <p:ext uri="{BB962C8B-B14F-4D97-AF65-F5344CB8AC3E}">
        <p14:creationId xmlns:p14="http://schemas.microsoft.com/office/powerpoint/2010/main" val="89652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Notes:</a:t>
            </a:r>
          </a:p>
          <a:p>
            <a:endParaRPr lang="en-US"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32</a:t>
            </a:fld>
            <a:endParaRPr lang="en-US"/>
          </a:p>
        </p:txBody>
      </p:sp>
    </p:spTree>
    <p:extLst>
      <p:ext uri="{BB962C8B-B14F-4D97-AF65-F5344CB8AC3E}">
        <p14:creationId xmlns:p14="http://schemas.microsoft.com/office/powerpoint/2010/main" val="69452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\text{score}\left(V\right) =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\left(L_V\right)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%p(\left\{\text{\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\text{u},\text{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\right\}) =</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33</a:t>
            </a:fld>
            <a:endParaRPr lang="en-US"/>
          </a:p>
        </p:txBody>
      </p:sp>
    </p:spTree>
    <p:extLst>
      <p:ext uri="{BB962C8B-B14F-4D97-AF65-F5344CB8AC3E}">
        <p14:creationId xmlns:p14="http://schemas.microsoft.com/office/powerpoint/2010/main" val="1707098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latin typeface="+mn-lt"/>
                <a:ea typeface="+mn-ea"/>
                <a:cs typeface="+mn-cs"/>
              </a:rPr>
              <a:t>L({\</a:t>
            </a:r>
            <a:r>
              <a:rPr lang="en-US" sz="1200" kern="1200" dirty="0" err="1" smtClean="0">
                <a:solidFill>
                  <a:schemeClr val="tx1"/>
                </a:solidFill>
                <a:latin typeface="+mn-lt"/>
                <a:ea typeface="+mn-ea"/>
                <a:cs typeface="+mn-cs"/>
              </a:rPr>
              <a:t>cal</a:t>
            </a:r>
            <a:r>
              <a:rPr lang="en-US" sz="1200" kern="1200" dirty="0" smtClean="0">
                <a:solidFill>
                  <a:schemeClr val="tx1"/>
                </a:solidFill>
                <a:latin typeface="+mn-lt"/>
                <a:ea typeface="+mn-ea"/>
                <a:cs typeface="+mn-cs"/>
              </a:rPr>
              <a:t> N}_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cal</a:t>
            </a:r>
            <a:r>
              <a:rPr lang="en-US" sz="1200" kern="1200" dirty="0" smtClean="0">
                <a:solidFill>
                  <a:schemeClr val="tx1"/>
                </a:solidFill>
                <a:latin typeface="+mn-lt"/>
                <a:ea typeface="+mn-ea"/>
                <a:cs typeface="+mn-cs"/>
              </a:rPr>
              <a:t> N}_j)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{2}{\</a:t>
            </a:r>
            <a:r>
              <a:rPr lang="en-US" sz="1200" kern="1200" dirty="0" err="1" smtClean="0">
                <a:solidFill>
                  <a:schemeClr val="tx1"/>
                </a:solidFill>
                <a:latin typeface="+mn-lt"/>
                <a:ea typeface="+mn-ea"/>
                <a:cs typeface="+mn-cs"/>
              </a:rPr>
              <a:t>sqrt</a:t>
            </a:r>
            <a:r>
              <a:rPr lang="en-US" sz="1200" kern="1200" dirty="0" smtClean="0">
                <a:solidFill>
                  <a:schemeClr val="tx1"/>
                </a:solidFill>
                <a:latin typeface="+mn-lt"/>
                <a:ea typeface="+mn-ea"/>
                <a:cs typeface="+mn-cs"/>
              </a:rPr>
              <a:t>{2\pi\sigma^2}} \</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\left(-\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mu_i</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mu_j</a:t>
            </a:r>
            <a:r>
              <a:rPr lang="en-US" sz="1200" kern="1200" dirty="0" smtClean="0">
                <a:solidFill>
                  <a:schemeClr val="tx1"/>
                </a:solidFill>
                <a:latin typeface="+mn-lt"/>
                <a:ea typeface="+mn-ea"/>
                <a:cs typeface="+mn-cs"/>
              </a:rPr>
              <a:t>}||^2}{4\sigma^2}\right)</a:t>
            </a:r>
            <a:endParaRPr lang="en-US"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35</a:t>
            </a:fld>
            <a:endParaRPr lang="en-US"/>
          </a:p>
        </p:txBody>
      </p:sp>
    </p:spTree>
    <p:extLst>
      <p:ext uri="{BB962C8B-B14F-4D97-AF65-F5344CB8AC3E}">
        <p14:creationId xmlns:p14="http://schemas.microsoft.com/office/powerpoint/2010/main" val="1374709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\text{score}\left(V\right) =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\left(L_V\right)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%p(\left\{\text{\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\text{u},\text{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\right\}) =</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36</a:t>
            </a:fld>
            <a:endParaRPr lang="en-US"/>
          </a:p>
        </p:txBody>
      </p:sp>
    </p:spTree>
    <p:extLst>
      <p:ext uri="{BB962C8B-B14F-4D97-AF65-F5344CB8AC3E}">
        <p14:creationId xmlns:p14="http://schemas.microsoft.com/office/powerpoint/2010/main" val="1502780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Gibbs sampling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 bipartite graph</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Trick: marginalize out the phones</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37</a:t>
            </a:fld>
            <a:endParaRPr lang="en-US"/>
          </a:p>
        </p:txBody>
      </p:sp>
    </p:spTree>
    <p:extLst>
      <p:ext uri="{BB962C8B-B14F-4D97-AF65-F5344CB8AC3E}">
        <p14:creationId xmlns:p14="http://schemas.microsoft.com/office/powerpoint/2010/main" val="26553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Gibbs sampling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 bipartite graph</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Trick: marginalize out the phones</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38</a:t>
            </a:fld>
            <a:endParaRPr lang="en-US"/>
          </a:p>
        </p:txBody>
      </p:sp>
    </p:spTree>
    <p:extLst>
      <p:ext uri="{BB962C8B-B14F-4D97-AF65-F5344CB8AC3E}">
        <p14:creationId xmlns:p14="http://schemas.microsoft.com/office/powerpoint/2010/main" val="1944552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the “I lied”. I told you we are measuring the similarity between two vowels. I lied, we actually *learn* a similarity function.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41</a:t>
            </a:fld>
            <a:endParaRPr lang="en-US"/>
          </a:p>
        </p:txBody>
      </p:sp>
    </p:spTree>
    <p:extLst>
      <p:ext uri="{BB962C8B-B14F-4D97-AF65-F5344CB8AC3E}">
        <p14:creationId xmlns:p14="http://schemas.microsoft.com/office/powerpoint/2010/main" val="2029060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did try computing high-dimensional </a:t>
            </a:r>
            <a:r>
              <a:rPr lang="en-US" baseline="0" dirty="0" err="1" smtClean="0"/>
              <a:t>embeddings</a:t>
            </a:r>
            <a:r>
              <a:rPr lang="en-US" baseline="0" dirty="0" smtClean="0"/>
              <a:t> with a neural net, but it’s also fun to get this nice interpretable picture, which stretches and compresses the distances. For models like like, we choose a neural network that is a </a:t>
            </a:r>
            <a:r>
              <a:rPr lang="en-US" baseline="0" dirty="0" err="1" smtClean="0"/>
              <a:t>diffeomorhism</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42</a:t>
            </a:fld>
            <a:endParaRPr lang="en-US"/>
          </a:p>
        </p:txBody>
      </p:sp>
    </p:spTree>
    <p:extLst>
      <p:ext uri="{BB962C8B-B14F-4D97-AF65-F5344CB8AC3E}">
        <p14:creationId xmlns:p14="http://schemas.microsoft.com/office/powerpoint/2010/main" val="573263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49</a:t>
            </a:fld>
            <a:endParaRPr lang="en-US"/>
          </a:p>
        </p:txBody>
      </p:sp>
    </p:spTree>
    <p:extLst>
      <p:ext uri="{BB962C8B-B14F-4D97-AF65-F5344CB8AC3E}">
        <p14:creationId xmlns:p14="http://schemas.microsoft.com/office/powerpoint/2010/main" val="1111734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50</a:t>
            </a:fld>
            <a:endParaRPr lang="en-US"/>
          </a:p>
        </p:txBody>
      </p:sp>
    </p:spTree>
    <p:extLst>
      <p:ext uri="{BB962C8B-B14F-4D97-AF65-F5344CB8AC3E}">
        <p14:creationId xmlns:p14="http://schemas.microsoft.com/office/powerpoint/2010/main" val="23173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 linguistic typology has focused on which languages are possible. Here</a:t>
            </a:r>
            <a:r>
              <a:rPr lang="en-US" baseline="0" dirty="0" smtClean="0"/>
              <a:t> I’ve shown you a graph where every blue dot is a language. This is measured from the universal </a:t>
            </a:r>
          </a:p>
          <a:p>
            <a:r>
              <a:rPr lang="en-US" baseline="0" dirty="0" smtClean="0"/>
              <a:t>The x-axis is how often the direct object appears to the right of a verb in a corpus and the y-axis is how often the adverb appears to the right of the verb. A </a:t>
            </a:r>
            <a:r>
              <a:rPr lang="en-US" baseline="0" dirty="0" err="1" smtClean="0"/>
              <a:t>typologist</a:t>
            </a:r>
            <a:r>
              <a:rPr lang="en-US" baseline="0" dirty="0" smtClean="0"/>
              <a:t> might draw a box like this and say this is the set of human languages. </a:t>
            </a:r>
            <a:endParaRPr lang="en-US" dirty="0" smtClean="0"/>
          </a:p>
          <a:p>
            <a:endParaRPr lang="en-US" dirty="0" smtClean="0"/>
          </a:p>
          <a:p>
            <a:endParaRPr lang="en-US" dirty="0" smtClean="0"/>
          </a:p>
          <a:p>
            <a:r>
              <a:rPr lang="en-US" dirty="0" smtClean="0"/>
              <a:t>-underlying mechanisms</a:t>
            </a:r>
          </a:p>
          <a:p>
            <a:r>
              <a:rPr lang="en-US" dirty="0" smtClean="0"/>
              <a:t>-somethings do</a:t>
            </a:r>
            <a:r>
              <a:rPr lang="en-US" baseline="0" dirty="0" smtClean="0"/>
              <a:t> not occur and correlated</a:t>
            </a:r>
          </a:p>
          <a:p>
            <a:endParaRPr lang="en-US" baseline="0" dirty="0" smtClean="0"/>
          </a:p>
          <a:p>
            <a:r>
              <a:rPr lang="en-US" baseline="0" dirty="0" smtClean="0"/>
              <a:t>interesting structure to this distribution over languages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a:t>
            </a:fld>
            <a:endParaRPr lang="en-US"/>
          </a:p>
        </p:txBody>
      </p:sp>
    </p:spTree>
    <p:extLst>
      <p:ext uri="{BB962C8B-B14F-4D97-AF65-F5344CB8AC3E}">
        <p14:creationId xmlns:p14="http://schemas.microsoft.com/office/powerpoint/2010/main" val="736249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51</a:t>
            </a:fld>
            <a:endParaRPr lang="en-US"/>
          </a:p>
        </p:txBody>
      </p:sp>
    </p:spTree>
    <p:extLst>
      <p:ext uri="{BB962C8B-B14F-4D97-AF65-F5344CB8AC3E}">
        <p14:creationId xmlns:p14="http://schemas.microsoft.com/office/powerpoint/2010/main" val="269810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start this talk off with a game. I want everyone in the audience to think about making up a new language. Importantly, I want it to be a natural</a:t>
            </a:r>
            <a:r>
              <a:rPr lang="en-US" baseline="0" dirty="0" smtClean="0"/>
              <a:t> </a:t>
            </a:r>
            <a:r>
              <a:rPr lang="en-US" dirty="0" smtClean="0"/>
              <a:t>language. By that, I mean that you could fool someone into thinking it was actually a human production. We don't want it to look like computer code.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52</a:t>
            </a:fld>
            <a:endParaRPr lang="en-US"/>
          </a:p>
        </p:txBody>
      </p:sp>
    </p:spTree>
    <p:extLst>
      <p:ext uri="{BB962C8B-B14F-4D97-AF65-F5344CB8AC3E}">
        <p14:creationId xmlns:p14="http://schemas.microsoft.com/office/powerpoint/2010/main" val="1088494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a:t>
            </a:r>
            <a:r>
              <a:rPr lang="en-US" dirty="0" err="1" smtClean="0"/>
              <a:t>Dothraki</a:t>
            </a:r>
            <a:r>
              <a:rPr lang="en-US" dirty="0" smtClean="0"/>
              <a:t> For those who don't  know, </a:t>
            </a:r>
            <a:r>
              <a:rPr lang="en-US" dirty="0" err="1" smtClean="0"/>
              <a:t>Dothraki</a:t>
            </a:r>
            <a:r>
              <a:rPr lang="en-US" dirty="0" smtClean="0"/>
              <a:t> is a made up language that is featured on HBO's TV</a:t>
            </a:r>
            <a:r>
              <a:rPr lang="en-US" baseline="0" dirty="0" smtClean="0"/>
              <a:t> </a:t>
            </a:r>
            <a:r>
              <a:rPr lang="en-US" dirty="0" smtClean="0"/>
              <a:t>series Game of Thrones.</a:t>
            </a:r>
          </a:p>
          <a:p>
            <a:r>
              <a:rPr lang="en-US" dirty="0" smtClean="0"/>
              <a:t>Importantly, this language is fully-fledged -- it has a full lexicon and grammar. So</a:t>
            </a:r>
            <a:r>
              <a:rPr lang="en-US" baseline="0" dirty="0" smtClean="0"/>
              <a:t> here is Khal Drogo wishing you a Happy Birthday. </a:t>
            </a:r>
            <a:endParaRPr lang="en-US" dirty="0" smtClean="0"/>
          </a:p>
          <a:p>
            <a:r>
              <a:rPr lang="en-US" dirty="0" smtClean="0"/>
              <a:t>As</a:t>
            </a:r>
            <a:r>
              <a:rPr lang="en-US" baseline="0" dirty="0" smtClean="0"/>
              <a:t> </a:t>
            </a:r>
            <a:r>
              <a:rPr lang="en-US" baseline="0" dirty="0" err="1" smtClean="0"/>
              <a:t>Dothraki</a:t>
            </a:r>
            <a:r>
              <a:rPr lang="en-US" baseline="0" dirty="0" smtClean="0"/>
              <a:t> has a complete lexicon and grammar, we can easily get the answer: </a:t>
            </a:r>
            <a:r>
              <a:rPr lang="en-US" dirty="0" smtClean="0"/>
              <a:t>“</a:t>
            </a:r>
            <a:r>
              <a:rPr lang="en-US" dirty="0" err="1" smtClean="0"/>
              <a:t>Anha</a:t>
            </a:r>
            <a:r>
              <a:rPr lang="en-US" dirty="0" smtClean="0"/>
              <a:t> </a:t>
            </a:r>
            <a:r>
              <a:rPr lang="en-US" dirty="0" err="1" smtClean="0"/>
              <a:t>zalak</a:t>
            </a:r>
            <a:r>
              <a:rPr lang="en-US" dirty="0" smtClean="0"/>
              <a:t> </a:t>
            </a:r>
            <a:r>
              <a:rPr lang="en-US" dirty="0" err="1" smtClean="0"/>
              <a:t>asshekhqoyi</a:t>
            </a:r>
            <a:r>
              <a:rPr lang="en-US" dirty="0" smtClean="0"/>
              <a:t> </a:t>
            </a:r>
            <a:r>
              <a:rPr lang="en-US" dirty="0" err="1" smtClean="0"/>
              <a:t>vezhvena</a:t>
            </a:r>
            <a:r>
              <a:rPr lang="en-US" dirty="0" smtClean="0"/>
              <a:t> </a:t>
            </a:r>
            <a:r>
              <a:rPr lang="en-US" dirty="0" err="1" smtClean="0"/>
              <a:t>yeraan</a:t>
            </a:r>
            <a:r>
              <a:rPr lang="en-US" dirty="0" smtClean="0"/>
              <a:t>!”</a:t>
            </a:r>
          </a:p>
          <a:p>
            <a:endParaRPr lang="en-US" dirty="0" smtClean="0"/>
          </a:p>
          <a:p>
            <a:r>
              <a:rPr lang="en-US" dirty="0" smtClean="0"/>
              <a:t>So, why does </a:t>
            </a:r>
            <a:r>
              <a:rPr lang="en-US" dirty="0" err="1" smtClean="0"/>
              <a:t>Dothraki</a:t>
            </a:r>
            <a:r>
              <a:rPr lang="en-US" dirty="0" smtClean="0"/>
              <a:t> sound natural?</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53</a:t>
            </a:fld>
            <a:endParaRPr lang="en-US"/>
          </a:p>
        </p:txBody>
      </p:sp>
    </p:spTree>
    <p:extLst>
      <p:ext uri="{BB962C8B-B14F-4D97-AF65-F5344CB8AC3E}">
        <p14:creationId xmlns:p14="http://schemas.microsoft.com/office/powerpoint/2010/main" val="574160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Peterson, the inventor of </a:t>
            </a:r>
            <a:r>
              <a:rPr lang="en-US" dirty="0" err="1" smtClean="0"/>
              <a:t>Dothraki</a:t>
            </a:r>
            <a:r>
              <a:rPr lang="en-US" dirty="0" smtClean="0"/>
              <a:t>, used a lot of linguistic knowledge to come up with a very human-sounding language. In fact, he's invented tens of languages for various TV shows and movies. While most linguists analyze languages, David Peterson generates</a:t>
            </a:r>
            <a:r>
              <a:rPr lang="en-US" baseline="0" dirty="0" smtClean="0"/>
              <a:t> </a:t>
            </a:r>
            <a:r>
              <a:rPr lang="en-US" dirty="0" smtClean="0"/>
              <a:t>languages. </a:t>
            </a:r>
          </a:p>
          <a:p>
            <a:endParaRPr lang="en-US" dirty="0" smtClean="0"/>
          </a:p>
          <a:p>
            <a:r>
              <a:rPr lang="en-US" dirty="0" smtClean="0"/>
              <a:t>He relies on a branch of linguistics known as typology, that seeks to categorize the possible and probable structure in human language</a:t>
            </a:r>
          </a:p>
          <a:p>
            <a:endParaRPr lang="en-US" dirty="0" smtClean="0"/>
          </a:p>
          <a:p>
            <a:r>
              <a:rPr lang="en-US" dirty="0" smtClean="0"/>
              <a:t>The ultimate goal of our work is to write a program that generates new languages -- let's call it David Peterson dot </a:t>
            </a:r>
            <a:r>
              <a:rPr lang="en-US" dirty="0" err="1" smtClean="0"/>
              <a:t>py</a:t>
            </a:r>
            <a:r>
              <a:rPr lang="en-US" dirty="0" smtClean="0"/>
              <a:t>.</a:t>
            </a:r>
          </a:p>
          <a:p>
            <a:endParaRPr lang="en-US" dirty="0" smtClean="0"/>
          </a:p>
          <a:p>
            <a:r>
              <a:rPr lang="en-US" dirty="0" smtClean="0"/>
              <a:t>This program should be able to sample a new language on command from some probability distribution.</a:t>
            </a:r>
          </a:p>
          <a:p>
            <a:endParaRPr lang="en-US" dirty="0" smtClean="0"/>
          </a:p>
          <a:p>
            <a:r>
              <a:rPr lang="en-US" dirty="0" smtClean="0"/>
              <a:t>But which distribution?</a:t>
            </a:r>
          </a:p>
          <a:p>
            <a:endParaRPr lang="en-US" dirty="0" smtClean="0"/>
          </a:p>
          <a:p>
            <a:r>
              <a:rPr lang="en-US" dirty="0" smtClean="0"/>
              <a:t>This is a really hard problem. NLP has a hard enough time generating text from a known language, it's a lot harder to generate a fully-functioning new language.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54</a:t>
            </a:fld>
            <a:endParaRPr lang="en-US"/>
          </a:p>
        </p:txBody>
      </p:sp>
    </p:spTree>
    <p:extLst>
      <p:ext uri="{BB962C8B-B14F-4D97-AF65-F5344CB8AC3E}">
        <p14:creationId xmlns:p14="http://schemas.microsoft.com/office/powerpoint/2010/main" val="1569023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Designing</a:t>
            </a:r>
            <a:r>
              <a:rPr lang="en-US" baseline="0" dirty="0" smtClean="0"/>
              <a:t> a new language is really complicated. Here are some choices we will have to make.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55</a:t>
            </a:fld>
            <a:endParaRPr lang="en-US"/>
          </a:p>
        </p:txBody>
      </p:sp>
    </p:spTree>
    <p:extLst>
      <p:ext uri="{BB962C8B-B14F-4D97-AF65-F5344CB8AC3E}">
        <p14:creationId xmlns:p14="http://schemas.microsoft.com/office/powerpoint/2010/main" val="410060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to choose a syntax for our new language. Let's consider word order.</a:t>
            </a:r>
          </a:p>
          <a:p>
            <a:endParaRPr lang="en-US" dirty="0" smtClean="0"/>
          </a:p>
          <a:p>
            <a:r>
              <a:rPr lang="en-US" dirty="0" smtClean="0"/>
              <a:t>English has a subject-verb-object word-order. For example, I wish you a happy birthday.</a:t>
            </a:r>
          </a:p>
          <a:p>
            <a:endParaRPr lang="en-US" dirty="0" smtClean="0"/>
          </a:p>
          <a:p>
            <a:r>
              <a:rPr lang="en-US" dirty="0" smtClean="0"/>
              <a:t>Yoda-ese, on the other hand, uses a object-subject-verb word order. He would say: "You a happy birthday I wish."</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56</a:t>
            </a:fld>
            <a:endParaRPr lang="en-US"/>
          </a:p>
        </p:txBody>
      </p:sp>
    </p:spTree>
    <p:extLst>
      <p:ext uri="{BB962C8B-B14F-4D97-AF65-F5344CB8AC3E}">
        <p14:creationId xmlns:p14="http://schemas.microsoft.com/office/powerpoint/2010/main" val="1586804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new language will have to have a word order. We should sample it from a distribution over word orders obtained from natural language data. Most languages are other subject-object-verb or subject-verb-object.</a:t>
            </a:r>
          </a:p>
          <a:p>
            <a:endParaRPr lang="en-US" dirty="0" smtClean="0"/>
          </a:p>
          <a:p>
            <a:r>
              <a:rPr lang="en-US" dirty="0" smtClean="0"/>
              <a:t>Khal Drogo's word order is very common...</a:t>
            </a:r>
          </a:p>
          <a:p>
            <a:endParaRPr lang="en-US" dirty="0" smtClean="0"/>
          </a:p>
          <a:p>
            <a:r>
              <a:rPr lang="en-US" dirty="0" smtClean="0"/>
              <a:t>whereas Yoda's is not.</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57</a:t>
            </a:fld>
            <a:endParaRPr lang="en-US"/>
          </a:p>
        </p:txBody>
      </p:sp>
    </p:spTree>
    <p:extLst>
      <p:ext uri="{BB962C8B-B14F-4D97-AF65-F5344CB8AC3E}">
        <p14:creationId xmlns:p14="http://schemas.microsoft.com/office/powerpoint/2010/main" val="806399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t>
            </a:r>
            <a:r>
              <a:rPr lang="en-US" dirty="0" smtClean="0"/>
              <a:t>have to make similar choices in terms of morphology.</a:t>
            </a:r>
          </a:p>
          <a:p>
            <a:endParaRPr lang="en-US" dirty="0" smtClean="0"/>
          </a:p>
          <a:p>
            <a:r>
              <a:rPr lang="en-US" dirty="0" smtClean="0"/>
              <a:t>Do you want your verbs to inflect?</a:t>
            </a:r>
          </a:p>
          <a:p>
            <a:endParaRPr lang="en-US" dirty="0" smtClean="0"/>
          </a:p>
          <a:p>
            <a:r>
              <a:rPr lang="en-US" dirty="0" smtClean="0"/>
              <a:t>Most English verbs mark 4 forms.</a:t>
            </a:r>
          </a:p>
          <a:p>
            <a:endParaRPr lang="en-US" dirty="0" smtClean="0"/>
          </a:p>
          <a:p>
            <a:r>
              <a:rPr lang="en-US" dirty="0" smtClean="0"/>
              <a:t>Spanish, on the other hand, marks close to 100.</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58</a:t>
            </a:fld>
            <a:endParaRPr lang="en-US"/>
          </a:p>
        </p:txBody>
      </p:sp>
    </p:spTree>
    <p:extLst>
      <p:ext uri="{BB962C8B-B14F-4D97-AF65-F5344CB8AC3E}">
        <p14:creationId xmlns:p14="http://schemas.microsoft.com/office/powerpoint/2010/main" val="1661283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have the same deal in the realm of phonology.</a:t>
            </a:r>
          </a:p>
          <a:p>
            <a:endParaRPr lang="en-US" dirty="0" smtClean="0"/>
          </a:p>
          <a:p>
            <a:r>
              <a:rPr lang="en-US" dirty="0" smtClean="0"/>
              <a:t>Do you want your language to have a velar fricative?</a:t>
            </a:r>
          </a:p>
          <a:p>
            <a:endParaRPr lang="en-US" dirty="0" smtClean="0"/>
          </a:p>
          <a:p>
            <a:r>
              <a:rPr lang="en-US" dirty="0" smtClean="0"/>
              <a:t>Voiced or unvoiced</a:t>
            </a:r>
          </a:p>
          <a:p>
            <a:endParaRPr lang="en-US" dirty="0" smtClean="0"/>
          </a:p>
          <a:p>
            <a:r>
              <a:rPr lang="en-US" dirty="0" err="1" smtClean="0"/>
              <a:t>Dothrakii</a:t>
            </a:r>
            <a:r>
              <a:rPr lang="en-US" dirty="0" smtClean="0"/>
              <a:t> has both</a:t>
            </a:r>
          </a:p>
          <a:p>
            <a:endParaRPr lang="en-US" dirty="0" smtClean="0"/>
          </a:p>
          <a:p>
            <a:r>
              <a:rPr lang="en-US" dirty="0" smtClean="0"/>
              <a:t>Do you have your language to allow word-final voiced </a:t>
            </a:r>
            <a:r>
              <a:rPr lang="en-US" dirty="0" err="1" smtClean="0"/>
              <a:t>obstruents</a:t>
            </a:r>
            <a:r>
              <a:rPr lang="en-US" dirty="0" smtClean="0"/>
              <a:t>?</a:t>
            </a:r>
          </a:p>
          <a:p>
            <a:endParaRPr lang="en-US" dirty="0" smtClean="0"/>
          </a:p>
          <a:p>
            <a:r>
              <a:rPr lang="en-US" dirty="0" smtClean="0"/>
              <a:t>Compare English and ...</a:t>
            </a:r>
          </a:p>
          <a:p>
            <a:endParaRPr lang="en-US" dirty="0" smtClean="0"/>
          </a:p>
          <a:p>
            <a:r>
              <a:rPr lang="en-US" dirty="0" smtClean="0"/>
              <a:t>German</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59</a:t>
            </a:fld>
            <a:endParaRPr lang="en-US"/>
          </a:p>
        </p:txBody>
      </p:sp>
    </p:spTree>
    <p:extLst>
      <p:ext uri="{BB962C8B-B14F-4D97-AF65-F5344CB8AC3E}">
        <p14:creationId xmlns:p14="http://schemas.microsoft.com/office/powerpoint/2010/main" val="399119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 the coin for</a:t>
            </a:r>
            <a:r>
              <a:rPr lang="en-US" sz="1200" kern="1200" baseline="0" dirty="0" smtClean="0">
                <a:solidFill>
                  <a:schemeClr val="tx1"/>
                </a:solidFill>
                <a:latin typeface="+mn-lt"/>
                <a:ea typeface="+mn-ea"/>
                <a:cs typeface="+mn-cs"/>
              </a:rPr>
              <a:t> the vowel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must have high probability because it shows up in a lot of systems.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\text{score}(V) =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\in V} </a:t>
            </a:r>
            <a:r>
              <a:rPr lang="en-US" sz="1200" kern="1200" dirty="0" err="1" smtClean="0">
                <a:solidFill>
                  <a:schemeClr val="tx1"/>
                </a:solidFill>
                <a:latin typeface="+mn-lt"/>
                <a:ea typeface="+mn-ea"/>
                <a:cs typeface="+mn-cs"/>
              </a:rPr>
              <a:t>p_i</a:t>
            </a:r>
            <a:r>
              <a:rPr lang="en-US" sz="1200" kern="1200" dirty="0" smtClean="0">
                <a:solidFill>
                  <a:schemeClr val="tx1"/>
                </a:solidFill>
                <a:latin typeface="+mn-lt"/>
                <a:ea typeface="+mn-ea"/>
                <a:cs typeface="+mn-cs"/>
              </a:rPr>
              <a:t>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\not\in V} (1 - </a:t>
            </a:r>
            <a:r>
              <a:rPr lang="en-US" sz="1200" kern="1200" dirty="0" err="1" smtClean="0">
                <a:solidFill>
                  <a:schemeClr val="tx1"/>
                </a:solidFill>
                <a:latin typeface="+mn-lt"/>
                <a:ea typeface="+mn-ea"/>
                <a:cs typeface="+mn-cs"/>
              </a:rPr>
              <a:t>p_i</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61</a:t>
            </a:fld>
            <a:endParaRPr lang="en-US"/>
          </a:p>
        </p:txBody>
      </p:sp>
    </p:spTree>
    <p:extLst>
      <p:ext uri="{BB962C8B-B14F-4D97-AF65-F5344CB8AC3E}">
        <p14:creationId xmlns:p14="http://schemas.microsoft.com/office/powerpoint/2010/main" val="159856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typologist</a:t>
            </a:r>
            <a:r>
              <a:rPr lang="en-US" baseline="0" dirty="0" smtClean="0"/>
              <a:t>  would also notice that these properties are CORRELATED, and might propose that THESE are the possible human languages. But these outliers mean that it’s not impossible to be outside the ellipse, just improbable.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8</a:t>
            </a:fld>
            <a:endParaRPr lang="en-US"/>
          </a:p>
        </p:txBody>
      </p:sp>
    </p:spTree>
    <p:extLst>
      <p:ext uri="{BB962C8B-B14F-4D97-AF65-F5344CB8AC3E}">
        <p14:creationId xmlns:p14="http://schemas.microsoft.com/office/powerpoint/2010/main" val="997278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62</a:t>
            </a:fld>
            <a:endParaRPr lang="en-US"/>
          </a:p>
        </p:txBody>
      </p:sp>
    </p:spTree>
    <p:extLst>
      <p:ext uri="{BB962C8B-B14F-4D97-AF65-F5344CB8AC3E}">
        <p14:creationId xmlns:p14="http://schemas.microsoft.com/office/powerpoint/2010/main" val="1020601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{\ae}}\right) = \left[690, 1660\right]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{U}}\right) = \left[450, 1030\right]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64</a:t>
            </a:fld>
            <a:endParaRPr lang="en-US"/>
          </a:p>
        </p:txBody>
      </p:sp>
    </p:spTree>
    <p:extLst>
      <p:ext uri="{BB962C8B-B14F-4D97-AF65-F5344CB8AC3E}">
        <p14:creationId xmlns:p14="http://schemas.microsoft.com/office/powerpoint/2010/main" val="231868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binary potential is inspired by Coulomb’s law. Notice that as the vowels get closer, they are like repelling electrons – the probability of their co-appearing goes to zero.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]{0.501961,0.000000,0.000000}\phi\left(\text{\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{\ae}}\right)} {\color[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]{0.000000,0.000000,0.000000}= ||{\</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a:t>
            </a:r>
            <a:r>
              <a:rPr lang="en-US" sz="1200" kern="1200" dirty="0" err="1" smtClean="0">
                <a:solidFill>
                  <a:schemeClr val="tx1"/>
                </a:solidFill>
                <a:latin typeface="+mn-lt"/>
                <a:ea typeface="+mn-ea"/>
                <a:cs typeface="+mn-cs"/>
              </a:rPr>
              <a:t>geq</a:t>
            </a:r>
            <a:r>
              <a:rPr lang="en-US" sz="1200" kern="1200" dirty="0" smtClean="0">
                <a:solidFill>
                  <a:schemeClr val="tx1"/>
                </a:solidFill>
                <a:latin typeface="+mn-lt"/>
                <a:ea typeface="+mn-ea"/>
                <a:cs typeface="+mn-cs"/>
              </a:rPr>
              <a:t> 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]{0.000000,0.000000,0.000000}\text{score}(V)} \</a:t>
            </a:r>
            <a:r>
              <a:rPr lang="en-US" sz="1200" kern="1200" dirty="0" err="1" smtClean="0">
                <a:solidFill>
                  <a:schemeClr val="tx1"/>
                </a:solidFill>
                <a:latin typeface="+mn-lt"/>
                <a:ea typeface="+mn-ea"/>
                <a:cs typeface="+mn-cs"/>
              </a:rPr>
              <a:t>propto</a:t>
            </a:r>
            <a:r>
              <a:rPr lang="en-US" sz="1200" kern="1200" dirty="0" smtClean="0">
                <a:solidFill>
                  <a:schemeClr val="tx1"/>
                </a:solidFill>
                <a:latin typeface="+mn-lt"/>
                <a:ea typeface="+mn-ea"/>
                <a:cs typeface="+mn-cs"/>
              </a:rPr>
              <a:t>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\in V} {\color[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]{0.501961,0.000000,0.000000}\phi(</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j \in V} {\color[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]{0.000000,0.000000,0.501961}\psi(</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j)}</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mention annealing</a:t>
            </a:r>
            <a:r>
              <a:rPr lang="en-US" sz="1200" kern="1200" baseline="0" dirty="0" smtClean="0">
                <a:solidFill>
                  <a:schemeClr val="tx1"/>
                </a:solidFill>
                <a:latin typeface="+mn-lt"/>
                <a:ea typeface="+mn-ea"/>
                <a:cs typeface="+mn-cs"/>
              </a:rPr>
              <a:t> parameter?</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65</a:t>
            </a:fld>
            <a:endParaRPr lang="en-US"/>
          </a:p>
        </p:txBody>
      </p:sp>
    </p:spTree>
    <p:extLst>
      <p:ext uri="{BB962C8B-B14F-4D97-AF65-F5344CB8AC3E}">
        <p14:creationId xmlns:p14="http://schemas.microsoft.com/office/powerpoint/2010/main" val="488853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67</a:t>
            </a:fld>
            <a:endParaRPr lang="en-US"/>
          </a:p>
        </p:txBody>
      </p:sp>
    </p:spTree>
    <p:extLst>
      <p:ext uri="{BB962C8B-B14F-4D97-AF65-F5344CB8AC3E}">
        <p14:creationId xmlns:p14="http://schemas.microsoft.com/office/powerpoint/2010/main" val="1751008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68</a:t>
            </a:fld>
            <a:endParaRPr lang="en-US"/>
          </a:p>
        </p:txBody>
      </p:sp>
    </p:spTree>
    <p:extLst>
      <p:ext uri="{BB962C8B-B14F-4D97-AF65-F5344CB8AC3E}">
        <p14:creationId xmlns:p14="http://schemas.microsoft.com/office/powerpoint/2010/main" val="841967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69</a:t>
            </a:fld>
            <a:endParaRPr lang="en-US"/>
          </a:p>
        </p:txBody>
      </p:sp>
    </p:spTree>
    <p:extLst>
      <p:ext uri="{BB962C8B-B14F-4D97-AF65-F5344CB8AC3E}">
        <p14:creationId xmlns:p14="http://schemas.microsoft.com/office/powerpoint/2010/main" val="1514307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Notes:</a:t>
            </a:r>
          </a:p>
          <a:p>
            <a:endParaRPr lang="en-US"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70</a:t>
            </a:fld>
            <a:endParaRPr lang="en-US"/>
          </a:p>
        </p:txBody>
      </p:sp>
    </p:spTree>
    <p:extLst>
      <p:ext uri="{BB962C8B-B14F-4D97-AF65-F5344CB8AC3E}">
        <p14:creationId xmlns:p14="http://schemas.microsoft.com/office/powerpoint/2010/main" val="363667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\text{score}\left(V\right) =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\left(L_V\right)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%p(\left\{\text{\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\text{u},\text{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\right\}) =</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71</a:t>
            </a:fld>
            <a:endParaRPr lang="en-US"/>
          </a:p>
        </p:txBody>
      </p:sp>
    </p:spTree>
    <p:extLst>
      <p:ext uri="{BB962C8B-B14F-4D97-AF65-F5344CB8AC3E}">
        <p14:creationId xmlns:p14="http://schemas.microsoft.com/office/powerpoint/2010/main" val="1601109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72</a:t>
            </a:fld>
            <a:endParaRPr lang="en-US"/>
          </a:p>
        </p:txBody>
      </p:sp>
    </p:spTree>
    <p:extLst>
      <p:ext uri="{BB962C8B-B14F-4D97-AF65-F5344CB8AC3E}">
        <p14:creationId xmlns:p14="http://schemas.microsoft.com/office/powerpoint/2010/main" val="263382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we’re at a computer</a:t>
            </a:r>
            <a:r>
              <a:rPr lang="en-US" baseline="0" dirty="0" smtClean="0"/>
              <a:t> science conference, so let’s talk a bit about the complexity of our methods. The 1-vowel-at-a-time network (the Bernoulli point process) admits a linear-time inference algorithm. However, it is NP-hard to do 2-at-a-time network – the Markov Point Process. Finally In the </a:t>
            </a:r>
            <a:r>
              <a:rPr lang="en-US" baseline="0" dirty="0" err="1" smtClean="0"/>
              <a:t>Determinantl</a:t>
            </a:r>
            <a:r>
              <a:rPr lang="en-US" baseline="0" dirty="0" smtClean="0"/>
              <a:t> Point Process the all-together model, we can do inference in quadratic time. Note that Bernoulli point process does not allow interactions between the vowels, hence the linear time. The </a:t>
            </a:r>
            <a:r>
              <a:rPr lang="en-US" baseline="0" dirty="0" err="1" smtClean="0"/>
              <a:t>Determinantal</a:t>
            </a:r>
            <a:r>
              <a:rPr lang="en-US" baseline="0" dirty="0" smtClean="0"/>
              <a:t> point process only allows negative interactions between the vowels, hence the cubic time algorithm</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74</a:t>
            </a:fld>
            <a:endParaRPr lang="en-US"/>
          </a:p>
        </p:txBody>
      </p:sp>
    </p:spTree>
    <p:extLst>
      <p:ext uri="{BB962C8B-B14F-4D97-AF65-F5344CB8AC3E}">
        <p14:creationId xmlns:p14="http://schemas.microsoft.com/office/powerpoint/2010/main" val="70665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work, we relax the notion to possible to probable and place a distribution over the space of languages. The question we ask in this paper are: what’s the generative probability model that created these data</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9</a:t>
            </a:fld>
            <a:endParaRPr lang="en-US"/>
          </a:p>
        </p:txBody>
      </p:sp>
    </p:spTree>
    <p:extLst>
      <p:ext uri="{BB962C8B-B14F-4D97-AF65-F5344CB8AC3E}">
        <p14:creationId xmlns:p14="http://schemas.microsoft.com/office/powerpoint/2010/main" val="1539917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Computa</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a general neural net could scramble the vowel space and learn arbitrary </a:t>
            </a:r>
            <a:r>
              <a:rPr lang="en-US" baseline="0" dirty="0" err="1" smtClean="0"/>
              <a:t>embeddings</a:t>
            </a:r>
            <a:r>
              <a:rPr lang="en-US" baseline="0" dirty="0" smtClean="0"/>
              <a:t> for each vowel.  It could fold the space so that /</a:t>
            </a:r>
            <a:r>
              <a:rPr lang="en-US" baseline="0" dirty="0" err="1" smtClean="0"/>
              <a:t>i</a:t>
            </a:r>
            <a:r>
              <a:rPr lang="en-US" baseline="0" dirty="0" smtClean="0"/>
              <a:t>/ was close to /a/, with the vowels in between being far away.  To prevent that, we can restrict the NN topology.  If we have only 2 hidden nodes, then the map is smoothly invertible (a diffeomorphism), which forces it to be a funhouse mirror like this.  That reduces the # of parameters, but we can make it up by deepening the network, and it still works.</a:t>
            </a:r>
            <a:endParaRPr lang="en-US"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75</a:t>
            </a:fld>
            <a:endParaRPr lang="en-US"/>
          </a:p>
        </p:txBody>
      </p:sp>
    </p:spTree>
    <p:extLst>
      <p:ext uri="{BB962C8B-B14F-4D97-AF65-F5344CB8AC3E}">
        <p14:creationId xmlns:p14="http://schemas.microsoft.com/office/powerpoint/2010/main" val="42882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4:30</a:t>
            </a:r>
          </a:p>
          <a:p>
            <a:endParaRPr lang="en-US" dirty="0" smtClean="0"/>
          </a:p>
          <a:p>
            <a:endParaRPr lang="en-US" dirty="0" smtClean="0"/>
          </a:p>
          <a:p>
            <a:r>
              <a:rPr lang="en-US" dirty="0" smtClean="0"/>
              <a:t>This work focuses on a very narrow slice of linguistic typology. We try to answer what sort of vowels a language will have.</a:t>
            </a:r>
            <a:r>
              <a:rPr lang="en-US" baseline="0" dirty="0" smtClean="0"/>
              <a:t> </a:t>
            </a:r>
            <a:r>
              <a:rPr lang="en-US" dirty="0" smtClean="0"/>
              <a:t>It is a typological universal that all spoken languages have vowels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10</a:t>
            </a:fld>
            <a:endParaRPr lang="en-US"/>
          </a:p>
        </p:txBody>
      </p:sp>
    </p:spTree>
    <p:extLst>
      <p:ext uri="{BB962C8B-B14F-4D97-AF65-F5344CB8AC3E}">
        <p14:creationId xmlns:p14="http://schemas.microsoft.com/office/powerpoint/2010/main" val="22615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Standard </a:t>
            </a:r>
            <a:r>
              <a:rPr lang="en-US" sz="1200" kern="1200" dirty="0" err="1" smtClean="0">
                <a:solidFill>
                  <a:schemeClr val="tx1"/>
                </a:solidFill>
                <a:latin typeface="+mn-lt"/>
                <a:ea typeface="+mn-ea"/>
                <a:cs typeface="+mn-cs"/>
              </a:rPr>
              <a:t>trapozoid</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{\ae}}\right) = \left[690, 1660\right]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{U}}\right) = \left[450, 1030\right]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11</a:t>
            </a:fld>
            <a:endParaRPr lang="en-US"/>
          </a:p>
        </p:txBody>
      </p:sp>
    </p:spTree>
    <p:extLst>
      <p:ext uri="{BB962C8B-B14F-4D97-AF65-F5344CB8AC3E}">
        <p14:creationId xmlns:p14="http://schemas.microsoft.com/office/powerpoint/2010/main" val="87989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never see vowels</a:t>
            </a:r>
            <a:r>
              <a:rPr lang="en-US" baseline="0" dirty="0" smtClean="0"/>
              <a:t> systems that look like this</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13</a:t>
            </a:fld>
            <a:endParaRPr lang="en-US"/>
          </a:p>
        </p:txBody>
      </p:sp>
    </p:spTree>
    <p:extLst>
      <p:ext uri="{BB962C8B-B14F-4D97-AF65-F5344CB8AC3E}">
        <p14:creationId xmlns:p14="http://schemas.microsoft.com/office/powerpoint/2010/main" val="92007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makes a</a:t>
            </a:r>
            <a:r>
              <a:rPr lang="en-US" baseline="0" dirty="0" smtClean="0"/>
              <a:t> good vowel system?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15</a:t>
            </a:fld>
            <a:endParaRPr lang="en-US"/>
          </a:p>
        </p:txBody>
      </p:sp>
    </p:spTree>
    <p:extLst>
      <p:ext uri="{BB962C8B-B14F-4D97-AF65-F5344CB8AC3E}">
        <p14:creationId xmlns:p14="http://schemas.microsoft.com/office/powerpoint/2010/main" val="113501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09A06CB9-378E-7649-B405-AC5A59D9EE74}" type="datetime1">
              <a:rPr lang="en-US" smtClean="0"/>
              <a:t>5/30/18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404913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8E1C5F-B5EF-5B42-8C3A-759DA69856CE}" type="datetime1">
              <a:rPr lang="en-US" smtClean="0"/>
              <a:t>5/30/18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9832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46A3D71-991F-6141-B6D0-9FEFFDD04B13}" type="datetime1">
              <a:rPr lang="en-US" smtClean="0"/>
              <a:t>5/30/18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4534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1BC577-86DC-024D-BEC8-8DF78E636AEC}" type="datetime1">
              <a:rPr lang="en-US" smtClean="0"/>
              <a:t>5/30/18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4460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6CC06972-5D72-074D-BB68-27E079DC1ADB}" type="datetime1">
              <a:rPr lang="en-US" smtClean="0"/>
              <a:t>5/30/18</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9791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6E7B703-3FCE-3D4F-9202-D26C4F915E1C}" type="datetime1">
              <a:rPr lang="en-US" smtClean="0"/>
              <a:t>5/30/18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3178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42A0C7A-7059-594A-8492-CE9076FD3869}" type="datetime1">
              <a:rPr lang="en-US" smtClean="0"/>
              <a:t>5/30/18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0350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8B05B49-D235-B74D-9A17-587018AE7ED9}" type="datetime1">
              <a:rPr lang="en-US" smtClean="0"/>
              <a:t>5/30/18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pPr>
                <a:defRPr/>
              </a:pPr>
              <a:t>‹#›</a:t>
            </a:fld>
            <a:endParaRPr lang="en-US"/>
          </a:p>
        </p:txBody>
      </p:sp>
    </p:spTree>
    <p:extLst>
      <p:ext uri="{BB962C8B-B14F-4D97-AF65-F5344CB8AC3E}">
        <p14:creationId xmlns:p14="http://schemas.microsoft.com/office/powerpoint/2010/main" val="2692468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D0A61DB-92B3-2F4C-B36B-02FE3531B369}" type="datetime1">
              <a:rPr lang="en-US" smtClean="0"/>
              <a:t>5/30/18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1364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FEA61EE-368F-FA41-8FFB-691347F94ECE}" type="datetime1">
              <a:rPr lang="en-US" smtClean="0"/>
              <a:t>5/30/18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7036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05B05B4-A10D-6443-98F9-E01162C5BCFD}" type="datetime1">
              <a:rPr lang="en-US" smtClean="0"/>
              <a:t>5/30/18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851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2B190C4-9D47-914D-A1C9-D4E9DBE1F45F}" type="datetime1">
              <a:rPr lang="en-US" smtClean="0"/>
              <a:t>5/30/18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pPr>
                <a:defRPr/>
              </a:pPr>
              <a:t>‹#›</a:t>
            </a:fld>
            <a:endParaRPr lang="en-US"/>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3068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C18BF94-E196-9A45-9AC6-5C8347722458}" type="datetime1">
              <a:rPr lang="en-US" smtClean="0"/>
              <a:t>5/30/18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0213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67E0BE-D9F8-1C4D-88D5-783F9D95F0CD}" type="datetime1">
              <a:rPr lang="en-US" smtClean="0"/>
              <a:t>5/30/18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2595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22AE8CE-B6E4-F548-B819-76E599DD92A8}" type="datetime1">
              <a:rPr lang="en-US" smtClean="0"/>
              <a:t>5/30/18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53020E-5E33-B446-8494-584D4EE020B3}" type="slidenum">
              <a:rPr lang="en-US" smtClean="0"/>
              <a:pPr>
                <a:defRPr/>
              </a:pPr>
              <a:t>‹#›</a:t>
            </a:fld>
            <a:endParaRPr lang="en-US"/>
          </a:p>
        </p:txBody>
      </p:sp>
    </p:spTree>
    <p:extLst>
      <p:ext uri="{BB962C8B-B14F-4D97-AF65-F5344CB8AC3E}">
        <p14:creationId xmlns:p14="http://schemas.microsoft.com/office/powerpoint/2010/main" val="31284482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hf hdr="0" ftr="0" dt="0"/>
  <p:txStyles>
    <p:title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2.tiff"/><Relationship Id="rId5" Type="http://schemas.openxmlformats.org/officeDocument/2006/relationships/image" Target="../media/image15.tiff"/><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6.tiff"/><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 Id="rId3"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1" Type="http://schemas.openxmlformats.org/officeDocument/2006/relationships/image" Target="../media/image30.tiff"/><Relationship Id="rId12" Type="http://schemas.openxmlformats.org/officeDocument/2006/relationships/image" Target="../media/image31.tiff"/><Relationship Id="rId13" Type="http://schemas.openxmlformats.org/officeDocument/2006/relationships/image" Target="../media/image32.tiff"/><Relationship Id="rId14" Type="http://schemas.openxmlformats.org/officeDocument/2006/relationships/image" Target="../media/image33.tiff"/><Relationship Id="rId15" Type="http://schemas.openxmlformats.org/officeDocument/2006/relationships/image" Target="../media/image34.tiff"/><Relationship Id="rId16" Type="http://schemas.openxmlformats.org/officeDocument/2006/relationships/image" Target="../media/image35.tiff"/><Relationship Id="rId17" Type="http://schemas.openxmlformats.org/officeDocument/2006/relationships/image" Target="../media/image36.tiff"/><Relationship Id="rId18" Type="http://schemas.openxmlformats.org/officeDocument/2006/relationships/image" Target="../media/image37.tiff"/><Relationship Id="rId19" Type="http://schemas.openxmlformats.org/officeDocument/2006/relationships/image" Target="../media/image38.tiff"/><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tiff"/><Relationship Id="rId8" Type="http://schemas.openxmlformats.org/officeDocument/2006/relationships/image" Target="../media/image27.tiff"/><Relationship Id="rId9" Type="http://schemas.openxmlformats.org/officeDocument/2006/relationships/image" Target="../media/image28.tiff"/><Relationship Id="rId10"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6.tif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20.emf"/><Relationship Id="rId5" Type="http://schemas.openxmlformats.org/officeDocument/2006/relationships/image" Target="../media/image22.emf"/><Relationship Id="rId6" Type="http://schemas.openxmlformats.org/officeDocument/2006/relationships/image" Target="../media/image18.emf"/><Relationship Id="rId7" Type="http://schemas.openxmlformats.org/officeDocument/2006/relationships/image" Target="../media/image21.emf"/><Relationship Id="rId8"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0.emf"/><Relationship Id="rId5" Type="http://schemas.openxmlformats.org/officeDocument/2006/relationships/image" Target="../media/image22.emf"/><Relationship Id="rId6" Type="http://schemas.openxmlformats.org/officeDocument/2006/relationships/image" Target="../media/image18.emf"/><Relationship Id="rId7" Type="http://schemas.openxmlformats.org/officeDocument/2006/relationships/image" Target="../media/image21.emf"/><Relationship Id="rId8"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9" Type="http://schemas.openxmlformats.org/officeDocument/2006/relationships/image" Target="../media/image63.emf"/><Relationship Id="rId20" Type="http://schemas.openxmlformats.org/officeDocument/2006/relationships/image" Target="../media/image74.emf"/><Relationship Id="rId10" Type="http://schemas.openxmlformats.org/officeDocument/2006/relationships/image" Target="../media/image64.emf"/><Relationship Id="rId11" Type="http://schemas.openxmlformats.org/officeDocument/2006/relationships/image" Target="../media/image65.emf"/><Relationship Id="rId12" Type="http://schemas.openxmlformats.org/officeDocument/2006/relationships/image" Target="../media/image66.emf"/><Relationship Id="rId13" Type="http://schemas.openxmlformats.org/officeDocument/2006/relationships/image" Target="../media/image67.emf"/><Relationship Id="rId14" Type="http://schemas.openxmlformats.org/officeDocument/2006/relationships/image" Target="../media/image68.emf"/><Relationship Id="rId15" Type="http://schemas.openxmlformats.org/officeDocument/2006/relationships/image" Target="../media/image69.emf"/><Relationship Id="rId16" Type="http://schemas.openxmlformats.org/officeDocument/2006/relationships/image" Target="../media/image70.emf"/><Relationship Id="rId17" Type="http://schemas.openxmlformats.org/officeDocument/2006/relationships/image" Target="../media/image71.emf"/><Relationship Id="rId18" Type="http://schemas.openxmlformats.org/officeDocument/2006/relationships/image" Target="../media/image72.emf"/><Relationship Id="rId19"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9" Type="http://schemas.openxmlformats.org/officeDocument/2006/relationships/image" Target="../media/image63.emf"/><Relationship Id="rId20" Type="http://schemas.openxmlformats.org/officeDocument/2006/relationships/image" Target="../media/image74.emf"/><Relationship Id="rId10" Type="http://schemas.openxmlformats.org/officeDocument/2006/relationships/image" Target="../media/image64.emf"/><Relationship Id="rId11" Type="http://schemas.openxmlformats.org/officeDocument/2006/relationships/image" Target="../media/image65.emf"/><Relationship Id="rId12" Type="http://schemas.openxmlformats.org/officeDocument/2006/relationships/image" Target="../media/image66.emf"/><Relationship Id="rId13" Type="http://schemas.openxmlformats.org/officeDocument/2006/relationships/image" Target="../media/image67.emf"/><Relationship Id="rId14" Type="http://schemas.openxmlformats.org/officeDocument/2006/relationships/image" Target="../media/image68.emf"/><Relationship Id="rId15" Type="http://schemas.openxmlformats.org/officeDocument/2006/relationships/image" Target="../media/image69.emf"/><Relationship Id="rId16" Type="http://schemas.openxmlformats.org/officeDocument/2006/relationships/image" Target="../media/image70.emf"/><Relationship Id="rId17" Type="http://schemas.openxmlformats.org/officeDocument/2006/relationships/image" Target="../media/image71.emf"/><Relationship Id="rId18" Type="http://schemas.openxmlformats.org/officeDocument/2006/relationships/image" Target="../media/image72.emf"/><Relationship Id="rId19"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s>
</file>

<file path=ppt/slides/_rels/slide37.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6" Type="http://schemas.openxmlformats.org/officeDocument/2006/relationships/image" Target="../media/image79.emf"/><Relationship Id="rId7" Type="http://schemas.openxmlformats.org/officeDocument/2006/relationships/image" Target="../media/image80.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6" Type="http://schemas.openxmlformats.org/officeDocument/2006/relationships/image" Target="../media/image79.emf"/><Relationship Id="rId7" Type="http://schemas.openxmlformats.org/officeDocument/2006/relationships/image" Target="../media/image80.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tif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82.tiff"/><Relationship Id="rId4"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44.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 Id="rId3" Type="http://schemas.openxmlformats.org/officeDocument/2006/relationships/image" Target="../media/image8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1.emf"/><Relationship Id="rId5" Type="http://schemas.openxmlformats.org/officeDocument/2006/relationships/image" Target="../media/image54.emf"/><Relationship Id="rId6"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1" Type="http://schemas.openxmlformats.org/officeDocument/2006/relationships/image" Target="../media/image87.emf"/><Relationship Id="rId12"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audio" Target="../media/audio1.bin"/><Relationship Id="rId4" Type="http://schemas.openxmlformats.org/officeDocument/2006/relationships/audio" Target="../media/audio2.bin"/><Relationship Id="rId5" Type="http://schemas.openxmlformats.org/officeDocument/2006/relationships/audio" Target="../media/audio3.bin"/><Relationship Id="rId6" Type="http://schemas.openxmlformats.org/officeDocument/2006/relationships/audio" Target="../media/audio4.bin"/><Relationship Id="rId7" Type="http://schemas.openxmlformats.org/officeDocument/2006/relationships/audio" Target="../media/audio5.bin"/><Relationship Id="rId8" Type="http://schemas.openxmlformats.org/officeDocument/2006/relationships/image" Target="../media/image18.emf"/><Relationship Id="rId9" Type="http://schemas.openxmlformats.org/officeDocument/2006/relationships/image" Target="../media/image19.emf"/><Relationship Id="rId10" Type="http://schemas.openxmlformats.org/officeDocument/2006/relationships/image" Target="../media/image22.emf"/></Relationships>
</file>

<file path=ppt/slides/_rels/slide51.xml.rels><?xml version="1.0" encoding="UTF-8" standalone="yes"?>
<Relationships xmlns="http://schemas.openxmlformats.org/package/2006/relationships"><Relationship Id="rId11" Type="http://schemas.openxmlformats.org/officeDocument/2006/relationships/image" Target="../media/image21.emf"/><Relationship Id="rId12"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audio" Target="../media/audio1.bin"/><Relationship Id="rId4" Type="http://schemas.openxmlformats.org/officeDocument/2006/relationships/audio" Target="../media/audio2.bin"/><Relationship Id="rId5" Type="http://schemas.openxmlformats.org/officeDocument/2006/relationships/audio" Target="../media/audio4.bin"/><Relationship Id="rId6" Type="http://schemas.openxmlformats.org/officeDocument/2006/relationships/audio" Target="../media/audio6.bin"/><Relationship Id="rId7" Type="http://schemas.openxmlformats.org/officeDocument/2006/relationships/audio" Target="../media/audio7.bin"/><Relationship Id="rId8" Type="http://schemas.openxmlformats.org/officeDocument/2006/relationships/image" Target="../media/image18.emf"/><Relationship Id="rId9" Type="http://schemas.openxmlformats.org/officeDocument/2006/relationships/image" Target="../media/image19.emf"/><Relationship Id="rId10" Type="http://schemas.openxmlformats.org/officeDocument/2006/relationships/image" Target="../media/image20.emf"/></Relationships>
</file>

<file path=ppt/slides/_rels/slide52.xml.rels><?xml version="1.0" encoding="UTF-8" standalone="yes"?>
<Relationships xmlns="http://schemas.openxmlformats.org/package/2006/relationships"><Relationship Id="rId3" Type="http://schemas.openxmlformats.org/officeDocument/2006/relationships/image" Target="../media/image89.tiff"/><Relationship Id="rId4" Type="http://schemas.openxmlformats.org/officeDocument/2006/relationships/image" Target="../media/image90.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91.tiff"/><Relationship Id="rId5" Type="http://schemas.openxmlformats.org/officeDocument/2006/relationships/image" Target="../media/image92.tiff"/><Relationship Id="rId6" Type="http://schemas.openxmlformats.org/officeDocument/2006/relationships/image" Target="../media/image93.tiff"/><Relationship Id="rId7" Type="http://schemas.openxmlformats.org/officeDocument/2006/relationships/image" Target="../media/image94.tiff"/><Relationship Id="rId8" Type="http://schemas.openxmlformats.org/officeDocument/2006/relationships/image" Target="../media/image95.tif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95.tif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96.tiff"/><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97.tiff"/><Relationship Id="rId5" Type="http://schemas.openxmlformats.org/officeDocument/2006/relationships/image" Target="../media/image98.tiff"/><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99.tiff"/><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1.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2.emf"/><Relationship Id="rId6" Type="http://schemas.openxmlformats.org/officeDocument/2006/relationships/image" Target="../media/image87.emf"/><Relationship Id="rId7"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104.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8.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9.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chart" Target="../charts/chart1.xml"/><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1.xml.rels><?xml version="1.0" encoding="UTF-8" standalone="yes"?>
<Relationships xmlns="http://schemas.openxmlformats.org/package/2006/relationships"><Relationship Id="rId9" Type="http://schemas.openxmlformats.org/officeDocument/2006/relationships/image" Target="../media/image63.emf"/><Relationship Id="rId20" Type="http://schemas.openxmlformats.org/officeDocument/2006/relationships/image" Target="../media/image74.emf"/><Relationship Id="rId10" Type="http://schemas.openxmlformats.org/officeDocument/2006/relationships/image" Target="../media/image64.emf"/><Relationship Id="rId11" Type="http://schemas.openxmlformats.org/officeDocument/2006/relationships/image" Target="../media/image65.emf"/><Relationship Id="rId12" Type="http://schemas.openxmlformats.org/officeDocument/2006/relationships/image" Target="../media/image66.emf"/><Relationship Id="rId13" Type="http://schemas.openxmlformats.org/officeDocument/2006/relationships/image" Target="../media/image67.emf"/><Relationship Id="rId14" Type="http://schemas.openxmlformats.org/officeDocument/2006/relationships/image" Target="../media/image68.emf"/><Relationship Id="rId15" Type="http://schemas.openxmlformats.org/officeDocument/2006/relationships/image" Target="../media/image69.emf"/><Relationship Id="rId16" Type="http://schemas.openxmlformats.org/officeDocument/2006/relationships/image" Target="../media/image70.emf"/><Relationship Id="rId17" Type="http://schemas.openxmlformats.org/officeDocument/2006/relationships/image" Target="../media/image71.emf"/><Relationship Id="rId18" Type="http://schemas.openxmlformats.org/officeDocument/2006/relationships/image" Target="../media/image72.emf"/><Relationship Id="rId19"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s>
</file>

<file path=ppt/slides/_rels/slide72.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3.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105.emf"/><Relationship Id="rId8" Type="http://schemas.openxmlformats.org/officeDocument/2006/relationships/image" Target="../media/image106.tiff"/><Relationship Id="rId9" Type="http://schemas.openxmlformats.org/officeDocument/2006/relationships/image" Target="../media/image107.em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4.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em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5.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chart" Target="../charts/chart2.xml"/><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chart" Target="../charts/chart3.xml"/><Relationship Id="rId1" Type="http://schemas.openxmlformats.org/officeDocument/2006/relationships/tags" Target="../tags/tag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t>A Deep Generative Model of Vowel Formant Typology</a:t>
            </a:r>
            <a:endParaRPr lang="en-US" sz="4000" dirty="0">
              <a:solidFill>
                <a:schemeClr val="tx2">
                  <a:lumMod val="50000"/>
                </a:schemeClr>
              </a:solidFill>
              <a:latin typeface="Helvetica Neue" charset="0"/>
              <a:ea typeface="Helvetica Neue" charset="0"/>
              <a:cs typeface="Helvetica Neue" charset="0"/>
            </a:endParaRPr>
          </a:p>
        </p:txBody>
      </p:sp>
      <p:sp>
        <p:nvSpPr>
          <p:cNvPr id="3" name="Subtitle 2"/>
          <p:cNvSpPr>
            <a:spLocks noGrp="1"/>
          </p:cNvSpPr>
          <p:nvPr>
            <p:ph type="subTitle" idx="1"/>
          </p:nvPr>
        </p:nvSpPr>
        <p:spPr>
          <a:xfrm>
            <a:off x="1371600" y="3331220"/>
            <a:ext cx="6400800" cy="1752600"/>
          </a:xfrm>
        </p:spPr>
        <p:txBody>
          <a:bodyPr/>
          <a:lstStyle/>
          <a:p>
            <a:r>
              <a:rPr lang="en-US" b="1" dirty="0" smtClean="0"/>
              <a:t>Ryan </a:t>
            </a:r>
            <a:r>
              <a:rPr lang="en-US" b="1" dirty="0" err="1" smtClean="0"/>
              <a:t>Cotterell</a:t>
            </a:r>
            <a:r>
              <a:rPr lang="en-US" b="1" dirty="0" smtClean="0"/>
              <a:t> </a:t>
            </a:r>
            <a:r>
              <a:rPr lang="en-US" dirty="0" smtClean="0"/>
              <a:t>and Jason Eisner</a:t>
            </a:r>
            <a:endParaRPr lang="en-US" dirty="0"/>
          </a:p>
        </p:txBody>
      </p:sp>
      <p:sp>
        <p:nvSpPr>
          <p:cNvPr id="4" name="Slide Number Placeholder 3"/>
          <p:cNvSpPr>
            <a:spLocks noGrp="1"/>
          </p:cNvSpPr>
          <p:nvPr>
            <p:ph type="sldNum" sz="quarter" idx="12"/>
          </p:nvPr>
        </p:nvSpPr>
        <p:spPr/>
        <p:txBody>
          <a:bodyPr/>
          <a:lstStyle/>
          <a:p>
            <a:pPr>
              <a:defRPr/>
            </a:pPr>
            <a:fld id="{CE925FC2-0549-6E43-A78B-81E28C78D02F}" type="slidenum">
              <a:rPr lang="en-US" smtClean="0"/>
              <a:pPr>
                <a:defRPr/>
              </a:pPr>
              <a:t>1</a:t>
            </a:fld>
            <a:endParaRPr lang="en-US"/>
          </a:p>
        </p:txBody>
      </p:sp>
    </p:spTree>
    <p:extLst>
      <p:ext uri="{BB962C8B-B14F-4D97-AF65-F5344CB8AC3E}">
        <p14:creationId xmlns:p14="http://schemas.microsoft.com/office/powerpoint/2010/main" val="767100796"/>
      </p:ext>
    </p:extLst>
  </p:cSld>
  <p:clrMapOvr>
    <a:masterClrMapping/>
  </p:clrMapOvr>
  <mc:AlternateContent xmlns:mc="http://schemas.openxmlformats.org/markup-compatibility/2006" xmlns:p14="http://schemas.microsoft.com/office/powerpoint/2010/main">
    <mc:Choice Requires="p14">
      <p:transition spd="slow" p14:dur="2000" advTm="1602"/>
    </mc:Choice>
    <mc:Fallback xmlns="">
      <p:transition spd="slow" advTm="160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Vowel System Typology (This Paper)</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Typological Universal: </a:t>
            </a:r>
            <a:r>
              <a:rPr lang="en-US" dirty="0" smtClean="0"/>
              <a:t>all languages have vowels</a:t>
            </a:r>
          </a:p>
          <a:p>
            <a:endParaRPr lang="en-US" dirty="0" smtClean="0"/>
          </a:p>
          <a:p>
            <a:r>
              <a:rPr lang="en-US" dirty="0" smtClean="0"/>
              <a:t>What makes a good vowel system?</a:t>
            </a:r>
            <a:endParaRPr lang="en-US" dirty="0"/>
          </a:p>
          <a:p>
            <a:pPr lvl="1"/>
            <a:endParaRPr lang="en-US" b="1" dirty="0"/>
          </a:p>
          <a:p>
            <a:r>
              <a:rPr lang="en-US" b="1" dirty="0" smtClean="0"/>
              <a:t>Really simple: </a:t>
            </a:r>
            <a:r>
              <a:rPr lang="en-US" dirty="0" smtClean="0"/>
              <a:t>if we can’t estimate a model for just picking vowel types, how can we handle the rest of language?</a:t>
            </a:r>
          </a:p>
          <a:p>
            <a:endParaRPr lang="en-US" dirty="0" smtClean="0"/>
          </a:p>
          <a:p>
            <a:r>
              <a:rPr lang="en-US" dirty="0" smtClean="0"/>
              <a:t>Perfect starting point for probabilistic typology</a:t>
            </a:r>
          </a:p>
        </p:txBody>
      </p:sp>
      <p:sp>
        <p:nvSpPr>
          <p:cNvPr id="4" name="Slide Number Placeholder 3"/>
          <p:cNvSpPr>
            <a:spLocks noGrp="1"/>
          </p:cNvSpPr>
          <p:nvPr>
            <p:ph type="sldNum" sz="quarter" idx="12"/>
          </p:nvPr>
        </p:nvSpPr>
        <p:spPr>
          <a:xfrm>
            <a:off x="6553200" y="6356350"/>
            <a:ext cx="2133600" cy="365125"/>
          </a:xfrm>
        </p:spPr>
        <p:txBody>
          <a:bodyPr/>
          <a:lstStyle/>
          <a:p>
            <a:pPr>
              <a:defRPr/>
            </a:pPr>
            <a:r>
              <a:rPr lang="en-US" dirty="0" smtClean="0"/>
              <a:t>14</a:t>
            </a:r>
            <a:endParaRPr lang="en-US" dirty="0"/>
          </a:p>
        </p:txBody>
      </p:sp>
    </p:spTree>
    <p:custDataLst>
      <p:tags r:id="rId1"/>
    </p:custDataLst>
    <p:extLst>
      <p:ext uri="{BB962C8B-B14F-4D97-AF65-F5344CB8AC3E}">
        <p14:creationId xmlns:p14="http://schemas.microsoft.com/office/powerpoint/2010/main" val="242110647"/>
      </p:ext>
    </p:extLst>
  </p:cSld>
  <p:clrMapOvr>
    <a:masterClrMapping/>
  </p:clrMapOvr>
  <mc:AlternateContent xmlns:mc="http://schemas.openxmlformats.org/markup-compatibility/2006" xmlns:p14="http://schemas.microsoft.com/office/powerpoint/2010/main">
    <mc:Choice Requires="p14">
      <p:transition spd="slow" p14:dur="2000" advTm="53229"/>
    </mc:Choice>
    <mc:Fallback xmlns="">
      <p:transition spd="slow" advTm="532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29" y="273951"/>
            <a:ext cx="8686800" cy="1143000"/>
          </a:xfrm>
        </p:spPr>
        <p:txBody>
          <a:bodyPr>
            <a:normAutofit fontScale="90000"/>
          </a:bodyPr>
          <a:lstStyle/>
          <a:p>
            <a:r>
              <a:rPr lang="en-US" smtClean="0"/>
              <a:t>Phonetics 101: What </a:t>
            </a:r>
            <a:r>
              <a:rPr lang="en-US" dirty="0" smtClean="0"/>
              <a:t>is Vowel Space?</a:t>
            </a:r>
            <a:endParaRPr lang="en-US" dirty="0"/>
          </a:p>
        </p:txBody>
      </p:sp>
      <p:sp>
        <p:nvSpPr>
          <p:cNvPr id="3" name="Content Placeholder 2"/>
          <p:cNvSpPr>
            <a:spLocks noGrp="1"/>
          </p:cNvSpPr>
          <p:nvPr>
            <p:ph idx="1"/>
          </p:nvPr>
        </p:nvSpPr>
        <p:spPr>
          <a:xfrm>
            <a:off x="185529" y="1337945"/>
            <a:ext cx="8958471" cy="4525963"/>
          </a:xfrm>
        </p:spPr>
        <p:txBody>
          <a:bodyPr/>
          <a:lstStyle/>
          <a:p>
            <a:r>
              <a:rPr lang="en-US" dirty="0" smtClean="0"/>
              <a:t>The sound quality of a vowel can be measured</a:t>
            </a:r>
          </a:p>
          <a:p>
            <a:pPr lvl="1"/>
            <a:r>
              <a:rPr lang="en-US" dirty="0" smtClean="0"/>
              <a:t>think of vowels as vectors in an acoustic space</a:t>
            </a:r>
          </a:p>
          <a:p>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11</a:t>
            </a:fld>
            <a:endParaRPr lang="en-US"/>
          </a:p>
        </p:txBody>
      </p:sp>
      <p:pic>
        <p:nvPicPr>
          <p:cNvPr id="5" name="Picture 4"/>
          <p:cNvPicPr>
            <a:picLocks noChangeAspect="1"/>
          </p:cNvPicPr>
          <p:nvPr/>
        </p:nvPicPr>
        <p:blipFill>
          <a:blip r:embed="rId3"/>
          <a:stretch>
            <a:fillRect/>
          </a:stretch>
        </p:blipFill>
        <p:spPr>
          <a:xfrm>
            <a:off x="457200" y="4179340"/>
            <a:ext cx="3331335" cy="2542135"/>
          </a:xfrm>
          <a:prstGeom prst="rect">
            <a:avLst/>
          </a:prstGeom>
        </p:spPr>
      </p:pic>
      <p:pic>
        <p:nvPicPr>
          <p:cNvPr id="6" name="Picture 5"/>
          <p:cNvPicPr>
            <a:picLocks noChangeAspect="1"/>
          </p:cNvPicPr>
          <p:nvPr/>
        </p:nvPicPr>
        <p:blipFill>
          <a:blip r:embed="rId4"/>
          <a:stretch>
            <a:fillRect/>
          </a:stretch>
        </p:blipFill>
        <p:spPr>
          <a:xfrm>
            <a:off x="4212514" y="4947297"/>
            <a:ext cx="4124220" cy="541121"/>
          </a:xfrm>
          <a:prstGeom prst="rect">
            <a:avLst/>
          </a:prstGeom>
        </p:spPr>
      </p:pic>
      <p:pic>
        <p:nvPicPr>
          <p:cNvPr id="8" name="Picture 7"/>
          <p:cNvPicPr>
            <a:picLocks noChangeAspect="1"/>
          </p:cNvPicPr>
          <p:nvPr/>
        </p:nvPicPr>
        <p:blipFill>
          <a:blip r:embed="rId5"/>
          <a:stretch>
            <a:fillRect/>
          </a:stretch>
        </p:blipFill>
        <p:spPr>
          <a:xfrm>
            <a:off x="4139168" y="5690686"/>
            <a:ext cx="4082655" cy="524508"/>
          </a:xfrm>
          <a:prstGeom prst="rect">
            <a:avLst/>
          </a:prstGeom>
        </p:spPr>
      </p:pic>
      <p:pic>
        <p:nvPicPr>
          <p:cNvPr id="7" name="Picture 6"/>
          <p:cNvPicPr>
            <a:picLocks noChangeAspect="1"/>
          </p:cNvPicPr>
          <p:nvPr/>
        </p:nvPicPr>
        <p:blipFill>
          <a:blip r:embed="rId6"/>
          <a:stretch>
            <a:fillRect/>
          </a:stretch>
        </p:blipFill>
        <p:spPr>
          <a:xfrm>
            <a:off x="4786782" y="2373369"/>
            <a:ext cx="4570566" cy="2198439"/>
          </a:xfrm>
          <a:prstGeom prst="rect">
            <a:avLst/>
          </a:prstGeom>
        </p:spPr>
      </p:pic>
      <p:sp>
        <p:nvSpPr>
          <p:cNvPr id="9" name="TextBox 8"/>
          <p:cNvSpPr txBox="1"/>
          <p:nvPr/>
        </p:nvSpPr>
        <p:spPr>
          <a:xfrm>
            <a:off x="659124" y="3684494"/>
            <a:ext cx="3239718" cy="461665"/>
          </a:xfrm>
          <a:prstGeom prst="rect">
            <a:avLst/>
          </a:prstGeom>
          <a:noFill/>
        </p:spPr>
        <p:txBody>
          <a:bodyPr wrap="square" rtlCol="0">
            <a:spAutoFit/>
          </a:bodyPr>
          <a:lstStyle/>
          <a:p>
            <a:r>
              <a:rPr lang="en-US" sz="2400" dirty="0" smtClean="0"/>
              <a:t>conventional drawing </a:t>
            </a:r>
            <a:endParaRPr lang="en-US" sz="2400" dirty="0"/>
          </a:p>
        </p:txBody>
      </p:sp>
      <p:cxnSp>
        <p:nvCxnSpPr>
          <p:cNvPr id="11" name="Straight Arrow Connector 10"/>
          <p:cNvCxnSpPr/>
          <p:nvPr/>
        </p:nvCxnSpPr>
        <p:spPr>
          <a:xfrm flipH="1" flipV="1">
            <a:off x="3213847" y="4730031"/>
            <a:ext cx="1019450" cy="334219"/>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1"/>
          </p:cNvCxnSpPr>
          <p:nvPr/>
        </p:nvCxnSpPr>
        <p:spPr>
          <a:xfrm flipH="1">
            <a:off x="2122867" y="5952940"/>
            <a:ext cx="2016301" cy="40341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Vowel Systems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12</a:t>
            </a:fld>
            <a:endParaRPr lang="en-US"/>
          </a:p>
        </p:txBody>
      </p:sp>
      <p:sp>
        <p:nvSpPr>
          <p:cNvPr id="7" name="TextBox 6"/>
          <p:cNvSpPr txBox="1"/>
          <p:nvPr/>
        </p:nvSpPr>
        <p:spPr>
          <a:xfrm>
            <a:off x="1502229" y="3280761"/>
            <a:ext cx="1113766" cy="477054"/>
          </a:xfrm>
          <a:prstGeom prst="rect">
            <a:avLst/>
          </a:prstGeom>
          <a:noFill/>
        </p:spPr>
        <p:txBody>
          <a:bodyPr wrap="none" rtlCol="0">
            <a:spAutoFit/>
          </a:bodyPr>
          <a:lstStyle/>
          <a:p>
            <a:r>
              <a:rPr lang="en-US" sz="2500" dirty="0" smtClean="0"/>
              <a:t>Turkish</a:t>
            </a:r>
            <a:endParaRPr lang="en-US" sz="2500" dirty="0"/>
          </a:p>
        </p:txBody>
      </p:sp>
      <p:sp>
        <p:nvSpPr>
          <p:cNvPr id="8" name="TextBox 7"/>
          <p:cNvSpPr txBox="1"/>
          <p:nvPr/>
        </p:nvSpPr>
        <p:spPr>
          <a:xfrm>
            <a:off x="4347028" y="3280761"/>
            <a:ext cx="1212191" cy="477054"/>
          </a:xfrm>
          <a:prstGeom prst="rect">
            <a:avLst/>
          </a:prstGeom>
          <a:noFill/>
        </p:spPr>
        <p:txBody>
          <a:bodyPr wrap="none" rtlCol="0">
            <a:spAutoFit/>
          </a:bodyPr>
          <a:lstStyle/>
          <a:p>
            <a:r>
              <a:rPr lang="en-US" sz="2500" dirty="0" smtClean="0"/>
              <a:t>Chinese</a:t>
            </a:r>
            <a:endParaRPr lang="en-US" sz="2500" dirty="0"/>
          </a:p>
        </p:txBody>
      </p:sp>
      <p:sp>
        <p:nvSpPr>
          <p:cNvPr id="10" name="TextBox 9"/>
          <p:cNvSpPr txBox="1"/>
          <p:nvPr/>
        </p:nvSpPr>
        <p:spPr>
          <a:xfrm>
            <a:off x="6960353" y="3219989"/>
            <a:ext cx="1495922" cy="477054"/>
          </a:xfrm>
          <a:prstGeom prst="rect">
            <a:avLst/>
          </a:prstGeom>
          <a:noFill/>
        </p:spPr>
        <p:txBody>
          <a:bodyPr wrap="none" rtlCol="0">
            <a:spAutoFit/>
          </a:bodyPr>
          <a:lstStyle/>
          <a:p>
            <a:r>
              <a:rPr lang="en-US" sz="2500" dirty="0" smtClean="0"/>
              <a:t>Romanian</a:t>
            </a:r>
            <a:endParaRPr lang="en-US" sz="2500" dirty="0"/>
          </a:p>
        </p:txBody>
      </p:sp>
      <p:pic>
        <p:nvPicPr>
          <p:cNvPr id="11" name="Picture 10"/>
          <p:cNvPicPr>
            <a:picLocks noChangeAspect="1"/>
          </p:cNvPicPr>
          <p:nvPr/>
        </p:nvPicPr>
        <p:blipFill>
          <a:blip r:embed="rId3"/>
          <a:stretch>
            <a:fillRect/>
          </a:stretch>
        </p:blipFill>
        <p:spPr>
          <a:xfrm>
            <a:off x="668779" y="4198228"/>
            <a:ext cx="2139735" cy="1626199"/>
          </a:xfrm>
          <a:prstGeom prst="rect">
            <a:avLst/>
          </a:prstGeom>
        </p:spPr>
      </p:pic>
      <p:sp>
        <p:nvSpPr>
          <p:cNvPr id="15" name="TextBox 14"/>
          <p:cNvSpPr txBox="1"/>
          <p:nvPr/>
        </p:nvSpPr>
        <p:spPr>
          <a:xfrm>
            <a:off x="1502229" y="5879296"/>
            <a:ext cx="1356462" cy="477054"/>
          </a:xfrm>
          <a:prstGeom prst="rect">
            <a:avLst/>
          </a:prstGeom>
          <a:noFill/>
        </p:spPr>
        <p:txBody>
          <a:bodyPr wrap="none" rtlCol="0">
            <a:spAutoFit/>
          </a:bodyPr>
          <a:lstStyle/>
          <a:p>
            <a:r>
              <a:rPr lang="en-US" sz="2500" dirty="0" smtClean="0"/>
              <a:t>Quechua</a:t>
            </a:r>
            <a:endParaRPr lang="en-US" sz="2500" dirty="0"/>
          </a:p>
        </p:txBody>
      </p:sp>
      <p:pic>
        <p:nvPicPr>
          <p:cNvPr id="16" name="Picture 15"/>
          <p:cNvPicPr>
            <a:picLocks noChangeAspect="1"/>
          </p:cNvPicPr>
          <p:nvPr/>
        </p:nvPicPr>
        <p:blipFill>
          <a:blip r:embed="rId4"/>
          <a:stretch>
            <a:fillRect/>
          </a:stretch>
        </p:blipFill>
        <p:spPr>
          <a:xfrm>
            <a:off x="3378201" y="4155594"/>
            <a:ext cx="2350264" cy="1729794"/>
          </a:xfrm>
          <a:prstGeom prst="rect">
            <a:avLst/>
          </a:prstGeom>
        </p:spPr>
      </p:pic>
      <p:sp>
        <p:nvSpPr>
          <p:cNvPr id="17" name="TextBox 16"/>
          <p:cNvSpPr txBox="1"/>
          <p:nvPr/>
        </p:nvSpPr>
        <p:spPr>
          <a:xfrm>
            <a:off x="4347028" y="5859701"/>
            <a:ext cx="952505" cy="861774"/>
          </a:xfrm>
          <a:prstGeom prst="rect">
            <a:avLst/>
          </a:prstGeom>
          <a:noFill/>
        </p:spPr>
        <p:txBody>
          <a:bodyPr wrap="none" rtlCol="0">
            <a:spAutoFit/>
          </a:bodyPr>
          <a:lstStyle/>
          <a:p>
            <a:r>
              <a:rPr lang="en-US" sz="2500" dirty="0" smtClean="0"/>
              <a:t>Polish</a:t>
            </a:r>
          </a:p>
          <a:p>
            <a:endParaRPr lang="en-US" sz="2500" dirty="0"/>
          </a:p>
        </p:txBody>
      </p:sp>
      <p:pic>
        <p:nvPicPr>
          <p:cNvPr id="18" name="Picture 17"/>
          <p:cNvPicPr>
            <a:picLocks noChangeAspect="1"/>
          </p:cNvPicPr>
          <p:nvPr/>
        </p:nvPicPr>
        <p:blipFill>
          <a:blip r:embed="rId5"/>
          <a:stretch>
            <a:fillRect/>
          </a:stretch>
        </p:blipFill>
        <p:spPr>
          <a:xfrm>
            <a:off x="5994570" y="4074491"/>
            <a:ext cx="2398316" cy="1827516"/>
          </a:xfrm>
          <a:prstGeom prst="rect">
            <a:avLst/>
          </a:prstGeom>
        </p:spPr>
      </p:pic>
      <p:sp>
        <p:nvSpPr>
          <p:cNvPr id="19" name="TextBox 18"/>
          <p:cNvSpPr txBox="1"/>
          <p:nvPr/>
        </p:nvSpPr>
        <p:spPr>
          <a:xfrm>
            <a:off x="6984487" y="5871527"/>
            <a:ext cx="1408399" cy="861774"/>
          </a:xfrm>
          <a:prstGeom prst="rect">
            <a:avLst/>
          </a:prstGeom>
          <a:noFill/>
        </p:spPr>
        <p:txBody>
          <a:bodyPr wrap="none" rtlCol="0">
            <a:spAutoFit/>
          </a:bodyPr>
          <a:lstStyle/>
          <a:p>
            <a:r>
              <a:rPr lang="en-US" sz="2500" dirty="0" smtClean="0"/>
              <a:t>Bulgarian</a:t>
            </a:r>
          </a:p>
          <a:p>
            <a:endParaRPr lang="en-US" sz="2500" dirty="0"/>
          </a:p>
        </p:txBody>
      </p:sp>
      <p:pic>
        <p:nvPicPr>
          <p:cNvPr id="3" name="Picture 2"/>
          <p:cNvPicPr>
            <a:picLocks noChangeAspect="1"/>
          </p:cNvPicPr>
          <p:nvPr/>
        </p:nvPicPr>
        <p:blipFill>
          <a:blip r:embed="rId6"/>
          <a:stretch>
            <a:fillRect/>
          </a:stretch>
        </p:blipFill>
        <p:spPr>
          <a:xfrm>
            <a:off x="5896429" y="1520420"/>
            <a:ext cx="2408810" cy="1734343"/>
          </a:xfrm>
          <a:prstGeom prst="rect">
            <a:avLst/>
          </a:prstGeom>
        </p:spPr>
      </p:pic>
      <p:pic>
        <p:nvPicPr>
          <p:cNvPr id="12" name="Picture 11"/>
          <p:cNvPicPr>
            <a:picLocks noChangeAspect="1"/>
          </p:cNvPicPr>
          <p:nvPr/>
        </p:nvPicPr>
        <p:blipFill>
          <a:blip r:embed="rId7"/>
          <a:stretch>
            <a:fillRect/>
          </a:stretch>
        </p:blipFill>
        <p:spPr>
          <a:xfrm>
            <a:off x="3049434" y="1494439"/>
            <a:ext cx="2315033" cy="1768685"/>
          </a:xfrm>
          <a:prstGeom prst="rect">
            <a:avLst/>
          </a:prstGeom>
        </p:spPr>
      </p:pic>
      <p:pic>
        <p:nvPicPr>
          <p:cNvPr id="13" name="Picture 12"/>
          <p:cNvPicPr>
            <a:picLocks noChangeAspect="1"/>
          </p:cNvPicPr>
          <p:nvPr/>
        </p:nvPicPr>
        <p:blipFill>
          <a:blip r:embed="rId8"/>
          <a:stretch>
            <a:fillRect/>
          </a:stretch>
        </p:blipFill>
        <p:spPr>
          <a:xfrm>
            <a:off x="388725" y="1520420"/>
            <a:ext cx="2432215" cy="1790111"/>
          </a:xfrm>
          <a:prstGeom prst="rect">
            <a:avLst/>
          </a:prstGeom>
        </p:spPr>
      </p:pic>
      <p:sp>
        <p:nvSpPr>
          <p:cNvPr id="5" name="Oval 4"/>
          <p:cNvSpPr/>
          <p:nvPr/>
        </p:nvSpPr>
        <p:spPr>
          <a:xfrm>
            <a:off x="443752" y="1525310"/>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122026" y="1476802"/>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896429" y="1468031"/>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098118" y="4101385"/>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81674" y="4101384"/>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92523" y="4198228"/>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727732"/>
      </p:ext>
    </p:extLst>
  </p:cSld>
  <p:clrMapOvr>
    <a:masterClrMapping/>
  </p:clrMapOvr>
  <mc:AlternateContent xmlns:mc="http://schemas.openxmlformats.org/markup-compatibility/2006" xmlns:p14="http://schemas.microsoft.com/office/powerpoint/2010/main">
    <mc:Choice Requires="p14">
      <p:transition spd="slow" p14:dur="2000" advTm="27984"/>
    </mc:Choice>
    <mc:Fallback xmlns="">
      <p:transition spd="slow" advTm="279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5" grpId="0"/>
      <p:bldP spid="17" grpId="0"/>
      <p:bldP spid="19" grpId="0"/>
      <p:bldP spid="5" grpId="0" animBg="1"/>
      <p:bldP spid="20" grpId="0" animBg="1"/>
      <p:bldP spid="21"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Unattested Vowel Systems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13</a:t>
            </a:fld>
            <a:endParaRPr lang="en-US"/>
          </a:p>
        </p:txBody>
      </p:sp>
      <p:pic>
        <p:nvPicPr>
          <p:cNvPr id="18" name="Picture 17"/>
          <p:cNvPicPr>
            <a:picLocks noChangeAspect="1"/>
          </p:cNvPicPr>
          <p:nvPr/>
        </p:nvPicPr>
        <p:blipFill>
          <a:blip r:embed="rId4"/>
          <a:stretch>
            <a:fillRect/>
          </a:stretch>
        </p:blipFill>
        <p:spPr>
          <a:xfrm>
            <a:off x="5077837" y="1890603"/>
            <a:ext cx="2398316" cy="1827516"/>
          </a:xfrm>
          <a:prstGeom prst="rect">
            <a:avLst/>
          </a:prstGeom>
        </p:spPr>
      </p:pic>
      <p:pic>
        <p:nvPicPr>
          <p:cNvPr id="13" name="Picture 12"/>
          <p:cNvPicPr>
            <a:picLocks noChangeAspect="1"/>
          </p:cNvPicPr>
          <p:nvPr/>
        </p:nvPicPr>
        <p:blipFill>
          <a:blip r:embed="rId5"/>
          <a:stretch>
            <a:fillRect/>
          </a:stretch>
        </p:blipFill>
        <p:spPr>
          <a:xfrm>
            <a:off x="5294882" y="4198368"/>
            <a:ext cx="2432215" cy="1790111"/>
          </a:xfrm>
          <a:prstGeom prst="rect">
            <a:avLst/>
          </a:prstGeom>
        </p:spPr>
      </p:pic>
      <p:sp>
        <p:nvSpPr>
          <p:cNvPr id="5" name="Rectangle 4"/>
          <p:cNvSpPr/>
          <p:nvPr/>
        </p:nvSpPr>
        <p:spPr>
          <a:xfrm>
            <a:off x="6019941" y="4847279"/>
            <a:ext cx="491048" cy="3650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636402">
            <a:off x="5894995" y="4915807"/>
            <a:ext cx="309970" cy="2044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127792" y="4975479"/>
            <a:ext cx="491048" cy="3650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030500" y="4910911"/>
            <a:ext cx="466435" cy="3650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69409" y="5613669"/>
            <a:ext cx="368705" cy="2475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015070" y="2580154"/>
            <a:ext cx="369874"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960824" y="3190681"/>
            <a:ext cx="400872"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19506742">
            <a:off x="5375430" y="2027573"/>
            <a:ext cx="266190"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19674904">
            <a:off x="5731223" y="2604659"/>
            <a:ext cx="266190"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21444774">
            <a:off x="7066912" y="2007386"/>
            <a:ext cx="266190"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62490" y="2312233"/>
            <a:ext cx="4940842" cy="553998"/>
          </a:xfrm>
          <a:prstGeom prst="rect">
            <a:avLst/>
          </a:prstGeom>
          <a:noFill/>
        </p:spPr>
        <p:txBody>
          <a:bodyPr wrap="square" rtlCol="0">
            <a:spAutoFit/>
          </a:bodyPr>
          <a:lstStyle/>
          <a:p>
            <a:pPr algn="ctr"/>
            <a:r>
              <a:rPr lang="en-US" sz="3000" b="1" dirty="0" smtClean="0">
                <a:latin typeface="Helvetica" charset="0"/>
                <a:ea typeface="Helvetica" charset="0"/>
                <a:cs typeface="Helvetica" charset="0"/>
              </a:rPr>
              <a:t>Mostly Infrequent Vowels</a:t>
            </a:r>
            <a:endParaRPr lang="en-US" sz="3000" dirty="0">
              <a:latin typeface="Helvetica" charset="0"/>
              <a:ea typeface="Helvetica" charset="0"/>
              <a:cs typeface="Helvetica" charset="0"/>
            </a:endParaRPr>
          </a:p>
        </p:txBody>
      </p:sp>
      <p:sp>
        <p:nvSpPr>
          <p:cNvPr id="34" name="TextBox 33"/>
          <p:cNvSpPr txBox="1"/>
          <p:nvPr/>
        </p:nvSpPr>
        <p:spPr>
          <a:xfrm>
            <a:off x="10936" y="4793743"/>
            <a:ext cx="4940842" cy="553998"/>
          </a:xfrm>
          <a:prstGeom prst="rect">
            <a:avLst/>
          </a:prstGeom>
          <a:noFill/>
        </p:spPr>
        <p:txBody>
          <a:bodyPr wrap="square" rtlCol="0">
            <a:spAutoFit/>
          </a:bodyPr>
          <a:lstStyle/>
          <a:p>
            <a:pPr algn="ctr"/>
            <a:r>
              <a:rPr lang="en-US" sz="3000" b="1" dirty="0" smtClean="0">
                <a:latin typeface="Helvetica" charset="0"/>
                <a:ea typeface="Helvetica" charset="0"/>
                <a:cs typeface="Helvetica" charset="0"/>
              </a:rPr>
              <a:t>Vowels not Spread Out</a:t>
            </a:r>
            <a:endParaRPr lang="en-US" sz="3000" dirty="0">
              <a:latin typeface="Helvetica" charset="0"/>
              <a:ea typeface="Helvetica" charset="0"/>
              <a:cs typeface="Helvetica" charset="0"/>
            </a:endParaRPr>
          </a:p>
        </p:txBody>
      </p:sp>
    </p:spTree>
    <p:custDataLst>
      <p:tags r:id="rId1"/>
    </p:custDataLst>
    <p:extLst>
      <p:ext uri="{BB962C8B-B14F-4D97-AF65-F5344CB8AC3E}">
        <p14:creationId xmlns:p14="http://schemas.microsoft.com/office/powerpoint/2010/main" val="2072349199"/>
      </p:ext>
    </p:extLst>
  </p:cSld>
  <p:clrMapOvr>
    <a:masterClrMapping/>
  </p:clrMapOvr>
  <mc:AlternateContent xmlns:mc="http://schemas.openxmlformats.org/markup-compatibility/2006" xmlns:p14="http://schemas.microsoft.com/office/powerpoint/2010/main">
    <mc:Choice Requires="p14">
      <p:transition spd="slow" p14:dur="2000" advTm="25255"/>
    </mc:Choice>
    <mc:Fallback xmlns="">
      <p:transition spd="slow" advTm="25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0" grpId="0" animBg="1"/>
      <p:bldP spid="21" grpId="0" animBg="1"/>
      <p:bldP spid="22" grpId="0" animBg="1"/>
      <p:bldP spid="23" grpId="0" animBg="1"/>
      <p:bldP spid="28" grpId="0" animBg="1"/>
      <p:bldP spid="29" grpId="0" animBg="1"/>
      <p:bldP spid="30" grpId="0" animBg="1"/>
      <p:bldP spid="31" grpId="0" animBg="1"/>
      <p:bldP spid="32" grpId="0" animBg="1"/>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2345485"/>
            <a:ext cx="8579224" cy="1143000"/>
          </a:xfrm>
        </p:spPr>
        <p:txBody>
          <a:bodyPr>
            <a:normAutofit fontScale="90000"/>
          </a:bodyPr>
          <a:lstStyle/>
          <a:p>
            <a:r>
              <a:rPr lang="en-US" smtClean="0"/>
              <a:t>Linguistic Principles of Vowel Systems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14</a:t>
            </a:fld>
            <a:endParaRPr lang="en-US"/>
          </a:p>
        </p:txBody>
      </p:sp>
    </p:spTree>
    <p:extLst>
      <p:ext uri="{BB962C8B-B14F-4D97-AF65-F5344CB8AC3E}">
        <p14:creationId xmlns:p14="http://schemas.microsoft.com/office/powerpoint/2010/main" val="130968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a good vowel system?</a:t>
            </a:r>
            <a:endParaRPr lang="en-US" dirty="0"/>
          </a:p>
        </p:txBody>
      </p:sp>
      <p:sp>
        <p:nvSpPr>
          <p:cNvPr id="5" name="TextBox 4"/>
          <p:cNvSpPr txBox="1"/>
          <p:nvPr/>
        </p:nvSpPr>
        <p:spPr>
          <a:xfrm>
            <a:off x="380305" y="1244203"/>
            <a:ext cx="8222023" cy="1015663"/>
          </a:xfrm>
          <a:prstGeom prst="rect">
            <a:avLst/>
          </a:prstGeom>
          <a:solidFill>
            <a:schemeClr val="bg1"/>
          </a:solidFill>
        </p:spPr>
        <p:txBody>
          <a:bodyPr wrap="square" rtlCol="0">
            <a:spAutoFit/>
          </a:bodyPr>
          <a:lstStyle/>
          <a:p>
            <a:pPr algn="ctr"/>
            <a:r>
              <a:rPr lang="en-US" sz="3000" b="1" dirty="0" smtClean="0">
                <a:latin typeface="Helvetica" charset="0"/>
                <a:ea typeface="Helvetica" charset="0"/>
                <a:cs typeface="Helvetica" charset="0"/>
              </a:rPr>
              <a:t>Principle 1: Focalization</a:t>
            </a:r>
          </a:p>
          <a:p>
            <a:pPr algn="ctr"/>
            <a:r>
              <a:rPr lang="en-US" sz="3000" b="1" dirty="0">
                <a:latin typeface="Helvetica" charset="0"/>
                <a:ea typeface="Helvetica" charset="0"/>
                <a:cs typeface="Helvetica" charset="0"/>
              </a:rPr>
              <a:t>	</a:t>
            </a:r>
            <a:r>
              <a:rPr lang="en-US" sz="3000" dirty="0" smtClean="0">
                <a:latin typeface="Helvetica" charset="0"/>
                <a:ea typeface="Helvetica" charset="0"/>
                <a:cs typeface="Helvetica" charset="0"/>
              </a:rPr>
              <a:t>Some vowels are phonetically  “better”</a:t>
            </a:r>
            <a:endParaRPr lang="en-US" sz="3000" dirty="0">
              <a:latin typeface="Helvetica" charset="0"/>
              <a:ea typeface="Helvetica" charset="0"/>
              <a:cs typeface="Helvetica" charset="0"/>
            </a:endParaRPr>
          </a:p>
        </p:txBody>
      </p:sp>
      <p:sp>
        <p:nvSpPr>
          <p:cNvPr id="3" name="Slide Number Placeholder 2"/>
          <p:cNvSpPr>
            <a:spLocks noGrp="1"/>
          </p:cNvSpPr>
          <p:nvPr>
            <p:ph type="sldNum" sz="quarter" idx="12"/>
          </p:nvPr>
        </p:nvSpPr>
        <p:spPr/>
        <p:txBody>
          <a:bodyPr/>
          <a:lstStyle/>
          <a:p>
            <a:pPr>
              <a:defRPr/>
            </a:pPr>
            <a:fld id="{DDAA3E00-4D5C-C74E-9C55-72F1C3B9E2FD}" type="slidenum">
              <a:rPr lang="en-US" smtClean="0"/>
              <a:pPr>
                <a:defRPr/>
              </a:pPr>
              <a:t>15</a:t>
            </a:fld>
            <a:endParaRPr lang="en-US"/>
          </a:p>
        </p:txBody>
      </p:sp>
      <p:grpSp>
        <p:nvGrpSpPr>
          <p:cNvPr id="8" name="Group 7"/>
          <p:cNvGrpSpPr/>
          <p:nvPr/>
        </p:nvGrpSpPr>
        <p:grpSpPr>
          <a:xfrm>
            <a:off x="813335" y="2264444"/>
            <a:ext cx="7406490" cy="4457031"/>
            <a:chOff x="649278" y="1214394"/>
            <a:chExt cx="7406490" cy="4457031"/>
          </a:xfrm>
        </p:grpSpPr>
        <p:pic>
          <p:nvPicPr>
            <p:cNvPr id="4" name="Picture 3"/>
            <p:cNvPicPr>
              <a:picLocks noChangeAspect="1"/>
            </p:cNvPicPr>
            <p:nvPr/>
          </p:nvPicPr>
          <p:blipFill>
            <a:blip r:embed="rId4"/>
            <a:stretch>
              <a:fillRect/>
            </a:stretch>
          </p:blipFill>
          <p:spPr>
            <a:xfrm>
              <a:off x="1126332" y="1214394"/>
              <a:ext cx="6929436" cy="4195118"/>
            </a:xfrm>
            <a:prstGeom prst="rect">
              <a:avLst/>
            </a:prstGeom>
          </p:spPr>
        </p:pic>
        <p:sp>
          <p:nvSpPr>
            <p:cNvPr id="6" name="TextBox 5"/>
            <p:cNvSpPr txBox="1"/>
            <p:nvPr/>
          </p:nvSpPr>
          <p:spPr>
            <a:xfrm>
              <a:off x="3699004" y="5194371"/>
              <a:ext cx="1745991" cy="477054"/>
            </a:xfrm>
            <a:prstGeom prst="rect">
              <a:avLst/>
            </a:prstGeom>
            <a:noFill/>
          </p:spPr>
          <p:txBody>
            <a:bodyPr wrap="none" rtlCol="0">
              <a:spAutoFit/>
            </a:bodyPr>
            <a:lstStyle/>
            <a:p>
              <a:r>
                <a:rPr lang="en-US" sz="2500" dirty="0" smtClean="0"/>
                <a:t>IPA Symbols</a:t>
              </a:r>
              <a:endParaRPr lang="en-US" sz="2500" dirty="0"/>
            </a:p>
          </p:txBody>
        </p:sp>
        <p:sp>
          <p:nvSpPr>
            <p:cNvPr id="7" name="TextBox 6"/>
            <p:cNvSpPr txBox="1"/>
            <p:nvPr/>
          </p:nvSpPr>
          <p:spPr>
            <a:xfrm rot="16200000">
              <a:off x="-818592" y="3019531"/>
              <a:ext cx="3412794" cy="477054"/>
            </a:xfrm>
            <a:prstGeom prst="rect">
              <a:avLst/>
            </a:prstGeom>
            <a:noFill/>
          </p:spPr>
          <p:txBody>
            <a:bodyPr wrap="none" rtlCol="0">
              <a:spAutoFit/>
            </a:bodyPr>
            <a:lstStyle/>
            <a:p>
              <a:r>
                <a:rPr lang="en-US" sz="2500" dirty="0" smtClean="0"/>
                <a:t>Percentage of Languages</a:t>
              </a:r>
              <a:endParaRPr lang="en-US" sz="2500" dirty="0"/>
            </a:p>
          </p:txBody>
        </p:sp>
      </p:grpSp>
      <p:sp>
        <p:nvSpPr>
          <p:cNvPr id="9" name="TextBox 8"/>
          <p:cNvSpPr txBox="1"/>
          <p:nvPr/>
        </p:nvSpPr>
        <p:spPr>
          <a:xfrm>
            <a:off x="4921697" y="2721599"/>
            <a:ext cx="2698303" cy="1015663"/>
          </a:xfrm>
          <a:prstGeom prst="rect">
            <a:avLst/>
          </a:prstGeom>
          <a:solidFill>
            <a:schemeClr val="bg1"/>
          </a:solidFill>
        </p:spPr>
        <p:txBody>
          <a:bodyPr wrap="none" rtlCol="0">
            <a:spAutoFit/>
          </a:bodyPr>
          <a:lstStyle/>
          <a:p>
            <a:pPr algn="ctr"/>
            <a:r>
              <a:rPr lang="en-US" sz="3000" dirty="0" smtClean="0"/>
              <a:t>Dataset of </a:t>
            </a:r>
          </a:p>
          <a:p>
            <a:pPr algn="ctr"/>
            <a:r>
              <a:rPr lang="en-US" sz="3000" dirty="0" smtClean="0"/>
              <a:t>~ 300 languages</a:t>
            </a:r>
          </a:p>
        </p:txBody>
      </p:sp>
    </p:spTree>
    <p:custDataLst>
      <p:tags r:id="rId1"/>
    </p:custDataLst>
    <p:extLst>
      <p:ext uri="{BB962C8B-B14F-4D97-AF65-F5344CB8AC3E}">
        <p14:creationId xmlns:p14="http://schemas.microsoft.com/office/powerpoint/2010/main" val="2060680054"/>
      </p:ext>
    </p:extLst>
  </p:cSld>
  <p:clrMapOvr>
    <a:masterClrMapping/>
  </p:clrMapOvr>
  <mc:AlternateContent xmlns:mc="http://schemas.openxmlformats.org/markup-compatibility/2006" xmlns:p14="http://schemas.microsoft.com/office/powerpoint/2010/main">
    <mc:Choice Requires="p14">
      <p:transition spd="slow" p14:dur="2000" advTm="31745"/>
    </mc:Choice>
    <mc:Fallback xmlns="">
      <p:transition spd="slow" advTm="31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makes a good vowel system?</a:t>
            </a:r>
          </a:p>
        </p:txBody>
      </p:sp>
      <p:sp>
        <p:nvSpPr>
          <p:cNvPr id="4" name="TextBox 3"/>
          <p:cNvSpPr txBox="1"/>
          <p:nvPr/>
        </p:nvSpPr>
        <p:spPr>
          <a:xfrm>
            <a:off x="1132339" y="1376966"/>
            <a:ext cx="6599884" cy="1015663"/>
          </a:xfrm>
          <a:prstGeom prst="rect">
            <a:avLst/>
          </a:prstGeom>
          <a:noFill/>
        </p:spPr>
        <p:txBody>
          <a:bodyPr wrap="none" rtlCol="0">
            <a:spAutoFit/>
          </a:bodyPr>
          <a:lstStyle/>
          <a:p>
            <a:pPr algn="ctr"/>
            <a:r>
              <a:rPr lang="en-US" sz="3000" b="1" dirty="0" smtClean="0">
                <a:latin typeface="Helvetica" charset="0"/>
                <a:ea typeface="Helvetica" charset="0"/>
                <a:cs typeface="Helvetica" charset="0"/>
              </a:rPr>
              <a:t>Principle 2: Dispersion</a:t>
            </a:r>
          </a:p>
          <a:p>
            <a:pPr algn="ctr"/>
            <a:r>
              <a:rPr lang="en-US" sz="3000" dirty="0" smtClean="0">
                <a:latin typeface="Helvetica" charset="0"/>
                <a:ea typeface="Helvetica" charset="0"/>
                <a:cs typeface="Helvetica" charset="0"/>
              </a:rPr>
              <a:t>Good vowel systems are “spread-out”</a:t>
            </a:r>
            <a:endParaRPr lang="en-US" sz="3000" dirty="0">
              <a:latin typeface="Helvetica" charset="0"/>
              <a:ea typeface="Helvetica" charset="0"/>
              <a:cs typeface="Helvetica" charset="0"/>
            </a:endParaRPr>
          </a:p>
        </p:txBody>
      </p:sp>
      <p:pic>
        <p:nvPicPr>
          <p:cNvPr id="5" name="Picture 4"/>
          <p:cNvPicPr>
            <a:picLocks noChangeAspect="1"/>
          </p:cNvPicPr>
          <p:nvPr/>
        </p:nvPicPr>
        <p:blipFill>
          <a:blip r:embed="rId2"/>
          <a:stretch>
            <a:fillRect/>
          </a:stretch>
        </p:blipFill>
        <p:spPr>
          <a:xfrm>
            <a:off x="2176892" y="2653407"/>
            <a:ext cx="4510778" cy="3442165"/>
          </a:xfrm>
          <a:prstGeom prst="rect">
            <a:avLst/>
          </a:prstGeom>
        </p:spPr>
      </p:pic>
      <p:sp>
        <p:nvSpPr>
          <p:cNvPr id="3" name="Slide Number Placeholder 2"/>
          <p:cNvSpPr>
            <a:spLocks noGrp="1"/>
          </p:cNvSpPr>
          <p:nvPr>
            <p:ph type="sldNum" sz="quarter" idx="12"/>
          </p:nvPr>
        </p:nvSpPr>
        <p:spPr/>
        <p:txBody>
          <a:bodyPr/>
          <a:lstStyle/>
          <a:p>
            <a:pPr>
              <a:defRPr/>
            </a:pPr>
            <a:fld id="{DDAA3E00-4D5C-C74E-9C55-72F1C3B9E2FD}" type="slidenum">
              <a:rPr lang="en-US" smtClean="0"/>
              <a:pPr>
                <a:defRPr/>
              </a:pPr>
              <a:t>16</a:t>
            </a:fld>
            <a:endParaRPr lang="en-US"/>
          </a:p>
        </p:txBody>
      </p:sp>
    </p:spTree>
    <p:extLst>
      <p:ext uri="{BB962C8B-B14F-4D97-AF65-F5344CB8AC3E}">
        <p14:creationId xmlns:p14="http://schemas.microsoft.com/office/powerpoint/2010/main" val="597840669"/>
      </p:ext>
    </p:extLst>
  </p:cSld>
  <p:clrMapOvr>
    <a:masterClrMapping/>
  </p:clrMapOvr>
  <mc:AlternateContent xmlns:mc="http://schemas.openxmlformats.org/markup-compatibility/2006" xmlns:p14="http://schemas.microsoft.com/office/powerpoint/2010/main">
    <mc:Choice Requires="p14">
      <p:transition spd="slow" p14:dur="2000" advTm="8753"/>
    </mc:Choice>
    <mc:Fallback xmlns="">
      <p:transition spd="slow" advTm="875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system is comparatively worse</a:t>
            </a:r>
          </a:p>
        </p:txBody>
      </p:sp>
      <p:sp>
        <p:nvSpPr>
          <p:cNvPr id="4" name="TextBox 3"/>
          <p:cNvSpPr txBox="1"/>
          <p:nvPr/>
        </p:nvSpPr>
        <p:spPr>
          <a:xfrm>
            <a:off x="1132339" y="1376966"/>
            <a:ext cx="6599884" cy="1015663"/>
          </a:xfrm>
          <a:prstGeom prst="rect">
            <a:avLst/>
          </a:prstGeom>
          <a:noFill/>
        </p:spPr>
        <p:txBody>
          <a:bodyPr wrap="none" rtlCol="0">
            <a:spAutoFit/>
          </a:bodyPr>
          <a:lstStyle/>
          <a:p>
            <a:pPr algn="ctr"/>
            <a:r>
              <a:rPr lang="en-US" sz="3000" b="1" dirty="0" smtClean="0">
                <a:latin typeface="Helvetica" charset="0"/>
                <a:ea typeface="Helvetica" charset="0"/>
                <a:cs typeface="Helvetica" charset="0"/>
              </a:rPr>
              <a:t>Principle 2: Dispersion</a:t>
            </a:r>
          </a:p>
          <a:p>
            <a:pPr algn="ctr"/>
            <a:r>
              <a:rPr lang="en-US" sz="3000" dirty="0" smtClean="0">
                <a:latin typeface="Helvetica" charset="0"/>
                <a:ea typeface="Helvetica" charset="0"/>
                <a:cs typeface="Helvetica" charset="0"/>
              </a:rPr>
              <a:t>Good vowel systems are “spread-out”</a:t>
            </a:r>
            <a:endParaRPr lang="en-US" sz="3000" dirty="0">
              <a:latin typeface="Helvetica" charset="0"/>
              <a:ea typeface="Helvetica" charset="0"/>
              <a:cs typeface="Helvetica" charset="0"/>
            </a:endParaRPr>
          </a:p>
        </p:txBody>
      </p:sp>
      <p:pic>
        <p:nvPicPr>
          <p:cNvPr id="5" name="Picture 4"/>
          <p:cNvPicPr>
            <a:picLocks noChangeAspect="1"/>
          </p:cNvPicPr>
          <p:nvPr/>
        </p:nvPicPr>
        <p:blipFill>
          <a:blip r:embed="rId2"/>
          <a:stretch>
            <a:fillRect/>
          </a:stretch>
        </p:blipFill>
        <p:spPr>
          <a:xfrm>
            <a:off x="2176892" y="2653407"/>
            <a:ext cx="4510778" cy="3442165"/>
          </a:xfrm>
          <a:prstGeom prst="rect">
            <a:avLst/>
          </a:prstGeom>
        </p:spPr>
      </p:pic>
      <p:sp>
        <p:nvSpPr>
          <p:cNvPr id="3" name="Slide Number Placeholder 2"/>
          <p:cNvSpPr>
            <a:spLocks noGrp="1"/>
          </p:cNvSpPr>
          <p:nvPr>
            <p:ph type="sldNum" sz="quarter" idx="12"/>
          </p:nvPr>
        </p:nvSpPr>
        <p:spPr/>
        <p:txBody>
          <a:bodyPr/>
          <a:lstStyle/>
          <a:p>
            <a:pPr>
              <a:defRPr/>
            </a:pPr>
            <a:fld id="{DDAA3E00-4D5C-C74E-9C55-72F1C3B9E2FD}" type="slidenum">
              <a:rPr lang="en-US" smtClean="0"/>
              <a:pPr>
                <a:defRPr/>
              </a:pPr>
              <a:t>17</a:t>
            </a:fld>
            <a:endParaRPr lang="en-US"/>
          </a:p>
        </p:txBody>
      </p:sp>
      <p:pic>
        <p:nvPicPr>
          <p:cNvPr id="6" name="Picture 5"/>
          <p:cNvPicPr>
            <a:picLocks noChangeAspect="1"/>
          </p:cNvPicPr>
          <p:nvPr/>
        </p:nvPicPr>
        <p:blipFill>
          <a:blip r:embed="rId3"/>
          <a:stretch>
            <a:fillRect/>
          </a:stretch>
        </p:blipFill>
        <p:spPr>
          <a:xfrm>
            <a:off x="3012927" y="2730996"/>
            <a:ext cx="586700" cy="445668"/>
          </a:xfrm>
          <a:prstGeom prst="rect">
            <a:avLst/>
          </a:prstGeom>
        </p:spPr>
      </p:pic>
      <p:sp>
        <p:nvSpPr>
          <p:cNvPr id="7" name="Rectangle 6"/>
          <p:cNvSpPr/>
          <p:nvPr/>
        </p:nvSpPr>
        <p:spPr>
          <a:xfrm>
            <a:off x="4002656" y="3262044"/>
            <a:ext cx="569344" cy="465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30652"/>
      </p:ext>
    </p:extLst>
  </p:cSld>
  <p:clrMapOvr>
    <a:masterClrMapping/>
  </p:clrMapOvr>
  <mc:AlternateContent xmlns:mc="http://schemas.openxmlformats.org/markup-compatibility/2006" xmlns:p14="http://schemas.microsoft.com/office/powerpoint/2010/main">
    <mc:Choice Requires="p14">
      <p:transition spd="slow" p14:dur="2000" advTm="8753"/>
    </mc:Choice>
    <mc:Fallback xmlns="">
      <p:transition spd="slow" advTm="875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038"/>
            <a:ext cx="8404412" cy="1143000"/>
          </a:xfrm>
        </p:spPr>
        <p:txBody>
          <a:bodyPr>
            <a:normAutofit fontScale="90000"/>
          </a:bodyPr>
          <a:lstStyle/>
          <a:p>
            <a:r>
              <a:rPr lang="en-US" b="1" dirty="0" smtClean="0"/>
              <a:t>Generative Probabilistic Typology</a:t>
            </a:r>
            <a:endParaRPr lang="en-US" dirty="0"/>
          </a:p>
        </p:txBody>
      </p:sp>
      <p:sp>
        <p:nvSpPr>
          <p:cNvPr id="3" name="Title 1"/>
          <p:cNvSpPr txBox="1">
            <a:spLocks/>
          </p:cNvSpPr>
          <p:nvPr/>
        </p:nvSpPr>
        <p:spPr>
          <a:xfrm>
            <a:off x="457200" y="3354015"/>
            <a:ext cx="8562975" cy="177379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a:lstStyle>
          <a:p>
            <a:pPr fontAlgn="auto">
              <a:spcAft>
                <a:spcPts val="0"/>
              </a:spcAft>
            </a:pPr>
            <a:r>
              <a:rPr lang="en-US" sz="2800" dirty="0" smtClean="0"/>
              <a:t>We want to construct a trainable generative probability       distribution </a:t>
            </a:r>
            <a:r>
              <a:rPr lang="en-US" sz="2800" dirty="0"/>
              <a:t>over the world’s </a:t>
            </a:r>
            <a:r>
              <a:rPr lang="en-US" sz="2800" dirty="0" smtClean="0"/>
              <a:t>languages, starting with vowel systems </a:t>
            </a:r>
            <a:endParaRPr lang="en-US" sz="2800" dirty="0"/>
          </a:p>
          <a:p>
            <a:pPr fontAlgn="auto">
              <a:spcAft>
                <a:spcPts val="0"/>
              </a:spcAft>
            </a:pPr>
            <a:endParaRPr lang="en-US" sz="2800" dirty="0" smtClean="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18</a:t>
            </a:fld>
            <a:endParaRPr lang="en-US"/>
          </a:p>
        </p:txBody>
      </p:sp>
    </p:spTree>
    <p:extLst>
      <p:ext uri="{BB962C8B-B14F-4D97-AF65-F5344CB8AC3E}">
        <p14:creationId xmlns:p14="http://schemas.microsoft.com/office/powerpoint/2010/main" val="781528614"/>
      </p:ext>
    </p:extLst>
  </p:cSld>
  <p:clrMapOvr>
    <a:masterClrMapping/>
  </p:clrMapOvr>
  <mc:AlternateContent xmlns:mc="http://schemas.openxmlformats.org/markup-compatibility/2006" xmlns:p14="http://schemas.microsoft.com/office/powerpoint/2010/main">
    <mc:Choice Requires="p14">
      <p:transition spd="slow" p14:dur="2000" advTm="6758"/>
    </mc:Choice>
    <mc:Fallback xmlns="">
      <p:transition spd="slow" advTm="675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sz="3500" b="1" dirty="0" smtClean="0"/>
              <a:t>Previous Work: </a:t>
            </a:r>
            <a:r>
              <a:rPr lang="en-US" sz="3500" dirty="0" smtClean="0"/>
              <a:t>Generate a Well-Dispersed Vowel System </a:t>
            </a:r>
            <a:endParaRPr lang="en-US" sz="3500" dirty="0"/>
          </a:p>
        </p:txBody>
      </p:sp>
      <p:pic>
        <p:nvPicPr>
          <p:cNvPr id="6" name="Picture 5"/>
          <p:cNvPicPr>
            <a:picLocks noChangeAspect="1"/>
          </p:cNvPicPr>
          <p:nvPr/>
        </p:nvPicPr>
        <p:blipFill>
          <a:blip r:embed="rId3"/>
          <a:stretch>
            <a:fillRect/>
          </a:stretch>
        </p:blipFill>
        <p:spPr>
          <a:xfrm>
            <a:off x="3502325" y="5197149"/>
            <a:ext cx="596900" cy="635000"/>
          </a:xfrm>
          <a:prstGeom prst="rect">
            <a:avLst/>
          </a:prstGeom>
        </p:spPr>
      </p:pic>
      <p:pic>
        <p:nvPicPr>
          <p:cNvPr id="7" name="Picture 6"/>
          <p:cNvPicPr>
            <a:picLocks noChangeAspect="1"/>
          </p:cNvPicPr>
          <p:nvPr/>
        </p:nvPicPr>
        <p:blipFill>
          <a:blip r:embed="rId4"/>
          <a:stretch>
            <a:fillRect/>
          </a:stretch>
        </p:blipFill>
        <p:spPr>
          <a:xfrm>
            <a:off x="6522870" y="5215046"/>
            <a:ext cx="635000" cy="596900"/>
          </a:xfrm>
          <a:prstGeom prst="rect">
            <a:avLst/>
          </a:prstGeom>
        </p:spPr>
      </p:pic>
      <p:cxnSp>
        <p:nvCxnSpPr>
          <p:cNvPr id="12" name="Straight Connector 11"/>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stretch>
            <a:fillRect/>
          </a:stretch>
        </p:blipFill>
        <p:spPr>
          <a:xfrm flipV="1">
            <a:off x="1713302" y="1914901"/>
            <a:ext cx="279400" cy="876300"/>
          </a:xfrm>
          <a:prstGeom prst="rect">
            <a:avLst/>
          </a:prstGeom>
          <a:scene3d>
            <a:camera prst="orthographicFront">
              <a:rot lat="10800000" lon="0" rev="0"/>
            </a:camera>
            <a:lightRig rig="threePt" dir="t"/>
          </a:scene3d>
        </p:spPr>
      </p:pic>
      <p:pic>
        <p:nvPicPr>
          <p:cNvPr id="8" name="Picture 7"/>
          <p:cNvPicPr>
            <a:picLocks noChangeAspect="1"/>
          </p:cNvPicPr>
          <p:nvPr/>
        </p:nvPicPr>
        <p:blipFill>
          <a:blip r:embed="rId6"/>
          <a:stretch>
            <a:fillRect/>
          </a:stretch>
        </p:blipFill>
        <p:spPr>
          <a:xfrm flipV="1">
            <a:off x="6522870" y="2001571"/>
            <a:ext cx="990600" cy="584200"/>
          </a:xfrm>
          <a:prstGeom prst="rect">
            <a:avLst/>
          </a:prstGeom>
          <a:scene3d>
            <a:camera prst="orthographicFront">
              <a:rot lat="10800000" lon="0" rev="0"/>
            </a:camera>
            <a:lightRig rig="threePt" dir="t"/>
          </a:scene3d>
        </p:spPr>
      </p:pic>
      <p:cxnSp>
        <p:nvCxnSpPr>
          <p:cNvPr id="14" name="Straight Connector 13"/>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stretch>
            <a:fillRect/>
          </a:stretch>
        </p:blipFill>
        <p:spPr>
          <a:xfrm flipV="1">
            <a:off x="4336285" y="3243792"/>
            <a:ext cx="508000" cy="609600"/>
          </a:xfrm>
          <a:prstGeom prst="rect">
            <a:avLst/>
          </a:prstGeom>
        </p:spPr>
      </p:pic>
      <p:cxnSp>
        <p:nvCxnSpPr>
          <p:cNvPr id="19" name="Straight Connector 1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177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Language Are Different!</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a:t>
            </a:fld>
            <a:endParaRPr lang="en-US"/>
          </a:p>
        </p:txBody>
      </p:sp>
      <p:pic>
        <p:nvPicPr>
          <p:cNvPr id="1026" name="Picture 2" descr="mage result for language diversi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4829" y="1889358"/>
            <a:ext cx="5374341" cy="336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6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sz="3500" b="1" dirty="0" smtClean="0"/>
              <a:t>This Paper: </a:t>
            </a:r>
            <a:r>
              <a:rPr lang="en-US" sz="3500" dirty="0" smtClean="0"/>
              <a:t>Generate a Well-Dispersed Vowel Formants</a:t>
            </a:r>
            <a:endParaRPr lang="en-US" sz="3500" dirty="0"/>
          </a:p>
        </p:txBody>
      </p:sp>
      <p:cxnSp>
        <p:nvCxnSpPr>
          <p:cNvPr id="12" name="Straight Connector 11"/>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421249" y="1965602"/>
            <a:ext cx="2278188" cy="630942"/>
          </a:xfrm>
          <a:prstGeom prst="rect">
            <a:avLst/>
          </a:prstGeom>
          <a:noFill/>
        </p:spPr>
        <p:txBody>
          <a:bodyPr wrap="none" rtlCol="0">
            <a:spAutoFit/>
          </a:bodyPr>
          <a:lstStyle/>
          <a:p>
            <a:r>
              <a:rPr lang="is-IS" sz="3500" b="1" dirty="0" smtClean="0">
                <a:solidFill>
                  <a:schemeClr val="accent4">
                    <a:lumMod val="75000"/>
                  </a:schemeClr>
                </a:solidFill>
                <a:latin typeface="Times" charset="0"/>
                <a:ea typeface="Times" charset="0"/>
                <a:cs typeface="Times" charset="0"/>
              </a:rPr>
              <a:t>(280, 2230)</a:t>
            </a:r>
            <a:endParaRPr lang="en-US" sz="3500" b="1" dirty="0">
              <a:solidFill>
                <a:schemeClr val="accent4">
                  <a:lumMod val="75000"/>
                </a:schemeClr>
              </a:solidFill>
              <a:latin typeface="Times" charset="0"/>
              <a:ea typeface="Times" charset="0"/>
              <a:cs typeface="Times" charset="0"/>
            </a:endParaRPr>
          </a:p>
        </p:txBody>
      </p:sp>
      <p:sp>
        <p:nvSpPr>
          <p:cNvPr id="20" name="TextBox 19"/>
          <p:cNvSpPr txBox="1"/>
          <p:nvPr/>
        </p:nvSpPr>
        <p:spPr>
          <a:xfrm>
            <a:off x="5644767" y="5284989"/>
            <a:ext cx="2262029" cy="630942"/>
          </a:xfrm>
          <a:prstGeom prst="rect">
            <a:avLst/>
          </a:prstGeom>
          <a:noFill/>
        </p:spPr>
        <p:txBody>
          <a:bodyPr wrap="none" rtlCol="0">
            <a:spAutoFit/>
          </a:bodyPr>
          <a:lstStyle/>
          <a:p>
            <a:r>
              <a:rPr lang="is-IS" sz="3500" b="1" dirty="0" smtClean="0">
                <a:solidFill>
                  <a:schemeClr val="accent4">
                    <a:lumMod val="75000"/>
                  </a:schemeClr>
                </a:solidFill>
                <a:latin typeface="Times" charset="0"/>
                <a:ea typeface="Times" charset="0"/>
                <a:cs typeface="Times" charset="0"/>
              </a:rPr>
              <a:t>(830, 1170)</a:t>
            </a:r>
            <a:endParaRPr lang="en-US" sz="3500" b="1" dirty="0">
              <a:solidFill>
                <a:schemeClr val="accent4">
                  <a:lumMod val="75000"/>
                </a:schemeClr>
              </a:solidFill>
              <a:latin typeface="Times" charset="0"/>
              <a:ea typeface="Times" charset="0"/>
              <a:cs typeface="Times" charset="0"/>
            </a:endParaRPr>
          </a:p>
        </p:txBody>
      </p:sp>
      <p:sp>
        <p:nvSpPr>
          <p:cNvPr id="22" name="TextBox 21"/>
          <p:cNvSpPr txBox="1"/>
          <p:nvPr/>
        </p:nvSpPr>
        <p:spPr>
          <a:xfrm>
            <a:off x="3091164" y="4969518"/>
            <a:ext cx="2278188" cy="630942"/>
          </a:xfrm>
          <a:prstGeom prst="rect">
            <a:avLst/>
          </a:prstGeom>
          <a:noFill/>
        </p:spPr>
        <p:txBody>
          <a:bodyPr wrap="none" rtlCol="0">
            <a:spAutoFit/>
          </a:bodyPr>
          <a:lstStyle/>
          <a:p>
            <a:r>
              <a:rPr lang="is-IS" sz="3500" b="1" dirty="0" smtClean="0">
                <a:solidFill>
                  <a:schemeClr val="accent4">
                    <a:lumMod val="75000"/>
                  </a:schemeClr>
                </a:solidFill>
                <a:latin typeface="Times" charset="0"/>
                <a:ea typeface="Times" charset="0"/>
                <a:cs typeface="Times" charset="0"/>
              </a:rPr>
              <a:t>(860, 1550)</a:t>
            </a:r>
            <a:endParaRPr lang="en-US" sz="3500" b="1" dirty="0">
              <a:solidFill>
                <a:schemeClr val="accent4">
                  <a:lumMod val="75000"/>
                </a:schemeClr>
              </a:solidFill>
              <a:latin typeface="Times" charset="0"/>
              <a:ea typeface="Times" charset="0"/>
              <a:cs typeface="Times" charset="0"/>
            </a:endParaRPr>
          </a:p>
        </p:txBody>
      </p:sp>
      <p:sp>
        <p:nvSpPr>
          <p:cNvPr id="24" name="TextBox 23"/>
          <p:cNvSpPr txBox="1"/>
          <p:nvPr/>
        </p:nvSpPr>
        <p:spPr>
          <a:xfrm>
            <a:off x="5497550" y="2005165"/>
            <a:ext cx="2262029" cy="630942"/>
          </a:xfrm>
          <a:prstGeom prst="rect">
            <a:avLst/>
          </a:prstGeom>
          <a:noFill/>
        </p:spPr>
        <p:txBody>
          <a:bodyPr wrap="none" rtlCol="0">
            <a:spAutoFit/>
          </a:bodyPr>
          <a:lstStyle/>
          <a:p>
            <a:r>
              <a:rPr lang="is-IS" sz="3500" b="1" dirty="0" smtClean="0">
                <a:solidFill>
                  <a:schemeClr val="accent4">
                    <a:lumMod val="75000"/>
                  </a:schemeClr>
                </a:solidFill>
                <a:latin typeface="Times" charset="0"/>
                <a:ea typeface="Times" charset="0"/>
                <a:cs typeface="Times" charset="0"/>
              </a:rPr>
              <a:t>(400, 1100)</a:t>
            </a:r>
            <a:endParaRPr lang="en-US" sz="3500" b="1" dirty="0">
              <a:solidFill>
                <a:schemeClr val="accent4">
                  <a:lumMod val="75000"/>
                </a:schemeClr>
              </a:solidFill>
              <a:latin typeface="Times" charset="0"/>
              <a:ea typeface="Times" charset="0"/>
              <a:cs typeface="Times" charset="0"/>
            </a:endParaRPr>
          </a:p>
        </p:txBody>
      </p:sp>
      <p:sp>
        <p:nvSpPr>
          <p:cNvPr id="25" name="TextBox 24"/>
          <p:cNvSpPr txBox="1"/>
          <p:nvPr/>
        </p:nvSpPr>
        <p:spPr>
          <a:xfrm>
            <a:off x="3916905" y="3475615"/>
            <a:ext cx="2278188" cy="630942"/>
          </a:xfrm>
          <a:prstGeom prst="rect">
            <a:avLst/>
          </a:prstGeom>
          <a:noFill/>
        </p:spPr>
        <p:txBody>
          <a:bodyPr wrap="none" rtlCol="0">
            <a:spAutoFit/>
          </a:bodyPr>
          <a:lstStyle/>
          <a:p>
            <a:r>
              <a:rPr lang="is-IS" sz="3500" b="1" dirty="0" smtClean="0">
                <a:solidFill>
                  <a:schemeClr val="accent4">
                    <a:lumMod val="75000"/>
                  </a:schemeClr>
                </a:solidFill>
                <a:latin typeface="Times" charset="0"/>
                <a:ea typeface="Times" charset="0"/>
                <a:cs typeface="Times" charset="0"/>
              </a:rPr>
              <a:t>(600, 1930)</a:t>
            </a:r>
            <a:endParaRPr lang="en-US" sz="3500" b="1" dirty="0">
              <a:solidFill>
                <a:schemeClr val="accent4">
                  <a:lumMod val="75000"/>
                </a:schemeClr>
              </a:solidFill>
              <a:latin typeface="Times" charset="0"/>
              <a:ea typeface="Times" charset="0"/>
              <a:cs typeface="Times" charset="0"/>
            </a:endParaRPr>
          </a:p>
        </p:txBody>
      </p:sp>
    </p:spTree>
    <p:extLst>
      <p:ext uri="{BB962C8B-B14F-4D97-AF65-F5344CB8AC3E}">
        <p14:creationId xmlns:p14="http://schemas.microsoft.com/office/powerpoint/2010/main" val="1646145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31775"/>
            <a:ext cx="8515350" cy="1143000"/>
          </a:xfrm>
        </p:spPr>
        <p:txBody>
          <a:bodyPr>
            <a:normAutofit fontScale="90000"/>
          </a:bodyPr>
          <a:lstStyle/>
          <a:p>
            <a:r>
              <a:rPr lang="en-US" dirty="0" smtClean="0"/>
              <a:t>Generative Model of </a:t>
            </a:r>
            <a:r>
              <a:rPr lang="en-US" smtClean="0"/>
              <a:t>Vowel Inventories</a:t>
            </a:r>
            <a:endParaRPr lang="en-US" dirty="0"/>
          </a:p>
        </p:txBody>
      </p:sp>
      <p:sp>
        <p:nvSpPr>
          <p:cNvPr id="3" name="Content Placeholder 2"/>
          <p:cNvSpPr>
            <a:spLocks noGrp="1"/>
          </p:cNvSpPr>
          <p:nvPr>
            <p:ph idx="1"/>
          </p:nvPr>
        </p:nvSpPr>
        <p:spPr>
          <a:xfrm>
            <a:off x="314325" y="1218159"/>
            <a:ext cx="9152626" cy="5193674"/>
          </a:xfrm>
        </p:spPr>
        <p:txBody>
          <a:bodyPr>
            <a:normAutofit/>
          </a:bodyPr>
          <a:lstStyle/>
          <a:p>
            <a:r>
              <a:rPr lang="en-US" dirty="0" smtClean="0"/>
              <a:t>We have a base set of vowels </a:t>
            </a:r>
          </a:p>
          <a:p>
            <a:pPr lvl="1"/>
            <a:r>
              <a:rPr lang="en-US" sz="2400" dirty="0" smtClean="0"/>
              <a:t>(all the IPA symbols you’ve never heard of)</a:t>
            </a:r>
          </a:p>
          <a:p>
            <a:endParaRPr lang="en-US" dirty="0" smtClean="0"/>
          </a:p>
          <a:p>
            <a:r>
              <a:rPr lang="en-US" dirty="0" smtClean="0"/>
              <a:t>We have a distribution over </a:t>
            </a:r>
            <a:r>
              <a:rPr lang="en-US" b="1" dirty="0" smtClean="0"/>
              <a:t>subsets</a:t>
            </a:r>
            <a:r>
              <a:rPr lang="en-US" dirty="0" smtClean="0"/>
              <a:t> of the vowels </a:t>
            </a:r>
          </a:p>
          <a:p>
            <a:pPr lvl="1"/>
            <a:r>
              <a:rPr lang="en-US" b="1" dirty="0"/>
              <a:t>E</a:t>
            </a:r>
            <a:r>
              <a:rPr lang="en-US" b="1" dirty="0" smtClean="0"/>
              <a:t>xample: </a:t>
            </a:r>
            <a:endParaRPr lang="en-US" dirty="0"/>
          </a:p>
          <a:p>
            <a:r>
              <a:rPr lang="en-US" b="1" dirty="0" smtClean="0"/>
              <a:t>Estimation: </a:t>
            </a:r>
            <a:r>
              <a:rPr lang="en-US" dirty="0"/>
              <a:t>t</a:t>
            </a:r>
            <a:r>
              <a:rPr lang="en-US" dirty="0" smtClean="0"/>
              <a:t>rain on </a:t>
            </a:r>
            <a:r>
              <a:rPr lang="en-US" i="1" dirty="0" smtClean="0"/>
              <a:t>hundreds</a:t>
            </a:r>
            <a:r>
              <a:rPr lang="en-US" dirty="0" smtClean="0"/>
              <a:t> of languages </a:t>
            </a:r>
          </a:p>
          <a:p>
            <a:endParaRPr lang="en-US" dirty="0" smtClean="0"/>
          </a:p>
          <a:p>
            <a:r>
              <a:rPr lang="en-US" b="1" dirty="0" smtClean="0"/>
              <a:t>Evaluation: </a:t>
            </a:r>
            <a:r>
              <a:rPr lang="en-US" dirty="0"/>
              <a:t>t</a:t>
            </a:r>
            <a:r>
              <a:rPr lang="en-US" dirty="0" smtClean="0"/>
              <a:t>est on held-out portion</a:t>
            </a:r>
          </a:p>
        </p:txBody>
      </p:sp>
      <p:pic>
        <p:nvPicPr>
          <p:cNvPr id="4" name="Picture 3"/>
          <p:cNvPicPr>
            <a:picLocks noChangeAspect="1"/>
          </p:cNvPicPr>
          <p:nvPr/>
        </p:nvPicPr>
        <p:blipFill>
          <a:blip r:embed="rId4"/>
          <a:stretch>
            <a:fillRect/>
          </a:stretch>
        </p:blipFill>
        <p:spPr>
          <a:xfrm>
            <a:off x="2279746" y="2298135"/>
            <a:ext cx="4127500" cy="469900"/>
          </a:xfrm>
          <a:prstGeom prst="rect">
            <a:avLst/>
          </a:prstGeom>
        </p:spPr>
      </p:pic>
      <p:pic>
        <p:nvPicPr>
          <p:cNvPr id="7" name="Picture 6"/>
          <p:cNvPicPr>
            <a:picLocks noChangeAspect="1"/>
          </p:cNvPicPr>
          <p:nvPr/>
        </p:nvPicPr>
        <p:blipFill>
          <a:blip r:embed="rId5"/>
          <a:stretch>
            <a:fillRect/>
          </a:stretch>
        </p:blipFill>
        <p:spPr>
          <a:xfrm>
            <a:off x="2805089" y="3494462"/>
            <a:ext cx="1896006" cy="363483"/>
          </a:xfrm>
          <a:prstGeom prst="rect">
            <a:avLst/>
          </a:prstGeom>
        </p:spPr>
      </p:pic>
      <p:pic>
        <p:nvPicPr>
          <p:cNvPr id="9" name="Picture 8"/>
          <p:cNvPicPr>
            <a:picLocks noChangeAspect="1"/>
          </p:cNvPicPr>
          <p:nvPr/>
        </p:nvPicPr>
        <p:blipFill>
          <a:blip r:embed="rId6"/>
          <a:stretch>
            <a:fillRect/>
          </a:stretch>
        </p:blipFill>
        <p:spPr>
          <a:xfrm flipV="1">
            <a:off x="5138114" y="3496011"/>
            <a:ext cx="2303249" cy="385612"/>
          </a:xfrm>
          <a:prstGeom prst="rect">
            <a:avLst/>
          </a:prstGeom>
          <a:scene3d>
            <a:camera prst="orthographicFront">
              <a:rot lat="0" lon="10799999" rev="10799999"/>
            </a:camera>
            <a:lightRig rig="threePt" dir="t"/>
          </a:scene3d>
        </p:spPr>
      </p:pic>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21</a:t>
            </a:fld>
            <a:endParaRPr lang="en-US"/>
          </a:p>
        </p:txBody>
      </p:sp>
      <p:pic>
        <p:nvPicPr>
          <p:cNvPr id="8" name="Picture 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00489" y="4606370"/>
            <a:ext cx="718892" cy="479261"/>
          </a:xfrm>
          <a:prstGeom prst="rect">
            <a:avLst/>
          </a:prstGeom>
        </p:spPr>
      </p:pic>
      <p:pic>
        <p:nvPicPr>
          <p:cNvPr id="10" name="Picture 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71068" y="5813946"/>
            <a:ext cx="792908" cy="396454"/>
          </a:xfrm>
          <a:prstGeom prst="rect">
            <a:avLst/>
          </a:prstGeom>
        </p:spPr>
      </p:pic>
      <p:pic>
        <p:nvPicPr>
          <p:cNvPr id="11" name="Picture 10"/>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153552" y="4648387"/>
            <a:ext cx="847058" cy="423529"/>
          </a:xfrm>
          <a:prstGeom prst="rect">
            <a:avLst/>
          </a:prstGeom>
        </p:spPr>
      </p:pic>
      <p:pic>
        <p:nvPicPr>
          <p:cNvPr id="12" name="Picture 1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70242" y="4606369"/>
            <a:ext cx="657802" cy="438534"/>
          </a:xfrm>
          <a:prstGeom prst="rect">
            <a:avLst/>
          </a:prstGeom>
        </p:spPr>
      </p:pic>
      <p:pic>
        <p:nvPicPr>
          <p:cNvPr id="13" name="Picture 12"/>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289093" y="4606369"/>
            <a:ext cx="981326" cy="490663"/>
          </a:xfrm>
          <a:prstGeom prst="rect">
            <a:avLst/>
          </a:prstGeom>
        </p:spPr>
      </p:pic>
      <p:pic>
        <p:nvPicPr>
          <p:cNvPr id="15" name="Picture 14"/>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469353" y="5784760"/>
            <a:ext cx="682239" cy="454826"/>
          </a:xfrm>
          <a:prstGeom prst="rect">
            <a:avLst/>
          </a:prstGeom>
        </p:spPr>
      </p:pic>
      <p:pic>
        <p:nvPicPr>
          <p:cNvPr id="16" name="Picture 15"/>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167449" y="4617090"/>
            <a:ext cx="682239" cy="454826"/>
          </a:xfrm>
          <a:prstGeom prst="rect">
            <a:avLst/>
          </a:prstGeom>
        </p:spPr>
      </p:pic>
      <p:pic>
        <p:nvPicPr>
          <p:cNvPr id="17" name="Picture 16"/>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851167" y="5837838"/>
            <a:ext cx="690113" cy="501900"/>
          </a:xfrm>
          <a:prstGeom prst="rect">
            <a:avLst/>
          </a:prstGeom>
        </p:spPr>
      </p:pic>
      <p:pic>
        <p:nvPicPr>
          <p:cNvPr id="19" name="Picture 18"/>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flipV="1">
            <a:off x="4701095" y="5813946"/>
            <a:ext cx="721743" cy="481162"/>
          </a:xfrm>
          <a:prstGeom prst="rect">
            <a:avLst/>
          </a:prstGeom>
        </p:spPr>
      </p:pic>
      <p:pic>
        <p:nvPicPr>
          <p:cNvPr id="20" name="Picture 19"/>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987310" y="4633382"/>
            <a:ext cx="878376" cy="439188"/>
          </a:xfrm>
          <a:prstGeom prst="rect">
            <a:avLst/>
          </a:prstGeom>
        </p:spPr>
      </p:pic>
      <p:pic>
        <p:nvPicPr>
          <p:cNvPr id="21" name="Picture 20"/>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492712" y="5782661"/>
            <a:ext cx="850784" cy="567189"/>
          </a:xfrm>
          <a:prstGeom prst="rect">
            <a:avLst/>
          </a:prstGeom>
        </p:spPr>
      </p:pic>
      <p:pic>
        <p:nvPicPr>
          <p:cNvPr id="22" name="Picture 21"/>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566156" y="4608265"/>
            <a:ext cx="814613" cy="488768"/>
          </a:xfrm>
          <a:prstGeom prst="rect">
            <a:avLst/>
          </a:prstGeom>
        </p:spPr>
      </p:pic>
      <p:pic>
        <p:nvPicPr>
          <p:cNvPr id="23" name="Picture 22"/>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008203" y="5735143"/>
            <a:ext cx="866319" cy="630050"/>
          </a:xfrm>
          <a:prstGeom prst="rect">
            <a:avLst/>
          </a:prstGeom>
        </p:spPr>
      </p:pic>
    </p:spTree>
    <p:custDataLst>
      <p:tags r:id="rId1"/>
    </p:custDataLst>
    <p:extLst>
      <p:ext uri="{BB962C8B-B14F-4D97-AF65-F5344CB8AC3E}">
        <p14:creationId xmlns:p14="http://schemas.microsoft.com/office/powerpoint/2010/main" val="625599437"/>
      </p:ext>
    </p:extLst>
  </p:cSld>
  <p:clrMapOvr>
    <a:masterClrMapping/>
  </p:clrMapOvr>
  <mc:AlternateContent xmlns:mc="http://schemas.openxmlformats.org/markup-compatibility/2006" xmlns:p14="http://schemas.microsoft.com/office/powerpoint/2010/main">
    <mc:Choice Requires="p14">
      <p:transition spd="slow" p14:dur="2000" advTm="24888"/>
    </mc:Choice>
    <mc:Fallback xmlns="">
      <p:transition spd="slow" advTm="248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46631" y="1844927"/>
            <a:ext cx="1120501" cy="1003646"/>
          </a:xfrm>
          <a:prstGeom prst="rect">
            <a:avLst/>
          </a:prstGeom>
        </p:spPr>
      </p:pic>
      <p:sp>
        <p:nvSpPr>
          <p:cNvPr id="2" name="Title 1"/>
          <p:cNvSpPr>
            <a:spLocks noGrp="1"/>
          </p:cNvSpPr>
          <p:nvPr>
            <p:ph type="title"/>
          </p:nvPr>
        </p:nvSpPr>
        <p:spPr/>
        <p:txBody>
          <a:bodyPr/>
          <a:lstStyle/>
          <a:p>
            <a:r>
              <a:rPr lang="en-US" dirty="0" smtClean="0"/>
              <a:t>The Generative Model</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22</a:t>
            </a:fld>
            <a:endParaRPr lang="en-US"/>
          </a:p>
        </p:txBody>
      </p:sp>
      <p:pic>
        <p:nvPicPr>
          <p:cNvPr id="5" name="Picture 4"/>
          <p:cNvPicPr>
            <a:picLocks noChangeAspect="1"/>
          </p:cNvPicPr>
          <p:nvPr/>
        </p:nvPicPr>
        <p:blipFill>
          <a:blip r:embed="rId5"/>
          <a:stretch>
            <a:fillRect/>
          </a:stretch>
        </p:blipFill>
        <p:spPr>
          <a:xfrm flipV="1">
            <a:off x="4790661" y="1867895"/>
            <a:ext cx="1547387" cy="962676"/>
          </a:xfrm>
          <a:prstGeom prst="rect">
            <a:avLst/>
          </a:prstGeom>
          <a:scene3d>
            <a:camera prst="orthographicFront">
              <a:rot lat="6480000" lon="0" rev="0"/>
            </a:camera>
            <a:lightRig rig="threePt" dir="t"/>
          </a:scene3d>
        </p:spPr>
      </p:pic>
      <p:pic>
        <p:nvPicPr>
          <p:cNvPr id="6" name="Picture 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92822" y="1785166"/>
            <a:ext cx="253809" cy="1128135"/>
          </a:xfrm>
          <a:prstGeom prst="rect">
            <a:avLst/>
          </a:prstGeom>
        </p:spPr>
      </p:pic>
      <p:pic>
        <p:nvPicPr>
          <p:cNvPr id="7" name="Picture 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982270" y="1753392"/>
            <a:ext cx="277341" cy="1232730"/>
          </a:xfrm>
          <a:prstGeom prst="rect">
            <a:avLst/>
          </a:prstGeom>
        </p:spPr>
      </p:pic>
      <p:pic>
        <p:nvPicPr>
          <p:cNvPr id="23" name="Picture 22"/>
          <p:cNvPicPr>
            <a:picLocks noChangeAspect="1"/>
          </p:cNvPicPr>
          <p:nvPr/>
        </p:nvPicPr>
        <p:blipFill>
          <a:blip r:embed="rId8"/>
          <a:stretch>
            <a:fillRect/>
          </a:stretch>
        </p:blipFill>
        <p:spPr>
          <a:xfrm>
            <a:off x="1247948" y="2129438"/>
            <a:ext cx="523242" cy="637857"/>
          </a:xfrm>
          <a:prstGeom prst="rect">
            <a:avLst/>
          </a:prstGeom>
        </p:spPr>
      </p:pic>
      <p:pic>
        <p:nvPicPr>
          <p:cNvPr id="24" name="Picture 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27530" y="1907764"/>
            <a:ext cx="193191" cy="858697"/>
          </a:xfrm>
          <a:prstGeom prst="rect">
            <a:avLst/>
          </a:prstGeom>
        </p:spPr>
      </p:pic>
      <p:pic>
        <p:nvPicPr>
          <p:cNvPr id="25" name="Picture 2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16975" y="1965789"/>
            <a:ext cx="866925" cy="776515"/>
          </a:xfrm>
          <a:prstGeom prst="rect">
            <a:avLst/>
          </a:prstGeom>
        </p:spPr>
      </p:pic>
      <p:pic>
        <p:nvPicPr>
          <p:cNvPr id="26" name="Picture 2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11795" y="1927955"/>
            <a:ext cx="194694" cy="865377"/>
          </a:xfrm>
          <a:prstGeom prst="rect">
            <a:avLst/>
          </a:prstGeom>
        </p:spPr>
      </p:pic>
      <p:sp>
        <p:nvSpPr>
          <p:cNvPr id="29" name="TextBox 28"/>
          <p:cNvSpPr txBox="1"/>
          <p:nvPr/>
        </p:nvSpPr>
        <p:spPr>
          <a:xfrm>
            <a:off x="5504243" y="3061789"/>
            <a:ext cx="2845651" cy="1015663"/>
          </a:xfrm>
          <a:prstGeom prst="rect">
            <a:avLst/>
          </a:prstGeom>
          <a:noFill/>
        </p:spPr>
        <p:txBody>
          <a:bodyPr wrap="none" rtlCol="0">
            <a:spAutoFit/>
          </a:bodyPr>
          <a:lstStyle>
            <a:defPPr>
              <a:defRPr lang="en-US"/>
            </a:defPPr>
            <a:lvl1pPr algn="ctr">
              <a:defRPr sz="3000">
                <a:solidFill>
                  <a:schemeClr val="accent3">
                    <a:lumMod val="75000"/>
                  </a:schemeClr>
                </a:solidFill>
                <a:latin typeface="Comic Sans MS" charset="0"/>
                <a:ea typeface="Comic Sans MS" charset="0"/>
                <a:cs typeface="Comic Sans MS" charset="0"/>
              </a:defRPr>
            </a:lvl1pPr>
          </a:lstStyle>
          <a:p>
            <a:r>
              <a:rPr lang="en-US" dirty="0"/>
              <a:t>“goodness” of </a:t>
            </a:r>
          </a:p>
          <a:p>
            <a:r>
              <a:rPr lang="en-US" dirty="0"/>
              <a:t>a vowel system</a:t>
            </a:r>
          </a:p>
        </p:txBody>
      </p:sp>
      <p:sp>
        <p:nvSpPr>
          <p:cNvPr id="30" name="TextBox 29"/>
          <p:cNvSpPr txBox="1"/>
          <p:nvPr/>
        </p:nvSpPr>
        <p:spPr>
          <a:xfrm>
            <a:off x="1247948" y="3053392"/>
            <a:ext cx="2246128" cy="1015663"/>
          </a:xfrm>
          <a:prstGeom prst="rect">
            <a:avLst/>
          </a:prstGeom>
          <a:noFill/>
        </p:spPr>
        <p:txBody>
          <a:bodyPr wrap="none" rtlCol="0">
            <a:spAutoFit/>
          </a:bodyPr>
          <a:lstStyle/>
          <a:p>
            <a:pPr algn="ctr"/>
            <a:r>
              <a:rPr lang="en-US" sz="3000" dirty="0" smtClean="0">
                <a:solidFill>
                  <a:schemeClr val="accent3">
                    <a:lumMod val="75000"/>
                  </a:schemeClr>
                </a:solidFill>
                <a:latin typeface="Comic Sans MS" charset="0"/>
                <a:ea typeface="Comic Sans MS" charset="0"/>
                <a:cs typeface="Comic Sans MS" charset="0"/>
              </a:rPr>
              <a:t>probability </a:t>
            </a:r>
          </a:p>
          <a:p>
            <a:pPr algn="ctr"/>
            <a:r>
              <a:rPr lang="en-US" sz="3000" dirty="0" smtClean="0">
                <a:solidFill>
                  <a:schemeClr val="accent3">
                    <a:lumMod val="75000"/>
                  </a:schemeClr>
                </a:solidFill>
                <a:latin typeface="Comic Sans MS" charset="0"/>
                <a:ea typeface="Comic Sans MS" charset="0"/>
                <a:cs typeface="Comic Sans MS" charset="0"/>
              </a:rPr>
              <a:t>measure</a:t>
            </a:r>
            <a:endParaRPr lang="en-US" sz="3000" dirty="0">
              <a:solidFill>
                <a:schemeClr val="accent3">
                  <a:lumMod val="75000"/>
                </a:schemeClr>
              </a:solidFill>
              <a:latin typeface="Comic Sans MS" charset="0"/>
              <a:ea typeface="Comic Sans MS" charset="0"/>
              <a:cs typeface="Comic Sans MS" charset="0"/>
            </a:endParaRPr>
          </a:p>
        </p:txBody>
      </p:sp>
      <p:sp>
        <p:nvSpPr>
          <p:cNvPr id="36" name="Content Placeholder 35"/>
          <p:cNvSpPr>
            <a:spLocks noGrp="1"/>
          </p:cNvSpPr>
          <p:nvPr>
            <p:ph idx="1"/>
          </p:nvPr>
        </p:nvSpPr>
        <p:spPr>
          <a:xfrm>
            <a:off x="201706" y="4496434"/>
            <a:ext cx="9183757" cy="1540025"/>
          </a:xfrm>
          <a:solidFill>
            <a:schemeClr val="bg1"/>
          </a:solidFill>
        </p:spPr>
        <p:txBody>
          <a:bodyPr>
            <a:normAutofit fontScale="92500" lnSpcReduction="10000"/>
          </a:bodyPr>
          <a:lstStyle/>
          <a:p>
            <a:r>
              <a:rPr lang="en-US" dirty="0" smtClean="0"/>
              <a:t>How do we define                      ?</a:t>
            </a:r>
          </a:p>
          <a:p>
            <a:pPr lvl="1"/>
            <a:r>
              <a:rPr lang="en-US" dirty="0" smtClean="0"/>
              <a:t>How do we quantify focalization and dispersion?</a:t>
            </a:r>
          </a:p>
          <a:p>
            <a:r>
              <a:rPr lang="en-US" dirty="0" smtClean="0"/>
              <a:t>Question in linguistics, but we use </a:t>
            </a:r>
            <a:r>
              <a:rPr lang="en-US" b="1" dirty="0" smtClean="0"/>
              <a:t>tools from NLP/ML</a:t>
            </a:r>
            <a:endParaRPr lang="en-US" b="1" dirty="0"/>
          </a:p>
        </p:txBody>
      </p:sp>
      <p:grpSp>
        <p:nvGrpSpPr>
          <p:cNvPr id="35" name="Group 34"/>
          <p:cNvGrpSpPr/>
          <p:nvPr/>
        </p:nvGrpSpPr>
        <p:grpSpPr>
          <a:xfrm>
            <a:off x="3583118" y="4429199"/>
            <a:ext cx="1625951" cy="625368"/>
            <a:chOff x="7753354" y="6469016"/>
            <a:chExt cx="3530254" cy="1232730"/>
          </a:xfrm>
        </p:grpSpPr>
        <p:pic>
          <p:nvPicPr>
            <p:cNvPr id="31" name="Picture 3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80052" y="6608381"/>
              <a:ext cx="1120501" cy="1003647"/>
            </a:xfrm>
            <a:prstGeom prst="rect">
              <a:avLst/>
            </a:prstGeom>
          </p:spPr>
        </p:pic>
        <p:pic>
          <p:nvPicPr>
            <p:cNvPr id="32" name="Picture 3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V="1">
              <a:off x="7753354" y="6631349"/>
              <a:ext cx="1618115" cy="962676"/>
            </a:xfrm>
            <a:prstGeom prst="rect">
              <a:avLst/>
            </a:prstGeom>
            <a:scene3d>
              <a:camera prst="orthographicFront">
                <a:rot lat="6480000" lon="0" rev="0"/>
              </a:camera>
              <a:lightRig rig="threePt" dir="t"/>
            </a:scene3d>
          </p:spPr>
        </p:pic>
        <p:pic>
          <p:nvPicPr>
            <p:cNvPr id="33" name="Picture 3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26243" y="6548620"/>
              <a:ext cx="253809" cy="1128135"/>
            </a:xfrm>
            <a:prstGeom prst="rect">
              <a:avLst/>
            </a:prstGeom>
          </p:spPr>
        </p:pic>
        <p:pic>
          <p:nvPicPr>
            <p:cNvPr id="34" name="Picture 3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006267" y="6469016"/>
              <a:ext cx="277341" cy="1232730"/>
            </a:xfrm>
            <a:prstGeom prst="rect">
              <a:avLst/>
            </a:prstGeom>
          </p:spPr>
        </p:pic>
      </p:grpSp>
      <p:pic>
        <p:nvPicPr>
          <p:cNvPr id="9" name="Picture 8"/>
          <p:cNvPicPr>
            <a:picLocks noChangeAspect="1"/>
          </p:cNvPicPr>
          <p:nvPr/>
        </p:nvPicPr>
        <p:blipFill>
          <a:blip r:embed="rId9"/>
          <a:stretch>
            <a:fillRect/>
          </a:stretch>
        </p:blipFill>
        <p:spPr>
          <a:xfrm>
            <a:off x="3518300" y="2025998"/>
            <a:ext cx="850900" cy="584200"/>
          </a:xfrm>
          <a:prstGeom prst="rect">
            <a:avLst/>
          </a:prstGeom>
        </p:spPr>
      </p:pic>
    </p:spTree>
    <p:custDataLst>
      <p:tags r:id="rId1"/>
    </p:custDataLst>
    <p:extLst>
      <p:ext uri="{BB962C8B-B14F-4D97-AF65-F5344CB8AC3E}">
        <p14:creationId xmlns:p14="http://schemas.microsoft.com/office/powerpoint/2010/main" val="443648811"/>
      </p:ext>
    </p:extLst>
  </p:cSld>
  <p:clrMapOvr>
    <a:masterClrMapping/>
  </p:clrMapOvr>
  <mc:AlternateContent xmlns:mc="http://schemas.openxmlformats.org/markup-compatibility/2006" xmlns:p14="http://schemas.microsoft.com/office/powerpoint/2010/main">
    <mc:Choice Requires="p14">
      <p:transition spd="slow" p14:dur="2000" advTm="16244"/>
    </mc:Choice>
    <mc:Fallback xmlns="">
      <p:transition spd="slow" advTm="16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High-Level Goal:</a:t>
            </a:r>
            <a:br>
              <a:rPr lang="en-US" dirty="0" smtClean="0"/>
            </a:br>
            <a:r>
              <a:rPr lang="en-US" dirty="0" smtClean="0"/>
              <a:t>Distribution over All Subsets of </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23</a:t>
            </a:fld>
            <a:endParaRPr lang="en-US"/>
          </a:p>
        </p:txBody>
      </p:sp>
      <p:pic>
        <p:nvPicPr>
          <p:cNvPr id="6" name="Picture 5"/>
          <p:cNvPicPr>
            <a:picLocks noChangeAspect="1"/>
          </p:cNvPicPr>
          <p:nvPr/>
        </p:nvPicPr>
        <p:blipFill>
          <a:blip r:embed="rId3"/>
          <a:stretch>
            <a:fillRect/>
          </a:stretch>
        </p:blipFill>
        <p:spPr>
          <a:xfrm>
            <a:off x="8023786" y="887273"/>
            <a:ext cx="546100" cy="457200"/>
          </a:xfrm>
          <a:prstGeom prst="rect">
            <a:avLst/>
          </a:prstGeom>
        </p:spPr>
      </p:pic>
      <p:sp>
        <p:nvSpPr>
          <p:cNvPr id="8" name="Content Placeholder 2"/>
          <p:cNvSpPr txBox="1">
            <a:spLocks/>
          </p:cNvSpPr>
          <p:nvPr/>
        </p:nvSpPr>
        <p:spPr>
          <a:xfrm>
            <a:off x="457199" y="1627285"/>
            <a:ext cx="389964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3000" b="1" smtClean="0"/>
              <a:t>generate IPA symbols</a:t>
            </a:r>
            <a:endParaRPr lang="en-US" sz="3000" b="1" dirty="0"/>
          </a:p>
        </p:txBody>
      </p:sp>
      <p:pic>
        <p:nvPicPr>
          <p:cNvPr id="9" name="Picture 8"/>
          <p:cNvPicPr>
            <a:picLocks noChangeAspect="1"/>
          </p:cNvPicPr>
          <p:nvPr/>
        </p:nvPicPr>
        <p:blipFill>
          <a:blip r:embed="rId4"/>
          <a:stretch>
            <a:fillRect/>
          </a:stretch>
        </p:blipFill>
        <p:spPr>
          <a:xfrm flipV="1">
            <a:off x="1000608" y="2641418"/>
            <a:ext cx="279400" cy="876300"/>
          </a:xfrm>
          <a:prstGeom prst="rect">
            <a:avLst/>
          </a:prstGeom>
          <a:scene3d>
            <a:camera prst="orthographicFront">
              <a:rot lat="10800000" lon="0" rev="0"/>
            </a:camera>
            <a:lightRig rig="threePt" dir="t"/>
          </a:scene3d>
        </p:spPr>
      </p:pic>
      <p:pic>
        <p:nvPicPr>
          <p:cNvPr id="10" name="Picture 9"/>
          <p:cNvPicPr>
            <a:picLocks noChangeAspect="1"/>
          </p:cNvPicPr>
          <p:nvPr/>
        </p:nvPicPr>
        <p:blipFill>
          <a:blip r:embed="rId5"/>
          <a:stretch>
            <a:fillRect/>
          </a:stretch>
        </p:blipFill>
        <p:spPr>
          <a:xfrm flipV="1">
            <a:off x="2277142" y="3821537"/>
            <a:ext cx="508000" cy="609600"/>
          </a:xfrm>
          <a:prstGeom prst="rect">
            <a:avLst/>
          </a:prstGeom>
        </p:spPr>
      </p:pic>
      <p:pic>
        <p:nvPicPr>
          <p:cNvPr id="11" name="Picture 10"/>
          <p:cNvPicPr>
            <a:picLocks noChangeAspect="1"/>
          </p:cNvPicPr>
          <p:nvPr/>
        </p:nvPicPr>
        <p:blipFill>
          <a:blip r:embed="rId6"/>
          <a:stretch>
            <a:fillRect/>
          </a:stretch>
        </p:blipFill>
        <p:spPr>
          <a:xfrm>
            <a:off x="1575059" y="5051605"/>
            <a:ext cx="596900" cy="635000"/>
          </a:xfrm>
          <a:prstGeom prst="rect">
            <a:avLst/>
          </a:prstGeom>
        </p:spPr>
      </p:pic>
      <p:pic>
        <p:nvPicPr>
          <p:cNvPr id="12" name="Picture 11"/>
          <p:cNvPicPr>
            <a:picLocks noChangeAspect="1"/>
          </p:cNvPicPr>
          <p:nvPr/>
        </p:nvPicPr>
        <p:blipFill>
          <a:blip r:embed="rId7"/>
          <a:stretch>
            <a:fillRect/>
          </a:stretch>
        </p:blipFill>
        <p:spPr>
          <a:xfrm flipV="1">
            <a:off x="3171915" y="2885894"/>
            <a:ext cx="990600" cy="584200"/>
          </a:xfrm>
          <a:prstGeom prst="rect">
            <a:avLst/>
          </a:prstGeom>
          <a:scene3d>
            <a:camera prst="orthographicFront">
              <a:rot lat="10800000" lon="0" rev="0"/>
            </a:camera>
            <a:lightRig rig="threePt" dir="t"/>
          </a:scene3d>
        </p:spPr>
      </p:pic>
      <p:pic>
        <p:nvPicPr>
          <p:cNvPr id="13" name="Picture 12"/>
          <p:cNvPicPr>
            <a:picLocks noChangeAspect="1"/>
          </p:cNvPicPr>
          <p:nvPr/>
        </p:nvPicPr>
        <p:blipFill>
          <a:blip r:embed="rId8"/>
          <a:stretch>
            <a:fillRect/>
          </a:stretch>
        </p:blipFill>
        <p:spPr>
          <a:xfrm>
            <a:off x="3525923" y="5224253"/>
            <a:ext cx="635000" cy="596900"/>
          </a:xfrm>
          <a:prstGeom prst="rect">
            <a:avLst/>
          </a:prstGeom>
        </p:spPr>
      </p:pic>
      <p:sp>
        <p:nvSpPr>
          <p:cNvPr id="14" name="Content Placeholder 2"/>
          <p:cNvSpPr txBox="1">
            <a:spLocks/>
          </p:cNvSpPr>
          <p:nvPr/>
        </p:nvSpPr>
        <p:spPr>
          <a:xfrm>
            <a:off x="4558553" y="1627285"/>
            <a:ext cx="4370294"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3000" b="1" dirty="0" smtClean="0"/>
              <a:t>generate </a:t>
            </a:r>
            <a:r>
              <a:rPr lang="en-US" sz="3000" b="1" dirty="0" smtClean="0"/>
              <a:t>pairs of reals</a:t>
            </a:r>
            <a:endParaRPr lang="en-US" sz="3000" b="1" dirty="0"/>
          </a:p>
        </p:txBody>
      </p:sp>
      <p:sp>
        <p:nvSpPr>
          <p:cNvPr id="20" name="TextBox 19"/>
          <p:cNvSpPr txBox="1"/>
          <p:nvPr/>
        </p:nvSpPr>
        <p:spPr>
          <a:xfrm>
            <a:off x="5106895" y="3117979"/>
            <a:ext cx="1380506" cy="400110"/>
          </a:xfrm>
          <a:prstGeom prst="rect">
            <a:avLst/>
          </a:prstGeom>
          <a:noFill/>
        </p:spPr>
        <p:txBody>
          <a:bodyPr wrap="none" rtlCol="0">
            <a:spAutoFit/>
          </a:bodyPr>
          <a:lstStyle/>
          <a:p>
            <a:r>
              <a:rPr lang="is-IS" sz="2000" b="1" dirty="0" smtClean="0">
                <a:solidFill>
                  <a:schemeClr val="accent4">
                    <a:lumMod val="75000"/>
                  </a:schemeClr>
                </a:solidFill>
                <a:latin typeface="Times" charset="0"/>
                <a:ea typeface="Times" charset="0"/>
                <a:cs typeface="Times" charset="0"/>
              </a:rPr>
              <a:t>(280, 2230)</a:t>
            </a:r>
            <a:endParaRPr lang="en-US" sz="2000" b="1" dirty="0">
              <a:solidFill>
                <a:schemeClr val="accent4">
                  <a:lumMod val="75000"/>
                </a:schemeClr>
              </a:solidFill>
              <a:latin typeface="Times" charset="0"/>
              <a:ea typeface="Times" charset="0"/>
              <a:cs typeface="Times" charset="0"/>
            </a:endParaRPr>
          </a:p>
        </p:txBody>
      </p:sp>
      <p:sp>
        <p:nvSpPr>
          <p:cNvPr id="21" name="TextBox 20"/>
          <p:cNvSpPr txBox="1"/>
          <p:nvPr/>
        </p:nvSpPr>
        <p:spPr>
          <a:xfrm>
            <a:off x="7419848" y="3272900"/>
            <a:ext cx="1366656" cy="400110"/>
          </a:xfrm>
          <a:prstGeom prst="rect">
            <a:avLst/>
          </a:prstGeom>
          <a:noFill/>
        </p:spPr>
        <p:txBody>
          <a:bodyPr wrap="none" rtlCol="0">
            <a:spAutoFit/>
          </a:bodyPr>
          <a:lstStyle/>
          <a:p>
            <a:r>
              <a:rPr lang="is-IS" sz="2000" b="1" smtClean="0">
                <a:solidFill>
                  <a:schemeClr val="accent4">
                    <a:lumMod val="75000"/>
                  </a:schemeClr>
                </a:solidFill>
                <a:latin typeface="Times" charset="0"/>
                <a:ea typeface="Times" charset="0"/>
                <a:cs typeface="Times" charset="0"/>
              </a:rPr>
              <a:t>(400, 1100)</a:t>
            </a:r>
            <a:endParaRPr lang="en-US" sz="2000" b="1" dirty="0">
              <a:solidFill>
                <a:schemeClr val="accent4">
                  <a:lumMod val="75000"/>
                </a:schemeClr>
              </a:solidFill>
              <a:latin typeface="Times" charset="0"/>
              <a:ea typeface="Times" charset="0"/>
              <a:cs typeface="Times" charset="0"/>
            </a:endParaRPr>
          </a:p>
        </p:txBody>
      </p:sp>
      <p:sp>
        <p:nvSpPr>
          <p:cNvPr id="22" name="TextBox 21"/>
          <p:cNvSpPr txBox="1"/>
          <p:nvPr/>
        </p:nvSpPr>
        <p:spPr>
          <a:xfrm>
            <a:off x="6386338" y="4349838"/>
            <a:ext cx="1380506" cy="400110"/>
          </a:xfrm>
          <a:prstGeom prst="rect">
            <a:avLst/>
          </a:prstGeom>
          <a:noFill/>
        </p:spPr>
        <p:txBody>
          <a:bodyPr wrap="none" rtlCol="0">
            <a:spAutoFit/>
          </a:bodyPr>
          <a:lstStyle/>
          <a:p>
            <a:r>
              <a:rPr lang="is-IS" sz="2000" b="1" smtClean="0">
                <a:solidFill>
                  <a:schemeClr val="accent4">
                    <a:lumMod val="75000"/>
                  </a:schemeClr>
                </a:solidFill>
                <a:latin typeface="Times" charset="0"/>
                <a:ea typeface="Times" charset="0"/>
                <a:cs typeface="Times" charset="0"/>
              </a:rPr>
              <a:t>(600, 1930)</a:t>
            </a:r>
            <a:endParaRPr lang="en-US" sz="2000" b="1" dirty="0">
              <a:solidFill>
                <a:schemeClr val="accent4">
                  <a:lumMod val="75000"/>
                </a:schemeClr>
              </a:solidFill>
              <a:latin typeface="Times" charset="0"/>
              <a:ea typeface="Times" charset="0"/>
              <a:cs typeface="Times" charset="0"/>
            </a:endParaRPr>
          </a:p>
        </p:txBody>
      </p:sp>
      <p:sp>
        <p:nvSpPr>
          <p:cNvPr id="23" name="TextBox 22"/>
          <p:cNvSpPr txBox="1"/>
          <p:nvPr/>
        </p:nvSpPr>
        <p:spPr>
          <a:xfrm>
            <a:off x="5788260" y="5753138"/>
            <a:ext cx="1380506" cy="400110"/>
          </a:xfrm>
          <a:prstGeom prst="rect">
            <a:avLst/>
          </a:prstGeom>
          <a:noFill/>
        </p:spPr>
        <p:txBody>
          <a:bodyPr wrap="none" rtlCol="0">
            <a:spAutoFit/>
          </a:bodyPr>
          <a:lstStyle/>
          <a:p>
            <a:r>
              <a:rPr lang="is-IS" sz="2000" b="1" dirty="0" smtClean="0">
                <a:solidFill>
                  <a:schemeClr val="accent4">
                    <a:lumMod val="75000"/>
                  </a:schemeClr>
                </a:solidFill>
                <a:latin typeface="Times" charset="0"/>
                <a:ea typeface="Times" charset="0"/>
                <a:cs typeface="Times" charset="0"/>
              </a:rPr>
              <a:t>(860, 1550)</a:t>
            </a:r>
            <a:endParaRPr lang="en-US" sz="2000" b="1" dirty="0">
              <a:solidFill>
                <a:schemeClr val="accent4">
                  <a:lumMod val="75000"/>
                </a:schemeClr>
              </a:solidFill>
              <a:latin typeface="Times" charset="0"/>
              <a:ea typeface="Times" charset="0"/>
              <a:cs typeface="Times" charset="0"/>
            </a:endParaRPr>
          </a:p>
        </p:txBody>
      </p:sp>
      <p:sp>
        <p:nvSpPr>
          <p:cNvPr id="24" name="TextBox 23"/>
          <p:cNvSpPr txBox="1"/>
          <p:nvPr/>
        </p:nvSpPr>
        <p:spPr>
          <a:xfrm>
            <a:off x="7556253" y="5644388"/>
            <a:ext cx="1366656" cy="400110"/>
          </a:xfrm>
          <a:prstGeom prst="rect">
            <a:avLst/>
          </a:prstGeom>
          <a:noFill/>
        </p:spPr>
        <p:txBody>
          <a:bodyPr wrap="none" rtlCol="0">
            <a:spAutoFit/>
          </a:bodyPr>
          <a:lstStyle/>
          <a:p>
            <a:r>
              <a:rPr lang="is-IS" sz="2000" b="1" smtClean="0">
                <a:solidFill>
                  <a:schemeClr val="accent4">
                    <a:lumMod val="75000"/>
                  </a:schemeClr>
                </a:solidFill>
                <a:latin typeface="Times" charset="0"/>
                <a:ea typeface="Times" charset="0"/>
                <a:cs typeface="Times" charset="0"/>
              </a:rPr>
              <a:t>(830, 1170)</a:t>
            </a:r>
            <a:endParaRPr lang="en-US" sz="2000" b="1" dirty="0">
              <a:solidFill>
                <a:schemeClr val="accent4">
                  <a:lumMod val="75000"/>
                </a:schemeClr>
              </a:solidFill>
              <a:latin typeface="Times" charset="0"/>
              <a:ea typeface="Times" charset="0"/>
              <a:cs typeface="Times" charset="0"/>
            </a:endParaRPr>
          </a:p>
        </p:txBody>
      </p:sp>
    </p:spTree>
    <p:extLst>
      <p:ext uri="{BB962C8B-B14F-4D97-AF65-F5344CB8AC3E}">
        <p14:creationId xmlns:p14="http://schemas.microsoft.com/office/powerpoint/2010/main" val="1456979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8" y="274638"/>
            <a:ext cx="8969188" cy="1143000"/>
          </a:xfrm>
        </p:spPr>
        <p:txBody>
          <a:bodyPr>
            <a:normAutofit fontScale="90000"/>
          </a:bodyPr>
          <a:lstStyle/>
          <a:p>
            <a:r>
              <a:rPr lang="en-US" dirty="0" smtClean="0"/>
              <a:t>Key Idea</a:t>
            </a:r>
            <a:r>
              <a:rPr lang="en-US" smtClean="0"/>
              <a:t>: </a:t>
            </a:r>
            <a:r>
              <a:rPr lang="en-US" smtClean="0"/>
              <a:t>Universal Gaussian </a:t>
            </a:r>
            <a:r>
              <a:rPr lang="en-US" dirty="0" smtClean="0"/>
              <a:t>Phones</a:t>
            </a:r>
            <a:endParaRPr lang="en-US" dirty="0"/>
          </a:p>
        </p:txBody>
      </p:sp>
      <p:sp>
        <p:nvSpPr>
          <p:cNvPr id="3" name="Content Placeholder 2"/>
          <p:cNvSpPr>
            <a:spLocks noGrp="1"/>
          </p:cNvSpPr>
          <p:nvPr>
            <p:ph idx="1"/>
          </p:nvPr>
        </p:nvSpPr>
        <p:spPr>
          <a:xfrm>
            <a:off x="457199" y="1627285"/>
            <a:ext cx="3899647" cy="4525963"/>
          </a:xfrm>
        </p:spPr>
        <p:txBody>
          <a:bodyPr>
            <a:normAutofit/>
          </a:bodyPr>
          <a:lstStyle/>
          <a:p>
            <a:pPr marL="0" indent="0">
              <a:buNone/>
            </a:pPr>
            <a:r>
              <a:rPr lang="en-US" sz="3000" b="1" dirty="0" smtClean="0"/>
              <a:t>generate IPA symbols</a:t>
            </a:r>
            <a:endParaRPr lang="en-US" sz="3000" b="1"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24</a:t>
            </a:fld>
            <a:endParaRPr lang="en-US"/>
          </a:p>
        </p:txBody>
      </p:sp>
      <p:sp>
        <p:nvSpPr>
          <p:cNvPr id="5" name="Content Placeholder 2"/>
          <p:cNvSpPr txBox="1">
            <a:spLocks/>
          </p:cNvSpPr>
          <p:nvPr/>
        </p:nvSpPr>
        <p:spPr>
          <a:xfrm>
            <a:off x="4558553" y="1627285"/>
            <a:ext cx="4370294"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3000" b="1" dirty="0" smtClean="0"/>
              <a:t>generate distributions</a:t>
            </a:r>
            <a:endParaRPr lang="en-US" sz="3000" b="1" dirty="0"/>
          </a:p>
        </p:txBody>
      </p:sp>
      <p:pic>
        <p:nvPicPr>
          <p:cNvPr id="6" name="Picture 5"/>
          <p:cNvPicPr>
            <a:picLocks noChangeAspect="1"/>
          </p:cNvPicPr>
          <p:nvPr/>
        </p:nvPicPr>
        <p:blipFill rotWithShape="1">
          <a:blip r:embed="rId3"/>
          <a:srcRect l="13764" t="26562" r="14045" b="10823"/>
          <a:stretch/>
        </p:blipFill>
        <p:spPr>
          <a:xfrm>
            <a:off x="5177694" y="2538294"/>
            <a:ext cx="916641" cy="592072"/>
          </a:xfrm>
          <a:prstGeom prst="rect">
            <a:avLst/>
          </a:prstGeom>
        </p:spPr>
      </p:pic>
      <p:pic>
        <p:nvPicPr>
          <p:cNvPr id="7" name="Picture 6"/>
          <p:cNvPicPr>
            <a:picLocks noChangeAspect="1"/>
          </p:cNvPicPr>
          <p:nvPr/>
        </p:nvPicPr>
        <p:blipFill rotWithShape="1">
          <a:blip r:embed="rId3"/>
          <a:srcRect l="13764" t="26562" r="14045" b="10823"/>
          <a:stretch/>
        </p:blipFill>
        <p:spPr>
          <a:xfrm>
            <a:off x="7682753" y="2666625"/>
            <a:ext cx="840847" cy="543115"/>
          </a:xfrm>
          <a:prstGeom prst="rect">
            <a:avLst/>
          </a:prstGeom>
        </p:spPr>
      </p:pic>
      <p:pic>
        <p:nvPicPr>
          <p:cNvPr id="8" name="Picture 7"/>
          <p:cNvPicPr>
            <a:picLocks noChangeAspect="1"/>
          </p:cNvPicPr>
          <p:nvPr/>
        </p:nvPicPr>
        <p:blipFill rotWithShape="1">
          <a:blip r:embed="rId3"/>
          <a:srcRect l="13764" t="26562" r="14045" b="10823"/>
          <a:stretch/>
        </p:blipFill>
        <p:spPr>
          <a:xfrm>
            <a:off x="6061054" y="5066637"/>
            <a:ext cx="852694" cy="550767"/>
          </a:xfrm>
          <a:prstGeom prst="rect">
            <a:avLst/>
          </a:prstGeom>
        </p:spPr>
      </p:pic>
      <p:pic>
        <p:nvPicPr>
          <p:cNvPr id="9" name="Picture 8"/>
          <p:cNvPicPr>
            <a:picLocks noChangeAspect="1"/>
          </p:cNvPicPr>
          <p:nvPr/>
        </p:nvPicPr>
        <p:blipFill rotWithShape="1">
          <a:blip r:embed="rId3"/>
          <a:srcRect l="13764" t="26562" r="14045" b="10823"/>
          <a:stretch/>
        </p:blipFill>
        <p:spPr>
          <a:xfrm>
            <a:off x="7682753" y="4887605"/>
            <a:ext cx="958526" cy="619126"/>
          </a:xfrm>
          <a:prstGeom prst="rect">
            <a:avLst/>
          </a:prstGeom>
        </p:spPr>
      </p:pic>
      <p:pic>
        <p:nvPicPr>
          <p:cNvPr id="10" name="Picture 9"/>
          <p:cNvPicPr>
            <a:picLocks noChangeAspect="1"/>
          </p:cNvPicPr>
          <p:nvPr/>
        </p:nvPicPr>
        <p:blipFill>
          <a:blip r:embed="rId4"/>
          <a:stretch>
            <a:fillRect/>
          </a:stretch>
        </p:blipFill>
        <p:spPr>
          <a:xfrm flipV="1">
            <a:off x="1000608" y="2641418"/>
            <a:ext cx="279400" cy="876300"/>
          </a:xfrm>
          <a:prstGeom prst="rect">
            <a:avLst/>
          </a:prstGeom>
          <a:scene3d>
            <a:camera prst="orthographicFront">
              <a:rot lat="10800000" lon="0" rev="0"/>
            </a:camera>
            <a:lightRig rig="threePt" dir="t"/>
          </a:scene3d>
        </p:spPr>
      </p:pic>
      <p:pic>
        <p:nvPicPr>
          <p:cNvPr id="11" name="Picture 10"/>
          <p:cNvPicPr>
            <a:picLocks noChangeAspect="1"/>
          </p:cNvPicPr>
          <p:nvPr/>
        </p:nvPicPr>
        <p:blipFill>
          <a:blip r:embed="rId5"/>
          <a:stretch>
            <a:fillRect/>
          </a:stretch>
        </p:blipFill>
        <p:spPr>
          <a:xfrm flipV="1">
            <a:off x="2277142" y="3821537"/>
            <a:ext cx="508000" cy="609600"/>
          </a:xfrm>
          <a:prstGeom prst="rect">
            <a:avLst/>
          </a:prstGeom>
        </p:spPr>
      </p:pic>
      <p:pic>
        <p:nvPicPr>
          <p:cNvPr id="12" name="Picture 11"/>
          <p:cNvPicPr>
            <a:picLocks noChangeAspect="1"/>
          </p:cNvPicPr>
          <p:nvPr/>
        </p:nvPicPr>
        <p:blipFill>
          <a:blip r:embed="rId6"/>
          <a:stretch>
            <a:fillRect/>
          </a:stretch>
        </p:blipFill>
        <p:spPr>
          <a:xfrm>
            <a:off x="1575059" y="5051605"/>
            <a:ext cx="596900" cy="635000"/>
          </a:xfrm>
          <a:prstGeom prst="rect">
            <a:avLst/>
          </a:prstGeom>
        </p:spPr>
      </p:pic>
      <p:pic>
        <p:nvPicPr>
          <p:cNvPr id="13" name="Picture 12"/>
          <p:cNvPicPr>
            <a:picLocks noChangeAspect="1"/>
          </p:cNvPicPr>
          <p:nvPr/>
        </p:nvPicPr>
        <p:blipFill>
          <a:blip r:embed="rId7"/>
          <a:stretch>
            <a:fillRect/>
          </a:stretch>
        </p:blipFill>
        <p:spPr>
          <a:xfrm flipV="1">
            <a:off x="3171915" y="2885894"/>
            <a:ext cx="990600" cy="584200"/>
          </a:xfrm>
          <a:prstGeom prst="rect">
            <a:avLst/>
          </a:prstGeom>
          <a:scene3d>
            <a:camera prst="orthographicFront">
              <a:rot lat="10800000" lon="0" rev="0"/>
            </a:camera>
            <a:lightRig rig="threePt" dir="t"/>
          </a:scene3d>
        </p:spPr>
      </p:pic>
      <p:pic>
        <p:nvPicPr>
          <p:cNvPr id="14" name="Picture 13"/>
          <p:cNvPicPr>
            <a:picLocks noChangeAspect="1"/>
          </p:cNvPicPr>
          <p:nvPr/>
        </p:nvPicPr>
        <p:blipFill>
          <a:blip r:embed="rId8"/>
          <a:stretch>
            <a:fillRect/>
          </a:stretch>
        </p:blipFill>
        <p:spPr>
          <a:xfrm>
            <a:off x="3525923" y="5224253"/>
            <a:ext cx="635000" cy="596900"/>
          </a:xfrm>
          <a:prstGeom prst="rect">
            <a:avLst/>
          </a:prstGeom>
        </p:spPr>
      </p:pic>
      <p:pic>
        <p:nvPicPr>
          <p:cNvPr id="15" name="Picture 14"/>
          <p:cNvPicPr>
            <a:picLocks noChangeAspect="1"/>
          </p:cNvPicPr>
          <p:nvPr/>
        </p:nvPicPr>
        <p:blipFill rotWithShape="1">
          <a:blip r:embed="rId3"/>
          <a:srcRect l="13764" t="26562" r="14045" b="10823"/>
          <a:stretch/>
        </p:blipFill>
        <p:spPr>
          <a:xfrm>
            <a:off x="6618271" y="3731839"/>
            <a:ext cx="916641" cy="592072"/>
          </a:xfrm>
          <a:prstGeom prst="rect">
            <a:avLst/>
          </a:prstGeom>
        </p:spPr>
      </p:pic>
      <p:sp>
        <p:nvSpPr>
          <p:cNvPr id="16" name="TextBox 15"/>
          <p:cNvSpPr txBox="1"/>
          <p:nvPr/>
        </p:nvSpPr>
        <p:spPr>
          <a:xfrm>
            <a:off x="5106895" y="3117979"/>
            <a:ext cx="1380506" cy="400110"/>
          </a:xfrm>
          <a:prstGeom prst="rect">
            <a:avLst/>
          </a:prstGeom>
          <a:noFill/>
        </p:spPr>
        <p:txBody>
          <a:bodyPr wrap="none" rtlCol="0">
            <a:spAutoFit/>
          </a:bodyPr>
          <a:lstStyle/>
          <a:p>
            <a:r>
              <a:rPr lang="is-IS" sz="2000" b="1" dirty="0" smtClean="0">
                <a:solidFill>
                  <a:schemeClr val="accent4">
                    <a:lumMod val="75000"/>
                  </a:schemeClr>
                </a:solidFill>
                <a:latin typeface="Times" charset="0"/>
                <a:ea typeface="Times" charset="0"/>
                <a:cs typeface="Times" charset="0"/>
              </a:rPr>
              <a:t>(280, 2230)</a:t>
            </a:r>
            <a:endParaRPr lang="en-US" sz="2000" b="1" dirty="0">
              <a:solidFill>
                <a:schemeClr val="accent4">
                  <a:lumMod val="75000"/>
                </a:schemeClr>
              </a:solidFill>
              <a:latin typeface="Times" charset="0"/>
              <a:ea typeface="Times" charset="0"/>
              <a:cs typeface="Times" charset="0"/>
            </a:endParaRPr>
          </a:p>
        </p:txBody>
      </p:sp>
      <p:sp>
        <p:nvSpPr>
          <p:cNvPr id="17" name="TextBox 16"/>
          <p:cNvSpPr txBox="1"/>
          <p:nvPr/>
        </p:nvSpPr>
        <p:spPr>
          <a:xfrm>
            <a:off x="7419848" y="3272900"/>
            <a:ext cx="1366656" cy="400110"/>
          </a:xfrm>
          <a:prstGeom prst="rect">
            <a:avLst/>
          </a:prstGeom>
          <a:noFill/>
        </p:spPr>
        <p:txBody>
          <a:bodyPr wrap="none" rtlCol="0">
            <a:spAutoFit/>
          </a:bodyPr>
          <a:lstStyle/>
          <a:p>
            <a:r>
              <a:rPr lang="is-IS" sz="2000" b="1" smtClean="0">
                <a:solidFill>
                  <a:schemeClr val="accent4">
                    <a:lumMod val="75000"/>
                  </a:schemeClr>
                </a:solidFill>
                <a:latin typeface="Times" charset="0"/>
                <a:ea typeface="Times" charset="0"/>
                <a:cs typeface="Times" charset="0"/>
              </a:rPr>
              <a:t>(400, 1100)</a:t>
            </a:r>
            <a:endParaRPr lang="en-US" sz="2000" b="1" dirty="0">
              <a:solidFill>
                <a:schemeClr val="accent4">
                  <a:lumMod val="75000"/>
                </a:schemeClr>
              </a:solidFill>
              <a:latin typeface="Times" charset="0"/>
              <a:ea typeface="Times" charset="0"/>
              <a:cs typeface="Times" charset="0"/>
            </a:endParaRPr>
          </a:p>
        </p:txBody>
      </p:sp>
      <p:sp>
        <p:nvSpPr>
          <p:cNvPr id="19" name="TextBox 18"/>
          <p:cNvSpPr txBox="1"/>
          <p:nvPr/>
        </p:nvSpPr>
        <p:spPr>
          <a:xfrm>
            <a:off x="6386338" y="4349838"/>
            <a:ext cx="1380506" cy="400110"/>
          </a:xfrm>
          <a:prstGeom prst="rect">
            <a:avLst/>
          </a:prstGeom>
          <a:noFill/>
        </p:spPr>
        <p:txBody>
          <a:bodyPr wrap="none" rtlCol="0">
            <a:spAutoFit/>
          </a:bodyPr>
          <a:lstStyle/>
          <a:p>
            <a:r>
              <a:rPr lang="is-IS" sz="2000" b="1" smtClean="0">
                <a:solidFill>
                  <a:schemeClr val="accent4">
                    <a:lumMod val="75000"/>
                  </a:schemeClr>
                </a:solidFill>
                <a:latin typeface="Times" charset="0"/>
                <a:ea typeface="Times" charset="0"/>
                <a:cs typeface="Times" charset="0"/>
              </a:rPr>
              <a:t>(600, 1930)</a:t>
            </a:r>
            <a:endParaRPr lang="en-US" sz="2000" b="1" dirty="0">
              <a:solidFill>
                <a:schemeClr val="accent4">
                  <a:lumMod val="75000"/>
                </a:schemeClr>
              </a:solidFill>
              <a:latin typeface="Times" charset="0"/>
              <a:ea typeface="Times" charset="0"/>
              <a:cs typeface="Times" charset="0"/>
            </a:endParaRPr>
          </a:p>
        </p:txBody>
      </p:sp>
      <p:sp>
        <p:nvSpPr>
          <p:cNvPr id="20" name="TextBox 19"/>
          <p:cNvSpPr txBox="1"/>
          <p:nvPr/>
        </p:nvSpPr>
        <p:spPr>
          <a:xfrm>
            <a:off x="5788260" y="5753138"/>
            <a:ext cx="1380506" cy="400110"/>
          </a:xfrm>
          <a:prstGeom prst="rect">
            <a:avLst/>
          </a:prstGeom>
          <a:noFill/>
        </p:spPr>
        <p:txBody>
          <a:bodyPr wrap="none" rtlCol="0">
            <a:spAutoFit/>
          </a:bodyPr>
          <a:lstStyle/>
          <a:p>
            <a:r>
              <a:rPr lang="is-IS" sz="2000" b="1" dirty="0" smtClean="0">
                <a:solidFill>
                  <a:schemeClr val="accent4">
                    <a:lumMod val="75000"/>
                  </a:schemeClr>
                </a:solidFill>
                <a:latin typeface="Times" charset="0"/>
                <a:ea typeface="Times" charset="0"/>
                <a:cs typeface="Times" charset="0"/>
              </a:rPr>
              <a:t>(860, 1550)</a:t>
            </a:r>
            <a:endParaRPr lang="en-US" sz="2000" b="1" dirty="0">
              <a:solidFill>
                <a:schemeClr val="accent4">
                  <a:lumMod val="75000"/>
                </a:schemeClr>
              </a:solidFill>
              <a:latin typeface="Times" charset="0"/>
              <a:ea typeface="Times" charset="0"/>
              <a:cs typeface="Times" charset="0"/>
            </a:endParaRPr>
          </a:p>
        </p:txBody>
      </p:sp>
      <p:sp>
        <p:nvSpPr>
          <p:cNvPr id="21" name="TextBox 20"/>
          <p:cNvSpPr txBox="1"/>
          <p:nvPr/>
        </p:nvSpPr>
        <p:spPr>
          <a:xfrm>
            <a:off x="7556253" y="5644388"/>
            <a:ext cx="1366656" cy="400110"/>
          </a:xfrm>
          <a:prstGeom prst="rect">
            <a:avLst/>
          </a:prstGeom>
          <a:noFill/>
        </p:spPr>
        <p:txBody>
          <a:bodyPr wrap="none" rtlCol="0">
            <a:spAutoFit/>
          </a:bodyPr>
          <a:lstStyle/>
          <a:p>
            <a:r>
              <a:rPr lang="is-IS" sz="2000" b="1" smtClean="0">
                <a:solidFill>
                  <a:schemeClr val="accent4">
                    <a:lumMod val="75000"/>
                  </a:schemeClr>
                </a:solidFill>
                <a:latin typeface="Times" charset="0"/>
                <a:ea typeface="Times" charset="0"/>
                <a:cs typeface="Times" charset="0"/>
              </a:rPr>
              <a:t>(830, 1170)</a:t>
            </a:r>
            <a:endParaRPr lang="en-US" sz="2000" b="1" dirty="0">
              <a:solidFill>
                <a:schemeClr val="accent4">
                  <a:lumMod val="75000"/>
                </a:schemeClr>
              </a:solidFill>
              <a:latin typeface="Times" charset="0"/>
              <a:ea typeface="Times" charset="0"/>
              <a:cs typeface="Times" charset="0"/>
            </a:endParaRPr>
          </a:p>
        </p:txBody>
      </p:sp>
    </p:spTree>
    <p:extLst>
      <p:ext uri="{BB962C8B-B14F-4D97-AF65-F5344CB8AC3E}">
        <p14:creationId xmlns:p14="http://schemas.microsoft.com/office/powerpoint/2010/main" val="11485161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Fixed universal set of phone</a:t>
            </a:r>
          </a:p>
          <a:p>
            <a:pPr lvl="1"/>
            <a:r>
              <a:rPr lang="en-US" dirty="0" smtClean="0"/>
              <a:t>IPA set of fixed</a:t>
            </a:r>
          </a:p>
          <a:p>
            <a:pPr lvl="1"/>
            <a:r>
              <a:rPr lang="en-US" dirty="0" smtClean="0"/>
              <a:t>learn the position of the Gaussians</a:t>
            </a:r>
          </a:p>
          <a:p>
            <a:pPr lvl="1"/>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25</a:t>
            </a:fld>
            <a:endParaRPr lang="en-US"/>
          </a:p>
        </p:txBody>
      </p:sp>
    </p:spTree>
    <p:extLst>
      <p:ext uri="{BB962C8B-B14F-4D97-AF65-F5344CB8AC3E}">
        <p14:creationId xmlns:p14="http://schemas.microsoft.com/office/powerpoint/2010/main" val="1817625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choose the Gaussians?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26</a:t>
            </a:fld>
            <a:endParaRPr lang="en-US"/>
          </a:p>
        </p:txBody>
      </p:sp>
    </p:spTree>
    <p:extLst>
      <p:ext uri="{BB962C8B-B14F-4D97-AF65-F5344CB8AC3E}">
        <p14:creationId xmlns:p14="http://schemas.microsoft.com/office/powerpoint/2010/main" val="1433473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Diverse Distributions</a:t>
            </a:r>
            <a:endParaRPr lang="en-US" dirty="0"/>
          </a:p>
        </p:txBody>
      </p:sp>
      <p:sp>
        <p:nvSpPr>
          <p:cNvPr id="3" name="Content Placeholder 2"/>
          <p:cNvSpPr>
            <a:spLocks noGrp="1"/>
          </p:cNvSpPr>
          <p:nvPr>
            <p:ph idx="1"/>
          </p:nvPr>
        </p:nvSpPr>
        <p:spPr>
          <a:xfrm>
            <a:off x="457200" y="1228764"/>
            <a:ext cx="7853082" cy="4525963"/>
          </a:xfrm>
        </p:spPr>
        <p:txBody>
          <a:bodyPr/>
          <a:lstStyle/>
          <a:p>
            <a:r>
              <a:rPr lang="en-US" dirty="0" smtClean="0"/>
              <a:t>Measure diversity by how much the distributions </a:t>
            </a:r>
            <a:r>
              <a:rPr lang="en-US" i="1" dirty="0" smtClean="0"/>
              <a:t>overlap</a:t>
            </a:r>
            <a:endParaRPr lang="en-US" i="1"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27</a:t>
            </a:fld>
            <a:endParaRPr lang="en-US"/>
          </a:p>
        </p:txBody>
      </p:sp>
      <p:pic>
        <p:nvPicPr>
          <p:cNvPr id="9" name="Picture 8"/>
          <p:cNvPicPr>
            <a:picLocks noChangeAspect="1"/>
          </p:cNvPicPr>
          <p:nvPr/>
        </p:nvPicPr>
        <p:blipFill>
          <a:blip r:embed="rId3"/>
          <a:stretch>
            <a:fillRect/>
          </a:stretch>
        </p:blipFill>
        <p:spPr>
          <a:xfrm>
            <a:off x="0" y="2991213"/>
            <a:ext cx="4239789" cy="2720847"/>
          </a:xfrm>
          <a:prstGeom prst="rect">
            <a:avLst/>
          </a:prstGeom>
        </p:spPr>
      </p:pic>
      <p:pic>
        <p:nvPicPr>
          <p:cNvPr id="8" name="Picture 7"/>
          <p:cNvPicPr>
            <a:picLocks noChangeAspect="1"/>
          </p:cNvPicPr>
          <p:nvPr/>
        </p:nvPicPr>
        <p:blipFill>
          <a:blip r:embed="rId4"/>
          <a:stretch>
            <a:fillRect/>
          </a:stretch>
        </p:blipFill>
        <p:spPr>
          <a:xfrm>
            <a:off x="4877500" y="3044556"/>
            <a:ext cx="4172370" cy="2667504"/>
          </a:xfrm>
          <a:prstGeom prst="rect">
            <a:avLst/>
          </a:prstGeom>
        </p:spPr>
      </p:pic>
      <p:sp>
        <p:nvSpPr>
          <p:cNvPr id="10" name="TextBox 9"/>
          <p:cNvSpPr txBox="1"/>
          <p:nvPr/>
        </p:nvSpPr>
        <p:spPr>
          <a:xfrm>
            <a:off x="1021976" y="5754727"/>
            <a:ext cx="2053704" cy="553998"/>
          </a:xfrm>
          <a:prstGeom prst="rect">
            <a:avLst/>
          </a:prstGeom>
          <a:noFill/>
        </p:spPr>
        <p:txBody>
          <a:bodyPr wrap="none" rtlCol="0">
            <a:spAutoFit/>
          </a:bodyPr>
          <a:lstStyle/>
          <a:p>
            <a:r>
              <a:rPr lang="en-US" sz="3000" b="1" dirty="0" smtClean="0"/>
              <a:t>Not Diverse</a:t>
            </a:r>
            <a:endParaRPr lang="en-US" sz="3000" b="1" dirty="0"/>
          </a:p>
        </p:txBody>
      </p:sp>
      <p:sp>
        <p:nvSpPr>
          <p:cNvPr id="12" name="TextBox 11"/>
          <p:cNvSpPr txBox="1"/>
          <p:nvPr/>
        </p:nvSpPr>
        <p:spPr>
          <a:xfrm>
            <a:off x="6276670" y="5747673"/>
            <a:ext cx="1374030" cy="553998"/>
          </a:xfrm>
          <a:prstGeom prst="rect">
            <a:avLst/>
          </a:prstGeom>
          <a:noFill/>
        </p:spPr>
        <p:txBody>
          <a:bodyPr wrap="none" rtlCol="0">
            <a:spAutoFit/>
          </a:bodyPr>
          <a:lstStyle/>
          <a:p>
            <a:r>
              <a:rPr lang="en-US" sz="3000" b="1" smtClean="0"/>
              <a:t>Diverse</a:t>
            </a:r>
            <a:endParaRPr lang="en-US" sz="3000" b="1" dirty="0"/>
          </a:p>
        </p:txBody>
      </p:sp>
      <p:sp>
        <p:nvSpPr>
          <p:cNvPr id="11" name="TextBox 10"/>
          <p:cNvSpPr txBox="1"/>
          <p:nvPr/>
        </p:nvSpPr>
        <p:spPr>
          <a:xfrm>
            <a:off x="1164576" y="2296966"/>
            <a:ext cx="2516395" cy="477054"/>
          </a:xfrm>
          <a:prstGeom prst="rect">
            <a:avLst/>
          </a:prstGeom>
          <a:noFill/>
        </p:spPr>
        <p:txBody>
          <a:bodyPr wrap="none" rtlCol="0">
            <a:spAutoFit/>
          </a:bodyPr>
          <a:lstStyle/>
          <a:p>
            <a:r>
              <a:rPr lang="en-US" sz="2500" dirty="0" smtClean="0"/>
              <a:t>clumped together</a:t>
            </a:r>
            <a:endParaRPr lang="en-US" sz="2500" dirty="0"/>
          </a:p>
        </p:txBody>
      </p:sp>
      <p:cxnSp>
        <p:nvCxnSpPr>
          <p:cNvPr id="14" name="Straight Arrow Connector 13"/>
          <p:cNvCxnSpPr/>
          <p:nvPr/>
        </p:nvCxnSpPr>
        <p:spPr>
          <a:xfrm flipH="1">
            <a:off x="1855694" y="2724993"/>
            <a:ext cx="193134" cy="26622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272554" y="2724993"/>
            <a:ext cx="803126" cy="26622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121448" y="2463679"/>
            <a:ext cx="1584729" cy="477054"/>
          </a:xfrm>
          <a:prstGeom prst="rect">
            <a:avLst/>
          </a:prstGeom>
          <a:noFill/>
        </p:spPr>
        <p:txBody>
          <a:bodyPr wrap="none" rtlCol="0">
            <a:spAutoFit/>
          </a:bodyPr>
          <a:lstStyle/>
          <a:p>
            <a:r>
              <a:rPr lang="en-US" sz="2500" smtClean="0"/>
              <a:t>spread out</a:t>
            </a:r>
            <a:endParaRPr lang="en-US" sz="2500" dirty="0"/>
          </a:p>
        </p:txBody>
      </p:sp>
    </p:spTree>
    <p:extLst>
      <p:ext uri="{BB962C8B-B14F-4D97-AF65-F5344CB8AC3E}">
        <p14:creationId xmlns:p14="http://schemas.microsoft.com/office/powerpoint/2010/main" val="1186027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 Dispersion with the Probability Kernel</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28</a:t>
            </a:fld>
            <a:endParaRPr lang="en-US"/>
          </a:p>
        </p:txBody>
      </p:sp>
      <p:pic>
        <p:nvPicPr>
          <p:cNvPr id="9" name="Picture 8"/>
          <p:cNvPicPr>
            <a:picLocks noChangeAspect="1"/>
          </p:cNvPicPr>
          <p:nvPr/>
        </p:nvPicPr>
        <p:blipFill>
          <a:blip r:embed="rId2"/>
          <a:stretch>
            <a:fillRect/>
          </a:stretch>
        </p:blipFill>
        <p:spPr>
          <a:xfrm>
            <a:off x="615950" y="2022662"/>
            <a:ext cx="7912100" cy="1168400"/>
          </a:xfrm>
          <a:prstGeom prst="rect">
            <a:avLst/>
          </a:prstGeom>
        </p:spPr>
      </p:pic>
      <p:pic>
        <p:nvPicPr>
          <p:cNvPr id="13" name="Picture 12"/>
          <p:cNvPicPr>
            <a:picLocks noChangeAspect="1"/>
          </p:cNvPicPr>
          <p:nvPr/>
        </p:nvPicPr>
        <p:blipFill>
          <a:blip r:embed="rId3"/>
          <a:stretch>
            <a:fillRect/>
          </a:stretch>
        </p:blipFill>
        <p:spPr>
          <a:xfrm>
            <a:off x="1022350" y="4189506"/>
            <a:ext cx="7099300" cy="1168400"/>
          </a:xfrm>
          <a:prstGeom prst="rect">
            <a:avLst/>
          </a:prstGeom>
        </p:spPr>
      </p:pic>
    </p:spTree>
    <p:extLst>
      <p:ext uri="{BB962C8B-B14F-4D97-AF65-F5344CB8AC3E}">
        <p14:creationId xmlns:p14="http://schemas.microsoft.com/office/powerpoint/2010/main" val="1341213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a:off x="3630706" y="1922700"/>
            <a:ext cx="2071173" cy="1187373"/>
          </a:xfrm>
          <a:custGeom>
            <a:avLst/>
            <a:gdLst>
              <a:gd name="connsiteX0" fmla="*/ 13447 w 2071173"/>
              <a:gd name="connsiteY0" fmla="*/ 1089441 h 1187373"/>
              <a:gd name="connsiteX1" fmla="*/ 13447 w 2071173"/>
              <a:gd name="connsiteY1" fmla="*/ 1089441 h 1187373"/>
              <a:gd name="connsiteX2" fmla="*/ 26894 w 2071173"/>
              <a:gd name="connsiteY2" fmla="*/ 968418 h 1187373"/>
              <a:gd name="connsiteX3" fmla="*/ 53788 w 2071173"/>
              <a:gd name="connsiteY3" fmla="*/ 928077 h 1187373"/>
              <a:gd name="connsiteX4" fmla="*/ 107576 w 2071173"/>
              <a:gd name="connsiteY4" fmla="*/ 820500 h 1187373"/>
              <a:gd name="connsiteX5" fmla="*/ 121023 w 2071173"/>
              <a:gd name="connsiteY5" fmla="*/ 780159 h 1187373"/>
              <a:gd name="connsiteX6" fmla="*/ 174811 w 2071173"/>
              <a:gd name="connsiteY6" fmla="*/ 699477 h 1187373"/>
              <a:gd name="connsiteX7" fmla="*/ 215153 w 2071173"/>
              <a:gd name="connsiteY7" fmla="*/ 632241 h 1187373"/>
              <a:gd name="connsiteX8" fmla="*/ 242047 w 2071173"/>
              <a:gd name="connsiteY8" fmla="*/ 551559 h 1187373"/>
              <a:gd name="connsiteX9" fmla="*/ 255494 w 2071173"/>
              <a:gd name="connsiteY9" fmla="*/ 511218 h 1187373"/>
              <a:gd name="connsiteX10" fmla="*/ 282388 w 2071173"/>
              <a:gd name="connsiteY10" fmla="*/ 470877 h 1187373"/>
              <a:gd name="connsiteX11" fmla="*/ 349623 w 2071173"/>
              <a:gd name="connsiteY11" fmla="*/ 349853 h 1187373"/>
              <a:gd name="connsiteX12" fmla="*/ 403411 w 2071173"/>
              <a:gd name="connsiteY12" fmla="*/ 228830 h 1187373"/>
              <a:gd name="connsiteX13" fmla="*/ 470647 w 2071173"/>
              <a:gd name="connsiteY13" fmla="*/ 107806 h 1187373"/>
              <a:gd name="connsiteX14" fmla="*/ 510988 w 2071173"/>
              <a:gd name="connsiteY14" fmla="*/ 80912 h 1187373"/>
              <a:gd name="connsiteX15" fmla="*/ 1398494 w 2071173"/>
              <a:gd name="connsiteY15" fmla="*/ 67465 h 1187373"/>
              <a:gd name="connsiteX16" fmla="*/ 2057400 w 2071173"/>
              <a:gd name="connsiteY16" fmla="*/ 161594 h 1187373"/>
              <a:gd name="connsiteX17" fmla="*/ 2030506 w 2071173"/>
              <a:gd name="connsiteY17" fmla="*/ 201936 h 1187373"/>
              <a:gd name="connsiteX18" fmla="*/ 2017059 w 2071173"/>
              <a:gd name="connsiteY18" fmla="*/ 255724 h 1187373"/>
              <a:gd name="connsiteX19" fmla="*/ 1990164 w 2071173"/>
              <a:gd name="connsiteY19" fmla="*/ 296065 h 1187373"/>
              <a:gd name="connsiteX20" fmla="*/ 1963270 w 2071173"/>
              <a:gd name="connsiteY20" fmla="*/ 403641 h 1187373"/>
              <a:gd name="connsiteX21" fmla="*/ 1909482 w 2071173"/>
              <a:gd name="connsiteY21" fmla="*/ 497771 h 1187373"/>
              <a:gd name="connsiteX22" fmla="*/ 1882588 w 2071173"/>
              <a:gd name="connsiteY22" fmla="*/ 605347 h 1187373"/>
              <a:gd name="connsiteX23" fmla="*/ 1869141 w 2071173"/>
              <a:gd name="connsiteY23" fmla="*/ 645688 h 1187373"/>
              <a:gd name="connsiteX24" fmla="*/ 1842247 w 2071173"/>
              <a:gd name="connsiteY24" fmla="*/ 766712 h 1187373"/>
              <a:gd name="connsiteX25" fmla="*/ 1801906 w 2071173"/>
              <a:gd name="connsiteY25" fmla="*/ 820500 h 1187373"/>
              <a:gd name="connsiteX26" fmla="*/ 1775011 w 2071173"/>
              <a:gd name="connsiteY26" fmla="*/ 874288 h 1187373"/>
              <a:gd name="connsiteX27" fmla="*/ 1761564 w 2071173"/>
              <a:gd name="connsiteY27" fmla="*/ 928077 h 1187373"/>
              <a:gd name="connsiteX28" fmla="*/ 1721223 w 2071173"/>
              <a:gd name="connsiteY28" fmla="*/ 1049100 h 1187373"/>
              <a:gd name="connsiteX29" fmla="*/ 1707776 w 2071173"/>
              <a:gd name="connsiteY29" fmla="*/ 1089441 h 1187373"/>
              <a:gd name="connsiteX30" fmla="*/ 1519517 w 2071173"/>
              <a:gd name="connsiteY30" fmla="*/ 1116336 h 1187373"/>
              <a:gd name="connsiteX31" fmla="*/ 1317811 w 2071173"/>
              <a:gd name="connsiteY31" fmla="*/ 1129783 h 1187373"/>
              <a:gd name="connsiteX32" fmla="*/ 1183341 w 2071173"/>
              <a:gd name="connsiteY32" fmla="*/ 1143230 h 1187373"/>
              <a:gd name="connsiteX33" fmla="*/ 242047 w 2071173"/>
              <a:gd name="connsiteY33" fmla="*/ 1183571 h 1187373"/>
              <a:gd name="connsiteX34" fmla="*/ 0 w 2071173"/>
              <a:gd name="connsiteY34" fmla="*/ 1143230 h 1187373"/>
              <a:gd name="connsiteX35" fmla="*/ 1021976 w 2071173"/>
              <a:gd name="connsiteY35" fmla="*/ 1183571 h 118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71173" h="1187373">
                <a:moveTo>
                  <a:pt x="13447" y="1089441"/>
                </a:moveTo>
                <a:lnTo>
                  <a:pt x="13447" y="1089441"/>
                </a:lnTo>
                <a:cubicBezTo>
                  <a:pt x="17929" y="1049100"/>
                  <a:pt x="17050" y="1007795"/>
                  <a:pt x="26894" y="968418"/>
                </a:cubicBezTo>
                <a:cubicBezTo>
                  <a:pt x="30814" y="952739"/>
                  <a:pt x="47422" y="942932"/>
                  <a:pt x="53788" y="928077"/>
                </a:cubicBezTo>
                <a:cubicBezTo>
                  <a:pt x="104142" y="810584"/>
                  <a:pt x="17983" y="939958"/>
                  <a:pt x="107576" y="820500"/>
                </a:cubicBezTo>
                <a:cubicBezTo>
                  <a:pt x="112058" y="807053"/>
                  <a:pt x="114139" y="792550"/>
                  <a:pt x="121023" y="780159"/>
                </a:cubicBezTo>
                <a:cubicBezTo>
                  <a:pt x="136720" y="751904"/>
                  <a:pt x="164589" y="730141"/>
                  <a:pt x="174811" y="699477"/>
                </a:cubicBezTo>
                <a:cubicBezTo>
                  <a:pt x="192268" y="647109"/>
                  <a:pt x="178236" y="669159"/>
                  <a:pt x="215153" y="632241"/>
                </a:cubicBezTo>
                <a:lnTo>
                  <a:pt x="242047" y="551559"/>
                </a:lnTo>
                <a:cubicBezTo>
                  <a:pt x="246529" y="538112"/>
                  <a:pt x="247631" y="523012"/>
                  <a:pt x="255494" y="511218"/>
                </a:cubicBezTo>
                <a:cubicBezTo>
                  <a:pt x="264459" y="497771"/>
                  <a:pt x="275824" y="485645"/>
                  <a:pt x="282388" y="470877"/>
                </a:cubicBezTo>
                <a:cubicBezTo>
                  <a:pt x="335040" y="352408"/>
                  <a:pt x="275991" y="423485"/>
                  <a:pt x="349623" y="349853"/>
                </a:cubicBezTo>
                <a:cubicBezTo>
                  <a:pt x="419004" y="141709"/>
                  <a:pt x="339484" y="356682"/>
                  <a:pt x="403411" y="228830"/>
                </a:cubicBezTo>
                <a:cubicBezTo>
                  <a:pt x="427933" y="179786"/>
                  <a:pt x="407053" y="150202"/>
                  <a:pt x="470647" y="107806"/>
                </a:cubicBezTo>
                <a:cubicBezTo>
                  <a:pt x="484094" y="98841"/>
                  <a:pt x="494842" y="81614"/>
                  <a:pt x="510988" y="80912"/>
                </a:cubicBezTo>
                <a:cubicBezTo>
                  <a:pt x="806578" y="68060"/>
                  <a:pt x="1102659" y="71947"/>
                  <a:pt x="1398494" y="67465"/>
                </a:cubicBezTo>
                <a:cubicBezTo>
                  <a:pt x="1687311" y="73241"/>
                  <a:pt x="2157664" y="-139201"/>
                  <a:pt x="2057400" y="161594"/>
                </a:cubicBezTo>
                <a:cubicBezTo>
                  <a:pt x="2052289" y="176926"/>
                  <a:pt x="2039471" y="188489"/>
                  <a:pt x="2030506" y="201936"/>
                </a:cubicBezTo>
                <a:cubicBezTo>
                  <a:pt x="2026024" y="219865"/>
                  <a:pt x="2024339" y="238737"/>
                  <a:pt x="2017059" y="255724"/>
                </a:cubicBezTo>
                <a:cubicBezTo>
                  <a:pt x="2010693" y="270579"/>
                  <a:pt x="1995839" y="280933"/>
                  <a:pt x="1990164" y="296065"/>
                </a:cubicBezTo>
                <a:cubicBezTo>
                  <a:pt x="1967145" y="357449"/>
                  <a:pt x="1988157" y="353866"/>
                  <a:pt x="1963270" y="403641"/>
                </a:cubicBezTo>
                <a:cubicBezTo>
                  <a:pt x="1933761" y="462659"/>
                  <a:pt x="1933055" y="427051"/>
                  <a:pt x="1909482" y="497771"/>
                </a:cubicBezTo>
                <a:cubicBezTo>
                  <a:pt x="1897794" y="532836"/>
                  <a:pt x="1894276" y="570282"/>
                  <a:pt x="1882588" y="605347"/>
                </a:cubicBezTo>
                <a:cubicBezTo>
                  <a:pt x="1878106" y="618794"/>
                  <a:pt x="1872579" y="631937"/>
                  <a:pt x="1869141" y="645688"/>
                </a:cubicBezTo>
                <a:cubicBezTo>
                  <a:pt x="1867019" y="654176"/>
                  <a:pt x="1849149" y="752907"/>
                  <a:pt x="1842247" y="766712"/>
                </a:cubicBezTo>
                <a:cubicBezTo>
                  <a:pt x="1832224" y="786758"/>
                  <a:pt x="1813784" y="801495"/>
                  <a:pt x="1801906" y="820500"/>
                </a:cubicBezTo>
                <a:cubicBezTo>
                  <a:pt x="1791282" y="837499"/>
                  <a:pt x="1783976" y="856359"/>
                  <a:pt x="1775011" y="874288"/>
                </a:cubicBezTo>
                <a:cubicBezTo>
                  <a:pt x="1770529" y="892218"/>
                  <a:pt x="1766875" y="910375"/>
                  <a:pt x="1761564" y="928077"/>
                </a:cubicBezTo>
                <a:cubicBezTo>
                  <a:pt x="1749345" y="968807"/>
                  <a:pt x="1734670" y="1008759"/>
                  <a:pt x="1721223" y="1049100"/>
                </a:cubicBezTo>
                <a:cubicBezTo>
                  <a:pt x="1716741" y="1062547"/>
                  <a:pt x="1721223" y="1084959"/>
                  <a:pt x="1707776" y="1089441"/>
                </a:cubicBezTo>
                <a:cubicBezTo>
                  <a:pt x="1622997" y="1117701"/>
                  <a:pt x="1672710" y="1104552"/>
                  <a:pt x="1519517" y="1116336"/>
                </a:cubicBezTo>
                <a:cubicBezTo>
                  <a:pt x="1452331" y="1121504"/>
                  <a:pt x="1384981" y="1124409"/>
                  <a:pt x="1317811" y="1129783"/>
                </a:cubicBezTo>
                <a:cubicBezTo>
                  <a:pt x="1272908" y="1133375"/>
                  <a:pt x="1228273" y="1140021"/>
                  <a:pt x="1183341" y="1143230"/>
                </a:cubicBezTo>
                <a:cubicBezTo>
                  <a:pt x="701801" y="1177626"/>
                  <a:pt x="755825" y="1170051"/>
                  <a:pt x="242047" y="1183571"/>
                </a:cubicBezTo>
                <a:cubicBezTo>
                  <a:pt x="14241" y="1169333"/>
                  <a:pt x="77705" y="1220935"/>
                  <a:pt x="0" y="1143230"/>
                </a:cubicBezTo>
                <a:lnTo>
                  <a:pt x="1021976" y="1183571"/>
                </a:lnTo>
              </a:path>
            </a:pathLst>
          </a:custGeom>
          <a:gradFill flip="none" rotWithShape="1">
            <a:gsLst>
              <a:gs pos="0">
                <a:srgbClr val="521B93"/>
              </a:gs>
              <a:gs pos="43000">
                <a:schemeClr val="accent4">
                  <a:lumMod val="60000"/>
                  <a:lumOff val="40000"/>
                </a:schemeClr>
              </a:gs>
              <a:gs pos="65000">
                <a:schemeClr val="accent3">
                  <a:lumMod val="75000"/>
                </a:schemeClr>
              </a:gs>
              <a:gs pos="100000">
                <a:schemeClr val="accent3">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5258823" y="1941479"/>
            <a:ext cx="525741" cy="1125257"/>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42513"/>
            <a:ext cx="8229600" cy="1143000"/>
          </a:xfrm>
        </p:spPr>
        <p:txBody>
          <a:bodyPr>
            <a:noAutofit/>
          </a:bodyPr>
          <a:lstStyle/>
          <a:p>
            <a:r>
              <a:rPr lang="en-US" sz="4000" dirty="0" err="1"/>
              <a:t>Determinantal</a:t>
            </a:r>
            <a:r>
              <a:rPr lang="en-US" sz="4000" dirty="0"/>
              <a:t> Point Process</a:t>
            </a:r>
            <a:br>
              <a:rPr lang="en-US" sz="4000" dirty="0"/>
            </a:br>
            <a:r>
              <a:rPr lang="en-US" sz="4000" dirty="0"/>
              <a:t> </a:t>
            </a:r>
          </a:p>
        </p:txBody>
      </p:sp>
      <p:pic>
        <p:nvPicPr>
          <p:cNvPr id="24" name="Picture 23"/>
          <p:cNvPicPr>
            <a:picLocks noChangeAspect="1"/>
          </p:cNvPicPr>
          <p:nvPr/>
        </p:nvPicPr>
        <p:blipFill>
          <a:blip r:embed="rId3"/>
          <a:stretch>
            <a:fillRect/>
          </a:stretch>
        </p:blipFill>
        <p:spPr>
          <a:xfrm flipV="1">
            <a:off x="2756088" y="2304396"/>
            <a:ext cx="927100" cy="469900"/>
          </a:xfrm>
          <a:prstGeom prst="rect">
            <a:avLst/>
          </a:prstGeom>
          <a:scene3d>
            <a:camera prst="orthographicFront">
              <a:rot lat="10800000" lon="0" rev="0"/>
            </a:camera>
            <a:lightRig rig="threePt" dir="t"/>
          </a:scene3d>
        </p:spPr>
      </p:pic>
      <p:pic>
        <p:nvPicPr>
          <p:cNvPr id="26" name="Picture 25"/>
          <p:cNvPicPr>
            <a:picLocks noChangeAspect="1"/>
          </p:cNvPicPr>
          <p:nvPr/>
        </p:nvPicPr>
        <p:blipFill>
          <a:blip r:embed="rId4"/>
          <a:stretch>
            <a:fillRect/>
          </a:stretch>
        </p:blipFill>
        <p:spPr>
          <a:xfrm>
            <a:off x="3974448" y="3254855"/>
            <a:ext cx="901700" cy="457200"/>
          </a:xfrm>
          <a:prstGeom prst="rect">
            <a:avLst/>
          </a:prstGeom>
        </p:spPr>
      </p:pic>
      <p:cxnSp>
        <p:nvCxnSpPr>
          <p:cNvPr id="27" name="Straight Arrow Connector 26"/>
          <p:cNvCxnSpPr/>
          <p:nvPr/>
        </p:nvCxnSpPr>
        <p:spPr>
          <a:xfrm flipV="1">
            <a:off x="3630706" y="3019876"/>
            <a:ext cx="1890988" cy="4605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7" idx="34"/>
          </p:cNvCxnSpPr>
          <p:nvPr/>
        </p:nvCxnSpPr>
        <p:spPr>
          <a:xfrm flipV="1">
            <a:off x="3630706" y="2006829"/>
            <a:ext cx="490444" cy="1059101"/>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121150" y="1941479"/>
            <a:ext cx="1663414" cy="65349"/>
          </a:xfrm>
          <a:prstGeom prst="straightConnector1">
            <a:avLst/>
          </a:prstGeom>
          <a:ln w="762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5"/>
          <a:stretch>
            <a:fillRect/>
          </a:stretch>
        </p:blipFill>
        <p:spPr>
          <a:xfrm>
            <a:off x="1381359" y="4009988"/>
            <a:ext cx="6314660" cy="835764"/>
          </a:xfrm>
          <a:prstGeom prst="rect">
            <a:avLst/>
          </a:prstGeom>
        </p:spPr>
      </p:pic>
      <p:sp>
        <p:nvSpPr>
          <p:cNvPr id="42" name="Content Placeholder 41"/>
          <p:cNvSpPr>
            <a:spLocks noGrp="1"/>
          </p:cNvSpPr>
          <p:nvPr>
            <p:ph idx="1"/>
          </p:nvPr>
        </p:nvSpPr>
        <p:spPr/>
        <p:txBody>
          <a:bodyPr/>
          <a:lstStyle/>
          <a:p>
            <a:endParaRPr lang="en-US" dirty="0"/>
          </a:p>
        </p:txBody>
      </p:sp>
    </p:spTree>
    <p:extLst>
      <p:ext uri="{BB962C8B-B14F-4D97-AF65-F5344CB8AC3E}">
        <p14:creationId xmlns:p14="http://schemas.microsoft.com/office/powerpoint/2010/main" val="69970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They </a:t>
            </a:r>
            <a:r>
              <a:rPr lang="en-US" dirty="0"/>
              <a:t>U</a:t>
            </a:r>
            <a:r>
              <a:rPr lang="en-US" dirty="0" smtClean="0"/>
              <a:t>se Different Word Orders</a:t>
            </a:r>
            <a:r>
              <a:rPr lang="is-IS" dirty="0" smtClean="0"/>
              <a:t>…</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a:t>
            </a:fld>
            <a:endParaRPr lang="en-US"/>
          </a:p>
        </p:txBody>
      </p:sp>
      <p:sp>
        <p:nvSpPr>
          <p:cNvPr id="6" name="Content Placeholder 5"/>
          <p:cNvSpPr>
            <a:spLocks noGrp="1"/>
          </p:cNvSpPr>
          <p:nvPr>
            <p:ph idx="1"/>
          </p:nvPr>
        </p:nvSpPr>
        <p:spPr/>
        <p:txBody>
          <a:bodyPr>
            <a:normAutofit fontScale="92500" lnSpcReduction="10000"/>
          </a:bodyPr>
          <a:lstStyle/>
          <a:p>
            <a:r>
              <a:rPr lang="en-US" b="1" dirty="0" smtClean="0"/>
              <a:t>English </a:t>
            </a:r>
            <a:r>
              <a:rPr lang="en-US" b="1" dirty="0" smtClean="0">
                <a:solidFill>
                  <a:schemeClr val="accent4">
                    <a:lumMod val="75000"/>
                  </a:schemeClr>
                </a:solidFill>
              </a:rPr>
              <a:t>(SVO)</a:t>
            </a:r>
          </a:p>
          <a:p>
            <a:pPr marL="457200" lvl="1" indent="0">
              <a:buNone/>
            </a:pPr>
            <a:r>
              <a:rPr lang="en-US" dirty="0"/>
              <a:t>I </a:t>
            </a:r>
            <a:r>
              <a:rPr lang="en-US" b="1" i="1" dirty="0">
                <a:solidFill>
                  <a:schemeClr val="tx2">
                    <a:lumMod val="60000"/>
                    <a:lumOff val="40000"/>
                  </a:schemeClr>
                </a:solidFill>
              </a:rPr>
              <a:t>wish</a:t>
            </a:r>
            <a:r>
              <a:rPr lang="en-US" dirty="0">
                <a:solidFill>
                  <a:schemeClr val="tx2">
                    <a:lumMod val="60000"/>
                    <a:lumOff val="40000"/>
                  </a:schemeClr>
                </a:solidFill>
              </a:rPr>
              <a:t> </a:t>
            </a:r>
            <a:r>
              <a:rPr lang="en-US" dirty="0"/>
              <a:t>you a happy birthday</a:t>
            </a:r>
            <a:r>
              <a:rPr lang="en-US" dirty="0" smtClean="0"/>
              <a:t>.</a:t>
            </a:r>
            <a:endParaRPr lang="en-US" dirty="0"/>
          </a:p>
          <a:p>
            <a:endParaRPr lang="en-US" dirty="0" smtClean="0"/>
          </a:p>
          <a:p>
            <a:r>
              <a:rPr lang="en-US" b="1" dirty="0" smtClean="0"/>
              <a:t>Malagasy</a:t>
            </a:r>
            <a:r>
              <a:rPr lang="en-US" b="1" dirty="0"/>
              <a:t> </a:t>
            </a:r>
            <a:r>
              <a:rPr lang="en-US" b="1" dirty="0" smtClean="0">
                <a:solidFill>
                  <a:schemeClr val="accent4">
                    <a:lumMod val="75000"/>
                  </a:schemeClr>
                </a:solidFill>
              </a:rPr>
              <a:t>(VSO)</a:t>
            </a:r>
          </a:p>
          <a:p>
            <a:pPr marL="0" indent="0">
              <a:buNone/>
            </a:pPr>
            <a:r>
              <a:rPr lang="en-US" sz="2800" dirty="0" smtClean="0"/>
              <a:t>      </a:t>
            </a:r>
            <a:r>
              <a:rPr lang="en-US" sz="2800" b="1" i="1" dirty="0" err="1" smtClean="0">
                <a:solidFill>
                  <a:schemeClr val="tx2">
                    <a:lumMod val="60000"/>
                    <a:lumOff val="40000"/>
                  </a:schemeClr>
                </a:solidFill>
              </a:rPr>
              <a:t>Tratry</a:t>
            </a:r>
            <a:r>
              <a:rPr lang="en-US" sz="2800" dirty="0" smtClean="0">
                <a:solidFill>
                  <a:schemeClr val="tx2">
                    <a:lumMod val="60000"/>
                    <a:lumOff val="40000"/>
                  </a:schemeClr>
                </a:solidFill>
              </a:rPr>
              <a:t> </a:t>
            </a:r>
            <a:r>
              <a:rPr lang="en-US" sz="2800" dirty="0" err="1" smtClean="0"/>
              <a:t>ny</a:t>
            </a:r>
            <a:r>
              <a:rPr lang="en-US" sz="2800" dirty="0" smtClean="0"/>
              <a:t> </a:t>
            </a:r>
            <a:r>
              <a:rPr lang="en-US" sz="2800" dirty="0" err="1" smtClean="0"/>
              <a:t>tsingerin-taona</a:t>
            </a:r>
            <a:r>
              <a:rPr lang="en-US" sz="2800" dirty="0" smtClean="0"/>
              <a:t> </a:t>
            </a:r>
            <a:r>
              <a:rPr lang="en-US" sz="2800" dirty="0" err="1" smtClean="0"/>
              <a:t>nahaterahanao</a:t>
            </a:r>
            <a:r>
              <a:rPr lang="en-US" sz="2800" dirty="0"/>
              <a:t>.</a:t>
            </a:r>
            <a:endParaRPr lang="en-US" sz="2800" dirty="0" smtClean="0"/>
          </a:p>
          <a:p>
            <a:endParaRPr lang="en-US" dirty="0"/>
          </a:p>
          <a:p>
            <a:r>
              <a:rPr lang="en-US" b="1" dirty="0" err="1" smtClean="0"/>
              <a:t>Dothraki</a:t>
            </a:r>
            <a:r>
              <a:rPr lang="en-US" b="1" dirty="0" smtClean="0"/>
              <a:t> </a:t>
            </a:r>
            <a:r>
              <a:rPr lang="en-US" b="1" dirty="0" smtClean="0">
                <a:solidFill>
                  <a:schemeClr val="accent4">
                    <a:lumMod val="75000"/>
                  </a:schemeClr>
                </a:solidFill>
              </a:rPr>
              <a:t>(SVO)</a:t>
            </a:r>
          </a:p>
          <a:p>
            <a:pPr marL="457200" lvl="1" indent="0" fontAlgn="t">
              <a:buNone/>
            </a:pPr>
            <a:r>
              <a:rPr lang="en-US" dirty="0" err="1"/>
              <a:t>Anha</a:t>
            </a:r>
            <a:r>
              <a:rPr lang="en-US" dirty="0"/>
              <a:t> </a:t>
            </a:r>
            <a:r>
              <a:rPr lang="en-US" b="1" i="1" dirty="0" err="1">
                <a:solidFill>
                  <a:schemeClr val="tx2">
                    <a:lumMod val="60000"/>
                    <a:lumOff val="40000"/>
                  </a:schemeClr>
                </a:solidFill>
              </a:rPr>
              <a:t>zalak</a:t>
            </a:r>
            <a:r>
              <a:rPr lang="en-US" dirty="0">
                <a:solidFill>
                  <a:schemeClr val="tx2">
                    <a:lumMod val="60000"/>
                    <a:lumOff val="40000"/>
                  </a:schemeClr>
                </a:solidFill>
              </a:rPr>
              <a:t> </a:t>
            </a:r>
            <a:r>
              <a:rPr lang="en-US" dirty="0" err="1"/>
              <a:t>asshekhqoyi</a:t>
            </a:r>
            <a:r>
              <a:rPr lang="en-US" dirty="0"/>
              <a:t> </a:t>
            </a:r>
            <a:r>
              <a:rPr lang="en-US" dirty="0" err="1"/>
              <a:t>vezhvena</a:t>
            </a:r>
            <a:r>
              <a:rPr lang="en-US" dirty="0"/>
              <a:t> </a:t>
            </a:r>
            <a:r>
              <a:rPr lang="en-US" dirty="0" err="1"/>
              <a:t>yeraan</a:t>
            </a:r>
            <a:r>
              <a:rPr lang="en-US" dirty="0" smtClean="0"/>
              <a:t>!</a:t>
            </a:r>
            <a:r>
              <a:rPr lang="en-US" dirty="0"/>
              <a:t/>
            </a:r>
            <a:br>
              <a:rPr lang="en-US" dirty="0"/>
            </a:br>
            <a:endParaRPr lang="en-US" dirty="0"/>
          </a:p>
          <a:p>
            <a:pPr lvl="1"/>
            <a:endParaRPr lang="en-US" dirty="0"/>
          </a:p>
        </p:txBody>
      </p:sp>
      <p:pic>
        <p:nvPicPr>
          <p:cNvPr id="2058" name="Picture 10" descr="mage result for queen of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990" y="1283631"/>
            <a:ext cx="1538440" cy="180964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mage result for khal drog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mage result for khal drogo"/>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descr="mage result for khal dr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990" y="4919797"/>
            <a:ext cx="1619115" cy="1619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990" y="3194872"/>
            <a:ext cx="1538440" cy="152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34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2614186" y="1710397"/>
            <a:ext cx="3760993" cy="1523275"/>
          </a:xfrm>
          <a:custGeom>
            <a:avLst/>
            <a:gdLst>
              <a:gd name="connsiteX0" fmla="*/ 0 w 3805057"/>
              <a:gd name="connsiteY0" fmla="*/ 1431235 h 1524000"/>
              <a:gd name="connsiteX1" fmla="*/ 0 w 3805057"/>
              <a:gd name="connsiteY1" fmla="*/ 1431235 h 1524000"/>
              <a:gd name="connsiteX2" fmla="*/ 159026 w 3805057"/>
              <a:gd name="connsiteY2" fmla="*/ 1364974 h 1524000"/>
              <a:gd name="connsiteX3" fmla="*/ 238539 w 3805057"/>
              <a:gd name="connsiteY3" fmla="*/ 1298713 h 1524000"/>
              <a:gd name="connsiteX4" fmla="*/ 278296 w 3805057"/>
              <a:gd name="connsiteY4" fmla="*/ 1285461 h 1524000"/>
              <a:gd name="connsiteX5" fmla="*/ 344557 w 3805057"/>
              <a:gd name="connsiteY5" fmla="*/ 1245704 h 1524000"/>
              <a:gd name="connsiteX6" fmla="*/ 397565 w 3805057"/>
              <a:gd name="connsiteY6" fmla="*/ 1205948 h 1524000"/>
              <a:gd name="connsiteX7" fmla="*/ 450574 w 3805057"/>
              <a:gd name="connsiteY7" fmla="*/ 1179443 h 1524000"/>
              <a:gd name="connsiteX8" fmla="*/ 490331 w 3805057"/>
              <a:gd name="connsiteY8" fmla="*/ 1152939 h 1524000"/>
              <a:gd name="connsiteX9" fmla="*/ 556591 w 3805057"/>
              <a:gd name="connsiteY9" fmla="*/ 1126435 h 1524000"/>
              <a:gd name="connsiteX10" fmla="*/ 636104 w 3805057"/>
              <a:gd name="connsiteY10" fmla="*/ 1073426 h 1524000"/>
              <a:gd name="connsiteX11" fmla="*/ 675861 w 3805057"/>
              <a:gd name="connsiteY11" fmla="*/ 1033669 h 1524000"/>
              <a:gd name="connsiteX12" fmla="*/ 715618 w 3805057"/>
              <a:gd name="connsiteY12" fmla="*/ 1020417 h 1524000"/>
              <a:gd name="connsiteX13" fmla="*/ 755374 w 3805057"/>
              <a:gd name="connsiteY13" fmla="*/ 980661 h 1524000"/>
              <a:gd name="connsiteX14" fmla="*/ 834887 w 3805057"/>
              <a:gd name="connsiteY14" fmla="*/ 940904 h 1524000"/>
              <a:gd name="connsiteX15" fmla="*/ 874644 w 3805057"/>
              <a:gd name="connsiteY15" fmla="*/ 901148 h 1524000"/>
              <a:gd name="connsiteX16" fmla="*/ 1007165 w 3805057"/>
              <a:gd name="connsiteY16" fmla="*/ 808382 h 1524000"/>
              <a:gd name="connsiteX17" fmla="*/ 1060174 w 3805057"/>
              <a:gd name="connsiteY17" fmla="*/ 768626 h 1524000"/>
              <a:gd name="connsiteX18" fmla="*/ 1086678 w 3805057"/>
              <a:gd name="connsiteY18" fmla="*/ 742121 h 1524000"/>
              <a:gd name="connsiteX19" fmla="*/ 1179444 w 3805057"/>
              <a:gd name="connsiteY19" fmla="*/ 689113 h 1524000"/>
              <a:gd name="connsiteX20" fmla="*/ 1205948 w 3805057"/>
              <a:gd name="connsiteY20" fmla="*/ 662608 h 1524000"/>
              <a:gd name="connsiteX21" fmla="*/ 1258957 w 3805057"/>
              <a:gd name="connsiteY21" fmla="*/ 622852 h 1524000"/>
              <a:gd name="connsiteX22" fmla="*/ 1298713 w 3805057"/>
              <a:gd name="connsiteY22" fmla="*/ 583095 h 1524000"/>
              <a:gd name="connsiteX23" fmla="*/ 1378226 w 3805057"/>
              <a:gd name="connsiteY23" fmla="*/ 530087 h 1524000"/>
              <a:gd name="connsiteX24" fmla="*/ 1404731 w 3805057"/>
              <a:gd name="connsiteY24" fmla="*/ 503582 h 1524000"/>
              <a:gd name="connsiteX25" fmla="*/ 1457739 w 3805057"/>
              <a:gd name="connsiteY25" fmla="*/ 477078 h 1524000"/>
              <a:gd name="connsiteX26" fmla="*/ 1484244 w 3805057"/>
              <a:gd name="connsiteY26" fmla="*/ 450574 h 1524000"/>
              <a:gd name="connsiteX27" fmla="*/ 1537252 w 3805057"/>
              <a:gd name="connsiteY27" fmla="*/ 410817 h 1524000"/>
              <a:gd name="connsiteX28" fmla="*/ 1563757 w 3805057"/>
              <a:gd name="connsiteY28" fmla="*/ 384313 h 1524000"/>
              <a:gd name="connsiteX29" fmla="*/ 1643270 w 3805057"/>
              <a:gd name="connsiteY29" fmla="*/ 331304 h 1524000"/>
              <a:gd name="connsiteX30" fmla="*/ 1709531 w 3805057"/>
              <a:gd name="connsiteY30" fmla="*/ 278295 h 1524000"/>
              <a:gd name="connsiteX31" fmla="*/ 1775791 w 3805057"/>
              <a:gd name="connsiteY31" fmla="*/ 238539 h 1524000"/>
              <a:gd name="connsiteX32" fmla="*/ 1842052 w 3805057"/>
              <a:gd name="connsiteY32" fmla="*/ 198782 h 1524000"/>
              <a:gd name="connsiteX33" fmla="*/ 1868557 w 3805057"/>
              <a:gd name="connsiteY33" fmla="*/ 172278 h 1524000"/>
              <a:gd name="connsiteX34" fmla="*/ 1948070 w 3805057"/>
              <a:gd name="connsiteY34" fmla="*/ 145774 h 1524000"/>
              <a:gd name="connsiteX35" fmla="*/ 1987826 w 3805057"/>
              <a:gd name="connsiteY35" fmla="*/ 119269 h 1524000"/>
              <a:gd name="connsiteX36" fmla="*/ 2014331 w 3805057"/>
              <a:gd name="connsiteY36" fmla="*/ 92765 h 1524000"/>
              <a:gd name="connsiteX37" fmla="*/ 2054087 w 3805057"/>
              <a:gd name="connsiteY37" fmla="*/ 79513 h 1524000"/>
              <a:gd name="connsiteX38" fmla="*/ 2146852 w 3805057"/>
              <a:gd name="connsiteY38" fmla="*/ 0 h 1524000"/>
              <a:gd name="connsiteX39" fmla="*/ 2955235 w 3805057"/>
              <a:gd name="connsiteY39" fmla="*/ 39756 h 1524000"/>
              <a:gd name="connsiteX40" fmla="*/ 3392557 w 3805057"/>
              <a:gd name="connsiteY40" fmla="*/ 26504 h 1524000"/>
              <a:gd name="connsiteX41" fmla="*/ 3445565 w 3805057"/>
              <a:gd name="connsiteY41" fmla="*/ 13252 h 1524000"/>
              <a:gd name="connsiteX42" fmla="*/ 3670852 w 3805057"/>
              <a:gd name="connsiteY42" fmla="*/ 26504 h 1524000"/>
              <a:gd name="connsiteX43" fmla="*/ 3750365 w 3805057"/>
              <a:gd name="connsiteY43" fmla="*/ 53008 h 1524000"/>
              <a:gd name="connsiteX44" fmla="*/ 3790122 w 3805057"/>
              <a:gd name="connsiteY44" fmla="*/ 66261 h 1524000"/>
              <a:gd name="connsiteX45" fmla="*/ 3803374 w 3805057"/>
              <a:gd name="connsiteY45" fmla="*/ 106017 h 1524000"/>
              <a:gd name="connsiteX46" fmla="*/ 3684104 w 3805057"/>
              <a:gd name="connsiteY46" fmla="*/ 198782 h 1524000"/>
              <a:gd name="connsiteX47" fmla="*/ 3657600 w 3805057"/>
              <a:gd name="connsiteY47" fmla="*/ 225287 h 1524000"/>
              <a:gd name="connsiteX48" fmla="*/ 3578087 w 3805057"/>
              <a:gd name="connsiteY48" fmla="*/ 265043 h 1524000"/>
              <a:gd name="connsiteX49" fmla="*/ 3485322 w 3805057"/>
              <a:gd name="connsiteY49" fmla="*/ 331304 h 1524000"/>
              <a:gd name="connsiteX50" fmla="*/ 3379304 w 3805057"/>
              <a:gd name="connsiteY50" fmla="*/ 424069 h 1524000"/>
              <a:gd name="connsiteX51" fmla="*/ 3299791 w 3805057"/>
              <a:gd name="connsiteY51" fmla="*/ 450574 h 1524000"/>
              <a:gd name="connsiteX52" fmla="*/ 3220278 w 3805057"/>
              <a:gd name="connsiteY52" fmla="*/ 490330 h 1524000"/>
              <a:gd name="connsiteX53" fmla="*/ 3154018 w 3805057"/>
              <a:gd name="connsiteY53" fmla="*/ 556591 h 1524000"/>
              <a:gd name="connsiteX54" fmla="*/ 3061252 w 3805057"/>
              <a:gd name="connsiteY54" fmla="*/ 622852 h 1524000"/>
              <a:gd name="connsiteX55" fmla="*/ 3021496 w 3805057"/>
              <a:gd name="connsiteY55" fmla="*/ 649356 h 1524000"/>
              <a:gd name="connsiteX56" fmla="*/ 2981739 w 3805057"/>
              <a:gd name="connsiteY56" fmla="*/ 662608 h 1524000"/>
              <a:gd name="connsiteX57" fmla="*/ 2915478 w 3805057"/>
              <a:gd name="connsiteY57" fmla="*/ 702365 h 1524000"/>
              <a:gd name="connsiteX58" fmla="*/ 2875722 w 3805057"/>
              <a:gd name="connsiteY58" fmla="*/ 742121 h 1524000"/>
              <a:gd name="connsiteX59" fmla="*/ 2835965 w 3805057"/>
              <a:gd name="connsiteY59" fmla="*/ 755374 h 1524000"/>
              <a:gd name="connsiteX60" fmla="*/ 2782957 w 3805057"/>
              <a:gd name="connsiteY60" fmla="*/ 781878 h 1524000"/>
              <a:gd name="connsiteX61" fmla="*/ 2716696 w 3805057"/>
              <a:gd name="connsiteY61" fmla="*/ 821635 h 1524000"/>
              <a:gd name="connsiteX62" fmla="*/ 2690191 w 3805057"/>
              <a:gd name="connsiteY62" fmla="*/ 848139 h 1524000"/>
              <a:gd name="connsiteX63" fmla="*/ 2610678 w 3805057"/>
              <a:gd name="connsiteY63" fmla="*/ 887895 h 1524000"/>
              <a:gd name="connsiteX64" fmla="*/ 2570922 w 3805057"/>
              <a:gd name="connsiteY64" fmla="*/ 927652 h 1524000"/>
              <a:gd name="connsiteX65" fmla="*/ 2517913 w 3805057"/>
              <a:gd name="connsiteY65" fmla="*/ 967408 h 1524000"/>
              <a:gd name="connsiteX66" fmla="*/ 2478157 w 3805057"/>
              <a:gd name="connsiteY66" fmla="*/ 993913 h 1524000"/>
              <a:gd name="connsiteX67" fmla="*/ 2411896 w 3805057"/>
              <a:gd name="connsiteY67" fmla="*/ 1060174 h 1524000"/>
              <a:gd name="connsiteX68" fmla="*/ 2345635 w 3805057"/>
              <a:gd name="connsiteY68" fmla="*/ 1126435 h 1524000"/>
              <a:gd name="connsiteX69" fmla="*/ 2305878 w 3805057"/>
              <a:gd name="connsiteY69" fmla="*/ 1166191 h 1524000"/>
              <a:gd name="connsiteX70" fmla="*/ 2266122 w 3805057"/>
              <a:gd name="connsiteY70" fmla="*/ 1179443 h 1524000"/>
              <a:gd name="connsiteX71" fmla="*/ 2226365 w 3805057"/>
              <a:gd name="connsiteY71" fmla="*/ 1205948 h 1524000"/>
              <a:gd name="connsiteX72" fmla="*/ 2199861 w 3805057"/>
              <a:gd name="connsiteY72" fmla="*/ 1245704 h 1524000"/>
              <a:gd name="connsiteX73" fmla="*/ 2160104 w 3805057"/>
              <a:gd name="connsiteY73" fmla="*/ 1258956 h 1524000"/>
              <a:gd name="connsiteX74" fmla="*/ 2133600 w 3805057"/>
              <a:gd name="connsiteY74" fmla="*/ 1298713 h 1524000"/>
              <a:gd name="connsiteX75" fmla="*/ 2014331 w 3805057"/>
              <a:gd name="connsiteY75" fmla="*/ 1351721 h 1524000"/>
              <a:gd name="connsiteX76" fmla="*/ 1974574 w 3805057"/>
              <a:gd name="connsiteY76" fmla="*/ 1364974 h 1524000"/>
              <a:gd name="connsiteX77" fmla="*/ 1934818 w 3805057"/>
              <a:gd name="connsiteY77" fmla="*/ 1378226 h 1524000"/>
              <a:gd name="connsiteX78" fmla="*/ 1842052 w 3805057"/>
              <a:gd name="connsiteY78" fmla="*/ 1431235 h 1524000"/>
              <a:gd name="connsiteX79" fmla="*/ 1762539 w 3805057"/>
              <a:gd name="connsiteY79" fmla="*/ 1457739 h 1524000"/>
              <a:gd name="connsiteX80" fmla="*/ 1722783 w 3805057"/>
              <a:gd name="connsiteY80" fmla="*/ 1470991 h 1524000"/>
              <a:gd name="connsiteX81" fmla="*/ 1550504 w 3805057"/>
              <a:gd name="connsiteY81" fmla="*/ 1497495 h 1524000"/>
              <a:gd name="connsiteX82" fmla="*/ 1484244 w 3805057"/>
              <a:gd name="connsiteY82" fmla="*/ 1510748 h 1524000"/>
              <a:gd name="connsiteX83" fmla="*/ 649357 w 3805057"/>
              <a:gd name="connsiteY83" fmla="*/ 1510748 h 1524000"/>
              <a:gd name="connsiteX84" fmla="*/ 569844 w 3805057"/>
              <a:gd name="connsiteY84" fmla="*/ 1524000 h 1524000"/>
              <a:gd name="connsiteX85" fmla="*/ 198783 w 3805057"/>
              <a:gd name="connsiteY85" fmla="*/ 1510748 h 1524000"/>
              <a:gd name="connsiteX86" fmla="*/ 66261 w 3805057"/>
              <a:gd name="connsiteY86" fmla="*/ 1470991 h 1524000"/>
              <a:gd name="connsiteX87" fmla="*/ 0 w 3805057"/>
              <a:gd name="connsiteY87" fmla="*/ 143123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5057" h="1524000">
                <a:moveTo>
                  <a:pt x="0" y="1431235"/>
                </a:moveTo>
                <a:lnTo>
                  <a:pt x="0" y="1431235"/>
                </a:lnTo>
                <a:cubicBezTo>
                  <a:pt x="64232" y="1407148"/>
                  <a:pt x="103813" y="1396525"/>
                  <a:pt x="159026" y="1364974"/>
                </a:cubicBezTo>
                <a:cubicBezTo>
                  <a:pt x="310796" y="1278248"/>
                  <a:pt x="74068" y="1408359"/>
                  <a:pt x="238539" y="1298713"/>
                </a:cubicBezTo>
                <a:cubicBezTo>
                  <a:pt x="250162" y="1290964"/>
                  <a:pt x="265044" y="1289878"/>
                  <a:pt x="278296" y="1285461"/>
                </a:cubicBezTo>
                <a:cubicBezTo>
                  <a:pt x="340320" y="1223434"/>
                  <a:pt x="264277" y="1291578"/>
                  <a:pt x="344557" y="1245704"/>
                </a:cubicBezTo>
                <a:cubicBezTo>
                  <a:pt x="363734" y="1234746"/>
                  <a:pt x="378836" y="1217654"/>
                  <a:pt x="397565" y="1205948"/>
                </a:cubicBezTo>
                <a:cubicBezTo>
                  <a:pt x="414317" y="1195478"/>
                  <a:pt x="433422" y="1189244"/>
                  <a:pt x="450574" y="1179443"/>
                </a:cubicBezTo>
                <a:cubicBezTo>
                  <a:pt x="464403" y="1171541"/>
                  <a:pt x="476085" y="1160062"/>
                  <a:pt x="490331" y="1152939"/>
                </a:cubicBezTo>
                <a:cubicBezTo>
                  <a:pt x="511608" y="1142301"/>
                  <a:pt x="535708" y="1137826"/>
                  <a:pt x="556591" y="1126435"/>
                </a:cubicBezTo>
                <a:cubicBezTo>
                  <a:pt x="584556" y="1111181"/>
                  <a:pt x="613580" y="1095950"/>
                  <a:pt x="636104" y="1073426"/>
                </a:cubicBezTo>
                <a:cubicBezTo>
                  <a:pt x="649356" y="1060174"/>
                  <a:pt x="660267" y="1044065"/>
                  <a:pt x="675861" y="1033669"/>
                </a:cubicBezTo>
                <a:cubicBezTo>
                  <a:pt x="687484" y="1025920"/>
                  <a:pt x="702366" y="1024834"/>
                  <a:pt x="715618" y="1020417"/>
                </a:cubicBezTo>
                <a:cubicBezTo>
                  <a:pt x="728870" y="1007165"/>
                  <a:pt x="739780" y="991057"/>
                  <a:pt x="755374" y="980661"/>
                </a:cubicBezTo>
                <a:cubicBezTo>
                  <a:pt x="874914" y="900967"/>
                  <a:pt x="709771" y="1045166"/>
                  <a:pt x="834887" y="940904"/>
                </a:cubicBezTo>
                <a:cubicBezTo>
                  <a:pt x="849285" y="928906"/>
                  <a:pt x="860414" y="913345"/>
                  <a:pt x="874644" y="901148"/>
                </a:cubicBezTo>
                <a:cubicBezTo>
                  <a:pt x="927440" y="855894"/>
                  <a:pt x="946333" y="854005"/>
                  <a:pt x="1007165" y="808382"/>
                </a:cubicBezTo>
                <a:cubicBezTo>
                  <a:pt x="1024835" y="795130"/>
                  <a:pt x="1043206" y="782766"/>
                  <a:pt x="1060174" y="768626"/>
                </a:cubicBezTo>
                <a:cubicBezTo>
                  <a:pt x="1069772" y="760627"/>
                  <a:pt x="1076282" y="749052"/>
                  <a:pt x="1086678" y="742121"/>
                </a:cubicBezTo>
                <a:cubicBezTo>
                  <a:pt x="1168297" y="687708"/>
                  <a:pt x="1111668" y="743334"/>
                  <a:pt x="1179444" y="689113"/>
                </a:cubicBezTo>
                <a:cubicBezTo>
                  <a:pt x="1189200" y="681308"/>
                  <a:pt x="1196350" y="670607"/>
                  <a:pt x="1205948" y="662608"/>
                </a:cubicBezTo>
                <a:cubicBezTo>
                  <a:pt x="1222916" y="648468"/>
                  <a:pt x="1242187" y="637226"/>
                  <a:pt x="1258957" y="622852"/>
                </a:cubicBezTo>
                <a:cubicBezTo>
                  <a:pt x="1273187" y="610655"/>
                  <a:pt x="1283919" y="594601"/>
                  <a:pt x="1298713" y="583095"/>
                </a:cubicBezTo>
                <a:cubicBezTo>
                  <a:pt x="1323857" y="563538"/>
                  <a:pt x="1355702" y="552611"/>
                  <a:pt x="1378226" y="530087"/>
                </a:cubicBezTo>
                <a:cubicBezTo>
                  <a:pt x="1387061" y="521252"/>
                  <a:pt x="1394335" y="510513"/>
                  <a:pt x="1404731" y="503582"/>
                </a:cubicBezTo>
                <a:cubicBezTo>
                  <a:pt x="1421168" y="492624"/>
                  <a:pt x="1441302" y="488036"/>
                  <a:pt x="1457739" y="477078"/>
                </a:cubicBezTo>
                <a:cubicBezTo>
                  <a:pt x="1468135" y="470147"/>
                  <a:pt x="1474646" y="458573"/>
                  <a:pt x="1484244" y="450574"/>
                </a:cubicBezTo>
                <a:cubicBezTo>
                  <a:pt x="1501212" y="436434"/>
                  <a:pt x="1520284" y="424957"/>
                  <a:pt x="1537252" y="410817"/>
                </a:cubicBezTo>
                <a:cubicBezTo>
                  <a:pt x="1546850" y="402818"/>
                  <a:pt x="1553762" y="391810"/>
                  <a:pt x="1563757" y="384313"/>
                </a:cubicBezTo>
                <a:cubicBezTo>
                  <a:pt x="1589241" y="365200"/>
                  <a:pt x="1618396" y="351203"/>
                  <a:pt x="1643270" y="331304"/>
                </a:cubicBezTo>
                <a:cubicBezTo>
                  <a:pt x="1665357" y="313634"/>
                  <a:pt x="1686359" y="294516"/>
                  <a:pt x="1709531" y="278295"/>
                </a:cubicBezTo>
                <a:cubicBezTo>
                  <a:pt x="1730632" y="263524"/>
                  <a:pt x="1754831" y="253510"/>
                  <a:pt x="1775791" y="238539"/>
                </a:cubicBezTo>
                <a:cubicBezTo>
                  <a:pt x="1839460" y="193061"/>
                  <a:pt x="1759936" y="226156"/>
                  <a:pt x="1842052" y="198782"/>
                </a:cubicBezTo>
                <a:cubicBezTo>
                  <a:pt x="1850887" y="189947"/>
                  <a:pt x="1857382" y="177866"/>
                  <a:pt x="1868557" y="172278"/>
                </a:cubicBezTo>
                <a:cubicBezTo>
                  <a:pt x="1893546" y="159784"/>
                  <a:pt x="1948070" y="145774"/>
                  <a:pt x="1948070" y="145774"/>
                </a:cubicBezTo>
                <a:cubicBezTo>
                  <a:pt x="1961322" y="136939"/>
                  <a:pt x="1975389" y="129219"/>
                  <a:pt x="1987826" y="119269"/>
                </a:cubicBezTo>
                <a:cubicBezTo>
                  <a:pt x="1997582" y="111464"/>
                  <a:pt x="2003617" y="99193"/>
                  <a:pt x="2014331" y="92765"/>
                </a:cubicBezTo>
                <a:cubicBezTo>
                  <a:pt x="2026309" y="85578"/>
                  <a:pt x="2040835" y="83930"/>
                  <a:pt x="2054087" y="79513"/>
                </a:cubicBezTo>
                <a:cubicBezTo>
                  <a:pt x="2118358" y="15242"/>
                  <a:pt x="2086304" y="40365"/>
                  <a:pt x="2146852" y="0"/>
                </a:cubicBezTo>
                <a:cubicBezTo>
                  <a:pt x="2698853" y="34500"/>
                  <a:pt x="2429374" y="21623"/>
                  <a:pt x="2955235" y="39756"/>
                </a:cubicBezTo>
                <a:cubicBezTo>
                  <a:pt x="3101009" y="35339"/>
                  <a:pt x="3246929" y="34376"/>
                  <a:pt x="3392557" y="26504"/>
                </a:cubicBezTo>
                <a:cubicBezTo>
                  <a:pt x="3410744" y="25521"/>
                  <a:pt x="3427352" y="13252"/>
                  <a:pt x="3445565" y="13252"/>
                </a:cubicBezTo>
                <a:cubicBezTo>
                  <a:pt x="3520790" y="13252"/>
                  <a:pt x="3595756" y="22087"/>
                  <a:pt x="3670852" y="26504"/>
                </a:cubicBezTo>
                <a:lnTo>
                  <a:pt x="3750365" y="53008"/>
                </a:lnTo>
                <a:lnTo>
                  <a:pt x="3790122" y="66261"/>
                </a:lnTo>
                <a:cubicBezTo>
                  <a:pt x="3794539" y="79513"/>
                  <a:pt x="3810158" y="93806"/>
                  <a:pt x="3803374" y="106017"/>
                </a:cubicBezTo>
                <a:cubicBezTo>
                  <a:pt x="3762741" y="179155"/>
                  <a:pt x="3741249" y="179734"/>
                  <a:pt x="3684104" y="198782"/>
                </a:cubicBezTo>
                <a:cubicBezTo>
                  <a:pt x="3675269" y="207617"/>
                  <a:pt x="3668314" y="218859"/>
                  <a:pt x="3657600" y="225287"/>
                </a:cubicBezTo>
                <a:cubicBezTo>
                  <a:pt x="3579212" y="272321"/>
                  <a:pt x="3656287" y="198015"/>
                  <a:pt x="3578087" y="265043"/>
                </a:cubicBezTo>
                <a:cubicBezTo>
                  <a:pt x="3498049" y="333647"/>
                  <a:pt x="3558372" y="306954"/>
                  <a:pt x="3485322" y="331304"/>
                </a:cubicBezTo>
                <a:cubicBezTo>
                  <a:pt x="3454400" y="377689"/>
                  <a:pt x="3445568" y="401980"/>
                  <a:pt x="3379304" y="424069"/>
                </a:cubicBezTo>
                <a:cubicBezTo>
                  <a:pt x="3352800" y="432904"/>
                  <a:pt x="3323037" y="435077"/>
                  <a:pt x="3299791" y="450574"/>
                </a:cubicBezTo>
                <a:cubicBezTo>
                  <a:pt x="3248412" y="484827"/>
                  <a:pt x="3275145" y="472042"/>
                  <a:pt x="3220278" y="490330"/>
                </a:cubicBezTo>
                <a:cubicBezTo>
                  <a:pt x="3169234" y="566898"/>
                  <a:pt x="3222732" y="497694"/>
                  <a:pt x="3154018" y="556591"/>
                </a:cubicBezTo>
                <a:cubicBezTo>
                  <a:pt x="3073981" y="625194"/>
                  <a:pt x="3134303" y="598502"/>
                  <a:pt x="3061252" y="622852"/>
                </a:cubicBezTo>
                <a:cubicBezTo>
                  <a:pt x="3048000" y="631687"/>
                  <a:pt x="3035742" y="642233"/>
                  <a:pt x="3021496" y="649356"/>
                </a:cubicBezTo>
                <a:cubicBezTo>
                  <a:pt x="3009002" y="655603"/>
                  <a:pt x="2993717" y="655421"/>
                  <a:pt x="2981739" y="662608"/>
                </a:cubicBezTo>
                <a:cubicBezTo>
                  <a:pt x="2890784" y="717182"/>
                  <a:pt x="3028104" y="664824"/>
                  <a:pt x="2915478" y="702365"/>
                </a:cubicBezTo>
                <a:cubicBezTo>
                  <a:pt x="2902226" y="715617"/>
                  <a:pt x="2891316" y="731725"/>
                  <a:pt x="2875722" y="742121"/>
                </a:cubicBezTo>
                <a:cubicBezTo>
                  <a:pt x="2864099" y="749870"/>
                  <a:pt x="2848805" y="749871"/>
                  <a:pt x="2835965" y="755374"/>
                </a:cubicBezTo>
                <a:cubicBezTo>
                  <a:pt x="2817807" y="763156"/>
                  <a:pt x="2799394" y="770920"/>
                  <a:pt x="2782957" y="781878"/>
                </a:cubicBezTo>
                <a:cubicBezTo>
                  <a:pt x="2710191" y="830388"/>
                  <a:pt x="2808982" y="790871"/>
                  <a:pt x="2716696" y="821635"/>
                </a:cubicBezTo>
                <a:cubicBezTo>
                  <a:pt x="2707861" y="830470"/>
                  <a:pt x="2700905" y="841711"/>
                  <a:pt x="2690191" y="848139"/>
                </a:cubicBezTo>
                <a:cubicBezTo>
                  <a:pt x="2604816" y="899363"/>
                  <a:pt x="2696844" y="816090"/>
                  <a:pt x="2610678" y="887895"/>
                </a:cubicBezTo>
                <a:cubicBezTo>
                  <a:pt x="2596280" y="899893"/>
                  <a:pt x="2585152" y="915455"/>
                  <a:pt x="2570922" y="927652"/>
                </a:cubicBezTo>
                <a:cubicBezTo>
                  <a:pt x="2554152" y="942026"/>
                  <a:pt x="2535886" y="954570"/>
                  <a:pt x="2517913" y="967408"/>
                </a:cubicBezTo>
                <a:cubicBezTo>
                  <a:pt x="2504953" y="976665"/>
                  <a:pt x="2490143" y="983425"/>
                  <a:pt x="2478157" y="993913"/>
                </a:cubicBezTo>
                <a:cubicBezTo>
                  <a:pt x="2454650" y="1014482"/>
                  <a:pt x="2433983" y="1038087"/>
                  <a:pt x="2411896" y="1060174"/>
                </a:cubicBezTo>
                <a:lnTo>
                  <a:pt x="2345635" y="1126435"/>
                </a:lnTo>
                <a:cubicBezTo>
                  <a:pt x="2332383" y="1139687"/>
                  <a:pt x="2323658" y="1160264"/>
                  <a:pt x="2305878" y="1166191"/>
                </a:cubicBezTo>
                <a:lnTo>
                  <a:pt x="2266122" y="1179443"/>
                </a:lnTo>
                <a:cubicBezTo>
                  <a:pt x="2252870" y="1188278"/>
                  <a:pt x="2237627" y="1194686"/>
                  <a:pt x="2226365" y="1205948"/>
                </a:cubicBezTo>
                <a:cubicBezTo>
                  <a:pt x="2215103" y="1217210"/>
                  <a:pt x="2212298" y="1235755"/>
                  <a:pt x="2199861" y="1245704"/>
                </a:cubicBezTo>
                <a:cubicBezTo>
                  <a:pt x="2188953" y="1254430"/>
                  <a:pt x="2173356" y="1254539"/>
                  <a:pt x="2160104" y="1258956"/>
                </a:cubicBezTo>
                <a:cubicBezTo>
                  <a:pt x="2151269" y="1272208"/>
                  <a:pt x="2144862" y="1287451"/>
                  <a:pt x="2133600" y="1298713"/>
                </a:cubicBezTo>
                <a:cubicBezTo>
                  <a:pt x="2102099" y="1330214"/>
                  <a:pt x="2053696" y="1338599"/>
                  <a:pt x="2014331" y="1351721"/>
                </a:cubicBezTo>
                <a:lnTo>
                  <a:pt x="1974574" y="1364974"/>
                </a:lnTo>
                <a:lnTo>
                  <a:pt x="1934818" y="1378226"/>
                </a:lnTo>
                <a:cubicBezTo>
                  <a:pt x="1911598" y="1447882"/>
                  <a:pt x="1938171" y="1407205"/>
                  <a:pt x="1842052" y="1431235"/>
                </a:cubicBezTo>
                <a:cubicBezTo>
                  <a:pt x="1814948" y="1438011"/>
                  <a:pt x="1789043" y="1448904"/>
                  <a:pt x="1762539" y="1457739"/>
                </a:cubicBezTo>
                <a:cubicBezTo>
                  <a:pt x="1749287" y="1462156"/>
                  <a:pt x="1736611" y="1469016"/>
                  <a:pt x="1722783" y="1470991"/>
                </a:cubicBezTo>
                <a:cubicBezTo>
                  <a:pt x="1653313" y="1480915"/>
                  <a:pt x="1617907" y="1485240"/>
                  <a:pt x="1550504" y="1497495"/>
                </a:cubicBezTo>
                <a:cubicBezTo>
                  <a:pt x="1528343" y="1501524"/>
                  <a:pt x="1506331" y="1506330"/>
                  <a:pt x="1484244" y="1510748"/>
                </a:cubicBezTo>
                <a:cubicBezTo>
                  <a:pt x="1117896" y="1482566"/>
                  <a:pt x="1269081" y="1488614"/>
                  <a:pt x="649357" y="1510748"/>
                </a:cubicBezTo>
                <a:cubicBezTo>
                  <a:pt x="622504" y="1511707"/>
                  <a:pt x="596348" y="1519583"/>
                  <a:pt x="569844" y="1524000"/>
                </a:cubicBezTo>
                <a:cubicBezTo>
                  <a:pt x="446157" y="1519583"/>
                  <a:pt x="322308" y="1518468"/>
                  <a:pt x="198783" y="1510748"/>
                </a:cubicBezTo>
                <a:cubicBezTo>
                  <a:pt x="174138" y="1509208"/>
                  <a:pt x="77971" y="1474894"/>
                  <a:pt x="66261" y="1470991"/>
                </a:cubicBezTo>
                <a:lnTo>
                  <a:pt x="0" y="1431235"/>
                </a:lnTo>
                <a:close/>
              </a:path>
            </a:pathLst>
          </a:custGeom>
          <a:gradFill flip="none" rotWithShape="1">
            <a:gsLst>
              <a:gs pos="0">
                <a:srgbClr val="A2CB97"/>
              </a:gs>
              <a:gs pos="100000">
                <a:srgbClr val="E16B30"/>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42513"/>
            <a:ext cx="8229600" cy="1143000"/>
          </a:xfrm>
        </p:spPr>
        <p:txBody>
          <a:bodyPr>
            <a:normAutofit fontScale="90000"/>
          </a:bodyPr>
          <a:lstStyle/>
          <a:p>
            <a:r>
              <a:rPr lang="en-US" sz="3600" dirty="0" err="1"/>
              <a:t>Determinantal</a:t>
            </a:r>
            <a:r>
              <a:rPr lang="en-US" sz="3600" dirty="0"/>
              <a:t> Point Process</a:t>
            </a:r>
            <a:br>
              <a:rPr lang="en-US" sz="3600" dirty="0"/>
            </a:br>
            <a:r>
              <a:rPr lang="en-US" sz="3600" dirty="0"/>
              <a:t> </a:t>
            </a:r>
          </a:p>
        </p:txBody>
      </p:sp>
      <p:pic>
        <p:nvPicPr>
          <p:cNvPr id="38" name="Picture 37"/>
          <p:cNvPicPr>
            <a:picLocks noChangeAspect="1"/>
          </p:cNvPicPr>
          <p:nvPr/>
        </p:nvPicPr>
        <p:blipFill>
          <a:blip r:embed="rId3"/>
          <a:stretch>
            <a:fillRect/>
          </a:stretch>
        </p:blipFill>
        <p:spPr>
          <a:xfrm>
            <a:off x="1381359" y="4009988"/>
            <a:ext cx="6314660" cy="835764"/>
          </a:xfrm>
          <a:prstGeom prst="rect">
            <a:avLst/>
          </a:prstGeom>
        </p:spPr>
      </p:pic>
      <p:sp>
        <p:nvSpPr>
          <p:cNvPr id="39" name="Content Placeholder 2"/>
          <p:cNvSpPr>
            <a:spLocks noGrp="1"/>
          </p:cNvSpPr>
          <p:nvPr>
            <p:ph idx="1"/>
          </p:nvPr>
        </p:nvSpPr>
        <p:spPr>
          <a:xfrm>
            <a:off x="353188" y="5069896"/>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p:txBody>
      </p:sp>
      <p:cxnSp>
        <p:nvCxnSpPr>
          <p:cNvPr id="13" name="Straight Arrow Connector 12"/>
          <p:cNvCxnSpPr/>
          <p:nvPr/>
        </p:nvCxnSpPr>
        <p:spPr>
          <a:xfrm flipV="1">
            <a:off x="4435447" y="1705512"/>
            <a:ext cx="2160642" cy="1457774"/>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606545" y="1577155"/>
            <a:ext cx="2323155" cy="1608139"/>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606545" y="3167156"/>
            <a:ext cx="1926285" cy="5264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776552" y="1710398"/>
            <a:ext cx="1724085" cy="0"/>
          </a:xfrm>
          <a:prstGeom prst="straightConnector1">
            <a:avLst/>
          </a:prstGeom>
          <a:ln w="762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3248306" y="3328644"/>
            <a:ext cx="977900" cy="457200"/>
          </a:xfrm>
          <a:prstGeom prst="rect">
            <a:avLst/>
          </a:prstGeom>
        </p:spPr>
      </p:pic>
      <p:pic>
        <p:nvPicPr>
          <p:cNvPr id="18" name="Picture 17"/>
          <p:cNvPicPr>
            <a:picLocks noChangeAspect="1"/>
          </p:cNvPicPr>
          <p:nvPr/>
        </p:nvPicPr>
        <p:blipFill>
          <a:blip r:embed="rId5"/>
          <a:stretch>
            <a:fillRect/>
          </a:stretch>
        </p:blipFill>
        <p:spPr>
          <a:xfrm>
            <a:off x="2442684" y="2044904"/>
            <a:ext cx="901700" cy="457200"/>
          </a:xfrm>
          <a:prstGeom prst="rect">
            <a:avLst/>
          </a:prstGeom>
        </p:spPr>
      </p:pic>
    </p:spTree>
    <p:extLst>
      <p:ext uri="{BB962C8B-B14F-4D97-AF65-F5344CB8AC3E}">
        <p14:creationId xmlns:p14="http://schemas.microsoft.com/office/powerpoint/2010/main" val="1042316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513"/>
            <a:ext cx="8229600" cy="1143000"/>
          </a:xfrm>
        </p:spPr>
        <p:txBody>
          <a:bodyPr>
            <a:normAutofit fontScale="90000"/>
          </a:bodyPr>
          <a:lstStyle/>
          <a:p>
            <a:r>
              <a:rPr lang="en-US" dirty="0" err="1"/>
              <a:t>Determinantal</a:t>
            </a:r>
            <a:r>
              <a:rPr lang="en-US" dirty="0"/>
              <a:t> Point Process</a:t>
            </a:r>
            <a:br>
              <a:rPr lang="en-US" dirty="0"/>
            </a:br>
            <a:r>
              <a:rPr lang="en-US" dirty="0"/>
              <a:t> </a:t>
            </a:r>
            <a:endParaRPr lang="en-US" sz="3600" dirty="0"/>
          </a:p>
        </p:txBody>
      </p:sp>
      <p:pic>
        <p:nvPicPr>
          <p:cNvPr id="38" name="Picture 37"/>
          <p:cNvPicPr>
            <a:picLocks noChangeAspect="1"/>
          </p:cNvPicPr>
          <p:nvPr/>
        </p:nvPicPr>
        <p:blipFill>
          <a:blip r:embed="rId3"/>
          <a:stretch>
            <a:fillRect/>
          </a:stretch>
        </p:blipFill>
        <p:spPr>
          <a:xfrm>
            <a:off x="1381359" y="4009988"/>
            <a:ext cx="6314660" cy="835764"/>
          </a:xfrm>
          <a:prstGeom prst="rect">
            <a:avLst/>
          </a:prstGeom>
        </p:spPr>
      </p:pic>
      <p:sp>
        <p:nvSpPr>
          <p:cNvPr id="39" name="Content Placeholder 2"/>
          <p:cNvSpPr>
            <a:spLocks noGrp="1"/>
          </p:cNvSpPr>
          <p:nvPr>
            <p:ph idx="1"/>
          </p:nvPr>
        </p:nvSpPr>
        <p:spPr>
          <a:xfrm>
            <a:off x="353188" y="5069896"/>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a:p>
            <a:r>
              <a:rPr lang="en-US" sz="2800" dirty="0" smtClean="0"/>
              <a:t>Prefer </a:t>
            </a:r>
            <a:r>
              <a:rPr lang="en-US" sz="2800" i="1" dirty="0" smtClean="0"/>
              <a:t>more orthogonal</a:t>
            </a:r>
            <a:r>
              <a:rPr lang="en-US" sz="2800" dirty="0" smtClean="0"/>
              <a:t> vectors   (“diversity”= dispersion)</a:t>
            </a:r>
          </a:p>
        </p:txBody>
      </p:sp>
      <p:sp>
        <p:nvSpPr>
          <p:cNvPr id="12" name="Freeform 11"/>
          <p:cNvSpPr/>
          <p:nvPr/>
        </p:nvSpPr>
        <p:spPr>
          <a:xfrm>
            <a:off x="3233649" y="1364677"/>
            <a:ext cx="2984740" cy="1903250"/>
          </a:xfrm>
          <a:custGeom>
            <a:avLst/>
            <a:gdLst>
              <a:gd name="connsiteX0" fmla="*/ 69012 w 2984740"/>
              <a:gd name="connsiteY0" fmla="*/ 1765227 h 1903250"/>
              <a:gd name="connsiteX1" fmla="*/ 69012 w 2984740"/>
              <a:gd name="connsiteY1" fmla="*/ 1765227 h 1903250"/>
              <a:gd name="connsiteX2" fmla="*/ 155276 w 2984740"/>
              <a:gd name="connsiteY2" fmla="*/ 1644457 h 1903250"/>
              <a:gd name="connsiteX3" fmla="*/ 189782 w 2984740"/>
              <a:gd name="connsiteY3" fmla="*/ 1540940 h 1903250"/>
              <a:gd name="connsiteX4" fmla="*/ 207034 w 2984740"/>
              <a:gd name="connsiteY4" fmla="*/ 1489182 h 1903250"/>
              <a:gd name="connsiteX5" fmla="*/ 241540 w 2984740"/>
              <a:gd name="connsiteY5" fmla="*/ 1437423 h 1903250"/>
              <a:gd name="connsiteX6" fmla="*/ 276046 w 2984740"/>
              <a:gd name="connsiteY6" fmla="*/ 1333906 h 1903250"/>
              <a:gd name="connsiteX7" fmla="*/ 293299 w 2984740"/>
              <a:gd name="connsiteY7" fmla="*/ 1282148 h 1903250"/>
              <a:gd name="connsiteX8" fmla="*/ 327804 w 2984740"/>
              <a:gd name="connsiteY8" fmla="*/ 1230389 h 1903250"/>
              <a:gd name="connsiteX9" fmla="*/ 379563 w 2984740"/>
              <a:gd name="connsiteY9" fmla="*/ 1057861 h 1903250"/>
              <a:gd name="connsiteX10" fmla="*/ 396816 w 2984740"/>
              <a:gd name="connsiteY10" fmla="*/ 1006103 h 1903250"/>
              <a:gd name="connsiteX11" fmla="*/ 465827 w 2984740"/>
              <a:gd name="connsiteY11" fmla="*/ 902586 h 1903250"/>
              <a:gd name="connsiteX12" fmla="*/ 483080 w 2984740"/>
              <a:gd name="connsiteY12" fmla="*/ 850827 h 1903250"/>
              <a:gd name="connsiteX13" fmla="*/ 603850 w 2984740"/>
              <a:gd name="connsiteY13" fmla="*/ 678299 h 1903250"/>
              <a:gd name="connsiteX14" fmla="*/ 638355 w 2984740"/>
              <a:gd name="connsiteY14" fmla="*/ 626540 h 1903250"/>
              <a:gd name="connsiteX15" fmla="*/ 655608 w 2984740"/>
              <a:gd name="connsiteY15" fmla="*/ 574782 h 1903250"/>
              <a:gd name="connsiteX16" fmla="*/ 724619 w 2984740"/>
              <a:gd name="connsiteY16" fmla="*/ 419506 h 1903250"/>
              <a:gd name="connsiteX17" fmla="*/ 759125 w 2984740"/>
              <a:gd name="connsiteY17" fmla="*/ 298737 h 1903250"/>
              <a:gd name="connsiteX18" fmla="*/ 793631 w 2984740"/>
              <a:gd name="connsiteY18" fmla="*/ 246978 h 1903250"/>
              <a:gd name="connsiteX19" fmla="*/ 810883 w 2984740"/>
              <a:gd name="connsiteY19" fmla="*/ 195220 h 1903250"/>
              <a:gd name="connsiteX20" fmla="*/ 862642 w 2984740"/>
              <a:gd name="connsiteY20" fmla="*/ 177967 h 1903250"/>
              <a:gd name="connsiteX21" fmla="*/ 1052423 w 2984740"/>
              <a:gd name="connsiteY21" fmla="*/ 160714 h 1903250"/>
              <a:gd name="connsiteX22" fmla="*/ 1328468 w 2984740"/>
              <a:gd name="connsiteY22" fmla="*/ 126208 h 1903250"/>
              <a:gd name="connsiteX23" fmla="*/ 2173857 w 2984740"/>
              <a:gd name="connsiteY23" fmla="*/ 91703 h 1903250"/>
              <a:gd name="connsiteX24" fmla="*/ 2725948 w 2984740"/>
              <a:gd name="connsiteY24" fmla="*/ 57197 h 1903250"/>
              <a:gd name="connsiteX25" fmla="*/ 2812212 w 2984740"/>
              <a:gd name="connsiteY25" fmla="*/ 39944 h 1903250"/>
              <a:gd name="connsiteX26" fmla="*/ 2950234 w 2984740"/>
              <a:gd name="connsiteY26" fmla="*/ 22691 h 1903250"/>
              <a:gd name="connsiteX27" fmla="*/ 2984740 w 2984740"/>
              <a:gd name="connsiteY27" fmla="*/ 74450 h 1903250"/>
              <a:gd name="connsiteX28" fmla="*/ 2967487 w 2984740"/>
              <a:gd name="connsiteY28" fmla="*/ 177967 h 1903250"/>
              <a:gd name="connsiteX29" fmla="*/ 2932982 w 2984740"/>
              <a:gd name="connsiteY29" fmla="*/ 229725 h 1903250"/>
              <a:gd name="connsiteX30" fmla="*/ 2898476 w 2984740"/>
              <a:gd name="connsiteY30" fmla="*/ 333242 h 1903250"/>
              <a:gd name="connsiteX31" fmla="*/ 2863970 w 2984740"/>
              <a:gd name="connsiteY31" fmla="*/ 436759 h 1903250"/>
              <a:gd name="connsiteX32" fmla="*/ 2812212 w 2984740"/>
              <a:gd name="connsiteY32" fmla="*/ 540276 h 1903250"/>
              <a:gd name="connsiteX33" fmla="*/ 2794959 w 2984740"/>
              <a:gd name="connsiteY33" fmla="*/ 661046 h 1903250"/>
              <a:gd name="connsiteX34" fmla="*/ 2725948 w 2984740"/>
              <a:gd name="connsiteY34" fmla="*/ 764563 h 1903250"/>
              <a:gd name="connsiteX35" fmla="*/ 2674189 w 2984740"/>
              <a:gd name="connsiteY35" fmla="*/ 919839 h 1903250"/>
              <a:gd name="connsiteX36" fmla="*/ 2656936 w 2984740"/>
              <a:gd name="connsiteY36" fmla="*/ 971597 h 1903250"/>
              <a:gd name="connsiteX37" fmla="*/ 2587925 w 2984740"/>
              <a:gd name="connsiteY37" fmla="*/ 1075114 h 1903250"/>
              <a:gd name="connsiteX38" fmla="*/ 2553419 w 2984740"/>
              <a:gd name="connsiteY38" fmla="*/ 1178631 h 1903250"/>
              <a:gd name="connsiteX39" fmla="*/ 2518914 w 2984740"/>
              <a:gd name="connsiteY39" fmla="*/ 1247642 h 1903250"/>
              <a:gd name="connsiteX40" fmla="*/ 2449902 w 2984740"/>
              <a:gd name="connsiteY40" fmla="*/ 1402918 h 1903250"/>
              <a:gd name="connsiteX41" fmla="*/ 2432650 w 2984740"/>
              <a:gd name="connsiteY41" fmla="*/ 1454676 h 1903250"/>
              <a:gd name="connsiteX42" fmla="*/ 2363638 w 2984740"/>
              <a:gd name="connsiteY42" fmla="*/ 1558193 h 1903250"/>
              <a:gd name="connsiteX43" fmla="*/ 2311880 w 2984740"/>
              <a:gd name="connsiteY43" fmla="*/ 1661710 h 1903250"/>
              <a:gd name="connsiteX44" fmla="*/ 2225616 w 2984740"/>
              <a:gd name="connsiteY44" fmla="*/ 1816986 h 1903250"/>
              <a:gd name="connsiteX45" fmla="*/ 2208363 w 2984740"/>
              <a:gd name="connsiteY45" fmla="*/ 1868744 h 1903250"/>
              <a:gd name="connsiteX46" fmla="*/ 1121434 w 2984740"/>
              <a:gd name="connsiteY46" fmla="*/ 1885997 h 1903250"/>
              <a:gd name="connsiteX47" fmla="*/ 776378 w 2984740"/>
              <a:gd name="connsiteY47" fmla="*/ 1903250 h 1903250"/>
              <a:gd name="connsiteX48" fmla="*/ 69012 w 2984740"/>
              <a:gd name="connsiteY48" fmla="*/ 1885997 h 1903250"/>
              <a:gd name="connsiteX49" fmla="*/ 17253 w 2984740"/>
              <a:gd name="connsiteY49" fmla="*/ 1851491 h 1903250"/>
              <a:gd name="connsiteX50" fmla="*/ 0 w 2984740"/>
              <a:gd name="connsiteY50" fmla="*/ 1851491 h 1903250"/>
              <a:gd name="connsiteX51" fmla="*/ 0 w 2984740"/>
              <a:gd name="connsiteY51" fmla="*/ 1851491 h 19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84740" h="1903250">
                <a:moveTo>
                  <a:pt x="69012" y="1765227"/>
                </a:moveTo>
                <a:lnTo>
                  <a:pt x="69012" y="1765227"/>
                </a:lnTo>
                <a:cubicBezTo>
                  <a:pt x="97767" y="1724970"/>
                  <a:pt x="131822" y="1688015"/>
                  <a:pt x="155276" y="1644457"/>
                </a:cubicBezTo>
                <a:cubicBezTo>
                  <a:pt x="172520" y="1612432"/>
                  <a:pt x="178280" y="1575446"/>
                  <a:pt x="189782" y="1540940"/>
                </a:cubicBezTo>
                <a:cubicBezTo>
                  <a:pt x="195533" y="1523687"/>
                  <a:pt x="196946" y="1504314"/>
                  <a:pt x="207034" y="1489182"/>
                </a:cubicBezTo>
                <a:cubicBezTo>
                  <a:pt x="218536" y="1471929"/>
                  <a:pt x="233118" y="1456371"/>
                  <a:pt x="241540" y="1437423"/>
                </a:cubicBezTo>
                <a:cubicBezTo>
                  <a:pt x="256312" y="1404186"/>
                  <a:pt x="264544" y="1368412"/>
                  <a:pt x="276046" y="1333906"/>
                </a:cubicBezTo>
                <a:cubicBezTo>
                  <a:pt x="281797" y="1316653"/>
                  <a:pt x="283211" y="1297280"/>
                  <a:pt x="293299" y="1282148"/>
                </a:cubicBezTo>
                <a:cubicBezTo>
                  <a:pt x="304801" y="1264895"/>
                  <a:pt x="319383" y="1249337"/>
                  <a:pt x="327804" y="1230389"/>
                </a:cubicBezTo>
                <a:cubicBezTo>
                  <a:pt x="360607" y="1156582"/>
                  <a:pt x="359487" y="1128125"/>
                  <a:pt x="379563" y="1057861"/>
                </a:cubicBezTo>
                <a:cubicBezTo>
                  <a:pt x="384559" y="1040375"/>
                  <a:pt x="387984" y="1022000"/>
                  <a:pt x="396816" y="1006103"/>
                </a:cubicBezTo>
                <a:cubicBezTo>
                  <a:pt x="416956" y="969851"/>
                  <a:pt x="465827" y="902586"/>
                  <a:pt x="465827" y="902586"/>
                </a:cubicBezTo>
                <a:cubicBezTo>
                  <a:pt x="471578" y="885333"/>
                  <a:pt x="474248" y="866725"/>
                  <a:pt x="483080" y="850827"/>
                </a:cubicBezTo>
                <a:cubicBezTo>
                  <a:pt x="522749" y="779422"/>
                  <a:pt x="558613" y="741631"/>
                  <a:pt x="603850" y="678299"/>
                </a:cubicBezTo>
                <a:cubicBezTo>
                  <a:pt x="615902" y="661426"/>
                  <a:pt x="629082" y="645086"/>
                  <a:pt x="638355" y="626540"/>
                </a:cubicBezTo>
                <a:cubicBezTo>
                  <a:pt x="646488" y="610274"/>
                  <a:pt x="647475" y="591048"/>
                  <a:pt x="655608" y="574782"/>
                </a:cubicBezTo>
                <a:cubicBezTo>
                  <a:pt x="712256" y="461487"/>
                  <a:pt x="680107" y="597550"/>
                  <a:pt x="724619" y="419506"/>
                </a:cubicBezTo>
                <a:cubicBezTo>
                  <a:pt x="730147" y="397394"/>
                  <a:pt x="746749" y="323489"/>
                  <a:pt x="759125" y="298737"/>
                </a:cubicBezTo>
                <a:cubicBezTo>
                  <a:pt x="768398" y="280191"/>
                  <a:pt x="782129" y="264231"/>
                  <a:pt x="793631" y="246978"/>
                </a:cubicBezTo>
                <a:cubicBezTo>
                  <a:pt x="799382" y="229725"/>
                  <a:pt x="798024" y="208079"/>
                  <a:pt x="810883" y="195220"/>
                </a:cubicBezTo>
                <a:cubicBezTo>
                  <a:pt x="823743" y="182360"/>
                  <a:pt x="844639" y="180539"/>
                  <a:pt x="862642" y="177967"/>
                </a:cubicBezTo>
                <a:cubicBezTo>
                  <a:pt x="925525" y="168984"/>
                  <a:pt x="989290" y="167729"/>
                  <a:pt x="1052423" y="160714"/>
                </a:cubicBezTo>
                <a:cubicBezTo>
                  <a:pt x="1144587" y="150473"/>
                  <a:pt x="1238505" y="148697"/>
                  <a:pt x="1328468" y="126208"/>
                </a:cubicBezTo>
                <a:cubicBezTo>
                  <a:pt x="1648608" y="46178"/>
                  <a:pt x="1373774" y="109483"/>
                  <a:pt x="2173857" y="91703"/>
                </a:cubicBezTo>
                <a:cubicBezTo>
                  <a:pt x="2292130" y="85478"/>
                  <a:pt x="2587466" y="72584"/>
                  <a:pt x="2725948" y="57197"/>
                </a:cubicBezTo>
                <a:cubicBezTo>
                  <a:pt x="2755093" y="53959"/>
                  <a:pt x="2783457" y="45695"/>
                  <a:pt x="2812212" y="39944"/>
                </a:cubicBezTo>
                <a:cubicBezTo>
                  <a:pt x="2865756" y="4248"/>
                  <a:pt x="2875617" y="-19947"/>
                  <a:pt x="2950234" y="22691"/>
                </a:cubicBezTo>
                <a:cubicBezTo>
                  <a:pt x="2968238" y="32979"/>
                  <a:pt x="2973238" y="57197"/>
                  <a:pt x="2984740" y="74450"/>
                </a:cubicBezTo>
                <a:cubicBezTo>
                  <a:pt x="2978989" y="108956"/>
                  <a:pt x="2978549" y="144780"/>
                  <a:pt x="2967487" y="177967"/>
                </a:cubicBezTo>
                <a:cubicBezTo>
                  <a:pt x="2960930" y="197638"/>
                  <a:pt x="2941403" y="210777"/>
                  <a:pt x="2932982" y="229725"/>
                </a:cubicBezTo>
                <a:cubicBezTo>
                  <a:pt x="2918210" y="262962"/>
                  <a:pt x="2909978" y="298736"/>
                  <a:pt x="2898476" y="333242"/>
                </a:cubicBezTo>
                <a:cubicBezTo>
                  <a:pt x="2898476" y="333243"/>
                  <a:pt x="2863971" y="436758"/>
                  <a:pt x="2863970" y="436759"/>
                </a:cubicBezTo>
                <a:cubicBezTo>
                  <a:pt x="2819377" y="503650"/>
                  <a:pt x="2836022" y="468847"/>
                  <a:pt x="2812212" y="540276"/>
                </a:cubicBezTo>
                <a:cubicBezTo>
                  <a:pt x="2806461" y="580533"/>
                  <a:pt x="2809557" y="623091"/>
                  <a:pt x="2794959" y="661046"/>
                </a:cubicBezTo>
                <a:cubicBezTo>
                  <a:pt x="2780072" y="699752"/>
                  <a:pt x="2739062" y="725221"/>
                  <a:pt x="2725948" y="764563"/>
                </a:cubicBezTo>
                <a:lnTo>
                  <a:pt x="2674189" y="919839"/>
                </a:lnTo>
                <a:cubicBezTo>
                  <a:pt x="2668438" y="937092"/>
                  <a:pt x="2667024" y="956465"/>
                  <a:pt x="2656936" y="971597"/>
                </a:cubicBezTo>
                <a:lnTo>
                  <a:pt x="2587925" y="1075114"/>
                </a:lnTo>
                <a:cubicBezTo>
                  <a:pt x="2576423" y="1109620"/>
                  <a:pt x="2569685" y="1146099"/>
                  <a:pt x="2553419" y="1178631"/>
                </a:cubicBezTo>
                <a:cubicBezTo>
                  <a:pt x="2541917" y="1201635"/>
                  <a:pt x="2528466" y="1223763"/>
                  <a:pt x="2518914" y="1247642"/>
                </a:cubicBezTo>
                <a:cubicBezTo>
                  <a:pt x="2457321" y="1401625"/>
                  <a:pt x="2516288" y="1303340"/>
                  <a:pt x="2449902" y="1402918"/>
                </a:cubicBezTo>
                <a:cubicBezTo>
                  <a:pt x="2444151" y="1420171"/>
                  <a:pt x="2441482" y="1438779"/>
                  <a:pt x="2432650" y="1454676"/>
                </a:cubicBezTo>
                <a:cubicBezTo>
                  <a:pt x="2412510" y="1490928"/>
                  <a:pt x="2363638" y="1558193"/>
                  <a:pt x="2363638" y="1558193"/>
                </a:cubicBezTo>
                <a:cubicBezTo>
                  <a:pt x="2300717" y="1746956"/>
                  <a:pt x="2401065" y="1461043"/>
                  <a:pt x="2311880" y="1661710"/>
                </a:cubicBezTo>
                <a:cubicBezTo>
                  <a:pt x="2244326" y="1813707"/>
                  <a:pt x="2320086" y="1722514"/>
                  <a:pt x="2225616" y="1816986"/>
                </a:cubicBezTo>
                <a:cubicBezTo>
                  <a:pt x="2219865" y="1834239"/>
                  <a:pt x="2226514" y="1867610"/>
                  <a:pt x="2208363" y="1868744"/>
                </a:cubicBezTo>
                <a:cubicBezTo>
                  <a:pt x="1846713" y="1891347"/>
                  <a:pt x="1483684" y="1877268"/>
                  <a:pt x="1121434" y="1885997"/>
                </a:cubicBezTo>
                <a:cubicBezTo>
                  <a:pt x="1006305" y="1888771"/>
                  <a:pt x="891397" y="1897499"/>
                  <a:pt x="776378" y="1903250"/>
                </a:cubicBezTo>
                <a:cubicBezTo>
                  <a:pt x="540589" y="1897499"/>
                  <a:pt x="304324" y="1902041"/>
                  <a:pt x="69012" y="1885997"/>
                </a:cubicBezTo>
                <a:cubicBezTo>
                  <a:pt x="48325" y="1884586"/>
                  <a:pt x="35799" y="1860764"/>
                  <a:pt x="17253" y="1851491"/>
                </a:cubicBezTo>
                <a:cubicBezTo>
                  <a:pt x="12109" y="1848919"/>
                  <a:pt x="5751" y="1851491"/>
                  <a:pt x="0" y="1851491"/>
                </a:cubicBezTo>
                <a:lnTo>
                  <a:pt x="0" y="1851491"/>
                </a:lnTo>
              </a:path>
            </a:pathLst>
          </a:custGeom>
          <a:gradFill flip="none" rotWithShape="1">
            <a:gsLst>
              <a:gs pos="29986">
                <a:srgbClr val="A2CB9B"/>
              </a:gs>
              <a:gs pos="29986">
                <a:srgbClr val="A2CB9B"/>
              </a:gs>
              <a:gs pos="46000">
                <a:srgbClr val="A2CB9B"/>
              </a:gs>
              <a:gs pos="0">
                <a:srgbClr val="92D050"/>
              </a:gs>
              <a:gs pos="72000">
                <a:srgbClr val="C7D7EA"/>
              </a:gs>
              <a:gs pos="58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240268" y="1504840"/>
            <a:ext cx="854582" cy="173629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40268" y="3216168"/>
            <a:ext cx="2236249" cy="24966"/>
          </a:xfrm>
          <a:prstGeom prst="straightConnector1">
            <a:avLst/>
          </a:prstGeom>
          <a:ln w="76200">
            <a:solidFill>
              <a:schemeClr val="accent3">
                <a:lumMod val="75000"/>
              </a:schemeClr>
            </a:solidFill>
            <a:tailEnd type="triangle"/>
          </a:ln>
          <a:effectLst>
            <a:outerShdw blurRad="40000" dist="20000" dir="5400000" rotWithShape="0">
              <a:schemeClr val="accent3">
                <a:lumMod val="75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476518" y="1387368"/>
            <a:ext cx="836762" cy="1846053"/>
          </a:xfrm>
          <a:prstGeom prst="straightConnector1">
            <a:avLst/>
          </a:prstGeom>
          <a:ln w="76200">
            <a:solidFill>
              <a:schemeClr val="accent3">
                <a:lumMod val="75000"/>
              </a:schemeClr>
            </a:solidFill>
            <a:prstDash val="sysDot"/>
            <a:tailEnd type="triangle"/>
          </a:ln>
          <a:effectLst>
            <a:outerShdw blurRad="40000" dist="20000" dir="5400000" rotWithShape="0">
              <a:schemeClr val="accent3">
                <a:lumMod val="50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000833" y="1408347"/>
            <a:ext cx="2224175" cy="123165"/>
          </a:xfrm>
          <a:prstGeom prst="straightConnector1">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3993403" y="3328644"/>
            <a:ext cx="977900" cy="457200"/>
          </a:xfrm>
          <a:prstGeom prst="rect">
            <a:avLst/>
          </a:prstGeom>
        </p:spPr>
      </p:pic>
      <p:pic>
        <p:nvPicPr>
          <p:cNvPr id="18" name="Picture 17"/>
          <p:cNvPicPr>
            <a:picLocks noChangeAspect="1"/>
          </p:cNvPicPr>
          <p:nvPr/>
        </p:nvPicPr>
        <p:blipFill>
          <a:blip r:embed="rId5"/>
          <a:stretch>
            <a:fillRect/>
          </a:stretch>
        </p:blipFill>
        <p:spPr>
          <a:xfrm>
            <a:off x="2537916" y="2186313"/>
            <a:ext cx="901700" cy="457200"/>
          </a:xfrm>
          <a:prstGeom prst="rect">
            <a:avLst/>
          </a:prstGeom>
        </p:spPr>
      </p:pic>
    </p:spTree>
    <p:extLst>
      <p:ext uri="{BB962C8B-B14F-4D97-AF65-F5344CB8AC3E}">
        <p14:creationId xmlns:p14="http://schemas.microsoft.com/office/powerpoint/2010/main" val="1122342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 Pair-wise Similarity Matrix </a:t>
            </a:r>
            <a:r>
              <a:rPr lang="en-US" sz="3300" dirty="0"/>
              <a:t>(Gram Matrix)</a:t>
            </a:r>
          </a:p>
        </p:txBody>
      </p:sp>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32</a:t>
            </a:fld>
            <a:endParaRPr lang="en-US"/>
          </a:p>
        </p:txBody>
      </p:sp>
      <p:pic>
        <p:nvPicPr>
          <p:cNvPr id="9" name="Picture 8"/>
          <p:cNvPicPr>
            <a:picLocks noChangeAspect="1"/>
          </p:cNvPicPr>
          <p:nvPr/>
        </p:nvPicPr>
        <p:blipFill>
          <a:blip r:embed="rId3"/>
          <a:stretch>
            <a:fillRect/>
          </a:stretch>
        </p:blipFill>
        <p:spPr>
          <a:xfrm flipV="1">
            <a:off x="457200" y="4540341"/>
            <a:ext cx="8281358" cy="1049548"/>
          </a:xfrm>
          <a:prstGeom prst="rect">
            <a:avLst/>
          </a:prstGeom>
          <a:scene3d>
            <a:camera prst="orthographicFront">
              <a:rot lat="10800000" lon="0" rev="0"/>
            </a:camera>
            <a:lightRig rig="threePt" dir="t"/>
          </a:scene3d>
        </p:spPr>
      </p:pic>
      <p:grpSp>
        <p:nvGrpSpPr>
          <p:cNvPr id="23" name="Group 22"/>
          <p:cNvGrpSpPr/>
          <p:nvPr/>
        </p:nvGrpSpPr>
        <p:grpSpPr>
          <a:xfrm>
            <a:off x="4342836" y="1912212"/>
            <a:ext cx="2191110" cy="2160109"/>
            <a:chOff x="3968151" y="1911559"/>
            <a:chExt cx="2191110" cy="2160109"/>
          </a:xfrm>
        </p:grpSpPr>
        <p:sp>
          <p:nvSpPr>
            <p:cNvPr id="10" name="Rectangle 9"/>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16200000">
            <a:off x="6750730" y="1920337"/>
            <a:ext cx="2191110" cy="2160109"/>
            <a:chOff x="3968151" y="1911559"/>
            <a:chExt cx="2191110" cy="2160109"/>
          </a:xfrm>
        </p:grpSpPr>
        <p:sp>
          <p:nvSpPr>
            <p:cNvPr id="25" name="Rectangle 24"/>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Rectangle 36"/>
          <p:cNvSpPr/>
          <p:nvPr/>
        </p:nvSpPr>
        <p:spPr>
          <a:xfrm>
            <a:off x="822727" y="1904836"/>
            <a:ext cx="2244360" cy="2218995"/>
          </a:xfrm>
          <a:prstGeom prst="rect">
            <a:avLst/>
          </a:prstGeom>
          <a:solidFill>
            <a:schemeClr val="accent3">
              <a:lumMod val="60000"/>
              <a:lumOff val="40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a:stretch>
            <a:fillRect/>
          </a:stretch>
        </p:blipFill>
        <p:spPr>
          <a:xfrm flipV="1">
            <a:off x="3545298" y="2958731"/>
            <a:ext cx="501633" cy="209014"/>
          </a:xfrm>
          <a:prstGeom prst="rect">
            <a:avLst/>
          </a:prstGeom>
        </p:spPr>
      </p:pic>
    </p:spTree>
    <p:extLst>
      <p:ext uri="{BB962C8B-B14F-4D97-AF65-F5344CB8AC3E}">
        <p14:creationId xmlns:p14="http://schemas.microsoft.com/office/powerpoint/2010/main" val="15799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Determinantal</a:t>
            </a:r>
            <a:r>
              <a:rPr lang="en-US" dirty="0" smtClean="0"/>
              <a:t> Point Process </a:t>
            </a:r>
            <a:br>
              <a:rPr lang="en-US" dirty="0" smtClean="0"/>
            </a:br>
            <a:r>
              <a:rPr lang="en-US" sz="3300" dirty="0" smtClean="0"/>
              <a:t>(L-Ensemble)</a:t>
            </a:r>
            <a:endParaRPr lang="en-US" sz="3300"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33</a:t>
            </a:fld>
            <a:endParaRPr lang="en-US"/>
          </a:p>
        </p:txBody>
      </p:sp>
      <p:pic>
        <p:nvPicPr>
          <p:cNvPr id="10" name="Picture 9"/>
          <p:cNvPicPr>
            <a:picLocks noChangeAspect="1"/>
          </p:cNvPicPr>
          <p:nvPr/>
        </p:nvPicPr>
        <p:blipFill>
          <a:blip r:embed="rId3"/>
          <a:stretch>
            <a:fillRect/>
          </a:stretch>
        </p:blipFill>
        <p:spPr>
          <a:xfrm flipV="1">
            <a:off x="4583792" y="3463490"/>
            <a:ext cx="711200" cy="444500"/>
          </a:xfrm>
          <a:prstGeom prst="rect">
            <a:avLst/>
          </a:prstGeom>
          <a:scene3d>
            <a:camera prst="orthographicFront">
              <a:rot lat="10800000" lon="0" rev="0"/>
            </a:camera>
            <a:lightRig rig="threePt" dir="t"/>
          </a:scene3d>
        </p:spPr>
      </p:pic>
      <p:pic>
        <p:nvPicPr>
          <p:cNvPr id="11" name="Picture 10"/>
          <p:cNvPicPr>
            <a:picLocks noChangeAspect="1"/>
          </p:cNvPicPr>
          <p:nvPr/>
        </p:nvPicPr>
        <p:blipFill>
          <a:blip r:embed="rId4"/>
          <a:stretch>
            <a:fillRect/>
          </a:stretch>
        </p:blipFill>
        <p:spPr>
          <a:xfrm flipV="1">
            <a:off x="5607048" y="3463490"/>
            <a:ext cx="787400" cy="444500"/>
          </a:xfrm>
          <a:prstGeom prst="rect">
            <a:avLst/>
          </a:prstGeom>
          <a:scene3d>
            <a:camera prst="orthographicFront">
              <a:rot lat="10800000" lon="0" rev="0"/>
            </a:camera>
            <a:lightRig rig="threePt" dir="t"/>
          </a:scene3d>
        </p:spPr>
      </p:pic>
      <p:pic>
        <p:nvPicPr>
          <p:cNvPr id="12" name="Picture 11"/>
          <p:cNvPicPr>
            <a:picLocks noChangeAspect="1"/>
          </p:cNvPicPr>
          <p:nvPr/>
        </p:nvPicPr>
        <p:blipFill>
          <a:blip r:embed="rId5"/>
          <a:stretch>
            <a:fillRect/>
          </a:stretch>
        </p:blipFill>
        <p:spPr>
          <a:xfrm>
            <a:off x="6706504" y="3443311"/>
            <a:ext cx="749300" cy="444500"/>
          </a:xfrm>
          <a:prstGeom prst="rect">
            <a:avLst/>
          </a:prstGeom>
        </p:spPr>
      </p:pic>
      <p:pic>
        <p:nvPicPr>
          <p:cNvPr id="13" name="Picture 12"/>
          <p:cNvPicPr>
            <a:picLocks noChangeAspect="1"/>
          </p:cNvPicPr>
          <p:nvPr/>
        </p:nvPicPr>
        <p:blipFill>
          <a:blip r:embed="rId6"/>
          <a:stretch>
            <a:fillRect/>
          </a:stretch>
        </p:blipFill>
        <p:spPr>
          <a:xfrm>
            <a:off x="7764235" y="3443311"/>
            <a:ext cx="647700" cy="444500"/>
          </a:xfrm>
          <a:prstGeom prst="rect">
            <a:avLst/>
          </a:prstGeom>
        </p:spPr>
      </p:pic>
      <p:pic>
        <p:nvPicPr>
          <p:cNvPr id="14" name="Picture 13"/>
          <p:cNvPicPr>
            <a:picLocks noChangeAspect="1"/>
          </p:cNvPicPr>
          <p:nvPr/>
        </p:nvPicPr>
        <p:blipFill>
          <a:blip r:embed="rId7"/>
          <a:stretch>
            <a:fillRect/>
          </a:stretch>
        </p:blipFill>
        <p:spPr>
          <a:xfrm flipV="1">
            <a:off x="4572000" y="4170012"/>
            <a:ext cx="800100" cy="444500"/>
          </a:xfrm>
          <a:prstGeom prst="rect">
            <a:avLst/>
          </a:prstGeom>
          <a:scene3d>
            <a:camera prst="orthographicFront">
              <a:rot lat="10800000" lon="0" rev="0"/>
            </a:camera>
            <a:lightRig rig="threePt" dir="t"/>
          </a:scene3d>
        </p:spPr>
      </p:pic>
      <p:pic>
        <p:nvPicPr>
          <p:cNvPr id="15" name="Picture 14"/>
          <p:cNvPicPr>
            <a:picLocks noChangeAspect="1"/>
          </p:cNvPicPr>
          <p:nvPr/>
        </p:nvPicPr>
        <p:blipFill>
          <a:blip r:embed="rId8"/>
          <a:stretch>
            <a:fillRect/>
          </a:stretch>
        </p:blipFill>
        <p:spPr>
          <a:xfrm>
            <a:off x="5607048" y="4189968"/>
            <a:ext cx="901700" cy="444500"/>
          </a:xfrm>
          <a:prstGeom prst="rect">
            <a:avLst/>
          </a:prstGeom>
        </p:spPr>
      </p:pic>
      <p:pic>
        <p:nvPicPr>
          <p:cNvPr id="16" name="Picture 15"/>
          <p:cNvPicPr>
            <a:picLocks noChangeAspect="1"/>
          </p:cNvPicPr>
          <p:nvPr/>
        </p:nvPicPr>
        <p:blipFill>
          <a:blip r:embed="rId9"/>
          <a:stretch>
            <a:fillRect/>
          </a:stretch>
        </p:blipFill>
        <p:spPr>
          <a:xfrm flipV="1">
            <a:off x="6706504" y="4222848"/>
            <a:ext cx="838200" cy="444500"/>
          </a:xfrm>
          <a:prstGeom prst="rect">
            <a:avLst/>
          </a:prstGeom>
          <a:scene3d>
            <a:camera prst="orthographicFront">
              <a:rot lat="10800000" lon="0" rev="0"/>
            </a:camera>
            <a:lightRig rig="threePt" dir="t"/>
          </a:scene3d>
        </p:spPr>
      </p:pic>
      <p:pic>
        <p:nvPicPr>
          <p:cNvPr id="17" name="Picture 16"/>
          <p:cNvPicPr>
            <a:picLocks noChangeAspect="1"/>
          </p:cNvPicPr>
          <p:nvPr/>
        </p:nvPicPr>
        <p:blipFill>
          <a:blip r:embed="rId10"/>
          <a:stretch>
            <a:fillRect/>
          </a:stretch>
        </p:blipFill>
        <p:spPr>
          <a:xfrm flipV="1">
            <a:off x="7719785" y="4222848"/>
            <a:ext cx="736600" cy="444500"/>
          </a:xfrm>
          <a:prstGeom prst="rect">
            <a:avLst/>
          </a:prstGeom>
          <a:scene3d>
            <a:camera prst="orthographicFront">
              <a:rot lat="10800000" lon="0" rev="0"/>
            </a:camera>
            <a:lightRig rig="threePt" dir="t"/>
          </a:scene3d>
        </p:spPr>
      </p:pic>
      <p:pic>
        <p:nvPicPr>
          <p:cNvPr id="18" name="Picture 17"/>
          <p:cNvPicPr>
            <a:picLocks noChangeAspect="1"/>
          </p:cNvPicPr>
          <p:nvPr/>
        </p:nvPicPr>
        <p:blipFill>
          <a:blip r:embed="rId11"/>
          <a:stretch>
            <a:fillRect/>
          </a:stretch>
        </p:blipFill>
        <p:spPr>
          <a:xfrm flipV="1">
            <a:off x="4578806" y="4902299"/>
            <a:ext cx="762000" cy="444500"/>
          </a:xfrm>
          <a:prstGeom prst="rect">
            <a:avLst/>
          </a:prstGeom>
          <a:scene3d>
            <a:camera prst="orthographicFront">
              <a:rot lat="10800000" lon="0" rev="0"/>
            </a:camera>
            <a:lightRig rig="threePt" dir="t"/>
          </a:scene3d>
        </p:spPr>
      </p:pic>
      <p:pic>
        <p:nvPicPr>
          <p:cNvPr id="19" name="Picture 18"/>
          <p:cNvPicPr>
            <a:picLocks noChangeAspect="1"/>
          </p:cNvPicPr>
          <p:nvPr/>
        </p:nvPicPr>
        <p:blipFill>
          <a:blip r:embed="rId12"/>
          <a:stretch>
            <a:fillRect/>
          </a:stretch>
        </p:blipFill>
        <p:spPr>
          <a:xfrm flipV="1">
            <a:off x="5639706" y="4902299"/>
            <a:ext cx="838200" cy="444500"/>
          </a:xfrm>
          <a:prstGeom prst="rect">
            <a:avLst/>
          </a:prstGeom>
          <a:scene3d>
            <a:camera prst="orthographicFront">
              <a:rot lat="10800000" lon="0" rev="0"/>
            </a:camera>
            <a:lightRig rig="threePt" dir="t"/>
          </a:scene3d>
        </p:spPr>
      </p:pic>
      <p:pic>
        <p:nvPicPr>
          <p:cNvPr id="20" name="Picture 19"/>
          <p:cNvPicPr>
            <a:picLocks noChangeAspect="1"/>
          </p:cNvPicPr>
          <p:nvPr/>
        </p:nvPicPr>
        <p:blipFill>
          <a:blip r:embed="rId13"/>
          <a:stretch>
            <a:fillRect/>
          </a:stretch>
        </p:blipFill>
        <p:spPr>
          <a:xfrm flipV="1">
            <a:off x="6739162" y="4902299"/>
            <a:ext cx="787400" cy="444500"/>
          </a:xfrm>
          <a:prstGeom prst="rect">
            <a:avLst/>
          </a:prstGeom>
          <a:scene3d>
            <a:camera prst="orthographicFront">
              <a:rot lat="10800000" lon="0" rev="0"/>
            </a:camera>
            <a:lightRig rig="threePt" dir="t"/>
          </a:scene3d>
        </p:spPr>
      </p:pic>
      <p:pic>
        <p:nvPicPr>
          <p:cNvPr id="21" name="Picture 20"/>
          <p:cNvPicPr>
            <a:picLocks noChangeAspect="1"/>
          </p:cNvPicPr>
          <p:nvPr/>
        </p:nvPicPr>
        <p:blipFill>
          <a:blip r:embed="rId14"/>
          <a:stretch>
            <a:fillRect/>
          </a:stretch>
        </p:blipFill>
        <p:spPr>
          <a:xfrm flipV="1">
            <a:off x="7796893" y="4974870"/>
            <a:ext cx="698500" cy="444500"/>
          </a:xfrm>
          <a:prstGeom prst="rect">
            <a:avLst/>
          </a:prstGeom>
          <a:scene3d>
            <a:camera prst="orthographicFront">
              <a:rot lat="10800000" lon="0" rev="0"/>
            </a:camera>
            <a:lightRig rig="threePt" dir="t"/>
          </a:scene3d>
        </p:spPr>
      </p:pic>
      <p:pic>
        <p:nvPicPr>
          <p:cNvPr id="22" name="Picture 21"/>
          <p:cNvPicPr>
            <a:picLocks noChangeAspect="1"/>
          </p:cNvPicPr>
          <p:nvPr/>
        </p:nvPicPr>
        <p:blipFill>
          <a:blip r:embed="rId15"/>
          <a:stretch>
            <a:fillRect/>
          </a:stretch>
        </p:blipFill>
        <p:spPr>
          <a:xfrm>
            <a:off x="4608286" y="5634586"/>
            <a:ext cx="660400" cy="444500"/>
          </a:xfrm>
          <a:prstGeom prst="rect">
            <a:avLst/>
          </a:prstGeom>
        </p:spPr>
      </p:pic>
      <p:pic>
        <p:nvPicPr>
          <p:cNvPr id="23" name="Picture 22"/>
          <p:cNvPicPr>
            <a:picLocks noChangeAspect="1"/>
          </p:cNvPicPr>
          <p:nvPr/>
        </p:nvPicPr>
        <p:blipFill>
          <a:blip r:embed="rId16"/>
          <a:stretch>
            <a:fillRect/>
          </a:stretch>
        </p:blipFill>
        <p:spPr>
          <a:xfrm flipV="1">
            <a:off x="5607048" y="5614630"/>
            <a:ext cx="749300" cy="444500"/>
          </a:xfrm>
          <a:prstGeom prst="rect">
            <a:avLst/>
          </a:prstGeom>
          <a:scene3d>
            <a:camera prst="orthographicFront">
              <a:rot lat="10800000" lon="0" rev="0"/>
            </a:camera>
            <a:lightRig rig="threePt" dir="t"/>
          </a:scene3d>
        </p:spPr>
      </p:pic>
      <p:pic>
        <p:nvPicPr>
          <p:cNvPr id="24" name="Picture 23"/>
          <p:cNvPicPr>
            <a:picLocks noChangeAspect="1"/>
          </p:cNvPicPr>
          <p:nvPr/>
        </p:nvPicPr>
        <p:blipFill>
          <a:blip r:embed="rId17"/>
          <a:stretch>
            <a:fillRect/>
          </a:stretch>
        </p:blipFill>
        <p:spPr>
          <a:xfrm flipV="1">
            <a:off x="6706504" y="5609041"/>
            <a:ext cx="698500" cy="444500"/>
          </a:xfrm>
          <a:prstGeom prst="rect">
            <a:avLst/>
          </a:prstGeom>
          <a:scene3d>
            <a:camera prst="orthographicFront">
              <a:rot lat="10800000" lon="0" rev="0"/>
            </a:camera>
            <a:lightRig rig="threePt" dir="t"/>
          </a:scene3d>
        </p:spPr>
      </p:pic>
      <p:pic>
        <p:nvPicPr>
          <p:cNvPr id="25" name="Picture 24"/>
          <p:cNvPicPr>
            <a:picLocks noChangeAspect="1"/>
          </p:cNvPicPr>
          <p:nvPr/>
        </p:nvPicPr>
        <p:blipFill>
          <a:blip r:embed="rId18"/>
          <a:stretch>
            <a:fillRect/>
          </a:stretch>
        </p:blipFill>
        <p:spPr>
          <a:xfrm flipV="1">
            <a:off x="7764235" y="5634586"/>
            <a:ext cx="596900" cy="444500"/>
          </a:xfrm>
          <a:prstGeom prst="rect">
            <a:avLst/>
          </a:prstGeom>
          <a:scene3d>
            <a:camera prst="orthographicFront">
              <a:rot lat="10800000" lon="0" rev="0"/>
            </a:camera>
            <a:lightRig rig="threePt" dir="t"/>
          </a:scene3d>
        </p:spPr>
      </p:pic>
      <p:sp>
        <p:nvSpPr>
          <p:cNvPr id="27" name="Rounded Rectangle 26"/>
          <p:cNvSpPr/>
          <p:nvPr/>
        </p:nvSpPr>
        <p:spPr>
          <a:xfrm>
            <a:off x="5573935" y="2926995"/>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7637240" y="2916918"/>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6109155" y="2116348"/>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rot="16200000">
            <a:off x="6109156" y="3673160"/>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9"/>
          <a:stretch>
            <a:fillRect/>
          </a:stretch>
        </p:blipFill>
        <p:spPr>
          <a:xfrm>
            <a:off x="1303526" y="1918013"/>
            <a:ext cx="6437084" cy="730657"/>
          </a:xfrm>
          <a:prstGeom prst="rect">
            <a:avLst/>
          </a:prstGeom>
        </p:spPr>
      </p:pic>
      <p:pic>
        <p:nvPicPr>
          <p:cNvPr id="7" name="Picture 6"/>
          <p:cNvPicPr>
            <a:picLocks noChangeAspect="1"/>
          </p:cNvPicPr>
          <p:nvPr/>
        </p:nvPicPr>
        <p:blipFill>
          <a:blip r:embed="rId20"/>
          <a:stretch>
            <a:fillRect/>
          </a:stretch>
        </p:blipFill>
        <p:spPr>
          <a:xfrm>
            <a:off x="71896" y="4347180"/>
            <a:ext cx="4008435" cy="589476"/>
          </a:xfrm>
          <a:prstGeom prst="rect">
            <a:avLst/>
          </a:prstGeom>
        </p:spPr>
      </p:pic>
    </p:spTree>
    <p:extLst>
      <p:ext uri="{BB962C8B-B14F-4D97-AF65-F5344CB8AC3E}">
        <p14:creationId xmlns:p14="http://schemas.microsoft.com/office/powerpoint/2010/main" val="13035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DPP</a:t>
            </a:r>
            <a:endParaRPr lang="en-US" dirty="0"/>
          </a:p>
        </p:txBody>
      </p:sp>
      <p:sp>
        <p:nvSpPr>
          <p:cNvPr id="3" name="Content Placeholder 2"/>
          <p:cNvSpPr>
            <a:spLocks noGrp="1"/>
          </p:cNvSpPr>
          <p:nvPr>
            <p:ph idx="1"/>
          </p:nvPr>
        </p:nvSpPr>
        <p:spPr>
          <a:xfrm>
            <a:off x="457201" y="1600200"/>
            <a:ext cx="3348318" cy="4525963"/>
          </a:xfrm>
        </p:spPr>
        <p:txBody>
          <a:bodyPr/>
          <a:lstStyle/>
          <a:p>
            <a:r>
              <a:rPr lang="en-US" dirty="0" smtClean="0"/>
              <a:t>Each vowel is a vector</a:t>
            </a:r>
          </a:p>
          <a:p>
            <a:endParaRPr lang="en-US" dirty="0"/>
          </a:p>
          <a:p>
            <a:endParaRPr lang="en-US" dirty="0" smtClean="0"/>
          </a:p>
          <a:p>
            <a:r>
              <a:rPr lang="en-US" dirty="0" smtClean="0"/>
              <a:t>inner product</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34</a:t>
            </a:fld>
            <a:endParaRPr lang="en-US"/>
          </a:p>
        </p:txBody>
      </p:sp>
      <p:sp>
        <p:nvSpPr>
          <p:cNvPr id="5" name="Content Placeholder 2"/>
          <p:cNvSpPr txBox="1">
            <a:spLocks/>
          </p:cNvSpPr>
          <p:nvPr/>
        </p:nvSpPr>
        <p:spPr>
          <a:xfrm>
            <a:off x="4410635" y="1600200"/>
            <a:ext cx="4276165"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t>Each vowel is a distribution</a:t>
            </a:r>
          </a:p>
          <a:p>
            <a:pPr fontAlgn="auto">
              <a:spcAft>
                <a:spcPts val="0"/>
              </a:spcAft>
            </a:pPr>
            <a:endParaRPr lang="en-US" dirty="0"/>
          </a:p>
          <a:p>
            <a:pPr fontAlgn="auto">
              <a:spcAft>
                <a:spcPts val="0"/>
              </a:spcAft>
            </a:pPr>
            <a:endParaRPr lang="en-US" dirty="0" smtClean="0"/>
          </a:p>
          <a:p>
            <a:pPr fontAlgn="auto">
              <a:spcAft>
                <a:spcPts val="0"/>
              </a:spcAft>
            </a:pPr>
            <a:r>
              <a:rPr lang="en-US" dirty="0" smtClean="0"/>
              <a:t>probability kernel</a:t>
            </a:r>
            <a:endParaRPr lang="en-US" dirty="0"/>
          </a:p>
        </p:txBody>
      </p:sp>
    </p:spTree>
    <p:extLst>
      <p:ext uri="{BB962C8B-B14F-4D97-AF65-F5344CB8AC3E}">
        <p14:creationId xmlns:p14="http://schemas.microsoft.com/office/powerpoint/2010/main" val="7716928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 Pair-wise Similarity Matrix </a:t>
            </a:r>
            <a:r>
              <a:rPr lang="en-US" sz="3300" dirty="0"/>
              <a:t>(Gram Matrix)</a:t>
            </a:r>
          </a:p>
        </p:txBody>
      </p:sp>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35</a:t>
            </a:fld>
            <a:endParaRPr lang="en-US"/>
          </a:p>
        </p:txBody>
      </p:sp>
      <p:grpSp>
        <p:nvGrpSpPr>
          <p:cNvPr id="23" name="Group 22"/>
          <p:cNvGrpSpPr/>
          <p:nvPr/>
        </p:nvGrpSpPr>
        <p:grpSpPr>
          <a:xfrm>
            <a:off x="4342836" y="1912212"/>
            <a:ext cx="2191110" cy="2160109"/>
            <a:chOff x="3968151" y="1911559"/>
            <a:chExt cx="2191110" cy="2160109"/>
          </a:xfrm>
        </p:grpSpPr>
        <p:sp>
          <p:nvSpPr>
            <p:cNvPr id="10" name="Rectangle 9"/>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16200000">
            <a:off x="6750730" y="1920337"/>
            <a:ext cx="2191110" cy="2160109"/>
            <a:chOff x="3968151" y="1911559"/>
            <a:chExt cx="2191110" cy="2160109"/>
          </a:xfrm>
        </p:grpSpPr>
        <p:sp>
          <p:nvSpPr>
            <p:cNvPr id="25" name="Rectangle 24"/>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Rectangle 36"/>
          <p:cNvSpPr/>
          <p:nvPr/>
        </p:nvSpPr>
        <p:spPr>
          <a:xfrm>
            <a:off x="822727" y="1904836"/>
            <a:ext cx="2244360" cy="2218995"/>
          </a:xfrm>
          <a:prstGeom prst="rect">
            <a:avLst/>
          </a:prstGeom>
          <a:solidFill>
            <a:schemeClr val="accent3">
              <a:lumMod val="60000"/>
              <a:lumOff val="40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flipV="1">
            <a:off x="3545298" y="2958731"/>
            <a:ext cx="501633" cy="209014"/>
          </a:xfrm>
          <a:prstGeom prst="rect">
            <a:avLst/>
          </a:prstGeom>
        </p:spPr>
      </p:pic>
      <p:pic>
        <p:nvPicPr>
          <p:cNvPr id="3" name="Picture 2"/>
          <p:cNvPicPr>
            <a:picLocks noChangeAspect="1"/>
          </p:cNvPicPr>
          <p:nvPr/>
        </p:nvPicPr>
        <p:blipFill>
          <a:blip r:embed="rId4"/>
          <a:stretch>
            <a:fillRect/>
          </a:stretch>
        </p:blipFill>
        <p:spPr>
          <a:xfrm>
            <a:off x="709440" y="4682216"/>
            <a:ext cx="8216900" cy="1384300"/>
          </a:xfrm>
          <a:prstGeom prst="rect">
            <a:avLst/>
          </a:prstGeom>
        </p:spPr>
      </p:pic>
      <p:sp>
        <p:nvSpPr>
          <p:cNvPr id="4" name="TextBox 3"/>
          <p:cNvSpPr txBox="1"/>
          <p:nvPr/>
        </p:nvSpPr>
        <p:spPr>
          <a:xfrm rot="21108997">
            <a:off x="1944907" y="4332541"/>
            <a:ext cx="2957605" cy="553998"/>
          </a:xfrm>
          <a:prstGeom prst="rect">
            <a:avLst/>
          </a:prstGeom>
          <a:noFill/>
        </p:spPr>
        <p:txBody>
          <a:bodyPr wrap="none" rtlCol="0">
            <a:spAutoFit/>
          </a:bodyPr>
          <a:lstStyle/>
          <a:p>
            <a:r>
              <a:rPr lang="en-US" sz="3000" dirty="0" smtClean="0">
                <a:ea typeface="Calibri" charset="0"/>
                <a:cs typeface="Calibri" charset="0"/>
              </a:rPr>
              <a:t>Probability Kernel</a:t>
            </a:r>
            <a:endParaRPr lang="en-US" sz="3000" dirty="0">
              <a:ea typeface="Calibri" charset="0"/>
              <a:cs typeface="Calibri" charset="0"/>
            </a:endParaRPr>
          </a:p>
        </p:txBody>
      </p:sp>
    </p:spTree>
    <p:extLst>
      <p:ext uri="{BB962C8B-B14F-4D97-AF65-F5344CB8AC3E}">
        <p14:creationId xmlns:p14="http://schemas.microsoft.com/office/powerpoint/2010/main" val="92247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Determinantal</a:t>
            </a:r>
            <a:r>
              <a:rPr lang="en-US" dirty="0" smtClean="0"/>
              <a:t> Point Process over Prototypes </a:t>
            </a:r>
            <a:br>
              <a:rPr lang="en-US" dirty="0" smtClean="0"/>
            </a:br>
            <a:r>
              <a:rPr lang="en-US" sz="3300" dirty="0" smtClean="0"/>
              <a:t>(L-Ensemble)</a:t>
            </a:r>
            <a:endParaRPr lang="en-US" sz="3300"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36</a:t>
            </a:fld>
            <a:endParaRPr lang="en-US"/>
          </a:p>
        </p:txBody>
      </p:sp>
      <p:pic>
        <p:nvPicPr>
          <p:cNvPr id="10" name="Picture 9"/>
          <p:cNvPicPr>
            <a:picLocks noChangeAspect="1"/>
          </p:cNvPicPr>
          <p:nvPr/>
        </p:nvPicPr>
        <p:blipFill>
          <a:blip r:embed="rId3"/>
          <a:stretch>
            <a:fillRect/>
          </a:stretch>
        </p:blipFill>
        <p:spPr>
          <a:xfrm flipV="1">
            <a:off x="4583792" y="3463490"/>
            <a:ext cx="711200" cy="444500"/>
          </a:xfrm>
          <a:prstGeom prst="rect">
            <a:avLst/>
          </a:prstGeom>
          <a:scene3d>
            <a:camera prst="orthographicFront">
              <a:rot lat="10800000" lon="0" rev="0"/>
            </a:camera>
            <a:lightRig rig="threePt" dir="t"/>
          </a:scene3d>
        </p:spPr>
      </p:pic>
      <p:pic>
        <p:nvPicPr>
          <p:cNvPr id="11" name="Picture 10"/>
          <p:cNvPicPr>
            <a:picLocks noChangeAspect="1"/>
          </p:cNvPicPr>
          <p:nvPr/>
        </p:nvPicPr>
        <p:blipFill>
          <a:blip r:embed="rId4"/>
          <a:stretch>
            <a:fillRect/>
          </a:stretch>
        </p:blipFill>
        <p:spPr>
          <a:xfrm flipV="1">
            <a:off x="5607048" y="3463490"/>
            <a:ext cx="787400" cy="444500"/>
          </a:xfrm>
          <a:prstGeom prst="rect">
            <a:avLst/>
          </a:prstGeom>
          <a:scene3d>
            <a:camera prst="orthographicFront">
              <a:rot lat="10800000" lon="0" rev="0"/>
            </a:camera>
            <a:lightRig rig="threePt" dir="t"/>
          </a:scene3d>
        </p:spPr>
      </p:pic>
      <p:pic>
        <p:nvPicPr>
          <p:cNvPr id="12" name="Picture 11"/>
          <p:cNvPicPr>
            <a:picLocks noChangeAspect="1"/>
          </p:cNvPicPr>
          <p:nvPr/>
        </p:nvPicPr>
        <p:blipFill>
          <a:blip r:embed="rId5"/>
          <a:stretch>
            <a:fillRect/>
          </a:stretch>
        </p:blipFill>
        <p:spPr>
          <a:xfrm>
            <a:off x="6706504" y="3443311"/>
            <a:ext cx="749300" cy="444500"/>
          </a:xfrm>
          <a:prstGeom prst="rect">
            <a:avLst/>
          </a:prstGeom>
        </p:spPr>
      </p:pic>
      <p:pic>
        <p:nvPicPr>
          <p:cNvPr id="13" name="Picture 12"/>
          <p:cNvPicPr>
            <a:picLocks noChangeAspect="1"/>
          </p:cNvPicPr>
          <p:nvPr/>
        </p:nvPicPr>
        <p:blipFill>
          <a:blip r:embed="rId6"/>
          <a:stretch>
            <a:fillRect/>
          </a:stretch>
        </p:blipFill>
        <p:spPr>
          <a:xfrm>
            <a:off x="7764235" y="3443311"/>
            <a:ext cx="647700" cy="444500"/>
          </a:xfrm>
          <a:prstGeom prst="rect">
            <a:avLst/>
          </a:prstGeom>
        </p:spPr>
      </p:pic>
      <p:pic>
        <p:nvPicPr>
          <p:cNvPr id="14" name="Picture 13"/>
          <p:cNvPicPr>
            <a:picLocks noChangeAspect="1"/>
          </p:cNvPicPr>
          <p:nvPr/>
        </p:nvPicPr>
        <p:blipFill>
          <a:blip r:embed="rId7"/>
          <a:stretch>
            <a:fillRect/>
          </a:stretch>
        </p:blipFill>
        <p:spPr>
          <a:xfrm flipV="1">
            <a:off x="4572000" y="4170012"/>
            <a:ext cx="800100" cy="444500"/>
          </a:xfrm>
          <a:prstGeom prst="rect">
            <a:avLst/>
          </a:prstGeom>
          <a:scene3d>
            <a:camera prst="orthographicFront">
              <a:rot lat="10800000" lon="0" rev="0"/>
            </a:camera>
            <a:lightRig rig="threePt" dir="t"/>
          </a:scene3d>
        </p:spPr>
      </p:pic>
      <p:pic>
        <p:nvPicPr>
          <p:cNvPr id="15" name="Picture 14"/>
          <p:cNvPicPr>
            <a:picLocks noChangeAspect="1"/>
          </p:cNvPicPr>
          <p:nvPr/>
        </p:nvPicPr>
        <p:blipFill>
          <a:blip r:embed="rId8"/>
          <a:stretch>
            <a:fillRect/>
          </a:stretch>
        </p:blipFill>
        <p:spPr>
          <a:xfrm>
            <a:off x="5607048" y="4189968"/>
            <a:ext cx="901700" cy="444500"/>
          </a:xfrm>
          <a:prstGeom prst="rect">
            <a:avLst/>
          </a:prstGeom>
        </p:spPr>
      </p:pic>
      <p:pic>
        <p:nvPicPr>
          <p:cNvPr id="16" name="Picture 15"/>
          <p:cNvPicPr>
            <a:picLocks noChangeAspect="1"/>
          </p:cNvPicPr>
          <p:nvPr/>
        </p:nvPicPr>
        <p:blipFill>
          <a:blip r:embed="rId9"/>
          <a:stretch>
            <a:fillRect/>
          </a:stretch>
        </p:blipFill>
        <p:spPr>
          <a:xfrm flipV="1">
            <a:off x="6706504" y="4222848"/>
            <a:ext cx="838200" cy="444500"/>
          </a:xfrm>
          <a:prstGeom prst="rect">
            <a:avLst/>
          </a:prstGeom>
          <a:scene3d>
            <a:camera prst="orthographicFront">
              <a:rot lat="10800000" lon="0" rev="0"/>
            </a:camera>
            <a:lightRig rig="threePt" dir="t"/>
          </a:scene3d>
        </p:spPr>
      </p:pic>
      <p:pic>
        <p:nvPicPr>
          <p:cNvPr id="17" name="Picture 16"/>
          <p:cNvPicPr>
            <a:picLocks noChangeAspect="1"/>
          </p:cNvPicPr>
          <p:nvPr/>
        </p:nvPicPr>
        <p:blipFill>
          <a:blip r:embed="rId10"/>
          <a:stretch>
            <a:fillRect/>
          </a:stretch>
        </p:blipFill>
        <p:spPr>
          <a:xfrm flipV="1">
            <a:off x="7719785" y="4222848"/>
            <a:ext cx="736600" cy="444500"/>
          </a:xfrm>
          <a:prstGeom prst="rect">
            <a:avLst/>
          </a:prstGeom>
          <a:scene3d>
            <a:camera prst="orthographicFront">
              <a:rot lat="10800000" lon="0" rev="0"/>
            </a:camera>
            <a:lightRig rig="threePt" dir="t"/>
          </a:scene3d>
        </p:spPr>
      </p:pic>
      <p:pic>
        <p:nvPicPr>
          <p:cNvPr id="18" name="Picture 17"/>
          <p:cNvPicPr>
            <a:picLocks noChangeAspect="1"/>
          </p:cNvPicPr>
          <p:nvPr/>
        </p:nvPicPr>
        <p:blipFill>
          <a:blip r:embed="rId11"/>
          <a:stretch>
            <a:fillRect/>
          </a:stretch>
        </p:blipFill>
        <p:spPr>
          <a:xfrm flipV="1">
            <a:off x="4578806" y="4902299"/>
            <a:ext cx="762000" cy="444500"/>
          </a:xfrm>
          <a:prstGeom prst="rect">
            <a:avLst/>
          </a:prstGeom>
          <a:scene3d>
            <a:camera prst="orthographicFront">
              <a:rot lat="10800000" lon="0" rev="0"/>
            </a:camera>
            <a:lightRig rig="threePt" dir="t"/>
          </a:scene3d>
        </p:spPr>
      </p:pic>
      <p:pic>
        <p:nvPicPr>
          <p:cNvPr id="19" name="Picture 18"/>
          <p:cNvPicPr>
            <a:picLocks noChangeAspect="1"/>
          </p:cNvPicPr>
          <p:nvPr/>
        </p:nvPicPr>
        <p:blipFill>
          <a:blip r:embed="rId12"/>
          <a:stretch>
            <a:fillRect/>
          </a:stretch>
        </p:blipFill>
        <p:spPr>
          <a:xfrm flipV="1">
            <a:off x="5639706" y="4902299"/>
            <a:ext cx="838200" cy="444500"/>
          </a:xfrm>
          <a:prstGeom prst="rect">
            <a:avLst/>
          </a:prstGeom>
          <a:scene3d>
            <a:camera prst="orthographicFront">
              <a:rot lat="10800000" lon="0" rev="0"/>
            </a:camera>
            <a:lightRig rig="threePt" dir="t"/>
          </a:scene3d>
        </p:spPr>
      </p:pic>
      <p:pic>
        <p:nvPicPr>
          <p:cNvPr id="20" name="Picture 19"/>
          <p:cNvPicPr>
            <a:picLocks noChangeAspect="1"/>
          </p:cNvPicPr>
          <p:nvPr/>
        </p:nvPicPr>
        <p:blipFill>
          <a:blip r:embed="rId13"/>
          <a:stretch>
            <a:fillRect/>
          </a:stretch>
        </p:blipFill>
        <p:spPr>
          <a:xfrm flipV="1">
            <a:off x="6739162" y="4902299"/>
            <a:ext cx="787400" cy="444500"/>
          </a:xfrm>
          <a:prstGeom prst="rect">
            <a:avLst/>
          </a:prstGeom>
          <a:scene3d>
            <a:camera prst="orthographicFront">
              <a:rot lat="10800000" lon="0" rev="0"/>
            </a:camera>
            <a:lightRig rig="threePt" dir="t"/>
          </a:scene3d>
        </p:spPr>
      </p:pic>
      <p:pic>
        <p:nvPicPr>
          <p:cNvPr id="21" name="Picture 20"/>
          <p:cNvPicPr>
            <a:picLocks noChangeAspect="1"/>
          </p:cNvPicPr>
          <p:nvPr/>
        </p:nvPicPr>
        <p:blipFill>
          <a:blip r:embed="rId14"/>
          <a:stretch>
            <a:fillRect/>
          </a:stretch>
        </p:blipFill>
        <p:spPr>
          <a:xfrm flipV="1">
            <a:off x="7796893" y="4974870"/>
            <a:ext cx="698500" cy="444500"/>
          </a:xfrm>
          <a:prstGeom prst="rect">
            <a:avLst/>
          </a:prstGeom>
          <a:scene3d>
            <a:camera prst="orthographicFront">
              <a:rot lat="10800000" lon="0" rev="0"/>
            </a:camera>
            <a:lightRig rig="threePt" dir="t"/>
          </a:scene3d>
        </p:spPr>
      </p:pic>
      <p:pic>
        <p:nvPicPr>
          <p:cNvPr id="22" name="Picture 21"/>
          <p:cNvPicPr>
            <a:picLocks noChangeAspect="1"/>
          </p:cNvPicPr>
          <p:nvPr/>
        </p:nvPicPr>
        <p:blipFill>
          <a:blip r:embed="rId15"/>
          <a:stretch>
            <a:fillRect/>
          </a:stretch>
        </p:blipFill>
        <p:spPr>
          <a:xfrm>
            <a:off x="4608286" y="5634586"/>
            <a:ext cx="660400" cy="444500"/>
          </a:xfrm>
          <a:prstGeom prst="rect">
            <a:avLst/>
          </a:prstGeom>
        </p:spPr>
      </p:pic>
      <p:pic>
        <p:nvPicPr>
          <p:cNvPr id="23" name="Picture 22"/>
          <p:cNvPicPr>
            <a:picLocks noChangeAspect="1"/>
          </p:cNvPicPr>
          <p:nvPr/>
        </p:nvPicPr>
        <p:blipFill>
          <a:blip r:embed="rId16"/>
          <a:stretch>
            <a:fillRect/>
          </a:stretch>
        </p:blipFill>
        <p:spPr>
          <a:xfrm flipV="1">
            <a:off x="5607048" y="5614630"/>
            <a:ext cx="749300" cy="444500"/>
          </a:xfrm>
          <a:prstGeom prst="rect">
            <a:avLst/>
          </a:prstGeom>
          <a:scene3d>
            <a:camera prst="orthographicFront">
              <a:rot lat="10800000" lon="0" rev="0"/>
            </a:camera>
            <a:lightRig rig="threePt" dir="t"/>
          </a:scene3d>
        </p:spPr>
      </p:pic>
      <p:pic>
        <p:nvPicPr>
          <p:cNvPr id="24" name="Picture 23"/>
          <p:cNvPicPr>
            <a:picLocks noChangeAspect="1"/>
          </p:cNvPicPr>
          <p:nvPr/>
        </p:nvPicPr>
        <p:blipFill>
          <a:blip r:embed="rId17"/>
          <a:stretch>
            <a:fillRect/>
          </a:stretch>
        </p:blipFill>
        <p:spPr>
          <a:xfrm flipV="1">
            <a:off x="6706504" y="5609041"/>
            <a:ext cx="698500" cy="444500"/>
          </a:xfrm>
          <a:prstGeom prst="rect">
            <a:avLst/>
          </a:prstGeom>
          <a:scene3d>
            <a:camera prst="orthographicFront">
              <a:rot lat="10800000" lon="0" rev="0"/>
            </a:camera>
            <a:lightRig rig="threePt" dir="t"/>
          </a:scene3d>
        </p:spPr>
      </p:pic>
      <p:pic>
        <p:nvPicPr>
          <p:cNvPr id="25" name="Picture 24"/>
          <p:cNvPicPr>
            <a:picLocks noChangeAspect="1"/>
          </p:cNvPicPr>
          <p:nvPr/>
        </p:nvPicPr>
        <p:blipFill>
          <a:blip r:embed="rId18"/>
          <a:stretch>
            <a:fillRect/>
          </a:stretch>
        </p:blipFill>
        <p:spPr>
          <a:xfrm flipV="1">
            <a:off x="7764235" y="5634586"/>
            <a:ext cx="596900" cy="444500"/>
          </a:xfrm>
          <a:prstGeom prst="rect">
            <a:avLst/>
          </a:prstGeom>
          <a:scene3d>
            <a:camera prst="orthographicFront">
              <a:rot lat="10800000" lon="0" rev="0"/>
            </a:camera>
            <a:lightRig rig="threePt" dir="t"/>
          </a:scene3d>
        </p:spPr>
      </p:pic>
      <p:sp>
        <p:nvSpPr>
          <p:cNvPr id="27" name="Rounded Rectangle 26"/>
          <p:cNvSpPr/>
          <p:nvPr/>
        </p:nvSpPr>
        <p:spPr>
          <a:xfrm>
            <a:off x="5573935" y="2926995"/>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7637240" y="2916918"/>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6109155" y="2116348"/>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rot="16200000">
            <a:off x="6109156" y="3673160"/>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9"/>
          <a:stretch>
            <a:fillRect/>
          </a:stretch>
        </p:blipFill>
        <p:spPr>
          <a:xfrm>
            <a:off x="1303526" y="1918013"/>
            <a:ext cx="6437084" cy="730657"/>
          </a:xfrm>
          <a:prstGeom prst="rect">
            <a:avLst/>
          </a:prstGeom>
        </p:spPr>
      </p:pic>
      <p:pic>
        <p:nvPicPr>
          <p:cNvPr id="7" name="Picture 6"/>
          <p:cNvPicPr>
            <a:picLocks noChangeAspect="1"/>
          </p:cNvPicPr>
          <p:nvPr/>
        </p:nvPicPr>
        <p:blipFill>
          <a:blip r:embed="rId20"/>
          <a:stretch>
            <a:fillRect/>
          </a:stretch>
        </p:blipFill>
        <p:spPr>
          <a:xfrm>
            <a:off x="71896" y="4347180"/>
            <a:ext cx="4008435" cy="589476"/>
          </a:xfrm>
          <a:prstGeom prst="rect">
            <a:avLst/>
          </a:prstGeom>
        </p:spPr>
      </p:pic>
    </p:spTree>
    <p:extLst>
      <p:ext uri="{BB962C8B-B14F-4D97-AF65-F5344CB8AC3E}">
        <p14:creationId xmlns:p14="http://schemas.microsoft.com/office/powerpoint/2010/main" val="164478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wait, we don’t observe </a:t>
            </a:r>
            <a:r>
              <a:rPr lang="en-US" dirty="0" smtClean="0"/>
              <a:t>the pronunciation-phone alignment!</a:t>
            </a:r>
            <a:endParaRPr lang="en-US" dirty="0"/>
          </a:p>
        </p:txBody>
      </p:sp>
      <p:sp>
        <p:nvSpPr>
          <p:cNvPr id="3" name="Content Placeholder 2"/>
          <p:cNvSpPr>
            <a:spLocks noGrp="1"/>
          </p:cNvSpPr>
          <p:nvPr>
            <p:ph idx="1"/>
          </p:nvPr>
        </p:nvSpPr>
        <p:spPr>
          <a:xfrm>
            <a:off x="914400" y="3388659"/>
            <a:ext cx="8229600" cy="4525963"/>
          </a:xfrm>
        </p:spPr>
        <p:txBody>
          <a:bodyPr/>
          <a:lstStyle/>
          <a:p>
            <a:endParaRPr lang="en-US" dirty="0"/>
          </a:p>
          <a:p>
            <a:endParaRPr lang="en-US" dirty="0"/>
          </a:p>
          <a:p>
            <a:endParaRPr lang="en-US" dirty="0" smtClean="0"/>
          </a:p>
        </p:txBody>
      </p:sp>
      <p:cxnSp>
        <p:nvCxnSpPr>
          <p:cNvPr id="50" name="Straight Connector 49"/>
          <p:cNvCxnSpPr>
            <a:stCxn id="53" idx="5"/>
          </p:cNvCxnSpPr>
          <p:nvPr/>
        </p:nvCxnSpPr>
        <p:spPr>
          <a:xfrm>
            <a:off x="2309178" y="2662993"/>
            <a:ext cx="4121130" cy="2178008"/>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425388" y="1815193"/>
            <a:ext cx="1035424" cy="993259"/>
          </a:xfrm>
          <a:prstGeom prst="ellips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(400</a:t>
            </a:r>
            <a:r>
              <a:rPr lang="en-US" smtClean="0">
                <a:solidFill>
                  <a:schemeClr val="tx1"/>
                </a:solidFill>
              </a:rPr>
              <a:t>, 3200)</a:t>
            </a:r>
            <a:endParaRPr lang="en-US" dirty="0">
              <a:solidFill>
                <a:schemeClr val="tx1"/>
              </a:solidFill>
            </a:endParaRPr>
          </a:p>
        </p:txBody>
      </p:sp>
      <p:sp>
        <p:nvSpPr>
          <p:cNvPr id="52" name="Oval 51"/>
          <p:cNvSpPr/>
          <p:nvPr/>
        </p:nvSpPr>
        <p:spPr>
          <a:xfrm>
            <a:off x="6304429" y="1492391"/>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3" name="Picture 52"/>
          <p:cNvPicPr>
            <a:picLocks noChangeAspect="1"/>
          </p:cNvPicPr>
          <p:nvPr/>
        </p:nvPicPr>
        <p:blipFill>
          <a:blip r:embed="rId3"/>
          <a:stretch>
            <a:fillRect/>
          </a:stretch>
        </p:blipFill>
        <p:spPr>
          <a:xfrm>
            <a:off x="6414620" y="1651424"/>
            <a:ext cx="546100" cy="431800"/>
          </a:xfrm>
          <a:prstGeom prst="rect">
            <a:avLst/>
          </a:prstGeom>
        </p:spPr>
      </p:pic>
      <p:sp>
        <p:nvSpPr>
          <p:cNvPr id="54" name="Oval 53"/>
          <p:cNvSpPr/>
          <p:nvPr/>
        </p:nvSpPr>
        <p:spPr>
          <a:xfrm>
            <a:off x="6326467" y="2475243"/>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5" name="Picture 54"/>
          <p:cNvPicPr>
            <a:picLocks noChangeAspect="1"/>
          </p:cNvPicPr>
          <p:nvPr/>
        </p:nvPicPr>
        <p:blipFill>
          <a:blip r:embed="rId4"/>
          <a:stretch>
            <a:fillRect/>
          </a:stretch>
        </p:blipFill>
        <p:spPr>
          <a:xfrm>
            <a:off x="6430308" y="2622296"/>
            <a:ext cx="558800" cy="412893"/>
          </a:xfrm>
          <a:prstGeom prst="rect">
            <a:avLst/>
          </a:prstGeom>
        </p:spPr>
      </p:pic>
      <p:sp>
        <p:nvSpPr>
          <p:cNvPr id="56" name="Oval 55"/>
          <p:cNvSpPr/>
          <p:nvPr/>
        </p:nvSpPr>
        <p:spPr>
          <a:xfrm>
            <a:off x="6342529" y="3500050"/>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p:nvPr/>
        </p:nvSpPr>
        <p:spPr>
          <a:xfrm>
            <a:off x="6364567" y="4487503"/>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p:nvPr/>
        </p:nvSpPr>
        <p:spPr>
          <a:xfrm>
            <a:off x="6342529" y="5535561"/>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p:nvPr/>
        </p:nvSpPr>
        <p:spPr>
          <a:xfrm>
            <a:off x="1425388" y="3263788"/>
            <a:ext cx="1035424" cy="993259"/>
          </a:xfrm>
          <a:prstGeom prst="ellips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(400</a:t>
            </a:r>
            <a:r>
              <a:rPr lang="en-US" smtClean="0">
                <a:solidFill>
                  <a:schemeClr val="tx1"/>
                </a:solidFill>
              </a:rPr>
              <a:t>, 3200)</a:t>
            </a:r>
            <a:endParaRPr lang="en-US" dirty="0">
              <a:solidFill>
                <a:schemeClr val="tx1"/>
              </a:solidFill>
            </a:endParaRPr>
          </a:p>
        </p:txBody>
      </p:sp>
      <p:sp>
        <p:nvSpPr>
          <p:cNvPr id="60" name="Oval 59"/>
          <p:cNvSpPr/>
          <p:nvPr/>
        </p:nvSpPr>
        <p:spPr>
          <a:xfrm>
            <a:off x="1425388" y="4710245"/>
            <a:ext cx="1035424" cy="993259"/>
          </a:xfrm>
          <a:prstGeom prst="ellips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(400</a:t>
            </a:r>
            <a:r>
              <a:rPr lang="en-US" smtClean="0">
                <a:solidFill>
                  <a:schemeClr val="tx1"/>
                </a:solidFill>
              </a:rPr>
              <a:t>, 3200)</a:t>
            </a:r>
            <a:endParaRPr lang="en-US" dirty="0">
              <a:solidFill>
                <a:schemeClr val="tx1"/>
              </a:solidFill>
            </a:endParaRPr>
          </a:p>
        </p:txBody>
      </p:sp>
      <p:pic>
        <p:nvPicPr>
          <p:cNvPr id="61" name="Picture 60"/>
          <p:cNvPicPr>
            <a:picLocks noChangeAspect="1"/>
          </p:cNvPicPr>
          <p:nvPr/>
        </p:nvPicPr>
        <p:blipFill>
          <a:blip r:embed="rId5"/>
          <a:stretch>
            <a:fillRect/>
          </a:stretch>
        </p:blipFill>
        <p:spPr>
          <a:xfrm>
            <a:off x="6448611" y="3615396"/>
            <a:ext cx="622300" cy="495300"/>
          </a:xfrm>
          <a:prstGeom prst="rect">
            <a:avLst/>
          </a:prstGeom>
        </p:spPr>
      </p:pic>
      <p:pic>
        <p:nvPicPr>
          <p:cNvPr id="62" name="Picture 61"/>
          <p:cNvPicPr>
            <a:picLocks noChangeAspect="1"/>
          </p:cNvPicPr>
          <p:nvPr/>
        </p:nvPicPr>
        <p:blipFill>
          <a:blip r:embed="rId6"/>
          <a:stretch>
            <a:fillRect/>
          </a:stretch>
        </p:blipFill>
        <p:spPr>
          <a:xfrm>
            <a:off x="6430308" y="4599701"/>
            <a:ext cx="622300" cy="482600"/>
          </a:xfrm>
          <a:prstGeom prst="rect">
            <a:avLst/>
          </a:prstGeom>
        </p:spPr>
      </p:pic>
      <p:pic>
        <p:nvPicPr>
          <p:cNvPr id="63" name="Picture 62"/>
          <p:cNvPicPr>
            <a:picLocks noChangeAspect="1"/>
          </p:cNvPicPr>
          <p:nvPr/>
        </p:nvPicPr>
        <p:blipFill>
          <a:blip r:embed="rId7"/>
          <a:stretch>
            <a:fillRect/>
          </a:stretch>
        </p:blipFill>
        <p:spPr>
          <a:xfrm>
            <a:off x="6418355" y="5641409"/>
            <a:ext cx="609600" cy="495300"/>
          </a:xfrm>
          <a:prstGeom prst="rect">
            <a:avLst/>
          </a:prstGeom>
        </p:spPr>
      </p:pic>
      <p:cxnSp>
        <p:nvCxnSpPr>
          <p:cNvPr id="64" name="Straight Connector 63"/>
          <p:cNvCxnSpPr>
            <a:endCxn id="54" idx="2"/>
          </p:cNvCxnSpPr>
          <p:nvPr/>
        </p:nvCxnSpPr>
        <p:spPr>
          <a:xfrm flipV="1">
            <a:off x="2460812" y="1845890"/>
            <a:ext cx="3843617" cy="1914528"/>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56" idx="3"/>
          </p:cNvCxnSpPr>
          <p:nvPr/>
        </p:nvCxnSpPr>
        <p:spPr>
          <a:xfrm flipV="1">
            <a:off x="2460812" y="3078703"/>
            <a:ext cx="3977904" cy="2128172"/>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587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Putting It All Together</a:t>
            </a:r>
            <a:endParaRPr lang="en-US" dirty="0"/>
          </a:p>
        </p:txBody>
      </p:sp>
      <p:sp>
        <p:nvSpPr>
          <p:cNvPr id="3" name="Content Placeholder 2"/>
          <p:cNvSpPr>
            <a:spLocks noGrp="1"/>
          </p:cNvSpPr>
          <p:nvPr>
            <p:ph idx="1"/>
          </p:nvPr>
        </p:nvSpPr>
        <p:spPr>
          <a:xfrm>
            <a:off x="914400" y="3388659"/>
            <a:ext cx="8229600" cy="4525963"/>
          </a:xfrm>
        </p:spPr>
        <p:txBody>
          <a:bodyPr/>
          <a:lstStyle/>
          <a:p>
            <a:endParaRPr lang="en-US" dirty="0"/>
          </a:p>
          <a:p>
            <a:endParaRPr lang="en-US" dirty="0"/>
          </a:p>
          <a:p>
            <a:endParaRPr lang="en-US" dirty="0" smtClean="0"/>
          </a:p>
        </p:txBody>
      </p:sp>
      <p:cxnSp>
        <p:nvCxnSpPr>
          <p:cNvPr id="49" name="Straight Connector 48"/>
          <p:cNvCxnSpPr>
            <a:stCxn id="52" idx="5"/>
          </p:cNvCxnSpPr>
          <p:nvPr/>
        </p:nvCxnSpPr>
        <p:spPr>
          <a:xfrm>
            <a:off x="2309178" y="2662993"/>
            <a:ext cx="4121130" cy="2178008"/>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425388" y="1815193"/>
            <a:ext cx="1035424" cy="993259"/>
          </a:xfrm>
          <a:prstGeom prst="ellips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(400</a:t>
            </a:r>
            <a:r>
              <a:rPr lang="en-US" smtClean="0">
                <a:solidFill>
                  <a:schemeClr val="tx1"/>
                </a:solidFill>
              </a:rPr>
              <a:t>, 3200)</a:t>
            </a:r>
            <a:endParaRPr lang="en-US" dirty="0">
              <a:solidFill>
                <a:schemeClr val="tx1"/>
              </a:solidFill>
            </a:endParaRPr>
          </a:p>
        </p:txBody>
      </p:sp>
      <p:sp>
        <p:nvSpPr>
          <p:cNvPr id="51" name="Oval 50"/>
          <p:cNvSpPr/>
          <p:nvPr/>
        </p:nvSpPr>
        <p:spPr>
          <a:xfrm>
            <a:off x="6304429" y="1492391"/>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2" name="Picture 51"/>
          <p:cNvPicPr>
            <a:picLocks noChangeAspect="1"/>
          </p:cNvPicPr>
          <p:nvPr/>
        </p:nvPicPr>
        <p:blipFill>
          <a:blip r:embed="rId3"/>
          <a:stretch>
            <a:fillRect/>
          </a:stretch>
        </p:blipFill>
        <p:spPr>
          <a:xfrm>
            <a:off x="6414620" y="1651424"/>
            <a:ext cx="546100" cy="431800"/>
          </a:xfrm>
          <a:prstGeom prst="rect">
            <a:avLst/>
          </a:prstGeom>
        </p:spPr>
      </p:pic>
      <p:sp>
        <p:nvSpPr>
          <p:cNvPr id="53" name="Oval 52"/>
          <p:cNvSpPr/>
          <p:nvPr/>
        </p:nvSpPr>
        <p:spPr>
          <a:xfrm>
            <a:off x="6326467" y="2475243"/>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4" name="Picture 53"/>
          <p:cNvPicPr>
            <a:picLocks noChangeAspect="1"/>
          </p:cNvPicPr>
          <p:nvPr/>
        </p:nvPicPr>
        <p:blipFill>
          <a:blip r:embed="rId4"/>
          <a:stretch>
            <a:fillRect/>
          </a:stretch>
        </p:blipFill>
        <p:spPr>
          <a:xfrm>
            <a:off x="6430308" y="2622296"/>
            <a:ext cx="558800" cy="412893"/>
          </a:xfrm>
          <a:prstGeom prst="rect">
            <a:avLst/>
          </a:prstGeom>
        </p:spPr>
      </p:pic>
      <p:sp>
        <p:nvSpPr>
          <p:cNvPr id="55" name="Oval 54"/>
          <p:cNvSpPr/>
          <p:nvPr/>
        </p:nvSpPr>
        <p:spPr>
          <a:xfrm>
            <a:off x="6342529" y="3500050"/>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p:nvPr/>
        </p:nvSpPr>
        <p:spPr>
          <a:xfrm>
            <a:off x="6364567" y="4487503"/>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p:nvPr/>
        </p:nvSpPr>
        <p:spPr>
          <a:xfrm>
            <a:off x="6342529" y="5535561"/>
            <a:ext cx="766482" cy="706997"/>
          </a:xfrm>
          <a:prstGeom prst="ellipse">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p:nvPr/>
        </p:nvSpPr>
        <p:spPr>
          <a:xfrm>
            <a:off x="1425388" y="3263788"/>
            <a:ext cx="1035424" cy="993259"/>
          </a:xfrm>
          <a:prstGeom prst="ellips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(400, 3200)</a:t>
            </a:r>
            <a:endParaRPr lang="en-US" dirty="0">
              <a:solidFill>
                <a:schemeClr val="tx1"/>
              </a:solidFill>
            </a:endParaRPr>
          </a:p>
        </p:txBody>
      </p:sp>
      <p:sp>
        <p:nvSpPr>
          <p:cNvPr id="59" name="Oval 58"/>
          <p:cNvSpPr/>
          <p:nvPr/>
        </p:nvSpPr>
        <p:spPr>
          <a:xfrm>
            <a:off x="1425388" y="4710245"/>
            <a:ext cx="1035424" cy="993259"/>
          </a:xfrm>
          <a:prstGeom prst="ellipse">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(400</a:t>
            </a:r>
            <a:r>
              <a:rPr lang="en-US" smtClean="0">
                <a:solidFill>
                  <a:schemeClr val="tx1"/>
                </a:solidFill>
              </a:rPr>
              <a:t>, 3200)</a:t>
            </a:r>
            <a:endParaRPr lang="en-US" dirty="0">
              <a:solidFill>
                <a:schemeClr val="tx1"/>
              </a:solidFill>
            </a:endParaRPr>
          </a:p>
        </p:txBody>
      </p:sp>
      <p:pic>
        <p:nvPicPr>
          <p:cNvPr id="60" name="Picture 59"/>
          <p:cNvPicPr>
            <a:picLocks noChangeAspect="1"/>
          </p:cNvPicPr>
          <p:nvPr/>
        </p:nvPicPr>
        <p:blipFill>
          <a:blip r:embed="rId5"/>
          <a:stretch>
            <a:fillRect/>
          </a:stretch>
        </p:blipFill>
        <p:spPr>
          <a:xfrm>
            <a:off x="6448611" y="3615396"/>
            <a:ext cx="622300" cy="495300"/>
          </a:xfrm>
          <a:prstGeom prst="rect">
            <a:avLst/>
          </a:prstGeom>
        </p:spPr>
      </p:pic>
      <p:pic>
        <p:nvPicPr>
          <p:cNvPr id="61" name="Picture 60"/>
          <p:cNvPicPr>
            <a:picLocks noChangeAspect="1"/>
          </p:cNvPicPr>
          <p:nvPr/>
        </p:nvPicPr>
        <p:blipFill>
          <a:blip r:embed="rId6"/>
          <a:stretch>
            <a:fillRect/>
          </a:stretch>
        </p:blipFill>
        <p:spPr>
          <a:xfrm>
            <a:off x="6430308" y="4599701"/>
            <a:ext cx="622300" cy="482600"/>
          </a:xfrm>
          <a:prstGeom prst="rect">
            <a:avLst/>
          </a:prstGeom>
        </p:spPr>
      </p:pic>
      <p:pic>
        <p:nvPicPr>
          <p:cNvPr id="62" name="Picture 61"/>
          <p:cNvPicPr>
            <a:picLocks noChangeAspect="1"/>
          </p:cNvPicPr>
          <p:nvPr/>
        </p:nvPicPr>
        <p:blipFill>
          <a:blip r:embed="rId7"/>
          <a:stretch>
            <a:fillRect/>
          </a:stretch>
        </p:blipFill>
        <p:spPr>
          <a:xfrm>
            <a:off x="6418355" y="5641409"/>
            <a:ext cx="609600" cy="495300"/>
          </a:xfrm>
          <a:prstGeom prst="rect">
            <a:avLst/>
          </a:prstGeom>
        </p:spPr>
      </p:pic>
      <p:cxnSp>
        <p:nvCxnSpPr>
          <p:cNvPr id="63" name="Straight Connector 62"/>
          <p:cNvCxnSpPr>
            <a:endCxn id="53" idx="2"/>
          </p:cNvCxnSpPr>
          <p:nvPr/>
        </p:nvCxnSpPr>
        <p:spPr>
          <a:xfrm flipV="1">
            <a:off x="2460812" y="1845890"/>
            <a:ext cx="3843617" cy="1914528"/>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endCxn id="55" idx="3"/>
          </p:cNvCxnSpPr>
          <p:nvPr/>
        </p:nvCxnSpPr>
        <p:spPr>
          <a:xfrm flipV="1">
            <a:off x="2460812" y="3078703"/>
            <a:ext cx="3977904" cy="2128172"/>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946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3" name="Content Placeholder 2"/>
          <p:cNvSpPr>
            <a:spLocks noGrp="1"/>
          </p:cNvSpPr>
          <p:nvPr>
            <p:ph idx="1"/>
          </p:nvPr>
        </p:nvSpPr>
        <p:spPr/>
        <p:txBody>
          <a:bodyPr/>
          <a:lstStyle/>
          <a:p>
            <a:r>
              <a:rPr lang="en-US" dirty="0" smtClean="0"/>
              <a:t>p(f1, f2, f3) = 	</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39</a:t>
            </a:fld>
            <a:endParaRPr lang="en-US"/>
          </a:p>
        </p:txBody>
      </p:sp>
    </p:spTree>
    <p:extLst>
      <p:ext uri="{BB962C8B-B14F-4D97-AF65-F5344CB8AC3E}">
        <p14:creationId xmlns:p14="http://schemas.microsoft.com/office/powerpoint/2010/main" val="1043723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They </a:t>
            </a:r>
            <a:r>
              <a:rPr lang="en-US" dirty="0" smtClean="0"/>
              <a:t>Build Words Differently</a:t>
            </a:r>
            <a:r>
              <a:rPr lang="is-IS" dirty="0" smtClean="0"/>
              <a:t>…</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a:t>
            </a:fld>
            <a:endParaRPr lang="en-US"/>
          </a:p>
        </p:txBody>
      </p:sp>
      <p:sp>
        <p:nvSpPr>
          <p:cNvPr id="6" name="Content Placeholder 5"/>
          <p:cNvSpPr>
            <a:spLocks noGrp="1"/>
          </p:cNvSpPr>
          <p:nvPr>
            <p:ph idx="1"/>
          </p:nvPr>
        </p:nvSpPr>
        <p:spPr/>
        <p:txBody>
          <a:bodyPr>
            <a:normAutofit fontScale="92500" lnSpcReduction="10000"/>
          </a:bodyPr>
          <a:lstStyle/>
          <a:p>
            <a:r>
              <a:rPr lang="en-US" b="1" dirty="0" smtClean="0"/>
              <a:t>English </a:t>
            </a:r>
            <a:r>
              <a:rPr lang="en-US" b="1" dirty="0" smtClean="0">
                <a:solidFill>
                  <a:schemeClr val="accent4">
                    <a:lumMod val="75000"/>
                  </a:schemeClr>
                </a:solidFill>
              </a:rPr>
              <a:t>(no first person ending)</a:t>
            </a:r>
          </a:p>
          <a:p>
            <a:pPr marL="457200" lvl="1" indent="0">
              <a:buNone/>
            </a:pPr>
            <a:r>
              <a:rPr lang="en-US" dirty="0"/>
              <a:t>I wish</a:t>
            </a:r>
            <a:r>
              <a:rPr lang="en-US" dirty="0">
                <a:solidFill>
                  <a:schemeClr val="tx2">
                    <a:lumMod val="60000"/>
                    <a:lumOff val="40000"/>
                  </a:schemeClr>
                </a:solidFill>
              </a:rPr>
              <a:t> </a:t>
            </a:r>
            <a:r>
              <a:rPr lang="en-US" dirty="0"/>
              <a:t>you a happy birthday</a:t>
            </a:r>
            <a:r>
              <a:rPr lang="en-US" dirty="0" smtClean="0"/>
              <a:t>.</a:t>
            </a:r>
            <a:endParaRPr lang="en-US" dirty="0"/>
          </a:p>
          <a:p>
            <a:endParaRPr lang="en-US" dirty="0" smtClean="0"/>
          </a:p>
          <a:p>
            <a:r>
              <a:rPr lang="en-US" b="1" dirty="0" smtClean="0"/>
              <a:t>Malagasy</a:t>
            </a:r>
            <a:r>
              <a:rPr lang="en-US" b="1" dirty="0"/>
              <a:t> </a:t>
            </a:r>
            <a:r>
              <a:rPr lang="en-US" b="1" dirty="0" smtClean="0">
                <a:solidFill>
                  <a:schemeClr val="accent4">
                    <a:lumMod val="75000"/>
                  </a:schemeClr>
                </a:solidFill>
              </a:rPr>
              <a:t>(no first person ending)</a:t>
            </a:r>
          </a:p>
          <a:p>
            <a:pPr marL="0" indent="0">
              <a:buNone/>
            </a:pPr>
            <a:r>
              <a:rPr lang="en-US" sz="2800" dirty="0" smtClean="0"/>
              <a:t>      </a:t>
            </a:r>
            <a:r>
              <a:rPr lang="en-US" sz="2800" dirty="0" err="1" smtClean="0"/>
              <a:t>Tratry</a:t>
            </a:r>
            <a:r>
              <a:rPr lang="en-US" sz="2800" dirty="0" smtClean="0"/>
              <a:t> </a:t>
            </a:r>
            <a:r>
              <a:rPr lang="en-US" sz="2800" dirty="0" err="1" smtClean="0"/>
              <a:t>ny</a:t>
            </a:r>
            <a:r>
              <a:rPr lang="en-US" sz="2800" dirty="0" smtClean="0"/>
              <a:t> </a:t>
            </a:r>
            <a:r>
              <a:rPr lang="en-US" sz="2800" dirty="0" err="1" smtClean="0"/>
              <a:t>tsingerin-taona</a:t>
            </a:r>
            <a:r>
              <a:rPr lang="en-US" sz="2800" dirty="0" smtClean="0"/>
              <a:t> </a:t>
            </a:r>
            <a:r>
              <a:rPr lang="en-US" sz="2800" dirty="0" err="1" smtClean="0"/>
              <a:t>nahaterahanao</a:t>
            </a:r>
            <a:r>
              <a:rPr lang="en-US" sz="2800" dirty="0"/>
              <a:t>.</a:t>
            </a:r>
            <a:endParaRPr lang="en-US" sz="2800" dirty="0" smtClean="0"/>
          </a:p>
          <a:p>
            <a:endParaRPr lang="en-US" dirty="0"/>
          </a:p>
          <a:p>
            <a:r>
              <a:rPr lang="en-US" b="1" dirty="0" err="1" smtClean="0"/>
              <a:t>Dothraki</a:t>
            </a:r>
            <a:r>
              <a:rPr lang="en-US" b="1" dirty="0" smtClean="0"/>
              <a:t> </a:t>
            </a:r>
            <a:r>
              <a:rPr lang="en-US" b="1" dirty="0" smtClean="0">
                <a:solidFill>
                  <a:schemeClr val="accent4">
                    <a:lumMod val="75000"/>
                  </a:schemeClr>
                </a:solidFill>
              </a:rPr>
              <a:t>(first person ending)</a:t>
            </a:r>
          </a:p>
          <a:p>
            <a:pPr marL="457200" lvl="1" indent="0" fontAlgn="t">
              <a:buNone/>
            </a:pPr>
            <a:r>
              <a:rPr lang="en-US" dirty="0" err="1"/>
              <a:t>Anha</a:t>
            </a:r>
            <a:r>
              <a:rPr lang="en-US" dirty="0"/>
              <a:t> </a:t>
            </a:r>
            <a:r>
              <a:rPr lang="en-US" dirty="0" err="1"/>
              <a:t>zal</a:t>
            </a:r>
            <a:r>
              <a:rPr lang="en-US" b="1" i="1" dirty="0" err="1">
                <a:solidFill>
                  <a:srgbClr val="C00000"/>
                </a:solidFill>
              </a:rPr>
              <a:t>ak</a:t>
            </a:r>
            <a:r>
              <a:rPr lang="en-US" dirty="0"/>
              <a:t> </a:t>
            </a:r>
            <a:r>
              <a:rPr lang="en-US" dirty="0" err="1"/>
              <a:t>asshekhqoyi</a:t>
            </a:r>
            <a:r>
              <a:rPr lang="en-US" dirty="0"/>
              <a:t> </a:t>
            </a:r>
            <a:r>
              <a:rPr lang="en-US" dirty="0" err="1"/>
              <a:t>vezhvena</a:t>
            </a:r>
            <a:r>
              <a:rPr lang="en-US" dirty="0"/>
              <a:t> </a:t>
            </a:r>
            <a:r>
              <a:rPr lang="en-US" dirty="0" err="1"/>
              <a:t>yeraan</a:t>
            </a:r>
            <a:r>
              <a:rPr lang="en-US" dirty="0" smtClean="0"/>
              <a:t>!</a:t>
            </a:r>
            <a:r>
              <a:rPr lang="en-US" dirty="0"/>
              <a:t/>
            </a:r>
            <a:br>
              <a:rPr lang="en-US" dirty="0"/>
            </a:br>
            <a:endParaRPr lang="en-US" dirty="0"/>
          </a:p>
          <a:p>
            <a:pPr lvl="1"/>
            <a:endParaRPr lang="en-US" dirty="0"/>
          </a:p>
        </p:txBody>
      </p:sp>
      <p:pic>
        <p:nvPicPr>
          <p:cNvPr id="2058" name="Picture 10" descr="mage result for queen of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990" y="1283631"/>
            <a:ext cx="1538440" cy="180964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mage result for khal drog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mage result for khal drogo"/>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descr="mage result for khal dr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990" y="4919797"/>
            <a:ext cx="1619115" cy="1619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990" y="3194872"/>
            <a:ext cx="1538440" cy="15248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10491" y="3244334"/>
            <a:ext cx="184731" cy="369332"/>
          </a:xfrm>
          <a:prstGeom prst="rect">
            <a:avLst/>
          </a:prstGeom>
        </p:spPr>
        <p:txBody>
          <a:bodyPr wrap="none">
            <a:spAutoFit/>
          </a:bodyPr>
          <a:lstStyle/>
          <a:p>
            <a:endParaRPr lang="en-US" b="1" dirty="0">
              <a:solidFill>
                <a:schemeClr val="accent4">
                  <a:lumMod val="75000"/>
                </a:schemeClr>
              </a:solidFill>
            </a:endParaRPr>
          </a:p>
        </p:txBody>
      </p:sp>
    </p:spTree>
    <p:extLst>
      <p:ext uri="{BB962C8B-B14F-4D97-AF65-F5344CB8AC3E}">
        <p14:creationId xmlns:p14="http://schemas.microsoft.com/office/powerpoint/2010/main" val="10535406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Transformed Gaussian</a:t>
            </a:r>
            <a:endParaRPr lang="en-US" dirty="0"/>
          </a:p>
        </p:txBody>
      </p:sp>
      <p:sp>
        <p:nvSpPr>
          <p:cNvPr id="3" name="Content Placeholder 2"/>
          <p:cNvSpPr>
            <a:spLocks noGrp="1"/>
          </p:cNvSpPr>
          <p:nvPr>
            <p:ph idx="1"/>
          </p:nvPr>
        </p:nvSpPr>
        <p:spPr/>
        <p:txBody>
          <a:bodyPr/>
          <a:lstStyle/>
          <a:p>
            <a:r>
              <a:rPr lang="en-US" dirty="0" smtClean="0"/>
              <a:t>Show picture</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40</a:t>
            </a:fld>
            <a:endParaRPr lang="en-US"/>
          </a:p>
        </p:txBody>
      </p:sp>
    </p:spTree>
    <p:extLst>
      <p:ext uri="{BB962C8B-B14F-4D97-AF65-F5344CB8AC3E}">
        <p14:creationId xmlns:p14="http://schemas.microsoft.com/office/powerpoint/2010/main" val="1220654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a Neural Gaussian?</a:t>
            </a:r>
            <a:endParaRPr lang="en-US" dirty="0"/>
          </a:p>
        </p:txBody>
      </p:sp>
      <p:sp>
        <p:nvSpPr>
          <p:cNvPr id="3" name="Content Placeholder 2"/>
          <p:cNvSpPr>
            <a:spLocks noGrp="1"/>
          </p:cNvSpPr>
          <p:nvPr>
            <p:ph idx="1"/>
          </p:nvPr>
        </p:nvSpPr>
        <p:spPr>
          <a:xfrm>
            <a:off x="167762" y="1624012"/>
            <a:ext cx="8808475" cy="4525963"/>
          </a:xfrm>
        </p:spPr>
        <p:txBody>
          <a:bodyPr>
            <a:normAutofit/>
          </a:bodyPr>
          <a:lstStyle/>
          <a:p>
            <a:r>
              <a:rPr lang="en-US" sz="2800" dirty="0" smtClean="0"/>
              <a:t>The human ear performs a </a:t>
            </a:r>
            <a:r>
              <a:rPr lang="en-US" sz="2800" i="1" dirty="0" smtClean="0"/>
              <a:t>non-linear </a:t>
            </a:r>
            <a:r>
              <a:rPr lang="en-US" sz="2800" dirty="0" smtClean="0"/>
              <a:t>transformation of the </a:t>
            </a:r>
            <a:r>
              <a:rPr lang="en-US" sz="2800" b="1" dirty="0" smtClean="0"/>
              <a:t>acoustic vowel space </a:t>
            </a:r>
            <a:r>
              <a:rPr lang="en-US" sz="2800" dirty="0" smtClean="0"/>
              <a:t>into </a:t>
            </a:r>
            <a:r>
              <a:rPr lang="en-US" sz="2800" b="1" dirty="0" smtClean="0"/>
              <a:t>perceptual vowel space</a:t>
            </a:r>
          </a:p>
          <a:p>
            <a:r>
              <a:rPr lang="en-US" sz="2800" dirty="0" smtClean="0"/>
              <a:t>We </a:t>
            </a:r>
            <a:r>
              <a:rPr lang="en-US" sz="2800" b="1" dirty="0" smtClean="0"/>
              <a:t>learn</a:t>
            </a:r>
            <a:r>
              <a:rPr lang="en-US" sz="2800" dirty="0" smtClean="0"/>
              <a:t> a universal similarity function that helps us predict which vowel systems are attested</a:t>
            </a:r>
          </a:p>
          <a:p>
            <a:endParaRPr lang="en-US" sz="2800" dirty="0" smtClean="0"/>
          </a:p>
        </p:txBody>
      </p:sp>
      <p:sp>
        <p:nvSpPr>
          <p:cNvPr id="4" name="Slide Number Placeholder 3"/>
          <p:cNvSpPr>
            <a:spLocks noGrp="1"/>
          </p:cNvSpPr>
          <p:nvPr>
            <p:ph type="sldNum" sz="quarter" idx="12"/>
          </p:nvPr>
        </p:nvSpPr>
        <p:spPr>
          <a:xfrm>
            <a:off x="6553200" y="5866026"/>
            <a:ext cx="2133600" cy="365125"/>
          </a:xfrm>
        </p:spPr>
        <p:txBody>
          <a:bodyPr/>
          <a:lstStyle/>
          <a:p>
            <a:pPr>
              <a:defRPr/>
            </a:pPr>
            <a:fld id="{0E11CC8F-329F-8C41-AC6A-3ECAF67E5476}" type="slidenum">
              <a:rPr lang="en-US" smtClean="0"/>
              <a:pPr>
                <a:defRPr/>
              </a:pPr>
              <a:t>41</a:t>
            </a:fld>
            <a:endParaRPr lang="en-US"/>
          </a:p>
        </p:txBody>
      </p:sp>
      <p:pic>
        <p:nvPicPr>
          <p:cNvPr id="5" name="Picture 4"/>
          <p:cNvPicPr>
            <a:picLocks noChangeAspect="1"/>
          </p:cNvPicPr>
          <p:nvPr/>
        </p:nvPicPr>
        <p:blipFill>
          <a:blip r:embed="rId3"/>
          <a:stretch>
            <a:fillRect/>
          </a:stretch>
        </p:blipFill>
        <p:spPr>
          <a:xfrm>
            <a:off x="3379095" y="3740623"/>
            <a:ext cx="2473098" cy="2473098"/>
          </a:xfrm>
          <a:prstGeom prst="rect">
            <a:avLst/>
          </a:prstGeom>
        </p:spPr>
      </p:pic>
      <p:sp>
        <p:nvSpPr>
          <p:cNvPr id="9" name="Down Arrow 8"/>
          <p:cNvSpPr/>
          <p:nvPr/>
        </p:nvSpPr>
        <p:spPr>
          <a:xfrm rot="16200000">
            <a:off x="5747553" y="4331221"/>
            <a:ext cx="707366" cy="903932"/>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rot="16200000">
            <a:off x="2894748" y="4331221"/>
            <a:ext cx="707366" cy="903932"/>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1462906" y="5270331"/>
            <a:ext cx="277451" cy="295161"/>
          </a:xfrm>
          <a:prstGeom prst="rect">
            <a:avLst/>
          </a:prstGeom>
        </p:spPr>
      </p:pic>
      <p:pic>
        <p:nvPicPr>
          <p:cNvPr id="13" name="Picture 12"/>
          <p:cNvPicPr>
            <a:picLocks noChangeAspect="1"/>
          </p:cNvPicPr>
          <p:nvPr/>
        </p:nvPicPr>
        <p:blipFill>
          <a:blip r:embed="rId5"/>
          <a:stretch>
            <a:fillRect/>
          </a:stretch>
        </p:blipFill>
        <p:spPr>
          <a:xfrm>
            <a:off x="2192814" y="5229015"/>
            <a:ext cx="317144" cy="298115"/>
          </a:xfrm>
          <a:prstGeom prst="rect">
            <a:avLst/>
          </a:prstGeom>
        </p:spPr>
      </p:pic>
      <p:pic>
        <p:nvPicPr>
          <p:cNvPr id="17" name="Picture 16"/>
          <p:cNvPicPr>
            <a:picLocks noChangeAspect="1"/>
          </p:cNvPicPr>
          <p:nvPr/>
        </p:nvPicPr>
        <p:blipFill>
          <a:blip r:embed="rId6"/>
          <a:stretch>
            <a:fillRect/>
          </a:stretch>
        </p:blipFill>
        <p:spPr>
          <a:xfrm flipV="1">
            <a:off x="519676" y="3983714"/>
            <a:ext cx="102703" cy="322114"/>
          </a:xfrm>
          <a:prstGeom prst="rect">
            <a:avLst/>
          </a:prstGeom>
          <a:scene3d>
            <a:camera prst="orthographicFront">
              <a:rot lat="10800000" lon="0" rev="0"/>
            </a:camera>
            <a:lightRig rig="threePt" dir="t"/>
          </a:scene3d>
        </p:spPr>
      </p:pic>
      <p:pic>
        <p:nvPicPr>
          <p:cNvPr id="18" name="Picture 17"/>
          <p:cNvPicPr>
            <a:picLocks noChangeAspect="1"/>
          </p:cNvPicPr>
          <p:nvPr/>
        </p:nvPicPr>
        <p:blipFill>
          <a:blip r:embed="rId7"/>
          <a:stretch>
            <a:fillRect/>
          </a:stretch>
        </p:blipFill>
        <p:spPr>
          <a:xfrm flipV="1">
            <a:off x="1838185" y="4058755"/>
            <a:ext cx="346216" cy="204179"/>
          </a:xfrm>
          <a:prstGeom prst="rect">
            <a:avLst/>
          </a:prstGeom>
          <a:scene3d>
            <a:camera prst="orthographicFront">
              <a:rot lat="10800000" lon="0" rev="0"/>
            </a:camera>
            <a:lightRig rig="threePt" dir="t"/>
          </a:scene3d>
        </p:spPr>
      </p:pic>
      <p:pic>
        <p:nvPicPr>
          <p:cNvPr id="22" name="Picture 21"/>
          <p:cNvPicPr>
            <a:picLocks noChangeAspect="1"/>
          </p:cNvPicPr>
          <p:nvPr/>
        </p:nvPicPr>
        <p:blipFill>
          <a:blip r:embed="rId8"/>
          <a:stretch>
            <a:fillRect/>
          </a:stretch>
        </p:blipFill>
        <p:spPr>
          <a:xfrm flipV="1">
            <a:off x="1216569" y="4592426"/>
            <a:ext cx="252114" cy="302537"/>
          </a:xfrm>
          <a:prstGeom prst="rect">
            <a:avLst/>
          </a:prstGeom>
        </p:spPr>
      </p:pic>
      <p:grpSp>
        <p:nvGrpSpPr>
          <p:cNvPr id="30" name="Group 29"/>
          <p:cNvGrpSpPr/>
          <p:nvPr/>
        </p:nvGrpSpPr>
        <p:grpSpPr>
          <a:xfrm>
            <a:off x="63335" y="3915421"/>
            <a:ext cx="2629240" cy="1751693"/>
            <a:chOff x="-699237" y="3006508"/>
            <a:chExt cx="7206581" cy="4395363"/>
          </a:xfrm>
        </p:grpSpPr>
        <p:cxnSp>
          <p:nvCxnSpPr>
            <p:cNvPr id="11" name="Straight Connector 10"/>
            <p:cNvCxnSpPr/>
            <p:nvPr/>
          </p:nvCxnSpPr>
          <p:spPr>
            <a:xfrm>
              <a:off x="3067781" y="3104780"/>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99237" y="3086349"/>
              <a:ext cx="7206581" cy="1168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482026" y="3006508"/>
              <a:ext cx="0" cy="4395363"/>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255290" y="7325055"/>
              <a:ext cx="4252054" cy="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353713" y="4512943"/>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248225" y="5918998"/>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17845" y="3121448"/>
              <a:ext cx="2873135" cy="424680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grpSp>
      <p:grpSp>
        <p:nvGrpSpPr>
          <p:cNvPr id="81" name="Group 80"/>
          <p:cNvGrpSpPr/>
          <p:nvPr/>
        </p:nvGrpSpPr>
        <p:grpSpPr>
          <a:xfrm>
            <a:off x="6347945" y="3947238"/>
            <a:ext cx="2604542" cy="1772407"/>
            <a:chOff x="6341420" y="4430100"/>
            <a:chExt cx="2604542" cy="1772407"/>
          </a:xfrm>
        </p:grpSpPr>
        <p:pic>
          <p:nvPicPr>
            <p:cNvPr id="31" name="Picture 30"/>
            <p:cNvPicPr>
              <a:picLocks noChangeAspect="1"/>
            </p:cNvPicPr>
            <p:nvPr/>
          </p:nvPicPr>
          <p:blipFill>
            <a:blip r:embed="rId4"/>
            <a:stretch>
              <a:fillRect/>
            </a:stretch>
          </p:blipFill>
          <p:spPr>
            <a:xfrm>
              <a:off x="7405713" y="5752906"/>
              <a:ext cx="277451" cy="295161"/>
            </a:xfrm>
            <a:prstGeom prst="rect">
              <a:avLst/>
            </a:prstGeom>
          </p:spPr>
        </p:pic>
        <p:pic>
          <p:nvPicPr>
            <p:cNvPr id="32" name="Picture 31"/>
            <p:cNvPicPr>
              <a:picLocks noChangeAspect="1"/>
            </p:cNvPicPr>
            <p:nvPr/>
          </p:nvPicPr>
          <p:blipFill>
            <a:blip r:embed="rId5"/>
            <a:stretch>
              <a:fillRect/>
            </a:stretch>
          </p:blipFill>
          <p:spPr>
            <a:xfrm>
              <a:off x="8329629" y="5680117"/>
              <a:ext cx="317144" cy="298115"/>
            </a:xfrm>
            <a:prstGeom prst="rect">
              <a:avLst/>
            </a:prstGeom>
          </p:spPr>
        </p:pic>
        <p:pic>
          <p:nvPicPr>
            <p:cNvPr id="33" name="Picture 32"/>
            <p:cNvPicPr>
              <a:picLocks noChangeAspect="1"/>
            </p:cNvPicPr>
            <p:nvPr/>
          </p:nvPicPr>
          <p:blipFill>
            <a:blip r:embed="rId6"/>
            <a:stretch>
              <a:fillRect/>
            </a:stretch>
          </p:blipFill>
          <p:spPr>
            <a:xfrm flipV="1">
              <a:off x="6870361" y="4572236"/>
              <a:ext cx="102703" cy="322114"/>
            </a:xfrm>
            <a:prstGeom prst="rect">
              <a:avLst/>
            </a:prstGeom>
            <a:scene3d>
              <a:camera prst="orthographicFront">
                <a:rot lat="10800000" lon="0" rev="0"/>
              </a:camera>
              <a:lightRig rig="threePt" dir="t"/>
            </a:scene3d>
          </p:spPr>
        </p:pic>
        <p:pic>
          <p:nvPicPr>
            <p:cNvPr id="34" name="Picture 33"/>
            <p:cNvPicPr>
              <a:picLocks noChangeAspect="1"/>
            </p:cNvPicPr>
            <p:nvPr/>
          </p:nvPicPr>
          <p:blipFill>
            <a:blip r:embed="rId7"/>
            <a:stretch>
              <a:fillRect/>
            </a:stretch>
          </p:blipFill>
          <p:spPr>
            <a:xfrm flipV="1">
              <a:off x="8057320" y="4651168"/>
              <a:ext cx="346216" cy="204179"/>
            </a:xfrm>
            <a:prstGeom prst="rect">
              <a:avLst/>
            </a:prstGeom>
            <a:scene3d>
              <a:camera prst="orthographicFront">
                <a:rot lat="10800000" lon="0" rev="0"/>
              </a:camera>
              <a:lightRig rig="threePt" dir="t"/>
            </a:scene3d>
          </p:spPr>
        </p:pic>
        <p:pic>
          <p:nvPicPr>
            <p:cNvPr id="35" name="Picture 34"/>
            <p:cNvPicPr>
              <a:picLocks noChangeAspect="1"/>
            </p:cNvPicPr>
            <p:nvPr/>
          </p:nvPicPr>
          <p:blipFill>
            <a:blip r:embed="rId8"/>
            <a:stretch>
              <a:fillRect/>
            </a:stretch>
          </p:blipFill>
          <p:spPr>
            <a:xfrm flipV="1">
              <a:off x="7568012" y="5163566"/>
              <a:ext cx="252114" cy="302537"/>
            </a:xfrm>
            <a:prstGeom prst="rect">
              <a:avLst/>
            </a:prstGeom>
          </p:spPr>
        </p:pic>
        <p:cxnSp>
          <p:nvCxnSpPr>
            <p:cNvPr id="37" name="Straight Connector 36"/>
            <p:cNvCxnSpPr/>
            <p:nvPr/>
          </p:nvCxnSpPr>
          <p:spPr>
            <a:xfrm>
              <a:off x="7692400" y="4494365"/>
              <a:ext cx="429449" cy="160756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6341420" y="4431976"/>
              <a:ext cx="2604542" cy="72157"/>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7345112" y="6011872"/>
              <a:ext cx="1423880" cy="163581"/>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6472052" y="4919828"/>
              <a:ext cx="2465996" cy="76851"/>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7204307" y="5389442"/>
              <a:ext cx="1599210" cy="19623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16200000" flipV="1">
              <a:off x="6026704" y="4848663"/>
              <a:ext cx="1693815" cy="1013874"/>
            </a:xfrm>
            <a:prstGeom prst="curvedConnector3">
              <a:avLst>
                <a:gd name="adj1" fmla="val 50000"/>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Curved Connector 53"/>
            <p:cNvCxnSpPr/>
            <p:nvPr/>
          </p:nvCxnSpPr>
          <p:spPr>
            <a:xfrm rot="5400000">
              <a:off x="8044268" y="5154289"/>
              <a:ext cx="1617969" cy="169591"/>
            </a:xfrm>
            <a:prstGeom prst="curvedConnector3">
              <a:avLst>
                <a:gd name="adj1" fmla="val 50000"/>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28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313139" y="4499308"/>
            <a:ext cx="4871506" cy="2192177"/>
          </a:xfrm>
          <a:prstGeom prst="rect">
            <a:avLst/>
          </a:prstGeom>
        </p:spPr>
      </p:pic>
      <p:sp>
        <p:nvSpPr>
          <p:cNvPr id="2" name="Title 1"/>
          <p:cNvSpPr>
            <a:spLocks noGrp="1"/>
          </p:cNvSpPr>
          <p:nvPr>
            <p:ph type="title"/>
          </p:nvPr>
        </p:nvSpPr>
        <p:spPr>
          <a:xfrm>
            <a:off x="139148" y="274638"/>
            <a:ext cx="8815070" cy="1143000"/>
          </a:xfrm>
        </p:spPr>
        <p:txBody>
          <a:bodyPr>
            <a:normAutofit fontScale="90000"/>
          </a:bodyPr>
          <a:lstStyle/>
          <a:p>
            <a:r>
              <a:rPr lang="en-US" smtClean="0"/>
              <a:t>A </a:t>
            </a:r>
            <a:r>
              <a:rPr lang="en-US" dirty="0" smtClean="0"/>
              <a:t>Diffeomorphic Multi-Layer Perceptron</a:t>
            </a:r>
            <a:endParaRPr lang="en-US" dirty="0"/>
          </a:p>
        </p:txBody>
      </p:sp>
      <p:sp>
        <p:nvSpPr>
          <p:cNvPr id="3" name="Content Placeholder 2"/>
          <p:cNvSpPr>
            <a:spLocks noGrp="1"/>
          </p:cNvSpPr>
          <p:nvPr>
            <p:ph idx="1"/>
          </p:nvPr>
        </p:nvSpPr>
        <p:spPr>
          <a:xfrm>
            <a:off x="-1" y="1537458"/>
            <a:ext cx="9333241" cy="4525963"/>
          </a:xfrm>
        </p:spPr>
        <p:txBody>
          <a:bodyPr/>
          <a:lstStyle/>
          <a:p>
            <a:r>
              <a:rPr lang="en-US" dirty="0" smtClean="0"/>
              <a:t>We choose a network that is a diffeomorphism</a:t>
            </a:r>
          </a:p>
          <a:p>
            <a:pPr lvl="1"/>
            <a:r>
              <a:rPr lang="en-US" dirty="0" smtClean="0"/>
              <a:t>an invertible function with both it and its inverse smooth</a:t>
            </a:r>
          </a:p>
          <a:p>
            <a:pPr lvl="1"/>
            <a:r>
              <a:rPr lang="en-US" dirty="0"/>
              <a:t>this won’t warp the space too much (no transposition)</a:t>
            </a:r>
          </a:p>
          <a:p>
            <a:pPr lvl="1"/>
            <a:endParaRPr lang="en-US" dirty="0" smtClean="0"/>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42</a:t>
            </a:fld>
            <a:endParaRPr lang="en-US"/>
          </a:p>
        </p:txBody>
      </p:sp>
      <p:sp>
        <p:nvSpPr>
          <p:cNvPr id="8" name="TextBox 7"/>
          <p:cNvSpPr txBox="1"/>
          <p:nvPr/>
        </p:nvSpPr>
        <p:spPr>
          <a:xfrm>
            <a:off x="4705708" y="2972839"/>
            <a:ext cx="3135795" cy="477054"/>
          </a:xfrm>
          <a:prstGeom prst="rect">
            <a:avLst/>
          </a:prstGeom>
          <a:noFill/>
        </p:spPr>
        <p:txBody>
          <a:bodyPr wrap="none" rtlCol="0">
            <a:spAutoFit/>
          </a:bodyPr>
          <a:lstStyle/>
          <a:p>
            <a:r>
              <a:rPr lang="en-US" sz="2500" dirty="0" smtClean="0">
                <a:solidFill>
                  <a:srgbClr val="521B93"/>
                </a:solidFill>
                <a:latin typeface="Comic Sans MS" charset="0"/>
                <a:ea typeface="Comic Sans MS" charset="0"/>
                <a:cs typeface="Comic Sans MS" charset="0"/>
              </a:rPr>
              <a:t>same dimensionality</a:t>
            </a:r>
            <a:endParaRPr lang="en-US" sz="2500" dirty="0">
              <a:solidFill>
                <a:srgbClr val="521B93"/>
              </a:solidFill>
              <a:latin typeface="Comic Sans MS" charset="0"/>
              <a:ea typeface="Comic Sans MS" charset="0"/>
              <a:cs typeface="Comic Sans MS" charset="0"/>
            </a:endParaRPr>
          </a:p>
        </p:txBody>
      </p:sp>
      <p:sp>
        <p:nvSpPr>
          <p:cNvPr id="9" name="TextBox 8"/>
          <p:cNvSpPr txBox="1"/>
          <p:nvPr/>
        </p:nvSpPr>
        <p:spPr>
          <a:xfrm>
            <a:off x="3440960" y="4153921"/>
            <a:ext cx="1446230" cy="477054"/>
          </a:xfrm>
          <a:prstGeom prst="rect">
            <a:avLst/>
          </a:prstGeom>
          <a:noFill/>
        </p:spPr>
        <p:txBody>
          <a:bodyPr wrap="none" rtlCol="0">
            <a:spAutoFit/>
          </a:bodyPr>
          <a:lstStyle/>
          <a:p>
            <a:r>
              <a:rPr lang="en-US" sz="2500" dirty="0" smtClean="0">
                <a:solidFill>
                  <a:srgbClr val="521B93"/>
                </a:solidFill>
                <a:latin typeface="Comic Sans MS" charset="0"/>
                <a:ea typeface="Comic Sans MS" charset="0"/>
                <a:cs typeface="Comic Sans MS" charset="0"/>
              </a:rPr>
              <a:t>full rank</a:t>
            </a:r>
            <a:endParaRPr lang="en-US" sz="2500" dirty="0">
              <a:solidFill>
                <a:srgbClr val="521B93"/>
              </a:solidFill>
              <a:latin typeface="Comic Sans MS" charset="0"/>
              <a:ea typeface="Comic Sans MS" charset="0"/>
              <a:cs typeface="Comic Sans MS" charset="0"/>
            </a:endParaRPr>
          </a:p>
        </p:txBody>
      </p:sp>
      <p:sp>
        <p:nvSpPr>
          <p:cNvPr id="10" name="TextBox 9"/>
          <p:cNvSpPr txBox="1"/>
          <p:nvPr/>
        </p:nvSpPr>
        <p:spPr>
          <a:xfrm>
            <a:off x="5823946" y="4066901"/>
            <a:ext cx="3509294" cy="861774"/>
          </a:xfrm>
          <a:prstGeom prst="rect">
            <a:avLst/>
          </a:prstGeom>
          <a:noFill/>
        </p:spPr>
        <p:txBody>
          <a:bodyPr wrap="none" rtlCol="0">
            <a:spAutoFit/>
          </a:bodyPr>
          <a:lstStyle/>
          <a:p>
            <a:r>
              <a:rPr lang="en-US" sz="2500" dirty="0" smtClean="0">
                <a:solidFill>
                  <a:srgbClr val="521B93"/>
                </a:solidFill>
                <a:latin typeface="Comic Sans MS" charset="0"/>
                <a:ea typeface="Comic Sans MS" charset="0"/>
                <a:cs typeface="Comic Sans MS" charset="0"/>
              </a:rPr>
              <a:t>smooth and invertible </a:t>
            </a:r>
          </a:p>
          <a:p>
            <a:r>
              <a:rPr lang="en-US" sz="2500" dirty="0" smtClean="0">
                <a:solidFill>
                  <a:srgbClr val="521B93"/>
                </a:solidFill>
                <a:latin typeface="Comic Sans MS" charset="0"/>
                <a:ea typeface="Comic Sans MS" charset="0"/>
                <a:cs typeface="Comic Sans MS" charset="0"/>
              </a:rPr>
              <a:t>         (not </a:t>
            </a:r>
            <a:r>
              <a:rPr lang="en-US" sz="2500" dirty="0" err="1" smtClean="0">
                <a:solidFill>
                  <a:srgbClr val="521B93"/>
                </a:solidFill>
                <a:latin typeface="Comic Sans MS" charset="0"/>
                <a:ea typeface="Comic Sans MS" charset="0"/>
                <a:cs typeface="Comic Sans MS" charset="0"/>
              </a:rPr>
              <a:t>ReLU</a:t>
            </a:r>
            <a:r>
              <a:rPr lang="en-US" sz="2500" dirty="0" smtClean="0">
                <a:solidFill>
                  <a:srgbClr val="521B93"/>
                </a:solidFill>
                <a:latin typeface="Comic Sans MS" charset="0"/>
                <a:ea typeface="Comic Sans MS" charset="0"/>
                <a:cs typeface="Comic Sans MS" charset="0"/>
              </a:rPr>
              <a:t>)</a:t>
            </a:r>
            <a:endParaRPr lang="en-US" sz="2500" dirty="0">
              <a:solidFill>
                <a:srgbClr val="521B93"/>
              </a:solidFill>
              <a:latin typeface="Comic Sans MS" charset="0"/>
              <a:ea typeface="Comic Sans MS" charset="0"/>
              <a:cs typeface="Comic Sans MS" charset="0"/>
            </a:endParaRPr>
          </a:p>
        </p:txBody>
      </p:sp>
      <p:cxnSp>
        <p:nvCxnSpPr>
          <p:cNvPr id="12" name="Straight Arrow Connector 11"/>
          <p:cNvCxnSpPr/>
          <p:nvPr/>
        </p:nvCxnSpPr>
        <p:spPr>
          <a:xfrm flipH="1">
            <a:off x="4978760" y="3370048"/>
            <a:ext cx="335961" cy="86866"/>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769951" y="3384329"/>
            <a:ext cx="153562" cy="131311"/>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3174750" y="4072473"/>
            <a:ext cx="591145" cy="180326"/>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6" idx="2"/>
          </p:cNvCxnSpPr>
          <p:nvPr/>
        </p:nvCxnSpPr>
        <p:spPr>
          <a:xfrm flipV="1">
            <a:off x="4303059" y="4001154"/>
            <a:ext cx="632012" cy="210763"/>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4133574" y="4008175"/>
            <a:ext cx="1690372" cy="346179"/>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771780" y="3490634"/>
            <a:ext cx="8326582" cy="510520"/>
          </a:xfrm>
          <a:prstGeom prst="rect">
            <a:avLst/>
          </a:prstGeom>
        </p:spPr>
      </p:pic>
    </p:spTree>
    <p:extLst>
      <p:ext uri="{BB962C8B-B14F-4D97-AF65-F5344CB8AC3E}">
        <p14:creationId xmlns:p14="http://schemas.microsoft.com/office/powerpoint/2010/main" val="19215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1" name="Oval 10"/>
          <p:cNvSpPr/>
          <p:nvPr/>
        </p:nvSpPr>
        <p:spPr>
          <a:xfrm>
            <a:off x="2119746" y="130680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119744" y="170858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119742" y="2110375"/>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19738" y="251216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119734" y="3315736"/>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19732" y="4119310"/>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19730" y="4521097"/>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119730" y="4922884"/>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119728" y="532467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119726" y="572645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49" name="Straight Connector 48"/>
          <p:cNvCxnSpPr>
            <a:endCxn id="11" idx="3"/>
          </p:cNvCxnSpPr>
          <p:nvPr/>
        </p:nvCxnSpPr>
        <p:spPr>
          <a:xfrm flipV="1">
            <a:off x="1012284" y="1578789"/>
            <a:ext cx="1154128" cy="13628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12" idx="3"/>
          </p:cNvCxnSpPr>
          <p:nvPr/>
        </p:nvCxnSpPr>
        <p:spPr>
          <a:xfrm flipV="1">
            <a:off x="1012284" y="1980576"/>
            <a:ext cx="1154126" cy="9882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13" idx="2"/>
          </p:cNvCxnSpPr>
          <p:nvPr/>
        </p:nvCxnSpPr>
        <p:spPr>
          <a:xfrm flipV="1">
            <a:off x="1012282" y="2269702"/>
            <a:ext cx="1107460" cy="7181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14" idx="2"/>
          </p:cNvCxnSpPr>
          <p:nvPr/>
        </p:nvCxnSpPr>
        <p:spPr>
          <a:xfrm flipV="1">
            <a:off x="1012280" y="2671489"/>
            <a:ext cx="1107458" cy="32444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6" idx="2"/>
          </p:cNvCxnSpPr>
          <p:nvPr/>
        </p:nvCxnSpPr>
        <p:spPr>
          <a:xfrm>
            <a:off x="1012280" y="2976938"/>
            <a:ext cx="1107454" cy="49812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endCxn id="18" idx="2"/>
          </p:cNvCxnSpPr>
          <p:nvPr/>
        </p:nvCxnSpPr>
        <p:spPr>
          <a:xfrm>
            <a:off x="1012276" y="3020396"/>
            <a:ext cx="1107456" cy="12582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9" idx="2"/>
          </p:cNvCxnSpPr>
          <p:nvPr/>
        </p:nvCxnSpPr>
        <p:spPr>
          <a:xfrm>
            <a:off x="1012274" y="3039389"/>
            <a:ext cx="1107456" cy="16410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endCxn id="20" idx="1"/>
          </p:cNvCxnSpPr>
          <p:nvPr/>
        </p:nvCxnSpPr>
        <p:spPr>
          <a:xfrm>
            <a:off x="1012272" y="3088677"/>
            <a:ext cx="1154124" cy="188087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21" idx="1"/>
          </p:cNvCxnSpPr>
          <p:nvPr/>
        </p:nvCxnSpPr>
        <p:spPr>
          <a:xfrm>
            <a:off x="1049332" y="3105818"/>
            <a:ext cx="1117062" cy="226551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22" idx="1"/>
          </p:cNvCxnSpPr>
          <p:nvPr/>
        </p:nvCxnSpPr>
        <p:spPr>
          <a:xfrm>
            <a:off x="1012270" y="3105818"/>
            <a:ext cx="1154122" cy="26673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11" idx="3"/>
          </p:cNvCxnSpPr>
          <p:nvPr/>
        </p:nvCxnSpPr>
        <p:spPr>
          <a:xfrm flipV="1">
            <a:off x="1122220" y="1578789"/>
            <a:ext cx="1044192" cy="229803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endCxn id="12" idx="3"/>
          </p:cNvCxnSpPr>
          <p:nvPr/>
        </p:nvCxnSpPr>
        <p:spPr>
          <a:xfrm flipV="1">
            <a:off x="1122218" y="1980576"/>
            <a:ext cx="1044192" cy="193970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endCxn id="13" idx="3"/>
          </p:cNvCxnSpPr>
          <p:nvPr/>
        </p:nvCxnSpPr>
        <p:spPr>
          <a:xfrm flipV="1">
            <a:off x="1122216" y="2382363"/>
            <a:ext cx="1044192" cy="1527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14" idx="3"/>
          </p:cNvCxnSpPr>
          <p:nvPr/>
        </p:nvCxnSpPr>
        <p:spPr>
          <a:xfrm flipV="1">
            <a:off x="1122214" y="2784150"/>
            <a:ext cx="1044190" cy="1151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endCxn id="16" idx="2"/>
          </p:cNvCxnSpPr>
          <p:nvPr/>
        </p:nvCxnSpPr>
        <p:spPr>
          <a:xfrm flipV="1">
            <a:off x="1130953" y="3475063"/>
            <a:ext cx="988781" cy="45669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18" idx="2"/>
          </p:cNvCxnSpPr>
          <p:nvPr/>
        </p:nvCxnSpPr>
        <p:spPr>
          <a:xfrm>
            <a:off x="1122208" y="3988086"/>
            <a:ext cx="997524" cy="2905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19" idx="2"/>
          </p:cNvCxnSpPr>
          <p:nvPr/>
        </p:nvCxnSpPr>
        <p:spPr>
          <a:xfrm>
            <a:off x="1075548" y="4001580"/>
            <a:ext cx="1044182" cy="678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endCxn id="20" idx="2"/>
          </p:cNvCxnSpPr>
          <p:nvPr/>
        </p:nvCxnSpPr>
        <p:spPr>
          <a:xfrm>
            <a:off x="1075540" y="4029113"/>
            <a:ext cx="1044190" cy="105309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21" idx="2"/>
          </p:cNvCxnSpPr>
          <p:nvPr/>
        </p:nvCxnSpPr>
        <p:spPr>
          <a:xfrm>
            <a:off x="1227940" y="4181513"/>
            <a:ext cx="891788" cy="13024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22" idx="1"/>
          </p:cNvCxnSpPr>
          <p:nvPr/>
        </p:nvCxnSpPr>
        <p:spPr>
          <a:xfrm>
            <a:off x="1122200" y="4057865"/>
            <a:ext cx="1044192" cy="171525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3586258"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58" name="Straight Connector 157"/>
          <p:cNvCxnSpPr>
            <a:stCxn id="12" idx="6"/>
          </p:cNvCxnSpPr>
          <p:nvPr/>
        </p:nvCxnSpPr>
        <p:spPr>
          <a:xfrm>
            <a:off x="2438399" y="1867915"/>
            <a:ext cx="1130405" cy="108251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1" idx="6"/>
          </p:cNvCxnSpPr>
          <p:nvPr/>
        </p:nvCxnSpPr>
        <p:spPr>
          <a:xfrm>
            <a:off x="2438401" y="1466128"/>
            <a:ext cx="1130403" cy="148430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3" idx="6"/>
          </p:cNvCxnSpPr>
          <p:nvPr/>
        </p:nvCxnSpPr>
        <p:spPr>
          <a:xfrm>
            <a:off x="2438397" y="2269702"/>
            <a:ext cx="1130407" cy="70648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14" idx="6"/>
          </p:cNvCxnSpPr>
          <p:nvPr/>
        </p:nvCxnSpPr>
        <p:spPr>
          <a:xfrm>
            <a:off x="2438393" y="2671489"/>
            <a:ext cx="1130411" cy="32399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5" idx="6"/>
          </p:cNvCxnSpPr>
          <p:nvPr/>
        </p:nvCxnSpPr>
        <p:spPr>
          <a:xfrm flipV="1">
            <a:off x="2438391" y="3009432"/>
            <a:ext cx="1177645" cy="63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6" idx="6"/>
          </p:cNvCxnSpPr>
          <p:nvPr/>
        </p:nvCxnSpPr>
        <p:spPr>
          <a:xfrm flipV="1">
            <a:off x="2438389" y="3052385"/>
            <a:ext cx="1064236" cy="4226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7" idx="6"/>
          </p:cNvCxnSpPr>
          <p:nvPr/>
        </p:nvCxnSpPr>
        <p:spPr>
          <a:xfrm flipV="1">
            <a:off x="2438389"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V="1">
            <a:off x="2438387" y="3078612"/>
            <a:ext cx="1130417" cy="12262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9" idx="6"/>
          </p:cNvCxnSpPr>
          <p:nvPr/>
        </p:nvCxnSpPr>
        <p:spPr>
          <a:xfrm flipV="1">
            <a:off x="2438385" y="3078612"/>
            <a:ext cx="1177651" cy="160181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20" idx="6"/>
          </p:cNvCxnSpPr>
          <p:nvPr/>
        </p:nvCxnSpPr>
        <p:spPr>
          <a:xfrm flipV="1">
            <a:off x="2438385" y="3104374"/>
            <a:ext cx="1130419" cy="197783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stCxn id="21" idx="6"/>
          </p:cNvCxnSpPr>
          <p:nvPr/>
        </p:nvCxnSpPr>
        <p:spPr>
          <a:xfrm flipV="1">
            <a:off x="2438383" y="3078612"/>
            <a:ext cx="1130421" cy="240538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22" idx="6"/>
          </p:cNvCxnSpPr>
          <p:nvPr/>
        </p:nvCxnSpPr>
        <p:spPr>
          <a:xfrm flipV="1">
            <a:off x="2438381" y="3019144"/>
            <a:ext cx="1130423" cy="28666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a:stCxn id="11" idx="5"/>
          </p:cNvCxnSpPr>
          <p:nvPr/>
        </p:nvCxnSpPr>
        <p:spPr>
          <a:xfrm>
            <a:off x="2391735" y="1578789"/>
            <a:ext cx="1224301" cy="212462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2391733" y="2009009"/>
            <a:ext cx="1224303" cy="17915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13" idx="5"/>
          </p:cNvCxnSpPr>
          <p:nvPr/>
        </p:nvCxnSpPr>
        <p:spPr>
          <a:xfrm>
            <a:off x="2391731" y="2382363"/>
            <a:ext cx="1177073" cy="132104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14" idx="6"/>
          </p:cNvCxnSpPr>
          <p:nvPr/>
        </p:nvCxnSpPr>
        <p:spPr>
          <a:xfrm>
            <a:off x="2438393" y="2671489"/>
            <a:ext cx="1130411" cy="110063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5" idx="6"/>
          </p:cNvCxnSpPr>
          <p:nvPr/>
        </p:nvCxnSpPr>
        <p:spPr>
          <a:xfrm>
            <a:off x="2438391" y="3073276"/>
            <a:ext cx="1130413" cy="6698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a:stCxn id="16" idx="6"/>
          </p:cNvCxnSpPr>
          <p:nvPr/>
        </p:nvCxnSpPr>
        <p:spPr>
          <a:xfrm>
            <a:off x="2438389" y="3475063"/>
            <a:ext cx="1064236" cy="24230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17" idx="6"/>
          </p:cNvCxnSpPr>
          <p:nvPr/>
        </p:nvCxnSpPr>
        <p:spPr>
          <a:xfrm flipV="1">
            <a:off x="2438389" y="3729174"/>
            <a:ext cx="1064236" cy="14767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a:stCxn id="18" idx="6"/>
          </p:cNvCxnSpPr>
          <p:nvPr/>
        </p:nvCxnSpPr>
        <p:spPr>
          <a:xfrm flipV="1">
            <a:off x="2438387" y="3712830"/>
            <a:ext cx="1087588" cy="56580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19" idx="6"/>
          </p:cNvCxnSpPr>
          <p:nvPr/>
        </p:nvCxnSpPr>
        <p:spPr>
          <a:xfrm flipV="1">
            <a:off x="2438385" y="3752546"/>
            <a:ext cx="1130419" cy="9278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20" idx="7"/>
          </p:cNvCxnSpPr>
          <p:nvPr/>
        </p:nvCxnSpPr>
        <p:spPr>
          <a:xfrm flipV="1">
            <a:off x="2391719" y="3840844"/>
            <a:ext cx="1130710" cy="1128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21" idx="7"/>
          </p:cNvCxnSpPr>
          <p:nvPr/>
        </p:nvCxnSpPr>
        <p:spPr>
          <a:xfrm flipV="1">
            <a:off x="2391717" y="3845752"/>
            <a:ext cx="1129990" cy="15255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22" idx="6"/>
          </p:cNvCxnSpPr>
          <p:nvPr/>
        </p:nvCxnSpPr>
        <p:spPr>
          <a:xfrm flipV="1">
            <a:off x="2438381" y="3876692"/>
            <a:ext cx="1129972" cy="200909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2"/>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3353825"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3389074"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6" name="Picture 245"/>
          <p:cNvPicPr>
            <a:picLocks noChangeAspect="1"/>
          </p:cNvPicPr>
          <p:nvPr/>
        </p:nvPicPr>
        <p:blipFill>
          <a:blip r:embed="rId3"/>
          <a:stretch>
            <a:fillRect/>
          </a:stretch>
        </p:blipFill>
        <p:spPr>
          <a:xfrm>
            <a:off x="4706722" y="3334258"/>
            <a:ext cx="4368003" cy="345024"/>
          </a:xfrm>
          <a:prstGeom prst="rect">
            <a:avLst/>
          </a:prstGeom>
        </p:spPr>
      </p:pic>
      <p:pic>
        <p:nvPicPr>
          <p:cNvPr id="247" name="Picture 246"/>
          <p:cNvPicPr>
            <a:picLocks noChangeAspect="1"/>
          </p:cNvPicPr>
          <p:nvPr/>
        </p:nvPicPr>
        <p:blipFill>
          <a:blip r:embed="rId4"/>
          <a:stretch>
            <a:fillRect/>
          </a:stretch>
        </p:blipFill>
        <p:spPr>
          <a:xfrm>
            <a:off x="5195948" y="4558924"/>
            <a:ext cx="3767152" cy="427599"/>
          </a:xfrm>
          <a:prstGeom prst="rect">
            <a:avLst/>
          </a:prstGeom>
        </p:spPr>
      </p:pic>
      <p:sp>
        <p:nvSpPr>
          <p:cNvPr id="248" name="Down Arrow 247"/>
          <p:cNvSpPr/>
          <p:nvPr/>
        </p:nvSpPr>
        <p:spPr>
          <a:xfrm>
            <a:off x="6933232" y="2382105"/>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Down Arrow 248"/>
          <p:cNvSpPr/>
          <p:nvPr/>
        </p:nvSpPr>
        <p:spPr>
          <a:xfrm>
            <a:off x="6933231" y="3879708"/>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128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3586258"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70" name="Straight Connector 169"/>
          <p:cNvCxnSpPr>
            <a:stCxn id="15" idx="6"/>
          </p:cNvCxnSpPr>
          <p:nvPr/>
        </p:nvCxnSpPr>
        <p:spPr>
          <a:xfrm flipV="1">
            <a:off x="2438391" y="3032042"/>
            <a:ext cx="1104853" cy="4123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7" idx="6"/>
          </p:cNvCxnSpPr>
          <p:nvPr/>
        </p:nvCxnSpPr>
        <p:spPr>
          <a:xfrm flipV="1">
            <a:off x="2438389"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5" idx="6"/>
            <a:endCxn id="245" idx="1"/>
          </p:cNvCxnSpPr>
          <p:nvPr/>
        </p:nvCxnSpPr>
        <p:spPr>
          <a:xfrm>
            <a:off x="2438391" y="3073276"/>
            <a:ext cx="997349" cy="6658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17" idx="6"/>
            <a:endCxn id="245" idx="2"/>
          </p:cNvCxnSpPr>
          <p:nvPr/>
        </p:nvCxnSpPr>
        <p:spPr>
          <a:xfrm flipV="1">
            <a:off x="2438389" y="3851792"/>
            <a:ext cx="950685" cy="2505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2"/>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3353825"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3389074"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6" name="Picture 245"/>
          <p:cNvPicPr>
            <a:picLocks noChangeAspect="1"/>
          </p:cNvPicPr>
          <p:nvPr/>
        </p:nvPicPr>
        <p:blipFill>
          <a:blip r:embed="rId3"/>
          <a:stretch>
            <a:fillRect/>
          </a:stretch>
        </p:blipFill>
        <p:spPr>
          <a:xfrm>
            <a:off x="4706722" y="3334258"/>
            <a:ext cx="4368003" cy="345024"/>
          </a:xfrm>
          <a:prstGeom prst="rect">
            <a:avLst/>
          </a:prstGeom>
        </p:spPr>
      </p:pic>
      <p:pic>
        <p:nvPicPr>
          <p:cNvPr id="247" name="Picture 246"/>
          <p:cNvPicPr>
            <a:picLocks noChangeAspect="1"/>
          </p:cNvPicPr>
          <p:nvPr/>
        </p:nvPicPr>
        <p:blipFill>
          <a:blip r:embed="rId4"/>
          <a:stretch>
            <a:fillRect/>
          </a:stretch>
        </p:blipFill>
        <p:spPr>
          <a:xfrm>
            <a:off x="5195948" y="4558924"/>
            <a:ext cx="3767152" cy="427599"/>
          </a:xfrm>
          <a:prstGeom prst="rect">
            <a:avLst/>
          </a:prstGeom>
        </p:spPr>
      </p:pic>
      <p:sp>
        <p:nvSpPr>
          <p:cNvPr id="248" name="Down Arrow 247"/>
          <p:cNvSpPr/>
          <p:nvPr/>
        </p:nvSpPr>
        <p:spPr>
          <a:xfrm>
            <a:off x="6933232" y="2382105"/>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Down Arrow 248"/>
          <p:cNvSpPr/>
          <p:nvPr/>
        </p:nvSpPr>
        <p:spPr>
          <a:xfrm>
            <a:off x="6933231" y="3879708"/>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65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6974910"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70" name="Straight Connector 169"/>
          <p:cNvCxnSpPr/>
          <p:nvPr/>
        </p:nvCxnSpPr>
        <p:spPr>
          <a:xfrm flipV="1">
            <a:off x="5732914" y="3032042"/>
            <a:ext cx="1104853" cy="4123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V="1">
            <a:off x="5732912"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endCxn id="245" idx="1"/>
          </p:cNvCxnSpPr>
          <p:nvPr/>
        </p:nvCxnSpPr>
        <p:spPr>
          <a:xfrm>
            <a:off x="5732914" y="3073276"/>
            <a:ext cx="997349" cy="6658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endCxn id="245" idx="2"/>
          </p:cNvCxnSpPr>
          <p:nvPr/>
        </p:nvCxnSpPr>
        <p:spPr>
          <a:xfrm flipV="1">
            <a:off x="5732912" y="3851792"/>
            <a:ext cx="950685" cy="2505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2"/>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6648348"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6683597"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7" name="Picture 246"/>
          <p:cNvPicPr>
            <a:picLocks noChangeAspect="1"/>
          </p:cNvPicPr>
          <p:nvPr/>
        </p:nvPicPr>
        <p:blipFill>
          <a:blip r:embed="rId3"/>
          <a:stretch>
            <a:fillRect/>
          </a:stretch>
        </p:blipFill>
        <p:spPr>
          <a:xfrm>
            <a:off x="5195948" y="4558924"/>
            <a:ext cx="3767152" cy="427599"/>
          </a:xfrm>
          <a:prstGeom prst="rect">
            <a:avLst/>
          </a:prstGeom>
        </p:spPr>
      </p:pic>
      <p:sp>
        <p:nvSpPr>
          <p:cNvPr id="24" name="Oval 23"/>
          <p:cNvSpPr/>
          <p:nvPr/>
        </p:nvSpPr>
        <p:spPr>
          <a:xfrm>
            <a:off x="3213426" y="291843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213424" y="3722006"/>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17" idx="6"/>
            <a:endCxn id="25" idx="2"/>
          </p:cNvCxnSpPr>
          <p:nvPr/>
        </p:nvCxnSpPr>
        <p:spPr>
          <a:xfrm>
            <a:off x="2438389" y="3876850"/>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442872" y="3074513"/>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7" idx="7"/>
            <a:endCxn id="24" idx="3"/>
          </p:cNvCxnSpPr>
          <p:nvPr/>
        </p:nvCxnSpPr>
        <p:spPr>
          <a:xfrm flipV="1">
            <a:off x="2391723" y="3190420"/>
            <a:ext cx="868369" cy="57376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5" idx="5"/>
            <a:endCxn id="25" idx="1"/>
          </p:cNvCxnSpPr>
          <p:nvPr/>
        </p:nvCxnSpPr>
        <p:spPr>
          <a:xfrm>
            <a:off x="2391725" y="3185937"/>
            <a:ext cx="868365" cy="5827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4293669" y="290946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93667" y="371304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3518632" y="3867886"/>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523115" y="3065549"/>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471966" y="3181456"/>
            <a:ext cx="868369" cy="57376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471968" y="3176973"/>
            <a:ext cx="868365" cy="5827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5396326" y="289602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396324" y="3699595"/>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4621289" y="3854439"/>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625772" y="3052102"/>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574623" y="3168009"/>
            <a:ext cx="868369" cy="57376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574625" y="3163526"/>
            <a:ext cx="868365" cy="5827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7001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46</a:t>
            </a:fld>
            <a:endParaRPr lang="en-US"/>
          </a:p>
        </p:txBody>
      </p:sp>
    </p:spTree>
    <p:extLst>
      <p:ext uri="{BB962C8B-B14F-4D97-AF65-F5344CB8AC3E}">
        <p14:creationId xmlns:p14="http://schemas.microsoft.com/office/powerpoint/2010/main" val="18904032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47</a:t>
            </a:fld>
            <a:endParaRPr lang="en-US"/>
          </a:p>
        </p:txBody>
      </p:sp>
    </p:spTree>
    <p:extLst>
      <p:ext uri="{BB962C8B-B14F-4D97-AF65-F5344CB8AC3E}">
        <p14:creationId xmlns:p14="http://schemas.microsoft.com/office/powerpoint/2010/main" val="5624438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48</a:t>
            </a:fld>
            <a:endParaRPr lang="en-US"/>
          </a:p>
        </p:txBody>
      </p:sp>
    </p:spTree>
    <p:extLst>
      <p:ext uri="{BB962C8B-B14F-4D97-AF65-F5344CB8AC3E}">
        <p14:creationId xmlns:p14="http://schemas.microsoft.com/office/powerpoint/2010/main" val="21341473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Freeform 28"/>
          <p:cNvSpPr/>
          <p:nvPr/>
        </p:nvSpPr>
        <p:spPr>
          <a:xfrm>
            <a:off x="543339" y="1657246"/>
            <a:ext cx="3760993" cy="1523275"/>
          </a:xfrm>
          <a:custGeom>
            <a:avLst/>
            <a:gdLst>
              <a:gd name="connsiteX0" fmla="*/ 0 w 3805057"/>
              <a:gd name="connsiteY0" fmla="*/ 1431235 h 1524000"/>
              <a:gd name="connsiteX1" fmla="*/ 0 w 3805057"/>
              <a:gd name="connsiteY1" fmla="*/ 1431235 h 1524000"/>
              <a:gd name="connsiteX2" fmla="*/ 159026 w 3805057"/>
              <a:gd name="connsiteY2" fmla="*/ 1364974 h 1524000"/>
              <a:gd name="connsiteX3" fmla="*/ 238539 w 3805057"/>
              <a:gd name="connsiteY3" fmla="*/ 1298713 h 1524000"/>
              <a:gd name="connsiteX4" fmla="*/ 278296 w 3805057"/>
              <a:gd name="connsiteY4" fmla="*/ 1285461 h 1524000"/>
              <a:gd name="connsiteX5" fmla="*/ 344557 w 3805057"/>
              <a:gd name="connsiteY5" fmla="*/ 1245704 h 1524000"/>
              <a:gd name="connsiteX6" fmla="*/ 397565 w 3805057"/>
              <a:gd name="connsiteY6" fmla="*/ 1205948 h 1524000"/>
              <a:gd name="connsiteX7" fmla="*/ 450574 w 3805057"/>
              <a:gd name="connsiteY7" fmla="*/ 1179443 h 1524000"/>
              <a:gd name="connsiteX8" fmla="*/ 490331 w 3805057"/>
              <a:gd name="connsiteY8" fmla="*/ 1152939 h 1524000"/>
              <a:gd name="connsiteX9" fmla="*/ 556591 w 3805057"/>
              <a:gd name="connsiteY9" fmla="*/ 1126435 h 1524000"/>
              <a:gd name="connsiteX10" fmla="*/ 636104 w 3805057"/>
              <a:gd name="connsiteY10" fmla="*/ 1073426 h 1524000"/>
              <a:gd name="connsiteX11" fmla="*/ 675861 w 3805057"/>
              <a:gd name="connsiteY11" fmla="*/ 1033669 h 1524000"/>
              <a:gd name="connsiteX12" fmla="*/ 715618 w 3805057"/>
              <a:gd name="connsiteY12" fmla="*/ 1020417 h 1524000"/>
              <a:gd name="connsiteX13" fmla="*/ 755374 w 3805057"/>
              <a:gd name="connsiteY13" fmla="*/ 980661 h 1524000"/>
              <a:gd name="connsiteX14" fmla="*/ 834887 w 3805057"/>
              <a:gd name="connsiteY14" fmla="*/ 940904 h 1524000"/>
              <a:gd name="connsiteX15" fmla="*/ 874644 w 3805057"/>
              <a:gd name="connsiteY15" fmla="*/ 901148 h 1524000"/>
              <a:gd name="connsiteX16" fmla="*/ 1007165 w 3805057"/>
              <a:gd name="connsiteY16" fmla="*/ 808382 h 1524000"/>
              <a:gd name="connsiteX17" fmla="*/ 1060174 w 3805057"/>
              <a:gd name="connsiteY17" fmla="*/ 768626 h 1524000"/>
              <a:gd name="connsiteX18" fmla="*/ 1086678 w 3805057"/>
              <a:gd name="connsiteY18" fmla="*/ 742121 h 1524000"/>
              <a:gd name="connsiteX19" fmla="*/ 1179444 w 3805057"/>
              <a:gd name="connsiteY19" fmla="*/ 689113 h 1524000"/>
              <a:gd name="connsiteX20" fmla="*/ 1205948 w 3805057"/>
              <a:gd name="connsiteY20" fmla="*/ 662608 h 1524000"/>
              <a:gd name="connsiteX21" fmla="*/ 1258957 w 3805057"/>
              <a:gd name="connsiteY21" fmla="*/ 622852 h 1524000"/>
              <a:gd name="connsiteX22" fmla="*/ 1298713 w 3805057"/>
              <a:gd name="connsiteY22" fmla="*/ 583095 h 1524000"/>
              <a:gd name="connsiteX23" fmla="*/ 1378226 w 3805057"/>
              <a:gd name="connsiteY23" fmla="*/ 530087 h 1524000"/>
              <a:gd name="connsiteX24" fmla="*/ 1404731 w 3805057"/>
              <a:gd name="connsiteY24" fmla="*/ 503582 h 1524000"/>
              <a:gd name="connsiteX25" fmla="*/ 1457739 w 3805057"/>
              <a:gd name="connsiteY25" fmla="*/ 477078 h 1524000"/>
              <a:gd name="connsiteX26" fmla="*/ 1484244 w 3805057"/>
              <a:gd name="connsiteY26" fmla="*/ 450574 h 1524000"/>
              <a:gd name="connsiteX27" fmla="*/ 1537252 w 3805057"/>
              <a:gd name="connsiteY27" fmla="*/ 410817 h 1524000"/>
              <a:gd name="connsiteX28" fmla="*/ 1563757 w 3805057"/>
              <a:gd name="connsiteY28" fmla="*/ 384313 h 1524000"/>
              <a:gd name="connsiteX29" fmla="*/ 1643270 w 3805057"/>
              <a:gd name="connsiteY29" fmla="*/ 331304 h 1524000"/>
              <a:gd name="connsiteX30" fmla="*/ 1709531 w 3805057"/>
              <a:gd name="connsiteY30" fmla="*/ 278295 h 1524000"/>
              <a:gd name="connsiteX31" fmla="*/ 1775791 w 3805057"/>
              <a:gd name="connsiteY31" fmla="*/ 238539 h 1524000"/>
              <a:gd name="connsiteX32" fmla="*/ 1842052 w 3805057"/>
              <a:gd name="connsiteY32" fmla="*/ 198782 h 1524000"/>
              <a:gd name="connsiteX33" fmla="*/ 1868557 w 3805057"/>
              <a:gd name="connsiteY33" fmla="*/ 172278 h 1524000"/>
              <a:gd name="connsiteX34" fmla="*/ 1948070 w 3805057"/>
              <a:gd name="connsiteY34" fmla="*/ 145774 h 1524000"/>
              <a:gd name="connsiteX35" fmla="*/ 1987826 w 3805057"/>
              <a:gd name="connsiteY35" fmla="*/ 119269 h 1524000"/>
              <a:gd name="connsiteX36" fmla="*/ 2014331 w 3805057"/>
              <a:gd name="connsiteY36" fmla="*/ 92765 h 1524000"/>
              <a:gd name="connsiteX37" fmla="*/ 2054087 w 3805057"/>
              <a:gd name="connsiteY37" fmla="*/ 79513 h 1524000"/>
              <a:gd name="connsiteX38" fmla="*/ 2146852 w 3805057"/>
              <a:gd name="connsiteY38" fmla="*/ 0 h 1524000"/>
              <a:gd name="connsiteX39" fmla="*/ 2955235 w 3805057"/>
              <a:gd name="connsiteY39" fmla="*/ 39756 h 1524000"/>
              <a:gd name="connsiteX40" fmla="*/ 3392557 w 3805057"/>
              <a:gd name="connsiteY40" fmla="*/ 26504 h 1524000"/>
              <a:gd name="connsiteX41" fmla="*/ 3445565 w 3805057"/>
              <a:gd name="connsiteY41" fmla="*/ 13252 h 1524000"/>
              <a:gd name="connsiteX42" fmla="*/ 3670852 w 3805057"/>
              <a:gd name="connsiteY42" fmla="*/ 26504 h 1524000"/>
              <a:gd name="connsiteX43" fmla="*/ 3750365 w 3805057"/>
              <a:gd name="connsiteY43" fmla="*/ 53008 h 1524000"/>
              <a:gd name="connsiteX44" fmla="*/ 3790122 w 3805057"/>
              <a:gd name="connsiteY44" fmla="*/ 66261 h 1524000"/>
              <a:gd name="connsiteX45" fmla="*/ 3803374 w 3805057"/>
              <a:gd name="connsiteY45" fmla="*/ 106017 h 1524000"/>
              <a:gd name="connsiteX46" fmla="*/ 3684104 w 3805057"/>
              <a:gd name="connsiteY46" fmla="*/ 198782 h 1524000"/>
              <a:gd name="connsiteX47" fmla="*/ 3657600 w 3805057"/>
              <a:gd name="connsiteY47" fmla="*/ 225287 h 1524000"/>
              <a:gd name="connsiteX48" fmla="*/ 3578087 w 3805057"/>
              <a:gd name="connsiteY48" fmla="*/ 265043 h 1524000"/>
              <a:gd name="connsiteX49" fmla="*/ 3485322 w 3805057"/>
              <a:gd name="connsiteY49" fmla="*/ 331304 h 1524000"/>
              <a:gd name="connsiteX50" fmla="*/ 3379304 w 3805057"/>
              <a:gd name="connsiteY50" fmla="*/ 424069 h 1524000"/>
              <a:gd name="connsiteX51" fmla="*/ 3299791 w 3805057"/>
              <a:gd name="connsiteY51" fmla="*/ 450574 h 1524000"/>
              <a:gd name="connsiteX52" fmla="*/ 3220278 w 3805057"/>
              <a:gd name="connsiteY52" fmla="*/ 490330 h 1524000"/>
              <a:gd name="connsiteX53" fmla="*/ 3154018 w 3805057"/>
              <a:gd name="connsiteY53" fmla="*/ 556591 h 1524000"/>
              <a:gd name="connsiteX54" fmla="*/ 3061252 w 3805057"/>
              <a:gd name="connsiteY54" fmla="*/ 622852 h 1524000"/>
              <a:gd name="connsiteX55" fmla="*/ 3021496 w 3805057"/>
              <a:gd name="connsiteY55" fmla="*/ 649356 h 1524000"/>
              <a:gd name="connsiteX56" fmla="*/ 2981739 w 3805057"/>
              <a:gd name="connsiteY56" fmla="*/ 662608 h 1524000"/>
              <a:gd name="connsiteX57" fmla="*/ 2915478 w 3805057"/>
              <a:gd name="connsiteY57" fmla="*/ 702365 h 1524000"/>
              <a:gd name="connsiteX58" fmla="*/ 2875722 w 3805057"/>
              <a:gd name="connsiteY58" fmla="*/ 742121 h 1524000"/>
              <a:gd name="connsiteX59" fmla="*/ 2835965 w 3805057"/>
              <a:gd name="connsiteY59" fmla="*/ 755374 h 1524000"/>
              <a:gd name="connsiteX60" fmla="*/ 2782957 w 3805057"/>
              <a:gd name="connsiteY60" fmla="*/ 781878 h 1524000"/>
              <a:gd name="connsiteX61" fmla="*/ 2716696 w 3805057"/>
              <a:gd name="connsiteY61" fmla="*/ 821635 h 1524000"/>
              <a:gd name="connsiteX62" fmla="*/ 2690191 w 3805057"/>
              <a:gd name="connsiteY62" fmla="*/ 848139 h 1524000"/>
              <a:gd name="connsiteX63" fmla="*/ 2610678 w 3805057"/>
              <a:gd name="connsiteY63" fmla="*/ 887895 h 1524000"/>
              <a:gd name="connsiteX64" fmla="*/ 2570922 w 3805057"/>
              <a:gd name="connsiteY64" fmla="*/ 927652 h 1524000"/>
              <a:gd name="connsiteX65" fmla="*/ 2517913 w 3805057"/>
              <a:gd name="connsiteY65" fmla="*/ 967408 h 1524000"/>
              <a:gd name="connsiteX66" fmla="*/ 2478157 w 3805057"/>
              <a:gd name="connsiteY66" fmla="*/ 993913 h 1524000"/>
              <a:gd name="connsiteX67" fmla="*/ 2411896 w 3805057"/>
              <a:gd name="connsiteY67" fmla="*/ 1060174 h 1524000"/>
              <a:gd name="connsiteX68" fmla="*/ 2345635 w 3805057"/>
              <a:gd name="connsiteY68" fmla="*/ 1126435 h 1524000"/>
              <a:gd name="connsiteX69" fmla="*/ 2305878 w 3805057"/>
              <a:gd name="connsiteY69" fmla="*/ 1166191 h 1524000"/>
              <a:gd name="connsiteX70" fmla="*/ 2266122 w 3805057"/>
              <a:gd name="connsiteY70" fmla="*/ 1179443 h 1524000"/>
              <a:gd name="connsiteX71" fmla="*/ 2226365 w 3805057"/>
              <a:gd name="connsiteY71" fmla="*/ 1205948 h 1524000"/>
              <a:gd name="connsiteX72" fmla="*/ 2199861 w 3805057"/>
              <a:gd name="connsiteY72" fmla="*/ 1245704 h 1524000"/>
              <a:gd name="connsiteX73" fmla="*/ 2160104 w 3805057"/>
              <a:gd name="connsiteY73" fmla="*/ 1258956 h 1524000"/>
              <a:gd name="connsiteX74" fmla="*/ 2133600 w 3805057"/>
              <a:gd name="connsiteY74" fmla="*/ 1298713 h 1524000"/>
              <a:gd name="connsiteX75" fmla="*/ 2014331 w 3805057"/>
              <a:gd name="connsiteY75" fmla="*/ 1351721 h 1524000"/>
              <a:gd name="connsiteX76" fmla="*/ 1974574 w 3805057"/>
              <a:gd name="connsiteY76" fmla="*/ 1364974 h 1524000"/>
              <a:gd name="connsiteX77" fmla="*/ 1934818 w 3805057"/>
              <a:gd name="connsiteY77" fmla="*/ 1378226 h 1524000"/>
              <a:gd name="connsiteX78" fmla="*/ 1842052 w 3805057"/>
              <a:gd name="connsiteY78" fmla="*/ 1431235 h 1524000"/>
              <a:gd name="connsiteX79" fmla="*/ 1762539 w 3805057"/>
              <a:gd name="connsiteY79" fmla="*/ 1457739 h 1524000"/>
              <a:gd name="connsiteX80" fmla="*/ 1722783 w 3805057"/>
              <a:gd name="connsiteY80" fmla="*/ 1470991 h 1524000"/>
              <a:gd name="connsiteX81" fmla="*/ 1550504 w 3805057"/>
              <a:gd name="connsiteY81" fmla="*/ 1497495 h 1524000"/>
              <a:gd name="connsiteX82" fmla="*/ 1484244 w 3805057"/>
              <a:gd name="connsiteY82" fmla="*/ 1510748 h 1524000"/>
              <a:gd name="connsiteX83" fmla="*/ 649357 w 3805057"/>
              <a:gd name="connsiteY83" fmla="*/ 1510748 h 1524000"/>
              <a:gd name="connsiteX84" fmla="*/ 569844 w 3805057"/>
              <a:gd name="connsiteY84" fmla="*/ 1524000 h 1524000"/>
              <a:gd name="connsiteX85" fmla="*/ 198783 w 3805057"/>
              <a:gd name="connsiteY85" fmla="*/ 1510748 h 1524000"/>
              <a:gd name="connsiteX86" fmla="*/ 66261 w 3805057"/>
              <a:gd name="connsiteY86" fmla="*/ 1470991 h 1524000"/>
              <a:gd name="connsiteX87" fmla="*/ 0 w 3805057"/>
              <a:gd name="connsiteY87" fmla="*/ 143123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5057" h="1524000">
                <a:moveTo>
                  <a:pt x="0" y="1431235"/>
                </a:moveTo>
                <a:lnTo>
                  <a:pt x="0" y="1431235"/>
                </a:lnTo>
                <a:cubicBezTo>
                  <a:pt x="64232" y="1407148"/>
                  <a:pt x="103813" y="1396525"/>
                  <a:pt x="159026" y="1364974"/>
                </a:cubicBezTo>
                <a:cubicBezTo>
                  <a:pt x="310796" y="1278248"/>
                  <a:pt x="74068" y="1408359"/>
                  <a:pt x="238539" y="1298713"/>
                </a:cubicBezTo>
                <a:cubicBezTo>
                  <a:pt x="250162" y="1290964"/>
                  <a:pt x="265044" y="1289878"/>
                  <a:pt x="278296" y="1285461"/>
                </a:cubicBezTo>
                <a:cubicBezTo>
                  <a:pt x="340320" y="1223434"/>
                  <a:pt x="264277" y="1291578"/>
                  <a:pt x="344557" y="1245704"/>
                </a:cubicBezTo>
                <a:cubicBezTo>
                  <a:pt x="363734" y="1234746"/>
                  <a:pt x="378836" y="1217654"/>
                  <a:pt x="397565" y="1205948"/>
                </a:cubicBezTo>
                <a:cubicBezTo>
                  <a:pt x="414317" y="1195478"/>
                  <a:pt x="433422" y="1189244"/>
                  <a:pt x="450574" y="1179443"/>
                </a:cubicBezTo>
                <a:cubicBezTo>
                  <a:pt x="464403" y="1171541"/>
                  <a:pt x="476085" y="1160062"/>
                  <a:pt x="490331" y="1152939"/>
                </a:cubicBezTo>
                <a:cubicBezTo>
                  <a:pt x="511608" y="1142301"/>
                  <a:pt x="535708" y="1137826"/>
                  <a:pt x="556591" y="1126435"/>
                </a:cubicBezTo>
                <a:cubicBezTo>
                  <a:pt x="584556" y="1111181"/>
                  <a:pt x="613580" y="1095950"/>
                  <a:pt x="636104" y="1073426"/>
                </a:cubicBezTo>
                <a:cubicBezTo>
                  <a:pt x="649356" y="1060174"/>
                  <a:pt x="660267" y="1044065"/>
                  <a:pt x="675861" y="1033669"/>
                </a:cubicBezTo>
                <a:cubicBezTo>
                  <a:pt x="687484" y="1025920"/>
                  <a:pt x="702366" y="1024834"/>
                  <a:pt x="715618" y="1020417"/>
                </a:cubicBezTo>
                <a:cubicBezTo>
                  <a:pt x="728870" y="1007165"/>
                  <a:pt x="739780" y="991057"/>
                  <a:pt x="755374" y="980661"/>
                </a:cubicBezTo>
                <a:cubicBezTo>
                  <a:pt x="874914" y="900967"/>
                  <a:pt x="709771" y="1045166"/>
                  <a:pt x="834887" y="940904"/>
                </a:cubicBezTo>
                <a:cubicBezTo>
                  <a:pt x="849285" y="928906"/>
                  <a:pt x="860414" y="913345"/>
                  <a:pt x="874644" y="901148"/>
                </a:cubicBezTo>
                <a:cubicBezTo>
                  <a:pt x="927440" y="855894"/>
                  <a:pt x="946333" y="854005"/>
                  <a:pt x="1007165" y="808382"/>
                </a:cubicBezTo>
                <a:cubicBezTo>
                  <a:pt x="1024835" y="795130"/>
                  <a:pt x="1043206" y="782766"/>
                  <a:pt x="1060174" y="768626"/>
                </a:cubicBezTo>
                <a:cubicBezTo>
                  <a:pt x="1069772" y="760627"/>
                  <a:pt x="1076282" y="749052"/>
                  <a:pt x="1086678" y="742121"/>
                </a:cubicBezTo>
                <a:cubicBezTo>
                  <a:pt x="1168297" y="687708"/>
                  <a:pt x="1111668" y="743334"/>
                  <a:pt x="1179444" y="689113"/>
                </a:cubicBezTo>
                <a:cubicBezTo>
                  <a:pt x="1189200" y="681308"/>
                  <a:pt x="1196350" y="670607"/>
                  <a:pt x="1205948" y="662608"/>
                </a:cubicBezTo>
                <a:cubicBezTo>
                  <a:pt x="1222916" y="648468"/>
                  <a:pt x="1242187" y="637226"/>
                  <a:pt x="1258957" y="622852"/>
                </a:cubicBezTo>
                <a:cubicBezTo>
                  <a:pt x="1273187" y="610655"/>
                  <a:pt x="1283919" y="594601"/>
                  <a:pt x="1298713" y="583095"/>
                </a:cubicBezTo>
                <a:cubicBezTo>
                  <a:pt x="1323857" y="563538"/>
                  <a:pt x="1355702" y="552611"/>
                  <a:pt x="1378226" y="530087"/>
                </a:cubicBezTo>
                <a:cubicBezTo>
                  <a:pt x="1387061" y="521252"/>
                  <a:pt x="1394335" y="510513"/>
                  <a:pt x="1404731" y="503582"/>
                </a:cubicBezTo>
                <a:cubicBezTo>
                  <a:pt x="1421168" y="492624"/>
                  <a:pt x="1441302" y="488036"/>
                  <a:pt x="1457739" y="477078"/>
                </a:cubicBezTo>
                <a:cubicBezTo>
                  <a:pt x="1468135" y="470147"/>
                  <a:pt x="1474646" y="458573"/>
                  <a:pt x="1484244" y="450574"/>
                </a:cubicBezTo>
                <a:cubicBezTo>
                  <a:pt x="1501212" y="436434"/>
                  <a:pt x="1520284" y="424957"/>
                  <a:pt x="1537252" y="410817"/>
                </a:cubicBezTo>
                <a:cubicBezTo>
                  <a:pt x="1546850" y="402818"/>
                  <a:pt x="1553762" y="391810"/>
                  <a:pt x="1563757" y="384313"/>
                </a:cubicBezTo>
                <a:cubicBezTo>
                  <a:pt x="1589241" y="365200"/>
                  <a:pt x="1618396" y="351203"/>
                  <a:pt x="1643270" y="331304"/>
                </a:cubicBezTo>
                <a:cubicBezTo>
                  <a:pt x="1665357" y="313634"/>
                  <a:pt x="1686359" y="294516"/>
                  <a:pt x="1709531" y="278295"/>
                </a:cubicBezTo>
                <a:cubicBezTo>
                  <a:pt x="1730632" y="263524"/>
                  <a:pt x="1754831" y="253510"/>
                  <a:pt x="1775791" y="238539"/>
                </a:cubicBezTo>
                <a:cubicBezTo>
                  <a:pt x="1839460" y="193061"/>
                  <a:pt x="1759936" y="226156"/>
                  <a:pt x="1842052" y="198782"/>
                </a:cubicBezTo>
                <a:cubicBezTo>
                  <a:pt x="1850887" y="189947"/>
                  <a:pt x="1857382" y="177866"/>
                  <a:pt x="1868557" y="172278"/>
                </a:cubicBezTo>
                <a:cubicBezTo>
                  <a:pt x="1893546" y="159784"/>
                  <a:pt x="1948070" y="145774"/>
                  <a:pt x="1948070" y="145774"/>
                </a:cubicBezTo>
                <a:cubicBezTo>
                  <a:pt x="1961322" y="136939"/>
                  <a:pt x="1975389" y="129219"/>
                  <a:pt x="1987826" y="119269"/>
                </a:cubicBezTo>
                <a:cubicBezTo>
                  <a:pt x="1997582" y="111464"/>
                  <a:pt x="2003617" y="99193"/>
                  <a:pt x="2014331" y="92765"/>
                </a:cubicBezTo>
                <a:cubicBezTo>
                  <a:pt x="2026309" y="85578"/>
                  <a:pt x="2040835" y="83930"/>
                  <a:pt x="2054087" y="79513"/>
                </a:cubicBezTo>
                <a:cubicBezTo>
                  <a:pt x="2118358" y="15242"/>
                  <a:pt x="2086304" y="40365"/>
                  <a:pt x="2146852" y="0"/>
                </a:cubicBezTo>
                <a:cubicBezTo>
                  <a:pt x="2698853" y="34500"/>
                  <a:pt x="2429374" y="21623"/>
                  <a:pt x="2955235" y="39756"/>
                </a:cubicBezTo>
                <a:cubicBezTo>
                  <a:pt x="3101009" y="35339"/>
                  <a:pt x="3246929" y="34376"/>
                  <a:pt x="3392557" y="26504"/>
                </a:cubicBezTo>
                <a:cubicBezTo>
                  <a:pt x="3410744" y="25521"/>
                  <a:pt x="3427352" y="13252"/>
                  <a:pt x="3445565" y="13252"/>
                </a:cubicBezTo>
                <a:cubicBezTo>
                  <a:pt x="3520790" y="13252"/>
                  <a:pt x="3595756" y="22087"/>
                  <a:pt x="3670852" y="26504"/>
                </a:cubicBezTo>
                <a:lnTo>
                  <a:pt x="3750365" y="53008"/>
                </a:lnTo>
                <a:lnTo>
                  <a:pt x="3790122" y="66261"/>
                </a:lnTo>
                <a:cubicBezTo>
                  <a:pt x="3794539" y="79513"/>
                  <a:pt x="3810158" y="93806"/>
                  <a:pt x="3803374" y="106017"/>
                </a:cubicBezTo>
                <a:cubicBezTo>
                  <a:pt x="3762741" y="179155"/>
                  <a:pt x="3741249" y="179734"/>
                  <a:pt x="3684104" y="198782"/>
                </a:cubicBezTo>
                <a:cubicBezTo>
                  <a:pt x="3675269" y="207617"/>
                  <a:pt x="3668314" y="218859"/>
                  <a:pt x="3657600" y="225287"/>
                </a:cubicBezTo>
                <a:cubicBezTo>
                  <a:pt x="3579212" y="272321"/>
                  <a:pt x="3656287" y="198015"/>
                  <a:pt x="3578087" y="265043"/>
                </a:cubicBezTo>
                <a:cubicBezTo>
                  <a:pt x="3498049" y="333647"/>
                  <a:pt x="3558372" y="306954"/>
                  <a:pt x="3485322" y="331304"/>
                </a:cubicBezTo>
                <a:cubicBezTo>
                  <a:pt x="3454400" y="377689"/>
                  <a:pt x="3445568" y="401980"/>
                  <a:pt x="3379304" y="424069"/>
                </a:cubicBezTo>
                <a:cubicBezTo>
                  <a:pt x="3352800" y="432904"/>
                  <a:pt x="3323037" y="435077"/>
                  <a:pt x="3299791" y="450574"/>
                </a:cubicBezTo>
                <a:cubicBezTo>
                  <a:pt x="3248412" y="484827"/>
                  <a:pt x="3275145" y="472042"/>
                  <a:pt x="3220278" y="490330"/>
                </a:cubicBezTo>
                <a:cubicBezTo>
                  <a:pt x="3169234" y="566898"/>
                  <a:pt x="3222732" y="497694"/>
                  <a:pt x="3154018" y="556591"/>
                </a:cubicBezTo>
                <a:cubicBezTo>
                  <a:pt x="3073981" y="625194"/>
                  <a:pt x="3134303" y="598502"/>
                  <a:pt x="3061252" y="622852"/>
                </a:cubicBezTo>
                <a:cubicBezTo>
                  <a:pt x="3048000" y="631687"/>
                  <a:pt x="3035742" y="642233"/>
                  <a:pt x="3021496" y="649356"/>
                </a:cubicBezTo>
                <a:cubicBezTo>
                  <a:pt x="3009002" y="655603"/>
                  <a:pt x="2993717" y="655421"/>
                  <a:pt x="2981739" y="662608"/>
                </a:cubicBezTo>
                <a:cubicBezTo>
                  <a:pt x="2890784" y="717182"/>
                  <a:pt x="3028104" y="664824"/>
                  <a:pt x="2915478" y="702365"/>
                </a:cubicBezTo>
                <a:cubicBezTo>
                  <a:pt x="2902226" y="715617"/>
                  <a:pt x="2891316" y="731725"/>
                  <a:pt x="2875722" y="742121"/>
                </a:cubicBezTo>
                <a:cubicBezTo>
                  <a:pt x="2864099" y="749870"/>
                  <a:pt x="2848805" y="749871"/>
                  <a:pt x="2835965" y="755374"/>
                </a:cubicBezTo>
                <a:cubicBezTo>
                  <a:pt x="2817807" y="763156"/>
                  <a:pt x="2799394" y="770920"/>
                  <a:pt x="2782957" y="781878"/>
                </a:cubicBezTo>
                <a:cubicBezTo>
                  <a:pt x="2710191" y="830388"/>
                  <a:pt x="2808982" y="790871"/>
                  <a:pt x="2716696" y="821635"/>
                </a:cubicBezTo>
                <a:cubicBezTo>
                  <a:pt x="2707861" y="830470"/>
                  <a:pt x="2700905" y="841711"/>
                  <a:pt x="2690191" y="848139"/>
                </a:cubicBezTo>
                <a:cubicBezTo>
                  <a:pt x="2604816" y="899363"/>
                  <a:pt x="2696844" y="816090"/>
                  <a:pt x="2610678" y="887895"/>
                </a:cubicBezTo>
                <a:cubicBezTo>
                  <a:pt x="2596280" y="899893"/>
                  <a:pt x="2585152" y="915455"/>
                  <a:pt x="2570922" y="927652"/>
                </a:cubicBezTo>
                <a:cubicBezTo>
                  <a:pt x="2554152" y="942026"/>
                  <a:pt x="2535886" y="954570"/>
                  <a:pt x="2517913" y="967408"/>
                </a:cubicBezTo>
                <a:cubicBezTo>
                  <a:pt x="2504953" y="976665"/>
                  <a:pt x="2490143" y="983425"/>
                  <a:pt x="2478157" y="993913"/>
                </a:cubicBezTo>
                <a:cubicBezTo>
                  <a:pt x="2454650" y="1014482"/>
                  <a:pt x="2433983" y="1038087"/>
                  <a:pt x="2411896" y="1060174"/>
                </a:cubicBezTo>
                <a:lnTo>
                  <a:pt x="2345635" y="1126435"/>
                </a:lnTo>
                <a:cubicBezTo>
                  <a:pt x="2332383" y="1139687"/>
                  <a:pt x="2323658" y="1160264"/>
                  <a:pt x="2305878" y="1166191"/>
                </a:cubicBezTo>
                <a:lnTo>
                  <a:pt x="2266122" y="1179443"/>
                </a:lnTo>
                <a:cubicBezTo>
                  <a:pt x="2252870" y="1188278"/>
                  <a:pt x="2237627" y="1194686"/>
                  <a:pt x="2226365" y="1205948"/>
                </a:cubicBezTo>
                <a:cubicBezTo>
                  <a:pt x="2215103" y="1217210"/>
                  <a:pt x="2212298" y="1235755"/>
                  <a:pt x="2199861" y="1245704"/>
                </a:cubicBezTo>
                <a:cubicBezTo>
                  <a:pt x="2188953" y="1254430"/>
                  <a:pt x="2173356" y="1254539"/>
                  <a:pt x="2160104" y="1258956"/>
                </a:cubicBezTo>
                <a:cubicBezTo>
                  <a:pt x="2151269" y="1272208"/>
                  <a:pt x="2144862" y="1287451"/>
                  <a:pt x="2133600" y="1298713"/>
                </a:cubicBezTo>
                <a:cubicBezTo>
                  <a:pt x="2102099" y="1330214"/>
                  <a:pt x="2053696" y="1338599"/>
                  <a:pt x="2014331" y="1351721"/>
                </a:cubicBezTo>
                <a:lnTo>
                  <a:pt x="1974574" y="1364974"/>
                </a:lnTo>
                <a:lnTo>
                  <a:pt x="1934818" y="1378226"/>
                </a:lnTo>
                <a:cubicBezTo>
                  <a:pt x="1911598" y="1447882"/>
                  <a:pt x="1938171" y="1407205"/>
                  <a:pt x="1842052" y="1431235"/>
                </a:cubicBezTo>
                <a:cubicBezTo>
                  <a:pt x="1814948" y="1438011"/>
                  <a:pt x="1789043" y="1448904"/>
                  <a:pt x="1762539" y="1457739"/>
                </a:cubicBezTo>
                <a:cubicBezTo>
                  <a:pt x="1749287" y="1462156"/>
                  <a:pt x="1736611" y="1469016"/>
                  <a:pt x="1722783" y="1470991"/>
                </a:cubicBezTo>
                <a:cubicBezTo>
                  <a:pt x="1653313" y="1480915"/>
                  <a:pt x="1617907" y="1485240"/>
                  <a:pt x="1550504" y="1497495"/>
                </a:cubicBezTo>
                <a:cubicBezTo>
                  <a:pt x="1528343" y="1501524"/>
                  <a:pt x="1506331" y="1506330"/>
                  <a:pt x="1484244" y="1510748"/>
                </a:cubicBezTo>
                <a:cubicBezTo>
                  <a:pt x="1117896" y="1482566"/>
                  <a:pt x="1269081" y="1488614"/>
                  <a:pt x="649357" y="1510748"/>
                </a:cubicBezTo>
                <a:cubicBezTo>
                  <a:pt x="622504" y="1511707"/>
                  <a:pt x="596348" y="1519583"/>
                  <a:pt x="569844" y="1524000"/>
                </a:cubicBezTo>
                <a:cubicBezTo>
                  <a:pt x="446157" y="1519583"/>
                  <a:pt x="322308" y="1518468"/>
                  <a:pt x="198783" y="1510748"/>
                </a:cubicBezTo>
                <a:cubicBezTo>
                  <a:pt x="174138" y="1509208"/>
                  <a:pt x="77971" y="1474894"/>
                  <a:pt x="66261" y="1470991"/>
                </a:cubicBezTo>
                <a:lnTo>
                  <a:pt x="0" y="1431235"/>
                </a:lnTo>
                <a:close/>
              </a:path>
            </a:pathLst>
          </a:custGeom>
          <a:gradFill flip="none" rotWithShape="1">
            <a:gsLst>
              <a:gs pos="0">
                <a:srgbClr val="A2CB97"/>
              </a:gs>
              <a:gs pos="100000">
                <a:srgbClr val="E16B30"/>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sp>
        <p:nvSpPr>
          <p:cNvPr id="3" name="Content Placeholder 2"/>
          <p:cNvSpPr>
            <a:spLocks noGrp="1"/>
          </p:cNvSpPr>
          <p:nvPr>
            <p:ph idx="1"/>
          </p:nvPr>
        </p:nvSpPr>
        <p:spPr>
          <a:xfrm>
            <a:off x="17011" y="5106201"/>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a:p>
            <a:r>
              <a:rPr lang="en-US" sz="2800" dirty="0" smtClean="0"/>
              <a:t>Prefer </a:t>
            </a:r>
            <a:r>
              <a:rPr lang="en-US" sz="2800" i="1" dirty="0" smtClean="0"/>
              <a:t>more orthogonal</a:t>
            </a:r>
            <a:r>
              <a:rPr lang="en-US" sz="2800" dirty="0" smtClean="0"/>
              <a:t> vectors   (“diversity”= dispersion)</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49</a:t>
            </a:fld>
            <a:endParaRPr lang="en-US"/>
          </a:p>
        </p:txBody>
      </p:sp>
      <p:cxnSp>
        <p:nvCxnSpPr>
          <p:cNvPr id="6" name="Straight Arrow Connector 5"/>
          <p:cNvCxnSpPr/>
          <p:nvPr/>
        </p:nvCxnSpPr>
        <p:spPr>
          <a:xfrm flipV="1">
            <a:off x="2378047" y="1665808"/>
            <a:ext cx="2160642" cy="1457774"/>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5304496" y="1311526"/>
            <a:ext cx="2984740" cy="1903250"/>
          </a:xfrm>
          <a:custGeom>
            <a:avLst/>
            <a:gdLst>
              <a:gd name="connsiteX0" fmla="*/ 69012 w 2984740"/>
              <a:gd name="connsiteY0" fmla="*/ 1765227 h 1903250"/>
              <a:gd name="connsiteX1" fmla="*/ 69012 w 2984740"/>
              <a:gd name="connsiteY1" fmla="*/ 1765227 h 1903250"/>
              <a:gd name="connsiteX2" fmla="*/ 155276 w 2984740"/>
              <a:gd name="connsiteY2" fmla="*/ 1644457 h 1903250"/>
              <a:gd name="connsiteX3" fmla="*/ 189782 w 2984740"/>
              <a:gd name="connsiteY3" fmla="*/ 1540940 h 1903250"/>
              <a:gd name="connsiteX4" fmla="*/ 207034 w 2984740"/>
              <a:gd name="connsiteY4" fmla="*/ 1489182 h 1903250"/>
              <a:gd name="connsiteX5" fmla="*/ 241540 w 2984740"/>
              <a:gd name="connsiteY5" fmla="*/ 1437423 h 1903250"/>
              <a:gd name="connsiteX6" fmla="*/ 276046 w 2984740"/>
              <a:gd name="connsiteY6" fmla="*/ 1333906 h 1903250"/>
              <a:gd name="connsiteX7" fmla="*/ 293299 w 2984740"/>
              <a:gd name="connsiteY7" fmla="*/ 1282148 h 1903250"/>
              <a:gd name="connsiteX8" fmla="*/ 327804 w 2984740"/>
              <a:gd name="connsiteY8" fmla="*/ 1230389 h 1903250"/>
              <a:gd name="connsiteX9" fmla="*/ 379563 w 2984740"/>
              <a:gd name="connsiteY9" fmla="*/ 1057861 h 1903250"/>
              <a:gd name="connsiteX10" fmla="*/ 396816 w 2984740"/>
              <a:gd name="connsiteY10" fmla="*/ 1006103 h 1903250"/>
              <a:gd name="connsiteX11" fmla="*/ 465827 w 2984740"/>
              <a:gd name="connsiteY11" fmla="*/ 902586 h 1903250"/>
              <a:gd name="connsiteX12" fmla="*/ 483080 w 2984740"/>
              <a:gd name="connsiteY12" fmla="*/ 850827 h 1903250"/>
              <a:gd name="connsiteX13" fmla="*/ 603850 w 2984740"/>
              <a:gd name="connsiteY13" fmla="*/ 678299 h 1903250"/>
              <a:gd name="connsiteX14" fmla="*/ 638355 w 2984740"/>
              <a:gd name="connsiteY14" fmla="*/ 626540 h 1903250"/>
              <a:gd name="connsiteX15" fmla="*/ 655608 w 2984740"/>
              <a:gd name="connsiteY15" fmla="*/ 574782 h 1903250"/>
              <a:gd name="connsiteX16" fmla="*/ 724619 w 2984740"/>
              <a:gd name="connsiteY16" fmla="*/ 419506 h 1903250"/>
              <a:gd name="connsiteX17" fmla="*/ 759125 w 2984740"/>
              <a:gd name="connsiteY17" fmla="*/ 298737 h 1903250"/>
              <a:gd name="connsiteX18" fmla="*/ 793631 w 2984740"/>
              <a:gd name="connsiteY18" fmla="*/ 246978 h 1903250"/>
              <a:gd name="connsiteX19" fmla="*/ 810883 w 2984740"/>
              <a:gd name="connsiteY19" fmla="*/ 195220 h 1903250"/>
              <a:gd name="connsiteX20" fmla="*/ 862642 w 2984740"/>
              <a:gd name="connsiteY20" fmla="*/ 177967 h 1903250"/>
              <a:gd name="connsiteX21" fmla="*/ 1052423 w 2984740"/>
              <a:gd name="connsiteY21" fmla="*/ 160714 h 1903250"/>
              <a:gd name="connsiteX22" fmla="*/ 1328468 w 2984740"/>
              <a:gd name="connsiteY22" fmla="*/ 126208 h 1903250"/>
              <a:gd name="connsiteX23" fmla="*/ 2173857 w 2984740"/>
              <a:gd name="connsiteY23" fmla="*/ 91703 h 1903250"/>
              <a:gd name="connsiteX24" fmla="*/ 2725948 w 2984740"/>
              <a:gd name="connsiteY24" fmla="*/ 57197 h 1903250"/>
              <a:gd name="connsiteX25" fmla="*/ 2812212 w 2984740"/>
              <a:gd name="connsiteY25" fmla="*/ 39944 h 1903250"/>
              <a:gd name="connsiteX26" fmla="*/ 2950234 w 2984740"/>
              <a:gd name="connsiteY26" fmla="*/ 22691 h 1903250"/>
              <a:gd name="connsiteX27" fmla="*/ 2984740 w 2984740"/>
              <a:gd name="connsiteY27" fmla="*/ 74450 h 1903250"/>
              <a:gd name="connsiteX28" fmla="*/ 2967487 w 2984740"/>
              <a:gd name="connsiteY28" fmla="*/ 177967 h 1903250"/>
              <a:gd name="connsiteX29" fmla="*/ 2932982 w 2984740"/>
              <a:gd name="connsiteY29" fmla="*/ 229725 h 1903250"/>
              <a:gd name="connsiteX30" fmla="*/ 2898476 w 2984740"/>
              <a:gd name="connsiteY30" fmla="*/ 333242 h 1903250"/>
              <a:gd name="connsiteX31" fmla="*/ 2863970 w 2984740"/>
              <a:gd name="connsiteY31" fmla="*/ 436759 h 1903250"/>
              <a:gd name="connsiteX32" fmla="*/ 2812212 w 2984740"/>
              <a:gd name="connsiteY32" fmla="*/ 540276 h 1903250"/>
              <a:gd name="connsiteX33" fmla="*/ 2794959 w 2984740"/>
              <a:gd name="connsiteY33" fmla="*/ 661046 h 1903250"/>
              <a:gd name="connsiteX34" fmla="*/ 2725948 w 2984740"/>
              <a:gd name="connsiteY34" fmla="*/ 764563 h 1903250"/>
              <a:gd name="connsiteX35" fmla="*/ 2674189 w 2984740"/>
              <a:gd name="connsiteY35" fmla="*/ 919839 h 1903250"/>
              <a:gd name="connsiteX36" fmla="*/ 2656936 w 2984740"/>
              <a:gd name="connsiteY36" fmla="*/ 971597 h 1903250"/>
              <a:gd name="connsiteX37" fmla="*/ 2587925 w 2984740"/>
              <a:gd name="connsiteY37" fmla="*/ 1075114 h 1903250"/>
              <a:gd name="connsiteX38" fmla="*/ 2553419 w 2984740"/>
              <a:gd name="connsiteY38" fmla="*/ 1178631 h 1903250"/>
              <a:gd name="connsiteX39" fmla="*/ 2518914 w 2984740"/>
              <a:gd name="connsiteY39" fmla="*/ 1247642 h 1903250"/>
              <a:gd name="connsiteX40" fmla="*/ 2449902 w 2984740"/>
              <a:gd name="connsiteY40" fmla="*/ 1402918 h 1903250"/>
              <a:gd name="connsiteX41" fmla="*/ 2432650 w 2984740"/>
              <a:gd name="connsiteY41" fmla="*/ 1454676 h 1903250"/>
              <a:gd name="connsiteX42" fmla="*/ 2363638 w 2984740"/>
              <a:gd name="connsiteY42" fmla="*/ 1558193 h 1903250"/>
              <a:gd name="connsiteX43" fmla="*/ 2311880 w 2984740"/>
              <a:gd name="connsiteY43" fmla="*/ 1661710 h 1903250"/>
              <a:gd name="connsiteX44" fmla="*/ 2225616 w 2984740"/>
              <a:gd name="connsiteY44" fmla="*/ 1816986 h 1903250"/>
              <a:gd name="connsiteX45" fmla="*/ 2208363 w 2984740"/>
              <a:gd name="connsiteY45" fmla="*/ 1868744 h 1903250"/>
              <a:gd name="connsiteX46" fmla="*/ 1121434 w 2984740"/>
              <a:gd name="connsiteY46" fmla="*/ 1885997 h 1903250"/>
              <a:gd name="connsiteX47" fmla="*/ 776378 w 2984740"/>
              <a:gd name="connsiteY47" fmla="*/ 1903250 h 1903250"/>
              <a:gd name="connsiteX48" fmla="*/ 69012 w 2984740"/>
              <a:gd name="connsiteY48" fmla="*/ 1885997 h 1903250"/>
              <a:gd name="connsiteX49" fmla="*/ 17253 w 2984740"/>
              <a:gd name="connsiteY49" fmla="*/ 1851491 h 1903250"/>
              <a:gd name="connsiteX50" fmla="*/ 0 w 2984740"/>
              <a:gd name="connsiteY50" fmla="*/ 1851491 h 1903250"/>
              <a:gd name="connsiteX51" fmla="*/ 0 w 2984740"/>
              <a:gd name="connsiteY51" fmla="*/ 1851491 h 19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84740" h="1903250">
                <a:moveTo>
                  <a:pt x="69012" y="1765227"/>
                </a:moveTo>
                <a:lnTo>
                  <a:pt x="69012" y="1765227"/>
                </a:lnTo>
                <a:cubicBezTo>
                  <a:pt x="97767" y="1724970"/>
                  <a:pt x="131822" y="1688015"/>
                  <a:pt x="155276" y="1644457"/>
                </a:cubicBezTo>
                <a:cubicBezTo>
                  <a:pt x="172520" y="1612432"/>
                  <a:pt x="178280" y="1575446"/>
                  <a:pt x="189782" y="1540940"/>
                </a:cubicBezTo>
                <a:cubicBezTo>
                  <a:pt x="195533" y="1523687"/>
                  <a:pt x="196946" y="1504314"/>
                  <a:pt x="207034" y="1489182"/>
                </a:cubicBezTo>
                <a:cubicBezTo>
                  <a:pt x="218536" y="1471929"/>
                  <a:pt x="233118" y="1456371"/>
                  <a:pt x="241540" y="1437423"/>
                </a:cubicBezTo>
                <a:cubicBezTo>
                  <a:pt x="256312" y="1404186"/>
                  <a:pt x="264544" y="1368412"/>
                  <a:pt x="276046" y="1333906"/>
                </a:cubicBezTo>
                <a:cubicBezTo>
                  <a:pt x="281797" y="1316653"/>
                  <a:pt x="283211" y="1297280"/>
                  <a:pt x="293299" y="1282148"/>
                </a:cubicBezTo>
                <a:cubicBezTo>
                  <a:pt x="304801" y="1264895"/>
                  <a:pt x="319383" y="1249337"/>
                  <a:pt x="327804" y="1230389"/>
                </a:cubicBezTo>
                <a:cubicBezTo>
                  <a:pt x="360607" y="1156582"/>
                  <a:pt x="359487" y="1128125"/>
                  <a:pt x="379563" y="1057861"/>
                </a:cubicBezTo>
                <a:cubicBezTo>
                  <a:pt x="384559" y="1040375"/>
                  <a:pt x="387984" y="1022000"/>
                  <a:pt x="396816" y="1006103"/>
                </a:cubicBezTo>
                <a:cubicBezTo>
                  <a:pt x="416956" y="969851"/>
                  <a:pt x="465827" y="902586"/>
                  <a:pt x="465827" y="902586"/>
                </a:cubicBezTo>
                <a:cubicBezTo>
                  <a:pt x="471578" y="885333"/>
                  <a:pt x="474248" y="866725"/>
                  <a:pt x="483080" y="850827"/>
                </a:cubicBezTo>
                <a:cubicBezTo>
                  <a:pt x="522749" y="779422"/>
                  <a:pt x="558613" y="741631"/>
                  <a:pt x="603850" y="678299"/>
                </a:cubicBezTo>
                <a:cubicBezTo>
                  <a:pt x="615902" y="661426"/>
                  <a:pt x="629082" y="645086"/>
                  <a:pt x="638355" y="626540"/>
                </a:cubicBezTo>
                <a:cubicBezTo>
                  <a:pt x="646488" y="610274"/>
                  <a:pt x="647475" y="591048"/>
                  <a:pt x="655608" y="574782"/>
                </a:cubicBezTo>
                <a:cubicBezTo>
                  <a:pt x="712256" y="461487"/>
                  <a:pt x="680107" y="597550"/>
                  <a:pt x="724619" y="419506"/>
                </a:cubicBezTo>
                <a:cubicBezTo>
                  <a:pt x="730147" y="397394"/>
                  <a:pt x="746749" y="323489"/>
                  <a:pt x="759125" y="298737"/>
                </a:cubicBezTo>
                <a:cubicBezTo>
                  <a:pt x="768398" y="280191"/>
                  <a:pt x="782129" y="264231"/>
                  <a:pt x="793631" y="246978"/>
                </a:cubicBezTo>
                <a:cubicBezTo>
                  <a:pt x="799382" y="229725"/>
                  <a:pt x="798024" y="208079"/>
                  <a:pt x="810883" y="195220"/>
                </a:cubicBezTo>
                <a:cubicBezTo>
                  <a:pt x="823743" y="182360"/>
                  <a:pt x="844639" y="180539"/>
                  <a:pt x="862642" y="177967"/>
                </a:cubicBezTo>
                <a:cubicBezTo>
                  <a:pt x="925525" y="168984"/>
                  <a:pt x="989290" y="167729"/>
                  <a:pt x="1052423" y="160714"/>
                </a:cubicBezTo>
                <a:cubicBezTo>
                  <a:pt x="1144587" y="150473"/>
                  <a:pt x="1238505" y="148697"/>
                  <a:pt x="1328468" y="126208"/>
                </a:cubicBezTo>
                <a:cubicBezTo>
                  <a:pt x="1648608" y="46178"/>
                  <a:pt x="1373774" y="109483"/>
                  <a:pt x="2173857" y="91703"/>
                </a:cubicBezTo>
                <a:cubicBezTo>
                  <a:pt x="2292130" y="85478"/>
                  <a:pt x="2587466" y="72584"/>
                  <a:pt x="2725948" y="57197"/>
                </a:cubicBezTo>
                <a:cubicBezTo>
                  <a:pt x="2755093" y="53959"/>
                  <a:pt x="2783457" y="45695"/>
                  <a:pt x="2812212" y="39944"/>
                </a:cubicBezTo>
                <a:cubicBezTo>
                  <a:pt x="2865756" y="4248"/>
                  <a:pt x="2875617" y="-19947"/>
                  <a:pt x="2950234" y="22691"/>
                </a:cubicBezTo>
                <a:cubicBezTo>
                  <a:pt x="2968238" y="32979"/>
                  <a:pt x="2973238" y="57197"/>
                  <a:pt x="2984740" y="74450"/>
                </a:cubicBezTo>
                <a:cubicBezTo>
                  <a:pt x="2978989" y="108956"/>
                  <a:pt x="2978549" y="144780"/>
                  <a:pt x="2967487" y="177967"/>
                </a:cubicBezTo>
                <a:cubicBezTo>
                  <a:pt x="2960930" y="197638"/>
                  <a:pt x="2941403" y="210777"/>
                  <a:pt x="2932982" y="229725"/>
                </a:cubicBezTo>
                <a:cubicBezTo>
                  <a:pt x="2918210" y="262962"/>
                  <a:pt x="2909978" y="298736"/>
                  <a:pt x="2898476" y="333242"/>
                </a:cubicBezTo>
                <a:cubicBezTo>
                  <a:pt x="2898476" y="333243"/>
                  <a:pt x="2863971" y="436758"/>
                  <a:pt x="2863970" y="436759"/>
                </a:cubicBezTo>
                <a:cubicBezTo>
                  <a:pt x="2819377" y="503650"/>
                  <a:pt x="2836022" y="468847"/>
                  <a:pt x="2812212" y="540276"/>
                </a:cubicBezTo>
                <a:cubicBezTo>
                  <a:pt x="2806461" y="580533"/>
                  <a:pt x="2809557" y="623091"/>
                  <a:pt x="2794959" y="661046"/>
                </a:cubicBezTo>
                <a:cubicBezTo>
                  <a:pt x="2780072" y="699752"/>
                  <a:pt x="2739062" y="725221"/>
                  <a:pt x="2725948" y="764563"/>
                </a:cubicBezTo>
                <a:lnTo>
                  <a:pt x="2674189" y="919839"/>
                </a:lnTo>
                <a:cubicBezTo>
                  <a:pt x="2668438" y="937092"/>
                  <a:pt x="2667024" y="956465"/>
                  <a:pt x="2656936" y="971597"/>
                </a:cubicBezTo>
                <a:lnTo>
                  <a:pt x="2587925" y="1075114"/>
                </a:lnTo>
                <a:cubicBezTo>
                  <a:pt x="2576423" y="1109620"/>
                  <a:pt x="2569685" y="1146099"/>
                  <a:pt x="2553419" y="1178631"/>
                </a:cubicBezTo>
                <a:cubicBezTo>
                  <a:pt x="2541917" y="1201635"/>
                  <a:pt x="2528466" y="1223763"/>
                  <a:pt x="2518914" y="1247642"/>
                </a:cubicBezTo>
                <a:cubicBezTo>
                  <a:pt x="2457321" y="1401625"/>
                  <a:pt x="2516288" y="1303340"/>
                  <a:pt x="2449902" y="1402918"/>
                </a:cubicBezTo>
                <a:cubicBezTo>
                  <a:pt x="2444151" y="1420171"/>
                  <a:pt x="2441482" y="1438779"/>
                  <a:pt x="2432650" y="1454676"/>
                </a:cubicBezTo>
                <a:cubicBezTo>
                  <a:pt x="2412510" y="1490928"/>
                  <a:pt x="2363638" y="1558193"/>
                  <a:pt x="2363638" y="1558193"/>
                </a:cubicBezTo>
                <a:cubicBezTo>
                  <a:pt x="2300717" y="1746956"/>
                  <a:pt x="2401065" y="1461043"/>
                  <a:pt x="2311880" y="1661710"/>
                </a:cubicBezTo>
                <a:cubicBezTo>
                  <a:pt x="2244326" y="1813707"/>
                  <a:pt x="2320086" y="1722514"/>
                  <a:pt x="2225616" y="1816986"/>
                </a:cubicBezTo>
                <a:cubicBezTo>
                  <a:pt x="2219865" y="1834239"/>
                  <a:pt x="2226514" y="1867610"/>
                  <a:pt x="2208363" y="1868744"/>
                </a:cubicBezTo>
                <a:cubicBezTo>
                  <a:pt x="1846713" y="1891347"/>
                  <a:pt x="1483684" y="1877268"/>
                  <a:pt x="1121434" y="1885997"/>
                </a:cubicBezTo>
                <a:cubicBezTo>
                  <a:pt x="1006305" y="1888771"/>
                  <a:pt x="891397" y="1897499"/>
                  <a:pt x="776378" y="1903250"/>
                </a:cubicBezTo>
                <a:cubicBezTo>
                  <a:pt x="540589" y="1897499"/>
                  <a:pt x="304324" y="1902041"/>
                  <a:pt x="69012" y="1885997"/>
                </a:cubicBezTo>
                <a:cubicBezTo>
                  <a:pt x="48325" y="1884586"/>
                  <a:pt x="35799" y="1860764"/>
                  <a:pt x="17253" y="1851491"/>
                </a:cubicBezTo>
                <a:cubicBezTo>
                  <a:pt x="12109" y="1848919"/>
                  <a:pt x="5751" y="1851491"/>
                  <a:pt x="0" y="1851491"/>
                </a:cubicBezTo>
                <a:lnTo>
                  <a:pt x="0" y="1851491"/>
                </a:lnTo>
              </a:path>
            </a:pathLst>
          </a:custGeom>
          <a:gradFill flip="none" rotWithShape="1">
            <a:gsLst>
              <a:gs pos="29986">
                <a:srgbClr val="A2CB9B"/>
              </a:gs>
              <a:gs pos="29986">
                <a:srgbClr val="A2CB9B"/>
              </a:gs>
              <a:gs pos="46000">
                <a:srgbClr val="A2CB9B"/>
              </a:gs>
              <a:gs pos="0">
                <a:srgbClr val="92D050"/>
              </a:gs>
              <a:gs pos="72000">
                <a:srgbClr val="C7D7EA"/>
              </a:gs>
              <a:gs pos="58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535698" y="1524004"/>
            <a:ext cx="2323155" cy="1608139"/>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35698" y="3114005"/>
            <a:ext cx="1926285" cy="5264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311115" y="1451689"/>
            <a:ext cx="854582" cy="173629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311115" y="3163017"/>
            <a:ext cx="2236249" cy="24966"/>
          </a:xfrm>
          <a:prstGeom prst="straightConnector1">
            <a:avLst/>
          </a:prstGeom>
          <a:ln w="76200">
            <a:solidFill>
              <a:schemeClr val="accent3">
                <a:lumMod val="75000"/>
              </a:schemeClr>
            </a:solidFill>
            <a:tailEnd type="triangle"/>
          </a:ln>
          <a:effectLst>
            <a:outerShdw blurRad="40000" dist="20000" dir="5400000" rotWithShape="0">
              <a:schemeClr val="accent3">
                <a:lumMod val="75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705705" y="1657247"/>
            <a:ext cx="1724085" cy="0"/>
          </a:xfrm>
          <a:prstGeom prst="straightConnector1">
            <a:avLst/>
          </a:prstGeom>
          <a:ln w="762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547365" y="1334217"/>
            <a:ext cx="836762" cy="1846053"/>
          </a:xfrm>
          <a:prstGeom prst="straightConnector1">
            <a:avLst/>
          </a:prstGeom>
          <a:ln w="76200">
            <a:solidFill>
              <a:schemeClr val="accent3">
                <a:lumMod val="75000"/>
              </a:schemeClr>
            </a:solidFill>
            <a:prstDash val="sysDot"/>
            <a:tailEnd type="triangle"/>
          </a:ln>
          <a:effectLst>
            <a:outerShdw blurRad="40000" dist="20000" dir="5400000" rotWithShape="0">
              <a:schemeClr val="accent3">
                <a:lumMod val="50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71680" y="1395537"/>
            <a:ext cx="2224175" cy="123165"/>
          </a:xfrm>
          <a:prstGeom prst="straightConnector1">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tretch>
            <a:fillRect/>
          </a:stretch>
        </p:blipFill>
        <p:spPr>
          <a:xfrm>
            <a:off x="1177459" y="3275493"/>
            <a:ext cx="977900" cy="457200"/>
          </a:xfrm>
          <a:prstGeom prst="rect">
            <a:avLst/>
          </a:prstGeom>
        </p:spPr>
      </p:pic>
      <p:pic>
        <p:nvPicPr>
          <p:cNvPr id="16" name="Picture 15"/>
          <p:cNvPicPr>
            <a:picLocks noChangeAspect="1"/>
          </p:cNvPicPr>
          <p:nvPr/>
        </p:nvPicPr>
        <p:blipFill>
          <a:blip r:embed="rId3"/>
          <a:stretch>
            <a:fillRect/>
          </a:stretch>
        </p:blipFill>
        <p:spPr>
          <a:xfrm>
            <a:off x="6064250" y="3275493"/>
            <a:ext cx="977900" cy="457200"/>
          </a:xfrm>
          <a:prstGeom prst="rect">
            <a:avLst/>
          </a:prstGeom>
        </p:spPr>
      </p:pic>
      <p:pic>
        <p:nvPicPr>
          <p:cNvPr id="17" name="Picture 16"/>
          <p:cNvPicPr>
            <a:picLocks noChangeAspect="1"/>
          </p:cNvPicPr>
          <p:nvPr/>
        </p:nvPicPr>
        <p:blipFill>
          <a:blip r:embed="rId4"/>
          <a:stretch>
            <a:fillRect/>
          </a:stretch>
        </p:blipFill>
        <p:spPr>
          <a:xfrm>
            <a:off x="371837" y="1991753"/>
            <a:ext cx="901700" cy="457200"/>
          </a:xfrm>
          <a:prstGeom prst="rect">
            <a:avLst/>
          </a:prstGeom>
        </p:spPr>
      </p:pic>
      <p:pic>
        <p:nvPicPr>
          <p:cNvPr id="18" name="Picture 17"/>
          <p:cNvPicPr>
            <a:picLocks noChangeAspect="1"/>
          </p:cNvPicPr>
          <p:nvPr/>
        </p:nvPicPr>
        <p:blipFill>
          <a:blip r:embed="rId5"/>
          <a:stretch>
            <a:fillRect/>
          </a:stretch>
        </p:blipFill>
        <p:spPr>
          <a:xfrm>
            <a:off x="4608763" y="2133162"/>
            <a:ext cx="901700" cy="457200"/>
          </a:xfrm>
          <a:prstGeom prst="rect">
            <a:avLst/>
          </a:prstGeom>
        </p:spPr>
      </p:pic>
      <p:pic>
        <p:nvPicPr>
          <p:cNvPr id="19" name="Picture 18"/>
          <p:cNvPicPr>
            <a:picLocks noChangeAspect="1"/>
          </p:cNvPicPr>
          <p:nvPr/>
        </p:nvPicPr>
        <p:blipFill>
          <a:blip r:embed="rId6"/>
          <a:stretch>
            <a:fillRect/>
          </a:stretch>
        </p:blipFill>
        <p:spPr>
          <a:xfrm>
            <a:off x="1381359" y="4009988"/>
            <a:ext cx="6314660" cy="835764"/>
          </a:xfrm>
          <a:prstGeom prst="rect">
            <a:avLst/>
          </a:prstGeom>
        </p:spPr>
      </p:pic>
    </p:spTree>
    <p:extLst>
      <p:ext uri="{BB962C8B-B14F-4D97-AF65-F5344CB8AC3E}">
        <p14:creationId xmlns:p14="http://schemas.microsoft.com/office/powerpoint/2010/main" val="1453102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build="p"/>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They Use of Different Sounds</a:t>
            </a:r>
            <a:r>
              <a:rPr lang="is-IS" dirty="0" smtClean="0"/>
              <a:t>…</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a:t>
            </a:fld>
            <a:endParaRPr lang="en-US"/>
          </a:p>
        </p:txBody>
      </p:sp>
      <p:sp>
        <p:nvSpPr>
          <p:cNvPr id="6" name="Content Placeholder 5"/>
          <p:cNvSpPr>
            <a:spLocks noGrp="1"/>
          </p:cNvSpPr>
          <p:nvPr>
            <p:ph idx="1"/>
          </p:nvPr>
        </p:nvSpPr>
        <p:spPr/>
        <p:txBody>
          <a:bodyPr>
            <a:normAutofit fontScale="92500" lnSpcReduction="10000"/>
          </a:bodyPr>
          <a:lstStyle/>
          <a:p>
            <a:r>
              <a:rPr lang="en-US" b="1" dirty="0" smtClean="0"/>
              <a:t>English </a:t>
            </a:r>
            <a:r>
              <a:rPr lang="en-US" b="1" dirty="0" smtClean="0">
                <a:solidFill>
                  <a:schemeClr val="accent4">
                    <a:lumMod val="75000"/>
                  </a:schemeClr>
                </a:solidFill>
              </a:rPr>
              <a:t>(no velar fricative)</a:t>
            </a:r>
          </a:p>
          <a:p>
            <a:pPr marL="457200" lvl="1" indent="0">
              <a:buNone/>
            </a:pPr>
            <a:r>
              <a:rPr lang="en-US" dirty="0"/>
              <a:t>I wish</a:t>
            </a:r>
            <a:r>
              <a:rPr lang="en-US" dirty="0">
                <a:solidFill>
                  <a:schemeClr val="tx2">
                    <a:lumMod val="60000"/>
                    <a:lumOff val="40000"/>
                  </a:schemeClr>
                </a:solidFill>
              </a:rPr>
              <a:t> </a:t>
            </a:r>
            <a:r>
              <a:rPr lang="en-US" dirty="0"/>
              <a:t>you a happy birthday</a:t>
            </a:r>
            <a:r>
              <a:rPr lang="en-US" dirty="0" smtClean="0"/>
              <a:t>.</a:t>
            </a:r>
            <a:endParaRPr lang="en-US" dirty="0"/>
          </a:p>
          <a:p>
            <a:endParaRPr lang="en-US" dirty="0" smtClean="0"/>
          </a:p>
          <a:p>
            <a:r>
              <a:rPr lang="en-US" b="1" dirty="0" smtClean="0"/>
              <a:t>Malagasy</a:t>
            </a:r>
            <a:r>
              <a:rPr lang="en-US" b="1" dirty="0"/>
              <a:t> </a:t>
            </a:r>
            <a:r>
              <a:rPr lang="en-US" b="1" dirty="0" smtClean="0">
                <a:solidFill>
                  <a:schemeClr val="accent4">
                    <a:lumMod val="75000"/>
                  </a:schemeClr>
                </a:solidFill>
              </a:rPr>
              <a:t>(no velar fricative)</a:t>
            </a:r>
          </a:p>
          <a:p>
            <a:pPr marL="0" indent="0">
              <a:buNone/>
            </a:pPr>
            <a:r>
              <a:rPr lang="en-US" sz="2800" dirty="0" smtClean="0"/>
              <a:t>      </a:t>
            </a:r>
            <a:r>
              <a:rPr lang="en-US" sz="2800" dirty="0" err="1" smtClean="0"/>
              <a:t>Tratry</a:t>
            </a:r>
            <a:r>
              <a:rPr lang="en-US" sz="2800" dirty="0" smtClean="0"/>
              <a:t> </a:t>
            </a:r>
            <a:r>
              <a:rPr lang="en-US" sz="2800" dirty="0" err="1" smtClean="0"/>
              <a:t>ny</a:t>
            </a:r>
            <a:r>
              <a:rPr lang="en-US" sz="2800" dirty="0" smtClean="0"/>
              <a:t> </a:t>
            </a:r>
            <a:r>
              <a:rPr lang="en-US" sz="2800" dirty="0" err="1" smtClean="0"/>
              <a:t>tsingerin-taona</a:t>
            </a:r>
            <a:r>
              <a:rPr lang="en-US" sz="2800" dirty="0" smtClean="0"/>
              <a:t> </a:t>
            </a:r>
            <a:r>
              <a:rPr lang="en-US" sz="2800" dirty="0" err="1" smtClean="0"/>
              <a:t>nahaterahanao</a:t>
            </a:r>
            <a:r>
              <a:rPr lang="en-US" sz="2800" dirty="0"/>
              <a:t>.</a:t>
            </a:r>
            <a:endParaRPr lang="en-US" sz="2800" dirty="0" smtClean="0"/>
          </a:p>
          <a:p>
            <a:endParaRPr lang="en-US" dirty="0"/>
          </a:p>
          <a:p>
            <a:r>
              <a:rPr lang="en-US" b="1" dirty="0" err="1" smtClean="0"/>
              <a:t>Dothraki</a:t>
            </a:r>
            <a:r>
              <a:rPr lang="en-US" b="1" dirty="0" smtClean="0"/>
              <a:t> </a:t>
            </a:r>
            <a:r>
              <a:rPr lang="en-US" b="1" dirty="0" smtClean="0">
                <a:solidFill>
                  <a:schemeClr val="accent4">
                    <a:lumMod val="75000"/>
                  </a:schemeClr>
                </a:solidFill>
              </a:rPr>
              <a:t>(velar fricative)</a:t>
            </a:r>
          </a:p>
          <a:p>
            <a:pPr marL="457200" lvl="1" indent="0" fontAlgn="t">
              <a:buNone/>
            </a:pPr>
            <a:r>
              <a:rPr lang="en-US" dirty="0" err="1"/>
              <a:t>Anha</a:t>
            </a:r>
            <a:r>
              <a:rPr lang="en-US" dirty="0"/>
              <a:t> </a:t>
            </a:r>
            <a:r>
              <a:rPr lang="en-US" dirty="0" err="1"/>
              <a:t>zalak</a:t>
            </a:r>
            <a:r>
              <a:rPr lang="en-US" dirty="0"/>
              <a:t> </a:t>
            </a:r>
            <a:r>
              <a:rPr lang="en-US" dirty="0" err="1"/>
              <a:t>asshe</a:t>
            </a:r>
            <a:r>
              <a:rPr lang="en-US" b="1" i="1" dirty="0" err="1">
                <a:solidFill>
                  <a:schemeClr val="accent3">
                    <a:lumMod val="50000"/>
                  </a:schemeClr>
                </a:solidFill>
              </a:rPr>
              <a:t>kh</a:t>
            </a:r>
            <a:r>
              <a:rPr lang="en-US" dirty="0" err="1"/>
              <a:t>qoyi</a:t>
            </a:r>
            <a:r>
              <a:rPr lang="en-US" dirty="0"/>
              <a:t> </a:t>
            </a:r>
            <a:r>
              <a:rPr lang="en-US" dirty="0" err="1"/>
              <a:t>vezhvena</a:t>
            </a:r>
            <a:r>
              <a:rPr lang="en-US" dirty="0"/>
              <a:t> </a:t>
            </a:r>
            <a:r>
              <a:rPr lang="en-US" dirty="0" err="1"/>
              <a:t>yeraan</a:t>
            </a:r>
            <a:r>
              <a:rPr lang="en-US" dirty="0" smtClean="0"/>
              <a:t>!</a:t>
            </a:r>
            <a:r>
              <a:rPr lang="en-US" dirty="0"/>
              <a:t/>
            </a:r>
            <a:br>
              <a:rPr lang="en-US" dirty="0"/>
            </a:br>
            <a:endParaRPr lang="en-US" dirty="0"/>
          </a:p>
          <a:p>
            <a:pPr lvl="1"/>
            <a:endParaRPr lang="en-US" dirty="0"/>
          </a:p>
        </p:txBody>
      </p:sp>
      <p:pic>
        <p:nvPicPr>
          <p:cNvPr id="2058" name="Picture 10" descr="mage result for queen of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990" y="1283631"/>
            <a:ext cx="1538440" cy="180964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mage result for khal drog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mage result for khal drogo"/>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descr="mage result for khal dr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990" y="4919797"/>
            <a:ext cx="1619115" cy="1619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990" y="3194872"/>
            <a:ext cx="1538440" cy="15248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10491" y="3244334"/>
            <a:ext cx="184731" cy="369332"/>
          </a:xfrm>
          <a:prstGeom prst="rect">
            <a:avLst/>
          </a:prstGeom>
        </p:spPr>
        <p:txBody>
          <a:bodyPr wrap="none">
            <a:spAutoFit/>
          </a:bodyPr>
          <a:lstStyle/>
          <a:p>
            <a:endParaRPr lang="en-US" b="1" dirty="0">
              <a:solidFill>
                <a:schemeClr val="accent4">
                  <a:lumMod val="75000"/>
                </a:schemeClr>
              </a:solidFill>
            </a:endParaRPr>
          </a:p>
        </p:txBody>
      </p:sp>
    </p:spTree>
    <p:extLst>
      <p:ext uri="{BB962C8B-B14F-4D97-AF65-F5344CB8AC3E}">
        <p14:creationId xmlns:p14="http://schemas.microsoft.com/office/powerpoint/2010/main" val="8542451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Me a Vowel System</a:t>
            </a:r>
            <a:br>
              <a:rPr lang="en-US" dirty="0" smtClean="0"/>
            </a:br>
            <a:r>
              <a:rPr lang="en-US" sz="3600" dirty="0" smtClean="0"/>
              <a:t>(Sampled Independently)</a:t>
            </a:r>
            <a:endParaRPr lang="en-US" sz="3600" dirty="0"/>
          </a:p>
        </p:txBody>
      </p:sp>
      <p:sp>
        <p:nvSpPr>
          <p:cNvPr id="32" name="TextBox 31"/>
          <p:cNvSpPr txBox="1"/>
          <p:nvPr/>
        </p:nvSpPr>
        <p:spPr>
          <a:xfrm>
            <a:off x="5390862" y="2300788"/>
            <a:ext cx="2324675"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Nothing :-(</a:t>
            </a:r>
            <a:endParaRPr lang="en-US" sz="3000" b="1" dirty="0">
              <a:solidFill>
                <a:schemeClr val="accent4">
                  <a:lumMod val="50000"/>
                </a:schemeClr>
              </a:solidFill>
              <a:latin typeface="Comic Sans MS" charset="0"/>
              <a:ea typeface="Comic Sans MS" charset="0"/>
              <a:cs typeface="Comic Sans MS" charset="0"/>
            </a:endParaRPr>
          </a:p>
        </p:txBody>
      </p:sp>
      <p:sp>
        <p:nvSpPr>
          <p:cNvPr id="33" name="Slide Number Placeholder 32"/>
          <p:cNvSpPr>
            <a:spLocks noGrp="1"/>
          </p:cNvSpPr>
          <p:nvPr>
            <p:ph type="sldNum" sz="quarter" idx="12"/>
          </p:nvPr>
        </p:nvSpPr>
        <p:spPr/>
        <p:txBody>
          <a:bodyPr/>
          <a:lstStyle/>
          <a:p>
            <a:pPr>
              <a:defRPr/>
            </a:pPr>
            <a:fld id="{0E11CC8F-329F-8C41-AC6A-3ECAF67E5476}" type="slidenum">
              <a:rPr lang="en-US" smtClean="0"/>
              <a:pPr>
                <a:defRPr/>
              </a:pPr>
              <a:t>50</a:t>
            </a:fld>
            <a:endParaRPr lang="en-US"/>
          </a:p>
        </p:txBody>
      </p:sp>
      <p:cxnSp>
        <p:nvCxnSpPr>
          <p:cNvPr id="24" name="Straight Connector 23"/>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8"/>
          <a:stretch>
            <a:fillRect/>
          </a:stretch>
        </p:blipFill>
        <p:spPr>
          <a:xfrm>
            <a:off x="3502325" y="5197149"/>
            <a:ext cx="596900" cy="635000"/>
          </a:xfrm>
          <a:prstGeom prst="rect">
            <a:avLst/>
          </a:prstGeom>
        </p:spPr>
      </p:pic>
      <p:pic>
        <p:nvPicPr>
          <p:cNvPr id="7" name="Picture 6"/>
          <p:cNvPicPr>
            <a:picLocks noChangeAspect="1"/>
          </p:cNvPicPr>
          <p:nvPr/>
        </p:nvPicPr>
        <p:blipFill>
          <a:blip r:embed="rId9"/>
          <a:stretch>
            <a:fillRect/>
          </a:stretch>
        </p:blipFill>
        <p:spPr>
          <a:xfrm>
            <a:off x="6367246" y="5138329"/>
            <a:ext cx="635000" cy="596900"/>
          </a:xfrm>
          <a:prstGeom prst="rect">
            <a:avLst/>
          </a:prstGeom>
        </p:spPr>
      </p:pic>
      <p:pic>
        <p:nvPicPr>
          <p:cNvPr id="9" name="Picture 8"/>
          <p:cNvPicPr>
            <a:picLocks noChangeAspect="1"/>
          </p:cNvPicPr>
          <p:nvPr/>
        </p:nvPicPr>
        <p:blipFill>
          <a:blip r:embed="rId10"/>
          <a:stretch>
            <a:fillRect/>
          </a:stretch>
        </p:blipFill>
        <p:spPr>
          <a:xfrm flipV="1">
            <a:off x="4314737" y="3224885"/>
            <a:ext cx="508000" cy="609600"/>
          </a:xfrm>
          <a:prstGeom prst="rect">
            <a:avLst/>
          </a:prstGeom>
        </p:spPr>
      </p:pic>
      <p:pic>
        <p:nvPicPr>
          <p:cNvPr id="11" name="Picture 10"/>
          <p:cNvPicPr>
            <a:picLocks noChangeAspect="1"/>
          </p:cNvPicPr>
          <p:nvPr/>
        </p:nvPicPr>
        <p:blipFill>
          <a:blip r:embed="rId11"/>
          <a:stretch>
            <a:fillRect/>
          </a:stretch>
        </p:blipFill>
        <p:spPr>
          <a:xfrm flipV="1">
            <a:off x="3538184" y="2453218"/>
            <a:ext cx="279400" cy="571500"/>
          </a:xfrm>
          <a:prstGeom prst="rect">
            <a:avLst/>
          </a:prstGeom>
        </p:spPr>
      </p:pic>
      <p:pic>
        <p:nvPicPr>
          <p:cNvPr id="3" name="Picture 2"/>
          <p:cNvPicPr>
            <a:picLocks noChangeAspect="1"/>
          </p:cNvPicPr>
          <p:nvPr/>
        </p:nvPicPr>
        <p:blipFill>
          <a:blip r:embed="rId12"/>
          <a:stretch>
            <a:fillRect/>
          </a:stretch>
        </p:blipFill>
        <p:spPr>
          <a:xfrm>
            <a:off x="2707547" y="3920880"/>
            <a:ext cx="838200" cy="609600"/>
          </a:xfrm>
          <a:prstGeom prst="rect">
            <a:avLst/>
          </a:prstGeom>
        </p:spPr>
      </p:pic>
      <p:sp>
        <p:nvSpPr>
          <p:cNvPr id="31" name="Oval 30"/>
          <p:cNvSpPr/>
          <p:nvPr/>
        </p:nvSpPr>
        <p:spPr>
          <a:xfrm rot="725998">
            <a:off x="5039901" y="1680627"/>
            <a:ext cx="3055005" cy="1794320"/>
          </a:xfrm>
          <a:prstGeom prst="ellipse">
            <a:avLst/>
          </a:prstGeom>
          <a:noFill/>
          <a:ln w="127000">
            <a:solidFill>
              <a:schemeClr val="accent5">
                <a:lumMod val="75000"/>
              </a:schemeClr>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32372" y="4557184"/>
            <a:ext cx="2847254"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Too Similar:-(</a:t>
            </a:r>
            <a:endParaRPr lang="en-US" sz="3000" b="1" dirty="0">
              <a:solidFill>
                <a:schemeClr val="accent4">
                  <a:lumMod val="50000"/>
                </a:schemeClr>
              </a:solidFill>
              <a:latin typeface="Comic Sans MS" charset="0"/>
              <a:ea typeface="Comic Sans MS" charset="0"/>
              <a:cs typeface="Comic Sans MS" charset="0"/>
            </a:endParaRPr>
          </a:p>
        </p:txBody>
      </p:sp>
      <p:sp>
        <p:nvSpPr>
          <p:cNvPr id="4" name="Oval 3"/>
          <p:cNvSpPr/>
          <p:nvPr/>
        </p:nvSpPr>
        <p:spPr>
          <a:xfrm rot="725998">
            <a:off x="1532003" y="3992669"/>
            <a:ext cx="6581468" cy="2549770"/>
          </a:xfrm>
          <a:prstGeom prst="ellipse">
            <a:avLst/>
          </a:prstGeom>
          <a:noFill/>
          <a:ln w="1270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90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290">
                                          <p:stCondLst>
                                            <p:cond delay="0"/>
                                          </p:stCondLst>
                                        </p:cTn>
                                        <p:tgtEl>
                                          <p:spTgt spid="7"/>
                                        </p:tgtEl>
                                      </p:cBhvr>
                                    </p:animEffect>
                                    <p:anim calcmode="lin" valueType="num">
                                      <p:cBhvr>
                                        <p:cTn id="2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1" dur="13">
                                          <p:stCondLst>
                                            <p:cond delay="325"/>
                                          </p:stCondLst>
                                        </p:cTn>
                                        <p:tgtEl>
                                          <p:spTgt spid="7"/>
                                        </p:tgtEl>
                                      </p:cBhvr>
                                      <p:to x="100000" y="60000"/>
                                    </p:animScale>
                                    <p:animScale>
                                      <p:cBhvr>
                                        <p:cTn id="32" dur="83" decel="50000">
                                          <p:stCondLst>
                                            <p:cond delay="338"/>
                                          </p:stCondLst>
                                        </p:cTn>
                                        <p:tgtEl>
                                          <p:spTgt spid="7"/>
                                        </p:tgtEl>
                                      </p:cBhvr>
                                      <p:to x="100000" y="100000"/>
                                    </p:animScale>
                                    <p:animScale>
                                      <p:cBhvr>
                                        <p:cTn id="33" dur="13">
                                          <p:stCondLst>
                                            <p:cond delay="656"/>
                                          </p:stCondLst>
                                        </p:cTn>
                                        <p:tgtEl>
                                          <p:spTgt spid="7"/>
                                        </p:tgtEl>
                                      </p:cBhvr>
                                      <p:to x="100000" y="80000"/>
                                    </p:animScale>
                                    <p:animScale>
                                      <p:cBhvr>
                                        <p:cTn id="34" dur="83" decel="50000">
                                          <p:stCondLst>
                                            <p:cond delay="669"/>
                                          </p:stCondLst>
                                        </p:cTn>
                                        <p:tgtEl>
                                          <p:spTgt spid="7"/>
                                        </p:tgtEl>
                                      </p:cBhvr>
                                      <p:to x="100000" y="100000"/>
                                    </p:animScale>
                                    <p:animScale>
                                      <p:cBhvr>
                                        <p:cTn id="35" dur="13">
                                          <p:stCondLst>
                                            <p:cond delay="821"/>
                                          </p:stCondLst>
                                        </p:cTn>
                                        <p:tgtEl>
                                          <p:spTgt spid="7"/>
                                        </p:tgtEl>
                                      </p:cBhvr>
                                      <p:to x="100000" y="90000"/>
                                    </p:animScale>
                                    <p:animScale>
                                      <p:cBhvr>
                                        <p:cTn id="36" dur="83" decel="50000">
                                          <p:stCondLst>
                                            <p:cond delay="834"/>
                                          </p:stCondLst>
                                        </p:cTn>
                                        <p:tgtEl>
                                          <p:spTgt spid="7"/>
                                        </p:tgtEl>
                                      </p:cBhvr>
                                      <p:to x="100000" y="100000"/>
                                    </p:animScale>
                                    <p:animScale>
                                      <p:cBhvr>
                                        <p:cTn id="37" dur="13">
                                          <p:stCondLst>
                                            <p:cond delay="904"/>
                                          </p:stCondLst>
                                        </p:cTn>
                                        <p:tgtEl>
                                          <p:spTgt spid="7"/>
                                        </p:tgtEl>
                                      </p:cBhvr>
                                      <p:to x="100000" y="95000"/>
                                    </p:animScale>
                                    <p:animScale>
                                      <p:cBhvr>
                                        <p:cTn id="38" dur="83" decel="50000">
                                          <p:stCondLst>
                                            <p:cond delay="917"/>
                                          </p:stCondLst>
                                        </p:cTn>
                                        <p:tgtEl>
                                          <p:spTgt spid="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A.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290">
                                          <p:stCondLst>
                                            <p:cond delay="0"/>
                                          </p:stCondLst>
                                        </p:cTn>
                                        <p:tgtEl>
                                          <p:spTgt spid="3"/>
                                        </p:tgtEl>
                                      </p:cBhvr>
                                    </p:animEffect>
                                    <p:anim calcmode="lin" valueType="num">
                                      <p:cBhvr>
                                        <p:cTn id="4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9" dur="13">
                                          <p:stCondLst>
                                            <p:cond delay="325"/>
                                          </p:stCondLst>
                                        </p:cTn>
                                        <p:tgtEl>
                                          <p:spTgt spid="3"/>
                                        </p:tgtEl>
                                      </p:cBhvr>
                                      <p:to x="100000" y="60000"/>
                                    </p:animScale>
                                    <p:animScale>
                                      <p:cBhvr>
                                        <p:cTn id="50" dur="83" decel="50000">
                                          <p:stCondLst>
                                            <p:cond delay="338"/>
                                          </p:stCondLst>
                                        </p:cTn>
                                        <p:tgtEl>
                                          <p:spTgt spid="3"/>
                                        </p:tgtEl>
                                      </p:cBhvr>
                                      <p:to x="100000" y="100000"/>
                                    </p:animScale>
                                    <p:animScale>
                                      <p:cBhvr>
                                        <p:cTn id="51" dur="13">
                                          <p:stCondLst>
                                            <p:cond delay="656"/>
                                          </p:stCondLst>
                                        </p:cTn>
                                        <p:tgtEl>
                                          <p:spTgt spid="3"/>
                                        </p:tgtEl>
                                      </p:cBhvr>
                                      <p:to x="100000" y="80000"/>
                                    </p:animScale>
                                    <p:animScale>
                                      <p:cBhvr>
                                        <p:cTn id="52" dur="83" decel="50000">
                                          <p:stCondLst>
                                            <p:cond delay="669"/>
                                          </p:stCondLst>
                                        </p:cTn>
                                        <p:tgtEl>
                                          <p:spTgt spid="3"/>
                                        </p:tgtEl>
                                      </p:cBhvr>
                                      <p:to x="100000" y="100000"/>
                                    </p:animScale>
                                    <p:animScale>
                                      <p:cBhvr>
                                        <p:cTn id="53" dur="13">
                                          <p:stCondLst>
                                            <p:cond delay="821"/>
                                          </p:stCondLst>
                                        </p:cTn>
                                        <p:tgtEl>
                                          <p:spTgt spid="3"/>
                                        </p:tgtEl>
                                      </p:cBhvr>
                                      <p:to x="100000" y="90000"/>
                                    </p:animScale>
                                    <p:animScale>
                                      <p:cBhvr>
                                        <p:cTn id="54" dur="83" decel="50000">
                                          <p:stCondLst>
                                            <p:cond delay="834"/>
                                          </p:stCondLst>
                                        </p:cTn>
                                        <p:tgtEl>
                                          <p:spTgt spid="3"/>
                                        </p:tgtEl>
                                      </p:cBhvr>
                                      <p:to x="100000" y="100000"/>
                                    </p:animScale>
                                    <p:animScale>
                                      <p:cBhvr>
                                        <p:cTn id="55" dur="13">
                                          <p:stCondLst>
                                            <p:cond delay="904"/>
                                          </p:stCondLst>
                                        </p:cTn>
                                        <p:tgtEl>
                                          <p:spTgt spid="3"/>
                                        </p:tgtEl>
                                      </p:cBhvr>
                                      <p:to x="100000" y="95000"/>
                                    </p:animScale>
                                    <p:animScale>
                                      <p:cBhvr>
                                        <p:cTn id="56" dur="83" decel="50000">
                                          <p:stCondLst>
                                            <p:cond delay="917"/>
                                          </p:stCondLst>
                                        </p:cTn>
                                        <p:tgtEl>
                                          <p:spTgt spid="3"/>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5" name="ae.wav"/>
                                        </p:tgtEl>
                                      </p:cMediaNode>
                                    </p:audio>
                                  </p:sub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290">
                                          <p:stCondLst>
                                            <p:cond delay="0"/>
                                          </p:stCondLst>
                                        </p:cTn>
                                        <p:tgtEl>
                                          <p:spTgt spid="9"/>
                                        </p:tgtEl>
                                      </p:cBhvr>
                                    </p:animEffect>
                                    <p:anim calcmode="lin" valueType="num">
                                      <p:cBhvr>
                                        <p:cTn id="62"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67" dur="13">
                                          <p:stCondLst>
                                            <p:cond delay="325"/>
                                          </p:stCondLst>
                                        </p:cTn>
                                        <p:tgtEl>
                                          <p:spTgt spid="9"/>
                                        </p:tgtEl>
                                      </p:cBhvr>
                                      <p:to x="100000" y="60000"/>
                                    </p:animScale>
                                    <p:animScale>
                                      <p:cBhvr>
                                        <p:cTn id="68" dur="83" decel="50000">
                                          <p:stCondLst>
                                            <p:cond delay="338"/>
                                          </p:stCondLst>
                                        </p:cTn>
                                        <p:tgtEl>
                                          <p:spTgt spid="9"/>
                                        </p:tgtEl>
                                      </p:cBhvr>
                                      <p:to x="100000" y="100000"/>
                                    </p:animScale>
                                    <p:animScale>
                                      <p:cBhvr>
                                        <p:cTn id="69" dur="13">
                                          <p:stCondLst>
                                            <p:cond delay="656"/>
                                          </p:stCondLst>
                                        </p:cTn>
                                        <p:tgtEl>
                                          <p:spTgt spid="9"/>
                                        </p:tgtEl>
                                      </p:cBhvr>
                                      <p:to x="100000" y="80000"/>
                                    </p:animScale>
                                    <p:animScale>
                                      <p:cBhvr>
                                        <p:cTn id="70" dur="83" decel="50000">
                                          <p:stCondLst>
                                            <p:cond delay="669"/>
                                          </p:stCondLst>
                                        </p:cTn>
                                        <p:tgtEl>
                                          <p:spTgt spid="9"/>
                                        </p:tgtEl>
                                      </p:cBhvr>
                                      <p:to x="100000" y="100000"/>
                                    </p:animScale>
                                    <p:animScale>
                                      <p:cBhvr>
                                        <p:cTn id="71" dur="13">
                                          <p:stCondLst>
                                            <p:cond delay="821"/>
                                          </p:stCondLst>
                                        </p:cTn>
                                        <p:tgtEl>
                                          <p:spTgt spid="9"/>
                                        </p:tgtEl>
                                      </p:cBhvr>
                                      <p:to x="100000" y="90000"/>
                                    </p:animScale>
                                    <p:animScale>
                                      <p:cBhvr>
                                        <p:cTn id="72" dur="83" decel="50000">
                                          <p:stCondLst>
                                            <p:cond delay="834"/>
                                          </p:stCondLst>
                                        </p:cTn>
                                        <p:tgtEl>
                                          <p:spTgt spid="9"/>
                                        </p:tgtEl>
                                      </p:cBhvr>
                                      <p:to x="100000" y="100000"/>
                                    </p:animScale>
                                    <p:animScale>
                                      <p:cBhvr>
                                        <p:cTn id="73" dur="13">
                                          <p:stCondLst>
                                            <p:cond delay="904"/>
                                          </p:stCondLst>
                                        </p:cTn>
                                        <p:tgtEl>
                                          <p:spTgt spid="9"/>
                                        </p:tgtEl>
                                      </p:cBhvr>
                                      <p:to x="100000" y="95000"/>
                                    </p:animScale>
                                    <p:animScale>
                                      <p:cBhvr>
                                        <p:cTn id="74" dur="83" decel="50000">
                                          <p:stCondLst>
                                            <p:cond delay="917"/>
                                          </p:stCondLst>
                                        </p:cTn>
                                        <p:tgtEl>
                                          <p:spTgt spid="9"/>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6" name="schwa.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290">
                                          <p:stCondLst>
                                            <p:cond delay="0"/>
                                          </p:stCondLst>
                                        </p:cTn>
                                        <p:tgtEl>
                                          <p:spTgt spid="11"/>
                                        </p:tgtEl>
                                      </p:cBhvr>
                                    </p:animEffect>
                                    <p:anim calcmode="lin" valueType="num">
                                      <p:cBhvr>
                                        <p:cTn id="8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85" dur="13">
                                          <p:stCondLst>
                                            <p:cond delay="325"/>
                                          </p:stCondLst>
                                        </p:cTn>
                                        <p:tgtEl>
                                          <p:spTgt spid="11"/>
                                        </p:tgtEl>
                                      </p:cBhvr>
                                      <p:to x="100000" y="60000"/>
                                    </p:animScale>
                                    <p:animScale>
                                      <p:cBhvr>
                                        <p:cTn id="86" dur="83" decel="50000">
                                          <p:stCondLst>
                                            <p:cond delay="338"/>
                                          </p:stCondLst>
                                        </p:cTn>
                                        <p:tgtEl>
                                          <p:spTgt spid="11"/>
                                        </p:tgtEl>
                                      </p:cBhvr>
                                      <p:to x="100000" y="100000"/>
                                    </p:animScale>
                                    <p:animScale>
                                      <p:cBhvr>
                                        <p:cTn id="87" dur="13">
                                          <p:stCondLst>
                                            <p:cond delay="656"/>
                                          </p:stCondLst>
                                        </p:cTn>
                                        <p:tgtEl>
                                          <p:spTgt spid="11"/>
                                        </p:tgtEl>
                                      </p:cBhvr>
                                      <p:to x="100000" y="80000"/>
                                    </p:animScale>
                                    <p:animScale>
                                      <p:cBhvr>
                                        <p:cTn id="88" dur="83" decel="50000">
                                          <p:stCondLst>
                                            <p:cond delay="669"/>
                                          </p:stCondLst>
                                        </p:cTn>
                                        <p:tgtEl>
                                          <p:spTgt spid="11"/>
                                        </p:tgtEl>
                                      </p:cBhvr>
                                      <p:to x="100000" y="100000"/>
                                    </p:animScale>
                                    <p:animScale>
                                      <p:cBhvr>
                                        <p:cTn id="89" dur="13">
                                          <p:stCondLst>
                                            <p:cond delay="821"/>
                                          </p:stCondLst>
                                        </p:cTn>
                                        <p:tgtEl>
                                          <p:spTgt spid="11"/>
                                        </p:tgtEl>
                                      </p:cBhvr>
                                      <p:to x="100000" y="90000"/>
                                    </p:animScale>
                                    <p:animScale>
                                      <p:cBhvr>
                                        <p:cTn id="90" dur="83" decel="50000">
                                          <p:stCondLst>
                                            <p:cond delay="834"/>
                                          </p:stCondLst>
                                        </p:cTn>
                                        <p:tgtEl>
                                          <p:spTgt spid="11"/>
                                        </p:tgtEl>
                                      </p:cBhvr>
                                      <p:to x="100000" y="100000"/>
                                    </p:animScale>
                                    <p:animScale>
                                      <p:cBhvr>
                                        <p:cTn id="91" dur="13">
                                          <p:stCondLst>
                                            <p:cond delay="904"/>
                                          </p:stCondLst>
                                        </p:cTn>
                                        <p:tgtEl>
                                          <p:spTgt spid="11"/>
                                        </p:tgtEl>
                                      </p:cBhvr>
                                      <p:to x="100000" y="95000"/>
                                    </p:animScale>
                                    <p:animScale>
                                      <p:cBhvr>
                                        <p:cTn id="92" dur="83" decel="50000">
                                          <p:stCondLst>
                                            <p:cond delay="917"/>
                                          </p:stCondLst>
                                        </p:cTn>
                                        <p:tgtEl>
                                          <p:spTgt spid="11"/>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7" name="I.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5"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3" name="Straight Connector 22"/>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Make Me a Diverse Vowel System</a:t>
            </a:r>
            <a:br>
              <a:rPr lang="en-US" dirty="0" smtClean="0"/>
            </a:br>
            <a:r>
              <a:rPr lang="en-US" sz="3600" dirty="0" smtClean="0"/>
              <a:t>(Sampled from MPP/DPP)</a:t>
            </a:r>
            <a:endParaRPr lang="en-US" sz="3600" dirty="0"/>
          </a:p>
        </p:txBody>
      </p:sp>
      <p:pic>
        <p:nvPicPr>
          <p:cNvPr id="6" name="Picture 5"/>
          <p:cNvPicPr>
            <a:picLocks noChangeAspect="1"/>
          </p:cNvPicPr>
          <p:nvPr/>
        </p:nvPicPr>
        <p:blipFill>
          <a:blip r:embed="rId8"/>
          <a:stretch>
            <a:fillRect/>
          </a:stretch>
        </p:blipFill>
        <p:spPr>
          <a:xfrm>
            <a:off x="3502325" y="5197149"/>
            <a:ext cx="596900" cy="635000"/>
          </a:xfrm>
          <a:prstGeom prst="rect">
            <a:avLst/>
          </a:prstGeom>
        </p:spPr>
      </p:pic>
      <p:pic>
        <p:nvPicPr>
          <p:cNvPr id="7" name="Picture 6"/>
          <p:cNvPicPr>
            <a:picLocks noChangeAspect="1"/>
          </p:cNvPicPr>
          <p:nvPr/>
        </p:nvPicPr>
        <p:blipFill>
          <a:blip r:embed="rId9"/>
          <a:stretch>
            <a:fillRect/>
          </a:stretch>
        </p:blipFill>
        <p:spPr>
          <a:xfrm>
            <a:off x="6522870" y="5215046"/>
            <a:ext cx="635000" cy="596900"/>
          </a:xfrm>
          <a:prstGeom prst="rect">
            <a:avLst/>
          </a:prstGeom>
        </p:spPr>
      </p:pic>
      <p:cxnSp>
        <p:nvCxnSpPr>
          <p:cNvPr id="12" name="Straight Connector 11"/>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10"/>
          <a:stretch>
            <a:fillRect/>
          </a:stretch>
        </p:blipFill>
        <p:spPr>
          <a:xfrm flipV="1">
            <a:off x="1713302" y="1914901"/>
            <a:ext cx="279400" cy="876300"/>
          </a:xfrm>
          <a:prstGeom prst="rect">
            <a:avLst/>
          </a:prstGeom>
          <a:scene3d>
            <a:camera prst="orthographicFront">
              <a:rot lat="10800000" lon="0" rev="0"/>
            </a:camera>
            <a:lightRig rig="threePt" dir="t"/>
          </a:scene3d>
        </p:spPr>
      </p:pic>
      <p:pic>
        <p:nvPicPr>
          <p:cNvPr id="8" name="Picture 7"/>
          <p:cNvPicPr>
            <a:picLocks noChangeAspect="1"/>
          </p:cNvPicPr>
          <p:nvPr/>
        </p:nvPicPr>
        <p:blipFill>
          <a:blip r:embed="rId11"/>
          <a:stretch>
            <a:fillRect/>
          </a:stretch>
        </p:blipFill>
        <p:spPr>
          <a:xfrm flipV="1">
            <a:off x="6522870" y="2001571"/>
            <a:ext cx="990600" cy="584200"/>
          </a:xfrm>
          <a:prstGeom prst="rect">
            <a:avLst/>
          </a:prstGeom>
          <a:scene3d>
            <a:camera prst="orthographicFront">
              <a:rot lat="10800000" lon="0" rev="0"/>
            </a:camera>
            <a:lightRig rig="threePt" dir="t"/>
          </a:scene3d>
        </p:spPr>
      </p:pic>
      <p:sp>
        <p:nvSpPr>
          <p:cNvPr id="18" name="TextBox 17"/>
          <p:cNvSpPr txBox="1"/>
          <p:nvPr/>
        </p:nvSpPr>
        <p:spPr>
          <a:xfrm>
            <a:off x="2469059" y="3787927"/>
            <a:ext cx="5208484" cy="707886"/>
          </a:xfrm>
          <a:prstGeom prst="rect">
            <a:avLst/>
          </a:prstGeom>
          <a:solidFill>
            <a:schemeClr val="bg1"/>
          </a:solidFill>
        </p:spPr>
        <p:txBody>
          <a:bodyPr wrap="square" rtlCol="0">
            <a:spAutoFit/>
          </a:bodyPr>
          <a:lstStyle/>
          <a:p>
            <a:r>
              <a:rPr lang="en-US" sz="4000" b="1" dirty="0" smtClean="0">
                <a:solidFill>
                  <a:schemeClr val="accent4">
                    <a:lumMod val="50000"/>
                  </a:schemeClr>
                </a:solidFill>
                <a:latin typeface="Comic Sans MS" charset="0"/>
                <a:ea typeface="Comic Sans MS" charset="0"/>
                <a:cs typeface="Comic Sans MS" charset="0"/>
              </a:rPr>
              <a:t>Well-Dispersed! :-)</a:t>
            </a:r>
            <a:endParaRPr lang="en-US" sz="4000" b="1" dirty="0">
              <a:solidFill>
                <a:schemeClr val="accent4">
                  <a:lumMod val="50000"/>
                </a:schemeClr>
              </a:solidFill>
              <a:latin typeface="Comic Sans MS" charset="0"/>
              <a:ea typeface="Comic Sans MS" charset="0"/>
              <a:cs typeface="Comic Sans MS" charset="0"/>
            </a:endParaRPr>
          </a:p>
        </p:txBody>
      </p:sp>
      <p:cxnSp>
        <p:nvCxnSpPr>
          <p:cNvPr id="14" name="Straight Connector 13"/>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12"/>
          <a:stretch>
            <a:fillRect/>
          </a:stretch>
        </p:blipFill>
        <p:spPr>
          <a:xfrm flipV="1">
            <a:off x="4336285" y="3243792"/>
            <a:ext cx="508000" cy="609600"/>
          </a:xfrm>
          <a:prstGeom prst="rect">
            <a:avLst/>
          </a:prstGeom>
        </p:spPr>
      </p:pic>
      <p:cxnSp>
        <p:nvCxnSpPr>
          <p:cNvPr id="19" name="Straight Connector 1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0344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290">
                                          <p:stCondLst>
                                            <p:cond delay="0"/>
                                          </p:stCondLst>
                                        </p:cTn>
                                        <p:tgtEl>
                                          <p:spTgt spid="7"/>
                                        </p:tgtEl>
                                      </p:cBhvr>
                                    </p:animEffect>
                                    <p:anim calcmode="lin" valueType="num">
                                      <p:cBhvr>
                                        <p:cTn id="2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1" dur="13">
                                          <p:stCondLst>
                                            <p:cond delay="325"/>
                                          </p:stCondLst>
                                        </p:cTn>
                                        <p:tgtEl>
                                          <p:spTgt spid="7"/>
                                        </p:tgtEl>
                                      </p:cBhvr>
                                      <p:to x="100000" y="60000"/>
                                    </p:animScale>
                                    <p:animScale>
                                      <p:cBhvr>
                                        <p:cTn id="32" dur="83" decel="50000">
                                          <p:stCondLst>
                                            <p:cond delay="338"/>
                                          </p:stCondLst>
                                        </p:cTn>
                                        <p:tgtEl>
                                          <p:spTgt spid="7"/>
                                        </p:tgtEl>
                                      </p:cBhvr>
                                      <p:to x="100000" y="100000"/>
                                    </p:animScale>
                                    <p:animScale>
                                      <p:cBhvr>
                                        <p:cTn id="33" dur="13">
                                          <p:stCondLst>
                                            <p:cond delay="656"/>
                                          </p:stCondLst>
                                        </p:cTn>
                                        <p:tgtEl>
                                          <p:spTgt spid="7"/>
                                        </p:tgtEl>
                                      </p:cBhvr>
                                      <p:to x="100000" y="80000"/>
                                    </p:animScale>
                                    <p:animScale>
                                      <p:cBhvr>
                                        <p:cTn id="34" dur="83" decel="50000">
                                          <p:stCondLst>
                                            <p:cond delay="669"/>
                                          </p:stCondLst>
                                        </p:cTn>
                                        <p:tgtEl>
                                          <p:spTgt spid="7"/>
                                        </p:tgtEl>
                                      </p:cBhvr>
                                      <p:to x="100000" y="100000"/>
                                    </p:animScale>
                                    <p:animScale>
                                      <p:cBhvr>
                                        <p:cTn id="35" dur="13">
                                          <p:stCondLst>
                                            <p:cond delay="821"/>
                                          </p:stCondLst>
                                        </p:cTn>
                                        <p:tgtEl>
                                          <p:spTgt spid="7"/>
                                        </p:tgtEl>
                                      </p:cBhvr>
                                      <p:to x="100000" y="90000"/>
                                    </p:animScale>
                                    <p:animScale>
                                      <p:cBhvr>
                                        <p:cTn id="36" dur="83" decel="50000">
                                          <p:stCondLst>
                                            <p:cond delay="834"/>
                                          </p:stCondLst>
                                        </p:cTn>
                                        <p:tgtEl>
                                          <p:spTgt spid="7"/>
                                        </p:tgtEl>
                                      </p:cBhvr>
                                      <p:to x="100000" y="100000"/>
                                    </p:animScale>
                                    <p:animScale>
                                      <p:cBhvr>
                                        <p:cTn id="37" dur="13">
                                          <p:stCondLst>
                                            <p:cond delay="904"/>
                                          </p:stCondLst>
                                        </p:cTn>
                                        <p:tgtEl>
                                          <p:spTgt spid="7"/>
                                        </p:tgtEl>
                                      </p:cBhvr>
                                      <p:to x="100000" y="95000"/>
                                    </p:animScale>
                                    <p:animScale>
                                      <p:cBhvr>
                                        <p:cTn id="38" dur="83" decel="50000">
                                          <p:stCondLst>
                                            <p:cond delay="917"/>
                                          </p:stCondLst>
                                        </p:cTn>
                                        <p:tgtEl>
                                          <p:spTgt spid="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A.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5" name="schwa.wav"/>
                                        </p:tgtEl>
                                      </p:cMediaNode>
                                    </p:audio>
                                  </p:sub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290">
                                          <p:stCondLst>
                                            <p:cond delay="0"/>
                                          </p:stCondLst>
                                        </p:cTn>
                                        <p:tgtEl>
                                          <p:spTgt spid="5"/>
                                        </p:tgtEl>
                                      </p:cBhvr>
                                    </p:animEffect>
                                    <p:anim calcmode="lin" valueType="num">
                                      <p:cBhvr>
                                        <p:cTn id="6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67" dur="13">
                                          <p:stCondLst>
                                            <p:cond delay="325"/>
                                          </p:stCondLst>
                                        </p:cTn>
                                        <p:tgtEl>
                                          <p:spTgt spid="5"/>
                                        </p:tgtEl>
                                      </p:cBhvr>
                                      <p:to x="100000" y="60000"/>
                                    </p:animScale>
                                    <p:animScale>
                                      <p:cBhvr>
                                        <p:cTn id="68" dur="83" decel="50000">
                                          <p:stCondLst>
                                            <p:cond delay="338"/>
                                          </p:stCondLst>
                                        </p:cTn>
                                        <p:tgtEl>
                                          <p:spTgt spid="5"/>
                                        </p:tgtEl>
                                      </p:cBhvr>
                                      <p:to x="100000" y="100000"/>
                                    </p:animScale>
                                    <p:animScale>
                                      <p:cBhvr>
                                        <p:cTn id="69" dur="13">
                                          <p:stCondLst>
                                            <p:cond delay="656"/>
                                          </p:stCondLst>
                                        </p:cTn>
                                        <p:tgtEl>
                                          <p:spTgt spid="5"/>
                                        </p:tgtEl>
                                      </p:cBhvr>
                                      <p:to x="100000" y="80000"/>
                                    </p:animScale>
                                    <p:animScale>
                                      <p:cBhvr>
                                        <p:cTn id="70" dur="83" decel="50000">
                                          <p:stCondLst>
                                            <p:cond delay="669"/>
                                          </p:stCondLst>
                                        </p:cTn>
                                        <p:tgtEl>
                                          <p:spTgt spid="5"/>
                                        </p:tgtEl>
                                      </p:cBhvr>
                                      <p:to x="100000" y="100000"/>
                                    </p:animScale>
                                    <p:animScale>
                                      <p:cBhvr>
                                        <p:cTn id="71" dur="13">
                                          <p:stCondLst>
                                            <p:cond delay="821"/>
                                          </p:stCondLst>
                                        </p:cTn>
                                        <p:tgtEl>
                                          <p:spTgt spid="5"/>
                                        </p:tgtEl>
                                      </p:cBhvr>
                                      <p:to x="100000" y="90000"/>
                                    </p:animScale>
                                    <p:animScale>
                                      <p:cBhvr>
                                        <p:cTn id="72" dur="83" decel="50000">
                                          <p:stCondLst>
                                            <p:cond delay="834"/>
                                          </p:stCondLst>
                                        </p:cTn>
                                        <p:tgtEl>
                                          <p:spTgt spid="5"/>
                                        </p:tgtEl>
                                      </p:cBhvr>
                                      <p:to x="100000" y="100000"/>
                                    </p:animScale>
                                    <p:animScale>
                                      <p:cBhvr>
                                        <p:cTn id="73" dur="13">
                                          <p:stCondLst>
                                            <p:cond delay="904"/>
                                          </p:stCondLst>
                                        </p:cTn>
                                        <p:tgtEl>
                                          <p:spTgt spid="5"/>
                                        </p:tgtEl>
                                      </p:cBhvr>
                                      <p:to x="100000" y="95000"/>
                                    </p:animScale>
                                    <p:animScale>
                                      <p:cBhvr>
                                        <p:cTn id="74" dur="83" decel="50000">
                                          <p:stCondLst>
                                            <p:cond delay="917"/>
                                          </p:stCondLst>
                                        </p:cTn>
                                        <p:tgtEl>
                                          <p:spTgt spid="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6" name="i.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290">
                                          <p:stCondLst>
                                            <p:cond delay="0"/>
                                          </p:stCondLst>
                                        </p:cTn>
                                        <p:tgtEl>
                                          <p:spTgt spid="8"/>
                                        </p:tgtEl>
                                      </p:cBhvr>
                                    </p:animEffect>
                                    <p:anim calcmode="lin" valueType="num">
                                      <p:cBhvr>
                                        <p:cTn id="8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85" dur="13">
                                          <p:stCondLst>
                                            <p:cond delay="325"/>
                                          </p:stCondLst>
                                        </p:cTn>
                                        <p:tgtEl>
                                          <p:spTgt spid="8"/>
                                        </p:tgtEl>
                                      </p:cBhvr>
                                      <p:to x="100000" y="60000"/>
                                    </p:animScale>
                                    <p:animScale>
                                      <p:cBhvr>
                                        <p:cTn id="86" dur="83" decel="50000">
                                          <p:stCondLst>
                                            <p:cond delay="338"/>
                                          </p:stCondLst>
                                        </p:cTn>
                                        <p:tgtEl>
                                          <p:spTgt spid="8"/>
                                        </p:tgtEl>
                                      </p:cBhvr>
                                      <p:to x="100000" y="100000"/>
                                    </p:animScale>
                                    <p:animScale>
                                      <p:cBhvr>
                                        <p:cTn id="87" dur="13">
                                          <p:stCondLst>
                                            <p:cond delay="656"/>
                                          </p:stCondLst>
                                        </p:cTn>
                                        <p:tgtEl>
                                          <p:spTgt spid="8"/>
                                        </p:tgtEl>
                                      </p:cBhvr>
                                      <p:to x="100000" y="80000"/>
                                    </p:animScale>
                                    <p:animScale>
                                      <p:cBhvr>
                                        <p:cTn id="88" dur="83" decel="50000">
                                          <p:stCondLst>
                                            <p:cond delay="669"/>
                                          </p:stCondLst>
                                        </p:cTn>
                                        <p:tgtEl>
                                          <p:spTgt spid="8"/>
                                        </p:tgtEl>
                                      </p:cBhvr>
                                      <p:to x="100000" y="100000"/>
                                    </p:animScale>
                                    <p:animScale>
                                      <p:cBhvr>
                                        <p:cTn id="89" dur="13">
                                          <p:stCondLst>
                                            <p:cond delay="821"/>
                                          </p:stCondLst>
                                        </p:cTn>
                                        <p:tgtEl>
                                          <p:spTgt spid="8"/>
                                        </p:tgtEl>
                                      </p:cBhvr>
                                      <p:to x="100000" y="90000"/>
                                    </p:animScale>
                                    <p:animScale>
                                      <p:cBhvr>
                                        <p:cTn id="90" dur="83" decel="50000">
                                          <p:stCondLst>
                                            <p:cond delay="834"/>
                                          </p:stCondLst>
                                        </p:cTn>
                                        <p:tgtEl>
                                          <p:spTgt spid="8"/>
                                        </p:tgtEl>
                                      </p:cBhvr>
                                      <p:to x="100000" y="100000"/>
                                    </p:animScale>
                                    <p:animScale>
                                      <p:cBhvr>
                                        <p:cTn id="91" dur="13">
                                          <p:stCondLst>
                                            <p:cond delay="904"/>
                                          </p:stCondLst>
                                        </p:cTn>
                                        <p:tgtEl>
                                          <p:spTgt spid="8"/>
                                        </p:tgtEl>
                                      </p:cBhvr>
                                      <p:to x="100000" y="95000"/>
                                    </p:animScale>
                                    <p:animScale>
                                      <p:cBhvr>
                                        <p:cTn id="92" dur="83" decel="50000">
                                          <p:stCondLst>
                                            <p:cond delay="917"/>
                                          </p:stCondLst>
                                        </p:cTn>
                                        <p:tgtEl>
                                          <p:spTgt spid="8"/>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7" name="w.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Linguistic Typology</a:t>
            </a:r>
            <a:endParaRPr lang="en-US" dirty="0"/>
          </a:p>
        </p:txBody>
      </p:sp>
      <p:sp>
        <p:nvSpPr>
          <p:cNvPr id="3" name="Content Placeholder 2"/>
          <p:cNvSpPr>
            <a:spLocks noGrp="1"/>
          </p:cNvSpPr>
          <p:nvPr>
            <p:ph idx="1"/>
          </p:nvPr>
        </p:nvSpPr>
        <p:spPr>
          <a:xfrm>
            <a:off x="1928634" y="1552785"/>
            <a:ext cx="5700804" cy="4525963"/>
          </a:xfrm>
        </p:spPr>
        <p:txBody>
          <a:bodyPr/>
          <a:lstStyle/>
          <a:p>
            <a:pPr marL="0" indent="0">
              <a:buNone/>
            </a:pPr>
            <a:r>
              <a:rPr lang="en-US" b="1" dirty="0" smtClean="0"/>
              <a:t>Let’s Play a Game: </a:t>
            </a:r>
            <a:r>
              <a:rPr lang="en-US" dirty="0" smtClean="0"/>
              <a:t>create a new language that sounds </a:t>
            </a:r>
            <a:r>
              <a:rPr lang="en-US" i="1" dirty="0" smtClean="0"/>
              <a:t>natural</a:t>
            </a:r>
            <a:endParaRPr lang="en-US" dirty="0" smtClean="0"/>
          </a:p>
        </p:txBody>
      </p:sp>
      <p:pic>
        <p:nvPicPr>
          <p:cNvPr id="4" name="Picture 3"/>
          <p:cNvPicPr>
            <a:picLocks noChangeAspect="1"/>
          </p:cNvPicPr>
          <p:nvPr/>
        </p:nvPicPr>
        <p:blipFill>
          <a:blip r:embed="rId3"/>
          <a:stretch>
            <a:fillRect/>
          </a:stretch>
        </p:blipFill>
        <p:spPr>
          <a:xfrm>
            <a:off x="2412880" y="2814637"/>
            <a:ext cx="4323005" cy="3085545"/>
          </a:xfrm>
          <a:prstGeom prst="rect">
            <a:avLst/>
          </a:prstGeom>
        </p:spPr>
      </p:pic>
      <p:sp>
        <p:nvSpPr>
          <p:cNvPr id="5" name="Slide Number Placeholder 4"/>
          <p:cNvSpPr>
            <a:spLocks noGrp="1"/>
          </p:cNvSpPr>
          <p:nvPr>
            <p:ph type="sldNum" sz="quarter" idx="12"/>
          </p:nvPr>
        </p:nvSpPr>
        <p:spPr>
          <a:xfrm>
            <a:off x="6673971" y="6356350"/>
            <a:ext cx="2133600" cy="365125"/>
          </a:xfrm>
        </p:spPr>
        <p:txBody>
          <a:bodyPr/>
          <a:lstStyle/>
          <a:p>
            <a:pPr>
              <a:defRPr/>
            </a:pPr>
            <a:fld id="{0E11CC8F-329F-8C41-AC6A-3ECAF67E5476}" type="slidenum">
              <a:rPr lang="en-US" smtClean="0"/>
              <a:pPr>
                <a:defRPr/>
              </a:pPr>
              <a:t>52</a:t>
            </a:fld>
            <a:endParaRPr lang="en-US"/>
          </a:p>
        </p:txBody>
      </p:sp>
      <p:pic>
        <p:nvPicPr>
          <p:cNvPr id="6" name="Picture 5"/>
          <p:cNvPicPr>
            <a:picLocks noChangeAspect="1"/>
          </p:cNvPicPr>
          <p:nvPr/>
        </p:nvPicPr>
        <p:blipFill>
          <a:blip r:embed="rId4"/>
          <a:stretch>
            <a:fillRect/>
          </a:stretch>
        </p:blipFill>
        <p:spPr>
          <a:xfrm>
            <a:off x="361830" y="3918982"/>
            <a:ext cx="4102100" cy="1981200"/>
          </a:xfrm>
          <a:prstGeom prst="rect">
            <a:avLst/>
          </a:prstGeom>
        </p:spPr>
      </p:pic>
      <p:sp>
        <p:nvSpPr>
          <p:cNvPr id="7" name="TextBox 6"/>
          <p:cNvSpPr txBox="1"/>
          <p:nvPr/>
        </p:nvSpPr>
        <p:spPr>
          <a:xfrm rot="20284573">
            <a:off x="498683" y="3133549"/>
            <a:ext cx="1468672" cy="1015663"/>
          </a:xfrm>
          <a:prstGeom prst="rect">
            <a:avLst/>
          </a:prstGeom>
          <a:noFill/>
        </p:spPr>
        <p:txBody>
          <a:bodyPr wrap="none" rtlCol="0">
            <a:spAutoFit/>
          </a:bodyPr>
          <a:lstStyle/>
          <a:p>
            <a:r>
              <a:rPr lang="en-US" sz="6000" b="1" dirty="0" smtClean="0">
                <a:solidFill>
                  <a:srgbClr val="216295"/>
                </a:solidFill>
              </a:rPr>
              <a:t>ICK!</a:t>
            </a:r>
            <a:endParaRPr lang="en-US" sz="6000" b="1" dirty="0">
              <a:solidFill>
                <a:srgbClr val="216295"/>
              </a:solidFill>
            </a:endParaRPr>
          </a:p>
        </p:txBody>
      </p:sp>
    </p:spTree>
    <p:extLst>
      <p:ext uri="{BB962C8B-B14F-4D97-AF65-F5344CB8AC3E}">
        <p14:creationId xmlns:p14="http://schemas.microsoft.com/office/powerpoint/2010/main" val="1343855180"/>
      </p:ext>
    </p:extLst>
  </p:cSld>
  <p:clrMapOvr>
    <a:masterClrMapping/>
  </p:clrMapOvr>
  <mc:AlternateContent xmlns:mc="http://schemas.openxmlformats.org/markup-compatibility/2006" xmlns:p14="http://schemas.microsoft.com/office/powerpoint/2010/main">
    <mc:Choice Requires="p14">
      <p:transition spd="slow" p14:dur="2000" advTm="11487"/>
    </mc:Choice>
    <mc:Fallback xmlns="">
      <p:transition spd="slow" advTm="11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6108461" y="7618"/>
            <a:ext cx="2236877" cy="1675499"/>
          </a:xfrm>
          <a:prstGeom prst="rect">
            <a:avLst/>
          </a:prstGeom>
        </p:spPr>
      </p:pic>
      <p:pic>
        <p:nvPicPr>
          <p:cNvPr id="10" name="Picture 9"/>
          <p:cNvPicPr>
            <a:picLocks noChangeAspect="1"/>
          </p:cNvPicPr>
          <p:nvPr/>
        </p:nvPicPr>
        <p:blipFill>
          <a:blip r:embed="rId5"/>
          <a:stretch>
            <a:fillRect/>
          </a:stretch>
        </p:blipFill>
        <p:spPr>
          <a:xfrm>
            <a:off x="7216191" y="1348281"/>
            <a:ext cx="1315811" cy="1319662"/>
          </a:xfrm>
          <a:prstGeom prst="rect">
            <a:avLst/>
          </a:prstGeom>
        </p:spPr>
      </p:pic>
      <p:sp>
        <p:nvSpPr>
          <p:cNvPr id="2" name="Title 1"/>
          <p:cNvSpPr>
            <a:spLocks noGrp="1"/>
          </p:cNvSpPr>
          <p:nvPr>
            <p:ph type="title"/>
          </p:nvPr>
        </p:nvSpPr>
        <p:spPr>
          <a:xfrm>
            <a:off x="-284191" y="250794"/>
            <a:ext cx="6392652" cy="1143000"/>
          </a:xfrm>
        </p:spPr>
        <p:txBody>
          <a:bodyPr/>
          <a:lstStyle/>
          <a:p>
            <a:r>
              <a:rPr lang="en-US" dirty="0" smtClean="0"/>
              <a:t>     How about </a:t>
            </a:r>
            <a:r>
              <a:rPr lang="en-US" dirty="0" err="1" smtClean="0"/>
              <a:t>Dothraki</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Here is Khal Drogo wishing you a                           happy birthday</a:t>
            </a:r>
          </a:p>
          <a:p>
            <a:endParaRPr lang="en-US" dirty="0" smtClean="0"/>
          </a:p>
          <a:p>
            <a:endParaRPr lang="en-US" dirty="0" smtClean="0"/>
          </a:p>
          <a:p>
            <a:endParaRPr lang="en-US" dirty="0"/>
          </a:p>
          <a:p>
            <a:r>
              <a:rPr lang="en-US" dirty="0" smtClean="0"/>
              <a:t>Why does it sound like                                                a natural language?</a:t>
            </a:r>
          </a:p>
          <a:p>
            <a:pPr lvl="1"/>
            <a:r>
              <a:rPr lang="en-US" dirty="0" smtClean="0"/>
              <a:t>Invented by                                                           aa a a linguist</a:t>
            </a:r>
            <a:endParaRPr lang="en-US" dirty="0"/>
          </a:p>
        </p:txBody>
      </p:sp>
      <p:pic>
        <p:nvPicPr>
          <p:cNvPr id="4" name="Picture 3"/>
          <p:cNvPicPr>
            <a:picLocks noChangeAspect="1"/>
          </p:cNvPicPr>
          <p:nvPr/>
        </p:nvPicPr>
        <p:blipFill>
          <a:blip r:embed="rId6"/>
          <a:stretch>
            <a:fillRect/>
          </a:stretch>
        </p:blipFill>
        <p:spPr>
          <a:xfrm>
            <a:off x="6108460" y="3863961"/>
            <a:ext cx="2863011" cy="2863011"/>
          </a:xfrm>
          <a:prstGeom prst="rect">
            <a:avLst/>
          </a:prstGeom>
        </p:spPr>
      </p:pic>
      <p:pic>
        <p:nvPicPr>
          <p:cNvPr id="5" name="Picture 4"/>
          <p:cNvPicPr>
            <a:picLocks noChangeAspect="1"/>
          </p:cNvPicPr>
          <p:nvPr/>
        </p:nvPicPr>
        <p:blipFill>
          <a:blip r:embed="rId7"/>
          <a:stretch>
            <a:fillRect/>
          </a:stretch>
        </p:blipFill>
        <p:spPr>
          <a:xfrm>
            <a:off x="4353568" y="4715236"/>
            <a:ext cx="1470221" cy="2006239"/>
          </a:xfrm>
          <a:prstGeom prst="rect">
            <a:avLst/>
          </a:prstGeom>
        </p:spPr>
      </p:pic>
      <p:pic>
        <p:nvPicPr>
          <p:cNvPr id="6" name="Picture 5"/>
          <p:cNvPicPr>
            <a:picLocks noChangeAspect="1"/>
          </p:cNvPicPr>
          <p:nvPr/>
        </p:nvPicPr>
        <p:blipFill>
          <a:blip r:embed="rId8"/>
          <a:stretch>
            <a:fillRect/>
          </a:stretch>
        </p:blipFill>
        <p:spPr>
          <a:xfrm>
            <a:off x="3112858" y="5117742"/>
            <a:ext cx="956039" cy="1434059"/>
          </a:xfrm>
          <a:prstGeom prst="rect">
            <a:avLst/>
          </a:prstGeom>
        </p:spPr>
      </p:pic>
      <p:sp>
        <p:nvSpPr>
          <p:cNvPr id="12" name="Slide Number Placeholder 11"/>
          <p:cNvSpPr>
            <a:spLocks noGrp="1"/>
          </p:cNvSpPr>
          <p:nvPr>
            <p:ph type="sldNum" sz="quarter" idx="12"/>
          </p:nvPr>
        </p:nvSpPr>
        <p:spPr/>
        <p:txBody>
          <a:bodyPr/>
          <a:lstStyle/>
          <a:p>
            <a:pPr>
              <a:defRPr/>
            </a:pPr>
            <a:fld id="{0E11CC8F-329F-8C41-AC6A-3ECAF67E5476}" type="slidenum">
              <a:rPr lang="en-US" smtClean="0"/>
              <a:pPr>
                <a:defRPr/>
              </a:pPr>
              <a:t>53</a:t>
            </a:fld>
            <a:endParaRPr lang="en-US"/>
          </a:p>
        </p:txBody>
      </p:sp>
      <p:sp>
        <p:nvSpPr>
          <p:cNvPr id="15" name="Oval Callout 14"/>
          <p:cNvSpPr/>
          <p:nvPr/>
        </p:nvSpPr>
        <p:spPr>
          <a:xfrm>
            <a:off x="172529" y="2622429"/>
            <a:ext cx="8798942" cy="1241531"/>
          </a:xfrm>
          <a:prstGeom prst="wedgeEllipseCallout">
            <a:avLst>
              <a:gd name="adj1" fmla="val 30483"/>
              <a:gd name="adj2" fmla="val 186704"/>
            </a:avLst>
          </a:prstGeom>
          <a:gradFill>
            <a:gsLst>
              <a:gs pos="0">
                <a:schemeClr val="bg1">
                  <a:lumMod val="95000"/>
                  <a:alpha val="42000"/>
                </a:schemeClr>
              </a:gs>
              <a:gs pos="100000">
                <a:schemeClr val="tx2">
                  <a:lumMod val="20000"/>
                  <a:lumOff val="80000"/>
                </a:schemeClr>
              </a:gs>
            </a:gsLs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err="1">
                <a:solidFill>
                  <a:schemeClr val="tx1"/>
                </a:solidFill>
              </a:rPr>
              <a:t>Anha</a:t>
            </a:r>
            <a:r>
              <a:rPr lang="en-US" sz="3500" b="1" dirty="0">
                <a:solidFill>
                  <a:schemeClr val="tx1"/>
                </a:solidFill>
              </a:rPr>
              <a:t> </a:t>
            </a:r>
            <a:r>
              <a:rPr lang="en-US" sz="3500" b="1" dirty="0" err="1">
                <a:solidFill>
                  <a:schemeClr val="tx1"/>
                </a:solidFill>
              </a:rPr>
              <a:t>zalak</a:t>
            </a:r>
            <a:r>
              <a:rPr lang="en-US" sz="3500" b="1" dirty="0">
                <a:solidFill>
                  <a:schemeClr val="tx1"/>
                </a:solidFill>
              </a:rPr>
              <a:t> </a:t>
            </a:r>
            <a:r>
              <a:rPr lang="en-US" sz="3500" b="1" dirty="0" err="1">
                <a:solidFill>
                  <a:schemeClr val="tx1"/>
                </a:solidFill>
              </a:rPr>
              <a:t>asshekhqoyi</a:t>
            </a:r>
            <a:r>
              <a:rPr lang="en-US" sz="3500" b="1" dirty="0">
                <a:solidFill>
                  <a:schemeClr val="tx1"/>
                </a:solidFill>
              </a:rPr>
              <a:t> </a:t>
            </a:r>
            <a:r>
              <a:rPr lang="en-US" sz="3500" b="1" dirty="0" err="1">
                <a:solidFill>
                  <a:schemeClr val="tx1"/>
                </a:solidFill>
              </a:rPr>
              <a:t>vezhvena</a:t>
            </a:r>
            <a:r>
              <a:rPr lang="en-US" sz="3500" b="1" dirty="0">
                <a:solidFill>
                  <a:schemeClr val="tx1"/>
                </a:solidFill>
              </a:rPr>
              <a:t> </a:t>
            </a:r>
            <a:r>
              <a:rPr lang="en-US" sz="3500" b="1" dirty="0" err="1">
                <a:solidFill>
                  <a:schemeClr val="tx1"/>
                </a:solidFill>
              </a:rPr>
              <a:t>yeraan</a:t>
            </a:r>
            <a:r>
              <a:rPr lang="en-US" sz="3500" b="1" dirty="0">
                <a:solidFill>
                  <a:schemeClr val="tx1"/>
                </a:solidFill>
              </a:rPr>
              <a:t>!</a:t>
            </a:r>
          </a:p>
        </p:txBody>
      </p:sp>
    </p:spTree>
    <p:custDataLst>
      <p:tags r:id="rId1"/>
    </p:custDataLst>
    <p:extLst>
      <p:ext uri="{BB962C8B-B14F-4D97-AF65-F5344CB8AC3E}">
        <p14:creationId xmlns:p14="http://schemas.microsoft.com/office/powerpoint/2010/main" val="2065742981"/>
      </p:ext>
    </p:extLst>
  </p:cSld>
  <p:clrMapOvr>
    <a:masterClrMapping/>
  </p:clrMapOvr>
  <mc:AlternateContent xmlns:mc="http://schemas.openxmlformats.org/markup-compatibility/2006" xmlns:p14="http://schemas.microsoft.com/office/powerpoint/2010/main">
    <mc:Choice Requires="p14">
      <p:transition spd="slow" p14:dur="2000" advTm="52014"/>
    </mc:Choice>
    <mc:Fallback xmlns="">
      <p:transition spd="slow" advTm="52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Computational David Peterson</a:t>
            </a:r>
            <a:endParaRPr lang="en-US" dirty="0"/>
          </a:p>
        </p:txBody>
      </p:sp>
      <p:sp>
        <p:nvSpPr>
          <p:cNvPr id="3" name="Content Placeholder 2"/>
          <p:cNvSpPr>
            <a:spLocks noGrp="1"/>
          </p:cNvSpPr>
          <p:nvPr>
            <p:ph idx="1"/>
          </p:nvPr>
        </p:nvSpPr>
        <p:spPr>
          <a:xfrm>
            <a:off x="198405" y="1351533"/>
            <a:ext cx="9221639" cy="4842414"/>
          </a:xfrm>
        </p:spPr>
        <p:txBody>
          <a:bodyPr>
            <a:normAutofit fontScale="92500" lnSpcReduction="10000"/>
          </a:bodyPr>
          <a:lstStyle/>
          <a:p>
            <a:r>
              <a:rPr lang="en-US" dirty="0" err="1" smtClean="0"/>
              <a:t>Dothraki</a:t>
            </a:r>
            <a:r>
              <a:rPr lang="en-US" dirty="0" smtClean="0"/>
              <a:t> was designed by linguist David Peterson</a:t>
            </a:r>
          </a:p>
          <a:p>
            <a:pPr lvl="1"/>
            <a:r>
              <a:rPr lang="en-US" dirty="0" smtClean="0"/>
              <a:t>He used linguistic typology to construct new languages </a:t>
            </a:r>
          </a:p>
          <a:p>
            <a:r>
              <a:rPr lang="en-US" b="1" i="1" dirty="0" smtClean="0"/>
              <a:t>Wouldn’t it be fun to build </a:t>
            </a:r>
            <a:r>
              <a:rPr lang="en-US" sz="2800" dirty="0" err="1" smtClean="0">
                <a:latin typeface="Courier" charset="0"/>
                <a:ea typeface="Courier" charset="0"/>
                <a:cs typeface="Courier" charset="0"/>
              </a:rPr>
              <a:t>David_Peterson.py</a:t>
            </a:r>
            <a:r>
              <a:rPr lang="en-US" sz="2800" b="1" i="1" dirty="0" smtClean="0"/>
              <a:t>?</a:t>
            </a:r>
            <a:endParaRPr lang="en-US" sz="2800" dirty="0" smtClean="0">
              <a:latin typeface="Courier" charset="0"/>
              <a:ea typeface="Courier" charset="0"/>
              <a:cs typeface="Courier" charset="0"/>
            </a:endParaRPr>
          </a:p>
          <a:p>
            <a:pPr lvl="1"/>
            <a:r>
              <a:rPr lang="en-US" dirty="0" smtClean="0">
                <a:ea typeface="Calibri" charset="0"/>
                <a:cs typeface="Calibri" charset="0"/>
              </a:rPr>
              <a:t>Sample a new language from                                                           a distribution!</a:t>
            </a:r>
          </a:p>
          <a:p>
            <a:pPr lvl="1"/>
            <a:r>
              <a:rPr lang="en-US" dirty="0" smtClean="0">
                <a:ea typeface="Calibri" charset="0"/>
                <a:cs typeface="Calibri" charset="0"/>
              </a:rPr>
              <a:t>If we knew which distribution, we                                           would have Universal Grammar	</a:t>
            </a:r>
          </a:p>
          <a:p>
            <a:pPr lvl="1"/>
            <a:r>
              <a:rPr lang="en-US" dirty="0" smtClean="0">
                <a:ea typeface="Calibri" charset="0"/>
                <a:cs typeface="Calibri" charset="0"/>
              </a:rPr>
              <a:t>David’s brain has a good approximation</a:t>
            </a:r>
          </a:p>
          <a:p>
            <a:r>
              <a:rPr lang="en-US" dirty="0" smtClean="0"/>
              <a:t>Why just generate text,                                                          when you could generate                                                           an entire language!</a:t>
            </a:r>
          </a:p>
          <a:p>
            <a:endParaRPr lang="en-US" dirty="0"/>
          </a:p>
        </p:txBody>
      </p:sp>
      <p:sp>
        <p:nvSpPr>
          <p:cNvPr id="4" name="Slide Number Placeholder 3"/>
          <p:cNvSpPr>
            <a:spLocks noGrp="1"/>
          </p:cNvSpPr>
          <p:nvPr>
            <p:ph type="sldNum" sz="quarter" idx="12"/>
          </p:nvPr>
        </p:nvSpPr>
        <p:spPr>
          <a:xfrm>
            <a:off x="7010400" y="6356349"/>
            <a:ext cx="2133600" cy="365125"/>
          </a:xfrm>
        </p:spPr>
        <p:txBody>
          <a:bodyPr/>
          <a:lstStyle/>
          <a:p>
            <a:pPr>
              <a:defRPr/>
            </a:pPr>
            <a:fld id="{0E11CC8F-329F-8C41-AC6A-3ECAF67E5476}" type="slidenum">
              <a:rPr lang="en-US" smtClean="0"/>
              <a:pPr>
                <a:defRPr/>
              </a:pPr>
              <a:t>54</a:t>
            </a:fld>
            <a:endParaRPr lang="en-US"/>
          </a:p>
        </p:txBody>
      </p:sp>
      <p:pic>
        <p:nvPicPr>
          <p:cNvPr id="5" name="Picture 4"/>
          <p:cNvPicPr>
            <a:picLocks noChangeAspect="1"/>
          </p:cNvPicPr>
          <p:nvPr/>
        </p:nvPicPr>
        <p:blipFill>
          <a:blip r:embed="rId4"/>
          <a:stretch>
            <a:fillRect/>
          </a:stretch>
        </p:blipFill>
        <p:spPr>
          <a:xfrm>
            <a:off x="6440555" y="2901188"/>
            <a:ext cx="2425148" cy="3637723"/>
          </a:xfrm>
          <a:prstGeom prst="rect">
            <a:avLst/>
          </a:prstGeom>
        </p:spPr>
      </p:pic>
    </p:spTree>
    <p:custDataLst>
      <p:tags r:id="rId1"/>
    </p:custDataLst>
    <p:extLst>
      <p:ext uri="{BB962C8B-B14F-4D97-AF65-F5344CB8AC3E}">
        <p14:creationId xmlns:p14="http://schemas.microsoft.com/office/powerpoint/2010/main" val="1273480755"/>
      </p:ext>
    </p:extLst>
  </p:cSld>
  <p:clrMapOvr>
    <a:masterClrMapping/>
  </p:clrMapOvr>
  <mc:AlternateContent xmlns:mc="http://schemas.openxmlformats.org/markup-compatibility/2006" xmlns:p14="http://schemas.microsoft.com/office/powerpoint/2010/main">
    <mc:Choice Requires="p14">
      <p:transition spd="slow" p14:dur="2000" advTm="60286"/>
    </mc:Choice>
    <mc:Fallback xmlns="">
      <p:transition spd="slow" advTm="60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 y="2385826"/>
            <a:ext cx="9009529" cy="1143000"/>
          </a:xfrm>
        </p:spPr>
        <p:txBody>
          <a:bodyPr>
            <a:normAutofit/>
          </a:bodyPr>
          <a:lstStyle/>
          <a:p>
            <a:r>
              <a:rPr lang="en-US" sz="3800" dirty="0" smtClean="0"/>
              <a:t>Designing a new language is complicated!</a:t>
            </a:r>
            <a:br>
              <a:rPr lang="en-US" sz="3800" dirty="0" smtClean="0"/>
            </a:br>
            <a:r>
              <a:rPr lang="en-US" sz="3000" dirty="0" smtClean="0"/>
              <a:t>(Many Choices)</a:t>
            </a:r>
            <a:endParaRPr lang="en-US" sz="3500"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55</a:t>
            </a:fld>
            <a:endParaRPr lang="en-US"/>
          </a:p>
        </p:txBody>
      </p:sp>
    </p:spTree>
    <p:extLst>
      <p:ext uri="{BB962C8B-B14F-4D97-AF65-F5344CB8AC3E}">
        <p14:creationId xmlns:p14="http://schemas.microsoft.com/office/powerpoint/2010/main" val="1622615868"/>
      </p:ext>
    </p:extLst>
  </p:cSld>
  <p:clrMapOvr>
    <a:masterClrMapping/>
  </p:clrMapOvr>
  <mc:AlternateContent xmlns:mc="http://schemas.openxmlformats.org/markup-compatibility/2006" xmlns:p14="http://schemas.microsoft.com/office/powerpoint/2010/main">
    <mc:Choice Requires="p14">
      <p:transition spd="slow" p14:dur="2000" advTm="15244"/>
    </mc:Choice>
    <mc:Fallback xmlns="">
      <p:transition spd="slow" advTm="15244"/>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lstStyle/>
          <a:p>
            <a:r>
              <a:rPr lang="en-US" dirty="0" smtClean="0"/>
              <a:t>Syntactic Choice: Word Orders</a:t>
            </a:r>
            <a:endParaRPr lang="en-US" dirty="0"/>
          </a:p>
        </p:txBody>
      </p:sp>
      <p:sp>
        <p:nvSpPr>
          <p:cNvPr id="3" name="Content Placeholder 2"/>
          <p:cNvSpPr>
            <a:spLocks noGrp="1"/>
          </p:cNvSpPr>
          <p:nvPr>
            <p:ph idx="1"/>
          </p:nvPr>
        </p:nvSpPr>
        <p:spPr>
          <a:xfrm>
            <a:off x="391520" y="1465803"/>
            <a:ext cx="8229600" cy="4525963"/>
          </a:xfrm>
        </p:spPr>
        <p:txBody>
          <a:bodyPr/>
          <a:lstStyle/>
          <a:p>
            <a:pPr marL="0" indent="0">
              <a:buNone/>
            </a:pPr>
            <a:r>
              <a:rPr lang="en-US" sz="4000" b="1" dirty="0" smtClean="0"/>
              <a:t>English: </a:t>
            </a:r>
            <a:r>
              <a:rPr lang="en-US" sz="4000" dirty="0">
                <a:solidFill>
                  <a:srgbClr val="00B050"/>
                </a:solidFill>
              </a:rPr>
              <a:t>Subject</a:t>
            </a:r>
            <a:r>
              <a:rPr lang="en-US" sz="4000" dirty="0"/>
              <a:t> </a:t>
            </a:r>
            <a:r>
              <a:rPr lang="en-US" sz="4000" dirty="0" smtClean="0">
                <a:solidFill>
                  <a:srgbClr val="002060"/>
                </a:solidFill>
              </a:rPr>
              <a:t>Verb </a:t>
            </a:r>
            <a:r>
              <a:rPr lang="en-US" sz="4000" dirty="0" smtClean="0">
                <a:solidFill>
                  <a:srgbClr val="C00000"/>
                </a:solidFill>
              </a:rPr>
              <a:t>Object</a:t>
            </a:r>
            <a:endParaRPr lang="en-US" sz="4000" b="1" dirty="0" smtClean="0"/>
          </a:p>
          <a:p>
            <a:pPr marL="0" indent="0">
              <a:buNone/>
            </a:pPr>
            <a:endParaRPr lang="en-US" sz="3500" b="1" dirty="0" smtClean="0"/>
          </a:p>
          <a:p>
            <a:pPr marL="0" indent="0">
              <a:buNone/>
            </a:pPr>
            <a:endParaRPr lang="en-US" sz="3500" b="1" dirty="0" smtClean="0"/>
          </a:p>
          <a:p>
            <a:endParaRPr lang="en-US" dirty="0" smtClean="0"/>
          </a:p>
          <a:p>
            <a:endParaRPr lang="en-US" dirty="0"/>
          </a:p>
        </p:txBody>
      </p:sp>
      <p:pic>
        <p:nvPicPr>
          <p:cNvPr id="5" name="Picture 4"/>
          <p:cNvPicPr>
            <a:picLocks noChangeAspect="1"/>
          </p:cNvPicPr>
          <p:nvPr/>
        </p:nvPicPr>
        <p:blipFill>
          <a:blip r:embed="rId4"/>
          <a:stretch>
            <a:fillRect/>
          </a:stretch>
        </p:blipFill>
        <p:spPr>
          <a:xfrm>
            <a:off x="4774765" y="4390051"/>
            <a:ext cx="3899400" cy="2193412"/>
          </a:xfrm>
          <a:prstGeom prst="rect">
            <a:avLst/>
          </a:prstGeom>
        </p:spPr>
      </p:pic>
      <p:sp>
        <p:nvSpPr>
          <p:cNvPr id="6" name="TextBox 5"/>
          <p:cNvSpPr txBox="1"/>
          <p:nvPr/>
        </p:nvSpPr>
        <p:spPr>
          <a:xfrm>
            <a:off x="1125746" y="4367436"/>
            <a:ext cx="3795363" cy="1446550"/>
          </a:xfrm>
          <a:prstGeom prst="rect">
            <a:avLst/>
          </a:prstGeom>
          <a:noFill/>
        </p:spPr>
        <p:txBody>
          <a:bodyPr wrap="square" rtlCol="0">
            <a:spAutoFit/>
          </a:bodyPr>
          <a:lstStyle/>
          <a:p>
            <a:r>
              <a:rPr lang="en-US" sz="3500" dirty="0" smtClean="0">
                <a:solidFill>
                  <a:srgbClr val="C00000"/>
                </a:solidFill>
                <a:latin typeface="Comic Sans MS" charset="0"/>
                <a:ea typeface="Comic Sans MS" charset="0"/>
                <a:cs typeface="Comic Sans MS" charset="0"/>
              </a:rPr>
              <a:t>13 languages </a:t>
            </a:r>
            <a:r>
              <a:rPr lang="en-US" sz="3500" dirty="0" smtClean="0">
                <a:solidFill>
                  <a:srgbClr val="00B050"/>
                </a:solidFill>
                <a:latin typeface="Comic Sans MS" charset="0"/>
                <a:ea typeface="Comic Sans MS" charset="0"/>
                <a:cs typeface="Comic Sans MS" charset="0"/>
              </a:rPr>
              <a:t>David </a:t>
            </a:r>
            <a:r>
              <a:rPr lang="en-US" sz="3500" dirty="0" smtClean="0">
                <a:solidFill>
                  <a:srgbClr val="002060"/>
                </a:solidFill>
                <a:latin typeface="Comic Sans MS" charset="0"/>
                <a:ea typeface="Comic Sans MS" charset="0"/>
                <a:cs typeface="Comic Sans MS" charset="0"/>
              </a:rPr>
              <a:t>invented</a:t>
            </a:r>
            <a:endParaRPr lang="en-US" sz="3500" dirty="0">
              <a:solidFill>
                <a:srgbClr val="002060"/>
              </a:solidFill>
              <a:latin typeface="Comic Sans MS" charset="0"/>
              <a:ea typeface="Comic Sans MS" charset="0"/>
              <a:cs typeface="Comic Sans MS" charset="0"/>
            </a:endParaRPr>
          </a:p>
          <a:p>
            <a:endParaRPr lang="en-US" dirty="0"/>
          </a:p>
        </p:txBody>
      </p:sp>
      <p:sp>
        <p:nvSpPr>
          <p:cNvPr id="7" name="TextBox 6"/>
          <p:cNvSpPr txBox="1"/>
          <p:nvPr/>
        </p:nvSpPr>
        <p:spPr>
          <a:xfrm>
            <a:off x="1125746" y="2140869"/>
            <a:ext cx="6892507" cy="907941"/>
          </a:xfrm>
          <a:prstGeom prst="rect">
            <a:avLst/>
          </a:prstGeom>
          <a:noFill/>
        </p:spPr>
        <p:txBody>
          <a:bodyPr wrap="square" rtlCol="0">
            <a:spAutoFit/>
          </a:bodyPr>
          <a:lstStyle/>
          <a:p>
            <a:r>
              <a:rPr lang="en-US" sz="3500" dirty="0" smtClean="0">
                <a:solidFill>
                  <a:srgbClr val="00B050"/>
                </a:solidFill>
                <a:latin typeface="Comic Sans MS" charset="0"/>
                <a:ea typeface="Comic Sans MS" charset="0"/>
                <a:cs typeface="Comic Sans MS" charset="0"/>
              </a:rPr>
              <a:t>David </a:t>
            </a:r>
            <a:r>
              <a:rPr lang="en-US" sz="3500" dirty="0" smtClean="0">
                <a:solidFill>
                  <a:srgbClr val="002060"/>
                </a:solidFill>
                <a:latin typeface="Comic Sans MS" charset="0"/>
                <a:ea typeface="Comic Sans MS" charset="0"/>
                <a:cs typeface="Comic Sans MS" charset="0"/>
              </a:rPr>
              <a:t>invented </a:t>
            </a:r>
            <a:r>
              <a:rPr lang="en-US" sz="3500" dirty="0" smtClean="0">
                <a:solidFill>
                  <a:srgbClr val="C00000"/>
                </a:solidFill>
                <a:latin typeface="Comic Sans MS" charset="0"/>
                <a:ea typeface="Comic Sans MS" charset="0"/>
                <a:cs typeface="Comic Sans MS" charset="0"/>
              </a:rPr>
              <a:t>13 languages</a:t>
            </a:r>
            <a:endParaRPr lang="en-US" sz="3500" dirty="0">
              <a:solidFill>
                <a:srgbClr val="002060"/>
              </a:solidFill>
              <a:latin typeface="Comic Sans MS" charset="0"/>
              <a:ea typeface="Comic Sans MS" charset="0"/>
              <a:cs typeface="Comic Sans MS" charset="0"/>
            </a:endParaRPr>
          </a:p>
          <a:p>
            <a:endParaRPr lang="en-US" dirty="0"/>
          </a:p>
        </p:txBody>
      </p:sp>
      <p:sp>
        <p:nvSpPr>
          <p:cNvPr id="4" name="TextBox 3"/>
          <p:cNvSpPr txBox="1"/>
          <p:nvPr/>
        </p:nvSpPr>
        <p:spPr>
          <a:xfrm>
            <a:off x="391520" y="3555659"/>
            <a:ext cx="5584734" cy="984885"/>
          </a:xfrm>
          <a:prstGeom prst="rect">
            <a:avLst/>
          </a:prstGeom>
          <a:noFill/>
        </p:spPr>
        <p:txBody>
          <a:bodyPr wrap="none" rtlCol="0">
            <a:spAutoFit/>
          </a:bodyPr>
          <a:lstStyle/>
          <a:p>
            <a:r>
              <a:rPr lang="en-US" sz="4000" b="1" dirty="0"/>
              <a:t>Yoda</a:t>
            </a:r>
            <a:r>
              <a:rPr lang="en-US" sz="4000" dirty="0"/>
              <a:t>: </a:t>
            </a:r>
            <a:r>
              <a:rPr lang="en-US" sz="4000" dirty="0">
                <a:solidFill>
                  <a:srgbClr val="C00000"/>
                </a:solidFill>
              </a:rPr>
              <a:t>Object</a:t>
            </a:r>
            <a:r>
              <a:rPr lang="en-US" sz="4000" dirty="0"/>
              <a:t> </a:t>
            </a:r>
            <a:r>
              <a:rPr lang="en-US" sz="4000" dirty="0">
                <a:solidFill>
                  <a:srgbClr val="00B050"/>
                </a:solidFill>
              </a:rPr>
              <a:t>Subject</a:t>
            </a:r>
            <a:r>
              <a:rPr lang="en-US" sz="4000" dirty="0"/>
              <a:t> </a:t>
            </a:r>
            <a:r>
              <a:rPr lang="en-US" sz="4000" dirty="0">
                <a:solidFill>
                  <a:srgbClr val="002060"/>
                </a:solidFill>
              </a:rPr>
              <a:t>Verb</a:t>
            </a:r>
          </a:p>
          <a:p>
            <a:endParaRPr lang="en-US" dirty="0"/>
          </a:p>
        </p:txBody>
      </p:sp>
      <p:sp>
        <p:nvSpPr>
          <p:cNvPr id="8" name="Slide Number Placeholder 7"/>
          <p:cNvSpPr>
            <a:spLocks noGrp="1"/>
          </p:cNvSpPr>
          <p:nvPr>
            <p:ph type="sldNum" sz="quarter" idx="12"/>
          </p:nvPr>
        </p:nvSpPr>
        <p:spPr/>
        <p:txBody>
          <a:bodyPr/>
          <a:lstStyle/>
          <a:p>
            <a:pPr>
              <a:defRPr/>
            </a:pPr>
            <a:fld id="{0E11CC8F-329F-8C41-AC6A-3ECAF67E5476}" type="slidenum">
              <a:rPr lang="en-US" smtClean="0"/>
              <a:pPr>
                <a:defRPr/>
              </a:pPr>
              <a:t>56</a:t>
            </a:fld>
            <a:endParaRPr lang="en-US"/>
          </a:p>
        </p:txBody>
      </p:sp>
    </p:spTree>
    <p:custDataLst>
      <p:tags r:id="rId1"/>
    </p:custDataLst>
    <p:extLst>
      <p:ext uri="{BB962C8B-B14F-4D97-AF65-F5344CB8AC3E}">
        <p14:creationId xmlns:p14="http://schemas.microsoft.com/office/powerpoint/2010/main" val="607144738"/>
      </p:ext>
    </p:extLst>
  </p:cSld>
  <p:clrMapOvr>
    <a:masterClrMapping/>
  </p:clrMapOvr>
  <mc:AlternateContent xmlns:mc="http://schemas.openxmlformats.org/markup-compatibility/2006" xmlns:p14="http://schemas.microsoft.com/office/powerpoint/2010/main">
    <mc:Choice Requires="p14">
      <p:transition spd="slow" p14:dur="2000" advTm="25378"/>
    </mc:Choice>
    <mc:Fallback xmlns="">
      <p:transition spd="slow" advTm="25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457200" y="1565691"/>
          <a:ext cx="8462512" cy="3618001"/>
        </p:xfrm>
        <a:graphic>
          <a:graphicData uri="http://schemas.openxmlformats.org/drawingml/2006/table">
            <a:tbl>
              <a:tblPr firstRow="1" bandRow="1">
                <a:tableStyleId>{5C22544A-7EE6-4342-B048-85BDC9FD1C3A}</a:tableStyleId>
              </a:tblPr>
              <a:tblGrid>
                <a:gridCol w="1337094"/>
                <a:gridCol w="2208363"/>
                <a:gridCol w="1449237"/>
                <a:gridCol w="3467818"/>
              </a:tblGrid>
              <a:tr h="402361">
                <a:tc>
                  <a:txBody>
                    <a:bodyPr/>
                    <a:lstStyle/>
                    <a:p>
                      <a:r>
                        <a:rPr lang="en-US" dirty="0" smtClean="0"/>
                        <a:t>Word Order</a:t>
                      </a:r>
                      <a:endParaRPr lang="en-US" dirty="0"/>
                    </a:p>
                  </a:txBody>
                  <a:tcPr/>
                </a:tc>
                <a:tc>
                  <a:txBody>
                    <a:bodyPr/>
                    <a:lstStyle/>
                    <a:p>
                      <a:r>
                        <a:rPr lang="en-US" dirty="0" smtClean="0"/>
                        <a:t>English Equivalent</a:t>
                      </a:r>
                      <a:endParaRPr lang="en-US" dirty="0"/>
                    </a:p>
                  </a:txBody>
                  <a:tcPr/>
                </a:tc>
                <a:tc>
                  <a:txBody>
                    <a:bodyPr/>
                    <a:lstStyle/>
                    <a:p>
                      <a:r>
                        <a:rPr lang="en-US" dirty="0" smtClean="0"/>
                        <a:t>%</a:t>
                      </a:r>
                      <a:r>
                        <a:rPr lang="en-US" baseline="0" dirty="0" smtClean="0"/>
                        <a:t> of </a:t>
                      </a:r>
                      <a:r>
                        <a:rPr lang="en-US" baseline="0" dirty="0" err="1" smtClean="0"/>
                        <a:t>Langs</a:t>
                      </a:r>
                      <a:endParaRPr lang="en-US" dirty="0"/>
                    </a:p>
                  </a:txBody>
                  <a:tcPr/>
                </a:tc>
                <a:tc>
                  <a:txBody>
                    <a:bodyPr/>
                    <a:lstStyle/>
                    <a:p>
                      <a:r>
                        <a:rPr lang="en-US" dirty="0" smtClean="0"/>
                        <a:t>Examples</a:t>
                      </a:r>
                      <a:endParaRPr lang="en-US" dirty="0"/>
                    </a:p>
                  </a:txBody>
                  <a:tcPr/>
                </a:tc>
              </a:tr>
              <a:tr h="402361">
                <a:tc>
                  <a:txBody>
                    <a:bodyPr/>
                    <a:lstStyle/>
                    <a:p>
                      <a:r>
                        <a:rPr lang="en-US" sz="2500" dirty="0" smtClean="0"/>
                        <a:t>SOV</a:t>
                      </a:r>
                      <a:endParaRPr lang="en-US" sz="2500" dirty="0"/>
                    </a:p>
                  </a:txBody>
                  <a:tcPr/>
                </a:tc>
                <a:tc>
                  <a:txBody>
                    <a:bodyPr/>
                    <a:lstStyle/>
                    <a:p>
                      <a:r>
                        <a:rPr lang="en-US" sz="2500" dirty="0" smtClean="0"/>
                        <a:t>She him loves</a:t>
                      </a:r>
                      <a:endParaRPr lang="en-US" sz="2500" dirty="0"/>
                    </a:p>
                  </a:txBody>
                  <a:tcPr/>
                </a:tc>
                <a:tc>
                  <a:txBody>
                    <a:bodyPr/>
                    <a:lstStyle/>
                    <a:p>
                      <a:r>
                        <a:rPr lang="en-US" sz="2500" dirty="0" smtClean="0"/>
                        <a:t>45%</a:t>
                      </a:r>
                      <a:endParaRPr lang="en-US" sz="2500" dirty="0"/>
                    </a:p>
                  </a:txBody>
                  <a:tcPr/>
                </a:tc>
                <a:tc>
                  <a:txBody>
                    <a:bodyPr/>
                    <a:lstStyle/>
                    <a:p>
                      <a:r>
                        <a:rPr lang="en-US" sz="2500" dirty="0" smtClean="0"/>
                        <a:t>Japanese, Latin,</a:t>
                      </a:r>
                      <a:r>
                        <a:rPr lang="en-US" sz="2500" baseline="0" dirty="0" smtClean="0"/>
                        <a:t> Tamil</a:t>
                      </a:r>
                      <a:endParaRPr lang="en-US" sz="2500" dirty="0"/>
                    </a:p>
                  </a:txBody>
                  <a:tcPr/>
                </a:tc>
              </a:tr>
              <a:tr h="402361">
                <a:tc>
                  <a:txBody>
                    <a:bodyPr/>
                    <a:lstStyle/>
                    <a:p>
                      <a:r>
                        <a:rPr lang="en-US" sz="2500" dirty="0" smtClean="0"/>
                        <a:t>SVO</a:t>
                      </a:r>
                      <a:endParaRPr lang="en-US" sz="2500" dirty="0"/>
                    </a:p>
                  </a:txBody>
                  <a:tcPr/>
                </a:tc>
                <a:tc>
                  <a:txBody>
                    <a:bodyPr/>
                    <a:lstStyle/>
                    <a:p>
                      <a:r>
                        <a:rPr lang="en-US" sz="2500" dirty="0" smtClean="0"/>
                        <a:t>She loves him</a:t>
                      </a:r>
                      <a:endParaRPr lang="en-US" sz="2500" dirty="0"/>
                    </a:p>
                  </a:txBody>
                  <a:tcPr/>
                </a:tc>
                <a:tc>
                  <a:txBody>
                    <a:bodyPr/>
                    <a:lstStyle/>
                    <a:p>
                      <a:r>
                        <a:rPr lang="en-US" sz="2500" dirty="0" smtClean="0"/>
                        <a:t>42%</a:t>
                      </a:r>
                      <a:endParaRPr lang="en-US" sz="2500" dirty="0"/>
                    </a:p>
                  </a:txBody>
                  <a:tcPr/>
                </a:tc>
                <a:tc>
                  <a:txBody>
                    <a:bodyPr/>
                    <a:lstStyle/>
                    <a:p>
                      <a:r>
                        <a:rPr lang="en-US" sz="2500" dirty="0" smtClean="0"/>
                        <a:t>English, Mandarin, Russian</a:t>
                      </a:r>
                      <a:endParaRPr lang="en-US" sz="2500" dirty="0"/>
                    </a:p>
                  </a:txBody>
                  <a:tcPr/>
                </a:tc>
              </a:tr>
              <a:tr h="402361">
                <a:tc>
                  <a:txBody>
                    <a:bodyPr/>
                    <a:lstStyle/>
                    <a:p>
                      <a:r>
                        <a:rPr lang="en-US" sz="2500" dirty="0" smtClean="0"/>
                        <a:t>VSO</a:t>
                      </a:r>
                      <a:endParaRPr lang="en-US" sz="2500" dirty="0"/>
                    </a:p>
                  </a:txBody>
                  <a:tcPr/>
                </a:tc>
                <a:tc>
                  <a:txBody>
                    <a:bodyPr/>
                    <a:lstStyle/>
                    <a:p>
                      <a:r>
                        <a:rPr lang="en-US" sz="2500" dirty="0" smtClean="0"/>
                        <a:t>Loves she</a:t>
                      </a:r>
                      <a:r>
                        <a:rPr lang="en-US" sz="2500" baseline="0" dirty="0" smtClean="0"/>
                        <a:t> h</a:t>
                      </a:r>
                      <a:r>
                        <a:rPr lang="en-US" sz="2500" dirty="0" smtClean="0"/>
                        <a:t>im</a:t>
                      </a:r>
                      <a:endParaRPr lang="en-US" sz="2500" dirty="0"/>
                    </a:p>
                  </a:txBody>
                  <a:tcPr/>
                </a:tc>
                <a:tc>
                  <a:txBody>
                    <a:bodyPr/>
                    <a:lstStyle/>
                    <a:p>
                      <a:r>
                        <a:rPr lang="en-US" sz="2500" dirty="0" smtClean="0"/>
                        <a:t>9%</a:t>
                      </a:r>
                      <a:endParaRPr lang="en-US" sz="2500" dirty="0"/>
                    </a:p>
                  </a:txBody>
                  <a:tcPr/>
                </a:tc>
                <a:tc>
                  <a:txBody>
                    <a:bodyPr/>
                    <a:lstStyle/>
                    <a:p>
                      <a:r>
                        <a:rPr lang="en-US" sz="2500" dirty="0" smtClean="0"/>
                        <a:t>Hebrew, Irish,</a:t>
                      </a:r>
                      <a:r>
                        <a:rPr lang="en-US" sz="2500" baseline="0" dirty="0" smtClean="0"/>
                        <a:t> </a:t>
                      </a:r>
                      <a:r>
                        <a:rPr lang="en-US" sz="2500" baseline="0" dirty="0" err="1" smtClean="0"/>
                        <a:t>Zapotec</a:t>
                      </a:r>
                      <a:endParaRPr lang="en-US" sz="2500" dirty="0"/>
                    </a:p>
                  </a:txBody>
                  <a:tcPr/>
                </a:tc>
              </a:tr>
              <a:tr h="402361">
                <a:tc>
                  <a:txBody>
                    <a:bodyPr/>
                    <a:lstStyle/>
                    <a:p>
                      <a:r>
                        <a:rPr lang="en-US" sz="2500" dirty="0" smtClean="0"/>
                        <a:t>VOS</a:t>
                      </a:r>
                      <a:endParaRPr lang="en-US" sz="2500" dirty="0"/>
                    </a:p>
                  </a:txBody>
                  <a:tcPr/>
                </a:tc>
                <a:tc>
                  <a:txBody>
                    <a:bodyPr/>
                    <a:lstStyle/>
                    <a:p>
                      <a:r>
                        <a:rPr lang="en-US" sz="2500" dirty="0" smtClean="0"/>
                        <a:t>Loves</a:t>
                      </a:r>
                      <a:r>
                        <a:rPr lang="en-US" sz="2500" baseline="0" dirty="0" smtClean="0"/>
                        <a:t> him she</a:t>
                      </a:r>
                      <a:endParaRPr lang="en-US" sz="2500" dirty="0"/>
                    </a:p>
                  </a:txBody>
                  <a:tcPr/>
                </a:tc>
                <a:tc>
                  <a:txBody>
                    <a:bodyPr/>
                    <a:lstStyle/>
                    <a:p>
                      <a:r>
                        <a:rPr lang="en-US" sz="2500" dirty="0" smtClean="0"/>
                        <a:t>3%</a:t>
                      </a:r>
                      <a:endParaRPr lang="en-US" sz="2500" dirty="0"/>
                    </a:p>
                  </a:txBody>
                  <a:tcPr/>
                </a:tc>
                <a:tc>
                  <a:txBody>
                    <a:bodyPr/>
                    <a:lstStyle/>
                    <a:p>
                      <a:r>
                        <a:rPr lang="en-US" sz="2500" dirty="0" smtClean="0"/>
                        <a:t>Malagasy, </a:t>
                      </a:r>
                      <a:r>
                        <a:rPr lang="en-US" sz="2500" dirty="0" err="1" smtClean="0"/>
                        <a:t>Baure</a:t>
                      </a:r>
                      <a:endParaRPr lang="en-US" sz="2500" dirty="0"/>
                    </a:p>
                  </a:txBody>
                  <a:tcPr/>
                </a:tc>
              </a:tr>
              <a:tr h="402361">
                <a:tc>
                  <a:txBody>
                    <a:bodyPr/>
                    <a:lstStyle/>
                    <a:p>
                      <a:r>
                        <a:rPr lang="en-US" sz="2500" dirty="0" smtClean="0"/>
                        <a:t>OVS</a:t>
                      </a:r>
                      <a:endParaRPr lang="en-US" sz="2500" dirty="0"/>
                    </a:p>
                  </a:txBody>
                  <a:tcPr/>
                </a:tc>
                <a:tc>
                  <a:txBody>
                    <a:bodyPr/>
                    <a:lstStyle/>
                    <a:p>
                      <a:r>
                        <a:rPr lang="en-US" sz="2500" dirty="0" smtClean="0"/>
                        <a:t>Him loves she</a:t>
                      </a:r>
                      <a:endParaRPr lang="en-US" sz="2500" dirty="0"/>
                    </a:p>
                  </a:txBody>
                  <a:tcPr/>
                </a:tc>
                <a:tc>
                  <a:txBody>
                    <a:bodyPr/>
                    <a:lstStyle/>
                    <a:p>
                      <a:r>
                        <a:rPr lang="en-US" sz="2500" dirty="0" smtClean="0"/>
                        <a:t>1%</a:t>
                      </a:r>
                      <a:endParaRPr lang="en-US" sz="2500" dirty="0"/>
                    </a:p>
                  </a:txBody>
                  <a:tcPr/>
                </a:tc>
                <a:tc>
                  <a:txBody>
                    <a:bodyPr/>
                    <a:lstStyle/>
                    <a:p>
                      <a:r>
                        <a:rPr lang="en-US" sz="2500" dirty="0" err="1" smtClean="0"/>
                        <a:t>Apalai</a:t>
                      </a:r>
                      <a:r>
                        <a:rPr lang="en-US" sz="2500" dirty="0" smtClean="0"/>
                        <a:t>, </a:t>
                      </a:r>
                      <a:r>
                        <a:rPr lang="en-US" sz="2500" dirty="0" err="1" smtClean="0"/>
                        <a:t>Hixkaryana</a:t>
                      </a:r>
                      <a:endParaRPr lang="en-US" sz="2500" dirty="0"/>
                    </a:p>
                  </a:txBody>
                  <a:tcPr/>
                </a:tc>
              </a:tr>
              <a:tr h="402361">
                <a:tc>
                  <a:txBody>
                    <a:bodyPr/>
                    <a:lstStyle/>
                    <a:p>
                      <a:r>
                        <a:rPr lang="en-US" sz="2500" dirty="0" smtClean="0"/>
                        <a:t>OSV</a:t>
                      </a:r>
                      <a:endParaRPr lang="en-US" sz="2500" dirty="0"/>
                    </a:p>
                  </a:txBody>
                  <a:tcPr/>
                </a:tc>
                <a:tc>
                  <a:txBody>
                    <a:bodyPr/>
                    <a:lstStyle/>
                    <a:p>
                      <a:r>
                        <a:rPr lang="en-US" sz="2500" dirty="0" smtClean="0"/>
                        <a:t>Him she loves</a:t>
                      </a:r>
                      <a:endParaRPr lang="en-US" sz="2500" dirty="0"/>
                    </a:p>
                  </a:txBody>
                  <a:tcPr/>
                </a:tc>
                <a:tc>
                  <a:txBody>
                    <a:bodyPr/>
                    <a:lstStyle/>
                    <a:p>
                      <a:r>
                        <a:rPr lang="en-US" sz="2500" dirty="0" smtClean="0"/>
                        <a:t>&lt;1%</a:t>
                      </a:r>
                      <a:endParaRPr lang="en-US" sz="2500" dirty="0"/>
                    </a:p>
                  </a:txBody>
                  <a:tcPr/>
                </a:tc>
                <a:tc>
                  <a:txBody>
                    <a:bodyPr/>
                    <a:lstStyle/>
                    <a:p>
                      <a:r>
                        <a:rPr lang="en-US" sz="2500" dirty="0" err="1" smtClean="0"/>
                        <a:t>Warao</a:t>
                      </a:r>
                      <a:endParaRPr lang="en-US" sz="2500" dirty="0"/>
                    </a:p>
                  </a:txBody>
                  <a:tcPr/>
                </a:tc>
              </a:tr>
            </a:tbl>
          </a:graphicData>
        </a:graphic>
      </p:graphicFrame>
      <p:cxnSp>
        <p:nvCxnSpPr>
          <p:cNvPr id="12" name="Straight Arrow Connector 11"/>
          <p:cNvCxnSpPr/>
          <p:nvPr/>
        </p:nvCxnSpPr>
        <p:spPr>
          <a:xfrm flipV="1">
            <a:off x="3210806" y="3019245"/>
            <a:ext cx="674640" cy="2578248"/>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Distribution over Word Orders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57</a:t>
            </a:fld>
            <a:endParaRPr lang="en-US"/>
          </a:p>
        </p:txBody>
      </p:sp>
      <p:cxnSp>
        <p:nvCxnSpPr>
          <p:cNvPr id="13" name="Straight Arrow Connector 12"/>
          <p:cNvCxnSpPr/>
          <p:nvPr/>
        </p:nvCxnSpPr>
        <p:spPr>
          <a:xfrm flipH="1" flipV="1">
            <a:off x="6553200" y="5006197"/>
            <a:ext cx="729029" cy="325548"/>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36166" y="5372195"/>
            <a:ext cx="1349280" cy="1349280"/>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7658" y="5252789"/>
            <a:ext cx="2809142" cy="1580142"/>
          </a:xfrm>
          <a:prstGeom prst="rect">
            <a:avLst/>
          </a:prstGeom>
        </p:spPr>
      </p:pic>
    </p:spTree>
    <p:custDataLst>
      <p:tags r:id="rId1"/>
    </p:custDataLst>
    <p:extLst>
      <p:ext uri="{BB962C8B-B14F-4D97-AF65-F5344CB8AC3E}">
        <p14:creationId xmlns:p14="http://schemas.microsoft.com/office/powerpoint/2010/main" val="1974143437"/>
      </p:ext>
    </p:extLst>
  </p:cSld>
  <p:clrMapOvr>
    <a:masterClrMapping/>
  </p:clrMapOvr>
  <mc:AlternateContent xmlns:mc="http://schemas.openxmlformats.org/markup-compatibility/2006" xmlns:p14="http://schemas.microsoft.com/office/powerpoint/2010/main">
    <mc:Choice Requires="p14">
      <p:transition spd="slow" p14:dur="2000" advTm="17104"/>
    </mc:Choice>
    <mc:Fallback xmlns="">
      <p:transition spd="slow" advTm="17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normAutofit/>
          </a:bodyPr>
          <a:lstStyle/>
          <a:p>
            <a:r>
              <a:rPr lang="en-US" dirty="0" smtClean="0"/>
              <a:t>Distribution over Morphology</a:t>
            </a:r>
            <a:endParaRPr lang="en-US" dirty="0"/>
          </a:p>
        </p:txBody>
      </p:sp>
      <p:sp>
        <p:nvSpPr>
          <p:cNvPr id="3" name="Content Placeholder 2"/>
          <p:cNvSpPr>
            <a:spLocks noGrp="1"/>
          </p:cNvSpPr>
          <p:nvPr>
            <p:ph idx="1"/>
          </p:nvPr>
        </p:nvSpPr>
        <p:spPr>
          <a:xfrm>
            <a:off x="457200" y="1600200"/>
            <a:ext cx="5201728" cy="4525963"/>
          </a:xfrm>
        </p:spPr>
        <p:txBody>
          <a:bodyPr>
            <a:normAutofit lnSpcReduction="10000"/>
          </a:bodyPr>
          <a:lstStyle/>
          <a:p>
            <a:r>
              <a:rPr lang="en-US" dirty="0" smtClean="0"/>
              <a:t>Do you want verbal </a:t>
            </a:r>
            <a:r>
              <a:rPr lang="en-US" dirty="0"/>
              <a:t> </a:t>
            </a:r>
            <a:r>
              <a:rPr lang="en-US" dirty="0" smtClean="0"/>
              <a:t>inflection in your morphological system?</a:t>
            </a:r>
          </a:p>
          <a:p>
            <a:endParaRPr lang="en-US" dirty="0" smtClean="0"/>
          </a:p>
          <a:p>
            <a:r>
              <a:rPr lang="en-US" dirty="0" smtClean="0"/>
              <a:t>Most English verbs mark four distinctions</a:t>
            </a:r>
          </a:p>
          <a:p>
            <a:pPr lvl="1"/>
            <a:r>
              <a:rPr lang="en-US" dirty="0" smtClean="0"/>
              <a:t>run, runs, running, ran</a:t>
            </a:r>
          </a:p>
          <a:p>
            <a:pPr lvl="1"/>
            <a:endParaRPr lang="en-US" dirty="0" smtClean="0"/>
          </a:p>
          <a:p>
            <a:r>
              <a:rPr lang="en-US" dirty="0" smtClean="0"/>
              <a:t>Spanish marks close to 100</a:t>
            </a:r>
          </a:p>
          <a:p>
            <a:pPr lvl="1"/>
            <a:endParaRPr lang="en-US" dirty="0"/>
          </a:p>
          <a:p>
            <a:pPr marL="0" indent="0">
              <a:buNone/>
            </a:pPr>
            <a:endParaRPr lang="en-US" dirty="0" smtClean="0"/>
          </a:p>
        </p:txBody>
      </p:sp>
      <p:pic>
        <p:nvPicPr>
          <p:cNvPr id="4" name="Picture 3"/>
          <p:cNvPicPr>
            <a:picLocks noChangeAspect="1"/>
          </p:cNvPicPr>
          <p:nvPr/>
        </p:nvPicPr>
        <p:blipFill>
          <a:blip r:embed="rId4"/>
          <a:stretch>
            <a:fillRect/>
          </a:stretch>
        </p:blipFill>
        <p:spPr>
          <a:xfrm>
            <a:off x="5786997" y="1462645"/>
            <a:ext cx="2744528" cy="5076267"/>
          </a:xfrm>
          <a:prstGeom prst="rect">
            <a:avLst/>
          </a:prstGeom>
        </p:spPr>
      </p:pic>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58</a:t>
            </a:fld>
            <a:endParaRPr lang="en-US"/>
          </a:p>
        </p:txBody>
      </p:sp>
    </p:spTree>
    <p:custDataLst>
      <p:tags r:id="rId1"/>
    </p:custDataLst>
    <p:extLst>
      <p:ext uri="{BB962C8B-B14F-4D97-AF65-F5344CB8AC3E}">
        <p14:creationId xmlns:p14="http://schemas.microsoft.com/office/powerpoint/2010/main" val="387251546"/>
      </p:ext>
    </p:extLst>
  </p:cSld>
  <p:clrMapOvr>
    <a:masterClrMapping/>
  </p:clrMapOvr>
  <mc:AlternateContent xmlns:mc="http://schemas.openxmlformats.org/markup-compatibility/2006" xmlns:p14="http://schemas.microsoft.com/office/powerpoint/2010/main">
    <mc:Choice Requires="p14">
      <p:transition spd="slow" p14:dur="2000" advTm="17280"/>
    </mc:Choice>
    <mc:Fallback xmlns="">
      <p:transition spd="slow" advTm="17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lstStyle/>
          <a:p>
            <a:r>
              <a:rPr lang="en-US" dirty="0"/>
              <a:t>Distribution over </a:t>
            </a:r>
            <a:r>
              <a:rPr lang="en-US" dirty="0" smtClean="0"/>
              <a:t>Phonology</a:t>
            </a:r>
            <a:endParaRPr lang="en-US" dirty="0"/>
          </a:p>
        </p:txBody>
      </p:sp>
      <p:sp>
        <p:nvSpPr>
          <p:cNvPr id="3" name="Content Placeholder 2"/>
          <p:cNvSpPr>
            <a:spLocks noGrp="1"/>
          </p:cNvSpPr>
          <p:nvPr>
            <p:ph idx="1"/>
          </p:nvPr>
        </p:nvSpPr>
        <p:spPr/>
        <p:txBody>
          <a:bodyPr>
            <a:normAutofit fontScale="92500" lnSpcReduction="10000"/>
          </a:bodyPr>
          <a:lstStyle/>
          <a:p>
            <a:r>
              <a:rPr lang="en-US" sz="3500" dirty="0" smtClean="0"/>
              <a:t>Does your language have a velar fricative?</a:t>
            </a:r>
            <a:r>
              <a:rPr lang="en-US" sz="3500" dirty="0"/>
              <a:t> </a:t>
            </a:r>
            <a:endParaRPr lang="en-US" sz="3500" dirty="0" smtClean="0"/>
          </a:p>
          <a:p>
            <a:pPr lvl="1"/>
            <a:r>
              <a:rPr lang="en-US" sz="3200" dirty="0"/>
              <a:t> Voiced </a:t>
            </a:r>
            <a:r>
              <a:rPr lang="en-US" sz="3200" b="1" dirty="0">
                <a:solidFill>
                  <a:schemeClr val="accent4">
                    <a:lumMod val="50000"/>
                  </a:schemeClr>
                </a:solidFill>
              </a:rPr>
              <a:t>[</a:t>
            </a:r>
            <a:r>
              <a:rPr lang="en-US" sz="3200" b="1" dirty="0" err="1" smtClean="0">
                <a:solidFill>
                  <a:schemeClr val="accent4">
                    <a:lumMod val="50000"/>
                  </a:schemeClr>
                </a:solidFill>
              </a:rPr>
              <a:t>ɣ</a:t>
            </a:r>
            <a:r>
              <a:rPr lang="en-US" sz="3200" b="1" dirty="0" smtClean="0">
                <a:solidFill>
                  <a:schemeClr val="accent4">
                    <a:lumMod val="50000"/>
                  </a:schemeClr>
                </a:solidFill>
              </a:rPr>
              <a:t>]</a:t>
            </a:r>
            <a:r>
              <a:rPr lang="en-US" sz="3200" dirty="0" smtClean="0"/>
              <a:t> or unvoiced </a:t>
            </a:r>
            <a:r>
              <a:rPr lang="en-US" sz="3200" b="1" dirty="0" smtClean="0">
                <a:solidFill>
                  <a:schemeClr val="accent6">
                    <a:lumMod val="75000"/>
                  </a:schemeClr>
                </a:solidFill>
              </a:rPr>
              <a:t>[x]</a:t>
            </a:r>
            <a:r>
              <a:rPr lang="en-US" sz="3200" dirty="0" smtClean="0"/>
              <a:t>?</a:t>
            </a:r>
          </a:p>
          <a:p>
            <a:pPr lvl="1"/>
            <a:r>
              <a:rPr lang="en-US" sz="3200" dirty="0" err="1" smtClean="0"/>
              <a:t>Dothraki</a:t>
            </a:r>
            <a:r>
              <a:rPr lang="en-US" sz="3200" dirty="0" smtClean="0"/>
              <a:t> has both!</a:t>
            </a:r>
            <a:endParaRPr lang="en-US" sz="3200" dirty="0"/>
          </a:p>
          <a:p>
            <a:endParaRPr lang="en-US" dirty="0" smtClean="0"/>
          </a:p>
          <a:p>
            <a:r>
              <a:rPr lang="en-US" sz="3500" dirty="0" smtClean="0"/>
              <a:t>Does your language allow word-final voiced </a:t>
            </a:r>
            <a:r>
              <a:rPr lang="en-US" sz="3500" dirty="0" err="1" smtClean="0"/>
              <a:t>obstruents</a:t>
            </a:r>
            <a:r>
              <a:rPr lang="en-US" sz="3500" dirty="0" smtClean="0"/>
              <a:t>?</a:t>
            </a:r>
            <a:endParaRPr lang="en-US" sz="3500" dirty="0"/>
          </a:p>
          <a:p>
            <a:pPr marL="0" indent="0">
              <a:buNone/>
            </a:pPr>
            <a:r>
              <a:rPr lang="en-US" sz="4000" dirty="0"/>
              <a:t> </a:t>
            </a:r>
            <a:r>
              <a:rPr lang="en-US" sz="4000" dirty="0" smtClean="0"/>
              <a:t>      </a:t>
            </a:r>
            <a:r>
              <a:rPr lang="en-US" sz="4000" b="1" dirty="0" smtClean="0"/>
              <a:t>English:  </a:t>
            </a:r>
            <a:r>
              <a:rPr lang="en-US" sz="4000" dirty="0" smtClean="0"/>
              <a:t>bug </a:t>
            </a:r>
            <a:r>
              <a:rPr lang="en-US" sz="4000" dirty="0"/>
              <a:t>[</a:t>
            </a:r>
            <a:r>
              <a:rPr lang="en-US" sz="4000" dirty="0" err="1"/>
              <a:t>bʌ</a:t>
            </a:r>
            <a:r>
              <a:rPr lang="en-US" sz="4000" dirty="0" err="1">
                <a:solidFill>
                  <a:srgbClr val="C00000"/>
                </a:solidFill>
              </a:rPr>
              <a:t>g</a:t>
            </a:r>
            <a:r>
              <a:rPr lang="en-US" sz="4000" dirty="0" smtClean="0"/>
              <a:t>], bugs </a:t>
            </a:r>
            <a:r>
              <a:rPr lang="en-US" sz="4000" dirty="0"/>
              <a:t>[</a:t>
            </a:r>
            <a:r>
              <a:rPr lang="en-US" sz="4000" dirty="0" err="1"/>
              <a:t>bʌ</a:t>
            </a:r>
            <a:r>
              <a:rPr lang="en-US" sz="4000" dirty="0" err="1">
                <a:solidFill>
                  <a:srgbClr val="C00000"/>
                </a:solidFill>
              </a:rPr>
              <a:t>g</a:t>
            </a:r>
            <a:r>
              <a:rPr lang="en-US" sz="4000" dirty="0" err="1"/>
              <a:t>z</a:t>
            </a:r>
            <a:r>
              <a:rPr lang="en-US" sz="4000" dirty="0" smtClean="0"/>
              <a:t>] </a:t>
            </a:r>
          </a:p>
          <a:p>
            <a:pPr marL="0" indent="0">
              <a:buNone/>
            </a:pPr>
            <a:r>
              <a:rPr lang="en-US" sz="4000" b="1" dirty="0" smtClean="0"/>
              <a:t>       German: </a:t>
            </a:r>
            <a:r>
              <a:rPr lang="en-US" sz="4000" dirty="0" smtClean="0"/>
              <a:t>Zug  [</a:t>
            </a:r>
            <a:r>
              <a:rPr lang="en-US" sz="4000" dirty="0" err="1" smtClean="0"/>
              <a:t>zu</a:t>
            </a:r>
            <a:r>
              <a:rPr lang="en-US" sz="4000" dirty="0" err="1" smtClean="0">
                <a:solidFill>
                  <a:schemeClr val="tx2">
                    <a:lumMod val="75000"/>
                  </a:schemeClr>
                </a:solidFill>
              </a:rPr>
              <a:t>k</a:t>
            </a:r>
            <a:r>
              <a:rPr lang="en-US" sz="4000" dirty="0" smtClean="0"/>
              <a:t>], </a:t>
            </a:r>
            <a:r>
              <a:rPr lang="en-US" sz="4000" dirty="0" err="1" smtClean="0"/>
              <a:t>Züge</a:t>
            </a:r>
            <a:r>
              <a:rPr lang="en-US" sz="4000" dirty="0" smtClean="0"/>
              <a:t> </a:t>
            </a:r>
            <a:r>
              <a:rPr lang="en-US" sz="4000" dirty="0"/>
              <a:t>[</a:t>
            </a:r>
            <a:r>
              <a:rPr lang="en-US" sz="4000" dirty="0" err="1"/>
              <a:t>zy</a:t>
            </a:r>
            <a:r>
              <a:rPr lang="en-US" sz="4000" dirty="0" err="1">
                <a:solidFill>
                  <a:srgbClr val="C00000"/>
                </a:solidFill>
              </a:rPr>
              <a:t>g</a:t>
            </a:r>
            <a:r>
              <a:rPr lang="en-US" sz="4000" dirty="0" err="1"/>
              <a:t>ə</a:t>
            </a:r>
            <a:r>
              <a:rPr lang="en-US" sz="4000" dirty="0"/>
              <a:t>]</a:t>
            </a:r>
            <a:endParaRPr lang="en-US" sz="4000" dirty="0" smtClean="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59</a:t>
            </a:fld>
            <a:endParaRPr lang="en-US"/>
          </a:p>
        </p:txBody>
      </p:sp>
    </p:spTree>
    <p:custDataLst>
      <p:tags r:id="rId1"/>
    </p:custDataLst>
    <p:extLst>
      <p:ext uri="{BB962C8B-B14F-4D97-AF65-F5344CB8AC3E}">
        <p14:creationId xmlns:p14="http://schemas.microsoft.com/office/powerpoint/2010/main" val="1752049437"/>
      </p:ext>
    </p:extLst>
  </p:cSld>
  <p:clrMapOvr>
    <a:masterClrMapping/>
  </p:clrMapOvr>
  <mc:AlternateContent xmlns:mc="http://schemas.openxmlformats.org/markup-compatibility/2006" xmlns:p14="http://schemas.microsoft.com/office/powerpoint/2010/main">
    <mc:Choice Requires="p14">
      <p:transition spd="slow" p14:dur="2000" advTm="24096"/>
    </mc:Choice>
    <mc:Fallback xmlns="">
      <p:transition spd="slow" advTm="240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038"/>
            <a:ext cx="8229600" cy="1143000"/>
          </a:xfrm>
        </p:spPr>
        <p:txBody>
          <a:bodyPr>
            <a:normAutofit fontScale="90000"/>
          </a:bodyPr>
          <a:lstStyle/>
          <a:p>
            <a:r>
              <a:rPr lang="en-US" b="1" dirty="0" smtClean="0"/>
              <a:t>Great Scientific Question: </a:t>
            </a:r>
            <a:r>
              <a:rPr lang="en-US" dirty="0" smtClean="0"/>
              <a:t>Why are some types of languages more </a:t>
            </a:r>
            <a:r>
              <a:rPr lang="en-US" i="1" dirty="0" smtClean="0"/>
              <a:t>common </a:t>
            </a:r>
            <a:r>
              <a:rPr lang="en-US" dirty="0" smtClean="0"/>
              <a:t>than others?</a:t>
            </a:r>
            <a:endParaRPr lang="en-US" dirty="0"/>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pPr>
                <a:defRPr/>
              </a:pPr>
              <a:t>6</a:t>
            </a:fld>
            <a:endParaRPr lang="en-US"/>
          </a:p>
        </p:txBody>
      </p:sp>
    </p:spTree>
    <p:extLst>
      <p:ext uri="{BB962C8B-B14F-4D97-AF65-F5344CB8AC3E}">
        <p14:creationId xmlns:p14="http://schemas.microsoft.com/office/powerpoint/2010/main" val="2143007653"/>
      </p:ext>
    </p:extLst>
  </p:cSld>
  <p:clrMapOvr>
    <a:masterClrMapping/>
  </p:clrMapOvr>
  <mc:AlternateContent xmlns:mc="http://schemas.openxmlformats.org/markup-compatibility/2006" xmlns:p14="http://schemas.microsoft.com/office/powerpoint/2010/main">
    <mc:Choice Requires="p14">
      <p:transition spd="slow" p14:dur="2000" advTm="13772"/>
    </mc:Choice>
    <mc:Fallback xmlns="">
      <p:transition spd="slow" advTm="13772"/>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Models of Vowel Inventories</a:t>
            </a:r>
            <a:endParaRPr lang="en-US" dirty="0"/>
          </a:p>
        </p:txBody>
      </p:sp>
      <p:sp>
        <p:nvSpPr>
          <p:cNvPr id="3" name="Content Placeholder 2"/>
          <p:cNvSpPr>
            <a:spLocks noGrp="1"/>
          </p:cNvSpPr>
          <p:nvPr>
            <p:ph idx="1"/>
          </p:nvPr>
        </p:nvSpPr>
        <p:spPr>
          <a:xfrm>
            <a:off x="457200" y="1613647"/>
            <a:ext cx="8229600" cy="4525963"/>
          </a:xfrm>
        </p:spPr>
        <p:txBody>
          <a:bodyPr/>
          <a:lstStyle/>
          <a:p>
            <a:r>
              <a:rPr lang="en-US" dirty="0" smtClean="0"/>
              <a:t>They differ in how they define                    </a:t>
            </a:r>
            <a:endParaRPr lang="en-US" dirty="0"/>
          </a:p>
          <a:p>
            <a:pPr lvl="1"/>
            <a:r>
              <a:rPr lang="en-US" dirty="0" smtClean="0"/>
              <a:t>and how they quantify </a:t>
            </a:r>
            <a:r>
              <a:rPr lang="en-US" dirty="0"/>
              <a:t>focalization and </a:t>
            </a:r>
            <a:r>
              <a:rPr lang="en-US" dirty="0" smtClean="0"/>
              <a:t>dispersion</a:t>
            </a:r>
          </a:p>
          <a:p>
            <a:endParaRPr lang="en-US" dirty="0"/>
          </a:p>
          <a:p>
            <a:r>
              <a:rPr lang="en-US" dirty="0" smtClean="0"/>
              <a:t>We’ll present different models:</a:t>
            </a:r>
            <a:endParaRPr lang="en-US" dirty="0"/>
          </a:p>
          <a:p>
            <a:pPr lvl="1"/>
            <a:r>
              <a:rPr lang="en-US" dirty="0" smtClean="0"/>
              <a:t>Score 1 vowel at a time </a:t>
            </a:r>
            <a:r>
              <a:rPr lang="en-US" sz="2000" dirty="0" smtClean="0"/>
              <a:t>(baseline)</a:t>
            </a:r>
            <a:endParaRPr lang="en-US" dirty="0"/>
          </a:p>
          <a:p>
            <a:pPr lvl="1"/>
            <a:r>
              <a:rPr lang="en-US" dirty="0" smtClean="0"/>
              <a:t>Score 2 vowels at a time</a:t>
            </a:r>
          </a:p>
          <a:p>
            <a:pPr lvl="1"/>
            <a:r>
              <a:rPr lang="en-US" dirty="0" smtClean="0"/>
              <a:t>Score all vowels together</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60</a:t>
            </a:fld>
            <a:endParaRPr lang="en-US"/>
          </a:p>
        </p:txBody>
      </p:sp>
      <p:grpSp>
        <p:nvGrpSpPr>
          <p:cNvPr id="5" name="Group 4"/>
          <p:cNvGrpSpPr/>
          <p:nvPr/>
        </p:nvGrpSpPr>
        <p:grpSpPr>
          <a:xfrm>
            <a:off x="5994049" y="1634378"/>
            <a:ext cx="1625951" cy="625368"/>
            <a:chOff x="7753354" y="6469016"/>
            <a:chExt cx="3530254" cy="1232730"/>
          </a:xfrm>
        </p:grpSpPr>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80052" y="6608381"/>
              <a:ext cx="1120501" cy="1003647"/>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V="1">
              <a:off x="7753354" y="6631349"/>
              <a:ext cx="1618115" cy="962676"/>
            </a:xfrm>
            <a:prstGeom prst="rect">
              <a:avLst/>
            </a:prstGeom>
            <a:scene3d>
              <a:camera prst="orthographicFront">
                <a:rot lat="6480000" lon="0" rev="0"/>
              </a:camera>
              <a:lightRig rig="threePt" dir="t"/>
            </a:scene3d>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26243" y="6548620"/>
              <a:ext cx="253809" cy="1128135"/>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06267" y="6469016"/>
              <a:ext cx="277341" cy="1232730"/>
            </a:xfrm>
            <a:prstGeom prst="rect">
              <a:avLst/>
            </a:prstGeom>
          </p:spPr>
        </p:pic>
      </p:grpSp>
    </p:spTree>
    <p:extLst>
      <p:ext uri="{BB962C8B-B14F-4D97-AF65-F5344CB8AC3E}">
        <p14:creationId xmlns:p14="http://schemas.microsoft.com/office/powerpoint/2010/main" val="1677243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Model 1: </a:t>
            </a:r>
            <a:r>
              <a:rPr lang="en-US" dirty="0" smtClean="0"/>
              <a:t>One Vowel At a Time</a:t>
            </a:r>
            <a:br>
              <a:rPr lang="en-US" dirty="0" smtClean="0"/>
            </a:br>
            <a:r>
              <a:rPr lang="en-US" sz="3300" dirty="0" smtClean="0"/>
              <a:t>(Bernoulli Point Process )</a:t>
            </a:r>
            <a:endParaRPr lang="en-US" sz="3300" dirty="0"/>
          </a:p>
        </p:txBody>
      </p:sp>
      <p:sp>
        <p:nvSpPr>
          <p:cNvPr id="3" name="Content Placeholder 2"/>
          <p:cNvSpPr>
            <a:spLocks noGrp="1"/>
          </p:cNvSpPr>
          <p:nvPr>
            <p:ph idx="1"/>
          </p:nvPr>
        </p:nvSpPr>
        <p:spPr>
          <a:xfrm>
            <a:off x="457200" y="1786031"/>
            <a:ext cx="8686800" cy="4525963"/>
          </a:xfrm>
        </p:spPr>
        <p:txBody>
          <a:bodyPr>
            <a:normAutofit/>
          </a:bodyPr>
          <a:lstStyle/>
          <a:p>
            <a:r>
              <a:rPr lang="en-US" dirty="0" smtClean="0"/>
              <a:t>Independent weighted coin flips (not </a:t>
            </a:r>
            <a:r>
              <a:rPr lang="en-US" dirty="0" err="1" smtClean="0"/>
              <a:t>i.i.d</a:t>
            </a:r>
            <a:r>
              <a:rPr lang="en-US" dirty="0" smtClean="0"/>
              <a:t>.)</a:t>
            </a:r>
          </a:p>
          <a:p>
            <a:pPr lvl="1"/>
            <a:r>
              <a:rPr lang="en-US" dirty="0" smtClean="0"/>
              <a:t>The        vowel is included in the vowel system with probability </a:t>
            </a:r>
          </a:p>
          <a:p>
            <a:endParaRPr lang="en-US" dirty="0" smtClean="0"/>
          </a:p>
          <a:p>
            <a:r>
              <a:rPr lang="en-US" dirty="0" smtClean="0"/>
              <a:t> </a:t>
            </a:r>
          </a:p>
          <a:p>
            <a:endParaRPr lang="en-US" dirty="0" smtClean="0"/>
          </a:p>
          <a:p>
            <a:r>
              <a:rPr lang="en-US" dirty="0" smtClean="0"/>
              <a:t>No interaction between the vowels</a:t>
            </a:r>
          </a:p>
          <a:p>
            <a:pPr lvl="1"/>
            <a:r>
              <a:rPr lang="en-US" dirty="0" smtClean="0"/>
              <a:t>Only focalization, no dispersion </a:t>
            </a:r>
            <a:endParaRPr lang="en-US" dirty="0"/>
          </a:p>
        </p:txBody>
      </p:sp>
      <p:pic>
        <p:nvPicPr>
          <p:cNvPr id="4" name="Picture 3"/>
          <p:cNvPicPr>
            <a:picLocks noChangeAspect="1"/>
          </p:cNvPicPr>
          <p:nvPr/>
        </p:nvPicPr>
        <p:blipFill>
          <a:blip r:embed="rId3"/>
          <a:stretch>
            <a:fillRect/>
          </a:stretch>
        </p:blipFill>
        <p:spPr>
          <a:xfrm>
            <a:off x="2962762" y="2925198"/>
            <a:ext cx="323485" cy="267712"/>
          </a:xfrm>
          <a:prstGeom prst="rect">
            <a:avLst/>
          </a:prstGeom>
        </p:spPr>
      </p:pic>
      <p:pic>
        <p:nvPicPr>
          <p:cNvPr id="9" name="Picture 8"/>
          <p:cNvPicPr>
            <a:picLocks noChangeAspect="1"/>
          </p:cNvPicPr>
          <p:nvPr/>
        </p:nvPicPr>
        <p:blipFill>
          <a:blip r:embed="rId4"/>
          <a:stretch>
            <a:fillRect/>
          </a:stretch>
        </p:blipFill>
        <p:spPr>
          <a:xfrm>
            <a:off x="1949746" y="2432036"/>
            <a:ext cx="369939" cy="321263"/>
          </a:xfrm>
          <a:prstGeom prst="rect">
            <a:avLst/>
          </a:prstGeom>
        </p:spPr>
      </p:pic>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61</a:t>
            </a:fld>
            <a:endParaRPr lang="en-US"/>
          </a:p>
        </p:txBody>
      </p:sp>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V="1">
            <a:off x="956778" y="3763774"/>
            <a:ext cx="6553199" cy="1217288"/>
          </a:xfrm>
          <a:prstGeom prst="rect">
            <a:avLst/>
          </a:prstGeom>
          <a:scene3d>
            <a:camera prst="orthographicFront">
              <a:rot lat="10800000" lon="0" rev="0"/>
            </a:camera>
            <a:lightRig rig="threePt" dir="t"/>
          </a:scene3d>
        </p:spPr>
      </p:pic>
    </p:spTree>
    <p:extLst>
      <p:ext uri="{BB962C8B-B14F-4D97-AF65-F5344CB8AC3E}">
        <p14:creationId xmlns:p14="http://schemas.microsoft.com/office/powerpoint/2010/main" val="15619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Me a Vowel System</a:t>
            </a:r>
            <a:br>
              <a:rPr lang="en-US" dirty="0" smtClean="0"/>
            </a:br>
            <a:r>
              <a:rPr lang="en-US" sz="3600" dirty="0" smtClean="0"/>
              <a:t>(Sampled Independently)</a:t>
            </a:r>
            <a:endParaRPr lang="en-US" sz="3600" dirty="0"/>
          </a:p>
        </p:txBody>
      </p:sp>
      <p:sp>
        <p:nvSpPr>
          <p:cNvPr id="32" name="TextBox 31"/>
          <p:cNvSpPr txBox="1"/>
          <p:nvPr/>
        </p:nvSpPr>
        <p:spPr>
          <a:xfrm>
            <a:off x="5390862" y="2300788"/>
            <a:ext cx="2324675"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Nothing :-(</a:t>
            </a:r>
            <a:endParaRPr lang="en-US" sz="3000" b="1" dirty="0">
              <a:solidFill>
                <a:schemeClr val="accent4">
                  <a:lumMod val="50000"/>
                </a:schemeClr>
              </a:solidFill>
              <a:latin typeface="Comic Sans MS" charset="0"/>
              <a:ea typeface="Comic Sans MS" charset="0"/>
              <a:cs typeface="Comic Sans MS" charset="0"/>
            </a:endParaRPr>
          </a:p>
        </p:txBody>
      </p:sp>
      <p:sp>
        <p:nvSpPr>
          <p:cNvPr id="33" name="Slide Number Placeholder 32"/>
          <p:cNvSpPr>
            <a:spLocks noGrp="1"/>
          </p:cNvSpPr>
          <p:nvPr>
            <p:ph type="sldNum" sz="quarter" idx="12"/>
          </p:nvPr>
        </p:nvSpPr>
        <p:spPr/>
        <p:txBody>
          <a:bodyPr/>
          <a:lstStyle/>
          <a:p>
            <a:pPr>
              <a:defRPr/>
            </a:pPr>
            <a:fld id="{0E11CC8F-329F-8C41-AC6A-3ECAF67E5476}" type="slidenum">
              <a:rPr lang="en-US" smtClean="0"/>
              <a:pPr>
                <a:defRPr/>
              </a:pPr>
              <a:t>62</a:t>
            </a:fld>
            <a:endParaRPr lang="en-US"/>
          </a:p>
        </p:txBody>
      </p:sp>
      <p:cxnSp>
        <p:nvCxnSpPr>
          <p:cNvPr id="24" name="Straight Connector 23"/>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3502325" y="5197149"/>
            <a:ext cx="596900" cy="635000"/>
          </a:xfrm>
          <a:prstGeom prst="rect">
            <a:avLst/>
          </a:prstGeom>
        </p:spPr>
      </p:pic>
      <p:pic>
        <p:nvPicPr>
          <p:cNvPr id="7" name="Picture 6"/>
          <p:cNvPicPr>
            <a:picLocks noChangeAspect="1"/>
          </p:cNvPicPr>
          <p:nvPr/>
        </p:nvPicPr>
        <p:blipFill>
          <a:blip r:embed="rId4"/>
          <a:stretch>
            <a:fillRect/>
          </a:stretch>
        </p:blipFill>
        <p:spPr>
          <a:xfrm>
            <a:off x="6367246" y="5138329"/>
            <a:ext cx="635000" cy="596900"/>
          </a:xfrm>
          <a:prstGeom prst="rect">
            <a:avLst/>
          </a:prstGeom>
        </p:spPr>
      </p:pic>
      <p:pic>
        <p:nvPicPr>
          <p:cNvPr id="9" name="Picture 8"/>
          <p:cNvPicPr>
            <a:picLocks noChangeAspect="1"/>
          </p:cNvPicPr>
          <p:nvPr/>
        </p:nvPicPr>
        <p:blipFill>
          <a:blip r:embed="rId5"/>
          <a:stretch>
            <a:fillRect/>
          </a:stretch>
        </p:blipFill>
        <p:spPr>
          <a:xfrm flipV="1">
            <a:off x="4314737" y="3224885"/>
            <a:ext cx="508000" cy="609600"/>
          </a:xfrm>
          <a:prstGeom prst="rect">
            <a:avLst/>
          </a:prstGeom>
        </p:spPr>
      </p:pic>
      <p:pic>
        <p:nvPicPr>
          <p:cNvPr id="11" name="Picture 10"/>
          <p:cNvPicPr>
            <a:picLocks noChangeAspect="1"/>
          </p:cNvPicPr>
          <p:nvPr/>
        </p:nvPicPr>
        <p:blipFill>
          <a:blip r:embed="rId6"/>
          <a:stretch>
            <a:fillRect/>
          </a:stretch>
        </p:blipFill>
        <p:spPr>
          <a:xfrm flipV="1">
            <a:off x="3538184" y="2453218"/>
            <a:ext cx="279400" cy="571500"/>
          </a:xfrm>
          <a:prstGeom prst="rect">
            <a:avLst/>
          </a:prstGeom>
        </p:spPr>
      </p:pic>
      <p:pic>
        <p:nvPicPr>
          <p:cNvPr id="3" name="Picture 2"/>
          <p:cNvPicPr>
            <a:picLocks noChangeAspect="1"/>
          </p:cNvPicPr>
          <p:nvPr/>
        </p:nvPicPr>
        <p:blipFill>
          <a:blip r:embed="rId7"/>
          <a:stretch>
            <a:fillRect/>
          </a:stretch>
        </p:blipFill>
        <p:spPr>
          <a:xfrm>
            <a:off x="2707547" y="3920880"/>
            <a:ext cx="838200" cy="609600"/>
          </a:xfrm>
          <a:prstGeom prst="rect">
            <a:avLst/>
          </a:prstGeom>
        </p:spPr>
      </p:pic>
      <p:sp>
        <p:nvSpPr>
          <p:cNvPr id="31" name="Oval 30"/>
          <p:cNvSpPr/>
          <p:nvPr/>
        </p:nvSpPr>
        <p:spPr>
          <a:xfrm rot="725998">
            <a:off x="5039901" y="1680627"/>
            <a:ext cx="3055005" cy="1794320"/>
          </a:xfrm>
          <a:prstGeom prst="ellipse">
            <a:avLst/>
          </a:prstGeom>
          <a:noFill/>
          <a:ln w="127000">
            <a:solidFill>
              <a:schemeClr val="accent5">
                <a:lumMod val="75000"/>
              </a:schemeClr>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32372" y="4557184"/>
            <a:ext cx="2847254"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Too Similar:-(</a:t>
            </a:r>
            <a:endParaRPr lang="en-US" sz="3000" b="1" dirty="0">
              <a:solidFill>
                <a:schemeClr val="accent4">
                  <a:lumMod val="50000"/>
                </a:schemeClr>
              </a:solidFill>
              <a:latin typeface="Comic Sans MS" charset="0"/>
              <a:ea typeface="Comic Sans MS" charset="0"/>
              <a:cs typeface="Comic Sans MS" charset="0"/>
            </a:endParaRPr>
          </a:p>
        </p:txBody>
      </p:sp>
      <p:sp>
        <p:nvSpPr>
          <p:cNvPr id="4" name="Oval 3"/>
          <p:cNvSpPr/>
          <p:nvPr/>
        </p:nvSpPr>
        <p:spPr>
          <a:xfrm rot="725998">
            <a:off x="1532003" y="3992669"/>
            <a:ext cx="6581468" cy="2549770"/>
          </a:xfrm>
          <a:prstGeom prst="ellipse">
            <a:avLst/>
          </a:prstGeom>
          <a:noFill/>
          <a:ln w="1270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666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038"/>
            <a:ext cx="8229600" cy="1143000"/>
          </a:xfrm>
        </p:spPr>
        <p:txBody>
          <a:bodyPr>
            <a:normAutofit/>
          </a:bodyPr>
          <a:lstStyle/>
          <a:p>
            <a:r>
              <a:rPr lang="en-US" dirty="0" smtClean="0"/>
              <a:t>What about dispersion?</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63</a:t>
            </a:fld>
            <a:endParaRPr lang="en-US"/>
          </a:p>
        </p:txBody>
      </p:sp>
    </p:spTree>
    <p:extLst>
      <p:ext uri="{BB962C8B-B14F-4D97-AF65-F5344CB8AC3E}">
        <p14:creationId xmlns:p14="http://schemas.microsoft.com/office/powerpoint/2010/main" val="12903789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Geometry of Vowel Space</a:t>
            </a:r>
          </a:p>
        </p:txBody>
      </p:sp>
      <p:sp>
        <p:nvSpPr>
          <p:cNvPr id="3" name="Content Placeholder 2"/>
          <p:cNvSpPr>
            <a:spLocks noGrp="1"/>
          </p:cNvSpPr>
          <p:nvPr>
            <p:ph idx="1"/>
          </p:nvPr>
        </p:nvSpPr>
        <p:spPr>
          <a:xfrm>
            <a:off x="185529" y="1337945"/>
            <a:ext cx="8958471" cy="4525963"/>
          </a:xfrm>
        </p:spPr>
        <p:txBody>
          <a:bodyPr/>
          <a:lstStyle/>
          <a:p>
            <a:r>
              <a:rPr lang="en-US" dirty="0" smtClean="0"/>
              <a:t>Dispersion: “similar” vowels tend not to co-appear</a:t>
            </a:r>
            <a:endParaRPr lang="en-US" dirty="0"/>
          </a:p>
          <a:p>
            <a:endParaRPr lang="en-US" dirty="0" smtClean="0"/>
          </a:p>
          <a:p>
            <a:r>
              <a:rPr lang="en-US" dirty="0" smtClean="0"/>
              <a:t>Let’s use the </a:t>
            </a:r>
            <a:r>
              <a:rPr lang="en-US" dirty="0" err="1" smtClean="0"/>
              <a:t>vectorial</a:t>
            </a:r>
            <a:r>
              <a:rPr lang="en-US" dirty="0" smtClean="0"/>
              <a:t> representation of vowels!</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64</a:t>
            </a:fld>
            <a:endParaRPr lang="en-US"/>
          </a:p>
        </p:txBody>
      </p:sp>
      <p:pic>
        <p:nvPicPr>
          <p:cNvPr id="5" name="Picture 4"/>
          <p:cNvPicPr>
            <a:picLocks noChangeAspect="1"/>
          </p:cNvPicPr>
          <p:nvPr/>
        </p:nvPicPr>
        <p:blipFill>
          <a:blip r:embed="rId3"/>
          <a:stretch>
            <a:fillRect/>
          </a:stretch>
        </p:blipFill>
        <p:spPr>
          <a:xfrm>
            <a:off x="647554" y="3169008"/>
            <a:ext cx="3331335" cy="2542135"/>
          </a:xfrm>
          <a:prstGeom prst="rect">
            <a:avLst/>
          </a:prstGeom>
        </p:spPr>
      </p:pic>
      <p:pic>
        <p:nvPicPr>
          <p:cNvPr id="6" name="Picture 5"/>
          <p:cNvPicPr>
            <a:picLocks noChangeAspect="1"/>
          </p:cNvPicPr>
          <p:nvPr/>
        </p:nvPicPr>
        <p:blipFill>
          <a:blip r:embed="rId4"/>
          <a:stretch>
            <a:fillRect/>
          </a:stretch>
        </p:blipFill>
        <p:spPr>
          <a:xfrm>
            <a:off x="4278325" y="4622451"/>
            <a:ext cx="4124220" cy="541121"/>
          </a:xfrm>
          <a:prstGeom prst="rect">
            <a:avLst/>
          </a:prstGeom>
        </p:spPr>
      </p:pic>
      <p:pic>
        <p:nvPicPr>
          <p:cNvPr id="8" name="Picture 7"/>
          <p:cNvPicPr>
            <a:picLocks noChangeAspect="1"/>
          </p:cNvPicPr>
          <p:nvPr/>
        </p:nvPicPr>
        <p:blipFill>
          <a:blip r:embed="rId5"/>
          <a:stretch>
            <a:fillRect/>
          </a:stretch>
        </p:blipFill>
        <p:spPr>
          <a:xfrm>
            <a:off x="4299107" y="3397607"/>
            <a:ext cx="4082655" cy="524508"/>
          </a:xfrm>
          <a:prstGeom prst="rect">
            <a:avLst/>
          </a:prstGeom>
        </p:spPr>
      </p:pic>
    </p:spTree>
    <p:extLst>
      <p:ext uri="{BB962C8B-B14F-4D97-AF65-F5344CB8AC3E}">
        <p14:creationId xmlns:p14="http://schemas.microsoft.com/office/powerpoint/2010/main" val="210890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142"/>
            <a:ext cx="8229600" cy="1143000"/>
          </a:xfrm>
        </p:spPr>
        <p:txBody>
          <a:bodyPr>
            <a:normAutofit fontScale="90000"/>
          </a:bodyPr>
          <a:lstStyle/>
          <a:p>
            <a:r>
              <a:rPr lang="en-US" b="1" dirty="0" smtClean="0"/>
              <a:t>Model 2: </a:t>
            </a:r>
            <a:r>
              <a:rPr lang="en-US" dirty="0" smtClean="0"/>
              <a:t>Two Vowels at a Time</a:t>
            </a:r>
            <a:br>
              <a:rPr lang="en-US" dirty="0" smtClean="0"/>
            </a:br>
            <a:r>
              <a:rPr lang="en-US" sz="3600" dirty="0" smtClean="0"/>
              <a:t>(Boltzmann Machine, Markov Point Process)</a:t>
            </a:r>
            <a:endParaRPr lang="en-US" sz="3600" dirty="0"/>
          </a:p>
        </p:txBody>
      </p:sp>
      <p:sp>
        <p:nvSpPr>
          <p:cNvPr id="4" name="Slide Number Placeholder 3"/>
          <p:cNvSpPr>
            <a:spLocks noGrp="1"/>
          </p:cNvSpPr>
          <p:nvPr>
            <p:ph type="sldNum" sz="quarter" idx="12"/>
          </p:nvPr>
        </p:nvSpPr>
        <p:spPr>
          <a:xfrm>
            <a:off x="6553200" y="6455740"/>
            <a:ext cx="2133600" cy="365125"/>
          </a:xfrm>
        </p:spPr>
        <p:txBody>
          <a:bodyPr/>
          <a:lstStyle/>
          <a:p>
            <a:pPr>
              <a:defRPr/>
            </a:pPr>
            <a:endParaRPr lang="en-US" dirty="0"/>
          </a:p>
        </p:txBody>
      </p:sp>
      <p:sp useBgFill="1">
        <p:nvSpPr>
          <p:cNvPr id="17" name="TextBox 16"/>
          <p:cNvSpPr txBox="1"/>
          <p:nvPr/>
        </p:nvSpPr>
        <p:spPr>
          <a:xfrm>
            <a:off x="2112291" y="3478688"/>
            <a:ext cx="3333079" cy="1015663"/>
          </a:xfrm>
          <a:prstGeom prst="rect">
            <a:avLst/>
          </a:prstGeom>
          <a:ln w="25400">
            <a:solidFill>
              <a:schemeClr val="tx1"/>
            </a:solidFill>
          </a:ln>
        </p:spPr>
        <p:txBody>
          <a:bodyPr wrap="square" rtlCol="0">
            <a:spAutoFit/>
          </a:bodyPr>
          <a:lstStyle/>
          <a:p>
            <a:pPr algn="ctr"/>
            <a:r>
              <a:rPr lang="en-US" sz="3000" dirty="0" smtClean="0">
                <a:solidFill>
                  <a:srgbClr val="C00000"/>
                </a:solidFill>
                <a:latin typeface="Comic Sans MS" charset="0"/>
                <a:ea typeface="Comic Sans MS" charset="0"/>
                <a:cs typeface="Comic Sans MS" charset="0"/>
              </a:rPr>
              <a:t>encourages</a:t>
            </a:r>
          </a:p>
          <a:p>
            <a:pPr algn="ctr"/>
            <a:r>
              <a:rPr lang="en-US" sz="3000" dirty="0" smtClean="0">
                <a:solidFill>
                  <a:srgbClr val="C00000"/>
                </a:solidFill>
                <a:latin typeface="Comic Sans MS" charset="0"/>
                <a:ea typeface="Comic Sans MS" charset="0"/>
                <a:cs typeface="Comic Sans MS" charset="0"/>
              </a:rPr>
              <a:t>high focalization</a:t>
            </a:r>
            <a:endParaRPr lang="en-US" sz="3000" dirty="0">
              <a:solidFill>
                <a:srgbClr val="C00000"/>
              </a:solidFill>
              <a:latin typeface="Comic Sans MS" charset="0"/>
              <a:ea typeface="Comic Sans MS" charset="0"/>
              <a:cs typeface="Comic Sans MS" charset="0"/>
            </a:endParaRPr>
          </a:p>
        </p:txBody>
      </p:sp>
      <p:sp useBgFill="1">
        <p:nvSpPr>
          <p:cNvPr id="18" name="TextBox 17"/>
          <p:cNvSpPr txBox="1"/>
          <p:nvPr/>
        </p:nvSpPr>
        <p:spPr>
          <a:xfrm>
            <a:off x="6514560" y="3478686"/>
            <a:ext cx="2324640" cy="1015665"/>
          </a:xfrm>
          <a:prstGeom prst="rect">
            <a:avLst/>
          </a:prstGeom>
          <a:ln w="25400">
            <a:solidFill>
              <a:schemeClr val="tx1"/>
            </a:solidFill>
          </a:ln>
        </p:spPr>
        <p:txBody>
          <a:bodyPr wrap="square" rtlCol="0">
            <a:spAutoFit/>
          </a:bodyPr>
          <a:lstStyle/>
          <a:p>
            <a:pPr algn="ctr"/>
            <a:r>
              <a:rPr lang="en-US" sz="3000" dirty="0" smtClean="0">
                <a:solidFill>
                  <a:schemeClr val="tx2">
                    <a:lumMod val="75000"/>
                  </a:schemeClr>
                </a:solidFill>
                <a:latin typeface="Comic Sans MS" charset="0"/>
                <a:ea typeface="Comic Sans MS" charset="0"/>
                <a:cs typeface="Comic Sans MS" charset="0"/>
              </a:rPr>
              <a:t>encourages dispersion</a:t>
            </a:r>
            <a:endParaRPr lang="en-US" sz="3000" dirty="0">
              <a:solidFill>
                <a:schemeClr val="tx2">
                  <a:lumMod val="75000"/>
                </a:schemeClr>
              </a:solidFill>
              <a:latin typeface="Comic Sans MS" charset="0"/>
              <a:ea typeface="Comic Sans MS" charset="0"/>
              <a:cs typeface="Comic Sans MS" charset="0"/>
            </a:endParaRPr>
          </a:p>
        </p:txBody>
      </p:sp>
      <p:pic>
        <p:nvPicPr>
          <p:cNvPr id="22" name="Picture 21"/>
          <p:cNvPicPr>
            <a:picLocks noChangeAspect="1"/>
          </p:cNvPicPr>
          <p:nvPr/>
        </p:nvPicPr>
        <p:blipFill>
          <a:blip r:embed="rId3"/>
          <a:stretch>
            <a:fillRect/>
          </a:stretch>
        </p:blipFill>
        <p:spPr>
          <a:xfrm>
            <a:off x="457200" y="1940793"/>
            <a:ext cx="8489746" cy="1450860"/>
          </a:xfrm>
          <a:prstGeom prst="rect">
            <a:avLst/>
          </a:prstGeom>
        </p:spPr>
      </p:pic>
      <p:sp useBgFill="1">
        <p:nvSpPr>
          <p:cNvPr id="19" name="TextBox 18"/>
          <p:cNvSpPr txBox="1"/>
          <p:nvPr/>
        </p:nvSpPr>
        <p:spPr>
          <a:xfrm>
            <a:off x="457200" y="5789329"/>
            <a:ext cx="3067937" cy="1015663"/>
          </a:xfrm>
          <a:prstGeom prst="rect">
            <a:avLst/>
          </a:prstGeom>
          <a:ln w="25400">
            <a:solidFill>
              <a:schemeClr val="tx1"/>
            </a:solidFill>
          </a:ln>
        </p:spPr>
        <p:txBody>
          <a:bodyPr wrap="square" rtlCol="0">
            <a:spAutoFit/>
          </a:bodyPr>
          <a:lstStyle/>
          <a:p>
            <a:pPr algn="ctr"/>
            <a:r>
              <a:rPr lang="en-US" sz="3000" dirty="0" smtClean="0">
                <a:solidFill>
                  <a:schemeClr val="tx2">
                    <a:lumMod val="75000"/>
                  </a:schemeClr>
                </a:solidFill>
                <a:latin typeface="Comic Sans MS" charset="0"/>
                <a:ea typeface="Comic Sans MS" charset="0"/>
                <a:cs typeface="Comic Sans MS" charset="0"/>
              </a:rPr>
              <a:t>inspired </a:t>
            </a:r>
            <a:r>
              <a:rPr lang="en-US" sz="3000" smtClean="0">
                <a:solidFill>
                  <a:schemeClr val="tx2">
                    <a:lumMod val="75000"/>
                  </a:schemeClr>
                </a:solidFill>
                <a:latin typeface="Comic Sans MS" charset="0"/>
                <a:ea typeface="Comic Sans MS" charset="0"/>
                <a:cs typeface="Comic Sans MS" charset="0"/>
              </a:rPr>
              <a:t>by Coulomb’s law</a:t>
            </a:r>
            <a:endParaRPr lang="en-US" sz="3000" dirty="0">
              <a:solidFill>
                <a:schemeClr val="tx2">
                  <a:lumMod val="75000"/>
                </a:schemeClr>
              </a:solidFill>
              <a:latin typeface="Comic Sans MS" charset="0"/>
              <a:ea typeface="Comic Sans MS" charset="0"/>
              <a:cs typeface="Comic Sans MS" charset="0"/>
            </a:endParaRP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r="36379"/>
          <a:stretch/>
        </p:blipFill>
        <p:spPr>
          <a:xfrm>
            <a:off x="461683" y="1931829"/>
            <a:ext cx="5401235" cy="1450860"/>
          </a:xfrm>
          <a:prstGeom prst="rect">
            <a:avLst/>
          </a:prstGeom>
        </p:spPr>
      </p:pic>
      <p:pic>
        <p:nvPicPr>
          <p:cNvPr id="7" name="Picture 6"/>
          <p:cNvPicPr>
            <a:picLocks noChangeAspect="1"/>
          </p:cNvPicPr>
          <p:nvPr/>
        </p:nvPicPr>
        <p:blipFill>
          <a:blip r:embed="rId4"/>
          <a:stretch>
            <a:fillRect/>
          </a:stretch>
        </p:blipFill>
        <p:spPr>
          <a:xfrm>
            <a:off x="450646" y="4581384"/>
            <a:ext cx="8496300" cy="1104900"/>
          </a:xfrm>
          <a:prstGeom prst="rect">
            <a:avLst/>
          </a:prstGeom>
        </p:spPr>
      </p:pic>
    </p:spTree>
    <p:extLst>
      <p:ext uri="{BB962C8B-B14F-4D97-AF65-F5344CB8AC3E}">
        <p14:creationId xmlns:p14="http://schemas.microsoft.com/office/powerpoint/2010/main" val="148168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2332038"/>
            <a:ext cx="8579224" cy="1143000"/>
          </a:xfrm>
        </p:spPr>
        <p:txBody>
          <a:bodyPr>
            <a:normAutofit fontScale="90000"/>
          </a:bodyPr>
          <a:lstStyle/>
          <a:p>
            <a:r>
              <a:rPr lang="en-US" dirty="0" smtClean="0"/>
              <a:t>Can we model more than </a:t>
            </a:r>
            <a:br>
              <a:rPr lang="en-US" dirty="0" smtClean="0"/>
            </a:br>
            <a:r>
              <a:rPr lang="en-US" dirty="0" smtClean="0"/>
              <a:t>pairwise interactions?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66</a:t>
            </a:fld>
            <a:endParaRPr lang="en-US"/>
          </a:p>
        </p:txBody>
      </p:sp>
    </p:spTree>
    <p:extLst>
      <p:ext uri="{BB962C8B-B14F-4D97-AF65-F5344CB8AC3E}">
        <p14:creationId xmlns:p14="http://schemas.microsoft.com/office/powerpoint/2010/main" val="20349003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a:off x="3630706" y="1922700"/>
            <a:ext cx="2071173" cy="1187373"/>
          </a:xfrm>
          <a:custGeom>
            <a:avLst/>
            <a:gdLst>
              <a:gd name="connsiteX0" fmla="*/ 13447 w 2071173"/>
              <a:gd name="connsiteY0" fmla="*/ 1089441 h 1187373"/>
              <a:gd name="connsiteX1" fmla="*/ 13447 w 2071173"/>
              <a:gd name="connsiteY1" fmla="*/ 1089441 h 1187373"/>
              <a:gd name="connsiteX2" fmla="*/ 26894 w 2071173"/>
              <a:gd name="connsiteY2" fmla="*/ 968418 h 1187373"/>
              <a:gd name="connsiteX3" fmla="*/ 53788 w 2071173"/>
              <a:gd name="connsiteY3" fmla="*/ 928077 h 1187373"/>
              <a:gd name="connsiteX4" fmla="*/ 107576 w 2071173"/>
              <a:gd name="connsiteY4" fmla="*/ 820500 h 1187373"/>
              <a:gd name="connsiteX5" fmla="*/ 121023 w 2071173"/>
              <a:gd name="connsiteY5" fmla="*/ 780159 h 1187373"/>
              <a:gd name="connsiteX6" fmla="*/ 174811 w 2071173"/>
              <a:gd name="connsiteY6" fmla="*/ 699477 h 1187373"/>
              <a:gd name="connsiteX7" fmla="*/ 215153 w 2071173"/>
              <a:gd name="connsiteY7" fmla="*/ 632241 h 1187373"/>
              <a:gd name="connsiteX8" fmla="*/ 242047 w 2071173"/>
              <a:gd name="connsiteY8" fmla="*/ 551559 h 1187373"/>
              <a:gd name="connsiteX9" fmla="*/ 255494 w 2071173"/>
              <a:gd name="connsiteY9" fmla="*/ 511218 h 1187373"/>
              <a:gd name="connsiteX10" fmla="*/ 282388 w 2071173"/>
              <a:gd name="connsiteY10" fmla="*/ 470877 h 1187373"/>
              <a:gd name="connsiteX11" fmla="*/ 349623 w 2071173"/>
              <a:gd name="connsiteY11" fmla="*/ 349853 h 1187373"/>
              <a:gd name="connsiteX12" fmla="*/ 403411 w 2071173"/>
              <a:gd name="connsiteY12" fmla="*/ 228830 h 1187373"/>
              <a:gd name="connsiteX13" fmla="*/ 470647 w 2071173"/>
              <a:gd name="connsiteY13" fmla="*/ 107806 h 1187373"/>
              <a:gd name="connsiteX14" fmla="*/ 510988 w 2071173"/>
              <a:gd name="connsiteY14" fmla="*/ 80912 h 1187373"/>
              <a:gd name="connsiteX15" fmla="*/ 1398494 w 2071173"/>
              <a:gd name="connsiteY15" fmla="*/ 67465 h 1187373"/>
              <a:gd name="connsiteX16" fmla="*/ 2057400 w 2071173"/>
              <a:gd name="connsiteY16" fmla="*/ 161594 h 1187373"/>
              <a:gd name="connsiteX17" fmla="*/ 2030506 w 2071173"/>
              <a:gd name="connsiteY17" fmla="*/ 201936 h 1187373"/>
              <a:gd name="connsiteX18" fmla="*/ 2017059 w 2071173"/>
              <a:gd name="connsiteY18" fmla="*/ 255724 h 1187373"/>
              <a:gd name="connsiteX19" fmla="*/ 1990164 w 2071173"/>
              <a:gd name="connsiteY19" fmla="*/ 296065 h 1187373"/>
              <a:gd name="connsiteX20" fmla="*/ 1963270 w 2071173"/>
              <a:gd name="connsiteY20" fmla="*/ 403641 h 1187373"/>
              <a:gd name="connsiteX21" fmla="*/ 1909482 w 2071173"/>
              <a:gd name="connsiteY21" fmla="*/ 497771 h 1187373"/>
              <a:gd name="connsiteX22" fmla="*/ 1882588 w 2071173"/>
              <a:gd name="connsiteY22" fmla="*/ 605347 h 1187373"/>
              <a:gd name="connsiteX23" fmla="*/ 1869141 w 2071173"/>
              <a:gd name="connsiteY23" fmla="*/ 645688 h 1187373"/>
              <a:gd name="connsiteX24" fmla="*/ 1842247 w 2071173"/>
              <a:gd name="connsiteY24" fmla="*/ 766712 h 1187373"/>
              <a:gd name="connsiteX25" fmla="*/ 1801906 w 2071173"/>
              <a:gd name="connsiteY25" fmla="*/ 820500 h 1187373"/>
              <a:gd name="connsiteX26" fmla="*/ 1775011 w 2071173"/>
              <a:gd name="connsiteY26" fmla="*/ 874288 h 1187373"/>
              <a:gd name="connsiteX27" fmla="*/ 1761564 w 2071173"/>
              <a:gd name="connsiteY27" fmla="*/ 928077 h 1187373"/>
              <a:gd name="connsiteX28" fmla="*/ 1721223 w 2071173"/>
              <a:gd name="connsiteY28" fmla="*/ 1049100 h 1187373"/>
              <a:gd name="connsiteX29" fmla="*/ 1707776 w 2071173"/>
              <a:gd name="connsiteY29" fmla="*/ 1089441 h 1187373"/>
              <a:gd name="connsiteX30" fmla="*/ 1519517 w 2071173"/>
              <a:gd name="connsiteY30" fmla="*/ 1116336 h 1187373"/>
              <a:gd name="connsiteX31" fmla="*/ 1317811 w 2071173"/>
              <a:gd name="connsiteY31" fmla="*/ 1129783 h 1187373"/>
              <a:gd name="connsiteX32" fmla="*/ 1183341 w 2071173"/>
              <a:gd name="connsiteY32" fmla="*/ 1143230 h 1187373"/>
              <a:gd name="connsiteX33" fmla="*/ 242047 w 2071173"/>
              <a:gd name="connsiteY33" fmla="*/ 1183571 h 1187373"/>
              <a:gd name="connsiteX34" fmla="*/ 0 w 2071173"/>
              <a:gd name="connsiteY34" fmla="*/ 1143230 h 1187373"/>
              <a:gd name="connsiteX35" fmla="*/ 1021976 w 2071173"/>
              <a:gd name="connsiteY35" fmla="*/ 1183571 h 118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71173" h="1187373">
                <a:moveTo>
                  <a:pt x="13447" y="1089441"/>
                </a:moveTo>
                <a:lnTo>
                  <a:pt x="13447" y="1089441"/>
                </a:lnTo>
                <a:cubicBezTo>
                  <a:pt x="17929" y="1049100"/>
                  <a:pt x="17050" y="1007795"/>
                  <a:pt x="26894" y="968418"/>
                </a:cubicBezTo>
                <a:cubicBezTo>
                  <a:pt x="30814" y="952739"/>
                  <a:pt x="47422" y="942932"/>
                  <a:pt x="53788" y="928077"/>
                </a:cubicBezTo>
                <a:cubicBezTo>
                  <a:pt x="104142" y="810584"/>
                  <a:pt x="17983" y="939958"/>
                  <a:pt x="107576" y="820500"/>
                </a:cubicBezTo>
                <a:cubicBezTo>
                  <a:pt x="112058" y="807053"/>
                  <a:pt x="114139" y="792550"/>
                  <a:pt x="121023" y="780159"/>
                </a:cubicBezTo>
                <a:cubicBezTo>
                  <a:pt x="136720" y="751904"/>
                  <a:pt x="164589" y="730141"/>
                  <a:pt x="174811" y="699477"/>
                </a:cubicBezTo>
                <a:cubicBezTo>
                  <a:pt x="192268" y="647109"/>
                  <a:pt x="178236" y="669159"/>
                  <a:pt x="215153" y="632241"/>
                </a:cubicBezTo>
                <a:lnTo>
                  <a:pt x="242047" y="551559"/>
                </a:lnTo>
                <a:cubicBezTo>
                  <a:pt x="246529" y="538112"/>
                  <a:pt x="247631" y="523012"/>
                  <a:pt x="255494" y="511218"/>
                </a:cubicBezTo>
                <a:cubicBezTo>
                  <a:pt x="264459" y="497771"/>
                  <a:pt x="275824" y="485645"/>
                  <a:pt x="282388" y="470877"/>
                </a:cubicBezTo>
                <a:cubicBezTo>
                  <a:pt x="335040" y="352408"/>
                  <a:pt x="275991" y="423485"/>
                  <a:pt x="349623" y="349853"/>
                </a:cubicBezTo>
                <a:cubicBezTo>
                  <a:pt x="419004" y="141709"/>
                  <a:pt x="339484" y="356682"/>
                  <a:pt x="403411" y="228830"/>
                </a:cubicBezTo>
                <a:cubicBezTo>
                  <a:pt x="427933" y="179786"/>
                  <a:pt x="407053" y="150202"/>
                  <a:pt x="470647" y="107806"/>
                </a:cubicBezTo>
                <a:cubicBezTo>
                  <a:pt x="484094" y="98841"/>
                  <a:pt x="494842" y="81614"/>
                  <a:pt x="510988" y="80912"/>
                </a:cubicBezTo>
                <a:cubicBezTo>
                  <a:pt x="806578" y="68060"/>
                  <a:pt x="1102659" y="71947"/>
                  <a:pt x="1398494" y="67465"/>
                </a:cubicBezTo>
                <a:cubicBezTo>
                  <a:pt x="1687311" y="73241"/>
                  <a:pt x="2157664" y="-139201"/>
                  <a:pt x="2057400" y="161594"/>
                </a:cubicBezTo>
                <a:cubicBezTo>
                  <a:pt x="2052289" y="176926"/>
                  <a:pt x="2039471" y="188489"/>
                  <a:pt x="2030506" y="201936"/>
                </a:cubicBezTo>
                <a:cubicBezTo>
                  <a:pt x="2026024" y="219865"/>
                  <a:pt x="2024339" y="238737"/>
                  <a:pt x="2017059" y="255724"/>
                </a:cubicBezTo>
                <a:cubicBezTo>
                  <a:pt x="2010693" y="270579"/>
                  <a:pt x="1995839" y="280933"/>
                  <a:pt x="1990164" y="296065"/>
                </a:cubicBezTo>
                <a:cubicBezTo>
                  <a:pt x="1967145" y="357449"/>
                  <a:pt x="1988157" y="353866"/>
                  <a:pt x="1963270" y="403641"/>
                </a:cubicBezTo>
                <a:cubicBezTo>
                  <a:pt x="1933761" y="462659"/>
                  <a:pt x="1933055" y="427051"/>
                  <a:pt x="1909482" y="497771"/>
                </a:cubicBezTo>
                <a:cubicBezTo>
                  <a:pt x="1897794" y="532836"/>
                  <a:pt x="1894276" y="570282"/>
                  <a:pt x="1882588" y="605347"/>
                </a:cubicBezTo>
                <a:cubicBezTo>
                  <a:pt x="1878106" y="618794"/>
                  <a:pt x="1872579" y="631937"/>
                  <a:pt x="1869141" y="645688"/>
                </a:cubicBezTo>
                <a:cubicBezTo>
                  <a:pt x="1867019" y="654176"/>
                  <a:pt x="1849149" y="752907"/>
                  <a:pt x="1842247" y="766712"/>
                </a:cubicBezTo>
                <a:cubicBezTo>
                  <a:pt x="1832224" y="786758"/>
                  <a:pt x="1813784" y="801495"/>
                  <a:pt x="1801906" y="820500"/>
                </a:cubicBezTo>
                <a:cubicBezTo>
                  <a:pt x="1791282" y="837499"/>
                  <a:pt x="1783976" y="856359"/>
                  <a:pt x="1775011" y="874288"/>
                </a:cubicBezTo>
                <a:cubicBezTo>
                  <a:pt x="1770529" y="892218"/>
                  <a:pt x="1766875" y="910375"/>
                  <a:pt x="1761564" y="928077"/>
                </a:cubicBezTo>
                <a:cubicBezTo>
                  <a:pt x="1749345" y="968807"/>
                  <a:pt x="1734670" y="1008759"/>
                  <a:pt x="1721223" y="1049100"/>
                </a:cubicBezTo>
                <a:cubicBezTo>
                  <a:pt x="1716741" y="1062547"/>
                  <a:pt x="1721223" y="1084959"/>
                  <a:pt x="1707776" y="1089441"/>
                </a:cubicBezTo>
                <a:cubicBezTo>
                  <a:pt x="1622997" y="1117701"/>
                  <a:pt x="1672710" y="1104552"/>
                  <a:pt x="1519517" y="1116336"/>
                </a:cubicBezTo>
                <a:cubicBezTo>
                  <a:pt x="1452331" y="1121504"/>
                  <a:pt x="1384981" y="1124409"/>
                  <a:pt x="1317811" y="1129783"/>
                </a:cubicBezTo>
                <a:cubicBezTo>
                  <a:pt x="1272908" y="1133375"/>
                  <a:pt x="1228273" y="1140021"/>
                  <a:pt x="1183341" y="1143230"/>
                </a:cubicBezTo>
                <a:cubicBezTo>
                  <a:pt x="701801" y="1177626"/>
                  <a:pt x="755825" y="1170051"/>
                  <a:pt x="242047" y="1183571"/>
                </a:cubicBezTo>
                <a:cubicBezTo>
                  <a:pt x="14241" y="1169333"/>
                  <a:pt x="77705" y="1220935"/>
                  <a:pt x="0" y="1143230"/>
                </a:cubicBezTo>
                <a:lnTo>
                  <a:pt x="1021976" y="1183571"/>
                </a:lnTo>
              </a:path>
            </a:pathLst>
          </a:custGeom>
          <a:gradFill flip="none" rotWithShape="1">
            <a:gsLst>
              <a:gs pos="0">
                <a:srgbClr val="521B93"/>
              </a:gs>
              <a:gs pos="43000">
                <a:schemeClr val="accent4">
                  <a:lumMod val="60000"/>
                  <a:lumOff val="40000"/>
                </a:schemeClr>
              </a:gs>
              <a:gs pos="65000">
                <a:schemeClr val="accent3">
                  <a:lumMod val="75000"/>
                </a:schemeClr>
              </a:gs>
              <a:gs pos="100000">
                <a:schemeClr val="accent3">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5258823" y="1941479"/>
            <a:ext cx="525741" cy="1125257"/>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pic>
        <p:nvPicPr>
          <p:cNvPr id="24" name="Picture 23"/>
          <p:cNvPicPr>
            <a:picLocks noChangeAspect="1"/>
          </p:cNvPicPr>
          <p:nvPr/>
        </p:nvPicPr>
        <p:blipFill>
          <a:blip r:embed="rId3"/>
          <a:stretch>
            <a:fillRect/>
          </a:stretch>
        </p:blipFill>
        <p:spPr>
          <a:xfrm flipV="1">
            <a:off x="2756088" y="2304396"/>
            <a:ext cx="927100" cy="469900"/>
          </a:xfrm>
          <a:prstGeom prst="rect">
            <a:avLst/>
          </a:prstGeom>
          <a:scene3d>
            <a:camera prst="orthographicFront">
              <a:rot lat="10800000" lon="0" rev="0"/>
            </a:camera>
            <a:lightRig rig="threePt" dir="t"/>
          </a:scene3d>
        </p:spPr>
      </p:pic>
      <p:pic>
        <p:nvPicPr>
          <p:cNvPr id="26" name="Picture 25"/>
          <p:cNvPicPr>
            <a:picLocks noChangeAspect="1"/>
          </p:cNvPicPr>
          <p:nvPr/>
        </p:nvPicPr>
        <p:blipFill>
          <a:blip r:embed="rId4"/>
          <a:stretch>
            <a:fillRect/>
          </a:stretch>
        </p:blipFill>
        <p:spPr>
          <a:xfrm>
            <a:off x="3974448" y="3254855"/>
            <a:ext cx="901700" cy="457200"/>
          </a:xfrm>
          <a:prstGeom prst="rect">
            <a:avLst/>
          </a:prstGeom>
        </p:spPr>
      </p:pic>
      <p:cxnSp>
        <p:nvCxnSpPr>
          <p:cNvPr id="27" name="Straight Arrow Connector 26"/>
          <p:cNvCxnSpPr/>
          <p:nvPr/>
        </p:nvCxnSpPr>
        <p:spPr>
          <a:xfrm flipV="1">
            <a:off x="3630706" y="3019876"/>
            <a:ext cx="1890988" cy="4605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7" idx="34"/>
          </p:cNvCxnSpPr>
          <p:nvPr/>
        </p:nvCxnSpPr>
        <p:spPr>
          <a:xfrm flipV="1">
            <a:off x="3630706" y="2006829"/>
            <a:ext cx="490444" cy="1059101"/>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121150" y="1941479"/>
            <a:ext cx="1663414" cy="65349"/>
          </a:xfrm>
          <a:prstGeom prst="straightConnector1">
            <a:avLst/>
          </a:prstGeom>
          <a:ln w="762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5"/>
          <a:stretch>
            <a:fillRect/>
          </a:stretch>
        </p:blipFill>
        <p:spPr>
          <a:xfrm>
            <a:off x="1381359" y="4009988"/>
            <a:ext cx="6314660" cy="835764"/>
          </a:xfrm>
          <a:prstGeom prst="rect">
            <a:avLst/>
          </a:prstGeom>
        </p:spPr>
      </p:pic>
      <p:sp>
        <p:nvSpPr>
          <p:cNvPr id="42" name="Content Placeholder 41"/>
          <p:cNvSpPr>
            <a:spLocks noGrp="1"/>
          </p:cNvSpPr>
          <p:nvPr>
            <p:ph idx="1"/>
          </p:nvPr>
        </p:nvSpPr>
        <p:spPr/>
        <p:txBody>
          <a:bodyPr/>
          <a:lstStyle/>
          <a:p>
            <a:endParaRPr lang="en-US"/>
          </a:p>
        </p:txBody>
      </p:sp>
    </p:spTree>
    <p:extLst>
      <p:ext uri="{BB962C8B-B14F-4D97-AF65-F5344CB8AC3E}">
        <p14:creationId xmlns:p14="http://schemas.microsoft.com/office/powerpoint/2010/main" val="189293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2614186" y="1710397"/>
            <a:ext cx="3760993" cy="1523275"/>
          </a:xfrm>
          <a:custGeom>
            <a:avLst/>
            <a:gdLst>
              <a:gd name="connsiteX0" fmla="*/ 0 w 3805057"/>
              <a:gd name="connsiteY0" fmla="*/ 1431235 h 1524000"/>
              <a:gd name="connsiteX1" fmla="*/ 0 w 3805057"/>
              <a:gd name="connsiteY1" fmla="*/ 1431235 h 1524000"/>
              <a:gd name="connsiteX2" fmla="*/ 159026 w 3805057"/>
              <a:gd name="connsiteY2" fmla="*/ 1364974 h 1524000"/>
              <a:gd name="connsiteX3" fmla="*/ 238539 w 3805057"/>
              <a:gd name="connsiteY3" fmla="*/ 1298713 h 1524000"/>
              <a:gd name="connsiteX4" fmla="*/ 278296 w 3805057"/>
              <a:gd name="connsiteY4" fmla="*/ 1285461 h 1524000"/>
              <a:gd name="connsiteX5" fmla="*/ 344557 w 3805057"/>
              <a:gd name="connsiteY5" fmla="*/ 1245704 h 1524000"/>
              <a:gd name="connsiteX6" fmla="*/ 397565 w 3805057"/>
              <a:gd name="connsiteY6" fmla="*/ 1205948 h 1524000"/>
              <a:gd name="connsiteX7" fmla="*/ 450574 w 3805057"/>
              <a:gd name="connsiteY7" fmla="*/ 1179443 h 1524000"/>
              <a:gd name="connsiteX8" fmla="*/ 490331 w 3805057"/>
              <a:gd name="connsiteY8" fmla="*/ 1152939 h 1524000"/>
              <a:gd name="connsiteX9" fmla="*/ 556591 w 3805057"/>
              <a:gd name="connsiteY9" fmla="*/ 1126435 h 1524000"/>
              <a:gd name="connsiteX10" fmla="*/ 636104 w 3805057"/>
              <a:gd name="connsiteY10" fmla="*/ 1073426 h 1524000"/>
              <a:gd name="connsiteX11" fmla="*/ 675861 w 3805057"/>
              <a:gd name="connsiteY11" fmla="*/ 1033669 h 1524000"/>
              <a:gd name="connsiteX12" fmla="*/ 715618 w 3805057"/>
              <a:gd name="connsiteY12" fmla="*/ 1020417 h 1524000"/>
              <a:gd name="connsiteX13" fmla="*/ 755374 w 3805057"/>
              <a:gd name="connsiteY13" fmla="*/ 980661 h 1524000"/>
              <a:gd name="connsiteX14" fmla="*/ 834887 w 3805057"/>
              <a:gd name="connsiteY14" fmla="*/ 940904 h 1524000"/>
              <a:gd name="connsiteX15" fmla="*/ 874644 w 3805057"/>
              <a:gd name="connsiteY15" fmla="*/ 901148 h 1524000"/>
              <a:gd name="connsiteX16" fmla="*/ 1007165 w 3805057"/>
              <a:gd name="connsiteY16" fmla="*/ 808382 h 1524000"/>
              <a:gd name="connsiteX17" fmla="*/ 1060174 w 3805057"/>
              <a:gd name="connsiteY17" fmla="*/ 768626 h 1524000"/>
              <a:gd name="connsiteX18" fmla="*/ 1086678 w 3805057"/>
              <a:gd name="connsiteY18" fmla="*/ 742121 h 1524000"/>
              <a:gd name="connsiteX19" fmla="*/ 1179444 w 3805057"/>
              <a:gd name="connsiteY19" fmla="*/ 689113 h 1524000"/>
              <a:gd name="connsiteX20" fmla="*/ 1205948 w 3805057"/>
              <a:gd name="connsiteY20" fmla="*/ 662608 h 1524000"/>
              <a:gd name="connsiteX21" fmla="*/ 1258957 w 3805057"/>
              <a:gd name="connsiteY21" fmla="*/ 622852 h 1524000"/>
              <a:gd name="connsiteX22" fmla="*/ 1298713 w 3805057"/>
              <a:gd name="connsiteY22" fmla="*/ 583095 h 1524000"/>
              <a:gd name="connsiteX23" fmla="*/ 1378226 w 3805057"/>
              <a:gd name="connsiteY23" fmla="*/ 530087 h 1524000"/>
              <a:gd name="connsiteX24" fmla="*/ 1404731 w 3805057"/>
              <a:gd name="connsiteY24" fmla="*/ 503582 h 1524000"/>
              <a:gd name="connsiteX25" fmla="*/ 1457739 w 3805057"/>
              <a:gd name="connsiteY25" fmla="*/ 477078 h 1524000"/>
              <a:gd name="connsiteX26" fmla="*/ 1484244 w 3805057"/>
              <a:gd name="connsiteY26" fmla="*/ 450574 h 1524000"/>
              <a:gd name="connsiteX27" fmla="*/ 1537252 w 3805057"/>
              <a:gd name="connsiteY27" fmla="*/ 410817 h 1524000"/>
              <a:gd name="connsiteX28" fmla="*/ 1563757 w 3805057"/>
              <a:gd name="connsiteY28" fmla="*/ 384313 h 1524000"/>
              <a:gd name="connsiteX29" fmla="*/ 1643270 w 3805057"/>
              <a:gd name="connsiteY29" fmla="*/ 331304 h 1524000"/>
              <a:gd name="connsiteX30" fmla="*/ 1709531 w 3805057"/>
              <a:gd name="connsiteY30" fmla="*/ 278295 h 1524000"/>
              <a:gd name="connsiteX31" fmla="*/ 1775791 w 3805057"/>
              <a:gd name="connsiteY31" fmla="*/ 238539 h 1524000"/>
              <a:gd name="connsiteX32" fmla="*/ 1842052 w 3805057"/>
              <a:gd name="connsiteY32" fmla="*/ 198782 h 1524000"/>
              <a:gd name="connsiteX33" fmla="*/ 1868557 w 3805057"/>
              <a:gd name="connsiteY33" fmla="*/ 172278 h 1524000"/>
              <a:gd name="connsiteX34" fmla="*/ 1948070 w 3805057"/>
              <a:gd name="connsiteY34" fmla="*/ 145774 h 1524000"/>
              <a:gd name="connsiteX35" fmla="*/ 1987826 w 3805057"/>
              <a:gd name="connsiteY35" fmla="*/ 119269 h 1524000"/>
              <a:gd name="connsiteX36" fmla="*/ 2014331 w 3805057"/>
              <a:gd name="connsiteY36" fmla="*/ 92765 h 1524000"/>
              <a:gd name="connsiteX37" fmla="*/ 2054087 w 3805057"/>
              <a:gd name="connsiteY37" fmla="*/ 79513 h 1524000"/>
              <a:gd name="connsiteX38" fmla="*/ 2146852 w 3805057"/>
              <a:gd name="connsiteY38" fmla="*/ 0 h 1524000"/>
              <a:gd name="connsiteX39" fmla="*/ 2955235 w 3805057"/>
              <a:gd name="connsiteY39" fmla="*/ 39756 h 1524000"/>
              <a:gd name="connsiteX40" fmla="*/ 3392557 w 3805057"/>
              <a:gd name="connsiteY40" fmla="*/ 26504 h 1524000"/>
              <a:gd name="connsiteX41" fmla="*/ 3445565 w 3805057"/>
              <a:gd name="connsiteY41" fmla="*/ 13252 h 1524000"/>
              <a:gd name="connsiteX42" fmla="*/ 3670852 w 3805057"/>
              <a:gd name="connsiteY42" fmla="*/ 26504 h 1524000"/>
              <a:gd name="connsiteX43" fmla="*/ 3750365 w 3805057"/>
              <a:gd name="connsiteY43" fmla="*/ 53008 h 1524000"/>
              <a:gd name="connsiteX44" fmla="*/ 3790122 w 3805057"/>
              <a:gd name="connsiteY44" fmla="*/ 66261 h 1524000"/>
              <a:gd name="connsiteX45" fmla="*/ 3803374 w 3805057"/>
              <a:gd name="connsiteY45" fmla="*/ 106017 h 1524000"/>
              <a:gd name="connsiteX46" fmla="*/ 3684104 w 3805057"/>
              <a:gd name="connsiteY46" fmla="*/ 198782 h 1524000"/>
              <a:gd name="connsiteX47" fmla="*/ 3657600 w 3805057"/>
              <a:gd name="connsiteY47" fmla="*/ 225287 h 1524000"/>
              <a:gd name="connsiteX48" fmla="*/ 3578087 w 3805057"/>
              <a:gd name="connsiteY48" fmla="*/ 265043 h 1524000"/>
              <a:gd name="connsiteX49" fmla="*/ 3485322 w 3805057"/>
              <a:gd name="connsiteY49" fmla="*/ 331304 h 1524000"/>
              <a:gd name="connsiteX50" fmla="*/ 3379304 w 3805057"/>
              <a:gd name="connsiteY50" fmla="*/ 424069 h 1524000"/>
              <a:gd name="connsiteX51" fmla="*/ 3299791 w 3805057"/>
              <a:gd name="connsiteY51" fmla="*/ 450574 h 1524000"/>
              <a:gd name="connsiteX52" fmla="*/ 3220278 w 3805057"/>
              <a:gd name="connsiteY52" fmla="*/ 490330 h 1524000"/>
              <a:gd name="connsiteX53" fmla="*/ 3154018 w 3805057"/>
              <a:gd name="connsiteY53" fmla="*/ 556591 h 1524000"/>
              <a:gd name="connsiteX54" fmla="*/ 3061252 w 3805057"/>
              <a:gd name="connsiteY54" fmla="*/ 622852 h 1524000"/>
              <a:gd name="connsiteX55" fmla="*/ 3021496 w 3805057"/>
              <a:gd name="connsiteY55" fmla="*/ 649356 h 1524000"/>
              <a:gd name="connsiteX56" fmla="*/ 2981739 w 3805057"/>
              <a:gd name="connsiteY56" fmla="*/ 662608 h 1524000"/>
              <a:gd name="connsiteX57" fmla="*/ 2915478 w 3805057"/>
              <a:gd name="connsiteY57" fmla="*/ 702365 h 1524000"/>
              <a:gd name="connsiteX58" fmla="*/ 2875722 w 3805057"/>
              <a:gd name="connsiteY58" fmla="*/ 742121 h 1524000"/>
              <a:gd name="connsiteX59" fmla="*/ 2835965 w 3805057"/>
              <a:gd name="connsiteY59" fmla="*/ 755374 h 1524000"/>
              <a:gd name="connsiteX60" fmla="*/ 2782957 w 3805057"/>
              <a:gd name="connsiteY60" fmla="*/ 781878 h 1524000"/>
              <a:gd name="connsiteX61" fmla="*/ 2716696 w 3805057"/>
              <a:gd name="connsiteY61" fmla="*/ 821635 h 1524000"/>
              <a:gd name="connsiteX62" fmla="*/ 2690191 w 3805057"/>
              <a:gd name="connsiteY62" fmla="*/ 848139 h 1524000"/>
              <a:gd name="connsiteX63" fmla="*/ 2610678 w 3805057"/>
              <a:gd name="connsiteY63" fmla="*/ 887895 h 1524000"/>
              <a:gd name="connsiteX64" fmla="*/ 2570922 w 3805057"/>
              <a:gd name="connsiteY64" fmla="*/ 927652 h 1524000"/>
              <a:gd name="connsiteX65" fmla="*/ 2517913 w 3805057"/>
              <a:gd name="connsiteY65" fmla="*/ 967408 h 1524000"/>
              <a:gd name="connsiteX66" fmla="*/ 2478157 w 3805057"/>
              <a:gd name="connsiteY66" fmla="*/ 993913 h 1524000"/>
              <a:gd name="connsiteX67" fmla="*/ 2411896 w 3805057"/>
              <a:gd name="connsiteY67" fmla="*/ 1060174 h 1524000"/>
              <a:gd name="connsiteX68" fmla="*/ 2345635 w 3805057"/>
              <a:gd name="connsiteY68" fmla="*/ 1126435 h 1524000"/>
              <a:gd name="connsiteX69" fmla="*/ 2305878 w 3805057"/>
              <a:gd name="connsiteY69" fmla="*/ 1166191 h 1524000"/>
              <a:gd name="connsiteX70" fmla="*/ 2266122 w 3805057"/>
              <a:gd name="connsiteY70" fmla="*/ 1179443 h 1524000"/>
              <a:gd name="connsiteX71" fmla="*/ 2226365 w 3805057"/>
              <a:gd name="connsiteY71" fmla="*/ 1205948 h 1524000"/>
              <a:gd name="connsiteX72" fmla="*/ 2199861 w 3805057"/>
              <a:gd name="connsiteY72" fmla="*/ 1245704 h 1524000"/>
              <a:gd name="connsiteX73" fmla="*/ 2160104 w 3805057"/>
              <a:gd name="connsiteY73" fmla="*/ 1258956 h 1524000"/>
              <a:gd name="connsiteX74" fmla="*/ 2133600 w 3805057"/>
              <a:gd name="connsiteY74" fmla="*/ 1298713 h 1524000"/>
              <a:gd name="connsiteX75" fmla="*/ 2014331 w 3805057"/>
              <a:gd name="connsiteY75" fmla="*/ 1351721 h 1524000"/>
              <a:gd name="connsiteX76" fmla="*/ 1974574 w 3805057"/>
              <a:gd name="connsiteY76" fmla="*/ 1364974 h 1524000"/>
              <a:gd name="connsiteX77" fmla="*/ 1934818 w 3805057"/>
              <a:gd name="connsiteY77" fmla="*/ 1378226 h 1524000"/>
              <a:gd name="connsiteX78" fmla="*/ 1842052 w 3805057"/>
              <a:gd name="connsiteY78" fmla="*/ 1431235 h 1524000"/>
              <a:gd name="connsiteX79" fmla="*/ 1762539 w 3805057"/>
              <a:gd name="connsiteY79" fmla="*/ 1457739 h 1524000"/>
              <a:gd name="connsiteX80" fmla="*/ 1722783 w 3805057"/>
              <a:gd name="connsiteY80" fmla="*/ 1470991 h 1524000"/>
              <a:gd name="connsiteX81" fmla="*/ 1550504 w 3805057"/>
              <a:gd name="connsiteY81" fmla="*/ 1497495 h 1524000"/>
              <a:gd name="connsiteX82" fmla="*/ 1484244 w 3805057"/>
              <a:gd name="connsiteY82" fmla="*/ 1510748 h 1524000"/>
              <a:gd name="connsiteX83" fmla="*/ 649357 w 3805057"/>
              <a:gd name="connsiteY83" fmla="*/ 1510748 h 1524000"/>
              <a:gd name="connsiteX84" fmla="*/ 569844 w 3805057"/>
              <a:gd name="connsiteY84" fmla="*/ 1524000 h 1524000"/>
              <a:gd name="connsiteX85" fmla="*/ 198783 w 3805057"/>
              <a:gd name="connsiteY85" fmla="*/ 1510748 h 1524000"/>
              <a:gd name="connsiteX86" fmla="*/ 66261 w 3805057"/>
              <a:gd name="connsiteY86" fmla="*/ 1470991 h 1524000"/>
              <a:gd name="connsiteX87" fmla="*/ 0 w 3805057"/>
              <a:gd name="connsiteY87" fmla="*/ 143123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5057" h="1524000">
                <a:moveTo>
                  <a:pt x="0" y="1431235"/>
                </a:moveTo>
                <a:lnTo>
                  <a:pt x="0" y="1431235"/>
                </a:lnTo>
                <a:cubicBezTo>
                  <a:pt x="64232" y="1407148"/>
                  <a:pt x="103813" y="1396525"/>
                  <a:pt x="159026" y="1364974"/>
                </a:cubicBezTo>
                <a:cubicBezTo>
                  <a:pt x="310796" y="1278248"/>
                  <a:pt x="74068" y="1408359"/>
                  <a:pt x="238539" y="1298713"/>
                </a:cubicBezTo>
                <a:cubicBezTo>
                  <a:pt x="250162" y="1290964"/>
                  <a:pt x="265044" y="1289878"/>
                  <a:pt x="278296" y="1285461"/>
                </a:cubicBezTo>
                <a:cubicBezTo>
                  <a:pt x="340320" y="1223434"/>
                  <a:pt x="264277" y="1291578"/>
                  <a:pt x="344557" y="1245704"/>
                </a:cubicBezTo>
                <a:cubicBezTo>
                  <a:pt x="363734" y="1234746"/>
                  <a:pt x="378836" y="1217654"/>
                  <a:pt x="397565" y="1205948"/>
                </a:cubicBezTo>
                <a:cubicBezTo>
                  <a:pt x="414317" y="1195478"/>
                  <a:pt x="433422" y="1189244"/>
                  <a:pt x="450574" y="1179443"/>
                </a:cubicBezTo>
                <a:cubicBezTo>
                  <a:pt x="464403" y="1171541"/>
                  <a:pt x="476085" y="1160062"/>
                  <a:pt x="490331" y="1152939"/>
                </a:cubicBezTo>
                <a:cubicBezTo>
                  <a:pt x="511608" y="1142301"/>
                  <a:pt x="535708" y="1137826"/>
                  <a:pt x="556591" y="1126435"/>
                </a:cubicBezTo>
                <a:cubicBezTo>
                  <a:pt x="584556" y="1111181"/>
                  <a:pt x="613580" y="1095950"/>
                  <a:pt x="636104" y="1073426"/>
                </a:cubicBezTo>
                <a:cubicBezTo>
                  <a:pt x="649356" y="1060174"/>
                  <a:pt x="660267" y="1044065"/>
                  <a:pt x="675861" y="1033669"/>
                </a:cubicBezTo>
                <a:cubicBezTo>
                  <a:pt x="687484" y="1025920"/>
                  <a:pt x="702366" y="1024834"/>
                  <a:pt x="715618" y="1020417"/>
                </a:cubicBezTo>
                <a:cubicBezTo>
                  <a:pt x="728870" y="1007165"/>
                  <a:pt x="739780" y="991057"/>
                  <a:pt x="755374" y="980661"/>
                </a:cubicBezTo>
                <a:cubicBezTo>
                  <a:pt x="874914" y="900967"/>
                  <a:pt x="709771" y="1045166"/>
                  <a:pt x="834887" y="940904"/>
                </a:cubicBezTo>
                <a:cubicBezTo>
                  <a:pt x="849285" y="928906"/>
                  <a:pt x="860414" y="913345"/>
                  <a:pt x="874644" y="901148"/>
                </a:cubicBezTo>
                <a:cubicBezTo>
                  <a:pt x="927440" y="855894"/>
                  <a:pt x="946333" y="854005"/>
                  <a:pt x="1007165" y="808382"/>
                </a:cubicBezTo>
                <a:cubicBezTo>
                  <a:pt x="1024835" y="795130"/>
                  <a:pt x="1043206" y="782766"/>
                  <a:pt x="1060174" y="768626"/>
                </a:cubicBezTo>
                <a:cubicBezTo>
                  <a:pt x="1069772" y="760627"/>
                  <a:pt x="1076282" y="749052"/>
                  <a:pt x="1086678" y="742121"/>
                </a:cubicBezTo>
                <a:cubicBezTo>
                  <a:pt x="1168297" y="687708"/>
                  <a:pt x="1111668" y="743334"/>
                  <a:pt x="1179444" y="689113"/>
                </a:cubicBezTo>
                <a:cubicBezTo>
                  <a:pt x="1189200" y="681308"/>
                  <a:pt x="1196350" y="670607"/>
                  <a:pt x="1205948" y="662608"/>
                </a:cubicBezTo>
                <a:cubicBezTo>
                  <a:pt x="1222916" y="648468"/>
                  <a:pt x="1242187" y="637226"/>
                  <a:pt x="1258957" y="622852"/>
                </a:cubicBezTo>
                <a:cubicBezTo>
                  <a:pt x="1273187" y="610655"/>
                  <a:pt x="1283919" y="594601"/>
                  <a:pt x="1298713" y="583095"/>
                </a:cubicBezTo>
                <a:cubicBezTo>
                  <a:pt x="1323857" y="563538"/>
                  <a:pt x="1355702" y="552611"/>
                  <a:pt x="1378226" y="530087"/>
                </a:cubicBezTo>
                <a:cubicBezTo>
                  <a:pt x="1387061" y="521252"/>
                  <a:pt x="1394335" y="510513"/>
                  <a:pt x="1404731" y="503582"/>
                </a:cubicBezTo>
                <a:cubicBezTo>
                  <a:pt x="1421168" y="492624"/>
                  <a:pt x="1441302" y="488036"/>
                  <a:pt x="1457739" y="477078"/>
                </a:cubicBezTo>
                <a:cubicBezTo>
                  <a:pt x="1468135" y="470147"/>
                  <a:pt x="1474646" y="458573"/>
                  <a:pt x="1484244" y="450574"/>
                </a:cubicBezTo>
                <a:cubicBezTo>
                  <a:pt x="1501212" y="436434"/>
                  <a:pt x="1520284" y="424957"/>
                  <a:pt x="1537252" y="410817"/>
                </a:cubicBezTo>
                <a:cubicBezTo>
                  <a:pt x="1546850" y="402818"/>
                  <a:pt x="1553762" y="391810"/>
                  <a:pt x="1563757" y="384313"/>
                </a:cubicBezTo>
                <a:cubicBezTo>
                  <a:pt x="1589241" y="365200"/>
                  <a:pt x="1618396" y="351203"/>
                  <a:pt x="1643270" y="331304"/>
                </a:cubicBezTo>
                <a:cubicBezTo>
                  <a:pt x="1665357" y="313634"/>
                  <a:pt x="1686359" y="294516"/>
                  <a:pt x="1709531" y="278295"/>
                </a:cubicBezTo>
                <a:cubicBezTo>
                  <a:pt x="1730632" y="263524"/>
                  <a:pt x="1754831" y="253510"/>
                  <a:pt x="1775791" y="238539"/>
                </a:cubicBezTo>
                <a:cubicBezTo>
                  <a:pt x="1839460" y="193061"/>
                  <a:pt x="1759936" y="226156"/>
                  <a:pt x="1842052" y="198782"/>
                </a:cubicBezTo>
                <a:cubicBezTo>
                  <a:pt x="1850887" y="189947"/>
                  <a:pt x="1857382" y="177866"/>
                  <a:pt x="1868557" y="172278"/>
                </a:cubicBezTo>
                <a:cubicBezTo>
                  <a:pt x="1893546" y="159784"/>
                  <a:pt x="1948070" y="145774"/>
                  <a:pt x="1948070" y="145774"/>
                </a:cubicBezTo>
                <a:cubicBezTo>
                  <a:pt x="1961322" y="136939"/>
                  <a:pt x="1975389" y="129219"/>
                  <a:pt x="1987826" y="119269"/>
                </a:cubicBezTo>
                <a:cubicBezTo>
                  <a:pt x="1997582" y="111464"/>
                  <a:pt x="2003617" y="99193"/>
                  <a:pt x="2014331" y="92765"/>
                </a:cubicBezTo>
                <a:cubicBezTo>
                  <a:pt x="2026309" y="85578"/>
                  <a:pt x="2040835" y="83930"/>
                  <a:pt x="2054087" y="79513"/>
                </a:cubicBezTo>
                <a:cubicBezTo>
                  <a:pt x="2118358" y="15242"/>
                  <a:pt x="2086304" y="40365"/>
                  <a:pt x="2146852" y="0"/>
                </a:cubicBezTo>
                <a:cubicBezTo>
                  <a:pt x="2698853" y="34500"/>
                  <a:pt x="2429374" y="21623"/>
                  <a:pt x="2955235" y="39756"/>
                </a:cubicBezTo>
                <a:cubicBezTo>
                  <a:pt x="3101009" y="35339"/>
                  <a:pt x="3246929" y="34376"/>
                  <a:pt x="3392557" y="26504"/>
                </a:cubicBezTo>
                <a:cubicBezTo>
                  <a:pt x="3410744" y="25521"/>
                  <a:pt x="3427352" y="13252"/>
                  <a:pt x="3445565" y="13252"/>
                </a:cubicBezTo>
                <a:cubicBezTo>
                  <a:pt x="3520790" y="13252"/>
                  <a:pt x="3595756" y="22087"/>
                  <a:pt x="3670852" y="26504"/>
                </a:cubicBezTo>
                <a:lnTo>
                  <a:pt x="3750365" y="53008"/>
                </a:lnTo>
                <a:lnTo>
                  <a:pt x="3790122" y="66261"/>
                </a:lnTo>
                <a:cubicBezTo>
                  <a:pt x="3794539" y="79513"/>
                  <a:pt x="3810158" y="93806"/>
                  <a:pt x="3803374" y="106017"/>
                </a:cubicBezTo>
                <a:cubicBezTo>
                  <a:pt x="3762741" y="179155"/>
                  <a:pt x="3741249" y="179734"/>
                  <a:pt x="3684104" y="198782"/>
                </a:cubicBezTo>
                <a:cubicBezTo>
                  <a:pt x="3675269" y="207617"/>
                  <a:pt x="3668314" y="218859"/>
                  <a:pt x="3657600" y="225287"/>
                </a:cubicBezTo>
                <a:cubicBezTo>
                  <a:pt x="3579212" y="272321"/>
                  <a:pt x="3656287" y="198015"/>
                  <a:pt x="3578087" y="265043"/>
                </a:cubicBezTo>
                <a:cubicBezTo>
                  <a:pt x="3498049" y="333647"/>
                  <a:pt x="3558372" y="306954"/>
                  <a:pt x="3485322" y="331304"/>
                </a:cubicBezTo>
                <a:cubicBezTo>
                  <a:pt x="3454400" y="377689"/>
                  <a:pt x="3445568" y="401980"/>
                  <a:pt x="3379304" y="424069"/>
                </a:cubicBezTo>
                <a:cubicBezTo>
                  <a:pt x="3352800" y="432904"/>
                  <a:pt x="3323037" y="435077"/>
                  <a:pt x="3299791" y="450574"/>
                </a:cubicBezTo>
                <a:cubicBezTo>
                  <a:pt x="3248412" y="484827"/>
                  <a:pt x="3275145" y="472042"/>
                  <a:pt x="3220278" y="490330"/>
                </a:cubicBezTo>
                <a:cubicBezTo>
                  <a:pt x="3169234" y="566898"/>
                  <a:pt x="3222732" y="497694"/>
                  <a:pt x="3154018" y="556591"/>
                </a:cubicBezTo>
                <a:cubicBezTo>
                  <a:pt x="3073981" y="625194"/>
                  <a:pt x="3134303" y="598502"/>
                  <a:pt x="3061252" y="622852"/>
                </a:cubicBezTo>
                <a:cubicBezTo>
                  <a:pt x="3048000" y="631687"/>
                  <a:pt x="3035742" y="642233"/>
                  <a:pt x="3021496" y="649356"/>
                </a:cubicBezTo>
                <a:cubicBezTo>
                  <a:pt x="3009002" y="655603"/>
                  <a:pt x="2993717" y="655421"/>
                  <a:pt x="2981739" y="662608"/>
                </a:cubicBezTo>
                <a:cubicBezTo>
                  <a:pt x="2890784" y="717182"/>
                  <a:pt x="3028104" y="664824"/>
                  <a:pt x="2915478" y="702365"/>
                </a:cubicBezTo>
                <a:cubicBezTo>
                  <a:pt x="2902226" y="715617"/>
                  <a:pt x="2891316" y="731725"/>
                  <a:pt x="2875722" y="742121"/>
                </a:cubicBezTo>
                <a:cubicBezTo>
                  <a:pt x="2864099" y="749870"/>
                  <a:pt x="2848805" y="749871"/>
                  <a:pt x="2835965" y="755374"/>
                </a:cubicBezTo>
                <a:cubicBezTo>
                  <a:pt x="2817807" y="763156"/>
                  <a:pt x="2799394" y="770920"/>
                  <a:pt x="2782957" y="781878"/>
                </a:cubicBezTo>
                <a:cubicBezTo>
                  <a:pt x="2710191" y="830388"/>
                  <a:pt x="2808982" y="790871"/>
                  <a:pt x="2716696" y="821635"/>
                </a:cubicBezTo>
                <a:cubicBezTo>
                  <a:pt x="2707861" y="830470"/>
                  <a:pt x="2700905" y="841711"/>
                  <a:pt x="2690191" y="848139"/>
                </a:cubicBezTo>
                <a:cubicBezTo>
                  <a:pt x="2604816" y="899363"/>
                  <a:pt x="2696844" y="816090"/>
                  <a:pt x="2610678" y="887895"/>
                </a:cubicBezTo>
                <a:cubicBezTo>
                  <a:pt x="2596280" y="899893"/>
                  <a:pt x="2585152" y="915455"/>
                  <a:pt x="2570922" y="927652"/>
                </a:cubicBezTo>
                <a:cubicBezTo>
                  <a:pt x="2554152" y="942026"/>
                  <a:pt x="2535886" y="954570"/>
                  <a:pt x="2517913" y="967408"/>
                </a:cubicBezTo>
                <a:cubicBezTo>
                  <a:pt x="2504953" y="976665"/>
                  <a:pt x="2490143" y="983425"/>
                  <a:pt x="2478157" y="993913"/>
                </a:cubicBezTo>
                <a:cubicBezTo>
                  <a:pt x="2454650" y="1014482"/>
                  <a:pt x="2433983" y="1038087"/>
                  <a:pt x="2411896" y="1060174"/>
                </a:cubicBezTo>
                <a:lnTo>
                  <a:pt x="2345635" y="1126435"/>
                </a:lnTo>
                <a:cubicBezTo>
                  <a:pt x="2332383" y="1139687"/>
                  <a:pt x="2323658" y="1160264"/>
                  <a:pt x="2305878" y="1166191"/>
                </a:cubicBezTo>
                <a:lnTo>
                  <a:pt x="2266122" y="1179443"/>
                </a:lnTo>
                <a:cubicBezTo>
                  <a:pt x="2252870" y="1188278"/>
                  <a:pt x="2237627" y="1194686"/>
                  <a:pt x="2226365" y="1205948"/>
                </a:cubicBezTo>
                <a:cubicBezTo>
                  <a:pt x="2215103" y="1217210"/>
                  <a:pt x="2212298" y="1235755"/>
                  <a:pt x="2199861" y="1245704"/>
                </a:cubicBezTo>
                <a:cubicBezTo>
                  <a:pt x="2188953" y="1254430"/>
                  <a:pt x="2173356" y="1254539"/>
                  <a:pt x="2160104" y="1258956"/>
                </a:cubicBezTo>
                <a:cubicBezTo>
                  <a:pt x="2151269" y="1272208"/>
                  <a:pt x="2144862" y="1287451"/>
                  <a:pt x="2133600" y="1298713"/>
                </a:cubicBezTo>
                <a:cubicBezTo>
                  <a:pt x="2102099" y="1330214"/>
                  <a:pt x="2053696" y="1338599"/>
                  <a:pt x="2014331" y="1351721"/>
                </a:cubicBezTo>
                <a:lnTo>
                  <a:pt x="1974574" y="1364974"/>
                </a:lnTo>
                <a:lnTo>
                  <a:pt x="1934818" y="1378226"/>
                </a:lnTo>
                <a:cubicBezTo>
                  <a:pt x="1911598" y="1447882"/>
                  <a:pt x="1938171" y="1407205"/>
                  <a:pt x="1842052" y="1431235"/>
                </a:cubicBezTo>
                <a:cubicBezTo>
                  <a:pt x="1814948" y="1438011"/>
                  <a:pt x="1789043" y="1448904"/>
                  <a:pt x="1762539" y="1457739"/>
                </a:cubicBezTo>
                <a:cubicBezTo>
                  <a:pt x="1749287" y="1462156"/>
                  <a:pt x="1736611" y="1469016"/>
                  <a:pt x="1722783" y="1470991"/>
                </a:cubicBezTo>
                <a:cubicBezTo>
                  <a:pt x="1653313" y="1480915"/>
                  <a:pt x="1617907" y="1485240"/>
                  <a:pt x="1550504" y="1497495"/>
                </a:cubicBezTo>
                <a:cubicBezTo>
                  <a:pt x="1528343" y="1501524"/>
                  <a:pt x="1506331" y="1506330"/>
                  <a:pt x="1484244" y="1510748"/>
                </a:cubicBezTo>
                <a:cubicBezTo>
                  <a:pt x="1117896" y="1482566"/>
                  <a:pt x="1269081" y="1488614"/>
                  <a:pt x="649357" y="1510748"/>
                </a:cubicBezTo>
                <a:cubicBezTo>
                  <a:pt x="622504" y="1511707"/>
                  <a:pt x="596348" y="1519583"/>
                  <a:pt x="569844" y="1524000"/>
                </a:cubicBezTo>
                <a:cubicBezTo>
                  <a:pt x="446157" y="1519583"/>
                  <a:pt x="322308" y="1518468"/>
                  <a:pt x="198783" y="1510748"/>
                </a:cubicBezTo>
                <a:cubicBezTo>
                  <a:pt x="174138" y="1509208"/>
                  <a:pt x="77971" y="1474894"/>
                  <a:pt x="66261" y="1470991"/>
                </a:cubicBezTo>
                <a:lnTo>
                  <a:pt x="0" y="1431235"/>
                </a:lnTo>
                <a:close/>
              </a:path>
            </a:pathLst>
          </a:custGeom>
          <a:gradFill flip="none" rotWithShape="1">
            <a:gsLst>
              <a:gs pos="0">
                <a:srgbClr val="A2CB97"/>
              </a:gs>
              <a:gs pos="100000">
                <a:srgbClr val="E16B30"/>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pic>
        <p:nvPicPr>
          <p:cNvPr id="38" name="Picture 37"/>
          <p:cNvPicPr>
            <a:picLocks noChangeAspect="1"/>
          </p:cNvPicPr>
          <p:nvPr/>
        </p:nvPicPr>
        <p:blipFill>
          <a:blip r:embed="rId3"/>
          <a:stretch>
            <a:fillRect/>
          </a:stretch>
        </p:blipFill>
        <p:spPr>
          <a:xfrm>
            <a:off x="1381359" y="4009988"/>
            <a:ext cx="6314660" cy="835764"/>
          </a:xfrm>
          <a:prstGeom prst="rect">
            <a:avLst/>
          </a:prstGeom>
        </p:spPr>
      </p:pic>
      <p:sp>
        <p:nvSpPr>
          <p:cNvPr id="39" name="Content Placeholder 2"/>
          <p:cNvSpPr>
            <a:spLocks noGrp="1"/>
          </p:cNvSpPr>
          <p:nvPr>
            <p:ph idx="1"/>
          </p:nvPr>
        </p:nvSpPr>
        <p:spPr>
          <a:xfrm>
            <a:off x="353188" y="5069896"/>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p:txBody>
      </p:sp>
      <p:cxnSp>
        <p:nvCxnSpPr>
          <p:cNvPr id="13" name="Straight Arrow Connector 12"/>
          <p:cNvCxnSpPr/>
          <p:nvPr/>
        </p:nvCxnSpPr>
        <p:spPr>
          <a:xfrm flipV="1">
            <a:off x="4435447" y="1705512"/>
            <a:ext cx="2160642" cy="1457774"/>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606545" y="1577155"/>
            <a:ext cx="2323155" cy="1608139"/>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606545" y="3167156"/>
            <a:ext cx="1926285" cy="5264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776552" y="1710398"/>
            <a:ext cx="1724085" cy="0"/>
          </a:xfrm>
          <a:prstGeom prst="straightConnector1">
            <a:avLst/>
          </a:prstGeom>
          <a:ln w="762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3248306" y="3328644"/>
            <a:ext cx="977900" cy="457200"/>
          </a:xfrm>
          <a:prstGeom prst="rect">
            <a:avLst/>
          </a:prstGeom>
        </p:spPr>
      </p:pic>
      <p:pic>
        <p:nvPicPr>
          <p:cNvPr id="18" name="Picture 17"/>
          <p:cNvPicPr>
            <a:picLocks noChangeAspect="1"/>
          </p:cNvPicPr>
          <p:nvPr/>
        </p:nvPicPr>
        <p:blipFill>
          <a:blip r:embed="rId5"/>
          <a:stretch>
            <a:fillRect/>
          </a:stretch>
        </p:blipFill>
        <p:spPr>
          <a:xfrm>
            <a:off x="2442684" y="2044904"/>
            <a:ext cx="901700" cy="457200"/>
          </a:xfrm>
          <a:prstGeom prst="rect">
            <a:avLst/>
          </a:prstGeom>
        </p:spPr>
      </p:pic>
    </p:spTree>
    <p:extLst>
      <p:ext uri="{BB962C8B-B14F-4D97-AF65-F5344CB8AC3E}">
        <p14:creationId xmlns:p14="http://schemas.microsoft.com/office/powerpoint/2010/main" val="869358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pic>
        <p:nvPicPr>
          <p:cNvPr id="38" name="Picture 37"/>
          <p:cNvPicPr>
            <a:picLocks noChangeAspect="1"/>
          </p:cNvPicPr>
          <p:nvPr/>
        </p:nvPicPr>
        <p:blipFill>
          <a:blip r:embed="rId3"/>
          <a:stretch>
            <a:fillRect/>
          </a:stretch>
        </p:blipFill>
        <p:spPr>
          <a:xfrm>
            <a:off x="1381359" y="4009988"/>
            <a:ext cx="6314660" cy="835764"/>
          </a:xfrm>
          <a:prstGeom prst="rect">
            <a:avLst/>
          </a:prstGeom>
        </p:spPr>
      </p:pic>
      <p:sp>
        <p:nvSpPr>
          <p:cNvPr id="39" name="Content Placeholder 2"/>
          <p:cNvSpPr>
            <a:spLocks noGrp="1"/>
          </p:cNvSpPr>
          <p:nvPr>
            <p:ph idx="1"/>
          </p:nvPr>
        </p:nvSpPr>
        <p:spPr>
          <a:xfrm>
            <a:off x="353188" y="5069896"/>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a:p>
            <a:r>
              <a:rPr lang="en-US" sz="2800" dirty="0" smtClean="0"/>
              <a:t>Prefer </a:t>
            </a:r>
            <a:r>
              <a:rPr lang="en-US" sz="2800" i="1" dirty="0" smtClean="0"/>
              <a:t>more orthogonal</a:t>
            </a:r>
            <a:r>
              <a:rPr lang="en-US" sz="2800" dirty="0" smtClean="0"/>
              <a:t> vectors   (“diversity”= dispersion)</a:t>
            </a:r>
          </a:p>
        </p:txBody>
      </p:sp>
      <p:sp>
        <p:nvSpPr>
          <p:cNvPr id="12" name="Freeform 11"/>
          <p:cNvSpPr/>
          <p:nvPr/>
        </p:nvSpPr>
        <p:spPr>
          <a:xfrm>
            <a:off x="3233649" y="1364677"/>
            <a:ext cx="2984740" cy="1903250"/>
          </a:xfrm>
          <a:custGeom>
            <a:avLst/>
            <a:gdLst>
              <a:gd name="connsiteX0" fmla="*/ 69012 w 2984740"/>
              <a:gd name="connsiteY0" fmla="*/ 1765227 h 1903250"/>
              <a:gd name="connsiteX1" fmla="*/ 69012 w 2984740"/>
              <a:gd name="connsiteY1" fmla="*/ 1765227 h 1903250"/>
              <a:gd name="connsiteX2" fmla="*/ 155276 w 2984740"/>
              <a:gd name="connsiteY2" fmla="*/ 1644457 h 1903250"/>
              <a:gd name="connsiteX3" fmla="*/ 189782 w 2984740"/>
              <a:gd name="connsiteY3" fmla="*/ 1540940 h 1903250"/>
              <a:gd name="connsiteX4" fmla="*/ 207034 w 2984740"/>
              <a:gd name="connsiteY4" fmla="*/ 1489182 h 1903250"/>
              <a:gd name="connsiteX5" fmla="*/ 241540 w 2984740"/>
              <a:gd name="connsiteY5" fmla="*/ 1437423 h 1903250"/>
              <a:gd name="connsiteX6" fmla="*/ 276046 w 2984740"/>
              <a:gd name="connsiteY6" fmla="*/ 1333906 h 1903250"/>
              <a:gd name="connsiteX7" fmla="*/ 293299 w 2984740"/>
              <a:gd name="connsiteY7" fmla="*/ 1282148 h 1903250"/>
              <a:gd name="connsiteX8" fmla="*/ 327804 w 2984740"/>
              <a:gd name="connsiteY8" fmla="*/ 1230389 h 1903250"/>
              <a:gd name="connsiteX9" fmla="*/ 379563 w 2984740"/>
              <a:gd name="connsiteY9" fmla="*/ 1057861 h 1903250"/>
              <a:gd name="connsiteX10" fmla="*/ 396816 w 2984740"/>
              <a:gd name="connsiteY10" fmla="*/ 1006103 h 1903250"/>
              <a:gd name="connsiteX11" fmla="*/ 465827 w 2984740"/>
              <a:gd name="connsiteY11" fmla="*/ 902586 h 1903250"/>
              <a:gd name="connsiteX12" fmla="*/ 483080 w 2984740"/>
              <a:gd name="connsiteY12" fmla="*/ 850827 h 1903250"/>
              <a:gd name="connsiteX13" fmla="*/ 603850 w 2984740"/>
              <a:gd name="connsiteY13" fmla="*/ 678299 h 1903250"/>
              <a:gd name="connsiteX14" fmla="*/ 638355 w 2984740"/>
              <a:gd name="connsiteY14" fmla="*/ 626540 h 1903250"/>
              <a:gd name="connsiteX15" fmla="*/ 655608 w 2984740"/>
              <a:gd name="connsiteY15" fmla="*/ 574782 h 1903250"/>
              <a:gd name="connsiteX16" fmla="*/ 724619 w 2984740"/>
              <a:gd name="connsiteY16" fmla="*/ 419506 h 1903250"/>
              <a:gd name="connsiteX17" fmla="*/ 759125 w 2984740"/>
              <a:gd name="connsiteY17" fmla="*/ 298737 h 1903250"/>
              <a:gd name="connsiteX18" fmla="*/ 793631 w 2984740"/>
              <a:gd name="connsiteY18" fmla="*/ 246978 h 1903250"/>
              <a:gd name="connsiteX19" fmla="*/ 810883 w 2984740"/>
              <a:gd name="connsiteY19" fmla="*/ 195220 h 1903250"/>
              <a:gd name="connsiteX20" fmla="*/ 862642 w 2984740"/>
              <a:gd name="connsiteY20" fmla="*/ 177967 h 1903250"/>
              <a:gd name="connsiteX21" fmla="*/ 1052423 w 2984740"/>
              <a:gd name="connsiteY21" fmla="*/ 160714 h 1903250"/>
              <a:gd name="connsiteX22" fmla="*/ 1328468 w 2984740"/>
              <a:gd name="connsiteY22" fmla="*/ 126208 h 1903250"/>
              <a:gd name="connsiteX23" fmla="*/ 2173857 w 2984740"/>
              <a:gd name="connsiteY23" fmla="*/ 91703 h 1903250"/>
              <a:gd name="connsiteX24" fmla="*/ 2725948 w 2984740"/>
              <a:gd name="connsiteY24" fmla="*/ 57197 h 1903250"/>
              <a:gd name="connsiteX25" fmla="*/ 2812212 w 2984740"/>
              <a:gd name="connsiteY25" fmla="*/ 39944 h 1903250"/>
              <a:gd name="connsiteX26" fmla="*/ 2950234 w 2984740"/>
              <a:gd name="connsiteY26" fmla="*/ 22691 h 1903250"/>
              <a:gd name="connsiteX27" fmla="*/ 2984740 w 2984740"/>
              <a:gd name="connsiteY27" fmla="*/ 74450 h 1903250"/>
              <a:gd name="connsiteX28" fmla="*/ 2967487 w 2984740"/>
              <a:gd name="connsiteY28" fmla="*/ 177967 h 1903250"/>
              <a:gd name="connsiteX29" fmla="*/ 2932982 w 2984740"/>
              <a:gd name="connsiteY29" fmla="*/ 229725 h 1903250"/>
              <a:gd name="connsiteX30" fmla="*/ 2898476 w 2984740"/>
              <a:gd name="connsiteY30" fmla="*/ 333242 h 1903250"/>
              <a:gd name="connsiteX31" fmla="*/ 2863970 w 2984740"/>
              <a:gd name="connsiteY31" fmla="*/ 436759 h 1903250"/>
              <a:gd name="connsiteX32" fmla="*/ 2812212 w 2984740"/>
              <a:gd name="connsiteY32" fmla="*/ 540276 h 1903250"/>
              <a:gd name="connsiteX33" fmla="*/ 2794959 w 2984740"/>
              <a:gd name="connsiteY33" fmla="*/ 661046 h 1903250"/>
              <a:gd name="connsiteX34" fmla="*/ 2725948 w 2984740"/>
              <a:gd name="connsiteY34" fmla="*/ 764563 h 1903250"/>
              <a:gd name="connsiteX35" fmla="*/ 2674189 w 2984740"/>
              <a:gd name="connsiteY35" fmla="*/ 919839 h 1903250"/>
              <a:gd name="connsiteX36" fmla="*/ 2656936 w 2984740"/>
              <a:gd name="connsiteY36" fmla="*/ 971597 h 1903250"/>
              <a:gd name="connsiteX37" fmla="*/ 2587925 w 2984740"/>
              <a:gd name="connsiteY37" fmla="*/ 1075114 h 1903250"/>
              <a:gd name="connsiteX38" fmla="*/ 2553419 w 2984740"/>
              <a:gd name="connsiteY38" fmla="*/ 1178631 h 1903250"/>
              <a:gd name="connsiteX39" fmla="*/ 2518914 w 2984740"/>
              <a:gd name="connsiteY39" fmla="*/ 1247642 h 1903250"/>
              <a:gd name="connsiteX40" fmla="*/ 2449902 w 2984740"/>
              <a:gd name="connsiteY40" fmla="*/ 1402918 h 1903250"/>
              <a:gd name="connsiteX41" fmla="*/ 2432650 w 2984740"/>
              <a:gd name="connsiteY41" fmla="*/ 1454676 h 1903250"/>
              <a:gd name="connsiteX42" fmla="*/ 2363638 w 2984740"/>
              <a:gd name="connsiteY42" fmla="*/ 1558193 h 1903250"/>
              <a:gd name="connsiteX43" fmla="*/ 2311880 w 2984740"/>
              <a:gd name="connsiteY43" fmla="*/ 1661710 h 1903250"/>
              <a:gd name="connsiteX44" fmla="*/ 2225616 w 2984740"/>
              <a:gd name="connsiteY44" fmla="*/ 1816986 h 1903250"/>
              <a:gd name="connsiteX45" fmla="*/ 2208363 w 2984740"/>
              <a:gd name="connsiteY45" fmla="*/ 1868744 h 1903250"/>
              <a:gd name="connsiteX46" fmla="*/ 1121434 w 2984740"/>
              <a:gd name="connsiteY46" fmla="*/ 1885997 h 1903250"/>
              <a:gd name="connsiteX47" fmla="*/ 776378 w 2984740"/>
              <a:gd name="connsiteY47" fmla="*/ 1903250 h 1903250"/>
              <a:gd name="connsiteX48" fmla="*/ 69012 w 2984740"/>
              <a:gd name="connsiteY48" fmla="*/ 1885997 h 1903250"/>
              <a:gd name="connsiteX49" fmla="*/ 17253 w 2984740"/>
              <a:gd name="connsiteY49" fmla="*/ 1851491 h 1903250"/>
              <a:gd name="connsiteX50" fmla="*/ 0 w 2984740"/>
              <a:gd name="connsiteY50" fmla="*/ 1851491 h 1903250"/>
              <a:gd name="connsiteX51" fmla="*/ 0 w 2984740"/>
              <a:gd name="connsiteY51" fmla="*/ 1851491 h 19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84740" h="1903250">
                <a:moveTo>
                  <a:pt x="69012" y="1765227"/>
                </a:moveTo>
                <a:lnTo>
                  <a:pt x="69012" y="1765227"/>
                </a:lnTo>
                <a:cubicBezTo>
                  <a:pt x="97767" y="1724970"/>
                  <a:pt x="131822" y="1688015"/>
                  <a:pt x="155276" y="1644457"/>
                </a:cubicBezTo>
                <a:cubicBezTo>
                  <a:pt x="172520" y="1612432"/>
                  <a:pt x="178280" y="1575446"/>
                  <a:pt x="189782" y="1540940"/>
                </a:cubicBezTo>
                <a:cubicBezTo>
                  <a:pt x="195533" y="1523687"/>
                  <a:pt x="196946" y="1504314"/>
                  <a:pt x="207034" y="1489182"/>
                </a:cubicBezTo>
                <a:cubicBezTo>
                  <a:pt x="218536" y="1471929"/>
                  <a:pt x="233118" y="1456371"/>
                  <a:pt x="241540" y="1437423"/>
                </a:cubicBezTo>
                <a:cubicBezTo>
                  <a:pt x="256312" y="1404186"/>
                  <a:pt x="264544" y="1368412"/>
                  <a:pt x="276046" y="1333906"/>
                </a:cubicBezTo>
                <a:cubicBezTo>
                  <a:pt x="281797" y="1316653"/>
                  <a:pt x="283211" y="1297280"/>
                  <a:pt x="293299" y="1282148"/>
                </a:cubicBezTo>
                <a:cubicBezTo>
                  <a:pt x="304801" y="1264895"/>
                  <a:pt x="319383" y="1249337"/>
                  <a:pt x="327804" y="1230389"/>
                </a:cubicBezTo>
                <a:cubicBezTo>
                  <a:pt x="360607" y="1156582"/>
                  <a:pt x="359487" y="1128125"/>
                  <a:pt x="379563" y="1057861"/>
                </a:cubicBezTo>
                <a:cubicBezTo>
                  <a:pt x="384559" y="1040375"/>
                  <a:pt x="387984" y="1022000"/>
                  <a:pt x="396816" y="1006103"/>
                </a:cubicBezTo>
                <a:cubicBezTo>
                  <a:pt x="416956" y="969851"/>
                  <a:pt x="465827" y="902586"/>
                  <a:pt x="465827" y="902586"/>
                </a:cubicBezTo>
                <a:cubicBezTo>
                  <a:pt x="471578" y="885333"/>
                  <a:pt x="474248" y="866725"/>
                  <a:pt x="483080" y="850827"/>
                </a:cubicBezTo>
                <a:cubicBezTo>
                  <a:pt x="522749" y="779422"/>
                  <a:pt x="558613" y="741631"/>
                  <a:pt x="603850" y="678299"/>
                </a:cubicBezTo>
                <a:cubicBezTo>
                  <a:pt x="615902" y="661426"/>
                  <a:pt x="629082" y="645086"/>
                  <a:pt x="638355" y="626540"/>
                </a:cubicBezTo>
                <a:cubicBezTo>
                  <a:pt x="646488" y="610274"/>
                  <a:pt x="647475" y="591048"/>
                  <a:pt x="655608" y="574782"/>
                </a:cubicBezTo>
                <a:cubicBezTo>
                  <a:pt x="712256" y="461487"/>
                  <a:pt x="680107" y="597550"/>
                  <a:pt x="724619" y="419506"/>
                </a:cubicBezTo>
                <a:cubicBezTo>
                  <a:pt x="730147" y="397394"/>
                  <a:pt x="746749" y="323489"/>
                  <a:pt x="759125" y="298737"/>
                </a:cubicBezTo>
                <a:cubicBezTo>
                  <a:pt x="768398" y="280191"/>
                  <a:pt x="782129" y="264231"/>
                  <a:pt x="793631" y="246978"/>
                </a:cubicBezTo>
                <a:cubicBezTo>
                  <a:pt x="799382" y="229725"/>
                  <a:pt x="798024" y="208079"/>
                  <a:pt x="810883" y="195220"/>
                </a:cubicBezTo>
                <a:cubicBezTo>
                  <a:pt x="823743" y="182360"/>
                  <a:pt x="844639" y="180539"/>
                  <a:pt x="862642" y="177967"/>
                </a:cubicBezTo>
                <a:cubicBezTo>
                  <a:pt x="925525" y="168984"/>
                  <a:pt x="989290" y="167729"/>
                  <a:pt x="1052423" y="160714"/>
                </a:cubicBezTo>
                <a:cubicBezTo>
                  <a:pt x="1144587" y="150473"/>
                  <a:pt x="1238505" y="148697"/>
                  <a:pt x="1328468" y="126208"/>
                </a:cubicBezTo>
                <a:cubicBezTo>
                  <a:pt x="1648608" y="46178"/>
                  <a:pt x="1373774" y="109483"/>
                  <a:pt x="2173857" y="91703"/>
                </a:cubicBezTo>
                <a:cubicBezTo>
                  <a:pt x="2292130" y="85478"/>
                  <a:pt x="2587466" y="72584"/>
                  <a:pt x="2725948" y="57197"/>
                </a:cubicBezTo>
                <a:cubicBezTo>
                  <a:pt x="2755093" y="53959"/>
                  <a:pt x="2783457" y="45695"/>
                  <a:pt x="2812212" y="39944"/>
                </a:cubicBezTo>
                <a:cubicBezTo>
                  <a:pt x="2865756" y="4248"/>
                  <a:pt x="2875617" y="-19947"/>
                  <a:pt x="2950234" y="22691"/>
                </a:cubicBezTo>
                <a:cubicBezTo>
                  <a:pt x="2968238" y="32979"/>
                  <a:pt x="2973238" y="57197"/>
                  <a:pt x="2984740" y="74450"/>
                </a:cubicBezTo>
                <a:cubicBezTo>
                  <a:pt x="2978989" y="108956"/>
                  <a:pt x="2978549" y="144780"/>
                  <a:pt x="2967487" y="177967"/>
                </a:cubicBezTo>
                <a:cubicBezTo>
                  <a:pt x="2960930" y="197638"/>
                  <a:pt x="2941403" y="210777"/>
                  <a:pt x="2932982" y="229725"/>
                </a:cubicBezTo>
                <a:cubicBezTo>
                  <a:pt x="2918210" y="262962"/>
                  <a:pt x="2909978" y="298736"/>
                  <a:pt x="2898476" y="333242"/>
                </a:cubicBezTo>
                <a:cubicBezTo>
                  <a:pt x="2898476" y="333243"/>
                  <a:pt x="2863971" y="436758"/>
                  <a:pt x="2863970" y="436759"/>
                </a:cubicBezTo>
                <a:cubicBezTo>
                  <a:pt x="2819377" y="503650"/>
                  <a:pt x="2836022" y="468847"/>
                  <a:pt x="2812212" y="540276"/>
                </a:cubicBezTo>
                <a:cubicBezTo>
                  <a:pt x="2806461" y="580533"/>
                  <a:pt x="2809557" y="623091"/>
                  <a:pt x="2794959" y="661046"/>
                </a:cubicBezTo>
                <a:cubicBezTo>
                  <a:pt x="2780072" y="699752"/>
                  <a:pt x="2739062" y="725221"/>
                  <a:pt x="2725948" y="764563"/>
                </a:cubicBezTo>
                <a:lnTo>
                  <a:pt x="2674189" y="919839"/>
                </a:lnTo>
                <a:cubicBezTo>
                  <a:pt x="2668438" y="937092"/>
                  <a:pt x="2667024" y="956465"/>
                  <a:pt x="2656936" y="971597"/>
                </a:cubicBezTo>
                <a:lnTo>
                  <a:pt x="2587925" y="1075114"/>
                </a:lnTo>
                <a:cubicBezTo>
                  <a:pt x="2576423" y="1109620"/>
                  <a:pt x="2569685" y="1146099"/>
                  <a:pt x="2553419" y="1178631"/>
                </a:cubicBezTo>
                <a:cubicBezTo>
                  <a:pt x="2541917" y="1201635"/>
                  <a:pt x="2528466" y="1223763"/>
                  <a:pt x="2518914" y="1247642"/>
                </a:cubicBezTo>
                <a:cubicBezTo>
                  <a:pt x="2457321" y="1401625"/>
                  <a:pt x="2516288" y="1303340"/>
                  <a:pt x="2449902" y="1402918"/>
                </a:cubicBezTo>
                <a:cubicBezTo>
                  <a:pt x="2444151" y="1420171"/>
                  <a:pt x="2441482" y="1438779"/>
                  <a:pt x="2432650" y="1454676"/>
                </a:cubicBezTo>
                <a:cubicBezTo>
                  <a:pt x="2412510" y="1490928"/>
                  <a:pt x="2363638" y="1558193"/>
                  <a:pt x="2363638" y="1558193"/>
                </a:cubicBezTo>
                <a:cubicBezTo>
                  <a:pt x="2300717" y="1746956"/>
                  <a:pt x="2401065" y="1461043"/>
                  <a:pt x="2311880" y="1661710"/>
                </a:cubicBezTo>
                <a:cubicBezTo>
                  <a:pt x="2244326" y="1813707"/>
                  <a:pt x="2320086" y="1722514"/>
                  <a:pt x="2225616" y="1816986"/>
                </a:cubicBezTo>
                <a:cubicBezTo>
                  <a:pt x="2219865" y="1834239"/>
                  <a:pt x="2226514" y="1867610"/>
                  <a:pt x="2208363" y="1868744"/>
                </a:cubicBezTo>
                <a:cubicBezTo>
                  <a:pt x="1846713" y="1891347"/>
                  <a:pt x="1483684" y="1877268"/>
                  <a:pt x="1121434" y="1885997"/>
                </a:cubicBezTo>
                <a:cubicBezTo>
                  <a:pt x="1006305" y="1888771"/>
                  <a:pt x="891397" y="1897499"/>
                  <a:pt x="776378" y="1903250"/>
                </a:cubicBezTo>
                <a:cubicBezTo>
                  <a:pt x="540589" y="1897499"/>
                  <a:pt x="304324" y="1902041"/>
                  <a:pt x="69012" y="1885997"/>
                </a:cubicBezTo>
                <a:cubicBezTo>
                  <a:pt x="48325" y="1884586"/>
                  <a:pt x="35799" y="1860764"/>
                  <a:pt x="17253" y="1851491"/>
                </a:cubicBezTo>
                <a:cubicBezTo>
                  <a:pt x="12109" y="1848919"/>
                  <a:pt x="5751" y="1851491"/>
                  <a:pt x="0" y="1851491"/>
                </a:cubicBezTo>
                <a:lnTo>
                  <a:pt x="0" y="1851491"/>
                </a:lnTo>
              </a:path>
            </a:pathLst>
          </a:custGeom>
          <a:gradFill flip="none" rotWithShape="1">
            <a:gsLst>
              <a:gs pos="29986">
                <a:srgbClr val="A2CB9B"/>
              </a:gs>
              <a:gs pos="29986">
                <a:srgbClr val="A2CB9B"/>
              </a:gs>
              <a:gs pos="46000">
                <a:srgbClr val="A2CB9B"/>
              </a:gs>
              <a:gs pos="0">
                <a:srgbClr val="92D050"/>
              </a:gs>
              <a:gs pos="72000">
                <a:srgbClr val="C7D7EA"/>
              </a:gs>
              <a:gs pos="58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240268" y="1504840"/>
            <a:ext cx="854582" cy="173629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40268" y="3216168"/>
            <a:ext cx="2236249" cy="24966"/>
          </a:xfrm>
          <a:prstGeom prst="straightConnector1">
            <a:avLst/>
          </a:prstGeom>
          <a:ln w="76200">
            <a:solidFill>
              <a:schemeClr val="accent3">
                <a:lumMod val="75000"/>
              </a:schemeClr>
            </a:solidFill>
            <a:tailEnd type="triangle"/>
          </a:ln>
          <a:effectLst>
            <a:outerShdw blurRad="40000" dist="20000" dir="5400000" rotWithShape="0">
              <a:schemeClr val="accent3">
                <a:lumMod val="75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476518" y="1387368"/>
            <a:ext cx="836762" cy="1846053"/>
          </a:xfrm>
          <a:prstGeom prst="straightConnector1">
            <a:avLst/>
          </a:prstGeom>
          <a:ln w="76200">
            <a:solidFill>
              <a:schemeClr val="accent3">
                <a:lumMod val="75000"/>
              </a:schemeClr>
            </a:solidFill>
            <a:prstDash val="sysDot"/>
            <a:tailEnd type="triangle"/>
          </a:ln>
          <a:effectLst>
            <a:outerShdw blurRad="40000" dist="20000" dir="5400000" rotWithShape="0">
              <a:schemeClr val="accent3">
                <a:lumMod val="50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000833" y="1408347"/>
            <a:ext cx="2224175" cy="123165"/>
          </a:xfrm>
          <a:prstGeom prst="straightConnector1">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3993403" y="3328644"/>
            <a:ext cx="977900" cy="457200"/>
          </a:xfrm>
          <a:prstGeom prst="rect">
            <a:avLst/>
          </a:prstGeom>
        </p:spPr>
      </p:pic>
      <p:pic>
        <p:nvPicPr>
          <p:cNvPr id="18" name="Picture 17"/>
          <p:cNvPicPr>
            <a:picLocks noChangeAspect="1"/>
          </p:cNvPicPr>
          <p:nvPr/>
        </p:nvPicPr>
        <p:blipFill>
          <a:blip r:embed="rId5"/>
          <a:stretch>
            <a:fillRect/>
          </a:stretch>
        </p:blipFill>
        <p:spPr>
          <a:xfrm>
            <a:off x="2537916" y="2186313"/>
            <a:ext cx="901700" cy="457200"/>
          </a:xfrm>
          <a:prstGeom prst="rect">
            <a:avLst/>
          </a:prstGeom>
        </p:spPr>
      </p:pic>
    </p:spTree>
    <p:extLst>
      <p:ext uri="{BB962C8B-B14F-4D97-AF65-F5344CB8AC3E}">
        <p14:creationId xmlns:p14="http://schemas.microsoft.com/office/powerpoint/2010/main" val="1183014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4366" y="2198978"/>
            <a:ext cx="2447364" cy="3206739"/>
          </a:xfrm>
          <a:prstGeom prst="rect">
            <a:avLst/>
          </a:prstGeom>
          <a:solidFill>
            <a:schemeClr val="accent6">
              <a:lumMod val="40000"/>
              <a:lumOff val="60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Possible Typology</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a:t>
            </a:fld>
            <a:endParaRPr lang="en-US"/>
          </a:p>
        </p:txBody>
      </p:sp>
      <p:graphicFrame>
        <p:nvGraphicFramePr>
          <p:cNvPr id="7" name="Chart 6"/>
          <p:cNvGraphicFramePr>
            <a:graphicFrameLocks/>
          </p:cNvGraphicFramePr>
          <p:nvPr>
            <p:extLst>
              <p:ext uri="{D42A27DB-BD31-4B8C-83A1-F6EECF244321}">
                <p14:modId xmlns:p14="http://schemas.microsoft.com/office/powerpoint/2010/main" val="1778853145"/>
              </p:ext>
            </p:extLst>
          </p:nvPr>
        </p:nvGraphicFramePr>
        <p:xfrm>
          <a:off x="685800" y="1382993"/>
          <a:ext cx="5265831" cy="497335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16200000">
            <a:off x="-626274" y="3398612"/>
            <a:ext cx="2242216" cy="461665"/>
          </a:xfrm>
          <a:prstGeom prst="rect">
            <a:avLst/>
          </a:prstGeom>
        </p:spPr>
        <p:txBody>
          <a:bodyPr wrap="none">
            <a:spAutoFit/>
          </a:bodyPr>
          <a:lstStyle/>
          <a:p>
            <a:pPr algn="ctr">
              <a:defRPr sz="2400" b="0" i="0" u="none" strike="noStrike" kern="1200" baseline="0">
                <a:solidFill>
                  <a:prstClr val="black">
                    <a:lumMod val="65000"/>
                    <a:lumOff val="35000"/>
                  </a:prstClr>
                </a:solidFill>
                <a:latin typeface="+mn-lt"/>
                <a:ea typeface="+mn-ea"/>
                <a:cs typeface="+mn-cs"/>
              </a:defRPr>
            </a:pPr>
            <a:r>
              <a:rPr lang="en-US" dirty="0">
                <a:solidFill>
                  <a:prstClr val="black">
                    <a:lumMod val="65000"/>
                    <a:lumOff val="35000"/>
                  </a:prstClr>
                </a:solidFill>
              </a:rPr>
              <a:t>adverb on right?</a:t>
            </a:r>
          </a:p>
        </p:txBody>
      </p:sp>
      <p:sp>
        <p:nvSpPr>
          <p:cNvPr id="12" name="TextBox 11"/>
          <p:cNvSpPr txBox="1"/>
          <p:nvPr/>
        </p:nvSpPr>
        <p:spPr>
          <a:xfrm>
            <a:off x="2689412" y="1600200"/>
            <a:ext cx="5103769" cy="646331"/>
          </a:xfrm>
          <a:prstGeom prst="rect">
            <a:avLst/>
          </a:prstGeom>
          <a:noFill/>
        </p:spPr>
        <p:txBody>
          <a:bodyPr wrap="none" rtlCol="0">
            <a:spAutoFit/>
          </a:bodyPr>
          <a:lstStyle/>
          <a:p>
            <a:r>
              <a:rPr lang="en-US" sz="3600" dirty="0" smtClean="0">
                <a:solidFill>
                  <a:schemeClr val="accent6">
                    <a:lumMod val="75000"/>
                  </a:schemeClr>
                </a:solidFill>
              </a:rPr>
              <a:t>possible</a:t>
            </a:r>
            <a:r>
              <a:rPr lang="en-US" sz="3200" dirty="0" smtClean="0">
                <a:solidFill>
                  <a:schemeClr val="accent6">
                    <a:lumMod val="75000"/>
                  </a:schemeClr>
                </a:solidFill>
              </a:rPr>
              <a:t> </a:t>
            </a:r>
            <a:r>
              <a:rPr lang="en-US" sz="3600" dirty="0" smtClean="0">
                <a:solidFill>
                  <a:schemeClr val="accent6">
                    <a:lumMod val="75000"/>
                  </a:schemeClr>
                </a:solidFill>
              </a:rPr>
              <a:t>human languages</a:t>
            </a:r>
            <a:endParaRPr lang="en-US" sz="2800" dirty="0">
              <a:solidFill>
                <a:schemeClr val="accent6">
                  <a:lumMod val="75000"/>
                </a:schemeClr>
              </a:solidFill>
            </a:endParaRPr>
          </a:p>
        </p:txBody>
      </p:sp>
      <p:sp>
        <p:nvSpPr>
          <p:cNvPr id="3" name="TextBox 2"/>
          <p:cNvSpPr txBox="1"/>
          <p:nvPr/>
        </p:nvSpPr>
        <p:spPr>
          <a:xfrm>
            <a:off x="5108600" y="2720232"/>
            <a:ext cx="4126835" cy="553998"/>
          </a:xfrm>
          <a:prstGeom prst="rect">
            <a:avLst/>
          </a:prstGeom>
          <a:noFill/>
        </p:spPr>
        <p:txBody>
          <a:bodyPr wrap="none" rtlCol="0">
            <a:spAutoFit/>
          </a:bodyPr>
          <a:lstStyle/>
          <a:p>
            <a:r>
              <a:rPr lang="en-US" sz="3000" b="1" dirty="0" smtClean="0">
                <a:solidFill>
                  <a:srgbClr val="4F81BC"/>
                </a:solidFill>
              </a:rPr>
              <a:t>Every point is a language</a:t>
            </a:r>
            <a:endParaRPr lang="en-US" sz="3000" b="1" dirty="0">
              <a:solidFill>
                <a:srgbClr val="4F81BC"/>
              </a:solidFill>
            </a:endParaRPr>
          </a:p>
        </p:txBody>
      </p:sp>
    </p:spTree>
    <p:custDataLst>
      <p:tags r:id="rId1"/>
    </p:custDataLst>
    <p:extLst>
      <p:ext uri="{BB962C8B-B14F-4D97-AF65-F5344CB8AC3E}">
        <p14:creationId xmlns:p14="http://schemas.microsoft.com/office/powerpoint/2010/main" val="1044170193"/>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7" grpId="0">
        <p:bldAsOne/>
      </p:bldGraphic>
      <p:bldP spid="9"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 Pair-wise Similarity Matrix </a:t>
            </a:r>
            <a:r>
              <a:rPr lang="en-US" sz="3300" dirty="0"/>
              <a:t>(Gram Matrix)</a:t>
            </a:r>
          </a:p>
        </p:txBody>
      </p:sp>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70</a:t>
            </a:fld>
            <a:endParaRPr lang="en-US"/>
          </a:p>
        </p:txBody>
      </p:sp>
      <p:pic>
        <p:nvPicPr>
          <p:cNvPr id="9" name="Picture 8"/>
          <p:cNvPicPr>
            <a:picLocks noChangeAspect="1"/>
          </p:cNvPicPr>
          <p:nvPr/>
        </p:nvPicPr>
        <p:blipFill>
          <a:blip r:embed="rId3"/>
          <a:stretch>
            <a:fillRect/>
          </a:stretch>
        </p:blipFill>
        <p:spPr>
          <a:xfrm flipV="1">
            <a:off x="457200" y="4540341"/>
            <a:ext cx="8281358" cy="1049548"/>
          </a:xfrm>
          <a:prstGeom prst="rect">
            <a:avLst/>
          </a:prstGeom>
          <a:scene3d>
            <a:camera prst="orthographicFront">
              <a:rot lat="10800000" lon="0" rev="0"/>
            </a:camera>
            <a:lightRig rig="threePt" dir="t"/>
          </a:scene3d>
        </p:spPr>
      </p:pic>
      <p:grpSp>
        <p:nvGrpSpPr>
          <p:cNvPr id="23" name="Group 22"/>
          <p:cNvGrpSpPr/>
          <p:nvPr/>
        </p:nvGrpSpPr>
        <p:grpSpPr>
          <a:xfrm>
            <a:off x="4342836" y="1912212"/>
            <a:ext cx="2191110" cy="2160109"/>
            <a:chOff x="3968151" y="1911559"/>
            <a:chExt cx="2191110" cy="2160109"/>
          </a:xfrm>
        </p:grpSpPr>
        <p:sp>
          <p:nvSpPr>
            <p:cNvPr id="10" name="Rectangle 9"/>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16200000">
            <a:off x="6750730" y="1920337"/>
            <a:ext cx="2191110" cy="2160109"/>
            <a:chOff x="3968151" y="1911559"/>
            <a:chExt cx="2191110" cy="2160109"/>
          </a:xfrm>
        </p:grpSpPr>
        <p:sp>
          <p:nvSpPr>
            <p:cNvPr id="25" name="Rectangle 24"/>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Rectangle 36"/>
          <p:cNvSpPr/>
          <p:nvPr/>
        </p:nvSpPr>
        <p:spPr>
          <a:xfrm>
            <a:off x="822727" y="1904836"/>
            <a:ext cx="2244360" cy="2218995"/>
          </a:xfrm>
          <a:prstGeom prst="rect">
            <a:avLst/>
          </a:prstGeom>
          <a:solidFill>
            <a:schemeClr val="accent3">
              <a:lumMod val="60000"/>
              <a:lumOff val="40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a:stretch>
            <a:fillRect/>
          </a:stretch>
        </p:blipFill>
        <p:spPr>
          <a:xfrm flipV="1">
            <a:off x="3545298" y="2958731"/>
            <a:ext cx="501633" cy="209014"/>
          </a:xfrm>
          <a:prstGeom prst="rect">
            <a:avLst/>
          </a:prstGeom>
        </p:spPr>
      </p:pic>
    </p:spTree>
    <p:extLst>
      <p:ext uri="{BB962C8B-B14F-4D97-AF65-F5344CB8AC3E}">
        <p14:creationId xmlns:p14="http://schemas.microsoft.com/office/powerpoint/2010/main" val="113822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Determinantal</a:t>
            </a:r>
            <a:r>
              <a:rPr lang="en-US" dirty="0" smtClean="0"/>
              <a:t> Point Process </a:t>
            </a:r>
            <a:br>
              <a:rPr lang="en-US" dirty="0" smtClean="0"/>
            </a:br>
            <a:r>
              <a:rPr lang="en-US" sz="3300" dirty="0" smtClean="0"/>
              <a:t>(L-Ensemble)</a:t>
            </a:r>
            <a:endParaRPr lang="en-US" sz="3300"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71</a:t>
            </a:fld>
            <a:endParaRPr lang="en-US"/>
          </a:p>
        </p:txBody>
      </p:sp>
      <p:pic>
        <p:nvPicPr>
          <p:cNvPr id="10" name="Picture 9"/>
          <p:cNvPicPr>
            <a:picLocks noChangeAspect="1"/>
          </p:cNvPicPr>
          <p:nvPr/>
        </p:nvPicPr>
        <p:blipFill>
          <a:blip r:embed="rId3"/>
          <a:stretch>
            <a:fillRect/>
          </a:stretch>
        </p:blipFill>
        <p:spPr>
          <a:xfrm flipV="1">
            <a:off x="4583792" y="3463490"/>
            <a:ext cx="711200" cy="444500"/>
          </a:xfrm>
          <a:prstGeom prst="rect">
            <a:avLst/>
          </a:prstGeom>
          <a:scene3d>
            <a:camera prst="orthographicFront">
              <a:rot lat="10800000" lon="0" rev="0"/>
            </a:camera>
            <a:lightRig rig="threePt" dir="t"/>
          </a:scene3d>
        </p:spPr>
      </p:pic>
      <p:pic>
        <p:nvPicPr>
          <p:cNvPr id="11" name="Picture 10"/>
          <p:cNvPicPr>
            <a:picLocks noChangeAspect="1"/>
          </p:cNvPicPr>
          <p:nvPr/>
        </p:nvPicPr>
        <p:blipFill>
          <a:blip r:embed="rId4"/>
          <a:stretch>
            <a:fillRect/>
          </a:stretch>
        </p:blipFill>
        <p:spPr>
          <a:xfrm flipV="1">
            <a:off x="5607048" y="3463490"/>
            <a:ext cx="787400" cy="444500"/>
          </a:xfrm>
          <a:prstGeom prst="rect">
            <a:avLst/>
          </a:prstGeom>
          <a:scene3d>
            <a:camera prst="orthographicFront">
              <a:rot lat="10800000" lon="0" rev="0"/>
            </a:camera>
            <a:lightRig rig="threePt" dir="t"/>
          </a:scene3d>
        </p:spPr>
      </p:pic>
      <p:pic>
        <p:nvPicPr>
          <p:cNvPr id="12" name="Picture 11"/>
          <p:cNvPicPr>
            <a:picLocks noChangeAspect="1"/>
          </p:cNvPicPr>
          <p:nvPr/>
        </p:nvPicPr>
        <p:blipFill>
          <a:blip r:embed="rId5"/>
          <a:stretch>
            <a:fillRect/>
          </a:stretch>
        </p:blipFill>
        <p:spPr>
          <a:xfrm>
            <a:off x="6706504" y="3443311"/>
            <a:ext cx="749300" cy="444500"/>
          </a:xfrm>
          <a:prstGeom prst="rect">
            <a:avLst/>
          </a:prstGeom>
        </p:spPr>
      </p:pic>
      <p:pic>
        <p:nvPicPr>
          <p:cNvPr id="13" name="Picture 12"/>
          <p:cNvPicPr>
            <a:picLocks noChangeAspect="1"/>
          </p:cNvPicPr>
          <p:nvPr/>
        </p:nvPicPr>
        <p:blipFill>
          <a:blip r:embed="rId6"/>
          <a:stretch>
            <a:fillRect/>
          </a:stretch>
        </p:blipFill>
        <p:spPr>
          <a:xfrm>
            <a:off x="7764235" y="3443311"/>
            <a:ext cx="647700" cy="444500"/>
          </a:xfrm>
          <a:prstGeom prst="rect">
            <a:avLst/>
          </a:prstGeom>
        </p:spPr>
      </p:pic>
      <p:pic>
        <p:nvPicPr>
          <p:cNvPr id="14" name="Picture 13"/>
          <p:cNvPicPr>
            <a:picLocks noChangeAspect="1"/>
          </p:cNvPicPr>
          <p:nvPr/>
        </p:nvPicPr>
        <p:blipFill>
          <a:blip r:embed="rId7"/>
          <a:stretch>
            <a:fillRect/>
          </a:stretch>
        </p:blipFill>
        <p:spPr>
          <a:xfrm flipV="1">
            <a:off x="4572000" y="4170012"/>
            <a:ext cx="800100" cy="444500"/>
          </a:xfrm>
          <a:prstGeom prst="rect">
            <a:avLst/>
          </a:prstGeom>
          <a:scene3d>
            <a:camera prst="orthographicFront">
              <a:rot lat="10800000" lon="0" rev="0"/>
            </a:camera>
            <a:lightRig rig="threePt" dir="t"/>
          </a:scene3d>
        </p:spPr>
      </p:pic>
      <p:pic>
        <p:nvPicPr>
          <p:cNvPr id="15" name="Picture 14"/>
          <p:cNvPicPr>
            <a:picLocks noChangeAspect="1"/>
          </p:cNvPicPr>
          <p:nvPr/>
        </p:nvPicPr>
        <p:blipFill>
          <a:blip r:embed="rId8"/>
          <a:stretch>
            <a:fillRect/>
          </a:stretch>
        </p:blipFill>
        <p:spPr>
          <a:xfrm>
            <a:off x="5607048" y="4189968"/>
            <a:ext cx="901700" cy="444500"/>
          </a:xfrm>
          <a:prstGeom prst="rect">
            <a:avLst/>
          </a:prstGeom>
        </p:spPr>
      </p:pic>
      <p:pic>
        <p:nvPicPr>
          <p:cNvPr id="16" name="Picture 15"/>
          <p:cNvPicPr>
            <a:picLocks noChangeAspect="1"/>
          </p:cNvPicPr>
          <p:nvPr/>
        </p:nvPicPr>
        <p:blipFill>
          <a:blip r:embed="rId9"/>
          <a:stretch>
            <a:fillRect/>
          </a:stretch>
        </p:blipFill>
        <p:spPr>
          <a:xfrm flipV="1">
            <a:off x="6706504" y="4222848"/>
            <a:ext cx="838200" cy="444500"/>
          </a:xfrm>
          <a:prstGeom prst="rect">
            <a:avLst/>
          </a:prstGeom>
          <a:scene3d>
            <a:camera prst="orthographicFront">
              <a:rot lat="10800000" lon="0" rev="0"/>
            </a:camera>
            <a:lightRig rig="threePt" dir="t"/>
          </a:scene3d>
        </p:spPr>
      </p:pic>
      <p:pic>
        <p:nvPicPr>
          <p:cNvPr id="17" name="Picture 16"/>
          <p:cNvPicPr>
            <a:picLocks noChangeAspect="1"/>
          </p:cNvPicPr>
          <p:nvPr/>
        </p:nvPicPr>
        <p:blipFill>
          <a:blip r:embed="rId10"/>
          <a:stretch>
            <a:fillRect/>
          </a:stretch>
        </p:blipFill>
        <p:spPr>
          <a:xfrm flipV="1">
            <a:off x="7719785" y="4222848"/>
            <a:ext cx="736600" cy="444500"/>
          </a:xfrm>
          <a:prstGeom prst="rect">
            <a:avLst/>
          </a:prstGeom>
          <a:scene3d>
            <a:camera prst="orthographicFront">
              <a:rot lat="10800000" lon="0" rev="0"/>
            </a:camera>
            <a:lightRig rig="threePt" dir="t"/>
          </a:scene3d>
        </p:spPr>
      </p:pic>
      <p:pic>
        <p:nvPicPr>
          <p:cNvPr id="18" name="Picture 17"/>
          <p:cNvPicPr>
            <a:picLocks noChangeAspect="1"/>
          </p:cNvPicPr>
          <p:nvPr/>
        </p:nvPicPr>
        <p:blipFill>
          <a:blip r:embed="rId11"/>
          <a:stretch>
            <a:fillRect/>
          </a:stretch>
        </p:blipFill>
        <p:spPr>
          <a:xfrm flipV="1">
            <a:off x="4578806" y="4902299"/>
            <a:ext cx="762000" cy="444500"/>
          </a:xfrm>
          <a:prstGeom prst="rect">
            <a:avLst/>
          </a:prstGeom>
          <a:scene3d>
            <a:camera prst="orthographicFront">
              <a:rot lat="10800000" lon="0" rev="0"/>
            </a:camera>
            <a:lightRig rig="threePt" dir="t"/>
          </a:scene3d>
        </p:spPr>
      </p:pic>
      <p:pic>
        <p:nvPicPr>
          <p:cNvPr id="19" name="Picture 18"/>
          <p:cNvPicPr>
            <a:picLocks noChangeAspect="1"/>
          </p:cNvPicPr>
          <p:nvPr/>
        </p:nvPicPr>
        <p:blipFill>
          <a:blip r:embed="rId12"/>
          <a:stretch>
            <a:fillRect/>
          </a:stretch>
        </p:blipFill>
        <p:spPr>
          <a:xfrm flipV="1">
            <a:off x="5639706" y="4902299"/>
            <a:ext cx="838200" cy="444500"/>
          </a:xfrm>
          <a:prstGeom prst="rect">
            <a:avLst/>
          </a:prstGeom>
          <a:scene3d>
            <a:camera prst="orthographicFront">
              <a:rot lat="10800000" lon="0" rev="0"/>
            </a:camera>
            <a:lightRig rig="threePt" dir="t"/>
          </a:scene3d>
        </p:spPr>
      </p:pic>
      <p:pic>
        <p:nvPicPr>
          <p:cNvPr id="20" name="Picture 19"/>
          <p:cNvPicPr>
            <a:picLocks noChangeAspect="1"/>
          </p:cNvPicPr>
          <p:nvPr/>
        </p:nvPicPr>
        <p:blipFill>
          <a:blip r:embed="rId13"/>
          <a:stretch>
            <a:fillRect/>
          </a:stretch>
        </p:blipFill>
        <p:spPr>
          <a:xfrm flipV="1">
            <a:off x="6739162" y="4902299"/>
            <a:ext cx="787400" cy="444500"/>
          </a:xfrm>
          <a:prstGeom prst="rect">
            <a:avLst/>
          </a:prstGeom>
          <a:scene3d>
            <a:camera prst="orthographicFront">
              <a:rot lat="10800000" lon="0" rev="0"/>
            </a:camera>
            <a:lightRig rig="threePt" dir="t"/>
          </a:scene3d>
        </p:spPr>
      </p:pic>
      <p:pic>
        <p:nvPicPr>
          <p:cNvPr id="21" name="Picture 20"/>
          <p:cNvPicPr>
            <a:picLocks noChangeAspect="1"/>
          </p:cNvPicPr>
          <p:nvPr/>
        </p:nvPicPr>
        <p:blipFill>
          <a:blip r:embed="rId14"/>
          <a:stretch>
            <a:fillRect/>
          </a:stretch>
        </p:blipFill>
        <p:spPr>
          <a:xfrm flipV="1">
            <a:off x="7796893" y="4974870"/>
            <a:ext cx="698500" cy="444500"/>
          </a:xfrm>
          <a:prstGeom prst="rect">
            <a:avLst/>
          </a:prstGeom>
          <a:scene3d>
            <a:camera prst="orthographicFront">
              <a:rot lat="10800000" lon="0" rev="0"/>
            </a:camera>
            <a:lightRig rig="threePt" dir="t"/>
          </a:scene3d>
        </p:spPr>
      </p:pic>
      <p:pic>
        <p:nvPicPr>
          <p:cNvPr id="22" name="Picture 21"/>
          <p:cNvPicPr>
            <a:picLocks noChangeAspect="1"/>
          </p:cNvPicPr>
          <p:nvPr/>
        </p:nvPicPr>
        <p:blipFill>
          <a:blip r:embed="rId15"/>
          <a:stretch>
            <a:fillRect/>
          </a:stretch>
        </p:blipFill>
        <p:spPr>
          <a:xfrm>
            <a:off x="4608286" y="5634586"/>
            <a:ext cx="660400" cy="444500"/>
          </a:xfrm>
          <a:prstGeom prst="rect">
            <a:avLst/>
          </a:prstGeom>
        </p:spPr>
      </p:pic>
      <p:pic>
        <p:nvPicPr>
          <p:cNvPr id="23" name="Picture 22"/>
          <p:cNvPicPr>
            <a:picLocks noChangeAspect="1"/>
          </p:cNvPicPr>
          <p:nvPr/>
        </p:nvPicPr>
        <p:blipFill>
          <a:blip r:embed="rId16"/>
          <a:stretch>
            <a:fillRect/>
          </a:stretch>
        </p:blipFill>
        <p:spPr>
          <a:xfrm flipV="1">
            <a:off x="5607048" y="5614630"/>
            <a:ext cx="749300" cy="444500"/>
          </a:xfrm>
          <a:prstGeom prst="rect">
            <a:avLst/>
          </a:prstGeom>
          <a:scene3d>
            <a:camera prst="orthographicFront">
              <a:rot lat="10800000" lon="0" rev="0"/>
            </a:camera>
            <a:lightRig rig="threePt" dir="t"/>
          </a:scene3d>
        </p:spPr>
      </p:pic>
      <p:pic>
        <p:nvPicPr>
          <p:cNvPr id="24" name="Picture 23"/>
          <p:cNvPicPr>
            <a:picLocks noChangeAspect="1"/>
          </p:cNvPicPr>
          <p:nvPr/>
        </p:nvPicPr>
        <p:blipFill>
          <a:blip r:embed="rId17"/>
          <a:stretch>
            <a:fillRect/>
          </a:stretch>
        </p:blipFill>
        <p:spPr>
          <a:xfrm flipV="1">
            <a:off x="6706504" y="5609041"/>
            <a:ext cx="698500" cy="444500"/>
          </a:xfrm>
          <a:prstGeom prst="rect">
            <a:avLst/>
          </a:prstGeom>
          <a:scene3d>
            <a:camera prst="orthographicFront">
              <a:rot lat="10800000" lon="0" rev="0"/>
            </a:camera>
            <a:lightRig rig="threePt" dir="t"/>
          </a:scene3d>
        </p:spPr>
      </p:pic>
      <p:pic>
        <p:nvPicPr>
          <p:cNvPr id="25" name="Picture 24"/>
          <p:cNvPicPr>
            <a:picLocks noChangeAspect="1"/>
          </p:cNvPicPr>
          <p:nvPr/>
        </p:nvPicPr>
        <p:blipFill>
          <a:blip r:embed="rId18"/>
          <a:stretch>
            <a:fillRect/>
          </a:stretch>
        </p:blipFill>
        <p:spPr>
          <a:xfrm flipV="1">
            <a:off x="7764235" y="5634586"/>
            <a:ext cx="596900" cy="444500"/>
          </a:xfrm>
          <a:prstGeom prst="rect">
            <a:avLst/>
          </a:prstGeom>
          <a:scene3d>
            <a:camera prst="orthographicFront">
              <a:rot lat="10800000" lon="0" rev="0"/>
            </a:camera>
            <a:lightRig rig="threePt" dir="t"/>
          </a:scene3d>
        </p:spPr>
      </p:pic>
      <p:sp>
        <p:nvSpPr>
          <p:cNvPr id="27" name="Rounded Rectangle 26"/>
          <p:cNvSpPr/>
          <p:nvPr/>
        </p:nvSpPr>
        <p:spPr>
          <a:xfrm>
            <a:off x="5573935" y="2926995"/>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7637240" y="2916918"/>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6109155" y="2116348"/>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rot="16200000">
            <a:off x="6109156" y="3673160"/>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9"/>
          <a:stretch>
            <a:fillRect/>
          </a:stretch>
        </p:blipFill>
        <p:spPr>
          <a:xfrm>
            <a:off x="1303526" y="1918013"/>
            <a:ext cx="6437084" cy="730657"/>
          </a:xfrm>
          <a:prstGeom prst="rect">
            <a:avLst/>
          </a:prstGeom>
        </p:spPr>
      </p:pic>
      <p:pic>
        <p:nvPicPr>
          <p:cNvPr id="7" name="Picture 6"/>
          <p:cNvPicPr>
            <a:picLocks noChangeAspect="1"/>
          </p:cNvPicPr>
          <p:nvPr/>
        </p:nvPicPr>
        <p:blipFill>
          <a:blip r:embed="rId20"/>
          <a:stretch>
            <a:fillRect/>
          </a:stretch>
        </p:blipFill>
        <p:spPr>
          <a:xfrm>
            <a:off x="71896" y="4347180"/>
            <a:ext cx="4008435" cy="589476"/>
          </a:xfrm>
          <a:prstGeom prst="rect">
            <a:avLst/>
          </a:prstGeom>
        </p:spPr>
      </p:pic>
    </p:spTree>
    <p:extLst>
      <p:ext uri="{BB962C8B-B14F-4D97-AF65-F5344CB8AC3E}">
        <p14:creationId xmlns:p14="http://schemas.microsoft.com/office/powerpoint/2010/main" val="4245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Make Me a Diverse Vowel System</a:t>
            </a:r>
            <a:br>
              <a:rPr lang="en-US" dirty="0" smtClean="0"/>
            </a:br>
            <a:r>
              <a:rPr lang="en-US" sz="3600" dirty="0" smtClean="0"/>
              <a:t>(Sampled from MPP/DPP)</a:t>
            </a:r>
            <a:endParaRPr lang="en-US" sz="3600" dirty="0"/>
          </a:p>
        </p:txBody>
      </p:sp>
      <p:pic>
        <p:nvPicPr>
          <p:cNvPr id="6" name="Picture 5"/>
          <p:cNvPicPr>
            <a:picLocks noChangeAspect="1"/>
          </p:cNvPicPr>
          <p:nvPr/>
        </p:nvPicPr>
        <p:blipFill>
          <a:blip r:embed="rId3"/>
          <a:stretch>
            <a:fillRect/>
          </a:stretch>
        </p:blipFill>
        <p:spPr>
          <a:xfrm>
            <a:off x="3502325" y="5197149"/>
            <a:ext cx="596900" cy="635000"/>
          </a:xfrm>
          <a:prstGeom prst="rect">
            <a:avLst/>
          </a:prstGeom>
        </p:spPr>
      </p:pic>
      <p:pic>
        <p:nvPicPr>
          <p:cNvPr id="7" name="Picture 6"/>
          <p:cNvPicPr>
            <a:picLocks noChangeAspect="1"/>
          </p:cNvPicPr>
          <p:nvPr/>
        </p:nvPicPr>
        <p:blipFill>
          <a:blip r:embed="rId4"/>
          <a:stretch>
            <a:fillRect/>
          </a:stretch>
        </p:blipFill>
        <p:spPr>
          <a:xfrm>
            <a:off x="6522870" y="5215046"/>
            <a:ext cx="635000" cy="596900"/>
          </a:xfrm>
          <a:prstGeom prst="rect">
            <a:avLst/>
          </a:prstGeom>
        </p:spPr>
      </p:pic>
      <p:cxnSp>
        <p:nvCxnSpPr>
          <p:cNvPr id="12" name="Straight Connector 11"/>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stretch>
            <a:fillRect/>
          </a:stretch>
        </p:blipFill>
        <p:spPr>
          <a:xfrm flipV="1">
            <a:off x="1713302" y="1914901"/>
            <a:ext cx="279400" cy="876300"/>
          </a:xfrm>
          <a:prstGeom prst="rect">
            <a:avLst/>
          </a:prstGeom>
          <a:scene3d>
            <a:camera prst="orthographicFront">
              <a:rot lat="10800000" lon="0" rev="0"/>
            </a:camera>
            <a:lightRig rig="threePt" dir="t"/>
          </a:scene3d>
        </p:spPr>
      </p:pic>
      <p:pic>
        <p:nvPicPr>
          <p:cNvPr id="8" name="Picture 7"/>
          <p:cNvPicPr>
            <a:picLocks noChangeAspect="1"/>
          </p:cNvPicPr>
          <p:nvPr/>
        </p:nvPicPr>
        <p:blipFill>
          <a:blip r:embed="rId6"/>
          <a:stretch>
            <a:fillRect/>
          </a:stretch>
        </p:blipFill>
        <p:spPr>
          <a:xfrm flipV="1">
            <a:off x="6522870" y="2001571"/>
            <a:ext cx="990600" cy="584200"/>
          </a:xfrm>
          <a:prstGeom prst="rect">
            <a:avLst/>
          </a:prstGeom>
          <a:scene3d>
            <a:camera prst="orthographicFront">
              <a:rot lat="10800000" lon="0" rev="0"/>
            </a:camera>
            <a:lightRig rig="threePt" dir="t"/>
          </a:scene3d>
        </p:spPr>
      </p:pic>
      <p:sp>
        <p:nvSpPr>
          <p:cNvPr id="18" name="TextBox 17"/>
          <p:cNvSpPr txBox="1"/>
          <p:nvPr/>
        </p:nvSpPr>
        <p:spPr>
          <a:xfrm>
            <a:off x="2469059" y="3787927"/>
            <a:ext cx="5208484" cy="707886"/>
          </a:xfrm>
          <a:prstGeom prst="rect">
            <a:avLst/>
          </a:prstGeom>
          <a:solidFill>
            <a:schemeClr val="bg1"/>
          </a:solidFill>
        </p:spPr>
        <p:txBody>
          <a:bodyPr wrap="square" rtlCol="0">
            <a:spAutoFit/>
          </a:bodyPr>
          <a:lstStyle/>
          <a:p>
            <a:r>
              <a:rPr lang="en-US" sz="4000" b="1" dirty="0" smtClean="0">
                <a:solidFill>
                  <a:schemeClr val="accent4">
                    <a:lumMod val="50000"/>
                  </a:schemeClr>
                </a:solidFill>
                <a:latin typeface="Comic Sans MS" charset="0"/>
                <a:ea typeface="Comic Sans MS" charset="0"/>
                <a:cs typeface="Comic Sans MS" charset="0"/>
              </a:rPr>
              <a:t>Well-Dispersed! :-)</a:t>
            </a:r>
            <a:endParaRPr lang="en-US" sz="4000" b="1" dirty="0">
              <a:solidFill>
                <a:schemeClr val="accent4">
                  <a:lumMod val="50000"/>
                </a:schemeClr>
              </a:solidFill>
              <a:latin typeface="Comic Sans MS" charset="0"/>
              <a:ea typeface="Comic Sans MS" charset="0"/>
              <a:cs typeface="Comic Sans MS" charset="0"/>
            </a:endParaRPr>
          </a:p>
        </p:txBody>
      </p:sp>
      <p:cxnSp>
        <p:nvCxnSpPr>
          <p:cNvPr id="14" name="Straight Connector 13"/>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stretch>
            <a:fillRect/>
          </a:stretch>
        </p:blipFill>
        <p:spPr>
          <a:xfrm flipV="1">
            <a:off x="4336285" y="3243792"/>
            <a:ext cx="508000" cy="609600"/>
          </a:xfrm>
          <a:prstGeom prst="rect">
            <a:avLst/>
          </a:prstGeom>
        </p:spPr>
      </p:pic>
      <p:cxnSp>
        <p:nvCxnSpPr>
          <p:cNvPr id="19" name="Straight Connector 1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8664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of Inference</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73</a:t>
            </a:fld>
            <a:endParaRPr lang="en-US"/>
          </a:p>
        </p:txBody>
      </p:sp>
      <p:pic>
        <p:nvPicPr>
          <p:cNvPr id="14" name="Picture 1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94892" y="2150100"/>
            <a:ext cx="1120501" cy="1003646"/>
          </a:xfrm>
          <a:prstGeom prst="rect">
            <a:avLst/>
          </a:prstGeom>
        </p:spPr>
      </p:pic>
      <p:pic>
        <p:nvPicPr>
          <p:cNvPr id="15" name="Picture 14"/>
          <p:cNvPicPr>
            <a:picLocks noChangeAspect="1"/>
          </p:cNvPicPr>
          <p:nvPr/>
        </p:nvPicPr>
        <p:blipFill>
          <a:blip r:embed="rId3"/>
          <a:stretch>
            <a:fillRect/>
          </a:stretch>
        </p:blipFill>
        <p:spPr>
          <a:xfrm flipV="1">
            <a:off x="4311301" y="2200727"/>
            <a:ext cx="1547387" cy="962676"/>
          </a:xfrm>
          <a:prstGeom prst="rect">
            <a:avLst/>
          </a:prstGeom>
          <a:scene3d>
            <a:camera prst="orthographicFront">
              <a:rot lat="6480000" lon="0" rev="0"/>
            </a:camera>
            <a:lightRig rig="threePt" dir="t"/>
          </a:scene3d>
        </p:spPr>
      </p:pic>
      <p:pic>
        <p:nvPicPr>
          <p:cNvPr id="16" name="Picture 1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41083" y="2090339"/>
            <a:ext cx="253809" cy="1128135"/>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08730" y="2037300"/>
            <a:ext cx="277341" cy="1232730"/>
          </a:xfrm>
          <a:prstGeom prst="rect">
            <a:avLst/>
          </a:prstGeom>
        </p:spPr>
      </p:pic>
      <p:pic>
        <p:nvPicPr>
          <p:cNvPr id="18" name="Picture 17"/>
          <p:cNvPicPr>
            <a:picLocks noChangeAspect="1"/>
          </p:cNvPicPr>
          <p:nvPr/>
        </p:nvPicPr>
        <p:blipFill>
          <a:blip r:embed="rId6"/>
          <a:stretch>
            <a:fillRect/>
          </a:stretch>
        </p:blipFill>
        <p:spPr>
          <a:xfrm>
            <a:off x="306654" y="2437888"/>
            <a:ext cx="523242" cy="637857"/>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6236" y="2216214"/>
            <a:ext cx="193191" cy="858697"/>
          </a:xfrm>
          <a:prstGeom prst="rect">
            <a:avLst/>
          </a:prstGeom>
        </p:spPr>
      </p:pic>
      <p:pic>
        <p:nvPicPr>
          <p:cNvPr id="20" name="Picture 1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75681" y="2274239"/>
            <a:ext cx="866925" cy="776515"/>
          </a:xfrm>
          <a:prstGeom prst="rect">
            <a:avLst/>
          </a:prstGeom>
        </p:spPr>
      </p:pic>
      <p:pic>
        <p:nvPicPr>
          <p:cNvPr id="21" name="Picture 2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70501" y="2236405"/>
            <a:ext cx="194694" cy="865377"/>
          </a:xfrm>
          <a:prstGeom prst="rect">
            <a:avLst/>
          </a:prstGeom>
        </p:spPr>
      </p:pic>
      <p:pic>
        <p:nvPicPr>
          <p:cNvPr id="23" name="Picture 22"/>
          <p:cNvPicPr>
            <a:picLocks noChangeAspect="1"/>
          </p:cNvPicPr>
          <p:nvPr/>
        </p:nvPicPr>
        <p:blipFill>
          <a:blip r:embed="rId7"/>
          <a:stretch>
            <a:fillRect/>
          </a:stretch>
        </p:blipFill>
        <p:spPr>
          <a:xfrm flipV="1">
            <a:off x="2750086" y="2511534"/>
            <a:ext cx="899026" cy="374594"/>
          </a:xfrm>
          <a:prstGeom prst="rect">
            <a:avLst/>
          </a:prstGeom>
        </p:spPr>
      </p:pic>
      <p:pic>
        <p:nvPicPr>
          <p:cNvPr id="24" name="Picture 23"/>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446785" y="3746784"/>
            <a:ext cx="453664" cy="406352"/>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V="1">
            <a:off x="3154040" y="3691299"/>
            <a:ext cx="1035130" cy="615837"/>
          </a:xfrm>
          <a:prstGeom prst="rect">
            <a:avLst/>
          </a:prstGeom>
          <a:scene3d>
            <a:camera prst="orthographicFront">
              <a:rot lat="6480000" lon="0" rev="0"/>
            </a:camera>
            <a:lightRig rig="threePt" dir="t"/>
          </a:scene3d>
        </p:spPr>
      </p:pic>
      <p:pic>
        <p:nvPicPr>
          <p:cNvPr id="26" name="Picture 2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11301" y="3622187"/>
            <a:ext cx="147486" cy="655546"/>
          </a:xfrm>
          <a:prstGeom prst="rect">
            <a:avLst/>
          </a:prstGeom>
        </p:spPr>
      </p:pic>
      <p:pic>
        <p:nvPicPr>
          <p:cNvPr id="27" name="Picture 2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15292" y="3628526"/>
            <a:ext cx="154321" cy="685930"/>
          </a:xfrm>
          <a:prstGeom prst="rect">
            <a:avLst/>
          </a:prstGeom>
        </p:spPr>
      </p:pic>
      <p:pic>
        <p:nvPicPr>
          <p:cNvPr id="28" name="Picture 2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27527" y="3726002"/>
            <a:ext cx="453664" cy="406352"/>
          </a:xfrm>
          <a:prstGeom prst="rect">
            <a:avLst/>
          </a:prstGeom>
        </p:spPr>
      </p:pic>
      <p:pic>
        <p:nvPicPr>
          <p:cNvPr id="29" name="Picture 2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V="1">
            <a:off x="7206275" y="3633543"/>
            <a:ext cx="1035130" cy="615837"/>
          </a:xfrm>
          <a:prstGeom prst="rect">
            <a:avLst/>
          </a:prstGeom>
          <a:scene3d>
            <a:camera prst="orthographicFront">
              <a:rot lat="6480000" lon="0" rev="0"/>
            </a:camera>
            <a:lightRig rig="threePt" dir="t"/>
          </a:scene3d>
        </p:spPr>
      </p:pic>
      <p:pic>
        <p:nvPicPr>
          <p:cNvPr id="30" name="Picture 2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92043" y="3601405"/>
            <a:ext cx="147486" cy="655546"/>
          </a:xfrm>
          <a:prstGeom prst="rect">
            <a:avLst/>
          </a:prstGeom>
        </p:spPr>
      </p:pic>
      <p:pic>
        <p:nvPicPr>
          <p:cNvPr id="31" name="Picture 3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84967" y="3593682"/>
            <a:ext cx="154321" cy="685930"/>
          </a:xfrm>
          <a:prstGeom prst="rect">
            <a:avLst/>
          </a:prstGeom>
        </p:spPr>
      </p:pic>
      <p:cxnSp>
        <p:nvCxnSpPr>
          <p:cNvPr id="32" name="Straight Connector 31"/>
          <p:cNvCxnSpPr/>
          <p:nvPr/>
        </p:nvCxnSpPr>
        <p:spPr>
          <a:xfrm flipV="1">
            <a:off x="3859306" y="3422601"/>
            <a:ext cx="5126736" cy="1697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9"/>
          <a:stretch>
            <a:fillRect/>
          </a:stretch>
        </p:blipFill>
        <p:spPr>
          <a:xfrm>
            <a:off x="5284456" y="3751923"/>
            <a:ext cx="1808232" cy="418231"/>
          </a:xfrm>
          <a:prstGeom prst="rect">
            <a:avLst/>
          </a:prstGeom>
        </p:spPr>
      </p:pic>
      <p:sp>
        <p:nvSpPr>
          <p:cNvPr id="34" name="TextBox 33"/>
          <p:cNvSpPr txBox="1"/>
          <p:nvPr/>
        </p:nvSpPr>
        <p:spPr>
          <a:xfrm>
            <a:off x="4748141" y="4374241"/>
            <a:ext cx="3493264" cy="1015663"/>
          </a:xfrm>
          <a:prstGeom prst="rect">
            <a:avLst/>
          </a:prstGeom>
          <a:noFill/>
        </p:spPr>
        <p:txBody>
          <a:bodyPr wrap="none" rtlCol="0">
            <a:spAutoFit/>
          </a:bodyPr>
          <a:lstStyle/>
          <a:p>
            <a:pPr algn="ctr"/>
            <a:r>
              <a:rPr lang="en-US" sz="3000" dirty="0">
                <a:solidFill>
                  <a:schemeClr val="accent2">
                    <a:lumMod val="75000"/>
                  </a:schemeClr>
                </a:solidFill>
                <a:latin typeface="Comic Sans MS" charset="0"/>
                <a:ea typeface="Comic Sans MS" charset="0"/>
                <a:cs typeface="Comic Sans MS" charset="0"/>
              </a:rPr>
              <a:t>s</a:t>
            </a:r>
            <a:r>
              <a:rPr lang="en-US" sz="3000" dirty="0" smtClean="0">
                <a:solidFill>
                  <a:schemeClr val="accent2">
                    <a:lumMod val="75000"/>
                  </a:schemeClr>
                </a:solidFill>
                <a:latin typeface="Comic Sans MS" charset="0"/>
                <a:ea typeface="Comic Sans MS" charset="0"/>
                <a:cs typeface="Comic Sans MS" charset="0"/>
              </a:rPr>
              <a:t>um over all vowel </a:t>
            </a:r>
          </a:p>
          <a:p>
            <a:pPr algn="ctr"/>
            <a:r>
              <a:rPr lang="en-US" sz="3000" dirty="0" smtClean="0">
                <a:solidFill>
                  <a:schemeClr val="accent2">
                    <a:lumMod val="75000"/>
                  </a:schemeClr>
                </a:solidFill>
                <a:latin typeface="Comic Sans MS" charset="0"/>
                <a:ea typeface="Comic Sans MS" charset="0"/>
                <a:cs typeface="Comic Sans MS" charset="0"/>
              </a:rPr>
              <a:t>systems’ scores</a:t>
            </a:r>
            <a:endParaRPr lang="en-US" sz="3000" dirty="0">
              <a:solidFill>
                <a:schemeClr val="accent2">
                  <a:lumMod val="75000"/>
                </a:schemeClr>
              </a:solidFill>
              <a:latin typeface="Comic Sans MS" charset="0"/>
              <a:ea typeface="Comic Sans MS" charset="0"/>
              <a:cs typeface="Comic Sans MS" charset="0"/>
            </a:endParaRPr>
          </a:p>
        </p:txBody>
      </p:sp>
      <p:sp>
        <p:nvSpPr>
          <p:cNvPr id="36" name="TextBox 35"/>
          <p:cNvSpPr txBox="1"/>
          <p:nvPr/>
        </p:nvSpPr>
        <p:spPr>
          <a:xfrm>
            <a:off x="503958" y="3303263"/>
            <a:ext cx="2246128" cy="1015663"/>
          </a:xfrm>
          <a:prstGeom prst="rect">
            <a:avLst/>
          </a:prstGeom>
          <a:noFill/>
        </p:spPr>
        <p:txBody>
          <a:bodyPr wrap="none" rtlCol="0">
            <a:spAutoFit/>
          </a:bodyPr>
          <a:lstStyle/>
          <a:p>
            <a:pPr algn="ctr"/>
            <a:r>
              <a:rPr lang="en-US" sz="3000" dirty="0" smtClean="0">
                <a:solidFill>
                  <a:schemeClr val="accent3">
                    <a:lumMod val="75000"/>
                  </a:schemeClr>
                </a:solidFill>
                <a:latin typeface="Comic Sans MS" charset="0"/>
                <a:ea typeface="Comic Sans MS" charset="0"/>
                <a:cs typeface="Comic Sans MS" charset="0"/>
              </a:rPr>
              <a:t>probability </a:t>
            </a:r>
          </a:p>
          <a:p>
            <a:pPr algn="ctr"/>
            <a:r>
              <a:rPr lang="en-US" sz="3000" dirty="0" smtClean="0">
                <a:solidFill>
                  <a:schemeClr val="accent3">
                    <a:lumMod val="75000"/>
                  </a:schemeClr>
                </a:solidFill>
                <a:latin typeface="Comic Sans MS" charset="0"/>
                <a:ea typeface="Comic Sans MS" charset="0"/>
                <a:cs typeface="Comic Sans MS" charset="0"/>
              </a:rPr>
              <a:t>measure</a:t>
            </a:r>
            <a:endParaRPr lang="en-US" sz="3000" dirty="0">
              <a:solidFill>
                <a:schemeClr val="accent3">
                  <a:lumMod val="75000"/>
                </a:schemeClr>
              </a:solidFill>
              <a:latin typeface="Comic Sans MS" charset="0"/>
              <a:ea typeface="Comic Sans MS" charset="0"/>
              <a:cs typeface="Comic Sans MS" charset="0"/>
            </a:endParaRPr>
          </a:p>
        </p:txBody>
      </p:sp>
      <p:sp>
        <p:nvSpPr>
          <p:cNvPr id="38" name="Rectangular Callout 37"/>
          <p:cNvSpPr/>
          <p:nvPr/>
        </p:nvSpPr>
        <p:spPr>
          <a:xfrm>
            <a:off x="368131" y="4987407"/>
            <a:ext cx="4380010" cy="1563987"/>
          </a:xfrm>
          <a:prstGeom prst="wedgeRectCallout">
            <a:avLst>
              <a:gd name="adj1" fmla="val 42971"/>
              <a:gd name="adj2" fmla="val -85256"/>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dirty="0" smtClean="0"/>
              <a:t>Exponentially many summands :-(</a:t>
            </a:r>
            <a:endParaRPr lang="en-US" sz="3500" dirty="0"/>
          </a:p>
        </p:txBody>
      </p:sp>
    </p:spTree>
    <p:extLst>
      <p:ext uri="{BB962C8B-B14F-4D97-AF65-F5344CB8AC3E}">
        <p14:creationId xmlns:p14="http://schemas.microsoft.com/office/powerpoint/2010/main" val="71354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of Inference</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74</a:t>
            </a:fld>
            <a:endParaRPr lang="en-US"/>
          </a:p>
        </p:txBody>
      </p:sp>
      <p:sp>
        <p:nvSpPr>
          <p:cNvPr id="10" name="TextBox 9"/>
          <p:cNvSpPr txBox="1"/>
          <p:nvPr/>
        </p:nvSpPr>
        <p:spPr>
          <a:xfrm>
            <a:off x="121192" y="2445129"/>
            <a:ext cx="2277226" cy="430887"/>
          </a:xfrm>
          <a:prstGeom prst="rect">
            <a:avLst/>
          </a:prstGeom>
          <a:noFill/>
        </p:spPr>
        <p:txBody>
          <a:bodyPr wrap="none" rtlCol="0">
            <a:spAutoFit/>
          </a:bodyPr>
          <a:lstStyle/>
          <a:p>
            <a:r>
              <a:rPr lang="en-US" sz="2200" b="1" dirty="0" smtClean="0">
                <a:solidFill>
                  <a:schemeClr val="tx2">
                    <a:lumMod val="75000"/>
                  </a:schemeClr>
                </a:solidFill>
              </a:rPr>
              <a:t>1 vowel at a time:</a:t>
            </a:r>
            <a:endParaRPr lang="en-US" sz="2200" b="1" dirty="0">
              <a:solidFill>
                <a:schemeClr val="tx2">
                  <a:lumMod val="75000"/>
                </a:schemeClr>
              </a:solidFill>
            </a:endParaRPr>
          </a:p>
        </p:txBody>
      </p:sp>
      <p:sp>
        <p:nvSpPr>
          <p:cNvPr id="11" name="TextBox 10"/>
          <p:cNvSpPr txBox="1"/>
          <p:nvPr/>
        </p:nvSpPr>
        <p:spPr>
          <a:xfrm>
            <a:off x="121192" y="3399245"/>
            <a:ext cx="2704304" cy="430887"/>
          </a:xfrm>
          <a:prstGeom prst="rect">
            <a:avLst/>
          </a:prstGeom>
          <a:noFill/>
        </p:spPr>
        <p:txBody>
          <a:bodyPr wrap="square" rtlCol="0">
            <a:spAutoFit/>
          </a:bodyPr>
          <a:lstStyle/>
          <a:p>
            <a:r>
              <a:rPr lang="en-US" sz="2200" b="1" dirty="0" smtClean="0">
                <a:solidFill>
                  <a:srgbClr val="941100"/>
                </a:solidFill>
              </a:rPr>
              <a:t>2 vowels at a time:</a:t>
            </a:r>
            <a:endParaRPr lang="en-US" sz="2200" b="1" dirty="0">
              <a:solidFill>
                <a:srgbClr val="941100"/>
              </a:solidFill>
            </a:endParaRPr>
          </a:p>
        </p:txBody>
      </p:sp>
      <p:sp>
        <p:nvSpPr>
          <p:cNvPr id="12" name="TextBox 11"/>
          <p:cNvSpPr txBox="1"/>
          <p:nvPr/>
        </p:nvSpPr>
        <p:spPr>
          <a:xfrm>
            <a:off x="121192" y="4402213"/>
            <a:ext cx="3161504" cy="430887"/>
          </a:xfrm>
          <a:prstGeom prst="rect">
            <a:avLst/>
          </a:prstGeom>
          <a:noFill/>
        </p:spPr>
        <p:txBody>
          <a:bodyPr wrap="square" rtlCol="0">
            <a:spAutoFit/>
          </a:bodyPr>
          <a:lstStyle/>
          <a:p>
            <a:r>
              <a:rPr lang="en-US" sz="2200" b="1" dirty="0" smtClean="0">
                <a:solidFill>
                  <a:schemeClr val="accent3">
                    <a:lumMod val="50000"/>
                  </a:schemeClr>
                </a:solidFill>
              </a:rPr>
              <a:t>All vowels together:</a:t>
            </a:r>
            <a:endParaRPr lang="en-US" sz="2200" b="1" dirty="0">
              <a:solidFill>
                <a:schemeClr val="accent3">
                  <a:lumMod val="50000"/>
                </a:schemeClr>
              </a:solidFill>
            </a:endParaRPr>
          </a:p>
        </p:txBody>
      </p:sp>
      <p:cxnSp>
        <p:nvCxnSpPr>
          <p:cNvPr id="13" name="Straight Connector 12"/>
          <p:cNvCxnSpPr/>
          <p:nvPr/>
        </p:nvCxnSpPr>
        <p:spPr>
          <a:xfrm flipH="1">
            <a:off x="2638975" y="2111121"/>
            <a:ext cx="22458" cy="328402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a:stretch>
            <a:fillRect/>
          </a:stretch>
        </p:blipFill>
        <p:spPr>
          <a:xfrm>
            <a:off x="3445022" y="2445129"/>
            <a:ext cx="803357" cy="361873"/>
          </a:xfrm>
          <a:prstGeom prst="rect">
            <a:avLst/>
          </a:prstGeom>
        </p:spPr>
      </p:pic>
      <p:sp>
        <p:nvSpPr>
          <p:cNvPr id="33" name="TextBox 32"/>
          <p:cNvSpPr txBox="1"/>
          <p:nvPr/>
        </p:nvSpPr>
        <p:spPr>
          <a:xfrm>
            <a:off x="3376127" y="3362270"/>
            <a:ext cx="1073692" cy="430887"/>
          </a:xfrm>
          <a:prstGeom prst="rect">
            <a:avLst/>
          </a:prstGeom>
          <a:noFill/>
        </p:spPr>
        <p:txBody>
          <a:bodyPr wrap="none" rtlCol="0">
            <a:spAutoFit/>
          </a:bodyPr>
          <a:lstStyle/>
          <a:p>
            <a:r>
              <a:rPr lang="en-US" sz="2200" dirty="0" smtClean="0">
                <a:solidFill>
                  <a:srgbClr val="95251D"/>
                </a:solidFill>
              </a:rPr>
              <a:t>#P-hard</a:t>
            </a:r>
            <a:endParaRPr lang="en-US" sz="2200" dirty="0">
              <a:solidFill>
                <a:srgbClr val="95251D"/>
              </a:solidFill>
            </a:endParaRPr>
          </a:p>
        </p:txBody>
      </p:sp>
      <p:pic>
        <p:nvPicPr>
          <p:cNvPr id="42" name="Picture 41"/>
          <p:cNvPicPr>
            <a:picLocks noChangeAspect="1"/>
          </p:cNvPicPr>
          <p:nvPr/>
        </p:nvPicPr>
        <p:blipFill>
          <a:blip r:embed="rId4"/>
          <a:stretch>
            <a:fillRect/>
          </a:stretch>
        </p:blipFill>
        <p:spPr>
          <a:xfrm flipV="1">
            <a:off x="3376127" y="4402213"/>
            <a:ext cx="941148" cy="430887"/>
          </a:xfrm>
          <a:prstGeom prst="rect">
            <a:avLst/>
          </a:prstGeom>
          <a:scene3d>
            <a:camera prst="orthographicFront">
              <a:rot lat="10800000" lon="0" rev="0"/>
            </a:camera>
            <a:lightRig rig="threePt" dir="t"/>
          </a:scene3d>
        </p:spPr>
      </p:pic>
      <p:sp>
        <p:nvSpPr>
          <p:cNvPr id="45" name="TextBox 44"/>
          <p:cNvSpPr txBox="1"/>
          <p:nvPr/>
        </p:nvSpPr>
        <p:spPr>
          <a:xfrm>
            <a:off x="5612074" y="2414902"/>
            <a:ext cx="2875274" cy="430887"/>
          </a:xfrm>
          <a:prstGeom prst="rect">
            <a:avLst/>
          </a:prstGeom>
          <a:noFill/>
        </p:spPr>
        <p:txBody>
          <a:bodyPr wrap="none" rtlCol="0">
            <a:spAutoFit/>
          </a:bodyPr>
          <a:lstStyle/>
          <a:p>
            <a:r>
              <a:rPr lang="en-US" sz="2200" b="1" dirty="0" smtClean="0">
                <a:solidFill>
                  <a:schemeClr val="tx2">
                    <a:lumMod val="75000"/>
                  </a:schemeClr>
                </a:solidFill>
              </a:rPr>
              <a:t>Bernoulli Point Process</a:t>
            </a:r>
            <a:endParaRPr lang="en-US" sz="2200" b="1" dirty="0">
              <a:solidFill>
                <a:schemeClr val="tx2">
                  <a:lumMod val="75000"/>
                </a:schemeClr>
              </a:solidFill>
            </a:endParaRPr>
          </a:p>
        </p:txBody>
      </p:sp>
      <p:sp>
        <p:nvSpPr>
          <p:cNvPr id="46" name="TextBox 45"/>
          <p:cNvSpPr txBox="1"/>
          <p:nvPr/>
        </p:nvSpPr>
        <p:spPr>
          <a:xfrm>
            <a:off x="5612074" y="3383518"/>
            <a:ext cx="2711320" cy="430887"/>
          </a:xfrm>
          <a:prstGeom prst="rect">
            <a:avLst/>
          </a:prstGeom>
          <a:noFill/>
        </p:spPr>
        <p:txBody>
          <a:bodyPr wrap="none" rtlCol="0">
            <a:spAutoFit/>
          </a:bodyPr>
          <a:lstStyle/>
          <a:p>
            <a:r>
              <a:rPr lang="en-US" sz="2200" b="1" dirty="0" smtClean="0">
                <a:solidFill>
                  <a:srgbClr val="95251D"/>
                </a:solidFill>
              </a:rPr>
              <a:t>Markov Point Process</a:t>
            </a:r>
            <a:endParaRPr lang="en-US" sz="2200" b="1" dirty="0">
              <a:solidFill>
                <a:srgbClr val="95251D"/>
              </a:solidFill>
            </a:endParaRPr>
          </a:p>
        </p:txBody>
      </p:sp>
      <p:sp>
        <p:nvSpPr>
          <p:cNvPr id="47" name="TextBox 46"/>
          <p:cNvSpPr txBox="1"/>
          <p:nvPr/>
        </p:nvSpPr>
        <p:spPr>
          <a:xfrm>
            <a:off x="5612074" y="4402212"/>
            <a:ext cx="3509487" cy="430887"/>
          </a:xfrm>
          <a:prstGeom prst="rect">
            <a:avLst/>
          </a:prstGeom>
          <a:noFill/>
        </p:spPr>
        <p:txBody>
          <a:bodyPr wrap="none" rtlCol="0">
            <a:spAutoFit/>
          </a:bodyPr>
          <a:lstStyle/>
          <a:p>
            <a:r>
              <a:rPr lang="en-US" sz="2200" b="1" dirty="0" err="1" smtClean="0">
                <a:solidFill>
                  <a:srgbClr val="4E6227"/>
                </a:solidFill>
              </a:rPr>
              <a:t>Determinantal</a:t>
            </a:r>
            <a:r>
              <a:rPr lang="en-US" sz="2200" b="1" dirty="0" smtClean="0">
                <a:solidFill>
                  <a:srgbClr val="4E6227"/>
                </a:solidFill>
              </a:rPr>
              <a:t> Point Process</a:t>
            </a:r>
            <a:endParaRPr lang="en-US" sz="2200" b="1" dirty="0">
              <a:solidFill>
                <a:srgbClr val="4E6227"/>
              </a:solidFill>
            </a:endParaRPr>
          </a:p>
        </p:txBody>
      </p:sp>
      <p:sp>
        <p:nvSpPr>
          <p:cNvPr id="48" name="Rectangular Callout 47"/>
          <p:cNvSpPr/>
          <p:nvPr/>
        </p:nvSpPr>
        <p:spPr>
          <a:xfrm>
            <a:off x="1701944" y="5248508"/>
            <a:ext cx="3811350" cy="994866"/>
          </a:xfrm>
          <a:prstGeom prst="wedgeRectCallout">
            <a:avLst>
              <a:gd name="adj1" fmla="val -44825"/>
              <a:gd name="adj2" fmla="val -80774"/>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Only allows negative interactions between vowels </a:t>
            </a:r>
            <a:endParaRPr lang="en-US" dirty="0"/>
          </a:p>
        </p:txBody>
      </p:sp>
      <p:sp>
        <p:nvSpPr>
          <p:cNvPr id="49" name="Rectangular Callout 48"/>
          <p:cNvSpPr/>
          <p:nvPr/>
        </p:nvSpPr>
        <p:spPr>
          <a:xfrm>
            <a:off x="121193" y="1159246"/>
            <a:ext cx="2517782" cy="832797"/>
          </a:xfrm>
          <a:prstGeom prst="wedgeRectCallout">
            <a:avLst>
              <a:gd name="adj1" fmla="val 30731"/>
              <a:gd name="adj2" fmla="val 114733"/>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 interactions between the vowels</a:t>
            </a:r>
            <a:endParaRPr lang="en-US" dirty="0"/>
          </a:p>
        </p:txBody>
      </p:sp>
      <p:sp>
        <p:nvSpPr>
          <p:cNvPr id="52" name="TextBox 51"/>
          <p:cNvSpPr txBox="1"/>
          <p:nvPr/>
        </p:nvSpPr>
        <p:spPr>
          <a:xfrm>
            <a:off x="2717920" y="1541777"/>
            <a:ext cx="2786597" cy="446276"/>
          </a:xfrm>
          <a:prstGeom prst="rect">
            <a:avLst/>
          </a:prstGeom>
          <a:noFill/>
        </p:spPr>
        <p:txBody>
          <a:bodyPr wrap="none" rtlCol="0">
            <a:spAutoFit/>
          </a:bodyPr>
          <a:lstStyle/>
          <a:p>
            <a:r>
              <a:rPr lang="en-US" sz="2300" b="1" dirty="0" smtClean="0"/>
              <a:t>Inference Complexity</a:t>
            </a:r>
            <a:endParaRPr lang="en-US" sz="2300" b="1" dirty="0"/>
          </a:p>
        </p:txBody>
      </p:sp>
      <p:sp>
        <p:nvSpPr>
          <p:cNvPr id="53" name="TextBox 52"/>
          <p:cNvSpPr txBox="1"/>
          <p:nvPr/>
        </p:nvSpPr>
        <p:spPr>
          <a:xfrm>
            <a:off x="6211949" y="1541777"/>
            <a:ext cx="1675523" cy="446276"/>
          </a:xfrm>
          <a:prstGeom prst="rect">
            <a:avLst/>
          </a:prstGeom>
          <a:noFill/>
        </p:spPr>
        <p:txBody>
          <a:bodyPr wrap="none" rtlCol="0">
            <a:spAutoFit/>
          </a:bodyPr>
          <a:lstStyle/>
          <a:p>
            <a:r>
              <a:rPr lang="en-US" sz="2300" b="1" dirty="0" smtClean="0"/>
              <a:t>Fancy Name</a:t>
            </a:r>
            <a:endParaRPr lang="en-US" sz="2300" b="1" dirty="0"/>
          </a:p>
        </p:txBody>
      </p:sp>
    </p:spTree>
    <p:extLst>
      <p:ext uri="{BB962C8B-B14F-4D97-AF65-F5344CB8AC3E}">
        <p14:creationId xmlns:p14="http://schemas.microsoft.com/office/powerpoint/2010/main" val="1002550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3" grpId="0"/>
      <p:bldP spid="45" grpId="0"/>
      <p:bldP spid="46" grpId="0"/>
      <p:bldP spid="47" grpId="0"/>
      <p:bldP spid="48" grpId="0" animBg="1"/>
      <p:bldP spid="4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1" name="Oval 10"/>
          <p:cNvSpPr/>
          <p:nvPr/>
        </p:nvSpPr>
        <p:spPr>
          <a:xfrm>
            <a:off x="2119746" y="130680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119744" y="170858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119742" y="2110375"/>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19738" y="251216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119734" y="3315736"/>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19732" y="4119310"/>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19730" y="4521097"/>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119730" y="4922884"/>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119728" y="532467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119726" y="572645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49" name="Straight Connector 48"/>
          <p:cNvCxnSpPr>
            <a:endCxn id="11" idx="3"/>
          </p:cNvCxnSpPr>
          <p:nvPr/>
        </p:nvCxnSpPr>
        <p:spPr>
          <a:xfrm flipV="1">
            <a:off x="1012284" y="1578789"/>
            <a:ext cx="1154128" cy="13628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12" idx="3"/>
          </p:cNvCxnSpPr>
          <p:nvPr/>
        </p:nvCxnSpPr>
        <p:spPr>
          <a:xfrm flipV="1">
            <a:off x="1012284" y="1980576"/>
            <a:ext cx="1154126" cy="9882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13" idx="2"/>
          </p:cNvCxnSpPr>
          <p:nvPr/>
        </p:nvCxnSpPr>
        <p:spPr>
          <a:xfrm flipV="1">
            <a:off x="1012282" y="2269702"/>
            <a:ext cx="1107460" cy="7181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14" idx="2"/>
          </p:cNvCxnSpPr>
          <p:nvPr/>
        </p:nvCxnSpPr>
        <p:spPr>
          <a:xfrm flipV="1">
            <a:off x="1012280" y="2671489"/>
            <a:ext cx="1107458" cy="32444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6" idx="2"/>
          </p:cNvCxnSpPr>
          <p:nvPr/>
        </p:nvCxnSpPr>
        <p:spPr>
          <a:xfrm>
            <a:off x="1012280" y="2976938"/>
            <a:ext cx="1107454" cy="49812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endCxn id="18" idx="2"/>
          </p:cNvCxnSpPr>
          <p:nvPr/>
        </p:nvCxnSpPr>
        <p:spPr>
          <a:xfrm>
            <a:off x="1012276" y="3020396"/>
            <a:ext cx="1107456" cy="12582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9" idx="2"/>
          </p:cNvCxnSpPr>
          <p:nvPr/>
        </p:nvCxnSpPr>
        <p:spPr>
          <a:xfrm>
            <a:off x="1012274" y="3039389"/>
            <a:ext cx="1107456" cy="16410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endCxn id="20" idx="1"/>
          </p:cNvCxnSpPr>
          <p:nvPr/>
        </p:nvCxnSpPr>
        <p:spPr>
          <a:xfrm>
            <a:off x="1012272" y="3088677"/>
            <a:ext cx="1154124" cy="188087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21" idx="1"/>
          </p:cNvCxnSpPr>
          <p:nvPr/>
        </p:nvCxnSpPr>
        <p:spPr>
          <a:xfrm>
            <a:off x="1049332" y="3105818"/>
            <a:ext cx="1117062" cy="226551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22" idx="1"/>
          </p:cNvCxnSpPr>
          <p:nvPr/>
        </p:nvCxnSpPr>
        <p:spPr>
          <a:xfrm>
            <a:off x="1012270" y="3105818"/>
            <a:ext cx="1154122" cy="26673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11" idx="3"/>
          </p:cNvCxnSpPr>
          <p:nvPr/>
        </p:nvCxnSpPr>
        <p:spPr>
          <a:xfrm flipV="1">
            <a:off x="1122220" y="1578789"/>
            <a:ext cx="1044192" cy="229803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endCxn id="12" idx="3"/>
          </p:cNvCxnSpPr>
          <p:nvPr/>
        </p:nvCxnSpPr>
        <p:spPr>
          <a:xfrm flipV="1">
            <a:off x="1122218" y="1980576"/>
            <a:ext cx="1044192" cy="193970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endCxn id="13" idx="3"/>
          </p:cNvCxnSpPr>
          <p:nvPr/>
        </p:nvCxnSpPr>
        <p:spPr>
          <a:xfrm flipV="1">
            <a:off x="1122216" y="2382363"/>
            <a:ext cx="1044192" cy="1527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14" idx="3"/>
          </p:cNvCxnSpPr>
          <p:nvPr/>
        </p:nvCxnSpPr>
        <p:spPr>
          <a:xfrm flipV="1">
            <a:off x="1122214" y="2784150"/>
            <a:ext cx="1044190" cy="1151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endCxn id="16" idx="2"/>
          </p:cNvCxnSpPr>
          <p:nvPr/>
        </p:nvCxnSpPr>
        <p:spPr>
          <a:xfrm flipV="1">
            <a:off x="1130953" y="3475063"/>
            <a:ext cx="988781" cy="45669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18" idx="2"/>
          </p:cNvCxnSpPr>
          <p:nvPr/>
        </p:nvCxnSpPr>
        <p:spPr>
          <a:xfrm>
            <a:off x="1122208" y="3988086"/>
            <a:ext cx="997524" cy="2905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19" idx="2"/>
          </p:cNvCxnSpPr>
          <p:nvPr/>
        </p:nvCxnSpPr>
        <p:spPr>
          <a:xfrm>
            <a:off x="1075548" y="4001580"/>
            <a:ext cx="1044182" cy="678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endCxn id="20" idx="2"/>
          </p:cNvCxnSpPr>
          <p:nvPr/>
        </p:nvCxnSpPr>
        <p:spPr>
          <a:xfrm>
            <a:off x="1075540" y="4029113"/>
            <a:ext cx="1044190" cy="105309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21" idx="2"/>
          </p:cNvCxnSpPr>
          <p:nvPr/>
        </p:nvCxnSpPr>
        <p:spPr>
          <a:xfrm>
            <a:off x="1227940" y="4181513"/>
            <a:ext cx="891788" cy="13024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22" idx="1"/>
          </p:cNvCxnSpPr>
          <p:nvPr/>
        </p:nvCxnSpPr>
        <p:spPr>
          <a:xfrm>
            <a:off x="1122200" y="4057865"/>
            <a:ext cx="1044192" cy="171525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3586258"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58" name="Straight Connector 157"/>
          <p:cNvCxnSpPr>
            <a:stCxn id="12" idx="6"/>
          </p:cNvCxnSpPr>
          <p:nvPr/>
        </p:nvCxnSpPr>
        <p:spPr>
          <a:xfrm>
            <a:off x="2438399" y="1867915"/>
            <a:ext cx="1130405" cy="108251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1" idx="6"/>
          </p:cNvCxnSpPr>
          <p:nvPr/>
        </p:nvCxnSpPr>
        <p:spPr>
          <a:xfrm>
            <a:off x="2438401" y="1466128"/>
            <a:ext cx="1130403" cy="148430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3" idx="6"/>
          </p:cNvCxnSpPr>
          <p:nvPr/>
        </p:nvCxnSpPr>
        <p:spPr>
          <a:xfrm>
            <a:off x="2438397" y="2269702"/>
            <a:ext cx="1130407" cy="70648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14" idx="6"/>
          </p:cNvCxnSpPr>
          <p:nvPr/>
        </p:nvCxnSpPr>
        <p:spPr>
          <a:xfrm>
            <a:off x="2438393" y="2671489"/>
            <a:ext cx="1130411" cy="32399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5" idx="6"/>
          </p:cNvCxnSpPr>
          <p:nvPr/>
        </p:nvCxnSpPr>
        <p:spPr>
          <a:xfrm flipV="1">
            <a:off x="2438391" y="3009432"/>
            <a:ext cx="1177645" cy="63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6" idx="6"/>
          </p:cNvCxnSpPr>
          <p:nvPr/>
        </p:nvCxnSpPr>
        <p:spPr>
          <a:xfrm flipV="1">
            <a:off x="2438389" y="3052385"/>
            <a:ext cx="1064236" cy="4226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7" idx="6"/>
          </p:cNvCxnSpPr>
          <p:nvPr/>
        </p:nvCxnSpPr>
        <p:spPr>
          <a:xfrm flipV="1">
            <a:off x="2438389"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V="1">
            <a:off x="2438387" y="3078612"/>
            <a:ext cx="1130417" cy="12262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9" idx="6"/>
          </p:cNvCxnSpPr>
          <p:nvPr/>
        </p:nvCxnSpPr>
        <p:spPr>
          <a:xfrm flipV="1">
            <a:off x="2438385" y="3078612"/>
            <a:ext cx="1177651" cy="160181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20" idx="6"/>
          </p:cNvCxnSpPr>
          <p:nvPr/>
        </p:nvCxnSpPr>
        <p:spPr>
          <a:xfrm flipV="1">
            <a:off x="2438385" y="3104374"/>
            <a:ext cx="1130419" cy="197783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stCxn id="21" idx="6"/>
          </p:cNvCxnSpPr>
          <p:nvPr/>
        </p:nvCxnSpPr>
        <p:spPr>
          <a:xfrm flipV="1">
            <a:off x="2438383" y="3078612"/>
            <a:ext cx="1130421" cy="240538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22" idx="6"/>
          </p:cNvCxnSpPr>
          <p:nvPr/>
        </p:nvCxnSpPr>
        <p:spPr>
          <a:xfrm flipV="1">
            <a:off x="2438381" y="3019144"/>
            <a:ext cx="1130423" cy="28666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a:stCxn id="11" idx="5"/>
          </p:cNvCxnSpPr>
          <p:nvPr/>
        </p:nvCxnSpPr>
        <p:spPr>
          <a:xfrm>
            <a:off x="2391735" y="1578789"/>
            <a:ext cx="1224301" cy="212462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2391733" y="2009009"/>
            <a:ext cx="1224303" cy="17915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13" idx="5"/>
          </p:cNvCxnSpPr>
          <p:nvPr/>
        </p:nvCxnSpPr>
        <p:spPr>
          <a:xfrm>
            <a:off x="2391731" y="2382363"/>
            <a:ext cx="1177073" cy="132104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14" idx="6"/>
          </p:cNvCxnSpPr>
          <p:nvPr/>
        </p:nvCxnSpPr>
        <p:spPr>
          <a:xfrm>
            <a:off x="2438393" y="2671489"/>
            <a:ext cx="1130411" cy="110063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5" idx="6"/>
          </p:cNvCxnSpPr>
          <p:nvPr/>
        </p:nvCxnSpPr>
        <p:spPr>
          <a:xfrm>
            <a:off x="2438391" y="3073276"/>
            <a:ext cx="1130413" cy="6698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a:stCxn id="16" idx="6"/>
          </p:cNvCxnSpPr>
          <p:nvPr/>
        </p:nvCxnSpPr>
        <p:spPr>
          <a:xfrm>
            <a:off x="2438389" y="3475063"/>
            <a:ext cx="1064236" cy="24230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17" idx="6"/>
          </p:cNvCxnSpPr>
          <p:nvPr/>
        </p:nvCxnSpPr>
        <p:spPr>
          <a:xfrm flipV="1">
            <a:off x="2438389" y="3729174"/>
            <a:ext cx="1064236" cy="14767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a:stCxn id="18" idx="6"/>
          </p:cNvCxnSpPr>
          <p:nvPr/>
        </p:nvCxnSpPr>
        <p:spPr>
          <a:xfrm flipV="1">
            <a:off x="2438387" y="3712830"/>
            <a:ext cx="1087588" cy="56580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19" idx="6"/>
          </p:cNvCxnSpPr>
          <p:nvPr/>
        </p:nvCxnSpPr>
        <p:spPr>
          <a:xfrm flipV="1">
            <a:off x="2438385" y="3752546"/>
            <a:ext cx="1130419" cy="9278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20" idx="7"/>
          </p:cNvCxnSpPr>
          <p:nvPr/>
        </p:nvCxnSpPr>
        <p:spPr>
          <a:xfrm flipV="1">
            <a:off x="2391719" y="3840844"/>
            <a:ext cx="1130710" cy="1128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21" idx="7"/>
          </p:cNvCxnSpPr>
          <p:nvPr/>
        </p:nvCxnSpPr>
        <p:spPr>
          <a:xfrm flipV="1">
            <a:off x="2391717" y="3845752"/>
            <a:ext cx="1129990" cy="15255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22" idx="6"/>
          </p:cNvCxnSpPr>
          <p:nvPr/>
        </p:nvCxnSpPr>
        <p:spPr>
          <a:xfrm flipV="1">
            <a:off x="2438381" y="3876692"/>
            <a:ext cx="1129972" cy="200909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3"/>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3353825"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3389074"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6" name="Picture 245"/>
          <p:cNvPicPr>
            <a:picLocks noChangeAspect="1"/>
          </p:cNvPicPr>
          <p:nvPr/>
        </p:nvPicPr>
        <p:blipFill>
          <a:blip r:embed="rId4"/>
          <a:stretch>
            <a:fillRect/>
          </a:stretch>
        </p:blipFill>
        <p:spPr>
          <a:xfrm>
            <a:off x="4706722" y="3334258"/>
            <a:ext cx="4368003" cy="345024"/>
          </a:xfrm>
          <a:prstGeom prst="rect">
            <a:avLst/>
          </a:prstGeom>
        </p:spPr>
      </p:pic>
      <p:pic>
        <p:nvPicPr>
          <p:cNvPr id="247" name="Picture 246"/>
          <p:cNvPicPr>
            <a:picLocks noChangeAspect="1"/>
          </p:cNvPicPr>
          <p:nvPr/>
        </p:nvPicPr>
        <p:blipFill>
          <a:blip r:embed="rId5"/>
          <a:stretch>
            <a:fillRect/>
          </a:stretch>
        </p:blipFill>
        <p:spPr>
          <a:xfrm>
            <a:off x="5195948" y="4558924"/>
            <a:ext cx="3767152" cy="427599"/>
          </a:xfrm>
          <a:prstGeom prst="rect">
            <a:avLst/>
          </a:prstGeom>
        </p:spPr>
      </p:pic>
      <p:sp>
        <p:nvSpPr>
          <p:cNvPr id="248" name="Down Arrow 247"/>
          <p:cNvSpPr/>
          <p:nvPr/>
        </p:nvSpPr>
        <p:spPr>
          <a:xfrm>
            <a:off x="6933232" y="2382105"/>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Down Arrow 248"/>
          <p:cNvSpPr/>
          <p:nvPr/>
        </p:nvSpPr>
        <p:spPr>
          <a:xfrm>
            <a:off x="6933231" y="3879708"/>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3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6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7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8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8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9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9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9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0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0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0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1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1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1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2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2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2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3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3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0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0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0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6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4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4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5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3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4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24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4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7" grpId="0"/>
      <p:bldP spid="157" grpId="0"/>
      <p:bldP spid="242" grpId="0" animBg="1"/>
      <p:bldP spid="243" grpId="0" animBg="1"/>
      <p:bldP spid="244" grpId="0" animBg="1"/>
      <p:bldP spid="245" grpId="0" animBg="1"/>
      <p:bldP spid="248" grpId="0" animBg="1"/>
      <p:bldP spid="2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2957838">
            <a:off x="2373445" y="2394243"/>
            <a:ext cx="941294" cy="3651630"/>
          </a:xfrm>
          <a:prstGeom prst="ellipse">
            <a:avLst/>
          </a:prstGeom>
          <a:solidFill>
            <a:schemeClr val="accent6">
              <a:lumMod val="40000"/>
              <a:lumOff val="60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2" name="Title 1"/>
          <p:cNvSpPr>
            <a:spLocks noGrp="1"/>
          </p:cNvSpPr>
          <p:nvPr>
            <p:ph type="title"/>
          </p:nvPr>
        </p:nvSpPr>
        <p:spPr/>
        <p:txBody>
          <a:bodyPr/>
          <a:lstStyle/>
          <a:p>
            <a:r>
              <a:rPr lang="en-US" dirty="0" smtClean="0"/>
              <a:t>Possible Typology</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8</a:t>
            </a:fld>
            <a:endParaRPr lang="en-US"/>
          </a:p>
        </p:txBody>
      </p:sp>
      <p:graphicFrame>
        <p:nvGraphicFramePr>
          <p:cNvPr id="7" name="Chart 6"/>
          <p:cNvGraphicFramePr>
            <a:graphicFrameLocks/>
          </p:cNvGraphicFramePr>
          <p:nvPr>
            <p:extLst>
              <p:ext uri="{D42A27DB-BD31-4B8C-83A1-F6EECF244321}">
                <p14:modId xmlns:p14="http://schemas.microsoft.com/office/powerpoint/2010/main" val="1778853145"/>
              </p:ext>
            </p:extLst>
          </p:nvPr>
        </p:nvGraphicFramePr>
        <p:xfrm>
          <a:off x="685800" y="1382993"/>
          <a:ext cx="5265831" cy="497335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16200000">
            <a:off x="-626274" y="3398612"/>
            <a:ext cx="2242216" cy="461665"/>
          </a:xfrm>
          <a:prstGeom prst="rect">
            <a:avLst/>
          </a:prstGeom>
        </p:spPr>
        <p:txBody>
          <a:bodyPr wrap="none">
            <a:spAutoFit/>
          </a:bodyPr>
          <a:lstStyle/>
          <a:p>
            <a:pPr algn="ctr">
              <a:defRPr sz="2400" b="0" i="0" u="none" strike="noStrike" kern="1200" baseline="0">
                <a:solidFill>
                  <a:prstClr val="black">
                    <a:lumMod val="65000"/>
                    <a:lumOff val="35000"/>
                  </a:prstClr>
                </a:solidFill>
                <a:latin typeface="+mn-lt"/>
                <a:ea typeface="+mn-ea"/>
                <a:cs typeface="+mn-cs"/>
              </a:defRPr>
            </a:pPr>
            <a:r>
              <a:rPr lang="en-US">
                <a:solidFill>
                  <a:prstClr val="black">
                    <a:lumMod val="65000"/>
                    <a:lumOff val="35000"/>
                  </a:prstClr>
                </a:solidFill>
              </a:rPr>
              <a:t>adverb on right?</a:t>
            </a:r>
            <a:endParaRPr lang="en-US" dirty="0">
              <a:solidFill>
                <a:prstClr val="black">
                  <a:lumMod val="65000"/>
                  <a:lumOff val="35000"/>
                </a:prstClr>
              </a:solidFill>
            </a:endParaRPr>
          </a:p>
        </p:txBody>
      </p:sp>
      <p:sp>
        <p:nvSpPr>
          <p:cNvPr id="12" name="TextBox 11"/>
          <p:cNvSpPr txBox="1"/>
          <p:nvPr/>
        </p:nvSpPr>
        <p:spPr>
          <a:xfrm>
            <a:off x="2689412" y="1600200"/>
            <a:ext cx="5316968" cy="646331"/>
          </a:xfrm>
          <a:prstGeom prst="rect">
            <a:avLst/>
          </a:prstGeom>
          <a:noFill/>
        </p:spPr>
        <p:txBody>
          <a:bodyPr wrap="none" rtlCol="0">
            <a:spAutoFit/>
          </a:bodyPr>
          <a:lstStyle/>
          <a:p>
            <a:r>
              <a:rPr lang="en-US" sz="3600" dirty="0" smtClean="0">
                <a:solidFill>
                  <a:schemeClr val="accent6">
                    <a:lumMod val="75000"/>
                  </a:schemeClr>
                </a:solidFill>
              </a:rPr>
              <a:t>possible</a:t>
            </a:r>
            <a:r>
              <a:rPr lang="en-US" sz="3200" dirty="0" smtClean="0">
                <a:solidFill>
                  <a:schemeClr val="accent6">
                    <a:lumMod val="75000"/>
                  </a:schemeClr>
                </a:solidFill>
              </a:rPr>
              <a:t> </a:t>
            </a:r>
            <a:r>
              <a:rPr lang="en-US" sz="3600" dirty="0" smtClean="0">
                <a:solidFill>
                  <a:schemeClr val="accent6">
                    <a:lumMod val="75000"/>
                  </a:schemeClr>
                </a:solidFill>
              </a:rPr>
              <a:t>human languages?</a:t>
            </a:r>
            <a:endParaRPr lang="en-US" sz="2800" dirty="0">
              <a:solidFill>
                <a:schemeClr val="accent6">
                  <a:lumMod val="75000"/>
                </a:schemeClr>
              </a:solidFill>
            </a:endParaRPr>
          </a:p>
        </p:txBody>
      </p:sp>
    </p:spTree>
    <p:custDataLst>
      <p:tags r:id="rId1"/>
    </p:custDataLst>
    <p:extLst>
      <p:ext uri="{BB962C8B-B14F-4D97-AF65-F5344CB8AC3E}">
        <p14:creationId xmlns:p14="http://schemas.microsoft.com/office/powerpoint/2010/main" val="1865036508"/>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2957838">
            <a:off x="1697361" y="1571642"/>
            <a:ext cx="2232985" cy="4429337"/>
          </a:xfrm>
          <a:prstGeom prst="ellipse">
            <a:avLst/>
          </a:prstGeom>
          <a:gradFill>
            <a:gsLst>
              <a:gs pos="0">
                <a:schemeClr val="accent6">
                  <a:lumMod val="75000"/>
                </a:schemeClr>
              </a:gs>
              <a:gs pos="61000">
                <a:schemeClr val="accent6">
                  <a:lumMod val="60000"/>
                  <a:lumOff val="40000"/>
                </a:schemeClr>
              </a:gs>
              <a:gs pos="100000">
                <a:srgbClr val="FDEADA">
                  <a:alpha val="73725"/>
                </a:srgb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6">
                    <a:lumMod val="40000"/>
                    <a:lumOff val="60000"/>
                  </a:schemeClr>
                </a:solidFill>
              </a:rPr>
              <a:t>````</a:t>
            </a:r>
            <a:endParaRPr lang="en-US" dirty="0">
              <a:solidFill>
                <a:schemeClr val="accent6">
                  <a:lumMod val="40000"/>
                  <a:lumOff val="60000"/>
                </a:schemeClr>
              </a:solidFill>
            </a:endParaRPr>
          </a:p>
        </p:txBody>
      </p:sp>
      <p:sp>
        <p:nvSpPr>
          <p:cNvPr id="2" name="Title 1"/>
          <p:cNvSpPr>
            <a:spLocks noGrp="1"/>
          </p:cNvSpPr>
          <p:nvPr>
            <p:ph type="title"/>
          </p:nvPr>
        </p:nvSpPr>
        <p:spPr/>
        <p:txBody>
          <a:bodyPr/>
          <a:lstStyle/>
          <a:p>
            <a:r>
              <a:rPr lang="en-US" dirty="0" smtClean="0"/>
              <a:t>Probabilistic Typology</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9</a:t>
            </a:fld>
            <a:endParaRPr lang="en-US"/>
          </a:p>
        </p:txBody>
      </p:sp>
      <p:graphicFrame>
        <p:nvGraphicFramePr>
          <p:cNvPr id="7" name="Chart 6"/>
          <p:cNvGraphicFramePr>
            <a:graphicFrameLocks/>
          </p:cNvGraphicFramePr>
          <p:nvPr>
            <p:extLst>
              <p:ext uri="{D42A27DB-BD31-4B8C-83A1-F6EECF244321}">
                <p14:modId xmlns:p14="http://schemas.microsoft.com/office/powerpoint/2010/main" val="1737866236"/>
              </p:ext>
            </p:extLst>
          </p:nvPr>
        </p:nvGraphicFramePr>
        <p:xfrm>
          <a:off x="685800" y="1382993"/>
          <a:ext cx="5265831" cy="497335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16200000">
            <a:off x="-626274" y="3398612"/>
            <a:ext cx="2242216" cy="461665"/>
          </a:xfrm>
          <a:prstGeom prst="rect">
            <a:avLst/>
          </a:prstGeom>
          <a:ln>
            <a:noFill/>
          </a:ln>
        </p:spPr>
        <p:txBody>
          <a:bodyPr wrap="none">
            <a:spAutoFit/>
          </a:bodyPr>
          <a:lstStyle/>
          <a:p>
            <a:pPr algn="ctr">
              <a:defRPr sz="2400" b="0" i="0" u="none" strike="noStrike" kern="1200" baseline="0">
                <a:solidFill>
                  <a:prstClr val="black">
                    <a:lumMod val="65000"/>
                    <a:lumOff val="35000"/>
                  </a:prstClr>
                </a:solidFill>
                <a:latin typeface="+mn-lt"/>
                <a:ea typeface="+mn-ea"/>
                <a:cs typeface="+mn-cs"/>
              </a:defRPr>
            </a:pPr>
            <a:r>
              <a:rPr lang="en-US">
                <a:solidFill>
                  <a:prstClr val="black">
                    <a:lumMod val="65000"/>
                    <a:lumOff val="35000"/>
                  </a:prstClr>
                </a:solidFill>
              </a:rPr>
              <a:t>adverb on right?</a:t>
            </a:r>
            <a:endParaRPr lang="en-US" dirty="0">
              <a:solidFill>
                <a:prstClr val="black">
                  <a:lumMod val="65000"/>
                  <a:lumOff val="35000"/>
                </a:prstClr>
              </a:solidFill>
            </a:endParaRPr>
          </a:p>
        </p:txBody>
      </p:sp>
      <p:sp>
        <p:nvSpPr>
          <p:cNvPr id="12" name="TextBox 11"/>
          <p:cNvSpPr txBox="1"/>
          <p:nvPr/>
        </p:nvSpPr>
        <p:spPr>
          <a:xfrm>
            <a:off x="2689412" y="1600200"/>
            <a:ext cx="5476307" cy="646331"/>
          </a:xfrm>
          <a:prstGeom prst="rect">
            <a:avLst/>
          </a:prstGeom>
          <a:noFill/>
        </p:spPr>
        <p:txBody>
          <a:bodyPr wrap="none" rtlCol="0">
            <a:spAutoFit/>
          </a:bodyPr>
          <a:lstStyle/>
          <a:p>
            <a:r>
              <a:rPr lang="en-US" sz="3600" b="1" dirty="0" smtClean="0">
                <a:solidFill>
                  <a:schemeClr val="accent6">
                    <a:lumMod val="75000"/>
                  </a:schemeClr>
                </a:solidFill>
              </a:rPr>
              <a:t>probable</a:t>
            </a:r>
            <a:r>
              <a:rPr lang="en-US" sz="3600" dirty="0" smtClean="0">
                <a:solidFill>
                  <a:schemeClr val="accent6">
                    <a:lumMod val="75000"/>
                  </a:schemeClr>
                </a:solidFill>
              </a:rPr>
              <a:t> human languages</a:t>
            </a:r>
            <a:endParaRPr lang="en-US" sz="2800" dirty="0">
              <a:solidFill>
                <a:schemeClr val="accent6">
                  <a:lumMod val="75000"/>
                </a:schemeClr>
              </a:solidFill>
            </a:endParaRPr>
          </a:p>
        </p:txBody>
      </p:sp>
      <p:sp>
        <p:nvSpPr>
          <p:cNvPr id="8" name="TextBox 7"/>
          <p:cNvSpPr txBox="1"/>
          <p:nvPr/>
        </p:nvSpPr>
        <p:spPr>
          <a:xfrm>
            <a:off x="5080876" y="2351099"/>
            <a:ext cx="3700054" cy="3539430"/>
          </a:xfrm>
          <a:prstGeom prst="rect">
            <a:avLst/>
          </a:prstGeom>
          <a:noFill/>
        </p:spPr>
        <p:txBody>
          <a:bodyPr wrap="square" rtlCol="0">
            <a:spAutoFit/>
          </a:bodyPr>
          <a:lstStyle/>
          <a:p>
            <a:pPr marL="173038" indent="-173038">
              <a:buFont typeface="Arial" charset="0"/>
              <a:buChar char="•"/>
            </a:pPr>
            <a:r>
              <a:rPr lang="en-US" sz="2800" dirty="0" smtClean="0"/>
              <a:t>what’s the generative  probability model?</a:t>
            </a:r>
          </a:p>
          <a:p>
            <a:pPr marL="173038" indent="-173038">
              <a:buFont typeface="Arial" charset="0"/>
              <a:buChar char="•"/>
            </a:pPr>
            <a:endParaRPr lang="en-US" sz="2800" dirty="0" smtClean="0"/>
          </a:p>
          <a:p>
            <a:pPr marL="173038" indent="-173038">
              <a:buFont typeface="Arial" charset="0"/>
              <a:buChar char="•"/>
            </a:pPr>
            <a:r>
              <a:rPr lang="en-US" sz="2800" dirty="0" smtClean="0"/>
              <a:t>what scientific ideas are in it?</a:t>
            </a:r>
          </a:p>
          <a:p>
            <a:pPr marL="173038" indent="-173038">
              <a:buFont typeface="Arial" charset="0"/>
              <a:buChar char="•"/>
            </a:pPr>
            <a:endParaRPr lang="en-US" sz="2800" dirty="0" smtClean="0"/>
          </a:p>
          <a:p>
            <a:pPr marL="173038" indent="-173038">
              <a:buFont typeface="Arial" charset="0"/>
              <a:buChar char="•"/>
            </a:pPr>
            <a:r>
              <a:rPr lang="en-US" sz="2800" dirty="0" smtClean="0"/>
              <a:t>does it predict held-out </a:t>
            </a:r>
            <a:r>
              <a:rPr lang="en-US" sz="2800" dirty="0"/>
              <a:t>languages</a:t>
            </a:r>
            <a:r>
              <a:rPr lang="en-US" sz="2800" dirty="0" smtClean="0"/>
              <a:t>?</a:t>
            </a:r>
            <a:endParaRPr lang="en-US" sz="2000" dirty="0"/>
          </a:p>
        </p:txBody>
      </p:sp>
      <p:sp>
        <p:nvSpPr>
          <p:cNvPr id="10" name="TextBox 9"/>
          <p:cNvSpPr txBox="1"/>
          <p:nvPr/>
        </p:nvSpPr>
        <p:spPr>
          <a:xfrm>
            <a:off x="4352363" y="6194596"/>
            <a:ext cx="4941737" cy="523220"/>
          </a:xfrm>
          <a:prstGeom prst="rect">
            <a:avLst/>
          </a:prstGeom>
          <a:noFill/>
        </p:spPr>
        <p:txBody>
          <a:bodyPr wrap="none" rtlCol="0">
            <a:spAutoFit/>
          </a:bodyPr>
          <a:lstStyle/>
          <a:p>
            <a:r>
              <a:rPr lang="en-US" sz="2800" b="1" dirty="0" smtClean="0"/>
              <a:t>NLP/ML methods for linguistics!</a:t>
            </a:r>
            <a:endParaRPr lang="en-US" sz="2000" b="1" dirty="0"/>
          </a:p>
        </p:txBody>
      </p:sp>
    </p:spTree>
    <p:custDataLst>
      <p:tags r:id="rId1"/>
    </p:custDataLst>
    <p:extLst>
      <p:ext uri="{BB962C8B-B14F-4D97-AF65-F5344CB8AC3E}">
        <p14:creationId xmlns:p14="http://schemas.microsoft.com/office/powerpoint/2010/main" val="674350635"/>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2.1|0.5"/>
</p:tagLst>
</file>

<file path=ppt/tags/tag10.xml><?xml version="1.0" encoding="utf-8"?>
<p:tagLst xmlns:a="http://schemas.openxmlformats.org/drawingml/2006/main" xmlns:r="http://schemas.openxmlformats.org/officeDocument/2006/relationships" xmlns:p="http://schemas.openxmlformats.org/presentationml/2006/main">
  <p:tag name="TIMING" val="|19.9|18.2|6.5|4.6"/>
</p:tagLst>
</file>

<file path=ppt/tags/tag11.xml><?xml version="1.0" encoding="utf-8"?>
<p:tagLst xmlns:a="http://schemas.openxmlformats.org/drawingml/2006/main" xmlns:r="http://schemas.openxmlformats.org/officeDocument/2006/relationships" xmlns:p="http://schemas.openxmlformats.org/presentationml/2006/main">
  <p:tag name="TIMING" val="|1.5|19|11.1|10.1|2.5|6"/>
</p:tagLst>
</file>

<file path=ppt/tags/tag12.xml><?xml version="1.0" encoding="utf-8"?>
<p:tagLst xmlns:a="http://schemas.openxmlformats.org/drawingml/2006/main" xmlns:r="http://schemas.openxmlformats.org/officeDocument/2006/relationships" xmlns:p="http://schemas.openxmlformats.org/presentationml/2006/main">
  <p:tag name="TIMING" val="|6.2|4.6|3.4|4.5"/>
</p:tagLst>
</file>

<file path=ppt/tags/tag13.xml><?xml version="1.0" encoding="utf-8"?>
<p:tagLst xmlns:a="http://schemas.openxmlformats.org/drawingml/2006/main" xmlns:r="http://schemas.openxmlformats.org/officeDocument/2006/relationships" xmlns:p="http://schemas.openxmlformats.org/presentationml/2006/main">
  <p:tag name="TIMING" val="|12.1|2.4"/>
</p:tagLst>
</file>

<file path=ppt/tags/tag14.xml><?xml version="1.0" encoding="utf-8"?>
<p:tagLst xmlns:a="http://schemas.openxmlformats.org/drawingml/2006/main" xmlns:r="http://schemas.openxmlformats.org/officeDocument/2006/relationships" xmlns:p="http://schemas.openxmlformats.org/presentationml/2006/main">
  <p:tag name="TIMING" val="|5.8|2.9|3.5|1.7"/>
</p:tagLst>
</file>

<file path=ppt/tags/tag15.xml><?xml version="1.0" encoding="utf-8"?>
<p:tagLst xmlns:a="http://schemas.openxmlformats.org/drawingml/2006/main" xmlns:r="http://schemas.openxmlformats.org/officeDocument/2006/relationships" xmlns:p="http://schemas.openxmlformats.org/presentationml/2006/main">
  <p:tag name="TIMING" val="|4|2|1.3|3.4|3.5|3.8"/>
</p:tagLst>
</file>

<file path=ppt/tags/tag2.xml><?xml version="1.0" encoding="utf-8"?>
<p:tagLst xmlns:a="http://schemas.openxmlformats.org/drawingml/2006/main" xmlns:r="http://schemas.openxmlformats.org/officeDocument/2006/relationships" xmlns:p="http://schemas.openxmlformats.org/presentationml/2006/main">
  <p:tag name="TIMING" val="|2.6|2.1|0.5"/>
</p:tagLst>
</file>

<file path=ppt/tags/tag3.xml><?xml version="1.0" encoding="utf-8"?>
<p:tagLst xmlns:a="http://schemas.openxmlformats.org/drawingml/2006/main" xmlns:r="http://schemas.openxmlformats.org/officeDocument/2006/relationships" xmlns:p="http://schemas.openxmlformats.org/presentationml/2006/main">
  <p:tag name="TIMING" val="|2.6|2.1|0.5"/>
</p:tagLst>
</file>

<file path=ppt/tags/tag4.xml><?xml version="1.0" encoding="utf-8"?>
<p:tagLst xmlns:a="http://schemas.openxmlformats.org/drawingml/2006/main" xmlns:r="http://schemas.openxmlformats.org/officeDocument/2006/relationships" xmlns:p="http://schemas.openxmlformats.org/presentationml/2006/main">
  <p:tag name="TIMING" val="|9.5|4.9|2.3|26"/>
</p:tagLst>
</file>

<file path=ppt/tags/tag5.xml><?xml version="1.0" encoding="utf-8"?>
<p:tagLst xmlns:a="http://schemas.openxmlformats.org/drawingml/2006/main" xmlns:r="http://schemas.openxmlformats.org/officeDocument/2006/relationships" xmlns:p="http://schemas.openxmlformats.org/presentationml/2006/main">
  <p:tag name="TIMING" val="|5.2|2.1|1.8|2|1.2|1"/>
</p:tagLst>
</file>

<file path=ppt/tags/tag6.xml><?xml version="1.0" encoding="utf-8"?>
<p:tagLst xmlns:a="http://schemas.openxmlformats.org/drawingml/2006/main" xmlns:r="http://schemas.openxmlformats.org/officeDocument/2006/relationships" xmlns:p="http://schemas.openxmlformats.org/presentationml/2006/main">
  <p:tag name="TIMING" val="|1.5|3.1|6.8|3.8"/>
</p:tagLst>
</file>

<file path=ppt/tags/tag7.xml><?xml version="1.0" encoding="utf-8"?>
<p:tagLst xmlns:a="http://schemas.openxmlformats.org/drawingml/2006/main" xmlns:r="http://schemas.openxmlformats.org/officeDocument/2006/relationships" xmlns:p="http://schemas.openxmlformats.org/presentationml/2006/main">
  <p:tag name="TIMING" val="|5.4"/>
</p:tagLst>
</file>

<file path=ppt/tags/tag8.xml><?xml version="1.0" encoding="utf-8"?>
<p:tagLst xmlns:a="http://schemas.openxmlformats.org/drawingml/2006/main" xmlns:r="http://schemas.openxmlformats.org/officeDocument/2006/relationships" xmlns:p="http://schemas.openxmlformats.org/presentationml/2006/main">
  <p:tag name="TIMING" val="|1.7|1.8|1.8|2|1.8|0.7|4.5|1.5|0.6|0.4|0.3|0.3|0.3|0.3|0.3|0.7|0.4|0.3|0.3|0.3|0.4"/>
</p:tagLst>
</file>

<file path=ppt/tags/tag9.xml><?xml version="1.0" encoding="utf-8"?>
<p:tagLst xmlns:a="http://schemas.openxmlformats.org/drawingml/2006/main" xmlns:r="http://schemas.openxmlformats.org/officeDocument/2006/relationships" xmlns:p="http://schemas.openxmlformats.org/presentationml/2006/main">
  <p:tag name="TIMING" val="|13.8|0.8|0.2|0.2|0.2|-8.4"/>
</p:tagLst>
</file>

<file path=ppt/theme/theme1.xml><?xml version="1.0" encoding="utf-8"?>
<a:theme xmlns:a="http://schemas.openxmlformats.org/drawingml/2006/main" name="JH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JHU Theme.thmx</Template>
  <TotalTime>20062</TotalTime>
  <Words>4035</Words>
  <Application>Microsoft Macintosh PowerPoint</Application>
  <PresentationFormat>On-screen Show (4:3)</PresentationFormat>
  <Paragraphs>727</Paragraphs>
  <Slides>75</Slides>
  <Notes>50</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Calibri</vt:lpstr>
      <vt:lpstr>Comic Sans MS</vt:lpstr>
      <vt:lpstr>Courier</vt:lpstr>
      <vt:lpstr>Helvetica</vt:lpstr>
      <vt:lpstr>Helvetica Neue</vt:lpstr>
      <vt:lpstr>Helvetica Neue Light</vt:lpstr>
      <vt:lpstr>ＭＳ Ｐゴシック</vt:lpstr>
      <vt:lpstr>Times</vt:lpstr>
      <vt:lpstr>Arial</vt:lpstr>
      <vt:lpstr>JHU Theme</vt:lpstr>
      <vt:lpstr>A Deep Generative Model of Vowel Formant Typology</vt:lpstr>
      <vt:lpstr>Language Are Different!</vt:lpstr>
      <vt:lpstr>They Use Different Word Orders…</vt:lpstr>
      <vt:lpstr>They Build Words Differently…</vt:lpstr>
      <vt:lpstr>They Use of Different Sounds…</vt:lpstr>
      <vt:lpstr>Great Scientific Question: Why are some types of languages more common than others?</vt:lpstr>
      <vt:lpstr>Possible Typology</vt:lpstr>
      <vt:lpstr>Possible Typology</vt:lpstr>
      <vt:lpstr>Probabilistic Typology</vt:lpstr>
      <vt:lpstr>Vowel System Typology (This Paper)</vt:lpstr>
      <vt:lpstr>Phonetics 101: What is Vowel Space?</vt:lpstr>
      <vt:lpstr>Example Vowel Systems</vt:lpstr>
      <vt:lpstr>Unattested Vowel Systems</vt:lpstr>
      <vt:lpstr>Linguistic Principles of Vowel Systems</vt:lpstr>
      <vt:lpstr>What makes a good vowel system?</vt:lpstr>
      <vt:lpstr>What makes a good vowel system?</vt:lpstr>
      <vt:lpstr>This system is comparatively worse</vt:lpstr>
      <vt:lpstr>Generative Probabilistic Typology</vt:lpstr>
      <vt:lpstr>Previous Work: Generate a Well-Dispersed Vowel System </vt:lpstr>
      <vt:lpstr>This Paper: Generate a Well-Dispersed Vowel Formants</vt:lpstr>
      <vt:lpstr>Generative Model of Vowel Inventories</vt:lpstr>
      <vt:lpstr>The Generative Model</vt:lpstr>
      <vt:lpstr>High-Level Goal: Distribution over All Subsets of </vt:lpstr>
      <vt:lpstr>Key Idea: Universal Gaussian Phones</vt:lpstr>
      <vt:lpstr>PowerPoint Presentation</vt:lpstr>
      <vt:lpstr>How to choose the Gaussians?</vt:lpstr>
      <vt:lpstr>Diverse Distributions</vt:lpstr>
      <vt:lpstr>Measure Dispersion with the Probability Kernel</vt:lpstr>
      <vt:lpstr>Determinantal Point Process  </vt:lpstr>
      <vt:lpstr>Determinantal Point Process  </vt:lpstr>
      <vt:lpstr>Determinantal Point Process  </vt:lpstr>
      <vt:lpstr>Compute Pair-wise Similarity Matrix (Gram Matrix)</vt:lpstr>
      <vt:lpstr>The Determinantal Point Process  (L-Ensemble)</vt:lpstr>
      <vt:lpstr>Prototype DPP</vt:lpstr>
      <vt:lpstr>Compute Pair-wise Similarity Matrix (Gram Matrix)</vt:lpstr>
      <vt:lpstr>The Determinantal Point Process over Prototypes  (L-Ensemble)</vt:lpstr>
      <vt:lpstr>But wait, we don’t observe the pronunciation-phone alignment!</vt:lpstr>
      <vt:lpstr>Putting It All Together</vt:lpstr>
      <vt:lpstr>Putting it All Together</vt:lpstr>
      <vt:lpstr>Neural Transformed Gaussian</vt:lpstr>
      <vt:lpstr>Why a Neural Gaussian?</vt:lpstr>
      <vt:lpstr>A Diffeomorphic Multi-Layer Perceptron</vt:lpstr>
      <vt:lpstr>Neural Vowel Embeddings</vt:lpstr>
      <vt:lpstr>Neural Vowel Embeddings</vt:lpstr>
      <vt:lpstr>Neural Vowel Embeddings</vt:lpstr>
      <vt:lpstr>Results</vt:lpstr>
      <vt:lpstr>Analysis</vt:lpstr>
      <vt:lpstr>Conclusion</vt:lpstr>
      <vt:lpstr>Model 3: All Vowels Together (Determinantal Point Process)  </vt:lpstr>
      <vt:lpstr>Make Me a Vowel System (Sampled Independently)</vt:lpstr>
      <vt:lpstr>Make Me a Diverse Vowel System (Sampled from MPP/DPP)</vt:lpstr>
      <vt:lpstr>Probabilistic Linguistic Typology</vt:lpstr>
      <vt:lpstr>     How about Dothraki?</vt:lpstr>
      <vt:lpstr>A Computational David Peterson</vt:lpstr>
      <vt:lpstr>Designing a new language is complicated! (Many Choices)</vt:lpstr>
      <vt:lpstr>Syntactic Choice: Word Orders</vt:lpstr>
      <vt:lpstr>Distribution over Word Orders</vt:lpstr>
      <vt:lpstr>Distribution over Morphology</vt:lpstr>
      <vt:lpstr>Distribution over Phonology</vt:lpstr>
      <vt:lpstr>Three Models of Vowel Inventories</vt:lpstr>
      <vt:lpstr>Model 1: One Vowel At a Time (Bernoulli Point Process )</vt:lpstr>
      <vt:lpstr>Make Me a Vowel System (Sampled Independently)</vt:lpstr>
      <vt:lpstr>What about dispersion?</vt:lpstr>
      <vt:lpstr>Geometry of Vowel Space</vt:lpstr>
      <vt:lpstr>Model 2: Two Vowels at a Time (Boltzmann Machine, Markov Point Process)</vt:lpstr>
      <vt:lpstr>Can we model more than  pairwise interactions?</vt:lpstr>
      <vt:lpstr>Model 3: All Vowels Together (Determinantal Point Process)  </vt:lpstr>
      <vt:lpstr>Model 3: All Vowels Together (Determinantal Point Process)  </vt:lpstr>
      <vt:lpstr>Model 3: All Vowels Together (Determinantal Point Process)  </vt:lpstr>
      <vt:lpstr>Compute Pair-wise Similarity Matrix (Gram Matrix)</vt:lpstr>
      <vt:lpstr>The Determinantal Point Process  (L-Ensemble)</vt:lpstr>
      <vt:lpstr>Make Me a Diverse Vowel System (Sampled from MPP/DPP)</vt:lpstr>
      <vt:lpstr>Complexity of Inference</vt:lpstr>
      <vt:lpstr>Complexity of Inference</vt:lpstr>
      <vt:lpstr>Neural Vowel Embeddings</vt:lpstr>
    </vt:vector>
  </TitlesOfParts>
  <Company>Human Language Technology Center of Excellence, Johns Hopkins University</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Default Deck</dc:title>
  <dc:creator>Benjamin Van Durme</dc:creator>
  <cp:lastModifiedBy>Ryan Hernandez</cp:lastModifiedBy>
  <cp:revision>303</cp:revision>
  <cp:lastPrinted>2017-07-27T01:48:08Z</cp:lastPrinted>
  <dcterms:created xsi:type="dcterms:W3CDTF">2014-05-05T18:24:13Z</dcterms:created>
  <dcterms:modified xsi:type="dcterms:W3CDTF">2018-05-31T04:12:10Z</dcterms:modified>
</cp:coreProperties>
</file>