
<file path=[Content_Types].xml><?xml version="1.0" encoding="utf-8"?>
<Types xmlns="http://schemas.openxmlformats.org/package/2006/content-types">
  <Default Extension="xml" ContentType="application/xml"/>
  <Default Extension="jpeg" ContentType="image/jpeg"/>
  <Default Extension="bin" ContentType="audio/unknown"/>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9.xml" ContentType="application/vnd.openxmlformats-officedocument.presentationml.tags+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xml" ContentType="application/vnd.openxmlformats-officedocument.presentationml.comments+xml"/>
  <Override PartName="/ppt/notesSlides/notesSlide40.xml" ContentType="application/vnd.openxmlformats-officedocument.presentationml.notesSlide+xml"/>
  <Override PartName="/ppt/comments/comment2.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6.xml" ContentType="application/vnd.openxmlformats-officedocument.presentationml.tags+xml"/>
  <Override PartName="/ppt/notesSlides/notesSlide50.xml" ContentType="application/vnd.openxmlformats-officedocument.presentationml.notesSlide+xml"/>
  <Override PartName="/ppt/tags/tag17.xml" ContentType="application/vnd.openxmlformats-officedocument.presentationml.tags+xml"/>
  <Override PartName="/ppt/notesSlides/notesSlide51.xml" ContentType="application/vnd.openxmlformats-officedocument.presentationml.notesSlide+xml"/>
  <Override PartName="/ppt/tags/tag18.xml" ContentType="application/vnd.openxmlformats-officedocument.presentationml.tags+xml"/>
  <Override PartName="/ppt/notesSlides/notesSlide52.xml" ContentType="application/vnd.openxmlformats-officedocument.presentationml.notesSlide+xml"/>
  <Override PartName="/ppt/tags/tag19.xml" ContentType="application/vnd.openxmlformats-officedocument.presentationml.tags+xml"/>
  <Override PartName="/ppt/notesSlides/notesSlide5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79"/>
  </p:notesMasterIdLst>
  <p:sldIdLst>
    <p:sldId id="256" r:id="rId2"/>
    <p:sldId id="260" r:id="rId3"/>
    <p:sldId id="292" r:id="rId4"/>
    <p:sldId id="307" r:id="rId5"/>
    <p:sldId id="335" r:id="rId6"/>
    <p:sldId id="263" r:id="rId7"/>
    <p:sldId id="300" r:id="rId8"/>
    <p:sldId id="264" r:id="rId9"/>
    <p:sldId id="265" r:id="rId10"/>
    <p:sldId id="266" r:id="rId11"/>
    <p:sldId id="267" r:id="rId12"/>
    <p:sldId id="373" r:id="rId13"/>
    <p:sldId id="374" r:id="rId14"/>
    <p:sldId id="268" r:id="rId15"/>
    <p:sldId id="371" r:id="rId16"/>
    <p:sldId id="303" r:id="rId17"/>
    <p:sldId id="331" r:id="rId18"/>
    <p:sldId id="382" r:id="rId19"/>
    <p:sldId id="258" r:id="rId20"/>
    <p:sldId id="293" r:id="rId21"/>
    <p:sldId id="361" r:id="rId22"/>
    <p:sldId id="274" r:id="rId23"/>
    <p:sldId id="269" r:id="rId24"/>
    <p:sldId id="327" r:id="rId25"/>
    <p:sldId id="363" r:id="rId26"/>
    <p:sldId id="290" r:id="rId27"/>
    <p:sldId id="294" r:id="rId28"/>
    <p:sldId id="328" r:id="rId29"/>
    <p:sldId id="348" r:id="rId30"/>
    <p:sldId id="305" r:id="rId31"/>
    <p:sldId id="370" r:id="rId32"/>
    <p:sldId id="378" r:id="rId33"/>
    <p:sldId id="380" r:id="rId34"/>
    <p:sldId id="381" r:id="rId35"/>
    <p:sldId id="280" r:id="rId36"/>
    <p:sldId id="321" r:id="rId37"/>
    <p:sldId id="351" r:id="rId38"/>
    <p:sldId id="385" r:id="rId39"/>
    <p:sldId id="368" r:id="rId40"/>
    <p:sldId id="308" r:id="rId41"/>
    <p:sldId id="343" r:id="rId42"/>
    <p:sldId id="352" r:id="rId43"/>
    <p:sldId id="317" r:id="rId44"/>
    <p:sldId id="355" r:id="rId45"/>
    <p:sldId id="354" r:id="rId46"/>
    <p:sldId id="376" r:id="rId47"/>
    <p:sldId id="324" r:id="rId48"/>
    <p:sldId id="286" r:id="rId49"/>
    <p:sldId id="336" r:id="rId50"/>
    <p:sldId id="360" r:id="rId51"/>
    <p:sldId id="310" r:id="rId52"/>
    <p:sldId id="311" r:id="rId53"/>
    <p:sldId id="329" r:id="rId54"/>
    <p:sldId id="330" r:id="rId55"/>
    <p:sldId id="312" r:id="rId56"/>
    <p:sldId id="332" r:id="rId57"/>
    <p:sldId id="333" r:id="rId58"/>
    <p:sldId id="340" r:id="rId59"/>
    <p:sldId id="341" r:id="rId60"/>
    <p:sldId id="345" r:id="rId61"/>
    <p:sldId id="346" r:id="rId62"/>
    <p:sldId id="350" r:id="rId63"/>
    <p:sldId id="353" r:id="rId64"/>
    <p:sldId id="356" r:id="rId65"/>
    <p:sldId id="369" r:id="rId66"/>
    <p:sldId id="357" r:id="rId67"/>
    <p:sldId id="358" r:id="rId68"/>
    <p:sldId id="359" r:id="rId69"/>
    <p:sldId id="362" r:id="rId70"/>
    <p:sldId id="364" r:id="rId71"/>
    <p:sldId id="366" r:id="rId72"/>
    <p:sldId id="367" r:id="rId73"/>
    <p:sldId id="375" r:id="rId74"/>
    <p:sldId id="365" r:id="rId75"/>
    <p:sldId id="379" r:id="rId76"/>
    <p:sldId id="383" r:id="rId77"/>
    <p:sldId id="384" r:id="rId7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an Hernandez" initials="RH" lastIdx="1" clrIdx="0">
    <p:extLst/>
  </p:cmAuthor>
  <p:cmAuthor id="2" name="Ryan Hernandez" initials="RH [2]"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6295"/>
    <a:srgbClr val="4F81BC"/>
    <a:srgbClr val="521B93"/>
    <a:srgbClr val="FDEADA"/>
    <a:srgbClr val="95251D"/>
    <a:srgbClr val="4E6227"/>
    <a:srgbClr val="17365D"/>
    <a:srgbClr val="941100"/>
    <a:srgbClr val="15365D"/>
    <a:srgbClr val="42257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84"/>
    <p:restoredTop sz="64878"/>
  </p:normalViewPr>
  <p:slideViewPr>
    <p:cSldViewPr snapToGrid="0" snapToObjects="1">
      <p:cViewPr>
        <p:scale>
          <a:sx n="95" d="100"/>
          <a:sy n="95" d="100"/>
        </p:scale>
        <p:origin x="952" y="-8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commentAuthors" Target="commentAuthors.xml"/><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localhost//Users/spaetzchen/Downloads/for_ryan.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localhost//Users/spaetzchen/Downloads/for_ryan.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localhost//Users/spaetzchen/Downloads/for_ryan.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localhost//Users/spaetzchen/Downloads/for_ry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681215776"/>
        <c:axId val="681237056"/>
      </c:scatterChart>
      <c:valAx>
        <c:axId val="681215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1237056"/>
        <c:crosses val="autoZero"/>
        <c:crossBetween val="midCat"/>
      </c:valAx>
      <c:valAx>
        <c:axId val="681237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1215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665334880"/>
        <c:axId val="665429904"/>
      </c:scatterChart>
      <c:valAx>
        <c:axId val="665334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5429904"/>
        <c:crosses val="autoZero"/>
        <c:crossBetween val="midCat"/>
      </c:valAx>
      <c:valAx>
        <c:axId val="665429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653348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868844593841"/>
          <c:y val="0.0632399805604142"/>
          <c:w val="0.714094846261643"/>
          <c:h val="0.765714988889798"/>
        </c:manualLayout>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670811664"/>
        <c:axId val="670911568"/>
      </c:scatterChart>
      <c:valAx>
        <c:axId val="6708116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dirty="0" smtClean="0"/>
                  <a:t>direct object on right?</a:t>
                </a:r>
                <a:endParaRPr lang="en-US" sz="2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0911568"/>
        <c:crosses val="autoZero"/>
        <c:crossBetween val="midCat"/>
      </c:valAx>
      <c:valAx>
        <c:axId val="67091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708116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[for_ryan.xlsx]Sheet1!$C$1</c:f>
              <c:strCache>
                <c:ptCount val="1"/>
                <c:pt idx="0">
                  <c:v>advmod</c:v>
                </c:pt>
              </c:strCache>
            </c:strRef>
          </c:tx>
          <c:spPr>
            <a:ln w="31750" cap="rnd">
              <a:noFill/>
              <a:round/>
            </a:ln>
            <a:effectLst/>
          </c:spPr>
          <c:marker>
            <c:symbol val="circle"/>
            <c:size val="5"/>
            <c:spPr>
              <a:solidFill>
                <a:schemeClr val="accent1"/>
              </a:solidFill>
              <a:ln w="9525">
                <a:solidFill>
                  <a:schemeClr val="accent1"/>
                </a:solidFill>
              </a:ln>
              <a:effectLst/>
            </c:spPr>
          </c:marker>
          <c:xVal>
            <c:numRef>
              <c:f>[for_ryan.xlsx]Sheet1!$B$2:$B$38</c:f>
              <c:numCache>
                <c:formatCode>General</c:formatCode>
                <c:ptCount val="37"/>
                <c:pt idx="0">
                  <c:v>0.842867</c:v>
                </c:pt>
                <c:pt idx="1">
                  <c:v>0.548352</c:v>
                </c:pt>
                <c:pt idx="2">
                  <c:v>0.727144</c:v>
                </c:pt>
                <c:pt idx="3">
                  <c:v>0.783958</c:v>
                </c:pt>
                <c:pt idx="4">
                  <c:v>0.696299</c:v>
                </c:pt>
                <c:pt idx="5">
                  <c:v>0.692113</c:v>
                </c:pt>
                <c:pt idx="6">
                  <c:v>0.697407</c:v>
                </c:pt>
                <c:pt idx="7">
                  <c:v>0.684096</c:v>
                </c:pt>
                <c:pt idx="8">
                  <c:v>0.814198</c:v>
                </c:pt>
                <c:pt idx="9">
                  <c:v>0.545889</c:v>
                </c:pt>
                <c:pt idx="10">
                  <c:v>0.561807</c:v>
                </c:pt>
                <c:pt idx="11">
                  <c:v>0.542777</c:v>
                </c:pt>
                <c:pt idx="12">
                  <c:v>0.698421</c:v>
                </c:pt>
                <c:pt idx="13">
                  <c:v>0.69135</c:v>
                </c:pt>
                <c:pt idx="14">
                  <c:v>0.692938</c:v>
                </c:pt>
                <c:pt idx="15">
                  <c:v>0.684944</c:v>
                </c:pt>
                <c:pt idx="16">
                  <c:v>0.800242</c:v>
                </c:pt>
                <c:pt idx="17">
                  <c:v>0.680376</c:v>
                </c:pt>
                <c:pt idx="18">
                  <c:v>0.605769</c:v>
                </c:pt>
                <c:pt idx="19">
                  <c:v>0.815388</c:v>
                </c:pt>
                <c:pt idx="20">
                  <c:v>0.108217</c:v>
                </c:pt>
                <c:pt idx="21">
                  <c:v>0.938546</c:v>
                </c:pt>
                <c:pt idx="22">
                  <c:v>0.924238</c:v>
                </c:pt>
                <c:pt idx="23">
                  <c:v>0.876449</c:v>
                </c:pt>
                <c:pt idx="24">
                  <c:v>0.847314</c:v>
                </c:pt>
                <c:pt idx="25">
                  <c:v>0.743955</c:v>
                </c:pt>
                <c:pt idx="26">
                  <c:v>0.95676</c:v>
                </c:pt>
                <c:pt idx="27">
                  <c:v>0.167486</c:v>
                </c:pt>
                <c:pt idx="28">
                  <c:v>0.85402</c:v>
                </c:pt>
                <c:pt idx="29">
                  <c:v>0.298268</c:v>
                </c:pt>
                <c:pt idx="30">
                  <c:v>0.745217</c:v>
                </c:pt>
                <c:pt idx="31">
                  <c:v>0.831392</c:v>
                </c:pt>
                <c:pt idx="32">
                  <c:v>0.862328</c:v>
                </c:pt>
                <c:pt idx="33">
                  <c:v>0.209753</c:v>
                </c:pt>
                <c:pt idx="34">
                  <c:v>0.835862</c:v>
                </c:pt>
                <c:pt idx="35">
                  <c:v>0.445538</c:v>
                </c:pt>
                <c:pt idx="36">
                  <c:v>0.353507</c:v>
                </c:pt>
              </c:numCache>
            </c:numRef>
          </c:xVal>
          <c:yVal>
            <c:numRef>
              <c:f>[for_ryan.xlsx]Sheet1!$C$2:$C$38</c:f>
              <c:numCache>
                <c:formatCode>General</c:formatCode>
                <c:ptCount val="37"/>
                <c:pt idx="0">
                  <c:v>0.33225</c:v>
                </c:pt>
                <c:pt idx="1">
                  <c:v>0.233312</c:v>
                </c:pt>
                <c:pt idx="2">
                  <c:v>0.294592</c:v>
                </c:pt>
                <c:pt idx="3">
                  <c:v>0.297686</c:v>
                </c:pt>
                <c:pt idx="4">
                  <c:v>0.281707</c:v>
                </c:pt>
                <c:pt idx="5">
                  <c:v>0.281419</c:v>
                </c:pt>
                <c:pt idx="6">
                  <c:v>0.281642</c:v>
                </c:pt>
                <c:pt idx="7">
                  <c:v>0.281414</c:v>
                </c:pt>
                <c:pt idx="8">
                  <c:v>0.313664</c:v>
                </c:pt>
                <c:pt idx="9">
                  <c:v>0.276262</c:v>
                </c:pt>
                <c:pt idx="10">
                  <c:v>0.256266</c:v>
                </c:pt>
                <c:pt idx="11">
                  <c:v>0.276736</c:v>
                </c:pt>
                <c:pt idx="12">
                  <c:v>0.319273</c:v>
                </c:pt>
                <c:pt idx="13">
                  <c:v>0.319992</c:v>
                </c:pt>
                <c:pt idx="14">
                  <c:v>0.320572</c:v>
                </c:pt>
                <c:pt idx="15">
                  <c:v>0.319797</c:v>
                </c:pt>
                <c:pt idx="16">
                  <c:v>0.286043</c:v>
                </c:pt>
                <c:pt idx="17">
                  <c:v>0.240742</c:v>
                </c:pt>
                <c:pt idx="18">
                  <c:v>0.215468</c:v>
                </c:pt>
                <c:pt idx="19">
                  <c:v>0.248291</c:v>
                </c:pt>
                <c:pt idx="20">
                  <c:v>0.042572</c:v>
                </c:pt>
                <c:pt idx="21">
                  <c:v>0.424517</c:v>
                </c:pt>
                <c:pt idx="22">
                  <c:v>0.392251</c:v>
                </c:pt>
                <c:pt idx="23">
                  <c:v>0.364424</c:v>
                </c:pt>
                <c:pt idx="24">
                  <c:v>0.255655</c:v>
                </c:pt>
                <c:pt idx="25">
                  <c:v>0.254108</c:v>
                </c:pt>
                <c:pt idx="26">
                  <c:v>0.598422</c:v>
                </c:pt>
                <c:pt idx="27">
                  <c:v>0.090572</c:v>
                </c:pt>
                <c:pt idx="28">
                  <c:v>0.494955</c:v>
                </c:pt>
                <c:pt idx="29">
                  <c:v>0.112402</c:v>
                </c:pt>
                <c:pt idx="30">
                  <c:v>0.451986</c:v>
                </c:pt>
                <c:pt idx="31">
                  <c:v>0.221217</c:v>
                </c:pt>
                <c:pt idx="32">
                  <c:v>0.381058</c:v>
                </c:pt>
                <c:pt idx="33">
                  <c:v>0.075348</c:v>
                </c:pt>
                <c:pt idx="34">
                  <c:v>0.363881</c:v>
                </c:pt>
                <c:pt idx="35">
                  <c:v>0.16568</c:v>
                </c:pt>
                <c:pt idx="36">
                  <c:v>0.152347</c:v>
                </c:pt>
              </c:numCache>
            </c:numRef>
          </c:yVal>
          <c:smooth val="0"/>
        </c:ser>
        <c:dLbls>
          <c:showLegendKey val="0"/>
          <c:showVal val="0"/>
          <c:showCatName val="0"/>
          <c:showSerName val="0"/>
          <c:showPercent val="0"/>
          <c:showBubbleSize val="0"/>
        </c:dLbls>
        <c:axId val="698841968"/>
        <c:axId val="698850240"/>
      </c:scatterChart>
      <c:valAx>
        <c:axId val="6988419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dobj</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8850240"/>
        <c:crosses val="autoZero"/>
        <c:crossBetween val="midCat"/>
      </c:valAx>
      <c:valAx>
        <c:axId val="69885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err="1"/>
                  <a:t>advmod</a:t>
                </a:r>
                <a:endParaRPr lang="en-US" sz="2400"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988419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7-07-24T17:54:11.256" idx="1">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7-24T17:54:11.256" idx="1">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CA9F8-202F-F644-BABA-A2D1B2FB25ED}" type="datetimeFigureOut">
              <a:rPr lang="en-US" smtClean="0"/>
              <a:t>8/6/17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20697-AE30-2B4B-A289-3CD6E3CED14F}" type="slidenum">
              <a:rPr lang="en-US" smtClean="0"/>
              <a:t>‹#›</a:t>
            </a:fld>
            <a:endParaRPr lang="en-US"/>
          </a:p>
        </p:txBody>
      </p:sp>
    </p:spTree>
    <p:extLst>
      <p:ext uri="{BB962C8B-B14F-4D97-AF65-F5344CB8AC3E}">
        <p14:creationId xmlns:p14="http://schemas.microsoft.com/office/powerpoint/2010/main" val="30826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a:t>
            </a:fld>
            <a:endParaRPr lang="en-US"/>
          </a:p>
        </p:txBody>
      </p:sp>
    </p:spTree>
    <p:extLst>
      <p:ext uri="{BB962C8B-B14F-4D97-AF65-F5344CB8AC3E}">
        <p14:creationId xmlns:p14="http://schemas.microsoft.com/office/powerpoint/2010/main" val="199122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leads us to the fundamental scientific question behind our paper. Why are some human languages more common than others?</a:t>
            </a:r>
            <a:r>
              <a:rPr lang="en-US" baseline="0" dirty="0" smtClean="0"/>
              <a:t> </a:t>
            </a:r>
          </a:p>
          <a:p>
            <a:endParaRPr lang="en-US" baseline="0" dirty="0" smtClean="0"/>
          </a:p>
          <a:p>
            <a:r>
              <a:rPr lang="en-US" dirty="0" smtClean="0"/>
              <a:t>[PAUSE]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10</a:t>
            </a:fld>
            <a:endParaRPr lang="en-US"/>
          </a:p>
        </p:txBody>
      </p:sp>
    </p:spTree>
    <p:extLst>
      <p:ext uri="{BB962C8B-B14F-4D97-AF65-F5344CB8AC3E}">
        <p14:creationId xmlns:p14="http://schemas.microsoft.com/office/powerpoint/2010/main" val="89652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Traditionally, linguistic typology has focused on which languages are possible. Here</a:t>
            </a:r>
            <a:r>
              <a:rPr lang="en-US" baseline="0" dirty="0" smtClean="0"/>
              <a:t> I’ve shown you a graph where every blue dot is a language.</a:t>
            </a:r>
          </a:p>
          <a:p>
            <a:r>
              <a:rPr lang="en-US" baseline="0" dirty="0" smtClean="0"/>
              <a:t>The x-axis is how often the direct object appears to the right of a verb in a corpus and the y-axis is how often the adverb appears to the right </a:t>
            </a:r>
            <a:r>
              <a:rPr lang="en-US" baseline="0" dirty="0" err="1" smtClean="0"/>
              <a:t>fo</a:t>
            </a:r>
            <a:r>
              <a:rPr lang="en-US" baseline="0" dirty="0" smtClean="0"/>
              <a:t> the verb. A </a:t>
            </a:r>
            <a:r>
              <a:rPr lang="en-US" baseline="0" dirty="0" err="1" smtClean="0"/>
              <a:t>typologist</a:t>
            </a:r>
            <a:r>
              <a:rPr lang="en-US" baseline="0" dirty="0" smtClean="0"/>
              <a:t> might draw a box like this and say this is the set of human languages. </a:t>
            </a:r>
            <a:endParaRPr lang="en-US" dirty="0" smtClean="0"/>
          </a:p>
          <a:p>
            <a:endParaRPr lang="en-US" dirty="0" smtClean="0"/>
          </a:p>
          <a:p>
            <a:endParaRPr lang="en-US" dirty="0" smtClean="0"/>
          </a:p>
          <a:p>
            <a:r>
              <a:rPr lang="en-US" dirty="0" smtClean="0"/>
              <a:t>-underlying mechanisms</a:t>
            </a:r>
          </a:p>
          <a:p>
            <a:r>
              <a:rPr lang="en-US" dirty="0" smtClean="0"/>
              <a:t>-somethings do</a:t>
            </a:r>
            <a:r>
              <a:rPr lang="en-US" baseline="0" dirty="0" smtClean="0"/>
              <a:t> not occur and correlated</a:t>
            </a:r>
          </a:p>
          <a:p>
            <a:endParaRPr lang="en-US" baseline="0" dirty="0" smtClean="0"/>
          </a:p>
          <a:p>
            <a:r>
              <a:rPr lang="en-US" baseline="0" dirty="0" smtClean="0"/>
              <a:t>interesting structure to this distribution over languages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11</a:t>
            </a:fld>
            <a:endParaRPr lang="en-US"/>
          </a:p>
        </p:txBody>
      </p:sp>
    </p:spTree>
    <p:extLst>
      <p:ext uri="{BB962C8B-B14F-4D97-AF65-F5344CB8AC3E}">
        <p14:creationId xmlns:p14="http://schemas.microsoft.com/office/powerpoint/2010/main" val="73624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typologist</a:t>
            </a:r>
            <a:r>
              <a:rPr lang="en-US" baseline="0" dirty="0" smtClean="0"/>
              <a:t>  would also notice that these properties are CORRELATED, and might propose that THESE are the possible human languages. But these outliers mean that it’s not impossible to be outside the ellipse, just improbable.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12</a:t>
            </a:fld>
            <a:endParaRPr lang="en-US"/>
          </a:p>
        </p:txBody>
      </p:sp>
    </p:spTree>
    <p:extLst>
      <p:ext uri="{BB962C8B-B14F-4D97-AF65-F5344CB8AC3E}">
        <p14:creationId xmlns:p14="http://schemas.microsoft.com/office/powerpoint/2010/main" val="997278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work, we relax the notion to possible to probable and place a distribution over the space of languages. The </a:t>
            </a:r>
            <a:r>
              <a:rPr lang="en-US" baseline="0" dirty="0" err="1" smtClean="0"/>
              <a:t>questionsi</a:t>
            </a:r>
            <a:r>
              <a:rPr lang="en-US" baseline="0" dirty="0" smtClean="0"/>
              <a:t> we ask in this paper are: what’s the generative </a:t>
            </a:r>
            <a:r>
              <a:rPr lang="en-US" baseline="0" dirty="0" err="1" smtClean="0"/>
              <a:t>probaikity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13</a:t>
            </a:fld>
            <a:endParaRPr lang="en-US"/>
          </a:p>
        </p:txBody>
      </p:sp>
    </p:spTree>
    <p:extLst>
      <p:ext uri="{BB962C8B-B14F-4D97-AF65-F5344CB8AC3E}">
        <p14:creationId xmlns:p14="http://schemas.microsoft.com/office/powerpoint/2010/main" val="153991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4:30</a:t>
            </a:r>
          </a:p>
          <a:p>
            <a:endParaRPr lang="en-US" dirty="0" smtClean="0"/>
          </a:p>
          <a:p>
            <a:endParaRPr lang="en-US" dirty="0" smtClean="0"/>
          </a:p>
          <a:p>
            <a:r>
              <a:rPr lang="en-US" dirty="0" smtClean="0"/>
              <a:t>This work focuses on a very narrow slice of linguistic typology. We try to answer what sort of vowels a language will have.</a:t>
            </a:r>
          </a:p>
          <a:p>
            <a:endParaRPr lang="en-US" dirty="0" smtClean="0"/>
          </a:p>
          <a:p>
            <a:r>
              <a:rPr lang="en-US" dirty="0" smtClean="0"/>
              <a:t>It is a typological universal that all languages have vowels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14</a:t>
            </a:fld>
            <a:endParaRPr lang="en-US"/>
          </a:p>
        </p:txBody>
      </p:sp>
    </p:spTree>
    <p:extLst>
      <p:ext uri="{BB962C8B-B14F-4D97-AF65-F5344CB8AC3E}">
        <p14:creationId xmlns:p14="http://schemas.microsoft.com/office/powerpoint/2010/main" val="226151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Standard </a:t>
            </a:r>
            <a:r>
              <a:rPr lang="en-US" sz="1200" kern="1200" dirty="0" err="1" smtClean="0">
                <a:solidFill>
                  <a:schemeClr val="tx1"/>
                </a:solidFill>
                <a:latin typeface="+mn-lt"/>
                <a:ea typeface="+mn-ea"/>
                <a:cs typeface="+mn-cs"/>
              </a:rPr>
              <a:t>trapozoid</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 \left[690, 1660\right]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{U}}\right) = \left[450, 1030\right]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15</a:t>
            </a:fld>
            <a:endParaRPr lang="en-US"/>
          </a:p>
        </p:txBody>
      </p:sp>
    </p:spTree>
    <p:extLst>
      <p:ext uri="{BB962C8B-B14F-4D97-AF65-F5344CB8AC3E}">
        <p14:creationId xmlns:p14="http://schemas.microsoft.com/office/powerpoint/2010/main" val="879899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never see vowels</a:t>
            </a:r>
            <a:r>
              <a:rPr lang="en-US" baseline="0" dirty="0" smtClean="0"/>
              <a:t> systems that look like this</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17</a:t>
            </a:fld>
            <a:endParaRPr lang="en-US"/>
          </a:p>
        </p:txBody>
      </p:sp>
    </p:spTree>
    <p:extLst>
      <p:ext uri="{BB962C8B-B14F-4D97-AF65-F5344CB8AC3E}">
        <p14:creationId xmlns:p14="http://schemas.microsoft.com/office/powerpoint/2010/main" val="920077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makes a</a:t>
            </a:r>
            <a:r>
              <a:rPr lang="en-US" baseline="0" dirty="0" smtClean="0"/>
              <a:t> good vowel system?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19</a:t>
            </a:fld>
            <a:endParaRPr lang="en-US"/>
          </a:p>
        </p:txBody>
      </p:sp>
    </p:spTree>
    <p:extLst>
      <p:ext uri="{BB962C8B-B14F-4D97-AF65-F5344CB8AC3E}">
        <p14:creationId xmlns:p14="http://schemas.microsoft.com/office/powerpoint/2010/main" val="113501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dot dot dot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23</a:t>
            </a:fld>
            <a:endParaRPr lang="en-US"/>
          </a:p>
        </p:txBody>
      </p:sp>
    </p:spTree>
    <p:extLst>
      <p:ext uri="{BB962C8B-B14F-4D97-AF65-F5344CB8AC3E}">
        <p14:creationId xmlns:p14="http://schemas.microsoft.com/office/powerpoint/2010/main" val="1447723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24</a:t>
            </a:fld>
            <a:endParaRPr lang="en-US"/>
          </a:p>
        </p:txBody>
      </p:sp>
    </p:spTree>
    <p:extLst>
      <p:ext uri="{BB962C8B-B14F-4D97-AF65-F5344CB8AC3E}">
        <p14:creationId xmlns:p14="http://schemas.microsoft.com/office/powerpoint/2010/main" val="41759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 like to start this talk off with a game. I want everyone in the audience to think about making up a new language. Importantly, I want it to be a natural</a:t>
            </a:r>
            <a:r>
              <a:rPr lang="en-US" baseline="0" dirty="0" smtClean="0"/>
              <a:t> </a:t>
            </a:r>
            <a:r>
              <a:rPr lang="en-US" dirty="0" smtClean="0"/>
              <a:t>language. By that, I mean that you could fool someone into thinking it was actually a human production. We don't want it to look like computer code.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a:t>
            </a:fld>
            <a:endParaRPr lang="en-US"/>
          </a:p>
        </p:txBody>
      </p:sp>
    </p:spTree>
    <p:extLst>
      <p:ext uri="{BB962C8B-B14F-4D97-AF65-F5344CB8AC3E}">
        <p14:creationId xmlns:p14="http://schemas.microsoft.com/office/powerpoint/2010/main" val="1793260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So the coin for</a:t>
            </a:r>
            <a:r>
              <a:rPr lang="en-US" sz="1200" kern="1200" baseline="0" dirty="0" smtClean="0">
                <a:solidFill>
                  <a:schemeClr val="tx1"/>
                </a:solidFill>
                <a:latin typeface="+mn-lt"/>
                <a:ea typeface="+mn-ea"/>
                <a:cs typeface="+mn-cs"/>
              </a:rPr>
              <a:t> the vowel /</a:t>
            </a:r>
            <a:r>
              <a:rPr lang="en-US" sz="1200" kern="1200" baseline="0" dirty="0" err="1" smtClean="0">
                <a:solidFill>
                  <a:schemeClr val="tx1"/>
                </a:solidFill>
                <a:latin typeface="+mn-lt"/>
                <a:ea typeface="+mn-ea"/>
                <a:cs typeface="+mn-cs"/>
              </a:rPr>
              <a:t>i</a:t>
            </a:r>
            <a:r>
              <a:rPr lang="en-US" sz="1200" kern="1200" baseline="0" dirty="0" smtClean="0">
                <a:solidFill>
                  <a:schemeClr val="tx1"/>
                </a:solidFill>
                <a:latin typeface="+mn-lt"/>
                <a:ea typeface="+mn-ea"/>
                <a:cs typeface="+mn-cs"/>
              </a:rPr>
              <a:t>/ must have high probability because it shows up in a lot of systems.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\text{score}(V) =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V} </a:t>
            </a:r>
            <a:r>
              <a:rPr lang="en-US" sz="1200" kern="1200" dirty="0" err="1" smtClean="0">
                <a:solidFill>
                  <a:schemeClr val="tx1"/>
                </a:solidFill>
                <a:latin typeface="+mn-lt"/>
                <a:ea typeface="+mn-ea"/>
                <a:cs typeface="+mn-cs"/>
              </a:rPr>
              <a:t>p_i</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\not\in V} (1 - </a:t>
            </a:r>
            <a:r>
              <a:rPr lang="en-US" sz="1200" kern="1200" dirty="0" err="1" smtClean="0">
                <a:solidFill>
                  <a:schemeClr val="tx1"/>
                </a:solidFill>
                <a:latin typeface="+mn-lt"/>
                <a:ea typeface="+mn-ea"/>
                <a:cs typeface="+mn-cs"/>
              </a:rPr>
              <a:t>p_i</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26</a:t>
            </a:fld>
            <a:endParaRPr lang="en-US"/>
          </a:p>
        </p:txBody>
      </p:sp>
    </p:spTree>
    <p:extLst>
      <p:ext uri="{BB962C8B-B14F-4D97-AF65-F5344CB8AC3E}">
        <p14:creationId xmlns:p14="http://schemas.microsoft.com/office/powerpoint/2010/main" val="436662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27</a:t>
            </a:fld>
            <a:endParaRPr lang="en-US"/>
          </a:p>
        </p:txBody>
      </p:sp>
    </p:spTree>
    <p:extLst>
      <p:ext uri="{BB962C8B-B14F-4D97-AF65-F5344CB8AC3E}">
        <p14:creationId xmlns:p14="http://schemas.microsoft.com/office/powerpoint/2010/main" val="139592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 \left[690, 1660\right]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{U}}\right) = \left[450, 1030\right]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29</a:t>
            </a:fld>
            <a:endParaRPr lang="en-US"/>
          </a:p>
        </p:txBody>
      </p:sp>
    </p:spTree>
    <p:extLst>
      <p:ext uri="{BB962C8B-B14F-4D97-AF65-F5344CB8AC3E}">
        <p14:creationId xmlns:p14="http://schemas.microsoft.com/office/powerpoint/2010/main" val="222723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binary potential is inspired by Coulomb’s law. Notice that as the vowels get closer, they are like repelling electrons – the probability of their co-appearing goes to zero.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]{0.501961,0.000000,0.000000}\phi\left(\text{\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{\ae}}\right)}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]{0.000000,0.000000,0.000000}= ||{\</a:t>
            </a:r>
            <a:r>
              <a:rPr lang="en-US" sz="1200" kern="1200" dirty="0" err="1" smtClean="0">
                <a:solidFill>
                  <a:schemeClr val="tx1"/>
                </a:solidFill>
                <a:latin typeface="+mn-lt"/>
                <a:ea typeface="+mn-ea"/>
                <a:cs typeface="+mn-cs"/>
              </a:rPr>
              <a:t>boldsymbol</a:t>
            </a:r>
            <a:r>
              <a:rPr lang="en-US" sz="1200" kern="1200" dirty="0" smtClean="0">
                <a:solidFill>
                  <a:schemeClr val="tx1"/>
                </a:solidFill>
                <a:latin typeface="+mn-lt"/>
                <a:ea typeface="+mn-ea"/>
                <a:cs typeface="+mn-cs"/>
              </a:rPr>
              <a:t> f}(\text{\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a:t>
            </a:r>
            <a:r>
              <a:rPr lang="en-US" sz="1200" kern="1200" dirty="0" err="1" smtClean="0">
                <a:solidFill>
                  <a:schemeClr val="tx1"/>
                </a:solidFill>
                <a:latin typeface="+mn-lt"/>
                <a:ea typeface="+mn-ea"/>
                <a:cs typeface="+mn-cs"/>
              </a:rPr>
              <a:t>geq</a:t>
            </a:r>
            <a:r>
              <a:rPr lang="en-US" sz="1200" kern="1200" dirty="0" smtClean="0">
                <a:solidFill>
                  <a:schemeClr val="tx1"/>
                </a:solidFill>
                <a:latin typeface="+mn-lt"/>
                <a:ea typeface="+mn-ea"/>
                <a:cs typeface="+mn-cs"/>
              </a:rPr>
              <a:t>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]{0.000000,0.000000,0.000000}\text{score}(V)} \</a:t>
            </a:r>
            <a:r>
              <a:rPr lang="en-US" sz="1200" kern="1200" dirty="0" err="1" smtClean="0">
                <a:solidFill>
                  <a:schemeClr val="tx1"/>
                </a:solidFill>
                <a:latin typeface="+mn-lt"/>
                <a:ea typeface="+mn-ea"/>
                <a:cs typeface="+mn-cs"/>
              </a:rPr>
              <a:t>propto</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\in V}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]{0.501961,0.000000,0.000000}\phi(</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\prod_{</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j \in V} {\color[</a:t>
            </a:r>
            <a:r>
              <a:rPr lang="en-US" sz="1200" kern="1200" dirty="0" err="1" smtClean="0">
                <a:solidFill>
                  <a:schemeClr val="tx1"/>
                </a:solidFill>
                <a:latin typeface="+mn-lt"/>
                <a:ea typeface="+mn-ea"/>
                <a:cs typeface="+mn-cs"/>
              </a:rPr>
              <a:t>rgb</a:t>
            </a:r>
            <a:r>
              <a:rPr lang="en-US" sz="1200" kern="1200" dirty="0" smtClean="0">
                <a:solidFill>
                  <a:schemeClr val="tx1"/>
                </a:solidFill>
                <a:latin typeface="+mn-lt"/>
                <a:ea typeface="+mn-ea"/>
                <a:cs typeface="+mn-cs"/>
              </a:rPr>
              <a:t>]{0.000000,0.000000,0.501961}\psi(</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j)}</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mention annealing</a:t>
            </a:r>
            <a:r>
              <a:rPr lang="en-US" sz="1200" kern="1200" baseline="0" dirty="0" smtClean="0">
                <a:solidFill>
                  <a:schemeClr val="tx1"/>
                </a:solidFill>
                <a:latin typeface="+mn-lt"/>
                <a:ea typeface="+mn-ea"/>
                <a:cs typeface="+mn-cs"/>
              </a:rPr>
              <a:t> parameter?</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30</a:t>
            </a:fld>
            <a:endParaRPr lang="en-US"/>
          </a:p>
        </p:txBody>
      </p:sp>
    </p:spTree>
    <p:extLst>
      <p:ext uri="{BB962C8B-B14F-4D97-AF65-F5344CB8AC3E}">
        <p14:creationId xmlns:p14="http://schemas.microsoft.com/office/powerpoint/2010/main" val="107441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32</a:t>
            </a:fld>
            <a:endParaRPr lang="en-US"/>
          </a:p>
        </p:txBody>
      </p:sp>
    </p:spTree>
    <p:extLst>
      <p:ext uri="{BB962C8B-B14F-4D97-AF65-F5344CB8AC3E}">
        <p14:creationId xmlns:p14="http://schemas.microsoft.com/office/powerpoint/2010/main" val="804274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33</a:t>
            </a:fld>
            <a:endParaRPr lang="en-US"/>
          </a:p>
        </p:txBody>
      </p:sp>
    </p:spTree>
    <p:extLst>
      <p:ext uri="{BB962C8B-B14F-4D97-AF65-F5344CB8AC3E}">
        <p14:creationId xmlns:p14="http://schemas.microsoft.com/office/powerpoint/2010/main" val="369911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34</a:t>
            </a:fld>
            <a:endParaRPr lang="en-US"/>
          </a:p>
        </p:txBody>
      </p:sp>
    </p:spTree>
    <p:extLst>
      <p:ext uri="{BB962C8B-B14F-4D97-AF65-F5344CB8AC3E}">
        <p14:creationId xmlns:p14="http://schemas.microsoft.com/office/powerpoint/2010/main" val="937070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Jason Notes:</a:t>
            </a:r>
          </a:p>
          <a:p>
            <a:endParaRPr lang="en-US"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35</a:t>
            </a:fld>
            <a:endParaRPr lang="en-US"/>
          </a:p>
        </p:txBody>
      </p:sp>
    </p:spTree>
    <p:extLst>
      <p:ext uri="{BB962C8B-B14F-4D97-AF65-F5344CB8AC3E}">
        <p14:creationId xmlns:p14="http://schemas.microsoft.com/office/powerpoint/2010/main" val="174585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\text{score}\left(V\right) = \</a:t>
            </a:r>
            <a:r>
              <a:rPr lang="en-US" sz="1200" kern="1200" dirty="0" err="1" smtClean="0">
                <a:solidFill>
                  <a:schemeClr val="tx1"/>
                </a:solidFill>
                <a:latin typeface="+mn-lt"/>
                <a:ea typeface="+mn-ea"/>
                <a:cs typeface="+mn-cs"/>
              </a:rPr>
              <a:t>det</a:t>
            </a:r>
            <a:r>
              <a:rPr lang="en-US" sz="1200" kern="1200" dirty="0" smtClean="0">
                <a:solidFill>
                  <a:schemeClr val="tx1"/>
                </a:solidFill>
                <a:latin typeface="+mn-lt"/>
                <a:ea typeface="+mn-ea"/>
                <a:cs typeface="+mn-cs"/>
              </a:rPr>
              <a:t>\left(L_V\right)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%p(\left\{\text{\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\text{u},\text{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\right\}) =</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36</a:t>
            </a:fld>
            <a:endParaRPr lang="en-US"/>
          </a:p>
        </p:txBody>
      </p:sp>
    </p:spTree>
    <p:extLst>
      <p:ext uri="{BB962C8B-B14F-4D97-AF65-F5344CB8AC3E}">
        <p14:creationId xmlns:p14="http://schemas.microsoft.com/office/powerpoint/2010/main" val="132346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37</a:t>
            </a:fld>
            <a:endParaRPr lang="en-US"/>
          </a:p>
        </p:txBody>
      </p:sp>
    </p:spTree>
    <p:extLst>
      <p:ext uri="{BB962C8B-B14F-4D97-AF65-F5344CB8AC3E}">
        <p14:creationId xmlns:p14="http://schemas.microsoft.com/office/powerpoint/2010/main" val="1107185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a:t>
            </a:r>
            <a:r>
              <a:rPr lang="en-US" dirty="0" err="1" smtClean="0"/>
              <a:t>Dothraki</a:t>
            </a:r>
            <a:r>
              <a:rPr lang="en-US" dirty="0" smtClean="0"/>
              <a:t> For those who don't  know, </a:t>
            </a:r>
            <a:r>
              <a:rPr lang="en-US" dirty="0" err="1" smtClean="0"/>
              <a:t>Dothraki</a:t>
            </a:r>
            <a:r>
              <a:rPr lang="en-US" dirty="0" smtClean="0"/>
              <a:t> is a made up language that is featured on HBO's TV</a:t>
            </a:r>
            <a:r>
              <a:rPr lang="en-US" baseline="0" dirty="0" smtClean="0"/>
              <a:t> </a:t>
            </a:r>
            <a:r>
              <a:rPr lang="en-US" dirty="0" smtClean="0"/>
              <a:t>series Game of Thrones.</a:t>
            </a:r>
          </a:p>
          <a:p>
            <a:endParaRPr lang="en-US" dirty="0" smtClean="0"/>
          </a:p>
          <a:p>
            <a:r>
              <a:rPr lang="en-US" dirty="0" smtClean="0"/>
              <a:t>Importantly, this language is fully-fledged -- it has a full lexicon and grammar. So</a:t>
            </a:r>
            <a:r>
              <a:rPr lang="en-US" baseline="0" dirty="0" smtClean="0"/>
              <a:t> here is Khal Drogo wishing you a Happy Birthday. </a:t>
            </a:r>
            <a:endParaRPr lang="en-US" dirty="0" smtClean="0"/>
          </a:p>
          <a:p>
            <a:endParaRPr lang="en-US" dirty="0" smtClean="0"/>
          </a:p>
          <a:p>
            <a:r>
              <a:rPr lang="en-US" dirty="0" smtClean="0"/>
              <a:t>As</a:t>
            </a:r>
            <a:r>
              <a:rPr lang="en-US" baseline="0" dirty="0" smtClean="0"/>
              <a:t> </a:t>
            </a:r>
            <a:r>
              <a:rPr lang="en-US" baseline="0" dirty="0" err="1" smtClean="0"/>
              <a:t>Dothraki</a:t>
            </a:r>
            <a:r>
              <a:rPr lang="en-US" baseline="0" dirty="0" smtClean="0"/>
              <a:t> has a complete lexicon and grammar, we can easily get the answer: </a:t>
            </a:r>
            <a:r>
              <a:rPr lang="en-US" dirty="0" smtClean="0"/>
              <a:t>“</a:t>
            </a:r>
            <a:r>
              <a:rPr lang="en-US" dirty="0" err="1" smtClean="0"/>
              <a:t>Anha</a:t>
            </a:r>
            <a:r>
              <a:rPr lang="en-US" dirty="0" smtClean="0"/>
              <a:t> </a:t>
            </a:r>
            <a:r>
              <a:rPr lang="en-US" dirty="0" err="1" smtClean="0"/>
              <a:t>zalak</a:t>
            </a:r>
            <a:r>
              <a:rPr lang="en-US" dirty="0" smtClean="0"/>
              <a:t> </a:t>
            </a:r>
            <a:r>
              <a:rPr lang="en-US" dirty="0" err="1" smtClean="0"/>
              <a:t>asshekhqoyi</a:t>
            </a:r>
            <a:r>
              <a:rPr lang="en-US" dirty="0" smtClean="0"/>
              <a:t> </a:t>
            </a:r>
            <a:r>
              <a:rPr lang="en-US" dirty="0" err="1" smtClean="0"/>
              <a:t>vezhvena</a:t>
            </a:r>
            <a:r>
              <a:rPr lang="en-US" dirty="0" smtClean="0"/>
              <a:t> </a:t>
            </a:r>
            <a:r>
              <a:rPr lang="en-US" dirty="0" err="1" smtClean="0"/>
              <a:t>yeraan</a:t>
            </a:r>
            <a:r>
              <a:rPr lang="en-US" dirty="0" smtClean="0"/>
              <a:t>!”</a:t>
            </a:r>
          </a:p>
          <a:p>
            <a:endParaRPr lang="en-US" dirty="0" smtClean="0"/>
          </a:p>
          <a:p>
            <a:r>
              <a:rPr lang="en-US" dirty="0" smtClean="0"/>
              <a:t>So, why does </a:t>
            </a:r>
            <a:r>
              <a:rPr lang="en-US" dirty="0" err="1" smtClean="0"/>
              <a:t>Dothraki</a:t>
            </a:r>
            <a:r>
              <a:rPr lang="en-US" dirty="0" smtClean="0"/>
              <a:t> sound natural?</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a:t>
            </a:fld>
            <a:endParaRPr lang="en-US"/>
          </a:p>
        </p:txBody>
      </p:sp>
    </p:spTree>
    <p:extLst>
      <p:ext uri="{BB962C8B-B14F-4D97-AF65-F5344CB8AC3E}">
        <p14:creationId xmlns:p14="http://schemas.microsoft.com/office/powerpoint/2010/main" val="2001038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we’re at a computer</a:t>
            </a:r>
            <a:r>
              <a:rPr lang="en-US" baseline="0" dirty="0" smtClean="0"/>
              <a:t> science conference, so let’s talk a bit about the complexity of our methods. The 1-vowel-at-a-time network (the Bernoulli point process) admits a linear-time inference algorithm. However, it is NP-hard to do 2-at-a-time network – the Markov Point Process. Finally In the </a:t>
            </a:r>
            <a:r>
              <a:rPr lang="en-US" baseline="0" dirty="0" err="1" smtClean="0"/>
              <a:t>Determinantl</a:t>
            </a:r>
            <a:r>
              <a:rPr lang="en-US" baseline="0" dirty="0" smtClean="0"/>
              <a:t> Point Process the all-together model, we can do inference in quadratic time. Note that Bernoulli point process does not allow interactions between the vowels, hence the linear time. The </a:t>
            </a:r>
            <a:r>
              <a:rPr lang="en-US" baseline="0" dirty="0" err="1" smtClean="0"/>
              <a:t>Determinantal</a:t>
            </a:r>
            <a:r>
              <a:rPr lang="en-US" baseline="0" dirty="0" smtClean="0"/>
              <a:t> point process only allows negative interactions between the vowels, hence the cubic time algorithm</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39</a:t>
            </a:fld>
            <a:endParaRPr lang="en-US"/>
          </a:p>
        </p:txBody>
      </p:sp>
    </p:spTree>
    <p:extLst>
      <p:ext uri="{BB962C8B-B14F-4D97-AF65-F5344CB8AC3E}">
        <p14:creationId xmlns:p14="http://schemas.microsoft.com/office/powerpoint/2010/main" val="865818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a:t>
            </a:r>
            <a:r>
              <a:rPr lang="en-US" baseline="0" dirty="0" smtClean="0"/>
              <a:t> the “I lied”. I told you we are measuring the similarity between two vowels. I lied, we actually *learn* a similarity function.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40</a:t>
            </a:fld>
            <a:endParaRPr lang="en-US"/>
          </a:p>
        </p:txBody>
      </p:sp>
    </p:spTree>
    <p:extLst>
      <p:ext uri="{BB962C8B-B14F-4D97-AF65-F5344CB8AC3E}">
        <p14:creationId xmlns:p14="http://schemas.microsoft.com/office/powerpoint/2010/main" val="2029060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non-linear transformation that our model actually learned. We learn a non-linear mapping from the acoustic space into the</a:t>
            </a:r>
          </a:p>
          <a:p>
            <a:r>
              <a:rPr lang="en-US" baseline="0" dirty="0" smtClean="0"/>
              <a:t>perceptual space. This is a function that embed infinitely many possible vowels. There is no reason that the red points have to live in R^2 and </a:t>
            </a:r>
          </a:p>
          <a:p>
            <a:r>
              <a:rPr lang="en-US" baseline="0" dirty="0" smtClean="0"/>
              <a:t>we did try computing higher-dimensional </a:t>
            </a:r>
            <a:r>
              <a:rPr lang="en-US" baseline="0" dirty="0" err="1" smtClean="0"/>
              <a:t>embeddings</a:t>
            </a:r>
            <a:r>
              <a:rPr lang="en-US" baseline="0" dirty="0" smtClean="0"/>
              <a:t>, but it’s  fun to get this nice interpretable picture, which stretches and compresses the distances.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r>
              <a:rPr lang="en-US" baseline="0" dirty="0" smtClean="0"/>
              <a:t>For models like this, we embedded into 2 dimensions.</a:t>
            </a:r>
          </a:p>
          <a:p>
            <a:endParaRPr lang="en-US" dirty="0" smtClean="0"/>
          </a:p>
          <a:p>
            <a:r>
              <a:rPr lang="en-US" dirty="0" smtClean="0"/>
              <a:t>I want animate</a:t>
            </a:r>
            <a:r>
              <a:rPr lang="en-US" baseline="0" dirty="0" smtClean="0"/>
              <a:t> the annotation of the vowels of different colors: original versus transformed. </a:t>
            </a:r>
          </a:p>
          <a:p>
            <a:r>
              <a:rPr lang="en-US" baseline="0" dirty="0" smtClean="0"/>
              <a:t/>
            </a:r>
            <a:br>
              <a:rPr lang="en-US" baseline="0" dirty="0" smtClean="0"/>
            </a:br>
            <a:r>
              <a:rPr lang="en-US" baseline="0" dirty="0" smtClean="0"/>
              <a:t>We learn how to stretch and compress the differences. </a:t>
            </a:r>
          </a:p>
          <a:p>
            <a:endParaRPr lang="en-US" baseline="0" dirty="0" smtClean="0"/>
          </a:p>
          <a:p>
            <a:r>
              <a:rPr lang="en-US" baseline="0" dirty="0" smtClean="0"/>
              <a:t>We didn’t just embed every vowel separately. We didn’t just say that /</a:t>
            </a:r>
            <a:r>
              <a:rPr lang="en-US" baseline="0" dirty="0" err="1" smtClean="0"/>
              <a:t>i</a:t>
            </a:r>
            <a:r>
              <a:rPr lang="en-US" baseline="0" dirty="0" smtClean="0"/>
              <a:t>/ and /a/ that start out far apart could have similar embedding, but rather, we embed all the vowels jointly. How did we get this warping effect?</a:t>
            </a:r>
          </a:p>
          <a:p>
            <a:endParaRPr lang="en-US" baseline="0" dirty="0" smtClean="0"/>
          </a:p>
          <a:p>
            <a:r>
              <a:rPr lang="en-US" baseline="0" dirty="0" smtClean="0"/>
              <a:t>Here's an example of such a transformation, that our model </a:t>
            </a:r>
          </a:p>
          <a:p>
            <a:r>
              <a:rPr lang="en-US" baseline="0" dirty="0" smtClean="0"/>
              <a:t>actually learned in order to better predict which vowels tend to co-appear in the language database. Each vowel is shown in blue at its original coordinates and  in red at its transformed coordinates. We've warped the blue acoustic space into a red perceptual space, which changes the pair-wise distances -- like a funhouse mirror. </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41</a:t>
            </a:fld>
            <a:endParaRPr lang="en-US"/>
          </a:p>
        </p:txBody>
      </p:sp>
    </p:spTree>
    <p:extLst>
      <p:ext uri="{BB962C8B-B14F-4D97-AF65-F5344CB8AC3E}">
        <p14:creationId xmlns:p14="http://schemas.microsoft.com/office/powerpoint/2010/main" val="1481169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Computa</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a general neural net could scramble the vowel space and learn arbitrary </a:t>
            </a:r>
            <a:r>
              <a:rPr lang="en-US" baseline="0" dirty="0" err="1" smtClean="0"/>
              <a:t>embeddings</a:t>
            </a:r>
            <a:r>
              <a:rPr lang="en-US" baseline="0" dirty="0" smtClean="0"/>
              <a:t> for each vowel.  It could fold the space so that /</a:t>
            </a:r>
            <a:r>
              <a:rPr lang="en-US" baseline="0" dirty="0" err="1" smtClean="0"/>
              <a:t>i</a:t>
            </a:r>
            <a:r>
              <a:rPr lang="en-US" baseline="0" dirty="0" smtClean="0"/>
              <a:t>/ was close to /a/, with the vowels in between being far away.  To prevent that, we can restrict the NN topology.  If we have only 2 hidden nodes, then the map is smoothly invertible (a diffeomorphism), which forces it to be a funhouse mirror like this.  That reduces the # of parameters, but we can make it up by deepening the network, and it still works.</a:t>
            </a:r>
            <a:endParaRPr lang="en-US"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42</a:t>
            </a:fld>
            <a:endParaRPr lang="en-US"/>
          </a:p>
        </p:txBody>
      </p:sp>
    </p:spTree>
    <p:extLst>
      <p:ext uri="{BB962C8B-B14F-4D97-AF65-F5344CB8AC3E}">
        <p14:creationId xmlns:p14="http://schemas.microsoft.com/office/powerpoint/2010/main" val="6259012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did try computing high-dimensional </a:t>
            </a:r>
            <a:r>
              <a:rPr lang="en-US" baseline="0" dirty="0" err="1" smtClean="0"/>
              <a:t>embeddings</a:t>
            </a:r>
            <a:r>
              <a:rPr lang="en-US" baseline="0" dirty="0" smtClean="0"/>
              <a:t> with a neural net, but it’s also fun to get this nice interpretable picture, which stretches and compresses the distances. For models like like, we choose a neural network that is a </a:t>
            </a:r>
            <a:r>
              <a:rPr lang="en-US" baseline="0" dirty="0" err="1" smtClean="0"/>
              <a:t>diffeomorhism</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43</a:t>
            </a:fld>
            <a:endParaRPr lang="en-US"/>
          </a:p>
        </p:txBody>
      </p:sp>
    </p:spTree>
    <p:extLst>
      <p:ext uri="{BB962C8B-B14F-4D97-AF65-F5344CB8AC3E}">
        <p14:creationId xmlns:p14="http://schemas.microsoft.com/office/powerpoint/2010/main" val="573263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48</a:t>
            </a:fld>
            <a:endParaRPr lang="en-US"/>
          </a:p>
        </p:txBody>
      </p:sp>
    </p:spTree>
    <p:extLst>
      <p:ext uri="{BB962C8B-B14F-4D97-AF65-F5344CB8AC3E}">
        <p14:creationId xmlns:p14="http://schemas.microsoft.com/office/powerpoint/2010/main" val="9787273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 animate</a:t>
            </a:r>
            <a:r>
              <a:rPr lang="en-US" baseline="0" dirty="0" smtClean="0"/>
              <a:t> the annotation of the vowels of different colors: original versus transformed. </a:t>
            </a:r>
          </a:p>
          <a:p>
            <a:r>
              <a:rPr lang="en-US" baseline="0" dirty="0" smtClean="0"/>
              <a:t/>
            </a:r>
            <a:br>
              <a:rPr lang="en-US" baseline="0" dirty="0" smtClean="0"/>
            </a:br>
            <a:r>
              <a:rPr lang="en-US" baseline="0" dirty="0" smtClean="0"/>
              <a:t>We learn how to stretch and compress the differences. </a:t>
            </a:r>
          </a:p>
          <a:p>
            <a:endParaRPr lang="en-US" baseline="0" dirty="0" smtClean="0"/>
          </a:p>
          <a:p>
            <a:r>
              <a:rPr lang="en-US" baseline="0" dirty="0" smtClean="0"/>
              <a:t>We didn’t just embed every vowel separately. We didn’t just say that /</a:t>
            </a:r>
            <a:r>
              <a:rPr lang="en-US" baseline="0" dirty="0" err="1" smtClean="0"/>
              <a:t>i</a:t>
            </a:r>
            <a:r>
              <a:rPr lang="en-US" baseline="0" dirty="0" smtClean="0"/>
              <a:t>/ and /a/ that start out far apart could have similar embedding, but rather, we embed all the vowels jointly. How did we get this warping effect?</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50</a:t>
            </a:fld>
            <a:endParaRPr lang="en-US"/>
          </a:p>
        </p:txBody>
      </p:sp>
    </p:spTree>
    <p:extLst>
      <p:ext uri="{BB962C8B-B14F-4D97-AF65-F5344CB8AC3E}">
        <p14:creationId xmlns:p14="http://schemas.microsoft.com/office/powerpoint/2010/main" val="87355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wrong</a:t>
            </a:r>
            <a:r>
              <a:rPr lang="en-US" baseline="0" dirty="0" smtClean="0"/>
              <a:t> with independent samples?</a:t>
            </a:r>
          </a:p>
          <a:p>
            <a:endParaRPr lang="en-US" baseline="0" dirty="0" smtClean="0"/>
          </a:p>
          <a:p>
            <a:r>
              <a:rPr lang="en-US" baseline="0" dirty="0" smtClean="0"/>
              <a:t>But we wanted dispersion?</a:t>
            </a:r>
            <a:endParaRPr lang="en-US"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53</a:t>
            </a:fld>
            <a:endParaRPr lang="en-US"/>
          </a:p>
        </p:txBody>
      </p:sp>
    </p:spTree>
    <p:extLst>
      <p:ext uri="{BB962C8B-B14F-4D97-AF65-F5344CB8AC3E}">
        <p14:creationId xmlns:p14="http://schemas.microsoft.com/office/powerpoint/2010/main" val="706081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55</a:t>
            </a:fld>
            <a:endParaRPr lang="en-US"/>
          </a:p>
        </p:txBody>
      </p:sp>
    </p:spTree>
    <p:extLst>
      <p:ext uri="{BB962C8B-B14F-4D97-AF65-F5344CB8AC3E}">
        <p14:creationId xmlns:p14="http://schemas.microsoft.com/office/powerpoint/2010/main" val="599650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
            </a:r>
            <a:r>
              <a:rPr lang="en-US" baseline="0" dirty="0" smtClean="0"/>
              <a:t>e start with</a:t>
            </a:r>
            <a:endParaRPr lang="en-US" dirty="0" smtClean="0"/>
          </a:p>
          <a:p>
            <a:r>
              <a:rPr lang="en-US" dirty="0" smtClean="0"/>
              <a:t>Normalized</a:t>
            </a:r>
            <a:r>
              <a:rPr lang="en-US" baseline="0" dirty="0" smtClean="0"/>
              <a:t> formants values (change)?</a:t>
            </a:r>
          </a:p>
          <a:p>
            <a:endParaRPr lang="en-US" baseline="0" dirty="0" smtClean="0"/>
          </a:p>
          <a:p>
            <a:r>
              <a:rPr lang="en-US" baseline="0" dirty="0" smtClean="0"/>
              <a:t>Maybe we have other phenomena like creaky voice encoded in this vector</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56</a:t>
            </a:fld>
            <a:endParaRPr lang="en-US"/>
          </a:p>
        </p:txBody>
      </p:sp>
    </p:spTree>
    <p:extLst>
      <p:ext uri="{BB962C8B-B14F-4D97-AF65-F5344CB8AC3E}">
        <p14:creationId xmlns:p14="http://schemas.microsoft.com/office/powerpoint/2010/main" val="73285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Peterson, the inventor of </a:t>
            </a:r>
            <a:r>
              <a:rPr lang="en-US" dirty="0" err="1" smtClean="0"/>
              <a:t>Dothraki</a:t>
            </a:r>
            <a:r>
              <a:rPr lang="en-US" dirty="0" smtClean="0"/>
              <a:t>, used a lot of linguistic knowledge to come up with a very human-sounding language. In fact, he's invented tens of languages for various TV shows and movies. While most linguists analyze languages, David Peterson generates</a:t>
            </a:r>
            <a:r>
              <a:rPr lang="en-US" baseline="0" dirty="0" smtClean="0"/>
              <a:t> </a:t>
            </a:r>
            <a:r>
              <a:rPr lang="en-US" dirty="0" smtClean="0"/>
              <a:t>languages. </a:t>
            </a:r>
          </a:p>
          <a:p>
            <a:endParaRPr lang="en-US" dirty="0" smtClean="0"/>
          </a:p>
          <a:p>
            <a:r>
              <a:rPr lang="en-US" dirty="0" smtClean="0"/>
              <a:t>He relies on a branch of linguistics known as typology, that seeks to categorize the possible and probable structure in human language</a:t>
            </a:r>
          </a:p>
          <a:p>
            <a:endParaRPr lang="en-US" dirty="0" smtClean="0"/>
          </a:p>
          <a:p>
            <a:r>
              <a:rPr lang="en-US" dirty="0" smtClean="0"/>
              <a:t>The ultimate goal of our work is to write a program that generates new languages -- let's call it David Peterson dot </a:t>
            </a:r>
            <a:r>
              <a:rPr lang="en-US" dirty="0" err="1" smtClean="0"/>
              <a:t>py</a:t>
            </a:r>
            <a:r>
              <a:rPr lang="en-US" dirty="0" smtClean="0"/>
              <a:t>.</a:t>
            </a:r>
          </a:p>
          <a:p>
            <a:endParaRPr lang="en-US" dirty="0" smtClean="0"/>
          </a:p>
          <a:p>
            <a:r>
              <a:rPr lang="en-US" dirty="0" smtClean="0"/>
              <a:t>This program should be able to sample a new language on command from some probability distribution.</a:t>
            </a:r>
          </a:p>
          <a:p>
            <a:endParaRPr lang="en-US" dirty="0" smtClean="0"/>
          </a:p>
          <a:p>
            <a:r>
              <a:rPr lang="en-US" dirty="0" smtClean="0"/>
              <a:t>But which distribution?</a:t>
            </a:r>
          </a:p>
          <a:p>
            <a:endParaRPr lang="en-US" dirty="0" smtClean="0"/>
          </a:p>
          <a:p>
            <a:r>
              <a:rPr lang="en-US" dirty="0" smtClean="0"/>
              <a:t>This is a really hard problem. NLP has a hard enough time generating text from a known language, it's a lot harder to generate a fully-functioning new language.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4</a:t>
            </a:fld>
            <a:endParaRPr lang="en-US"/>
          </a:p>
        </p:txBody>
      </p:sp>
    </p:spTree>
    <p:extLst>
      <p:ext uri="{BB962C8B-B14F-4D97-AF65-F5344CB8AC3E}">
        <p14:creationId xmlns:p14="http://schemas.microsoft.com/office/powerpoint/2010/main" val="275332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consider vowels to live</a:t>
            </a:r>
            <a:r>
              <a:rPr lang="en-US" baseline="0" dirty="0" smtClean="0"/>
              <a:t> in a real-valued space, based on their acoustic content.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57</a:t>
            </a:fld>
            <a:endParaRPr lang="en-US"/>
          </a:p>
        </p:txBody>
      </p:sp>
    </p:spTree>
    <p:extLst>
      <p:ext uri="{BB962C8B-B14F-4D97-AF65-F5344CB8AC3E}">
        <p14:creationId xmlns:p14="http://schemas.microsoft.com/office/powerpoint/2010/main" val="881405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58</a:t>
            </a:fld>
            <a:endParaRPr lang="en-US"/>
          </a:p>
        </p:txBody>
      </p:sp>
    </p:spTree>
    <p:extLst>
      <p:ext uri="{BB962C8B-B14F-4D97-AF65-F5344CB8AC3E}">
        <p14:creationId xmlns:p14="http://schemas.microsoft.com/office/powerpoint/2010/main" val="20042415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59</a:t>
            </a:fld>
            <a:endParaRPr lang="en-US"/>
          </a:p>
        </p:txBody>
      </p:sp>
    </p:spTree>
    <p:extLst>
      <p:ext uri="{BB962C8B-B14F-4D97-AF65-F5344CB8AC3E}">
        <p14:creationId xmlns:p14="http://schemas.microsoft.com/office/powerpoint/2010/main" val="6977992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60</a:t>
            </a:fld>
            <a:endParaRPr lang="en-US"/>
          </a:p>
        </p:txBody>
      </p:sp>
    </p:spTree>
    <p:extLst>
      <p:ext uri="{BB962C8B-B14F-4D97-AF65-F5344CB8AC3E}">
        <p14:creationId xmlns:p14="http://schemas.microsoft.com/office/powerpoint/2010/main" val="867288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%p(\left\{\text{\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\text{u},\text{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\right\}) =</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%L_{\text{u},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textschwa</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{\ae}}}</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{u}}}</a:t>
            </a:r>
          </a:p>
          <a:p>
            <a:r>
              <a:rPr lang="en-US" sz="1200" kern="1200" dirty="0" smtClean="0">
                <a:solidFill>
                  <a:schemeClr val="tx1"/>
                </a:solidFill>
                <a:latin typeface="+mn-lt"/>
                <a:ea typeface="+mn-ea"/>
                <a:cs typeface="+mn-cs"/>
              </a:rPr>
              <a:t>%L_{\text{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 \text{\</a:t>
            </a:r>
            <a:r>
              <a:rPr lang="en-US" sz="1200" kern="1200" dirty="0" err="1" smtClean="0">
                <a:solidFill>
                  <a:schemeClr val="tx1"/>
                </a:solidFill>
                <a:latin typeface="+mn-lt"/>
                <a:ea typeface="+mn-ea"/>
                <a:cs typeface="+mn-cs"/>
              </a:rPr>
              <a:t>textipa</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i</a:t>
            </a:r>
            <a:r>
              <a:rPr lang="en-US" sz="1200" kern="1200" dirty="0" smtClean="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61</a:t>
            </a:fld>
            <a:endParaRPr lang="en-US"/>
          </a:p>
        </p:txBody>
      </p:sp>
    </p:spTree>
    <p:extLst>
      <p:ext uri="{BB962C8B-B14F-4D97-AF65-F5344CB8AC3E}">
        <p14:creationId xmlns:p14="http://schemas.microsoft.com/office/powerpoint/2010/main" val="1076498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cal</a:t>
            </a:r>
            <a:r>
              <a:rPr lang="en-US" sz="1200" kern="1200" dirty="0" smtClean="0">
                <a:solidFill>
                  <a:schemeClr val="tx1"/>
                </a:solidFill>
                <a:latin typeface="+mn-lt"/>
                <a:ea typeface="+mn-ea"/>
                <a:cs typeface="+mn-cs"/>
              </a:rPr>
              <a:t> O}\left(n^3\right), \,\, |{\</a:t>
            </a:r>
            <a:r>
              <a:rPr lang="en-US" sz="1200" kern="1200" dirty="0" err="1" smtClean="0">
                <a:solidFill>
                  <a:schemeClr val="tx1"/>
                </a:solidFill>
                <a:latin typeface="+mn-lt"/>
                <a:ea typeface="+mn-ea"/>
                <a:cs typeface="+mn-cs"/>
              </a:rPr>
              <a:t>cal</a:t>
            </a:r>
            <a:r>
              <a:rPr lang="en-US" sz="1200" kern="1200" dirty="0" smtClean="0">
                <a:solidFill>
                  <a:schemeClr val="tx1"/>
                </a:solidFill>
                <a:latin typeface="+mn-lt"/>
                <a:ea typeface="+mn-ea"/>
                <a:cs typeface="+mn-cs"/>
              </a:rPr>
              <a:t> V}| = 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Jason's</a:t>
            </a:r>
            <a:r>
              <a:rPr lang="en-US" sz="1200" kern="1200" baseline="0" dirty="0" smtClean="0">
                <a:solidFill>
                  <a:schemeClr val="tx1"/>
                </a:solidFill>
                <a:latin typeface="+mn-lt"/>
                <a:ea typeface="+mn-ea"/>
                <a:cs typeface="+mn-cs"/>
              </a:rPr>
              <a:t> Notes: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1) Sum of all scores (computation of denominator)</a:t>
            </a:r>
          </a:p>
          <a:p>
            <a:r>
              <a:rPr lang="en-US" sz="1200" kern="1200" baseline="0" dirty="0" smtClean="0">
                <a:solidFill>
                  <a:schemeClr val="tx1"/>
                </a:solidFill>
                <a:latin typeface="+mn-lt"/>
                <a:ea typeface="+mn-ea"/>
                <a:cs typeface="+mn-cs"/>
              </a:rPr>
              <a:t>2) three columns to compare computational properties (BPP, MPP, DPP)</a:t>
            </a:r>
          </a:p>
          <a:p>
            <a:r>
              <a:rPr lang="en-US" sz="1200" kern="1200" baseline="0" dirty="0" smtClean="0">
                <a:solidFill>
                  <a:schemeClr val="tx1"/>
                </a:solidFill>
                <a:latin typeface="+mn-lt"/>
                <a:ea typeface="+mn-ea"/>
                <a:cs typeface="+mn-cs"/>
              </a:rPr>
              <a:t>3) Rows could, marginal inference (sampling), MAP</a:t>
            </a:r>
          </a:p>
          <a:p>
            <a:r>
              <a:rPr lang="en-US" sz="1200" kern="1200" baseline="0" dirty="0" smtClean="0">
                <a:solidFill>
                  <a:schemeClr val="tx1"/>
                </a:solidFill>
                <a:latin typeface="+mn-lt"/>
                <a:ea typeface="+mn-ea"/>
                <a:cs typeface="+mn-cs"/>
              </a:rPr>
              <a:t>4) repel each other, versus attraction. DPP does all vowels (only negative interactions)</a:t>
            </a:r>
          </a:p>
          <a:p>
            <a:r>
              <a:rPr lang="en-US" sz="1200" kern="1200" baseline="0" dirty="0" smtClean="0">
                <a:solidFill>
                  <a:schemeClr val="tx1"/>
                </a:solidFill>
                <a:latin typeface="+mn-lt"/>
                <a:ea typeface="+mn-ea"/>
                <a:cs typeface="+mn-cs"/>
              </a:rPr>
              <a:t>5) role of approximate inference?</a:t>
            </a:r>
          </a:p>
          <a:p>
            <a:endParaRPr lang="en-US" sz="1200" kern="1200" baseline="0" dirty="0" smtClean="0">
              <a:solidFill>
                <a:schemeClr val="tx1"/>
              </a:solidFill>
              <a:latin typeface="+mn-lt"/>
              <a:ea typeface="+mn-ea"/>
              <a:cs typeface="+mn-cs"/>
            </a:endParaRPr>
          </a:p>
          <a:p>
            <a:r>
              <a:rPr lang="en-US" sz="1200" b="0" i="0" u="none" strike="noStrike" kern="1200" dirty="0" smtClean="0">
                <a:solidFill>
                  <a:schemeClr val="tx1"/>
                </a:solidFill>
                <a:effectLst/>
                <a:latin typeface="+mn-lt"/>
                <a:ea typeface="+mn-ea"/>
                <a:cs typeface="+mn-cs"/>
              </a:rPr>
              <a:t>Jump to last read</a:t>
            </a:r>
            <a:endParaRPr lang="en-US" sz="1200" b="0" i="0" kern="1200" dirty="0" smtClean="0">
              <a:solidFill>
                <a:schemeClr val="tx1"/>
              </a:solidFill>
              <a:effectLst/>
              <a:latin typeface="+mn-lt"/>
              <a:ea typeface="+mn-ea"/>
              <a:cs typeface="+mn-cs"/>
            </a:endParaRPr>
          </a:p>
          <a:p>
            <a:pPr fontAlgn="t"/>
            <a:r>
              <a:rPr lang="en-US" sz="1200" b="0" i="0" kern="1200" dirty="0" smtClean="0">
                <a:solidFill>
                  <a:schemeClr val="tx1"/>
                </a:solidFill>
                <a:effectLst/>
                <a:latin typeface="+mn-lt"/>
                <a:ea typeface="+mn-ea"/>
                <a:cs typeface="+mn-cs"/>
              </a:rPr>
              <a:t>At the 3 x 3 inference table: "Surprising that considering all vowels at once is cheaper than considering them two at a time.  But that's because the DPP has a limitation: it can only say how much two vowels *don't* like to go together, whereas the MRF can also say that they *do* like to go together.  So we don't know which of these two models is better."</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62</a:t>
            </a:fld>
            <a:endParaRPr lang="en-US"/>
          </a:p>
        </p:txBody>
      </p:sp>
    </p:spTree>
    <p:extLst>
      <p:ext uri="{BB962C8B-B14F-4D97-AF65-F5344CB8AC3E}">
        <p14:creationId xmlns:p14="http://schemas.microsoft.com/office/powerpoint/2010/main" val="311955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a:t>
            </a:r>
            <a:r>
              <a:rPr lang="en-US" baseline="0" dirty="0" smtClean="0"/>
              <a:t> a picture of the neural network. Show a three-layer neural network with a large hidden layer and cross out all but two of</a:t>
            </a:r>
          </a:p>
          <a:p>
            <a:r>
              <a:rPr lang="en-US" baseline="0" dirty="0" smtClean="0"/>
              <a:t>the units in the hidden layer.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63</a:t>
            </a:fld>
            <a:endParaRPr lang="en-US"/>
          </a:p>
        </p:txBody>
      </p:sp>
    </p:spTree>
    <p:extLst>
      <p:ext uri="{BB962C8B-B14F-4D97-AF65-F5344CB8AC3E}">
        <p14:creationId xmlns:p14="http://schemas.microsoft.com/office/powerpoint/2010/main" val="19574931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vowel, two vowels, many</a:t>
            </a:r>
            <a:r>
              <a:rPr lang="en-US" baseline="0" dirty="0" smtClean="0"/>
              <a:t> vowels. </a:t>
            </a:r>
          </a:p>
          <a:p>
            <a:endParaRPr lang="en-US" baseline="0" dirty="0" smtClean="0"/>
          </a:p>
          <a:p>
            <a:r>
              <a:rPr lang="en-US" baseline="0" dirty="0" smtClean="0"/>
              <a:t>Show graph. </a:t>
            </a:r>
          </a:p>
          <a:p>
            <a:endParaRPr lang="en-US" baseline="0" dirty="0" smtClean="0"/>
          </a:p>
          <a:p>
            <a:r>
              <a:rPr lang="en-US" baseline="0" dirty="0" smtClean="0"/>
              <a:t>Need some kind of empirical conclusion</a:t>
            </a:r>
          </a:p>
          <a:p>
            <a:endParaRPr lang="en-US" baseline="0" dirty="0" smtClean="0"/>
          </a:p>
          <a:p>
            <a:r>
              <a:rPr lang="en-US" baseline="0" dirty="0" smtClean="0"/>
              <a:t>I’m not going to report all the experiments to me, but I compared several things. We also considered another trick I didn’t tell you about (vowel prototypes). Our evaluation metrics included, inspecting the most probable vowel systems, measuring log-likelihood of held-out systems and and cloze task accuracy. Not everyone knows what a cloze task is.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64</a:t>
            </a:fld>
            <a:endParaRPr lang="en-US"/>
          </a:p>
        </p:txBody>
      </p:sp>
    </p:spTree>
    <p:extLst>
      <p:ext uri="{BB962C8B-B14F-4D97-AF65-F5344CB8AC3E}">
        <p14:creationId xmlns:p14="http://schemas.microsoft.com/office/powerpoint/2010/main" val="1208761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vowel, two vowels, many</a:t>
            </a:r>
            <a:r>
              <a:rPr lang="en-US" baseline="0" dirty="0" smtClean="0"/>
              <a:t> vowels. </a:t>
            </a:r>
          </a:p>
          <a:p>
            <a:endParaRPr lang="en-US" baseline="0" dirty="0" smtClean="0"/>
          </a:p>
          <a:p>
            <a:r>
              <a:rPr lang="en-US" baseline="0" dirty="0" smtClean="0"/>
              <a:t>Show graph. </a:t>
            </a:r>
          </a:p>
          <a:p>
            <a:endParaRPr lang="en-US" baseline="0" dirty="0" smtClean="0"/>
          </a:p>
          <a:p>
            <a:r>
              <a:rPr lang="en-US" baseline="0" dirty="0" smtClean="0"/>
              <a:t>Need some kind of empirical conclusion</a:t>
            </a:r>
          </a:p>
          <a:p>
            <a:endParaRPr lang="en-US" baseline="0" dirty="0" smtClean="0"/>
          </a:p>
          <a:p>
            <a:r>
              <a:rPr lang="en-US" baseline="0" dirty="0" smtClean="0"/>
              <a:t>I’m not going to report all the experiments to me, but I compared several things. We also considered another trick I didn’t tell you about (vowel prototypes). Our evaluation metrics included, inspecting the most probable vowel systems, measuring log-likelihood of held-out systems and and cloze task accuracy. Not everyone knows what a cloze task is. </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66</a:t>
            </a:fld>
            <a:endParaRPr lang="en-US"/>
          </a:p>
        </p:txBody>
      </p:sp>
    </p:spTree>
    <p:extLst>
      <p:ext uri="{BB962C8B-B14F-4D97-AF65-F5344CB8AC3E}">
        <p14:creationId xmlns:p14="http://schemas.microsoft.com/office/powerpoint/2010/main" val="315890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68</a:t>
            </a:fld>
            <a:endParaRPr lang="en-US"/>
          </a:p>
        </p:txBody>
      </p:sp>
    </p:spTree>
    <p:extLst>
      <p:ext uri="{BB962C8B-B14F-4D97-AF65-F5344CB8AC3E}">
        <p14:creationId xmlns:p14="http://schemas.microsoft.com/office/powerpoint/2010/main" val="5286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Designing</a:t>
            </a:r>
            <a:r>
              <a:rPr lang="en-US" baseline="0" dirty="0" smtClean="0"/>
              <a:t> a new language is really complicated. Here are some choices we will have to make.</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5</a:t>
            </a:fld>
            <a:endParaRPr lang="en-US"/>
          </a:p>
        </p:txBody>
      </p:sp>
    </p:spTree>
    <p:extLst>
      <p:ext uri="{BB962C8B-B14F-4D97-AF65-F5344CB8AC3E}">
        <p14:creationId xmlns:p14="http://schemas.microsoft.com/office/powerpoint/2010/main" val="1180392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A620697-AE30-2B4B-A289-3CD6E3CED14F}" type="slidenum">
              <a:rPr lang="en-US" smtClean="0"/>
              <a:t>69</a:t>
            </a:fld>
            <a:endParaRPr lang="en-US"/>
          </a:p>
        </p:txBody>
      </p:sp>
    </p:spTree>
    <p:extLst>
      <p:ext uri="{BB962C8B-B14F-4D97-AF65-F5344CB8AC3E}">
        <p14:creationId xmlns:p14="http://schemas.microsoft.com/office/powerpoint/2010/main" val="1451628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the domain of semantics. A simple choice we have to make is how many primitive color words to choose.</a:t>
            </a:r>
          </a:p>
          <a:p>
            <a:endParaRPr lang="en-US" dirty="0" smtClean="0"/>
          </a:p>
          <a:p>
            <a:r>
              <a:rPr lang="en-US" dirty="0" smtClean="0"/>
              <a:t>Consider the difference between English, which has one primitive word for blue.</a:t>
            </a:r>
          </a:p>
          <a:p>
            <a:endParaRPr lang="en-US" dirty="0" smtClean="0"/>
          </a:p>
          <a:p>
            <a:r>
              <a:rPr lang="en-US" dirty="0" smtClean="0"/>
              <a:t>And Russian, which ahs two primitive words for blue. In short, the English word for blue encompasses a large part of the color spectrum.</a:t>
            </a:r>
          </a:p>
        </p:txBody>
      </p:sp>
      <p:sp>
        <p:nvSpPr>
          <p:cNvPr id="4" name="Slide Number Placeholder 3"/>
          <p:cNvSpPr>
            <a:spLocks noGrp="1"/>
          </p:cNvSpPr>
          <p:nvPr>
            <p:ph type="sldNum" sz="quarter" idx="10"/>
          </p:nvPr>
        </p:nvSpPr>
        <p:spPr/>
        <p:txBody>
          <a:bodyPr/>
          <a:lstStyle/>
          <a:p>
            <a:fld id="{8A620697-AE30-2B4B-A289-3CD6E3CED14F}" type="slidenum">
              <a:rPr lang="en-US" smtClean="0"/>
              <a:t>70</a:t>
            </a:fld>
            <a:endParaRPr lang="en-US"/>
          </a:p>
        </p:txBody>
      </p:sp>
    </p:spTree>
    <p:extLst>
      <p:ext uri="{BB962C8B-B14F-4D97-AF65-F5344CB8AC3E}">
        <p14:creationId xmlns:p14="http://schemas.microsoft.com/office/powerpoint/2010/main" val="1912620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-underlying mechanisms</a:t>
            </a:r>
          </a:p>
          <a:p>
            <a:r>
              <a:rPr lang="en-US" dirty="0" smtClean="0"/>
              <a:t>-somethings do</a:t>
            </a:r>
            <a:r>
              <a:rPr lang="en-US" baseline="0" dirty="0" smtClean="0"/>
              <a:t> not occur and correlated</a:t>
            </a:r>
          </a:p>
          <a:p>
            <a:endParaRPr lang="en-US" baseline="0" dirty="0" smtClean="0"/>
          </a:p>
          <a:p>
            <a:r>
              <a:rPr lang="en-US" baseline="0" dirty="0" smtClean="0"/>
              <a:t>interesting structure to this distribution over languages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71</a:t>
            </a:fld>
            <a:endParaRPr lang="en-US"/>
          </a:p>
        </p:txBody>
      </p:sp>
    </p:spTree>
    <p:extLst>
      <p:ext uri="{BB962C8B-B14F-4D97-AF65-F5344CB8AC3E}">
        <p14:creationId xmlns:p14="http://schemas.microsoft.com/office/powerpoint/2010/main" val="19633820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-underlying mechanisms</a:t>
            </a:r>
          </a:p>
          <a:p>
            <a:r>
              <a:rPr lang="en-US" dirty="0" smtClean="0"/>
              <a:t>-somethings do</a:t>
            </a:r>
            <a:r>
              <a:rPr lang="en-US" baseline="0" dirty="0" smtClean="0"/>
              <a:t> not occur and correlated</a:t>
            </a:r>
          </a:p>
          <a:p>
            <a:endParaRPr lang="en-US" baseline="0" dirty="0" smtClean="0"/>
          </a:p>
          <a:p>
            <a:r>
              <a:rPr lang="en-US" baseline="0" dirty="0" smtClean="0"/>
              <a:t>interesting structure to this distribution over languages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73</a:t>
            </a:fld>
            <a:endParaRPr lang="en-US"/>
          </a:p>
        </p:txBody>
      </p:sp>
    </p:spTree>
    <p:extLst>
      <p:ext uri="{BB962C8B-B14F-4D97-AF65-F5344CB8AC3E}">
        <p14:creationId xmlns:p14="http://schemas.microsoft.com/office/powerpoint/2010/main" val="1146417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probabilistic language generation setting, we will want to sample from a distribution over possible sets of primitive color words.</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74</a:t>
            </a:fld>
            <a:endParaRPr lang="en-US"/>
          </a:p>
        </p:txBody>
      </p:sp>
    </p:spTree>
    <p:extLst>
      <p:ext uri="{BB962C8B-B14F-4D97-AF65-F5344CB8AC3E}">
        <p14:creationId xmlns:p14="http://schemas.microsoft.com/office/powerpoint/2010/main" val="18013779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smtClean="0">
                <a:solidFill>
                  <a:schemeClr val="tx1"/>
                </a:solidFill>
                <a:latin typeface="+mn-lt"/>
                <a:ea typeface="+mn-ea"/>
                <a:cs typeface="+mn-cs"/>
              </a:rPr>
              <a:t>Let’s say that a pair of vowels</a:t>
            </a:r>
            <a:r>
              <a:rPr lang="en-US" sz="1200" kern="1200" baseline="0" dirty="0" smtClean="0">
                <a:solidFill>
                  <a:schemeClr val="tx1"/>
                </a:solidFill>
                <a:latin typeface="+mn-lt"/>
                <a:ea typeface="+mn-ea"/>
                <a:cs typeface="+mn-cs"/>
              </a:rPr>
              <a:t> is good if they form a large parallelogram.</a:t>
            </a:r>
          </a:p>
          <a:p>
            <a:pPr algn="l"/>
            <a:r>
              <a:rPr lang="en-US" sz="1200" kern="1200" baseline="0" dirty="0" smtClean="0">
                <a:solidFill>
                  <a:schemeClr val="tx1"/>
                </a:solidFill>
                <a:latin typeface="+mn-lt"/>
                <a:ea typeface="+mn-ea"/>
                <a:cs typeface="+mn-cs"/>
              </a:rPr>
              <a:t>So we can increase the probability by choosing vowels with longer vectors</a:t>
            </a:r>
          </a:p>
          <a:p>
            <a:pPr algn="l"/>
            <a:r>
              <a:rPr lang="en-US" sz="1200" kern="1200" baseline="0" dirty="0" smtClean="0">
                <a:solidFill>
                  <a:schemeClr val="tx1"/>
                </a:solidFill>
                <a:latin typeface="+mn-lt"/>
                <a:ea typeface="+mn-ea"/>
                <a:cs typeface="+mn-cs"/>
              </a:rPr>
              <a:t>       (we’ll have to assign long vectors to good vowels).</a:t>
            </a:r>
          </a:p>
          <a:p>
            <a:pPr algn="l"/>
            <a:r>
              <a:rPr lang="en-US" sz="1200" kern="1200" baseline="0" dirty="0" smtClean="0">
                <a:solidFill>
                  <a:schemeClr val="tx1"/>
                </a:solidFill>
                <a:latin typeface="+mn-lt"/>
                <a:ea typeface="+mn-ea"/>
                <a:cs typeface="+mn-cs"/>
              </a:rPr>
              <a:t>But also by choosing vowels that are more orthogonal </a:t>
            </a:r>
            <a:br>
              <a:rPr lang="en-US" sz="1200" kern="1200" baseline="0" dirty="0" smtClean="0">
                <a:solidFill>
                  <a:schemeClr val="tx1"/>
                </a:solidFill>
                <a:latin typeface="+mn-lt"/>
                <a:ea typeface="+mn-ea"/>
                <a:cs typeface="+mn-cs"/>
              </a:rPr>
            </a:br>
            <a:r>
              <a:rPr lang="en-US" sz="1200" kern="1200" baseline="0" dirty="0" smtClean="0">
                <a:solidFill>
                  <a:schemeClr val="tx1"/>
                </a:solidFill>
                <a:latin typeface="+mn-lt"/>
                <a:ea typeface="+mn-ea"/>
                <a:cs typeface="+mn-cs"/>
              </a:rPr>
              <a:t>        (we’ll have to assign orthogonal vectors to vowels that are easy to tell apart).</a:t>
            </a:r>
          </a:p>
          <a:p>
            <a:pPr algn="l"/>
            <a:r>
              <a:rPr lang="en-US" sz="1200" kern="1200" baseline="0" dirty="0" smtClean="0">
                <a:solidFill>
                  <a:schemeClr val="tx1"/>
                </a:solidFill>
                <a:latin typeface="+mn-lt"/>
                <a:ea typeface="+mn-ea"/>
                <a:cs typeface="+mn-cs"/>
              </a:rPr>
              <a:t>This is an insight that we can generalize to multiple vowels.  So instead of spanning a large-area parallelogram, a group of vowels will span a large-volume parallelepiped.</a:t>
            </a: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endParaRPr lang="en-US" sz="1200" kern="1200" dirty="0" smtClean="0">
              <a:solidFill>
                <a:schemeClr val="tx1"/>
              </a:solidFill>
              <a:latin typeface="+mn-lt"/>
              <a:ea typeface="+mn-ea"/>
              <a:cs typeface="+mn-cs"/>
            </a:endParaRPr>
          </a:p>
          <a:p>
            <a:pPr algn="ctr"/>
            <a:r>
              <a:rPr lang="en-US" sz="1200" kern="1200" dirty="0" smtClean="0">
                <a:solidFill>
                  <a:schemeClr val="tx1"/>
                </a:solidFill>
                <a:latin typeface="+mn-lt"/>
                <a:ea typeface="+mn-ea"/>
                <a:cs typeface="+mn-cs"/>
              </a:rPr>
              <a:t>s/Another approach</a:t>
            </a:r>
            <a:r>
              <a:rPr lang="en-US" sz="1200" kern="1200" baseline="0" dirty="0" smtClean="0">
                <a:solidFill>
                  <a:schemeClr val="tx1"/>
                </a:solidFill>
                <a:latin typeface="+mn-lt"/>
                <a:ea typeface="+mn-ea"/>
                <a:cs typeface="+mn-cs"/>
              </a:rPr>
              <a:t> /many vowels/g</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\text{score}\left(V\right) = \text{Volume}^2</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Jason No</a:t>
            </a:r>
          </a:p>
        </p:txBody>
      </p:sp>
      <p:sp>
        <p:nvSpPr>
          <p:cNvPr id="4" name="Slide Number Placeholder 3"/>
          <p:cNvSpPr>
            <a:spLocks noGrp="1"/>
          </p:cNvSpPr>
          <p:nvPr>
            <p:ph type="sldNum" sz="quarter" idx="10"/>
          </p:nvPr>
        </p:nvSpPr>
        <p:spPr/>
        <p:txBody>
          <a:bodyPr/>
          <a:lstStyle/>
          <a:p>
            <a:fld id="{8A620697-AE30-2B4B-A289-3CD6E3CED14F}" type="slidenum">
              <a:rPr lang="en-US" smtClean="0"/>
              <a:t>75</a:t>
            </a:fld>
            <a:endParaRPr lang="en-US"/>
          </a:p>
        </p:txBody>
      </p:sp>
    </p:spTree>
    <p:extLst>
      <p:ext uri="{BB962C8B-B14F-4D97-AF65-F5344CB8AC3E}">
        <p14:creationId xmlns:p14="http://schemas.microsoft.com/office/powerpoint/2010/main" val="1111734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76</a:t>
            </a:fld>
            <a:endParaRPr lang="en-US"/>
          </a:p>
        </p:txBody>
      </p:sp>
    </p:spTree>
    <p:extLst>
      <p:ext uri="{BB962C8B-B14F-4D97-AF65-F5344CB8AC3E}">
        <p14:creationId xmlns:p14="http://schemas.microsoft.com/office/powerpoint/2010/main" val="231738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77</a:t>
            </a:fld>
            <a:endParaRPr lang="en-US"/>
          </a:p>
        </p:txBody>
      </p:sp>
    </p:spTree>
    <p:extLst>
      <p:ext uri="{BB962C8B-B14F-4D97-AF65-F5344CB8AC3E}">
        <p14:creationId xmlns:p14="http://schemas.microsoft.com/office/powerpoint/2010/main" val="269810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have to choose a syntax for our new language. Let's consider word order.</a:t>
            </a:r>
          </a:p>
          <a:p>
            <a:endParaRPr lang="en-US" dirty="0" smtClean="0"/>
          </a:p>
          <a:p>
            <a:r>
              <a:rPr lang="en-US" dirty="0" smtClean="0"/>
              <a:t>English has a subject-verb-object word-order. For example, I wish you a happy birthday.</a:t>
            </a:r>
          </a:p>
          <a:p>
            <a:endParaRPr lang="en-US" dirty="0" smtClean="0"/>
          </a:p>
          <a:p>
            <a:r>
              <a:rPr lang="en-US" dirty="0" smtClean="0"/>
              <a:t>Yoda-ese, on the other hand, uses a object-subject-verb word order. He would say: "You a happy birthday I wish."</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6</a:t>
            </a:fld>
            <a:endParaRPr lang="en-US"/>
          </a:p>
        </p:txBody>
      </p:sp>
    </p:spTree>
    <p:extLst>
      <p:ext uri="{BB962C8B-B14F-4D97-AF65-F5344CB8AC3E}">
        <p14:creationId xmlns:p14="http://schemas.microsoft.com/office/powerpoint/2010/main" val="234572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new language will have to have a word order. We should sample it from a distribution over word orders obtained from natural language data. Most languages are other subject-object-verb or subject-verb-object.</a:t>
            </a:r>
          </a:p>
          <a:p>
            <a:endParaRPr lang="en-US" dirty="0" smtClean="0"/>
          </a:p>
          <a:p>
            <a:r>
              <a:rPr lang="en-US" dirty="0" smtClean="0"/>
              <a:t>Khal Drogo's word order is very common...</a:t>
            </a:r>
          </a:p>
          <a:p>
            <a:endParaRPr lang="en-US" dirty="0" smtClean="0"/>
          </a:p>
          <a:p>
            <a:r>
              <a:rPr lang="en-US" dirty="0" smtClean="0"/>
              <a:t>whereas Yoda's is not.</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7</a:t>
            </a:fld>
            <a:endParaRPr lang="en-US"/>
          </a:p>
        </p:txBody>
      </p:sp>
    </p:spTree>
    <p:extLst>
      <p:ext uri="{BB962C8B-B14F-4D97-AF65-F5344CB8AC3E}">
        <p14:creationId xmlns:p14="http://schemas.microsoft.com/office/powerpoint/2010/main" val="205314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t>
            </a:r>
            <a:r>
              <a:rPr lang="en-US" dirty="0" smtClean="0"/>
              <a:t>have to make similar choices in terms of morphology.</a:t>
            </a:r>
          </a:p>
          <a:p>
            <a:endParaRPr lang="en-US" dirty="0" smtClean="0"/>
          </a:p>
          <a:p>
            <a:r>
              <a:rPr lang="en-US" dirty="0" smtClean="0"/>
              <a:t>Do you want your verbs to inflect?</a:t>
            </a:r>
          </a:p>
          <a:p>
            <a:endParaRPr lang="en-US" dirty="0" smtClean="0"/>
          </a:p>
          <a:p>
            <a:r>
              <a:rPr lang="en-US" dirty="0" smtClean="0"/>
              <a:t>Most English verbs mark 4 forms.</a:t>
            </a:r>
          </a:p>
          <a:p>
            <a:endParaRPr lang="en-US" dirty="0" smtClean="0"/>
          </a:p>
          <a:p>
            <a:r>
              <a:rPr lang="en-US" dirty="0" smtClean="0"/>
              <a:t>Spanish, on the other hand, marks close to 100.</a:t>
            </a:r>
          </a:p>
          <a:p>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8</a:t>
            </a:fld>
            <a:endParaRPr lang="en-US"/>
          </a:p>
        </p:txBody>
      </p:sp>
    </p:spTree>
    <p:extLst>
      <p:ext uri="{BB962C8B-B14F-4D97-AF65-F5344CB8AC3E}">
        <p14:creationId xmlns:p14="http://schemas.microsoft.com/office/powerpoint/2010/main" val="282772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have the same deal in the realm of phonology.</a:t>
            </a:r>
          </a:p>
          <a:p>
            <a:endParaRPr lang="en-US" dirty="0" smtClean="0"/>
          </a:p>
          <a:p>
            <a:r>
              <a:rPr lang="en-US" dirty="0" smtClean="0"/>
              <a:t>Do you want your language to have a velar fricative?</a:t>
            </a:r>
          </a:p>
          <a:p>
            <a:endParaRPr lang="en-US" dirty="0" smtClean="0"/>
          </a:p>
          <a:p>
            <a:r>
              <a:rPr lang="en-US" dirty="0" smtClean="0"/>
              <a:t>Voiced or unvoiced</a:t>
            </a:r>
          </a:p>
          <a:p>
            <a:endParaRPr lang="en-US" dirty="0" smtClean="0"/>
          </a:p>
          <a:p>
            <a:r>
              <a:rPr lang="en-US" dirty="0" err="1" smtClean="0"/>
              <a:t>Dothrakii</a:t>
            </a:r>
            <a:r>
              <a:rPr lang="en-US" dirty="0" smtClean="0"/>
              <a:t> has both</a:t>
            </a:r>
          </a:p>
          <a:p>
            <a:endParaRPr lang="en-US" dirty="0" smtClean="0"/>
          </a:p>
          <a:p>
            <a:r>
              <a:rPr lang="en-US" dirty="0" smtClean="0"/>
              <a:t>Do you have your language to allow word-final voiced </a:t>
            </a:r>
            <a:r>
              <a:rPr lang="en-US" dirty="0" err="1" smtClean="0"/>
              <a:t>obstruents</a:t>
            </a:r>
            <a:r>
              <a:rPr lang="en-US" dirty="0" smtClean="0"/>
              <a:t>?</a:t>
            </a:r>
          </a:p>
          <a:p>
            <a:endParaRPr lang="en-US" dirty="0" smtClean="0"/>
          </a:p>
          <a:p>
            <a:r>
              <a:rPr lang="en-US" dirty="0" smtClean="0"/>
              <a:t>Compare English and ...</a:t>
            </a:r>
          </a:p>
          <a:p>
            <a:endParaRPr lang="en-US" dirty="0" smtClean="0"/>
          </a:p>
          <a:p>
            <a:r>
              <a:rPr lang="en-US" dirty="0" smtClean="0"/>
              <a:t>German</a:t>
            </a:r>
            <a:endParaRPr lang="en-US" dirty="0"/>
          </a:p>
        </p:txBody>
      </p:sp>
      <p:sp>
        <p:nvSpPr>
          <p:cNvPr id="4" name="Slide Number Placeholder 3"/>
          <p:cNvSpPr>
            <a:spLocks noGrp="1"/>
          </p:cNvSpPr>
          <p:nvPr>
            <p:ph type="sldNum" sz="quarter" idx="10"/>
          </p:nvPr>
        </p:nvSpPr>
        <p:spPr/>
        <p:txBody>
          <a:bodyPr/>
          <a:lstStyle/>
          <a:p>
            <a:fld id="{8A620697-AE30-2B4B-A289-3CD6E3CED14F}" type="slidenum">
              <a:rPr lang="en-US" smtClean="0"/>
              <a:t>9</a:t>
            </a:fld>
            <a:endParaRPr lang="en-US"/>
          </a:p>
        </p:txBody>
      </p:sp>
    </p:spTree>
    <p:extLst>
      <p:ext uri="{BB962C8B-B14F-4D97-AF65-F5344CB8AC3E}">
        <p14:creationId xmlns:p14="http://schemas.microsoft.com/office/powerpoint/2010/main" val="1845951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4674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302520"/>
            <a:ext cx="6400800" cy="1752600"/>
          </a:xfrm>
        </p:spPr>
        <p:txBody>
          <a:bodyPr/>
          <a:lstStyle>
            <a:lvl1pPr marL="0" indent="0" algn="ctr">
              <a:buNone/>
              <a:defRPr b="0" i="0">
                <a:solidFill>
                  <a:schemeClr val="accent1"/>
                </a:solidFill>
                <a:latin typeface="Helvetica Neue Light"/>
                <a:cs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09A06CB9-378E-7649-B405-AC5A59D9EE74}" type="datetime1">
              <a:rPr lang="en-US" smtClean="0"/>
              <a:t>8/6/17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925FC2-0549-6E43-A78B-81E28C78D02F}"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1446462" y="3607676"/>
            <a:ext cx="6194090" cy="2572626"/>
          </a:xfrm>
          <a:prstGeom prst="rect">
            <a:avLst/>
          </a:prstGeom>
        </p:spPr>
      </p:pic>
    </p:spTree>
    <p:extLst>
      <p:ext uri="{BB962C8B-B14F-4D97-AF65-F5344CB8AC3E}">
        <p14:creationId xmlns:p14="http://schemas.microsoft.com/office/powerpoint/2010/main" val="404913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28E1C5F-B5EF-5B42-8C3A-759DA69856CE}" type="datetime1">
              <a:rPr lang="en-US" smtClean="0"/>
              <a:t>8/6/17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4C0148-8F41-D247-8546-A86EA31B846A}"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99832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46A3D71-991F-6141-B6D0-9FEFFDD04B13}" type="datetime1">
              <a:rPr lang="en-US" smtClean="0"/>
              <a:t>8/6/17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4E1FFE-23AE-904B-A539-50A8C94D7193}" type="slidenum">
              <a:rPr lang="en-US" smtClean="0"/>
              <a:pPr>
                <a:defRPr/>
              </a:pPr>
              <a:t>‹#›</a:t>
            </a:fld>
            <a:endParaRPr lang="en-US"/>
          </a:p>
        </p:txBody>
      </p:sp>
      <p:pic>
        <p:nvPicPr>
          <p:cNvPr id="7" name="Picture 6"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545346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1BC577-86DC-024D-BEC8-8DF78E636AEC}" type="datetime1">
              <a:rPr lang="en-US" smtClean="0"/>
              <a:t>8/6/17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844602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6CC06972-5D72-074D-BB68-27E079DC1ADB}" type="datetime1">
              <a:rPr lang="en-US" smtClean="0"/>
              <a:t>8/6/17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9" name="Picture 8"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419791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6E7B703-3FCE-3D4F-9202-D26C4F915E1C}" type="datetime1">
              <a:rPr lang="en-US" smtClean="0"/>
              <a:t>8/6/17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53020E-5E33-B446-8494-584D4EE020B3}"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3178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42A0C7A-7059-594A-8492-CE9076FD3869}" type="datetime1">
              <a:rPr lang="en-US" smtClean="0"/>
              <a:t>8/6/17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E11CC8F-329F-8C41-AC6A-3ECAF67E5476}"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2203503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8B05B49-D235-B74D-9A17-587018AE7ED9}" type="datetime1">
              <a:rPr lang="en-US" smtClean="0"/>
              <a:t>8/6/17</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0D2390-1410-BA46-8722-0F5A6BDEB705}" type="slidenum">
              <a:rPr lang="en-US" smtClean="0"/>
              <a:pPr>
                <a:defRPr/>
              </a:pPr>
              <a:t>‹#›</a:t>
            </a:fld>
            <a:endParaRPr lang="en-US"/>
          </a:p>
        </p:txBody>
      </p:sp>
    </p:spTree>
    <p:extLst>
      <p:ext uri="{BB962C8B-B14F-4D97-AF65-F5344CB8AC3E}">
        <p14:creationId xmlns:p14="http://schemas.microsoft.com/office/powerpoint/2010/main" val="2692468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D0A61DB-92B3-2F4C-B36B-02FE3531B369}" type="datetime1">
              <a:rPr lang="en-US" smtClean="0"/>
              <a:t>8/6/17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A13D44-7F41-7544-994B-5AE41C38D294}"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1364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FEA61EE-368F-FA41-8FFB-691347F94ECE}" type="datetime1">
              <a:rPr lang="en-US" smtClean="0"/>
              <a:t>8/6/17</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AC74EB9-AB52-7644-8162-48E91E5E424D}" type="slidenum">
              <a:rPr lang="en-US" smtClean="0"/>
              <a:pPr>
                <a:defRPr/>
              </a:pPr>
              <a:t>‹#›</a:t>
            </a:fld>
            <a:endParaRPr lang="en-US"/>
          </a:p>
        </p:txBody>
      </p:sp>
      <p:pic>
        <p:nvPicPr>
          <p:cNvPr id="10" name="Picture 9"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7036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05B05B4-A10D-6443-98F9-E01162C5BCFD}" type="datetime1">
              <a:rPr lang="en-US" smtClean="0"/>
              <a:t>8/6/17</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DDAA3E00-4D5C-C74E-9C55-72F1C3B9E2FD}"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8511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2B190C4-9D47-914D-A1C9-D4E9DBE1F45F}" type="datetime1">
              <a:rPr lang="en-US" smtClean="0"/>
              <a:t>8/6/17</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2FACDA1-45D0-4146-AE69-40AAC188E9A0}" type="slidenum">
              <a:rPr lang="en-US" smtClean="0"/>
              <a:pPr>
                <a:defRPr/>
              </a:pPr>
              <a:t>‹#›</a:t>
            </a:fld>
            <a:endParaRPr lang="en-US"/>
          </a:p>
        </p:txBody>
      </p:sp>
      <p:pic>
        <p:nvPicPr>
          <p:cNvPr id="5" name="Picture 4"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530682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C18BF94-E196-9A45-9AC6-5C8347722458}" type="datetime1">
              <a:rPr lang="en-US" smtClean="0"/>
              <a:t>8/6/17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D2EE75-9451-C64D-B270-07D48A9FE64C}"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3002136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67E0BE-D9F8-1C4D-88D5-783F9D95F0CD}" type="datetime1">
              <a:rPr lang="en-US" smtClean="0"/>
              <a:t>8/6/17</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2B3EAD-C379-2348-AD7D-B5E1C3E03999}" type="slidenum">
              <a:rPr lang="en-US" smtClean="0"/>
              <a:pPr>
                <a:defRPr/>
              </a:pPr>
              <a:t>‹#›</a:t>
            </a:fld>
            <a:endParaRPr lang="en-US"/>
          </a:p>
        </p:txBody>
      </p:sp>
      <p:pic>
        <p:nvPicPr>
          <p:cNvPr id="8" name="Picture 7" descr="university.logo.small.horizontal.blue.pdf"/>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346370" y="5941391"/>
            <a:ext cx="3110345" cy="1291837"/>
          </a:xfrm>
          <a:prstGeom prst="rect">
            <a:avLst/>
          </a:prstGeom>
        </p:spPr>
      </p:pic>
    </p:spTree>
    <p:extLst>
      <p:ext uri="{BB962C8B-B14F-4D97-AF65-F5344CB8AC3E}">
        <p14:creationId xmlns:p14="http://schemas.microsoft.com/office/powerpoint/2010/main" val="1125950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22AE8CE-B6E4-F548-B819-76E599DD92A8}" type="datetime1">
              <a:rPr lang="en-US" smtClean="0"/>
              <a:t>8/6/17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F53020E-5E33-B446-8494-584D4EE020B3}" type="slidenum">
              <a:rPr lang="en-US" smtClean="0"/>
              <a:pPr>
                <a:defRPr/>
              </a:pPr>
              <a:t>‹#›</a:t>
            </a:fld>
            <a:endParaRPr lang="en-US"/>
          </a:p>
        </p:txBody>
      </p:sp>
    </p:spTree>
    <p:extLst>
      <p:ext uri="{BB962C8B-B14F-4D97-AF65-F5344CB8AC3E}">
        <p14:creationId xmlns:p14="http://schemas.microsoft.com/office/powerpoint/2010/main" val="31284482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hf hdr="0" ftr="0" dt="0"/>
  <p:txStyles>
    <p:title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chart" Target="../charts/chart1.xml"/><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chart" Target="../charts/chart2.xml"/><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chart" Target="../charts/chart3.xml"/><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Layout" Target="../slideLayouts/slideLayout2.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7.tiff"/><Relationship Id="rId5" Type="http://schemas.openxmlformats.org/officeDocument/2006/relationships/image" Target="../media/image20.tiff"/><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1.tiff"/><Relationship Id="rId1" Type="http://schemas.openxmlformats.org/officeDocument/2006/relationships/tags" Target="../tags/tag13.x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tiff"/><Relationship Id="rId3"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1" Type="http://schemas.openxmlformats.org/officeDocument/2006/relationships/image" Target="../media/image30.tiff"/><Relationship Id="rId12" Type="http://schemas.openxmlformats.org/officeDocument/2006/relationships/image" Target="../media/image31.tiff"/><Relationship Id="rId13" Type="http://schemas.openxmlformats.org/officeDocument/2006/relationships/image" Target="../media/image32.tiff"/><Relationship Id="rId14" Type="http://schemas.openxmlformats.org/officeDocument/2006/relationships/image" Target="../media/image33.tiff"/><Relationship Id="rId15" Type="http://schemas.openxmlformats.org/officeDocument/2006/relationships/image" Target="../media/image34.tiff"/><Relationship Id="rId16" Type="http://schemas.openxmlformats.org/officeDocument/2006/relationships/image" Target="../media/image35.tiff"/><Relationship Id="rId17" Type="http://schemas.openxmlformats.org/officeDocument/2006/relationships/image" Target="../media/image36.tiff"/><Relationship Id="rId18" Type="http://schemas.openxmlformats.org/officeDocument/2006/relationships/image" Target="../media/image37.tiff"/><Relationship Id="rId19" Type="http://schemas.openxmlformats.org/officeDocument/2006/relationships/image" Target="../media/image38.tiff"/><Relationship Id="rId1" Type="http://schemas.openxmlformats.org/officeDocument/2006/relationships/tags" Target="../tags/tag14.x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tiff"/><Relationship Id="rId8" Type="http://schemas.openxmlformats.org/officeDocument/2006/relationships/image" Target="../media/image27.tiff"/><Relationship Id="rId9" Type="http://schemas.openxmlformats.org/officeDocument/2006/relationships/image" Target="../media/image28.tiff"/><Relationship Id="rId10"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1.tif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43.emf"/><Relationship Id="rId1" Type="http://schemas.openxmlformats.org/officeDocument/2006/relationships/tags" Target="../tags/tag15.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6" Type="http://schemas.openxmlformats.org/officeDocument/2006/relationships/image" Target="../media/image50.emf"/><Relationship Id="rId7"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4.tiff"/><Relationship Id="rId5" Type="http://schemas.openxmlformats.org/officeDocument/2006/relationships/image" Target="../media/image5.tiff"/><Relationship Id="rId6" Type="http://schemas.openxmlformats.org/officeDocument/2006/relationships/image" Target="../media/image6.tiff"/><Relationship Id="rId7" Type="http://schemas.openxmlformats.org/officeDocument/2006/relationships/image" Target="../media/image7.tiff"/><Relationship Id="rId8" Type="http://schemas.openxmlformats.org/officeDocument/2006/relationships/image" Target="../media/image8.tif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5.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9" Type="http://schemas.openxmlformats.org/officeDocument/2006/relationships/image" Target="../media/image67.emf"/><Relationship Id="rId20" Type="http://schemas.openxmlformats.org/officeDocument/2006/relationships/image" Target="../media/image78.emf"/><Relationship Id="rId10" Type="http://schemas.openxmlformats.org/officeDocument/2006/relationships/image" Target="../media/image68.emf"/><Relationship Id="rId11" Type="http://schemas.openxmlformats.org/officeDocument/2006/relationships/image" Target="../media/image69.emf"/><Relationship Id="rId12" Type="http://schemas.openxmlformats.org/officeDocument/2006/relationships/image" Target="../media/image70.emf"/><Relationship Id="rId13" Type="http://schemas.openxmlformats.org/officeDocument/2006/relationships/image" Target="../media/image71.emf"/><Relationship Id="rId14" Type="http://schemas.openxmlformats.org/officeDocument/2006/relationships/image" Target="../media/image72.emf"/><Relationship Id="rId15" Type="http://schemas.openxmlformats.org/officeDocument/2006/relationships/image" Target="../media/image73.emf"/><Relationship Id="rId16" Type="http://schemas.openxmlformats.org/officeDocument/2006/relationships/image" Target="../media/image74.emf"/><Relationship Id="rId17" Type="http://schemas.openxmlformats.org/officeDocument/2006/relationships/image" Target="../media/image75.emf"/><Relationship Id="rId18" Type="http://schemas.openxmlformats.org/officeDocument/2006/relationships/image" Target="../media/image76.emf"/><Relationship Id="rId19"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1.emf"/><Relationship Id="rId4" Type="http://schemas.openxmlformats.org/officeDocument/2006/relationships/image" Target="../media/image62.emf"/><Relationship Id="rId5" Type="http://schemas.openxmlformats.org/officeDocument/2006/relationships/image" Target="../media/image63.emf"/><Relationship Id="rId6" Type="http://schemas.openxmlformats.org/officeDocument/2006/relationships/image" Target="../media/image64.emf"/><Relationship Id="rId7" Type="http://schemas.openxmlformats.org/officeDocument/2006/relationships/image" Target="../media/image65.emf"/><Relationship Id="rId8"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79.emf"/><Relationship Id="rId6" Type="http://schemas.openxmlformats.org/officeDocument/2006/relationships/image" Target="../media/image80.emf"/><Relationship Id="rId7"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42.emf"/><Relationship Id="rId7" Type="http://schemas.openxmlformats.org/officeDocument/2006/relationships/image" Target="../media/image81.emf"/><Relationship Id="rId8"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39.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8.tiff"/><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tiff"/><Relationship Id="rId4" Type="http://schemas.openxmlformats.org/officeDocument/2006/relationships/image" Target="../media/image47.emf"/><Relationship Id="rId5" Type="http://schemas.openxmlformats.org/officeDocument/2006/relationships/image" Target="../media/image48.emf"/><Relationship Id="rId6" Type="http://schemas.openxmlformats.org/officeDocument/2006/relationships/image" Target="../media/image79.emf"/><Relationship Id="rId7" Type="http://schemas.openxmlformats.org/officeDocument/2006/relationships/image" Target="../media/image80.emf"/><Relationship Id="rId8"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6.tiff"/></Relationships>
</file>

<file path=ppt/slides/_rels/slide42.xml.rels><?xml version="1.0" encoding="UTF-8" standalone="yes"?>
<Relationships xmlns="http://schemas.openxmlformats.org/package/2006/relationships"><Relationship Id="rId3" Type="http://schemas.openxmlformats.org/officeDocument/2006/relationships/image" Target="../media/image87.emf"/><Relationship Id="rId4" Type="http://schemas.openxmlformats.org/officeDocument/2006/relationships/image" Target="../media/image88.emf"/><Relationship Id="rId5"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image" Target="../media/image90.tiff"/><Relationship Id="rId4"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45.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 Id="rId3" Type="http://schemas.openxmlformats.org/officeDocument/2006/relationships/image" Target="../media/image8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6.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tiff"/><Relationship Id="rId4" Type="http://schemas.openxmlformats.org/officeDocument/2006/relationships/image" Target="../media/image94.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1" Type="http://schemas.openxmlformats.org/officeDocument/2006/relationships/slideLayout" Target="../slideLayouts/slideLayout2.xml"/><Relationship Id="rId2" Type="http://schemas.openxmlformats.org/officeDocument/2006/relationships/image" Target="../media/image95.emf"/></Relationships>
</file>

<file path=ppt/slides/_rels/slide55.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5.emf"/><Relationship Id="rId5" Type="http://schemas.openxmlformats.org/officeDocument/2006/relationships/image" Target="../media/image58.e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6.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101.emf"/><Relationship Id="rId6"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3" Type="http://schemas.openxmlformats.org/officeDocument/2006/relationships/image" Target="../media/image102.tiff"/><Relationship Id="rId4" Type="http://schemas.openxmlformats.org/officeDocument/2006/relationships/image" Target="../media/image55.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8.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3.emf"/><Relationship Id="rId5" Type="http://schemas.openxmlformats.org/officeDocument/2006/relationships/image" Target="../media/image104.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4.emf"/><Relationship Id="rId5" Type="http://schemas.openxmlformats.org/officeDocument/2006/relationships/image" Target="../media/image105.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9.tiff"/><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emf"/><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9" Type="http://schemas.openxmlformats.org/officeDocument/2006/relationships/image" Target="../media/image66.emf"/><Relationship Id="rId20" Type="http://schemas.openxmlformats.org/officeDocument/2006/relationships/image" Target="../media/image108.emf"/><Relationship Id="rId10" Type="http://schemas.openxmlformats.org/officeDocument/2006/relationships/image" Target="../media/image67.emf"/><Relationship Id="rId11" Type="http://schemas.openxmlformats.org/officeDocument/2006/relationships/image" Target="../media/image68.emf"/><Relationship Id="rId12" Type="http://schemas.openxmlformats.org/officeDocument/2006/relationships/image" Target="../media/image69.emf"/><Relationship Id="rId13" Type="http://schemas.openxmlformats.org/officeDocument/2006/relationships/image" Target="../media/image70.emf"/><Relationship Id="rId14" Type="http://schemas.openxmlformats.org/officeDocument/2006/relationships/image" Target="../media/image71.emf"/><Relationship Id="rId15" Type="http://schemas.openxmlformats.org/officeDocument/2006/relationships/image" Target="../media/image72.emf"/><Relationship Id="rId16" Type="http://schemas.openxmlformats.org/officeDocument/2006/relationships/image" Target="../media/image73.emf"/><Relationship Id="rId17" Type="http://schemas.openxmlformats.org/officeDocument/2006/relationships/image" Target="../media/image74.emf"/><Relationship Id="rId18" Type="http://schemas.openxmlformats.org/officeDocument/2006/relationships/image" Target="../media/image75.emf"/><Relationship Id="rId19"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7.emf"/><Relationship Id="rId4" Type="http://schemas.openxmlformats.org/officeDocument/2006/relationships/image" Target="../media/image61.emf"/><Relationship Id="rId5" Type="http://schemas.openxmlformats.org/officeDocument/2006/relationships/image" Target="../media/image62.emf"/><Relationship Id="rId6" Type="http://schemas.openxmlformats.org/officeDocument/2006/relationships/image" Target="../media/image63.emf"/><Relationship Id="rId7" Type="http://schemas.openxmlformats.org/officeDocument/2006/relationships/image" Target="../media/image64.emf"/><Relationship Id="rId8" Type="http://schemas.openxmlformats.org/officeDocument/2006/relationships/image" Target="../media/image65.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09.emf"/></Relationships>
</file>

<file path=ppt/slides/_rels/slide63.x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10.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emf"/><Relationship Id="rId3" Type="http://schemas.openxmlformats.org/officeDocument/2006/relationships/image" Target="../media/image8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110.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tif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1.tiff"/><Relationship Id="rId5" Type="http://schemas.openxmlformats.org/officeDocument/2006/relationships/image" Target="../media/image39.emf"/><Relationship Id="rId6" Type="http://schemas.openxmlformats.org/officeDocument/2006/relationships/image" Target="../media/image40.emf"/><Relationship Id="rId7" Type="http://schemas.openxmlformats.org/officeDocument/2006/relationships/image" Target="../media/image41.emf"/><Relationship Id="rId8" Type="http://schemas.openxmlformats.org/officeDocument/2006/relationships/image" Target="../media/image42.emf"/><Relationship Id="rId9" Type="http://schemas.openxmlformats.org/officeDocument/2006/relationships/image" Target="../media/image113.emf"/><Relationship Id="rId10" Type="http://schemas.openxmlformats.org/officeDocument/2006/relationships/image" Target="../media/image82.emf"/><Relationship Id="rId1" Type="http://schemas.openxmlformats.org/officeDocument/2006/relationships/tags" Target="../tags/tag16.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6.tiff"/><Relationship Id="rId5" Type="http://schemas.openxmlformats.org/officeDocument/2006/relationships/image" Target="../media/image9.tiff"/><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114.tiff"/><Relationship Id="rId1" Type="http://schemas.openxmlformats.org/officeDocument/2006/relationships/tags" Target="../tags/tag17.x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2.xml"/><Relationship Id="rId3"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5" Type="http://schemas.openxmlformats.org/officeDocument/2006/relationships/image" Target="../media/image41.emf"/><Relationship Id="rId6" Type="http://schemas.openxmlformats.org/officeDocument/2006/relationships/image" Target="../media/image82.emf"/><Relationship Id="rId7" Type="http://schemas.openxmlformats.org/officeDocument/2006/relationships/image" Target="../media/image111.emf"/><Relationship Id="rId8" Type="http://schemas.openxmlformats.org/officeDocument/2006/relationships/image" Target="../media/image115.emf"/><Relationship Id="rId9" Type="http://schemas.openxmlformats.org/officeDocument/2006/relationships/image" Target="../media/image116.emf"/><Relationship Id="rId10" Type="http://schemas.openxmlformats.org/officeDocument/2006/relationships/image" Target="../media/image83.emf"/><Relationship Id="rId11" Type="http://schemas.openxmlformats.org/officeDocument/2006/relationships/image" Target="../media/image117.emf"/><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chart" Target="../charts/chart4.xml"/><Relationship Id="rId1" Type="http://schemas.openxmlformats.org/officeDocument/2006/relationships/tags" Target="../tags/tag19.x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8.tiff"/></Relationships>
</file>

<file path=ppt/slides/_rels/slide75.x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5.emf"/><Relationship Id="rId5" Type="http://schemas.openxmlformats.org/officeDocument/2006/relationships/image" Target="../media/image58.emf"/><Relationship Id="rId6"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6.xml.rels><?xml version="1.0" encoding="UTF-8" standalone="yes"?>
<Relationships xmlns="http://schemas.openxmlformats.org/package/2006/relationships"><Relationship Id="rId11" Type="http://schemas.openxmlformats.org/officeDocument/2006/relationships/image" Target="../media/image50.emf"/><Relationship Id="rId12"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audio" Target="../media/audio3.bin"/><Relationship Id="rId6" Type="http://schemas.openxmlformats.org/officeDocument/2006/relationships/audio" Target="../media/audio4.bin"/><Relationship Id="rId7" Type="http://schemas.openxmlformats.org/officeDocument/2006/relationships/audio" Target="../media/audio5.bin"/><Relationship Id="rId8" Type="http://schemas.openxmlformats.org/officeDocument/2006/relationships/image" Target="../media/image47.emf"/><Relationship Id="rId9" Type="http://schemas.openxmlformats.org/officeDocument/2006/relationships/image" Target="../media/image48.emf"/><Relationship Id="rId10" Type="http://schemas.openxmlformats.org/officeDocument/2006/relationships/image" Target="../media/image49.emf"/></Relationships>
</file>

<file path=ppt/slides/_rels/slide77.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49.emf"/><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audio" Target="../media/audio1.bin"/><Relationship Id="rId4" Type="http://schemas.openxmlformats.org/officeDocument/2006/relationships/audio" Target="../media/audio2.bin"/><Relationship Id="rId5" Type="http://schemas.openxmlformats.org/officeDocument/2006/relationships/audio" Target="../media/audio4.bin"/><Relationship Id="rId6" Type="http://schemas.openxmlformats.org/officeDocument/2006/relationships/audio" Target="../media/audio6.bin"/><Relationship Id="rId7" Type="http://schemas.openxmlformats.org/officeDocument/2006/relationships/audio" Target="../media/audio7.bin"/><Relationship Id="rId8" Type="http://schemas.openxmlformats.org/officeDocument/2006/relationships/image" Target="../media/image47.emf"/><Relationship Id="rId9" Type="http://schemas.openxmlformats.org/officeDocument/2006/relationships/image" Target="../media/image48.emf"/><Relationship Id="rId10" Type="http://schemas.openxmlformats.org/officeDocument/2006/relationships/image" Target="../media/image79.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tiff"/><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000" dirty="0">
                <a:solidFill>
                  <a:schemeClr val="tx2">
                    <a:lumMod val="50000"/>
                  </a:schemeClr>
                </a:solidFill>
                <a:latin typeface="Helvetica Neue" charset="0"/>
                <a:ea typeface="Helvetica Neue" charset="0"/>
                <a:cs typeface="Helvetica Neue" charset="0"/>
              </a:rPr>
              <a:t>Probabilistic Typology: Deep Generative Models of Vowel Inventories</a:t>
            </a:r>
          </a:p>
        </p:txBody>
      </p:sp>
      <p:sp>
        <p:nvSpPr>
          <p:cNvPr id="3" name="Subtitle 2"/>
          <p:cNvSpPr>
            <a:spLocks noGrp="1"/>
          </p:cNvSpPr>
          <p:nvPr>
            <p:ph type="subTitle" idx="1"/>
          </p:nvPr>
        </p:nvSpPr>
        <p:spPr>
          <a:xfrm>
            <a:off x="1371600" y="3331220"/>
            <a:ext cx="6400800" cy="1752600"/>
          </a:xfrm>
        </p:spPr>
        <p:txBody>
          <a:bodyPr/>
          <a:lstStyle/>
          <a:p>
            <a:r>
              <a:rPr lang="en-US" b="1" dirty="0" smtClean="0"/>
              <a:t>Ryan </a:t>
            </a:r>
            <a:r>
              <a:rPr lang="en-US" b="1" dirty="0" err="1" smtClean="0"/>
              <a:t>Cotterell</a:t>
            </a:r>
            <a:r>
              <a:rPr lang="en-US" b="1" dirty="0" smtClean="0"/>
              <a:t> </a:t>
            </a:r>
            <a:r>
              <a:rPr lang="en-US" dirty="0" smtClean="0"/>
              <a:t>and Jason Eisner</a:t>
            </a:r>
            <a:endParaRPr lang="en-US" dirty="0"/>
          </a:p>
        </p:txBody>
      </p:sp>
      <p:sp>
        <p:nvSpPr>
          <p:cNvPr id="4" name="Slide Number Placeholder 3"/>
          <p:cNvSpPr>
            <a:spLocks noGrp="1"/>
          </p:cNvSpPr>
          <p:nvPr>
            <p:ph type="sldNum" sz="quarter" idx="12"/>
          </p:nvPr>
        </p:nvSpPr>
        <p:spPr/>
        <p:txBody>
          <a:bodyPr/>
          <a:lstStyle/>
          <a:p>
            <a:pPr>
              <a:defRPr/>
            </a:pPr>
            <a:fld id="{CE925FC2-0549-6E43-A78B-81E28C78D02F}" type="slidenum">
              <a:rPr lang="en-US" smtClean="0"/>
              <a:pPr>
                <a:defRPr/>
              </a:pPr>
              <a:t>1</a:t>
            </a:fld>
            <a:endParaRPr lang="en-US"/>
          </a:p>
        </p:txBody>
      </p:sp>
    </p:spTree>
    <p:extLst>
      <p:ext uri="{BB962C8B-B14F-4D97-AF65-F5344CB8AC3E}">
        <p14:creationId xmlns:p14="http://schemas.microsoft.com/office/powerpoint/2010/main" val="767100796"/>
      </p:ext>
    </p:extLst>
  </p:cSld>
  <p:clrMapOvr>
    <a:masterClrMapping/>
  </p:clrMapOvr>
  <mc:AlternateContent xmlns:mc="http://schemas.openxmlformats.org/markup-compatibility/2006" xmlns:p14="http://schemas.microsoft.com/office/powerpoint/2010/main">
    <mc:Choice Requires="p14">
      <p:transition spd="slow" p14:dur="2000" advTm="1602"/>
    </mc:Choice>
    <mc:Fallback xmlns="">
      <p:transition spd="slow" advTm="160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229600" cy="1143000"/>
          </a:xfrm>
        </p:spPr>
        <p:txBody>
          <a:bodyPr>
            <a:normAutofit fontScale="90000"/>
          </a:bodyPr>
          <a:lstStyle/>
          <a:p>
            <a:r>
              <a:rPr lang="en-US" b="1" dirty="0" smtClean="0"/>
              <a:t>Question: </a:t>
            </a:r>
            <a:r>
              <a:rPr lang="en-US" dirty="0" smtClean="0"/>
              <a:t>Why are some types of languages more </a:t>
            </a:r>
            <a:r>
              <a:rPr lang="en-US" i="1" dirty="0" smtClean="0"/>
              <a:t>common </a:t>
            </a:r>
            <a:r>
              <a:rPr lang="en-US" dirty="0" smtClean="0"/>
              <a:t>than others?</a:t>
            </a:r>
            <a:endParaRPr lang="en-US" dirty="0"/>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pPr>
                <a:defRPr/>
              </a:pPr>
              <a:t>10</a:t>
            </a:fld>
            <a:endParaRPr lang="en-US"/>
          </a:p>
        </p:txBody>
      </p:sp>
    </p:spTree>
    <p:extLst>
      <p:ext uri="{BB962C8B-B14F-4D97-AF65-F5344CB8AC3E}">
        <p14:creationId xmlns:p14="http://schemas.microsoft.com/office/powerpoint/2010/main" val="2143007653"/>
      </p:ext>
    </p:extLst>
  </p:cSld>
  <p:clrMapOvr>
    <a:masterClrMapping/>
  </p:clrMapOvr>
  <mc:AlternateContent xmlns:mc="http://schemas.openxmlformats.org/markup-compatibility/2006" xmlns:p14="http://schemas.microsoft.com/office/powerpoint/2010/main">
    <mc:Choice Requires="p14">
      <p:transition spd="slow" p14:dur="2000" advTm="13772"/>
    </mc:Choice>
    <mc:Fallback xmlns="">
      <p:transition spd="slow" advTm="13772"/>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4366" y="2198978"/>
            <a:ext cx="2447364" cy="3206739"/>
          </a:xfrm>
          <a:prstGeom prst="rect">
            <a:avLst/>
          </a:prstGeom>
          <a:solidFill>
            <a:schemeClr val="accent6">
              <a:lumMod val="40000"/>
              <a:lumOff val="60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Possible 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11</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78853145"/>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dirty="0">
                <a:solidFill>
                  <a:prstClr val="black">
                    <a:lumMod val="65000"/>
                    <a:lumOff val="35000"/>
                  </a:prstClr>
                </a:solidFill>
              </a:rPr>
              <a:t>adverb on right?</a:t>
            </a:r>
          </a:p>
        </p:txBody>
      </p:sp>
      <p:sp>
        <p:nvSpPr>
          <p:cNvPr id="12" name="TextBox 11"/>
          <p:cNvSpPr txBox="1"/>
          <p:nvPr/>
        </p:nvSpPr>
        <p:spPr>
          <a:xfrm>
            <a:off x="2689412" y="1600200"/>
            <a:ext cx="5103769" cy="646331"/>
          </a:xfrm>
          <a:prstGeom prst="rect">
            <a:avLst/>
          </a:prstGeom>
          <a:noFill/>
        </p:spPr>
        <p:txBody>
          <a:bodyPr wrap="none" rtlCol="0">
            <a:spAutoFit/>
          </a:bodyPr>
          <a:lstStyle/>
          <a:p>
            <a:r>
              <a:rPr lang="en-US" sz="3600" dirty="0" smtClean="0">
                <a:solidFill>
                  <a:schemeClr val="accent6">
                    <a:lumMod val="75000"/>
                  </a:schemeClr>
                </a:solidFill>
              </a:rPr>
              <a:t>possible</a:t>
            </a:r>
            <a:r>
              <a:rPr lang="en-US" sz="3200" dirty="0" smtClean="0">
                <a:solidFill>
                  <a:schemeClr val="accent6">
                    <a:lumMod val="75000"/>
                  </a:schemeClr>
                </a:solidFill>
              </a:rPr>
              <a:t> </a:t>
            </a:r>
            <a:r>
              <a:rPr lang="en-US" sz="3600" dirty="0" smtClean="0">
                <a:solidFill>
                  <a:schemeClr val="accent6">
                    <a:lumMod val="75000"/>
                  </a:schemeClr>
                </a:solidFill>
              </a:rPr>
              <a:t>human languages</a:t>
            </a:r>
            <a:endParaRPr lang="en-US" sz="2800" dirty="0">
              <a:solidFill>
                <a:schemeClr val="accent6">
                  <a:lumMod val="75000"/>
                </a:schemeClr>
              </a:solidFill>
            </a:endParaRPr>
          </a:p>
        </p:txBody>
      </p:sp>
      <p:sp>
        <p:nvSpPr>
          <p:cNvPr id="3" name="TextBox 2"/>
          <p:cNvSpPr txBox="1"/>
          <p:nvPr/>
        </p:nvSpPr>
        <p:spPr>
          <a:xfrm>
            <a:off x="5108600" y="2720232"/>
            <a:ext cx="4126835" cy="553998"/>
          </a:xfrm>
          <a:prstGeom prst="rect">
            <a:avLst/>
          </a:prstGeom>
          <a:noFill/>
        </p:spPr>
        <p:txBody>
          <a:bodyPr wrap="none" rtlCol="0">
            <a:spAutoFit/>
          </a:bodyPr>
          <a:lstStyle/>
          <a:p>
            <a:r>
              <a:rPr lang="en-US" sz="3000" b="1" dirty="0" smtClean="0">
                <a:solidFill>
                  <a:srgbClr val="4F81BC"/>
                </a:solidFill>
              </a:rPr>
              <a:t>Every point is a language</a:t>
            </a:r>
            <a:endParaRPr lang="en-US" sz="3000" b="1" dirty="0">
              <a:solidFill>
                <a:srgbClr val="4F81BC"/>
              </a:solidFill>
            </a:endParaRPr>
          </a:p>
        </p:txBody>
      </p:sp>
    </p:spTree>
    <p:custDataLst>
      <p:tags r:id="rId1"/>
    </p:custDataLst>
    <p:extLst>
      <p:ext uri="{BB962C8B-B14F-4D97-AF65-F5344CB8AC3E}">
        <p14:creationId xmlns:p14="http://schemas.microsoft.com/office/powerpoint/2010/main" val="1044170193"/>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7" grpId="0">
        <p:bldAsOne/>
      </p:bldGraphic>
      <p:bldP spid="9"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2957838">
            <a:off x="2373445" y="2394243"/>
            <a:ext cx="941294" cy="3651630"/>
          </a:xfrm>
          <a:prstGeom prst="ellipse">
            <a:avLst/>
          </a:prstGeom>
          <a:solidFill>
            <a:schemeClr val="accent6">
              <a:lumMod val="40000"/>
              <a:lumOff val="60000"/>
            </a:schemeClr>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p:cNvSpPr>
            <a:spLocks noGrp="1"/>
          </p:cNvSpPr>
          <p:nvPr>
            <p:ph type="title"/>
          </p:nvPr>
        </p:nvSpPr>
        <p:spPr/>
        <p:txBody>
          <a:bodyPr/>
          <a:lstStyle/>
          <a:p>
            <a:r>
              <a:rPr lang="en-US" dirty="0" err="1" smtClean="0"/>
              <a:t>PossibleTypology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12</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78853145"/>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a:solidFill>
                  <a:prstClr val="black">
                    <a:lumMod val="65000"/>
                    <a:lumOff val="35000"/>
                  </a:prstClr>
                </a:solidFill>
              </a:rPr>
              <a:t>adverb on right?</a:t>
            </a:r>
            <a:endParaRPr lang="en-US" dirty="0">
              <a:solidFill>
                <a:prstClr val="black">
                  <a:lumMod val="65000"/>
                  <a:lumOff val="35000"/>
                </a:prstClr>
              </a:solidFill>
            </a:endParaRPr>
          </a:p>
        </p:txBody>
      </p:sp>
      <p:sp>
        <p:nvSpPr>
          <p:cNvPr id="12" name="TextBox 11"/>
          <p:cNvSpPr txBox="1"/>
          <p:nvPr/>
        </p:nvSpPr>
        <p:spPr>
          <a:xfrm>
            <a:off x="2689412" y="1600200"/>
            <a:ext cx="5316968" cy="646331"/>
          </a:xfrm>
          <a:prstGeom prst="rect">
            <a:avLst/>
          </a:prstGeom>
          <a:noFill/>
        </p:spPr>
        <p:txBody>
          <a:bodyPr wrap="none" rtlCol="0">
            <a:spAutoFit/>
          </a:bodyPr>
          <a:lstStyle/>
          <a:p>
            <a:r>
              <a:rPr lang="en-US" sz="3600" dirty="0" smtClean="0">
                <a:solidFill>
                  <a:schemeClr val="accent6">
                    <a:lumMod val="75000"/>
                  </a:schemeClr>
                </a:solidFill>
              </a:rPr>
              <a:t>possible</a:t>
            </a:r>
            <a:r>
              <a:rPr lang="en-US" sz="3200" dirty="0" smtClean="0">
                <a:solidFill>
                  <a:schemeClr val="accent6">
                    <a:lumMod val="75000"/>
                  </a:schemeClr>
                </a:solidFill>
              </a:rPr>
              <a:t> </a:t>
            </a:r>
            <a:r>
              <a:rPr lang="en-US" sz="3600" dirty="0" smtClean="0">
                <a:solidFill>
                  <a:schemeClr val="accent6">
                    <a:lumMod val="75000"/>
                  </a:schemeClr>
                </a:solidFill>
              </a:rPr>
              <a:t>human languages?</a:t>
            </a:r>
            <a:endParaRPr lang="en-US" sz="2800" dirty="0">
              <a:solidFill>
                <a:schemeClr val="accent6">
                  <a:lumMod val="75000"/>
                </a:schemeClr>
              </a:solidFill>
            </a:endParaRPr>
          </a:p>
        </p:txBody>
      </p:sp>
    </p:spTree>
    <p:custDataLst>
      <p:tags r:id="rId1"/>
    </p:custDataLst>
    <p:extLst>
      <p:ext uri="{BB962C8B-B14F-4D97-AF65-F5344CB8AC3E}">
        <p14:creationId xmlns:p14="http://schemas.microsoft.com/office/powerpoint/2010/main" val="1865036508"/>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rot="2957838">
            <a:off x="1697361" y="1571642"/>
            <a:ext cx="2232985" cy="4429337"/>
          </a:xfrm>
          <a:prstGeom prst="ellipse">
            <a:avLst/>
          </a:prstGeom>
          <a:gradFill>
            <a:gsLst>
              <a:gs pos="0">
                <a:schemeClr val="accent6">
                  <a:lumMod val="75000"/>
                </a:schemeClr>
              </a:gs>
              <a:gs pos="61000">
                <a:schemeClr val="accent6">
                  <a:lumMod val="60000"/>
                  <a:lumOff val="40000"/>
                </a:schemeClr>
              </a:gs>
              <a:gs pos="100000">
                <a:srgbClr val="FDEADA">
                  <a:alpha val="73725"/>
                </a:srgbClr>
              </a:gs>
            </a:gsLst>
            <a:path path="circle">
              <a:fillToRect l="50000" t="50000" r="50000" b="50000"/>
            </a:path>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6">
                    <a:lumMod val="40000"/>
                    <a:lumOff val="60000"/>
                  </a:schemeClr>
                </a:solidFill>
              </a:rPr>
              <a:t>````</a:t>
            </a:r>
            <a:endParaRPr lang="en-US" dirty="0">
              <a:solidFill>
                <a:schemeClr val="accent6">
                  <a:lumMod val="40000"/>
                  <a:lumOff val="60000"/>
                </a:schemeClr>
              </a:solidFill>
            </a:endParaRPr>
          </a:p>
        </p:txBody>
      </p:sp>
      <p:sp>
        <p:nvSpPr>
          <p:cNvPr id="2" name="Title 1"/>
          <p:cNvSpPr>
            <a:spLocks noGrp="1"/>
          </p:cNvSpPr>
          <p:nvPr>
            <p:ph type="title"/>
          </p:nvPr>
        </p:nvSpPr>
        <p:spPr/>
        <p:txBody>
          <a:bodyPr/>
          <a:lstStyle/>
          <a:p>
            <a:r>
              <a:rPr lang="en-US" dirty="0" smtClean="0"/>
              <a:t>Probabilistic Typology</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13</a:t>
            </a:fld>
            <a:endParaRPr lang="en-US"/>
          </a:p>
        </p:txBody>
      </p:sp>
      <p:graphicFrame>
        <p:nvGraphicFramePr>
          <p:cNvPr id="7" name="Chart 6"/>
          <p:cNvGraphicFramePr>
            <a:graphicFrameLocks/>
          </p:cNvGraphicFramePr>
          <p:nvPr>
            <p:extLst>
              <p:ext uri="{D42A27DB-BD31-4B8C-83A1-F6EECF244321}">
                <p14:modId xmlns:p14="http://schemas.microsoft.com/office/powerpoint/2010/main" val="1737866236"/>
              </p:ext>
            </p:extLst>
          </p:nvPr>
        </p:nvGraphicFramePr>
        <p:xfrm>
          <a:off x="685800" y="1382993"/>
          <a:ext cx="5265831" cy="4973357"/>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16200000">
            <a:off x="-626274" y="3398612"/>
            <a:ext cx="2242216" cy="461665"/>
          </a:xfrm>
          <a:prstGeom prst="rect">
            <a:avLst/>
          </a:prstGeom>
          <a:ln>
            <a:noFill/>
          </a:ln>
        </p:spPr>
        <p:txBody>
          <a:bodyPr wrap="none">
            <a:spAutoFit/>
          </a:bodyPr>
          <a:lstStyle/>
          <a:p>
            <a:pPr algn="ctr">
              <a:defRPr sz="2400" b="0" i="0" u="none" strike="noStrike" kern="1200" baseline="0">
                <a:solidFill>
                  <a:prstClr val="black">
                    <a:lumMod val="65000"/>
                    <a:lumOff val="35000"/>
                  </a:prstClr>
                </a:solidFill>
                <a:latin typeface="+mn-lt"/>
                <a:ea typeface="+mn-ea"/>
                <a:cs typeface="+mn-cs"/>
              </a:defRPr>
            </a:pPr>
            <a:r>
              <a:rPr lang="en-US">
                <a:solidFill>
                  <a:prstClr val="black">
                    <a:lumMod val="65000"/>
                    <a:lumOff val="35000"/>
                  </a:prstClr>
                </a:solidFill>
              </a:rPr>
              <a:t>adverb on right?</a:t>
            </a:r>
            <a:endParaRPr lang="en-US" dirty="0">
              <a:solidFill>
                <a:prstClr val="black">
                  <a:lumMod val="65000"/>
                  <a:lumOff val="35000"/>
                </a:prstClr>
              </a:solidFill>
            </a:endParaRPr>
          </a:p>
        </p:txBody>
      </p:sp>
      <p:sp>
        <p:nvSpPr>
          <p:cNvPr id="12" name="TextBox 11"/>
          <p:cNvSpPr txBox="1"/>
          <p:nvPr/>
        </p:nvSpPr>
        <p:spPr>
          <a:xfrm>
            <a:off x="2689412" y="1600200"/>
            <a:ext cx="5476307" cy="646331"/>
          </a:xfrm>
          <a:prstGeom prst="rect">
            <a:avLst/>
          </a:prstGeom>
          <a:noFill/>
        </p:spPr>
        <p:txBody>
          <a:bodyPr wrap="none" rtlCol="0">
            <a:spAutoFit/>
          </a:bodyPr>
          <a:lstStyle/>
          <a:p>
            <a:r>
              <a:rPr lang="en-US" sz="3600" b="1" dirty="0" smtClean="0">
                <a:solidFill>
                  <a:schemeClr val="accent6">
                    <a:lumMod val="75000"/>
                  </a:schemeClr>
                </a:solidFill>
              </a:rPr>
              <a:t>probable</a:t>
            </a:r>
            <a:r>
              <a:rPr lang="en-US" sz="3600" dirty="0" smtClean="0">
                <a:solidFill>
                  <a:schemeClr val="accent6">
                    <a:lumMod val="75000"/>
                  </a:schemeClr>
                </a:solidFill>
              </a:rPr>
              <a:t> human languages</a:t>
            </a:r>
            <a:endParaRPr lang="en-US" sz="2800" dirty="0">
              <a:solidFill>
                <a:schemeClr val="accent6">
                  <a:lumMod val="75000"/>
                </a:schemeClr>
              </a:solidFill>
            </a:endParaRPr>
          </a:p>
        </p:txBody>
      </p:sp>
      <p:sp>
        <p:nvSpPr>
          <p:cNvPr id="8" name="TextBox 7"/>
          <p:cNvSpPr txBox="1"/>
          <p:nvPr/>
        </p:nvSpPr>
        <p:spPr>
          <a:xfrm>
            <a:off x="5080876" y="2351099"/>
            <a:ext cx="3700054" cy="3539430"/>
          </a:xfrm>
          <a:prstGeom prst="rect">
            <a:avLst/>
          </a:prstGeom>
          <a:noFill/>
        </p:spPr>
        <p:txBody>
          <a:bodyPr wrap="square" rtlCol="0">
            <a:spAutoFit/>
          </a:bodyPr>
          <a:lstStyle/>
          <a:p>
            <a:pPr marL="173038" indent="-173038">
              <a:buFont typeface="Arial" charset="0"/>
              <a:buChar char="•"/>
            </a:pPr>
            <a:r>
              <a:rPr lang="en-US" sz="2800" dirty="0" smtClean="0"/>
              <a:t>what’s the generative  probability model?</a:t>
            </a:r>
          </a:p>
          <a:p>
            <a:pPr marL="173038" indent="-173038">
              <a:buFont typeface="Arial" charset="0"/>
              <a:buChar char="•"/>
            </a:pPr>
            <a:endParaRPr lang="en-US" sz="2800" dirty="0" smtClean="0"/>
          </a:p>
          <a:p>
            <a:pPr marL="173038" indent="-173038">
              <a:buFont typeface="Arial" charset="0"/>
              <a:buChar char="•"/>
            </a:pPr>
            <a:r>
              <a:rPr lang="en-US" sz="2800" dirty="0" smtClean="0"/>
              <a:t>what scientific ideas are in it?</a:t>
            </a:r>
          </a:p>
          <a:p>
            <a:pPr marL="173038" indent="-173038">
              <a:buFont typeface="Arial" charset="0"/>
              <a:buChar char="•"/>
            </a:pPr>
            <a:endParaRPr lang="en-US" sz="2800" dirty="0" smtClean="0"/>
          </a:p>
          <a:p>
            <a:pPr marL="173038" indent="-173038">
              <a:buFont typeface="Arial" charset="0"/>
              <a:buChar char="•"/>
            </a:pPr>
            <a:r>
              <a:rPr lang="en-US" sz="2800" dirty="0" smtClean="0"/>
              <a:t>does it predict held-out </a:t>
            </a:r>
            <a:r>
              <a:rPr lang="en-US" sz="2800" dirty="0"/>
              <a:t>languages</a:t>
            </a:r>
            <a:r>
              <a:rPr lang="en-US" sz="2800" dirty="0" smtClean="0"/>
              <a:t>?</a:t>
            </a:r>
            <a:endParaRPr lang="en-US" sz="2000" dirty="0"/>
          </a:p>
        </p:txBody>
      </p:sp>
      <p:sp>
        <p:nvSpPr>
          <p:cNvPr id="10" name="TextBox 9"/>
          <p:cNvSpPr txBox="1"/>
          <p:nvPr/>
        </p:nvSpPr>
        <p:spPr>
          <a:xfrm>
            <a:off x="4352363" y="6194596"/>
            <a:ext cx="4941737" cy="523220"/>
          </a:xfrm>
          <a:prstGeom prst="rect">
            <a:avLst/>
          </a:prstGeom>
          <a:noFill/>
        </p:spPr>
        <p:txBody>
          <a:bodyPr wrap="none" rtlCol="0">
            <a:spAutoFit/>
          </a:bodyPr>
          <a:lstStyle/>
          <a:p>
            <a:r>
              <a:rPr lang="en-US" sz="2800" b="1" dirty="0" smtClean="0"/>
              <a:t>NLP/ML methods for linguistics!</a:t>
            </a:r>
            <a:endParaRPr lang="en-US" sz="2000" b="1" dirty="0"/>
          </a:p>
        </p:txBody>
      </p:sp>
    </p:spTree>
    <p:custDataLst>
      <p:tags r:id="rId1"/>
    </p:custDataLst>
    <p:extLst>
      <p:ext uri="{BB962C8B-B14F-4D97-AF65-F5344CB8AC3E}">
        <p14:creationId xmlns:p14="http://schemas.microsoft.com/office/powerpoint/2010/main" val="674350635"/>
      </p:ext>
    </p:extLst>
  </p:cSld>
  <p:clrMapOvr>
    <a:masterClrMapping/>
  </p:clrMapOvr>
  <mc:AlternateContent xmlns:mc="http://schemas.openxmlformats.org/markup-compatibility/2006" xmlns:p14="http://schemas.microsoft.com/office/powerpoint/2010/main">
    <mc:Choice Requires="p14">
      <p:transition spd="slow" p14:dur="2000" advTm="8225"/>
    </mc:Choice>
    <mc:Fallback xmlns="">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Vowel System Typology (This Paper)</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Typological Universal: </a:t>
            </a:r>
            <a:r>
              <a:rPr lang="en-US" dirty="0" smtClean="0"/>
              <a:t>all languages have vowels</a:t>
            </a:r>
          </a:p>
          <a:p>
            <a:endParaRPr lang="en-US" dirty="0" smtClean="0"/>
          </a:p>
          <a:p>
            <a:r>
              <a:rPr lang="en-US" dirty="0" smtClean="0"/>
              <a:t>What makes a good vowel system?</a:t>
            </a:r>
            <a:endParaRPr lang="en-US" dirty="0"/>
          </a:p>
          <a:p>
            <a:pPr lvl="1"/>
            <a:endParaRPr lang="en-US" b="1" dirty="0"/>
          </a:p>
          <a:p>
            <a:r>
              <a:rPr lang="en-US" b="1" dirty="0" smtClean="0"/>
              <a:t>Really simple: </a:t>
            </a:r>
            <a:r>
              <a:rPr lang="en-US" dirty="0" smtClean="0"/>
              <a:t>if we can’t estimate a model for just picking vowel types, how can we handle the rest of language?</a:t>
            </a:r>
          </a:p>
          <a:p>
            <a:endParaRPr lang="en-US" dirty="0" smtClean="0"/>
          </a:p>
          <a:p>
            <a:r>
              <a:rPr lang="en-US" dirty="0" smtClean="0"/>
              <a:t>Perfect starting point for probabilistic typology</a:t>
            </a:r>
          </a:p>
        </p:txBody>
      </p:sp>
      <p:sp>
        <p:nvSpPr>
          <p:cNvPr id="4" name="Slide Number Placeholder 3"/>
          <p:cNvSpPr>
            <a:spLocks noGrp="1"/>
          </p:cNvSpPr>
          <p:nvPr>
            <p:ph type="sldNum" sz="quarter" idx="12"/>
          </p:nvPr>
        </p:nvSpPr>
        <p:spPr>
          <a:xfrm>
            <a:off x="6553200" y="6356350"/>
            <a:ext cx="2133600" cy="365125"/>
          </a:xfrm>
        </p:spPr>
        <p:txBody>
          <a:bodyPr/>
          <a:lstStyle/>
          <a:p>
            <a:pPr>
              <a:defRPr/>
            </a:pPr>
            <a:r>
              <a:rPr lang="en-US" dirty="0" smtClean="0"/>
              <a:t>14</a:t>
            </a:r>
            <a:endParaRPr lang="en-US" dirty="0"/>
          </a:p>
        </p:txBody>
      </p:sp>
    </p:spTree>
    <p:custDataLst>
      <p:tags r:id="rId1"/>
    </p:custDataLst>
    <p:extLst>
      <p:ext uri="{BB962C8B-B14F-4D97-AF65-F5344CB8AC3E}">
        <p14:creationId xmlns:p14="http://schemas.microsoft.com/office/powerpoint/2010/main" val="242110647"/>
      </p:ext>
    </p:extLst>
  </p:cSld>
  <p:clrMapOvr>
    <a:masterClrMapping/>
  </p:clrMapOvr>
  <mc:AlternateContent xmlns:mc="http://schemas.openxmlformats.org/markup-compatibility/2006" xmlns:p14="http://schemas.microsoft.com/office/powerpoint/2010/main">
    <mc:Choice Requires="p14">
      <p:transition spd="slow" p14:dur="2000" advTm="53229"/>
    </mc:Choice>
    <mc:Fallback xmlns="">
      <p:transition spd="slow" advTm="532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29" y="273951"/>
            <a:ext cx="8686800" cy="1143000"/>
          </a:xfrm>
        </p:spPr>
        <p:txBody>
          <a:bodyPr>
            <a:normAutofit fontScale="90000"/>
          </a:bodyPr>
          <a:lstStyle/>
          <a:p>
            <a:r>
              <a:rPr lang="en-US" smtClean="0"/>
              <a:t>Phonetics 101: What </a:t>
            </a:r>
            <a:r>
              <a:rPr lang="en-US" dirty="0" smtClean="0"/>
              <a:t>is Vowel Space?</a:t>
            </a:r>
            <a:endParaRPr lang="en-US" dirty="0"/>
          </a:p>
        </p:txBody>
      </p:sp>
      <p:sp>
        <p:nvSpPr>
          <p:cNvPr id="3" name="Content Placeholder 2"/>
          <p:cNvSpPr>
            <a:spLocks noGrp="1"/>
          </p:cNvSpPr>
          <p:nvPr>
            <p:ph idx="1"/>
          </p:nvPr>
        </p:nvSpPr>
        <p:spPr>
          <a:xfrm>
            <a:off x="185529" y="1337945"/>
            <a:ext cx="8958471" cy="4525963"/>
          </a:xfrm>
        </p:spPr>
        <p:txBody>
          <a:bodyPr/>
          <a:lstStyle/>
          <a:p>
            <a:r>
              <a:rPr lang="en-US" dirty="0" smtClean="0"/>
              <a:t>The sound quality of a vowel can be measured</a:t>
            </a:r>
          </a:p>
          <a:p>
            <a:pPr lvl="1"/>
            <a:r>
              <a:rPr lang="en-US" dirty="0" smtClean="0"/>
              <a:t>think of vowels as vectors in an acoustic space</a:t>
            </a:r>
          </a:p>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15</a:t>
            </a:fld>
            <a:endParaRPr lang="en-US"/>
          </a:p>
        </p:txBody>
      </p:sp>
      <p:pic>
        <p:nvPicPr>
          <p:cNvPr id="5" name="Picture 4"/>
          <p:cNvPicPr>
            <a:picLocks noChangeAspect="1"/>
          </p:cNvPicPr>
          <p:nvPr/>
        </p:nvPicPr>
        <p:blipFill>
          <a:blip r:embed="rId3"/>
          <a:stretch>
            <a:fillRect/>
          </a:stretch>
        </p:blipFill>
        <p:spPr>
          <a:xfrm>
            <a:off x="457200" y="4179340"/>
            <a:ext cx="3331335" cy="2542135"/>
          </a:xfrm>
          <a:prstGeom prst="rect">
            <a:avLst/>
          </a:prstGeom>
        </p:spPr>
      </p:pic>
      <p:pic>
        <p:nvPicPr>
          <p:cNvPr id="6" name="Picture 5"/>
          <p:cNvPicPr>
            <a:picLocks noChangeAspect="1"/>
          </p:cNvPicPr>
          <p:nvPr/>
        </p:nvPicPr>
        <p:blipFill>
          <a:blip r:embed="rId4"/>
          <a:stretch>
            <a:fillRect/>
          </a:stretch>
        </p:blipFill>
        <p:spPr>
          <a:xfrm>
            <a:off x="4212514" y="4947297"/>
            <a:ext cx="4124220" cy="541121"/>
          </a:xfrm>
          <a:prstGeom prst="rect">
            <a:avLst/>
          </a:prstGeom>
        </p:spPr>
      </p:pic>
      <p:pic>
        <p:nvPicPr>
          <p:cNvPr id="8" name="Picture 7"/>
          <p:cNvPicPr>
            <a:picLocks noChangeAspect="1"/>
          </p:cNvPicPr>
          <p:nvPr/>
        </p:nvPicPr>
        <p:blipFill>
          <a:blip r:embed="rId5"/>
          <a:stretch>
            <a:fillRect/>
          </a:stretch>
        </p:blipFill>
        <p:spPr>
          <a:xfrm>
            <a:off x="4139168" y="5690686"/>
            <a:ext cx="4082655" cy="524508"/>
          </a:xfrm>
          <a:prstGeom prst="rect">
            <a:avLst/>
          </a:prstGeom>
        </p:spPr>
      </p:pic>
      <p:pic>
        <p:nvPicPr>
          <p:cNvPr id="7" name="Picture 6"/>
          <p:cNvPicPr>
            <a:picLocks noChangeAspect="1"/>
          </p:cNvPicPr>
          <p:nvPr/>
        </p:nvPicPr>
        <p:blipFill>
          <a:blip r:embed="rId6"/>
          <a:stretch>
            <a:fillRect/>
          </a:stretch>
        </p:blipFill>
        <p:spPr>
          <a:xfrm>
            <a:off x="4786782" y="2373369"/>
            <a:ext cx="4570566" cy="2198439"/>
          </a:xfrm>
          <a:prstGeom prst="rect">
            <a:avLst/>
          </a:prstGeom>
        </p:spPr>
      </p:pic>
      <p:sp>
        <p:nvSpPr>
          <p:cNvPr id="9" name="TextBox 8"/>
          <p:cNvSpPr txBox="1"/>
          <p:nvPr/>
        </p:nvSpPr>
        <p:spPr>
          <a:xfrm>
            <a:off x="659124" y="3684494"/>
            <a:ext cx="3239718" cy="461665"/>
          </a:xfrm>
          <a:prstGeom prst="rect">
            <a:avLst/>
          </a:prstGeom>
          <a:noFill/>
        </p:spPr>
        <p:txBody>
          <a:bodyPr wrap="square" rtlCol="0">
            <a:spAutoFit/>
          </a:bodyPr>
          <a:lstStyle/>
          <a:p>
            <a:r>
              <a:rPr lang="en-US" sz="2400" dirty="0" smtClean="0"/>
              <a:t>conventional drawing </a:t>
            </a:r>
            <a:endParaRPr lang="en-US" sz="2400" dirty="0"/>
          </a:p>
        </p:txBody>
      </p:sp>
      <p:cxnSp>
        <p:nvCxnSpPr>
          <p:cNvPr id="11" name="Straight Arrow Connector 10"/>
          <p:cNvCxnSpPr/>
          <p:nvPr/>
        </p:nvCxnSpPr>
        <p:spPr>
          <a:xfrm flipH="1" flipV="1">
            <a:off x="3213847" y="4730031"/>
            <a:ext cx="1019450" cy="334219"/>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8" idx="1"/>
          </p:cNvCxnSpPr>
          <p:nvPr/>
        </p:nvCxnSpPr>
        <p:spPr>
          <a:xfrm flipH="1">
            <a:off x="2122867" y="5952940"/>
            <a:ext cx="2016301" cy="403410"/>
          </a:xfrm>
          <a:prstGeom prst="straightConnector1">
            <a:avLst/>
          </a:prstGeom>
          <a:ln>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7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16</a:t>
            </a:fld>
            <a:endParaRPr lang="en-US"/>
          </a:p>
        </p:txBody>
      </p:sp>
      <p:sp>
        <p:nvSpPr>
          <p:cNvPr id="7" name="TextBox 6"/>
          <p:cNvSpPr txBox="1"/>
          <p:nvPr/>
        </p:nvSpPr>
        <p:spPr>
          <a:xfrm>
            <a:off x="1502229" y="3280761"/>
            <a:ext cx="1113766" cy="477054"/>
          </a:xfrm>
          <a:prstGeom prst="rect">
            <a:avLst/>
          </a:prstGeom>
          <a:noFill/>
        </p:spPr>
        <p:txBody>
          <a:bodyPr wrap="none" rtlCol="0">
            <a:spAutoFit/>
          </a:bodyPr>
          <a:lstStyle/>
          <a:p>
            <a:r>
              <a:rPr lang="en-US" sz="2500" dirty="0" smtClean="0"/>
              <a:t>Turkish</a:t>
            </a:r>
            <a:endParaRPr lang="en-US" sz="2500" dirty="0"/>
          </a:p>
        </p:txBody>
      </p:sp>
      <p:sp>
        <p:nvSpPr>
          <p:cNvPr id="8" name="TextBox 7"/>
          <p:cNvSpPr txBox="1"/>
          <p:nvPr/>
        </p:nvSpPr>
        <p:spPr>
          <a:xfrm>
            <a:off x="4347028" y="3280761"/>
            <a:ext cx="1212191" cy="477054"/>
          </a:xfrm>
          <a:prstGeom prst="rect">
            <a:avLst/>
          </a:prstGeom>
          <a:noFill/>
        </p:spPr>
        <p:txBody>
          <a:bodyPr wrap="none" rtlCol="0">
            <a:spAutoFit/>
          </a:bodyPr>
          <a:lstStyle/>
          <a:p>
            <a:r>
              <a:rPr lang="en-US" sz="2500" dirty="0" smtClean="0"/>
              <a:t>Chinese</a:t>
            </a:r>
            <a:endParaRPr lang="en-US" sz="2500" dirty="0"/>
          </a:p>
        </p:txBody>
      </p:sp>
      <p:sp>
        <p:nvSpPr>
          <p:cNvPr id="10" name="TextBox 9"/>
          <p:cNvSpPr txBox="1"/>
          <p:nvPr/>
        </p:nvSpPr>
        <p:spPr>
          <a:xfrm>
            <a:off x="6960353" y="3219989"/>
            <a:ext cx="1495922" cy="477054"/>
          </a:xfrm>
          <a:prstGeom prst="rect">
            <a:avLst/>
          </a:prstGeom>
          <a:noFill/>
        </p:spPr>
        <p:txBody>
          <a:bodyPr wrap="none" rtlCol="0">
            <a:spAutoFit/>
          </a:bodyPr>
          <a:lstStyle/>
          <a:p>
            <a:r>
              <a:rPr lang="en-US" sz="2500" dirty="0" smtClean="0"/>
              <a:t>Romanian</a:t>
            </a:r>
            <a:endParaRPr lang="en-US" sz="2500" dirty="0"/>
          </a:p>
        </p:txBody>
      </p:sp>
      <p:pic>
        <p:nvPicPr>
          <p:cNvPr id="11" name="Picture 10"/>
          <p:cNvPicPr>
            <a:picLocks noChangeAspect="1"/>
          </p:cNvPicPr>
          <p:nvPr/>
        </p:nvPicPr>
        <p:blipFill>
          <a:blip r:embed="rId3"/>
          <a:stretch>
            <a:fillRect/>
          </a:stretch>
        </p:blipFill>
        <p:spPr>
          <a:xfrm>
            <a:off x="668779" y="4198228"/>
            <a:ext cx="2139735" cy="1626199"/>
          </a:xfrm>
          <a:prstGeom prst="rect">
            <a:avLst/>
          </a:prstGeom>
        </p:spPr>
      </p:pic>
      <p:sp>
        <p:nvSpPr>
          <p:cNvPr id="15" name="TextBox 14"/>
          <p:cNvSpPr txBox="1"/>
          <p:nvPr/>
        </p:nvSpPr>
        <p:spPr>
          <a:xfrm>
            <a:off x="1502229" y="5879296"/>
            <a:ext cx="1356462" cy="477054"/>
          </a:xfrm>
          <a:prstGeom prst="rect">
            <a:avLst/>
          </a:prstGeom>
          <a:noFill/>
        </p:spPr>
        <p:txBody>
          <a:bodyPr wrap="none" rtlCol="0">
            <a:spAutoFit/>
          </a:bodyPr>
          <a:lstStyle/>
          <a:p>
            <a:r>
              <a:rPr lang="en-US" sz="2500" dirty="0" smtClean="0"/>
              <a:t>Quechua</a:t>
            </a:r>
            <a:endParaRPr lang="en-US" sz="2500" dirty="0"/>
          </a:p>
        </p:txBody>
      </p:sp>
      <p:pic>
        <p:nvPicPr>
          <p:cNvPr id="16" name="Picture 15"/>
          <p:cNvPicPr>
            <a:picLocks noChangeAspect="1"/>
          </p:cNvPicPr>
          <p:nvPr/>
        </p:nvPicPr>
        <p:blipFill>
          <a:blip r:embed="rId4"/>
          <a:stretch>
            <a:fillRect/>
          </a:stretch>
        </p:blipFill>
        <p:spPr>
          <a:xfrm>
            <a:off x="3378201" y="4155594"/>
            <a:ext cx="2350264" cy="1729794"/>
          </a:xfrm>
          <a:prstGeom prst="rect">
            <a:avLst/>
          </a:prstGeom>
        </p:spPr>
      </p:pic>
      <p:sp>
        <p:nvSpPr>
          <p:cNvPr id="17" name="TextBox 16"/>
          <p:cNvSpPr txBox="1"/>
          <p:nvPr/>
        </p:nvSpPr>
        <p:spPr>
          <a:xfrm>
            <a:off x="4347028" y="5859701"/>
            <a:ext cx="952505" cy="861774"/>
          </a:xfrm>
          <a:prstGeom prst="rect">
            <a:avLst/>
          </a:prstGeom>
          <a:noFill/>
        </p:spPr>
        <p:txBody>
          <a:bodyPr wrap="none" rtlCol="0">
            <a:spAutoFit/>
          </a:bodyPr>
          <a:lstStyle/>
          <a:p>
            <a:r>
              <a:rPr lang="en-US" sz="2500" dirty="0" smtClean="0"/>
              <a:t>Polish</a:t>
            </a:r>
          </a:p>
          <a:p>
            <a:endParaRPr lang="en-US" sz="2500" dirty="0"/>
          </a:p>
        </p:txBody>
      </p:sp>
      <p:pic>
        <p:nvPicPr>
          <p:cNvPr id="18" name="Picture 17"/>
          <p:cNvPicPr>
            <a:picLocks noChangeAspect="1"/>
          </p:cNvPicPr>
          <p:nvPr/>
        </p:nvPicPr>
        <p:blipFill>
          <a:blip r:embed="rId5"/>
          <a:stretch>
            <a:fillRect/>
          </a:stretch>
        </p:blipFill>
        <p:spPr>
          <a:xfrm>
            <a:off x="5994570" y="4074491"/>
            <a:ext cx="2398316" cy="1827516"/>
          </a:xfrm>
          <a:prstGeom prst="rect">
            <a:avLst/>
          </a:prstGeom>
        </p:spPr>
      </p:pic>
      <p:sp>
        <p:nvSpPr>
          <p:cNvPr id="19" name="TextBox 18"/>
          <p:cNvSpPr txBox="1"/>
          <p:nvPr/>
        </p:nvSpPr>
        <p:spPr>
          <a:xfrm>
            <a:off x="6984487" y="5871527"/>
            <a:ext cx="1408399" cy="861774"/>
          </a:xfrm>
          <a:prstGeom prst="rect">
            <a:avLst/>
          </a:prstGeom>
          <a:noFill/>
        </p:spPr>
        <p:txBody>
          <a:bodyPr wrap="none" rtlCol="0">
            <a:spAutoFit/>
          </a:bodyPr>
          <a:lstStyle/>
          <a:p>
            <a:r>
              <a:rPr lang="en-US" sz="2500" dirty="0" smtClean="0"/>
              <a:t>Bulgarian</a:t>
            </a:r>
          </a:p>
          <a:p>
            <a:endParaRPr lang="en-US" sz="2500" dirty="0"/>
          </a:p>
        </p:txBody>
      </p:sp>
      <p:pic>
        <p:nvPicPr>
          <p:cNvPr id="3" name="Picture 2"/>
          <p:cNvPicPr>
            <a:picLocks noChangeAspect="1"/>
          </p:cNvPicPr>
          <p:nvPr/>
        </p:nvPicPr>
        <p:blipFill>
          <a:blip r:embed="rId6"/>
          <a:stretch>
            <a:fillRect/>
          </a:stretch>
        </p:blipFill>
        <p:spPr>
          <a:xfrm>
            <a:off x="5896429" y="1520420"/>
            <a:ext cx="2408810" cy="1734343"/>
          </a:xfrm>
          <a:prstGeom prst="rect">
            <a:avLst/>
          </a:prstGeom>
        </p:spPr>
      </p:pic>
      <p:pic>
        <p:nvPicPr>
          <p:cNvPr id="12" name="Picture 11"/>
          <p:cNvPicPr>
            <a:picLocks noChangeAspect="1"/>
          </p:cNvPicPr>
          <p:nvPr/>
        </p:nvPicPr>
        <p:blipFill>
          <a:blip r:embed="rId7"/>
          <a:stretch>
            <a:fillRect/>
          </a:stretch>
        </p:blipFill>
        <p:spPr>
          <a:xfrm>
            <a:off x="3049434" y="1494439"/>
            <a:ext cx="2315033" cy="1768685"/>
          </a:xfrm>
          <a:prstGeom prst="rect">
            <a:avLst/>
          </a:prstGeom>
        </p:spPr>
      </p:pic>
      <p:pic>
        <p:nvPicPr>
          <p:cNvPr id="13" name="Picture 12"/>
          <p:cNvPicPr>
            <a:picLocks noChangeAspect="1"/>
          </p:cNvPicPr>
          <p:nvPr/>
        </p:nvPicPr>
        <p:blipFill>
          <a:blip r:embed="rId8"/>
          <a:stretch>
            <a:fillRect/>
          </a:stretch>
        </p:blipFill>
        <p:spPr>
          <a:xfrm>
            <a:off x="388725" y="1520420"/>
            <a:ext cx="2432215" cy="1790111"/>
          </a:xfrm>
          <a:prstGeom prst="rect">
            <a:avLst/>
          </a:prstGeom>
        </p:spPr>
      </p:pic>
      <p:sp>
        <p:nvSpPr>
          <p:cNvPr id="5" name="Oval 4"/>
          <p:cNvSpPr/>
          <p:nvPr/>
        </p:nvSpPr>
        <p:spPr>
          <a:xfrm>
            <a:off x="443752" y="1525310"/>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122026" y="1476802"/>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896429" y="1468031"/>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098118" y="4101385"/>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81674" y="4101384"/>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2523" y="4198228"/>
            <a:ext cx="443754" cy="437961"/>
          </a:xfrm>
          <a:prstGeom prst="ellipse">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727732"/>
      </p:ext>
    </p:extLst>
  </p:cSld>
  <p:clrMapOvr>
    <a:masterClrMapping/>
  </p:clrMapOvr>
  <mc:AlternateContent xmlns:mc="http://schemas.openxmlformats.org/markup-compatibility/2006" xmlns:p14="http://schemas.microsoft.com/office/powerpoint/2010/main">
    <mc:Choice Requires="p14">
      <p:transition spd="slow" p14:dur="2000" advTm="27984"/>
    </mc:Choice>
    <mc:Fallback xmlns="">
      <p:transition spd="slow" advTm="27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p:bldP spid="17" grpId="0"/>
      <p:bldP spid="19" grpId="0"/>
      <p:bldP spid="5" grpId="0" animBg="1"/>
      <p:bldP spid="20" grpId="0" animBg="1"/>
      <p:bldP spid="21" grpId="0" animBg="1"/>
      <p:bldP spid="22"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Unattested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17</a:t>
            </a:fld>
            <a:endParaRPr lang="en-US"/>
          </a:p>
        </p:txBody>
      </p:sp>
      <p:pic>
        <p:nvPicPr>
          <p:cNvPr id="18" name="Picture 17"/>
          <p:cNvPicPr>
            <a:picLocks noChangeAspect="1"/>
          </p:cNvPicPr>
          <p:nvPr/>
        </p:nvPicPr>
        <p:blipFill>
          <a:blip r:embed="rId4"/>
          <a:stretch>
            <a:fillRect/>
          </a:stretch>
        </p:blipFill>
        <p:spPr>
          <a:xfrm>
            <a:off x="5077837" y="1890603"/>
            <a:ext cx="2398316" cy="1827516"/>
          </a:xfrm>
          <a:prstGeom prst="rect">
            <a:avLst/>
          </a:prstGeom>
        </p:spPr>
      </p:pic>
      <p:pic>
        <p:nvPicPr>
          <p:cNvPr id="13" name="Picture 12"/>
          <p:cNvPicPr>
            <a:picLocks noChangeAspect="1"/>
          </p:cNvPicPr>
          <p:nvPr/>
        </p:nvPicPr>
        <p:blipFill>
          <a:blip r:embed="rId5"/>
          <a:stretch>
            <a:fillRect/>
          </a:stretch>
        </p:blipFill>
        <p:spPr>
          <a:xfrm>
            <a:off x="5294882" y="4198368"/>
            <a:ext cx="2432215" cy="1790111"/>
          </a:xfrm>
          <a:prstGeom prst="rect">
            <a:avLst/>
          </a:prstGeom>
        </p:spPr>
      </p:pic>
      <p:sp>
        <p:nvSpPr>
          <p:cNvPr id="5" name="Rectangle 4"/>
          <p:cNvSpPr/>
          <p:nvPr/>
        </p:nvSpPr>
        <p:spPr>
          <a:xfrm>
            <a:off x="6019941" y="4847279"/>
            <a:ext cx="491048"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rot="19636402">
            <a:off x="5894995" y="4915807"/>
            <a:ext cx="309970" cy="2044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6127792" y="4975479"/>
            <a:ext cx="491048"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7030500" y="4910911"/>
            <a:ext cx="466435" cy="36502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69409" y="5613669"/>
            <a:ext cx="368705" cy="24754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7015070" y="2580154"/>
            <a:ext cx="369874"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960824" y="3190681"/>
            <a:ext cx="400872"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rot="19506742">
            <a:off x="5375430" y="2027573"/>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rot="19674904">
            <a:off x="5731223" y="2604659"/>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rot="21444774">
            <a:off x="7066912" y="2007386"/>
            <a:ext cx="266190" cy="32680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62490" y="2312233"/>
            <a:ext cx="4940842" cy="553998"/>
          </a:xfrm>
          <a:prstGeom prst="rect">
            <a:avLst/>
          </a:prstGeom>
          <a:noFill/>
        </p:spPr>
        <p:txBody>
          <a:bodyPr wrap="square" rtlCol="0">
            <a:spAutoFit/>
          </a:bodyPr>
          <a:lstStyle/>
          <a:p>
            <a:pPr algn="ctr"/>
            <a:r>
              <a:rPr lang="en-US" sz="3000" b="1" dirty="0" smtClean="0">
                <a:latin typeface="Helvetica" charset="0"/>
                <a:ea typeface="Helvetica" charset="0"/>
                <a:cs typeface="Helvetica" charset="0"/>
              </a:rPr>
              <a:t>Mostly Infrequent Vowels</a:t>
            </a:r>
            <a:endParaRPr lang="en-US" sz="3000" dirty="0">
              <a:latin typeface="Helvetica" charset="0"/>
              <a:ea typeface="Helvetica" charset="0"/>
              <a:cs typeface="Helvetica" charset="0"/>
            </a:endParaRPr>
          </a:p>
        </p:txBody>
      </p:sp>
      <p:sp>
        <p:nvSpPr>
          <p:cNvPr id="34" name="TextBox 33"/>
          <p:cNvSpPr txBox="1"/>
          <p:nvPr/>
        </p:nvSpPr>
        <p:spPr>
          <a:xfrm>
            <a:off x="10936" y="4793743"/>
            <a:ext cx="4940842" cy="553998"/>
          </a:xfrm>
          <a:prstGeom prst="rect">
            <a:avLst/>
          </a:prstGeom>
          <a:noFill/>
        </p:spPr>
        <p:txBody>
          <a:bodyPr wrap="square" rtlCol="0">
            <a:spAutoFit/>
          </a:bodyPr>
          <a:lstStyle/>
          <a:p>
            <a:pPr algn="ctr"/>
            <a:r>
              <a:rPr lang="en-US" sz="3000" b="1" dirty="0" smtClean="0">
                <a:latin typeface="Helvetica" charset="0"/>
                <a:ea typeface="Helvetica" charset="0"/>
                <a:cs typeface="Helvetica" charset="0"/>
              </a:rPr>
              <a:t>Vowels not Spread Out</a:t>
            </a:r>
            <a:endParaRPr lang="en-US" sz="3000" dirty="0">
              <a:latin typeface="Helvetica" charset="0"/>
              <a:ea typeface="Helvetica" charset="0"/>
              <a:cs typeface="Helvetica" charset="0"/>
            </a:endParaRPr>
          </a:p>
        </p:txBody>
      </p:sp>
    </p:spTree>
    <p:custDataLst>
      <p:tags r:id="rId1"/>
    </p:custDataLst>
    <p:extLst>
      <p:ext uri="{BB962C8B-B14F-4D97-AF65-F5344CB8AC3E}">
        <p14:creationId xmlns:p14="http://schemas.microsoft.com/office/powerpoint/2010/main" val="2072349199"/>
      </p:ext>
    </p:extLst>
  </p:cSld>
  <p:clrMapOvr>
    <a:masterClrMapping/>
  </p:clrMapOvr>
  <mc:AlternateContent xmlns:mc="http://schemas.openxmlformats.org/markup-compatibility/2006" xmlns:p14="http://schemas.microsoft.com/office/powerpoint/2010/main">
    <mc:Choice Requires="p14">
      <p:transition spd="slow" p14:dur="2000" advTm="25255"/>
    </mc:Choice>
    <mc:Fallback xmlns="">
      <p:transition spd="slow" advTm="252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0" grpId="0" animBg="1"/>
      <p:bldP spid="21" grpId="0" animBg="1"/>
      <p:bldP spid="22" grpId="0" animBg="1"/>
      <p:bldP spid="23" grpId="0" animBg="1"/>
      <p:bldP spid="28" grpId="0" animBg="1"/>
      <p:bldP spid="29" grpId="0" animBg="1"/>
      <p:bldP spid="30" grpId="0" animBg="1"/>
      <p:bldP spid="31" grpId="0" animBg="1"/>
      <p:bldP spid="32" grpId="0" animBg="1"/>
      <p:bldP spid="33" grpId="0"/>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345485"/>
            <a:ext cx="8579224" cy="1143000"/>
          </a:xfrm>
        </p:spPr>
        <p:txBody>
          <a:bodyPr>
            <a:normAutofit fontScale="90000"/>
          </a:bodyPr>
          <a:lstStyle/>
          <a:p>
            <a:r>
              <a:rPr lang="en-US" smtClean="0"/>
              <a:t>Linguistic Principles of Vowel Systems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18</a:t>
            </a:fld>
            <a:endParaRPr lang="en-US"/>
          </a:p>
        </p:txBody>
      </p:sp>
    </p:spTree>
    <p:extLst>
      <p:ext uri="{BB962C8B-B14F-4D97-AF65-F5344CB8AC3E}">
        <p14:creationId xmlns:p14="http://schemas.microsoft.com/office/powerpoint/2010/main" val="130968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a good vowel system?</a:t>
            </a:r>
            <a:endParaRPr lang="en-US" dirty="0"/>
          </a:p>
        </p:txBody>
      </p:sp>
      <p:sp>
        <p:nvSpPr>
          <p:cNvPr id="5" name="TextBox 4"/>
          <p:cNvSpPr txBox="1"/>
          <p:nvPr/>
        </p:nvSpPr>
        <p:spPr>
          <a:xfrm>
            <a:off x="380305" y="1244203"/>
            <a:ext cx="8222023" cy="1015663"/>
          </a:xfrm>
          <a:prstGeom prst="rect">
            <a:avLst/>
          </a:prstGeom>
          <a:solidFill>
            <a:schemeClr val="bg1"/>
          </a:solidFill>
        </p:spPr>
        <p:txBody>
          <a:bodyPr wrap="square" rtlCol="0">
            <a:spAutoFit/>
          </a:bodyPr>
          <a:lstStyle/>
          <a:p>
            <a:pPr algn="ctr"/>
            <a:r>
              <a:rPr lang="en-US" sz="3000" b="1" dirty="0" smtClean="0">
                <a:latin typeface="Helvetica" charset="0"/>
                <a:ea typeface="Helvetica" charset="0"/>
                <a:cs typeface="Helvetica" charset="0"/>
              </a:rPr>
              <a:t>Principle 1: Focalization</a:t>
            </a:r>
          </a:p>
          <a:p>
            <a:pPr algn="ctr"/>
            <a:r>
              <a:rPr lang="en-US" sz="3000" b="1" dirty="0">
                <a:latin typeface="Helvetica" charset="0"/>
                <a:ea typeface="Helvetica" charset="0"/>
                <a:cs typeface="Helvetica" charset="0"/>
              </a:rPr>
              <a:t>	</a:t>
            </a:r>
            <a:r>
              <a:rPr lang="en-US" sz="3000" dirty="0" smtClean="0">
                <a:latin typeface="Helvetica" charset="0"/>
                <a:ea typeface="Helvetica" charset="0"/>
                <a:cs typeface="Helvetica" charset="0"/>
              </a:rPr>
              <a:t>Some vowels are phonetically  “better”</a:t>
            </a:r>
            <a:endParaRPr lang="en-US" sz="3000" dirty="0">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19</a:t>
            </a:fld>
            <a:endParaRPr lang="en-US"/>
          </a:p>
        </p:txBody>
      </p:sp>
      <p:grpSp>
        <p:nvGrpSpPr>
          <p:cNvPr id="8" name="Group 7"/>
          <p:cNvGrpSpPr/>
          <p:nvPr/>
        </p:nvGrpSpPr>
        <p:grpSpPr>
          <a:xfrm>
            <a:off x="813335" y="2264444"/>
            <a:ext cx="7406490" cy="4457031"/>
            <a:chOff x="649278" y="1214394"/>
            <a:chExt cx="7406490" cy="4457031"/>
          </a:xfrm>
        </p:grpSpPr>
        <p:pic>
          <p:nvPicPr>
            <p:cNvPr id="4" name="Picture 3"/>
            <p:cNvPicPr>
              <a:picLocks noChangeAspect="1"/>
            </p:cNvPicPr>
            <p:nvPr/>
          </p:nvPicPr>
          <p:blipFill>
            <a:blip r:embed="rId4"/>
            <a:stretch>
              <a:fillRect/>
            </a:stretch>
          </p:blipFill>
          <p:spPr>
            <a:xfrm>
              <a:off x="1126332" y="1214394"/>
              <a:ext cx="6929436" cy="4195118"/>
            </a:xfrm>
            <a:prstGeom prst="rect">
              <a:avLst/>
            </a:prstGeom>
          </p:spPr>
        </p:pic>
        <p:sp>
          <p:nvSpPr>
            <p:cNvPr id="6" name="TextBox 5"/>
            <p:cNvSpPr txBox="1"/>
            <p:nvPr/>
          </p:nvSpPr>
          <p:spPr>
            <a:xfrm>
              <a:off x="3699004" y="5194371"/>
              <a:ext cx="1745991" cy="477054"/>
            </a:xfrm>
            <a:prstGeom prst="rect">
              <a:avLst/>
            </a:prstGeom>
            <a:noFill/>
          </p:spPr>
          <p:txBody>
            <a:bodyPr wrap="none" rtlCol="0">
              <a:spAutoFit/>
            </a:bodyPr>
            <a:lstStyle/>
            <a:p>
              <a:r>
                <a:rPr lang="en-US" sz="2500" dirty="0" smtClean="0"/>
                <a:t>IPA Symbols</a:t>
              </a:r>
              <a:endParaRPr lang="en-US" sz="2500" dirty="0"/>
            </a:p>
          </p:txBody>
        </p:sp>
        <p:sp>
          <p:nvSpPr>
            <p:cNvPr id="7" name="TextBox 6"/>
            <p:cNvSpPr txBox="1"/>
            <p:nvPr/>
          </p:nvSpPr>
          <p:spPr>
            <a:xfrm rot="16200000">
              <a:off x="-818592" y="3019531"/>
              <a:ext cx="3412794" cy="477054"/>
            </a:xfrm>
            <a:prstGeom prst="rect">
              <a:avLst/>
            </a:prstGeom>
            <a:noFill/>
          </p:spPr>
          <p:txBody>
            <a:bodyPr wrap="none" rtlCol="0">
              <a:spAutoFit/>
            </a:bodyPr>
            <a:lstStyle/>
            <a:p>
              <a:r>
                <a:rPr lang="en-US" sz="2500" dirty="0" smtClean="0"/>
                <a:t>Percentage of Languages</a:t>
              </a:r>
              <a:endParaRPr lang="en-US" sz="2500" dirty="0"/>
            </a:p>
          </p:txBody>
        </p:sp>
      </p:grpSp>
      <p:sp>
        <p:nvSpPr>
          <p:cNvPr id="9" name="TextBox 8"/>
          <p:cNvSpPr txBox="1"/>
          <p:nvPr/>
        </p:nvSpPr>
        <p:spPr>
          <a:xfrm>
            <a:off x="4921697" y="2721599"/>
            <a:ext cx="2698303" cy="1015663"/>
          </a:xfrm>
          <a:prstGeom prst="rect">
            <a:avLst/>
          </a:prstGeom>
          <a:solidFill>
            <a:schemeClr val="bg1"/>
          </a:solidFill>
        </p:spPr>
        <p:txBody>
          <a:bodyPr wrap="none" rtlCol="0">
            <a:spAutoFit/>
          </a:bodyPr>
          <a:lstStyle/>
          <a:p>
            <a:pPr algn="ctr"/>
            <a:r>
              <a:rPr lang="en-US" sz="3000" dirty="0" smtClean="0"/>
              <a:t>Dataset of </a:t>
            </a:r>
          </a:p>
          <a:p>
            <a:pPr algn="ctr"/>
            <a:r>
              <a:rPr lang="en-US" sz="3000" dirty="0" smtClean="0"/>
              <a:t>~ 300 languages</a:t>
            </a:r>
          </a:p>
        </p:txBody>
      </p:sp>
    </p:spTree>
    <p:custDataLst>
      <p:tags r:id="rId1"/>
    </p:custDataLst>
    <p:extLst>
      <p:ext uri="{BB962C8B-B14F-4D97-AF65-F5344CB8AC3E}">
        <p14:creationId xmlns:p14="http://schemas.microsoft.com/office/powerpoint/2010/main" val="2060680054"/>
      </p:ext>
    </p:extLst>
  </p:cSld>
  <p:clrMapOvr>
    <a:masterClrMapping/>
  </p:clrMapOvr>
  <mc:AlternateContent xmlns:mc="http://schemas.openxmlformats.org/markup-compatibility/2006" xmlns:p14="http://schemas.microsoft.com/office/powerpoint/2010/main">
    <mc:Choice Requires="p14">
      <p:transition spd="slow" p14:dur="2000" advTm="31745"/>
    </mc:Choice>
    <mc:Fallback xmlns="">
      <p:transition spd="slow" advTm="31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me a language!</a:t>
            </a:r>
            <a:endParaRPr lang="en-US" dirty="0"/>
          </a:p>
        </p:txBody>
      </p:sp>
      <p:sp>
        <p:nvSpPr>
          <p:cNvPr id="3" name="Content Placeholder 2"/>
          <p:cNvSpPr>
            <a:spLocks noGrp="1"/>
          </p:cNvSpPr>
          <p:nvPr>
            <p:ph idx="1"/>
          </p:nvPr>
        </p:nvSpPr>
        <p:spPr>
          <a:xfrm>
            <a:off x="1928634" y="1552785"/>
            <a:ext cx="5700804" cy="4525963"/>
          </a:xfrm>
        </p:spPr>
        <p:txBody>
          <a:bodyPr/>
          <a:lstStyle/>
          <a:p>
            <a:pPr marL="0" indent="0">
              <a:buNone/>
            </a:pPr>
            <a:r>
              <a:rPr lang="en-US" b="1" dirty="0" smtClean="0"/>
              <a:t>Let’s Play a Game: </a:t>
            </a:r>
            <a:r>
              <a:rPr lang="en-US" dirty="0" smtClean="0"/>
              <a:t>create a new language that sounds </a:t>
            </a:r>
            <a:r>
              <a:rPr lang="en-US" i="1" dirty="0" smtClean="0"/>
              <a:t>natural</a:t>
            </a:r>
            <a:endParaRPr lang="en-US" dirty="0" smtClean="0"/>
          </a:p>
        </p:txBody>
      </p:sp>
      <p:pic>
        <p:nvPicPr>
          <p:cNvPr id="4" name="Picture 3"/>
          <p:cNvPicPr>
            <a:picLocks noChangeAspect="1"/>
          </p:cNvPicPr>
          <p:nvPr/>
        </p:nvPicPr>
        <p:blipFill>
          <a:blip r:embed="rId3"/>
          <a:stretch>
            <a:fillRect/>
          </a:stretch>
        </p:blipFill>
        <p:spPr>
          <a:xfrm>
            <a:off x="2412880" y="2814637"/>
            <a:ext cx="4323005" cy="3085545"/>
          </a:xfrm>
          <a:prstGeom prst="rect">
            <a:avLst/>
          </a:prstGeom>
        </p:spPr>
      </p:pic>
      <p:sp>
        <p:nvSpPr>
          <p:cNvPr id="5" name="Slide Number Placeholder 4"/>
          <p:cNvSpPr>
            <a:spLocks noGrp="1"/>
          </p:cNvSpPr>
          <p:nvPr>
            <p:ph type="sldNum" sz="quarter" idx="12"/>
          </p:nvPr>
        </p:nvSpPr>
        <p:spPr>
          <a:xfrm>
            <a:off x="6673971" y="6356350"/>
            <a:ext cx="2133600" cy="365125"/>
          </a:xfrm>
        </p:spPr>
        <p:txBody>
          <a:bodyPr/>
          <a:lstStyle/>
          <a:p>
            <a:pPr>
              <a:defRPr/>
            </a:pPr>
            <a:fld id="{0E11CC8F-329F-8C41-AC6A-3ECAF67E5476}" type="slidenum">
              <a:rPr lang="en-US" smtClean="0"/>
              <a:pPr>
                <a:defRPr/>
              </a:pPr>
              <a:t>2</a:t>
            </a:fld>
            <a:endParaRPr lang="en-US"/>
          </a:p>
        </p:txBody>
      </p:sp>
      <p:pic>
        <p:nvPicPr>
          <p:cNvPr id="6" name="Picture 5"/>
          <p:cNvPicPr>
            <a:picLocks noChangeAspect="1"/>
          </p:cNvPicPr>
          <p:nvPr/>
        </p:nvPicPr>
        <p:blipFill>
          <a:blip r:embed="rId4"/>
          <a:stretch>
            <a:fillRect/>
          </a:stretch>
        </p:blipFill>
        <p:spPr>
          <a:xfrm>
            <a:off x="361830" y="3918982"/>
            <a:ext cx="4102100" cy="1981200"/>
          </a:xfrm>
          <a:prstGeom prst="rect">
            <a:avLst/>
          </a:prstGeom>
        </p:spPr>
      </p:pic>
      <p:sp>
        <p:nvSpPr>
          <p:cNvPr id="7" name="TextBox 6"/>
          <p:cNvSpPr txBox="1"/>
          <p:nvPr/>
        </p:nvSpPr>
        <p:spPr>
          <a:xfrm rot="20284573">
            <a:off x="498683" y="3133549"/>
            <a:ext cx="1468672" cy="1015663"/>
          </a:xfrm>
          <a:prstGeom prst="rect">
            <a:avLst/>
          </a:prstGeom>
          <a:noFill/>
        </p:spPr>
        <p:txBody>
          <a:bodyPr wrap="none" rtlCol="0">
            <a:spAutoFit/>
          </a:bodyPr>
          <a:lstStyle/>
          <a:p>
            <a:r>
              <a:rPr lang="en-US" sz="6000" b="1" dirty="0" smtClean="0">
                <a:solidFill>
                  <a:srgbClr val="216295"/>
                </a:solidFill>
              </a:rPr>
              <a:t>ICK!</a:t>
            </a:r>
            <a:endParaRPr lang="en-US" sz="6000" b="1" dirty="0">
              <a:solidFill>
                <a:srgbClr val="216295"/>
              </a:solidFill>
            </a:endParaRPr>
          </a:p>
        </p:txBody>
      </p:sp>
    </p:spTree>
    <p:extLst>
      <p:ext uri="{BB962C8B-B14F-4D97-AF65-F5344CB8AC3E}">
        <p14:creationId xmlns:p14="http://schemas.microsoft.com/office/powerpoint/2010/main" val="602929757"/>
      </p:ext>
    </p:extLst>
  </p:cSld>
  <p:clrMapOvr>
    <a:masterClrMapping/>
  </p:clrMapOvr>
  <mc:AlternateContent xmlns:mc="http://schemas.openxmlformats.org/markup-compatibility/2006" xmlns:p14="http://schemas.microsoft.com/office/powerpoint/2010/main">
    <mc:Choice Requires="p14">
      <p:transition spd="slow" p14:dur="2000" advTm="11487"/>
    </mc:Choice>
    <mc:Fallback xmlns="">
      <p:transition spd="slow" advTm="11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makes a good vowel system?</a:t>
            </a:r>
          </a:p>
        </p:txBody>
      </p:sp>
      <p:sp>
        <p:nvSpPr>
          <p:cNvPr id="4" name="TextBox 3"/>
          <p:cNvSpPr txBox="1"/>
          <p:nvPr/>
        </p:nvSpPr>
        <p:spPr>
          <a:xfrm>
            <a:off x="1132339" y="1376966"/>
            <a:ext cx="6599884" cy="1015663"/>
          </a:xfrm>
          <a:prstGeom prst="rect">
            <a:avLst/>
          </a:prstGeom>
          <a:noFill/>
        </p:spPr>
        <p:txBody>
          <a:bodyPr wrap="none" rtlCol="0">
            <a:spAutoFit/>
          </a:bodyPr>
          <a:lstStyle/>
          <a:p>
            <a:pPr algn="ctr"/>
            <a:r>
              <a:rPr lang="en-US" sz="3000" b="1" dirty="0" smtClean="0">
                <a:latin typeface="Helvetica" charset="0"/>
                <a:ea typeface="Helvetica" charset="0"/>
                <a:cs typeface="Helvetica" charset="0"/>
              </a:rPr>
              <a:t>Principle 2: Dispersion</a:t>
            </a:r>
          </a:p>
          <a:p>
            <a:pPr algn="ctr"/>
            <a:r>
              <a:rPr lang="en-US" sz="3000" dirty="0" smtClean="0">
                <a:latin typeface="Helvetica" charset="0"/>
                <a:ea typeface="Helvetica" charset="0"/>
                <a:cs typeface="Helvetica" charset="0"/>
              </a:rPr>
              <a:t>Good vowel systems are “spread-out”</a:t>
            </a:r>
            <a:endParaRPr lang="en-US" sz="3000" dirty="0">
              <a:latin typeface="Helvetica" charset="0"/>
              <a:ea typeface="Helvetica" charset="0"/>
              <a:cs typeface="Helvetica" charset="0"/>
            </a:endParaRPr>
          </a:p>
        </p:txBody>
      </p:sp>
      <p:pic>
        <p:nvPicPr>
          <p:cNvPr id="5" name="Picture 4"/>
          <p:cNvPicPr>
            <a:picLocks noChangeAspect="1"/>
          </p:cNvPicPr>
          <p:nvPr/>
        </p:nvPicPr>
        <p:blipFill>
          <a:blip r:embed="rId2"/>
          <a:stretch>
            <a:fillRect/>
          </a:stretch>
        </p:blipFill>
        <p:spPr>
          <a:xfrm>
            <a:off x="2176892" y="2653407"/>
            <a:ext cx="4510778" cy="3442165"/>
          </a:xfrm>
          <a:prstGeom prst="rect">
            <a:avLst/>
          </a:prstGeom>
        </p:spPr>
      </p:pic>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20</a:t>
            </a:fld>
            <a:endParaRPr lang="en-US"/>
          </a:p>
        </p:txBody>
      </p:sp>
    </p:spTree>
    <p:extLst>
      <p:ext uri="{BB962C8B-B14F-4D97-AF65-F5344CB8AC3E}">
        <p14:creationId xmlns:p14="http://schemas.microsoft.com/office/powerpoint/2010/main" val="597840669"/>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This system is comparatively worse</a:t>
            </a:r>
          </a:p>
        </p:txBody>
      </p:sp>
      <p:sp>
        <p:nvSpPr>
          <p:cNvPr id="4" name="TextBox 3"/>
          <p:cNvSpPr txBox="1"/>
          <p:nvPr/>
        </p:nvSpPr>
        <p:spPr>
          <a:xfrm>
            <a:off x="1132339" y="1376966"/>
            <a:ext cx="6599884" cy="1015663"/>
          </a:xfrm>
          <a:prstGeom prst="rect">
            <a:avLst/>
          </a:prstGeom>
          <a:noFill/>
        </p:spPr>
        <p:txBody>
          <a:bodyPr wrap="none" rtlCol="0">
            <a:spAutoFit/>
          </a:bodyPr>
          <a:lstStyle/>
          <a:p>
            <a:pPr algn="ctr"/>
            <a:r>
              <a:rPr lang="en-US" sz="3000" b="1" dirty="0" smtClean="0">
                <a:latin typeface="Helvetica" charset="0"/>
                <a:ea typeface="Helvetica" charset="0"/>
                <a:cs typeface="Helvetica" charset="0"/>
              </a:rPr>
              <a:t>Principle 2: Dispersion</a:t>
            </a:r>
          </a:p>
          <a:p>
            <a:pPr algn="ctr"/>
            <a:r>
              <a:rPr lang="en-US" sz="3000" dirty="0" smtClean="0">
                <a:latin typeface="Helvetica" charset="0"/>
                <a:ea typeface="Helvetica" charset="0"/>
                <a:cs typeface="Helvetica" charset="0"/>
              </a:rPr>
              <a:t>Good vowel systems are “spread-out”</a:t>
            </a:r>
            <a:endParaRPr lang="en-US" sz="3000" dirty="0">
              <a:latin typeface="Helvetica" charset="0"/>
              <a:ea typeface="Helvetica" charset="0"/>
              <a:cs typeface="Helvetica" charset="0"/>
            </a:endParaRPr>
          </a:p>
        </p:txBody>
      </p:sp>
      <p:pic>
        <p:nvPicPr>
          <p:cNvPr id="5" name="Picture 4"/>
          <p:cNvPicPr>
            <a:picLocks noChangeAspect="1"/>
          </p:cNvPicPr>
          <p:nvPr/>
        </p:nvPicPr>
        <p:blipFill>
          <a:blip r:embed="rId2"/>
          <a:stretch>
            <a:fillRect/>
          </a:stretch>
        </p:blipFill>
        <p:spPr>
          <a:xfrm>
            <a:off x="2176892" y="2653407"/>
            <a:ext cx="4510778" cy="3442165"/>
          </a:xfrm>
          <a:prstGeom prst="rect">
            <a:avLst/>
          </a:prstGeom>
        </p:spPr>
      </p:pic>
      <p:sp>
        <p:nvSpPr>
          <p:cNvPr id="3" name="Slide Number Placeholder 2"/>
          <p:cNvSpPr>
            <a:spLocks noGrp="1"/>
          </p:cNvSpPr>
          <p:nvPr>
            <p:ph type="sldNum" sz="quarter" idx="12"/>
          </p:nvPr>
        </p:nvSpPr>
        <p:spPr/>
        <p:txBody>
          <a:bodyPr/>
          <a:lstStyle/>
          <a:p>
            <a:pPr>
              <a:defRPr/>
            </a:pPr>
            <a:fld id="{DDAA3E00-4D5C-C74E-9C55-72F1C3B9E2FD}" type="slidenum">
              <a:rPr lang="en-US" smtClean="0"/>
              <a:pPr>
                <a:defRPr/>
              </a:pPr>
              <a:t>21</a:t>
            </a:fld>
            <a:endParaRPr lang="en-US"/>
          </a:p>
        </p:txBody>
      </p:sp>
      <p:pic>
        <p:nvPicPr>
          <p:cNvPr id="6" name="Picture 5"/>
          <p:cNvPicPr>
            <a:picLocks noChangeAspect="1"/>
          </p:cNvPicPr>
          <p:nvPr/>
        </p:nvPicPr>
        <p:blipFill>
          <a:blip r:embed="rId3"/>
          <a:stretch>
            <a:fillRect/>
          </a:stretch>
        </p:blipFill>
        <p:spPr>
          <a:xfrm>
            <a:off x="3012927" y="2730996"/>
            <a:ext cx="586700" cy="445668"/>
          </a:xfrm>
          <a:prstGeom prst="rect">
            <a:avLst/>
          </a:prstGeom>
        </p:spPr>
      </p:pic>
      <p:sp>
        <p:nvSpPr>
          <p:cNvPr id="7" name="Rectangle 6"/>
          <p:cNvSpPr/>
          <p:nvPr/>
        </p:nvSpPr>
        <p:spPr>
          <a:xfrm>
            <a:off x="4002656" y="3262044"/>
            <a:ext cx="569344" cy="4658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30652"/>
      </p:ext>
    </p:extLst>
  </p:cSld>
  <p:clrMapOvr>
    <a:masterClrMapping/>
  </p:clrMapOvr>
  <mc:AlternateContent xmlns:mc="http://schemas.openxmlformats.org/markup-compatibility/2006" xmlns:p14="http://schemas.microsoft.com/office/powerpoint/2010/main">
    <mc:Choice Requires="p14">
      <p:transition spd="slow" p14:dur="2000" advTm="8753"/>
    </mc:Choice>
    <mc:Fallback xmlns="">
      <p:transition spd="slow" advTm="8753"/>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404412" cy="1143000"/>
          </a:xfrm>
        </p:spPr>
        <p:txBody>
          <a:bodyPr>
            <a:normAutofit fontScale="90000"/>
          </a:bodyPr>
          <a:lstStyle/>
          <a:p>
            <a:r>
              <a:rPr lang="en-US" b="1" dirty="0" smtClean="0"/>
              <a:t>Generative Probabilistic Typology</a:t>
            </a:r>
            <a:endParaRPr lang="en-US" dirty="0"/>
          </a:p>
        </p:txBody>
      </p:sp>
      <p:sp>
        <p:nvSpPr>
          <p:cNvPr id="3" name="Title 1"/>
          <p:cNvSpPr txBox="1">
            <a:spLocks/>
          </p:cNvSpPr>
          <p:nvPr/>
        </p:nvSpPr>
        <p:spPr>
          <a:xfrm>
            <a:off x="457200" y="3354015"/>
            <a:ext cx="8562975" cy="177379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Helvetica Neue Light"/>
                <a:ea typeface="+mj-ea"/>
                <a:cs typeface="Helvetica Neue Light"/>
              </a:defRPr>
            </a:lvl1pPr>
          </a:lstStyle>
          <a:p>
            <a:pPr fontAlgn="auto">
              <a:spcAft>
                <a:spcPts val="0"/>
              </a:spcAft>
            </a:pPr>
            <a:r>
              <a:rPr lang="en-US" sz="2800" dirty="0" smtClean="0"/>
              <a:t>We want to construct a trainable generative probability       distribution </a:t>
            </a:r>
            <a:r>
              <a:rPr lang="en-US" sz="2800" dirty="0"/>
              <a:t>over the world’s </a:t>
            </a:r>
            <a:r>
              <a:rPr lang="en-US" sz="2800" dirty="0" smtClean="0"/>
              <a:t>languages, starting with vowel systems </a:t>
            </a:r>
            <a:endParaRPr lang="en-US" sz="2800" dirty="0"/>
          </a:p>
          <a:p>
            <a:pPr fontAlgn="auto">
              <a:spcAft>
                <a:spcPts val="0"/>
              </a:spcAft>
            </a:pPr>
            <a:endParaRPr lang="en-US" sz="2800"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22</a:t>
            </a:fld>
            <a:endParaRPr lang="en-US"/>
          </a:p>
        </p:txBody>
      </p:sp>
    </p:spTree>
    <p:extLst>
      <p:ext uri="{BB962C8B-B14F-4D97-AF65-F5344CB8AC3E}">
        <p14:creationId xmlns:p14="http://schemas.microsoft.com/office/powerpoint/2010/main" val="781528614"/>
      </p:ext>
    </p:extLst>
  </p:cSld>
  <p:clrMapOvr>
    <a:masterClrMapping/>
  </p:clrMapOvr>
  <mc:AlternateContent xmlns:mc="http://schemas.openxmlformats.org/markup-compatibility/2006" xmlns:p14="http://schemas.microsoft.com/office/powerpoint/2010/main">
    <mc:Choice Requires="p14">
      <p:transition spd="slow" p14:dur="2000" advTm="6758"/>
    </mc:Choice>
    <mc:Fallback xmlns="">
      <p:transition spd="slow" advTm="6758"/>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1775"/>
            <a:ext cx="8515350" cy="1143000"/>
          </a:xfrm>
        </p:spPr>
        <p:txBody>
          <a:bodyPr>
            <a:normAutofit fontScale="90000"/>
          </a:bodyPr>
          <a:lstStyle/>
          <a:p>
            <a:r>
              <a:rPr lang="en-US" dirty="0" smtClean="0"/>
              <a:t>Generative Model of </a:t>
            </a:r>
            <a:r>
              <a:rPr lang="en-US" smtClean="0"/>
              <a:t>Vowel Inventories</a:t>
            </a:r>
            <a:endParaRPr lang="en-US" dirty="0"/>
          </a:p>
        </p:txBody>
      </p:sp>
      <p:sp>
        <p:nvSpPr>
          <p:cNvPr id="3" name="Content Placeholder 2"/>
          <p:cNvSpPr>
            <a:spLocks noGrp="1"/>
          </p:cNvSpPr>
          <p:nvPr>
            <p:ph idx="1"/>
          </p:nvPr>
        </p:nvSpPr>
        <p:spPr>
          <a:xfrm>
            <a:off x="314325" y="1218159"/>
            <a:ext cx="9152626" cy="5193674"/>
          </a:xfrm>
        </p:spPr>
        <p:txBody>
          <a:bodyPr>
            <a:normAutofit/>
          </a:bodyPr>
          <a:lstStyle/>
          <a:p>
            <a:r>
              <a:rPr lang="en-US" dirty="0" smtClean="0"/>
              <a:t>We have a base set of vowels </a:t>
            </a:r>
          </a:p>
          <a:p>
            <a:pPr lvl="1"/>
            <a:r>
              <a:rPr lang="en-US" sz="2400" dirty="0" smtClean="0"/>
              <a:t>(all the IPA symbols you’ve never heard of)</a:t>
            </a:r>
          </a:p>
          <a:p>
            <a:endParaRPr lang="en-US" dirty="0" smtClean="0"/>
          </a:p>
          <a:p>
            <a:r>
              <a:rPr lang="en-US" dirty="0" smtClean="0"/>
              <a:t>We have a distribution over </a:t>
            </a:r>
            <a:r>
              <a:rPr lang="en-US" b="1" dirty="0" smtClean="0"/>
              <a:t>subsets</a:t>
            </a:r>
            <a:r>
              <a:rPr lang="en-US" dirty="0" smtClean="0"/>
              <a:t> of the vowels </a:t>
            </a:r>
          </a:p>
          <a:p>
            <a:pPr lvl="1"/>
            <a:r>
              <a:rPr lang="en-US" b="1" dirty="0"/>
              <a:t>E</a:t>
            </a:r>
            <a:r>
              <a:rPr lang="en-US" b="1" dirty="0" smtClean="0"/>
              <a:t>xample: </a:t>
            </a:r>
            <a:endParaRPr lang="en-US" dirty="0"/>
          </a:p>
          <a:p>
            <a:r>
              <a:rPr lang="en-US" b="1" dirty="0" smtClean="0"/>
              <a:t>Estimation: </a:t>
            </a:r>
            <a:r>
              <a:rPr lang="en-US" dirty="0"/>
              <a:t>t</a:t>
            </a:r>
            <a:r>
              <a:rPr lang="en-US" dirty="0" smtClean="0"/>
              <a:t>rain on </a:t>
            </a:r>
            <a:r>
              <a:rPr lang="en-US" i="1" dirty="0" smtClean="0"/>
              <a:t>hundreds</a:t>
            </a:r>
            <a:r>
              <a:rPr lang="en-US" dirty="0" smtClean="0"/>
              <a:t> of languages </a:t>
            </a:r>
          </a:p>
          <a:p>
            <a:endParaRPr lang="en-US" dirty="0" smtClean="0"/>
          </a:p>
          <a:p>
            <a:r>
              <a:rPr lang="en-US" b="1" dirty="0" smtClean="0"/>
              <a:t>Evaluation: </a:t>
            </a:r>
            <a:r>
              <a:rPr lang="en-US" dirty="0"/>
              <a:t>t</a:t>
            </a:r>
            <a:r>
              <a:rPr lang="en-US" dirty="0" smtClean="0"/>
              <a:t>est on held-out portion</a:t>
            </a:r>
          </a:p>
        </p:txBody>
      </p:sp>
      <p:pic>
        <p:nvPicPr>
          <p:cNvPr id="4" name="Picture 3"/>
          <p:cNvPicPr>
            <a:picLocks noChangeAspect="1"/>
          </p:cNvPicPr>
          <p:nvPr/>
        </p:nvPicPr>
        <p:blipFill>
          <a:blip r:embed="rId4"/>
          <a:stretch>
            <a:fillRect/>
          </a:stretch>
        </p:blipFill>
        <p:spPr>
          <a:xfrm>
            <a:off x="2279746" y="2298135"/>
            <a:ext cx="4127500" cy="469900"/>
          </a:xfrm>
          <a:prstGeom prst="rect">
            <a:avLst/>
          </a:prstGeom>
        </p:spPr>
      </p:pic>
      <p:pic>
        <p:nvPicPr>
          <p:cNvPr id="7" name="Picture 6"/>
          <p:cNvPicPr>
            <a:picLocks noChangeAspect="1"/>
          </p:cNvPicPr>
          <p:nvPr/>
        </p:nvPicPr>
        <p:blipFill>
          <a:blip r:embed="rId5"/>
          <a:stretch>
            <a:fillRect/>
          </a:stretch>
        </p:blipFill>
        <p:spPr>
          <a:xfrm>
            <a:off x="2805089" y="3494462"/>
            <a:ext cx="1896006" cy="363483"/>
          </a:xfrm>
          <a:prstGeom prst="rect">
            <a:avLst/>
          </a:prstGeom>
        </p:spPr>
      </p:pic>
      <p:pic>
        <p:nvPicPr>
          <p:cNvPr id="9" name="Picture 8"/>
          <p:cNvPicPr>
            <a:picLocks noChangeAspect="1"/>
          </p:cNvPicPr>
          <p:nvPr/>
        </p:nvPicPr>
        <p:blipFill>
          <a:blip r:embed="rId6"/>
          <a:stretch>
            <a:fillRect/>
          </a:stretch>
        </p:blipFill>
        <p:spPr>
          <a:xfrm flipV="1">
            <a:off x="5138114" y="3496011"/>
            <a:ext cx="2303249" cy="385612"/>
          </a:xfrm>
          <a:prstGeom prst="rect">
            <a:avLst/>
          </a:prstGeom>
          <a:scene3d>
            <a:camera prst="orthographicFront">
              <a:rot lat="0" lon="10799999" rev="10799999"/>
            </a:camera>
            <a:lightRig rig="threePt" dir="t"/>
          </a:scene3d>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23</a:t>
            </a:fld>
            <a:endParaRPr lang="en-US"/>
          </a:p>
        </p:txBody>
      </p:sp>
      <p:pic>
        <p:nvPicPr>
          <p:cNvPr id="8" name="Picture 7"/>
          <p:cNvPicPr>
            <a:picLocks noChangeAspect="1"/>
          </p:cNvPicPr>
          <p:nvPr/>
        </p:nvPicPr>
        <p:blipFill>
          <a:blip r:embed="rId7"/>
          <a:stretch>
            <a:fillRect/>
          </a:stretch>
        </p:blipFill>
        <p:spPr>
          <a:xfrm>
            <a:off x="7700489" y="4606370"/>
            <a:ext cx="718892" cy="479261"/>
          </a:xfrm>
          <a:prstGeom prst="rect">
            <a:avLst/>
          </a:prstGeom>
        </p:spPr>
      </p:pic>
      <p:pic>
        <p:nvPicPr>
          <p:cNvPr id="10" name="Picture 9"/>
          <p:cNvPicPr>
            <a:picLocks noChangeAspect="1"/>
          </p:cNvPicPr>
          <p:nvPr/>
        </p:nvPicPr>
        <p:blipFill>
          <a:blip r:embed="rId8"/>
          <a:stretch>
            <a:fillRect/>
          </a:stretch>
        </p:blipFill>
        <p:spPr>
          <a:xfrm>
            <a:off x="1371068" y="5813946"/>
            <a:ext cx="792908" cy="396454"/>
          </a:xfrm>
          <a:prstGeom prst="rect">
            <a:avLst/>
          </a:prstGeom>
        </p:spPr>
      </p:pic>
      <p:pic>
        <p:nvPicPr>
          <p:cNvPr id="11" name="Picture 10"/>
          <p:cNvPicPr>
            <a:picLocks noChangeAspect="1"/>
          </p:cNvPicPr>
          <p:nvPr/>
        </p:nvPicPr>
        <p:blipFill>
          <a:blip r:embed="rId9"/>
          <a:stretch>
            <a:fillRect/>
          </a:stretch>
        </p:blipFill>
        <p:spPr>
          <a:xfrm>
            <a:off x="4153552" y="4648387"/>
            <a:ext cx="847058" cy="423529"/>
          </a:xfrm>
          <a:prstGeom prst="rect">
            <a:avLst/>
          </a:prstGeom>
        </p:spPr>
      </p:pic>
      <p:pic>
        <p:nvPicPr>
          <p:cNvPr id="12" name="Picture 11"/>
          <p:cNvPicPr>
            <a:picLocks noChangeAspect="1"/>
          </p:cNvPicPr>
          <p:nvPr/>
        </p:nvPicPr>
        <p:blipFill>
          <a:blip r:embed="rId10"/>
          <a:stretch>
            <a:fillRect/>
          </a:stretch>
        </p:blipFill>
        <p:spPr>
          <a:xfrm>
            <a:off x="1070242" y="4606369"/>
            <a:ext cx="657802" cy="438534"/>
          </a:xfrm>
          <a:prstGeom prst="rect">
            <a:avLst/>
          </a:prstGeom>
        </p:spPr>
      </p:pic>
      <p:pic>
        <p:nvPicPr>
          <p:cNvPr id="13" name="Picture 12"/>
          <p:cNvPicPr>
            <a:picLocks noChangeAspect="1"/>
          </p:cNvPicPr>
          <p:nvPr/>
        </p:nvPicPr>
        <p:blipFill>
          <a:blip r:embed="rId11"/>
          <a:stretch>
            <a:fillRect/>
          </a:stretch>
        </p:blipFill>
        <p:spPr>
          <a:xfrm>
            <a:off x="5289093" y="4606369"/>
            <a:ext cx="981326" cy="490663"/>
          </a:xfrm>
          <a:prstGeom prst="rect">
            <a:avLst/>
          </a:prstGeom>
        </p:spPr>
      </p:pic>
      <p:pic>
        <p:nvPicPr>
          <p:cNvPr id="15" name="Picture 14"/>
          <p:cNvPicPr>
            <a:picLocks noChangeAspect="1"/>
          </p:cNvPicPr>
          <p:nvPr/>
        </p:nvPicPr>
        <p:blipFill>
          <a:blip r:embed="rId12"/>
          <a:stretch>
            <a:fillRect/>
          </a:stretch>
        </p:blipFill>
        <p:spPr>
          <a:xfrm>
            <a:off x="2469353" y="5784760"/>
            <a:ext cx="682239" cy="454826"/>
          </a:xfrm>
          <a:prstGeom prst="rect">
            <a:avLst/>
          </a:prstGeom>
        </p:spPr>
      </p:pic>
      <p:pic>
        <p:nvPicPr>
          <p:cNvPr id="16" name="Picture 15"/>
          <p:cNvPicPr>
            <a:picLocks noChangeAspect="1"/>
          </p:cNvPicPr>
          <p:nvPr/>
        </p:nvPicPr>
        <p:blipFill>
          <a:blip r:embed="rId13"/>
          <a:stretch>
            <a:fillRect/>
          </a:stretch>
        </p:blipFill>
        <p:spPr>
          <a:xfrm>
            <a:off x="3167449" y="4617090"/>
            <a:ext cx="682239" cy="454826"/>
          </a:xfrm>
          <a:prstGeom prst="rect">
            <a:avLst/>
          </a:prstGeom>
        </p:spPr>
      </p:pic>
      <p:pic>
        <p:nvPicPr>
          <p:cNvPr id="17" name="Picture 16"/>
          <p:cNvPicPr>
            <a:picLocks noChangeAspect="1"/>
          </p:cNvPicPr>
          <p:nvPr/>
        </p:nvPicPr>
        <p:blipFill>
          <a:blip r:embed="rId14"/>
          <a:stretch>
            <a:fillRect/>
          </a:stretch>
        </p:blipFill>
        <p:spPr>
          <a:xfrm>
            <a:off x="5851167" y="5837838"/>
            <a:ext cx="690113" cy="501900"/>
          </a:xfrm>
          <a:prstGeom prst="rect">
            <a:avLst/>
          </a:prstGeom>
        </p:spPr>
      </p:pic>
      <p:pic>
        <p:nvPicPr>
          <p:cNvPr id="19" name="Picture 18"/>
          <p:cNvPicPr>
            <a:picLocks noChangeAspect="1"/>
          </p:cNvPicPr>
          <p:nvPr/>
        </p:nvPicPr>
        <p:blipFill>
          <a:blip r:embed="rId15"/>
          <a:stretch>
            <a:fillRect/>
          </a:stretch>
        </p:blipFill>
        <p:spPr>
          <a:xfrm flipV="1">
            <a:off x="4701095" y="5813946"/>
            <a:ext cx="721743" cy="481162"/>
          </a:xfrm>
          <a:prstGeom prst="rect">
            <a:avLst/>
          </a:prstGeom>
        </p:spPr>
      </p:pic>
      <p:pic>
        <p:nvPicPr>
          <p:cNvPr id="20" name="Picture 19"/>
          <p:cNvPicPr>
            <a:picLocks noChangeAspect="1"/>
          </p:cNvPicPr>
          <p:nvPr/>
        </p:nvPicPr>
        <p:blipFill>
          <a:blip r:embed="rId16"/>
          <a:stretch>
            <a:fillRect/>
          </a:stretch>
        </p:blipFill>
        <p:spPr>
          <a:xfrm>
            <a:off x="1987310" y="4633382"/>
            <a:ext cx="878376" cy="439188"/>
          </a:xfrm>
          <a:prstGeom prst="rect">
            <a:avLst/>
          </a:prstGeom>
        </p:spPr>
      </p:pic>
      <p:pic>
        <p:nvPicPr>
          <p:cNvPr id="21" name="Picture 20"/>
          <p:cNvPicPr>
            <a:picLocks noChangeAspect="1"/>
          </p:cNvPicPr>
          <p:nvPr/>
        </p:nvPicPr>
        <p:blipFill>
          <a:blip r:embed="rId17"/>
          <a:stretch>
            <a:fillRect/>
          </a:stretch>
        </p:blipFill>
        <p:spPr>
          <a:xfrm>
            <a:off x="3492712" y="5782661"/>
            <a:ext cx="850784" cy="567189"/>
          </a:xfrm>
          <a:prstGeom prst="rect">
            <a:avLst/>
          </a:prstGeom>
        </p:spPr>
      </p:pic>
      <p:pic>
        <p:nvPicPr>
          <p:cNvPr id="22" name="Picture 21"/>
          <p:cNvPicPr>
            <a:picLocks noChangeAspect="1"/>
          </p:cNvPicPr>
          <p:nvPr/>
        </p:nvPicPr>
        <p:blipFill>
          <a:blip r:embed="rId18"/>
          <a:stretch>
            <a:fillRect/>
          </a:stretch>
        </p:blipFill>
        <p:spPr>
          <a:xfrm>
            <a:off x="6566156" y="4608265"/>
            <a:ext cx="814613" cy="488768"/>
          </a:xfrm>
          <a:prstGeom prst="rect">
            <a:avLst/>
          </a:prstGeom>
        </p:spPr>
      </p:pic>
      <p:pic>
        <p:nvPicPr>
          <p:cNvPr id="23" name="Picture 22"/>
          <p:cNvPicPr>
            <a:picLocks noChangeAspect="1"/>
          </p:cNvPicPr>
          <p:nvPr/>
        </p:nvPicPr>
        <p:blipFill>
          <a:blip r:embed="rId19"/>
          <a:stretch>
            <a:fillRect/>
          </a:stretch>
        </p:blipFill>
        <p:spPr>
          <a:xfrm>
            <a:off x="7008203" y="5735143"/>
            <a:ext cx="866319" cy="630050"/>
          </a:xfrm>
          <a:prstGeom prst="rect">
            <a:avLst/>
          </a:prstGeom>
        </p:spPr>
      </p:pic>
    </p:spTree>
    <p:custDataLst>
      <p:tags r:id="rId1"/>
    </p:custDataLst>
    <p:extLst>
      <p:ext uri="{BB962C8B-B14F-4D97-AF65-F5344CB8AC3E}">
        <p14:creationId xmlns:p14="http://schemas.microsoft.com/office/powerpoint/2010/main" val="1217199589"/>
      </p:ext>
    </p:extLst>
  </p:cSld>
  <p:clrMapOvr>
    <a:masterClrMapping/>
  </p:clrMapOvr>
  <mc:AlternateContent xmlns:mc="http://schemas.openxmlformats.org/markup-compatibility/2006" xmlns:p14="http://schemas.microsoft.com/office/powerpoint/2010/main">
    <mc:Choice Requires="p14">
      <p:transition spd="slow" p14:dur="2000" advTm="24888"/>
    </mc:Choice>
    <mc:Fallback xmlns="">
      <p:transition spd="slow" advTm="248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746631" y="1844927"/>
            <a:ext cx="1120501" cy="1003646"/>
          </a:xfrm>
          <a:prstGeom prst="rect">
            <a:avLst/>
          </a:prstGeom>
        </p:spPr>
      </p:pic>
      <p:sp>
        <p:nvSpPr>
          <p:cNvPr id="2" name="Title 1"/>
          <p:cNvSpPr>
            <a:spLocks noGrp="1"/>
          </p:cNvSpPr>
          <p:nvPr>
            <p:ph type="title"/>
          </p:nvPr>
        </p:nvSpPr>
        <p:spPr/>
        <p:txBody>
          <a:bodyPr/>
          <a:lstStyle/>
          <a:p>
            <a:r>
              <a:rPr lang="en-US" dirty="0" smtClean="0"/>
              <a:t>The Generative Model</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24</a:t>
            </a:fld>
            <a:endParaRPr lang="en-US"/>
          </a:p>
        </p:txBody>
      </p:sp>
      <p:pic>
        <p:nvPicPr>
          <p:cNvPr id="5" name="Picture 4"/>
          <p:cNvPicPr>
            <a:picLocks noChangeAspect="1"/>
          </p:cNvPicPr>
          <p:nvPr/>
        </p:nvPicPr>
        <p:blipFill>
          <a:blip r:embed="rId5"/>
          <a:stretch>
            <a:fillRect/>
          </a:stretch>
        </p:blipFill>
        <p:spPr>
          <a:xfrm flipV="1">
            <a:off x="4790661" y="1867895"/>
            <a:ext cx="1547387" cy="962676"/>
          </a:xfrm>
          <a:prstGeom prst="rect">
            <a:avLst/>
          </a:prstGeom>
          <a:scene3d>
            <a:camera prst="orthographicFront">
              <a:rot lat="6480000" lon="0" rev="0"/>
            </a:camera>
            <a:lightRig rig="threePt" dir="t"/>
          </a:scene3d>
        </p:spPr>
      </p:pic>
      <p:pic>
        <p:nvPicPr>
          <p:cNvPr id="6" name="Picture 5"/>
          <p:cNvPicPr>
            <a:picLocks noChangeAspect="1"/>
          </p:cNvPicPr>
          <p:nvPr/>
        </p:nvPicPr>
        <p:blipFill>
          <a:blip r:embed="rId6"/>
          <a:stretch>
            <a:fillRect/>
          </a:stretch>
        </p:blipFill>
        <p:spPr>
          <a:xfrm>
            <a:off x="6492822" y="1785166"/>
            <a:ext cx="253809" cy="1128135"/>
          </a:xfrm>
          <a:prstGeom prst="rect">
            <a:avLst/>
          </a:prstGeom>
        </p:spPr>
      </p:pic>
      <p:pic>
        <p:nvPicPr>
          <p:cNvPr id="7" name="Picture 6"/>
          <p:cNvPicPr>
            <a:picLocks noChangeAspect="1"/>
          </p:cNvPicPr>
          <p:nvPr/>
        </p:nvPicPr>
        <p:blipFill>
          <a:blip r:embed="rId7"/>
          <a:stretch>
            <a:fillRect/>
          </a:stretch>
        </p:blipFill>
        <p:spPr>
          <a:xfrm>
            <a:off x="7982270" y="1753392"/>
            <a:ext cx="277341" cy="1232730"/>
          </a:xfrm>
          <a:prstGeom prst="rect">
            <a:avLst/>
          </a:prstGeom>
        </p:spPr>
      </p:pic>
      <p:pic>
        <p:nvPicPr>
          <p:cNvPr id="23" name="Picture 22"/>
          <p:cNvPicPr>
            <a:picLocks noChangeAspect="1"/>
          </p:cNvPicPr>
          <p:nvPr/>
        </p:nvPicPr>
        <p:blipFill>
          <a:blip r:embed="rId8"/>
          <a:stretch>
            <a:fillRect/>
          </a:stretch>
        </p:blipFill>
        <p:spPr>
          <a:xfrm>
            <a:off x="1247948" y="2129438"/>
            <a:ext cx="523242" cy="637857"/>
          </a:xfrm>
          <a:prstGeom prst="rect">
            <a:avLst/>
          </a:prstGeom>
        </p:spPr>
      </p:pic>
      <p:pic>
        <p:nvPicPr>
          <p:cNvPr id="24" name="Picture 23"/>
          <p:cNvPicPr>
            <a:picLocks noChangeAspect="1"/>
          </p:cNvPicPr>
          <p:nvPr/>
        </p:nvPicPr>
        <p:blipFill>
          <a:blip r:embed="rId6"/>
          <a:stretch>
            <a:fillRect/>
          </a:stretch>
        </p:blipFill>
        <p:spPr>
          <a:xfrm>
            <a:off x="1827530" y="1907764"/>
            <a:ext cx="193191" cy="858697"/>
          </a:xfrm>
          <a:prstGeom prst="rect">
            <a:avLst/>
          </a:prstGeom>
        </p:spPr>
      </p:pic>
      <p:pic>
        <p:nvPicPr>
          <p:cNvPr id="25" name="Picture 24"/>
          <p:cNvPicPr>
            <a:picLocks noChangeAspect="1"/>
          </p:cNvPicPr>
          <p:nvPr/>
        </p:nvPicPr>
        <p:blipFill>
          <a:blip r:embed="rId4"/>
          <a:stretch>
            <a:fillRect/>
          </a:stretch>
        </p:blipFill>
        <p:spPr>
          <a:xfrm>
            <a:off x="2016975" y="1965789"/>
            <a:ext cx="866925" cy="776515"/>
          </a:xfrm>
          <a:prstGeom prst="rect">
            <a:avLst/>
          </a:prstGeom>
        </p:spPr>
      </p:pic>
      <p:pic>
        <p:nvPicPr>
          <p:cNvPr id="26" name="Picture 25"/>
          <p:cNvPicPr>
            <a:picLocks noChangeAspect="1"/>
          </p:cNvPicPr>
          <p:nvPr/>
        </p:nvPicPr>
        <p:blipFill>
          <a:blip r:embed="rId7"/>
          <a:stretch>
            <a:fillRect/>
          </a:stretch>
        </p:blipFill>
        <p:spPr>
          <a:xfrm>
            <a:off x="2911795" y="1927955"/>
            <a:ext cx="194694" cy="865377"/>
          </a:xfrm>
          <a:prstGeom prst="rect">
            <a:avLst/>
          </a:prstGeom>
        </p:spPr>
      </p:pic>
      <p:sp>
        <p:nvSpPr>
          <p:cNvPr id="29" name="TextBox 28"/>
          <p:cNvSpPr txBox="1"/>
          <p:nvPr/>
        </p:nvSpPr>
        <p:spPr>
          <a:xfrm>
            <a:off x="5504243" y="3061789"/>
            <a:ext cx="2845651" cy="1015663"/>
          </a:xfrm>
          <a:prstGeom prst="rect">
            <a:avLst/>
          </a:prstGeom>
          <a:noFill/>
        </p:spPr>
        <p:txBody>
          <a:bodyPr wrap="none" rtlCol="0">
            <a:spAutoFit/>
          </a:bodyPr>
          <a:lstStyle>
            <a:defPPr>
              <a:defRPr lang="en-US"/>
            </a:defPPr>
            <a:lvl1pPr algn="ctr">
              <a:defRPr sz="3000">
                <a:solidFill>
                  <a:schemeClr val="accent3">
                    <a:lumMod val="75000"/>
                  </a:schemeClr>
                </a:solidFill>
                <a:latin typeface="Comic Sans MS" charset="0"/>
                <a:ea typeface="Comic Sans MS" charset="0"/>
                <a:cs typeface="Comic Sans MS" charset="0"/>
              </a:defRPr>
            </a:lvl1pPr>
          </a:lstStyle>
          <a:p>
            <a:r>
              <a:rPr lang="en-US" dirty="0"/>
              <a:t>“goodness” of </a:t>
            </a:r>
          </a:p>
          <a:p>
            <a:r>
              <a:rPr lang="en-US" dirty="0"/>
              <a:t>a vowel system</a:t>
            </a:r>
          </a:p>
        </p:txBody>
      </p:sp>
      <p:sp>
        <p:nvSpPr>
          <p:cNvPr id="30" name="TextBox 29"/>
          <p:cNvSpPr txBox="1"/>
          <p:nvPr/>
        </p:nvSpPr>
        <p:spPr>
          <a:xfrm>
            <a:off x="1247948" y="3053392"/>
            <a:ext cx="2246128" cy="1015663"/>
          </a:xfrm>
          <a:prstGeom prst="rect">
            <a:avLst/>
          </a:prstGeom>
          <a:noFill/>
        </p:spPr>
        <p:txBody>
          <a:bodyPr wrap="none" rtlCol="0">
            <a:spAutoFit/>
          </a:bodyPr>
          <a:lstStyle/>
          <a:p>
            <a:pPr algn="ctr"/>
            <a:r>
              <a:rPr lang="en-US" sz="3000" dirty="0" smtClean="0">
                <a:solidFill>
                  <a:schemeClr val="accent3">
                    <a:lumMod val="75000"/>
                  </a:schemeClr>
                </a:solidFill>
                <a:latin typeface="Comic Sans MS" charset="0"/>
                <a:ea typeface="Comic Sans MS" charset="0"/>
                <a:cs typeface="Comic Sans MS" charset="0"/>
              </a:rPr>
              <a:t>probability </a:t>
            </a:r>
          </a:p>
          <a:p>
            <a:pPr algn="ctr"/>
            <a:r>
              <a:rPr lang="en-US" sz="3000" dirty="0" smtClean="0">
                <a:solidFill>
                  <a:schemeClr val="accent3">
                    <a:lumMod val="75000"/>
                  </a:schemeClr>
                </a:solidFill>
                <a:latin typeface="Comic Sans MS" charset="0"/>
                <a:ea typeface="Comic Sans MS" charset="0"/>
                <a:cs typeface="Comic Sans MS" charset="0"/>
              </a:rPr>
              <a:t>measure</a:t>
            </a:r>
            <a:endParaRPr lang="en-US" sz="3000" dirty="0">
              <a:solidFill>
                <a:schemeClr val="accent3">
                  <a:lumMod val="75000"/>
                </a:schemeClr>
              </a:solidFill>
              <a:latin typeface="Comic Sans MS" charset="0"/>
              <a:ea typeface="Comic Sans MS" charset="0"/>
              <a:cs typeface="Comic Sans MS" charset="0"/>
            </a:endParaRPr>
          </a:p>
        </p:txBody>
      </p:sp>
      <p:sp>
        <p:nvSpPr>
          <p:cNvPr id="36" name="Content Placeholder 35"/>
          <p:cNvSpPr>
            <a:spLocks noGrp="1"/>
          </p:cNvSpPr>
          <p:nvPr>
            <p:ph idx="1"/>
          </p:nvPr>
        </p:nvSpPr>
        <p:spPr>
          <a:xfrm>
            <a:off x="201706" y="4496434"/>
            <a:ext cx="9183757" cy="1540025"/>
          </a:xfrm>
          <a:solidFill>
            <a:schemeClr val="bg1"/>
          </a:solidFill>
        </p:spPr>
        <p:txBody>
          <a:bodyPr>
            <a:normAutofit fontScale="92500" lnSpcReduction="10000"/>
          </a:bodyPr>
          <a:lstStyle/>
          <a:p>
            <a:r>
              <a:rPr lang="en-US" dirty="0" smtClean="0"/>
              <a:t>How do we define                      ?</a:t>
            </a:r>
          </a:p>
          <a:p>
            <a:pPr lvl="1"/>
            <a:r>
              <a:rPr lang="en-US" dirty="0" smtClean="0"/>
              <a:t>How do we quantify focalization and dispersion?</a:t>
            </a:r>
          </a:p>
          <a:p>
            <a:r>
              <a:rPr lang="en-US" dirty="0" smtClean="0"/>
              <a:t>Question in linguistics, but we use </a:t>
            </a:r>
            <a:r>
              <a:rPr lang="en-US" b="1" dirty="0" smtClean="0"/>
              <a:t>tools from NLP/ML</a:t>
            </a:r>
            <a:endParaRPr lang="en-US" b="1" dirty="0"/>
          </a:p>
        </p:txBody>
      </p:sp>
      <p:grpSp>
        <p:nvGrpSpPr>
          <p:cNvPr id="35" name="Group 34"/>
          <p:cNvGrpSpPr/>
          <p:nvPr/>
        </p:nvGrpSpPr>
        <p:grpSpPr>
          <a:xfrm>
            <a:off x="3583118" y="4429199"/>
            <a:ext cx="1625951" cy="625368"/>
            <a:chOff x="7753354" y="6469016"/>
            <a:chExt cx="3530254" cy="1232730"/>
          </a:xfrm>
        </p:grpSpPr>
        <p:pic>
          <p:nvPicPr>
            <p:cNvPr id="31" name="Picture 30"/>
            <p:cNvPicPr>
              <a:picLocks noChangeAspect="1"/>
            </p:cNvPicPr>
            <p:nvPr/>
          </p:nvPicPr>
          <p:blipFill>
            <a:blip r:embed="rId4"/>
            <a:stretch>
              <a:fillRect/>
            </a:stretch>
          </p:blipFill>
          <p:spPr>
            <a:xfrm>
              <a:off x="9780052" y="6608381"/>
              <a:ext cx="1120501" cy="1003647"/>
            </a:xfrm>
            <a:prstGeom prst="rect">
              <a:avLst/>
            </a:prstGeom>
          </p:spPr>
        </p:pic>
        <p:pic>
          <p:nvPicPr>
            <p:cNvPr id="32" name="Picture 31"/>
            <p:cNvPicPr>
              <a:picLocks noChangeAspect="1"/>
            </p:cNvPicPr>
            <p:nvPr/>
          </p:nvPicPr>
          <p:blipFill>
            <a:blip r:embed="rId5"/>
            <a:stretch>
              <a:fillRect/>
            </a:stretch>
          </p:blipFill>
          <p:spPr>
            <a:xfrm flipV="1">
              <a:off x="7753354" y="6631349"/>
              <a:ext cx="1618115" cy="962676"/>
            </a:xfrm>
            <a:prstGeom prst="rect">
              <a:avLst/>
            </a:prstGeom>
            <a:scene3d>
              <a:camera prst="orthographicFront">
                <a:rot lat="6480000" lon="0" rev="0"/>
              </a:camera>
              <a:lightRig rig="threePt" dir="t"/>
            </a:scene3d>
          </p:spPr>
        </p:pic>
        <p:pic>
          <p:nvPicPr>
            <p:cNvPr id="33" name="Picture 32"/>
            <p:cNvPicPr>
              <a:picLocks noChangeAspect="1"/>
            </p:cNvPicPr>
            <p:nvPr/>
          </p:nvPicPr>
          <p:blipFill>
            <a:blip r:embed="rId6"/>
            <a:stretch>
              <a:fillRect/>
            </a:stretch>
          </p:blipFill>
          <p:spPr>
            <a:xfrm>
              <a:off x="9526243" y="6548620"/>
              <a:ext cx="253809" cy="1128135"/>
            </a:xfrm>
            <a:prstGeom prst="rect">
              <a:avLst/>
            </a:prstGeom>
          </p:spPr>
        </p:pic>
        <p:pic>
          <p:nvPicPr>
            <p:cNvPr id="34" name="Picture 33"/>
            <p:cNvPicPr>
              <a:picLocks noChangeAspect="1"/>
            </p:cNvPicPr>
            <p:nvPr/>
          </p:nvPicPr>
          <p:blipFill>
            <a:blip r:embed="rId7"/>
            <a:stretch>
              <a:fillRect/>
            </a:stretch>
          </p:blipFill>
          <p:spPr>
            <a:xfrm>
              <a:off x="11006267" y="6469016"/>
              <a:ext cx="277341" cy="1232730"/>
            </a:xfrm>
            <a:prstGeom prst="rect">
              <a:avLst/>
            </a:prstGeom>
          </p:spPr>
        </p:pic>
      </p:grpSp>
      <p:pic>
        <p:nvPicPr>
          <p:cNvPr id="9" name="Picture 8"/>
          <p:cNvPicPr>
            <a:picLocks noChangeAspect="1"/>
          </p:cNvPicPr>
          <p:nvPr/>
        </p:nvPicPr>
        <p:blipFill>
          <a:blip r:embed="rId9"/>
          <a:stretch>
            <a:fillRect/>
          </a:stretch>
        </p:blipFill>
        <p:spPr>
          <a:xfrm>
            <a:off x="3518300" y="2025998"/>
            <a:ext cx="850900" cy="584200"/>
          </a:xfrm>
          <a:prstGeom prst="rect">
            <a:avLst/>
          </a:prstGeom>
        </p:spPr>
      </p:pic>
    </p:spTree>
    <p:custDataLst>
      <p:tags r:id="rId1"/>
    </p:custDataLst>
    <p:extLst>
      <p:ext uri="{BB962C8B-B14F-4D97-AF65-F5344CB8AC3E}">
        <p14:creationId xmlns:p14="http://schemas.microsoft.com/office/powerpoint/2010/main" val="530767009"/>
      </p:ext>
    </p:extLst>
  </p:cSld>
  <p:clrMapOvr>
    <a:masterClrMapping/>
  </p:clrMapOvr>
  <mc:AlternateContent xmlns:mc="http://schemas.openxmlformats.org/markup-compatibility/2006" xmlns:p14="http://schemas.microsoft.com/office/powerpoint/2010/main">
    <mc:Choice Requires="p14">
      <p:transition spd="slow" p14:dur="2000" advTm="16244"/>
    </mc:Choice>
    <mc:Fallback xmlns="">
      <p:transition spd="slow" advTm="16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6"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Models of Vowel Inventories</a:t>
            </a:r>
            <a:endParaRPr lang="en-US" dirty="0"/>
          </a:p>
        </p:txBody>
      </p:sp>
      <p:sp>
        <p:nvSpPr>
          <p:cNvPr id="3" name="Content Placeholder 2"/>
          <p:cNvSpPr>
            <a:spLocks noGrp="1"/>
          </p:cNvSpPr>
          <p:nvPr>
            <p:ph idx="1"/>
          </p:nvPr>
        </p:nvSpPr>
        <p:spPr>
          <a:xfrm>
            <a:off x="457200" y="1613647"/>
            <a:ext cx="8229600" cy="4525963"/>
          </a:xfrm>
        </p:spPr>
        <p:txBody>
          <a:bodyPr/>
          <a:lstStyle/>
          <a:p>
            <a:r>
              <a:rPr lang="en-US" dirty="0" smtClean="0"/>
              <a:t>They differ in how they define                    </a:t>
            </a:r>
            <a:endParaRPr lang="en-US" dirty="0"/>
          </a:p>
          <a:p>
            <a:pPr lvl="1"/>
            <a:r>
              <a:rPr lang="en-US" dirty="0" smtClean="0"/>
              <a:t>and how they quantify </a:t>
            </a:r>
            <a:r>
              <a:rPr lang="en-US" dirty="0"/>
              <a:t>focalization and </a:t>
            </a:r>
            <a:r>
              <a:rPr lang="en-US" dirty="0" smtClean="0"/>
              <a:t>dispersion</a:t>
            </a:r>
          </a:p>
          <a:p>
            <a:endParaRPr lang="en-US" dirty="0"/>
          </a:p>
          <a:p>
            <a:r>
              <a:rPr lang="en-US" dirty="0" smtClean="0"/>
              <a:t>We’ll present different models:</a:t>
            </a:r>
            <a:endParaRPr lang="en-US" dirty="0"/>
          </a:p>
          <a:p>
            <a:pPr lvl="1"/>
            <a:r>
              <a:rPr lang="en-US" dirty="0" smtClean="0"/>
              <a:t>Score 1 vowel at a time </a:t>
            </a:r>
            <a:r>
              <a:rPr lang="en-US" sz="2000" dirty="0" smtClean="0"/>
              <a:t>(baseline)</a:t>
            </a:r>
            <a:endParaRPr lang="en-US" dirty="0"/>
          </a:p>
          <a:p>
            <a:pPr lvl="1"/>
            <a:r>
              <a:rPr lang="en-US" dirty="0" smtClean="0"/>
              <a:t>Score 2 vowels at a time</a:t>
            </a:r>
          </a:p>
          <a:p>
            <a:pPr lvl="1"/>
            <a:r>
              <a:rPr lang="en-US" dirty="0" smtClean="0"/>
              <a:t>Score all vowels together</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25</a:t>
            </a:fld>
            <a:endParaRPr lang="en-US"/>
          </a:p>
        </p:txBody>
      </p:sp>
      <p:grpSp>
        <p:nvGrpSpPr>
          <p:cNvPr id="5" name="Group 4"/>
          <p:cNvGrpSpPr/>
          <p:nvPr/>
        </p:nvGrpSpPr>
        <p:grpSpPr>
          <a:xfrm>
            <a:off x="5994049" y="1634378"/>
            <a:ext cx="1625951" cy="625368"/>
            <a:chOff x="7753354" y="6469016"/>
            <a:chExt cx="3530254" cy="1232730"/>
          </a:xfrm>
        </p:grpSpPr>
        <p:pic>
          <p:nvPicPr>
            <p:cNvPr id="6" name="Picture 5"/>
            <p:cNvPicPr>
              <a:picLocks noChangeAspect="1"/>
            </p:cNvPicPr>
            <p:nvPr/>
          </p:nvPicPr>
          <p:blipFill>
            <a:blip r:embed="rId2"/>
            <a:stretch>
              <a:fillRect/>
            </a:stretch>
          </p:blipFill>
          <p:spPr>
            <a:xfrm>
              <a:off x="9780052" y="6608381"/>
              <a:ext cx="1120501" cy="1003647"/>
            </a:xfrm>
            <a:prstGeom prst="rect">
              <a:avLst/>
            </a:prstGeom>
          </p:spPr>
        </p:pic>
        <p:pic>
          <p:nvPicPr>
            <p:cNvPr id="7" name="Picture 6"/>
            <p:cNvPicPr>
              <a:picLocks noChangeAspect="1"/>
            </p:cNvPicPr>
            <p:nvPr/>
          </p:nvPicPr>
          <p:blipFill>
            <a:blip r:embed="rId3"/>
            <a:stretch>
              <a:fillRect/>
            </a:stretch>
          </p:blipFill>
          <p:spPr>
            <a:xfrm flipV="1">
              <a:off x="7753354" y="6631349"/>
              <a:ext cx="1618115" cy="962676"/>
            </a:xfrm>
            <a:prstGeom prst="rect">
              <a:avLst/>
            </a:prstGeom>
            <a:scene3d>
              <a:camera prst="orthographicFront">
                <a:rot lat="6480000" lon="0" rev="0"/>
              </a:camera>
              <a:lightRig rig="threePt" dir="t"/>
            </a:scene3d>
          </p:spPr>
        </p:pic>
        <p:pic>
          <p:nvPicPr>
            <p:cNvPr id="8" name="Picture 7"/>
            <p:cNvPicPr>
              <a:picLocks noChangeAspect="1"/>
            </p:cNvPicPr>
            <p:nvPr/>
          </p:nvPicPr>
          <p:blipFill>
            <a:blip r:embed="rId4"/>
            <a:stretch>
              <a:fillRect/>
            </a:stretch>
          </p:blipFill>
          <p:spPr>
            <a:xfrm>
              <a:off x="9526243" y="6548620"/>
              <a:ext cx="253809" cy="1128135"/>
            </a:xfrm>
            <a:prstGeom prst="rect">
              <a:avLst/>
            </a:prstGeom>
          </p:spPr>
        </p:pic>
        <p:pic>
          <p:nvPicPr>
            <p:cNvPr id="9" name="Picture 8"/>
            <p:cNvPicPr>
              <a:picLocks noChangeAspect="1"/>
            </p:cNvPicPr>
            <p:nvPr/>
          </p:nvPicPr>
          <p:blipFill>
            <a:blip r:embed="rId5"/>
            <a:stretch>
              <a:fillRect/>
            </a:stretch>
          </p:blipFill>
          <p:spPr>
            <a:xfrm>
              <a:off x="11006267" y="6469016"/>
              <a:ext cx="277341" cy="1232730"/>
            </a:xfrm>
            <a:prstGeom prst="rect">
              <a:avLst/>
            </a:prstGeom>
          </p:spPr>
        </p:pic>
      </p:grpSp>
    </p:spTree>
    <p:extLst>
      <p:ext uri="{BB962C8B-B14F-4D97-AF65-F5344CB8AC3E}">
        <p14:creationId xmlns:p14="http://schemas.microsoft.com/office/powerpoint/2010/main" val="48561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Model 1: </a:t>
            </a:r>
            <a:r>
              <a:rPr lang="en-US" dirty="0" smtClean="0"/>
              <a:t>One Vowel At a Time</a:t>
            </a:r>
            <a:br>
              <a:rPr lang="en-US" dirty="0" smtClean="0"/>
            </a:br>
            <a:r>
              <a:rPr lang="en-US" sz="3300" dirty="0" smtClean="0"/>
              <a:t>(Bernoulli Point Process )</a:t>
            </a:r>
            <a:endParaRPr lang="en-US" sz="3300" dirty="0"/>
          </a:p>
        </p:txBody>
      </p:sp>
      <p:sp>
        <p:nvSpPr>
          <p:cNvPr id="3" name="Content Placeholder 2"/>
          <p:cNvSpPr>
            <a:spLocks noGrp="1"/>
          </p:cNvSpPr>
          <p:nvPr>
            <p:ph idx="1"/>
          </p:nvPr>
        </p:nvSpPr>
        <p:spPr>
          <a:xfrm>
            <a:off x="457200" y="1786031"/>
            <a:ext cx="8686800" cy="4525963"/>
          </a:xfrm>
        </p:spPr>
        <p:txBody>
          <a:bodyPr>
            <a:normAutofit/>
          </a:bodyPr>
          <a:lstStyle/>
          <a:p>
            <a:r>
              <a:rPr lang="en-US" dirty="0" smtClean="0"/>
              <a:t>Independent weighted coin flips (not </a:t>
            </a:r>
            <a:r>
              <a:rPr lang="en-US" dirty="0" err="1" smtClean="0"/>
              <a:t>i.i.d</a:t>
            </a:r>
            <a:r>
              <a:rPr lang="en-US" dirty="0" smtClean="0"/>
              <a:t>.)</a:t>
            </a:r>
          </a:p>
          <a:p>
            <a:pPr lvl="1"/>
            <a:r>
              <a:rPr lang="en-US" dirty="0" smtClean="0"/>
              <a:t>The        vowel is included in the vowel system with probability </a:t>
            </a:r>
          </a:p>
          <a:p>
            <a:endParaRPr lang="en-US" dirty="0" smtClean="0"/>
          </a:p>
          <a:p>
            <a:r>
              <a:rPr lang="en-US" dirty="0" smtClean="0"/>
              <a:t> </a:t>
            </a:r>
          </a:p>
          <a:p>
            <a:endParaRPr lang="en-US" dirty="0" smtClean="0"/>
          </a:p>
          <a:p>
            <a:r>
              <a:rPr lang="en-US" dirty="0" smtClean="0"/>
              <a:t>No interaction between the vowels</a:t>
            </a:r>
          </a:p>
          <a:p>
            <a:pPr lvl="1"/>
            <a:r>
              <a:rPr lang="en-US" dirty="0" smtClean="0"/>
              <a:t>Only focalization, no dispersion </a:t>
            </a:r>
            <a:endParaRPr lang="en-US" dirty="0"/>
          </a:p>
        </p:txBody>
      </p:sp>
      <p:pic>
        <p:nvPicPr>
          <p:cNvPr id="4" name="Picture 3"/>
          <p:cNvPicPr>
            <a:picLocks noChangeAspect="1"/>
          </p:cNvPicPr>
          <p:nvPr/>
        </p:nvPicPr>
        <p:blipFill>
          <a:blip r:embed="rId3"/>
          <a:stretch>
            <a:fillRect/>
          </a:stretch>
        </p:blipFill>
        <p:spPr>
          <a:xfrm>
            <a:off x="2962762" y="2925198"/>
            <a:ext cx="323485" cy="267712"/>
          </a:xfrm>
          <a:prstGeom prst="rect">
            <a:avLst/>
          </a:prstGeom>
        </p:spPr>
      </p:pic>
      <p:pic>
        <p:nvPicPr>
          <p:cNvPr id="9" name="Picture 8"/>
          <p:cNvPicPr>
            <a:picLocks noChangeAspect="1"/>
          </p:cNvPicPr>
          <p:nvPr/>
        </p:nvPicPr>
        <p:blipFill>
          <a:blip r:embed="rId4"/>
          <a:stretch>
            <a:fillRect/>
          </a:stretch>
        </p:blipFill>
        <p:spPr>
          <a:xfrm>
            <a:off x="1949746" y="2432036"/>
            <a:ext cx="369939" cy="321263"/>
          </a:xfrm>
          <a:prstGeom prst="rect">
            <a:avLst/>
          </a:prstGeom>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26</a:t>
            </a:fld>
            <a:endParaRPr lang="en-US"/>
          </a:p>
        </p:txBody>
      </p:sp>
      <p:pic>
        <p:nvPicPr>
          <p:cNvPr id="6" name="Picture 5"/>
          <p:cNvPicPr>
            <a:picLocks noChangeAspect="1"/>
          </p:cNvPicPr>
          <p:nvPr/>
        </p:nvPicPr>
        <p:blipFill>
          <a:blip r:embed="rId5"/>
          <a:stretch>
            <a:fillRect/>
          </a:stretch>
        </p:blipFill>
        <p:spPr>
          <a:xfrm flipV="1">
            <a:off x="956778" y="3763774"/>
            <a:ext cx="6553199" cy="1217288"/>
          </a:xfrm>
          <a:prstGeom prst="rect">
            <a:avLst/>
          </a:prstGeom>
          <a:scene3d>
            <a:camera prst="orthographicFront">
              <a:rot lat="10800000" lon="0" rev="0"/>
            </a:camera>
            <a:lightRig rig="threePt" dir="t"/>
          </a:scene3d>
        </p:spPr>
      </p:pic>
    </p:spTree>
    <p:extLst>
      <p:ext uri="{BB962C8B-B14F-4D97-AF65-F5344CB8AC3E}">
        <p14:creationId xmlns:p14="http://schemas.microsoft.com/office/powerpoint/2010/main" val="33895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Me a Vowel System</a:t>
            </a:r>
            <a:br>
              <a:rPr lang="en-US" dirty="0" smtClean="0"/>
            </a:br>
            <a:r>
              <a:rPr lang="en-US" sz="3600" dirty="0" smtClean="0"/>
              <a:t>(Sampled Independently)</a:t>
            </a:r>
            <a:endParaRPr lang="en-US" sz="3600" dirty="0"/>
          </a:p>
        </p:txBody>
      </p:sp>
      <p:sp>
        <p:nvSpPr>
          <p:cNvPr id="32" name="TextBox 31"/>
          <p:cNvSpPr txBox="1"/>
          <p:nvPr/>
        </p:nvSpPr>
        <p:spPr>
          <a:xfrm>
            <a:off x="5390862" y="2300788"/>
            <a:ext cx="2324675"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Nothing :-(</a:t>
            </a:r>
            <a:endParaRPr lang="en-US" sz="3000" b="1" dirty="0">
              <a:solidFill>
                <a:schemeClr val="accent4">
                  <a:lumMod val="50000"/>
                </a:schemeClr>
              </a:solidFill>
              <a:latin typeface="Comic Sans MS" charset="0"/>
              <a:ea typeface="Comic Sans MS" charset="0"/>
              <a:cs typeface="Comic Sans MS" charset="0"/>
            </a:endParaRPr>
          </a:p>
        </p:txBody>
      </p:sp>
      <p:sp>
        <p:nvSpPr>
          <p:cNvPr id="33" name="Slide Number Placeholder 32"/>
          <p:cNvSpPr>
            <a:spLocks noGrp="1"/>
          </p:cNvSpPr>
          <p:nvPr>
            <p:ph type="sldNum" sz="quarter" idx="12"/>
          </p:nvPr>
        </p:nvSpPr>
        <p:spPr/>
        <p:txBody>
          <a:bodyPr/>
          <a:lstStyle/>
          <a:p>
            <a:pPr>
              <a:defRPr/>
            </a:pPr>
            <a:fld id="{0E11CC8F-329F-8C41-AC6A-3ECAF67E5476}" type="slidenum">
              <a:rPr lang="en-US" smtClean="0"/>
              <a:pPr>
                <a:defRPr/>
              </a:pPr>
              <a:t>27</a:t>
            </a:fld>
            <a:endParaRPr lang="en-US"/>
          </a:p>
        </p:txBody>
      </p:sp>
      <p:cxnSp>
        <p:nvCxnSpPr>
          <p:cNvPr id="24" name="Straight Connector 23"/>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3502325" y="5197149"/>
            <a:ext cx="596900" cy="635000"/>
          </a:xfrm>
          <a:prstGeom prst="rect">
            <a:avLst/>
          </a:prstGeom>
        </p:spPr>
      </p:pic>
      <p:pic>
        <p:nvPicPr>
          <p:cNvPr id="7" name="Picture 6"/>
          <p:cNvPicPr>
            <a:picLocks noChangeAspect="1"/>
          </p:cNvPicPr>
          <p:nvPr/>
        </p:nvPicPr>
        <p:blipFill>
          <a:blip r:embed="rId4"/>
          <a:stretch>
            <a:fillRect/>
          </a:stretch>
        </p:blipFill>
        <p:spPr>
          <a:xfrm>
            <a:off x="6367246" y="5138329"/>
            <a:ext cx="635000" cy="596900"/>
          </a:xfrm>
          <a:prstGeom prst="rect">
            <a:avLst/>
          </a:prstGeom>
        </p:spPr>
      </p:pic>
      <p:pic>
        <p:nvPicPr>
          <p:cNvPr id="9" name="Picture 8"/>
          <p:cNvPicPr>
            <a:picLocks noChangeAspect="1"/>
          </p:cNvPicPr>
          <p:nvPr/>
        </p:nvPicPr>
        <p:blipFill>
          <a:blip r:embed="rId5"/>
          <a:stretch>
            <a:fillRect/>
          </a:stretch>
        </p:blipFill>
        <p:spPr>
          <a:xfrm flipV="1">
            <a:off x="4314737" y="3224885"/>
            <a:ext cx="508000" cy="609600"/>
          </a:xfrm>
          <a:prstGeom prst="rect">
            <a:avLst/>
          </a:prstGeom>
        </p:spPr>
      </p:pic>
      <p:pic>
        <p:nvPicPr>
          <p:cNvPr id="11" name="Picture 10"/>
          <p:cNvPicPr>
            <a:picLocks noChangeAspect="1"/>
          </p:cNvPicPr>
          <p:nvPr/>
        </p:nvPicPr>
        <p:blipFill>
          <a:blip r:embed="rId6"/>
          <a:stretch>
            <a:fillRect/>
          </a:stretch>
        </p:blipFill>
        <p:spPr>
          <a:xfrm flipV="1">
            <a:off x="3538184" y="2453218"/>
            <a:ext cx="279400" cy="571500"/>
          </a:xfrm>
          <a:prstGeom prst="rect">
            <a:avLst/>
          </a:prstGeom>
        </p:spPr>
      </p:pic>
      <p:pic>
        <p:nvPicPr>
          <p:cNvPr id="3" name="Picture 2"/>
          <p:cNvPicPr>
            <a:picLocks noChangeAspect="1"/>
          </p:cNvPicPr>
          <p:nvPr/>
        </p:nvPicPr>
        <p:blipFill>
          <a:blip r:embed="rId7"/>
          <a:stretch>
            <a:fillRect/>
          </a:stretch>
        </p:blipFill>
        <p:spPr>
          <a:xfrm>
            <a:off x="2707547" y="3920880"/>
            <a:ext cx="838200" cy="609600"/>
          </a:xfrm>
          <a:prstGeom prst="rect">
            <a:avLst/>
          </a:prstGeom>
        </p:spPr>
      </p:pic>
      <p:sp>
        <p:nvSpPr>
          <p:cNvPr id="31" name="Oval 30"/>
          <p:cNvSpPr/>
          <p:nvPr/>
        </p:nvSpPr>
        <p:spPr>
          <a:xfrm rot="725998">
            <a:off x="5039901" y="1680627"/>
            <a:ext cx="3055005" cy="1794320"/>
          </a:xfrm>
          <a:prstGeom prst="ellipse">
            <a:avLst/>
          </a:prstGeom>
          <a:noFill/>
          <a:ln w="127000">
            <a:solidFill>
              <a:schemeClr val="accent5">
                <a:lumMod val="7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32372" y="4557184"/>
            <a:ext cx="2847254"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Too Similar:-(</a:t>
            </a:r>
            <a:endParaRPr lang="en-US" sz="3000" b="1" dirty="0">
              <a:solidFill>
                <a:schemeClr val="accent4">
                  <a:lumMod val="50000"/>
                </a:schemeClr>
              </a:solidFill>
              <a:latin typeface="Comic Sans MS" charset="0"/>
              <a:ea typeface="Comic Sans MS" charset="0"/>
              <a:cs typeface="Comic Sans MS" charset="0"/>
            </a:endParaRPr>
          </a:p>
        </p:txBody>
      </p:sp>
      <p:sp>
        <p:nvSpPr>
          <p:cNvPr id="4" name="Oval 3"/>
          <p:cNvSpPr/>
          <p:nvPr/>
        </p:nvSpPr>
        <p:spPr>
          <a:xfrm rot="725998">
            <a:off x="1532003" y="3992669"/>
            <a:ext cx="6581468" cy="2549770"/>
          </a:xfrm>
          <a:prstGeom prst="ellipse">
            <a:avLst/>
          </a:prstGeom>
          <a:noFill/>
          <a:ln w="127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464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2038"/>
            <a:ext cx="8229600" cy="1143000"/>
          </a:xfrm>
        </p:spPr>
        <p:txBody>
          <a:bodyPr>
            <a:normAutofit/>
          </a:bodyPr>
          <a:lstStyle/>
          <a:p>
            <a:r>
              <a:rPr lang="en-US" dirty="0" smtClean="0"/>
              <a:t>What about dispersion?</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28</a:t>
            </a:fld>
            <a:endParaRPr lang="en-US"/>
          </a:p>
        </p:txBody>
      </p:sp>
    </p:spTree>
    <p:extLst>
      <p:ext uri="{BB962C8B-B14F-4D97-AF65-F5344CB8AC3E}">
        <p14:creationId xmlns:p14="http://schemas.microsoft.com/office/powerpoint/2010/main" val="9430100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Geometry of Vowel Space</a:t>
            </a:r>
          </a:p>
        </p:txBody>
      </p:sp>
      <p:sp>
        <p:nvSpPr>
          <p:cNvPr id="3" name="Content Placeholder 2"/>
          <p:cNvSpPr>
            <a:spLocks noGrp="1"/>
          </p:cNvSpPr>
          <p:nvPr>
            <p:ph idx="1"/>
          </p:nvPr>
        </p:nvSpPr>
        <p:spPr>
          <a:xfrm>
            <a:off x="185529" y="1337945"/>
            <a:ext cx="8958471" cy="4525963"/>
          </a:xfrm>
        </p:spPr>
        <p:txBody>
          <a:bodyPr/>
          <a:lstStyle/>
          <a:p>
            <a:r>
              <a:rPr lang="en-US" dirty="0" smtClean="0"/>
              <a:t>Dispersion: “similar” vowels tend not to co-appear</a:t>
            </a:r>
            <a:endParaRPr lang="en-US" dirty="0"/>
          </a:p>
          <a:p>
            <a:endParaRPr lang="en-US" dirty="0" smtClean="0"/>
          </a:p>
          <a:p>
            <a:r>
              <a:rPr lang="en-US" dirty="0" smtClean="0"/>
              <a:t>Let’s use the </a:t>
            </a:r>
            <a:r>
              <a:rPr lang="en-US" dirty="0" err="1" smtClean="0"/>
              <a:t>vectorial</a:t>
            </a:r>
            <a:r>
              <a:rPr lang="en-US" dirty="0" smtClean="0"/>
              <a:t> representation of vowels!</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29</a:t>
            </a:fld>
            <a:endParaRPr lang="en-US"/>
          </a:p>
        </p:txBody>
      </p:sp>
      <p:pic>
        <p:nvPicPr>
          <p:cNvPr id="5" name="Picture 4"/>
          <p:cNvPicPr>
            <a:picLocks noChangeAspect="1"/>
          </p:cNvPicPr>
          <p:nvPr/>
        </p:nvPicPr>
        <p:blipFill>
          <a:blip r:embed="rId3"/>
          <a:stretch>
            <a:fillRect/>
          </a:stretch>
        </p:blipFill>
        <p:spPr>
          <a:xfrm>
            <a:off x="647554" y="3169008"/>
            <a:ext cx="3331335" cy="2542135"/>
          </a:xfrm>
          <a:prstGeom prst="rect">
            <a:avLst/>
          </a:prstGeom>
        </p:spPr>
      </p:pic>
      <p:pic>
        <p:nvPicPr>
          <p:cNvPr id="6" name="Picture 5"/>
          <p:cNvPicPr>
            <a:picLocks noChangeAspect="1"/>
          </p:cNvPicPr>
          <p:nvPr/>
        </p:nvPicPr>
        <p:blipFill>
          <a:blip r:embed="rId4"/>
          <a:stretch>
            <a:fillRect/>
          </a:stretch>
        </p:blipFill>
        <p:spPr>
          <a:xfrm>
            <a:off x="4278325" y="4622451"/>
            <a:ext cx="4124220" cy="541121"/>
          </a:xfrm>
          <a:prstGeom prst="rect">
            <a:avLst/>
          </a:prstGeom>
        </p:spPr>
      </p:pic>
      <p:pic>
        <p:nvPicPr>
          <p:cNvPr id="8" name="Picture 7"/>
          <p:cNvPicPr>
            <a:picLocks noChangeAspect="1"/>
          </p:cNvPicPr>
          <p:nvPr/>
        </p:nvPicPr>
        <p:blipFill>
          <a:blip r:embed="rId5"/>
          <a:stretch>
            <a:fillRect/>
          </a:stretch>
        </p:blipFill>
        <p:spPr>
          <a:xfrm>
            <a:off x="4299107" y="3397607"/>
            <a:ext cx="4082655" cy="524508"/>
          </a:xfrm>
          <a:prstGeom prst="rect">
            <a:avLst/>
          </a:prstGeom>
        </p:spPr>
      </p:pic>
    </p:spTree>
    <p:extLst>
      <p:ext uri="{BB962C8B-B14F-4D97-AF65-F5344CB8AC3E}">
        <p14:creationId xmlns:p14="http://schemas.microsoft.com/office/powerpoint/2010/main" val="121419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6108461" y="7618"/>
            <a:ext cx="2236877" cy="1675499"/>
          </a:xfrm>
          <a:prstGeom prst="rect">
            <a:avLst/>
          </a:prstGeom>
        </p:spPr>
      </p:pic>
      <p:pic>
        <p:nvPicPr>
          <p:cNvPr id="10" name="Picture 9"/>
          <p:cNvPicPr>
            <a:picLocks noChangeAspect="1"/>
          </p:cNvPicPr>
          <p:nvPr/>
        </p:nvPicPr>
        <p:blipFill>
          <a:blip r:embed="rId5"/>
          <a:stretch>
            <a:fillRect/>
          </a:stretch>
        </p:blipFill>
        <p:spPr>
          <a:xfrm>
            <a:off x="7216191" y="1348281"/>
            <a:ext cx="1315811" cy="1319662"/>
          </a:xfrm>
          <a:prstGeom prst="rect">
            <a:avLst/>
          </a:prstGeom>
        </p:spPr>
      </p:pic>
      <p:sp>
        <p:nvSpPr>
          <p:cNvPr id="2" name="Title 1"/>
          <p:cNvSpPr>
            <a:spLocks noGrp="1"/>
          </p:cNvSpPr>
          <p:nvPr>
            <p:ph type="title"/>
          </p:nvPr>
        </p:nvSpPr>
        <p:spPr>
          <a:xfrm>
            <a:off x="-284191" y="250794"/>
            <a:ext cx="6392652" cy="1143000"/>
          </a:xfrm>
        </p:spPr>
        <p:txBody>
          <a:bodyPr/>
          <a:lstStyle/>
          <a:p>
            <a:r>
              <a:rPr lang="en-US" dirty="0" smtClean="0"/>
              <a:t>     How about </a:t>
            </a:r>
            <a:r>
              <a:rPr lang="en-US" dirty="0" err="1" smtClean="0"/>
              <a:t>Dothraki</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Here is Khal Drogo wishing you a                           happy birthday</a:t>
            </a:r>
          </a:p>
          <a:p>
            <a:endParaRPr lang="en-US" dirty="0" smtClean="0"/>
          </a:p>
          <a:p>
            <a:endParaRPr lang="en-US" dirty="0" smtClean="0"/>
          </a:p>
          <a:p>
            <a:endParaRPr lang="en-US" dirty="0"/>
          </a:p>
          <a:p>
            <a:r>
              <a:rPr lang="en-US" dirty="0" smtClean="0"/>
              <a:t>Why does it sound like                                                a natural language?</a:t>
            </a:r>
          </a:p>
          <a:p>
            <a:pPr lvl="1"/>
            <a:r>
              <a:rPr lang="en-US" dirty="0" smtClean="0"/>
              <a:t>Invented by                                                           aa a a linguist</a:t>
            </a:r>
            <a:endParaRPr lang="en-US" dirty="0"/>
          </a:p>
        </p:txBody>
      </p:sp>
      <p:pic>
        <p:nvPicPr>
          <p:cNvPr id="4" name="Picture 3"/>
          <p:cNvPicPr>
            <a:picLocks noChangeAspect="1"/>
          </p:cNvPicPr>
          <p:nvPr/>
        </p:nvPicPr>
        <p:blipFill>
          <a:blip r:embed="rId6"/>
          <a:stretch>
            <a:fillRect/>
          </a:stretch>
        </p:blipFill>
        <p:spPr>
          <a:xfrm>
            <a:off x="6108460" y="3863961"/>
            <a:ext cx="2863011" cy="2863011"/>
          </a:xfrm>
          <a:prstGeom prst="rect">
            <a:avLst/>
          </a:prstGeom>
        </p:spPr>
      </p:pic>
      <p:pic>
        <p:nvPicPr>
          <p:cNvPr id="5" name="Picture 4"/>
          <p:cNvPicPr>
            <a:picLocks noChangeAspect="1"/>
          </p:cNvPicPr>
          <p:nvPr/>
        </p:nvPicPr>
        <p:blipFill>
          <a:blip r:embed="rId7"/>
          <a:stretch>
            <a:fillRect/>
          </a:stretch>
        </p:blipFill>
        <p:spPr>
          <a:xfrm>
            <a:off x="4353568" y="4715236"/>
            <a:ext cx="1470221" cy="2006239"/>
          </a:xfrm>
          <a:prstGeom prst="rect">
            <a:avLst/>
          </a:prstGeom>
        </p:spPr>
      </p:pic>
      <p:pic>
        <p:nvPicPr>
          <p:cNvPr id="6" name="Picture 5"/>
          <p:cNvPicPr>
            <a:picLocks noChangeAspect="1"/>
          </p:cNvPicPr>
          <p:nvPr/>
        </p:nvPicPr>
        <p:blipFill>
          <a:blip r:embed="rId8"/>
          <a:stretch>
            <a:fillRect/>
          </a:stretch>
        </p:blipFill>
        <p:spPr>
          <a:xfrm>
            <a:off x="3112858" y="5117742"/>
            <a:ext cx="956039" cy="1434059"/>
          </a:xfrm>
          <a:prstGeom prst="rect">
            <a:avLst/>
          </a:prstGeom>
        </p:spPr>
      </p:pic>
      <p:sp>
        <p:nvSpPr>
          <p:cNvPr id="12" name="Slide Number Placeholder 11"/>
          <p:cNvSpPr>
            <a:spLocks noGrp="1"/>
          </p:cNvSpPr>
          <p:nvPr>
            <p:ph type="sldNum" sz="quarter" idx="12"/>
          </p:nvPr>
        </p:nvSpPr>
        <p:spPr/>
        <p:txBody>
          <a:bodyPr/>
          <a:lstStyle/>
          <a:p>
            <a:pPr>
              <a:defRPr/>
            </a:pPr>
            <a:fld id="{0E11CC8F-329F-8C41-AC6A-3ECAF67E5476}" type="slidenum">
              <a:rPr lang="en-US" smtClean="0"/>
              <a:pPr>
                <a:defRPr/>
              </a:pPr>
              <a:t>3</a:t>
            </a:fld>
            <a:endParaRPr lang="en-US"/>
          </a:p>
        </p:txBody>
      </p:sp>
      <p:sp>
        <p:nvSpPr>
          <p:cNvPr id="15" name="Oval Callout 14"/>
          <p:cNvSpPr/>
          <p:nvPr/>
        </p:nvSpPr>
        <p:spPr>
          <a:xfrm>
            <a:off x="172529" y="2622429"/>
            <a:ext cx="8798942" cy="1241531"/>
          </a:xfrm>
          <a:prstGeom prst="wedgeEllipseCallout">
            <a:avLst>
              <a:gd name="adj1" fmla="val 30483"/>
              <a:gd name="adj2" fmla="val 186704"/>
            </a:avLst>
          </a:prstGeom>
          <a:gradFill>
            <a:gsLst>
              <a:gs pos="0">
                <a:schemeClr val="bg1">
                  <a:lumMod val="95000"/>
                  <a:alpha val="42000"/>
                </a:schemeClr>
              </a:gs>
              <a:gs pos="100000">
                <a:schemeClr val="tx2">
                  <a:lumMod val="20000"/>
                  <a:lumOff val="80000"/>
                </a:schemeClr>
              </a:gs>
            </a:gsLst>
          </a:gra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err="1">
                <a:solidFill>
                  <a:schemeClr val="tx1"/>
                </a:solidFill>
              </a:rPr>
              <a:t>Anha</a:t>
            </a:r>
            <a:r>
              <a:rPr lang="en-US" sz="3500" b="1" dirty="0">
                <a:solidFill>
                  <a:schemeClr val="tx1"/>
                </a:solidFill>
              </a:rPr>
              <a:t> </a:t>
            </a:r>
            <a:r>
              <a:rPr lang="en-US" sz="3500" b="1" dirty="0" err="1">
                <a:solidFill>
                  <a:schemeClr val="tx1"/>
                </a:solidFill>
              </a:rPr>
              <a:t>zalak</a:t>
            </a:r>
            <a:r>
              <a:rPr lang="en-US" sz="3500" b="1" dirty="0">
                <a:solidFill>
                  <a:schemeClr val="tx1"/>
                </a:solidFill>
              </a:rPr>
              <a:t> </a:t>
            </a:r>
            <a:r>
              <a:rPr lang="en-US" sz="3500" b="1" dirty="0" err="1">
                <a:solidFill>
                  <a:schemeClr val="tx1"/>
                </a:solidFill>
              </a:rPr>
              <a:t>asshekhqoyi</a:t>
            </a:r>
            <a:r>
              <a:rPr lang="en-US" sz="3500" b="1" dirty="0">
                <a:solidFill>
                  <a:schemeClr val="tx1"/>
                </a:solidFill>
              </a:rPr>
              <a:t> </a:t>
            </a:r>
            <a:r>
              <a:rPr lang="en-US" sz="3500" b="1" dirty="0" err="1">
                <a:solidFill>
                  <a:schemeClr val="tx1"/>
                </a:solidFill>
              </a:rPr>
              <a:t>vezhvena</a:t>
            </a:r>
            <a:r>
              <a:rPr lang="en-US" sz="3500" b="1" dirty="0">
                <a:solidFill>
                  <a:schemeClr val="tx1"/>
                </a:solidFill>
              </a:rPr>
              <a:t> </a:t>
            </a:r>
            <a:r>
              <a:rPr lang="en-US" sz="3500" b="1" dirty="0" err="1">
                <a:solidFill>
                  <a:schemeClr val="tx1"/>
                </a:solidFill>
              </a:rPr>
              <a:t>yeraan</a:t>
            </a:r>
            <a:r>
              <a:rPr lang="en-US" sz="3500" b="1" dirty="0">
                <a:solidFill>
                  <a:schemeClr val="tx1"/>
                </a:solidFill>
              </a:rPr>
              <a:t>!</a:t>
            </a:r>
          </a:p>
        </p:txBody>
      </p:sp>
    </p:spTree>
    <p:custDataLst>
      <p:tags r:id="rId1"/>
    </p:custDataLst>
    <p:extLst>
      <p:ext uri="{BB962C8B-B14F-4D97-AF65-F5344CB8AC3E}">
        <p14:creationId xmlns:p14="http://schemas.microsoft.com/office/powerpoint/2010/main" val="1376108314"/>
      </p:ext>
    </p:extLst>
  </p:cSld>
  <p:clrMapOvr>
    <a:masterClrMapping/>
  </p:clrMapOvr>
  <mc:AlternateContent xmlns:mc="http://schemas.openxmlformats.org/markup-compatibility/2006" xmlns:p14="http://schemas.microsoft.com/office/powerpoint/2010/main">
    <mc:Choice Requires="p14">
      <p:transition spd="slow" p14:dur="2000" advTm="52014"/>
    </mc:Choice>
    <mc:Fallback xmlns="">
      <p:transition spd="slow" advTm="520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142"/>
            <a:ext cx="8229600" cy="1143000"/>
          </a:xfrm>
        </p:spPr>
        <p:txBody>
          <a:bodyPr>
            <a:normAutofit fontScale="90000"/>
          </a:bodyPr>
          <a:lstStyle/>
          <a:p>
            <a:r>
              <a:rPr lang="en-US" b="1" dirty="0" smtClean="0"/>
              <a:t>Model 2: </a:t>
            </a:r>
            <a:r>
              <a:rPr lang="en-US" dirty="0" smtClean="0"/>
              <a:t>Two Vowels at a Time</a:t>
            </a:r>
            <a:br>
              <a:rPr lang="en-US" dirty="0" smtClean="0"/>
            </a:br>
            <a:r>
              <a:rPr lang="en-US" sz="3600" dirty="0" smtClean="0"/>
              <a:t>(Boltzmann Machine, Markov Point Process)</a:t>
            </a:r>
            <a:endParaRPr lang="en-US" sz="3600" dirty="0"/>
          </a:p>
        </p:txBody>
      </p:sp>
      <p:sp>
        <p:nvSpPr>
          <p:cNvPr id="4" name="Slide Number Placeholder 3"/>
          <p:cNvSpPr>
            <a:spLocks noGrp="1"/>
          </p:cNvSpPr>
          <p:nvPr>
            <p:ph type="sldNum" sz="quarter" idx="12"/>
          </p:nvPr>
        </p:nvSpPr>
        <p:spPr>
          <a:xfrm>
            <a:off x="6553200" y="6455740"/>
            <a:ext cx="2133600" cy="365125"/>
          </a:xfrm>
        </p:spPr>
        <p:txBody>
          <a:bodyPr/>
          <a:lstStyle/>
          <a:p>
            <a:pPr>
              <a:defRPr/>
            </a:pPr>
            <a:endParaRPr lang="en-US" dirty="0"/>
          </a:p>
        </p:txBody>
      </p:sp>
      <p:sp useBgFill="1">
        <p:nvSpPr>
          <p:cNvPr id="17" name="TextBox 16"/>
          <p:cNvSpPr txBox="1"/>
          <p:nvPr/>
        </p:nvSpPr>
        <p:spPr>
          <a:xfrm>
            <a:off x="2112291" y="3478688"/>
            <a:ext cx="3333079" cy="1015663"/>
          </a:xfrm>
          <a:prstGeom prst="rect">
            <a:avLst/>
          </a:prstGeom>
          <a:ln w="25400">
            <a:solidFill>
              <a:schemeClr val="tx1"/>
            </a:solidFill>
          </a:ln>
        </p:spPr>
        <p:txBody>
          <a:bodyPr wrap="square" rtlCol="0">
            <a:spAutoFit/>
          </a:bodyPr>
          <a:lstStyle/>
          <a:p>
            <a:pPr algn="ctr"/>
            <a:r>
              <a:rPr lang="en-US" sz="3000" dirty="0" smtClean="0">
                <a:solidFill>
                  <a:srgbClr val="C00000"/>
                </a:solidFill>
                <a:latin typeface="Comic Sans MS" charset="0"/>
                <a:ea typeface="Comic Sans MS" charset="0"/>
                <a:cs typeface="Comic Sans MS" charset="0"/>
              </a:rPr>
              <a:t>encourages</a:t>
            </a:r>
          </a:p>
          <a:p>
            <a:pPr algn="ctr"/>
            <a:r>
              <a:rPr lang="en-US" sz="3000" dirty="0" smtClean="0">
                <a:solidFill>
                  <a:srgbClr val="C00000"/>
                </a:solidFill>
                <a:latin typeface="Comic Sans MS" charset="0"/>
                <a:ea typeface="Comic Sans MS" charset="0"/>
                <a:cs typeface="Comic Sans MS" charset="0"/>
              </a:rPr>
              <a:t>high focalization</a:t>
            </a:r>
            <a:endParaRPr lang="en-US" sz="3000" dirty="0">
              <a:solidFill>
                <a:srgbClr val="C00000"/>
              </a:solidFill>
              <a:latin typeface="Comic Sans MS" charset="0"/>
              <a:ea typeface="Comic Sans MS" charset="0"/>
              <a:cs typeface="Comic Sans MS" charset="0"/>
            </a:endParaRPr>
          </a:p>
        </p:txBody>
      </p:sp>
      <p:sp useBgFill="1">
        <p:nvSpPr>
          <p:cNvPr id="18" name="TextBox 17"/>
          <p:cNvSpPr txBox="1"/>
          <p:nvPr/>
        </p:nvSpPr>
        <p:spPr>
          <a:xfrm>
            <a:off x="6514560" y="3478686"/>
            <a:ext cx="2324640" cy="1015665"/>
          </a:xfrm>
          <a:prstGeom prst="rect">
            <a:avLst/>
          </a:prstGeom>
          <a:ln w="25400">
            <a:solidFill>
              <a:schemeClr val="tx1"/>
            </a:solidFill>
          </a:ln>
        </p:spPr>
        <p:txBody>
          <a:bodyPr wrap="square" rtlCol="0">
            <a:spAutoFit/>
          </a:bodyPr>
          <a:lstStyle/>
          <a:p>
            <a:pPr algn="ctr"/>
            <a:r>
              <a:rPr lang="en-US" sz="3000" dirty="0" smtClean="0">
                <a:solidFill>
                  <a:schemeClr val="tx2">
                    <a:lumMod val="75000"/>
                  </a:schemeClr>
                </a:solidFill>
                <a:latin typeface="Comic Sans MS" charset="0"/>
                <a:ea typeface="Comic Sans MS" charset="0"/>
                <a:cs typeface="Comic Sans MS" charset="0"/>
              </a:rPr>
              <a:t>encourages dispersion</a:t>
            </a:r>
            <a:endParaRPr lang="en-US" sz="3000" dirty="0">
              <a:solidFill>
                <a:schemeClr val="tx2">
                  <a:lumMod val="75000"/>
                </a:schemeClr>
              </a:solidFill>
              <a:latin typeface="Comic Sans MS" charset="0"/>
              <a:ea typeface="Comic Sans MS" charset="0"/>
              <a:cs typeface="Comic Sans MS" charset="0"/>
            </a:endParaRPr>
          </a:p>
        </p:txBody>
      </p:sp>
      <p:pic>
        <p:nvPicPr>
          <p:cNvPr id="22" name="Picture 21"/>
          <p:cNvPicPr>
            <a:picLocks noChangeAspect="1"/>
          </p:cNvPicPr>
          <p:nvPr/>
        </p:nvPicPr>
        <p:blipFill>
          <a:blip r:embed="rId3"/>
          <a:stretch>
            <a:fillRect/>
          </a:stretch>
        </p:blipFill>
        <p:spPr>
          <a:xfrm>
            <a:off x="457200" y="1940793"/>
            <a:ext cx="8489746" cy="1450860"/>
          </a:xfrm>
          <a:prstGeom prst="rect">
            <a:avLst/>
          </a:prstGeom>
        </p:spPr>
      </p:pic>
      <p:sp useBgFill="1">
        <p:nvSpPr>
          <p:cNvPr id="19" name="TextBox 18"/>
          <p:cNvSpPr txBox="1"/>
          <p:nvPr/>
        </p:nvSpPr>
        <p:spPr>
          <a:xfrm>
            <a:off x="457200" y="5789329"/>
            <a:ext cx="3067937" cy="1015663"/>
          </a:xfrm>
          <a:prstGeom prst="rect">
            <a:avLst/>
          </a:prstGeom>
          <a:ln w="25400">
            <a:solidFill>
              <a:schemeClr val="tx1"/>
            </a:solidFill>
          </a:ln>
        </p:spPr>
        <p:txBody>
          <a:bodyPr wrap="square" rtlCol="0">
            <a:spAutoFit/>
          </a:bodyPr>
          <a:lstStyle/>
          <a:p>
            <a:pPr algn="ctr"/>
            <a:r>
              <a:rPr lang="en-US" sz="3000" dirty="0" smtClean="0">
                <a:solidFill>
                  <a:schemeClr val="tx2">
                    <a:lumMod val="75000"/>
                  </a:schemeClr>
                </a:solidFill>
                <a:latin typeface="Comic Sans MS" charset="0"/>
                <a:ea typeface="Comic Sans MS" charset="0"/>
                <a:cs typeface="Comic Sans MS" charset="0"/>
              </a:rPr>
              <a:t>inspired </a:t>
            </a:r>
            <a:r>
              <a:rPr lang="en-US" sz="3000" smtClean="0">
                <a:solidFill>
                  <a:schemeClr val="tx2">
                    <a:lumMod val="75000"/>
                  </a:schemeClr>
                </a:solidFill>
                <a:latin typeface="Comic Sans MS" charset="0"/>
                <a:ea typeface="Comic Sans MS" charset="0"/>
                <a:cs typeface="Comic Sans MS" charset="0"/>
              </a:rPr>
              <a:t>by Coulomb’s law</a:t>
            </a:r>
            <a:endParaRPr lang="en-US" sz="3000" dirty="0">
              <a:solidFill>
                <a:schemeClr val="tx2">
                  <a:lumMod val="75000"/>
                </a:schemeClr>
              </a:solidFill>
              <a:latin typeface="Comic Sans MS" charset="0"/>
              <a:ea typeface="Comic Sans MS" charset="0"/>
              <a:cs typeface="Comic Sans MS" charset="0"/>
            </a:endParaRPr>
          </a:p>
        </p:txBody>
      </p:sp>
      <p:pic>
        <p:nvPicPr>
          <p:cNvPr id="9" name="Picture 8"/>
          <p:cNvPicPr>
            <a:picLocks noChangeAspect="1"/>
          </p:cNvPicPr>
          <p:nvPr/>
        </p:nvPicPr>
        <p:blipFill rotWithShape="1">
          <a:blip r:embed="rId3"/>
          <a:srcRect r="36379"/>
          <a:stretch/>
        </p:blipFill>
        <p:spPr>
          <a:xfrm>
            <a:off x="461683" y="1931829"/>
            <a:ext cx="5401235" cy="1450860"/>
          </a:xfrm>
          <a:prstGeom prst="rect">
            <a:avLst/>
          </a:prstGeom>
        </p:spPr>
      </p:pic>
      <p:pic>
        <p:nvPicPr>
          <p:cNvPr id="3" name="Picture 2"/>
          <p:cNvPicPr>
            <a:picLocks noChangeAspect="1"/>
          </p:cNvPicPr>
          <p:nvPr/>
        </p:nvPicPr>
        <p:blipFill>
          <a:blip r:embed="rId4"/>
          <a:stretch>
            <a:fillRect/>
          </a:stretch>
        </p:blipFill>
        <p:spPr>
          <a:xfrm>
            <a:off x="457200" y="4598097"/>
            <a:ext cx="8382000" cy="1237911"/>
          </a:xfrm>
          <a:prstGeom prst="rect">
            <a:avLst/>
          </a:prstGeom>
        </p:spPr>
      </p:pic>
    </p:spTree>
    <p:extLst>
      <p:ext uri="{BB962C8B-B14F-4D97-AF65-F5344CB8AC3E}">
        <p14:creationId xmlns:p14="http://schemas.microsoft.com/office/powerpoint/2010/main" val="16925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2332038"/>
            <a:ext cx="8579224" cy="1143000"/>
          </a:xfrm>
        </p:spPr>
        <p:txBody>
          <a:bodyPr>
            <a:normAutofit fontScale="90000"/>
          </a:bodyPr>
          <a:lstStyle/>
          <a:p>
            <a:r>
              <a:rPr lang="en-US" dirty="0" smtClean="0"/>
              <a:t>Can we model more than </a:t>
            </a:r>
            <a:br>
              <a:rPr lang="en-US" dirty="0" smtClean="0"/>
            </a:br>
            <a:r>
              <a:rPr lang="en-US" dirty="0" smtClean="0"/>
              <a:t>pairwise interactions?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31</a:t>
            </a:fld>
            <a:endParaRPr lang="en-US"/>
          </a:p>
        </p:txBody>
      </p:sp>
    </p:spTree>
    <p:extLst>
      <p:ext uri="{BB962C8B-B14F-4D97-AF65-F5344CB8AC3E}">
        <p14:creationId xmlns:p14="http://schemas.microsoft.com/office/powerpoint/2010/main" val="1318872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6"/>
          <p:cNvSpPr/>
          <p:nvPr/>
        </p:nvSpPr>
        <p:spPr>
          <a:xfrm>
            <a:off x="3630706" y="1922700"/>
            <a:ext cx="2071173" cy="1187373"/>
          </a:xfrm>
          <a:custGeom>
            <a:avLst/>
            <a:gdLst>
              <a:gd name="connsiteX0" fmla="*/ 13447 w 2071173"/>
              <a:gd name="connsiteY0" fmla="*/ 1089441 h 1187373"/>
              <a:gd name="connsiteX1" fmla="*/ 13447 w 2071173"/>
              <a:gd name="connsiteY1" fmla="*/ 1089441 h 1187373"/>
              <a:gd name="connsiteX2" fmla="*/ 26894 w 2071173"/>
              <a:gd name="connsiteY2" fmla="*/ 968418 h 1187373"/>
              <a:gd name="connsiteX3" fmla="*/ 53788 w 2071173"/>
              <a:gd name="connsiteY3" fmla="*/ 928077 h 1187373"/>
              <a:gd name="connsiteX4" fmla="*/ 107576 w 2071173"/>
              <a:gd name="connsiteY4" fmla="*/ 820500 h 1187373"/>
              <a:gd name="connsiteX5" fmla="*/ 121023 w 2071173"/>
              <a:gd name="connsiteY5" fmla="*/ 780159 h 1187373"/>
              <a:gd name="connsiteX6" fmla="*/ 174811 w 2071173"/>
              <a:gd name="connsiteY6" fmla="*/ 699477 h 1187373"/>
              <a:gd name="connsiteX7" fmla="*/ 215153 w 2071173"/>
              <a:gd name="connsiteY7" fmla="*/ 632241 h 1187373"/>
              <a:gd name="connsiteX8" fmla="*/ 242047 w 2071173"/>
              <a:gd name="connsiteY8" fmla="*/ 551559 h 1187373"/>
              <a:gd name="connsiteX9" fmla="*/ 255494 w 2071173"/>
              <a:gd name="connsiteY9" fmla="*/ 511218 h 1187373"/>
              <a:gd name="connsiteX10" fmla="*/ 282388 w 2071173"/>
              <a:gd name="connsiteY10" fmla="*/ 470877 h 1187373"/>
              <a:gd name="connsiteX11" fmla="*/ 349623 w 2071173"/>
              <a:gd name="connsiteY11" fmla="*/ 349853 h 1187373"/>
              <a:gd name="connsiteX12" fmla="*/ 403411 w 2071173"/>
              <a:gd name="connsiteY12" fmla="*/ 228830 h 1187373"/>
              <a:gd name="connsiteX13" fmla="*/ 470647 w 2071173"/>
              <a:gd name="connsiteY13" fmla="*/ 107806 h 1187373"/>
              <a:gd name="connsiteX14" fmla="*/ 510988 w 2071173"/>
              <a:gd name="connsiteY14" fmla="*/ 80912 h 1187373"/>
              <a:gd name="connsiteX15" fmla="*/ 1398494 w 2071173"/>
              <a:gd name="connsiteY15" fmla="*/ 67465 h 1187373"/>
              <a:gd name="connsiteX16" fmla="*/ 2057400 w 2071173"/>
              <a:gd name="connsiteY16" fmla="*/ 161594 h 1187373"/>
              <a:gd name="connsiteX17" fmla="*/ 2030506 w 2071173"/>
              <a:gd name="connsiteY17" fmla="*/ 201936 h 1187373"/>
              <a:gd name="connsiteX18" fmla="*/ 2017059 w 2071173"/>
              <a:gd name="connsiteY18" fmla="*/ 255724 h 1187373"/>
              <a:gd name="connsiteX19" fmla="*/ 1990164 w 2071173"/>
              <a:gd name="connsiteY19" fmla="*/ 296065 h 1187373"/>
              <a:gd name="connsiteX20" fmla="*/ 1963270 w 2071173"/>
              <a:gd name="connsiteY20" fmla="*/ 403641 h 1187373"/>
              <a:gd name="connsiteX21" fmla="*/ 1909482 w 2071173"/>
              <a:gd name="connsiteY21" fmla="*/ 497771 h 1187373"/>
              <a:gd name="connsiteX22" fmla="*/ 1882588 w 2071173"/>
              <a:gd name="connsiteY22" fmla="*/ 605347 h 1187373"/>
              <a:gd name="connsiteX23" fmla="*/ 1869141 w 2071173"/>
              <a:gd name="connsiteY23" fmla="*/ 645688 h 1187373"/>
              <a:gd name="connsiteX24" fmla="*/ 1842247 w 2071173"/>
              <a:gd name="connsiteY24" fmla="*/ 766712 h 1187373"/>
              <a:gd name="connsiteX25" fmla="*/ 1801906 w 2071173"/>
              <a:gd name="connsiteY25" fmla="*/ 820500 h 1187373"/>
              <a:gd name="connsiteX26" fmla="*/ 1775011 w 2071173"/>
              <a:gd name="connsiteY26" fmla="*/ 874288 h 1187373"/>
              <a:gd name="connsiteX27" fmla="*/ 1761564 w 2071173"/>
              <a:gd name="connsiteY27" fmla="*/ 928077 h 1187373"/>
              <a:gd name="connsiteX28" fmla="*/ 1721223 w 2071173"/>
              <a:gd name="connsiteY28" fmla="*/ 1049100 h 1187373"/>
              <a:gd name="connsiteX29" fmla="*/ 1707776 w 2071173"/>
              <a:gd name="connsiteY29" fmla="*/ 1089441 h 1187373"/>
              <a:gd name="connsiteX30" fmla="*/ 1519517 w 2071173"/>
              <a:gd name="connsiteY30" fmla="*/ 1116336 h 1187373"/>
              <a:gd name="connsiteX31" fmla="*/ 1317811 w 2071173"/>
              <a:gd name="connsiteY31" fmla="*/ 1129783 h 1187373"/>
              <a:gd name="connsiteX32" fmla="*/ 1183341 w 2071173"/>
              <a:gd name="connsiteY32" fmla="*/ 1143230 h 1187373"/>
              <a:gd name="connsiteX33" fmla="*/ 242047 w 2071173"/>
              <a:gd name="connsiteY33" fmla="*/ 1183571 h 1187373"/>
              <a:gd name="connsiteX34" fmla="*/ 0 w 2071173"/>
              <a:gd name="connsiteY34" fmla="*/ 1143230 h 1187373"/>
              <a:gd name="connsiteX35" fmla="*/ 1021976 w 2071173"/>
              <a:gd name="connsiteY35" fmla="*/ 1183571 h 118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71173" h="1187373">
                <a:moveTo>
                  <a:pt x="13447" y="1089441"/>
                </a:moveTo>
                <a:lnTo>
                  <a:pt x="13447" y="1089441"/>
                </a:lnTo>
                <a:cubicBezTo>
                  <a:pt x="17929" y="1049100"/>
                  <a:pt x="17050" y="1007795"/>
                  <a:pt x="26894" y="968418"/>
                </a:cubicBezTo>
                <a:cubicBezTo>
                  <a:pt x="30814" y="952739"/>
                  <a:pt x="47422" y="942932"/>
                  <a:pt x="53788" y="928077"/>
                </a:cubicBezTo>
                <a:cubicBezTo>
                  <a:pt x="104142" y="810584"/>
                  <a:pt x="17983" y="939958"/>
                  <a:pt x="107576" y="820500"/>
                </a:cubicBezTo>
                <a:cubicBezTo>
                  <a:pt x="112058" y="807053"/>
                  <a:pt x="114139" y="792550"/>
                  <a:pt x="121023" y="780159"/>
                </a:cubicBezTo>
                <a:cubicBezTo>
                  <a:pt x="136720" y="751904"/>
                  <a:pt x="164589" y="730141"/>
                  <a:pt x="174811" y="699477"/>
                </a:cubicBezTo>
                <a:cubicBezTo>
                  <a:pt x="192268" y="647109"/>
                  <a:pt x="178236" y="669159"/>
                  <a:pt x="215153" y="632241"/>
                </a:cubicBezTo>
                <a:lnTo>
                  <a:pt x="242047" y="551559"/>
                </a:lnTo>
                <a:cubicBezTo>
                  <a:pt x="246529" y="538112"/>
                  <a:pt x="247631" y="523012"/>
                  <a:pt x="255494" y="511218"/>
                </a:cubicBezTo>
                <a:cubicBezTo>
                  <a:pt x="264459" y="497771"/>
                  <a:pt x="275824" y="485645"/>
                  <a:pt x="282388" y="470877"/>
                </a:cubicBezTo>
                <a:cubicBezTo>
                  <a:pt x="335040" y="352408"/>
                  <a:pt x="275991" y="423485"/>
                  <a:pt x="349623" y="349853"/>
                </a:cubicBezTo>
                <a:cubicBezTo>
                  <a:pt x="419004" y="141709"/>
                  <a:pt x="339484" y="356682"/>
                  <a:pt x="403411" y="228830"/>
                </a:cubicBezTo>
                <a:cubicBezTo>
                  <a:pt x="427933" y="179786"/>
                  <a:pt x="407053" y="150202"/>
                  <a:pt x="470647" y="107806"/>
                </a:cubicBezTo>
                <a:cubicBezTo>
                  <a:pt x="484094" y="98841"/>
                  <a:pt x="494842" y="81614"/>
                  <a:pt x="510988" y="80912"/>
                </a:cubicBezTo>
                <a:cubicBezTo>
                  <a:pt x="806578" y="68060"/>
                  <a:pt x="1102659" y="71947"/>
                  <a:pt x="1398494" y="67465"/>
                </a:cubicBezTo>
                <a:cubicBezTo>
                  <a:pt x="1687311" y="73241"/>
                  <a:pt x="2157664" y="-139201"/>
                  <a:pt x="2057400" y="161594"/>
                </a:cubicBezTo>
                <a:cubicBezTo>
                  <a:pt x="2052289" y="176926"/>
                  <a:pt x="2039471" y="188489"/>
                  <a:pt x="2030506" y="201936"/>
                </a:cubicBezTo>
                <a:cubicBezTo>
                  <a:pt x="2026024" y="219865"/>
                  <a:pt x="2024339" y="238737"/>
                  <a:pt x="2017059" y="255724"/>
                </a:cubicBezTo>
                <a:cubicBezTo>
                  <a:pt x="2010693" y="270579"/>
                  <a:pt x="1995839" y="280933"/>
                  <a:pt x="1990164" y="296065"/>
                </a:cubicBezTo>
                <a:cubicBezTo>
                  <a:pt x="1967145" y="357449"/>
                  <a:pt x="1988157" y="353866"/>
                  <a:pt x="1963270" y="403641"/>
                </a:cubicBezTo>
                <a:cubicBezTo>
                  <a:pt x="1933761" y="462659"/>
                  <a:pt x="1933055" y="427051"/>
                  <a:pt x="1909482" y="497771"/>
                </a:cubicBezTo>
                <a:cubicBezTo>
                  <a:pt x="1897794" y="532836"/>
                  <a:pt x="1894276" y="570282"/>
                  <a:pt x="1882588" y="605347"/>
                </a:cubicBezTo>
                <a:cubicBezTo>
                  <a:pt x="1878106" y="618794"/>
                  <a:pt x="1872579" y="631937"/>
                  <a:pt x="1869141" y="645688"/>
                </a:cubicBezTo>
                <a:cubicBezTo>
                  <a:pt x="1867019" y="654176"/>
                  <a:pt x="1849149" y="752907"/>
                  <a:pt x="1842247" y="766712"/>
                </a:cubicBezTo>
                <a:cubicBezTo>
                  <a:pt x="1832224" y="786758"/>
                  <a:pt x="1813784" y="801495"/>
                  <a:pt x="1801906" y="820500"/>
                </a:cubicBezTo>
                <a:cubicBezTo>
                  <a:pt x="1791282" y="837499"/>
                  <a:pt x="1783976" y="856359"/>
                  <a:pt x="1775011" y="874288"/>
                </a:cubicBezTo>
                <a:cubicBezTo>
                  <a:pt x="1770529" y="892218"/>
                  <a:pt x="1766875" y="910375"/>
                  <a:pt x="1761564" y="928077"/>
                </a:cubicBezTo>
                <a:cubicBezTo>
                  <a:pt x="1749345" y="968807"/>
                  <a:pt x="1734670" y="1008759"/>
                  <a:pt x="1721223" y="1049100"/>
                </a:cubicBezTo>
                <a:cubicBezTo>
                  <a:pt x="1716741" y="1062547"/>
                  <a:pt x="1721223" y="1084959"/>
                  <a:pt x="1707776" y="1089441"/>
                </a:cubicBezTo>
                <a:cubicBezTo>
                  <a:pt x="1622997" y="1117701"/>
                  <a:pt x="1672710" y="1104552"/>
                  <a:pt x="1519517" y="1116336"/>
                </a:cubicBezTo>
                <a:cubicBezTo>
                  <a:pt x="1452331" y="1121504"/>
                  <a:pt x="1384981" y="1124409"/>
                  <a:pt x="1317811" y="1129783"/>
                </a:cubicBezTo>
                <a:cubicBezTo>
                  <a:pt x="1272908" y="1133375"/>
                  <a:pt x="1228273" y="1140021"/>
                  <a:pt x="1183341" y="1143230"/>
                </a:cubicBezTo>
                <a:cubicBezTo>
                  <a:pt x="701801" y="1177626"/>
                  <a:pt x="755825" y="1170051"/>
                  <a:pt x="242047" y="1183571"/>
                </a:cubicBezTo>
                <a:cubicBezTo>
                  <a:pt x="14241" y="1169333"/>
                  <a:pt x="77705" y="1220935"/>
                  <a:pt x="0" y="1143230"/>
                </a:cubicBezTo>
                <a:lnTo>
                  <a:pt x="1021976" y="1183571"/>
                </a:lnTo>
              </a:path>
            </a:pathLst>
          </a:custGeom>
          <a:gradFill flip="none" rotWithShape="1">
            <a:gsLst>
              <a:gs pos="0">
                <a:srgbClr val="521B93"/>
              </a:gs>
              <a:gs pos="43000">
                <a:schemeClr val="accent4">
                  <a:lumMod val="60000"/>
                  <a:lumOff val="40000"/>
                </a:schemeClr>
              </a:gs>
              <a:gs pos="65000">
                <a:schemeClr val="accent3">
                  <a:lumMod val="75000"/>
                </a:schemeClr>
              </a:gs>
              <a:gs pos="100000">
                <a:schemeClr val="accent3">
                  <a:lumMod val="50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V="1">
            <a:off x="5258823" y="1941479"/>
            <a:ext cx="525741" cy="1125257"/>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24" name="Picture 23"/>
          <p:cNvPicPr>
            <a:picLocks noChangeAspect="1"/>
          </p:cNvPicPr>
          <p:nvPr/>
        </p:nvPicPr>
        <p:blipFill>
          <a:blip r:embed="rId3"/>
          <a:stretch>
            <a:fillRect/>
          </a:stretch>
        </p:blipFill>
        <p:spPr>
          <a:xfrm flipV="1">
            <a:off x="2756088" y="2304396"/>
            <a:ext cx="927100" cy="469900"/>
          </a:xfrm>
          <a:prstGeom prst="rect">
            <a:avLst/>
          </a:prstGeom>
          <a:scene3d>
            <a:camera prst="orthographicFront">
              <a:rot lat="10800000" lon="0" rev="0"/>
            </a:camera>
            <a:lightRig rig="threePt" dir="t"/>
          </a:scene3d>
        </p:spPr>
      </p:pic>
      <p:pic>
        <p:nvPicPr>
          <p:cNvPr id="26" name="Picture 25"/>
          <p:cNvPicPr>
            <a:picLocks noChangeAspect="1"/>
          </p:cNvPicPr>
          <p:nvPr/>
        </p:nvPicPr>
        <p:blipFill>
          <a:blip r:embed="rId4"/>
          <a:stretch>
            <a:fillRect/>
          </a:stretch>
        </p:blipFill>
        <p:spPr>
          <a:xfrm>
            <a:off x="3974448" y="3254855"/>
            <a:ext cx="901700" cy="457200"/>
          </a:xfrm>
          <a:prstGeom prst="rect">
            <a:avLst/>
          </a:prstGeom>
        </p:spPr>
      </p:pic>
      <p:cxnSp>
        <p:nvCxnSpPr>
          <p:cNvPr id="27" name="Straight Arrow Connector 26"/>
          <p:cNvCxnSpPr/>
          <p:nvPr/>
        </p:nvCxnSpPr>
        <p:spPr>
          <a:xfrm flipV="1">
            <a:off x="3630706" y="3019876"/>
            <a:ext cx="1890988" cy="4605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7" idx="34"/>
          </p:cNvCxnSpPr>
          <p:nvPr/>
        </p:nvCxnSpPr>
        <p:spPr>
          <a:xfrm flipV="1">
            <a:off x="3630706" y="2006829"/>
            <a:ext cx="490444" cy="1059101"/>
          </a:xfrm>
          <a:prstGeom prst="straightConnector1">
            <a:avLst/>
          </a:prstGeom>
          <a:ln w="762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4121150" y="1941479"/>
            <a:ext cx="1663414" cy="65349"/>
          </a:xfrm>
          <a:prstGeom prst="straightConnector1">
            <a:avLst/>
          </a:prstGeom>
          <a:ln w="76200">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5"/>
          <a:stretch>
            <a:fillRect/>
          </a:stretch>
        </p:blipFill>
        <p:spPr>
          <a:xfrm>
            <a:off x="1381359" y="4009988"/>
            <a:ext cx="6314660" cy="835764"/>
          </a:xfrm>
          <a:prstGeom prst="rect">
            <a:avLst/>
          </a:prstGeom>
        </p:spPr>
      </p:pic>
      <p:sp>
        <p:nvSpPr>
          <p:cNvPr id="42" name="Content Placeholder 41"/>
          <p:cNvSpPr>
            <a:spLocks noGrp="1"/>
          </p:cNvSpPr>
          <p:nvPr>
            <p:ph idx="1"/>
          </p:nvPr>
        </p:nvSpPr>
        <p:spPr/>
        <p:txBody>
          <a:bodyPr/>
          <a:lstStyle/>
          <a:p>
            <a:endParaRPr lang="en-US"/>
          </a:p>
        </p:txBody>
      </p:sp>
    </p:spTree>
    <p:extLst>
      <p:ext uri="{BB962C8B-B14F-4D97-AF65-F5344CB8AC3E}">
        <p14:creationId xmlns:p14="http://schemas.microsoft.com/office/powerpoint/2010/main" val="38962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614186" y="1710397"/>
            <a:ext cx="3760993" cy="1523275"/>
          </a:xfrm>
          <a:custGeom>
            <a:avLst/>
            <a:gdLst>
              <a:gd name="connsiteX0" fmla="*/ 0 w 3805057"/>
              <a:gd name="connsiteY0" fmla="*/ 1431235 h 1524000"/>
              <a:gd name="connsiteX1" fmla="*/ 0 w 3805057"/>
              <a:gd name="connsiteY1" fmla="*/ 1431235 h 1524000"/>
              <a:gd name="connsiteX2" fmla="*/ 159026 w 3805057"/>
              <a:gd name="connsiteY2" fmla="*/ 1364974 h 1524000"/>
              <a:gd name="connsiteX3" fmla="*/ 238539 w 3805057"/>
              <a:gd name="connsiteY3" fmla="*/ 1298713 h 1524000"/>
              <a:gd name="connsiteX4" fmla="*/ 278296 w 3805057"/>
              <a:gd name="connsiteY4" fmla="*/ 1285461 h 1524000"/>
              <a:gd name="connsiteX5" fmla="*/ 344557 w 3805057"/>
              <a:gd name="connsiteY5" fmla="*/ 1245704 h 1524000"/>
              <a:gd name="connsiteX6" fmla="*/ 397565 w 3805057"/>
              <a:gd name="connsiteY6" fmla="*/ 1205948 h 1524000"/>
              <a:gd name="connsiteX7" fmla="*/ 450574 w 3805057"/>
              <a:gd name="connsiteY7" fmla="*/ 1179443 h 1524000"/>
              <a:gd name="connsiteX8" fmla="*/ 490331 w 3805057"/>
              <a:gd name="connsiteY8" fmla="*/ 1152939 h 1524000"/>
              <a:gd name="connsiteX9" fmla="*/ 556591 w 3805057"/>
              <a:gd name="connsiteY9" fmla="*/ 1126435 h 1524000"/>
              <a:gd name="connsiteX10" fmla="*/ 636104 w 3805057"/>
              <a:gd name="connsiteY10" fmla="*/ 1073426 h 1524000"/>
              <a:gd name="connsiteX11" fmla="*/ 675861 w 3805057"/>
              <a:gd name="connsiteY11" fmla="*/ 1033669 h 1524000"/>
              <a:gd name="connsiteX12" fmla="*/ 715618 w 3805057"/>
              <a:gd name="connsiteY12" fmla="*/ 1020417 h 1524000"/>
              <a:gd name="connsiteX13" fmla="*/ 755374 w 3805057"/>
              <a:gd name="connsiteY13" fmla="*/ 980661 h 1524000"/>
              <a:gd name="connsiteX14" fmla="*/ 834887 w 3805057"/>
              <a:gd name="connsiteY14" fmla="*/ 940904 h 1524000"/>
              <a:gd name="connsiteX15" fmla="*/ 874644 w 3805057"/>
              <a:gd name="connsiteY15" fmla="*/ 901148 h 1524000"/>
              <a:gd name="connsiteX16" fmla="*/ 1007165 w 3805057"/>
              <a:gd name="connsiteY16" fmla="*/ 808382 h 1524000"/>
              <a:gd name="connsiteX17" fmla="*/ 1060174 w 3805057"/>
              <a:gd name="connsiteY17" fmla="*/ 768626 h 1524000"/>
              <a:gd name="connsiteX18" fmla="*/ 1086678 w 3805057"/>
              <a:gd name="connsiteY18" fmla="*/ 742121 h 1524000"/>
              <a:gd name="connsiteX19" fmla="*/ 1179444 w 3805057"/>
              <a:gd name="connsiteY19" fmla="*/ 689113 h 1524000"/>
              <a:gd name="connsiteX20" fmla="*/ 1205948 w 3805057"/>
              <a:gd name="connsiteY20" fmla="*/ 662608 h 1524000"/>
              <a:gd name="connsiteX21" fmla="*/ 1258957 w 3805057"/>
              <a:gd name="connsiteY21" fmla="*/ 622852 h 1524000"/>
              <a:gd name="connsiteX22" fmla="*/ 1298713 w 3805057"/>
              <a:gd name="connsiteY22" fmla="*/ 583095 h 1524000"/>
              <a:gd name="connsiteX23" fmla="*/ 1378226 w 3805057"/>
              <a:gd name="connsiteY23" fmla="*/ 530087 h 1524000"/>
              <a:gd name="connsiteX24" fmla="*/ 1404731 w 3805057"/>
              <a:gd name="connsiteY24" fmla="*/ 503582 h 1524000"/>
              <a:gd name="connsiteX25" fmla="*/ 1457739 w 3805057"/>
              <a:gd name="connsiteY25" fmla="*/ 477078 h 1524000"/>
              <a:gd name="connsiteX26" fmla="*/ 1484244 w 3805057"/>
              <a:gd name="connsiteY26" fmla="*/ 450574 h 1524000"/>
              <a:gd name="connsiteX27" fmla="*/ 1537252 w 3805057"/>
              <a:gd name="connsiteY27" fmla="*/ 410817 h 1524000"/>
              <a:gd name="connsiteX28" fmla="*/ 1563757 w 3805057"/>
              <a:gd name="connsiteY28" fmla="*/ 384313 h 1524000"/>
              <a:gd name="connsiteX29" fmla="*/ 1643270 w 3805057"/>
              <a:gd name="connsiteY29" fmla="*/ 331304 h 1524000"/>
              <a:gd name="connsiteX30" fmla="*/ 1709531 w 3805057"/>
              <a:gd name="connsiteY30" fmla="*/ 278295 h 1524000"/>
              <a:gd name="connsiteX31" fmla="*/ 1775791 w 3805057"/>
              <a:gd name="connsiteY31" fmla="*/ 238539 h 1524000"/>
              <a:gd name="connsiteX32" fmla="*/ 1842052 w 3805057"/>
              <a:gd name="connsiteY32" fmla="*/ 198782 h 1524000"/>
              <a:gd name="connsiteX33" fmla="*/ 1868557 w 3805057"/>
              <a:gd name="connsiteY33" fmla="*/ 172278 h 1524000"/>
              <a:gd name="connsiteX34" fmla="*/ 1948070 w 3805057"/>
              <a:gd name="connsiteY34" fmla="*/ 145774 h 1524000"/>
              <a:gd name="connsiteX35" fmla="*/ 1987826 w 3805057"/>
              <a:gd name="connsiteY35" fmla="*/ 119269 h 1524000"/>
              <a:gd name="connsiteX36" fmla="*/ 2014331 w 3805057"/>
              <a:gd name="connsiteY36" fmla="*/ 92765 h 1524000"/>
              <a:gd name="connsiteX37" fmla="*/ 2054087 w 3805057"/>
              <a:gd name="connsiteY37" fmla="*/ 79513 h 1524000"/>
              <a:gd name="connsiteX38" fmla="*/ 2146852 w 3805057"/>
              <a:gd name="connsiteY38" fmla="*/ 0 h 1524000"/>
              <a:gd name="connsiteX39" fmla="*/ 2955235 w 3805057"/>
              <a:gd name="connsiteY39" fmla="*/ 39756 h 1524000"/>
              <a:gd name="connsiteX40" fmla="*/ 3392557 w 3805057"/>
              <a:gd name="connsiteY40" fmla="*/ 26504 h 1524000"/>
              <a:gd name="connsiteX41" fmla="*/ 3445565 w 3805057"/>
              <a:gd name="connsiteY41" fmla="*/ 13252 h 1524000"/>
              <a:gd name="connsiteX42" fmla="*/ 3670852 w 3805057"/>
              <a:gd name="connsiteY42" fmla="*/ 26504 h 1524000"/>
              <a:gd name="connsiteX43" fmla="*/ 3750365 w 3805057"/>
              <a:gd name="connsiteY43" fmla="*/ 53008 h 1524000"/>
              <a:gd name="connsiteX44" fmla="*/ 3790122 w 3805057"/>
              <a:gd name="connsiteY44" fmla="*/ 66261 h 1524000"/>
              <a:gd name="connsiteX45" fmla="*/ 3803374 w 3805057"/>
              <a:gd name="connsiteY45" fmla="*/ 106017 h 1524000"/>
              <a:gd name="connsiteX46" fmla="*/ 3684104 w 3805057"/>
              <a:gd name="connsiteY46" fmla="*/ 198782 h 1524000"/>
              <a:gd name="connsiteX47" fmla="*/ 3657600 w 3805057"/>
              <a:gd name="connsiteY47" fmla="*/ 225287 h 1524000"/>
              <a:gd name="connsiteX48" fmla="*/ 3578087 w 3805057"/>
              <a:gd name="connsiteY48" fmla="*/ 265043 h 1524000"/>
              <a:gd name="connsiteX49" fmla="*/ 3485322 w 3805057"/>
              <a:gd name="connsiteY49" fmla="*/ 331304 h 1524000"/>
              <a:gd name="connsiteX50" fmla="*/ 3379304 w 3805057"/>
              <a:gd name="connsiteY50" fmla="*/ 424069 h 1524000"/>
              <a:gd name="connsiteX51" fmla="*/ 3299791 w 3805057"/>
              <a:gd name="connsiteY51" fmla="*/ 450574 h 1524000"/>
              <a:gd name="connsiteX52" fmla="*/ 3220278 w 3805057"/>
              <a:gd name="connsiteY52" fmla="*/ 490330 h 1524000"/>
              <a:gd name="connsiteX53" fmla="*/ 3154018 w 3805057"/>
              <a:gd name="connsiteY53" fmla="*/ 556591 h 1524000"/>
              <a:gd name="connsiteX54" fmla="*/ 3061252 w 3805057"/>
              <a:gd name="connsiteY54" fmla="*/ 622852 h 1524000"/>
              <a:gd name="connsiteX55" fmla="*/ 3021496 w 3805057"/>
              <a:gd name="connsiteY55" fmla="*/ 649356 h 1524000"/>
              <a:gd name="connsiteX56" fmla="*/ 2981739 w 3805057"/>
              <a:gd name="connsiteY56" fmla="*/ 662608 h 1524000"/>
              <a:gd name="connsiteX57" fmla="*/ 2915478 w 3805057"/>
              <a:gd name="connsiteY57" fmla="*/ 702365 h 1524000"/>
              <a:gd name="connsiteX58" fmla="*/ 2875722 w 3805057"/>
              <a:gd name="connsiteY58" fmla="*/ 742121 h 1524000"/>
              <a:gd name="connsiteX59" fmla="*/ 2835965 w 3805057"/>
              <a:gd name="connsiteY59" fmla="*/ 755374 h 1524000"/>
              <a:gd name="connsiteX60" fmla="*/ 2782957 w 3805057"/>
              <a:gd name="connsiteY60" fmla="*/ 781878 h 1524000"/>
              <a:gd name="connsiteX61" fmla="*/ 2716696 w 3805057"/>
              <a:gd name="connsiteY61" fmla="*/ 821635 h 1524000"/>
              <a:gd name="connsiteX62" fmla="*/ 2690191 w 3805057"/>
              <a:gd name="connsiteY62" fmla="*/ 848139 h 1524000"/>
              <a:gd name="connsiteX63" fmla="*/ 2610678 w 3805057"/>
              <a:gd name="connsiteY63" fmla="*/ 887895 h 1524000"/>
              <a:gd name="connsiteX64" fmla="*/ 2570922 w 3805057"/>
              <a:gd name="connsiteY64" fmla="*/ 927652 h 1524000"/>
              <a:gd name="connsiteX65" fmla="*/ 2517913 w 3805057"/>
              <a:gd name="connsiteY65" fmla="*/ 967408 h 1524000"/>
              <a:gd name="connsiteX66" fmla="*/ 2478157 w 3805057"/>
              <a:gd name="connsiteY66" fmla="*/ 993913 h 1524000"/>
              <a:gd name="connsiteX67" fmla="*/ 2411896 w 3805057"/>
              <a:gd name="connsiteY67" fmla="*/ 1060174 h 1524000"/>
              <a:gd name="connsiteX68" fmla="*/ 2345635 w 3805057"/>
              <a:gd name="connsiteY68" fmla="*/ 1126435 h 1524000"/>
              <a:gd name="connsiteX69" fmla="*/ 2305878 w 3805057"/>
              <a:gd name="connsiteY69" fmla="*/ 1166191 h 1524000"/>
              <a:gd name="connsiteX70" fmla="*/ 2266122 w 3805057"/>
              <a:gd name="connsiteY70" fmla="*/ 1179443 h 1524000"/>
              <a:gd name="connsiteX71" fmla="*/ 2226365 w 3805057"/>
              <a:gd name="connsiteY71" fmla="*/ 1205948 h 1524000"/>
              <a:gd name="connsiteX72" fmla="*/ 2199861 w 3805057"/>
              <a:gd name="connsiteY72" fmla="*/ 1245704 h 1524000"/>
              <a:gd name="connsiteX73" fmla="*/ 2160104 w 3805057"/>
              <a:gd name="connsiteY73" fmla="*/ 1258956 h 1524000"/>
              <a:gd name="connsiteX74" fmla="*/ 2133600 w 3805057"/>
              <a:gd name="connsiteY74" fmla="*/ 1298713 h 1524000"/>
              <a:gd name="connsiteX75" fmla="*/ 2014331 w 3805057"/>
              <a:gd name="connsiteY75" fmla="*/ 1351721 h 1524000"/>
              <a:gd name="connsiteX76" fmla="*/ 1974574 w 3805057"/>
              <a:gd name="connsiteY76" fmla="*/ 1364974 h 1524000"/>
              <a:gd name="connsiteX77" fmla="*/ 1934818 w 3805057"/>
              <a:gd name="connsiteY77" fmla="*/ 1378226 h 1524000"/>
              <a:gd name="connsiteX78" fmla="*/ 1842052 w 3805057"/>
              <a:gd name="connsiteY78" fmla="*/ 1431235 h 1524000"/>
              <a:gd name="connsiteX79" fmla="*/ 1762539 w 3805057"/>
              <a:gd name="connsiteY79" fmla="*/ 1457739 h 1524000"/>
              <a:gd name="connsiteX80" fmla="*/ 1722783 w 3805057"/>
              <a:gd name="connsiteY80" fmla="*/ 1470991 h 1524000"/>
              <a:gd name="connsiteX81" fmla="*/ 1550504 w 3805057"/>
              <a:gd name="connsiteY81" fmla="*/ 1497495 h 1524000"/>
              <a:gd name="connsiteX82" fmla="*/ 1484244 w 3805057"/>
              <a:gd name="connsiteY82" fmla="*/ 1510748 h 1524000"/>
              <a:gd name="connsiteX83" fmla="*/ 649357 w 3805057"/>
              <a:gd name="connsiteY83" fmla="*/ 1510748 h 1524000"/>
              <a:gd name="connsiteX84" fmla="*/ 569844 w 3805057"/>
              <a:gd name="connsiteY84" fmla="*/ 1524000 h 1524000"/>
              <a:gd name="connsiteX85" fmla="*/ 198783 w 3805057"/>
              <a:gd name="connsiteY85" fmla="*/ 1510748 h 1524000"/>
              <a:gd name="connsiteX86" fmla="*/ 66261 w 3805057"/>
              <a:gd name="connsiteY86" fmla="*/ 1470991 h 1524000"/>
              <a:gd name="connsiteX87" fmla="*/ 0 w 3805057"/>
              <a:gd name="connsiteY87" fmla="*/ 143123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5057" h="1524000">
                <a:moveTo>
                  <a:pt x="0" y="1431235"/>
                </a:moveTo>
                <a:lnTo>
                  <a:pt x="0" y="1431235"/>
                </a:lnTo>
                <a:cubicBezTo>
                  <a:pt x="64232" y="1407148"/>
                  <a:pt x="103813" y="1396525"/>
                  <a:pt x="159026" y="1364974"/>
                </a:cubicBezTo>
                <a:cubicBezTo>
                  <a:pt x="310796" y="1278248"/>
                  <a:pt x="74068" y="1408359"/>
                  <a:pt x="238539" y="1298713"/>
                </a:cubicBezTo>
                <a:cubicBezTo>
                  <a:pt x="250162" y="1290964"/>
                  <a:pt x="265044" y="1289878"/>
                  <a:pt x="278296" y="1285461"/>
                </a:cubicBezTo>
                <a:cubicBezTo>
                  <a:pt x="340320" y="1223434"/>
                  <a:pt x="264277" y="1291578"/>
                  <a:pt x="344557" y="1245704"/>
                </a:cubicBezTo>
                <a:cubicBezTo>
                  <a:pt x="363734" y="1234746"/>
                  <a:pt x="378836" y="1217654"/>
                  <a:pt x="397565" y="1205948"/>
                </a:cubicBezTo>
                <a:cubicBezTo>
                  <a:pt x="414317" y="1195478"/>
                  <a:pt x="433422" y="1189244"/>
                  <a:pt x="450574" y="1179443"/>
                </a:cubicBezTo>
                <a:cubicBezTo>
                  <a:pt x="464403" y="1171541"/>
                  <a:pt x="476085" y="1160062"/>
                  <a:pt x="490331" y="1152939"/>
                </a:cubicBezTo>
                <a:cubicBezTo>
                  <a:pt x="511608" y="1142301"/>
                  <a:pt x="535708" y="1137826"/>
                  <a:pt x="556591" y="1126435"/>
                </a:cubicBezTo>
                <a:cubicBezTo>
                  <a:pt x="584556" y="1111181"/>
                  <a:pt x="613580" y="1095950"/>
                  <a:pt x="636104" y="1073426"/>
                </a:cubicBezTo>
                <a:cubicBezTo>
                  <a:pt x="649356" y="1060174"/>
                  <a:pt x="660267" y="1044065"/>
                  <a:pt x="675861" y="1033669"/>
                </a:cubicBezTo>
                <a:cubicBezTo>
                  <a:pt x="687484" y="1025920"/>
                  <a:pt x="702366" y="1024834"/>
                  <a:pt x="715618" y="1020417"/>
                </a:cubicBezTo>
                <a:cubicBezTo>
                  <a:pt x="728870" y="1007165"/>
                  <a:pt x="739780" y="991057"/>
                  <a:pt x="755374" y="980661"/>
                </a:cubicBezTo>
                <a:cubicBezTo>
                  <a:pt x="874914" y="900967"/>
                  <a:pt x="709771" y="1045166"/>
                  <a:pt x="834887" y="940904"/>
                </a:cubicBezTo>
                <a:cubicBezTo>
                  <a:pt x="849285" y="928906"/>
                  <a:pt x="860414" y="913345"/>
                  <a:pt x="874644" y="901148"/>
                </a:cubicBezTo>
                <a:cubicBezTo>
                  <a:pt x="927440" y="855894"/>
                  <a:pt x="946333" y="854005"/>
                  <a:pt x="1007165" y="808382"/>
                </a:cubicBezTo>
                <a:cubicBezTo>
                  <a:pt x="1024835" y="795130"/>
                  <a:pt x="1043206" y="782766"/>
                  <a:pt x="1060174" y="768626"/>
                </a:cubicBezTo>
                <a:cubicBezTo>
                  <a:pt x="1069772" y="760627"/>
                  <a:pt x="1076282" y="749052"/>
                  <a:pt x="1086678" y="742121"/>
                </a:cubicBezTo>
                <a:cubicBezTo>
                  <a:pt x="1168297" y="687708"/>
                  <a:pt x="1111668" y="743334"/>
                  <a:pt x="1179444" y="689113"/>
                </a:cubicBezTo>
                <a:cubicBezTo>
                  <a:pt x="1189200" y="681308"/>
                  <a:pt x="1196350" y="670607"/>
                  <a:pt x="1205948" y="662608"/>
                </a:cubicBezTo>
                <a:cubicBezTo>
                  <a:pt x="1222916" y="648468"/>
                  <a:pt x="1242187" y="637226"/>
                  <a:pt x="1258957" y="622852"/>
                </a:cubicBezTo>
                <a:cubicBezTo>
                  <a:pt x="1273187" y="610655"/>
                  <a:pt x="1283919" y="594601"/>
                  <a:pt x="1298713" y="583095"/>
                </a:cubicBezTo>
                <a:cubicBezTo>
                  <a:pt x="1323857" y="563538"/>
                  <a:pt x="1355702" y="552611"/>
                  <a:pt x="1378226" y="530087"/>
                </a:cubicBezTo>
                <a:cubicBezTo>
                  <a:pt x="1387061" y="521252"/>
                  <a:pt x="1394335" y="510513"/>
                  <a:pt x="1404731" y="503582"/>
                </a:cubicBezTo>
                <a:cubicBezTo>
                  <a:pt x="1421168" y="492624"/>
                  <a:pt x="1441302" y="488036"/>
                  <a:pt x="1457739" y="477078"/>
                </a:cubicBezTo>
                <a:cubicBezTo>
                  <a:pt x="1468135" y="470147"/>
                  <a:pt x="1474646" y="458573"/>
                  <a:pt x="1484244" y="450574"/>
                </a:cubicBezTo>
                <a:cubicBezTo>
                  <a:pt x="1501212" y="436434"/>
                  <a:pt x="1520284" y="424957"/>
                  <a:pt x="1537252" y="410817"/>
                </a:cubicBezTo>
                <a:cubicBezTo>
                  <a:pt x="1546850" y="402818"/>
                  <a:pt x="1553762" y="391810"/>
                  <a:pt x="1563757" y="384313"/>
                </a:cubicBezTo>
                <a:cubicBezTo>
                  <a:pt x="1589241" y="365200"/>
                  <a:pt x="1618396" y="351203"/>
                  <a:pt x="1643270" y="331304"/>
                </a:cubicBezTo>
                <a:cubicBezTo>
                  <a:pt x="1665357" y="313634"/>
                  <a:pt x="1686359" y="294516"/>
                  <a:pt x="1709531" y="278295"/>
                </a:cubicBezTo>
                <a:cubicBezTo>
                  <a:pt x="1730632" y="263524"/>
                  <a:pt x="1754831" y="253510"/>
                  <a:pt x="1775791" y="238539"/>
                </a:cubicBezTo>
                <a:cubicBezTo>
                  <a:pt x="1839460" y="193061"/>
                  <a:pt x="1759936" y="226156"/>
                  <a:pt x="1842052" y="198782"/>
                </a:cubicBezTo>
                <a:cubicBezTo>
                  <a:pt x="1850887" y="189947"/>
                  <a:pt x="1857382" y="177866"/>
                  <a:pt x="1868557" y="172278"/>
                </a:cubicBezTo>
                <a:cubicBezTo>
                  <a:pt x="1893546" y="159784"/>
                  <a:pt x="1948070" y="145774"/>
                  <a:pt x="1948070" y="145774"/>
                </a:cubicBezTo>
                <a:cubicBezTo>
                  <a:pt x="1961322" y="136939"/>
                  <a:pt x="1975389" y="129219"/>
                  <a:pt x="1987826" y="119269"/>
                </a:cubicBezTo>
                <a:cubicBezTo>
                  <a:pt x="1997582" y="111464"/>
                  <a:pt x="2003617" y="99193"/>
                  <a:pt x="2014331" y="92765"/>
                </a:cubicBezTo>
                <a:cubicBezTo>
                  <a:pt x="2026309" y="85578"/>
                  <a:pt x="2040835" y="83930"/>
                  <a:pt x="2054087" y="79513"/>
                </a:cubicBezTo>
                <a:cubicBezTo>
                  <a:pt x="2118358" y="15242"/>
                  <a:pt x="2086304" y="40365"/>
                  <a:pt x="2146852" y="0"/>
                </a:cubicBezTo>
                <a:cubicBezTo>
                  <a:pt x="2698853" y="34500"/>
                  <a:pt x="2429374" y="21623"/>
                  <a:pt x="2955235" y="39756"/>
                </a:cubicBezTo>
                <a:cubicBezTo>
                  <a:pt x="3101009" y="35339"/>
                  <a:pt x="3246929" y="34376"/>
                  <a:pt x="3392557" y="26504"/>
                </a:cubicBezTo>
                <a:cubicBezTo>
                  <a:pt x="3410744" y="25521"/>
                  <a:pt x="3427352" y="13252"/>
                  <a:pt x="3445565" y="13252"/>
                </a:cubicBezTo>
                <a:cubicBezTo>
                  <a:pt x="3520790" y="13252"/>
                  <a:pt x="3595756" y="22087"/>
                  <a:pt x="3670852" y="26504"/>
                </a:cubicBezTo>
                <a:lnTo>
                  <a:pt x="3750365" y="53008"/>
                </a:lnTo>
                <a:lnTo>
                  <a:pt x="3790122" y="66261"/>
                </a:lnTo>
                <a:cubicBezTo>
                  <a:pt x="3794539" y="79513"/>
                  <a:pt x="3810158" y="93806"/>
                  <a:pt x="3803374" y="106017"/>
                </a:cubicBezTo>
                <a:cubicBezTo>
                  <a:pt x="3762741" y="179155"/>
                  <a:pt x="3741249" y="179734"/>
                  <a:pt x="3684104" y="198782"/>
                </a:cubicBezTo>
                <a:cubicBezTo>
                  <a:pt x="3675269" y="207617"/>
                  <a:pt x="3668314" y="218859"/>
                  <a:pt x="3657600" y="225287"/>
                </a:cubicBezTo>
                <a:cubicBezTo>
                  <a:pt x="3579212" y="272321"/>
                  <a:pt x="3656287" y="198015"/>
                  <a:pt x="3578087" y="265043"/>
                </a:cubicBezTo>
                <a:cubicBezTo>
                  <a:pt x="3498049" y="333647"/>
                  <a:pt x="3558372" y="306954"/>
                  <a:pt x="3485322" y="331304"/>
                </a:cubicBezTo>
                <a:cubicBezTo>
                  <a:pt x="3454400" y="377689"/>
                  <a:pt x="3445568" y="401980"/>
                  <a:pt x="3379304" y="424069"/>
                </a:cubicBezTo>
                <a:cubicBezTo>
                  <a:pt x="3352800" y="432904"/>
                  <a:pt x="3323037" y="435077"/>
                  <a:pt x="3299791" y="450574"/>
                </a:cubicBezTo>
                <a:cubicBezTo>
                  <a:pt x="3248412" y="484827"/>
                  <a:pt x="3275145" y="472042"/>
                  <a:pt x="3220278" y="490330"/>
                </a:cubicBezTo>
                <a:cubicBezTo>
                  <a:pt x="3169234" y="566898"/>
                  <a:pt x="3222732" y="497694"/>
                  <a:pt x="3154018" y="556591"/>
                </a:cubicBezTo>
                <a:cubicBezTo>
                  <a:pt x="3073981" y="625194"/>
                  <a:pt x="3134303" y="598502"/>
                  <a:pt x="3061252" y="622852"/>
                </a:cubicBezTo>
                <a:cubicBezTo>
                  <a:pt x="3048000" y="631687"/>
                  <a:pt x="3035742" y="642233"/>
                  <a:pt x="3021496" y="649356"/>
                </a:cubicBezTo>
                <a:cubicBezTo>
                  <a:pt x="3009002" y="655603"/>
                  <a:pt x="2993717" y="655421"/>
                  <a:pt x="2981739" y="662608"/>
                </a:cubicBezTo>
                <a:cubicBezTo>
                  <a:pt x="2890784" y="717182"/>
                  <a:pt x="3028104" y="664824"/>
                  <a:pt x="2915478" y="702365"/>
                </a:cubicBezTo>
                <a:cubicBezTo>
                  <a:pt x="2902226" y="715617"/>
                  <a:pt x="2891316" y="731725"/>
                  <a:pt x="2875722" y="742121"/>
                </a:cubicBezTo>
                <a:cubicBezTo>
                  <a:pt x="2864099" y="749870"/>
                  <a:pt x="2848805" y="749871"/>
                  <a:pt x="2835965" y="755374"/>
                </a:cubicBezTo>
                <a:cubicBezTo>
                  <a:pt x="2817807" y="763156"/>
                  <a:pt x="2799394" y="770920"/>
                  <a:pt x="2782957" y="781878"/>
                </a:cubicBezTo>
                <a:cubicBezTo>
                  <a:pt x="2710191" y="830388"/>
                  <a:pt x="2808982" y="790871"/>
                  <a:pt x="2716696" y="821635"/>
                </a:cubicBezTo>
                <a:cubicBezTo>
                  <a:pt x="2707861" y="830470"/>
                  <a:pt x="2700905" y="841711"/>
                  <a:pt x="2690191" y="848139"/>
                </a:cubicBezTo>
                <a:cubicBezTo>
                  <a:pt x="2604816" y="899363"/>
                  <a:pt x="2696844" y="816090"/>
                  <a:pt x="2610678" y="887895"/>
                </a:cubicBezTo>
                <a:cubicBezTo>
                  <a:pt x="2596280" y="899893"/>
                  <a:pt x="2585152" y="915455"/>
                  <a:pt x="2570922" y="927652"/>
                </a:cubicBezTo>
                <a:cubicBezTo>
                  <a:pt x="2554152" y="942026"/>
                  <a:pt x="2535886" y="954570"/>
                  <a:pt x="2517913" y="967408"/>
                </a:cubicBezTo>
                <a:cubicBezTo>
                  <a:pt x="2504953" y="976665"/>
                  <a:pt x="2490143" y="983425"/>
                  <a:pt x="2478157" y="993913"/>
                </a:cubicBezTo>
                <a:cubicBezTo>
                  <a:pt x="2454650" y="1014482"/>
                  <a:pt x="2433983" y="1038087"/>
                  <a:pt x="2411896" y="1060174"/>
                </a:cubicBezTo>
                <a:lnTo>
                  <a:pt x="2345635" y="1126435"/>
                </a:lnTo>
                <a:cubicBezTo>
                  <a:pt x="2332383" y="1139687"/>
                  <a:pt x="2323658" y="1160264"/>
                  <a:pt x="2305878" y="1166191"/>
                </a:cubicBezTo>
                <a:lnTo>
                  <a:pt x="2266122" y="1179443"/>
                </a:lnTo>
                <a:cubicBezTo>
                  <a:pt x="2252870" y="1188278"/>
                  <a:pt x="2237627" y="1194686"/>
                  <a:pt x="2226365" y="1205948"/>
                </a:cubicBezTo>
                <a:cubicBezTo>
                  <a:pt x="2215103" y="1217210"/>
                  <a:pt x="2212298" y="1235755"/>
                  <a:pt x="2199861" y="1245704"/>
                </a:cubicBezTo>
                <a:cubicBezTo>
                  <a:pt x="2188953" y="1254430"/>
                  <a:pt x="2173356" y="1254539"/>
                  <a:pt x="2160104" y="1258956"/>
                </a:cubicBezTo>
                <a:cubicBezTo>
                  <a:pt x="2151269" y="1272208"/>
                  <a:pt x="2144862" y="1287451"/>
                  <a:pt x="2133600" y="1298713"/>
                </a:cubicBezTo>
                <a:cubicBezTo>
                  <a:pt x="2102099" y="1330214"/>
                  <a:pt x="2053696" y="1338599"/>
                  <a:pt x="2014331" y="1351721"/>
                </a:cubicBezTo>
                <a:lnTo>
                  <a:pt x="1974574" y="1364974"/>
                </a:lnTo>
                <a:lnTo>
                  <a:pt x="1934818" y="1378226"/>
                </a:lnTo>
                <a:cubicBezTo>
                  <a:pt x="1911598" y="1447882"/>
                  <a:pt x="1938171" y="1407205"/>
                  <a:pt x="1842052" y="1431235"/>
                </a:cubicBezTo>
                <a:cubicBezTo>
                  <a:pt x="1814948" y="1438011"/>
                  <a:pt x="1789043" y="1448904"/>
                  <a:pt x="1762539" y="1457739"/>
                </a:cubicBezTo>
                <a:cubicBezTo>
                  <a:pt x="1749287" y="1462156"/>
                  <a:pt x="1736611" y="1469016"/>
                  <a:pt x="1722783" y="1470991"/>
                </a:cubicBezTo>
                <a:cubicBezTo>
                  <a:pt x="1653313" y="1480915"/>
                  <a:pt x="1617907" y="1485240"/>
                  <a:pt x="1550504" y="1497495"/>
                </a:cubicBezTo>
                <a:cubicBezTo>
                  <a:pt x="1528343" y="1501524"/>
                  <a:pt x="1506331" y="1506330"/>
                  <a:pt x="1484244" y="1510748"/>
                </a:cubicBezTo>
                <a:cubicBezTo>
                  <a:pt x="1117896" y="1482566"/>
                  <a:pt x="1269081" y="1488614"/>
                  <a:pt x="649357" y="1510748"/>
                </a:cubicBezTo>
                <a:cubicBezTo>
                  <a:pt x="622504" y="1511707"/>
                  <a:pt x="596348" y="1519583"/>
                  <a:pt x="569844" y="1524000"/>
                </a:cubicBezTo>
                <a:cubicBezTo>
                  <a:pt x="446157" y="1519583"/>
                  <a:pt x="322308" y="1518468"/>
                  <a:pt x="198783" y="1510748"/>
                </a:cubicBezTo>
                <a:cubicBezTo>
                  <a:pt x="174138" y="1509208"/>
                  <a:pt x="77971" y="1474894"/>
                  <a:pt x="66261" y="1470991"/>
                </a:cubicBezTo>
                <a:lnTo>
                  <a:pt x="0" y="1431235"/>
                </a:lnTo>
                <a:close/>
              </a:path>
            </a:pathLst>
          </a:custGeom>
          <a:gradFill flip="none" rotWithShape="1">
            <a:gsLst>
              <a:gs pos="0">
                <a:srgbClr val="A2CB97"/>
              </a:gs>
              <a:gs pos="100000">
                <a:srgbClr val="E16B30"/>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p:txBody>
      </p:sp>
      <p:cxnSp>
        <p:nvCxnSpPr>
          <p:cNvPr id="13" name="Straight Arrow Connector 12"/>
          <p:cNvCxnSpPr/>
          <p:nvPr/>
        </p:nvCxnSpPr>
        <p:spPr>
          <a:xfrm flipV="1">
            <a:off x="4435447" y="1705512"/>
            <a:ext cx="2160642" cy="1457774"/>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2606545" y="1577155"/>
            <a:ext cx="2323155" cy="1608139"/>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606545" y="3167156"/>
            <a:ext cx="1926285" cy="5264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776552" y="1710398"/>
            <a:ext cx="1724085" cy="0"/>
          </a:xfrm>
          <a:prstGeom prst="straightConnector1">
            <a:avLst/>
          </a:prstGeom>
          <a:ln w="762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248306" y="3328644"/>
            <a:ext cx="977900" cy="457200"/>
          </a:xfrm>
          <a:prstGeom prst="rect">
            <a:avLst/>
          </a:prstGeom>
        </p:spPr>
      </p:pic>
      <p:pic>
        <p:nvPicPr>
          <p:cNvPr id="18" name="Picture 17"/>
          <p:cNvPicPr>
            <a:picLocks noChangeAspect="1"/>
          </p:cNvPicPr>
          <p:nvPr/>
        </p:nvPicPr>
        <p:blipFill>
          <a:blip r:embed="rId5"/>
          <a:stretch>
            <a:fillRect/>
          </a:stretch>
        </p:blipFill>
        <p:spPr>
          <a:xfrm>
            <a:off x="2442684" y="2044904"/>
            <a:ext cx="901700" cy="457200"/>
          </a:xfrm>
          <a:prstGeom prst="rect">
            <a:avLst/>
          </a:prstGeom>
        </p:spPr>
      </p:pic>
    </p:spTree>
    <p:extLst>
      <p:ext uri="{BB962C8B-B14F-4D97-AF65-F5344CB8AC3E}">
        <p14:creationId xmlns:p14="http://schemas.microsoft.com/office/powerpoint/2010/main" val="16413961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pic>
        <p:nvPicPr>
          <p:cNvPr id="38" name="Picture 37"/>
          <p:cNvPicPr>
            <a:picLocks noChangeAspect="1"/>
          </p:cNvPicPr>
          <p:nvPr/>
        </p:nvPicPr>
        <p:blipFill>
          <a:blip r:embed="rId3"/>
          <a:stretch>
            <a:fillRect/>
          </a:stretch>
        </p:blipFill>
        <p:spPr>
          <a:xfrm>
            <a:off x="1381359" y="4009988"/>
            <a:ext cx="6314660" cy="835764"/>
          </a:xfrm>
          <a:prstGeom prst="rect">
            <a:avLst/>
          </a:prstGeom>
        </p:spPr>
      </p:pic>
      <p:sp>
        <p:nvSpPr>
          <p:cNvPr id="39" name="Content Placeholder 2"/>
          <p:cNvSpPr>
            <a:spLocks noGrp="1"/>
          </p:cNvSpPr>
          <p:nvPr>
            <p:ph idx="1"/>
          </p:nvPr>
        </p:nvSpPr>
        <p:spPr>
          <a:xfrm>
            <a:off x="353188" y="5069896"/>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a:p>
            <a:r>
              <a:rPr lang="en-US" sz="2800" dirty="0" smtClean="0"/>
              <a:t>Prefer </a:t>
            </a:r>
            <a:r>
              <a:rPr lang="en-US" sz="2800" i="1" dirty="0" smtClean="0"/>
              <a:t>more orthogonal</a:t>
            </a:r>
            <a:r>
              <a:rPr lang="en-US" sz="2800" dirty="0" smtClean="0"/>
              <a:t> vectors   (“diversity”= dispersion)</a:t>
            </a:r>
          </a:p>
        </p:txBody>
      </p:sp>
      <p:sp>
        <p:nvSpPr>
          <p:cNvPr id="12" name="Freeform 11"/>
          <p:cNvSpPr/>
          <p:nvPr/>
        </p:nvSpPr>
        <p:spPr>
          <a:xfrm>
            <a:off x="3233649" y="1364677"/>
            <a:ext cx="2984740" cy="1903250"/>
          </a:xfrm>
          <a:custGeom>
            <a:avLst/>
            <a:gdLst>
              <a:gd name="connsiteX0" fmla="*/ 69012 w 2984740"/>
              <a:gd name="connsiteY0" fmla="*/ 1765227 h 1903250"/>
              <a:gd name="connsiteX1" fmla="*/ 69012 w 2984740"/>
              <a:gd name="connsiteY1" fmla="*/ 1765227 h 1903250"/>
              <a:gd name="connsiteX2" fmla="*/ 155276 w 2984740"/>
              <a:gd name="connsiteY2" fmla="*/ 1644457 h 1903250"/>
              <a:gd name="connsiteX3" fmla="*/ 189782 w 2984740"/>
              <a:gd name="connsiteY3" fmla="*/ 1540940 h 1903250"/>
              <a:gd name="connsiteX4" fmla="*/ 207034 w 2984740"/>
              <a:gd name="connsiteY4" fmla="*/ 1489182 h 1903250"/>
              <a:gd name="connsiteX5" fmla="*/ 241540 w 2984740"/>
              <a:gd name="connsiteY5" fmla="*/ 1437423 h 1903250"/>
              <a:gd name="connsiteX6" fmla="*/ 276046 w 2984740"/>
              <a:gd name="connsiteY6" fmla="*/ 1333906 h 1903250"/>
              <a:gd name="connsiteX7" fmla="*/ 293299 w 2984740"/>
              <a:gd name="connsiteY7" fmla="*/ 1282148 h 1903250"/>
              <a:gd name="connsiteX8" fmla="*/ 327804 w 2984740"/>
              <a:gd name="connsiteY8" fmla="*/ 1230389 h 1903250"/>
              <a:gd name="connsiteX9" fmla="*/ 379563 w 2984740"/>
              <a:gd name="connsiteY9" fmla="*/ 1057861 h 1903250"/>
              <a:gd name="connsiteX10" fmla="*/ 396816 w 2984740"/>
              <a:gd name="connsiteY10" fmla="*/ 1006103 h 1903250"/>
              <a:gd name="connsiteX11" fmla="*/ 465827 w 2984740"/>
              <a:gd name="connsiteY11" fmla="*/ 902586 h 1903250"/>
              <a:gd name="connsiteX12" fmla="*/ 483080 w 2984740"/>
              <a:gd name="connsiteY12" fmla="*/ 850827 h 1903250"/>
              <a:gd name="connsiteX13" fmla="*/ 603850 w 2984740"/>
              <a:gd name="connsiteY13" fmla="*/ 678299 h 1903250"/>
              <a:gd name="connsiteX14" fmla="*/ 638355 w 2984740"/>
              <a:gd name="connsiteY14" fmla="*/ 626540 h 1903250"/>
              <a:gd name="connsiteX15" fmla="*/ 655608 w 2984740"/>
              <a:gd name="connsiteY15" fmla="*/ 574782 h 1903250"/>
              <a:gd name="connsiteX16" fmla="*/ 724619 w 2984740"/>
              <a:gd name="connsiteY16" fmla="*/ 419506 h 1903250"/>
              <a:gd name="connsiteX17" fmla="*/ 759125 w 2984740"/>
              <a:gd name="connsiteY17" fmla="*/ 298737 h 1903250"/>
              <a:gd name="connsiteX18" fmla="*/ 793631 w 2984740"/>
              <a:gd name="connsiteY18" fmla="*/ 246978 h 1903250"/>
              <a:gd name="connsiteX19" fmla="*/ 810883 w 2984740"/>
              <a:gd name="connsiteY19" fmla="*/ 195220 h 1903250"/>
              <a:gd name="connsiteX20" fmla="*/ 862642 w 2984740"/>
              <a:gd name="connsiteY20" fmla="*/ 177967 h 1903250"/>
              <a:gd name="connsiteX21" fmla="*/ 1052423 w 2984740"/>
              <a:gd name="connsiteY21" fmla="*/ 160714 h 1903250"/>
              <a:gd name="connsiteX22" fmla="*/ 1328468 w 2984740"/>
              <a:gd name="connsiteY22" fmla="*/ 126208 h 1903250"/>
              <a:gd name="connsiteX23" fmla="*/ 2173857 w 2984740"/>
              <a:gd name="connsiteY23" fmla="*/ 91703 h 1903250"/>
              <a:gd name="connsiteX24" fmla="*/ 2725948 w 2984740"/>
              <a:gd name="connsiteY24" fmla="*/ 57197 h 1903250"/>
              <a:gd name="connsiteX25" fmla="*/ 2812212 w 2984740"/>
              <a:gd name="connsiteY25" fmla="*/ 39944 h 1903250"/>
              <a:gd name="connsiteX26" fmla="*/ 2950234 w 2984740"/>
              <a:gd name="connsiteY26" fmla="*/ 22691 h 1903250"/>
              <a:gd name="connsiteX27" fmla="*/ 2984740 w 2984740"/>
              <a:gd name="connsiteY27" fmla="*/ 74450 h 1903250"/>
              <a:gd name="connsiteX28" fmla="*/ 2967487 w 2984740"/>
              <a:gd name="connsiteY28" fmla="*/ 177967 h 1903250"/>
              <a:gd name="connsiteX29" fmla="*/ 2932982 w 2984740"/>
              <a:gd name="connsiteY29" fmla="*/ 229725 h 1903250"/>
              <a:gd name="connsiteX30" fmla="*/ 2898476 w 2984740"/>
              <a:gd name="connsiteY30" fmla="*/ 333242 h 1903250"/>
              <a:gd name="connsiteX31" fmla="*/ 2863970 w 2984740"/>
              <a:gd name="connsiteY31" fmla="*/ 436759 h 1903250"/>
              <a:gd name="connsiteX32" fmla="*/ 2812212 w 2984740"/>
              <a:gd name="connsiteY32" fmla="*/ 540276 h 1903250"/>
              <a:gd name="connsiteX33" fmla="*/ 2794959 w 2984740"/>
              <a:gd name="connsiteY33" fmla="*/ 661046 h 1903250"/>
              <a:gd name="connsiteX34" fmla="*/ 2725948 w 2984740"/>
              <a:gd name="connsiteY34" fmla="*/ 764563 h 1903250"/>
              <a:gd name="connsiteX35" fmla="*/ 2674189 w 2984740"/>
              <a:gd name="connsiteY35" fmla="*/ 919839 h 1903250"/>
              <a:gd name="connsiteX36" fmla="*/ 2656936 w 2984740"/>
              <a:gd name="connsiteY36" fmla="*/ 971597 h 1903250"/>
              <a:gd name="connsiteX37" fmla="*/ 2587925 w 2984740"/>
              <a:gd name="connsiteY37" fmla="*/ 1075114 h 1903250"/>
              <a:gd name="connsiteX38" fmla="*/ 2553419 w 2984740"/>
              <a:gd name="connsiteY38" fmla="*/ 1178631 h 1903250"/>
              <a:gd name="connsiteX39" fmla="*/ 2518914 w 2984740"/>
              <a:gd name="connsiteY39" fmla="*/ 1247642 h 1903250"/>
              <a:gd name="connsiteX40" fmla="*/ 2449902 w 2984740"/>
              <a:gd name="connsiteY40" fmla="*/ 1402918 h 1903250"/>
              <a:gd name="connsiteX41" fmla="*/ 2432650 w 2984740"/>
              <a:gd name="connsiteY41" fmla="*/ 1454676 h 1903250"/>
              <a:gd name="connsiteX42" fmla="*/ 2363638 w 2984740"/>
              <a:gd name="connsiteY42" fmla="*/ 1558193 h 1903250"/>
              <a:gd name="connsiteX43" fmla="*/ 2311880 w 2984740"/>
              <a:gd name="connsiteY43" fmla="*/ 1661710 h 1903250"/>
              <a:gd name="connsiteX44" fmla="*/ 2225616 w 2984740"/>
              <a:gd name="connsiteY44" fmla="*/ 1816986 h 1903250"/>
              <a:gd name="connsiteX45" fmla="*/ 2208363 w 2984740"/>
              <a:gd name="connsiteY45" fmla="*/ 1868744 h 1903250"/>
              <a:gd name="connsiteX46" fmla="*/ 1121434 w 2984740"/>
              <a:gd name="connsiteY46" fmla="*/ 1885997 h 1903250"/>
              <a:gd name="connsiteX47" fmla="*/ 776378 w 2984740"/>
              <a:gd name="connsiteY47" fmla="*/ 1903250 h 1903250"/>
              <a:gd name="connsiteX48" fmla="*/ 69012 w 2984740"/>
              <a:gd name="connsiteY48" fmla="*/ 1885997 h 1903250"/>
              <a:gd name="connsiteX49" fmla="*/ 17253 w 2984740"/>
              <a:gd name="connsiteY49" fmla="*/ 1851491 h 1903250"/>
              <a:gd name="connsiteX50" fmla="*/ 0 w 2984740"/>
              <a:gd name="connsiteY50" fmla="*/ 1851491 h 1903250"/>
              <a:gd name="connsiteX51" fmla="*/ 0 w 2984740"/>
              <a:gd name="connsiteY51" fmla="*/ 1851491 h 1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84740" h="1903250">
                <a:moveTo>
                  <a:pt x="69012" y="1765227"/>
                </a:moveTo>
                <a:lnTo>
                  <a:pt x="69012" y="1765227"/>
                </a:lnTo>
                <a:cubicBezTo>
                  <a:pt x="97767" y="1724970"/>
                  <a:pt x="131822" y="1688015"/>
                  <a:pt x="155276" y="1644457"/>
                </a:cubicBezTo>
                <a:cubicBezTo>
                  <a:pt x="172520" y="1612432"/>
                  <a:pt x="178280" y="1575446"/>
                  <a:pt x="189782" y="1540940"/>
                </a:cubicBezTo>
                <a:cubicBezTo>
                  <a:pt x="195533" y="1523687"/>
                  <a:pt x="196946" y="1504314"/>
                  <a:pt x="207034" y="1489182"/>
                </a:cubicBezTo>
                <a:cubicBezTo>
                  <a:pt x="218536" y="1471929"/>
                  <a:pt x="233118" y="1456371"/>
                  <a:pt x="241540" y="1437423"/>
                </a:cubicBezTo>
                <a:cubicBezTo>
                  <a:pt x="256312" y="1404186"/>
                  <a:pt x="264544" y="1368412"/>
                  <a:pt x="276046" y="1333906"/>
                </a:cubicBezTo>
                <a:cubicBezTo>
                  <a:pt x="281797" y="1316653"/>
                  <a:pt x="283211" y="1297280"/>
                  <a:pt x="293299" y="1282148"/>
                </a:cubicBezTo>
                <a:cubicBezTo>
                  <a:pt x="304801" y="1264895"/>
                  <a:pt x="319383" y="1249337"/>
                  <a:pt x="327804" y="1230389"/>
                </a:cubicBezTo>
                <a:cubicBezTo>
                  <a:pt x="360607" y="1156582"/>
                  <a:pt x="359487" y="1128125"/>
                  <a:pt x="379563" y="1057861"/>
                </a:cubicBezTo>
                <a:cubicBezTo>
                  <a:pt x="384559" y="1040375"/>
                  <a:pt x="387984" y="1022000"/>
                  <a:pt x="396816" y="1006103"/>
                </a:cubicBezTo>
                <a:cubicBezTo>
                  <a:pt x="416956" y="969851"/>
                  <a:pt x="465827" y="902586"/>
                  <a:pt x="465827" y="902586"/>
                </a:cubicBezTo>
                <a:cubicBezTo>
                  <a:pt x="471578" y="885333"/>
                  <a:pt x="474248" y="866725"/>
                  <a:pt x="483080" y="850827"/>
                </a:cubicBezTo>
                <a:cubicBezTo>
                  <a:pt x="522749" y="779422"/>
                  <a:pt x="558613" y="741631"/>
                  <a:pt x="603850" y="678299"/>
                </a:cubicBezTo>
                <a:cubicBezTo>
                  <a:pt x="615902" y="661426"/>
                  <a:pt x="629082" y="645086"/>
                  <a:pt x="638355" y="626540"/>
                </a:cubicBezTo>
                <a:cubicBezTo>
                  <a:pt x="646488" y="610274"/>
                  <a:pt x="647475" y="591048"/>
                  <a:pt x="655608" y="574782"/>
                </a:cubicBezTo>
                <a:cubicBezTo>
                  <a:pt x="712256" y="461487"/>
                  <a:pt x="680107" y="597550"/>
                  <a:pt x="724619" y="419506"/>
                </a:cubicBezTo>
                <a:cubicBezTo>
                  <a:pt x="730147" y="397394"/>
                  <a:pt x="746749" y="323489"/>
                  <a:pt x="759125" y="298737"/>
                </a:cubicBezTo>
                <a:cubicBezTo>
                  <a:pt x="768398" y="280191"/>
                  <a:pt x="782129" y="264231"/>
                  <a:pt x="793631" y="246978"/>
                </a:cubicBezTo>
                <a:cubicBezTo>
                  <a:pt x="799382" y="229725"/>
                  <a:pt x="798024" y="208079"/>
                  <a:pt x="810883" y="195220"/>
                </a:cubicBezTo>
                <a:cubicBezTo>
                  <a:pt x="823743" y="182360"/>
                  <a:pt x="844639" y="180539"/>
                  <a:pt x="862642" y="177967"/>
                </a:cubicBezTo>
                <a:cubicBezTo>
                  <a:pt x="925525" y="168984"/>
                  <a:pt x="989290" y="167729"/>
                  <a:pt x="1052423" y="160714"/>
                </a:cubicBezTo>
                <a:cubicBezTo>
                  <a:pt x="1144587" y="150473"/>
                  <a:pt x="1238505" y="148697"/>
                  <a:pt x="1328468" y="126208"/>
                </a:cubicBezTo>
                <a:cubicBezTo>
                  <a:pt x="1648608" y="46178"/>
                  <a:pt x="1373774" y="109483"/>
                  <a:pt x="2173857" y="91703"/>
                </a:cubicBezTo>
                <a:cubicBezTo>
                  <a:pt x="2292130" y="85478"/>
                  <a:pt x="2587466" y="72584"/>
                  <a:pt x="2725948" y="57197"/>
                </a:cubicBezTo>
                <a:cubicBezTo>
                  <a:pt x="2755093" y="53959"/>
                  <a:pt x="2783457" y="45695"/>
                  <a:pt x="2812212" y="39944"/>
                </a:cubicBezTo>
                <a:cubicBezTo>
                  <a:pt x="2865756" y="4248"/>
                  <a:pt x="2875617" y="-19947"/>
                  <a:pt x="2950234" y="22691"/>
                </a:cubicBezTo>
                <a:cubicBezTo>
                  <a:pt x="2968238" y="32979"/>
                  <a:pt x="2973238" y="57197"/>
                  <a:pt x="2984740" y="74450"/>
                </a:cubicBezTo>
                <a:cubicBezTo>
                  <a:pt x="2978989" y="108956"/>
                  <a:pt x="2978549" y="144780"/>
                  <a:pt x="2967487" y="177967"/>
                </a:cubicBezTo>
                <a:cubicBezTo>
                  <a:pt x="2960930" y="197638"/>
                  <a:pt x="2941403" y="210777"/>
                  <a:pt x="2932982" y="229725"/>
                </a:cubicBezTo>
                <a:cubicBezTo>
                  <a:pt x="2918210" y="262962"/>
                  <a:pt x="2909978" y="298736"/>
                  <a:pt x="2898476" y="333242"/>
                </a:cubicBezTo>
                <a:cubicBezTo>
                  <a:pt x="2898476" y="333243"/>
                  <a:pt x="2863971" y="436758"/>
                  <a:pt x="2863970" y="436759"/>
                </a:cubicBezTo>
                <a:cubicBezTo>
                  <a:pt x="2819377" y="503650"/>
                  <a:pt x="2836022" y="468847"/>
                  <a:pt x="2812212" y="540276"/>
                </a:cubicBezTo>
                <a:cubicBezTo>
                  <a:pt x="2806461" y="580533"/>
                  <a:pt x="2809557" y="623091"/>
                  <a:pt x="2794959" y="661046"/>
                </a:cubicBezTo>
                <a:cubicBezTo>
                  <a:pt x="2780072" y="699752"/>
                  <a:pt x="2739062" y="725221"/>
                  <a:pt x="2725948" y="764563"/>
                </a:cubicBezTo>
                <a:lnTo>
                  <a:pt x="2674189" y="919839"/>
                </a:lnTo>
                <a:cubicBezTo>
                  <a:pt x="2668438" y="937092"/>
                  <a:pt x="2667024" y="956465"/>
                  <a:pt x="2656936" y="971597"/>
                </a:cubicBezTo>
                <a:lnTo>
                  <a:pt x="2587925" y="1075114"/>
                </a:lnTo>
                <a:cubicBezTo>
                  <a:pt x="2576423" y="1109620"/>
                  <a:pt x="2569685" y="1146099"/>
                  <a:pt x="2553419" y="1178631"/>
                </a:cubicBezTo>
                <a:cubicBezTo>
                  <a:pt x="2541917" y="1201635"/>
                  <a:pt x="2528466" y="1223763"/>
                  <a:pt x="2518914" y="1247642"/>
                </a:cubicBezTo>
                <a:cubicBezTo>
                  <a:pt x="2457321" y="1401625"/>
                  <a:pt x="2516288" y="1303340"/>
                  <a:pt x="2449902" y="1402918"/>
                </a:cubicBezTo>
                <a:cubicBezTo>
                  <a:pt x="2444151" y="1420171"/>
                  <a:pt x="2441482" y="1438779"/>
                  <a:pt x="2432650" y="1454676"/>
                </a:cubicBezTo>
                <a:cubicBezTo>
                  <a:pt x="2412510" y="1490928"/>
                  <a:pt x="2363638" y="1558193"/>
                  <a:pt x="2363638" y="1558193"/>
                </a:cubicBezTo>
                <a:cubicBezTo>
                  <a:pt x="2300717" y="1746956"/>
                  <a:pt x="2401065" y="1461043"/>
                  <a:pt x="2311880" y="1661710"/>
                </a:cubicBezTo>
                <a:cubicBezTo>
                  <a:pt x="2244326" y="1813707"/>
                  <a:pt x="2320086" y="1722514"/>
                  <a:pt x="2225616" y="1816986"/>
                </a:cubicBezTo>
                <a:cubicBezTo>
                  <a:pt x="2219865" y="1834239"/>
                  <a:pt x="2226514" y="1867610"/>
                  <a:pt x="2208363" y="1868744"/>
                </a:cubicBezTo>
                <a:cubicBezTo>
                  <a:pt x="1846713" y="1891347"/>
                  <a:pt x="1483684" y="1877268"/>
                  <a:pt x="1121434" y="1885997"/>
                </a:cubicBezTo>
                <a:cubicBezTo>
                  <a:pt x="1006305" y="1888771"/>
                  <a:pt x="891397" y="1897499"/>
                  <a:pt x="776378" y="1903250"/>
                </a:cubicBezTo>
                <a:cubicBezTo>
                  <a:pt x="540589" y="1897499"/>
                  <a:pt x="304324" y="1902041"/>
                  <a:pt x="69012" y="1885997"/>
                </a:cubicBezTo>
                <a:cubicBezTo>
                  <a:pt x="48325" y="1884586"/>
                  <a:pt x="35799" y="1860764"/>
                  <a:pt x="17253" y="1851491"/>
                </a:cubicBezTo>
                <a:cubicBezTo>
                  <a:pt x="12109" y="1848919"/>
                  <a:pt x="5751" y="1851491"/>
                  <a:pt x="0" y="1851491"/>
                </a:cubicBezTo>
                <a:lnTo>
                  <a:pt x="0" y="1851491"/>
                </a:lnTo>
              </a:path>
            </a:pathLst>
          </a:custGeom>
          <a:gradFill flip="none" rotWithShape="1">
            <a:gsLst>
              <a:gs pos="29986">
                <a:srgbClr val="A2CB9B"/>
              </a:gs>
              <a:gs pos="29986">
                <a:srgbClr val="A2CB9B"/>
              </a:gs>
              <a:gs pos="46000">
                <a:srgbClr val="A2CB9B"/>
              </a:gs>
              <a:gs pos="0">
                <a:srgbClr val="92D050"/>
              </a:gs>
              <a:gs pos="72000">
                <a:srgbClr val="C7D7EA"/>
              </a:gs>
              <a:gs pos="58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3240268" y="1504840"/>
            <a:ext cx="854582" cy="173629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40268" y="3216168"/>
            <a:ext cx="2236249" cy="24966"/>
          </a:xfrm>
          <a:prstGeom prst="straightConnector1">
            <a:avLst/>
          </a:prstGeom>
          <a:ln w="76200">
            <a:solidFill>
              <a:schemeClr val="accent3">
                <a:lumMod val="75000"/>
              </a:schemeClr>
            </a:solidFill>
            <a:tailEnd type="triangle"/>
          </a:ln>
          <a:effectLst>
            <a:outerShdw blurRad="40000" dist="20000" dir="5400000" rotWithShape="0">
              <a:schemeClr val="accent3">
                <a:lumMod val="75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476518" y="1387368"/>
            <a:ext cx="836762" cy="1846053"/>
          </a:xfrm>
          <a:prstGeom prst="straightConnector1">
            <a:avLst/>
          </a:prstGeom>
          <a:ln w="76200">
            <a:solidFill>
              <a:schemeClr val="accent3">
                <a:lumMod val="75000"/>
              </a:schemeClr>
            </a:solidFill>
            <a:prstDash val="sysDot"/>
            <a:tailEnd type="triangle"/>
          </a:ln>
          <a:effectLst>
            <a:outerShdw blurRad="40000" dist="20000" dir="5400000" rotWithShape="0">
              <a:schemeClr val="accent3">
                <a:lumMod val="50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4000833" y="1408347"/>
            <a:ext cx="2224175" cy="123165"/>
          </a:xfrm>
          <a:prstGeom prst="straightConnector1">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a:blip r:embed="rId4"/>
          <a:stretch>
            <a:fillRect/>
          </a:stretch>
        </p:blipFill>
        <p:spPr>
          <a:xfrm>
            <a:off x="3993403" y="3328644"/>
            <a:ext cx="977900" cy="457200"/>
          </a:xfrm>
          <a:prstGeom prst="rect">
            <a:avLst/>
          </a:prstGeom>
        </p:spPr>
      </p:pic>
      <p:pic>
        <p:nvPicPr>
          <p:cNvPr id="18" name="Picture 17"/>
          <p:cNvPicPr>
            <a:picLocks noChangeAspect="1"/>
          </p:cNvPicPr>
          <p:nvPr/>
        </p:nvPicPr>
        <p:blipFill>
          <a:blip r:embed="rId5"/>
          <a:stretch>
            <a:fillRect/>
          </a:stretch>
        </p:blipFill>
        <p:spPr>
          <a:xfrm>
            <a:off x="2537916" y="2186313"/>
            <a:ext cx="901700" cy="457200"/>
          </a:xfrm>
          <a:prstGeom prst="rect">
            <a:avLst/>
          </a:prstGeom>
        </p:spPr>
      </p:pic>
    </p:spTree>
    <p:extLst>
      <p:ext uri="{BB962C8B-B14F-4D97-AF65-F5344CB8AC3E}">
        <p14:creationId xmlns:p14="http://schemas.microsoft.com/office/powerpoint/2010/main" val="1388174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Compute Pair-wise Similarity Matrix </a:t>
            </a:r>
            <a:r>
              <a:rPr lang="en-US" sz="3300" dirty="0"/>
              <a:t>(Gram Matrix)</a:t>
            </a:r>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35</a:t>
            </a:fld>
            <a:endParaRPr lang="en-US"/>
          </a:p>
        </p:txBody>
      </p:sp>
      <p:pic>
        <p:nvPicPr>
          <p:cNvPr id="9" name="Picture 8"/>
          <p:cNvPicPr>
            <a:picLocks noChangeAspect="1"/>
          </p:cNvPicPr>
          <p:nvPr/>
        </p:nvPicPr>
        <p:blipFill>
          <a:blip r:embed="rId3"/>
          <a:stretch>
            <a:fillRect/>
          </a:stretch>
        </p:blipFill>
        <p:spPr>
          <a:xfrm flipV="1">
            <a:off x="457200" y="4540341"/>
            <a:ext cx="8281358" cy="1049548"/>
          </a:xfrm>
          <a:prstGeom prst="rect">
            <a:avLst/>
          </a:prstGeom>
          <a:scene3d>
            <a:camera prst="orthographicFront">
              <a:rot lat="10800000" lon="0" rev="0"/>
            </a:camera>
            <a:lightRig rig="threePt" dir="t"/>
          </a:scene3d>
        </p:spPr>
      </p:pic>
      <p:grpSp>
        <p:nvGrpSpPr>
          <p:cNvPr id="23" name="Group 22"/>
          <p:cNvGrpSpPr/>
          <p:nvPr/>
        </p:nvGrpSpPr>
        <p:grpSpPr>
          <a:xfrm>
            <a:off x="4342836" y="1912212"/>
            <a:ext cx="2191110" cy="2160109"/>
            <a:chOff x="3968151" y="1911559"/>
            <a:chExt cx="2191110" cy="2160109"/>
          </a:xfrm>
        </p:grpSpPr>
        <p:sp>
          <p:nvSpPr>
            <p:cNvPr id="10" name="Rectangle 9"/>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16200000">
            <a:off x="6750730" y="1920337"/>
            <a:ext cx="2191110" cy="2160109"/>
            <a:chOff x="3968151" y="1911559"/>
            <a:chExt cx="2191110" cy="2160109"/>
          </a:xfrm>
        </p:grpSpPr>
        <p:sp>
          <p:nvSpPr>
            <p:cNvPr id="25" name="Rectangle 24"/>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7" name="Rectangle 36"/>
          <p:cNvSpPr/>
          <p:nvPr/>
        </p:nvSpPr>
        <p:spPr>
          <a:xfrm>
            <a:off x="822727" y="1904836"/>
            <a:ext cx="2244360" cy="2218995"/>
          </a:xfrm>
          <a:prstGeom prst="rect">
            <a:avLst/>
          </a:prstGeom>
          <a:solidFill>
            <a:schemeClr val="accent3">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4"/>
          <a:stretch>
            <a:fillRect/>
          </a:stretch>
        </p:blipFill>
        <p:spPr>
          <a:xfrm flipV="1">
            <a:off x="3545298" y="2958731"/>
            <a:ext cx="501633" cy="209014"/>
          </a:xfrm>
          <a:prstGeom prst="rect">
            <a:avLst/>
          </a:prstGeom>
        </p:spPr>
      </p:pic>
    </p:spTree>
    <p:extLst>
      <p:ext uri="{BB962C8B-B14F-4D97-AF65-F5344CB8AC3E}">
        <p14:creationId xmlns:p14="http://schemas.microsoft.com/office/powerpoint/2010/main" val="49244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Determinantal</a:t>
            </a:r>
            <a:r>
              <a:rPr lang="en-US" dirty="0" smtClean="0"/>
              <a:t> Point Process </a:t>
            </a:r>
            <a:br>
              <a:rPr lang="en-US" dirty="0" smtClean="0"/>
            </a:br>
            <a:r>
              <a:rPr lang="en-US" sz="3300" dirty="0" smtClean="0"/>
              <a:t>(L-Ensemble)</a:t>
            </a:r>
            <a:endParaRPr lang="en-US" sz="33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36</a:t>
            </a:fld>
            <a:endParaRPr lang="en-US"/>
          </a:p>
        </p:txBody>
      </p:sp>
      <p:pic>
        <p:nvPicPr>
          <p:cNvPr id="10" name="Picture 9"/>
          <p:cNvPicPr>
            <a:picLocks noChangeAspect="1"/>
          </p:cNvPicPr>
          <p:nvPr/>
        </p:nvPicPr>
        <p:blipFill>
          <a:blip r:embed="rId3"/>
          <a:stretch>
            <a:fillRect/>
          </a:stretch>
        </p:blipFill>
        <p:spPr>
          <a:xfrm flipV="1">
            <a:off x="4583792" y="3463490"/>
            <a:ext cx="711200" cy="4445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4"/>
          <a:stretch>
            <a:fillRect/>
          </a:stretch>
        </p:blipFill>
        <p:spPr>
          <a:xfrm flipV="1">
            <a:off x="5607048" y="3463490"/>
            <a:ext cx="787400" cy="444500"/>
          </a:xfrm>
          <a:prstGeom prst="rect">
            <a:avLst/>
          </a:prstGeom>
          <a:scene3d>
            <a:camera prst="orthographicFront">
              <a:rot lat="10800000" lon="0" rev="0"/>
            </a:camera>
            <a:lightRig rig="threePt" dir="t"/>
          </a:scene3d>
        </p:spPr>
      </p:pic>
      <p:pic>
        <p:nvPicPr>
          <p:cNvPr id="12" name="Picture 11"/>
          <p:cNvPicPr>
            <a:picLocks noChangeAspect="1"/>
          </p:cNvPicPr>
          <p:nvPr/>
        </p:nvPicPr>
        <p:blipFill>
          <a:blip r:embed="rId5"/>
          <a:stretch>
            <a:fillRect/>
          </a:stretch>
        </p:blipFill>
        <p:spPr>
          <a:xfrm>
            <a:off x="6706504" y="3443311"/>
            <a:ext cx="749300" cy="444500"/>
          </a:xfrm>
          <a:prstGeom prst="rect">
            <a:avLst/>
          </a:prstGeom>
        </p:spPr>
      </p:pic>
      <p:pic>
        <p:nvPicPr>
          <p:cNvPr id="13" name="Picture 12"/>
          <p:cNvPicPr>
            <a:picLocks noChangeAspect="1"/>
          </p:cNvPicPr>
          <p:nvPr/>
        </p:nvPicPr>
        <p:blipFill>
          <a:blip r:embed="rId6"/>
          <a:stretch>
            <a:fillRect/>
          </a:stretch>
        </p:blipFill>
        <p:spPr>
          <a:xfrm>
            <a:off x="7764235" y="3443311"/>
            <a:ext cx="647700" cy="444500"/>
          </a:xfrm>
          <a:prstGeom prst="rect">
            <a:avLst/>
          </a:prstGeom>
        </p:spPr>
      </p:pic>
      <p:pic>
        <p:nvPicPr>
          <p:cNvPr id="14" name="Picture 13"/>
          <p:cNvPicPr>
            <a:picLocks noChangeAspect="1"/>
          </p:cNvPicPr>
          <p:nvPr/>
        </p:nvPicPr>
        <p:blipFill>
          <a:blip r:embed="rId7"/>
          <a:stretch>
            <a:fillRect/>
          </a:stretch>
        </p:blipFill>
        <p:spPr>
          <a:xfrm flipV="1">
            <a:off x="4572000" y="4170012"/>
            <a:ext cx="800100" cy="444500"/>
          </a:xfrm>
          <a:prstGeom prst="rect">
            <a:avLst/>
          </a:prstGeom>
          <a:scene3d>
            <a:camera prst="orthographicFront">
              <a:rot lat="10800000" lon="0" rev="0"/>
            </a:camera>
            <a:lightRig rig="threePt" dir="t"/>
          </a:scene3d>
        </p:spPr>
      </p:pic>
      <p:pic>
        <p:nvPicPr>
          <p:cNvPr id="15" name="Picture 14"/>
          <p:cNvPicPr>
            <a:picLocks noChangeAspect="1"/>
          </p:cNvPicPr>
          <p:nvPr/>
        </p:nvPicPr>
        <p:blipFill>
          <a:blip r:embed="rId8"/>
          <a:stretch>
            <a:fillRect/>
          </a:stretch>
        </p:blipFill>
        <p:spPr>
          <a:xfrm>
            <a:off x="5607048" y="4189968"/>
            <a:ext cx="901700" cy="444500"/>
          </a:xfrm>
          <a:prstGeom prst="rect">
            <a:avLst/>
          </a:prstGeom>
        </p:spPr>
      </p:pic>
      <p:pic>
        <p:nvPicPr>
          <p:cNvPr id="16" name="Picture 15"/>
          <p:cNvPicPr>
            <a:picLocks noChangeAspect="1"/>
          </p:cNvPicPr>
          <p:nvPr/>
        </p:nvPicPr>
        <p:blipFill>
          <a:blip r:embed="rId9"/>
          <a:stretch>
            <a:fillRect/>
          </a:stretch>
        </p:blipFill>
        <p:spPr>
          <a:xfrm flipV="1">
            <a:off x="6706504" y="4222848"/>
            <a:ext cx="838200" cy="444500"/>
          </a:xfrm>
          <a:prstGeom prst="rect">
            <a:avLst/>
          </a:prstGeom>
          <a:scene3d>
            <a:camera prst="orthographicFront">
              <a:rot lat="10800000" lon="0" rev="0"/>
            </a:camera>
            <a:lightRig rig="threePt" dir="t"/>
          </a:scene3d>
        </p:spPr>
      </p:pic>
      <p:pic>
        <p:nvPicPr>
          <p:cNvPr id="17" name="Picture 16"/>
          <p:cNvPicPr>
            <a:picLocks noChangeAspect="1"/>
          </p:cNvPicPr>
          <p:nvPr/>
        </p:nvPicPr>
        <p:blipFill>
          <a:blip r:embed="rId10"/>
          <a:stretch>
            <a:fillRect/>
          </a:stretch>
        </p:blipFill>
        <p:spPr>
          <a:xfrm flipV="1">
            <a:off x="7719785" y="4222848"/>
            <a:ext cx="736600" cy="444500"/>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11"/>
          <a:stretch>
            <a:fillRect/>
          </a:stretch>
        </p:blipFill>
        <p:spPr>
          <a:xfrm flipV="1">
            <a:off x="4578806" y="4902299"/>
            <a:ext cx="762000" cy="444500"/>
          </a:xfrm>
          <a:prstGeom prst="rect">
            <a:avLst/>
          </a:prstGeom>
          <a:scene3d>
            <a:camera prst="orthographicFront">
              <a:rot lat="10800000" lon="0" rev="0"/>
            </a:camera>
            <a:lightRig rig="threePt" dir="t"/>
          </a:scene3d>
        </p:spPr>
      </p:pic>
      <p:pic>
        <p:nvPicPr>
          <p:cNvPr id="19" name="Picture 18"/>
          <p:cNvPicPr>
            <a:picLocks noChangeAspect="1"/>
          </p:cNvPicPr>
          <p:nvPr/>
        </p:nvPicPr>
        <p:blipFill>
          <a:blip r:embed="rId12"/>
          <a:stretch>
            <a:fillRect/>
          </a:stretch>
        </p:blipFill>
        <p:spPr>
          <a:xfrm flipV="1">
            <a:off x="5639706" y="4902299"/>
            <a:ext cx="838200" cy="444500"/>
          </a:xfrm>
          <a:prstGeom prst="rect">
            <a:avLst/>
          </a:prstGeom>
          <a:scene3d>
            <a:camera prst="orthographicFront">
              <a:rot lat="10800000" lon="0" rev="0"/>
            </a:camera>
            <a:lightRig rig="threePt" dir="t"/>
          </a:scene3d>
        </p:spPr>
      </p:pic>
      <p:pic>
        <p:nvPicPr>
          <p:cNvPr id="20" name="Picture 19"/>
          <p:cNvPicPr>
            <a:picLocks noChangeAspect="1"/>
          </p:cNvPicPr>
          <p:nvPr/>
        </p:nvPicPr>
        <p:blipFill>
          <a:blip r:embed="rId13"/>
          <a:stretch>
            <a:fillRect/>
          </a:stretch>
        </p:blipFill>
        <p:spPr>
          <a:xfrm flipV="1">
            <a:off x="6739162" y="4902299"/>
            <a:ext cx="787400" cy="444500"/>
          </a:xfrm>
          <a:prstGeom prst="rect">
            <a:avLst/>
          </a:prstGeom>
          <a:scene3d>
            <a:camera prst="orthographicFront">
              <a:rot lat="10800000" lon="0" rev="0"/>
            </a:camera>
            <a:lightRig rig="threePt" dir="t"/>
          </a:scene3d>
        </p:spPr>
      </p:pic>
      <p:pic>
        <p:nvPicPr>
          <p:cNvPr id="21" name="Picture 20"/>
          <p:cNvPicPr>
            <a:picLocks noChangeAspect="1"/>
          </p:cNvPicPr>
          <p:nvPr/>
        </p:nvPicPr>
        <p:blipFill>
          <a:blip r:embed="rId14"/>
          <a:stretch>
            <a:fillRect/>
          </a:stretch>
        </p:blipFill>
        <p:spPr>
          <a:xfrm flipV="1">
            <a:off x="7796893" y="4974870"/>
            <a:ext cx="698500" cy="444500"/>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15"/>
          <a:stretch>
            <a:fillRect/>
          </a:stretch>
        </p:blipFill>
        <p:spPr>
          <a:xfrm>
            <a:off x="4608286" y="5634586"/>
            <a:ext cx="660400" cy="444500"/>
          </a:xfrm>
          <a:prstGeom prst="rect">
            <a:avLst/>
          </a:prstGeom>
        </p:spPr>
      </p:pic>
      <p:pic>
        <p:nvPicPr>
          <p:cNvPr id="23" name="Picture 22"/>
          <p:cNvPicPr>
            <a:picLocks noChangeAspect="1"/>
          </p:cNvPicPr>
          <p:nvPr/>
        </p:nvPicPr>
        <p:blipFill>
          <a:blip r:embed="rId16"/>
          <a:stretch>
            <a:fillRect/>
          </a:stretch>
        </p:blipFill>
        <p:spPr>
          <a:xfrm flipV="1">
            <a:off x="5607048" y="5614630"/>
            <a:ext cx="749300" cy="444500"/>
          </a:xfrm>
          <a:prstGeom prst="rect">
            <a:avLst/>
          </a:prstGeom>
          <a:scene3d>
            <a:camera prst="orthographicFront">
              <a:rot lat="10800000" lon="0" rev="0"/>
            </a:camera>
            <a:lightRig rig="threePt" dir="t"/>
          </a:scene3d>
        </p:spPr>
      </p:pic>
      <p:pic>
        <p:nvPicPr>
          <p:cNvPr id="24" name="Picture 23"/>
          <p:cNvPicPr>
            <a:picLocks noChangeAspect="1"/>
          </p:cNvPicPr>
          <p:nvPr/>
        </p:nvPicPr>
        <p:blipFill>
          <a:blip r:embed="rId17"/>
          <a:stretch>
            <a:fillRect/>
          </a:stretch>
        </p:blipFill>
        <p:spPr>
          <a:xfrm flipV="1">
            <a:off x="6706504" y="5609041"/>
            <a:ext cx="698500" cy="444500"/>
          </a:xfrm>
          <a:prstGeom prst="rect">
            <a:avLst/>
          </a:prstGeom>
          <a:scene3d>
            <a:camera prst="orthographicFront">
              <a:rot lat="10800000" lon="0" rev="0"/>
            </a:camera>
            <a:lightRig rig="threePt" dir="t"/>
          </a:scene3d>
        </p:spPr>
      </p:pic>
      <p:pic>
        <p:nvPicPr>
          <p:cNvPr id="25" name="Picture 24"/>
          <p:cNvPicPr>
            <a:picLocks noChangeAspect="1"/>
          </p:cNvPicPr>
          <p:nvPr/>
        </p:nvPicPr>
        <p:blipFill>
          <a:blip r:embed="rId18"/>
          <a:stretch>
            <a:fillRect/>
          </a:stretch>
        </p:blipFill>
        <p:spPr>
          <a:xfrm flipV="1">
            <a:off x="7764235" y="5634586"/>
            <a:ext cx="596900" cy="444500"/>
          </a:xfrm>
          <a:prstGeom prst="rect">
            <a:avLst/>
          </a:prstGeom>
          <a:scene3d>
            <a:camera prst="orthographicFront">
              <a:rot lat="10800000" lon="0" rev="0"/>
            </a:camera>
            <a:lightRig rig="threePt" dir="t"/>
          </a:scene3d>
        </p:spPr>
      </p:pic>
      <p:sp>
        <p:nvSpPr>
          <p:cNvPr id="27" name="Rounded Rectangle 26"/>
          <p:cNvSpPr/>
          <p:nvPr/>
        </p:nvSpPr>
        <p:spPr>
          <a:xfrm>
            <a:off x="5573935" y="2926995"/>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637240" y="2916918"/>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6109155" y="2116348"/>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6109156" y="3673160"/>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9"/>
          <a:stretch>
            <a:fillRect/>
          </a:stretch>
        </p:blipFill>
        <p:spPr>
          <a:xfrm>
            <a:off x="1303526" y="1918013"/>
            <a:ext cx="6437084" cy="730657"/>
          </a:xfrm>
          <a:prstGeom prst="rect">
            <a:avLst/>
          </a:prstGeom>
        </p:spPr>
      </p:pic>
      <p:pic>
        <p:nvPicPr>
          <p:cNvPr id="7" name="Picture 6"/>
          <p:cNvPicPr>
            <a:picLocks noChangeAspect="1"/>
          </p:cNvPicPr>
          <p:nvPr/>
        </p:nvPicPr>
        <p:blipFill>
          <a:blip r:embed="rId20"/>
          <a:stretch>
            <a:fillRect/>
          </a:stretch>
        </p:blipFill>
        <p:spPr>
          <a:xfrm>
            <a:off x="71896" y="4347180"/>
            <a:ext cx="4008435" cy="589476"/>
          </a:xfrm>
          <a:prstGeom prst="rect">
            <a:avLst/>
          </a:prstGeom>
        </p:spPr>
      </p:pic>
    </p:spTree>
    <p:extLst>
      <p:ext uri="{BB962C8B-B14F-4D97-AF65-F5344CB8AC3E}">
        <p14:creationId xmlns:p14="http://schemas.microsoft.com/office/powerpoint/2010/main" val="152003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Make Me a Diverse Vowel System</a:t>
            </a:r>
            <a:br>
              <a:rPr lang="en-US" dirty="0" smtClean="0"/>
            </a:br>
            <a:r>
              <a:rPr lang="en-US" sz="3600" dirty="0" smtClean="0"/>
              <a:t>(Sampled from MPP/DPP)</a:t>
            </a:r>
            <a:endParaRPr lang="en-US" sz="3600" dirty="0"/>
          </a:p>
        </p:txBody>
      </p:sp>
      <p:pic>
        <p:nvPicPr>
          <p:cNvPr id="6" name="Picture 5"/>
          <p:cNvPicPr>
            <a:picLocks noChangeAspect="1"/>
          </p:cNvPicPr>
          <p:nvPr/>
        </p:nvPicPr>
        <p:blipFill>
          <a:blip r:embed="rId3"/>
          <a:stretch>
            <a:fillRect/>
          </a:stretch>
        </p:blipFill>
        <p:spPr>
          <a:xfrm>
            <a:off x="3502325" y="5197149"/>
            <a:ext cx="596900" cy="635000"/>
          </a:xfrm>
          <a:prstGeom prst="rect">
            <a:avLst/>
          </a:prstGeom>
        </p:spPr>
      </p:pic>
      <p:pic>
        <p:nvPicPr>
          <p:cNvPr id="7" name="Picture 6"/>
          <p:cNvPicPr>
            <a:picLocks noChangeAspect="1"/>
          </p:cNvPicPr>
          <p:nvPr/>
        </p:nvPicPr>
        <p:blipFill>
          <a:blip r:embed="rId4"/>
          <a:stretch>
            <a:fillRect/>
          </a:stretch>
        </p:blipFill>
        <p:spPr>
          <a:xfrm>
            <a:off x="6522870" y="5215046"/>
            <a:ext cx="635000" cy="596900"/>
          </a:xfrm>
          <a:prstGeom prst="rect">
            <a:avLst/>
          </a:prstGeom>
        </p:spPr>
      </p:pic>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5"/>
          <a:stretch>
            <a:fillRect/>
          </a:stretch>
        </p:blipFill>
        <p:spPr>
          <a:xfrm flipV="1">
            <a:off x="1713302" y="1914901"/>
            <a:ext cx="279400" cy="876300"/>
          </a:xfrm>
          <a:prstGeom prst="rect">
            <a:avLst/>
          </a:prstGeom>
          <a:scene3d>
            <a:camera prst="orthographicFront">
              <a:rot lat="10800000" lon="0" rev="0"/>
            </a:camera>
            <a:lightRig rig="threePt" dir="t"/>
          </a:scene3d>
        </p:spPr>
      </p:pic>
      <p:pic>
        <p:nvPicPr>
          <p:cNvPr id="8" name="Picture 7"/>
          <p:cNvPicPr>
            <a:picLocks noChangeAspect="1"/>
          </p:cNvPicPr>
          <p:nvPr/>
        </p:nvPicPr>
        <p:blipFill>
          <a:blip r:embed="rId6"/>
          <a:stretch>
            <a:fillRect/>
          </a:stretch>
        </p:blipFill>
        <p:spPr>
          <a:xfrm flipV="1">
            <a:off x="6522870" y="2001571"/>
            <a:ext cx="990600" cy="584200"/>
          </a:xfrm>
          <a:prstGeom prst="rect">
            <a:avLst/>
          </a:prstGeom>
          <a:scene3d>
            <a:camera prst="orthographicFront">
              <a:rot lat="10800000" lon="0" rev="0"/>
            </a:camera>
            <a:lightRig rig="threePt" dir="t"/>
          </a:scene3d>
        </p:spPr>
      </p:pic>
      <p:sp>
        <p:nvSpPr>
          <p:cNvPr id="18" name="TextBox 17"/>
          <p:cNvSpPr txBox="1"/>
          <p:nvPr/>
        </p:nvSpPr>
        <p:spPr>
          <a:xfrm>
            <a:off x="2469059" y="3787927"/>
            <a:ext cx="5208484" cy="707886"/>
          </a:xfrm>
          <a:prstGeom prst="rect">
            <a:avLst/>
          </a:prstGeom>
          <a:solidFill>
            <a:schemeClr val="bg1"/>
          </a:solidFill>
        </p:spPr>
        <p:txBody>
          <a:bodyPr wrap="square" rtlCol="0">
            <a:spAutoFit/>
          </a:bodyPr>
          <a:lstStyle/>
          <a:p>
            <a:r>
              <a:rPr lang="en-US" sz="4000" b="1" dirty="0" smtClean="0">
                <a:solidFill>
                  <a:schemeClr val="accent4">
                    <a:lumMod val="50000"/>
                  </a:schemeClr>
                </a:solidFill>
                <a:latin typeface="Comic Sans MS" charset="0"/>
                <a:ea typeface="Comic Sans MS" charset="0"/>
                <a:cs typeface="Comic Sans MS" charset="0"/>
              </a:rPr>
              <a:t>Well-Dispersed! :-)</a:t>
            </a:r>
            <a:endParaRPr lang="en-US" sz="4000" b="1" dirty="0">
              <a:solidFill>
                <a:schemeClr val="accent4">
                  <a:lumMod val="50000"/>
                </a:schemeClr>
              </a:solidFill>
              <a:latin typeface="Comic Sans MS" charset="0"/>
              <a:ea typeface="Comic Sans MS" charset="0"/>
              <a:cs typeface="Comic Sans MS" charset="0"/>
            </a:endParaRPr>
          </a:p>
        </p:txBody>
      </p:sp>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stretch>
            <a:fillRect/>
          </a:stretch>
        </p:blipFill>
        <p:spPr>
          <a:xfrm flipV="1">
            <a:off x="4336285" y="3243792"/>
            <a:ext cx="508000" cy="609600"/>
          </a:xfrm>
          <a:prstGeom prst="rect">
            <a:avLst/>
          </a:prstGeom>
        </p:spPr>
      </p:pic>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13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Inference</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38</a:t>
            </a:fld>
            <a:endParaRPr lang="en-US"/>
          </a:p>
        </p:txBody>
      </p:sp>
      <p:pic>
        <p:nvPicPr>
          <p:cNvPr id="14" name="Picture 13"/>
          <p:cNvPicPr>
            <a:picLocks noChangeAspect="1"/>
          </p:cNvPicPr>
          <p:nvPr/>
        </p:nvPicPr>
        <p:blipFill>
          <a:blip r:embed="rId2"/>
          <a:stretch>
            <a:fillRect/>
          </a:stretch>
        </p:blipFill>
        <p:spPr>
          <a:xfrm>
            <a:off x="6294892" y="2150100"/>
            <a:ext cx="1120501" cy="1003646"/>
          </a:xfrm>
          <a:prstGeom prst="rect">
            <a:avLst/>
          </a:prstGeom>
        </p:spPr>
      </p:pic>
      <p:pic>
        <p:nvPicPr>
          <p:cNvPr id="15" name="Picture 14"/>
          <p:cNvPicPr>
            <a:picLocks noChangeAspect="1"/>
          </p:cNvPicPr>
          <p:nvPr/>
        </p:nvPicPr>
        <p:blipFill>
          <a:blip r:embed="rId3"/>
          <a:stretch>
            <a:fillRect/>
          </a:stretch>
        </p:blipFill>
        <p:spPr>
          <a:xfrm flipV="1">
            <a:off x="4311301" y="2200727"/>
            <a:ext cx="1547387" cy="962676"/>
          </a:xfrm>
          <a:prstGeom prst="rect">
            <a:avLst/>
          </a:prstGeom>
          <a:scene3d>
            <a:camera prst="orthographicFront">
              <a:rot lat="6480000" lon="0" rev="0"/>
            </a:camera>
            <a:lightRig rig="threePt" dir="t"/>
          </a:scene3d>
        </p:spPr>
      </p:pic>
      <p:pic>
        <p:nvPicPr>
          <p:cNvPr id="16" name="Picture 15"/>
          <p:cNvPicPr>
            <a:picLocks noChangeAspect="1"/>
          </p:cNvPicPr>
          <p:nvPr/>
        </p:nvPicPr>
        <p:blipFill>
          <a:blip r:embed="rId4"/>
          <a:stretch>
            <a:fillRect/>
          </a:stretch>
        </p:blipFill>
        <p:spPr>
          <a:xfrm>
            <a:off x="6041083" y="2090339"/>
            <a:ext cx="253809" cy="1128135"/>
          </a:xfrm>
          <a:prstGeom prst="rect">
            <a:avLst/>
          </a:prstGeom>
        </p:spPr>
      </p:pic>
      <p:pic>
        <p:nvPicPr>
          <p:cNvPr id="17" name="Picture 16"/>
          <p:cNvPicPr>
            <a:picLocks noChangeAspect="1"/>
          </p:cNvPicPr>
          <p:nvPr/>
        </p:nvPicPr>
        <p:blipFill>
          <a:blip r:embed="rId5"/>
          <a:stretch>
            <a:fillRect/>
          </a:stretch>
        </p:blipFill>
        <p:spPr>
          <a:xfrm>
            <a:off x="7508730" y="2037300"/>
            <a:ext cx="277341" cy="1232730"/>
          </a:xfrm>
          <a:prstGeom prst="rect">
            <a:avLst/>
          </a:prstGeom>
        </p:spPr>
      </p:pic>
      <p:pic>
        <p:nvPicPr>
          <p:cNvPr id="18" name="Picture 17"/>
          <p:cNvPicPr>
            <a:picLocks noChangeAspect="1"/>
          </p:cNvPicPr>
          <p:nvPr/>
        </p:nvPicPr>
        <p:blipFill>
          <a:blip r:embed="rId6"/>
          <a:stretch>
            <a:fillRect/>
          </a:stretch>
        </p:blipFill>
        <p:spPr>
          <a:xfrm>
            <a:off x="306654" y="2437888"/>
            <a:ext cx="523242" cy="637857"/>
          </a:xfrm>
          <a:prstGeom prst="rect">
            <a:avLst/>
          </a:prstGeom>
        </p:spPr>
      </p:pic>
      <p:pic>
        <p:nvPicPr>
          <p:cNvPr id="19" name="Picture 18"/>
          <p:cNvPicPr>
            <a:picLocks noChangeAspect="1"/>
          </p:cNvPicPr>
          <p:nvPr/>
        </p:nvPicPr>
        <p:blipFill>
          <a:blip r:embed="rId4"/>
          <a:stretch>
            <a:fillRect/>
          </a:stretch>
        </p:blipFill>
        <p:spPr>
          <a:xfrm>
            <a:off x="886236" y="2216214"/>
            <a:ext cx="193191" cy="858697"/>
          </a:xfrm>
          <a:prstGeom prst="rect">
            <a:avLst/>
          </a:prstGeom>
        </p:spPr>
      </p:pic>
      <p:pic>
        <p:nvPicPr>
          <p:cNvPr id="20" name="Picture 19"/>
          <p:cNvPicPr>
            <a:picLocks noChangeAspect="1"/>
          </p:cNvPicPr>
          <p:nvPr/>
        </p:nvPicPr>
        <p:blipFill>
          <a:blip r:embed="rId2"/>
          <a:stretch>
            <a:fillRect/>
          </a:stretch>
        </p:blipFill>
        <p:spPr>
          <a:xfrm>
            <a:off x="1075681" y="2274239"/>
            <a:ext cx="866925" cy="776515"/>
          </a:xfrm>
          <a:prstGeom prst="rect">
            <a:avLst/>
          </a:prstGeom>
        </p:spPr>
      </p:pic>
      <p:pic>
        <p:nvPicPr>
          <p:cNvPr id="21" name="Picture 20"/>
          <p:cNvPicPr>
            <a:picLocks noChangeAspect="1"/>
          </p:cNvPicPr>
          <p:nvPr/>
        </p:nvPicPr>
        <p:blipFill>
          <a:blip r:embed="rId5"/>
          <a:stretch>
            <a:fillRect/>
          </a:stretch>
        </p:blipFill>
        <p:spPr>
          <a:xfrm>
            <a:off x="1970501" y="2236405"/>
            <a:ext cx="194694" cy="865377"/>
          </a:xfrm>
          <a:prstGeom prst="rect">
            <a:avLst/>
          </a:prstGeom>
        </p:spPr>
      </p:pic>
      <p:pic>
        <p:nvPicPr>
          <p:cNvPr id="23" name="Picture 22"/>
          <p:cNvPicPr>
            <a:picLocks noChangeAspect="1"/>
          </p:cNvPicPr>
          <p:nvPr/>
        </p:nvPicPr>
        <p:blipFill>
          <a:blip r:embed="rId7"/>
          <a:stretch>
            <a:fillRect/>
          </a:stretch>
        </p:blipFill>
        <p:spPr>
          <a:xfrm flipV="1">
            <a:off x="2750086" y="2511534"/>
            <a:ext cx="899026" cy="374594"/>
          </a:xfrm>
          <a:prstGeom prst="rect">
            <a:avLst/>
          </a:prstGeom>
        </p:spPr>
      </p:pic>
      <p:pic>
        <p:nvPicPr>
          <p:cNvPr id="24" name="Picture 23"/>
          <p:cNvPicPr>
            <a:picLocks noChangeAspect="1"/>
          </p:cNvPicPr>
          <p:nvPr/>
        </p:nvPicPr>
        <p:blipFill>
          <a:blip r:embed="rId2"/>
          <a:stretch>
            <a:fillRect/>
          </a:stretch>
        </p:blipFill>
        <p:spPr>
          <a:xfrm>
            <a:off x="4446785" y="3746784"/>
            <a:ext cx="453664" cy="406352"/>
          </a:xfrm>
          <a:prstGeom prst="rect">
            <a:avLst/>
          </a:prstGeom>
        </p:spPr>
      </p:pic>
      <p:pic>
        <p:nvPicPr>
          <p:cNvPr id="25" name="Picture 24"/>
          <p:cNvPicPr>
            <a:picLocks noChangeAspect="1"/>
          </p:cNvPicPr>
          <p:nvPr/>
        </p:nvPicPr>
        <p:blipFill>
          <a:blip r:embed="rId3"/>
          <a:stretch>
            <a:fillRect/>
          </a:stretch>
        </p:blipFill>
        <p:spPr>
          <a:xfrm flipV="1">
            <a:off x="3154040" y="3691299"/>
            <a:ext cx="1035130" cy="615837"/>
          </a:xfrm>
          <a:prstGeom prst="rect">
            <a:avLst/>
          </a:prstGeom>
          <a:scene3d>
            <a:camera prst="orthographicFront">
              <a:rot lat="6480000" lon="0" rev="0"/>
            </a:camera>
            <a:lightRig rig="threePt" dir="t"/>
          </a:scene3d>
        </p:spPr>
      </p:pic>
      <p:pic>
        <p:nvPicPr>
          <p:cNvPr id="26" name="Picture 25"/>
          <p:cNvPicPr>
            <a:picLocks noChangeAspect="1"/>
          </p:cNvPicPr>
          <p:nvPr/>
        </p:nvPicPr>
        <p:blipFill>
          <a:blip r:embed="rId4"/>
          <a:stretch>
            <a:fillRect/>
          </a:stretch>
        </p:blipFill>
        <p:spPr>
          <a:xfrm>
            <a:off x="4311301" y="3622187"/>
            <a:ext cx="147486" cy="655546"/>
          </a:xfrm>
          <a:prstGeom prst="rect">
            <a:avLst/>
          </a:prstGeom>
        </p:spPr>
      </p:pic>
      <p:pic>
        <p:nvPicPr>
          <p:cNvPr id="27" name="Picture 26"/>
          <p:cNvPicPr>
            <a:picLocks noChangeAspect="1"/>
          </p:cNvPicPr>
          <p:nvPr/>
        </p:nvPicPr>
        <p:blipFill>
          <a:blip r:embed="rId5"/>
          <a:stretch>
            <a:fillRect/>
          </a:stretch>
        </p:blipFill>
        <p:spPr>
          <a:xfrm>
            <a:off x="5015292" y="3628526"/>
            <a:ext cx="154321" cy="685930"/>
          </a:xfrm>
          <a:prstGeom prst="rect">
            <a:avLst/>
          </a:prstGeom>
        </p:spPr>
      </p:pic>
      <p:pic>
        <p:nvPicPr>
          <p:cNvPr id="28" name="Picture 27"/>
          <p:cNvPicPr>
            <a:picLocks noChangeAspect="1"/>
          </p:cNvPicPr>
          <p:nvPr/>
        </p:nvPicPr>
        <p:blipFill>
          <a:blip r:embed="rId2"/>
          <a:stretch>
            <a:fillRect/>
          </a:stretch>
        </p:blipFill>
        <p:spPr>
          <a:xfrm>
            <a:off x="8427527" y="3726002"/>
            <a:ext cx="453664" cy="406352"/>
          </a:xfrm>
          <a:prstGeom prst="rect">
            <a:avLst/>
          </a:prstGeom>
        </p:spPr>
      </p:pic>
      <p:pic>
        <p:nvPicPr>
          <p:cNvPr id="29" name="Picture 28"/>
          <p:cNvPicPr>
            <a:picLocks noChangeAspect="1"/>
          </p:cNvPicPr>
          <p:nvPr/>
        </p:nvPicPr>
        <p:blipFill>
          <a:blip r:embed="rId3"/>
          <a:stretch>
            <a:fillRect/>
          </a:stretch>
        </p:blipFill>
        <p:spPr>
          <a:xfrm flipV="1">
            <a:off x="7206275" y="3633543"/>
            <a:ext cx="1035130" cy="615837"/>
          </a:xfrm>
          <a:prstGeom prst="rect">
            <a:avLst/>
          </a:prstGeom>
          <a:scene3d>
            <a:camera prst="orthographicFront">
              <a:rot lat="6480000" lon="0" rev="0"/>
            </a:camera>
            <a:lightRig rig="threePt" dir="t"/>
          </a:scene3d>
        </p:spPr>
      </p:pic>
      <p:pic>
        <p:nvPicPr>
          <p:cNvPr id="30" name="Picture 29"/>
          <p:cNvPicPr>
            <a:picLocks noChangeAspect="1"/>
          </p:cNvPicPr>
          <p:nvPr/>
        </p:nvPicPr>
        <p:blipFill>
          <a:blip r:embed="rId4"/>
          <a:stretch>
            <a:fillRect/>
          </a:stretch>
        </p:blipFill>
        <p:spPr>
          <a:xfrm>
            <a:off x="8292043" y="3601405"/>
            <a:ext cx="147486" cy="655546"/>
          </a:xfrm>
          <a:prstGeom prst="rect">
            <a:avLst/>
          </a:prstGeom>
        </p:spPr>
      </p:pic>
      <p:pic>
        <p:nvPicPr>
          <p:cNvPr id="31" name="Picture 30"/>
          <p:cNvPicPr>
            <a:picLocks noChangeAspect="1"/>
          </p:cNvPicPr>
          <p:nvPr/>
        </p:nvPicPr>
        <p:blipFill>
          <a:blip r:embed="rId5"/>
          <a:stretch>
            <a:fillRect/>
          </a:stretch>
        </p:blipFill>
        <p:spPr>
          <a:xfrm>
            <a:off x="8884967" y="3593682"/>
            <a:ext cx="154321" cy="685930"/>
          </a:xfrm>
          <a:prstGeom prst="rect">
            <a:avLst/>
          </a:prstGeom>
        </p:spPr>
      </p:pic>
      <p:cxnSp>
        <p:nvCxnSpPr>
          <p:cNvPr id="32" name="Straight Connector 31"/>
          <p:cNvCxnSpPr/>
          <p:nvPr/>
        </p:nvCxnSpPr>
        <p:spPr>
          <a:xfrm flipV="1">
            <a:off x="3859306" y="3422601"/>
            <a:ext cx="5126736" cy="16978"/>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8"/>
          <a:stretch>
            <a:fillRect/>
          </a:stretch>
        </p:blipFill>
        <p:spPr>
          <a:xfrm>
            <a:off x="5284456" y="3751923"/>
            <a:ext cx="1808232" cy="418231"/>
          </a:xfrm>
          <a:prstGeom prst="rect">
            <a:avLst/>
          </a:prstGeom>
        </p:spPr>
      </p:pic>
      <p:sp>
        <p:nvSpPr>
          <p:cNvPr id="34" name="TextBox 33"/>
          <p:cNvSpPr txBox="1"/>
          <p:nvPr/>
        </p:nvSpPr>
        <p:spPr>
          <a:xfrm>
            <a:off x="4748141" y="4374241"/>
            <a:ext cx="3493264" cy="1015663"/>
          </a:xfrm>
          <a:prstGeom prst="rect">
            <a:avLst/>
          </a:prstGeom>
          <a:noFill/>
        </p:spPr>
        <p:txBody>
          <a:bodyPr wrap="none" rtlCol="0">
            <a:spAutoFit/>
          </a:bodyPr>
          <a:lstStyle/>
          <a:p>
            <a:pPr algn="ctr"/>
            <a:r>
              <a:rPr lang="en-US" sz="3000" dirty="0">
                <a:solidFill>
                  <a:schemeClr val="accent2">
                    <a:lumMod val="75000"/>
                  </a:schemeClr>
                </a:solidFill>
                <a:latin typeface="Comic Sans MS" charset="0"/>
                <a:ea typeface="Comic Sans MS" charset="0"/>
                <a:cs typeface="Comic Sans MS" charset="0"/>
              </a:rPr>
              <a:t>s</a:t>
            </a:r>
            <a:r>
              <a:rPr lang="en-US" sz="3000" dirty="0" smtClean="0">
                <a:solidFill>
                  <a:schemeClr val="accent2">
                    <a:lumMod val="75000"/>
                  </a:schemeClr>
                </a:solidFill>
                <a:latin typeface="Comic Sans MS" charset="0"/>
                <a:ea typeface="Comic Sans MS" charset="0"/>
                <a:cs typeface="Comic Sans MS" charset="0"/>
              </a:rPr>
              <a:t>um over all vowel </a:t>
            </a:r>
          </a:p>
          <a:p>
            <a:pPr algn="ctr"/>
            <a:r>
              <a:rPr lang="en-US" sz="3000" dirty="0" smtClean="0">
                <a:solidFill>
                  <a:schemeClr val="accent2">
                    <a:lumMod val="75000"/>
                  </a:schemeClr>
                </a:solidFill>
                <a:latin typeface="Comic Sans MS" charset="0"/>
                <a:ea typeface="Comic Sans MS" charset="0"/>
                <a:cs typeface="Comic Sans MS" charset="0"/>
              </a:rPr>
              <a:t>systems’ scores</a:t>
            </a:r>
            <a:endParaRPr lang="en-US" sz="3000" dirty="0">
              <a:solidFill>
                <a:schemeClr val="accent2">
                  <a:lumMod val="75000"/>
                </a:schemeClr>
              </a:solidFill>
              <a:latin typeface="Comic Sans MS" charset="0"/>
              <a:ea typeface="Comic Sans MS" charset="0"/>
              <a:cs typeface="Comic Sans MS" charset="0"/>
            </a:endParaRPr>
          </a:p>
        </p:txBody>
      </p:sp>
      <p:sp>
        <p:nvSpPr>
          <p:cNvPr id="36" name="TextBox 35"/>
          <p:cNvSpPr txBox="1"/>
          <p:nvPr/>
        </p:nvSpPr>
        <p:spPr>
          <a:xfrm>
            <a:off x="503958" y="3303263"/>
            <a:ext cx="2246128" cy="1015663"/>
          </a:xfrm>
          <a:prstGeom prst="rect">
            <a:avLst/>
          </a:prstGeom>
          <a:noFill/>
        </p:spPr>
        <p:txBody>
          <a:bodyPr wrap="none" rtlCol="0">
            <a:spAutoFit/>
          </a:bodyPr>
          <a:lstStyle/>
          <a:p>
            <a:pPr algn="ctr"/>
            <a:r>
              <a:rPr lang="en-US" sz="3000" dirty="0" smtClean="0">
                <a:solidFill>
                  <a:schemeClr val="accent3">
                    <a:lumMod val="75000"/>
                  </a:schemeClr>
                </a:solidFill>
                <a:latin typeface="Comic Sans MS" charset="0"/>
                <a:ea typeface="Comic Sans MS" charset="0"/>
                <a:cs typeface="Comic Sans MS" charset="0"/>
              </a:rPr>
              <a:t>probability </a:t>
            </a:r>
          </a:p>
          <a:p>
            <a:pPr algn="ctr"/>
            <a:r>
              <a:rPr lang="en-US" sz="3000" dirty="0" smtClean="0">
                <a:solidFill>
                  <a:schemeClr val="accent3">
                    <a:lumMod val="75000"/>
                  </a:schemeClr>
                </a:solidFill>
                <a:latin typeface="Comic Sans MS" charset="0"/>
                <a:ea typeface="Comic Sans MS" charset="0"/>
                <a:cs typeface="Comic Sans MS" charset="0"/>
              </a:rPr>
              <a:t>measure</a:t>
            </a:r>
            <a:endParaRPr lang="en-US" sz="3000" dirty="0">
              <a:solidFill>
                <a:schemeClr val="accent3">
                  <a:lumMod val="75000"/>
                </a:schemeClr>
              </a:solidFill>
              <a:latin typeface="Comic Sans MS" charset="0"/>
              <a:ea typeface="Comic Sans MS" charset="0"/>
              <a:cs typeface="Comic Sans MS" charset="0"/>
            </a:endParaRPr>
          </a:p>
        </p:txBody>
      </p:sp>
      <p:sp>
        <p:nvSpPr>
          <p:cNvPr id="38" name="Rectangular Callout 37"/>
          <p:cNvSpPr/>
          <p:nvPr/>
        </p:nvSpPr>
        <p:spPr>
          <a:xfrm>
            <a:off x="368131" y="4987407"/>
            <a:ext cx="4380010" cy="1563987"/>
          </a:xfrm>
          <a:prstGeom prst="wedgeRectCallout">
            <a:avLst>
              <a:gd name="adj1" fmla="val 42971"/>
              <a:gd name="adj2" fmla="val -8525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dirty="0" smtClean="0"/>
              <a:t>Exponentially many summands :-(</a:t>
            </a:r>
            <a:endParaRPr lang="en-US" sz="3500" dirty="0"/>
          </a:p>
        </p:txBody>
      </p:sp>
    </p:spTree>
    <p:extLst>
      <p:ext uri="{BB962C8B-B14F-4D97-AF65-F5344CB8AC3E}">
        <p14:creationId xmlns:p14="http://schemas.microsoft.com/office/powerpoint/2010/main" val="17651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of Inference</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39</a:t>
            </a:fld>
            <a:endParaRPr lang="en-US"/>
          </a:p>
        </p:txBody>
      </p:sp>
      <p:sp>
        <p:nvSpPr>
          <p:cNvPr id="10" name="TextBox 9"/>
          <p:cNvSpPr txBox="1"/>
          <p:nvPr/>
        </p:nvSpPr>
        <p:spPr>
          <a:xfrm>
            <a:off x="121192" y="2445129"/>
            <a:ext cx="2277226" cy="430887"/>
          </a:xfrm>
          <a:prstGeom prst="rect">
            <a:avLst/>
          </a:prstGeom>
          <a:noFill/>
        </p:spPr>
        <p:txBody>
          <a:bodyPr wrap="none" rtlCol="0">
            <a:spAutoFit/>
          </a:bodyPr>
          <a:lstStyle/>
          <a:p>
            <a:r>
              <a:rPr lang="en-US" sz="2200" b="1" dirty="0" smtClean="0">
                <a:solidFill>
                  <a:schemeClr val="tx2">
                    <a:lumMod val="75000"/>
                  </a:schemeClr>
                </a:solidFill>
              </a:rPr>
              <a:t>1 vowel at a time:</a:t>
            </a:r>
            <a:endParaRPr lang="en-US" sz="2200" b="1" dirty="0">
              <a:solidFill>
                <a:schemeClr val="tx2">
                  <a:lumMod val="75000"/>
                </a:schemeClr>
              </a:solidFill>
            </a:endParaRPr>
          </a:p>
        </p:txBody>
      </p:sp>
      <p:sp>
        <p:nvSpPr>
          <p:cNvPr id="11" name="TextBox 10"/>
          <p:cNvSpPr txBox="1"/>
          <p:nvPr/>
        </p:nvSpPr>
        <p:spPr>
          <a:xfrm>
            <a:off x="121192" y="3399245"/>
            <a:ext cx="2704304" cy="430887"/>
          </a:xfrm>
          <a:prstGeom prst="rect">
            <a:avLst/>
          </a:prstGeom>
          <a:noFill/>
        </p:spPr>
        <p:txBody>
          <a:bodyPr wrap="square" rtlCol="0">
            <a:spAutoFit/>
          </a:bodyPr>
          <a:lstStyle/>
          <a:p>
            <a:r>
              <a:rPr lang="en-US" sz="2200" b="1" dirty="0" smtClean="0">
                <a:solidFill>
                  <a:srgbClr val="941100"/>
                </a:solidFill>
              </a:rPr>
              <a:t>2 vowels at a time:</a:t>
            </a:r>
            <a:endParaRPr lang="en-US" sz="2200" b="1" dirty="0">
              <a:solidFill>
                <a:srgbClr val="941100"/>
              </a:solidFill>
            </a:endParaRPr>
          </a:p>
        </p:txBody>
      </p:sp>
      <p:sp>
        <p:nvSpPr>
          <p:cNvPr id="12" name="TextBox 11"/>
          <p:cNvSpPr txBox="1"/>
          <p:nvPr/>
        </p:nvSpPr>
        <p:spPr>
          <a:xfrm>
            <a:off x="121192" y="4402213"/>
            <a:ext cx="3161504" cy="430887"/>
          </a:xfrm>
          <a:prstGeom prst="rect">
            <a:avLst/>
          </a:prstGeom>
          <a:noFill/>
        </p:spPr>
        <p:txBody>
          <a:bodyPr wrap="square" rtlCol="0">
            <a:spAutoFit/>
          </a:bodyPr>
          <a:lstStyle/>
          <a:p>
            <a:r>
              <a:rPr lang="en-US" sz="2200" b="1" dirty="0" smtClean="0">
                <a:solidFill>
                  <a:schemeClr val="accent3">
                    <a:lumMod val="50000"/>
                  </a:schemeClr>
                </a:solidFill>
              </a:rPr>
              <a:t>All vowels together:</a:t>
            </a:r>
            <a:endParaRPr lang="en-US" sz="2200" b="1" dirty="0">
              <a:solidFill>
                <a:schemeClr val="accent3">
                  <a:lumMod val="50000"/>
                </a:schemeClr>
              </a:solidFill>
            </a:endParaRPr>
          </a:p>
        </p:txBody>
      </p:sp>
      <p:cxnSp>
        <p:nvCxnSpPr>
          <p:cNvPr id="13" name="Straight Connector 12"/>
          <p:cNvCxnSpPr/>
          <p:nvPr/>
        </p:nvCxnSpPr>
        <p:spPr>
          <a:xfrm flipH="1">
            <a:off x="2638975" y="2111121"/>
            <a:ext cx="22458" cy="32840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3"/>
          <a:stretch>
            <a:fillRect/>
          </a:stretch>
        </p:blipFill>
        <p:spPr>
          <a:xfrm>
            <a:off x="3445022" y="2445129"/>
            <a:ext cx="803357" cy="361873"/>
          </a:xfrm>
          <a:prstGeom prst="rect">
            <a:avLst/>
          </a:prstGeom>
        </p:spPr>
      </p:pic>
      <p:sp>
        <p:nvSpPr>
          <p:cNvPr id="33" name="TextBox 32"/>
          <p:cNvSpPr txBox="1"/>
          <p:nvPr/>
        </p:nvSpPr>
        <p:spPr>
          <a:xfrm>
            <a:off x="3376127" y="3362270"/>
            <a:ext cx="1073692" cy="430887"/>
          </a:xfrm>
          <a:prstGeom prst="rect">
            <a:avLst/>
          </a:prstGeom>
          <a:noFill/>
        </p:spPr>
        <p:txBody>
          <a:bodyPr wrap="none" rtlCol="0">
            <a:spAutoFit/>
          </a:bodyPr>
          <a:lstStyle/>
          <a:p>
            <a:r>
              <a:rPr lang="en-US" sz="2200" dirty="0" smtClean="0">
                <a:solidFill>
                  <a:srgbClr val="95251D"/>
                </a:solidFill>
              </a:rPr>
              <a:t>#P-hard</a:t>
            </a:r>
            <a:endParaRPr lang="en-US" sz="2200" dirty="0">
              <a:solidFill>
                <a:srgbClr val="95251D"/>
              </a:solidFill>
            </a:endParaRPr>
          </a:p>
        </p:txBody>
      </p:sp>
      <p:pic>
        <p:nvPicPr>
          <p:cNvPr id="42" name="Picture 41"/>
          <p:cNvPicPr>
            <a:picLocks noChangeAspect="1"/>
          </p:cNvPicPr>
          <p:nvPr/>
        </p:nvPicPr>
        <p:blipFill>
          <a:blip r:embed="rId4"/>
          <a:stretch>
            <a:fillRect/>
          </a:stretch>
        </p:blipFill>
        <p:spPr>
          <a:xfrm flipV="1">
            <a:off x="3376127" y="4402213"/>
            <a:ext cx="941148" cy="430887"/>
          </a:xfrm>
          <a:prstGeom prst="rect">
            <a:avLst/>
          </a:prstGeom>
          <a:scene3d>
            <a:camera prst="orthographicFront">
              <a:rot lat="10800000" lon="0" rev="0"/>
            </a:camera>
            <a:lightRig rig="threePt" dir="t"/>
          </a:scene3d>
        </p:spPr>
      </p:pic>
      <p:sp>
        <p:nvSpPr>
          <p:cNvPr id="45" name="TextBox 44"/>
          <p:cNvSpPr txBox="1"/>
          <p:nvPr/>
        </p:nvSpPr>
        <p:spPr>
          <a:xfrm>
            <a:off x="5612074" y="2414902"/>
            <a:ext cx="2875274" cy="430887"/>
          </a:xfrm>
          <a:prstGeom prst="rect">
            <a:avLst/>
          </a:prstGeom>
          <a:noFill/>
        </p:spPr>
        <p:txBody>
          <a:bodyPr wrap="none" rtlCol="0">
            <a:spAutoFit/>
          </a:bodyPr>
          <a:lstStyle/>
          <a:p>
            <a:r>
              <a:rPr lang="en-US" sz="2200" b="1" dirty="0" smtClean="0">
                <a:solidFill>
                  <a:schemeClr val="tx2">
                    <a:lumMod val="75000"/>
                  </a:schemeClr>
                </a:solidFill>
              </a:rPr>
              <a:t>Bernoulli Point Process</a:t>
            </a:r>
            <a:endParaRPr lang="en-US" sz="2200" b="1" dirty="0">
              <a:solidFill>
                <a:schemeClr val="tx2">
                  <a:lumMod val="75000"/>
                </a:schemeClr>
              </a:solidFill>
            </a:endParaRPr>
          </a:p>
        </p:txBody>
      </p:sp>
      <p:sp>
        <p:nvSpPr>
          <p:cNvPr id="46" name="TextBox 45"/>
          <p:cNvSpPr txBox="1"/>
          <p:nvPr/>
        </p:nvSpPr>
        <p:spPr>
          <a:xfrm>
            <a:off x="5612074" y="3383518"/>
            <a:ext cx="2711320" cy="430887"/>
          </a:xfrm>
          <a:prstGeom prst="rect">
            <a:avLst/>
          </a:prstGeom>
          <a:noFill/>
        </p:spPr>
        <p:txBody>
          <a:bodyPr wrap="none" rtlCol="0">
            <a:spAutoFit/>
          </a:bodyPr>
          <a:lstStyle/>
          <a:p>
            <a:r>
              <a:rPr lang="en-US" sz="2200" b="1" dirty="0" smtClean="0">
                <a:solidFill>
                  <a:srgbClr val="95251D"/>
                </a:solidFill>
              </a:rPr>
              <a:t>Markov Point Process</a:t>
            </a:r>
            <a:endParaRPr lang="en-US" sz="2200" b="1" dirty="0">
              <a:solidFill>
                <a:srgbClr val="95251D"/>
              </a:solidFill>
            </a:endParaRPr>
          </a:p>
        </p:txBody>
      </p:sp>
      <p:sp>
        <p:nvSpPr>
          <p:cNvPr id="47" name="TextBox 46"/>
          <p:cNvSpPr txBox="1"/>
          <p:nvPr/>
        </p:nvSpPr>
        <p:spPr>
          <a:xfrm>
            <a:off x="5612074" y="4402212"/>
            <a:ext cx="3509487" cy="430887"/>
          </a:xfrm>
          <a:prstGeom prst="rect">
            <a:avLst/>
          </a:prstGeom>
          <a:noFill/>
        </p:spPr>
        <p:txBody>
          <a:bodyPr wrap="none" rtlCol="0">
            <a:spAutoFit/>
          </a:bodyPr>
          <a:lstStyle/>
          <a:p>
            <a:r>
              <a:rPr lang="en-US" sz="2200" b="1" dirty="0" err="1" smtClean="0">
                <a:solidFill>
                  <a:srgbClr val="4E6227"/>
                </a:solidFill>
              </a:rPr>
              <a:t>Determinantal</a:t>
            </a:r>
            <a:r>
              <a:rPr lang="en-US" sz="2200" b="1" dirty="0" smtClean="0">
                <a:solidFill>
                  <a:srgbClr val="4E6227"/>
                </a:solidFill>
              </a:rPr>
              <a:t> Point Process</a:t>
            </a:r>
            <a:endParaRPr lang="en-US" sz="2200" b="1" dirty="0">
              <a:solidFill>
                <a:srgbClr val="4E6227"/>
              </a:solidFill>
            </a:endParaRPr>
          </a:p>
        </p:txBody>
      </p:sp>
      <p:sp>
        <p:nvSpPr>
          <p:cNvPr id="48" name="Rectangular Callout 47"/>
          <p:cNvSpPr/>
          <p:nvPr/>
        </p:nvSpPr>
        <p:spPr>
          <a:xfrm>
            <a:off x="1701944" y="5248508"/>
            <a:ext cx="3811350" cy="994866"/>
          </a:xfrm>
          <a:prstGeom prst="wedgeRectCallout">
            <a:avLst>
              <a:gd name="adj1" fmla="val -44825"/>
              <a:gd name="adj2" fmla="val -80774"/>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Only allows negative interactions between vowels </a:t>
            </a:r>
            <a:endParaRPr lang="en-US" dirty="0"/>
          </a:p>
        </p:txBody>
      </p:sp>
      <p:sp>
        <p:nvSpPr>
          <p:cNvPr id="49" name="Rectangular Callout 48"/>
          <p:cNvSpPr/>
          <p:nvPr/>
        </p:nvSpPr>
        <p:spPr>
          <a:xfrm>
            <a:off x="121193" y="1159246"/>
            <a:ext cx="2517782" cy="832797"/>
          </a:xfrm>
          <a:prstGeom prst="wedgeRectCallout">
            <a:avLst>
              <a:gd name="adj1" fmla="val 30731"/>
              <a:gd name="adj2" fmla="val 114733"/>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No interactions between the vowels</a:t>
            </a:r>
            <a:endParaRPr lang="en-US" dirty="0"/>
          </a:p>
        </p:txBody>
      </p:sp>
      <p:sp>
        <p:nvSpPr>
          <p:cNvPr id="52" name="TextBox 51"/>
          <p:cNvSpPr txBox="1"/>
          <p:nvPr/>
        </p:nvSpPr>
        <p:spPr>
          <a:xfrm>
            <a:off x="2717920" y="1541777"/>
            <a:ext cx="2786597" cy="446276"/>
          </a:xfrm>
          <a:prstGeom prst="rect">
            <a:avLst/>
          </a:prstGeom>
          <a:noFill/>
        </p:spPr>
        <p:txBody>
          <a:bodyPr wrap="none" rtlCol="0">
            <a:spAutoFit/>
          </a:bodyPr>
          <a:lstStyle/>
          <a:p>
            <a:r>
              <a:rPr lang="en-US" sz="2300" b="1" dirty="0" smtClean="0"/>
              <a:t>Inference Complexity</a:t>
            </a:r>
            <a:endParaRPr lang="en-US" sz="2300" b="1" dirty="0"/>
          </a:p>
        </p:txBody>
      </p:sp>
      <p:sp>
        <p:nvSpPr>
          <p:cNvPr id="53" name="TextBox 52"/>
          <p:cNvSpPr txBox="1"/>
          <p:nvPr/>
        </p:nvSpPr>
        <p:spPr>
          <a:xfrm>
            <a:off x="6211949" y="1541777"/>
            <a:ext cx="1675523" cy="446276"/>
          </a:xfrm>
          <a:prstGeom prst="rect">
            <a:avLst/>
          </a:prstGeom>
          <a:noFill/>
        </p:spPr>
        <p:txBody>
          <a:bodyPr wrap="none" rtlCol="0">
            <a:spAutoFit/>
          </a:bodyPr>
          <a:lstStyle/>
          <a:p>
            <a:r>
              <a:rPr lang="en-US" sz="2300" b="1" dirty="0" smtClean="0"/>
              <a:t>Fancy Name</a:t>
            </a:r>
            <a:endParaRPr lang="en-US" sz="2300" b="1" dirty="0"/>
          </a:p>
        </p:txBody>
      </p:sp>
    </p:spTree>
    <p:extLst>
      <p:ext uri="{BB962C8B-B14F-4D97-AF65-F5344CB8AC3E}">
        <p14:creationId xmlns:p14="http://schemas.microsoft.com/office/powerpoint/2010/main" val="286845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3" grpId="0"/>
      <p:bldP spid="45" grpId="0"/>
      <p:bldP spid="46" grpId="0"/>
      <p:bldP spid="47" grpId="0"/>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Computational David Peterson</a:t>
            </a:r>
            <a:endParaRPr lang="en-US" dirty="0"/>
          </a:p>
        </p:txBody>
      </p:sp>
      <p:sp>
        <p:nvSpPr>
          <p:cNvPr id="3" name="Content Placeholder 2"/>
          <p:cNvSpPr>
            <a:spLocks noGrp="1"/>
          </p:cNvSpPr>
          <p:nvPr>
            <p:ph idx="1"/>
          </p:nvPr>
        </p:nvSpPr>
        <p:spPr>
          <a:xfrm>
            <a:off x="198405" y="1351533"/>
            <a:ext cx="9221639" cy="4842414"/>
          </a:xfrm>
        </p:spPr>
        <p:txBody>
          <a:bodyPr>
            <a:normAutofit fontScale="92500" lnSpcReduction="10000"/>
          </a:bodyPr>
          <a:lstStyle/>
          <a:p>
            <a:r>
              <a:rPr lang="en-US" dirty="0" err="1" smtClean="0"/>
              <a:t>Dothraki</a:t>
            </a:r>
            <a:r>
              <a:rPr lang="en-US" dirty="0" smtClean="0"/>
              <a:t> was designed by linguist David Peterson</a:t>
            </a:r>
          </a:p>
          <a:p>
            <a:pPr lvl="1"/>
            <a:r>
              <a:rPr lang="en-US" dirty="0" smtClean="0"/>
              <a:t>He used linguistic typology to construct new languages </a:t>
            </a:r>
          </a:p>
          <a:p>
            <a:r>
              <a:rPr lang="en-US" b="1" i="1" dirty="0" smtClean="0"/>
              <a:t>Wouldn’t it be fun to build </a:t>
            </a:r>
            <a:r>
              <a:rPr lang="en-US" sz="2800" dirty="0" err="1" smtClean="0">
                <a:latin typeface="Courier" charset="0"/>
                <a:ea typeface="Courier" charset="0"/>
                <a:cs typeface="Courier" charset="0"/>
              </a:rPr>
              <a:t>David_Peterson.py</a:t>
            </a:r>
            <a:r>
              <a:rPr lang="en-US" sz="2800" b="1" i="1" dirty="0" smtClean="0"/>
              <a:t>?</a:t>
            </a:r>
            <a:endParaRPr lang="en-US" sz="2800" dirty="0" smtClean="0">
              <a:latin typeface="Courier" charset="0"/>
              <a:ea typeface="Courier" charset="0"/>
              <a:cs typeface="Courier" charset="0"/>
            </a:endParaRPr>
          </a:p>
          <a:p>
            <a:pPr lvl="1"/>
            <a:r>
              <a:rPr lang="en-US" dirty="0" smtClean="0">
                <a:ea typeface="Calibri" charset="0"/>
                <a:cs typeface="Calibri" charset="0"/>
              </a:rPr>
              <a:t>Sample a new language from                                                           a distribution!</a:t>
            </a:r>
          </a:p>
          <a:p>
            <a:pPr lvl="1"/>
            <a:r>
              <a:rPr lang="en-US" dirty="0" smtClean="0">
                <a:ea typeface="Calibri" charset="0"/>
                <a:cs typeface="Calibri" charset="0"/>
              </a:rPr>
              <a:t>If we knew which distribution, we                                           would have Universal Grammar	</a:t>
            </a:r>
          </a:p>
          <a:p>
            <a:pPr lvl="1"/>
            <a:r>
              <a:rPr lang="en-US" dirty="0" smtClean="0">
                <a:ea typeface="Calibri" charset="0"/>
                <a:cs typeface="Calibri" charset="0"/>
              </a:rPr>
              <a:t>David’s brain has a good approximation</a:t>
            </a:r>
          </a:p>
          <a:p>
            <a:r>
              <a:rPr lang="en-US" dirty="0" smtClean="0"/>
              <a:t>Why just generate text,                                                          when you could generate                                                           an entire language!</a:t>
            </a:r>
          </a:p>
          <a:p>
            <a:endParaRPr lang="en-US" dirty="0"/>
          </a:p>
        </p:txBody>
      </p:sp>
      <p:sp>
        <p:nvSpPr>
          <p:cNvPr id="4" name="Slide Number Placeholder 3"/>
          <p:cNvSpPr>
            <a:spLocks noGrp="1"/>
          </p:cNvSpPr>
          <p:nvPr>
            <p:ph type="sldNum" sz="quarter" idx="12"/>
          </p:nvPr>
        </p:nvSpPr>
        <p:spPr>
          <a:xfrm>
            <a:off x="7010400" y="6356349"/>
            <a:ext cx="2133600" cy="365125"/>
          </a:xfrm>
        </p:spPr>
        <p:txBody>
          <a:bodyPr/>
          <a:lstStyle/>
          <a:p>
            <a:pPr>
              <a:defRPr/>
            </a:pPr>
            <a:fld id="{0E11CC8F-329F-8C41-AC6A-3ECAF67E5476}" type="slidenum">
              <a:rPr lang="en-US" smtClean="0"/>
              <a:pPr>
                <a:defRPr/>
              </a:pPr>
              <a:t>4</a:t>
            </a:fld>
            <a:endParaRPr lang="en-US"/>
          </a:p>
        </p:txBody>
      </p:sp>
      <p:pic>
        <p:nvPicPr>
          <p:cNvPr id="5" name="Picture 4"/>
          <p:cNvPicPr>
            <a:picLocks noChangeAspect="1"/>
          </p:cNvPicPr>
          <p:nvPr/>
        </p:nvPicPr>
        <p:blipFill>
          <a:blip r:embed="rId4"/>
          <a:stretch>
            <a:fillRect/>
          </a:stretch>
        </p:blipFill>
        <p:spPr>
          <a:xfrm>
            <a:off x="6440555" y="2901188"/>
            <a:ext cx="2425148" cy="3637723"/>
          </a:xfrm>
          <a:prstGeom prst="rect">
            <a:avLst/>
          </a:prstGeom>
        </p:spPr>
      </p:pic>
    </p:spTree>
    <p:custDataLst>
      <p:tags r:id="rId1"/>
    </p:custDataLst>
    <p:extLst>
      <p:ext uri="{BB962C8B-B14F-4D97-AF65-F5344CB8AC3E}">
        <p14:creationId xmlns:p14="http://schemas.microsoft.com/office/powerpoint/2010/main" val="1714535017"/>
      </p:ext>
    </p:extLst>
  </p:cSld>
  <p:clrMapOvr>
    <a:masterClrMapping/>
  </p:clrMapOvr>
  <mc:AlternateContent xmlns:mc="http://schemas.openxmlformats.org/markup-compatibility/2006" xmlns:p14="http://schemas.microsoft.com/office/powerpoint/2010/main">
    <mc:Choice Requires="p14">
      <p:transition spd="slow" p14:dur="2000" advTm="60286"/>
    </mc:Choice>
    <mc:Fallback xmlns="">
      <p:transition spd="slow" advTm="602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Tuning the Similarity </a:t>
            </a:r>
            <a:r>
              <a:rPr lang="en-US" dirty="0"/>
              <a:t>F</a:t>
            </a:r>
            <a:r>
              <a:rPr lang="en-US" dirty="0" smtClean="0"/>
              <a:t>unction</a:t>
            </a:r>
            <a:endParaRPr lang="en-US" dirty="0"/>
          </a:p>
        </p:txBody>
      </p:sp>
      <p:sp>
        <p:nvSpPr>
          <p:cNvPr id="3" name="Content Placeholder 2"/>
          <p:cNvSpPr>
            <a:spLocks noGrp="1"/>
          </p:cNvSpPr>
          <p:nvPr>
            <p:ph idx="1"/>
          </p:nvPr>
        </p:nvSpPr>
        <p:spPr>
          <a:xfrm>
            <a:off x="167762" y="1624012"/>
            <a:ext cx="8808475" cy="4525963"/>
          </a:xfrm>
        </p:spPr>
        <p:txBody>
          <a:bodyPr>
            <a:normAutofit/>
          </a:bodyPr>
          <a:lstStyle/>
          <a:p>
            <a:r>
              <a:rPr lang="en-US" sz="2800" dirty="0" smtClean="0"/>
              <a:t>The human ear performs a </a:t>
            </a:r>
            <a:r>
              <a:rPr lang="en-US" sz="2800" i="1" dirty="0" smtClean="0"/>
              <a:t>non-linear </a:t>
            </a:r>
            <a:r>
              <a:rPr lang="en-US" sz="2800" dirty="0" smtClean="0"/>
              <a:t>transformation of the </a:t>
            </a:r>
            <a:r>
              <a:rPr lang="en-US" sz="2800" b="1" dirty="0" smtClean="0"/>
              <a:t>acoustic vowel space </a:t>
            </a:r>
            <a:r>
              <a:rPr lang="en-US" sz="2800" dirty="0" smtClean="0"/>
              <a:t>into </a:t>
            </a:r>
            <a:r>
              <a:rPr lang="en-US" sz="2800" b="1" dirty="0" smtClean="0"/>
              <a:t>perceptual vowel space</a:t>
            </a:r>
          </a:p>
          <a:p>
            <a:r>
              <a:rPr lang="en-US" sz="2800" dirty="0" smtClean="0"/>
              <a:t>We </a:t>
            </a:r>
            <a:r>
              <a:rPr lang="en-US" sz="2800" b="1" dirty="0" smtClean="0"/>
              <a:t>learn</a:t>
            </a:r>
            <a:r>
              <a:rPr lang="en-US" sz="2800" dirty="0" smtClean="0"/>
              <a:t> a universal similarity function that helps us predict which vowel systems are attested</a:t>
            </a:r>
          </a:p>
          <a:p>
            <a:endParaRPr lang="en-US" sz="2800" dirty="0" smtClean="0"/>
          </a:p>
        </p:txBody>
      </p:sp>
      <p:sp>
        <p:nvSpPr>
          <p:cNvPr id="4" name="Slide Number Placeholder 3"/>
          <p:cNvSpPr>
            <a:spLocks noGrp="1"/>
          </p:cNvSpPr>
          <p:nvPr>
            <p:ph type="sldNum" sz="quarter" idx="12"/>
          </p:nvPr>
        </p:nvSpPr>
        <p:spPr>
          <a:xfrm>
            <a:off x="6553200" y="5866026"/>
            <a:ext cx="2133600" cy="365125"/>
          </a:xfrm>
        </p:spPr>
        <p:txBody>
          <a:bodyPr/>
          <a:lstStyle/>
          <a:p>
            <a:pPr>
              <a:defRPr/>
            </a:pPr>
            <a:fld id="{0E11CC8F-329F-8C41-AC6A-3ECAF67E5476}" type="slidenum">
              <a:rPr lang="en-US" smtClean="0"/>
              <a:pPr>
                <a:defRPr/>
              </a:pPr>
              <a:t>40</a:t>
            </a:fld>
            <a:endParaRPr lang="en-US"/>
          </a:p>
        </p:txBody>
      </p:sp>
      <p:pic>
        <p:nvPicPr>
          <p:cNvPr id="5" name="Picture 4"/>
          <p:cNvPicPr>
            <a:picLocks noChangeAspect="1"/>
          </p:cNvPicPr>
          <p:nvPr/>
        </p:nvPicPr>
        <p:blipFill>
          <a:blip r:embed="rId3"/>
          <a:stretch>
            <a:fillRect/>
          </a:stretch>
        </p:blipFill>
        <p:spPr>
          <a:xfrm>
            <a:off x="3379095" y="3740623"/>
            <a:ext cx="2473098" cy="2473098"/>
          </a:xfrm>
          <a:prstGeom prst="rect">
            <a:avLst/>
          </a:prstGeom>
        </p:spPr>
      </p:pic>
      <p:sp>
        <p:nvSpPr>
          <p:cNvPr id="9" name="Down Arrow 8"/>
          <p:cNvSpPr/>
          <p:nvPr/>
        </p:nvSpPr>
        <p:spPr>
          <a:xfrm rot="16200000">
            <a:off x="5747553" y="4331221"/>
            <a:ext cx="707366" cy="903932"/>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rot="16200000">
            <a:off x="2894748" y="4331221"/>
            <a:ext cx="707366" cy="903932"/>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stretch>
            <a:fillRect/>
          </a:stretch>
        </p:blipFill>
        <p:spPr>
          <a:xfrm>
            <a:off x="1462906" y="5270331"/>
            <a:ext cx="277451" cy="295161"/>
          </a:xfrm>
          <a:prstGeom prst="rect">
            <a:avLst/>
          </a:prstGeom>
        </p:spPr>
      </p:pic>
      <p:pic>
        <p:nvPicPr>
          <p:cNvPr id="13" name="Picture 12"/>
          <p:cNvPicPr>
            <a:picLocks noChangeAspect="1"/>
          </p:cNvPicPr>
          <p:nvPr/>
        </p:nvPicPr>
        <p:blipFill>
          <a:blip r:embed="rId5"/>
          <a:stretch>
            <a:fillRect/>
          </a:stretch>
        </p:blipFill>
        <p:spPr>
          <a:xfrm>
            <a:off x="2192814" y="5229015"/>
            <a:ext cx="317144" cy="298115"/>
          </a:xfrm>
          <a:prstGeom prst="rect">
            <a:avLst/>
          </a:prstGeom>
        </p:spPr>
      </p:pic>
      <p:pic>
        <p:nvPicPr>
          <p:cNvPr id="17" name="Picture 16"/>
          <p:cNvPicPr>
            <a:picLocks noChangeAspect="1"/>
          </p:cNvPicPr>
          <p:nvPr/>
        </p:nvPicPr>
        <p:blipFill>
          <a:blip r:embed="rId6"/>
          <a:stretch>
            <a:fillRect/>
          </a:stretch>
        </p:blipFill>
        <p:spPr>
          <a:xfrm flipV="1">
            <a:off x="519676" y="3983714"/>
            <a:ext cx="102703" cy="322114"/>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7"/>
          <a:stretch>
            <a:fillRect/>
          </a:stretch>
        </p:blipFill>
        <p:spPr>
          <a:xfrm flipV="1">
            <a:off x="1838185" y="4058755"/>
            <a:ext cx="346216" cy="204179"/>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8"/>
          <a:stretch>
            <a:fillRect/>
          </a:stretch>
        </p:blipFill>
        <p:spPr>
          <a:xfrm flipV="1">
            <a:off x="1216569" y="4592426"/>
            <a:ext cx="252114" cy="302537"/>
          </a:xfrm>
          <a:prstGeom prst="rect">
            <a:avLst/>
          </a:prstGeom>
        </p:spPr>
      </p:pic>
      <p:grpSp>
        <p:nvGrpSpPr>
          <p:cNvPr id="30" name="Group 29"/>
          <p:cNvGrpSpPr/>
          <p:nvPr/>
        </p:nvGrpSpPr>
        <p:grpSpPr>
          <a:xfrm>
            <a:off x="63335" y="3915421"/>
            <a:ext cx="2629240" cy="1751693"/>
            <a:chOff x="-699237" y="3006508"/>
            <a:chExt cx="7206581" cy="4395363"/>
          </a:xfrm>
        </p:grpSpPr>
        <p:cxnSp>
          <p:nvCxnSpPr>
            <p:cNvPr id="11" name="Straight Connector 10"/>
            <p:cNvCxnSpPr/>
            <p:nvPr/>
          </p:nvCxnSpPr>
          <p:spPr>
            <a:xfrm>
              <a:off x="3067781" y="3104780"/>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99237" y="3086349"/>
              <a:ext cx="7206581" cy="1168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482026" y="3006508"/>
              <a:ext cx="0" cy="4395363"/>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2255290" y="7325055"/>
              <a:ext cx="4252054" cy="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353713" y="4512943"/>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248225" y="5918998"/>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617845" y="3121448"/>
              <a:ext cx="2873135" cy="424680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grpSp>
      <p:grpSp>
        <p:nvGrpSpPr>
          <p:cNvPr id="81" name="Group 80"/>
          <p:cNvGrpSpPr/>
          <p:nvPr/>
        </p:nvGrpSpPr>
        <p:grpSpPr>
          <a:xfrm>
            <a:off x="6347945" y="3947238"/>
            <a:ext cx="2604542" cy="1772407"/>
            <a:chOff x="6341420" y="4430100"/>
            <a:chExt cx="2604542" cy="1772407"/>
          </a:xfrm>
        </p:grpSpPr>
        <p:pic>
          <p:nvPicPr>
            <p:cNvPr id="31" name="Picture 30"/>
            <p:cNvPicPr>
              <a:picLocks noChangeAspect="1"/>
            </p:cNvPicPr>
            <p:nvPr/>
          </p:nvPicPr>
          <p:blipFill>
            <a:blip r:embed="rId4"/>
            <a:stretch>
              <a:fillRect/>
            </a:stretch>
          </p:blipFill>
          <p:spPr>
            <a:xfrm>
              <a:off x="7405713" y="5752906"/>
              <a:ext cx="277451" cy="295161"/>
            </a:xfrm>
            <a:prstGeom prst="rect">
              <a:avLst/>
            </a:prstGeom>
          </p:spPr>
        </p:pic>
        <p:pic>
          <p:nvPicPr>
            <p:cNvPr id="32" name="Picture 31"/>
            <p:cNvPicPr>
              <a:picLocks noChangeAspect="1"/>
            </p:cNvPicPr>
            <p:nvPr/>
          </p:nvPicPr>
          <p:blipFill>
            <a:blip r:embed="rId5"/>
            <a:stretch>
              <a:fillRect/>
            </a:stretch>
          </p:blipFill>
          <p:spPr>
            <a:xfrm>
              <a:off x="8329629" y="5680117"/>
              <a:ext cx="317144" cy="298115"/>
            </a:xfrm>
            <a:prstGeom prst="rect">
              <a:avLst/>
            </a:prstGeom>
          </p:spPr>
        </p:pic>
        <p:pic>
          <p:nvPicPr>
            <p:cNvPr id="33" name="Picture 32"/>
            <p:cNvPicPr>
              <a:picLocks noChangeAspect="1"/>
            </p:cNvPicPr>
            <p:nvPr/>
          </p:nvPicPr>
          <p:blipFill>
            <a:blip r:embed="rId6"/>
            <a:stretch>
              <a:fillRect/>
            </a:stretch>
          </p:blipFill>
          <p:spPr>
            <a:xfrm flipV="1">
              <a:off x="6870361" y="4572236"/>
              <a:ext cx="102703" cy="322114"/>
            </a:xfrm>
            <a:prstGeom prst="rect">
              <a:avLst/>
            </a:prstGeom>
            <a:scene3d>
              <a:camera prst="orthographicFront">
                <a:rot lat="10800000" lon="0" rev="0"/>
              </a:camera>
              <a:lightRig rig="threePt" dir="t"/>
            </a:scene3d>
          </p:spPr>
        </p:pic>
        <p:pic>
          <p:nvPicPr>
            <p:cNvPr id="34" name="Picture 33"/>
            <p:cNvPicPr>
              <a:picLocks noChangeAspect="1"/>
            </p:cNvPicPr>
            <p:nvPr/>
          </p:nvPicPr>
          <p:blipFill>
            <a:blip r:embed="rId7"/>
            <a:stretch>
              <a:fillRect/>
            </a:stretch>
          </p:blipFill>
          <p:spPr>
            <a:xfrm flipV="1">
              <a:off x="8057320" y="4651168"/>
              <a:ext cx="346216" cy="204179"/>
            </a:xfrm>
            <a:prstGeom prst="rect">
              <a:avLst/>
            </a:prstGeom>
            <a:scene3d>
              <a:camera prst="orthographicFront">
                <a:rot lat="10800000" lon="0" rev="0"/>
              </a:camera>
              <a:lightRig rig="threePt" dir="t"/>
            </a:scene3d>
          </p:spPr>
        </p:pic>
        <p:pic>
          <p:nvPicPr>
            <p:cNvPr id="35" name="Picture 34"/>
            <p:cNvPicPr>
              <a:picLocks noChangeAspect="1"/>
            </p:cNvPicPr>
            <p:nvPr/>
          </p:nvPicPr>
          <p:blipFill>
            <a:blip r:embed="rId8"/>
            <a:stretch>
              <a:fillRect/>
            </a:stretch>
          </p:blipFill>
          <p:spPr>
            <a:xfrm flipV="1">
              <a:off x="7568012" y="5163566"/>
              <a:ext cx="252114" cy="302537"/>
            </a:xfrm>
            <a:prstGeom prst="rect">
              <a:avLst/>
            </a:prstGeom>
          </p:spPr>
        </p:pic>
        <p:cxnSp>
          <p:nvCxnSpPr>
            <p:cNvPr id="37" name="Straight Connector 36"/>
            <p:cNvCxnSpPr/>
            <p:nvPr/>
          </p:nvCxnSpPr>
          <p:spPr>
            <a:xfrm>
              <a:off x="7692400" y="4494365"/>
              <a:ext cx="429449" cy="160756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6341420" y="4431976"/>
              <a:ext cx="2604542" cy="72157"/>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7345112" y="6011872"/>
              <a:ext cx="1423880" cy="163581"/>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6472052" y="4919828"/>
              <a:ext cx="2465996" cy="76851"/>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7204307" y="5389442"/>
              <a:ext cx="1599210" cy="196230"/>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16200000" flipV="1">
              <a:off x="6026704" y="4848663"/>
              <a:ext cx="1693815" cy="1013874"/>
            </a:xfrm>
            <a:prstGeom prst="curvedConnector3">
              <a:avLst>
                <a:gd name="adj1" fmla="val 5000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Curved Connector 53"/>
            <p:cNvCxnSpPr/>
            <p:nvPr/>
          </p:nvCxnSpPr>
          <p:spPr>
            <a:xfrm rot="5400000">
              <a:off x="8044268" y="5154289"/>
              <a:ext cx="1617969" cy="169591"/>
            </a:xfrm>
            <a:prstGeom prst="curvedConnector3">
              <a:avLst>
                <a:gd name="adj1" fmla="val 50000"/>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287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59" y="82933"/>
            <a:ext cx="9386047" cy="1143000"/>
          </a:xfrm>
        </p:spPr>
        <p:txBody>
          <a:bodyPr>
            <a:normAutofit fontScale="90000"/>
          </a:bodyPr>
          <a:lstStyle/>
          <a:p>
            <a:r>
              <a:rPr lang="en-US" dirty="0" smtClean="0"/>
              <a:t> Learned Transformation of Vowel Space</a:t>
            </a:r>
            <a:br>
              <a:rPr lang="en-US" dirty="0" smtClean="0"/>
            </a:br>
            <a:r>
              <a:rPr lang="en-US" sz="3100" dirty="0" smtClean="0"/>
              <a:t>(function that embeds infinitely many possible vowels)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41</a:t>
            </a:fld>
            <a:endParaRPr lang="en-US"/>
          </a:p>
        </p:txBody>
      </p:sp>
      <p:pic>
        <p:nvPicPr>
          <p:cNvPr id="5" name="Content Placeholder 5"/>
          <p:cNvPicPr>
            <a:picLocks noChangeAspect="1"/>
          </p:cNvPicPr>
          <p:nvPr/>
        </p:nvPicPr>
        <p:blipFill>
          <a:blip r:embed="rId3"/>
          <a:stretch>
            <a:fillRect/>
          </a:stretch>
        </p:blipFill>
        <p:spPr>
          <a:xfrm>
            <a:off x="861392" y="1490006"/>
            <a:ext cx="7659756" cy="5231469"/>
          </a:xfrm>
          <a:prstGeom prst="rect">
            <a:avLst/>
          </a:prstGeom>
        </p:spPr>
      </p:pic>
      <p:sp>
        <p:nvSpPr>
          <p:cNvPr id="6" name="TextBox 5"/>
          <p:cNvSpPr txBox="1"/>
          <p:nvPr/>
        </p:nvSpPr>
        <p:spPr>
          <a:xfrm>
            <a:off x="6089390" y="4470050"/>
            <a:ext cx="2431758" cy="1323439"/>
          </a:xfrm>
          <a:prstGeom prst="rect">
            <a:avLst/>
          </a:prstGeom>
          <a:solidFill>
            <a:schemeClr val="bg1"/>
          </a:solidFill>
          <a:ln w="38100">
            <a:solidFill>
              <a:schemeClr val="tx1"/>
            </a:solidFill>
          </a:ln>
        </p:spPr>
        <p:txBody>
          <a:bodyPr wrap="square" rtlCol="0">
            <a:spAutoFit/>
          </a:bodyPr>
          <a:lstStyle/>
          <a:p>
            <a:pPr algn="ctr"/>
            <a:r>
              <a:rPr lang="en-US" sz="4000" dirty="0" smtClean="0">
                <a:solidFill>
                  <a:schemeClr val="tx2">
                    <a:lumMod val="75000"/>
                  </a:schemeClr>
                </a:solidFill>
                <a:latin typeface="Comic Sans MS" charset="0"/>
                <a:ea typeface="Comic Sans MS" charset="0"/>
                <a:cs typeface="Comic Sans MS" charset="0"/>
              </a:rPr>
              <a:t>Original </a:t>
            </a:r>
          </a:p>
          <a:p>
            <a:pPr algn="ctr"/>
            <a:r>
              <a:rPr lang="en-US" sz="4000" dirty="0" smtClean="0">
                <a:solidFill>
                  <a:schemeClr val="tx2">
                    <a:lumMod val="75000"/>
                  </a:schemeClr>
                </a:solidFill>
                <a:latin typeface="Comic Sans MS" charset="0"/>
                <a:ea typeface="Comic Sans MS" charset="0"/>
                <a:cs typeface="Comic Sans MS" charset="0"/>
              </a:rPr>
              <a:t>Vowel</a:t>
            </a:r>
            <a:endParaRPr lang="en-US" sz="4000" dirty="0">
              <a:solidFill>
                <a:schemeClr val="tx2">
                  <a:lumMod val="75000"/>
                </a:schemeClr>
              </a:solidFill>
              <a:latin typeface="Comic Sans MS" charset="0"/>
              <a:ea typeface="Comic Sans MS" charset="0"/>
              <a:cs typeface="Comic Sans MS" charset="0"/>
            </a:endParaRPr>
          </a:p>
        </p:txBody>
      </p:sp>
      <p:sp>
        <p:nvSpPr>
          <p:cNvPr id="7" name="TextBox 6"/>
          <p:cNvSpPr txBox="1"/>
          <p:nvPr/>
        </p:nvSpPr>
        <p:spPr>
          <a:xfrm>
            <a:off x="511770" y="4912658"/>
            <a:ext cx="3791290" cy="1323439"/>
          </a:xfrm>
          <a:prstGeom prst="rect">
            <a:avLst/>
          </a:prstGeom>
          <a:solidFill>
            <a:schemeClr val="bg1"/>
          </a:solidFill>
          <a:ln w="38100">
            <a:solidFill>
              <a:schemeClr val="tx1"/>
            </a:solidFill>
          </a:ln>
        </p:spPr>
        <p:txBody>
          <a:bodyPr wrap="square" rtlCol="0">
            <a:spAutoFit/>
          </a:bodyPr>
          <a:lstStyle/>
          <a:p>
            <a:pPr algn="ctr"/>
            <a:r>
              <a:rPr lang="en-US" sz="4000" dirty="0" smtClean="0">
                <a:solidFill>
                  <a:srgbClr val="941100"/>
                </a:solidFill>
                <a:latin typeface="Comic Sans MS" charset="0"/>
                <a:ea typeface="Comic Sans MS" charset="0"/>
                <a:cs typeface="Comic Sans MS" charset="0"/>
              </a:rPr>
              <a:t>Transformed </a:t>
            </a:r>
          </a:p>
          <a:p>
            <a:pPr algn="ctr"/>
            <a:r>
              <a:rPr lang="en-US" sz="4000" dirty="0" smtClean="0">
                <a:solidFill>
                  <a:srgbClr val="941100"/>
                </a:solidFill>
                <a:latin typeface="Comic Sans MS" charset="0"/>
                <a:ea typeface="Comic Sans MS" charset="0"/>
                <a:cs typeface="Comic Sans MS" charset="0"/>
              </a:rPr>
              <a:t>Vowel</a:t>
            </a:r>
            <a:endParaRPr lang="en-US" sz="4000" dirty="0">
              <a:solidFill>
                <a:srgbClr val="941100"/>
              </a:solidFill>
              <a:latin typeface="Comic Sans MS" charset="0"/>
              <a:ea typeface="Comic Sans MS" charset="0"/>
              <a:cs typeface="Comic Sans MS" charset="0"/>
            </a:endParaRPr>
          </a:p>
        </p:txBody>
      </p:sp>
      <p:cxnSp>
        <p:nvCxnSpPr>
          <p:cNvPr id="9" name="Straight Arrow Connector 8"/>
          <p:cNvCxnSpPr/>
          <p:nvPr/>
        </p:nvCxnSpPr>
        <p:spPr>
          <a:xfrm>
            <a:off x="4335630" y="5405718"/>
            <a:ext cx="532205" cy="282388"/>
          </a:xfrm>
          <a:prstGeom prst="straightConnector1">
            <a:avLst/>
          </a:prstGeom>
          <a:ln w="76200">
            <a:solidFill>
              <a:srgbClr val="9411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378825" y="5131769"/>
            <a:ext cx="677995" cy="0"/>
          </a:xfrm>
          <a:prstGeom prst="straightConnector1">
            <a:avLst/>
          </a:prstGeom>
          <a:ln w="76200">
            <a:solidFill>
              <a:srgbClr val="17365D"/>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56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1" name="Oval 10"/>
          <p:cNvSpPr/>
          <p:nvPr/>
        </p:nvSpPr>
        <p:spPr>
          <a:xfrm>
            <a:off x="2119746" y="130680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19744" y="170858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119742" y="211037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19738" y="251216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119734" y="331573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19732" y="4119310"/>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19730" y="4521097"/>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119730" y="4922884"/>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19728" y="532467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119726" y="572645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49" name="Straight Connector 48"/>
          <p:cNvCxnSpPr>
            <a:endCxn id="11" idx="3"/>
          </p:cNvCxnSpPr>
          <p:nvPr/>
        </p:nvCxnSpPr>
        <p:spPr>
          <a:xfrm flipV="1">
            <a:off x="1012284" y="1578789"/>
            <a:ext cx="1154128" cy="13628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12" idx="3"/>
          </p:cNvCxnSpPr>
          <p:nvPr/>
        </p:nvCxnSpPr>
        <p:spPr>
          <a:xfrm flipV="1">
            <a:off x="1012284" y="1980576"/>
            <a:ext cx="1154126" cy="9882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13" idx="2"/>
          </p:cNvCxnSpPr>
          <p:nvPr/>
        </p:nvCxnSpPr>
        <p:spPr>
          <a:xfrm flipV="1">
            <a:off x="1012282" y="2269702"/>
            <a:ext cx="1107460" cy="7181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14" idx="2"/>
          </p:cNvCxnSpPr>
          <p:nvPr/>
        </p:nvCxnSpPr>
        <p:spPr>
          <a:xfrm flipV="1">
            <a:off x="1012280" y="2671489"/>
            <a:ext cx="1107458" cy="32444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6" idx="2"/>
          </p:cNvCxnSpPr>
          <p:nvPr/>
        </p:nvCxnSpPr>
        <p:spPr>
          <a:xfrm>
            <a:off x="1012280" y="2976938"/>
            <a:ext cx="1107454" cy="49812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18" idx="2"/>
          </p:cNvCxnSpPr>
          <p:nvPr/>
        </p:nvCxnSpPr>
        <p:spPr>
          <a:xfrm>
            <a:off x="1012276" y="3020396"/>
            <a:ext cx="1107456" cy="12582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9" idx="2"/>
          </p:cNvCxnSpPr>
          <p:nvPr/>
        </p:nvCxnSpPr>
        <p:spPr>
          <a:xfrm>
            <a:off x="1012274" y="3039389"/>
            <a:ext cx="1107456" cy="16410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20" idx="1"/>
          </p:cNvCxnSpPr>
          <p:nvPr/>
        </p:nvCxnSpPr>
        <p:spPr>
          <a:xfrm>
            <a:off x="1012272" y="3088677"/>
            <a:ext cx="1154124" cy="188087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21" idx="1"/>
          </p:cNvCxnSpPr>
          <p:nvPr/>
        </p:nvCxnSpPr>
        <p:spPr>
          <a:xfrm>
            <a:off x="1049332" y="3105818"/>
            <a:ext cx="1117062" cy="226551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22" idx="1"/>
          </p:cNvCxnSpPr>
          <p:nvPr/>
        </p:nvCxnSpPr>
        <p:spPr>
          <a:xfrm>
            <a:off x="1012270" y="3105818"/>
            <a:ext cx="1154122" cy="26673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1" idx="3"/>
          </p:cNvCxnSpPr>
          <p:nvPr/>
        </p:nvCxnSpPr>
        <p:spPr>
          <a:xfrm flipV="1">
            <a:off x="1122220" y="1578789"/>
            <a:ext cx="1044192" cy="229803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endCxn id="12" idx="3"/>
          </p:cNvCxnSpPr>
          <p:nvPr/>
        </p:nvCxnSpPr>
        <p:spPr>
          <a:xfrm flipV="1">
            <a:off x="1122218" y="1980576"/>
            <a:ext cx="1044192" cy="193970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endCxn id="13" idx="3"/>
          </p:cNvCxnSpPr>
          <p:nvPr/>
        </p:nvCxnSpPr>
        <p:spPr>
          <a:xfrm flipV="1">
            <a:off x="1122216" y="2382363"/>
            <a:ext cx="1044192" cy="1527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14" idx="3"/>
          </p:cNvCxnSpPr>
          <p:nvPr/>
        </p:nvCxnSpPr>
        <p:spPr>
          <a:xfrm flipV="1">
            <a:off x="1122214" y="2784150"/>
            <a:ext cx="1044190" cy="1151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16" idx="2"/>
          </p:cNvCxnSpPr>
          <p:nvPr/>
        </p:nvCxnSpPr>
        <p:spPr>
          <a:xfrm flipV="1">
            <a:off x="1130953" y="3475063"/>
            <a:ext cx="988781" cy="45669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8" idx="2"/>
          </p:cNvCxnSpPr>
          <p:nvPr/>
        </p:nvCxnSpPr>
        <p:spPr>
          <a:xfrm>
            <a:off x="1122208" y="3988086"/>
            <a:ext cx="997524" cy="2905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19" idx="2"/>
          </p:cNvCxnSpPr>
          <p:nvPr/>
        </p:nvCxnSpPr>
        <p:spPr>
          <a:xfrm>
            <a:off x="1075548" y="4001580"/>
            <a:ext cx="1044182" cy="678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20" idx="2"/>
          </p:cNvCxnSpPr>
          <p:nvPr/>
        </p:nvCxnSpPr>
        <p:spPr>
          <a:xfrm>
            <a:off x="1075540" y="4029113"/>
            <a:ext cx="1044190" cy="105309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21" idx="2"/>
          </p:cNvCxnSpPr>
          <p:nvPr/>
        </p:nvCxnSpPr>
        <p:spPr>
          <a:xfrm>
            <a:off x="1227940" y="4181513"/>
            <a:ext cx="891788" cy="13024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22" idx="1"/>
          </p:cNvCxnSpPr>
          <p:nvPr/>
        </p:nvCxnSpPr>
        <p:spPr>
          <a:xfrm>
            <a:off x="1122200" y="4057865"/>
            <a:ext cx="1044192" cy="171525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58" name="Straight Connector 157"/>
          <p:cNvCxnSpPr>
            <a:stCxn id="12" idx="6"/>
          </p:cNvCxnSpPr>
          <p:nvPr/>
        </p:nvCxnSpPr>
        <p:spPr>
          <a:xfrm>
            <a:off x="2438399" y="1867915"/>
            <a:ext cx="1130405" cy="108251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1" idx="6"/>
          </p:cNvCxnSpPr>
          <p:nvPr/>
        </p:nvCxnSpPr>
        <p:spPr>
          <a:xfrm>
            <a:off x="2438401" y="1466128"/>
            <a:ext cx="1130403" cy="148430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3" idx="6"/>
          </p:cNvCxnSpPr>
          <p:nvPr/>
        </p:nvCxnSpPr>
        <p:spPr>
          <a:xfrm>
            <a:off x="2438397" y="2269702"/>
            <a:ext cx="1130407" cy="70648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4" idx="6"/>
          </p:cNvCxnSpPr>
          <p:nvPr/>
        </p:nvCxnSpPr>
        <p:spPr>
          <a:xfrm>
            <a:off x="2438393" y="2671489"/>
            <a:ext cx="1130411" cy="32399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5" idx="6"/>
          </p:cNvCxnSpPr>
          <p:nvPr/>
        </p:nvCxnSpPr>
        <p:spPr>
          <a:xfrm flipV="1">
            <a:off x="2438391" y="3009432"/>
            <a:ext cx="1177645" cy="63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6" idx="6"/>
          </p:cNvCxnSpPr>
          <p:nvPr/>
        </p:nvCxnSpPr>
        <p:spPr>
          <a:xfrm flipV="1">
            <a:off x="2438389" y="3052385"/>
            <a:ext cx="1064236" cy="4226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2438387" y="3078612"/>
            <a:ext cx="1130417" cy="12262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9" idx="6"/>
          </p:cNvCxnSpPr>
          <p:nvPr/>
        </p:nvCxnSpPr>
        <p:spPr>
          <a:xfrm flipV="1">
            <a:off x="2438385" y="3078612"/>
            <a:ext cx="1177651" cy="160181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0" idx="6"/>
          </p:cNvCxnSpPr>
          <p:nvPr/>
        </p:nvCxnSpPr>
        <p:spPr>
          <a:xfrm flipV="1">
            <a:off x="2438385" y="3104374"/>
            <a:ext cx="1130419" cy="197783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21" idx="6"/>
          </p:cNvCxnSpPr>
          <p:nvPr/>
        </p:nvCxnSpPr>
        <p:spPr>
          <a:xfrm flipV="1">
            <a:off x="2438383" y="3078612"/>
            <a:ext cx="1130421" cy="240538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22" idx="6"/>
          </p:cNvCxnSpPr>
          <p:nvPr/>
        </p:nvCxnSpPr>
        <p:spPr>
          <a:xfrm flipV="1">
            <a:off x="2438381" y="3019144"/>
            <a:ext cx="1130423" cy="28666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a:stCxn id="11" idx="5"/>
          </p:cNvCxnSpPr>
          <p:nvPr/>
        </p:nvCxnSpPr>
        <p:spPr>
          <a:xfrm>
            <a:off x="2391735" y="1578789"/>
            <a:ext cx="1224301" cy="212462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2391733" y="2009009"/>
            <a:ext cx="1224303" cy="17915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13" idx="5"/>
          </p:cNvCxnSpPr>
          <p:nvPr/>
        </p:nvCxnSpPr>
        <p:spPr>
          <a:xfrm>
            <a:off x="2391731" y="2382363"/>
            <a:ext cx="1177073" cy="132104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14" idx="6"/>
          </p:cNvCxnSpPr>
          <p:nvPr/>
        </p:nvCxnSpPr>
        <p:spPr>
          <a:xfrm>
            <a:off x="2438393" y="2671489"/>
            <a:ext cx="1130411" cy="110063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p:cNvCxnSpPr>
          <p:nvPr/>
        </p:nvCxnSpPr>
        <p:spPr>
          <a:xfrm>
            <a:off x="2438391" y="3073276"/>
            <a:ext cx="1130413" cy="6698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a:stCxn id="16" idx="6"/>
          </p:cNvCxnSpPr>
          <p:nvPr/>
        </p:nvCxnSpPr>
        <p:spPr>
          <a:xfrm>
            <a:off x="2438389" y="3475063"/>
            <a:ext cx="1064236" cy="24230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p:cNvCxnSpPr>
          <p:nvPr/>
        </p:nvCxnSpPr>
        <p:spPr>
          <a:xfrm flipV="1">
            <a:off x="2438389" y="3729174"/>
            <a:ext cx="1064236" cy="14767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18" idx="6"/>
          </p:cNvCxnSpPr>
          <p:nvPr/>
        </p:nvCxnSpPr>
        <p:spPr>
          <a:xfrm flipV="1">
            <a:off x="2438387" y="3712830"/>
            <a:ext cx="1087588" cy="56580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19" idx="6"/>
          </p:cNvCxnSpPr>
          <p:nvPr/>
        </p:nvCxnSpPr>
        <p:spPr>
          <a:xfrm flipV="1">
            <a:off x="2438385" y="3752546"/>
            <a:ext cx="1130419" cy="9278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0" idx="7"/>
          </p:cNvCxnSpPr>
          <p:nvPr/>
        </p:nvCxnSpPr>
        <p:spPr>
          <a:xfrm flipV="1">
            <a:off x="2391719" y="3840844"/>
            <a:ext cx="1130710" cy="1128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 idx="7"/>
          </p:cNvCxnSpPr>
          <p:nvPr/>
        </p:nvCxnSpPr>
        <p:spPr>
          <a:xfrm flipV="1">
            <a:off x="2391717" y="3845752"/>
            <a:ext cx="1129990" cy="15255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22" idx="6"/>
          </p:cNvCxnSpPr>
          <p:nvPr/>
        </p:nvCxnSpPr>
        <p:spPr>
          <a:xfrm flipV="1">
            <a:off x="2438381" y="3876692"/>
            <a:ext cx="1129972" cy="200909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3"/>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4"/>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5"/>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27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5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6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8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8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88"/>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9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9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20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0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2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21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1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1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21"/>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2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27"/>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3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3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00"/>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09"/>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0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0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6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4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4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5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23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48"/>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246"/>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24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p:bldP spid="157" grpId="0"/>
      <p:bldP spid="242" grpId="0" animBg="1"/>
      <p:bldP spid="243" grpId="0" animBg="1"/>
      <p:bldP spid="244" grpId="0" animBg="1"/>
      <p:bldP spid="245" grpId="0" animBg="1"/>
      <p:bldP spid="248" grpId="0" animBg="1"/>
      <p:bldP spid="24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313139" y="4499308"/>
            <a:ext cx="4871506" cy="2192177"/>
          </a:xfrm>
          <a:prstGeom prst="rect">
            <a:avLst/>
          </a:prstGeom>
        </p:spPr>
      </p:pic>
      <p:sp>
        <p:nvSpPr>
          <p:cNvPr id="2" name="Title 1"/>
          <p:cNvSpPr>
            <a:spLocks noGrp="1"/>
          </p:cNvSpPr>
          <p:nvPr>
            <p:ph type="title"/>
          </p:nvPr>
        </p:nvSpPr>
        <p:spPr>
          <a:xfrm>
            <a:off x="139148" y="274638"/>
            <a:ext cx="8815070" cy="1143000"/>
          </a:xfrm>
        </p:spPr>
        <p:txBody>
          <a:bodyPr>
            <a:normAutofit fontScale="90000"/>
          </a:bodyPr>
          <a:lstStyle/>
          <a:p>
            <a:r>
              <a:rPr lang="en-US" smtClean="0"/>
              <a:t>A </a:t>
            </a:r>
            <a:r>
              <a:rPr lang="en-US" dirty="0" smtClean="0"/>
              <a:t>Diffeomorphic Multi-Layer Perceptron</a:t>
            </a:r>
            <a:endParaRPr lang="en-US" dirty="0"/>
          </a:p>
        </p:txBody>
      </p:sp>
      <p:sp>
        <p:nvSpPr>
          <p:cNvPr id="3" name="Content Placeholder 2"/>
          <p:cNvSpPr>
            <a:spLocks noGrp="1"/>
          </p:cNvSpPr>
          <p:nvPr>
            <p:ph idx="1"/>
          </p:nvPr>
        </p:nvSpPr>
        <p:spPr>
          <a:xfrm>
            <a:off x="-1" y="1537458"/>
            <a:ext cx="9333241" cy="4525963"/>
          </a:xfrm>
        </p:spPr>
        <p:txBody>
          <a:bodyPr/>
          <a:lstStyle/>
          <a:p>
            <a:r>
              <a:rPr lang="en-US" dirty="0" smtClean="0"/>
              <a:t>We choose a network that is a diffeomorphism</a:t>
            </a:r>
          </a:p>
          <a:p>
            <a:pPr lvl="1"/>
            <a:r>
              <a:rPr lang="en-US" dirty="0" smtClean="0"/>
              <a:t>an invertible function with both it and its inverse smooth</a:t>
            </a:r>
          </a:p>
          <a:p>
            <a:pPr lvl="1"/>
            <a:r>
              <a:rPr lang="en-US" dirty="0"/>
              <a:t>this won’t warp the space too much (no transposition)</a:t>
            </a:r>
          </a:p>
          <a:p>
            <a:pPr lvl="1"/>
            <a:endParaRPr lang="en-US" dirty="0" smtClean="0"/>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43</a:t>
            </a:fld>
            <a:endParaRPr lang="en-US"/>
          </a:p>
        </p:txBody>
      </p:sp>
      <p:sp>
        <p:nvSpPr>
          <p:cNvPr id="8" name="TextBox 7"/>
          <p:cNvSpPr txBox="1"/>
          <p:nvPr/>
        </p:nvSpPr>
        <p:spPr>
          <a:xfrm>
            <a:off x="4705708" y="2972839"/>
            <a:ext cx="3135795" cy="47705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same dimensionality</a:t>
            </a:r>
            <a:endParaRPr lang="en-US" sz="2500" dirty="0">
              <a:solidFill>
                <a:srgbClr val="521B93"/>
              </a:solidFill>
              <a:latin typeface="Comic Sans MS" charset="0"/>
              <a:ea typeface="Comic Sans MS" charset="0"/>
              <a:cs typeface="Comic Sans MS" charset="0"/>
            </a:endParaRPr>
          </a:p>
        </p:txBody>
      </p:sp>
      <p:sp>
        <p:nvSpPr>
          <p:cNvPr id="9" name="TextBox 8"/>
          <p:cNvSpPr txBox="1"/>
          <p:nvPr/>
        </p:nvSpPr>
        <p:spPr>
          <a:xfrm>
            <a:off x="3440960" y="4153921"/>
            <a:ext cx="1446230" cy="47705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full rank</a:t>
            </a:r>
            <a:endParaRPr lang="en-US" sz="2500" dirty="0">
              <a:solidFill>
                <a:srgbClr val="521B93"/>
              </a:solidFill>
              <a:latin typeface="Comic Sans MS" charset="0"/>
              <a:ea typeface="Comic Sans MS" charset="0"/>
              <a:cs typeface="Comic Sans MS" charset="0"/>
            </a:endParaRPr>
          </a:p>
        </p:txBody>
      </p:sp>
      <p:sp>
        <p:nvSpPr>
          <p:cNvPr id="10" name="TextBox 9"/>
          <p:cNvSpPr txBox="1"/>
          <p:nvPr/>
        </p:nvSpPr>
        <p:spPr>
          <a:xfrm>
            <a:off x="5823946" y="4066901"/>
            <a:ext cx="3509294" cy="861774"/>
          </a:xfrm>
          <a:prstGeom prst="rect">
            <a:avLst/>
          </a:prstGeom>
          <a:noFill/>
        </p:spPr>
        <p:txBody>
          <a:bodyPr wrap="none" rtlCol="0">
            <a:spAutoFit/>
          </a:bodyPr>
          <a:lstStyle/>
          <a:p>
            <a:r>
              <a:rPr lang="en-US" sz="2500" dirty="0" smtClean="0">
                <a:solidFill>
                  <a:srgbClr val="521B93"/>
                </a:solidFill>
                <a:latin typeface="Comic Sans MS" charset="0"/>
                <a:ea typeface="Comic Sans MS" charset="0"/>
                <a:cs typeface="Comic Sans MS" charset="0"/>
              </a:rPr>
              <a:t>smooth and invertible </a:t>
            </a:r>
          </a:p>
          <a:p>
            <a:r>
              <a:rPr lang="en-US" sz="2500" dirty="0" smtClean="0">
                <a:solidFill>
                  <a:srgbClr val="521B93"/>
                </a:solidFill>
                <a:latin typeface="Comic Sans MS" charset="0"/>
                <a:ea typeface="Comic Sans MS" charset="0"/>
                <a:cs typeface="Comic Sans MS" charset="0"/>
              </a:rPr>
              <a:t>         (not </a:t>
            </a:r>
            <a:r>
              <a:rPr lang="en-US" sz="2500" dirty="0" err="1" smtClean="0">
                <a:solidFill>
                  <a:srgbClr val="521B93"/>
                </a:solidFill>
                <a:latin typeface="Comic Sans MS" charset="0"/>
                <a:ea typeface="Comic Sans MS" charset="0"/>
                <a:cs typeface="Comic Sans MS" charset="0"/>
              </a:rPr>
              <a:t>ReLU</a:t>
            </a:r>
            <a:r>
              <a:rPr lang="en-US" sz="2500" dirty="0" smtClean="0">
                <a:solidFill>
                  <a:srgbClr val="521B93"/>
                </a:solidFill>
                <a:latin typeface="Comic Sans MS" charset="0"/>
                <a:ea typeface="Comic Sans MS" charset="0"/>
                <a:cs typeface="Comic Sans MS" charset="0"/>
              </a:rPr>
              <a:t>)</a:t>
            </a:r>
            <a:endParaRPr lang="en-US" sz="2500" dirty="0">
              <a:solidFill>
                <a:srgbClr val="521B93"/>
              </a:solidFill>
              <a:latin typeface="Comic Sans MS" charset="0"/>
              <a:ea typeface="Comic Sans MS" charset="0"/>
              <a:cs typeface="Comic Sans MS" charset="0"/>
            </a:endParaRPr>
          </a:p>
        </p:txBody>
      </p:sp>
      <p:cxnSp>
        <p:nvCxnSpPr>
          <p:cNvPr id="12" name="Straight Arrow Connector 11"/>
          <p:cNvCxnSpPr/>
          <p:nvPr/>
        </p:nvCxnSpPr>
        <p:spPr>
          <a:xfrm flipH="1">
            <a:off x="4978760" y="3370048"/>
            <a:ext cx="335961" cy="86866"/>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769951" y="3384329"/>
            <a:ext cx="153562" cy="131311"/>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174750" y="4072473"/>
            <a:ext cx="591145" cy="180326"/>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6" idx="2"/>
          </p:cNvCxnSpPr>
          <p:nvPr/>
        </p:nvCxnSpPr>
        <p:spPr>
          <a:xfrm flipV="1">
            <a:off x="4303059" y="4001154"/>
            <a:ext cx="632012" cy="210763"/>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flipV="1">
            <a:off x="4133574" y="4008175"/>
            <a:ext cx="1690372" cy="346179"/>
          </a:xfrm>
          <a:prstGeom prst="straightConnector1">
            <a:avLst/>
          </a:prstGeom>
          <a:ln w="4445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stretch>
            <a:fillRect/>
          </a:stretch>
        </p:blipFill>
        <p:spPr>
          <a:xfrm>
            <a:off x="771780" y="3490634"/>
            <a:ext cx="8326582" cy="510520"/>
          </a:xfrm>
          <a:prstGeom prst="rect">
            <a:avLst/>
          </a:prstGeom>
        </p:spPr>
      </p:pic>
    </p:spTree>
    <p:extLst>
      <p:ext uri="{BB962C8B-B14F-4D97-AF65-F5344CB8AC3E}">
        <p14:creationId xmlns:p14="http://schemas.microsoft.com/office/powerpoint/2010/main" val="192159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1" name="Oval 10"/>
          <p:cNvSpPr/>
          <p:nvPr/>
        </p:nvSpPr>
        <p:spPr>
          <a:xfrm>
            <a:off x="2119746" y="130680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119744" y="170858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119742" y="211037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119738" y="251216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119734" y="331573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119732" y="4119310"/>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119730" y="4521097"/>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119730" y="4922884"/>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119728" y="532467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119726" y="572645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49" name="Straight Connector 48"/>
          <p:cNvCxnSpPr>
            <a:endCxn id="11" idx="3"/>
          </p:cNvCxnSpPr>
          <p:nvPr/>
        </p:nvCxnSpPr>
        <p:spPr>
          <a:xfrm flipV="1">
            <a:off x="1012284" y="1578789"/>
            <a:ext cx="1154128" cy="13628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12" idx="3"/>
          </p:cNvCxnSpPr>
          <p:nvPr/>
        </p:nvCxnSpPr>
        <p:spPr>
          <a:xfrm flipV="1">
            <a:off x="1012284" y="1980576"/>
            <a:ext cx="1154126" cy="9882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endCxn id="13" idx="2"/>
          </p:cNvCxnSpPr>
          <p:nvPr/>
        </p:nvCxnSpPr>
        <p:spPr>
          <a:xfrm flipV="1">
            <a:off x="1012282" y="2269702"/>
            <a:ext cx="1107460" cy="7181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endCxn id="14" idx="2"/>
          </p:cNvCxnSpPr>
          <p:nvPr/>
        </p:nvCxnSpPr>
        <p:spPr>
          <a:xfrm flipV="1">
            <a:off x="1012280" y="2671489"/>
            <a:ext cx="1107458" cy="32444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16" idx="2"/>
          </p:cNvCxnSpPr>
          <p:nvPr/>
        </p:nvCxnSpPr>
        <p:spPr>
          <a:xfrm>
            <a:off x="1012280" y="2976938"/>
            <a:ext cx="1107454" cy="49812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a:endCxn id="18" idx="2"/>
          </p:cNvCxnSpPr>
          <p:nvPr/>
        </p:nvCxnSpPr>
        <p:spPr>
          <a:xfrm>
            <a:off x="1012276" y="3020396"/>
            <a:ext cx="1107456" cy="12582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19" idx="2"/>
          </p:cNvCxnSpPr>
          <p:nvPr/>
        </p:nvCxnSpPr>
        <p:spPr>
          <a:xfrm>
            <a:off x="1012274" y="3039389"/>
            <a:ext cx="1107456" cy="16410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endCxn id="20" idx="1"/>
          </p:cNvCxnSpPr>
          <p:nvPr/>
        </p:nvCxnSpPr>
        <p:spPr>
          <a:xfrm>
            <a:off x="1012272" y="3088677"/>
            <a:ext cx="1154124" cy="188087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endCxn id="21" idx="1"/>
          </p:cNvCxnSpPr>
          <p:nvPr/>
        </p:nvCxnSpPr>
        <p:spPr>
          <a:xfrm>
            <a:off x="1049332" y="3105818"/>
            <a:ext cx="1117062" cy="226551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endCxn id="22" idx="1"/>
          </p:cNvCxnSpPr>
          <p:nvPr/>
        </p:nvCxnSpPr>
        <p:spPr>
          <a:xfrm>
            <a:off x="1012270" y="3105818"/>
            <a:ext cx="1154122" cy="26673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endCxn id="11" idx="3"/>
          </p:cNvCxnSpPr>
          <p:nvPr/>
        </p:nvCxnSpPr>
        <p:spPr>
          <a:xfrm flipV="1">
            <a:off x="1122220" y="1578789"/>
            <a:ext cx="1044192" cy="229803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endCxn id="12" idx="3"/>
          </p:cNvCxnSpPr>
          <p:nvPr/>
        </p:nvCxnSpPr>
        <p:spPr>
          <a:xfrm flipV="1">
            <a:off x="1122218" y="1980576"/>
            <a:ext cx="1044192" cy="193970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endCxn id="13" idx="3"/>
          </p:cNvCxnSpPr>
          <p:nvPr/>
        </p:nvCxnSpPr>
        <p:spPr>
          <a:xfrm flipV="1">
            <a:off x="1122216" y="2382363"/>
            <a:ext cx="1044192" cy="1527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a:endCxn id="14" idx="3"/>
          </p:cNvCxnSpPr>
          <p:nvPr/>
        </p:nvCxnSpPr>
        <p:spPr>
          <a:xfrm flipV="1">
            <a:off x="1122214" y="2784150"/>
            <a:ext cx="1044190" cy="115100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a:endCxn id="16" idx="2"/>
          </p:cNvCxnSpPr>
          <p:nvPr/>
        </p:nvCxnSpPr>
        <p:spPr>
          <a:xfrm flipV="1">
            <a:off x="1130953" y="3475063"/>
            <a:ext cx="988781" cy="45669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18" idx="2"/>
          </p:cNvCxnSpPr>
          <p:nvPr/>
        </p:nvCxnSpPr>
        <p:spPr>
          <a:xfrm>
            <a:off x="1122208" y="3988086"/>
            <a:ext cx="997524" cy="2905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endCxn id="19" idx="2"/>
          </p:cNvCxnSpPr>
          <p:nvPr/>
        </p:nvCxnSpPr>
        <p:spPr>
          <a:xfrm>
            <a:off x="1075548" y="4001580"/>
            <a:ext cx="1044182" cy="678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a:endCxn id="20" idx="2"/>
          </p:cNvCxnSpPr>
          <p:nvPr/>
        </p:nvCxnSpPr>
        <p:spPr>
          <a:xfrm>
            <a:off x="1075540" y="4029113"/>
            <a:ext cx="1044190" cy="105309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a:endCxn id="21" idx="2"/>
          </p:cNvCxnSpPr>
          <p:nvPr/>
        </p:nvCxnSpPr>
        <p:spPr>
          <a:xfrm>
            <a:off x="1227940" y="4181513"/>
            <a:ext cx="891788" cy="13024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a:endCxn id="22" idx="1"/>
          </p:cNvCxnSpPr>
          <p:nvPr/>
        </p:nvCxnSpPr>
        <p:spPr>
          <a:xfrm>
            <a:off x="1122200" y="4057865"/>
            <a:ext cx="1044192" cy="171525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58" name="Straight Connector 157"/>
          <p:cNvCxnSpPr>
            <a:stCxn id="12" idx="6"/>
          </p:cNvCxnSpPr>
          <p:nvPr/>
        </p:nvCxnSpPr>
        <p:spPr>
          <a:xfrm>
            <a:off x="2438399" y="1867915"/>
            <a:ext cx="1130405" cy="108251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1" idx="6"/>
          </p:cNvCxnSpPr>
          <p:nvPr/>
        </p:nvCxnSpPr>
        <p:spPr>
          <a:xfrm>
            <a:off x="2438401" y="1466128"/>
            <a:ext cx="1130403" cy="148430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a:stCxn id="13" idx="6"/>
          </p:cNvCxnSpPr>
          <p:nvPr/>
        </p:nvCxnSpPr>
        <p:spPr>
          <a:xfrm>
            <a:off x="2438397" y="2269702"/>
            <a:ext cx="1130407" cy="70648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p:cNvCxnSpPr>
            <a:stCxn id="14" idx="6"/>
          </p:cNvCxnSpPr>
          <p:nvPr/>
        </p:nvCxnSpPr>
        <p:spPr>
          <a:xfrm>
            <a:off x="2438393" y="2671489"/>
            <a:ext cx="1130411" cy="323990"/>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Straight Connector 169"/>
          <p:cNvCxnSpPr>
            <a:stCxn id="15" idx="6"/>
          </p:cNvCxnSpPr>
          <p:nvPr/>
        </p:nvCxnSpPr>
        <p:spPr>
          <a:xfrm flipV="1">
            <a:off x="2438391" y="3009432"/>
            <a:ext cx="1177645" cy="6384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a:stCxn id="16" idx="6"/>
          </p:cNvCxnSpPr>
          <p:nvPr/>
        </p:nvCxnSpPr>
        <p:spPr>
          <a:xfrm flipV="1">
            <a:off x="2438389" y="3052385"/>
            <a:ext cx="1064236" cy="4226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2438387" y="3078612"/>
            <a:ext cx="1130417" cy="122625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a:stCxn id="19" idx="6"/>
          </p:cNvCxnSpPr>
          <p:nvPr/>
        </p:nvCxnSpPr>
        <p:spPr>
          <a:xfrm flipV="1">
            <a:off x="2438385" y="3078612"/>
            <a:ext cx="1177651" cy="160181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a:stCxn id="20" idx="6"/>
          </p:cNvCxnSpPr>
          <p:nvPr/>
        </p:nvCxnSpPr>
        <p:spPr>
          <a:xfrm flipV="1">
            <a:off x="2438385" y="3104374"/>
            <a:ext cx="1130419" cy="197783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a:stCxn id="21" idx="6"/>
          </p:cNvCxnSpPr>
          <p:nvPr/>
        </p:nvCxnSpPr>
        <p:spPr>
          <a:xfrm flipV="1">
            <a:off x="2438383" y="3078612"/>
            <a:ext cx="1130421" cy="240538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a:stCxn id="22" idx="6"/>
          </p:cNvCxnSpPr>
          <p:nvPr/>
        </p:nvCxnSpPr>
        <p:spPr>
          <a:xfrm flipV="1">
            <a:off x="2438381" y="3019144"/>
            <a:ext cx="1130423" cy="2866641"/>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a:stCxn id="11" idx="5"/>
          </p:cNvCxnSpPr>
          <p:nvPr/>
        </p:nvCxnSpPr>
        <p:spPr>
          <a:xfrm>
            <a:off x="2391735" y="1578789"/>
            <a:ext cx="1224301" cy="212462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a:off x="2391733" y="2009009"/>
            <a:ext cx="1224303" cy="17915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13" idx="5"/>
          </p:cNvCxnSpPr>
          <p:nvPr/>
        </p:nvCxnSpPr>
        <p:spPr>
          <a:xfrm>
            <a:off x="2391731" y="2382363"/>
            <a:ext cx="1177073" cy="132104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p:cNvCxnSpPr>
            <a:stCxn id="14" idx="6"/>
          </p:cNvCxnSpPr>
          <p:nvPr/>
        </p:nvCxnSpPr>
        <p:spPr>
          <a:xfrm>
            <a:off x="2438393" y="2671489"/>
            <a:ext cx="1130411" cy="110063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p:cNvCxnSpPr>
          <p:nvPr/>
        </p:nvCxnSpPr>
        <p:spPr>
          <a:xfrm>
            <a:off x="2438391" y="3073276"/>
            <a:ext cx="1130413" cy="66985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5" name="Straight Connector 214"/>
          <p:cNvCxnSpPr>
            <a:stCxn id="16" idx="6"/>
          </p:cNvCxnSpPr>
          <p:nvPr/>
        </p:nvCxnSpPr>
        <p:spPr>
          <a:xfrm>
            <a:off x="2438389" y="3475063"/>
            <a:ext cx="1064236" cy="242302"/>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p:cNvCxnSpPr>
          <p:nvPr/>
        </p:nvCxnSpPr>
        <p:spPr>
          <a:xfrm flipV="1">
            <a:off x="2438389" y="3729174"/>
            <a:ext cx="1064236" cy="14767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1" name="Straight Connector 220"/>
          <p:cNvCxnSpPr>
            <a:stCxn id="18" idx="6"/>
          </p:cNvCxnSpPr>
          <p:nvPr/>
        </p:nvCxnSpPr>
        <p:spPr>
          <a:xfrm flipV="1">
            <a:off x="2438387" y="3712830"/>
            <a:ext cx="1087588" cy="56580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p:cNvCxnSpPr>
            <a:stCxn id="19" idx="6"/>
          </p:cNvCxnSpPr>
          <p:nvPr/>
        </p:nvCxnSpPr>
        <p:spPr>
          <a:xfrm flipV="1">
            <a:off x="2438385" y="3752546"/>
            <a:ext cx="1130419" cy="92787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p:cNvCxnSpPr>
            <a:stCxn id="20" idx="7"/>
          </p:cNvCxnSpPr>
          <p:nvPr/>
        </p:nvCxnSpPr>
        <p:spPr>
          <a:xfrm flipV="1">
            <a:off x="2391719" y="3840844"/>
            <a:ext cx="1130710" cy="1128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a:stCxn id="21" idx="7"/>
          </p:cNvCxnSpPr>
          <p:nvPr/>
        </p:nvCxnSpPr>
        <p:spPr>
          <a:xfrm flipV="1">
            <a:off x="2391717" y="3845752"/>
            <a:ext cx="1129990" cy="152558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34" name="Straight Connector 233"/>
          <p:cNvCxnSpPr>
            <a:stCxn id="22" idx="6"/>
          </p:cNvCxnSpPr>
          <p:nvPr/>
        </p:nvCxnSpPr>
        <p:spPr>
          <a:xfrm flipV="1">
            <a:off x="2438381" y="3876692"/>
            <a:ext cx="1129972" cy="200909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3"/>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4"/>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128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3586258"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70" name="Straight Connector 169"/>
          <p:cNvCxnSpPr>
            <a:stCxn id="15" idx="6"/>
          </p:cNvCxnSpPr>
          <p:nvPr/>
        </p:nvCxnSpPr>
        <p:spPr>
          <a:xfrm flipV="1">
            <a:off x="2438391" y="3032042"/>
            <a:ext cx="1104853" cy="4123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a:stCxn id="17" idx="6"/>
          </p:cNvCxnSpPr>
          <p:nvPr/>
        </p:nvCxnSpPr>
        <p:spPr>
          <a:xfrm flipV="1">
            <a:off x="2438389"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stCxn id="15" idx="6"/>
            <a:endCxn id="245" idx="1"/>
          </p:cNvCxnSpPr>
          <p:nvPr/>
        </p:nvCxnSpPr>
        <p:spPr>
          <a:xfrm>
            <a:off x="2438391" y="3073276"/>
            <a:ext cx="997349" cy="6658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stCxn id="17" idx="6"/>
            <a:endCxn id="245" idx="2"/>
          </p:cNvCxnSpPr>
          <p:nvPr/>
        </p:nvCxnSpPr>
        <p:spPr>
          <a:xfrm flipV="1">
            <a:off x="2438389" y="3851792"/>
            <a:ext cx="950685" cy="2505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3353825"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3389074"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6" name="Picture 245"/>
          <p:cNvPicPr>
            <a:picLocks noChangeAspect="1"/>
          </p:cNvPicPr>
          <p:nvPr/>
        </p:nvPicPr>
        <p:blipFill>
          <a:blip r:embed="rId3"/>
          <a:stretch>
            <a:fillRect/>
          </a:stretch>
        </p:blipFill>
        <p:spPr>
          <a:xfrm>
            <a:off x="4706722" y="3334258"/>
            <a:ext cx="4368003" cy="345024"/>
          </a:xfrm>
          <a:prstGeom prst="rect">
            <a:avLst/>
          </a:prstGeom>
        </p:spPr>
      </p:pic>
      <p:pic>
        <p:nvPicPr>
          <p:cNvPr id="247" name="Picture 246"/>
          <p:cNvPicPr>
            <a:picLocks noChangeAspect="1"/>
          </p:cNvPicPr>
          <p:nvPr/>
        </p:nvPicPr>
        <p:blipFill>
          <a:blip r:embed="rId4"/>
          <a:stretch>
            <a:fillRect/>
          </a:stretch>
        </p:blipFill>
        <p:spPr>
          <a:xfrm>
            <a:off x="5195948" y="4558924"/>
            <a:ext cx="3767152" cy="427599"/>
          </a:xfrm>
          <a:prstGeom prst="rect">
            <a:avLst/>
          </a:prstGeom>
        </p:spPr>
      </p:pic>
      <p:sp>
        <p:nvSpPr>
          <p:cNvPr id="248" name="Down Arrow 247"/>
          <p:cNvSpPr/>
          <p:nvPr/>
        </p:nvSpPr>
        <p:spPr>
          <a:xfrm>
            <a:off x="6933232" y="2382105"/>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Down Arrow 248"/>
          <p:cNvSpPr/>
          <p:nvPr/>
        </p:nvSpPr>
        <p:spPr>
          <a:xfrm>
            <a:off x="6933231" y="3879708"/>
            <a:ext cx="354259" cy="627327"/>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965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Vowel </a:t>
            </a:r>
            <a:r>
              <a:rPr lang="en-US" dirty="0" err="1" smtClean="0"/>
              <a:t>Embeddings</a:t>
            </a:r>
            <a:endParaRPr lang="en-US" dirty="0"/>
          </a:p>
        </p:txBody>
      </p:sp>
      <p:sp>
        <p:nvSpPr>
          <p:cNvPr id="15" name="Oval 14"/>
          <p:cNvSpPr/>
          <p:nvPr/>
        </p:nvSpPr>
        <p:spPr>
          <a:xfrm>
            <a:off x="2119736" y="2913949"/>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119734" y="3717523"/>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39862" y="2755595"/>
            <a:ext cx="1149915" cy="1477328"/>
          </a:xfrm>
          <a:prstGeom prst="rect">
            <a:avLst/>
          </a:prstGeom>
          <a:noFill/>
        </p:spPr>
        <p:txBody>
          <a:bodyPr wrap="square" rtlCol="0">
            <a:spAutoFit/>
          </a:bodyPr>
          <a:lstStyle/>
          <a:p>
            <a:r>
              <a:rPr lang="en-US" sz="3000" b="1" dirty="0" smtClean="0">
                <a:solidFill>
                  <a:schemeClr val="tx2">
                    <a:lumMod val="75000"/>
                  </a:schemeClr>
                </a:solidFill>
                <a:latin typeface="Times" charset="0"/>
                <a:ea typeface="Times" charset="0"/>
                <a:cs typeface="Times" charset="0"/>
              </a:rPr>
              <a:t>690</a:t>
            </a:r>
          </a:p>
          <a:p>
            <a:endParaRPr lang="en-US" sz="3000" b="1" dirty="0">
              <a:solidFill>
                <a:schemeClr val="tx2">
                  <a:lumMod val="75000"/>
                </a:schemeClr>
              </a:solidFill>
              <a:latin typeface="Times" charset="0"/>
              <a:ea typeface="Times" charset="0"/>
              <a:cs typeface="Times" charset="0"/>
            </a:endParaRPr>
          </a:p>
          <a:p>
            <a:r>
              <a:rPr lang="en-US" sz="3000" b="1" dirty="0" smtClean="0">
                <a:solidFill>
                  <a:schemeClr val="tx2">
                    <a:lumMod val="75000"/>
                  </a:schemeClr>
                </a:solidFill>
                <a:latin typeface="Times" charset="0"/>
                <a:ea typeface="Times" charset="0"/>
                <a:cs typeface="Times" charset="0"/>
              </a:rPr>
              <a:t>1660</a:t>
            </a:r>
            <a:endParaRPr lang="en-US" sz="3000" b="1" dirty="0">
              <a:solidFill>
                <a:schemeClr val="tx2">
                  <a:lumMod val="75000"/>
                </a:schemeClr>
              </a:solidFill>
              <a:latin typeface="Times" charset="0"/>
              <a:ea typeface="Times" charset="0"/>
              <a:cs typeface="Times" charset="0"/>
            </a:endParaRPr>
          </a:p>
        </p:txBody>
      </p:sp>
      <p:cxnSp>
        <p:nvCxnSpPr>
          <p:cNvPr id="65" name="Straight Connector 64"/>
          <p:cNvCxnSpPr>
            <a:endCxn id="15" idx="2"/>
          </p:cNvCxnSpPr>
          <p:nvPr/>
        </p:nvCxnSpPr>
        <p:spPr>
          <a:xfrm>
            <a:off x="1012280" y="2995931"/>
            <a:ext cx="1107456" cy="7734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a:endCxn id="17" idx="2"/>
          </p:cNvCxnSpPr>
          <p:nvPr/>
        </p:nvCxnSpPr>
        <p:spPr>
          <a:xfrm>
            <a:off x="1012278" y="3001403"/>
            <a:ext cx="1107456" cy="875447"/>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a:endCxn id="15" idx="3"/>
          </p:cNvCxnSpPr>
          <p:nvPr/>
        </p:nvCxnSpPr>
        <p:spPr>
          <a:xfrm flipV="1">
            <a:off x="1122208" y="3185937"/>
            <a:ext cx="1044194" cy="7939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a:endCxn id="17" idx="2"/>
          </p:cNvCxnSpPr>
          <p:nvPr/>
        </p:nvCxnSpPr>
        <p:spPr>
          <a:xfrm flipV="1">
            <a:off x="1158658" y="3876850"/>
            <a:ext cx="961076" cy="10079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157" name="TextBox 156"/>
          <p:cNvSpPr txBox="1"/>
          <p:nvPr/>
        </p:nvSpPr>
        <p:spPr>
          <a:xfrm>
            <a:off x="6974910" y="2724756"/>
            <a:ext cx="1609690" cy="1477328"/>
          </a:xfrm>
          <a:prstGeom prst="rect">
            <a:avLst/>
          </a:prstGeom>
          <a:noFill/>
        </p:spPr>
        <p:txBody>
          <a:bodyPr wrap="square" rtlCol="0">
            <a:spAutoFit/>
          </a:bodyPr>
          <a:lstStyle/>
          <a:p>
            <a:r>
              <a:rPr lang="en-US" sz="3000" b="1" dirty="0" smtClean="0">
                <a:solidFill>
                  <a:srgbClr val="C00000"/>
                </a:solidFill>
                <a:latin typeface="Times" charset="0"/>
                <a:ea typeface="Times" charset="0"/>
                <a:cs typeface="Times" charset="0"/>
              </a:rPr>
              <a:t>  -3.02</a:t>
            </a:r>
          </a:p>
          <a:p>
            <a:r>
              <a:rPr lang="en-US" sz="3000" b="1" dirty="0" smtClean="0">
                <a:solidFill>
                  <a:srgbClr val="C00000"/>
                </a:solidFill>
                <a:latin typeface="Times" charset="0"/>
                <a:ea typeface="Times" charset="0"/>
                <a:cs typeface="Times" charset="0"/>
              </a:rPr>
              <a:t> </a:t>
            </a:r>
          </a:p>
          <a:p>
            <a:r>
              <a:rPr lang="en-US" sz="3000" b="1" dirty="0" smtClean="0">
                <a:solidFill>
                  <a:srgbClr val="C00000"/>
                </a:solidFill>
                <a:latin typeface="Times" charset="0"/>
                <a:ea typeface="Times" charset="0"/>
                <a:cs typeface="Times" charset="0"/>
              </a:rPr>
              <a:t>  2.01</a:t>
            </a:r>
            <a:endParaRPr lang="en-US" sz="3000" b="1" dirty="0">
              <a:solidFill>
                <a:srgbClr val="C00000"/>
              </a:solidFill>
              <a:latin typeface="Times" charset="0"/>
              <a:ea typeface="Times" charset="0"/>
              <a:cs typeface="Times" charset="0"/>
            </a:endParaRPr>
          </a:p>
        </p:txBody>
      </p:sp>
      <p:cxnSp>
        <p:nvCxnSpPr>
          <p:cNvPr id="170" name="Straight Connector 169"/>
          <p:cNvCxnSpPr/>
          <p:nvPr/>
        </p:nvCxnSpPr>
        <p:spPr>
          <a:xfrm flipV="1">
            <a:off x="5732914" y="3032042"/>
            <a:ext cx="1104853" cy="41234"/>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flipV="1">
            <a:off x="5732912" y="2990144"/>
            <a:ext cx="1177647" cy="886706"/>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2" name="Straight Connector 211"/>
          <p:cNvCxnSpPr>
            <a:endCxn id="245" idx="1"/>
          </p:cNvCxnSpPr>
          <p:nvPr/>
        </p:nvCxnSpPr>
        <p:spPr>
          <a:xfrm>
            <a:off x="5732914" y="3073276"/>
            <a:ext cx="997349" cy="66585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18" name="Straight Connector 217"/>
          <p:cNvCxnSpPr>
            <a:endCxn id="245" idx="2"/>
          </p:cNvCxnSpPr>
          <p:nvPr/>
        </p:nvCxnSpPr>
        <p:spPr>
          <a:xfrm flipV="1">
            <a:off x="5732912" y="3851792"/>
            <a:ext cx="950685" cy="25058"/>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pic>
        <p:nvPicPr>
          <p:cNvPr id="238" name="Picture 237"/>
          <p:cNvPicPr>
            <a:picLocks noChangeAspect="1"/>
          </p:cNvPicPr>
          <p:nvPr/>
        </p:nvPicPr>
        <p:blipFill>
          <a:blip r:embed="rId2"/>
          <a:stretch>
            <a:fillRect/>
          </a:stretch>
        </p:blipFill>
        <p:spPr>
          <a:xfrm>
            <a:off x="5290402" y="1822207"/>
            <a:ext cx="3548799" cy="444712"/>
          </a:xfrm>
          <a:prstGeom prst="rect">
            <a:avLst/>
          </a:prstGeom>
        </p:spPr>
      </p:pic>
      <p:sp>
        <p:nvSpPr>
          <p:cNvPr id="242" name="Oval 241"/>
          <p:cNvSpPr/>
          <p:nvPr/>
        </p:nvSpPr>
        <p:spPr>
          <a:xfrm>
            <a:off x="805053" y="2858553"/>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Oval 242"/>
          <p:cNvSpPr/>
          <p:nvPr/>
        </p:nvSpPr>
        <p:spPr>
          <a:xfrm>
            <a:off x="834412" y="3828487"/>
            <a:ext cx="318655" cy="318654"/>
          </a:xfrm>
          <a:prstGeom prst="ellipse">
            <a:avLst/>
          </a:prstGeom>
          <a:solidFill>
            <a:srgbClr val="15365D"/>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4" name="Oval 243"/>
          <p:cNvSpPr/>
          <p:nvPr/>
        </p:nvSpPr>
        <p:spPr>
          <a:xfrm>
            <a:off x="6648348" y="2858700"/>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Oval 244"/>
          <p:cNvSpPr/>
          <p:nvPr/>
        </p:nvSpPr>
        <p:spPr>
          <a:xfrm>
            <a:off x="6683597" y="3692465"/>
            <a:ext cx="318655" cy="318654"/>
          </a:xfrm>
          <a:prstGeom prst="ellipse">
            <a:avLst/>
          </a:prstGeom>
          <a:solidFill>
            <a:srgbClr val="C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7" name="Picture 246"/>
          <p:cNvPicPr>
            <a:picLocks noChangeAspect="1"/>
          </p:cNvPicPr>
          <p:nvPr/>
        </p:nvPicPr>
        <p:blipFill>
          <a:blip r:embed="rId3"/>
          <a:stretch>
            <a:fillRect/>
          </a:stretch>
        </p:blipFill>
        <p:spPr>
          <a:xfrm>
            <a:off x="5195948" y="4558924"/>
            <a:ext cx="3767152" cy="427599"/>
          </a:xfrm>
          <a:prstGeom prst="rect">
            <a:avLst/>
          </a:prstGeom>
        </p:spPr>
      </p:pic>
      <p:sp>
        <p:nvSpPr>
          <p:cNvPr id="24" name="Oval 23"/>
          <p:cNvSpPr/>
          <p:nvPr/>
        </p:nvSpPr>
        <p:spPr>
          <a:xfrm>
            <a:off x="3213426" y="291843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213424" y="3722006"/>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17" idx="6"/>
            <a:endCxn id="25" idx="2"/>
          </p:cNvCxnSpPr>
          <p:nvPr/>
        </p:nvCxnSpPr>
        <p:spPr>
          <a:xfrm>
            <a:off x="2438389" y="3876850"/>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42872" y="3074513"/>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17" idx="7"/>
            <a:endCxn id="24" idx="3"/>
          </p:cNvCxnSpPr>
          <p:nvPr/>
        </p:nvCxnSpPr>
        <p:spPr>
          <a:xfrm flipV="1">
            <a:off x="2391723" y="3190420"/>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5" idx="5"/>
            <a:endCxn id="25" idx="1"/>
          </p:cNvCxnSpPr>
          <p:nvPr/>
        </p:nvCxnSpPr>
        <p:spPr>
          <a:xfrm>
            <a:off x="2391725" y="3185937"/>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4293669" y="2909468"/>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93667" y="3713042"/>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518632" y="3867886"/>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523115" y="3065549"/>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3471966" y="3181456"/>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471968" y="3176973"/>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5396326" y="2896021"/>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396324" y="3699595"/>
            <a:ext cx="318655" cy="318654"/>
          </a:xfrm>
          <a:prstGeom prst="ellipse">
            <a:avLst/>
          </a:prstGeom>
          <a:solidFill>
            <a:srgbClr val="42257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4621289" y="3854439"/>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625772" y="3052102"/>
            <a:ext cx="775035" cy="4483"/>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4574623" y="3168009"/>
            <a:ext cx="868369" cy="573769"/>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4574625" y="3163526"/>
            <a:ext cx="868365" cy="582735"/>
          </a:xfrm>
          <a:prstGeom prst="line">
            <a:avLst/>
          </a:prstGeom>
          <a:ln>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47001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Evaluate on held-out languages</a:t>
            </a:r>
          </a:p>
          <a:p>
            <a:r>
              <a:rPr lang="en-US" b="1" dirty="0" smtClean="0"/>
              <a:t>Task 1: </a:t>
            </a:r>
            <a:r>
              <a:rPr lang="en-US" dirty="0" smtClean="0"/>
              <a:t>Cross-Entropy</a:t>
            </a:r>
          </a:p>
          <a:p>
            <a:pPr lvl="1"/>
            <a:r>
              <a:rPr lang="en-US" dirty="0" smtClean="0"/>
              <a:t>How surprised were the models by held-out vowel systems? </a:t>
            </a:r>
          </a:p>
          <a:p>
            <a:pPr lvl="1"/>
            <a:r>
              <a:rPr lang="en-US" dirty="0" smtClean="0"/>
              <a:t>Measured in </a:t>
            </a:r>
            <a:r>
              <a:rPr lang="en-US" dirty="0" err="1" smtClean="0"/>
              <a:t>nats</a:t>
            </a:r>
            <a:endParaRPr lang="en-US" dirty="0" smtClean="0"/>
          </a:p>
          <a:p>
            <a:r>
              <a:rPr lang="en-US" b="1" dirty="0" smtClean="0"/>
              <a:t>Task 2: </a:t>
            </a:r>
            <a:r>
              <a:rPr lang="en-US" dirty="0" smtClean="0"/>
              <a:t>Cloze Task</a:t>
            </a:r>
          </a:p>
          <a:p>
            <a:pPr lvl="1"/>
            <a:r>
              <a:rPr lang="en-US" dirty="0" smtClean="0"/>
              <a:t>How well can we predict held-out vowels?</a:t>
            </a:r>
          </a:p>
          <a:p>
            <a:pPr lvl="1"/>
            <a:r>
              <a:rPr lang="en-US" dirty="0" smtClean="0"/>
              <a:t>Measured using accuracy</a:t>
            </a:r>
          </a:p>
          <a:p>
            <a:r>
              <a:rPr lang="en-US" b="1" dirty="0" smtClean="0"/>
              <a:t>Task 3: </a:t>
            </a:r>
            <a:r>
              <a:rPr lang="en-US" dirty="0" smtClean="0"/>
              <a:t>MAP Decode</a:t>
            </a:r>
          </a:p>
          <a:p>
            <a:pPr lvl="1"/>
            <a:r>
              <a:rPr lang="en-US" dirty="0" smtClean="0"/>
              <a:t>Do our 1-best decodes look like real systems?</a:t>
            </a:r>
          </a:p>
          <a:p>
            <a:pPr lvl="1"/>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47</a:t>
            </a:fld>
            <a:endParaRPr lang="en-US"/>
          </a:p>
        </p:txBody>
      </p:sp>
      <p:sp>
        <p:nvSpPr>
          <p:cNvPr id="6" name="TextBox 5"/>
          <p:cNvSpPr txBox="1"/>
          <p:nvPr/>
        </p:nvSpPr>
        <p:spPr>
          <a:xfrm>
            <a:off x="316006" y="2007487"/>
            <a:ext cx="8511988" cy="2092881"/>
          </a:xfrm>
          <a:prstGeom prst="rect">
            <a:avLst/>
          </a:prstGeom>
          <a:solidFill>
            <a:schemeClr val="bg1">
              <a:lumMod val="95000"/>
            </a:schemeClr>
          </a:solidFill>
          <a:ln w="38100">
            <a:solidFill>
              <a:schemeClr val="tx1"/>
            </a:solidFill>
          </a:ln>
        </p:spPr>
        <p:txBody>
          <a:bodyPr wrap="square" rtlCol="0">
            <a:spAutoFit/>
          </a:bodyPr>
          <a:lstStyle/>
          <a:p>
            <a:r>
              <a:rPr lang="en-US" sz="4000" b="1" dirty="0" smtClean="0">
                <a:solidFill>
                  <a:srgbClr val="7030A0"/>
                </a:solidFill>
              </a:rPr>
              <a:t>The Results (TL;DR version) </a:t>
            </a:r>
            <a:endParaRPr lang="en-US" sz="3500" b="1" dirty="0" smtClean="0">
              <a:solidFill>
                <a:srgbClr val="7030A0"/>
              </a:solidFill>
            </a:endParaRPr>
          </a:p>
          <a:p>
            <a:pPr marL="457200" indent="-457200">
              <a:buFont typeface="Arial" charset="0"/>
              <a:buChar char="•"/>
            </a:pPr>
            <a:r>
              <a:rPr lang="en-US" sz="3000" b="1" dirty="0" err="1" smtClean="0">
                <a:solidFill>
                  <a:srgbClr val="7030A0"/>
                </a:solidFill>
              </a:rPr>
              <a:t>Determinantal</a:t>
            </a:r>
            <a:r>
              <a:rPr lang="en-US" sz="3000" b="1" dirty="0" smtClean="0">
                <a:solidFill>
                  <a:srgbClr val="7030A0"/>
                </a:solidFill>
              </a:rPr>
              <a:t> and Markov PPs&gt; Bernoulli PPs</a:t>
            </a:r>
          </a:p>
          <a:p>
            <a:pPr marL="457200" indent="-457200">
              <a:buFont typeface="Arial" charset="0"/>
              <a:buChar char="•"/>
            </a:pPr>
            <a:r>
              <a:rPr lang="en-US" sz="3000" b="1" dirty="0" smtClean="0">
                <a:solidFill>
                  <a:srgbClr val="7030A0"/>
                </a:solidFill>
              </a:rPr>
              <a:t>Deep Networks Work Better</a:t>
            </a:r>
          </a:p>
          <a:p>
            <a:pPr marL="457200" indent="-457200">
              <a:buFont typeface="Arial" charset="0"/>
              <a:buChar char="•"/>
            </a:pPr>
            <a:r>
              <a:rPr lang="en-US" sz="3000" b="1" smtClean="0">
                <a:solidFill>
                  <a:srgbClr val="7030A0"/>
                </a:solidFill>
              </a:rPr>
              <a:t>Long discussion in the paper</a:t>
            </a:r>
            <a:endParaRPr lang="en-US" sz="3000" dirty="0">
              <a:solidFill>
                <a:srgbClr val="7030A0"/>
              </a:solidFill>
            </a:endParaRPr>
          </a:p>
        </p:txBody>
      </p:sp>
    </p:spTree>
    <p:extLst>
      <p:ext uri="{BB962C8B-B14F-4D97-AF65-F5344CB8AC3E}">
        <p14:creationId xmlns:p14="http://schemas.microsoft.com/office/powerpoint/2010/main" val="68719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5319496" cy="4525963"/>
          </a:xfrm>
        </p:spPr>
        <p:txBody>
          <a:bodyPr>
            <a:normAutofit/>
          </a:bodyPr>
          <a:lstStyle/>
          <a:p>
            <a:r>
              <a:rPr lang="en-US" sz="2500" dirty="0" smtClean="0"/>
              <a:t>Use NLP tools to do science, not just engineering!</a:t>
            </a:r>
          </a:p>
          <a:p>
            <a:endParaRPr lang="en-US" sz="2500" dirty="0" smtClean="0"/>
          </a:p>
          <a:p>
            <a:r>
              <a:rPr lang="en-US" sz="2400" dirty="0" smtClean="0"/>
              <a:t>We built </a:t>
            </a:r>
            <a:r>
              <a:rPr lang="en-US" sz="2000" dirty="0" err="1" smtClean="0">
                <a:latin typeface="Courier New" charset="0"/>
                <a:ea typeface="Courier New" charset="0"/>
                <a:cs typeface="Courier New" charset="0"/>
              </a:rPr>
              <a:t>David_Peterson_Vowels.py</a:t>
            </a:r>
            <a:endParaRPr lang="en-US" dirty="0" smtClean="0">
              <a:ea typeface="Calibri" charset="0"/>
              <a:cs typeface="Calibri" charset="0"/>
            </a:endParaRPr>
          </a:p>
          <a:p>
            <a:pPr lvl="1"/>
            <a:r>
              <a:rPr lang="en-US" sz="2200" dirty="0" smtClean="0">
                <a:ea typeface="Calibri" charset="0"/>
                <a:cs typeface="Calibri" charset="0"/>
              </a:rPr>
              <a:t>You can build a David Peterson, too</a:t>
            </a:r>
            <a:r>
              <a:rPr lang="en-US" sz="2000" dirty="0" smtClean="0">
                <a:ea typeface="Calibri" charset="0"/>
                <a:cs typeface="Calibri" charset="0"/>
              </a:rPr>
              <a:t>!</a:t>
            </a:r>
          </a:p>
          <a:p>
            <a:pPr lvl="1"/>
            <a:endParaRPr lang="en-US" sz="2000" dirty="0" smtClean="0">
              <a:ea typeface="Calibri" charset="0"/>
              <a:cs typeface="Calibri" charset="0"/>
            </a:endParaRPr>
          </a:p>
          <a:p>
            <a:r>
              <a:rPr lang="en-US" sz="2400" dirty="0" smtClean="0"/>
              <a:t> </a:t>
            </a:r>
            <a:r>
              <a:rPr lang="en-US" sz="2000" dirty="0" smtClean="0"/>
              <a:t>“</a:t>
            </a:r>
            <a:r>
              <a:rPr lang="en-US" sz="2000" i="1" dirty="0"/>
              <a:t>It would be good to return some emphasis within NLP to cognitive and scientific investigation of language rather than almost exclusively using an engineering model of </a:t>
            </a:r>
            <a:r>
              <a:rPr lang="en-US" sz="2000" i="1" dirty="0" smtClean="0"/>
              <a:t>research</a:t>
            </a:r>
            <a:r>
              <a:rPr lang="en-US" sz="2000" dirty="0" smtClean="0"/>
              <a:t>.” (Manning, 2016)</a:t>
            </a:r>
            <a:endParaRPr lang="en-US" sz="20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48</a:t>
            </a:fld>
            <a:endParaRPr lang="en-US"/>
          </a:p>
        </p:txBody>
      </p:sp>
      <p:pic>
        <p:nvPicPr>
          <p:cNvPr id="5" name="Picture 4"/>
          <p:cNvPicPr>
            <a:picLocks noChangeAspect="1"/>
          </p:cNvPicPr>
          <p:nvPr/>
        </p:nvPicPr>
        <p:blipFill>
          <a:blip r:embed="rId3"/>
          <a:stretch>
            <a:fillRect/>
          </a:stretch>
        </p:blipFill>
        <p:spPr>
          <a:xfrm>
            <a:off x="5776696" y="1600200"/>
            <a:ext cx="3031128" cy="4546693"/>
          </a:xfrm>
          <a:prstGeom prst="rect">
            <a:avLst/>
          </a:prstGeom>
        </p:spPr>
      </p:pic>
    </p:spTree>
    <p:extLst>
      <p:ext uri="{BB962C8B-B14F-4D97-AF65-F5344CB8AC3E}">
        <p14:creationId xmlns:p14="http://schemas.microsoft.com/office/powerpoint/2010/main" val="7133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3" y="2478995"/>
            <a:ext cx="10123713" cy="1143000"/>
          </a:xfrm>
        </p:spPr>
        <p:txBody>
          <a:bodyPr>
            <a:noAutofit/>
          </a:bodyPr>
          <a:lstStyle/>
          <a:p>
            <a:r>
              <a:rPr lang="en-US" sz="6500" dirty="0" smtClean="0"/>
              <a:t>Fin</a:t>
            </a:r>
            <a:r>
              <a:rPr lang="en-US" sz="6500" dirty="0"/>
              <a:t>.</a:t>
            </a:r>
            <a:r>
              <a:rPr lang="en-US" sz="6500" dirty="0" smtClean="0"/>
              <a:t/>
            </a:r>
            <a:br>
              <a:rPr lang="en-US" sz="6500" dirty="0" smtClean="0"/>
            </a:br>
            <a:r>
              <a:rPr lang="en-US" sz="6500" dirty="0"/>
              <a:t/>
            </a:r>
            <a:br>
              <a:rPr lang="en-US" sz="6500" dirty="0"/>
            </a:br>
            <a:r>
              <a:rPr lang="en-US" sz="6500" dirty="0" smtClean="0"/>
              <a:t>Thank You!</a:t>
            </a:r>
            <a:endParaRPr lang="en-US" sz="6500" dirty="0"/>
          </a:p>
        </p:txBody>
      </p:sp>
    </p:spTree>
    <p:extLst>
      <p:ext uri="{BB962C8B-B14F-4D97-AF65-F5344CB8AC3E}">
        <p14:creationId xmlns:p14="http://schemas.microsoft.com/office/powerpoint/2010/main" val="1197872786"/>
      </p:ext>
    </p:extLst>
  </p:cSld>
  <p:clrMapOvr>
    <a:masterClrMapping/>
  </p:clrMapOvr>
  <mc:AlternateContent xmlns:mc="http://schemas.openxmlformats.org/markup-compatibility/2006" xmlns:p14="http://schemas.microsoft.com/office/powerpoint/2010/main">
    <mc:Choice Requires="p14">
      <p:transition spd="slow" p14:dur="2000" advTm="907"/>
    </mc:Choice>
    <mc:Fallback xmlns="">
      <p:transition spd="slow" advTm="90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 y="2385826"/>
            <a:ext cx="9009529" cy="1143000"/>
          </a:xfrm>
        </p:spPr>
        <p:txBody>
          <a:bodyPr>
            <a:normAutofit/>
          </a:bodyPr>
          <a:lstStyle/>
          <a:p>
            <a:r>
              <a:rPr lang="en-US" sz="3800" dirty="0" smtClean="0"/>
              <a:t>Designing a new language is complicated!</a:t>
            </a:r>
            <a:br>
              <a:rPr lang="en-US" sz="3800" dirty="0" smtClean="0"/>
            </a:br>
            <a:r>
              <a:rPr lang="en-US" sz="3000" dirty="0" smtClean="0"/>
              <a:t>(Many Choices)</a:t>
            </a:r>
            <a:endParaRPr lang="en-US" sz="3500"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a:t>
            </a:fld>
            <a:endParaRPr lang="en-US"/>
          </a:p>
        </p:txBody>
      </p:sp>
    </p:spTree>
    <p:extLst>
      <p:ext uri="{BB962C8B-B14F-4D97-AF65-F5344CB8AC3E}">
        <p14:creationId xmlns:p14="http://schemas.microsoft.com/office/powerpoint/2010/main" val="1282060098"/>
      </p:ext>
    </p:extLst>
  </p:cSld>
  <p:clrMapOvr>
    <a:masterClrMapping/>
  </p:clrMapOvr>
  <mc:AlternateContent xmlns:mc="http://schemas.openxmlformats.org/markup-compatibility/2006" xmlns:p14="http://schemas.microsoft.com/office/powerpoint/2010/main">
    <mc:Choice Requires="p14">
      <p:transition spd="slow" p14:dur="2000" advTm="15244"/>
    </mc:Choice>
    <mc:Fallback xmlns="">
      <p:transition spd="slow" advTm="15244"/>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259" y="82933"/>
            <a:ext cx="9386047" cy="1143000"/>
          </a:xfrm>
        </p:spPr>
        <p:txBody>
          <a:bodyPr>
            <a:normAutofit fontScale="90000"/>
          </a:bodyPr>
          <a:lstStyle/>
          <a:p>
            <a:r>
              <a:rPr lang="en-US" smtClean="0"/>
              <a:t> Learned </a:t>
            </a:r>
            <a:r>
              <a:rPr lang="en-US" dirty="0" smtClean="0"/>
              <a:t>Transformation of Vowel Space </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50</a:t>
            </a:fld>
            <a:endParaRPr lang="en-US"/>
          </a:p>
        </p:txBody>
      </p:sp>
      <p:pic>
        <p:nvPicPr>
          <p:cNvPr id="5" name="Content Placeholder 5"/>
          <p:cNvPicPr>
            <a:picLocks noChangeAspect="1"/>
          </p:cNvPicPr>
          <p:nvPr/>
        </p:nvPicPr>
        <p:blipFill>
          <a:blip r:embed="rId3"/>
          <a:stretch>
            <a:fillRect/>
          </a:stretch>
        </p:blipFill>
        <p:spPr>
          <a:xfrm>
            <a:off x="861392" y="1490006"/>
            <a:ext cx="7659756" cy="5231469"/>
          </a:xfrm>
          <a:prstGeom prst="rect">
            <a:avLst/>
          </a:prstGeom>
        </p:spPr>
      </p:pic>
      <p:sp>
        <p:nvSpPr>
          <p:cNvPr id="6" name="TextBox 5"/>
          <p:cNvSpPr txBox="1"/>
          <p:nvPr/>
        </p:nvSpPr>
        <p:spPr>
          <a:xfrm>
            <a:off x="6089390" y="4470050"/>
            <a:ext cx="2431758" cy="1323439"/>
          </a:xfrm>
          <a:prstGeom prst="rect">
            <a:avLst/>
          </a:prstGeom>
          <a:solidFill>
            <a:schemeClr val="bg1"/>
          </a:solidFill>
          <a:ln w="38100">
            <a:solidFill>
              <a:schemeClr val="tx1"/>
            </a:solidFill>
          </a:ln>
        </p:spPr>
        <p:txBody>
          <a:bodyPr wrap="square" rtlCol="0">
            <a:spAutoFit/>
          </a:bodyPr>
          <a:lstStyle/>
          <a:p>
            <a:pPr algn="ctr"/>
            <a:r>
              <a:rPr lang="en-US" sz="4000" dirty="0" smtClean="0">
                <a:solidFill>
                  <a:schemeClr val="tx2">
                    <a:lumMod val="75000"/>
                  </a:schemeClr>
                </a:solidFill>
                <a:latin typeface="Comic Sans MS" charset="0"/>
                <a:ea typeface="Comic Sans MS" charset="0"/>
                <a:cs typeface="Comic Sans MS" charset="0"/>
              </a:rPr>
              <a:t>Original </a:t>
            </a:r>
          </a:p>
          <a:p>
            <a:pPr algn="ctr"/>
            <a:r>
              <a:rPr lang="en-US" sz="4000" dirty="0" smtClean="0">
                <a:solidFill>
                  <a:schemeClr val="tx2">
                    <a:lumMod val="75000"/>
                  </a:schemeClr>
                </a:solidFill>
                <a:latin typeface="Comic Sans MS" charset="0"/>
                <a:ea typeface="Comic Sans MS" charset="0"/>
                <a:cs typeface="Comic Sans MS" charset="0"/>
              </a:rPr>
              <a:t>Vowel</a:t>
            </a:r>
            <a:endParaRPr lang="en-US" sz="4000" dirty="0">
              <a:solidFill>
                <a:schemeClr val="tx2">
                  <a:lumMod val="75000"/>
                </a:schemeClr>
              </a:solidFill>
              <a:latin typeface="Comic Sans MS" charset="0"/>
              <a:ea typeface="Comic Sans MS" charset="0"/>
              <a:cs typeface="Comic Sans MS" charset="0"/>
            </a:endParaRPr>
          </a:p>
        </p:txBody>
      </p:sp>
      <p:sp>
        <p:nvSpPr>
          <p:cNvPr id="7" name="TextBox 6"/>
          <p:cNvSpPr txBox="1"/>
          <p:nvPr/>
        </p:nvSpPr>
        <p:spPr>
          <a:xfrm>
            <a:off x="511770" y="4912658"/>
            <a:ext cx="3791290" cy="1323439"/>
          </a:xfrm>
          <a:prstGeom prst="rect">
            <a:avLst/>
          </a:prstGeom>
          <a:solidFill>
            <a:schemeClr val="bg1"/>
          </a:solidFill>
          <a:ln w="38100">
            <a:solidFill>
              <a:schemeClr val="tx1"/>
            </a:solidFill>
          </a:ln>
        </p:spPr>
        <p:txBody>
          <a:bodyPr wrap="square" rtlCol="0">
            <a:spAutoFit/>
          </a:bodyPr>
          <a:lstStyle/>
          <a:p>
            <a:pPr algn="ctr"/>
            <a:r>
              <a:rPr lang="en-US" sz="4000" dirty="0" smtClean="0">
                <a:solidFill>
                  <a:srgbClr val="941100"/>
                </a:solidFill>
                <a:latin typeface="Comic Sans MS" charset="0"/>
                <a:ea typeface="Comic Sans MS" charset="0"/>
                <a:cs typeface="Comic Sans MS" charset="0"/>
              </a:rPr>
              <a:t>Transformed </a:t>
            </a:r>
          </a:p>
          <a:p>
            <a:pPr algn="ctr"/>
            <a:r>
              <a:rPr lang="en-US" sz="4000" dirty="0" smtClean="0">
                <a:solidFill>
                  <a:srgbClr val="941100"/>
                </a:solidFill>
                <a:latin typeface="Comic Sans MS" charset="0"/>
                <a:ea typeface="Comic Sans MS" charset="0"/>
                <a:cs typeface="Comic Sans MS" charset="0"/>
              </a:rPr>
              <a:t>Vowel</a:t>
            </a:r>
            <a:endParaRPr lang="en-US" sz="4000" dirty="0">
              <a:solidFill>
                <a:srgbClr val="941100"/>
              </a:solidFill>
              <a:latin typeface="Comic Sans MS" charset="0"/>
              <a:ea typeface="Comic Sans MS" charset="0"/>
              <a:cs typeface="Comic Sans MS" charset="0"/>
            </a:endParaRPr>
          </a:p>
        </p:txBody>
      </p:sp>
      <p:cxnSp>
        <p:nvCxnSpPr>
          <p:cNvPr id="9" name="Straight Arrow Connector 8"/>
          <p:cNvCxnSpPr/>
          <p:nvPr/>
        </p:nvCxnSpPr>
        <p:spPr>
          <a:xfrm>
            <a:off x="4335630" y="5405718"/>
            <a:ext cx="532205" cy="282388"/>
          </a:xfrm>
          <a:prstGeom prst="straightConnector1">
            <a:avLst/>
          </a:prstGeom>
          <a:ln w="76200">
            <a:solidFill>
              <a:srgbClr val="9411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378825" y="5131769"/>
            <a:ext cx="677995" cy="0"/>
          </a:xfrm>
          <a:prstGeom prst="straightConnector1">
            <a:avLst/>
          </a:prstGeom>
          <a:ln w="76200">
            <a:solidFill>
              <a:srgbClr val="17365D"/>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41960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a good vowel system?</a:t>
            </a:r>
            <a:endParaRPr lang="en-US" dirty="0"/>
          </a:p>
        </p:txBody>
      </p:sp>
      <p:pic>
        <p:nvPicPr>
          <p:cNvPr id="3" name="Picture 2"/>
          <p:cNvPicPr>
            <a:picLocks noChangeAspect="1"/>
          </p:cNvPicPr>
          <p:nvPr/>
        </p:nvPicPr>
        <p:blipFill>
          <a:blip r:embed="rId2"/>
          <a:stretch>
            <a:fillRect/>
          </a:stretch>
        </p:blipFill>
        <p:spPr>
          <a:xfrm>
            <a:off x="1331119" y="1220891"/>
            <a:ext cx="6481762" cy="4421408"/>
          </a:xfrm>
          <a:prstGeom prst="rect">
            <a:avLst/>
          </a:prstGeom>
        </p:spPr>
      </p:pic>
      <p:sp>
        <p:nvSpPr>
          <p:cNvPr id="7" name="TextBox 6"/>
          <p:cNvSpPr txBox="1"/>
          <p:nvPr/>
        </p:nvSpPr>
        <p:spPr>
          <a:xfrm>
            <a:off x="666749" y="5664848"/>
            <a:ext cx="9611235" cy="553998"/>
          </a:xfrm>
          <a:prstGeom prst="rect">
            <a:avLst/>
          </a:prstGeom>
          <a:noFill/>
        </p:spPr>
        <p:txBody>
          <a:bodyPr wrap="square" rtlCol="0">
            <a:spAutoFit/>
          </a:bodyPr>
          <a:lstStyle/>
          <a:p>
            <a:r>
              <a:rPr lang="en-US" sz="3000" b="1" dirty="0" smtClean="0">
                <a:latin typeface="Comic Sans MS" charset="0"/>
                <a:ea typeface="Comic Sans MS" charset="0"/>
                <a:cs typeface="Comic Sans MS" charset="0"/>
              </a:rPr>
              <a:t>Principle 2: </a:t>
            </a:r>
            <a:r>
              <a:rPr lang="en-US" sz="3000" dirty="0" smtClean="0">
                <a:latin typeface="Comic Sans MS" charset="0"/>
                <a:ea typeface="Comic Sans MS" charset="0"/>
                <a:cs typeface="Comic Sans MS" charset="0"/>
              </a:rPr>
              <a:t>Large vowel systems are rare</a:t>
            </a:r>
            <a:endParaRPr lang="en-US" sz="3000" dirty="0">
              <a:latin typeface="Comic Sans MS" charset="0"/>
              <a:ea typeface="Comic Sans MS" charset="0"/>
              <a:cs typeface="Comic Sans MS" charset="0"/>
            </a:endParaRPr>
          </a:p>
        </p:txBody>
      </p:sp>
      <p:sp>
        <p:nvSpPr>
          <p:cNvPr id="4" name="Slide Number Placeholder 3"/>
          <p:cNvSpPr>
            <a:spLocks noGrp="1"/>
          </p:cNvSpPr>
          <p:nvPr>
            <p:ph type="sldNum" sz="quarter" idx="12"/>
          </p:nvPr>
        </p:nvSpPr>
        <p:spPr/>
        <p:txBody>
          <a:bodyPr/>
          <a:lstStyle/>
          <a:p>
            <a:pPr>
              <a:defRPr/>
            </a:pPr>
            <a:fld id="{DDAA3E00-4D5C-C74E-9C55-72F1C3B9E2FD}" type="slidenum">
              <a:rPr lang="en-US" smtClean="0"/>
              <a:pPr>
                <a:defRPr/>
              </a:pPr>
              <a:t>51</a:t>
            </a:fld>
            <a:endParaRPr lang="en-US"/>
          </a:p>
        </p:txBody>
      </p:sp>
    </p:spTree>
    <p:extLst>
      <p:ext uri="{BB962C8B-B14F-4D97-AF65-F5344CB8AC3E}">
        <p14:creationId xmlns:p14="http://schemas.microsoft.com/office/powerpoint/2010/main" val="20406000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1775"/>
            <a:ext cx="8515350" cy="1143000"/>
          </a:xfrm>
        </p:spPr>
        <p:txBody>
          <a:bodyPr>
            <a:normAutofit fontScale="90000"/>
          </a:bodyPr>
          <a:lstStyle/>
          <a:p>
            <a:r>
              <a:rPr lang="en-US" dirty="0" smtClean="0"/>
              <a:t>Math Pause: Point Point Processes</a:t>
            </a:r>
            <a:endParaRPr lang="en-US" dirty="0"/>
          </a:p>
        </p:txBody>
      </p:sp>
      <p:sp>
        <p:nvSpPr>
          <p:cNvPr id="3" name="Content Placeholder 2"/>
          <p:cNvSpPr>
            <a:spLocks noGrp="1"/>
          </p:cNvSpPr>
          <p:nvPr>
            <p:ph idx="1"/>
          </p:nvPr>
        </p:nvSpPr>
        <p:spPr/>
        <p:txBody>
          <a:bodyPr/>
          <a:lstStyle/>
          <a:p>
            <a:r>
              <a:rPr lang="en-US" dirty="0" smtClean="0"/>
              <a:t>What’s a stochastic process?</a:t>
            </a:r>
          </a:p>
          <a:p>
            <a:pPr lvl="1"/>
            <a:r>
              <a:rPr lang="en-US" dirty="0" smtClean="0"/>
              <a:t>A function-valued random variable</a:t>
            </a:r>
          </a:p>
          <a:p>
            <a:pPr lvl="1"/>
            <a:endParaRPr lang="en-US" dirty="0"/>
          </a:p>
          <a:p>
            <a:r>
              <a:rPr lang="en-US" dirty="0" smtClean="0"/>
              <a:t>What’s a stochastic point process?</a:t>
            </a:r>
          </a:p>
          <a:p>
            <a:pPr lvl="1"/>
            <a:r>
              <a:rPr lang="en-US" dirty="0" smtClean="0"/>
              <a:t>A indicator-function-valued random variable</a:t>
            </a:r>
          </a:p>
          <a:p>
            <a:pPr lvl="1"/>
            <a:endParaRPr lang="en-US" dirty="0"/>
          </a:p>
          <a:p>
            <a:r>
              <a:rPr lang="en-US" dirty="0" smtClean="0"/>
              <a:t>What’s a (stochastic</a:t>
            </a:r>
            <a:r>
              <a:rPr lang="en-US" dirty="0"/>
              <a:t>) </a:t>
            </a:r>
            <a:r>
              <a:rPr lang="en-US" dirty="0" err="1" smtClean="0"/>
              <a:t>determinantal</a:t>
            </a:r>
            <a:r>
              <a:rPr lang="en-US" dirty="0" smtClean="0"/>
              <a:t> point </a:t>
            </a:r>
            <a:r>
              <a:rPr lang="en-US" dirty="0"/>
              <a:t>process?</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52</a:t>
            </a:fld>
            <a:endParaRPr lang="en-US"/>
          </a:p>
        </p:txBody>
      </p:sp>
    </p:spTree>
    <p:extLst>
      <p:ext uri="{BB962C8B-B14F-4D97-AF65-F5344CB8AC3E}">
        <p14:creationId xmlns:p14="http://schemas.microsoft.com/office/powerpoint/2010/main" val="503344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Samples from a Point Process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57200" y="1600200"/>
            <a:ext cx="3674327" cy="3674327"/>
          </a:xfrm>
          <a:prstGeom prst="rect">
            <a:avLst/>
          </a:prstGeom>
        </p:spPr>
      </p:pic>
      <p:pic>
        <p:nvPicPr>
          <p:cNvPr id="5" name="Picture 4"/>
          <p:cNvPicPr>
            <a:picLocks noChangeAspect="1"/>
          </p:cNvPicPr>
          <p:nvPr/>
        </p:nvPicPr>
        <p:blipFill>
          <a:blip r:embed="rId4"/>
          <a:stretch>
            <a:fillRect/>
          </a:stretch>
        </p:blipFill>
        <p:spPr>
          <a:xfrm>
            <a:off x="5012473" y="1600200"/>
            <a:ext cx="3674327" cy="3628561"/>
          </a:xfrm>
          <a:prstGeom prst="rect">
            <a:avLst/>
          </a:prstGeom>
        </p:spPr>
      </p:pic>
      <p:sp>
        <p:nvSpPr>
          <p:cNvPr id="6" name="TextBox 5"/>
          <p:cNvSpPr txBox="1"/>
          <p:nvPr/>
        </p:nvSpPr>
        <p:spPr>
          <a:xfrm>
            <a:off x="506181" y="5457089"/>
            <a:ext cx="3576364" cy="553998"/>
          </a:xfrm>
          <a:prstGeom prst="rect">
            <a:avLst/>
          </a:prstGeom>
          <a:noFill/>
        </p:spPr>
        <p:txBody>
          <a:bodyPr wrap="none" rtlCol="0">
            <a:spAutoFit/>
          </a:bodyPr>
          <a:lstStyle/>
          <a:p>
            <a:r>
              <a:rPr lang="en-US" sz="3000" dirty="0" smtClean="0"/>
              <a:t>Independent Samples</a:t>
            </a:r>
            <a:endParaRPr lang="en-US" sz="3000" dirty="0"/>
          </a:p>
        </p:txBody>
      </p:sp>
      <p:sp>
        <p:nvSpPr>
          <p:cNvPr id="7" name="TextBox 6"/>
          <p:cNvSpPr txBox="1"/>
          <p:nvPr/>
        </p:nvSpPr>
        <p:spPr>
          <a:xfrm>
            <a:off x="5238650" y="5400463"/>
            <a:ext cx="3221972" cy="553998"/>
          </a:xfrm>
          <a:prstGeom prst="rect">
            <a:avLst/>
          </a:prstGeom>
          <a:noFill/>
        </p:spPr>
        <p:txBody>
          <a:bodyPr wrap="none" rtlCol="0">
            <a:spAutoFit/>
          </a:bodyPr>
          <a:lstStyle/>
          <a:p>
            <a:pPr algn="ctr"/>
            <a:r>
              <a:rPr lang="en-US" sz="3000" dirty="0" smtClean="0"/>
              <a:t>Diversified Samples</a:t>
            </a:r>
          </a:p>
        </p:txBody>
      </p:sp>
      <p:sp>
        <p:nvSpPr>
          <p:cNvPr id="8" name="TextBox 7"/>
          <p:cNvSpPr txBox="1"/>
          <p:nvPr/>
        </p:nvSpPr>
        <p:spPr>
          <a:xfrm>
            <a:off x="5012473" y="1513062"/>
            <a:ext cx="3679212" cy="1477328"/>
          </a:xfrm>
          <a:prstGeom prst="rect">
            <a:avLst/>
          </a:prstGeom>
          <a:solidFill>
            <a:schemeClr val="bg1"/>
          </a:solidFill>
        </p:spPr>
        <p:txBody>
          <a:bodyPr wrap="none" rtlCol="0">
            <a:spAutoFit/>
          </a:bodyPr>
          <a:lstStyle/>
          <a:p>
            <a:r>
              <a:rPr lang="en-US" sz="3000" dirty="0" smtClean="0">
                <a:solidFill>
                  <a:schemeClr val="accent4">
                    <a:lumMod val="50000"/>
                  </a:schemeClr>
                </a:solidFill>
                <a:latin typeface="Comic Sans MS" charset="0"/>
                <a:ea typeface="Comic Sans MS" charset="0"/>
                <a:cs typeface="Comic Sans MS" charset="0"/>
              </a:rPr>
              <a:t>How can we sample </a:t>
            </a:r>
          </a:p>
          <a:p>
            <a:r>
              <a:rPr lang="en-US" sz="3000" dirty="0" smtClean="0">
                <a:solidFill>
                  <a:schemeClr val="accent4">
                    <a:lumMod val="50000"/>
                  </a:schemeClr>
                </a:solidFill>
                <a:latin typeface="Comic Sans MS" charset="0"/>
                <a:ea typeface="Comic Sans MS" charset="0"/>
                <a:cs typeface="Comic Sans MS" charset="0"/>
              </a:rPr>
              <a:t>a more diversified </a:t>
            </a:r>
          </a:p>
          <a:p>
            <a:r>
              <a:rPr lang="en-US" sz="3000" dirty="0" smtClean="0">
                <a:solidFill>
                  <a:schemeClr val="accent4">
                    <a:lumMod val="50000"/>
                  </a:schemeClr>
                </a:solidFill>
                <a:latin typeface="Comic Sans MS" charset="0"/>
                <a:ea typeface="Comic Sans MS" charset="0"/>
                <a:cs typeface="Comic Sans MS" charset="0"/>
              </a:rPr>
              <a:t>set</a:t>
            </a:r>
            <a:r>
              <a:rPr lang="en-US" sz="3000" dirty="0">
                <a:solidFill>
                  <a:schemeClr val="accent4">
                    <a:lumMod val="50000"/>
                  </a:schemeClr>
                </a:solidFill>
                <a:latin typeface="Comic Sans MS" charset="0"/>
                <a:ea typeface="Comic Sans MS" charset="0"/>
                <a:cs typeface="Comic Sans MS" charset="0"/>
              </a:rPr>
              <a:t> </a:t>
            </a:r>
            <a:r>
              <a:rPr lang="en-US" sz="3000" dirty="0" smtClean="0">
                <a:solidFill>
                  <a:schemeClr val="accent4">
                    <a:lumMod val="50000"/>
                  </a:schemeClr>
                </a:solidFill>
                <a:latin typeface="Comic Sans MS" charset="0"/>
                <a:ea typeface="Comic Sans MS" charset="0"/>
                <a:cs typeface="Comic Sans MS" charset="0"/>
              </a:rPr>
              <a:t>of points?</a:t>
            </a:r>
            <a:endParaRPr lang="en-US" sz="3000" dirty="0">
              <a:solidFill>
                <a:schemeClr val="accent4">
                  <a:lumMod val="50000"/>
                </a:schemeClr>
              </a:solidFill>
              <a:latin typeface="Comic Sans MS" charset="0"/>
              <a:ea typeface="Comic Sans MS" charset="0"/>
              <a:cs typeface="Comic Sans MS" charset="0"/>
            </a:endParaRPr>
          </a:p>
        </p:txBody>
      </p:sp>
      <p:sp>
        <p:nvSpPr>
          <p:cNvPr id="9" name="TextBox 8"/>
          <p:cNvSpPr txBox="1"/>
          <p:nvPr/>
        </p:nvSpPr>
        <p:spPr>
          <a:xfrm>
            <a:off x="452315" y="1513062"/>
            <a:ext cx="3824278" cy="1477328"/>
          </a:xfrm>
          <a:prstGeom prst="rect">
            <a:avLst/>
          </a:prstGeom>
          <a:solidFill>
            <a:schemeClr val="bg1"/>
          </a:solidFill>
        </p:spPr>
        <p:txBody>
          <a:bodyPr wrap="square" rtlCol="0">
            <a:spAutoFit/>
          </a:bodyPr>
          <a:lstStyle/>
          <a:p>
            <a:r>
              <a:rPr lang="en-US" sz="3000" dirty="0" smtClean="0">
                <a:solidFill>
                  <a:schemeClr val="accent4">
                    <a:lumMod val="50000"/>
                  </a:schemeClr>
                </a:solidFill>
                <a:latin typeface="Comic Sans MS" charset="0"/>
                <a:ea typeface="Comic Sans MS" charset="0"/>
                <a:cs typeface="Comic Sans MS" charset="0"/>
              </a:rPr>
              <a:t>To sample: For each point in base set, flip a coin</a:t>
            </a:r>
            <a:endParaRPr lang="en-US" sz="3000" dirty="0">
              <a:solidFill>
                <a:schemeClr val="accent4">
                  <a:lumMod val="50000"/>
                </a:schemeClr>
              </a:solidFill>
              <a:latin typeface="Comic Sans MS" charset="0"/>
              <a:ea typeface="Comic Sans MS" charset="0"/>
              <a:cs typeface="Comic Sans MS" charset="0"/>
            </a:endParaRPr>
          </a:p>
        </p:txBody>
      </p:sp>
      <p:sp>
        <p:nvSpPr>
          <p:cNvPr id="10" name="Slide Number Placeholder 9"/>
          <p:cNvSpPr>
            <a:spLocks noGrp="1"/>
          </p:cNvSpPr>
          <p:nvPr>
            <p:ph type="sldNum" sz="quarter" idx="12"/>
          </p:nvPr>
        </p:nvSpPr>
        <p:spPr/>
        <p:txBody>
          <a:bodyPr/>
          <a:lstStyle/>
          <a:p>
            <a:pPr>
              <a:defRPr/>
            </a:pPr>
            <a:fld id="{0E11CC8F-329F-8C41-AC6A-3ECAF67E5476}" type="slidenum">
              <a:rPr lang="en-US" smtClean="0"/>
              <a:pPr>
                <a:defRPr/>
              </a:pPr>
              <a:t>53</a:t>
            </a:fld>
            <a:endParaRPr lang="en-US"/>
          </a:p>
        </p:txBody>
      </p:sp>
    </p:spTree>
    <p:extLst>
      <p:ext uri="{BB962C8B-B14F-4D97-AF65-F5344CB8AC3E}">
        <p14:creationId xmlns:p14="http://schemas.microsoft.com/office/powerpoint/2010/main" val="3823393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Discrete Point Processes</a:t>
            </a:r>
            <a:endParaRPr lang="en-US" dirty="0"/>
          </a:p>
        </p:txBody>
      </p:sp>
      <p:sp>
        <p:nvSpPr>
          <p:cNvPr id="3" name="Content Placeholder 2"/>
          <p:cNvSpPr>
            <a:spLocks noGrp="1"/>
          </p:cNvSpPr>
          <p:nvPr>
            <p:ph idx="1"/>
          </p:nvPr>
        </p:nvSpPr>
        <p:spPr/>
        <p:txBody>
          <a:bodyPr>
            <a:normAutofit fontScale="92500" lnSpcReduction="20000"/>
          </a:bodyPr>
          <a:lstStyle/>
          <a:p>
            <a:r>
              <a:rPr lang="en-US" dirty="0"/>
              <a:t> </a:t>
            </a:r>
            <a:r>
              <a:rPr lang="en-US" dirty="0" smtClean="0"/>
              <a:t>     vowels (say the set of all IPA symbols)</a:t>
            </a:r>
          </a:p>
          <a:p>
            <a:pPr lvl="1"/>
            <a:r>
              <a:rPr lang="en-US" dirty="0" smtClean="0"/>
              <a:t>depending on how you count between 50 and 300</a:t>
            </a:r>
          </a:p>
          <a:p>
            <a:endParaRPr lang="en-US" dirty="0"/>
          </a:p>
          <a:p>
            <a:r>
              <a:rPr lang="en-US" dirty="0" smtClean="0"/>
              <a:t> </a:t>
            </a:r>
          </a:p>
          <a:p>
            <a:endParaRPr lang="en-US" dirty="0"/>
          </a:p>
          <a:p>
            <a:r>
              <a:rPr lang="en-US" dirty="0"/>
              <a:t> </a:t>
            </a:r>
            <a:r>
              <a:rPr lang="en-US" dirty="0" smtClean="0"/>
              <a:t>      possible vowel systems </a:t>
            </a:r>
          </a:p>
          <a:p>
            <a:pPr lvl="1"/>
            <a:r>
              <a:rPr lang="en-US" dirty="0" smtClean="0"/>
              <a:t>the </a:t>
            </a:r>
            <a:r>
              <a:rPr lang="en-US" dirty="0" err="1" smtClean="0"/>
              <a:t>powerset</a:t>
            </a:r>
            <a:r>
              <a:rPr lang="en-US" dirty="0" smtClean="0"/>
              <a:t> is a big place!</a:t>
            </a:r>
          </a:p>
          <a:p>
            <a:endParaRPr lang="en-US" dirty="0"/>
          </a:p>
          <a:p>
            <a:r>
              <a:rPr lang="en-US" b="1" dirty="0" smtClean="0"/>
              <a:t>Generative Model: </a:t>
            </a:r>
            <a:r>
              <a:rPr lang="en-US" dirty="0" smtClean="0"/>
              <a:t>Probability measure over vowel systems</a:t>
            </a:r>
            <a:endParaRPr lang="en-US" dirty="0"/>
          </a:p>
        </p:txBody>
      </p:sp>
      <p:pic>
        <p:nvPicPr>
          <p:cNvPr id="4" name="Picture 3"/>
          <p:cNvPicPr>
            <a:picLocks noChangeAspect="1"/>
          </p:cNvPicPr>
          <p:nvPr/>
        </p:nvPicPr>
        <p:blipFill>
          <a:blip r:embed="rId2"/>
          <a:stretch>
            <a:fillRect/>
          </a:stretch>
        </p:blipFill>
        <p:spPr>
          <a:xfrm>
            <a:off x="955974" y="3058709"/>
            <a:ext cx="5092700" cy="469900"/>
          </a:xfrm>
          <a:prstGeom prst="rect">
            <a:avLst/>
          </a:prstGeom>
        </p:spPr>
      </p:pic>
      <p:pic>
        <p:nvPicPr>
          <p:cNvPr id="5" name="Picture 4"/>
          <p:cNvPicPr>
            <a:picLocks noChangeAspect="1"/>
          </p:cNvPicPr>
          <p:nvPr/>
        </p:nvPicPr>
        <p:blipFill>
          <a:blip r:embed="rId3"/>
          <a:stretch>
            <a:fillRect/>
          </a:stretch>
        </p:blipFill>
        <p:spPr>
          <a:xfrm>
            <a:off x="886962" y="1689099"/>
            <a:ext cx="393700" cy="330200"/>
          </a:xfrm>
          <a:prstGeom prst="rect">
            <a:avLst/>
          </a:prstGeom>
        </p:spPr>
      </p:pic>
      <p:pic>
        <p:nvPicPr>
          <p:cNvPr id="6" name="Picture 5"/>
          <p:cNvPicPr>
            <a:picLocks noChangeAspect="1"/>
          </p:cNvPicPr>
          <p:nvPr/>
        </p:nvPicPr>
        <p:blipFill>
          <a:blip r:embed="rId4"/>
          <a:stretch>
            <a:fillRect/>
          </a:stretch>
        </p:blipFill>
        <p:spPr>
          <a:xfrm>
            <a:off x="886962" y="3863181"/>
            <a:ext cx="520700" cy="419100"/>
          </a:xfrm>
          <a:prstGeom prst="rect">
            <a:avLst/>
          </a:prstGeom>
        </p:spPr>
      </p:pic>
      <p:pic>
        <p:nvPicPr>
          <p:cNvPr id="7" name="Picture 6"/>
          <p:cNvPicPr>
            <a:picLocks noChangeAspect="1"/>
          </p:cNvPicPr>
          <p:nvPr/>
        </p:nvPicPr>
        <p:blipFill>
          <a:blip r:embed="rId5"/>
          <a:stretch>
            <a:fillRect/>
          </a:stretch>
        </p:blipFill>
        <p:spPr>
          <a:xfrm flipV="1">
            <a:off x="3302000" y="5562189"/>
            <a:ext cx="1270000" cy="393700"/>
          </a:xfrm>
          <a:prstGeom prst="rect">
            <a:avLst/>
          </a:prstGeom>
          <a:scene3d>
            <a:camera prst="orthographicFront">
              <a:rot lat="10800000" lon="0" rev="0"/>
            </a:camera>
            <a:lightRig rig="threePt" dir="t"/>
          </a:scene3d>
        </p:spPr>
      </p:pic>
      <p:sp>
        <p:nvSpPr>
          <p:cNvPr id="8" name="Slide Number Placeholder 7"/>
          <p:cNvSpPr>
            <a:spLocks noGrp="1"/>
          </p:cNvSpPr>
          <p:nvPr>
            <p:ph type="sldNum" sz="quarter" idx="12"/>
          </p:nvPr>
        </p:nvSpPr>
        <p:spPr/>
        <p:txBody>
          <a:bodyPr/>
          <a:lstStyle/>
          <a:p>
            <a:pPr>
              <a:defRPr/>
            </a:pPr>
            <a:fld id="{0E11CC8F-329F-8C41-AC6A-3ECAF67E5476}" type="slidenum">
              <a:rPr lang="en-US" smtClean="0"/>
              <a:pPr>
                <a:defRPr/>
              </a:pPr>
              <a:t>54</a:t>
            </a:fld>
            <a:endParaRPr lang="en-US"/>
          </a:p>
        </p:txBody>
      </p:sp>
    </p:spTree>
    <p:extLst>
      <p:ext uri="{BB962C8B-B14F-4D97-AF65-F5344CB8AC3E}">
        <p14:creationId xmlns:p14="http://schemas.microsoft.com/office/powerpoint/2010/main" val="110414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Quality in the Vowel Space</a:t>
            </a:r>
            <a:endParaRPr lang="en-US" dirty="0"/>
          </a:p>
        </p:txBody>
      </p:sp>
      <p:sp>
        <p:nvSpPr>
          <p:cNvPr id="67" name="TextBox 66"/>
          <p:cNvSpPr txBox="1"/>
          <p:nvPr/>
        </p:nvSpPr>
        <p:spPr>
          <a:xfrm>
            <a:off x="1417925" y="5205445"/>
            <a:ext cx="6378669" cy="1015663"/>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Intuition: </a:t>
            </a:r>
            <a:r>
              <a:rPr lang="en-US" sz="3000" dirty="0" smtClean="0">
                <a:solidFill>
                  <a:schemeClr val="accent4">
                    <a:lumMod val="50000"/>
                  </a:schemeClr>
                </a:solidFill>
                <a:latin typeface="Comic Sans MS" charset="0"/>
                <a:ea typeface="Comic Sans MS" charset="0"/>
                <a:cs typeface="Comic Sans MS" charset="0"/>
              </a:rPr>
              <a:t>Sample a set of vectors</a:t>
            </a:r>
          </a:p>
          <a:p>
            <a:r>
              <a:rPr lang="en-US" sz="3000" dirty="0" smtClean="0">
                <a:solidFill>
                  <a:schemeClr val="accent4">
                    <a:lumMod val="50000"/>
                  </a:schemeClr>
                </a:solidFill>
                <a:latin typeface="Comic Sans MS" charset="0"/>
                <a:ea typeface="Comic Sans MS" charset="0"/>
                <a:cs typeface="Comic Sans MS" charset="0"/>
              </a:rPr>
              <a:t>with a large magnitude</a:t>
            </a:r>
            <a:endParaRPr lang="en-US" sz="3000" dirty="0">
              <a:solidFill>
                <a:schemeClr val="accent4">
                  <a:lumMod val="50000"/>
                </a:schemeClr>
              </a:solidFill>
              <a:latin typeface="Comic Sans MS" charset="0"/>
              <a:ea typeface="Comic Sans MS" charset="0"/>
              <a:cs typeface="Comic Sans MS" charset="0"/>
            </a:endParaRPr>
          </a:p>
        </p:txBody>
      </p:sp>
      <p:pic>
        <p:nvPicPr>
          <p:cNvPr id="6" name="Picture 5"/>
          <p:cNvPicPr>
            <a:picLocks noChangeAspect="1"/>
          </p:cNvPicPr>
          <p:nvPr/>
        </p:nvPicPr>
        <p:blipFill>
          <a:blip r:embed="rId3"/>
          <a:stretch>
            <a:fillRect/>
          </a:stretch>
        </p:blipFill>
        <p:spPr>
          <a:xfrm>
            <a:off x="2068483" y="2468630"/>
            <a:ext cx="977900" cy="457200"/>
          </a:xfrm>
          <a:prstGeom prst="rect">
            <a:avLst/>
          </a:prstGeom>
        </p:spPr>
      </p:pic>
      <p:pic>
        <p:nvPicPr>
          <p:cNvPr id="10" name="Picture 9"/>
          <p:cNvPicPr>
            <a:picLocks noChangeAspect="1"/>
          </p:cNvPicPr>
          <p:nvPr/>
        </p:nvPicPr>
        <p:blipFill>
          <a:blip r:embed="rId4"/>
          <a:stretch>
            <a:fillRect/>
          </a:stretch>
        </p:blipFill>
        <p:spPr>
          <a:xfrm>
            <a:off x="2144683" y="1646576"/>
            <a:ext cx="901700" cy="457200"/>
          </a:xfrm>
          <a:prstGeom prst="rect">
            <a:avLst/>
          </a:prstGeom>
        </p:spPr>
      </p:pic>
      <p:pic>
        <p:nvPicPr>
          <p:cNvPr id="11" name="Picture 10"/>
          <p:cNvPicPr>
            <a:picLocks noChangeAspect="1"/>
          </p:cNvPicPr>
          <p:nvPr/>
        </p:nvPicPr>
        <p:blipFill>
          <a:blip r:embed="rId5"/>
          <a:stretch>
            <a:fillRect/>
          </a:stretch>
        </p:blipFill>
        <p:spPr>
          <a:xfrm>
            <a:off x="2068483" y="3290684"/>
            <a:ext cx="901700" cy="457200"/>
          </a:xfrm>
          <a:prstGeom prst="rect">
            <a:avLst/>
          </a:prstGeom>
        </p:spPr>
      </p:pic>
      <p:sp>
        <p:nvSpPr>
          <p:cNvPr id="12" name="TextBox 11"/>
          <p:cNvSpPr txBox="1"/>
          <p:nvPr/>
        </p:nvSpPr>
        <p:spPr>
          <a:xfrm>
            <a:off x="1417925" y="4205085"/>
            <a:ext cx="3256917" cy="461665"/>
          </a:xfrm>
          <a:prstGeom prst="rect">
            <a:avLst/>
          </a:prstGeom>
          <a:noFill/>
        </p:spPr>
        <p:txBody>
          <a:bodyPr wrap="none" rtlCol="0">
            <a:spAutoFit/>
          </a:bodyPr>
          <a:lstStyle/>
          <a:p>
            <a:r>
              <a:rPr lang="en-US" sz="2400" b="1" dirty="0" smtClean="0"/>
              <a:t>Magnitude </a:t>
            </a:r>
            <a:r>
              <a:rPr lang="en-US" sz="2400" dirty="0" smtClean="0"/>
              <a:t>of the vector</a:t>
            </a:r>
            <a:endParaRPr lang="en-US" sz="2400" dirty="0"/>
          </a:p>
        </p:txBody>
      </p:sp>
      <p:sp>
        <p:nvSpPr>
          <p:cNvPr id="3" name="Slide Number Placeholder 2"/>
          <p:cNvSpPr>
            <a:spLocks noGrp="1"/>
          </p:cNvSpPr>
          <p:nvPr>
            <p:ph type="sldNum" sz="quarter" idx="12"/>
          </p:nvPr>
        </p:nvSpPr>
        <p:spPr/>
        <p:txBody>
          <a:bodyPr/>
          <a:lstStyle/>
          <a:p>
            <a:pPr>
              <a:defRPr/>
            </a:pPr>
            <a:fld id="{0E11CC8F-329F-8C41-AC6A-3ECAF67E5476}" type="slidenum">
              <a:rPr lang="en-US" smtClean="0"/>
              <a:pPr>
                <a:defRPr/>
              </a:pPr>
              <a:t>55</a:t>
            </a:fld>
            <a:endParaRPr lang="en-US"/>
          </a:p>
        </p:txBody>
      </p:sp>
    </p:spTree>
    <p:extLst>
      <p:ext uri="{BB962C8B-B14F-4D97-AF65-F5344CB8AC3E}">
        <p14:creationId xmlns:p14="http://schemas.microsoft.com/office/powerpoint/2010/main" val="14314784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379" y="227013"/>
            <a:ext cx="9178758" cy="1143000"/>
          </a:xfrm>
        </p:spPr>
        <p:txBody>
          <a:bodyPr>
            <a:normAutofit fontScale="90000"/>
          </a:bodyPr>
          <a:lstStyle/>
          <a:p>
            <a:r>
              <a:rPr lang="en-US" b="1" dirty="0" smtClean="0"/>
              <a:t>Starting Point: </a:t>
            </a:r>
            <a:r>
              <a:rPr lang="en-US" dirty="0" smtClean="0"/>
              <a:t>Acoustic Measurements </a:t>
            </a:r>
            <a:r>
              <a:rPr lang="en-US" dirty="0"/>
              <a:t/>
            </a:r>
            <a:br>
              <a:rPr lang="en-US" dirty="0"/>
            </a:br>
            <a:r>
              <a:rPr lang="en-US" sz="3600" dirty="0" smtClean="0"/>
              <a:t>(E.g., Formant Values)</a:t>
            </a:r>
            <a:endParaRPr lang="en-US" sz="3600"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smtClean="0"/>
          </a:p>
          <a:p>
            <a:endParaRPr lang="en-US" dirty="0" smtClean="0"/>
          </a:p>
          <a:p>
            <a:endParaRPr lang="en-US" dirty="0"/>
          </a:p>
        </p:txBody>
      </p:sp>
      <p:cxnSp>
        <p:nvCxnSpPr>
          <p:cNvPr id="4" name="Straight Arrow Connector 3"/>
          <p:cNvCxnSpPr/>
          <p:nvPr/>
        </p:nvCxnSpPr>
        <p:spPr>
          <a:xfrm flipV="1">
            <a:off x="6267252" y="1263146"/>
            <a:ext cx="1628078" cy="118203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5955083" y="3514315"/>
            <a:ext cx="2183409" cy="423748"/>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6275871" y="5360170"/>
            <a:ext cx="2236249" cy="24966"/>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flipV="1">
            <a:off x="246833" y="2206404"/>
            <a:ext cx="5842000" cy="4572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4"/>
          <a:stretch>
            <a:fillRect/>
          </a:stretch>
        </p:blipFill>
        <p:spPr>
          <a:xfrm flipV="1">
            <a:off x="212327" y="3709463"/>
            <a:ext cx="5499100" cy="457200"/>
          </a:xfrm>
          <a:prstGeom prst="rect">
            <a:avLst/>
          </a:prstGeom>
          <a:scene3d>
            <a:camera prst="orthographicFront">
              <a:rot lat="10800000" lon="0" rev="0"/>
            </a:camera>
            <a:lightRig rig="threePt" dir="t"/>
          </a:scene3d>
        </p:spPr>
      </p:pic>
      <p:pic>
        <p:nvPicPr>
          <p:cNvPr id="14" name="Picture 13"/>
          <p:cNvPicPr>
            <a:picLocks noChangeAspect="1"/>
          </p:cNvPicPr>
          <p:nvPr/>
        </p:nvPicPr>
        <p:blipFill>
          <a:blip r:embed="rId5"/>
          <a:stretch>
            <a:fillRect/>
          </a:stretch>
        </p:blipFill>
        <p:spPr>
          <a:xfrm>
            <a:off x="161185" y="5131570"/>
            <a:ext cx="5905500" cy="457200"/>
          </a:xfrm>
          <a:prstGeom prst="rect">
            <a:avLst/>
          </a:prstGeom>
        </p:spPr>
      </p:pic>
      <p:sp>
        <p:nvSpPr>
          <p:cNvPr id="20" name="Slide Number Placeholder 19"/>
          <p:cNvSpPr>
            <a:spLocks noGrp="1"/>
          </p:cNvSpPr>
          <p:nvPr>
            <p:ph type="sldNum" sz="quarter" idx="12"/>
          </p:nvPr>
        </p:nvSpPr>
        <p:spPr/>
        <p:txBody>
          <a:bodyPr/>
          <a:lstStyle/>
          <a:p>
            <a:pPr>
              <a:defRPr/>
            </a:pPr>
            <a:fld id="{0E11CC8F-329F-8C41-AC6A-3ECAF67E5476}" type="slidenum">
              <a:rPr lang="en-US" smtClean="0"/>
              <a:pPr>
                <a:defRPr/>
              </a:pPr>
              <a:t>56</a:t>
            </a:fld>
            <a:endParaRPr lang="en-US"/>
          </a:p>
        </p:txBody>
      </p:sp>
    </p:spTree>
    <p:extLst>
      <p:ext uri="{BB962C8B-B14F-4D97-AF65-F5344CB8AC3E}">
        <p14:creationId xmlns:p14="http://schemas.microsoft.com/office/powerpoint/2010/main" val="806164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Establish Distance in Vowel Space</a:t>
            </a:r>
            <a:endParaRPr lang="en-US" dirty="0"/>
          </a:p>
        </p:txBody>
      </p:sp>
      <p:sp>
        <p:nvSpPr>
          <p:cNvPr id="7" name="Content Placeholder 6"/>
          <p:cNvSpPr>
            <a:spLocks noGrp="1"/>
          </p:cNvSpPr>
          <p:nvPr>
            <p:ph idx="1"/>
          </p:nvPr>
        </p:nvSpPr>
        <p:spPr/>
        <p:txBody>
          <a:bodyPr/>
          <a:lstStyle/>
          <a:p>
            <a:endParaRPr lang="en-US"/>
          </a:p>
        </p:txBody>
      </p:sp>
      <p:pic>
        <p:nvPicPr>
          <p:cNvPr id="8" name="Picture 7"/>
          <p:cNvPicPr>
            <a:picLocks noChangeAspect="1"/>
          </p:cNvPicPr>
          <p:nvPr/>
        </p:nvPicPr>
        <p:blipFill>
          <a:blip r:embed="rId3"/>
          <a:stretch>
            <a:fillRect/>
          </a:stretch>
        </p:blipFill>
        <p:spPr>
          <a:xfrm>
            <a:off x="2344587" y="1417638"/>
            <a:ext cx="5729737" cy="4961834"/>
          </a:xfrm>
          <a:prstGeom prst="rect">
            <a:avLst/>
          </a:prstGeom>
        </p:spPr>
      </p:pic>
      <p:pic>
        <p:nvPicPr>
          <p:cNvPr id="12" name="Picture 11"/>
          <p:cNvPicPr>
            <a:picLocks noChangeAspect="1"/>
          </p:cNvPicPr>
          <p:nvPr/>
        </p:nvPicPr>
        <p:blipFill>
          <a:blip r:embed="rId4"/>
          <a:stretch>
            <a:fillRect/>
          </a:stretch>
        </p:blipFill>
        <p:spPr>
          <a:xfrm>
            <a:off x="2656712" y="3405981"/>
            <a:ext cx="901700" cy="457200"/>
          </a:xfrm>
          <a:prstGeom prst="rect">
            <a:avLst/>
          </a:prstGeom>
        </p:spPr>
      </p:pic>
      <p:pic>
        <p:nvPicPr>
          <p:cNvPr id="13" name="Picture 12"/>
          <p:cNvPicPr>
            <a:picLocks noChangeAspect="1"/>
          </p:cNvPicPr>
          <p:nvPr/>
        </p:nvPicPr>
        <p:blipFill>
          <a:blip r:embed="rId5"/>
          <a:stretch>
            <a:fillRect/>
          </a:stretch>
        </p:blipFill>
        <p:spPr>
          <a:xfrm>
            <a:off x="4083050" y="3898555"/>
            <a:ext cx="977900" cy="457200"/>
          </a:xfrm>
          <a:prstGeom prst="rect">
            <a:avLst/>
          </a:prstGeom>
        </p:spPr>
      </p:pic>
      <p:pic>
        <p:nvPicPr>
          <p:cNvPr id="15" name="Picture 14"/>
          <p:cNvPicPr>
            <a:picLocks noChangeAspect="1"/>
          </p:cNvPicPr>
          <p:nvPr/>
        </p:nvPicPr>
        <p:blipFill>
          <a:blip r:embed="rId6"/>
          <a:stretch>
            <a:fillRect/>
          </a:stretch>
        </p:blipFill>
        <p:spPr>
          <a:xfrm>
            <a:off x="4610100" y="2520778"/>
            <a:ext cx="901700" cy="457200"/>
          </a:xfrm>
          <a:prstGeom prst="rect">
            <a:avLst/>
          </a:prstGeom>
        </p:spPr>
      </p:pic>
      <p:sp>
        <p:nvSpPr>
          <p:cNvPr id="9" name="Slide Number Placeholder 8"/>
          <p:cNvSpPr>
            <a:spLocks noGrp="1"/>
          </p:cNvSpPr>
          <p:nvPr>
            <p:ph type="sldNum" sz="quarter" idx="12"/>
          </p:nvPr>
        </p:nvSpPr>
        <p:spPr/>
        <p:txBody>
          <a:bodyPr/>
          <a:lstStyle/>
          <a:p>
            <a:pPr>
              <a:defRPr/>
            </a:pPr>
            <a:fld id="{0E11CC8F-329F-8C41-AC6A-3ECAF67E5476}" type="slidenum">
              <a:rPr lang="en-US" smtClean="0"/>
              <a:pPr>
                <a:defRPr/>
              </a:pPr>
              <a:t>57</a:t>
            </a:fld>
            <a:endParaRPr lang="en-US"/>
          </a:p>
        </p:txBody>
      </p:sp>
    </p:spTree>
    <p:extLst>
      <p:ext uri="{BB962C8B-B14F-4D97-AF65-F5344CB8AC3E}">
        <p14:creationId xmlns:p14="http://schemas.microsoft.com/office/powerpoint/2010/main" val="1351892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a:t>
            </a:r>
            <a:r>
              <a:rPr lang="en-US" dirty="0" err="1" smtClean="0"/>
              <a:t>Embeddings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58</a:t>
            </a:fld>
            <a:endParaRPr lang="en-US"/>
          </a:p>
        </p:txBody>
      </p:sp>
      <p:pic>
        <p:nvPicPr>
          <p:cNvPr id="5" name="Picture 4"/>
          <p:cNvPicPr>
            <a:picLocks noChangeAspect="1"/>
          </p:cNvPicPr>
          <p:nvPr/>
        </p:nvPicPr>
        <p:blipFill>
          <a:blip r:embed="rId3"/>
          <a:stretch>
            <a:fillRect/>
          </a:stretch>
        </p:blipFill>
        <p:spPr>
          <a:xfrm flipV="1">
            <a:off x="1879600" y="1942125"/>
            <a:ext cx="5842000" cy="457200"/>
          </a:xfrm>
          <a:prstGeom prst="rect">
            <a:avLst/>
          </a:prstGeom>
          <a:scene3d>
            <a:camera prst="orthographicFront">
              <a:rot lat="10800000" lon="0" rev="0"/>
            </a:camera>
            <a:lightRig rig="threePt" dir="t"/>
          </a:scene3d>
        </p:spPr>
      </p:pic>
      <p:pic>
        <p:nvPicPr>
          <p:cNvPr id="13" name="Picture 12"/>
          <p:cNvPicPr>
            <a:picLocks noChangeAspect="1"/>
          </p:cNvPicPr>
          <p:nvPr/>
        </p:nvPicPr>
        <p:blipFill>
          <a:blip r:embed="rId4"/>
          <a:stretch>
            <a:fillRect/>
          </a:stretch>
        </p:blipFill>
        <p:spPr>
          <a:xfrm>
            <a:off x="1993900" y="3307010"/>
            <a:ext cx="7150100" cy="469900"/>
          </a:xfrm>
          <a:prstGeom prst="rect">
            <a:avLst/>
          </a:prstGeom>
        </p:spPr>
      </p:pic>
      <p:pic>
        <p:nvPicPr>
          <p:cNvPr id="14" name="Picture 13"/>
          <p:cNvPicPr>
            <a:picLocks noChangeAspect="1"/>
          </p:cNvPicPr>
          <p:nvPr/>
        </p:nvPicPr>
        <p:blipFill>
          <a:blip r:embed="rId5"/>
          <a:stretch>
            <a:fillRect/>
          </a:stretch>
        </p:blipFill>
        <p:spPr>
          <a:xfrm>
            <a:off x="234950" y="4850448"/>
            <a:ext cx="8674100" cy="1117600"/>
          </a:xfrm>
          <a:prstGeom prst="rect">
            <a:avLst/>
          </a:prstGeom>
          <a:scene3d>
            <a:camera prst="orthographicFront">
              <a:rot lat="0" lon="0" rev="0"/>
            </a:camera>
            <a:lightRig rig="threePt" dir="t"/>
          </a:scene3d>
        </p:spPr>
      </p:pic>
      <p:sp>
        <p:nvSpPr>
          <p:cNvPr id="3" name="Down Arrow 2"/>
          <p:cNvSpPr/>
          <p:nvPr/>
        </p:nvSpPr>
        <p:spPr>
          <a:xfrm>
            <a:off x="3999541" y="2510992"/>
            <a:ext cx="707366" cy="675661"/>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368807"/>
            <a:ext cx="8686800" cy="553998"/>
          </a:xfrm>
          <a:prstGeom prst="rect">
            <a:avLst/>
          </a:prstGeom>
          <a:noFill/>
        </p:spPr>
        <p:txBody>
          <a:bodyPr wrap="square" rtlCol="0">
            <a:spAutoFit/>
          </a:bodyPr>
          <a:lstStyle/>
          <a:p>
            <a:r>
              <a:rPr lang="en-US" sz="3000" b="1" dirty="0" smtClean="0">
                <a:solidFill>
                  <a:schemeClr val="accent4">
                    <a:lumMod val="50000"/>
                  </a:schemeClr>
                </a:solidFill>
                <a:latin typeface="Comic Sans MS" charset="0"/>
                <a:ea typeface="Comic Sans MS" charset="0"/>
                <a:cs typeface="Comic Sans MS" charset="0"/>
              </a:rPr>
              <a:t>Step 1: Start with raw acoustic information</a:t>
            </a:r>
            <a:endParaRPr lang="en-US" sz="3000" b="1" dirty="0">
              <a:solidFill>
                <a:schemeClr val="accent4">
                  <a:lumMod val="50000"/>
                </a:schemeClr>
              </a:solidFill>
              <a:latin typeface="Comic Sans MS" charset="0"/>
              <a:ea typeface="Comic Sans MS" charset="0"/>
              <a:cs typeface="Comic Sans MS" charset="0"/>
            </a:endParaRPr>
          </a:p>
        </p:txBody>
      </p:sp>
      <p:sp>
        <p:nvSpPr>
          <p:cNvPr id="16" name="TextBox 15"/>
          <p:cNvSpPr txBox="1"/>
          <p:nvPr/>
        </p:nvSpPr>
        <p:spPr>
          <a:xfrm>
            <a:off x="0" y="2850738"/>
            <a:ext cx="2587925" cy="1938992"/>
          </a:xfrm>
          <a:prstGeom prst="rect">
            <a:avLst/>
          </a:prstGeom>
          <a:noFill/>
        </p:spPr>
        <p:txBody>
          <a:bodyPr wrap="square" rtlCol="0">
            <a:spAutoFit/>
          </a:bodyPr>
          <a:lstStyle/>
          <a:p>
            <a:r>
              <a:rPr lang="en-US" sz="3000" b="1" dirty="0" smtClean="0">
                <a:solidFill>
                  <a:srgbClr val="C00000"/>
                </a:solidFill>
                <a:latin typeface="Comic Sans MS" charset="0"/>
                <a:ea typeface="Comic Sans MS" charset="0"/>
                <a:cs typeface="Comic Sans MS" charset="0"/>
              </a:rPr>
              <a:t>Step 2: pass through </a:t>
            </a:r>
            <a:r>
              <a:rPr lang="en-US" sz="3000" b="1" dirty="0">
                <a:solidFill>
                  <a:srgbClr val="C00000"/>
                </a:solidFill>
                <a:latin typeface="Comic Sans MS" charset="0"/>
                <a:ea typeface="Comic Sans MS" charset="0"/>
                <a:cs typeface="Comic Sans MS" charset="0"/>
              </a:rPr>
              <a:t> </a:t>
            </a:r>
            <a:r>
              <a:rPr lang="en-US" sz="3000" b="1" dirty="0" smtClean="0">
                <a:solidFill>
                  <a:srgbClr val="C00000"/>
                </a:solidFill>
                <a:latin typeface="Comic Sans MS" charset="0"/>
                <a:ea typeface="Comic Sans MS" charset="0"/>
                <a:cs typeface="Comic Sans MS" charset="0"/>
              </a:rPr>
              <a:t>    a neural network</a:t>
            </a:r>
          </a:p>
        </p:txBody>
      </p:sp>
      <p:sp>
        <p:nvSpPr>
          <p:cNvPr id="17" name="Down Arrow 16"/>
          <p:cNvSpPr/>
          <p:nvPr/>
        </p:nvSpPr>
        <p:spPr>
          <a:xfrm>
            <a:off x="3999541" y="4114069"/>
            <a:ext cx="707366" cy="675661"/>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57200" y="5870561"/>
            <a:ext cx="7065034" cy="1015663"/>
          </a:xfrm>
          <a:prstGeom prst="rect">
            <a:avLst/>
          </a:prstGeom>
          <a:noFill/>
        </p:spPr>
        <p:txBody>
          <a:bodyPr wrap="square" rtlCol="0">
            <a:spAutoFit/>
          </a:bodyPr>
          <a:lstStyle/>
          <a:p>
            <a:r>
              <a:rPr lang="en-US" sz="3000" b="1" dirty="0" smtClean="0">
                <a:solidFill>
                  <a:srgbClr val="00B050"/>
                </a:solidFill>
                <a:latin typeface="Comic Sans MS" charset="0"/>
                <a:ea typeface="Comic Sans MS" charset="0"/>
                <a:cs typeface="Comic Sans MS" charset="0"/>
              </a:rPr>
              <a:t>Step 3: Compare to prototypes using </a:t>
            </a:r>
            <a:r>
              <a:rPr lang="en-US" sz="3000" b="1" smtClean="0">
                <a:solidFill>
                  <a:srgbClr val="00B050"/>
                </a:solidFill>
                <a:latin typeface="Comic Sans MS" charset="0"/>
                <a:ea typeface="Comic Sans MS" charset="0"/>
                <a:cs typeface="Comic Sans MS" charset="0"/>
              </a:rPr>
              <a:t>Gaussian response</a:t>
            </a:r>
            <a:endParaRPr lang="en-US" sz="3000" b="1" dirty="0">
              <a:solidFill>
                <a:srgbClr val="00B050"/>
              </a:solidFill>
              <a:latin typeface="Comic Sans MS" charset="0"/>
              <a:ea typeface="Comic Sans MS" charset="0"/>
              <a:cs typeface="Comic Sans MS" charset="0"/>
            </a:endParaRPr>
          </a:p>
        </p:txBody>
      </p:sp>
      <p:sp>
        <p:nvSpPr>
          <p:cNvPr id="8" name="TextBox 7"/>
          <p:cNvSpPr txBox="1"/>
          <p:nvPr/>
        </p:nvSpPr>
        <p:spPr>
          <a:xfrm>
            <a:off x="5089585" y="3956183"/>
            <a:ext cx="3291286" cy="553998"/>
          </a:xfrm>
          <a:prstGeom prst="rect">
            <a:avLst/>
          </a:prstGeom>
          <a:noFill/>
        </p:spPr>
        <p:txBody>
          <a:bodyPr wrap="none" rtlCol="0">
            <a:spAutoFit/>
          </a:bodyPr>
          <a:lstStyle/>
          <a:p>
            <a:r>
              <a:rPr lang="en-US" sz="3000" dirty="0" smtClean="0">
                <a:solidFill>
                  <a:srgbClr val="00B050"/>
                </a:solidFill>
                <a:latin typeface="Comic Sans MS" charset="0"/>
                <a:ea typeface="Comic Sans MS" charset="0"/>
                <a:cs typeface="Comic Sans MS" charset="0"/>
              </a:rPr>
              <a:t>Prototype Vector</a:t>
            </a:r>
            <a:endParaRPr lang="en-US" sz="3000" dirty="0">
              <a:solidFill>
                <a:srgbClr val="00B050"/>
              </a:solidFill>
              <a:latin typeface="Comic Sans MS" charset="0"/>
              <a:ea typeface="Comic Sans MS" charset="0"/>
              <a:cs typeface="Comic Sans MS" charset="0"/>
            </a:endParaRPr>
          </a:p>
        </p:txBody>
      </p:sp>
      <p:cxnSp>
        <p:nvCxnSpPr>
          <p:cNvPr id="19" name="Straight Arrow Connector 18"/>
          <p:cNvCxnSpPr/>
          <p:nvPr/>
        </p:nvCxnSpPr>
        <p:spPr>
          <a:xfrm>
            <a:off x="6866626" y="4462146"/>
            <a:ext cx="753374" cy="388302"/>
          </a:xfrm>
          <a:prstGeom prst="straightConnector1">
            <a:avLst/>
          </a:prstGeom>
          <a:ln w="508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32275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16" grpId="0"/>
      <p:bldP spid="16" grpId="1"/>
      <p:bldP spid="17" grpId="0" animBg="1"/>
      <p:bldP spid="18"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314141"/>
            <a:ext cx="8686800" cy="1143000"/>
          </a:xfrm>
        </p:spPr>
        <p:txBody>
          <a:bodyPr>
            <a:normAutofit fontScale="90000"/>
          </a:bodyPr>
          <a:lstStyle/>
          <a:p>
            <a:r>
              <a:rPr lang="en-US" b="1"/>
              <a:t>Step 3: </a:t>
            </a:r>
            <a:r>
              <a:rPr lang="en-US"/>
              <a:t>Prototype-Based </a:t>
            </a:r>
            <a:r>
              <a:rPr lang="en-US" dirty="0" err="1"/>
              <a:t>Embeddings</a:t>
            </a:r>
            <a:endParaRPr lang="en-US" dirty="0"/>
          </a:p>
        </p:txBody>
      </p:sp>
      <p:sp>
        <p:nvSpPr>
          <p:cNvPr id="3" name="Content Placeholder 2"/>
          <p:cNvSpPr>
            <a:spLocks noGrp="1"/>
          </p:cNvSpPr>
          <p:nvPr>
            <p:ph idx="1"/>
          </p:nvPr>
        </p:nvSpPr>
        <p:spPr/>
        <p:txBody>
          <a:bodyPr/>
          <a:lstStyle/>
          <a:p>
            <a:r>
              <a:rPr lang="en-US" b="1" dirty="0" smtClean="0"/>
              <a:t>Technical Problem: </a:t>
            </a:r>
            <a:r>
              <a:rPr lang="en-US" dirty="0" smtClean="0"/>
              <a:t>Diffeomorphism preserves the dimension of the acoustic information</a:t>
            </a:r>
          </a:p>
          <a:p>
            <a:endParaRPr lang="en-US" dirty="0"/>
          </a:p>
          <a:p>
            <a:r>
              <a:rPr lang="en-US" dirty="0" smtClean="0"/>
              <a:t>Create many conformable prototypes:</a:t>
            </a:r>
          </a:p>
          <a:p>
            <a:r>
              <a:rPr lang="en-US" dirty="0" smtClean="0"/>
              <a:t>Each component is a weighted distance from embedding to the prototype</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59</a:t>
            </a:fld>
            <a:endParaRPr lang="en-US"/>
          </a:p>
        </p:txBody>
      </p:sp>
      <p:pic>
        <p:nvPicPr>
          <p:cNvPr id="5" name="Picture 4"/>
          <p:cNvPicPr>
            <a:picLocks noChangeAspect="1"/>
          </p:cNvPicPr>
          <p:nvPr/>
        </p:nvPicPr>
        <p:blipFill>
          <a:blip r:embed="rId3"/>
          <a:stretch>
            <a:fillRect/>
          </a:stretch>
        </p:blipFill>
        <p:spPr>
          <a:xfrm flipV="1">
            <a:off x="1651000" y="2718502"/>
            <a:ext cx="5842000" cy="457200"/>
          </a:xfrm>
          <a:prstGeom prst="rect">
            <a:avLst/>
          </a:prstGeom>
          <a:scene3d>
            <a:camera prst="orthographicFront">
              <a:rot lat="10800000" lon="0" rev="0"/>
            </a:camera>
            <a:lightRig rig="threePt" dir="t"/>
          </a:scene3d>
        </p:spPr>
      </p:pic>
      <p:pic>
        <p:nvPicPr>
          <p:cNvPr id="6" name="Picture 5"/>
          <p:cNvPicPr>
            <a:picLocks noChangeAspect="1"/>
          </p:cNvPicPr>
          <p:nvPr/>
        </p:nvPicPr>
        <p:blipFill>
          <a:blip r:embed="rId4"/>
          <a:stretch>
            <a:fillRect/>
          </a:stretch>
        </p:blipFill>
        <p:spPr>
          <a:xfrm>
            <a:off x="424542" y="4842504"/>
            <a:ext cx="8674100" cy="1117600"/>
          </a:xfrm>
          <a:prstGeom prst="rect">
            <a:avLst/>
          </a:prstGeom>
          <a:scene3d>
            <a:camera prst="orthographicFront">
              <a:rot lat="0" lon="0" rev="0"/>
            </a:camera>
            <a:lightRig rig="threePt" dir="t"/>
          </a:scene3d>
        </p:spPr>
      </p:pic>
      <p:pic>
        <p:nvPicPr>
          <p:cNvPr id="9" name="Picture 8"/>
          <p:cNvPicPr>
            <a:picLocks noChangeAspect="1"/>
          </p:cNvPicPr>
          <p:nvPr/>
        </p:nvPicPr>
        <p:blipFill>
          <a:blip r:embed="rId5"/>
          <a:stretch>
            <a:fillRect/>
          </a:stretch>
        </p:blipFill>
        <p:spPr>
          <a:xfrm flipV="1">
            <a:off x="7342397" y="3267002"/>
            <a:ext cx="1536700" cy="520700"/>
          </a:xfrm>
          <a:prstGeom prst="rect">
            <a:avLst/>
          </a:prstGeom>
          <a:scene3d>
            <a:camera prst="orthographicFront">
              <a:rot lat="10800000" lon="0" rev="0"/>
            </a:camera>
            <a:lightRig rig="threePt" dir="t"/>
          </a:scene3d>
        </p:spPr>
      </p:pic>
    </p:spTree>
    <p:extLst>
      <p:ext uri="{BB962C8B-B14F-4D97-AF65-F5344CB8AC3E}">
        <p14:creationId xmlns:p14="http://schemas.microsoft.com/office/powerpoint/2010/main" val="604025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lstStyle/>
          <a:p>
            <a:r>
              <a:rPr lang="en-US" dirty="0" smtClean="0"/>
              <a:t>Syntactic Choice: Word Orders</a:t>
            </a:r>
            <a:endParaRPr lang="en-US" dirty="0"/>
          </a:p>
        </p:txBody>
      </p:sp>
      <p:sp>
        <p:nvSpPr>
          <p:cNvPr id="3" name="Content Placeholder 2"/>
          <p:cNvSpPr>
            <a:spLocks noGrp="1"/>
          </p:cNvSpPr>
          <p:nvPr>
            <p:ph idx="1"/>
          </p:nvPr>
        </p:nvSpPr>
        <p:spPr>
          <a:xfrm>
            <a:off x="391520" y="1465803"/>
            <a:ext cx="8229600" cy="4525963"/>
          </a:xfrm>
        </p:spPr>
        <p:txBody>
          <a:bodyPr/>
          <a:lstStyle/>
          <a:p>
            <a:pPr marL="0" indent="0">
              <a:buNone/>
            </a:pPr>
            <a:r>
              <a:rPr lang="en-US" sz="4000" b="1" dirty="0" smtClean="0"/>
              <a:t>English: </a:t>
            </a:r>
            <a:r>
              <a:rPr lang="en-US" sz="4000" dirty="0">
                <a:solidFill>
                  <a:srgbClr val="00B050"/>
                </a:solidFill>
              </a:rPr>
              <a:t>Subject</a:t>
            </a:r>
            <a:r>
              <a:rPr lang="en-US" sz="4000" dirty="0"/>
              <a:t> </a:t>
            </a:r>
            <a:r>
              <a:rPr lang="en-US" sz="4000" dirty="0" smtClean="0">
                <a:solidFill>
                  <a:srgbClr val="002060"/>
                </a:solidFill>
              </a:rPr>
              <a:t>Verb </a:t>
            </a:r>
            <a:r>
              <a:rPr lang="en-US" sz="4000" dirty="0" smtClean="0">
                <a:solidFill>
                  <a:srgbClr val="C00000"/>
                </a:solidFill>
              </a:rPr>
              <a:t>Object</a:t>
            </a:r>
            <a:endParaRPr lang="en-US" sz="4000" b="1" dirty="0" smtClean="0"/>
          </a:p>
          <a:p>
            <a:pPr marL="0" indent="0">
              <a:buNone/>
            </a:pPr>
            <a:endParaRPr lang="en-US" sz="3500" b="1" dirty="0" smtClean="0"/>
          </a:p>
          <a:p>
            <a:pPr marL="0" indent="0">
              <a:buNone/>
            </a:pPr>
            <a:endParaRPr lang="en-US" sz="3500" b="1" dirty="0" smtClean="0"/>
          </a:p>
          <a:p>
            <a:endParaRPr lang="en-US" dirty="0" smtClean="0"/>
          </a:p>
          <a:p>
            <a:endParaRPr lang="en-US" dirty="0"/>
          </a:p>
        </p:txBody>
      </p:sp>
      <p:pic>
        <p:nvPicPr>
          <p:cNvPr id="5" name="Picture 4"/>
          <p:cNvPicPr>
            <a:picLocks noChangeAspect="1"/>
          </p:cNvPicPr>
          <p:nvPr/>
        </p:nvPicPr>
        <p:blipFill>
          <a:blip r:embed="rId4"/>
          <a:stretch>
            <a:fillRect/>
          </a:stretch>
        </p:blipFill>
        <p:spPr>
          <a:xfrm>
            <a:off x="4774765" y="4390051"/>
            <a:ext cx="3899400" cy="2193412"/>
          </a:xfrm>
          <a:prstGeom prst="rect">
            <a:avLst/>
          </a:prstGeom>
        </p:spPr>
      </p:pic>
      <p:sp>
        <p:nvSpPr>
          <p:cNvPr id="6" name="TextBox 5"/>
          <p:cNvSpPr txBox="1"/>
          <p:nvPr/>
        </p:nvSpPr>
        <p:spPr>
          <a:xfrm>
            <a:off x="1125746" y="4367436"/>
            <a:ext cx="3795363" cy="1446550"/>
          </a:xfrm>
          <a:prstGeom prst="rect">
            <a:avLst/>
          </a:prstGeom>
          <a:noFill/>
        </p:spPr>
        <p:txBody>
          <a:bodyPr wrap="square" rtlCol="0">
            <a:spAutoFit/>
          </a:bodyPr>
          <a:lstStyle/>
          <a:p>
            <a:r>
              <a:rPr lang="en-US" sz="3500" dirty="0" smtClean="0">
                <a:solidFill>
                  <a:srgbClr val="C00000"/>
                </a:solidFill>
                <a:latin typeface="Comic Sans MS" charset="0"/>
                <a:ea typeface="Comic Sans MS" charset="0"/>
                <a:cs typeface="Comic Sans MS" charset="0"/>
              </a:rPr>
              <a:t>13 languages </a:t>
            </a:r>
            <a:r>
              <a:rPr lang="en-US" sz="3500" dirty="0" smtClean="0">
                <a:solidFill>
                  <a:srgbClr val="00B050"/>
                </a:solidFill>
                <a:latin typeface="Comic Sans MS" charset="0"/>
                <a:ea typeface="Comic Sans MS" charset="0"/>
                <a:cs typeface="Comic Sans MS" charset="0"/>
              </a:rPr>
              <a:t>David </a:t>
            </a:r>
            <a:r>
              <a:rPr lang="en-US" sz="3500" dirty="0" smtClean="0">
                <a:solidFill>
                  <a:srgbClr val="002060"/>
                </a:solidFill>
                <a:latin typeface="Comic Sans MS" charset="0"/>
                <a:ea typeface="Comic Sans MS" charset="0"/>
                <a:cs typeface="Comic Sans MS" charset="0"/>
              </a:rPr>
              <a:t>invented</a:t>
            </a:r>
            <a:endParaRPr lang="en-US" sz="3500" dirty="0">
              <a:solidFill>
                <a:srgbClr val="002060"/>
              </a:solidFill>
              <a:latin typeface="Comic Sans MS" charset="0"/>
              <a:ea typeface="Comic Sans MS" charset="0"/>
              <a:cs typeface="Comic Sans MS" charset="0"/>
            </a:endParaRPr>
          </a:p>
          <a:p>
            <a:endParaRPr lang="en-US" dirty="0"/>
          </a:p>
        </p:txBody>
      </p:sp>
      <p:sp>
        <p:nvSpPr>
          <p:cNvPr id="7" name="TextBox 6"/>
          <p:cNvSpPr txBox="1"/>
          <p:nvPr/>
        </p:nvSpPr>
        <p:spPr>
          <a:xfrm>
            <a:off x="1125746" y="2140869"/>
            <a:ext cx="6892507" cy="907941"/>
          </a:xfrm>
          <a:prstGeom prst="rect">
            <a:avLst/>
          </a:prstGeom>
          <a:noFill/>
        </p:spPr>
        <p:txBody>
          <a:bodyPr wrap="square" rtlCol="0">
            <a:spAutoFit/>
          </a:bodyPr>
          <a:lstStyle/>
          <a:p>
            <a:r>
              <a:rPr lang="en-US" sz="3500" dirty="0" smtClean="0">
                <a:solidFill>
                  <a:srgbClr val="00B050"/>
                </a:solidFill>
                <a:latin typeface="Comic Sans MS" charset="0"/>
                <a:ea typeface="Comic Sans MS" charset="0"/>
                <a:cs typeface="Comic Sans MS" charset="0"/>
              </a:rPr>
              <a:t>David </a:t>
            </a:r>
            <a:r>
              <a:rPr lang="en-US" sz="3500" dirty="0" smtClean="0">
                <a:solidFill>
                  <a:srgbClr val="002060"/>
                </a:solidFill>
                <a:latin typeface="Comic Sans MS" charset="0"/>
                <a:ea typeface="Comic Sans MS" charset="0"/>
                <a:cs typeface="Comic Sans MS" charset="0"/>
              </a:rPr>
              <a:t>invented </a:t>
            </a:r>
            <a:r>
              <a:rPr lang="en-US" sz="3500" dirty="0" smtClean="0">
                <a:solidFill>
                  <a:srgbClr val="C00000"/>
                </a:solidFill>
                <a:latin typeface="Comic Sans MS" charset="0"/>
                <a:ea typeface="Comic Sans MS" charset="0"/>
                <a:cs typeface="Comic Sans MS" charset="0"/>
              </a:rPr>
              <a:t>13 languages</a:t>
            </a:r>
            <a:endParaRPr lang="en-US" sz="3500" dirty="0">
              <a:solidFill>
                <a:srgbClr val="002060"/>
              </a:solidFill>
              <a:latin typeface="Comic Sans MS" charset="0"/>
              <a:ea typeface="Comic Sans MS" charset="0"/>
              <a:cs typeface="Comic Sans MS" charset="0"/>
            </a:endParaRPr>
          </a:p>
          <a:p>
            <a:endParaRPr lang="en-US" dirty="0"/>
          </a:p>
        </p:txBody>
      </p:sp>
      <p:sp>
        <p:nvSpPr>
          <p:cNvPr id="4" name="TextBox 3"/>
          <p:cNvSpPr txBox="1"/>
          <p:nvPr/>
        </p:nvSpPr>
        <p:spPr>
          <a:xfrm>
            <a:off x="391520" y="3555659"/>
            <a:ext cx="5584734" cy="984885"/>
          </a:xfrm>
          <a:prstGeom prst="rect">
            <a:avLst/>
          </a:prstGeom>
          <a:noFill/>
        </p:spPr>
        <p:txBody>
          <a:bodyPr wrap="none" rtlCol="0">
            <a:spAutoFit/>
          </a:bodyPr>
          <a:lstStyle/>
          <a:p>
            <a:r>
              <a:rPr lang="en-US" sz="4000" b="1" dirty="0"/>
              <a:t>Yoda</a:t>
            </a:r>
            <a:r>
              <a:rPr lang="en-US" sz="4000" dirty="0"/>
              <a:t>: </a:t>
            </a:r>
            <a:r>
              <a:rPr lang="en-US" sz="4000" dirty="0">
                <a:solidFill>
                  <a:srgbClr val="C00000"/>
                </a:solidFill>
              </a:rPr>
              <a:t>Object</a:t>
            </a:r>
            <a:r>
              <a:rPr lang="en-US" sz="4000" dirty="0"/>
              <a:t> </a:t>
            </a:r>
            <a:r>
              <a:rPr lang="en-US" sz="4000" dirty="0">
                <a:solidFill>
                  <a:srgbClr val="00B050"/>
                </a:solidFill>
              </a:rPr>
              <a:t>Subject</a:t>
            </a:r>
            <a:r>
              <a:rPr lang="en-US" sz="4000" dirty="0"/>
              <a:t> </a:t>
            </a:r>
            <a:r>
              <a:rPr lang="en-US" sz="4000" dirty="0">
                <a:solidFill>
                  <a:srgbClr val="002060"/>
                </a:solidFill>
              </a:rPr>
              <a:t>Verb</a:t>
            </a:r>
          </a:p>
          <a:p>
            <a:endParaRPr lang="en-US" dirty="0"/>
          </a:p>
        </p:txBody>
      </p:sp>
      <p:sp>
        <p:nvSpPr>
          <p:cNvPr id="8" name="Slide Number Placeholder 7"/>
          <p:cNvSpPr>
            <a:spLocks noGrp="1"/>
          </p:cNvSpPr>
          <p:nvPr>
            <p:ph type="sldNum" sz="quarter" idx="12"/>
          </p:nvPr>
        </p:nvSpPr>
        <p:spPr/>
        <p:txBody>
          <a:bodyPr/>
          <a:lstStyle/>
          <a:p>
            <a:pPr>
              <a:defRPr/>
            </a:pPr>
            <a:fld id="{0E11CC8F-329F-8C41-AC6A-3ECAF67E5476}" type="slidenum">
              <a:rPr lang="en-US" smtClean="0"/>
              <a:pPr>
                <a:defRPr/>
              </a:pPr>
              <a:t>6</a:t>
            </a:fld>
            <a:endParaRPr lang="en-US"/>
          </a:p>
        </p:txBody>
      </p:sp>
    </p:spTree>
    <p:custDataLst>
      <p:tags r:id="rId1"/>
    </p:custDataLst>
    <p:extLst>
      <p:ext uri="{BB962C8B-B14F-4D97-AF65-F5344CB8AC3E}">
        <p14:creationId xmlns:p14="http://schemas.microsoft.com/office/powerpoint/2010/main" val="59999697"/>
      </p:ext>
    </p:extLst>
  </p:cSld>
  <p:clrMapOvr>
    <a:masterClrMapping/>
  </p:clrMapOvr>
  <mc:AlternateContent xmlns:mc="http://schemas.openxmlformats.org/markup-compatibility/2006" xmlns:p14="http://schemas.microsoft.com/office/powerpoint/2010/main">
    <mc:Choice Requires="p14">
      <p:transition spd="slow" p14:dur="2000" advTm="25378"/>
    </mc:Choice>
    <mc:Fallback xmlns="">
      <p:transition spd="slow" advTm="253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19177" y="222879"/>
            <a:ext cx="8686800" cy="1143000"/>
          </a:xfrm>
        </p:spPr>
        <p:txBody>
          <a:bodyPr>
            <a:normAutofit fontScale="90000"/>
          </a:bodyPr>
          <a:lstStyle/>
          <a:p>
            <a:r>
              <a:rPr lang="en-US" dirty="0" smtClean="0"/>
              <a:t>Create Gram Matrix with </a:t>
            </a:r>
            <a:r>
              <a:rPr lang="en-US" dirty="0" err="1" smtClean="0"/>
              <a:t>Embeddings</a:t>
            </a:r>
            <a:endParaRPr lang="en-US" dirty="0"/>
          </a:p>
        </p:txBody>
      </p:sp>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60</a:t>
            </a:fld>
            <a:endParaRPr lang="en-US"/>
          </a:p>
        </p:txBody>
      </p:sp>
      <p:pic>
        <p:nvPicPr>
          <p:cNvPr id="6" name="Picture 5"/>
          <p:cNvPicPr>
            <a:picLocks noChangeAspect="1"/>
          </p:cNvPicPr>
          <p:nvPr/>
        </p:nvPicPr>
        <p:blipFill>
          <a:blip r:embed="rId3"/>
          <a:stretch>
            <a:fillRect/>
          </a:stretch>
        </p:blipFill>
        <p:spPr>
          <a:xfrm>
            <a:off x="694903" y="4641479"/>
            <a:ext cx="7513093" cy="1000195"/>
          </a:xfrm>
          <a:prstGeom prst="rect">
            <a:avLst/>
          </a:prstGeom>
        </p:spPr>
      </p:pic>
      <p:grpSp>
        <p:nvGrpSpPr>
          <p:cNvPr id="7" name="Group 6"/>
          <p:cNvGrpSpPr/>
          <p:nvPr/>
        </p:nvGrpSpPr>
        <p:grpSpPr>
          <a:xfrm>
            <a:off x="4342836" y="1912212"/>
            <a:ext cx="2191110" cy="2160109"/>
            <a:chOff x="3968151" y="1911559"/>
            <a:chExt cx="2191110" cy="2160109"/>
          </a:xfrm>
        </p:grpSpPr>
        <p:sp>
          <p:nvSpPr>
            <p:cNvPr id="8" name="Rectangle 7"/>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16200000">
            <a:off x="6750730" y="1920337"/>
            <a:ext cx="2191110" cy="2160109"/>
            <a:chOff x="3968151" y="1911559"/>
            <a:chExt cx="2191110" cy="2160109"/>
          </a:xfrm>
        </p:grpSpPr>
        <p:sp>
          <p:nvSpPr>
            <p:cNvPr id="21" name="Rectangle 20"/>
            <p:cNvSpPr/>
            <p:nvPr/>
          </p:nvSpPr>
          <p:spPr>
            <a:xfrm>
              <a:off x="3968151" y="1911559"/>
              <a:ext cx="2191110" cy="2160109"/>
            </a:xfrm>
            <a:prstGeom prst="rect">
              <a:avLst/>
            </a:prstGeom>
            <a:solidFill>
              <a:schemeClr val="accent4">
                <a:lumMod val="60000"/>
                <a:lumOff val="40000"/>
              </a:schemeClr>
            </a:solidFill>
            <a:ln w="63500">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4115965" y="2191109"/>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137802" y="2360762"/>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134925" y="253041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134925" y="2702945"/>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140677" y="289272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146429" y="3085381"/>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149303" y="3255034"/>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146426" y="342468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146426" y="3597217"/>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52178" y="3786996"/>
              <a:ext cx="1828800" cy="0"/>
            </a:xfrm>
            <a:prstGeom prst="line">
              <a:avLst/>
            </a:prstGeom>
            <a:ln w="381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 name="Rectangle 31"/>
          <p:cNvSpPr/>
          <p:nvPr/>
        </p:nvSpPr>
        <p:spPr>
          <a:xfrm>
            <a:off x="822727" y="1904836"/>
            <a:ext cx="2244360" cy="2218995"/>
          </a:xfrm>
          <a:prstGeom prst="rect">
            <a:avLst/>
          </a:prstGeom>
          <a:solidFill>
            <a:schemeClr val="accent3">
              <a:lumMod val="60000"/>
              <a:lumOff val="40000"/>
            </a:schemeClr>
          </a:solidFill>
          <a:ln w="508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4"/>
          <a:stretch>
            <a:fillRect/>
          </a:stretch>
        </p:blipFill>
        <p:spPr>
          <a:xfrm flipV="1">
            <a:off x="3545298" y="2958731"/>
            <a:ext cx="501633" cy="209014"/>
          </a:xfrm>
          <a:prstGeom prst="rect">
            <a:avLst/>
          </a:prstGeom>
        </p:spPr>
      </p:pic>
    </p:spTree>
    <p:extLst>
      <p:ext uri="{BB962C8B-B14F-4D97-AF65-F5344CB8AC3E}">
        <p14:creationId xmlns:p14="http://schemas.microsoft.com/office/powerpoint/2010/main" val="2118147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Neural </a:t>
            </a:r>
            <a:r>
              <a:rPr lang="en-US" dirty="0" err="1" smtClean="0"/>
              <a:t>Determinantal</a:t>
            </a:r>
            <a:r>
              <a:rPr lang="en-US" dirty="0" smtClean="0"/>
              <a:t> Point Process</a:t>
            </a:r>
            <a:endParaRPr lang="en-US" dirty="0"/>
          </a:p>
        </p:txBody>
      </p:sp>
      <p:pic>
        <p:nvPicPr>
          <p:cNvPr id="5" name="Content Placeholder 4"/>
          <p:cNvPicPr>
            <a:picLocks noGrp="1" noChangeAspect="1"/>
          </p:cNvPicPr>
          <p:nvPr>
            <p:ph idx="1"/>
          </p:nvPr>
        </p:nvPicPr>
        <p:blipFill>
          <a:blip r:embed="rId3"/>
          <a:stretch>
            <a:fillRect/>
          </a:stretch>
        </p:blipFill>
        <p:spPr>
          <a:xfrm flipV="1">
            <a:off x="2474231" y="2115418"/>
            <a:ext cx="4481741" cy="650292"/>
          </a:xfrm>
          <a:prstGeom prst="rect">
            <a:avLst/>
          </a:prstGeom>
          <a:scene3d>
            <a:camera prst="orthographicFront">
              <a:rot lat="10800000" lon="0" rev="0"/>
            </a:camera>
            <a:lightRig rig="threePt" dir="t"/>
          </a:scene3d>
        </p:spPr>
      </p:pic>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61</a:t>
            </a:fld>
            <a:endParaRPr lang="en-US"/>
          </a:p>
        </p:txBody>
      </p:sp>
      <p:pic>
        <p:nvPicPr>
          <p:cNvPr id="10" name="Picture 9"/>
          <p:cNvPicPr>
            <a:picLocks noChangeAspect="1"/>
          </p:cNvPicPr>
          <p:nvPr/>
        </p:nvPicPr>
        <p:blipFill>
          <a:blip r:embed="rId4"/>
          <a:stretch>
            <a:fillRect/>
          </a:stretch>
        </p:blipFill>
        <p:spPr>
          <a:xfrm flipV="1">
            <a:off x="4583792" y="3463490"/>
            <a:ext cx="711200" cy="444500"/>
          </a:xfrm>
          <a:prstGeom prst="rect">
            <a:avLst/>
          </a:prstGeom>
          <a:scene3d>
            <a:camera prst="orthographicFront">
              <a:rot lat="10800000" lon="0" rev="0"/>
            </a:camera>
            <a:lightRig rig="threePt" dir="t"/>
          </a:scene3d>
        </p:spPr>
      </p:pic>
      <p:pic>
        <p:nvPicPr>
          <p:cNvPr id="11" name="Picture 10"/>
          <p:cNvPicPr>
            <a:picLocks noChangeAspect="1"/>
          </p:cNvPicPr>
          <p:nvPr/>
        </p:nvPicPr>
        <p:blipFill>
          <a:blip r:embed="rId5"/>
          <a:stretch>
            <a:fillRect/>
          </a:stretch>
        </p:blipFill>
        <p:spPr>
          <a:xfrm flipV="1">
            <a:off x="5607048" y="3463490"/>
            <a:ext cx="787400" cy="444500"/>
          </a:xfrm>
          <a:prstGeom prst="rect">
            <a:avLst/>
          </a:prstGeom>
          <a:scene3d>
            <a:camera prst="orthographicFront">
              <a:rot lat="10800000" lon="0" rev="0"/>
            </a:camera>
            <a:lightRig rig="threePt" dir="t"/>
          </a:scene3d>
        </p:spPr>
      </p:pic>
      <p:pic>
        <p:nvPicPr>
          <p:cNvPr id="12" name="Picture 11"/>
          <p:cNvPicPr>
            <a:picLocks noChangeAspect="1"/>
          </p:cNvPicPr>
          <p:nvPr/>
        </p:nvPicPr>
        <p:blipFill>
          <a:blip r:embed="rId6"/>
          <a:stretch>
            <a:fillRect/>
          </a:stretch>
        </p:blipFill>
        <p:spPr>
          <a:xfrm>
            <a:off x="6706504" y="3443311"/>
            <a:ext cx="749300" cy="444500"/>
          </a:xfrm>
          <a:prstGeom prst="rect">
            <a:avLst/>
          </a:prstGeom>
        </p:spPr>
      </p:pic>
      <p:pic>
        <p:nvPicPr>
          <p:cNvPr id="13" name="Picture 12"/>
          <p:cNvPicPr>
            <a:picLocks noChangeAspect="1"/>
          </p:cNvPicPr>
          <p:nvPr/>
        </p:nvPicPr>
        <p:blipFill>
          <a:blip r:embed="rId7"/>
          <a:stretch>
            <a:fillRect/>
          </a:stretch>
        </p:blipFill>
        <p:spPr>
          <a:xfrm>
            <a:off x="7764235" y="3443311"/>
            <a:ext cx="647700" cy="444500"/>
          </a:xfrm>
          <a:prstGeom prst="rect">
            <a:avLst/>
          </a:prstGeom>
        </p:spPr>
      </p:pic>
      <p:pic>
        <p:nvPicPr>
          <p:cNvPr id="14" name="Picture 13"/>
          <p:cNvPicPr>
            <a:picLocks noChangeAspect="1"/>
          </p:cNvPicPr>
          <p:nvPr/>
        </p:nvPicPr>
        <p:blipFill>
          <a:blip r:embed="rId8"/>
          <a:stretch>
            <a:fillRect/>
          </a:stretch>
        </p:blipFill>
        <p:spPr>
          <a:xfrm flipV="1">
            <a:off x="4572000" y="4170012"/>
            <a:ext cx="800100" cy="444500"/>
          </a:xfrm>
          <a:prstGeom prst="rect">
            <a:avLst/>
          </a:prstGeom>
          <a:scene3d>
            <a:camera prst="orthographicFront">
              <a:rot lat="10800000" lon="0" rev="0"/>
            </a:camera>
            <a:lightRig rig="threePt" dir="t"/>
          </a:scene3d>
        </p:spPr>
      </p:pic>
      <p:pic>
        <p:nvPicPr>
          <p:cNvPr id="15" name="Picture 14"/>
          <p:cNvPicPr>
            <a:picLocks noChangeAspect="1"/>
          </p:cNvPicPr>
          <p:nvPr/>
        </p:nvPicPr>
        <p:blipFill>
          <a:blip r:embed="rId9"/>
          <a:stretch>
            <a:fillRect/>
          </a:stretch>
        </p:blipFill>
        <p:spPr>
          <a:xfrm>
            <a:off x="5607048" y="4189968"/>
            <a:ext cx="901700" cy="444500"/>
          </a:xfrm>
          <a:prstGeom prst="rect">
            <a:avLst/>
          </a:prstGeom>
        </p:spPr>
      </p:pic>
      <p:pic>
        <p:nvPicPr>
          <p:cNvPr id="16" name="Picture 15"/>
          <p:cNvPicPr>
            <a:picLocks noChangeAspect="1"/>
          </p:cNvPicPr>
          <p:nvPr/>
        </p:nvPicPr>
        <p:blipFill>
          <a:blip r:embed="rId10"/>
          <a:stretch>
            <a:fillRect/>
          </a:stretch>
        </p:blipFill>
        <p:spPr>
          <a:xfrm flipV="1">
            <a:off x="6706504" y="4222848"/>
            <a:ext cx="838200" cy="444500"/>
          </a:xfrm>
          <a:prstGeom prst="rect">
            <a:avLst/>
          </a:prstGeom>
          <a:scene3d>
            <a:camera prst="orthographicFront">
              <a:rot lat="10800000" lon="0" rev="0"/>
            </a:camera>
            <a:lightRig rig="threePt" dir="t"/>
          </a:scene3d>
        </p:spPr>
      </p:pic>
      <p:pic>
        <p:nvPicPr>
          <p:cNvPr id="17" name="Picture 16"/>
          <p:cNvPicPr>
            <a:picLocks noChangeAspect="1"/>
          </p:cNvPicPr>
          <p:nvPr/>
        </p:nvPicPr>
        <p:blipFill>
          <a:blip r:embed="rId11"/>
          <a:stretch>
            <a:fillRect/>
          </a:stretch>
        </p:blipFill>
        <p:spPr>
          <a:xfrm flipV="1">
            <a:off x="7719785" y="4222848"/>
            <a:ext cx="736600" cy="444500"/>
          </a:xfrm>
          <a:prstGeom prst="rect">
            <a:avLst/>
          </a:prstGeom>
          <a:scene3d>
            <a:camera prst="orthographicFront">
              <a:rot lat="10800000" lon="0" rev="0"/>
            </a:camera>
            <a:lightRig rig="threePt" dir="t"/>
          </a:scene3d>
        </p:spPr>
      </p:pic>
      <p:pic>
        <p:nvPicPr>
          <p:cNvPr id="18" name="Picture 17"/>
          <p:cNvPicPr>
            <a:picLocks noChangeAspect="1"/>
          </p:cNvPicPr>
          <p:nvPr/>
        </p:nvPicPr>
        <p:blipFill>
          <a:blip r:embed="rId12"/>
          <a:stretch>
            <a:fillRect/>
          </a:stretch>
        </p:blipFill>
        <p:spPr>
          <a:xfrm flipV="1">
            <a:off x="4578806" y="4902299"/>
            <a:ext cx="762000" cy="444500"/>
          </a:xfrm>
          <a:prstGeom prst="rect">
            <a:avLst/>
          </a:prstGeom>
          <a:scene3d>
            <a:camera prst="orthographicFront">
              <a:rot lat="10800000" lon="0" rev="0"/>
            </a:camera>
            <a:lightRig rig="threePt" dir="t"/>
          </a:scene3d>
        </p:spPr>
      </p:pic>
      <p:pic>
        <p:nvPicPr>
          <p:cNvPr id="19" name="Picture 18"/>
          <p:cNvPicPr>
            <a:picLocks noChangeAspect="1"/>
          </p:cNvPicPr>
          <p:nvPr/>
        </p:nvPicPr>
        <p:blipFill>
          <a:blip r:embed="rId13"/>
          <a:stretch>
            <a:fillRect/>
          </a:stretch>
        </p:blipFill>
        <p:spPr>
          <a:xfrm flipV="1">
            <a:off x="5639706" y="4902299"/>
            <a:ext cx="838200" cy="444500"/>
          </a:xfrm>
          <a:prstGeom prst="rect">
            <a:avLst/>
          </a:prstGeom>
          <a:scene3d>
            <a:camera prst="orthographicFront">
              <a:rot lat="10800000" lon="0" rev="0"/>
            </a:camera>
            <a:lightRig rig="threePt" dir="t"/>
          </a:scene3d>
        </p:spPr>
      </p:pic>
      <p:pic>
        <p:nvPicPr>
          <p:cNvPr id="20" name="Picture 19"/>
          <p:cNvPicPr>
            <a:picLocks noChangeAspect="1"/>
          </p:cNvPicPr>
          <p:nvPr/>
        </p:nvPicPr>
        <p:blipFill>
          <a:blip r:embed="rId14"/>
          <a:stretch>
            <a:fillRect/>
          </a:stretch>
        </p:blipFill>
        <p:spPr>
          <a:xfrm flipV="1">
            <a:off x="6739162" y="4902299"/>
            <a:ext cx="787400" cy="444500"/>
          </a:xfrm>
          <a:prstGeom prst="rect">
            <a:avLst/>
          </a:prstGeom>
          <a:scene3d>
            <a:camera prst="orthographicFront">
              <a:rot lat="10800000" lon="0" rev="0"/>
            </a:camera>
            <a:lightRig rig="threePt" dir="t"/>
          </a:scene3d>
        </p:spPr>
      </p:pic>
      <p:pic>
        <p:nvPicPr>
          <p:cNvPr id="21" name="Picture 20"/>
          <p:cNvPicPr>
            <a:picLocks noChangeAspect="1"/>
          </p:cNvPicPr>
          <p:nvPr/>
        </p:nvPicPr>
        <p:blipFill>
          <a:blip r:embed="rId15"/>
          <a:stretch>
            <a:fillRect/>
          </a:stretch>
        </p:blipFill>
        <p:spPr>
          <a:xfrm flipV="1">
            <a:off x="7796893" y="4974870"/>
            <a:ext cx="698500" cy="444500"/>
          </a:xfrm>
          <a:prstGeom prst="rect">
            <a:avLst/>
          </a:prstGeom>
          <a:scene3d>
            <a:camera prst="orthographicFront">
              <a:rot lat="10800000" lon="0" rev="0"/>
            </a:camera>
            <a:lightRig rig="threePt" dir="t"/>
          </a:scene3d>
        </p:spPr>
      </p:pic>
      <p:pic>
        <p:nvPicPr>
          <p:cNvPr id="22" name="Picture 21"/>
          <p:cNvPicPr>
            <a:picLocks noChangeAspect="1"/>
          </p:cNvPicPr>
          <p:nvPr/>
        </p:nvPicPr>
        <p:blipFill>
          <a:blip r:embed="rId16"/>
          <a:stretch>
            <a:fillRect/>
          </a:stretch>
        </p:blipFill>
        <p:spPr>
          <a:xfrm>
            <a:off x="4608286" y="5634586"/>
            <a:ext cx="660400" cy="444500"/>
          </a:xfrm>
          <a:prstGeom prst="rect">
            <a:avLst/>
          </a:prstGeom>
        </p:spPr>
      </p:pic>
      <p:pic>
        <p:nvPicPr>
          <p:cNvPr id="23" name="Picture 22"/>
          <p:cNvPicPr>
            <a:picLocks noChangeAspect="1"/>
          </p:cNvPicPr>
          <p:nvPr/>
        </p:nvPicPr>
        <p:blipFill>
          <a:blip r:embed="rId17"/>
          <a:stretch>
            <a:fillRect/>
          </a:stretch>
        </p:blipFill>
        <p:spPr>
          <a:xfrm flipV="1">
            <a:off x="5607048" y="5614630"/>
            <a:ext cx="749300" cy="444500"/>
          </a:xfrm>
          <a:prstGeom prst="rect">
            <a:avLst/>
          </a:prstGeom>
          <a:scene3d>
            <a:camera prst="orthographicFront">
              <a:rot lat="10800000" lon="0" rev="0"/>
            </a:camera>
            <a:lightRig rig="threePt" dir="t"/>
          </a:scene3d>
        </p:spPr>
      </p:pic>
      <p:pic>
        <p:nvPicPr>
          <p:cNvPr id="24" name="Picture 23"/>
          <p:cNvPicPr>
            <a:picLocks noChangeAspect="1"/>
          </p:cNvPicPr>
          <p:nvPr/>
        </p:nvPicPr>
        <p:blipFill>
          <a:blip r:embed="rId18"/>
          <a:stretch>
            <a:fillRect/>
          </a:stretch>
        </p:blipFill>
        <p:spPr>
          <a:xfrm flipV="1">
            <a:off x="6706504" y="5609041"/>
            <a:ext cx="698500" cy="444500"/>
          </a:xfrm>
          <a:prstGeom prst="rect">
            <a:avLst/>
          </a:prstGeom>
          <a:scene3d>
            <a:camera prst="orthographicFront">
              <a:rot lat="10800000" lon="0" rev="0"/>
            </a:camera>
            <a:lightRig rig="threePt" dir="t"/>
          </a:scene3d>
        </p:spPr>
      </p:pic>
      <p:pic>
        <p:nvPicPr>
          <p:cNvPr id="25" name="Picture 24"/>
          <p:cNvPicPr>
            <a:picLocks noChangeAspect="1"/>
          </p:cNvPicPr>
          <p:nvPr/>
        </p:nvPicPr>
        <p:blipFill>
          <a:blip r:embed="rId19"/>
          <a:stretch>
            <a:fillRect/>
          </a:stretch>
        </p:blipFill>
        <p:spPr>
          <a:xfrm flipV="1">
            <a:off x="7764235" y="5634586"/>
            <a:ext cx="596900" cy="444500"/>
          </a:xfrm>
          <a:prstGeom prst="rect">
            <a:avLst/>
          </a:prstGeom>
          <a:scene3d>
            <a:camera prst="orthographicFront">
              <a:rot lat="10800000" lon="0" rev="0"/>
            </a:camera>
            <a:lightRig rig="threePt" dir="t"/>
          </a:scene3d>
        </p:spPr>
      </p:pic>
      <p:sp>
        <p:nvSpPr>
          <p:cNvPr id="27" name="Rounded Rectangle 26"/>
          <p:cNvSpPr/>
          <p:nvPr/>
        </p:nvSpPr>
        <p:spPr>
          <a:xfrm>
            <a:off x="5573935" y="2926995"/>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7637240" y="2916918"/>
            <a:ext cx="946152" cy="3804557"/>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rot="16200000">
            <a:off x="6109155" y="2116348"/>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6109156" y="3673160"/>
            <a:ext cx="946152" cy="4503059"/>
          </a:xfrm>
          <a:prstGeom prst="roundRect">
            <a:avLst/>
          </a:prstGeom>
          <a:solidFill>
            <a:schemeClr val="tx2">
              <a:lumMod val="60000"/>
              <a:lumOff val="40000"/>
              <a:alpha val="34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20"/>
          <a:stretch>
            <a:fillRect/>
          </a:stretch>
        </p:blipFill>
        <p:spPr>
          <a:xfrm flipV="1">
            <a:off x="959875" y="4392262"/>
            <a:ext cx="3019193" cy="649478"/>
          </a:xfrm>
          <a:prstGeom prst="rect">
            <a:avLst/>
          </a:prstGeom>
          <a:scene3d>
            <a:camera prst="orthographicFront">
              <a:rot lat="10800000" lon="0" rev="0"/>
            </a:camera>
            <a:lightRig rig="threePt" dir="t"/>
          </a:scene3d>
        </p:spPr>
      </p:pic>
    </p:spTree>
    <p:extLst>
      <p:ext uri="{BB962C8B-B14F-4D97-AF65-F5344CB8AC3E}">
        <p14:creationId xmlns:p14="http://schemas.microsoft.com/office/powerpoint/2010/main" val="1545097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Determinantal</a:t>
            </a:r>
            <a:r>
              <a:rPr lang="en-US" dirty="0" smtClean="0"/>
              <a:t> </a:t>
            </a:r>
            <a:r>
              <a:rPr lang="en-US" dirty="0"/>
              <a:t>Point </a:t>
            </a:r>
            <a:r>
              <a:rPr lang="en-US" dirty="0" smtClean="0"/>
              <a:t>Process:</a:t>
            </a:r>
            <a:br>
              <a:rPr lang="en-US" dirty="0" smtClean="0"/>
            </a:br>
            <a:r>
              <a:rPr lang="en-US" sz="3300" dirty="0" smtClean="0"/>
              <a:t>The Base Essentials</a:t>
            </a:r>
            <a:endParaRPr lang="en-US" sz="3300" dirty="0"/>
          </a:p>
        </p:txBody>
      </p:sp>
      <p:sp>
        <p:nvSpPr>
          <p:cNvPr id="3" name="Content Placeholder 2"/>
          <p:cNvSpPr>
            <a:spLocks noGrp="1"/>
          </p:cNvSpPr>
          <p:nvPr>
            <p:ph idx="1"/>
          </p:nvPr>
        </p:nvSpPr>
        <p:spPr/>
        <p:txBody>
          <a:bodyPr>
            <a:normAutofit fontScale="92500" lnSpcReduction="10000"/>
          </a:bodyPr>
          <a:lstStyle/>
          <a:p>
            <a:r>
              <a:rPr lang="en-US" dirty="0" smtClean="0"/>
              <a:t>Elegant </a:t>
            </a:r>
            <a:r>
              <a:rPr lang="en-US" dirty="0"/>
              <a:t>d</a:t>
            </a:r>
            <a:r>
              <a:rPr lang="en-US" dirty="0" smtClean="0"/>
              <a:t>istribution over the subsets</a:t>
            </a:r>
          </a:p>
          <a:p>
            <a:endParaRPr lang="en-US" dirty="0" smtClean="0"/>
          </a:p>
          <a:p>
            <a:r>
              <a:rPr lang="en-US" dirty="0" smtClean="0"/>
              <a:t>Easily models diversity</a:t>
            </a:r>
          </a:p>
          <a:p>
            <a:pPr lvl="1"/>
            <a:r>
              <a:rPr lang="en-US" dirty="0" smtClean="0"/>
              <a:t>Favors vowel systems that are more spread out</a:t>
            </a:r>
          </a:p>
          <a:p>
            <a:pPr lvl="1"/>
            <a:endParaRPr lang="en-US" dirty="0" smtClean="0"/>
          </a:p>
          <a:p>
            <a:r>
              <a:rPr lang="en-US" dirty="0" smtClean="0"/>
              <a:t>Marginal inference and sampling are tractable </a:t>
            </a:r>
          </a:p>
          <a:p>
            <a:pPr lvl="1"/>
            <a:r>
              <a:rPr lang="en-US" dirty="0" smtClean="0"/>
              <a:t>Run in </a:t>
            </a:r>
          </a:p>
          <a:p>
            <a:pPr lvl="1"/>
            <a:endParaRPr lang="en-US" dirty="0" smtClean="0"/>
          </a:p>
          <a:p>
            <a:r>
              <a:rPr lang="en-US" dirty="0" smtClean="0"/>
              <a:t>MAP inference in NP-hard </a:t>
            </a:r>
            <a:endParaRPr lang="en-US" dirty="0"/>
          </a:p>
        </p:txBody>
      </p:sp>
      <p:sp>
        <p:nvSpPr>
          <p:cNvPr id="4" name="Slide Number Placeholder 3"/>
          <p:cNvSpPr>
            <a:spLocks noGrp="1"/>
          </p:cNvSpPr>
          <p:nvPr>
            <p:ph type="sldNum" sz="quarter" idx="12"/>
          </p:nvPr>
        </p:nvSpPr>
        <p:spPr>
          <a:xfrm>
            <a:off x="6553200" y="6492875"/>
            <a:ext cx="2133600" cy="365125"/>
          </a:xfrm>
        </p:spPr>
        <p:txBody>
          <a:bodyPr/>
          <a:lstStyle/>
          <a:p>
            <a:pPr>
              <a:defRPr/>
            </a:pPr>
            <a:fld id="{0E11CC8F-329F-8C41-AC6A-3ECAF67E5476}" type="slidenum">
              <a:rPr lang="en-US" smtClean="0"/>
              <a:pPr>
                <a:defRPr/>
              </a:pPr>
              <a:t>62</a:t>
            </a:fld>
            <a:endParaRPr lang="en-US"/>
          </a:p>
        </p:txBody>
      </p:sp>
      <p:pic>
        <p:nvPicPr>
          <p:cNvPr id="7" name="Picture 6"/>
          <p:cNvPicPr>
            <a:picLocks noChangeAspect="1"/>
          </p:cNvPicPr>
          <p:nvPr/>
        </p:nvPicPr>
        <p:blipFill>
          <a:blip r:embed="rId3"/>
          <a:stretch>
            <a:fillRect/>
          </a:stretch>
        </p:blipFill>
        <p:spPr>
          <a:xfrm flipV="1">
            <a:off x="2383971" y="4449535"/>
            <a:ext cx="3200400" cy="571500"/>
          </a:xfrm>
          <a:prstGeom prst="rect">
            <a:avLst/>
          </a:prstGeom>
          <a:scene3d>
            <a:camera prst="orthographicFront">
              <a:rot lat="10800000" lon="0" rev="0"/>
            </a:camera>
            <a:lightRig rig="threePt" dir="t"/>
          </a:scene3d>
        </p:spPr>
      </p:pic>
    </p:spTree>
    <p:extLst>
      <p:ext uri="{BB962C8B-B14F-4D97-AF65-F5344CB8AC3E}">
        <p14:creationId xmlns:p14="http://schemas.microsoft.com/office/powerpoint/2010/main" val="101470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a:t>
            </a:r>
            <a:r>
              <a:rPr lang="en-US" dirty="0" err="1" smtClean="0"/>
              <a:t>Embeddings</a:t>
            </a:r>
            <a:endParaRPr lang="en-US" dirty="0"/>
          </a:p>
        </p:txBody>
      </p:sp>
      <p:sp>
        <p:nvSpPr>
          <p:cNvPr id="4" name="Slide Number Placeholder 3"/>
          <p:cNvSpPr>
            <a:spLocks noGrp="1"/>
          </p:cNvSpPr>
          <p:nvPr>
            <p:ph type="sldNum" sz="quarter" idx="12"/>
          </p:nvPr>
        </p:nvSpPr>
        <p:spPr>
          <a:xfrm>
            <a:off x="6871252" y="6211698"/>
            <a:ext cx="2133600" cy="365125"/>
          </a:xfrm>
        </p:spPr>
        <p:txBody>
          <a:bodyPr/>
          <a:lstStyle/>
          <a:p>
            <a:pPr>
              <a:defRPr/>
            </a:pPr>
            <a:fld id="{0E11CC8F-329F-8C41-AC6A-3ECAF67E5476}" type="slidenum">
              <a:rPr lang="en-US" smtClean="0"/>
              <a:pPr>
                <a:defRPr/>
              </a:pPr>
              <a:t>63</a:t>
            </a:fld>
            <a:endParaRPr lang="en-US" dirty="0"/>
          </a:p>
        </p:txBody>
      </p:sp>
      <p:pic>
        <p:nvPicPr>
          <p:cNvPr id="5" name="Picture 4"/>
          <p:cNvPicPr>
            <a:picLocks noChangeAspect="1"/>
          </p:cNvPicPr>
          <p:nvPr/>
        </p:nvPicPr>
        <p:blipFill>
          <a:blip r:embed="rId3"/>
          <a:stretch>
            <a:fillRect/>
          </a:stretch>
        </p:blipFill>
        <p:spPr>
          <a:xfrm flipV="1">
            <a:off x="1879600" y="2514809"/>
            <a:ext cx="5842000" cy="457200"/>
          </a:xfrm>
          <a:prstGeom prst="rect">
            <a:avLst/>
          </a:prstGeom>
          <a:scene3d>
            <a:camera prst="orthographicFront">
              <a:rot lat="10800000" lon="0" rev="0"/>
            </a:camera>
            <a:lightRig rig="threePt" dir="t"/>
          </a:scene3d>
        </p:spPr>
      </p:pic>
      <p:pic>
        <p:nvPicPr>
          <p:cNvPr id="13" name="Picture 12"/>
          <p:cNvPicPr>
            <a:picLocks noChangeAspect="1"/>
          </p:cNvPicPr>
          <p:nvPr/>
        </p:nvPicPr>
        <p:blipFill>
          <a:blip r:embed="rId4"/>
          <a:stretch>
            <a:fillRect/>
          </a:stretch>
        </p:blipFill>
        <p:spPr>
          <a:xfrm>
            <a:off x="1879600" y="4937422"/>
            <a:ext cx="7150100" cy="469900"/>
          </a:xfrm>
          <a:prstGeom prst="rect">
            <a:avLst/>
          </a:prstGeom>
        </p:spPr>
      </p:pic>
      <p:sp>
        <p:nvSpPr>
          <p:cNvPr id="3" name="Down Arrow 2"/>
          <p:cNvSpPr/>
          <p:nvPr/>
        </p:nvSpPr>
        <p:spPr>
          <a:xfrm>
            <a:off x="4093234" y="3336059"/>
            <a:ext cx="707366" cy="1339753"/>
          </a:xfrm>
          <a:prstGeom prst="downArrow">
            <a:avLst/>
          </a:prstGeom>
          <a:solidFill>
            <a:schemeClr val="tx1">
              <a:lumMod val="65000"/>
              <a:lumOff val="35000"/>
            </a:schemeClr>
          </a:solidFill>
          <a:ln>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687894"/>
            <a:ext cx="8686800" cy="553998"/>
          </a:xfrm>
          <a:prstGeom prst="rect">
            <a:avLst/>
          </a:prstGeom>
          <a:noFill/>
        </p:spPr>
        <p:txBody>
          <a:bodyPr wrap="square" rtlCol="0">
            <a:spAutoFit/>
          </a:bodyPr>
          <a:lstStyle/>
          <a:p>
            <a:r>
              <a:rPr lang="en-US" sz="3000" b="1" dirty="0" smtClean="0">
                <a:solidFill>
                  <a:schemeClr val="accent4">
                    <a:lumMod val="50000"/>
                  </a:schemeClr>
                </a:solidFill>
                <a:latin typeface="Comic Sans MS" charset="0"/>
                <a:ea typeface="Comic Sans MS" charset="0"/>
                <a:cs typeface="Comic Sans MS" charset="0"/>
              </a:rPr>
              <a:t>     Start with raw acoustic information</a:t>
            </a:r>
            <a:endParaRPr lang="en-US" sz="3000" b="1" dirty="0">
              <a:solidFill>
                <a:schemeClr val="accent4">
                  <a:lumMod val="50000"/>
                </a:schemeClr>
              </a:solidFill>
              <a:latin typeface="Comic Sans MS" charset="0"/>
              <a:ea typeface="Comic Sans MS" charset="0"/>
              <a:cs typeface="Comic Sans MS" charset="0"/>
            </a:endParaRPr>
          </a:p>
        </p:txBody>
      </p:sp>
      <p:sp>
        <p:nvSpPr>
          <p:cNvPr id="16" name="TextBox 15"/>
          <p:cNvSpPr txBox="1"/>
          <p:nvPr/>
        </p:nvSpPr>
        <p:spPr>
          <a:xfrm>
            <a:off x="0" y="4005936"/>
            <a:ext cx="2587925" cy="1477328"/>
          </a:xfrm>
          <a:prstGeom prst="rect">
            <a:avLst/>
          </a:prstGeom>
          <a:noFill/>
        </p:spPr>
        <p:txBody>
          <a:bodyPr wrap="square" rtlCol="0">
            <a:spAutoFit/>
          </a:bodyPr>
          <a:lstStyle/>
          <a:p>
            <a:r>
              <a:rPr lang="en-US" sz="3000" b="1" dirty="0">
                <a:solidFill>
                  <a:srgbClr val="C00000"/>
                </a:solidFill>
                <a:latin typeface="Comic Sans MS" charset="0"/>
                <a:ea typeface="Comic Sans MS" charset="0"/>
                <a:cs typeface="Comic Sans MS" charset="0"/>
              </a:rPr>
              <a:t>P</a:t>
            </a:r>
            <a:r>
              <a:rPr lang="en-US" sz="3000" b="1" dirty="0" smtClean="0">
                <a:solidFill>
                  <a:srgbClr val="C00000"/>
                </a:solidFill>
                <a:latin typeface="Comic Sans MS" charset="0"/>
                <a:ea typeface="Comic Sans MS" charset="0"/>
                <a:cs typeface="Comic Sans MS" charset="0"/>
              </a:rPr>
              <a:t>ass through </a:t>
            </a:r>
            <a:r>
              <a:rPr lang="en-US" sz="3000" b="1" dirty="0">
                <a:solidFill>
                  <a:srgbClr val="C00000"/>
                </a:solidFill>
                <a:latin typeface="Comic Sans MS" charset="0"/>
                <a:ea typeface="Comic Sans MS" charset="0"/>
                <a:cs typeface="Comic Sans MS" charset="0"/>
              </a:rPr>
              <a:t> </a:t>
            </a:r>
            <a:r>
              <a:rPr lang="en-US" sz="3000" b="1" dirty="0" smtClean="0">
                <a:solidFill>
                  <a:srgbClr val="C00000"/>
                </a:solidFill>
                <a:latin typeface="Comic Sans MS" charset="0"/>
                <a:ea typeface="Comic Sans MS" charset="0"/>
                <a:cs typeface="Comic Sans MS" charset="0"/>
              </a:rPr>
              <a:t>    a neural network</a:t>
            </a:r>
          </a:p>
        </p:txBody>
      </p:sp>
      <p:sp>
        <p:nvSpPr>
          <p:cNvPr id="6" name="Rectangle 5"/>
          <p:cNvSpPr/>
          <p:nvPr/>
        </p:nvSpPr>
        <p:spPr>
          <a:xfrm>
            <a:off x="4392303" y="3244334"/>
            <a:ext cx="359394" cy="369332"/>
          </a:xfrm>
          <a:prstGeom prst="rect">
            <a:avLst/>
          </a:prstGeom>
        </p:spPr>
        <p:txBody>
          <a:bodyPr wrap="none">
            <a:spAutoFit/>
          </a:bodyPr>
          <a:lstStyle/>
          <a:p>
            <a:r>
              <a:rPr lang="en-US" dirty="0" err="1"/>
              <a:t>ui</a:t>
            </a:r>
            <a:endParaRPr lang="en-US" dirty="0"/>
          </a:p>
        </p:txBody>
      </p:sp>
    </p:spTree>
    <p:extLst>
      <p:ext uri="{BB962C8B-B14F-4D97-AF65-F5344CB8AC3E}">
        <p14:creationId xmlns:p14="http://schemas.microsoft.com/office/powerpoint/2010/main" val="10837607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16" grpId="0"/>
      <p:bldP spid="16" grpId="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64</a:t>
            </a:fld>
            <a:endParaRPr lang="en-US"/>
          </a:p>
        </p:txBody>
      </p:sp>
      <p:pic>
        <p:nvPicPr>
          <p:cNvPr id="6" name="Picture 5"/>
          <p:cNvPicPr>
            <a:picLocks noChangeAspect="1"/>
          </p:cNvPicPr>
          <p:nvPr/>
        </p:nvPicPr>
        <p:blipFill>
          <a:blip r:embed="rId3"/>
          <a:stretch>
            <a:fillRect/>
          </a:stretch>
        </p:blipFill>
        <p:spPr>
          <a:xfrm>
            <a:off x="0" y="2572454"/>
            <a:ext cx="9144000" cy="1713091"/>
          </a:xfrm>
          <a:prstGeom prst="rect">
            <a:avLst/>
          </a:prstGeom>
        </p:spPr>
      </p:pic>
    </p:spTree>
    <p:extLst>
      <p:ext uri="{BB962C8B-B14F-4D97-AF65-F5344CB8AC3E}">
        <p14:creationId xmlns:p14="http://schemas.microsoft.com/office/powerpoint/2010/main" val="2589403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Properties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65</a:t>
            </a:fld>
            <a:endParaRPr lang="en-US"/>
          </a:p>
        </p:txBody>
      </p:sp>
      <p:grpSp>
        <p:nvGrpSpPr>
          <p:cNvPr id="63" name="Group 62"/>
          <p:cNvGrpSpPr/>
          <p:nvPr/>
        </p:nvGrpSpPr>
        <p:grpSpPr>
          <a:xfrm>
            <a:off x="2729345" y="1772794"/>
            <a:ext cx="6414655" cy="1049671"/>
            <a:chOff x="2729345" y="1745900"/>
            <a:chExt cx="6414655" cy="1049671"/>
          </a:xfrm>
        </p:grpSpPr>
        <p:sp>
          <p:nvSpPr>
            <p:cNvPr id="6" name="TextBox 5"/>
            <p:cNvSpPr txBox="1"/>
            <p:nvPr/>
          </p:nvSpPr>
          <p:spPr>
            <a:xfrm>
              <a:off x="2877038" y="1757824"/>
              <a:ext cx="1710853" cy="769441"/>
            </a:xfrm>
            <a:prstGeom prst="rect">
              <a:avLst/>
            </a:prstGeom>
            <a:noFill/>
          </p:spPr>
          <p:txBody>
            <a:bodyPr wrap="none" rtlCol="0">
              <a:spAutoFit/>
            </a:bodyPr>
            <a:lstStyle/>
            <a:p>
              <a:pPr algn="ctr"/>
              <a:r>
                <a:rPr lang="en-US" sz="2200" dirty="0" smtClean="0"/>
                <a:t>Bernoulli </a:t>
              </a:r>
            </a:p>
            <a:p>
              <a:pPr algn="ctr"/>
              <a:r>
                <a:rPr lang="en-US" sz="2200" dirty="0" smtClean="0"/>
                <a:t>Point Process</a:t>
              </a:r>
              <a:endParaRPr lang="en-US" sz="2200" dirty="0"/>
            </a:p>
          </p:txBody>
        </p:sp>
        <p:sp>
          <p:nvSpPr>
            <p:cNvPr id="8" name="TextBox 7"/>
            <p:cNvSpPr txBox="1"/>
            <p:nvPr/>
          </p:nvSpPr>
          <p:spPr>
            <a:xfrm>
              <a:off x="4986098" y="1745900"/>
              <a:ext cx="1710853" cy="769441"/>
            </a:xfrm>
            <a:prstGeom prst="rect">
              <a:avLst/>
            </a:prstGeom>
            <a:noFill/>
          </p:spPr>
          <p:txBody>
            <a:bodyPr wrap="none" rtlCol="0">
              <a:spAutoFit/>
            </a:bodyPr>
            <a:lstStyle/>
            <a:p>
              <a:pPr algn="ctr"/>
              <a:r>
                <a:rPr lang="en-US" sz="2200" dirty="0" smtClean="0"/>
                <a:t>Markov </a:t>
              </a:r>
            </a:p>
            <a:p>
              <a:pPr algn="ctr"/>
              <a:r>
                <a:rPr lang="en-US" sz="2200" dirty="0" smtClean="0"/>
                <a:t>Point Process</a:t>
              </a:r>
              <a:endParaRPr lang="en-US" sz="2200" dirty="0"/>
            </a:p>
          </p:txBody>
        </p:sp>
        <p:sp>
          <p:nvSpPr>
            <p:cNvPr id="9" name="TextBox 8"/>
            <p:cNvSpPr txBox="1"/>
            <p:nvPr/>
          </p:nvSpPr>
          <p:spPr>
            <a:xfrm>
              <a:off x="7034069" y="1757823"/>
              <a:ext cx="1899302" cy="769441"/>
            </a:xfrm>
            <a:prstGeom prst="rect">
              <a:avLst/>
            </a:prstGeom>
            <a:noFill/>
          </p:spPr>
          <p:txBody>
            <a:bodyPr wrap="none" rtlCol="0">
              <a:spAutoFit/>
            </a:bodyPr>
            <a:lstStyle/>
            <a:p>
              <a:pPr algn="ctr"/>
              <a:r>
                <a:rPr lang="en-US" sz="2200" dirty="0" err="1" smtClean="0"/>
                <a:t>Determinantal</a:t>
              </a:r>
              <a:r>
                <a:rPr lang="en-US" sz="2200" dirty="0" smtClean="0"/>
                <a:t> </a:t>
              </a:r>
            </a:p>
            <a:p>
              <a:pPr algn="ctr"/>
              <a:r>
                <a:rPr lang="en-US" sz="2200" dirty="0" smtClean="0"/>
                <a:t>Point Process</a:t>
              </a:r>
              <a:endParaRPr lang="en-US" sz="2200" dirty="0"/>
            </a:p>
          </p:txBody>
        </p:sp>
        <p:cxnSp>
          <p:nvCxnSpPr>
            <p:cNvPr id="11" name="Straight Connector 10"/>
            <p:cNvCxnSpPr/>
            <p:nvPr/>
          </p:nvCxnSpPr>
          <p:spPr>
            <a:xfrm>
              <a:off x="2729345" y="2781933"/>
              <a:ext cx="6414655" cy="1363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5214629" y="3046450"/>
            <a:ext cx="1073692" cy="430887"/>
          </a:xfrm>
          <a:prstGeom prst="rect">
            <a:avLst/>
          </a:prstGeom>
          <a:noFill/>
        </p:spPr>
        <p:txBody>
          <a:bodyPr wrap="none" rtlCol="0">
            <a:spAutoFit/>
          </a:bodyPr>
          <a:lstStyle/>
          <a:p>
            <a:r>
              <a:rPr lang="en-US" sz="2200" dirty="0" smtClean="0">
                <a:solidFill>
                  <a:schemeClr val="tx2">
                    <a:lumMod val="75000"/>
                  </a:schemeClr>
                </a:solidFill>
              </a:rPr>
              <a:t>#P-hard</a:t>
            </a:r>
            <a:endParaRPr lang="en-US" sz="2200" dirty="0">
              <a:solidFill>
                <a:schemeClr val="tx2">
                  <a:lumMod val="75000"/>
                </a:schemeClr>
              </a:solidFill>
            </a:endParaRPr>
          </a:p>
        </p:txBody>
      </p:sp>
      <p:sp>
        <p:nvSpPr>
          <p:cNvPr id="16" name="TextBox 15"/>
          <p:cNvSpPr txBox="1"/>
          <p:nvPr/>
        </p:nvSpPr>
        <p:spPr>
          <a:xfrm>
            <a:off x="4810753" y="4684031"/>
            <a:ext cx="2189254" cy="430887"/>
          </a:xfrm>
          <a:prstGeom prst="rect">
            <a:avLst/>
          </a:prstGeom>
          <a:noFill/>
        </p:spPr>
        <p:txBody>
          <a:bodyPr wrap="none" rtlCol="0">
            <a:spAutoFit/>
          </a:bodyPr>
          <a:lstStyle/>
          <a:p>
            <a:r>
              <a:rPr lang="en-US" sz="2200" dirty="0" smtClean="0">
                <a:solidFill>
                  <a:schemeClr val="accent3">
                    <a:lumMod val="50000"/>
                  </a:schemeClr>
                </a:solidFill>
              </a:rPr>
              <a:t>Positive/Negative</a:t>
            </a:r>
            <a:endParaRPr lang="en-US" sz="2200" dirty="0">
              <a:solidFill>
                <a:schemeClr val="accent3">
                  <a:lumMod val="50000"/>
                </a:schemeClr>
              </a:solidFill>
            </a:endParaRPr>
          </a:p>
        </p:txBody>
      </p:sp>
      <p:sp>
        <p:nvSpPr>
          <p:cNvPr id="17" name="TextBox 16"/>
          <p:cNvSpPr txBox="1"/>
          <p:nvPr/>
        </p:nvSpPr>
        <p:spPr>
          <a:xfrm>
            <a:off x="7268684" y="4674134"/>
            <a:ext cx="1192378" cy="430887"/>
          </a:xfrm>
          <a:prstGeom prst="rect">
            <a:avLst/>
          </a:prstGeom>
          <a:noFill/>
        </p:spPr>
        <p:txBody>
          <a:bodyPr wrap="none" rtlCol="0">
            <a:spAutoFit/>
          </a:bodyPr>
          <a:lstStyle/>
          <a:p>
            <a:r>
              <a:rPr lang="en-US" sz="2200" smtClean="0">
                <a:solidFill>
                  <a:schemeClr val="accent3">
                    <a:lumMod val="50000"/>
                  </a:schemeClr>
                </a:solidFill>
              </a:rPr>
              <a:t>Negative</a:t>
            </a:r>
            <a:endParaRPr lang="en-US" sz="2200" dirty="0">
              <a:solidFill>
                <a:schemeClr val="accent3">
                  <a:lumMod val="50000"/>
                </a:schemeClr>
              </a:solidFill>
            </a:endParaRPr>
          </a:p>
        </p:txBody>
      </p:sp>
      <p:sp>
        <p:nvSpPr>
          <p:cNvPr id="20" name="TextBox 19"/>
          <p:cNvSpPr txBox="1"/>
          <p:nvPr/>
        </p:nvSpPr>
        <p:spPr>
          <a:xfrm>
            <a:off x="5137317" y="3788486"/>
            <a:ext cx="1536126" cy="430887"/>
          </a:xfrm>
          <a:prstGeom prst="rect">
            <a:avLst/>
          </a:prstGeom>
          <a:noFill/>
        </p:spPr>
        <p:txBody>
          <a:bodyPr wrap="none" rtlCol="0">
            <a:spAutoFit/>
          </a:bodyPr>
          <a:lstStyle/>
          <a:p>
            <a:r>
              <a:rPr lang="en-US" sz="2200" dirty="0" smtClean="0">
                <a:solidFill>
                  <a:srgbClr val="941100"/>
                </a:solidFill>
              </a:rPr>
              <a:t>Two Vowels</a:t>
            </a:r>
            <a:endParaRPr lang="en-US" sz="2200" dirty="0">
              <a:solidFill>
                <a:srgbClr val="941100"/>
              </a:solidFill>
            </a:endParaRPr>
          </a:p>
        </p:txBody>
      </p:sp>
      <p:sp>
        <p:nvSpPr>
          <p:cNvPr id="32" name="TextBox 31"/>
          <p:cNvSpPr txBox="1"/>
          <p:nvPr/>
        </p:nvSpPr>
        <p:spPr>
          <a:xfrm>
            <a:off x="52343" y="3068630"/>
            <a:ext cx="2477409" cy="430887"/>
          </a:xfrm>
          <a:prstGeom prst="rect">
            <a:avLst/>
          </a:prstGeom>
          <a:noFill/>
        </p:spPr>
        <p:txBody>
          <a:bodyPr wrap="none" rtlCol="0">
            <a:spAutoFit/>
          </a:bodyPr>
          <a:lstStyle/>
          <a:p>
            <a:r>
              <a:rPr lang="en-US" sz="2200" b="1" dirty="0" smtClean="0">
                <a:solidFill>
                  <a:schemeClr val="tx2">
                    <a:lumMod val="75000"/>
                  </a:schemeClr>
                </a:solidFill>
              </a:rPr>
              <a:t>Marginal Inference:</a:t>
            </a:r>
            <a:endParaRPr lang="en-US" sz="2200" b="1" dirty="0">
              <a:solidFill>
                <a:schemeClr val="tx2">
                  <a:lumMod val="75000"/>
                </a:schemeClr>
              </a:solidFill>
            </a:endParaRPr>
          </a:p>
        </p:txBody>
      </p:sp>
      <p:sp>
        <p:nvSpPr>
          <p:cNvPr id="33" name="TextBox 32"/>
          <p:cNvSpPr txBox="1"/>
          <p:nvPr/>
        </p:nvSpPr>
        <p:spPr>
          <a:xfrm>
            <a:off x="52343" y="3822155"/>
            <a:ext cx="1786325" cy="430887"/>
          </a:xfrm>
          <a:prstGeom prst="rect">
            <a:avLst/>
          </a:prstGeom>
          <a:noFill/>
        </p:spPr>
        <p:txBody>
          <a:bodyPr wrap="square" rtlCol="0">
            <a:spAutoFit/>
          </a:bodyPr>
          <a:lstStyle/>
          <a:p>
            <a:r>
              <a:rPr lang="en-US" sz="2200" b="1" dirty="0" smtClean="0">
                <a:solidFill>
                  <a:srgbClr val="941100"/>
                </a:solidFill>
              </a:rPr>
              <a:t>Interactions:</a:t>
            </a:r>
            <a:endParaRPr lang="en-US" sz="2200" b="1" dirty="0">
              <a:solidFill>
                <a:srgbClr val="941100"/>
              </a:solidFill>
            </a:endParaRPr>
          </a:p>
        </p:txBody>
      </p:sp>
      <p:sp>
        <p:nvSpPr>
          <p:cNvPr id="34" name="TextBox 33"/>
          <p:cNvSpPr txBox="1"/>
          <p:nvPr/>
        </p:nvSpPr>
        <p:spPr>
          <a:xfrm>
            <a:off x="52343" y="4684032"/>
            <a:ext cx="2151266" cy="430887"/>
          </a:xfrm>
          <a:prstGeom prst="rect">
            <a:avLst/>
          </a:prstGeom>
          <a:noFill/>
        </p:spPr>
        <p:txBody>
          <a:bodyPr wrap="square" rtlCol="0">
            <a:spAutoFit/>
          </a:bodyPr>
          <a:lstStyle/>
          <a:p>
            <a:r>
              <a:rPr lang="en-US" sz="2200" b="1" dirty="0" smtClean="0">
                <a:solidFill>
                  <a:schemeClr val="accent3">
                    <a:lumMod val="50000"/>
                  </a:schemeClr>
                </a:solidFill>
              </a:rPr>
              <a:t>Interactions:</a:t>
            </a:r>
            <a:endParaRPr lang="en-US" sz="2200" b="1" dirty="0">
              <a:solidFill>
                <a:schemeClr val="accent3">
                  <a:lumMod val="50000"/>
                </a:schemeClr>
              </a:solidFill>
            </a:endParaRPr>
          </a:p>
        </p:txBody>
      </p:sp>
      <p:pic>
        <p:nvPicPr>
          <p:cNvPr id="38" name="Picture 37"/>
          <p:cNvPicPr>
            <a:picLocks noChangeAspect="1"/>
          </p:cNvPicPr>
          <p:nvPr/>
        </p:nvPicPr>
        <p:blipFill>
          <a:blip r:embed="rId2"/>
          <a:stretch>
            <a:fillRect/>
          </a:stretch>
        </p:blipFill>
        <p:spPr>
          <a:xfrm>
            <a:off x="7413644" y="3062163"/>
            <a:ext cx="902458" cy="403645"/>
          </a:xfrm>
          <a:prstGeom prst="rect">
            <a:avLst/>
          </a:prstGeom>
        </p:spPr>
      </p:pic>
      <p:pic>
        <p:nvPicPr>
          <p:cNvPr id="49" name="Picture 48"/>
          <p:cNvPicPr>
            <a:picLocks noChangeAspect="1"/>
          </p:cNvPicPr>
          <p:nvPr/>
        </p:nvPicPr>
        <p:blipFill>
          <a:blip r:embed="rId3"/>
          <a:stretch>
            <a:fillRect/>
          </a:stretch>
        </p:blipFill>
        <p:spPr>
          <a:xfrm>
            <a:off x="3456031" y="3117128"/>
            <a:ext cx="803357" cy="361873"/>
          </a:xfrm>
          <a:prstGeom prst="rect">
            <a:avLst/>
          </a:prstGeom>
        </p:spPr>
      </p:pic>
      <p:sp>
        <p:nvSpPr>
          <p:cNvPr id="39" name="TextBox 38"/>
          <p:cNvSpPr txBox="1"/>
          <p:nvPr/>
        </p:nvSpPr>
        <p:spPr>
          <a:xfrm>
            <a:off x="3195618" y="3788486"/>
            <a:ext cx="1426801" cy="430887"/>
          </a:xfrm>
          <a:prstGeom prst="rect">
            <a:avLst/>
          </a:prstGeom>
          <a:noFill/>
        </p:spPr>
        <p:txBody>
          <a:bodyPr wrap="none" rtlCol="0">
            <a:spAutoFit/>
          </a:bodyPr>
          <a:lstStyle/>
          <a:p>
            <a:r>
              <a:rPr lang="en-US" sz="2200" dirty="0" smtClean="0">
                <a:solidFill>
                  <a:srgbClr val="941100"/>
                </a:solidFill>
              </a:rPr>
              <a:t>One Vowel</a:t>
            </a:r>
            <a:endParaRPr lang="en-US" sz="2200" dirty="0">
              <a:solidFill>
                <a:srgbClr val="941100"/>
              </a:solidFill>
            </a:endParaRPr>
          </a:p>
        </p:txBody>
      </p:sp>
      <p:sp>
        <p:nvSpPr>
          <p:cNvPr id="40" name="TextBox 39"/>
          <p:cNvSpPr txBox="1"/>
          <p:nvPr/>
        </p:nvSpPr>
        <p:spPr>
          <a:xfrm>
            <a:off x="7188342" y="3818212"/>
            <a:ext cx="1353063" cy="430887"/>
          </a:xfrm>
          <a:prstGeom prst="rect">
            <a:avLst/>
          </a:prstGeom>
          <a:noFill/>
        </p:spPr>
        <p:txBody>
          <a:bodyPr wrap="none" rtlCol="0">
            <a:spAutoFit/>
          </a:bodyPr>
          <a:lstStyle/>
          <a:p>
            <a:r>
              <a:rPr lang="en-US" sz="2200" dirty="0" smtClean="0">
                <a:solidFill>
                  <a:srgbClr val="941100"/>
                </a:solidFill>
              </a:rPr>
              <a:t>All Vowels</a:t>
            </a:r>
            <a:endParaRPr lang="en-US" sz="2200" dirty="0">
              <a:solidFill>
                <a:srgbClr val="941100"/>
              </a:solidFill>
            </a:endParaRPr>
          </a:p>
        </p:txBody>
      </p:sp>
      <p:sp>
        <p:nvSpPr>
          <p:cNvPr id="41" name="TextBox 40"/>
          <p:cNvSpPr txBox="1"/>
          <p:nvPr/>
        </p:nvSpPr>
        <p:spPr>
          <a:xfrm>
            <a:off x="3174779" y="4684031"/>
            <a:ext cx="805029" cy="430887"/>
          </a:xfrm>
          <a:prstGeom prst="rect">
            <a:avLst/>
          </a:prstGeom>
          <a:noFill/>
        </p:spPr>
        <p:txBody>
          <a:bodyPr wrap="none" rtlCol="0">
            <a:spAutoFit/>
          </a:bodyPr>
          <a:lstStyle/>
          <a:p>
            <a:r>
              <a:rPr lang="en-US" sz="2200" dirty="0" smtClean="0">
                <a:solidFill>
                  <a:schemeClr val="accent3">
                    <a:lumMod val="50000"/>
                  </a:schemeClr>
                </a:solidFill>
              </a:rPr>
              <a:t>None</a:t>
            </a:r>
            <a:endParaRPr lang="en-US" sz="2200" dirty="0">
              <a:solidFill>
                <a:schemeClr val="accent3">
                  <a:lumMod val="50000"/>
                </a:schemeClr>
              </a:solidFill>
            </a:endParaRPr>
          </a:p>
        </p:txBody>
      </p:sp>
    </p:spTree>
    <p:extLst>
      <p:ext uri="{BB962C8B-B14F-4D97-AF65-F5344CB8AC3E}">
        <p14:creationId xmlns:p14="http://schemas.microsoft.com/office/powerpoint/2010/main" val="15627622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66</a:t>
            </a:fld>
            <a:endParaRPr lang="en-US"/>
          </a:p>
        </p:txBody>
      </p:sp>
      <p:pic>
        <p:nvPicPr>
          <p:cNvPr id="6" name="Picture 5"/>
          <p:cNvPicPr>
            <a:picLocks noChangeAspect="1"/>
          </p:cNvPicPr>
          <p:nvPr/>
        </p:nvPicPr>
        <p:blipFill>
          <a:blip r:embed="rId3"/>
          <a:stretch>
            <a:fillRect/>
          </a:stretch>
        </p:blipFill>
        <p:spPr>
          <a:xfrm>
            <a:off x="0" y="2572454"/>
            <a:ext cx="9144000" cy="1713091"/>
          </a:xfrm>
          <a:prstGeom prst="rect">
            <a:avLst/>
          </a:prstGeom>
        </p:spPr>
      </p:pic>
    </p:spTree>
    <p:extLst>
      <p:ext uri="{BB962C8B-B14F-4D97-AF65-F5344CB8AC3E}">
        <p14:creationId xmlns:p14="http://schemas.microsoft.com/office/powerpoint/2010/main" val="4625576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67</a:t>
            </a:fld>
            <a:endParaRPr lang="en-US"/>
          </a:p>
        </p:txBody>
      </p:sp>
      <p:pic>
        <p:nvPicPr>
          <p:cNvPr id="5" name="Picture 4"/>
          <p:cNvPicPr>
            <a:picLocks noChangeAspect="1"/>
          </p:cNvPicPr>
          <p:nvPr/>
        </p:nvPicPr>
        <p:blipFill>
          <a:blip r:embed="rId2"/>
          <a:stretch>
            <a:fillRect/>
          </a:stretch>
        </p:blipFill>
        <p:spPr>
          <a:xfrm>
            <a:off x="0" y="2366547"/>
            <a:ext cx="9144000" cy="2124906"/>
          </a:xfrm>
          <a:prstGeom prst="rect">
            <a:avLst/>
          </a:prstGeom>
        </p:spPr>
      </p:pic>
    </p:spTree>
    <p:extLst>
      <p:ext uri="{BB962C8B-B14F-4D97-AF65-F5344CB8AC3E}">
        <p14:creationId xmlns:p14="http://schemas.microsoft.com/office/powerpoint/2010/main" val="5890664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dirty="0" smtClean="0"/>
              <a:t>You have your picture of the neural network and next to the bottom layer </a:t>
            </a:r>
            <a:r>
              <a:rPr lang="en-US" dirty="0"/>
              <a:t>next to the bottom layer write something like "ae [300,800] \in {picture of blue vowel space labeled with "acoustic space</a:t>
            </a:r>
            <a:r>
              <a:rPr lang="en-US" dirty="0" smtClean="0"/>
              <a:t>"}. Put a pair of formants and a picture of blue vowel space and the phrase “acoustic space”. Show that some other pair of numbers comes out at top, a picture of red vowel space and the phrase “perceptual space” Now, we use this output instead. Don’t define e, but redefine f.</a:t>
            </a:r>
          </a:p>
          <a:p>
            <a:r>
              <a:rPr lang="en-US" dirty="0" smtClean="0"/>
              <a:t>Gloss over how we compute it and just say that we use these new vectors. Don’t say acoustic and perceptual space, but just write them on the slide </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68</a:t>
            </a:fld>
            <a:endParaRPr lang="en-US"/>
          </a:p>
        </p:txBody>
      </p:sp>
    </p:spTree>
    <p:extLst>
      <p:ext uri="{BB962C8B-B14F-4D97-AF65-F5344CB8AC3E}">
        <p14:creationId xmlns:p14="http://schemas.microsoft.com/office/powerpoint/2010/main" val="1601895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231737" y="1658911"/>
            <a:ext cx="1120501" cy="1003646"/>
          </a:xfrm>
          <a:prstGeom prst="rect">
            <a:avLst/>
          </a:prstGeom>
        </p:spPr>
      </p:pic>
      <p:sp>
        <p:nvSpPr>
          <p:cNvPr id="2" name="Title 1"/>
          <p:cNvSpPr>
            <a:spLocks noGrp="1"/>
          </p:cNvSpPr>
          <p:nvPr>
            <p:ph type="title"/>
          </p:nvPr>
        </p:nvSpPr>
        <p:spPr/>
        <p:txBody>
          <a:bodyPr/>
          <a:lstStyle/>
          <a:p>
            <a:r>
              <a:rPr lang="en-US" dirty="0" smtClean="0"/>
              <a:t>The Generative Model</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69</a:t>
            </a:fld>
            <a:endParaRPr lang="en-US"/>
          </a:p>
        </p:txBody>
      </p:sp>
      <p:pic>
        <p:nvPicPr>
          <p:cNvPr id="5" name="Picture 4"/>
          <p:cNvPicPr>
            <a:picLocks noChangeAspect="1"/>
          </p:cNvPicPr>
          <p:nvPr/>
        </p:nvPicPr>
        <p:blipFill>
          <a:blip r:embed="rId5"/>
          <a:stretch>
            <a:fillRect/>
          </a:stretch>
        </p:blipFill>
        <p:spPr>
          <a:xfrm flipV="1">
            <a:off x="4275767" y="1681879"/>
            <a:ext cx="1547387" cy="962676"/>
          </a:xfrm>
          <a:prstGeom prst="rect">
            <a:avLst/>
          </a:prstGeom>
          <a:scene3d>
            <a:camera prst="orthographicFront">
              <a:rot lat="6480000" lon="0" rev="0"/>
            </a:camera>
            <a:lightRig rig="threePt" dir="t"/>
          </a:scene3d>
        </p:spPr>
      </p:pic>
      <p:pic>
        <p:nvPicPr>
          <p:cNvPr id="6" name="Picture 5"/>
          <p:cNvPicPr>
            <a:picLocks noChangeAspect="1"/>
          </p:cNvPicPr>
          <p:nvPr/>
        </p:nvPicPr>
        <p:blipFill>
          <a:blip r:embed="rId6"/>
          <a:stretch>
            <a:fillRect/>
          </a:stretch>
        </p:blipFill>
        <p:spPr>
          <a:xfrm>
            <a:off x="5977928" y="1599150"/>
            <a:ext cx="253809" cy="1128135"/>
          </a:xfrm>
          <a:prstGeom prst="rect">
            <a:avLst/>
          </a:prstGeom>
        </p:spPr>
      </p:pic>
      <p:pic>
        <p:nvPicPr>
          <p:cNvPr id="7" name="Picture 6"/>
          <p:cNvPicPr>
            <a:picLocks noChangeAspect="1"/>
          </p:cNvPicPr>
          <p:nvPr/>
        </p:nvPicPr>
        <p:blipFill>
          <a:blip r:embed="rId7"/>
          <a:stretch>
            <a:fillRect/>
          </a:stretch>
        </p:blipFill>
        <p:spPr>
          <a:xfrm>
            <a:off x="7457952" y="1519546"/>
            <a:ext cx="277341" cy="1232730"/>
          </a:xfrm>
          <a:prstGeom prst="rect">
            <a:avLst/>
          </a:prstGeom>
        </p:spPr>
      </p:pic>
      <p:pic>
        <p:nvPicPr>
          <p:cNvPr id="12" name="Picture 11"/>
          <p:cNvPicPr>
            <a:picLocks noChangeAspect="1"/>
          </p:cNvPicPr>
          <p:nvPr/>
        </p:nvPicPr>
        <p:blipFill>
          <a:blip r:embed="rId4"/>
          <a:stretch>
            <a:fillRect/>
          </a:stretch>
        </p:blipFill>
        <p:spPr>
          <a:xfrm>
            <a:off x="4525152" y="3168437"/>
            <a:ext cx="453664" cy="406352"/>
          </a:xfrm>
          <a:prstGeom prst="rect">
            <a:avLst/>
          </a:prstGeom>
        </p:spPr>
      </p:pic>
      <p:pic>
        <p:nvPicPr>
          <p:cNvPr id="13" name="Picture 12"/>
          <p:cNvPicPr>
            <a:picLocks noChangeAspect="1"/>
          </p:cNvPicPr>
          <p:nvPr/>
        </p:nvPicPr>
        <p:blipFill>
          <a:blip r:embed="rId5"/>
          <a:stretch>
            <a:fillRect/>
          </a:stretch>
        </p:blipFill>
        <p:spPr>
          <a:xfrm flipV="1">
            <a:off x="3232407" y="3112952"/>
            <a:ext cx="1035130" cy="615837"/>
          </a:xfrm>
          <a:prstGeom prst="rect">
            <a:avLst/>
          </a:prstGeom>
          <a:scene3d>
            <a:camera prst="orthographicFront">
              <a:rot lat="6480000" lon="0" rev="0"/>
            </a:camera>
            <a:lightRig rig="threePt" dir="t"/>
          </a:scene3d>
        </p:spPr>
      </p:pic>
      <p:pic>
        <p:nvPicPr>
          <p:cNvPr id="14" name="Picture 13"/>
          <p:cNvPicPr>
            <a:picLocks noChangeAspect="1"/>
          </p:cNvPicPr>
          <p:nvPr/>
        </p:nvPicPr>
        <p:blipFill>
          <a:blip r:embed="rId6"/>
          <a:stretch>
            <a:fillRect/>
          </a:stretch>
        </p:blipFill>
        <p:spPr>
          <a:xfrm>
            <a:off x="4389668" y="3043840"/>
            <a:ext cx="147486" cy="655546"/>
          </a:xfrm>
          <a:prstGeom prst="rect">
            <a:avLst/>
          </a:prstGeom>
        </p:spPr>
      </p:pic>
      <p:pic>
        <p:nvPicPr>
          <p:cNvPr id="15" name="Picture 14"/>
          <p:cNvPicPr>
            <a:picLocks noChangeAspect="1"/>
          </p:cNvPicPr>
          <p:nvPr/>
        </p:nvPicPr>
        <p:blipFill>
          <a:blip r:embed="rId7"/>
          <a:stretch>
            <a:fillRect/>
          </a:stretch>
        </p:blipFill>
        <p:spPr>
          <a:xfrm>
            <a:off x="5093659" y="3050179"/>
            <a:ext cx="154321" cy="685930"/>
          </a:xfrm>
          <a:prstGeom prst="rect">
            <a:avLst/>
          </a:prstGeom>
        </p:spPr>
      </p:pic>
      <p:pic>
        <p:nvPicPr>
          <p:cNvPr id="17" name="Picture 16"/>
          <p:cNvPicPr>
            <a:picLocks noChangeAspect="1"/>
          </p:cNvPicPr>
          <p:nvPr/>
        </p:nvPicPr>
        <p:blipFill>
          <a:blip r:embed="rId4"/>
          <a:stretch>
            <a:fillRect/>
          </a:stretch>
        </p:blipFill>
        <p:spPr>
          <a:xfrm>
            <a:off x="8505894" y="3147655"/>
            <a:ext cx="453664" cy="406352"/>
          </a:xfrm>
          <a:prstGeom prst="rect">
            <a:avLst/>
          </a:prstGeom>
        </p:spPr>
      </p:pic>
      <p:pic>
        <p:nvPicPr>
          <p:cNvPr id="18" name="Picture 17"/>
          <p:cNvPicPr>
            <a:picLocks noChangeAspect="1"/>
          </p:cNvPicPr>
          <p:nvPr/>
        </p:nvPicPr>
        <p:blipFill>
          <a:blip r:embed="rId5"/>
          <a:stretch>
            <a:fillRect/>
          </a:stretch>
        </p:blipFill>
        <p:spPr>
          <a:xfrm flipV="1">
            <a:off x="7284642" y="3055196"/>
            <a:ext cx="1035130" cy="615837"/>
          </a:xfrm>
          <a:prstGeom prst="rect">
            <a:avLst/>
          </a:prstGeom>
          <a:scene3d>
            <a:camera prst="orthographicFront">
              <a:rot lat="6480000" lon="0" rev="0"/>
            </a:camera>
            <a:lightRig rig="threePt" dir="t"/>
          </a:scene3d>
        </p:spPr>
      </p:pic>
      <p:pic>
        <p:nvPicPr>
          <p:cNvPr id="19" name="Picture 18"/>
          <p:cNvPicPr>
            <a:picLocks noChangeAspect="1"/>
          </p:cNvPicPr>
          <p:nvPr/>
        </p:nvPicPr>
        <p:blipFill>
          <a:blip r:embed="rId6"/>
          <a:stretch>
            <a:fillRect/>
          </a:stretch>
        </p:blipFill>
        <p:spPr>
          <a:xfrm>
            <a:off x="8370410" y="3023058"/>
            <a:ext cx="147486" cy="655546"/>
          </a:xfrm>
          <a:prstGeom prst="rect">
            <a:avLst/>
          </a:prstGeom>
        </p:spPr>
      </p:pic>
      <p:pic>
        <p:nvPicPr>
          <p:cNvPr id="20" name="Picture 19"/>
          <p:cNvPicPr>
            <a:picLocks noChangeAspect="1"/>
          </p:cNvPicPr>
          <p:nvPr/>
        </p:nvPicPr>
        <p:blipFill>
          <a:blip r:embed="rId7"/>
          <a:stretch>
            <a:fillRect/>
          </a:stretch>
        </p:blipFill>
        <p:spPr>
          <a:xfrm>
            <a:off x="8963334" y="3015335"/>
            <a:ext cx="154321" cy="685930"/>
          </a:xfrm>
          <a:prstGeom prst="rect">
            <a:avLst/>
          </a:prstGeom>
        </p:spPr>
      </p:pic>
      <p:cxnSp>
        <p:nvCxnSpPr>
          <p:cNvPr id="22" name="Straight Connector 21"/>
          <p:cNvCxnSpPr/>
          <p:nvPr/>
        </p:nvCxnSpPr>
        <p:spPr>
          <a:xfrm>
            <a:off x="2864943" y="2912002"/>
            <a:ext cx="6199466" cy="26381"/>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8"/>
          <a:stretch>
            <a:fillRect/>
          </a:stretch>
        </p:blipFill>
        <p:spPr>
          <a:xfrm>
            <a:off x="62427" y="2653819"/>
            <a:ext cx="523242" cy="637857"/>
          </a:xfrm>
          <a:prstGeom prst="rect">
            <a:avLst/>
          </a:prstGeom>
        </p:spPr>
      </p:pic>
      <p:pic>
        <p:nvPicPr>
          <p:cNvPr id="24" name="Picture 23"/>
          <p:cNvPicPr>
            <a:picLocks noChangeAspect="1"/>
          </p:cNvPicPr>
          <p:nvPr/>
        </p:nvPicPr>
        <p:blipFill>
          <a:blip r:embed="rId6"/>
          <a:stretch>
            <a:fillRect/>
          </a:stretch>
        </p:blipFill>
        <p:spPr>
          <a:xfrm>
            <a:off x="642009" y="2432145"/>
            <a:ext cx="193191" cy="858697"/>
          </a:xfrm>
          <a:prstGeom prst="rect">
            <a:avLst/>
          </a:prstGeom>
        </p:spPr>
      </p:pic>
      <p:pic>
        <p:nvPicPr>
          <p:cNvPr id="25" name="Picture 24"/>
          <p:cNvPicPr>
            <a:picLocks noChangeAspect="1"/>
          </p:cNvPicPr>
          <p:nvPr/>
        </p:nvPicPr>
        <p:blipFill>
          <a:blip r:embed="rId4"/>
          <a:stretch>
            <a:fillRect/>
          </a:stretch>
        </p:blipFill>
        <p:spPr>
          <a:xfrm>
            <a:off x="831454" y="2490170"/>
            <a:ext cx="866925" cy="776515"/>
          </a:xfrm>
          <a:prstGeom prst="rect">
            <a:avLst/>
          </a:prstGeom>
        </p:spPr>
      </p:pic>
      <p:pic>
        <p:nvPicPr>
          <p:cNvPr id="26" name="Picture 25"/>
          <p:cNvPicPr>
            <a:picLocks noChangeAspect="1"/>
          </p:cNvPicPr>
          <p:nvPr/>
        </p:nvPicPr>
        <p:blipFill>
          <a:blip r:embed="rId7"/>
          <a:stretch>
            <a:fillRect/>
          </a:stretch>
        </p:blipFill>
        <p:spPr>
          <a:xfrm>
            <a:off x="1726274" y="2452336"/>
            <a:ext cx="194694" cy="865377"/>
          </a:xfrm>
          <a:prstGeom prst="rect">
            <a:avLst/>
          </a:prstGeom>
        </p:spPr>
      </p:pic>
      <p:pic>
        <p:nvPicPr>
          <p:cNvPr id="27" name="Picture 26"/>
          <p:cNvPicPr>
            <a:picLocks noChangeAspect="1"/>
          </p:cNvPicPr>
          <p:nvPr/>
        </p:nvPicPr>
        <p:blipFill>
          <a:blip r:embed="rId9"/>
          <a:stretch>
            <a:fillRect/>
          </a:stretch>
        </p:blipFill>
        <p:spPr>
          <a:xfrm flipV="1">
            <a:off x="2147552" y="2644182"/>
            <a:ext cx="667333" cy="240842"/>
          </a:xfrm>
          <a:prstGeom prst="rect">
            <a:avLst/>
          </a:prstGeom>
        </p:spPr>
      </p:pic>
      <p:sp>
        <p:nvSpPr>
          <p:cNvPr id="28" name="TextBox 27"/>
          <p:cNvSpPr txBox="1"/>
          <p:nvPr/>
        </p:nvSpPr>
        <p:spPr>
          <a:xfrm>
            <a:off x="4087462" y="3654972"/>
            <a:ext cx="3493264" cy="1015663"/>
          </a:xfrm>
          <a:prstGeom prst="rect">
            <a:avLst/>
          </a:prstGeom>
          <a:noFill/>
        </p:spPr>
        <p:txBody>
          <a:bodyPr wrap="none" rtlCol="0">
            <a:spAutoFit/>
          </a:bodyPr>
          <a:lstStyle/>
          <a:p>
            <a:pPr algn="ctr"/>
            <a:r>
              <a:rPr lang="en-US" sz="3000" dirty="0">
                <a:solidFill>
                  <a:schemeClr val="accent2">
                    <a:lumMod val="75000"/>
                  </a:schemeClr>
                </a:solidFill>
                <a:latin typeface="Comic Sans MS" charset="0"/>
                <a:ea typeface="Comic Sans MS" charset="0"/>
                <a:cs typeface="Comic Sans MS" charset="0"/>
              </a:rPr>
              <a:t>s</a:t>
            </a:r>
            <a:r>
              <a:rPr lang="en-US" sz="3000" dirty="0" smtClean="0">
                <a:solidFill>
                  <a:schemeClr val="accent2">
                    <a:lumMod val="75000"/>
                  </a:schemeClr>
                </a:solidFill>
                <a:latin typeface="Comic Sans MS" charset="0"/>
                <a:ea typeface="Comic Sans MS" charset="0"/>
                <a:cs typeface="Comic Sans MS" charset="0"/>
              </a:rPr>
              <a:t>um over all vowel </a:t>
            </a:r>
          </a:p>
          <a:p>
            <a:pPr algn="ctr"/>
            <a:r>
              <a:rPr lang="en-US" sz="3000" dirty="0" smtClean="0">
                <a:solidFill>
                  <a:schemeClr val="accent2">
                    <a:lumMod val="75000"/>
                  </a:schemeClr>
                </a:solidFill>
                <a:latin typeface="Comic Sans MS" charset="0"/>
                <a:ea typeface="Comic Sans MS" charset="0"/>
                <a:cs typeface="Comic Sans MS" charset="0"/>
              </a:rPr>
              <a:t>systems’ scores</a:t>
            </a:r>
            <a:endParaRPr lang="en-US" sz="3000" dirty="0">
              <a:solidFill>
                <a:schemeClr val="accent2">
                  <a:lumMod val="75000"/>
                </a:schemeClr>
              </a:solidFill>
              <a:latin typeface="Comic Sans MS" charset="0"/>
              <a:ea typeface="Comic Sans MS" charset="0"/>
              <a:cs typeface="Comic Sans MS" charset="0"/>
            </a:endParaRPr>
          </a:p>
        </p:txBody>
      </p:sp>
      <p:sp>
        <p:nvSpPr>
          <p:cNvPr id="29" name="TextBox 28"/>
          <p:cNvSpPr txBox="1"/>
          <p:nvPr/>
        </p:nvSpPr>
        <p:spPr>
          <a:xfrm>
            <a:off x="1442118" y="1153306"/>
            <a:ext cx="2845651" cy="1015663"/>
          </a:xfrm>
          <a:prstGeom prst="rect">
            <a:avLst/>
          </a:prstGeom>
          <a:noFill/>
        </p:spPr>
        <p:txBody>
          <a:bodyPr wrap="none" rtlCol="0">
            <a:spAutoFit/>
          </a:bodyPr>
          <a:lstStyle/>
          <a:p>
            <a:r>
              <a:rPr lang="en-US" sz="3000" dirty="0" smtClean="0">
                <a:solidFill>
                  <a:schemeClr val="tx2">
                    <a:lumMod val="50000"/>
                  </a:schemeClr>
                </a:solidFill>
                <a:latin typeface="Comic Sans MS" charset="0"/>
                <a:ea typeface="Comic Sans MS" charset="0"/>
                <a:cs typeface="Comic Sans MS" charset="0"/>
              </a:rPr>
              <a:t>“goodness” of </a:t>
            </a:r>
          </a:p>
          <a:p>
            <a:r>
              <a:rPr lang="en-US" sz="3000" dirty="0" smtClean="0">
                <a:solidFill>
                  <a:schemeClr val="tx2">
                    <a:lumMod val="50000"/>
                  </a:schemeClr>
                </a:solidFill>
                <a:latin typeface="Comic Sans MS" charset="0"/>
                <a:ea typeface="Comic Sans MS" charset="0"/>
                <a:cs typeface="Comic Sans MS" charset="0"/>
              </a:rPr>
              <a:t>a vowel system</a:t>
            </a:r>
            <a:endParaRPr lang="en-US" sz="3000" dirty="0">
              <a:solidFill>
                <a:schemeClr val="tx2">
                  <a:lumMod val="50000"/>
                </a:schemeClr>
              </a:solidFill>
              <a:latin typeface="Comic Sans MS" charset="0"/>
              <a:ea typeface="Comic Sans MS" charset="0"/>
              <a:cs typeface="Comic Sans MS" charset="0"/>
            </a:endParaRPr>
          </a:p>
        </p:txBody>
      </p:sp>
      <p:sp>
        <p:nvSpPr>
          <p:cNvPr id="30" name="TextBox 29"/>
          <p:cNvSpPr txBox="1"/>
          <p:nvPr/>
        </p:nvSpPr>
        <p:spPr>
          <a:xfrm>
            <a:off x="305872" y="3516093"/>
            <a:ext cx="2246128" cy="1015663"/>
          </a:xfrm>
          <a:prstGeom prst="rect">
            <a:avLst/>
          </a:prstGeom>
          <a:noFill/>
        </p:spPr>
        <p:txBody>
          <a:bodyPr wrap="none" rtlCol="0">
            <a:spAutoFit/>
          </a:bodyPr>
          <a:lstStyle/>
          <a:p>
            <a:pPr algn="ctr"/>
            <a:r>
              <a:rPr lang="en-US" sz="3000" dirty="0" smtClean="0">
                <a:solidFill>
                  <a:schemeClr val="accent3">
                    <a:lumMod val="75000"/>
                  </a:schemeClr>
                </a:solidFill>
                <a:latin typeface="Comic Sans MS" charset="0"/>
                <a:ea typeface="Comic Sans MS" charset="0"/>
                <a:cs typeface="Comic Sans MS" charset="0"/>
              </a:rPr>
              <a:t>probability </a:t>
            </a:r>
          </a:p>
          <a:p>
            <a:pPr algn="ctr"/>
            <a:r>
              <a:rPr lang="en-US" sz="3000" dirty="0" smtClean="0">
                <a:solidFill>
                  <a:schemeClr val="accent3">
                    <a:lumMod val="75000"/>
                  </a:schemeClr>
                </a:solidFill>
                <a:latin typeface="Comic Sans MS" charset="0"/>
                <a:ea typeface="Comic Sans MS" charset="0"/>
                <a:cs typeface="Comic Sans MS" charset="0"/>
              </a:rPr>
              <a:t>measure</a:t>
            </a:r>
            <a:endParaRPr lang="en-US" sz="3000" dirty="0">
              <a:solidFill>
                <a:schemeClr val="accent3">
                  <a:lumMod val="75000"/>
                </a:schemeClr>
              </a:solidFill>
              <a:latin typeface="Comic Sans MS" charset="0"/>
              <a:ea typeface="Comic Sans MS" charset="0"/>
              <a:cs typeface="Comic Sans MS" charset="0"/>
            </a:endParaRPr>
          </a:p>
        </p:txBody>
      </p:sp>
      <p:sp>
        <p:nvSpPr>
          <p:cNvPr id="36" name="Content Placeholder 35"/>
          <p:cNvSpPr>
            <a:spLocks noGrp="1"/>
          </p:cNvSpPr>
          <p:nvPr>
            <p:ph idx="1"/>
          </p:nvPr>
        </p:nvSpPr>
        <p:spPr>
          <a:xfrm>
            <a:off x="457199" y="5168784"/>
            <a:ext cx="9183757" cy="1540025"/>
          </a:xfrm>
          <a:solidFill>
            <a:schemeClr val="bg1"/>
          </a:solidFill>
        </p:spPr>
        <p:txBody>
          <a:bodyPr>
            <a:normAutofit fontScale="92500" lnSpcReduction="10000"/>
          </a:bodyPr>
          <a:lstStyle/>
          <a:p>
            <a:r>
              <a:rPr lang="en-US" dirty="0" smtClean="0"/>
              <a:t>How do we define                       ?</a:t>
            </a:r>
          </a:p>
          <a:p>
            <a:pPr lvl="1"/>
            <a:r>
              <a:rPr lang="en-US" dirty="0" smtClean="0"/>
              <a:t>How do we quantify focalization and dispersion?</a:t>
            </a:r>
          </a:p>
          <a:p>
            <a:r>
              <a:rPr lang="en-US" dirty="0" smtClean="0"/>
              <a:t>Question in linguistics, but we use </a:t>
            </a:r>
            <a:r>
              <a:rPr lang="en-US" b="1" dirty="0" smtClean="0"/>
              <a:t>tools from NLP</a:t>
            </a:r>
            <a:endParaRPr lang="en-US" b="1" dirty="0"/>
          </a:p>
        </p:txBody>
      </p:sp>
      <p:grpSp>
        <p:nvGrpSpPr>
          <p:cNvPr id="35" name="Group 34"/>
          <p:cNvGrpSpPr/>
          <p:nvPr/>
        </p:nvGrpSpPr>
        <p:grpSpPr>
          <a:xfrm>
            <a:off x="3878292" y="5099625"/>
            <a:ext cx="1625951" cy="625368"/>
            <a:chOff x="7753354" y="6469016"/>
            <a:chExt cx="3530254" cy="1232730"/>
          </a:xfrm>
        </p:grpSpPr>
        <p:pic>
          <p:nvPicPr>
            <p:cNvPr id="31" name="Picture 30"/>
            <p:cNvPicPr>
              <a:picLocks noChangeAspect="1"/>
            </p:cNvPicPr>
            <p:nvPr/>
          </p:nvPicPr>
          <p:blipFill>
            <a:blip r:embed="rId4"/>
            <a:stretch>
              <a:fillRect/>
            </a:stretch>
          </p:blipFill>
          <p:spPr>
            <a:xfrm>
              <a:off x="9780052" y="6608381"/>
              <a:ext cx="1120501" cy="1003647"/>
            </a:xfrm>
            <a:prstGeom prst="rect">
              <a:avLst/>
            </a:prstGeom>
          </p:spPr>
        </p:pic>
        <p:pic>
          <p:nvPicPr>
            <p:cNvPr id="32" name="Picture 31"/>
            <p:cNvPicPr>
              <a:picLocks noChangeAspect="1"/>
            </p:cNvPicPr>
            <p:nvPr/>
          </p:nvPicPr>
          <p:blipFill>
            <a:blip r:embed="rId5"/>
            <a:stretch>
              <a:fillRect/>
            </a:stretch>
          </p:blipFill>
          <p:spPr>
            <a:xfrm flipV="1">
              <a:off x="7753354" y="6631349"/>
              <a:ext cx="1618115" cy="962676"/>
            </a:xfrm>
            <a:prstGeom prst="rect">
              <a:avLst/>
            </a:prstGeom>
            <a:scene3d>
              <a:camera prst="orthographicFront">
                <a:rot lat="6480000" lon="0" rev="0"/>
              </a:camera>
              <a:lightRig rig="threePt" dir="t"/>
            </a:scene3d>
          </p:spPr>
        </p:pic>
        <p:pic>
          <p:nvPicPr>
            <p:cNvPr id="33" name="Picture 32"/>
            <p:cNvPicPr>
              <a:picLocks noChangeAspect="1"/>
            </p:cNvPicPr>
            <p:nvPr/>
          </p:nvPicPr>
          <p:blipFill>
            <a:blip r:embed="rId6"/>
            <a:stretch>
              <a:fillRect/>
            </a:stretch>
          </p:blipFill>
          <p:spPr>
            <a:xfrm>
              <a:off x="9526243" y="6548620"/>
              <a:ext cx="253809" cy="1128135"/>
            </a:xfrm>
            <a:prstGeom prst="rect">
              <a:avLst/>
            </a:prstGeom>
          </p:spPr>
        </p:pic>
        <p:pic>
          <p:nvPicPr>
            <p:cNvPr id="34" name="Picture 33"/>
            <p:cNvPicPr>
              <a:picLocks noChangeAspect="1"/>
            </p:cNvPicPr>
            <p:nvPr/>
          </p:nvPicPr>
          <p:blipFill>
            <a:blip r:embed="rId7"/>
            <a:stretch>
              <a:fillRect/>
            </a:stretch>
          </p:blipFill>
          <p:spPr>
            <a:xfrm>
              <a:off x="11006267" y="6469016"/>
              <a:ext cx="277341" cy="1232730"/>
            </a:xfrm>
            <a:prstGeom prst="rect">
              <a:avLst/>
            </a:prstGeom>
          </p:spPr>
        </p:pic>
      </p:grpSp>
      <p:pic>
        <p:nvPicPr>
          <p:cNvPr id="3" name="Picture 2"/>
          <p:cNvPicPr>
            <a:picLocks noChangeAspect="1"/>
          </p:cNvPicPr>
          <p:nvPr/>
        </p:nvPicPr>
        <p:blipFill>
          <a:blip r:embed="rId10"/>
          <a:stretch>
            <a:fillRect/>
          </a:stretch>
        </p:blipFill>
        <p:spPr>
          <a:xfrm>
            <a:off x="5362823" y="3173576"/>
            <a:ext cx="1808232" cy="418231"/>
          </a:xfrm>
          <a:prstGeom prst="rect">
            <a:avLst/>
          </a:prstGeom>
        </p:spPr>
      </p:pic>
    </p:spTree>
    <p:custDataLst>
      <p:tags r:id="rId1"/>
    </p:custDataLst>
    <p:extLst>
      <p:ext uri="{BB962C8B-B14F-4D97-AF65-F5344CB8AC3E}">
        <p14:creationId xmlns:p14="http://schemas.microsoft.com/office/powerpoint/2010/main" val="1799643679"/>
      </p:ext>
    </p:extLst>
  </p:cSld>
  <p:clrMapOvr>
    <a:masterClrMapping/>
  </p:clrMapOvr>
  <mc:AlternateContent xmlns:mc="http://schemas.openxmlformats.org/markup-compatibility/2006">
    <mc:Choice xmlns:p14="http://schemas.microsoft.com/office/powerpoint/2010/main" Requires="p14">
      <p:transition spd="slow" p14:dur="2000" advTm="16244"/>
    </mc:Choice>
    <mc:Fallback>
      <p:transition spd="slow" advTm="162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xEl>
                                              <p:pRg st="1" end="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63179208"/>
              </p:ext>
            </p:extLst>
          </p:nvPr>
        </p:nvGraphicFramePr>
        <p:xfrm>
          <a:off x="457200" y="1565691"/>
          <a:ext cx="8462512" cy="3618001"/>
        </p:xfrm>
        <a:graphic>
          <a:graphicData uri="http://schemas.openxmlformats.org/drawingml/2006/table">
            <a:tbl>
              <a:tblPr firstRow="1" bandRow="1">
                <a:tableStyleId>{5C22544A-7EE6-4342-B048-85BDC9FD1C3A}</a:tableStyleId>
              </a:tblPr>
              <a:tblGrid>
                <a:gridCol w="1337094"/>
                <a:gridCol w="2208363"/>
                <a:gridCol w="1449237"/>
                <a:gridCol w="3467818"/>
              </a:tblGrid>
              <a:tr h="402361">
                <a:tc>
                  <a:txBody>
                    <a:bodyPr/>
                    <a:lstStyle/>
                    <a:p>
                      <a:r>
                        <a:rPr lang="en-US" dirty="0" smtClean="0"/>
                        <a:t>Word Order</a:t>
                      </a:r>
                      <a:endParaRPr lang="en-US" dirty="0"/>
                    </a:p>
                  </a:txBody>
                  <a:tcPr/>
                </a:tc>
                <a:tc>
                  <a:txBody>
                    <a:bodyPr/>
                    <a:lstStyle/>
                    <a:p>
                      <a:r>
                        <a:rPr lang="en-US" dirty="0" smtClean="0"/>
                        <a:t>English Equivalent</a:t>
                      </a:r>
                      <a:endParaRPr lang="en-US" dirty="0"/>
                    </a:p>
                  </a:txBody>
                  <a:tcPr/>
                </a:tc>
                <a:tc>
                  <a:txBody>
                    <a:bodyPr/>
                    <a:lstStyle/>
                    <a:p>
                      <a:r>
                        <a:rPr lang="en-US" dirty="0" smtClean="0"/>
                        <a:t>%</a:t>
                      </a:r>
                      <a:r>
                        <a:rPr lang="en-US" baseline="0" dirty="0" smtClean="0"/>
                        <a:t> of </a:t>
                      </a:r>
                      <a:r>
                        <a:rPr lang="en-US" baseline="0" dirty="0" err="1" smtClean="0"/>
                        <a:t>Langs</a:t>
                      </a:r>
                      <a:endParaRPr lang="en-US" dirty="0"/>
                    </a:p>
                  </a:txBody>
                  <a:tcPr/>
                </a:tc>
                <a:tc>
                  <a:txBody>
                    <a:bodyPr/>
                    <a:lstStyle/>
                    <a:p>
                      <a:r>
                        <a:rPr lang="en-US" dirty="0" smtClean="0"/>
                        <a:t>Examples</a:t>
                      </a:r>
                      <a:endParaRPr lang="en-US" dirty="0"/>
                    </a:p>
                  </a:txBody>
                  <a:tcPr/>
                </a:tc>
              </a:tr>
              <a:tr h="402361">
                <a:tc>
                  <a:txBody>
                    <a:bodyPr/>
                    <a:lstStyle/>
                    <a:p>
                      <a:r>
                        <a:rPr lang="en-US" sz="2500" dirty="0" smtClean="0"/>
                        <a:t>SOV</a:t>
                      </a:r>
                      <a:endParaRPr lang="en-US" sz="2500" dirty="0"/>
                    </a:p>
                  </a:txBody>
                  <a:tcPr/>
                </a:tc>
                <a:tc>
                  <a:txBody>
                    <a:bodyPr/>
                    <a:lstStyle/>
                    <a:p>
                      <a:r>
                        <a:rPr lang="en-US" sz="2500" dirty="0" smtClean="0"/>
                        <a:t>She him loves</a:t>
                      </a:r>
                      <a:endParaRPr lang="en-US" sz="2500" dirty="0"/>
                    </a:p>
                  </a:txBody>
                  <a:tcPr/>
                </a:tc>
                <a:tc>
                  <a:txBody>
                    <a:bodyPr/>
                    <a:lstStyle/>
                    <a:p>
                      <a:r>
                        <a:rPr lang="en-US" sz="2500" dirty="0" smtClean="0"/>
                        <a:t>45%</a:t>
                      </a:r>
                      <a:endParaRPr lang="en-US" sz="2500" dirty="0"/>
                    </a:p>
                  </a:txBody>
                  <a:tcPr/>
                </a:tc>
                <a:tc>
                  <a:txBody>
                    <a:bodyPr/>
                    <a:lstStyle/>
                    <a:p>
                      <a:r>
                        <a:rPr lang="en-US" sz="2500" dirty="0" smtClean="0"/>
                        <a:t>Japanese, Latin,</a:t>
                      </a:r>
                      <a:r>
                        <a:rPr lang="en-US" sz="2500" baseline="0" dirty="0" smtClean="0"/>
                        <a:t> Tamil</a:t>
                      </a:r>
                      <a:endParaRPr lang="en-US" sz="2500" dirty="0"/>
                    </a:p>
                  </a:txBody>
                  <a:tcPr/>
                </a:tc>
              </a:tr>
              <a:tr h="402361">
                <a:tc>
                  <a:txBody>
                    <a:bodyPr/>
                    <a:lstStyle/>
                    <a:p>
                      <a:r>
                        <a:rPr lang="en-US" sz="2500" dirty="0" smtClean="0"/>
                        <a:t>SVO</a:t>
                      </a:r>
                      <a:endParaRPr lang="en-US" sz="2500" dirty="0"/>
                    </a:p>
                  </a:txBody>
                  <a:tcPr/>
                </a:tc>
                <a:tc>
                  <a:txBody>
                    <a:bodyPr/>
                    <a:lstStyle/>
                    <a:p>
                      <a:r>
                        <a:rPr lang="en-US" sz="2500" dirty="0" smtClean="0"/>
                        <a:t>She loves him</a:t>
                      </a:r>
                      <a:endParaRPr lang="en-US" sz="2500" dirty="0"/>
                    </a:p>
                  </a:txBody>
                  <a:tcPr/>
                </a:tc>
                <a:tc>
                  <a:txBody>
                    <a:bodyPr/>
                    <a:lstStyle/>
                    <a:p>
                      <a:r>
                        <a:rPr lang="en-US" sz="2500" dirty="0" smtClean="0"/>
                        <a:t>42%</a:t>
                      </a:r>
                      <a:endParaRPr lang="en-US" sz="2500" dirty="0"/>
                    </a:p>
                  </a:txBody>
                  <a:tcPr/>
                </a:tc>
                <a:tc>
                  <a:txBody>
                    <a:bodyPr/>
                    <a:lstStyle/>
                    <a:p>
                      <a:r>
                        <a:rPr lang="en-US" sz="2500" dirty="0" smtClean="0"/>
                        <a:t>English, Mandarin, Russian</a:t>
                      </a:r>
                      <a:endParaRPr lang="en-US" sz="2500" dirty="0"/>
                    </a:p>
                  </a:txBody>
                  <a:tcPr/>
                </a:tc>
              </a:tr>
              <a:tr h="402361">
                <a:tc>
                  <a:txBody>
                    <a:bodyPr/>
                    <a:lstStyle/>
                    <a:p>
                      <a:r>
                        <a:rPr lang="en-US" sz="2500" dirty="0" smtClean="0"/>
                        <a:t>VSO</a:t>
                      </a:r>
                      <a:endParaRPr lang="en-US" sz="2500" dirty="0"/>
                    </a:p>
                  </a:txBody>
                  <a:tcPr/>
                </a:tc>
                <a:tc>
                  <a:txBody>
                    <a:bodyPr/>
                    <a:lstStyle/>
                    <a:p>
                      <a:r>
                        <a:rPr lang="en-US" sz="2500" dirty="0" smtClean="0"/>
                        <a:t>Loves she</a:t>
                      </a:r>
                      <a:r>
                        <a:rPr lang="en-US" sz="2500" baseline="0" dirty="0" smtClean="0"/>
                        <a:t> h</a:t>
                      </a:r>
                      <a:r>
                        <a:rPr lang="en-US" sz="2500" dirty="0" smtClean="0"/>
                        <a:t>im</a:t>
                      </a:r>
                      <a:endParaRPr lang="en-US" sz="2500" dirty="0"/>
                    </a:p>
                  </a:txBody>
                  <a:tcPr/>
                </a:tc>
                <a:tc>
                  <a:txBody>
                    <a:bodyPr/>
                    <a:lstStyle/>
                    <a:p>
                      <a:r>
                        <a:rPr lang="en-US" sz="2500" dirty="0" smtClean="0"/>
                        <a:t>9%</a:t>
                      </a:r>
                      <a:endParaRPr lang="en-US" sz="2500" dirty="0"/>
                    </a:p>
                  </a:txBody>
                  <a:tcPr/>
                </a:tc>
                <a:tc>
                  <a:txBody>
                    <a:bodyPr/>
                    <a:lstStyle/>
                    <a:p>
                      <a:r>
                        <a:rPr lang="en-US" sz="2500" dirty="0" smtClean="0"/>
                        <a:t>Hebrew, Irish,</a:t>
                      </a:r>
                      <a:r>
                        <a:rPr lang="en-US" sz="2500" baseline="0" dirty="0" smtClean="0"/>
                        <a:t> </a:t>
                      </a:r>
                      <a:r>
                        <a:rPr lang="en-US" sz="2500" baseline="0" dirty="0" err="1" smtClean="0"/>
                        <a:t>Zapotec</a:t>
                      </a:r>
                      <a:endParaRPr lang="en-US" sz="2500" dirty="0"/>
                    </a:p>
                  </a:txBody>
                  <a:tcPr/>
                </a:tc>
              </a:tr>
              <a:tr h="402361">
                <a:tc>
                  <a:txBody>
                    <a:bodyPr/>
                    <a:lstStyle/>
                    <a:p>
                      <a:r>
                        <a:rPr lang="en-US" sz="2500" dirty="0" smtClean="0"/>
                        <a:t>VOS</a:t>
                      </a:r>
                      <a:endParaRPr lang="en-US" sz="2500" dirty="0"/>
                    </a:p>
                  </a:txBody>
                  <a:tcPr/>
                </a:tc>
                <a:tc>
                  <a:txBody>
                    <a:bodyPr/>
                    <a:lstStyle/>
                    <a:p>
                      <a:r>
                        <a:rPr lang="en-US" sz="2500" dirty="0" smtClean="0"/>
                        <a:t>Loves</a:t>
                      </a:r>
                      <a:r>
                        <a:rPr lang="en-US" sz="2500" baseline="0" dirty="0" smtClean="0"/>
                        <a:t> him she</a:t>
                      </a:r>
                      <a:endParaRPr lang="en-US" sz="2500" dirty="0"/>
                    </a:p>
                  </a:txBody>
                  <a:tcPr/>
                </a:tc>
                <a:tc>
                  <a:txBody>
                    <a:bodyPr/>
                    <a:lstStyle/>
                    <a:p>
                      <a:r>
                        <a:rPr lang="en-US" sz="2500" dirty="0" smtClean="0"/>
                        <a:t>3%</a:t>
                      </a:r>
                      <a:endParaRPr lang="en-US" sz="2500" dirty="0"/>
                    </a:p>
                  </a:txBody>
                  <a:tcPr/>
                </a:tc>
                <a:tc>
                  <a:txBody>
                    <a:bodyPr/>
                    <a:lstStyle/>
                    <a:p>
                      <a:r>
                        <a:rPr lang="en-US" sz="2500" dirty="0" smtClean="0"/>
                        <a:t>Malagasy, </a:t>
                      </a:r>
                      <a:r>
                        <a:rPr lang="en-US" sz="2500" dirty="0" err="1" smtClean="0"/>
                        <a:t>Baure</a:t>
                      </a:r>
                      <a:endParaRPr lang="en-US" sz="2500" dirty="0"/>
                    </a:p>
                  </a:txBody>
                  <a:tcPr/>
                </a:tc>
              </a:tr>
              <a:tr h="402361">
                <a:tc>
                  <a:txBody>
                    <a:bodyPr/>
                    <a:lstStyle/>
                    <a:p>
                      <a:r>
                        <a:rPr lang="en-US" sz="2500" dirty="0" smtClean="0"/>
                        <a:t>OVS</a:t>
                      </a:r>
                      <a:endParaRPr lang="en-US" sz="2500" dirty="0"/>
                    </a:p>
                  </a:txBody>
                  <a:tcPr/>
                </a:tc>
                <a:tc>
                  <a:txBody>
                    <a:bodyPr/>
                    <a:lstStyle/>
                    <a:p>
                      <a:r>
                        <a:rPr lang="en-US" sz="2500" dirty="0" smtClean="0"/>
                        <a:t>Him loves she</a:t>
                      </a:r>
                      <a:endParaRPr lang="en-US" sz="2500" dirty="0"/>
                    </a:p>
                  </a:txBody>
                  <a:tcPr/>
                </a:tc>
                <a:tc>
                  <a:txBody>
                    <a:bodyPr/>
                    <a:lstStyle/>
                    <a:p>
                      <a:r>
                        <a:rPr lang="en-US" sz="2500" dirty="0" smtClean="0"/>
                        <a:t>1%</a:t>
                      </a:r>
                      <a:endParaRPr lang="en-US" sz="2500" dirty="0"/>
                    </a:p>
                  </a:txBody>
                  <a:tcPr/>
                </a:tc>
                <a:tc>
                  <a:txBody>
                    <a:bodyPr/>
                    <a:lstStyle/>
                    <a:p>
                      <a:r>
                        <a:rPr lang="en-US" sz="2500" dirty="0" err="1" smtClean="0"/>
                        <a:t>Apalai</a:t>
                      </a:r>
                      <a:r>
                        <a:rPr lang="en-US" sz="2500" dirty="0" smtClean="0"/>
                        <a:t>, </a:t>
                      </a:r>
                      <a:r>
                        <a:rPr lang="en-US" sz="2500" dirty="0" err="1" smtClean="0"/>
                        <a:t>Hixkaryana</a:t>
                      </a:r>
                      <a:endParaRPr lang="en-US" sz="2500" dirty="0"/>
                    </a:p>
                  </a:txBody>
                  <a:tcPr/>
                </a:tc>
              </a:tr>
              <a:tr h="402361">
                <a:tc>
                  <a:txBody>
                    <a:bodyPr/>
                    <a:lstStyle/>
                    <a:p>
                      <a:r>
                        <a:rPr lang="en-US" sz="2500" dirty="0" smtClean="0"/>
                        <a:t>OSV</a:t>
                      </a:r>
                      <a:endParaRPr lang="en-US" sz="2500" dirty="0"/>
                    </a:p>
                  </a:txBody>
                  <a:tcPr/>
                </a:tc>
                <a:tc>
                  <a:txBody>
                    <a:bodyPr/>
                    <a:lstStyle/>
                    <a:p>
                      <a:r>
                        <a:rPr lang="en-US" sz="2500" dirty="0" smtClean="0"/>
                        <a:t>Him she loves</a:t>
                      </a:r>
                      <a:endParaRPr lang="en-US" sz="2500" dirty="0"/>
                    </a:p>
                  </a:txBody>
                  <a:tcPr/>
                </a:tc>
                <a:tc>
                  <a:txBody>
                    <a:bodyPr/>
                    <a:lstStyle/>
                    <a:p>
                      <a:r>
                        <a:rPr lang="en-US" sz="2500" dirty="0" smtClean="0"/>
                        <a:t>&lt;1%</a:t>
                      </a:r>
                      <a:endParaRPr lang="en-US" sz="2500" dirty="0"/>
                    </a:p>
                  </a:txBody>
                  <a:tcPr/>
                </a:tc>
                <a:tc>
                  <a:txBody>
                    <a:bodyPr/>
                    <a:lstStyle/>
                    <a:p>
                      <a:r>
                        <a:rPr lang="en-US" sz="2500" dirty="0" err="1" smtClean="0"/>
                        <a:t>Warao</a:t>
                      </a:r>
                      <a:endParaRPr lang="en-US" sz="2500" dirty="0"/>
                    </a:p>
                  </a:txBody>
                  <a:tcPr/>
                </a:tc>
              </a:tr>
            </a:tbl>
          </a:graphicData>
        </a:graphic>
      </p:graphicFrame>
      <p:cxnSp>
        <p:nvCxnSpPr>
          <p:cNvPr id="12" name="Straight Arrow Connector 11"/>
          <p:cNvCxnSpPr/>
          <p:nvPr/>
        </p:nvCxnSpPr>
        <p:spPr>
          <a:xfrm flipV="1">
            <a:off x="3210806" y="3019245"/>
            <a:ext cx="674640" cy="2578248"/>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smtClean="0"/>
              <a:t>Distribution over Word Orders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a:t>
            </a:fld>
            <a:endParaRPr lang="en-US"/>
          </a:p>
        </p:txBody>
      </p:sp>
      <p:cxnSp>
        <p:nvCxnSpPr>
          <p:cNvPr id="13" name="Straight Arrow Connector 12"/>
          <p:cNvCxnSpPr/>
          <p:nvPr/>
        </p:nvCxnSpPr>
        <p:spPr>
          <a:xfrm flipH="1" flipV="1">
            <a:off x="6553200" y="5006197"/>
            <a:ext cx="729029" cy="325548"/>
          </a:xfrm>
          <a:prstGeom prst="straightConnector1">
            <a:avLst/>
          </a:prstGeom>
          <a:ln w="635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536166" y="5372195"/>
            <a:ext cx="1349280" cy="1349280"/>
          </a:xfrm>
          <a:prstGeom prst="rect">
            <a:avLst/>
          </a:prstGeom>
        </p:spPr>
      </p:pic>
      <p:pic>
        <p:nvPicPr>
          <p:cNvPr id="8" name="Picture 7"/>
          <p:cNvPicPr>
            <a:picLocks noChangeAspect="1"/>
          </p:cNvPicPr>
          <p:nvPr/>
        </p:nvPicPr>
        <p:blipFill>
          <a:blip r:embed="rId5"/>
          <a:stretch>
            <a:fillRect/>
          </a:stretch>
        </p:blipFill>
        <p:spPr>
          <a:xfrm>
            <a:off x="5877658" y="5252789"/>
            <a:ext cx="2809142" cy="1580142"/>
          </a:xfrm>
          <a:prstGeom prst="rect">
            <a:avLst/>
          </a:prstGeom>
        </p:spPr>
      </p:pic>
    </p:spTree>
    <p:custDataLst>
      <p:tags r:id="rId1"/>
    </p:custDataLst>
    <p:extLst>
      <p:ext uri="{BB962C8B-B14F-4D97-AF65-F5344CB8AC3E}">
        <p14:creationId xmlns:p14="http://schemas.microsoft.com/office/powerpoint/2010/main" val="858484308"/>
      </p:ext>
    </p:extLst>
  </p:cSld>
  <p:clrMapOvr>
    <a:masterClrMapping/>
  </p:clrMapOvr>
  <mc:AlternateContent xmlns:mc="http://schemas.openxmlformats.org/markup-compatibility/2006" xmlns:p14="http://schemas.microsoft.com/office/powerpoint/2010/main">
    <mc:Choice Requires="p14">
      <p:transition spd="slow" p14:dur="2000" advTm="17104"/>
    </mc:Choice>
    <mc:Fallback xmlns="">
      <p:transition spd="slow" advTm="17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normAutofit fontScale="90000"/>
          </a:bodyPr>
          <a:lstStyle/>
          <a:p>
            <a:r>
              <a:rPr lang="en-US" dirty="0" smtClean="0"/>
              <a:t>Semantic Choice: Primitive Colors</a:t>
            </a:r>
            <a:endParaRPr lang="en-US" dirty="0"/>
          </a:p>
        </p:txBody>
      </p:sp>
      <p:sp>
        <p:nvSpPr>
          <p:cNvPr id="4" name="Slide Number Placeholder 3"/>
          <p:cNvSpPr>
            <a:spLocks noGrp="1"/>
          </p:cNvSpPr>
          <p:nvPr>
            <p:ph type="sldNum" sz="quarter" idx="12"/>
          </p:nvPr>
        </p:nvSpPr>
        <p:spPr>
          <a:xfrm>
            <a:off x="6691224" y="6829800"/>
            <a:ext cx="2133600" cy="365125"/>
          </a:xfrm>
        </p:spPr>
        <p:txBody>
          <a:bodyPr/>
          <a:lstStyle/>
          <a:p>
            <a:pPr>
              <a:defRPr/>
            </a:pPr>
            <a:fld id="{0E11CC8F-329F-8C41-AC6A-3ECAF67E5476}" type="slidenum">
              <a:rPr lang="en-US" smtClean="0"/>
              <a:pPr>
                <a:defRPr/>
              </a:pPr>
              <a:t>70</a:t>
            </a:fld>
            <a:endParaRPr lang="en-US"/>
          </a:p>
        </p:txBody>
      </p:sp>
      <p:grpSp>
        <p:nvGrpSpPr>
          <p:cNvPr id="3" name="Group 2"/>
          <p:cNvGrpSpPr/>
          <p:nvPr/>
        </p:nvGrpSpPr>
        <p:grpSpPr>
          <a:xfrm>
            <a:off x="892370" y="2677852"/>
            <a:ext cx="7359260" cy="4021319"/>
            <a:chOff x="592352" y="2788442"/>
            <a:chExt cx="7359260" cy="4021319"/>
          </a:xfrm>
        </p:grpSpPr>
        <p:pic>
          <p:nvPicPr>
            <p:cNvPr id="6" name="Picture 5"/>
            <p:cNvPicPr>
              <a:picLocks noChangeAspect="1"/>
            </p:cNvPicPr>
            <p:nvPr/>
          </p:nvPicPr>
          <p:blipFill>
            <a:blip r:embed="rId4"/>
            <a:stretch>
              <a:fillRect/>
            </a:stretch>
          </p:blipFill>
          <p:spPr>
            <a:xfrm>
              <a:off x="1148440" y="2788442"/>
              <a:ext cx="6757987" cy="3735324"/>
            </a:xfrm>
            <a:prstGeom prst="rect">
              <a:avLst/>
            </a:prstGeom>
          </p:spPr>
        </p:pic>
        <p:sp>
          <p:nvSpPr>
            <p:cNvPr id="8" name="Rectangle 7"/>
            <p:cNvSpPr/>
            <p:nvPr/>
          </p:nvSpPr>
          <p:spPr>
            <a:xfrm>
              <a:off x="6364351" y="3582073"/>
              <a:ext cx="1587261" cy="3227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92352" y="3582073"/>
              <a:ext cx="1846053" cy="31701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ontent Placeholder 8"/>
          <p:cNvSpPr>
            <a:spLocks noGrp="1"/>
          </p:cNvSpPr>
          <p:nvPr>
            <p:ph idx="1"/>
          </p:nvPr>
        </p:nvSpPr>
        <p:spPr>
          <a:xfrm>
            <a:off x="457200" y="1631477"/>
            <a:ext cx="8229600" cy="4525963"/>
          </a:xfrm>
        </p:spPr>
        <p:txBody>
          <a:bodyPr/>
          <a:lstStyle/>
          <a:p>
            <a:pPr defTabSz="914400">
              <a:spcBef>
                <a:spcPts val="0"/>
              </a:spcBef>
            </a:pPr>
            <a:r>
              <a:rPr lang="en-US" dirty="0" smtClean="0"/>
              <a:t>English has </a:t>
            </a:r>
            <a:r>
              <a:rPr lang="en-US" b="1" dirty="0" smtClean="0"/>
              <a:t>one</a:t>
            </a:r>
            <a:r>
              <a:rPr lang="en-US" dirty="0" smtClean="0"/>
              <a:t> primitive color word for blue</a:t>
            </a:r>
          </a:p>
          <a:p>
            <a:pPr defTabSz="914400">
              <a:spcBef>
                <a:spcPts val="0"/>
              </a:spcBef>
            </a:pPr>
            <a:r>
              <a:rPr lang="en-US" dirty="0" smtClean="0"/>
              <a:t>But, Russian has </a:t>
            </a:r>
            <a:r>
              <a:rPr lang="en-US" b="1" dirty="0" smtClean="0"/>
              <a:t>two</a:t>
            </a:r>
            <a:endParaRPr lang="en-US" dirty="0"/>
          </a:p>
        </p:txBody>
      </p:sp>
    </p:spTree>
    <p:custDataLst>
      <p:tags r:id="rId1"/>
    </p:custDataLst>
    <p:extLst>
      <p:ext uri="{BB962C8B-B14F-4D97-AF65-F5344CB8AC3E}">
        <p14:creationId xmlns:p14="http://schemas.microsoft.com/office/powerpoint/2010/main" val="110637590"/>
      </p:ext>
    </p:extLst>
  </p:cSld>
  <p:clrMapOvr>
    <a:masterClrMapping/>
  </p:clrMapOvr>
  <mc:AlternateContent xmlns:mc="http://schemas.openxmlformats.org/markup-compatibility/2006">
    <mc:Choice xmlns:p14="http://schemas.microsoft.com/office/powerpoint/2010/main" Requires="p14">
      <p:transition spd="slow" p14:dur="2000" advTm="16655"/>
    </mc:Choice>
    <mc:Fallback>
      <p:transition spd="slow" advTm="16655"/>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Typology</a:t>
            </a:r>
            <a:endParaRPr lang="en-US" dirty="0"/>
          </a:p>
        </p:txBody>
      </p:sp>
      <p:sp>
        <p:nvSpPr>
          <p:cNvPr id="3" name="Content Placeholder 2"/>
          <p:cNvSpPr>
            <a:spLocks noGrp="1"/>
          </p:cNvSpPr>
          <p:nvPr>
            <p:ph idx="1"/>
          </p:nvPr>
        </p:nvSpPr>
        <p:spPr>
          <a:xfrm>
            <a:off x="457200" y="1600200"/>
            <a:ext cx="8229600" cy="4756150"/>
          </a:xfrm>
        </p:spPr>
        <p:txBody>
          <a:bodyPr>
            <a:normAutofit fontScale="92500" lnSpcReduction="10000"/>
          </a:bodyPr>
          <a:lstStyle/>
          <a:p>
            <a:r>
              <a:rPr lang="en-US" b="1" dirty="0" smtClean="0"/>
              <a:t>Scientific Goal: </a:t>
            </a:r>
            <a:r>
              <a:rPr lang="en-US" dirty="0" smtClean="0"/>
              <a:t>Discover the underlying mechanisms that make some types of languages more common</a:t>
            </a:r>
          </a:p>
          <a:p>
            <a:endParaRPr lang="en-US" dirty="0" smtClean="0"/>
          </a:p>
          <a:p>
            <a:r>
              <a:rPr lang="en-US" dirty="0" err="1"/>
              <a:t>T</a:t>
            </a:r>
            <a:r>
              <a:rPr lang="en-US" dirty="0" err="1" smtClean="0"/>
              <a:t>ypologists</a:t>
            </a:r>
            <a:r>
              <a:rPr lang="en-US" dirty="0" smtClean="0"/>
              <a:t> are often descriptive in nature</a:t>
            </a:r>
          </a:p>
          <a:p>
            <a:pPr lvl="1"/>
            <a:r>
              <a:rPr lang="en-US" dirty="0" smtClean="0"/>
              <a:t>they categorize the possible and probable</a:t>
            </a:r>
          </a:p>
          <a:p>
            <a:pPr lvl="1"/>
            <a:endParaRPr lang="en-US" dirty="0" smtClean="0"/>
          </a:p>
          <a:p>
            <a:r>
              <a:rPr lang="en-US" dirty="0" smtClean="0"/>
              <a:t>We want a </a:t>
            </a:r>
            <a:r>
              <a:rPr lang="en-US" b="1" dirty="0" smtClean="0"/>
              <a:t>generative probability model </a:t>
            </a:r>
            <a:r>
              <a:rPr lang="en-US" dirty="0" smtClean="0"/>
              <a:t>to empirically validate intuitions and conjectures</a:t>
            </a:r>
          </a:p>
          <a:p>
            <a:pPr lvl="1"/>
            <a:r>
              <a:rPr lang="en-US" dirty="0" smtClean="0"/>
              <a:t>We apply tools from NLP to linguistics </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71</a:t>
            </a:fld>
            <a:endParaRPr lang="en-US"/>
          </a:p>
        </p:txBody>
      </p:sp>
    </p:spTree>
    <p:custDataLst>
      <p:tags r:id="rId1"/>
    </p:custDataLst>
    <p:extLst>
      <p:ext uri="{BB962C8B-B14F-4D97-AF65-F5344CB8AC3E}">
        <p14:creationId xmlns:p14="http://schemas.microsoft.com/office/powerpoint/2010/main" val="279301193"/>
      </p:ext>
    </p:extLst>
  </p:cSld>
  <p:clrMapOvr>
    <a:masterClrMapping/>
  </p:clrMapOvr>
  <mc:AlternateContent xmlns:mc="http://schemas.openxmlformats.org/markup-compatibility/2006">
    <mc:Choice xmlns:p14="http://schemas.microsoft.com/office/powerpoint/2010/main" Requires="p14">
      <p:transition spd="slow" p14:dur="2000" advTm="8225"/>
    </mc:Choice>
    <mc:Fallback>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Properties</a:t>
            </a:r>
            <a:endParaRPr lang="en-US" dirty="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72</a:t>
            </a:fld>
            <a:endParaRPr lang="en-US"/>
          </a:p>
        </p:txBody>
      </p:sp>
      <p:grpSp>
        <p:nvGrpSpPr>
          <p:cNvPr id="63" name="Group 62"/>
          <p:cNvGrpSpPr/>
          <p:nvPr/>
        </p:nvGrpSpPr>
        <p:grpSpPr>
          <a:xfrm>
            <a:off x="2729345" y="1490541"/>
            <a:ext cx="6414655" cy="1305030"/>
            <a:chOff x="2729345" y="1490541"/>
            <a:chExt cx="6414655" cy="1305030"/>
          </a:xfrm>
        </p:grpSpPr>
        <p:sp>
          <p:nvSpPr>
            <p:cNvPr id="6" name="TextBox 5"/>
            <p:cNvSpPr txBox="1"/>
            <p:nvPr/>
          </p:nvSpPr>
          <p:spPr>
            <a:xfrm>
              <a:off x="2834557" y="1502465"/>
              <a:ext cx="1795812" cy="1200329"/>
            </a:xfrm>
            <a:prstGeom prst="rect">
              <a:avLst/>
            </a:prstGeom>
            <a:noFill/>
          </p:spPr>
          <p:txBody>
            <a:bodyPr wrap="none" rtlCol="0">
              <a:spAutoFit/>
            </a:bodyPr>
            <a:lstStyle/>
            <a:p>
              <a:pPr algn="ctr"/>
              <a:r>
                <a:rPr lang="en-US" sz="2800" dirty="0" smtClean="0"/>
                <a:t>One Vowel</a:t>
              </a:r>
            </a:p>
            <a:p>
              <a:pPr algn="ctr"/>
              <a:r>
                <a:rPr lang="en-US" sz="2200" dirty="0" smtClean="0"/>
                <a:t>(Bernoulli </a:t>
              </a:r>
            </a:p>
            <a:p>
              <a:pPr algn="ctr"/>
              <a:r>
                <a:rPr lang="en-US" sz="2200" dirty="0" smtClean="0"/>
                <a:t>Point Process)</a:t>
              </a:r>
              <a:endParaRPr lang="en-US" sz="2200" dirty="0"/>
            </a:p>
          </p:txBody>
        </p:sp>
        <p:sp>
          <p:nvSpPr>
            <p:cNvPr id="8" name="TextBox 7"/>
            <p:cNvSpPr txBox="1"/>
            <p:nvPr/>
          </p:nvSpPr>
          <p:spPr>
            <a:xfrm>
              <a:off x="4891489" y="1490541"/>
              <a:ext cx="1900071" cy="1200329"/>
            </a:xfrm>
            <a:prstGeom prst="rect">
              <a:avLst/>
            </a:prstGeom>
            <a:noFill/>
          </p:spPr>
          <p:txBody>
            <a:bodyPr wrap="none" rtlCol="0">
              <a:spAutoFit/>
            </a:bodyPr>
            <a:lstStyle/>
            <a:p>
              <a:pPr algn="ctr"/>
              <a:r>
                <a:rPr lang="en-US" sz="2800" dirty="0" smtClean="0"/>
                <a:t>Two Vowels</a:t>
              </a:r>
            </a:p>
            <a:p>
              <a:pPr algn="ctr"/>
              <a:r>
                <a:rPr lang="en-US" sz="2200" dirty="0" smtClean="0"/>
                <a:t>(Markov </a:t>
              </a:r>
            </a:p>
            <a:p>
              <a:pPr algn="ctr"/>
              <a:r>
                <a:rPr lang="en-US" sz="2200" dirty="0" smtClean="0"/>
                <a:t>Point Process)</a:t>
              </a:r>
              <a:endParaRPr lang="en-US" sz="2200" dirty="0"/>
            </a:p>
          </p:txBody>
        </p:sp>
        <p:sp>
          <p:nvSpPr>
            <p:cNvPr id="9" name="TextBox 8"/>
            <p:cNvSpPr txBox="1"/>
            <p:nvPr/>
          </p:nvSpPr>
          <p:spPr>
            <a:xfrm>
              <a:off x="6996661" y="1542329"/>
              <a:ext cx="1984261" cy="1200329"/>
            </a:xfrm>
            <a:prstGeom prst="rect">
              <a:avLst/>
            </a:prstGeom>
            <a:noFill/>
          </p:spPr>
          <p:txBody>
            <a:bodyPr wrap="none" rtlCol="0">
              <a:spAutoFit/>
            </a:bodyPr>
            <a:lstStyle/>
            <a:p>
              <a:pPr algn="ctr"/>
              <a:r>
                <a:rPr lang="en-US" sz="2800" dirty="0" smtClean="0"/>
                <a:t>All Vowels</a:t>
              </a:r>
            </a:p>
            <a:p>
              <a:pPr algn="ctr"/>
              <a:r>
                <a:rPr lang="en-US" sz="2200" dirty="0" smtClean="0"/>
                <a:t>(</a:t>
              </a:r>
              <a:r>
                <a:rPr lang="en-US" sz="2200" dirty="0" err="1" smtClean="0"/>
                <a:t>Determinantal</a:t>
              </a:r>
              <a:r>
                <a:rPr lang="en-US" sz="2200" dirty="0" smtClean="0"/>
                <a:t> </a:t>
              </a:r>
            </a:p>
            <a:p>
              <a:pPr algn="ctr"/>
              <a:r>
                <a:rPr lang="en-US" sz="2200" dirty="0" smtClean="0"/>
                <a:t>Point Process)</a:t>
              </a:r>
              <a:endParaRPr lang="en-US" sz="2200" dirty="0"/>
            </a:p>
          </p:txBody>
        </p:sp>
        <p:cxnSp>
          <p:nvCxnSpPr>
            <p:cNvPr id="11" name="Straight Connector 10"/>
            <p:cNvCxnSpPr/>
            <p:nvPr/>
          </p:nvCxnSpPr>
          <p:spPr>
            <a:xfrm>
              <a:off x="2729345" y="2781933"/>
              <a:ext cx="6414655" cy="1363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3" name="TextBox 12"/>
          <p:cNvSpPr txBox="1"/>
          <p:nvPr/>
        </p:nvSpPr>
        <p:spPr>
          <a:xfrm>
            <a:off x="5214629" y="3046450"/>
            <a:ext cx="1073692" cy="430887"/>
          </a:xfrm>
          <a:prstGeom prst="rect">
            <a:avLst/>
          </a:prstGeom>
          <a:noFill/>
        </p:spPr>
        <p:txBody>
          <a:bodyPr wrap="none" rtlCol="0">
            <a:spAutoFit/>
          </a:bodyPr>
          <a:lstStyle/>
          <a:p>
            <a:r>
              <a:rPr lang="en-US" sz="2200" dirty="0" smtClean="0">
                <a:solidFill>
                  <a:schemeClr val="tx2">
                    <a:lumMod val="75000"/>
                  </a:schemeClr>
                </a:solidFill>
              </a:rPr>
              <a:t>#P-hard</a:t>
            </a:r>
            <a:endParaRPr lang="en-US" sz="2200" dirty="0">
              <a:solidFill>
                <a:schemeClr val="tx2">
                  <a:lumMod val="75000"/>
                </a:schemeClr>
              </a:solidFill>
            </a:endParaRPr>
          </a:p>
        </p:txBody>
      </p:sp>
      <p:sp>
        <p:nvSpPr>
          <p:cNvPr id="16" name="TextBox 15"/>
          <p:cNvSpPr txBox="1"/>
          <p:nvPr/>
        </p:nvSpPr>
        <p:spPr>
          <a:xfrm>
            <a:off x="5214629" y="4651476"/>
            <a:ext cx="1115370" cy="430887"/>
          </a:xfrm>
          <a:prstGeom prst="rect">
            <a:avLst/>
          </a:prstGeom>
          <a:noFill/>
        </p:spPr>
        <p:txBody>
          <a:bodyPr wrap="none" rtlCol="0">
            <a:spAutoFit/>
          </a:bodyPr>
          <a:lstStyle/>
          <a:p>
            <a:r>
              <a:rPr lang="en-US" sz="2200" dirty="0" smtClean="0">
                <a:solidFill>
                  <a:schemeClr val="accent3">
                    <a:lumMod val="50000"/>
                  </a:schemeClr>
                </a:solidFill>
              </a:rPr>
              <a:t>NP-hard</a:t>
            </a:r>
            <a:endParaRPr lang="en-US" sz="2200" dirty="0">
              <a:solidFill>
                <a:schemeClr val="accent3">
                  <a:lumMod val="50000"/>
                </a:schemeClr>
              </a:solidFill>
            </a:endParaRPr>
          </a:p>
        </p:txBody>
      </p:sp>
      <p:sp>
        <p:nvSpPr>
          <p:cNvPr id="17" name="TextBox 16"/>
          <p:cNvSpPr txBox="1"/>
          <p:nvPr/>
        </p:nvSpPr>
        <p:spPr>
          <a:xfrm>
            <a:off x="7426035" y="4664258"/>
            <a:ext cx="1115370" cy="430887"/>
          </a:xfrm>
          <a:prstGeom prst="rect">
            <a:avLst/>
          </a:prstGeom>
          <a:noFill/>
        </p:spPr>
        <p:txBody>
          <a:bodyPr wrap="none" rtlCol="0">
            <a:spAutoFit/>
          </a:bodyPr>
          <a:lstStyle/>
          <a:p>
            <a:r>
              <a:rPr lang="en-US" sz="2200" dirty="0" smtClean="0">
                <a:solidFill>
                  <a:schemeClr val="accent3">
                    <a:lumMod val="50000"/>
                  </a:schemeClr>
                </a:solidFill>
              </a:rPr>
              <a:t>NP-hard</a:t>
            </a:r>
            <a:endParaRPr lang="en-US" sz="2200" dirty="0">
              <a:solidFill>
                <a:schemeClr val="accent3">
                  <a:lumMod val="50000"/>
                </a:schemeClr>
              </a:solidFill>
            </a:endParaRPr>
          </a:p>
        </p:txBody>
      </p:sp>
      <p:sp>
        <p:nvSpPr>
          <p:cNvPr id="20" name="TextBox 19"/>
          <p:cNvSpPr txBox="1"/>
          <p:nvPr/>
        </p:nvSpPr>
        <p:spPr>
          <a:xfrm>
            <a:off x="5214629" y="3822155"/>
            <a:ext cx="1073692" cy="430887"/>
          </a:xfrm>
          <a:prstGeom prst="rect">
            <a:avLst/>
          </a:prstGeom>
          <a:noFill/>
        </p:spPr>
        <p:txBody>
          <a:bodyPr wrap="none" rtlCol="0">
            <a:spAutoFit/>
          </a:bodyPr>
          <a:lstStyle/>
          <a:p>
            <a:r>
              <a:rPr lang="en-US" sz="2200" dirty="0" smtClean="0">
                <a:solidFill>
                  <a:srgbClr val="941100"/>
                </a:solidFill>
              </a:rPr>
              <a:t>#P-hard</a:t>
            </a:r>
            <a:endParaRPr lang="en-US" sz="2200" dirty="0">
              <a:solidFill>
                <a:srgbClr val="941100"/>
              </a:solidFill>
            </a:endParaRPr>
          </a:p>
        </p:txBody>
      </p:sp>
      <p:pic>
        <p:nvPicPr>
          <p:cNvPr id="22" name="Picture 21"/>
          <p:cNvPicPr>
            <a:picLocks noChangeAspect="1"/>
          </p:cNvPicPr>
          <p:nvPr/>
        </p:nvPicPr>
        <p:blipFill>
          <a:blip r:embed="rId2"/>
          <a:stretch>
            <a:fillRect/>
          </a:stretch>
        </p:blipFill>
        <p:spPr>
          <a:xfrm>
            <a:off x="1749945" y="5653885"/>
            <a:ext cx="453664" cy="406352"/>
          </a:xfrm>
          <a:prstGeom prst="rect">
            <a:avLst/>
          </a:prstGeom>
        </p:spPr>
      </p:pic>
      <p:pic>
        <p:nvPicPr>
          <p:cNvPr id="23" name="Picture 22"/>
          <p:cNvPicPr>
            <a:picLocks noChangeAspect="1"/>
          </p:cNvPicPr>
          <p:nvPr/>
        </p:nvPicPr>
        <p:blipFill>
          <a:blip r:embed="rId3"/>
          <a:stretch>
            <a:fillRect/>
          </a:stretch>
        </p:blipFill>
        <p:spPr>
          <a:xfrm flipV="1">
            <a:off x="457200" y="5598400"/>
            <a:ext cx="1035130" cy="615837"/>
          </a:xfrm>
          <a:prstGeom prst="rect">
            <a:avLst/>
          </a:prstGeom>
          <a:scene3d>
            <a:camera prst="orthographicFront">
              <a:rot lat="6480000" lon="0" rev="0"/>
            </a:camera>
            <a:lightRig rig="threePt" dir="t"/>
          </a:scene3d>
        </p:spPr>
      </p:pic>
      <p:pic>
        <p:nvPicPr>
          <p:cNvPr id="24" name="Picture 23"/>
          <p:cNvPicPr>
            <a:picLocks noChangeAspect="1"/>
          </p:cNvPicPr>
          <p:nvPr/>
        </p:nvPicPr>
        <p:blipFill>
          <a:blip r:embed="rId4"/>
          <a:stretch>
            <a:fillRect/>
          </a:stretch>
        </p:blipFill>
        <p:spPr>
          <a:xfrm>
            <a:off x="1614461" y="5529288"/>
            <a:ext cx="147486" cy="655546"/>
          </a:xfrm>
          <a:prstGeom prst="rect">
            <a:avLst/>
          </a:prstGeom>
        </p:spPr>
      </p:pic>
      <p:pic>
        <p:nvPicPr>
          <p:cNvPr id="25" name="Picture 24"/>
          <p:cNvPicPr>
            <a:picLocks noChangeAspect="1"/>
          </p:cNvPicPr>
          <p:nvPr/>
        </p:nvPicPr>
        <p:blipFill>
          <a:blip r:embed="rId5"/>
          <a:stretch>
            <a:fillRect/>
          </a:stretch>
        </p:blipFill>
        <p:spPr>
          <a:xfrm>
            <a:off x="2318452" y="5535627"/>
            <a:ext cx="154321" cy="685930"/>
          </a:xfrm>
          <a:prstGeom prst="rect">
            <a:avLst/>
          </a:prstGeom>
        </p:spPr>
      </p:pic>
      <p:pic>
        <p:nvPicPr>
          <p:cNvPr id="26" name="Picture 25"/>
          <p:cNvPicPr>
            <a:picLocks noChangeAspect="1"/>
          </p:cNvPicPr>
          <p:nvPr/>
        </p:nvPicPr>
        <p:blipFill>
          <a:blip r:embed="rId2"/>
          <a:stretch>
            <a:fillRect/>
          </a:stretch>
        </p:blipFill>
        <p:spPr>
          <a:xfrm>
            <a:off x="5730687" y="5633103"/>
            <a:ext cx="453664" cy="406352"/>
          </a:xfrm>
          <a:prstGeom prst="rect">
            <a:avLst/>
          </a:prstGeom>
        </p:spPr>
      </p:pic>
      <p:pic>
        <p:nvPicPr>
          <p:cNvPr id="27" name="Picture 26"/>
          <p:cNvPicPr>
            <a:picLocks noChangeAspect="1"/>
          </p:cNvPicPr>
          <p:nvPr/>
        </p:nvPicPr>
        <p:blipFill>
          <a:blip r:embed="rId3"/>
          <a:stretch>
            <a:fillRect/>
          </a:stretch>
        </p:blipFill>
        <p:spPr>
          <a:xfrm flipV="1">
            <a:off x="4509435" y="5540644"/>
            <a:ext cx="1035130" cy="615837"/>
          </a:xfrm>
          <a:prstGeom prst="rect">
            <a:avLst/>
          </a:prstGeom>
          <a:scene3d>
            <a:camera prst="orthographicFront">
              <a:rot lat="6480000" lon="0" rev="0"/>
            </a:camera>
            <a:lightRig rig="threePt" dir="t"/>
          </a:scene3d>
        </p:spPr>
      </p:pic>
      <p:pic>
        <p:nvPicPr>
          <p:cNvPr id="28" name="Picture 27"/>
          <p:cNvPicPr>
            <a:picLocks noChangeAspect="1"/>
          </p:cNvPicPr>
          <p:nvPr/>
        </p:nvPicPr>
        <p:blipFill>
          <a:blip r:embed="rId4"/>
          <a:stretch>
            <a:fillRect/>
          </a:stretch>
        </p:blipFill>
        <p:spPr>
          <a:xfrm>
            <a:off x="5595203" y="5508506"/>
            <a:ext cx="147486" cy="655546"/>
          </a:xfrm>
          <a:prstGeom prst="rect">
            <a:avLst/>
          </a:prstGeom>
        </p:spPr>
      </p:pic>
      <p:pic>
        <p:nvPicPr>
          <p:cNvPr id="29" name="Picture 28"/>
          <p:cNvPicPr>
            <a:picLocks noChangeAspect="1"/>
          </p:cNvPicPr>
          <p:nvPr/>
        </p:nvPicPr>
        <p:blipFill>
          <a:blip r:embed="rId5"/>
          <a:stretch>
            <a:fillRect/>
          </a:stretch>
        </p:blipFill>
        <p:spPr>
          <a:xfrm>
            <a:off x="6268809" y="5514230"/>
            <a:ext cx="154321" cy="685930"/>
          </a:xfrm>
          <a:prstGeom prst="rect">
            <a:avLst/>
          </a:prstGeom>
        </p:spPr>
      </p:pic>
      <p:pic>
        <p:nvPicPr>
          <p:cNvPr id="30" name="Picture 29"/>
          <p:cNvPicPr>
            <a:picLocks noChangeAspect="1"/>
          </p:cNvPicPr>
          <p:nvPr/>
        </p:nvPicPr>
        <p:blipFill>
          <a:blip r:embed="rId6"/>
          <a:stretch>
            <a:fillRect/>
          </a:stretch>
        </p:blipFill>
        <p:spPr>
          <a:xfrm>
            <a:off x="2587616" y="5659024"/>
            <a:ext cx="1808232" cy="418231"/>
          </a:xfrm>
          <a:prstGeom prst="rect">
            <a:avLst/>
          </a:prstGeom>
        </p:spPr>
      </p:pic>
      <p:sp>
        <p:nvSpPr>
          <p:cNvPr id="32" name="TextBox 31"/>
          <p:cNvSpPr txBox="1"/>
          <p:nvPr/>
        </p:nvSpPr>
        <p:spPr>
          <a:xfrm>
            <a:off x="52343" y="3068630"/>
            <a:ext cx="2477409" cy="430887"/>
          </a:xfrm>
          <a:prstGeom prst="rect">
            <a:avLst/>
          </a:prstGeom>
          <a:noFill/>
        </p:spPr>
        <p:txBody>
          <a:bodyPr wrap="none" rtlCol="0">
            <a:spAutoFit/>
          </a:bodyPr>
          <a:lstStyle/>
          <a:p>
            <a:r>
              <a:rPr lang="en-US" sz="2200" b="1" dirty="0" smtClean="0">
                <a:solidFill>
                  <a:schemeClr val="tx2">
                    <a:lumMod val="75000"/>
                  </a:schemeClr>
                </a:solidFill>
              </a:rPr>
              <a:t>Marginal Inference:</a:t>
            </a:r>
            <a:endParaRPr lang="en-US" sz="2200" b="1" dirty="0">
              <a:solidFill>
                <a:schemeClr val="tx2">
                  <a:lumMod val="75000"/>
                </a:schemeClr>
              </a:solidFill>
            </a:endParaRPr>
          </a:p>
        </p:txBody>
      </p:sp>
      <p:sp>
        <p:nvSpPr>
          <p:cNvPr id="33" name="TextBox 32"/>
          <p:cNvSpPr txBox="1"/>
          <p:nvPr/>
        </p:nvSpPr>
        <p:spPr>
          <a:xfrm>
            <a:off x="52343" y="3822155"/>
            <a:ext cx="1786325" cy="430887"/>
          </a:xfrm>
          <a:prstGeom prst="rect">
            <a:avLst/>
          </a:prstGeom>
          <a:noFill/>
        </p:spPr>
        <p:txBody>
          <a:bodyPr wrap="square" rtlCol="0">
            <a:spAutoFit/>
          </a:bodyPr>
          <a:lstStyle/>
          <a:p>
            <a:r>
              <a:rPr lang="en-US" sz="2200" b="1" dirty="0" smtClean="0">
                <a:solidFill>
                  <a:srgbClr val="941100"/>
                </a:solidFill>
              </a:rPr>
              <a:t>Sampling:</a:t>
            </a:r>
            <a:endParaRPr lang="en-US" sz="2200" b="1" dirty="0">
              <a:solidFill>
                <a:srgbClr val="941100"/>
              </a:solidFill>
            </a:endParaRPr>
          </a:p>
        </p:txBody>
      </p:sp>
      <p:sp>
        <p:nvSpPr>
          <p:cNvPr id="34" name="TextBox 33"/>
          <p:cNvSpPr txBox="1"/>
          <p:nvPr/>
        </p:nvSpPr>
        <p:spPr>
          <a:xfrm>
            <a:off x="52343" y="4684032"/>
            <a:ext cx="2151266" cy="430887"/>
          </a:xfrm>
          <a:prstGeom prst="rect">
            <a:avLst/>
          </a:prstGeom>
          <a:noFill/>
        </p:spPr>
        <p:txBody>
          <a:bodyPr wrap="square" rtlCol="0">
            <a:spAutoFit/>
          </a:bodyPr>
          <a:lstStyle/>
          <a:p>
            <a:r>
              <a:rPr lang="en-US" sz="2200" b="1" dirty="0" smtClean="0">
                <a:solidFill>
                  <a:schemeClr val="accent3">
                    <a:lumMod val="50000"/>
                  </a:schemeClr>
                </a:solidFill>
              </a:rPr>
              <a:t>MAP Inference:</a:t>
            </a:r>
            <a:endParaRPr lang="en-US" sz="2200" b="1" dirty="0">
              <a:solidFill>
                <a:schemeClr val="accent3">
                  <a:lumMod val="50000"/>
                </a:schemeClr>
              </a:solidFill>
            </a:endParaRPr>
          </a:p>
        </p:txBody>
      </p:sp>
      <p:pic>
        <p:nvPicPr>
          <p:cNvPr id="38" name="Picture 37"/>
          <p:cNvPicPr>
            <a:picLocks noChangeAspect="1"/>
          </p:cNvPicPr>
          <p:nvPr/>
        </p:nvPicPr>
        <p:blipFill>
          <a:blip r:embed="rId7"/>
          <a:stretch>
            <a:fillRect/>
          </a:stretch>
        </p:blipFill>
        <p:spPr>
          <a:xfrm>
            <a:off x="7549821" y="3089211"/>
            <a:ext cx="902458" cy="403645"/>
          </a:xfrm>
          <a:prstGeom prst="rect">
            <a:avLst/>
          </a:prstGeom>
        </p:spPr>
      </p:pic>
      <p:pic>
        <p:nvPicPr>
          <p:cNvPr id="42" name="Picture 41"/>
          <p:cNvPicPr>
            <a:picLocks noChangeAspect="1"/>
          </p:cNvPicPr>
          <p:nvPr/>
        </p:nvPicPr>
        <p:blipFill>
          <a:blip r:embed="rId8"/>
          <a:stretch>
            <a:fillRect/>
          </a:stretch>
        </p:blipFill>
        <p:spPr>
          <a:xfrm>
            <a:off x="7549821" y="3835909"/>
            <a:ext cx="902458" cy="403645"/>
          </a:xfrm>
          <a:prstGeom prst="rect">
            <a:avLst/>
          </a:prstGeom>
        </p:spPr>
      </p:pic>
      <p:pic>
        <p:nvPicPr>
          <p:cNvPr id="46" name="Picture 45"/>
          <p:cNvPicPr>
            <a:picLocks noChangeAspect="1"/>
          </p:cNvPicPr>
          <p:nvPr/>
        </p:nvPicPr>
        <p:blipFill>
          <a:blip r:embed="rId9"/>
          <a:stretch>
            <a:fillRect/>
          </a:stretch>
        </p:blipFill>
        <p:spPr>
          <a:xfrm>
            <a:off x="3418911" y="3879657"/>
            <a:ext cx="804470" cy="362374"/>
          </a:xfrm>
          <a:prstGeom prst="rect">
            <a:avLst/>
          </a:prstGeom>
        </p:spPr>
      </p:pic>
      <p:pic>
        <p:nvPicPr>
          <p:cNvPr id="49" name="Picture 48"/>
          <p:cNvPicPr>
            <a:picLocks noChangeAspect="1"/>
          </p:cNvPicPr>
          <p:nvPr/>
        </p:nvPicPr>
        <p:blipFill>
          <a:blip r:embed="rId10"/>
          <a:stretch>
            <a:fillRect/>
          </a:stretch>
        </p:blipFill>
        <p:spPr>
          <a:xfrm>
            <a:off x="3456031" y="3117128"/>
            <a:ext cx="803357" cy="361873"/>
          </a:xfrm>
          <a:prstGeom prst="rect">
            <a:avLst/>
          </a:prstGeom>
        </p:spPr>
      </p:pic>
      <p:pic>
        <p:nvPicPr>
          <p:cNvPr id="51" name="Picture 50"/>
          <p:cNvPicPr>
            <a:picLocks noChangeAspect="1"/>
          </p:cNvPicPr>
          <p:nvPr/>
        </p:nvPicPr>
        <p:blipFill>
          <a:blip r:embed="rId11"/>
          <a:stretch>
            <a:fillRect/>
          </a:stretch>
        </p:blipFill>
        <p:spPr>
          <a:xfrm>
            <a:off x="3451696" y="4687360"/>
            <a:ext cx="807692" cy="363825"/>
          </a:xfrm>
          <a:prstGeom prst="rect">
            <a:avLst/>
          </a:prstGeom>
        </p:spPr>
      </p:pic>
      <p:cxnSp>
        <p:nvCxnSpPr>
          <p:cNvPr id="53" name="Curved Connector 52"/>
          <p:cNvCxnSpPr>
            <a:endCxn id="49" idx="1"/>
          </p:cNvCxnSpPr>
          <p:nvPr/>
        </p:nvCxnSpPr>
        <p:spPr>
          <a:xfrm rot="5400000" flipH="1" flipV="1">
            <a:off x="1812305" y="3746512"/>
            <a:ext cx="2092172" cy="1195279"/>
          </a:xfrm>
          <a:prstGeom prst="curvedConnector2">
            <a:avLst/>
          </a:prstGeom>
          <a:ln w="50800">
            <a:solidFill>
              <a:srgbClr val="15365D"/>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765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0" grpId="0"/>
      <p:bldP spid="32" grpId="0"/>
      <p:bldP spid="33" grpId="0"/>
      <p:bldP spid="34"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Typology</a:t>
            </a:r>
            <a:endParaRPr lang="en-US" dirty="0"/>
          </a:p>
        </p:txBody>
      </p:sp>
      <p:sp>
        <p:nvSpPr>
          <p:cNvPr id="3" name="Content Placeholder 2"/>
          <p:cNvSpPr>
            <a:spLocks noGrp="1"/>
          </p:cNvSpPr>
          <p:nvPr>
            <p:ph idx="1"/>
          </p:nvPr>
        </p:nvSpPr>
        <p:spPr>
          <a:xfrm>
            <a:off x="470647" y="1600200"/>
            <a:ext cx="4558553" cy="4756150"/>
          </a:xfrm>
        </p:spPr>
        <p:txBody>
          <a:bodyPr>
            <a:normAutofit fontScale="85000" lnSpcReduction="10000"/>
          </a:bodyPr>
          <a:lstStyle/>
          <a:p>
            <a:r>
              <a:rPr lang="en-US" b="1" dirty="0" smtClean="0"/>
              <a:t>Scientific Goal: </a:t>
            </a:r>
            <a:r>
              <a:rPr lang="en-US" dirty="0" smtClean="0"/>
              <a:t>Discover the underlying mechanisms that make some types of languages more common</a:t>
            </a:r>
          </a:p>
          <a:p>
            <a:pPr lvl="1"/>
            <a:endParaRPr lang="en-US" dirty="0"/>
          </a:p>
          <a:p>
            <a:pPr lvl="1"/>
            <a:endParaRPr lang="en-US" dirty="0" smtClean="0"/>
          </a:p>
          <a:p>
            <a:r>
              <a:rPr lang="en-US" dirty="0" smtClean="0"/>
              <a:t>We want a </a:t>
            </a:r>
            <a:r>
              <a:rPr lang="en-US" b="1" dirty="0" smtClean="0"/>
              <a:t>generative probability model </a:t>
            </a:r>
            <a:r>
              <a:rPr lang="en-US" dirty="0" smtClean="0"/>
              <a:t>to empirically validate intuitions and conjectures</a:t>
            </a:r>
          </a:p>
          <a:p>
            <a:pPr lvl="1"/>
            <a:r>
              <a:rPr lang="en-US" dirty="0" smtClean="0"/>
              <a:t>We apply tools from NLP to linguistics </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73</a:t>
            </a:fld>
            <a:endParaRPr lang="en-US"/>
          </a:p>
        </p:txBody>
      </p:sp>
      <p:graphicFrame>
        <p:nvGraphicFramePr>
          <p:cNvPr id="7" name="Chart 6"/>
          <p:cNvGraphicFramePr>
            <a:graphicFrameLocks/>
          </p:cNvGraphicFramePr>
          <p:nvPr/>
        </p:nvGraphicFramePr>
        <p:xfrm>
          <a:off x="4343400" y="1748118"/>
          <a:ext cx="4687607" cy="4973357"/>
        </p:xfrm>
        <a:graphic>
          <a:graphicData uri="http://schemas.openxmlformats.org/drawingml/2006/chart">
            <c:chart xmlns:c="http://schemas.openxmlformats.org/drawingml/2006/chart" xmlns:r="http://schemas.openxmlformats.org/officeDocument/2006/relationships" r:id="rId4"/>
          </a:graphicData>
        </a:graphic>
      </p:graphicFrame>
    </p:spTree>
    <p:custDataLst>
      <p:tags r:id="rId1"/>
    </p:custDataLst>
    <p:extLst>
      <p:ext uri="{BB962C8B-B14F-4D97-AF65-F5344CB8AC3E}">
        <p14:creationId xmlns:p14="http://schemas.microsoft.com/office/powerpoint/2010/main" val="109314270"/>
      </p:ext>
    </p:extLst>
  </p:cSld>
  <p:clrMapOvr>
    <a:masterClrMapping/>
  </p:clrMapOvr>
  <mc:AlternateContent xmlns:mc="http://schemas.openxmlformats.org/markup-compatibility/2006">
    <mc:Choice xmlns:p14="http://schemas.microsoft.com/office/powerpoint/2010/main" Requires="p14">
      <p:transition spd="slow" p14:dur="2000" advTm="8225"/>
    </mc:Choice>
    <mc:Fallback>
      <p:transition spd="slow" advTm="8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ectangle 54"/>
          <p:cNvSpPr/>
          <p:nvPr/>
        </p:nvSpPr>
        <p:spPr>
          <a:xfrm>
            <a:off x="3933089" y="1598581"/>
            <a:ext cx="1724538" cy="3023899"/>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4664779" y="4911887"/>
            <a:ext cx="1688158" cy="1834238"/>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459956" y="1478808"/>
            <a:ext cx="1760847" cy="2372493"/>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640465" y="3616772"/>
            <a:ext cx="1826022" cy="2575091"/>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1644868" y="1716710"/>
            <a:ext cx="1688158" cy="1425236"/>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993913" y="4058704"/>
            <a:ext cx="1692887" cy="2764120"/>
          </a:xfrm>
          <a:prstGeom prst="rect">
            <a:avLst/>
          </a:prstGeom>
          <a:solidFill>
            <a:schemeClr val="accent4">
              <a:lumMod val="60000"/>
              <a:lumOff val="40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Distribution over Primitive Color Sets</a:t>
            </a:r>
            <a:endParaRPr lang="en-US" dirty="0"/>
          </a:p>
        </p:txBody>
      </p:sp>
      <p:grpSp>
        <p:nvGrpSpPr>
          <p:cNvPr id="11" name="Group 10"/>
          <p:cNvGrpSpPr/>
          <p:nvPr/>
        </p:nvGrpSpPr>
        <p:grpSpPr>
          <a:xfrm>
            <a:off x="1678024" y="1708312"/>
            <a:ext cx="1398396" cy="1312775"/>
            <a:chOff x="1097096" y="1428278"/>
            <a:chExt cx="1398396" cy="1312775"/>
          </a:xfrm>
        </p:grpSpPr>
        <p:sp>
          <p:nvSpPr>
            <p:cNvPr id="6" name="TextBox 5"/>
            <p:cNvSpPr txBox="1"/>
            <p:nvPr/>
          </p:nvSpPr>
          <p:spPr>
            <a:xfrm>
              <a:off x="1097096" y="1428278"/>
              <a:ext cx="1301959" cy="707886"/>
            </a:xfrm>
            <a:prstGeom prst="rect">
              <a:avLst/>
            </a:prstGeom>
            <a:noFill/>
          </p:spPr>
          <p:txBody>
            <a:bodyPr wrap="none" rtlCol="0">
              <a:spAutoFit/>
            </a:bodyPr>
            <a:lstStyle/>
            <a:p>
              <a:r>
                <a:rPr lang="en-US" sz="4000" b="1" dirty="0" smtClean="0"/>
                <a:t>black</a:t>
              </a:r>
            </a:p>
          </p:txBody>
        </p:sp>
        <p:sp>
          <p:nvSpPr>
            <p:cNvPr id="7" name="TextBox 6"/>
            <p:cNvSpPr txBox="1"/>
            <p:nvPr/>
          </p:nvSpPr>
          <p:spPr>
            <a:xfrm>
              <a:off x="1097096" y="2033167"/>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grpSp>
      <p:grpSp>
        <p:nvGrpSpPr>
          <p:cNvPr id="10" name="Group 9"/>
          <p:cNvGrpSpPr/>
          <p:nvPr/>
        </p:nvGrpSpPr>
        <p:grpSpPr>
          <a:xfrm>
            <a:off x="4869956" y="4806747"/>
            <a:ext cx="1398396" cy="1917664"/>
            <a:chOff x="5013028" y="1702203"/>
            <a:chExt cx="1398396" cy="1917664"/>
          </a:xfrm>
        </p:grpSpPr>
        <p:sp>
          <p:nvSpPr>
            <p:cNvPr id="18" name="TextBox 17"/>
            <p:cNvSpPr txBox="1"/>
            <p:nvPr/>
          </p:nvSpPr>
          <p:spPr>
            <a:xfrm>
              <a:off x="5013028" y="1702203"/>
              <a:ext cx="1301959" cy="707886"/>
            </a:xfrm>
            <a:prstGeom prst="rect">
              <a:avLst/>
            </a:prstGeom>
            <a:noFill/>
          </p:spPr>
          <p:txBody>
            <a:bodyPr wrap="none" rtlCol="0">
              <a:spAutoFit/>
            </a:bodyPr>
            <a:lstStyle/>
            <a:p>
              <a:r>
                <a:rPr lang="en-US" sz="4000" b="1" dirty="0" smtClean="0"/>
                <a:t>black</a:t>
              </a:r>
            </a:p>
          </p:txBody>
        </p:sp>
        <p:sp>
          <p:nvSpPr>
            <p:cNvPr id="19" name="TextBox 18"/>
            <p:cNvSpPr txBox="1"/>
            <p:nvPr/>
          </p:nvSpPr>
          <p:spPr>
            <a:xfrm>
              <a:off x="5013028" y="2307092"/>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sp>
          <p:nvSpPr>
            <p:cNvPr id="20" name="TextBox 19"/>
            <p:cNvSpPr txBox="1"/>
            <p:nvPr/>
          </p:nvSpPr>
          <p:spPr>
            <a:xfrm>
              <a:off x="5013028" y="2911981"/>
              <a:ext cx="895566" cy="707886"/>
            </a:xfrm>
            <a:prstGeom prst="rect">
              <a:avLst/>
            </a:prstGeom>
            <a:noFill/>
          </p:spPr>
          <p:txBody>
            <a:bodyPr wrap="none" rtlCol="0">
              <a:spAutoFit/>
            </a:bodyPr>
            <a:lstStyle/>
            <a:p>
              <a:r>
                <a:rPr lang="en-US" sz="4000" b="1" dirty="0" smtClean="0">
                  <a:solidFill>
                    <a:srgbClr val="C00000"/>
                  </a:solidFill>
                </a:rPr>
                <a:t>red</a:t>
              </a:r>
            </a:p>
          </p:txBody>
        </p:sp>
      </p:grpSp>
      <p:grpSp>
        <p:nvGrpSpPr>
          <p:cNvPr id="9" name="Group 8"/>
          <p:cNvGrpSpPr/>
          <p:nvPr/>
        </p:nvGrpSpPr>
        <p:grpSpPr>
          <a:xfrm>
            <a:off x="6613665" y="1439047"/>
            <a:ext cx="1398396" cy="2335526"/>
            <a:chOff x="7108281" y="1825493"/>
            <a:chExt cx="1398396" cy="2335526"/>
          </a:xfrm>
        </p:grpSpPr>
        <p:sp>
          <p:nvSpPr>
            <p:cNvPr id="24" name="TextBox 23"/>
            <p:cNvSpPr txBox="1"/>
            <p:nvPr/>
          </p:nvSpPr>
          <p:spPr>
            <a:xfrm>
              <a:off x="7108281" y="1825493"/>
              <a:ext cx="1301959" cy="707886"/>
            </a:xfrm>
            <a:prstGeom prst="rect">
              <a:avLst/>
            </a:prstGeom>
            <a:noFill/>
          </p:spPr>
          <p:txBody>
            <a:bodyPr wrap="none" rtlCol="0">
              <a:spAutoFit/>
            </a:bodyPr>
            <a:lstStyle/>
            <a:p>
              <a:r>
                <a:rPr lang="en-US" sz="4000" b="1" dirty="0" smtClean="0"/>
                <a:t>black</a:t>
              </a:r>
            </a:p>
          </p:txBody>
        </p:sp>
        <p:sp>
          <p:nvSpPr>
            <p:cNvPr id="25" name="TextBox 24"/>
            <p:cNvSpPr txBox="1"/>
            <p:nvPr/>
          </p:nvSpPr>
          <p:spPr>
            <a:xfrm>
              <a:off x="7108281" y="2352404"/>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sp>
          <p:nvSpPr>
            <p:cNvPr id="26" name="TextBox 25"/>
            <p:cNvSpPr txBox="1"/>
            <p:nvPr/>
          </p:nvSpPr>
          <p:spPr>
            <a:xfrm>
              <a:off x="7165276" y="2888048"/>
              <a:ext cx="895566" cy="707886"/>
            </a:xfrm>
            <a:prstGeom prst="rect">
              <a:avLst/>
            </a:prstGeom>
            <a:noFill/>
          </p:spPr>
          <p:txBody>
            <a:bodyPr wrap="none" rtlCol="0">
              <a:spAutoFit/>
            </a:bodyPr>
            <a:lstStyle/>
            <a:p>
              <a:r>
                <a:rPr lang="en-US" sz="4000" b="1" dirty="0" smtClean="0">
                  <a:solidFill>
                    <a:srgbClr val="C00000"/>
                  </a:solidFill>
                </a:rPr>
                <a:t>red</a:t>
              </a:r>
            </a:p>
          </p:txBody>
        </p:sp>
        <p:sp>
          <p:nvSpPr>
            <p:cNvPr id="28" name="TextBox 27"/>
            <p:cNvSpPr txBox="1"/>
            <p:nvPr/>
          </p:nvSpPr>
          <p:spPr>
            <a:xfrm>
              <a:off x="7274585" y="3453133"/>
              <a:ext cx="1120820" cy="707886"/>
            </a:xfrm>
            <a:prstGeom prst="rect">
              <a:avLst/>
            </a:prstGeom>
            <a:noFill/>
          </p:spPr>
          <p:txBody>
            <a:bodyPr wrap="none" rtlCol="0">
              <a:spAutoFit/>
            </a:bodyPr>
            <a:lstStyle/>
            <a:p>
              <a:r>
                <a:rPr lang="en-US" sz="4000" b="1" dirty="0" smtClean="0">
                  <a:solidFill>
                    <a:schemeClr val="tx2">
                      <a:lumMod val="75000"/>
                    </a:schemeClr>
                  </a:solidFill>
                </a:rPr>
                <a:t>blue</a:t>
              </a:r>
            </a:p>
          </p:txBody>
        </p:sp>
      </p:grpSp>
      <p:grpSp>
        <p:nvGrpSpPr>
          <p:cNvPr id="5" name="Group 4"/>
          <p:cNvGrpSpPr/>
          <p:nvPr/>
        </p:nvGrpSpPr>
        <p:grpSpPr>
          <a:xfrm>
            <a:off x="1686963" y="3616773"/>
            <a:ext cx="1458930" cy="2575091"/>
            <a:chOff x="1348341" y="3831381"/>
            <a:chExt cx="1458930" cy="2575091"/>
          </a:xfrm>
          <a:solidFill>
            <a:schemeClr val="bg1"/>
          </a:solidFill>
        </p:grpSpPr>
        <p:sp>
          <p:nvSpPr>
            <p:cNvPr id="34" name="TextBox 33"/>
            <p:cNvSpPr txBox="1"/>
            <p:nvPr/>
          </p:nvSpPr>
          <p:spPr>
            <a:xfrm>
              <a:off x="1408875" y="3831381"/>
              <a:ext cx="1301959" cy="707886"/>
            </a:xfrm>
            <a:prstGeom prst="rect">
              <a:avLst/>
            </a:prstGeom>
            <a:noFill/>
            <a:ln>
              <a:noFill/>
            </a:ln>
          </p:spPr>
          <p:txBody>
            <a:bodyPr wrap="none" rtlCol="0">
              <a:spAutoFit/>
            </a:bodyPr>
            <a:lstStyle/>
            <a:p>
              <a:r>
                <a:rPr lang="en-US" sz="4000" b="1" dirty="0" smtClean="0"/>
                <a:t>black</a:t>
              </a:r>
            </a:p>
          </p:txBody>
        </p:sp>
        <p:sp>
          <p:nvSpPr>
            <p:cNvPr id="35" name="TextBox 34"/>
            <p:cNvSpPr txBox="1"/>
            <p:nvPr/>
          </p:nvSpPr>
          <p:spPr>
            <a:xfrm>
              <a:off x="1408875" y="4436270"/>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sp>
          <p:nvSpPr>
            <p:cNvPr id="36" name="TextBox 35"/>
            <p:cNvSpPr txBox="1"/>
            <p:nvPr/>
          </p:nvSpPr>
          <p:spPr>
            <a:xfrm>
              <a:off x="1408875" y="5041159"/>
              <a:ext cx="895566" cy="707886"/>
            </a:xfrm>
            <a:prstGeom prst="rect">
              <a:avLst/>
            </a:prstGeom>
            <a:noFill/>
            <a:ln>
              <a:noFill/>
            </a:ln>
          </p:spPr>
          <p:txBody>
            <a:bodyPr wrap="none" rtlCol="0">
              <a:spAutoFit/>
            </a:bodyPr>
            <a:lstStyle/>
            <a:p>
              <a:r>
                <a:rPr lang="en-US" sz="4000" b="1" dirty="0" smtClean="0">
                  <a:solidFill>
                    <a:srgbClr val="C00000"/>
                  </a:solidFill>
                </a:rPr>
                <a:t>red</a:t>
              </a:r>
            </a:p>
          </p:txBody>
        </p:sp>
        <p:sp>
          <p:nvSpPr>
            <p:cNvPr id="37" name="TextBox 36"/>
            <p:cNvSpPr txBox="1"/>
            <p:nvPr/>
          </p:nvSpPr>
          <p:spPr>
            <a:xfrm>
              <a:off x="1348341" y="5698586"/>
              <a:ext cx="1120820" cy="707886"/>
            </a:xfrm>
            <a:prstGeom prst="rect">
              <a:avLst/>
            </a:prstGeom>
            <a:noFill/>
            <a:ln>
              <a:noFill/>
            </a:ln>
          </p:spPr>
          <p:txBody>
            <a:bodyPr wrap="none" rtlCol="0">
              <a:spAutoFit/>
            </a:bodyPr>
            <a:lstStyle/>
            <a:p>
              <a:r>
                <a:rPr lang="en-US" sz="4000" b="1" dirty="0" smtClean="0">
                  <a:solidFill>
                    <a:schemeClr val="tx2">
                      <a:lumMod val="75000"/>
                    </a:schemeClr>
                  </a:solidFill>
                </a:rPr>
                <a:t>blue</a:t>
              </a:r>
            </a:p>
          </p:txBody>
        </p:sp>
      </p:grpSp>
      <p:grpSp>
        <p:nvGrpSpPr>
          <p:cNvPr id="15" name="Group 14"/>
          <p:cNvGrpSpPr/>
          <p:nvPr/>
        </p:nvGrpSpPr>
        <p:grpSpPr>
          <a:xfrm>
            <a:off x="4031502" y="1529077"/>
            <a:ext cx="1470597" cy="3082820"/>
            <a:chOff x="3309820" y="3831381"/>
            <a:chExt cx="1470597" cy="3082820"/>
          </a:xfrm>
        </p:grpSpPr>
        <p:sp>
          <p:nvSpPr>
            <p:cNvPr id="23" name="TextBox 22"/>
            <p:cNvSpPr txBox="1"/>
            <p:nvPr/>
          </p:nvSpPr>
          <p:spPr>
            <a:xfrm>
              <a:off x="3309820" y="6206315"/>
              <a:ext cx="1397306" cy="707886"/>
            </a:xfrm>
            <a:prstGeom prst="rect">
              <a:avLst/>
            </a:prstGeom>
            <a:noFill/>
          </p:spPr>
          <p:txBody>
            <a:bodyPr wrap="none" rtlCol="0">
              <a:spAutoFit/>
            </a:bodyPr>
            <a:lstStyle/>
            <a:p>
              <a:r>
                <a:rPr lang="en-US" sz="4000" b="1" dirty="0" smtClean="0">
                  <a:solidFill>
                    <a:srgbClr val="00B050"/>
                  </a:solidFill>
                </a:rPr>
                <a:t>green</a:t>
              </a:r>
            </a:p>
          </p:txBody>
        </p:sp>
        <p:sp>
          <p:nvSpPr>
            <p:cNvPr id="38" name="TextBox 37"/>
            <p:cNvSpPr txBox="1"/>
            <p:nvPr/>
          </p:nvSpPr>
          <p:spPr>
            <a:xfrm>
              <a:off x="3382021" y="3831381"/>
              <a:ext cx="1301959" cy="707886"/>
            </a:xfrm>
            <a:prstGeom prst="rect">
              <a:avLst/>
            </a:prstGeom>
            <a:noFill/>
          </p:spPr>
          <p:txBody>
            <a:bodyPr wrap="none" rtlCol="0">
              <a:spAutoFit/>
            </a:bodyPr>
            <a:lstStyle/>
            <a:p>
              <a:r>
                <a:rPr lang="en-US" sz="4000" b="1" dirty="0" smtClean="0"/>
                <a:t>black</a:t>
              </a:r>
            </a:p>
          </p:txBody>
        </p:sp>
        <p:sp>
          <p:nvSpPr>
            <p:cNvPr id="39" name="TextBox 38"/>
            <p:cNvSpPr txBox="1"/>
            <p:nvPr/>
          </p:nvSpPr>
          <p:spPr>
            <a:xfrm>
              <a:off x="3382021" y="4436270"/>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sp>
          <p:nvSpPr>
            <p:cNvPr id="40" name="TextBox 39"/>
            <p:cNvSpPr txBox="1"/>
            <p:nvPr/>
          </p:nvSpPr>
          <p:spPr>
            <a:xfrm>
              <a:off x="3382021" y="5041159"/>
              <a:ext cx="895566" cy="707886"/>
            </a:xfrm>
            <a:prstGeom prst="rect">
              <a:avLst/>
            </a:prstGeom>
            <a:noFill/>
          </p:spPr>
          <p:txBody>
            <a:bodyPr wrap="none" rtlCol="0">
              <a:spAutoFit/>
            </a:bodyPr>
            <a:lstStyle/>
            <a:p>
              <a:r>
                <a:rPr lang="en-US" sz="4000" b="1" dirty="0" smtClean="0">
                  <a:solidFill>
                    <a:srgbClr val="C00000"/>
                  </a:solidFill>
                </a:rPr>
                <a:t>red</a:t>
              </a:r>
            </a:p>
          </p:txBody>
        </p:sp>
        <p:sp>
          <p:nvSpPr>
            <p:cNvPr id="41" name="TextBox 40"/>
            <p:cNvSpPr txBox="1"/>
            <p:nvPr/>
          </p:nvSpPr>
          <p:spPr>
            <a:xfrm>
              <a:off x="3323734" y="5653122"/>
              <a:ext cx="1120820" cy="707886"/>
            </a:xfrm>
            <a:prstGeom prst="rect">
              <a:avLst/>
            </a:prstGeom>
            <a:noFill/>
          </p:spPr>
          <p:txBody>
            <a:bodyPr wrap="none" rtlCol="0">
              <a:spAutoFit/>
            </a:bodyPr>
            <a:lstStyle/>
            <a:p>
              <a:r>
                <a:rPr lang="en-US" sz="4000" b="1" dirty="0" smtClean="0">
                  <a:solidFill>
                    <a:schemeClr val="tx2">
                      <a:lumMod val="75000"/>
                    </a:schemeClr>
                  </a:solidFill>
                </a:rPr>
                <a:t>blue</a:t>
              </a:r>
            </a:p>
          </p:txBody>
        </p:sp>
      </p:grpSp>
      <p:grpSp>
        <p:nvGrpSpPr>
          <p:cNvPr id="8" name="Group 7"/>
          <p:cNvGrpSpPr/>
          <p:nvPr/>
        </p:nvGrpSpPr>
        <p:grpSpPr>
          <a:xfrm>
            <a:off x="7060804" y="4021956"/>
            <a:ext cx="1590756" cy="2585209"/>
            <a:chOff x="5166364" y="4169092"/>
            <a:chExt cx="1590756" cy="2585209"/>
          </a:xfrm>
        </p:grpSpPr>
        <p:sp>
          <p:nvSpPr>
            <p:cNvPr id="43" name="TextBox 42"/>
            <p:cNvSpPr txBox="1"/>
            <p:nvPr/>
          </p:nvSpPr>
          <p:spPr>
            <a:xfrm>
              <a:off x="5248522" y="4169092"/>
              <a:ext cx="1301959" cy="707886"/>
            </a:xfrm>
            <a:prstGeom prst="rect">
              <a:avLst/>
            </a:prstGeom>
            <a:noFill/>
          </p:spPr>
          <p:txBody>
            <a:bodyPr wrap="none" rtlCol="0">
              <a:spAutoFit/>
            </a:bodyPr>
            <a:lstStyle/>
            <a:p>
              <a:r>
                <a:rPr lang="en-US" sz="4000" b="1" dirty="0" smtClean="0"/>
                <a:t>black</a:t>
              </a:r>
            </a:p>
          </p:txBody>
        </p:sp>
        <p:sp>
          <p:nvSpPr>
            <p:cNvPr id="44" name="TextBox 43"/>
            <p:cNvSpPr txBox="1"/>
            <p:nvPr/>
          </p:nvSpPr>
          <p:spPr>
            <a:xfrm>
              <a:off x="5219268" y="4759033"/>
              <a:ext cx="1398396" cy="707886"/>
            </a:xfrm>
            <a:prstGeom prst="rect">
              <a:avLst/>
            </a:prstGeom>
            <a:noFill/>
            <a:ln>
              <a:noFill/>
            </a:ln>
          </p:spPr>
          <p:txBody>
            <a:bodyPr wrap="none" rtlCol="0">
              <a:spAutoFit/>
            </a:bodyPr>
            <a:lstStyle/>
            <a:p>
              <a:r>
                <a:rPr lang="en-US" sz="4000" b="1" dirty="0" smtClean="0">
                  <a:ln>
                    <a:solidFill>
                      <a:schemeClr val="tx1"/>
                    </a:solidFill>
                  </a:ln>
                  <a:solidFill>
                    <a:schemeClr val="bg1"/>
                  </a:solidFill>
                </a:rPr>
                <a:t>white</a:t>
              </a:r>
            </a:p>
          </p:txBody>
        </p:sp>
        <p:sp>
          <p:nvSpPr>
            <p:cNvPr id="45" name="TextBox 44"/>
            <p:cNvSpPr txBox="1"/>
            <p:nvPr/>
          </p:nvSpPr>
          <p:spPr>
            <a:xfrm>
              <a:off x="5189973" y="5407552"/>
              <a:ext cx="895566" cy="707886"/>
            </a:xfrm>
            <a:prstGeom prst="rect">
              <a:avLst/>
            </a:prstGeom>
            <a:noFill/>
          </p:spPr>
          <p:txBody>
            <a:bodyPr wrap="none" rtlCol="0">
              <a:spAutoFit/>
            </a:bodyPr>
            <a:lstStyle/>
            <a:p>
              <a:r>
                <a:rPr lang="en-US" sz="4000" b="1" dirty="0" smtClean="0">
                  <a:solidFill>
                    <a:srgbClr val="C00000"/>
                  </a:solidFill>
                </a:rPr>
                <a:t>red</a:t>
              </a:r>
            </a:p>
          </p:txBody>
        </p:sp>
        <p:sp>
          <p:nvSpPr>
            <p:cNvPr id="47" name="TextBox 46"/>
            <p:cNvSpPr txBox="1"/>
            <p:nvPr/>
          </p:nvSpPr>
          <p:spPr>
            <a:xfrm>
              <a:off x="5166364" y="6046415"/>
              <a:ext cx="1590756" cy="707886"/>
            </a:xfrm>
            <a:prstGeom prst="rect">
              <a:avLst/>
            </a:prstGeom>
            <a:noFill/>
          </p:spPr>
          <p:txBody>
            <a:bodyPr wrap="none" rtlCol="0">
              <a:spAutoFit/>
            </a:bodyPr>
            <a:lstStyle/>
            <a:p>
              <a:r>
                <a:rPr lang="en-US" sz="4000" b="1" dirty="0" smtClean="0">
                  <a:solidFill>
                    <a:srgbClr val="FFFF00"/>
                  </a:solidFill>
                </a:rPr>
                <a:t>yellow</a:t>
              </a:r>
            </a:p>
          </p:txBody>
        </p:sp>
      </p:grpSp>
      <p:pic>
        <p:nvPicPr>
          <p:cNvPr id="62" name="Picture 61"/>
          <p:cNvPicPr>
            <a:picLocks noChangeAspect="1"/>
          </p:cNvPicPr>
          <p:nvPr/>
        </p:nvPicPr>
        <p:blipFill>
          <a:blip r:embed="rId3"/>
          <a:stretch>
            <a:fillRect/>
          </a:stretch>
        </p:blipFill>
        <p:spPr>
          <a:xfrm>
            <a:off x="2855540" y="2966769"/>
            <a:ext cx="4253095" cy="1871362"/>
          </a:xfrm>
          <a:prstGeom prst="rect">
            <a:avLst/>
          </a:prstGeom>
        </p:spPr>
      </p:pic>
    </p:spTree>
    <p:extLst>
      <p:ext uri="{BB962C8B-B14F-4D97-AF65-F5344CB8AC3E}">
        <p14:creationId xmlns:p14="http://schemas.microsoft.com/office/powerpoint/2010/main" val="1877095029"/>
      </p:ext>
    </p:extLst>
  </p:cSld>
  <p:clrMapOvr>
    <a:masterClrMapping/>
  </p:clrMapOvr>
  <mc:AlternateContent xmlns:mc="http://schemas.openxmlformats.org/markup-compatibility/2006">
    <mc:Choice xmlns:p14="http://schemas.microsoft.com/office/powerpoint/2010/main" Requires="p14">
      <p:transition spd="slow" p14:dur="2000" advTm="7454"/>
    </mc:Choice>
    <mc:Fallback>
      <p:transition spd="slow" advTm="7454"/>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Freeform 28"/>
          <p:cNvSpPr/>
          <p:nvPr/>
        </p:nvSpPr>
        <p:spPr>
          <a:xfrm>
            <a:off x="543339" y="1657246"/>
            <a:ext cx="3760993" cy="1523275"/>
          </a:xfrm>
          <a:custGeom>
            <a:avLst/>
            <a:gdLst>
              <a:gd name="connsiteX0" fmla="*/ 0 w 3805057"/>
              <a:gd name="connsiteY0" fmla="*/ 1431235 h 1524000"/>
              <a:gd name="connsiteX1" fmla="*/ 0 w 3805057"/>
              <a:gd name="connsiteY1" fmla="*/ 1431235 h 1524000"/>
              <a:gd name="connsiteX2" fmla="*/ 159026 w 3805057"/>
              <a:gd name="connsiteY2" fmla="*/ 1364974 h 1524000"/>
              <a:gd name="connsiteX3" fmla="*/ 238539 w 3805057"/>
              <a:gd name="connsiteY3" fmla="*/ 1298713 h 1524000"/>
              <a:gd name="connsiteX4" fmla="*/ 278296 w 3805057"/>
              <a:gd name="connsiteY4" fmla="*/ 1285461 h 1524000"/>
              <a:gd name="connsiteX5" fmla="*/ 344557 w 3805057"/>
              <a:gd name="connsiteY5" fmla="*/ 1245704 h 1524000"/>
              <a:gd name="connsiteX6" fmla="*/ 397565 w 3805057"/>
              <a:gd name="connsiteY6" fmla="*/ 1205948 h 1524000"/>
              <a:gd name="connsiteX7" fmla="*/ 450574 w 3805057"/>
              <a:gd name="connsiteY7" fmla="*/ 1179443 h 1524000"/>
              <a:gd name="connsiteX8" fmla="*/ 490331 w 3805057"/>
              <a:gd name="connsiteY8" fmla="*/ 1152939 h 1524000"/>
              <a:gd name="connsiteX9" fmla="*/ 556591 w 3805057"/>
              <a:gd name="connsiteY9" fmla="*/ 1126435 h 1524000"/>
              <a:gd name="connsiteX10" fmla="*/ 636104 w 3805057"/>
              <a:gd name="connsiteY10" fmla="*/ 1073426 h 1524000"/>
              <a:gd name="connsiteX11" fmla="*/ 675861 w 3805057"/>
              <a:gd name="connsiteY11" fmla="*/ 1033669 h 1524000"/>
              <a:gd name="connsiteX12" fmla="*/ 715618 w 3805057"/>
              <a:gd name="connsiteY12" fmla="*/ 1020417 h 1524000"/>
              <a:gd name="connsiteX13" fmla="*/ 755374 w 3805057"/>
              <a:gd name="connsiteY13" fmla="*/ 980661 h 1524000"/>
              <a:gd name="connsiteX14" fmla="*/ 834887 w 3805057"/>
              <a:gd name="connsiteY14" fmla="*/ 940904 h 1524000"/>
              <a:gd name="connsiteX15" fmla="*/ 874644 w 3805057"/>
              <a:gd name="connsiteY15" fmla="*/ 901148 h 1524000"/>
              <a:gd name="connsiteX16" fmla="*/ 1007165 w 3805057"/>
              <a:gd name="connsiteY16" fmla="*/ 808382 h 1524000"/>
              <a:gd name="connsiteX17" fmla="*/ 1060174 w 3805057"/>
              <a:gd name="connsiteY17" fmla="*/ 768626 h 1524000"/>
              <a:gd name="connsiteX18" fmla="*/ 1086678 w 3805057"/>
              <a:gd name="connsiteY18" fmla="*/ 742121 h 1524000"/>
              <a:gd name="connsiteX19" fmla="*/ 1179444 w 3805057"/>
              <a:gd name="connsiteY19" fmla="*/ 689113 h 1524000"/>
              <a:gd name="connsiteX20" fmla="*/ 1205948 w 3805057"/>
              <a:gd name="connsiteY20" fmla="*/ 662608 h 1524000"/>
              <a:gd name="connsiteX21" fmla="*/ 1258957 w 3805057"/>
              <a:gd name="connsiteY21" fmla="*/ 622852 h 1524000"/>
              <a:gd name="connsiteX22" fmla="*/ 1298713 w 3805057"/>
              <a:gd name="connsiteY22" fmla="*/ 583095 h 1524000"/>
              <a:gd name="connsiteX23" fmla="*/ 1378226 w 3805057"/>
              <a:gd name="connsiteY23" fmla="*/ 530087 h 1524000"/>
              <a:gd name="connsiteX24" fmla="*/ 1404731 w 3805057"/>
              <a:gd name="connsiteY24" fmla="*/ 503582 h 1524000"/>
              <a:gd name="connsiteX25" fmla="*/ 1457739 w 3805057"/>
              <a:gd name="connsiteY25" fmla="*/ 477078 h 1524000"/>
              <a:gd name="connsiteX26" fmla="*/ 1484244 w 3805057"/>
              <a:gd name="connsiteY26" fmla="*/ 450574 h 1524000"/>
              <a:gd name="connsiteX27" fmla="*/ 1537252 w 3805057"/>
              <a:gd name="connsiteY27" fmla="*/ 410817 h 1524000"/>
              <a:gd name="connsiteX28" fmla="*/ 1563757 w 3805057"/>
              <a:gd name="connsiteY28" fmla="*/ 384313 h 1524000"/>
              <a:gd name="connsiteX29" fmla="*/ 1643270 w 3805057"/>
              <a:gd name="connsiteY29" fmla="*/ 331304 h 1524000"/>
              <a:gd name="connsiteX30" fmla="*/ 1709531 w 3805057"/>
              <a:gd name="connsiteY30" fmla="*/ 278295 h 1524000"/>
              <a:gd name="connsiteX31" fmla="*/ 1775791 w 3805057"/>
              <a:gd name="connsiteY31" fmla="*/ 238539 h 1524000"/>
              <a:gd name="connsiteX32" fmla="*/ 1842052 w 3805057"/>
              <a:gd name="connsiteY32" fmla="*/ 198782 h 1524000"/>
              <a:gd name="connsiteX33" fmla="*/ 1868557 w 3805057"/>
              <a:gd name="connsiteY33" fmla="*/ 172278 h 1524000"/>
              <a:gd name="connsiteX34" fmla="*/ 1948070 w 3805057"/>
              <a:gd name="connsiteY34" fmla="*/ 145774 h 1524000"/>
              <a:gd name="connsiteX35" fmla="*/ 1987826 w 3805057"/>
              <a:gd name="connsiteY35" fmla="*/ 119269 h 1524000"/>
              <a:gd name="connsiteX36" fmla="*/ 2014331 w 3805057"/>
              <a:gd name="connsiteY36" fmla="*/ 92765 h 1524000"/>
              <a:gd name="connsiteX37" fmla="*/ 2054087 w 3805057"/>
              <a:gd name="connsiteY37" fmla="*/ 79513 h 1524000"/>
              <a:gd name="connsiteX38" fmla="*/ 2146852 w 3805057"/>
              <a:gd name="connsiteY38" fmla="*/ 0 h 1524000"/>
              <a:gd name="connsiteX39" fmla="*/ 2955235 w 3805057"/>
              <a:gd name="connsiteY39" fmla="*/ 39756 h 1524000"/>
              <a:gd name="connsiteX40" fmla="*/ 3392557 w 3805057"/>
              <a:gd name="connsiteY40" fmla="*/ 26504 h 1524000"/>
              <a:gd name="connsiteX41" fmla="*/ 3445565 w 3805057"/>
              <a:gd name="connsiteY41" fmla="*/ 13252 h 1524000"/>
              <a:gd name="connsiteX42" fmla="*/ 3670852 w 3805057"/>
              <a:gd name="connsiteY42" fmla="*/ 26504 h 1524000"/>
              <a:gd name="connsiteX43" fmla="*/ 3750365 w 3805057"/>
              <a:gd name="connsiteY43" fmla="*/ 53008 h 1524000"/>
              <a:gd name="connsiteX44" fmla="*/ 3790122 w 3805057"/>
              <a:gd name="connsiteY44" fmla="*/ 66261 h 1524000"/>
              <a:gd name="connsiteX45" fmla="*/ 3803374 w 3805057"/>
              <a:gd name="connsiteY45" fmla="*/ 106017 h 1524000"/>
              <a:gd name="connsiteX46" fmla="*/ 3684104 w 3805057"/>
              <a:gd name="connsiteY46" fmla="*/ 198782 h 1524000"/>
              <a:gd name="connsiteX47" fmla="*/ 3657600 w 3805057"/>
              <a:gd name="connsiteY47" fmla="*/ 225287 h 1524000"/>
              <a:gd name="connsiteX48" fmla="*/ 3578087 w 3805057"/>
              <a:gd name="connsiteY48" fmla="*/ 265043 h 1524000"/>
              <a:gd name="connsiteX49" fmla="*/ 3485322 w 3805057"/>
              <a:gd name="connsiteY49" fmla="*/ 331304 h 1524000"/>
              <a:gd name="connsiteX50" fmla="*/ 3379304 w 3805057"/>
              <a:gd name="connsiteY50" fmla="*/ 424069 h 1524000"/>
              <a:gd name="connsiteX51" fmla="*/ 3299791 w 3805057"/>
              <a:gd name="connsiteY51" fmla="*/ 450574 h 1524000"/>
              <a:gd name="connsiteX52" fmla="*/ 3220278 w 3805057"/>
              <a:gd name="connsiteY52" fmla="*/ 490330 h 1524000"/>
              <a:gd name="connsiteX53" fmla="*/ 3154018 w 3805057"/>
              <a:gd name="connsiteY53" fmla="*/ 556591 h 1524000"/>
              <a:gd name="connsiteX54" fmla="*/ 3061252 w 3805057"/>
              <a:gd name="connsiteY54" fmla="*/ 622852 h 1524000"/>
              <a:gd name="connsiteX55" fmla="*/ 3021496 w 3805057"/>
              <a:gd name="connsiteY55" fmla="*/ 649356 h 1524000"/>
              <a:gd name="connsiteX56" fmla="*/ 2981739 w 3805057"/>
              <a:gd name="connsiteY56" fmla="*/ 662608 h 1524000"/>
              <a:gd name="connsiteX57" fmla="*/ 2915478 w 3805057"/>
              <a:gd name="connsiteY57" fmla="*/ 702365 h 1524000"/>
              <a:gd name="connsiteX58" fmla="*/ 2875722 w 3805057"/>
              <a:gd name="connsiteY58" fmla="*/ 742121 h 1524000"/>
              <a:gd name="connsiteX59" fmla="*/ 2835965 w 3805057"/>
              <a:gd name="connsiteY59" fmla="*/ 755374 h 1524000"/>
              <a:gd name="connsiteX60" fmla="*/ 2782957 w 3805057"/>
              <a:gd name="connsiteY60" fmla="*/ 781878 h 1524000"/>
              <a:gd name="connsiteX61" fmla="*/ 2716696 w 3805057"/>
              <a:gd name="connsiteY61" fmla="*/ 821635 h 1524000"/>
              <a:gd name="connsiteX62" fmla="*/ 2690191 w 3805057"/>
              <a:gd name="connsiteY62" fmla="*/ 848139 h 1524000"/>
              <a:gd name="connsiteX63" fmla="*/ 2610678 w 3805057"/>
              <a:gd name="connsiteY63" fmla="*/ 887895 h 1524000"/>
              <a:gd name="connsiteX64" fmla="*/ 2570922 w 3805057"/>
              <a:gd name="connsiteY64" fmla="*/ 927652 h 1524000"/>
              <a:gd name="connsiteX65" fmla="*/ 2517913 w 3805057"/>
              <a:gd name="connsiteY65" fmla="*/ 967408 h 1524000"/>
              <a:gd name="connsiteX66" fmla="*/ 2478157 w 3805057"/>
              <a:gd name="connsiteY66" fmla="*/ 993913 h 1524000"/>
              <a:gd name="connsiteX67" fmla="*/ 2411896 w 3805057"/>
              <a:gd name="connsiteY67" fmla="*/ 1060174 h 1524000"/>
              <a:gd name="connsiteX68" fmla="*/ 2345635 w 3805057"/>
              <a:gd name="connsiteY68" fmla="*/ 1126435 h 1524000"/>
              <a:gd name="connsiteX69" fmla="*/ 2305878 w 3805057"/>
              <a:gd name="connsiteY69" fmla="*/ 1166191 h 1524000"/>
              <a:gd name="connsiteX70" fmla="*/ 2266122 w 3805057"/>
              <a:gd name="connsiteY70" fmla="*/ 1179443 h 1524000"/>
              <a:gd name="connsiteX71" fmla="*/ 2226365 w 3805057"/>
              <a:gd name="connsiteY71" fmla="*/ 1205948 h 1524000"/>
              <a:gd name="connsiteX72" fmla="*/ 2199861 w 3805057"/>
              <a:gd name="connsiteY72" fmla="*/ 1245704 h 1524000"/>
              <a:gd name="connsiteX73" fmla="*/ 2160104 w 3805057"/>
              <a:gd name="connsiteY73" fmla="*/ 1258956 h 1524000"/>
              <a:gd name="connsiteX74" fmla="*/ 2133600 w 3805057"/>
              <a:gd name="connsiteY74" fmla="*/ 1298713 h 1524000"/>
              <a:gd name="connsiteX75" fmla="*/ 2014331 w 3805057"/>
              <a:gd name="connsiteY75" fmla="*/ 1351721 h 1524000"/>
              <a:gd name="connsiteX76" fmla="*/ 1974574 w 3805057"/>
              <a:gd name="connsiteY76" fmla="*/ 1364974 h 1524000"/>
              <a:gd name="connsiteX77" fmla="*/ 1934818 w 3805057"/>
              <a:gd name="connsiteY77" fmla="*/ 1378226 h 1524000"/>
              <a:gd name="connsiteX78" fmla="*/ 1842052 w 3805057"/>
              <a:gd name="connsiteY78" fmla="*/ 1431235 h 1524000"/>
              <a:gd name="connsiteX79" fmla="*/ 1762539 w 3805057"/>
              <a:gd name="connsiteY79" fmla="*/ 1457739 h 1524000"/>
              <a:gd name="connsiteX80" fmla="*/ 1722783 w 3805057"/>
              <a:gd name="connsiteY80" fmla="*/ 1470991 h 1524000"/>
              <a:gd name="connsiteX81" fmla="*/ 1550504 w 3805057"/>
              <a:gd name="connsiteY81" fmla="*/ 1497495 h 1524000"/>
              <a:gd name="connsiteX82" fmla="*/ 1484244 w 3805057"/>
              <a:gd name="connsiteY82" fmla="*/ 1510748 h 1524000"/>
              <a:gd name="connsiteX83" fmla="*/ 649357 w 3805057"/>
              <a:gd name="connsiteY83" fmla="*/ 1510748 h 1524000"/>
              <a:gd name="connsiteX84" fmla="*/ 569844 w 3805057"/>
              <a:gd name="connsiteY84" fmla="*/ 1524000 h 1524000"/>
              <a:gd name="connsiteX85" fmla="*/ 198783 w 3805057"/>
              <a:gd name="connsiteY85" fmla="*/ 1510748 h 1524000"/>
              <a:gd name="connsiteX86" fmla="*/ 66261 w 3805057"/>
              <a:gd name="connsiteY86" fmla="*/ 1470991 h 1524000"/>
              <a:gd name="connsiteX87" fmla="*/ 0 w 3805057"/>
              <a:gd name="connsiteY87" fmla="*/ 143123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805057" h="1524000">
                <a:moveTo>
                  <a:pt x="0" y="1431235"/>
                </a:moveTo>
                <a:lnTo>
                  <a:pt x="0" y="1431235"/>
                </a:lnTo>
                <a:cubicBezTo>
                  <a:pt x="64232" y="1407148"/>
                  <a:pt x="103813" y="1396525"/>
                  <a:pt x="159026" y="1364974"/>
                </a:cubicBezTo>
                <a:cubicBezTo>
                  <a:pt x="310796" y="1278248"/>
                  <a:pt x="74068" y="1408359"/>
                  <a:pt x="238539" y="1298713"/>
                </a:cubicBezTo>
                <a:cubicBezTo>
                  <a:pt x="250162" y="1290964"/>
                  <a:pt x="265044" y="1289878"/>
                  <a:pt x="278296" y="1285461"/>
                </a:cubicBezTo>
                <a:cubicBezTo>
                  <a:pt x="340320" y="1223434"/>
                  <a:pt x="264277" y="1291578"/>
                  <a:pt x="344557" y="1245704"/>
                </a:cubicBezTo>
                <a:cubicBezTo>
                  <a:pt x="363734" y="1234746"/>
                  <a:pt x="378836" y="1217654"/>
                  <a:pt x="397565" y="1205948"/>
                </a:cubicBezTo>
                <a:cubicBezTo>
                  <a:pt x="414317" y="1195478"/>
                  <a:pt x="433422" y="1189244"/>
                  <a:pt x="450574" y="1179443"/>
                </a:cubicBezTo>
                <a:cubicBezTo>
                  <a:pt x="464403" y="1171541"/>
                  <a:pt x="476085" y="1160062"/>
                  <a:pt x="490331" y="1152939"/>
                </a:cubicBezTo>
                <a:cubicBezTo>
                  <a:pt x="511608" y="1142301"/>
                  <a:pt x="535708" y="1137826"/>
                  <a:pt x="556591" y="1126435"/>
                </a:cubicBezTo>
                <a:cubicBezTo>
                  <a:pt x="584556" y="1111181"/>
                  <a:pt x="613580" y="1095950"/>
                  <a:pt x="636104" y="1073426"/>
                </a:cubicBezTo>
                <a:cubicBezTo>
                  <a:pt x="649356" y="1060174"/>
                  <a:pt x="660267" y="1044065"/>
                  <a:pt x="675861" y="1033669"/>
                </a:cubicBezTo>
                <a:cubicBezTo>
                  <a:pt x="687484" y="1025920"/>
                  <a:pt x="702366" y="1024834"/>
                  <a:pt x="715618" y="1020417"/>
                </a:cubicBezTo>
                <a:cubicBezTo>
                  <a:pt x="728870" y="1007165"/>
                  <a:pt x="739780" y="991057"/>
                  <a:pt x="755374" y="980661"/>
                </a:cubicBezTo>
                <a:cubicBezTo>
                  <a:pt x="874914" y="900967"/>
                  <a:pt x="709771" y="1045166"/>
                  <a:pt x="834887" y="940904"/>
                </a:cubicBezTo>
                <a:cubicBezTo>
                  <a:pt x="849285" y="928906"/>
                  <a:pt x="860414" y="913345"/>
                  <a:pt x="874644" y="901148"/>
                </a:cubicBezTo>
                <a:cubicBezTo>
                  <a:pt x="927440" y="855894"/>
                  <a:pt x="946333" y="854005"/>
                  <a:pt x="1007165" y="808382"/>
                </a:cubicBezTo>
                <a:cubicBezTo>
                  <a:pt x="1024835" y="795130"/>
                  <a:pt x="1043206" y="782766"/>
                  <a:pt x="1060174" y="768626"/>
                </a:cubicBezTo>
                <a:cubicBezTo>
                  <a:pt x="1069772" y="760627"/>
                  <a:pt x="1076282" y="749052"/>
                  <a:pt x="1086678" y="742121"/>
                </a:cubicBezTo>
                <a:cubicBezTo>
                  <a:pt x="1168297" y="687708"/>
                  <a:pt x="1111668" y="743334"/>
                  <a:pt x="1179444" y="689113"/>
                </a:cubicBezTo>
                <a:cubicBezTo>
                  <a:pt x="1189200" y="681308"/>
                  <a:pt x="1196350" y="670607"/>
                  <a:pt x="1205948" y="662608"/>
                </a:cubicBezTo>
                <a:cubicBezTo>
                  <a:pt x="1222916" y="648468"/>
                  <a:pt x="1242187" y="637226"/>
                  <a:pt x="1258957" y="622852"/>
                </a:cubicBezTo>
                <a:cubicBezTo>
                  <a:pt x="1273187" y="610655"/>
                  <a:pt x="1283919" y="594601"/>
                  <a:pt x="1298713" y="583095"/>
                </a:cubicBezTo>
                <a:cubicBezTo>
                  <a:pt x="1323857" y="563538"/>
                  <a:pt x="1355702" y="552611"/>
                  <a:pt x="1378226" y="530087"/>
                </a:cubicBezTo>
                <a:cubicBezTo>
                  <a:pt x="1387061" y="521252"/>
                  <a:pt x="1394335" y="510513"/>
                  <a:pt x="1404731" y="503582"/>
                </a:cubicBezTo>
                <a:cubicBezTo>
                  <a:pt x="1421168" y="492624"/>
                  <a:pt x="1441302" y="488036"/>
                  <a:pt x="1457739" y="477078"/>
                </a:cubicBezTo>
                <a:cubicBezTo>
                  <a:pt x="1468135" y="470147"/>
                  <a:pt x="1474646" y="458573"/>
                  <a:pt x="1484244" y="450574"/>
                </a:cubicBezTo>
                <a:cubicBezTo>
                  <a:pt x="1501212" y="436434"/>
                  <a:pt x="1520284" y="424957"/>
                  <a:pt x="1537252" y="410817"/>
                </a:cubicBezTo>
                <a:cubicBezTo>
                  <a:pt x="1546850" y="402818"/>
                  <a:pt x="1553762" y="391810"/>
                  <a:pt x="1563757" y="384313"/>
                </a:cubicBezTo>
                <a:cubicBezTo>
                  <a:pt x="1589241" y="365200"/>
                  <a:pt x="1618396" y="351203"/>
                  <a:pt x="1643270" y="331304"/>
                </a:cubicBezTo>
                <a:cubicBezTo>
                  <a:pt x="1665357" y="313634"/>
                  <a:pt x="1686359" y="294516"/>
                  <a:pt x="1709531" y="278295"/>
                </a:cubicBezTo>
                <a:cubicBezTo>
                  <a:pt x="1730632" y="263524"/>
                  <a:pt x="1754831" y="253510"/>
                  <a:pt x="1775791" y="238539"/>
                </a:cubicBezTo>
                <a:cubicBezTo>
                  <a:pt x="1839460" y="193061"/>
                  <a:pt x="1759936" y="226156"/>
                  <a:pt x="1842052" y="198782"/>
                </a:cubicBezTo>
                <a:cubicBezTo>
                  <a:pt x="1850887" y="189947"/>
                  <a:pt x="1857382" y="177866"/>
                  <a:pt x="1868557" y="172278"/>
                </a:cubicBezTo>
                <a:cubicBezTo>
                  <a:pt x="1893546" y="159784"/>
                  <a:pt x="1948070" y="145774"/>
                  <a:pt x="1948070" y="145774"/>
                </a:cubicBezTo>
                <a:cubicBezTo>
                  <a:pt x="1961322" y="136939"/>
                  <a:pt x="1975389" y="129219"/>
                  <a:pt x="1987826" y="119269"/>
                </a:cubicBezTo>
                <a:cubicBezTo>
                  <a:pt x="1997582" y="111464"/>
                  <a:pt x="2003617" y="99193"/>
                  <a:pt x="2014331" y="92765"/>
                </a:cubicBezTo>
                <a:cubicBezTo>
                  <a:pt x="2026309" y="85578"/>
                  <a:pt x="2040835" y="83930"/>
                  <a:pt x="2054087" y="79513"/>
                </a:cubicBezTo>
                <a:cubicBezTo>
                  <a:pt x="2118358" y="15242"/>
                  <a:pt x="2086304" y="40365"/>
                  <a:pt x="2146852" y="0"/>
                </a:cubicBezTo>
                <a:cubicBezTo>
                  <a:pt x="2698853" y="34500"/>
                  <a:pt x="2429374" y="21623"/>
                  <a:pt x="2955235" y="39756"/>
                </a:cubicBezTo>
                <a:cubicBezTo>
                  <a:pt x="3101009" y="35339"/>
                  <a:pt x="3246929" y="34376"/>
                  <a:pt x="3392557" y="26504"/>
                </a:cubicBezTo>
                <a:cubicBezTo>
                  <a:pt x="3410744" y="25521"/>
                  <a:pt x="3427352" y="13252"/>
                  <a:pt x="3445565" y="13252"/>
                </a:cubicBezTo>
                <a:cubicBezTo>
                  <a:pt x="3520790" y="13252"/>
                  <a:pt x="3595756" y="22087"/>
                  <a:pt x="3670852" y="26504"/>
                </a:cubicBezTo>
                <a:lnTo>
                  <a:pt x="3750365" y="53008"/>
                </a:lnTo>
                <a:lnTo>
                  <a:pt x="3790122" y="66261"/>
                </a:lnTo>
                <a:cubicBezTo>
                  <a:pt x="3794539" y="79513"/>
                  <a:pt x="3810158" y="93806"/>
                  <a:pt x="3803374" y="106017"/>
                </a:cubicBezTo>
                <a:cubicBezTo>
                  <a:pt x="3762741" y="179155"/>
                  <a:pt x="3741249" y="179734"/>
                  <a:pt x="3684104" y="198782"/>
                </a:cubicBezTo>
                <a:cubicBezTo>
                  <a:pt x="3675269" y="207617"/>
                  <a:pt x="3668314" y="218859"/>
                  <a:pt x="3657600" y="225287"/>
                </a:cubicBezTo>
                <a:cubicBezTo>
                  <a:pt x="3579212" y="272321"/>
                  <a:pt x="3656287" y="198015"/>
                  <a:pt x="3578087" y="265043"/>
                </a:cubicBezTo>
                <a:cubicBezTo>
                  <a:pt x="3498049" y="333647"/>
                  <a:pt x="3558372" y="306954"/>
                  <a:pt x="3485322" y="331304"/>
                </a:cubicBezTo>
                <a:cubicBezTo>
                  <a:pt x="3454400" y="377689"/>
                  <a:pt x="3445568" y="401980"/>
                  <a:pt x="3379304" y="424069"/>
                </a:cubicBezTo>
                <a:cubicBezTo>
                  <a:pt x="3352800" y="432904"/>
                  <a:pt x="3323037" y="435077"/>
                  <a:pt x="3299791" y="450574"/>
                </a:cubicBezTo>
                <a:cubicBezTo>
                  <a:pt x="3248412" y="484827"/>
                  <a:pt x="3275145" y="472042"/>
                  <a:pt x="3220278" y="490330"/>
                </a:cubicBezTo>
                <a:cubicBezTo>
                  <a:pt x="3169234" y="566898"/>
                  <a:pt x="3222732" y="497694"/>
                  <a:pt x="3154018" y="556591"/>
                </a:cubicBezTo>
                <a:cubicBezTo>
                  <a:pt x="3073981" y="625194"/>
                  <a:pt x="3134303" y="598502"/>
                  <a:pt x="3061252" y="622852"/>
                </a:cubicBezTo>
                <a:cubicBezTo>
                  <a:pt x="3048000" y="631687"/>
                  <a:pt x="3035742" y="642233"/>
                  <a:pt x="3021496" y="649356"/>
                </a:cubicBezTo>
                <a:cubicBezTo>
                  <a:pt x="3009002" y="655603"/>
                  <a:pt x="2993717" y="655421"/>
                  <a:pt x="2981739" y="662608"/>
                </a:cubicBezTo>
                <a:cubicBezTo>
                  <a:pt x="2890784" y="717182"/>
                  <a:pt x="3028104" y="664824"/>
                  <a:pt x="2915478" y="702365"/>
                </a:cubicBezTo>
                <a:cubicBezTo>
                  <a:pt x="2902226" y="715617"/>
                  <a:pt x="2891316" y="731725"/>
                  <a:pt x="2875722" y="742121"/>
                </a:cubicBezTo>
                <a:cubicBezTo>
                  <a:pt x="2864099" y="749870"/>
                  <a:pt x="2848805" y="749871"/>
                  <a:pt x="2835965" y="755374"/>
                </a:cubicBezTo>
                <a:cubicBezTo>
                  <a:pt x="2817807" y="763156"/>
                  <a:pt x="2799394" y="770920"/>
                  <a:pt x="2782957" y="781878"/>
                </a:cubicBezTo>
                <a:cubicBezTo>
                  <a:pt x="2710191" y="830388"/>
                  <a:pt x="2808982" y="790871"/>
                  <a:pt x="2716696" y="821635"/>
                </a:cubicBezTo>
                <a:cubicBezTo>
                  <a:pt x="2707861" y="830470"/>
                  <a:pt x="2700905" y="841711"/>
                  <a:pt x="2690191" y="848139"/>
                </a:cubicBezTo>
                <a:cubicBezTo>
                  <a:pt x="2604816" y="899363"/>
                  <a:pt x="2696844" y="816090"/>
                  <a:pt x="2610678" y="887895"/>
                </a:cubicBezTo>
                <a:cubicBezTo>
                  <a:pt x="2596280" y="899893"/>
                  <a:pt x="2585152" y="915455"/>
                  <a:pt x="2570922" y="927652"/>
                </a:cubicBezTo>
                <a:cubicBezTo>
                  <a:pt x="2554152" y="942026"/>
                  <a:pt x="2535886" y="954570"/>
                  <a:pt x="2517913" y="967408"/>
                </a:cubicBezTo>
                <a:cubicBezTo>
                  <a:pt x="2504953" y="976665"/>
                  <a:pt x="2490143" y="983425"/>
                  <a:pt x="2478157" y="993913"/>
                </a:cubicBezTo>
                <a:cubicBezTo>
                  <a:pt x="2454650" y="1014482"/>
                  <a:pt x="2433983" y="1038087"/>
                  <a:pt x="2411896" y="1060174"/>
                </a:cubicBezTo>
                <a:lnTo>
                  <a:pt x="2345635" y="1126435"/>
                </a:lnTo>
                <a:cubicBezTo>
                  <a:pt x="2332383" y="1139687"/>
                  <a:pt x="2323658" y="1160264"/>
                  <a:pt x="2305878" y="1166191"/>
                </a:cubicBezTo>
                <a:lnTo>
                  <a:pt x="2266122" y="1179443"/>
                </a:lnTo>
                <a:cubicBezTo>
                  <a:pt x="2252870" y="1188278"/>
                  <a:pt x="2237627" y="1194686"/>
                  <a:pt x="2226365" y="1205948"/>
                </a:cubicBezTo>
                <a:cubicBezTo>
                  <a:pt x="2215103" y="1217210"/>
                  <a:pt x="2212298" y="1235755"/>
                  <a:pt x="2199861" y="1245704"/>
                </a:cubicBezTo>
                <a:cubicBezTo>
                  <a:pt x="2188953" y="1254430"/>
                  <a:pt x="2173356" y="1254539"/>
                  <a:pt x="2160104" y="1258956"/>
                </a:cubicBezTo>
                <a:cubicBezTo>
                  <a:pt x="2151269" y="1272208"/>
                  <a:pt x="2144862" y="1287451"/>
                  <a:pt x="2133600" y="1298713"/>
                </a:cubicBezTo>
                <a:cubicBezTo>
                  <a:pt x="2102099" y="1330214"/>
                  <a:pt x="2053696" y="1338599"/>
                  <a:pt x="2014331" y="1351721"/>
                </a:cubicBezTo>
                <a:lnTo>
                  <a:pt x="1974574" y="1364974"/>
                </a:lnTo>
                <a:lnTo>
                  <a:pt x="1934818" y="1378226"/>
                </a:lnTo>
                <a:cubicBezTo>
                  <a:pt x="1911598" y="1447882"/>
                  <a:pt x="1938171" y="1407205"/>
                  <a:pt x="1842052" y="1431235"/>
                </a:cubicBezTo>
                <a:cubicBezTo>
                  <a:pt x="1814948" y="1438011"/>
                  <a:pt x="1789043" y="1448904"/>
                  <a:pt x="1762539" y="1457739"/>
                </a:cubicBezTo>
                <a:cubicBezTo>
                  <a:pt x="1749287" y="1462156"/>
                  <a:pt x="1736611" y="1469016"/>
                  <a:pt x="1722783" y="1470991"/>
                </a:cubicBezTo>
                <a:cubicBezTo>
                  <a:pt x="1653313" y="1480915"/>
                  <a:pt x="1617907" y="1485240"/>
                  <a:pt x="1550504" y="1497495"/>
                </a:cubicBezTo>
                <a:cubicBezTo>
                  <a:pt x="1528343" y="1501524"/>
                  <a:pt x="1506331" y="1506330"/>
                  <a:pt x="1484244" y="1510748"/>
                </a:cubicBezTo>
                <a:cubicBezTo>
                  <a:pt x="1117896" y="1482566"/>
                  <a:pt x="1269081" y="1488614"/>
                  <a:pt x="649357" y="1510748"/>
                </a:cubicBezTo>
                <a:cubicBezTo>
                  <a:pt x="622504" y="1511707"/>
                  <a:pt x="596348" y="1519583"/>
                  <a:pt x="569844" y="1524000"/>
                </a:cubicBezTo>
                <a:cubicBezTo>
                  <a:pt x="446157" y="1519583"/>
                  <a:pt x="322308" y="1518468"/>
                  <a:pt x="198783" y="1510748"/>
                </a:cubicBezTo>
                <a:cubicBezTo>
                  <a:pt x="174138" y="1509208"/>
                  <a:pt x="77971" y="1474894"/>
                  <a:pt x="66261" y="1470991"/>
                </a:cubicBezTo>
                <a:lnTo>
                  <a:pt x="0" y="1431235"/>
                </a:lnTo>
                <a:close/>
              </a:path>
            </a:pathLst>
          </a:custGeom>
          <a:gradFill flip="none" rotWithShape="1">
            <a:gsLst>
              <a:gs pos="0">
                <a:srgbClr val="A2CB97"/>
              </a:gs>
              <a:gs pos="100000">
                <a:srgbClr val="E16B30"/>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342513"/>
            <a:ext cx="8229600" cy="1143000"/>
          </a:xfrm>
        </p:spPr>
        <p:txBody>
          <a:bodyPr>
            <a:normAutofit fontScale="90000"/>
          </a:bodyPr>
          <a:lstStyle/>
          <a:p>
            <a:r>
              <a:rPr lang="en-US" b="1" dirty="0" smtClean="0"/>
              <a:t>Model 3: </a:t>
            </a:r>
            <a:r>
              <a:rPr lang="en-US" dirty="0" smtClean="0"/>
              <a:t>All Vowels Together</a:t>
            </a:r>
            <a:r>
              <a:rPr lang="en-US" dirty="0"/>
              <a:t/>
            </a:r>
            <a:br>
              <a:rPr lang="en-US" dirty="0"/>
            </a:br>
            <a:r>
              <a:rPr lang="en-US" sz="3600" dirty="0" smtClean="0"/>
              <a:t>(</a:t>
            </a:r>
            <a:r>
              <a:rPr lang="en-US" sz="3600" dirty="0" err="1" smtClean="0"/>
              <a:t>Determinantal</a:t>
            </a:r>
            <a:r>
              <a:rPr lang="en-US" sz="3600" dirty="0" smtClean="0"/>
              <a:t> Point Process)</a:t>
            </a:r>
            <a:r>
              <a:rPr lang="en-US" sz="3600" dirty="0"/>
              <a:t/>
            </a:r>
            <a:br>
              <a:rPr lang="en-US" sz="3600" dirty="0"/>
            </a:br>
            <a:r>
              <a:rPr lang="en-US" sz="3600" dirty="0"/>
              <a:t> </a:t>
            </a:r>
          </a:p>
        </p:txBody>
      </p:sp>
      <p:sp>
        <p:nvSpPr>
          <p:cNvPr id="3" name="Content Placeholder 2"/>
          <p:cNvSpPr>
            <a:spLocks noGrp="1"/>
          </p:cNvSpPr>
          <p:nvPr>
            <p:ph idx="1"/>
          </p:nvPr>
        </p:nvSpPr>
        <p:spPr>
          <a:xfrm>
            <a:off x="17011" y="5106201"/>
            <a:ext cx="9548314" cy="1927804"/>
          </a:xfrm>
        </p:spPr>
        <p:txBody>
          <a:bodyPr>
            <a:normAutofit/>
          </a:bodyPr>
          <a:lstStyle/>
          <a:p>
            <a:r>
              <a:rPr lang="en-US" sz="2800" dirty="0" smtClean="0"/>
              <a:t>Prefer </a:t>
            </a:r>
            <a:r>
              <a:rPr lang="en-US" sz="2800" i="1" dirty="0" smtClean="0"/>
              <a:t>longer </a:t>
            </a:r>
            <a:r>
              <a:rPr lang="en-US" sz="2800" dirty="0" smtClean="0"/>
              <a:t>vectors                      (“quality”= focalization) </a:t>
            </a:r>
          </a:p>
          <a:p>
            <a:r>
              <a:rPr lang="en-US" sz="2800" dirty="0" smtClean="0"/>
              <a:t>Prefer </a:t>
            </a:r>
            <a:r>
              <a:rPr lang="en-US" sz="2800" i="1" dirty="0" smtClean="0"/>
              <a:t>more orthogonal</a:t>
            </a:r>
            <a:r>
              <a:rPr lang="en-US" sz="2800" dirty="0" smtClean="0"/>
              <a:t> vectors   (“diversity”= dispersion)</a:t>
            </a:r>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75</a:t>
            </a:fld>
            <a:endParaRPr lang="en-US"/>
          </a:p>
        </p:txBody>
      </p:sp>
      <p:cxnSp>
        <p:nvCxnSpPr>
          <p:cNvPr id="6" name="Straight Arrow Connector 5"/>
          <p:cNvCxnSpPr/>
          <p:nvPr/>
        </p:nvCxnSpPr>
        <p:spPr>
          <a:xfrm flipV="1">
            <a:off x="2378047" y="1665808"/>
            <a:ext cx="2160642" cy="1457774"/>
          </a:xfrm>
          <a:prstGeom prst="straightConnector1">
            <a:avLst/>
          </a:prstGeom>
          <a:ln w="762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5304496" y="1311526"/>
            <a:ext cx="2984740" cy="1903250"/>
          </a:xfrm>
          <a:custGeom>
            <a:avLst/>
            <a:gdLst>
              <a:gd name="connsiteX0" fmla="*/ 69012 w 2984740"/>
              <a:gd name="connsiteY0" fmla="*/ 1765227 h 1903250"/>
              <a:gd name="connsiteX1" fmla="*/ 69012 w 2984740"/>
              <a:gd name="connsiteY1" fmla="*/ 1765227 h 1903250"/>
              <a:gd name="connsiteX2" fmla="*/ 155276 w 2984740"/>
              <a:gd name="connsiteY2" fmla="*/ 1644457 h 1903250"/>
              <a:gd name="connsiteX3" fmla="*/ 189782 w 2984740"/>
              <a:gd name="connsiteY3" fmla="*/ 1540940 h 1903250"/>
              <a:gd name="connsiteX4" fmla="*/ 207034 w 2984740"/>
              <a:gd name="connsiteY4" fmla="*/ 1489182 h 1903250"/>
              <a:gd name="connsiteX5" fmla="*/ 241540 w 2984740"/>
              <a:gd name="connsiteY5" fmla="*/ 1437423 h 1903250"/>
              <a:gd name="connsiteX6" fmla="*/ 276046 w 2984740"/>
              <a:gd name="connsiteY6" fmla="*/ 1333906 h 1903250"/>
              <a:gd name="connsiteX7" fmla="*/ 293299 w 2984740"/>
              <a:gd name="connsiteY7" fmla="*/ 1282148 h 1903250"/>
              <a:gd name="connsiteX8" fmla="*/ 327804 w 2984740"/>
              <a:gd name="connsiteY8" fmla="*/ 1230389 h 1903250"/>
              <a:gd name="connsiteX9" fmla="*/ 379563 w 2984740"/>
              <a:gd name="connsiteY9" fmla="*/ 1057861 h 1903250"/>
              <a:gd name="connsiteX10" fmla="*/ 396816 w 2984740"/>
              <a:gd name="connsiteY10" fmla="*/ 1006103 h 1903250"/>
              <a:gd name="connsiteX11" fmla="*/ 465827 w 2984740"/>
              <a:gd name="connsiteY11" fmla="*/ 902586 h 1903250"/>
              <a:gd name="connsiteX12" fmla="*/ 483080 w 2984740"/>
              <a:gd name="connsiteY12" fmla="*/ 850827 h 1903250"/>
              <a:gd name="connsiteX13" fmla="*/ 603850 w 2984740"/>
              <a:gd name="connsiteY13" fmla="*/ 678299 h 1903250"/>
              <a:gd name="connsiteX14" fmla="*/ 638355 w 2984740"/>
              <a:gd name="connsiteY14" fmla="*/ 626540 h 1903250"/>
              <a:gd name="connsiteX15" fmla="*/ 655608 w 2984740"/>
              <a:gd name="connsiteY15" fmla="*/ 574782 h 1903250"/>
              <a:gd name="connsiteX16" fmla="*/ 724619 w 2984740"/>
              <a:gd name="connsiteY16" fmla="*/ 419506 h 1903250"/>
              <a:gd name="connsiteX17" fmla="*/ 759125 w 2984740"/>
              <a:gd name="connsiteY17" fmla="*/ 298737 h 1903250"/>
              <a:gd name="connsiteX18" fmla="*/ 793631 w 2984740"/>
              <a:gd name="connsiteY18" fmla="*/ 246978 h 1903250"/>
              <a:gd name="connsiteX19" fmla="*/ 810883 w 2984740"/>
              <a:gd name="connsiteY19" fmla="*/ 195220 h 1903250"/>
              <a:gd name="connsiteX20" fmla="*/ 862642 w 2984740"/>
              <a:gd name="connsiteY20" fmla="*/ 177967 h 1903250"/>
              <a:gd name="connsiteX21" fmla="*/ 1052423 w 2984740"/>
              <a:gd name="connsiteY21" fmla="*/ 160714 h 1903250"/>
              <a:gd name="connsiteX22" fmla="*/ 1328468 w 2984740"/>
              <a:gd name="connsiteY22" fmla="*/ 126208 h 1903250"/>
              <a:gd name="connsiteX23" fmla="*/ 2173857 w 2984740"/>
              <a:gd name="connsiteY23" fmla="*/ 91703 h 1903250"/>
              <a:gd name="connsiteX24" fmla="*/ 2725948 w 2984740"/>
              <a:gd name="connsiteY24" fmla="*/ 57197 h 1903250"/>
              <a:gd name="connsiteX25" fmla="*/ 2812212 w 2984740"/>
              <a:gd name="connsiteY25" fmla="*/ 39944 h 1903250"/>
              <a:gd name="connsiteX26" fmla="*/ 2950234 w 2984740"/>
              <a:gd name="connsiteY26" fmla="*/ 22691 h 1903250"/>
              <a:gd name="connsiteX27" fmla="*/ 2984740 w 2984740"/>
              <a:gd name="connsiteY27" fmla="*/ 74450 h 1903250"/>
              <a:gd name="connsiteX28" fmla="*/ 2967487 w 2984740"/>
              <a:gd name="connsiteY28" fmla="*/ 177967 h 1903250"/>
              <a:gd name="connsiteX29" fmla="*/ 2932982 w 2984740"/>
              <a:gd name="connsiteY29" fmla="*/ 229725 h 1903250"/>
              <a:gd name="connsiteX30" fmla="*/ 2898476 w 2984740"/>
              <a:gd name="connsiteY30" fmla="*/ 333242 h 1903250"/>
              <a:gd name="connsiteX31" fmla="*/ 2863970 w 2984740"/>
              <a:gd name="connsiteY31" fmla="*/ 436759 h 1903250"/>
              <a:gd name="connsiteX32" fmla="*/ 2812212 w 2984740"/>
              <a:gd name="connsiteY32" fmla="*/ 540276 h 1903250"/>
              <a:gd name="connsiteX33" fmla="*/ 2794959 w 2984740"/>
              <a:gd name="connsiteY33" fmla="*/ 661046 h 1903250"/>
              <a:gd name="connsiteX34" fmla="*/ 2725948 w 2984740"/>
              <a:gd name="connsiteY34" fmla="*/ 764563 h 1903250"/>
              <a:gd name="connsiteX35" fmla="*/ 2674189 w 2984740"/>
              <a:gd name="connsiteY35" fmla="*/ 919839 h 1903250"/>
              <a:gd name="connsiteX36" fmla="*/ 2656936 w 2984740"/>
              <a:gd name="connsiteY36" fmla="*/ 971597 h 1903250"/>
              <a:gd name="connsiteX37" fmla="*/ 2587925 w 2984740"/>
              <a:gd name="connsiteY37" fmla="*/ 1075114 h 1903250"/>
              <a:gd name="connsiteX38" fmla="*/ 2553419 w 2984740"/>
              <a:gd name="connsiteY38" fmla="*/ 1178631 h 1903250"/>
              <a:gd name="connsiteX39" fmla="*/ 2518914 w 2984740"/>
              <a:gd name="connsiteY39" fmla="*/ 1247642 h 1903250"/>
              <a:gd name="connsiteX40" fmla="*/ 2449902 w 2984740"/>
              <a:gd name="connsiteY40" fmla="*/ 1402918 h 1903250"/>
              <a:gd name="connsiteX41" fmla="*/ 2432650 w 2984740"/>
              <a:gd name="connsiteY41" fmla="*/ 1454676 h 1903250"/>
              <a:gd name="connsiteX42" fmla="*/ 2363638 w 2984740"/>
              <a:gd name="connsiteY42" fmla="*/ 1558193 h 1903250"/>
              <a:gd name="connsiteX43" fmla="*/ 2311880 w 2984740"/>
              <a:gd name="connsiteY43" fmla="*/ 1661710 h 1903250"/>
              <a:gd name="connsiteX44" fmla="*/ 2225616 w 2984740"/>
              <a:gd name="connsiteY44" fmla="*/ 1816986 h 1903250"/>
              <a:gd name="connsiteX45" fmla="*/ 2208363 w 2984740"/>
              <a:gd name="connsiteY45" fmla="*/ 1868744 h 1903250"/>
              <a:gd name="connsiteX46" fmla="*/ 1121434 w 2984740"/>
              <a:gd name="connsiteY46" fmla="*/ 1885997 h 1903250"/>
              <a:gd name="connsiteX47" fmla="*/ 776378 w 2984740"/>
              <a:gd name="connsiteY47" fmla="*/ 1903250 h 1903250"/>
              <a:gd name="connsiteX48" fmla="*/ 69012 w 2984740"/>
              <a:gd name="connsiteY48" fmla="*/ 1885997 h 1903250"/>
              <a:gd name="connsiteX49" fmla="*/ 17253 w 2984740"/>
              <a:gd name="connsiteY49" fmla="*/ 1851491 h 1903250"/>
              <a:gd name="connsiteX50" fmla="*/ 0 w 2984740"/>
              <a:gd name="connsiteY50" fmla="*/ 1851491 h 1903250"/>
              <a:gd name="connsiteX51" fmla="*/ 0 w 2984740"/>
              <a:gd name="connsiteY51" fmla="*/ 1851491 h 190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84740" h="1903250">
                <a:moveTo>
                  <a:pt x="69012" y="1765227"/>
                </a:moveTo>
                <a:lnTo>
                  <a:pt x="69012" y="1765227"/>
                </a:lnTo>
                <a:cubicBezTo>
                  <a:pt x="97767" y="1724970"/>
                  <a:pt x="131822" y="1688015"/>
                  <a:pt x="155276" y="1644457"/>
                </a:cubicBezTo>
                <a:cubicBezTo>
                  <a:pt x="172520" y="1612432"/>
                  <a:pt x="178280" y="1575446"/>
                  <a:pt x="189782" y="1540940"/>
                </a:cubicBezTo>
                <a:cubicBezTo>
                  <a:pt x="195533" y="1523687"/>
                  <a:pt x="196946" y="1504314"/>
                  <a:pt x="207034" y="1489182"/>
                </a:cubicBezTo>
                <a:cubicBezTo>
                  <a:pt x="218536" y="1471929"/>
                  <a:pt x="233118" y="1456371"/>
                  <a:pt x="241540" y="1437423"/>
                </a:cubicBezTo>
                <a:cubicBezTo>
                  <a:pt x="256312" y="1404186"/>
                  <a:pt x="264544" y="1368412"/>
                  <a:pt x="276046" y="1333906"/>
                </a:cubicBezTo>
                <a:cubicBezTo>
                  <a:pt x="281797" y="1316653"/>
                  <a:pt x="283211" y="1297280"/>
                  <a:pt x="293299" y="1282148"/>
                </a:cubicBezTo>
                <a:cubicBezTo>
                  <a:pt x="304801" y="1264895"/>
                  <a:pt x="319383" y="1249337"/>
                  <a:pt x="327804" y="1230389"/>
                </a:cubicBezTo>
                <a:cubicBezTo>
                  <a:pt x="360607" y="1156582"/>
                  <a:pt x="359487" y="1128125"/>
                  <a:pt x="379563" y="1057861"/>
                </a:cubicBezTo>
                <a:cubicBezTo>
                  <a:pt x="384559" y="1040375"/>
                  <a:pt x="387984" y="1022000"/>
                  <a:pt x="396816" y="1006103"/>
                </a:cubicBezTo>
                <a:cubicBezTo>
                  <a:pt x="416956" y="969851"/>
                  <a:pt x="465827" y="902586"/>
                  <a:pt x="465827" y="902586"/>
                </a:cubicBezTo>
                <a:cubicBezTo>
                  <a:pt x="471578" y="885333"/>
                  <a:pt x="474248" y="866725"/>
                  <a:pt x="483080" y="850827"/>
                </a:cubicBezTo>
                <a:cubicBezTo>
                  <a:pt x="522749" y="779422"/>
                  <a:pt x="558613" y="741631"/>
                  <a:pt x="603850" y="678299"/>
                </a:cubicBezTo>
                <a:cubicBezTo>
                  <a:pt x="615902" y="661426"/>
                  <a:pt x="629082" y="645086"/>
                  <a:pt x="638355" y="626540"/>
                </a:cubicBezTo>
                <a:cubicBezTo>
                  <a:pt x="646488" y="610274"/>
                  <a:pt x="647475" y="591048"/>
                  <a:pt x="655608" y="574782"/>
                </a:cubicBezTo>
                <a:cubicBezTo>
                  <a:pt x="712256" y="461487"/>
                  <a:pt x="680107" y="597550"/>
                  <a:pt x="724619" y="419506"/>
                </a:cubicBezTo>
                <a:cubicBezTo>
                  <a:pt x="730147" y="397394"/>
                  <a:pt x="746749" y="323489"/>
                  <a:pt x="759125" y="298737"/>
                </a:cubicBezTo>
                <a:cubicBezTo>
                  <a:pt x="768398" y="280191"/>
                  <a:pt x="782129" y="264231"/>
                  <a:pt x="793631" y="246978"/>
                </a:cubicBezTo>
                <a:cubicBezTo>
                  <a:pt x="799382" y="229725"/>
                  <a:pt x="798024" y="208079"/>
                  <a:pt x="810883" y="195220"/>
                </a:cubicBezTo>
                <a:cubicBezTo>
                  <a:pt x="823743" y="182360"/>
                  <a:pt x="844639" y="180539"/>
                  <a:pt x="862642" y="177967"/>
                </a:cubicBezTo>
                <a:cubicBezTo>
                  <a:pt x="925525" y="168984"/>
                  <a:pt x="989290" y="167729"/>
                  <a:pt x="1052423" y="160714"/>
                </a:cubicBezTo>
                <a:cubicBezTo>
                  <a:pt x="1144587" y="150473"/>
                  <a:pt x="1238505" y="148697"/>
                  <a:pt x="1328468" y="126208"/>
                </a:cubicBezTo>
                <a:cubicBezTo>
                  <a:pt x="1648608" y="46178"/>
                  <a:pt x="1373774" y="109483"/>
                  <a:pt x="2173857" y="91703"/>
                </a:cubicBezTo>
                <a:cubicBezTo>
                  <a:pt x="2292130" y="85478"/>
                  <a:pt x="2587466" y="72584"/>
                  <a:pt x="2725948" y="57197"/>
                </a:cubicBezTo>
                <a:cubicBezTo>
                  <a:pt x="2755093" y="53959"/>
                  <a:pt x="2783457" y="45695"/>
                  <a:pt x="2812212" y="39944"/>
                </a:cubicBezTo>
                <a:cubicBezTo>
                  <a:pt x="2865756" y="4248"/>
                  <a:pt x="2875617" y="-19947"/>
                  <a:pt x="2950234" y="22691"/>
                </a:cubicBezTo>
                <a:cubicBezTo>
                  <a:pt x="2968238" y="32979"/>
                  <a:pt x="2973238" y="57197"/>
                  <a:pt x="2984740" y="74450"/>
                </a:cubicBezTo>
                <a:cubicBezTo>
                  <a:pt x="2978989" y="108956"/>
                  <a:pt x="2978549" y="144780"/>
                  <a:pt x="2967487" y="177967"/>
                </a:cubicBezTo>
                <a:cubicBezTo>
                  <a:pt x="2960930" y="197638"/>
                  <a:pt x="2941403" y="210777"/>
                  <a:pt x="2932982" y="229725"/>
                </a:cubicBezTo>
                <a:cubicBezTo>
                  <a:pt x="2918210" y="262962"/>
                  <a:pt x="2909978" y="298736"/>
                  <a:pt x="2898476" y="333242"/>
                </a:cubicBezTo>
                <a:cubicBezTo>
                  <a:pt x="2898476" y="333243"/>
                  <a:pt x="2863971" y="436758"/>
                  <a:pt x="2863970" y="436759"/>
                </a:cubicBezTo>
                <a:cubicBezTo>
                  <a:pt x="2819377" y="503650"/>
                  <a:pt x="2836022" y="468847"/>
                  <a:pt x="2812212" y="540276"/>
                </a:cubicBezTo>
                <a:cubicBezTo>
                  <a:pt x="2806461" y="580533"/>
                  <a:pt x="2809557" y="623091"/>
                  <a:pt x="2794959" y="661046"/>
                </a:cubicBezTo>
                <a:cubicBezTo>
                  <a:pt x="2780072" y="699752"/>
                  <a:pt x="2739062" y="725221"/>
                  <a:pt x="2725948" y="764563"/>
                </a:cubicBezTo>
                <a:lnTo>
                  <a:pt x="2674189" y="919839"/>
                </a:lnTo>
                <a:cubicBezTo>
                  <a:pt x="2668438" y="937092"/>
                  <a:pt x="2667024" y="956465"/>
                  <a:pt x="2656936" y="971597"/>
                </a:cubicBezTo>
                <a:lnTo>
                  <a:pt x="2587925" y="1075114"/>
                </a:lnTo>
                <a:cubicBezTo>
                  <a:pt x="2576423" y="1109620"/>
                  <a:pt x="2569685" y="1146099"/>
                  <a:pt x="2553419" y="1178631"/>
                </a:cubicBezTo>
                <a:cubicBezTo>
                  <a:pt x="2541917" y="1201635"/>
                  <a:pt x="2528466" y="1223763"/>
                  <a:pt x="2518914" y="1247642"/>
                </a:cubicBezTo>
                <a:cubicBezTo>
                  <a:pt x="2457321" y="1401625"/>
                  <a:pt x="2516288" y="1303340"/>
                  <a:pt x="2449902" y="1402918"/>
                </a:cubicBezTo>
                <a:cubicBezTo>
                  <a:pt x="2444151" y="1420171"/>
                  <a:pt x="2441482" y="1438779"/>
                  <a:pt x="2432650" y="1454676"/>
                </a:cubicBezTo>
                <a:cubicBezTo>
                  <a:pt x="2412510" y="1490928"/>
                  <a:pt x="2363638" y="1558193"/>
                  <a:pt x="2363638" y="1558193"/>
                </a:cubicBezTo>
                <a:cubicBezTo>
                  <a:pt x="2300717" y="1746956"/>
                  <a:pt x="2401065" y="1461043"/>
                  <a:pt x="2311880" y="1661710"/>
                </a:cubicBezTo>
                <a:cubicBezTo>
                  <a:pt x="2244326" y="1813707"/>
                  <a:pt x="2320086" y="1722514"/>
                  <a:pt x="2225616" y="1816986"/>
                </a:cubicBezTo>
                <a:cubicBezTo>
                  <a:pt x="2219865" y="1834239"/>
                  <a:pt x="2226514" y="1867610"/>
                  <a:pt x="2208363" y="1868744"/>
                </a:cubicBezTo>
                <a:cubicBezTo>
                  <a:pt x="1846713" y="1891347"/>
                  <a:pt x="1483684" y="1877268"/>
                  <a:pt x="1121434" y="1885997"/>
                </a:cubicBezTo>
                <a:cubicBezTo>
                  <a:pt x="1006305" y="1888771"/>
                  <a:pt x="891397" y="1897499"/>
                  <a:pt x="776378" y="1903250"/>
                </a:cubicBezTo>
                <a:cubicBezTo>
                  <a:pt x="540589" y="1897499"/>
                  <a:pt x="304324" y="1902041"/>
                  <a:pt x="69012" y="1885997"/>
                </a:cubicBezTo>
                <a:cubicBezTo>
                  <a:pt x="48325" y="1884586"/>
                  <a:pt x="35799" y="1860764"/>
                  <a:pt x="17253" y="1851491"/>
                </a:cubicBezTo>
                <a:cubicBezTo>
                  <a:pt x="12109" y="1848919"/>
                  <a:pt x="5751" y="1851491"/>
                  <a:pt x="0" y="1851491"/>
                </a:cubicBezTo>
                <a:lnTo>
                  <a:pt x="0" y="1851491"/>
                </a:lnTo>
              </a:path>
            </a:pathLst>
          </a:custGeom>
          <a:gradFill flip="none" rotWithShape="1">
            <a:gsLst>
              <a:gs pos="29986">
                <a:srgbClr val="A2CB9B"/>
              </a:gs>
              <a:gs pos="29986">
                <a:srgbClr val="A2CB9B"/>
              </a:gs>
              <a:gs pos="46000">
                <a:srgbClr val="A2CB9B"/>
              </a:gs>
              <a:gs pos="0">
                <a:srgbClr val="92D050"/>
              </a:gs>
              <a:gs pos="72000">
                <a:srgbClr val="C7D7EA"/>
              </a:gs>
              <a:gs pos="58000">
                <a:schemeClr val="accent1">
                  <a:lumMod val="45000"/>
                  <a:lumOff val="55000"/>
                </a:schemeClr>
              </a:gs>
              <a:gs pos="83000">
                <a:schemeClr val="accent1">
                  <a:lumMod val="45000"/>
                  <a:lumOff val="55000"/>
                </a:schemeClr>
              </a:gs>
              <a:gs pos="100000">
                <a:schemeClr val="accent1">
                  <a:lumMod val="30000"/>
                  <a:lumOff val="70000"/>
                </a:scheme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535698" y="1524004"/>
            <a:ext cx="2323155" cy="1608139"/>
          </a:xfrm>
          <a:prstGeom prst="straightConnector1">
            <a:avLst/>
          </a:prstGeom>
          <a:ln w="7620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35698" y="3114005"/>
            <a:ext cx="1926285" cy="52644"/>
          </a:xfrm>
          <a:prstGeom prst="straightConnector1">
            <a:avLst/>
          </a:prstGeom>
          <a:ln w="76200">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311115" y="1451689"/>
            <a:ext cx="854582" cy="1736294"/>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311115" y="3163017"/>
            <a:ext cx="2236249" cy="24966"/>
          </a:xfrm>
          <a:prstGeom prst="straightConnector1">
            <a:avLst/>
          </a:prstGeom>
          <a:ln w="76200">
            <a:solidFill>
              <a:schemeClr val="accent3">
                <a:lumMod val="75000"/>
              </a:schemeClr>
            </a:solidFill>
            <a:tailEnd type="triangle"/>
          </a:ln>
          <a:effectLst>
            <a:outerShdw blurRad="40000" dist="20000" dir="5400000" rotWithShape="0">
              <a:schemeClr val="accent3">
                <a:lumMod val="75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705705" y="1657247"/>
            <a:ext cx="1724085" cy="0"/>
          </a:xfrm>
          <a:prstGeom prst="straightConnector1">
            <a:avLst/>
          </a:prstGeom>
          <a:ln w="7620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547365" y="1334217"/>
            <a:ext cx="836762" cy="1846053"/>
          </a:xfrm>
          <a:prstGeom prst="straightConnector1">
            <a:avLst/>
          </a:prstGeom>
          <a:ln w="76200">
            <a:solidFill>
              <a:schemeClr val="accent3">
                <a:lumMod val="75000"/>
              </a:schemeClr>
            </a:solidFill>
            <a:prstDash val="sysDot"/>
            <a:tailEnd type="triangle"/>
          </a:ln>
          <a:effectLst>
            <a:outerShdw blurRad="40000" dist="20000" dir="5400000" rotWithShape="0">
              <a:schemeClr val="accent3">
                <a:lumMod val="50000"/>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71680" y="1395537"/>
            <a:ext cx="2224175" cy="123165"/>
          </a:xfrm>
          <a:prstGeom prst="straightConnector1">
            <a:avLst/>
          </a:prstGeom>
          <a:ln w="76200">
            <a:prstDash val="sysDot"/>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a:stretch>
            <a:fillRect/>
          </a:stretch>
        </p:blipFill>
        <p:spPr>
          <a:xfrm>
            <a:off x="1177459" y="3275493"/>
            <a:ext cx="977900" cy="457200"/>
          </a:xfrm>
          <a:prstGeom prst="rect">
            <a:avLst/>
          </a:prstGeom>
        </p:spPr>
      </p:pic>
      <p:pic>
        <p:nvPicPr>
          <p:cNvPr id="16" name="Picture 15"/>
          <p:cNvPicPr>
            <a:picLocks noChangeAspect="1"/>
          </p:cNvPicPr>
          <p:nvPr/>
        </p:nvPicPr>
        <p:blipFill>
          <a:blip r:embed="rId3"/>
          <a:stretch>
            <a:fillRect/>
          </a:stretch>
        </p:blipFill>
        <p:spPr>
          <a:xfrm>
            <a:off x="6064250" y="3275493"/>
            <a:ext cx="977900" cy="457200"/>
          </a:xfrm>
          <a:prstGeom prst="rect">
            <a:avLst/>
          </a:prstGeom>
        </p:spPr>
      </p:pic>
      <p:pic>
        <p:nvPicPr>
          <p:cNvPr id="17" name="Picture 16"/>
          <p:cNvPicPr>
            <a:picLocks noChangeAspect="1"/>
          </p:cNvPicPr>
          <p:nvPr/>
        </p:nvPicPr>
        <p:blipFill>
          <a:blip r:embed="rId4"/>
          <a:stretch>
            <a:fillRect/>
          </a:stretch>
        </p:blipFill>
        <p:spPr>
          <a:xfrm>
            <a:off x="371837" y="1991753"/>
            <a:ext cx="901700" cy="457200"/>
          </a:xfrm>
          <a:prstGeom prst="rect">
            <a:avLst/>
          </a:prstGeom>
        </p:spPr>
      </p:pic>
      <p:pic>
        <p:nvPicPr>
          <p:cNvPr id="18" name="Picture 17"/>
          <p:cNvPicPr>
            <a:picLocks noChangeAspect="1"/>
          </p:cNvPicPr>
          <p:nvPr/>
        </p:nvPicPr>
        <p:blipFill>
          <a:blip r:embed="rId5"/>
          <a:stretch>
            <a:fillRect/>
          </a:stretch>
        </p:blipFill>
        <p:spPr>
          <a:xfrm>
            <a:off x="4608763" y="2133162"/>
            <a:ext cx="901700" cy="457200"/>
          </a:xfrm>
          <a:prstGeom prst="rect">
            <a:avLst/>
          </a:prstGeom>
        </p:spPr>
      </p:pic>
      <p:pic>
        <p:nvPicPr>
          <p:cNvPr id="19" name="Picture 18"/>
          <p:cNvPicPr>
            <a:picLocks noChangeAspect="1"/>
          </p:cNvPicPr>
          <p:nvPr/>
        </p:nvPicPr>
        <p:blipFill>
          <a:blip r:embed="rId6"/>
          <a:stretch>
            <a:fillRect/>
          </a:stretch>
        </p:blipFill>
        <p:spPr>
          <a:xfrm>
            <a:off x="1381359" y="4009988"/>
            <a:ext cx="6314660" cy="835764"/>
          </a:xfrm>
          <a:prstGeom prst="rect">
            <a:avLst/>
          </a:prstGeom>
        </p:spPr>
      </p:pic>
    </p:spTree>
    <p:extLst>
      <p:ext uri="{BB962C8B-B14F-4D97-AF65-F5344CB8AC3E}">
        <p14:creationId xmlns:p14="http://schemas.microsoft.com/office/powerpoint/2010/main" val="1453102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build="p"/>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Make Me a Vowel System</a:t>
            </a:r>
            <a:br>
              <a:rPr lang="en-US" dirty="0" smtClean="0"/>
            </a:br>
            <a:r>
              <a:rPr lang="en-US" sz="3600" dirty="0" smtClean="0"/>
              <a:t>(Sampled Independently)</a:t>
            </a:r>
            <a:endParaRPr lang="en-US" sz="3600" dirty="0"/>
          </a:p>
        </p:txBody>
      </p:sp>
      <p:sp>
        <p:nvSpPr>
          <p:cNvPr id="32" name="TextBox 31"/>
          <p:cNvSpPr txBox="1"/>
          <p:nvPr/>
        </p:nvSpPr>
        <p:spPr>
          <a:xfrm>
            <a:off x="5390862" y="2300788"/>
            <a:ext cx="2324675"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Nothing :-(</a:t>
            </a:r>
            <a:endParaRPr lang="en-US" sz="3000" b="1" dirty="0">
              <a:solidFill>
                <a:schemeClr val="accent4">
                  <a:lumMod val="50000"/>
                </a:schemeClr>
              </a:solidFill>
              <a:latin typeface="Comic Sans MS" charset="0"/>
              <a:ea typeface="Comic Sans MS" charset="0"/>
              <a:cs typeface="Comic Sans MS" charset="0"/>
            </a:endParaRPr>
          </a:p>
        </p:txBody>
      </p:sp>
      <p:sp>
        <p:nvSpPr>
          <p:cNvPr id="33" name="Slide Number Placeholder 32"/>
          <p:cNvSpPr>
            <a:spLocks noGrp="1"/>
          </p:cNvSpPr>
          <p:nvPr>
            <p:ph type="sldNum" sz="quarter" idx="12"/>
          </p:nvPr>
        </p:nvSpPr>
        <p:spPr/>
        <p:txBody>
          <a:bodyPr/>
          <a:lstStyle/>
          <a:p>
            <a:pPr>
              <a:defRPr/>
            </a:pPr>
            <a:fld id="{0E11CC8F-329F-8C41-AC6A-3ECAF67E5476}" type="slidenum">
              <a:rPr lang="en-US" smtClean="0"/>
              <a:pPr>
                <a:defRPr/>
              </a:pPr>
              <a:t>76</a:t>
            </a:fld>
            <a:endParaRPr lang="en-US"/>
          </a:p>
        </p:txBody>
      </p:sp>
      <p:cxnSp>
        <p:nvCxnSpPr>
          <p:cNvPr id="24" name="Straight Connector 23"/>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8"/>
          <a:stretch>
            <a:fillRect/>
          </a:stretch>
        </p:blipFill>
        <p:spPr>
          <a:xfrm>
            <a:off x="3502325" y="5197149"/>
            <a:ext cx="596900" cy="635000"/>
          </a:xfrm>
          <a:prstGeom prst="rect">
            <a:avLst/>
          </a:prstGeom>
        </p:spPr>
      </p:pic>
      <p:pic>
        <p:nvPicPr>
          <p:cNvPr id="7" name="Picture 6"/>
          <p:cNvPicPr>
            <a:picLocks noChangeAspect="1"/>
          </p:cNvPicPr>
          <p:nvPr/>
        </p:nvPicPr>
        <p:blipFill>
          <a:blip r:embed="rId9"/>
          <a:stretch>
            <a:fillRect/>
          </a:stretch>
        </p:blipFill>
        <p:spPr>
          <a:xfrm>
            <a:off x="6367246" y="5138329"/>
            <a:ext cx="635000" cy="596900"/>
          </a:xfrm>
          <a:prstGeom prst="rect">
            <a:avLst/>
          </a:prstGeom>
        </p:spPr>
      </p:pic>
      <p:pic>
        <p:nvPicPr>
          <p:cNvPr id="9" name="Picture 8"/>
          <p:cNvPicPr>
            <a:picLocks noChangeAspect="1"/>
          </p:cNvPicPr>
          <p:nvPr/>
        </p:nvPicPr>
        <p:blipFill>
          <a:blip r:embed="rId10"/>
          <a:stretch>
            <a:fillRect/>
          </a:stretch>
        </p:blipFill>
        <p:spPr>
          <a:xfrm flipV="1">
            <a:off x="4314737" y="3224885"/>
            <a:ext cx="508000" cy="609600"/>
          </a:xfrm>
          <a:prstGeom prst="rect">
            <a:avLst/>
          </a:prstGeom>
        </p:spPr>
      </p:pic>
      <p:pic>
        <p:nvPicPr>
          <p:cNvPr id="11" name="Picture 10"/>
          <p:cNvPicPr>
            <a:picLocks noChangeAspect="1"/>
          </p:cNvPicPr>
          <p:nvPr/>
        </p:nvPicPr>
        <p:blipFill>
          <a:blip r:embed="rId11"/>
          <a:stretch>
            <a:fillRect/>
          </a:stretch>
        </p:blipFill>
        <p:spPr>
          <a:xfrm flipV="1">
            <a:off x="3538184" y="2453218"/>
            <a:ext cx="279400" cy="571500"/>
          </a:xfrm>
          <a:prstGeom prst="rect">
            <a:avLst/>
          </a:prstGeom>
        </p:spPr>
      </p:pic>
      <p:pic>
        <p:nvPicPr>
          <p:cNvPr id="3" name="Picture 2"/>
          <p:cNvPicPr>
            <a:picLocks noChangeAspect="1"/>
          </p:cNvPicPr>
          <p:nvPr/>
        </p:nvPicPr>
        <p:blipFill>
          <a:blip r:embed="rId12"/>
          <a:stretch>
            <a:fillRect/>
          </a:stretch>
        </p:blipFill>
        <p:spPr>
          <a:xfrm>
            <a:off x="2707547" y="3920880"/>
            <a:ext cx="838200" cy="609600"/>
          </a:xfrm>
          <a:prstGeom prst="rect">
            <a:avLst/>
          </a:prstGeom>
        </p:spPr>
      </p:pic>
      <p:sp>
        <p:nvSpPr>
          <p:cNvPr id="31" name="Oval 30"/>
          <p:cNvSpPr/>
          <p:nvPr/>
        </p:nvSpPr>
        <p:spPr>
          <a:xfrm rot="725998">
            <a:off x="5039901" y="1680627"/>
            <a:ext cx="3055005" cy="1794320"/>
          </a:xfrm>
          <a:prstGeom prst="ellipse">
            <a:avLst/>
          </a:prstGeom>
          <a:noFill/>
          <a:ln w="127000">
            <a:solidFill>
              <a:schemeClr val="accent5">
                <a:lumMod val="75000"/>
              </a:schemeClr>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632372" y="4557184"/>
            <a:ext cx="2847254" cy="553998"/>
          </a:xfrm>
          <a:prstGeom prst="rect">
            <a:avLst/>
          </a:prstGeom>
          <a:solidFill>
            <a:schemeClr val="bg1"/>
          </a:solidFill>
        </p:spPr>
        <p:txBody>
          <a:bodyPr wrap="none" rtlCol="0">
            <a:spAutoFit/>
          </a:bodyPr>
          <a:lstStyle/>
          <a:p>
            <a:r>
              <a:rPr lang="en-US" sz="3000" b="1" dirty="0" smtClean="0">
                <a:solidFill>
                  <a:schemeClr val="accent4">
                    <a:lumMod val="50000"/>
                  </a:schemeClr>
                </a:solidFill>
                <a:latin typeface="Comic Sans MS" charset="0"/>
                <a:ea typeface="Comic Sans MS" charset="0"/>
                <a:cs typeface="Comic Sans MS" charset="0"/>
              </a:rPr>
              <a:t>Too Similar:-(</a:t>
            </a:r>
            <a:endParaRPr lang="en-US" sz="3000" b="1" dirty="0">
              <a:solidFill>
                <a:schemeClr val="accent4">
                  <a:lumMod val="50000"/>
                </a:schemeClr>
              </a:solidFill>
              <a:latin typeface="Comic Sans MS" charset="0"/>
              <a:ea typeface="Comic Sans MS" charset="0"/>
              <a:cs typeface="Comic Sans MS" charset="0"/>
            </a:endParaRPr>
          </a:p>
        </p:txBody>
      </p:sp>
      <p:sp>
        <p:nvSpPr>
          <p:cNvPr id="4" name="Oval 3"/>
          <p:cNvSpPr/>
          <p:nvPr/>
        </p:nvSpPr>
        <p:spPr>
          <a:xfrm rot="725998">
            <a:off x="1532003" y="3992669"/>
            <a:ext cx="6581468" cy="2549770"/>
          </a:xfrm>
          <a:prstGeom prst="ellipse">
            <a:avLst/>
          </a:prstGeom>
          <a:noFill/>
          <a:ln w="1270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90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290">
                                          <p:stCondLst>
                                            <p:cond delay="0"/>
                                          </p:stCondLst>
                                        </p:cTn>
                                        <p:tgtEl>
                                          <p:spTgt spid="7"/>
                                        </p:tgtEl>
                                      </p:cBhvr>
                                    </p:animEffect>
                                    <p:anim calcmode="lin" valueType="num">
                                      <p:cBhvr>
                                        <p:cTn id="2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1" dur="13">
                                          <p:stCondLst>
                                            <p:cond delay="325"/>
                                          </p:stCondLst>
                                        </p:cTn>
                                        <p:tgtEl>
                                          <p:spTgt spid="7"/>
                                        </p:tgtEl>
                                      </p:cBhvr>
                                      <p:to x="100000" y="60000"/>
                                    </p:animScale>
                                    <p:animScale>
                                      <p:cBhvr>
                                        <p:cTn id="32" dur="83" decel="50000">
                                          <p:stCondLst>
                                            <p:cond delay="338"/>
                                          </p:stCondLst>
                                        </p:cTn>
                                        <p:tgtEl>
                                          <p:spTgt spid="7"/>
                                        </p:tgtEl>
                                      </p:cBhvr>
                                      <p:to x="100000" y="100000"/>
                                    </p:animScale>
                                    <p:animScale>
                                      <p:cBhvr>
                                        <p:cTn id="33" dur="13">
                                          <p:stCondLst>
                                            <p:cond delay="656"/>
                                          </p:stCondLst>
                                        </p:cTn>
                                        <p:tgtEl>
                                          <p:spTgt spid="7"/>
                                        </p:tgtEl>
                                      </p:cBhvr>
                                      <p:to x="100000" y="80000"/>
                                    </p:animScale>
                                    <p:animScale>
                                      <p:cBhvr>
                                        <p:cTn id="34" dur="83" decel="50000">
                                          <p:stCondLst>
                                            <p:cond delay="669"/>
                                          </p:stCondLst>
                                        </p:cTn>
                                        <p:tgtEl>
                                          <p:spTgt spid="7"/>
                                        </p:tgtEl>
                                      </p:cBhvr>
                                      <p:to x="100000" y="100000"/>
                                    </p:animScale>
                                    <p:animScale>
                                      <p:cBhvr>
                                        <p:cTn id="35" dur="13">
                                          <p:stCondLst>
                                            <p:cond delay="821"/>
                                          </p:stCondLst>
                                        </p:cTn>
                                        <p:tgtEl>
                                          <p:spTgt spid="7"/>
                                        </p:tgtEl>
                                      </p:cBhvr>
                                      <p:to x="100000" y="90000"/>
                                    </p:animScale>
                                    <p:animScale>
                                      <p:cBhvr>
                                        <p:cTn id="36" dur="83" decel="50000">
                                          <p:stCondLst>
                                            <p:cond delay="834"/>
                                          </p:stCondLst>
                                        </p:cTn>
                                        <p:tgtEl>
                                          <p:spTgt spid="7"/>
                                        </p:tgtEl>
                                      </p:cBhvr>
                                      <p:to x="100000" y="100000"/>
                                    </p:animScale>
                                    <p:animScale>
                                      <p:cBhvr>
                                        <p:cTn id="37" dur="13">
                                          <p:stCondLst>
                                            <p:cond delay="904"/>
                                          </p:stCondLst>
                                        </p:cTn>
                                        <p:tgtEl>
                                          <p:spTgt spid="7"/>
                                        </p:tgtEl>
                                      </p:cBhvr>
                                      <p:to x="100000" y="95000"/>
                                    </p:animScale>
                                    <p:animScale>
                                      <p:cBhvr>
                                        <p:cTn id="38" dur="83" decel="50000">
                                          <p:stCondLst>
                                            <p:cond delay="917"/>
                                          </p:stCondLst>
                                        </p:cTn>
                                        <p:tgtEl>
                                          <p:spTgt spid="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A.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290">
                                          <p:stCondLst>
                                            <p:cond delay="0"/>
                                          </p:stCondLst>
                                        </p:cTn>
                                        <p:tgtEl>
                                          <p:spTgt spid="3"/>
                                        </p:tgtEl>
                                      </p:cBhvr>
                                    </p:animEffect>
                                    <p:anim calcmode="lin" valueType="num">
                                      <p:cBhvr>
                                        <p:cTn id="44"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49" dur="13">
                                          <p:stCondLst>
                                            <p:cond delay="325"/>
                                          </p:stCondLst>
                                        </p:cTn>
                                        <p:tgtEl>
                                          <p:spTgt spid="3"/>
                                        </p:tgtEl>
                                      </p:cBhvr>
                                      <p:to x="100000" y="60000"/>
                                    </p:animScale>
                                    <p:animScale>
                                      <p:cBhvr>
                                        <p:cTn id="50" dur="83" decel="50000">
                                          <p:stCondLst>
                                            <p:cond delay="338"/>
                                          </p:stCondLst>
                                        </p:cTn>
                                        <p:tgtEl>
                                          <p:spTgt spid="3"/>
                                        </p:tgtEl>
                                      </p:cBhvr>
                                      <p:to x="100000" y="100000"/>
                                    </p:animScale>
                                    <p:animScale>
                                      <p:cBhvr>
                                        <p:cTn id="51" dur="13">
                                          <p:stCondLst>
                                            <p:cond delay="656"/>
                                          </p:stCondLst>
                                        </p:cTn>
                                        <p:tgtEl>
                                          <p:spTgt spid="3"/>
                                        </p:tgtEl>
                                      </p:cBhvr>
                                      <p:to x="100000" y="80000"/>
                                    </p:animScale>
                                    <p:animScale>
                                      <p:cBhvr>
                                        <p:cTn id="52" dur="83" decel="50000">
                                          <p:stCondLst>
                                            <p:cond delay="669"/>
                                          </p:stCondLst>
                                        </p:cTn>
                                        <p:tgtEl>
                                          <p:spTgt spid="3"/>
                                        </p:tgtEl>
                                      </p:cBhvr>
                                      <p:to x="100000" y="100000"/>
                                    </p:animScale>
                                    <p:animScale>
                                      <p:cBhvr>
                                        <p:cTn id="53" dur="13">
                                          <p:stCondLst>
                                            <p:cond delay="821"/>
                                          </p:stCondLst>
                                        </p:cTn>
                                        <p:tgtEl>
                                          <p:spTgt spid="3"/>
                                        </p:tgtEl>
                                      </p:cBhvr>
                                      <p:to x="100000" y="90000"/>
                                    </p:animScale>
                                    <p:animScale>
                                      <p:cBhvr>
                                        <p:cTn id="54" dur="83" decel="50000">
                                          <p:stCondLst>
                                            <p:cond delay="834"/>
                                          </p:stCondLst>
                                        </p:cTn>
                                        <p:tgtEl>
                                          <p:spTgt spid="3"/>
                                        </p:tgtEl>
                                      </p:cBhvr>
                                      <p:to x="100000" y="100000"/>
                                    </p:animScale>
                                    <p:animScale>
                                      <p:cBhvr>
                                        <p:cTn id="55" dur="13">
                                          <p:stCondLst>
                                            <p:cond delay="904"/>
                                          </p:stCondLst>
                                        </p:cTn>
                                        <p:tgtEl>
                                          <p:spTgt spid="3"/>
                                        </p:tgtEl>
                                      </p:cBhvr>
                                      <p:to x="100000" y="95000"/>
                                    </p:animScale>
                                    <p:animScale>
                                      <p:cBhvr>
                                        <p:cTn id="56" dur="83" decel="50000">
                                          <p:stCondLst>
                                            <p:cond delay="917"/>
                                          </p:stCondLst>
                                        </p:cTn>
                                        <p:tgtEl>
                                          <p:spTgt spid="3"/>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5" name="ae.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290">
                                          <p:stCondLst>
                                            <p:cond delay="0"/>
                                          </p:stCondLst>
                                        </p:cTn>
                                        <p:tgtEl>
                                          <p:spTgt spid="9"/>
                                        </p:tgtEl>
                                      </p:cBhvr>
                                    </p:animEffect>
                                    <p:anim calcmode="lin" valueType="num">
                                      <p:cBhvr>
                                        <p:cTn id="62"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67" dur="13">
                                          <p:stCondLst>
                                            <p:cond delay="325"/>
                                          </p:stCondLst>
                                        </p:cTn>
                                        <p:tgtEl>
                                          <p:spTgt spid="9"/>
                                        </p:tgtEl>
                                      </p:cBhvr>
                                      <p:to x="100000" y="60000"/>
                                    </p:animScale>
                                    <p:animScale>
                                      <p:cBhvr>
                                        <p:cTn id="68" dur="83" decel="50000">
                                          <p:stCondLst>
                                            <p:cond delay="338"/>
                                          </p:stCondLst>
                                        </p:cTn>
                                        <p:tgtEl>
                                          <p:spTgt spid="9"/>
                                        </p:tgtEl>
                                      </p:cBhvr>
                                      <p:to x="100000" y="100000"/>
                                    </p:animScale>
                                    <p:animScale>
                                      <p:cBhvr>
                                        <p:cTn id="69" dur="13">
                                          <p:stCondLst>
                                            <p:cond delay="656"/>
                                          </p:stCondLst>
                                        </p:cTn>
                                        <p:tgtEl>
                                          <p:spTgt spid="9"/>
                                        </p:tgtEl>
                                      </p:cBhvr>
                                      <p:to x="100000" y="80000"/>
                                    </p:animScale>
                                    <p:animScale>
                                      <p:cBhvr>
                                        <p:cTn id="70" dur="83" decel="50000">
                                          <p:stCondLst>
                                            <p:cond delay="669"/>
                                          </p:stCondLst>
                                        </p:cTn>
                                        <p:tgtEl>
                                          <p:spTgt spid="9"/>
                                        </p:tgtEl>
                                      </p:cBhvr>
                                      <p:to x="100000" y="100000"/>
                                    </p:animScale>
                                    <p:animScale>
                                      <p:cBhvr>
                                        <p:cTn id="71" dur="13">
                                          <p:stCondLst>
                                            <p:cond delay="821"/>
                                          </p:stCondLst>
                                        </p:cTn>
                                        <p:tgtEl>
                                          <p:spTgt spid="9"/>
                                        </p:tgtEl>
                                      </p:cBhvr>
                                      <p:to x="100000" y="90000"/>
                                    </p:animScale>
                                    <p:animScale>
                                      <p:cBhvr>
                                        <p:cTn id="72" dur="83" decel="50000">
                                          <p:stCondLst>
                                            <p:cond delay="834"/>
                                          </p:stCondLst>
                                        </p:cTn>
                                        <p:tgtEl>
                                          <p:spTgt spid="9"/>
                                        </p:tgtEl>
                                      </p:cBhvr>
                                      <p:to x="100000" y="100000"/>
                                    </p:animScale>
                                    <p:animScale>
                                      <p:cBhvr>
                                        <p:cTn id="73" dur="13">
                                          <p:stCondLst>
                                            <p:cond delay="904"/>
                                          </p:stCondLst>
                                        </p:cTn>
                                        <p:tgtEl>
                                          <p:spTgt spid="9"/>
                                        </p:tgtEl>
                                      </p:cBhvr>
                                      <p:to x="100000" y="95000"/>
                                    </p:animScale>
                                    <p:animScale>
                                      <p:cBhvr>
                                        <p:cTn id="74" dur="83" decel="50000">
                                          <p:stCondLst>
                                            <p:cond delay="917"/>
                                          </p:stCondLst>
                                        </p:cTn>
                                        <p:tgtEl>
                                          <p:spTgt spid="9"/>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6" name="schwa.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290">
                                          <p:stCondLst>
                                            <p:cond delay="0"/>
                                          </p:stCondLst>
                                        </p:cTn>
                                        <p:tgtEl>
                                          <p:spTgt spid="11"/>
                                        </p:tgtEl>
                                      </p:cBhvr>
                                    </p:animEffect>
                                    <p:anim calcmode="lin" valueType="num">
                                      <p:cBhvr>
                                        <p:cTn id="80"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85" dur="13">
                                          <p:stCondLst>
                                            <p:cond delay="325"/>
                                          </p:stCondLst>
                                        </p:cTn>
                                        <p:tgtEl>
                                          <p:spTgt spid="11"/>
                                        </p:tgtEl>
                                      </p:cBhvr>
                                      <p:to x="100000" y="60000"/>
                                    </p:animScale>
                                    <p:animScale>
                                      <p:cBhvr>
                                        <p:cTn id="86" dur="83" decel="50000">
                                          <p:stCondLst>
                                            <p:cond delay="338"/>
                                          </p:stCondLst>
                                        </p:cTn>
                                        <p:tgtEl>
                                          <p:spTgt spid="11"/>
                                        </p:tgtEl>
                                      </p:cBhvr>
                                      <p:to x="100000" y="100000"/>
                                    </p:animScale>
                                    <p:animScale>
                                      <p:cBhvr>
                                        <p:cTn id="87" dur="13">
                                          <p:stCondLst>
                                            <p:cond delay="656"/>
                                          </p:stCondLst>
                                        </p:cTn>
                                        <p:tgtEl>
                                          <p:spTgt spid="11"/>
                                        </p:tgtEl>
                                      </p:cBhvr>
                                      <p:to x="100000" y="80000"/>
                                    </p:animScale>
                                    <p:animScale>
                                      <p:cBhvr>
                                        <p:cTn id="88" dur="83" decel="50000">
                                          <p:stCondLst>
                                            <p:cond delay="669"/>
                                          </p:stCondLst>
                                        </p:cTn>
                                        <p:tgtEl>
                                          <p:spTgt spid="11"/>
                                        </p:tgtEl>
                                      </p:cBhvr>
                                      <p:to x="100000" y="100000"/>
                                    </p:animScale>
                                    <p:animScale>
                                      <p:cBhvr>
                                        <p:cTn id="89" dur="13">
                                          <p:stCondLst>
                                            <p:cond delay="821"/>
                                          </p:stCondLst>
                                        </p:cTn>
                                        <p:tgtEl>
                                          <p:spTgt spid="11"/>
                                        </p:tgtEl>
                                      </p:cBhvr>
                                      <p:to x="100000" y="90000"/>
                                    </p:animScale>
                                    <p:animScale>
                                      <p:cBhvr>
                                        <p:cTn id="90" dur="83" decel="50000">
                                          <p:stCondLst>
                                            <p:cond delay="834"/>
                                          </p:stCondLst>
                                        </p:cTn>
                                        <p:tgtEl>
                                          <p:spTgt spid="11"/>
                                        </p:tgtEl>
                                      </p:cBhvr>
                                      <p:to x="100000" y="100000"/>
                                    </p:animScale>
                                    <p:animScale>
                                      <p:cBhvr>
                                        <p:cTn id="91" dur="13">
                                          <p:stCondLst>
                                            <p:cond delay="904"/>
                                          </p:stCondLst>
                                        </p:cTn>
                                        <p:tgtEl>
                                          <p:spTgt spid="11"/>
                                        </p:tgtEl>
                                      </p:cBhvr>
                                      <p:to x="100000" y="95000"/>
                                    </p:animScale>
                                    <p:animScale>
                                      <p:cBhvr>
                                        <p:cTn id="92" dur="83" decel="50000">
                                          <p:stCondLst>
                                            <p:cond delay="917"/>
                                          </p:stCondLst>
                                        </p:cTn>
                                        <p:tgtEl>
                                          <p:spTgt spid="11"/>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7" name="I.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1" grpId="0" animBg="1"/>
      <p:bldP spid="35" grpId="0" animBg="1"/>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3" name="Straight Connector 22"/>
          <p:cNvCxnSpPr/>
          <p:nvPr/>
        </p:nvCxnSpPr>
        <p:spPr>
          <a:xfrm>
            <a:off x="4427370" y="1775908"/>
            <a:ext cx="1257259" cy="429618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Make Me a Diverse Vowel System</a:t>
            </a:r>
            <a:br>
              <a:rPr lang="en-US" dirty="0" smtClean="0"/>
            </a:br>
            <a:r>
              <a:rPr lang="en-US" sz="3600" dirty="0" smtClean="0"/>
              <a:t>(Sampled from MPP/DPP)</a:t>
            </a:r>
            <a:endParaRPr lang="en-US" sz="3600" dirty="0"/>
          </a:p>
        </p:txBody>
      </p:sp>
      <p:pic>
        <p:nvPicPr>
          <p:cNvPr id="6" name="Picture 5"/>
          <p:cNvPicPr>
            <a:picLocks noChangeAspect="1"/>
          </p:cNvPicPr>
          <p:nvPr/>
        </p:nvPicPr>
        <p:blipFill>
          <a:blip r:embed="rId8"/>
          <a:stretch>
            <a:fillRect/>
          </a:stretch>
        </p:blipFill>
        <p:spPr>
          <a:xfrm>
            <a:off x="3502325" y="5197149"/>
            <a:ext cx="596900" cy="635000"/>
          </a:xfrm>
          <a:prstGeom prst="rect">
            <a:avLst/>
          </a:prstGeom>
        </p:spPr>
      </p:pic>
      <p:pic>
        <p:nvPicPr>
          <p:cNvPr id="7" name="Picture 6"/>
          <p:cNvPicPr>
            <a:picLocks noChangeAspect="1"/>
          </p:cNvPicPr>
          <p:nvPr/>
        </p:nvPicPr>
        <p:blipFill>
          <a:blip r:embed="rId9"/>
          <a:stretch>
            <a:fillRect/>
          </a:stretch>
        </p:blipFill>
        <p:spPr>
          <a:xfrm>
            <a:off x="6522870" y="5215046"/>
            <a:ext cx="635000" cy="596900"/>
          </a:xfrm>
          <a:prstGeom prst="rect">
            <a:avLst/>
          </a:prstGeom>
        </p:spPr>
      </p:pic>
      <p:cxnSp>
        <p:nvCxnSpPr>
          <p:cNvPr id="12" name="Straight Connector 11"/>
          <p:cNvCxnSpPr/>
          <p:nvPr/>
        </p:nvCxnSpPr>
        <p:spPr>
          <a:xfrm flipV="1">
            <a:off x="793630" y="1757471"/>
            <a:ext cx="7073303" cy="3687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841615" y="1794343"/>
            <a:ext cx="0" cy="4278654"/>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flipV="1">
            <a:off x="3502325" y="6039375"/>
            <a:ext cx="4364608" cy="32718"/>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10"/>
          <a:stretch>
            <a:fillRect/>
          </a:stretch>
        </p:blipFill>
        <p:spPr>
          <a:xfrm flipV="1">
            <a:off x="1713302" y="1914901"/>
            <a:ext cx="279400" cy="876300"/>
          </a:xfrm>
          <a:prstGeom prst="rect">
            <a:avLst/>
          </a:prstGeom>
          <a:scene3d>
            <a:camera prst="orthographicFront">
              <a:rot lat="10800000" lon="0" rev="0"/>
            </a:camera>
            <a:lightRig rig="threePt" dir="t"/>
          </a:scene3d>
        </p:spPr>
      </p:pic>
      <p:pic>
        <p:nvPicPr>
          <p:cNvPr id="8" name="Picture 7"/>
          <p:cNvPicPr>
            <a:picLocks noChangeAspect="1"/>
          </p:cNvPicPr>
          <p:nvPr/>
        </p:nvPicPr>
        <p:blipFill>
          <a:blip r:embed="rId11"/>
          <a:stretch>
            <a:fillRect/>
          </a:stretch>
        </p:blipFill>
        <p:spPr>
          <a:xfrm flipV="1">
            <a:off x="6522870" y="2001571"/>
            <a:ext cx="990600" cy="584200"/>
          </a:xfrm>
          <a:prstGeom prst="rect">
            <a:avLst/>
          </a:prstGeom>
          <a:scene3d>
            <a:camera prst="orthographicFront">
              <a:rot lat="10800000" lon="0" rev="0"/>
            </a:camera>
            <a:lightRig rig="threePt" dir="t"/>
          </a:scene3d>
        </p:spPr>
      </p:pic>
      <p:sp>
        <p:nvSpPr>
          <p:cNvPr id="18" name="TextBox 17"/>
          <p:cNvSpPr txBox="1"/>
          <p:nvPr/>
        </p:nvSpPr>
        <p:spPr>
          <a:xfrm>
            <a:off x="2469059" y="3787927"/>
            <a:ext cx="5208484" cy="707886"/>
          </a:xfrm>
          <a:prstGeom prst="rect">
            <a:avLst/>
          </a:prstGeom>
          <a:solidFill>
            <a:schemeClr val="bg1"/>
          </a:solidFill>
        </p:spPr>
        <p:txBody>
          <a:bodyPr wrap="square" rtlCol="0">
            <a:spAutoFit/>
          </a:bodyPr>
          <a:lstStyle/>
          <a:p>
            <a:r>
              <a:rPr lang="en-US" sz="4000" b="1" dirty="0" smtClean="0">
                <a:solidFill>
                  <a:schemeClr val="accent4">
                    <a:lumMod val="50000"/>
                  </a:schemeClr>
                </a:solidFill>
                <a:latin typeface="Comic Sans MS" charset="0"/>
                <a:ea typeface="Comic Sans MS" charset="0"/>
                <a:cs typeface="Comic Sans MS" charset="0"/>
              </a:rPr>
              <a:t>Well-Dispersed! :-)</a:t>
            </a:r>
            <a:endParaRPr lang="en-US" sz="4000" b="1" dirty="0">
              <a:solidFill>
                <a:schemeClr val="accent4">
                  <a:lumMod val="50000"/>
                </a:schemeClr>
              </a:solidFill>
              <a:latin typeface="Comic Sans MS" charset="0"/>
              <a:ea typeface="Comic Sans MS" charset="0"/>
              <a:cs typeface="Comic Sans MS" charset="0"/>
            </a:endParaRPr>
          </a:p>
        </p:txBody>
      </p:sp>
      <p:cxnSp>
        <p:nvCxnSpPr>
          <p:cNvPr id="14" name="Straight Connector 13"/>
          <p:cNvCxnSpPr/>
          <p:nvPr/>
        </p:nvCxnSpPr>
        <p:spPr>
          <a:xfrm flipV="1">
            <a:off x="1713302" y="3184071"/>
            <a:ext cx="6128313" cy="16329"/>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607814" y="4590126"/>
            <a:ext cx="5259119" cy="43195"/>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12"/>
          <a:stretch>
            <a:fillRect/>
          </a:stretch>
        </p:blipFill>
        <p:spPr>
          <a:xfrm flipV="1">
            <a:off x="4336285" y="3243792"/>
            <a:ext cx="508000" cy="609600"/>
          </a:xfrm>
          <a:prstGeom prst="rect">
            <a:avLst/>
          </a:prstGeom>
        </p:spPr>
      </p:pic>
      <p:cxnSp>
        <p:nvCxnSpPr>
          <p:cNvPr id="19" name="Straight Connector 18"/>
          <p:cNvCxnSpPr/>
          <p:nvPr/>
        </p:nvCxnSpPr>
        <p:spPr>
          <a:xfrm flipH="1" flipV="1">
            <a:off x="793630" y="1794343"/>
            <a:ext cx="2708695" cy="4245032"/>
          </a:xfrm>
          <a:prstGeom prst="line">
            <a:avLst/>
          </a:prstGeom>
          <a:ln w="63500">
            <a:solidFill>
              <a:schemeClr val="tx1">
                <a:lumMod val="95000"/>
                <a:lumOff val="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0344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90">
                                          <p:stCondLst>
                                            <p:cond delay="0"/>
                                          </p:stCondLst>
                                        </p:cTn>
                                        <p:tgtEl>
                                          <p:spTgt spid="6"/>
                                        </p:tgtEl>
                                      </p:cBhvr>
                                    </p:animEffect>
                                    <p:anim calcmode="lin" valueType="num">
                                      <p:cBhvr>
                                        <p:cTn id="8"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3" dur="13">
                                          <p:stCondLst>
                                            <p:cond delay="325"/>
                                          </p:stCondLst>
                                        </p:cTn>
                                        <p:tgtEl>
                                          <p:spTgt spid="6"/>
                                        </p:tgtEl>
                                      </p:cBhvr>
                                      <p:to x="100000" y="60000"/>
                                    </p:animScale>
                                    <p:animScale>
                                      <p:cBhvr>
                                        <p:cTn id="14" dur="83" decel="50000">
                                          <p:stCondLst>
                                            <p:cond delay="338"/>
                                          </p:stCondLst>
                                        </p:cTn>
                                        <p:tgtEl>
                                          <p:spTgt spid="6"/>
                                        </p:tgtEl>
                                      </p:cBhvr>
                                      <p:to x="100000" y="100000"/>
                                    </p:animScale>
                                    <p:animScale>
                                      <p:cBhvr>
                                        <p:cTn id="15" dur="13">
                                          <p:stCondLst>
                                            <p:cond delay="656"/>
                                          </p:stCondLst>
                                        </p:cTn>
                                        <p:tgtEl>
                                          <p:spTgt spid="6"/>
                                        </p:tgtEl>
                                      </p:cBhvr>
                                      <p:to x="100000" y="80000"/>
                                    </p:animScale>
                                    <p:animScale>
                                      <p:cBhvr>
                                        <p:cTn id="16" dur="83" decel="50000">
                                          <p:stCondLst>
                                            <p:cond delay="669"/>
                                          </p:stCondLst>
                                        </p:cTn>
                                        <p:tgtEl>
                                          <p:spTgt spid="6"/>
                                        </p:tgtEl>
                                      </p:cBhvr>
                                      <p:to x="100000" y="100000"/>
                                    </p:animScale>
                                    <p:animScale>
                                      <p:cBhvr>
                                        <p:cTn id="17" dur="13">
                                          <p:stCondLst>
                                            <p:cond delay="821"/>
                                          </p:stCondLst>
                                        </p:cTn>
                                        <p:tgtEl>
                                          <p:spTgt spid="6"/>
                                        </p:tgtEl>
                                      </p:cBhvr>
                                      <p:to x="100000" y="90000"/>
                                    </p:animScale>
                                    <p:animScale>
                                      <p:cBhvr>
                                        <p:cTn id="18" dur="83" decel="50000">
                                          <p:stCondLst>
                                            <p:cond delay="834"/>
                                          </p:stCondLst>
                                        </p:cTn>
                                        <p:tgtEl>
                                          <p:spTgt spid="6"/>
                                        </p:tgtEl>
                                      </p:cBhvr>
                                      <p:to x="100000" y="100000"/>
                                    </p:animScale>
                                    <p:animScale>
                                      <p:cBhvr>
                                        <p:cTn id="19" dur="13">
                                          <p:stCondLst>
                                            <p:cond delay="904"/>
                                          </p:stCondLst>
                                        </p:cTn>
                                        <p:tgtEl>
                                          <p:spTgt spid="6"/>
                                        </p:tgtEl>
                                      </p:cBhvr>
                                      <p:to x="100000" y="95000"/>
                                    </p:animScale>
                                    <p:animScale>
                                      <p:cBhvr>
                                        <p:cTn id="20" dur="83" decel="50000">
                                          <p:stCondLst>
                                            <p:cond delay="917"/>
                                          </p:stCondLst>
                                        </p:cTn>
                                        <p:tgtEl>
                                          <p:spTgt spid="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290">
                                          <p:stCondLst>
                                            <p:cond delay="0"/>
                                          </p:stCondLst>
                                        </p:cTn>
                                        <p:tgtEl>
                                          <p:spTgt spid="7"/>
                                        </p:tgtEl>
                                      </p:cBhvr>
                                    </p:animEffect>
                                    <p:anim calcmode="lin" valueType="num">
                                      <p:cBhvr>
                                        <p:cTn id="26"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31" dur="13">
                                          <p:stCondLst>
                                            <p:cond delay="325"/>
                                          </p:stCondLst>
                                        </p:cTn>
                                        <p:tgtEl>
                                          <p:spTgt spid="7"/>
                                        </p:tgtEl>
                                      </p:cBhvr>
                                      <p:to x="100000" y="60000"/>
                                    </p:animScale>
                                    <p:animScale>
                                      <p:cBhvr>
                                        <p:cTn id="32" dur="83" decel="50000">
                                          <p:stCondLst>
                                            <p:cond delay="338"/>
                                          </p:stCondLst>
                                        </p:cTn>
                                        <p:tgtEl>
                                          <p:spTgt spid="7"/>
                                        </p:tgtEl>
                                      </p:cBhvr>
                                      <p:to x="100000" y="100000"/>
                                    </p:animScale>
                                    <p:animScale>
                                      <p:cBhvr>
                                        <p:cTn id="33" dur="13">
                                          <p:stCondLst>
                                            <p:cond delay="656"/>
                                          </p:stCondLst>
                                        </p:cTn>
                                        <p:tgtEl>
                                          <p:spTgt spid="7"/>
                                        </p:tgtEl>
                                      </p:cBhvr>
                                      <p:to x="100000" y="80000"/>
                                    </p:animScale>
                                    <p:animScale>
                                      <p:cBhvr>
                                        <p:cTn id="34" dur="83" decel="50000">
                                          <p:stCondLst>
                                            <p:cond delay="669"/>
                                          </p:stCondLst>
                                        </p:cTn>
                                        <p:tgtEl>
                                          <p:spTgt spid="7"/>
                                        </p:tgtEl>
                                      </p:cBhvr>
                                      <p:to x="100000" y="100000"/>
                                    </p:animScale>
                                    <p:animScale>
                                      <p:cBhvr>
                                        <p:cTn id="35" dur="13">
                                          <p:stCondLst>
                                            <p:cond delay="821"/>
                                          </p:stCondLst>
                                        </p:cTn>
                                        <p:tgtEl>
                                          <p:spTgt spid="7"/>
                                        </p:tgtEl>
                                      </p:cBhvr>
                                      <p:to x="100000" y="90000"/>
                                    </p:animScale>
                                    <p:animScale>
                                      <p:cBhvr>
                                        <p:cTn id="36" dur="83" decel="50000">
                                          <p:stCondLst>
                                            <p:cond delay="834"/>
                                          </p:stCondLst>
                                        </p:cTn>
                                        <p:tgtEl>
                                          <p:spTgt spid="7"/>
                                        </p:tgtEl>
                                      </p:cBhvr>
                                      <p:to x="100000" y="100000"/>
                                    </p:animScale>
                                    <p:animScale>
                                      <p:cBhvr>
                                        <p:cTn id="37" dur="13">
                                          <p:stCondLst>
                                            <p:cond delay="904"/>
                                          </p:stCondLst>
                                        </p:cTn>
                                        <p:tgtEl>
                                          <p:spTgt spid="7"/>
                                        </p:tgtEl>
                                      </p:cBhvr>
                                      <p:to x="100000" y="95000"/>
                                    </p:animScale>
                                    <p:animScale>
                                      <p:cBhvr>
                                        <p:cTn id="38" dur="83" decel="50000">
                                          <p:stCondLst>
                                            <p:cond delay="917"/>
                                          </p:stCondLst>
                                        </p:cTn>
                                        <p:tgtEl>
                                          <p:spTgt spid="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A.wav"/>
                                        </p:tgtEl>
                                      </p:cMediaNode>
                                    </p:audio>
                                  </p:sub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290">
                                          <p:stCondLst>
                                            <p:cond delay="0"/>
                                          </p:stCondLst>
                                        </p:cTn>
                                        <p:tgtEl>
                                          <p:spTgt spid="9"/>
                                        </p:tgtEl>
                                      </p:cBhvr>
                                    </p:animEffect>
                                    <p:anim calcmode="lin" valueType="num">
                                      <p:cBhvr>
                                        <p:cTn id="44"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49" dur="13">
                                          <p:stCondLst>
                                            <p:cond delay="325"/>
                                          </p:stCondLst>
                                        </p:cTn>
                                        <p:tgtEl>
                                          <p:spTgt spid="9"/>
                                        </p:tgtEl>
                                      </p:cBhvr>
                                      <p:to x="100000" y="60000"/>
                                    </p:animScale>
                                    <p:animScale>
                                      <p:cBhvr>
                                        <p:cTn id="50" dur="83" decel="50000">
                                          <p:stCondLst>
                                            <p:cond delay="338"/>
                                          </p:stCondLst>
                                        </p:cTn>
                                        <p:tgtEl>
                                          <p:spTgt spid="9"/>
                                        </p:tgtEl>
                                      </p:cBhvr>
                                      <p:to x="100000" y="100000"/>
                                    </p:animScale>
                                    <p:animScale>
                                      <p:cBhvr>
                                        <p:cTn id="51" dur="13">
                                          <p:stCondLst>
                                            <p:cond delay="656"/>
                                          </p:stCondLst>
                                        </p:cTn>
                                        <p:tgtEl>
                                          <p:spTgt spid="9"/>
                                        </p:tgtEl>
                                      </p:cBhvr>
                                      <p:to x="100000" y="80000"/>
                                    </p:animScale>
                                    <p:animScale>
                                      <p:cBhvr>
                                        <p:cTn id="52" dur="83" decel="50000">
                                          <p:stCondLst>
                                            <p:cond delay="669"/>
                                          </p:stCondLst>
                                        </p:cTn>
                                        <p:tgtEl>
                                          <p:spTgt spid="9"/>
                                        </p:tgtEl>
                                      </p:cBhvr>
                                      <p:to x="100000" y="100000"/>
                                    </p:animScale>
                                    <p:animScale>
                                      <p:cBhvr>
                                        <p:cTn id="53" dur="13">
                                          <p:stCondLst>
                                            <p:cond delay="821"/>
                                          </p:stCondLst>
                                        </p:cTn>
                                        <p:tgtEl>
                                          <p:spTgt spid="9"/>
                                        </p:tgtEl>
                                      </p:cBhvr>
                                      <p:to x="100000" y="90000"/>
                                    </p:animScale>
                                    <p:animScale>
                                      <p:cBhvr>
                                        <p:cTn id="54" dur="83" decel="50000">
                                          <p:stCondLst>
                                            <p:cond delay="834"/>
                                          </p:stCondLst>
                                        </p:cTn>
                                        <p:tgtEl>
                                          <p:spTgt spid="9"/>
                                        </p:tgtEl>
                                      </p:cBhvr>
                                      <p:to x="100000" y="100000"/>
                                    </p:animScale>
                                    <p:animScale>
                                      <p:cBhvr>
                                        <p:cTn id="55" dur="13">
                                          <p:stCondLst>
                                            <p:cond delay="904"/>
                                          </p:stCondLst>
                                        </p:cTn>
                                        <p:tgtEl>
                                          <p:spTgt spid="9"/>
                                        </p:tgtEl>
                                      </p:cBhvr>
                                      <p:to x="100000" y="95000"/>
                                    </p:animScale>
                                    <p:animScale>
                                      <p:cBhvr>
                                        <p:cTn id="56" dur="83" decel="50000">
                                          <p:stCondLst>
                                            <p:cond delay="917"/>
                                          </p:stCondLst>
                                        </p:cTn>
                                        <p:tgtEl>
                                          <p:spTgt spid="9"/>
                                        </p:tgtEl>
                                      </p:cBhvr>
                                      <p:to x="100000" y="100000"/>
                                    </p:animScale>
                                  </p:childTnLst>
                                  <p:subTnLst>
                                    <p:audio>
                                      <p:cMediaNode>
                                        <p:cTn display="0" masterRel="sameClick">
                                          <p:stCondLst>
                                            <p:cond evt="begin" delay="0">
                                              <p:tn val="41"/>
                                            </p:cond>
                                          </p:stCondLst>
                                          <p:endCondLst>
                                            <p:cond evt="onStopAudio" delay="0">
                                              <p:tgtEl>
                                                <p:sldTgt/>
                                              </p:tgtEl>
                                            </p:cond>
                                          </p:endCondLst>
                                        </p:cTn>
                                        <p:tgtEl>
                                          <p:sndTgt r:embed="rId5" name="schwa.wav"/>
                                        </p:tgtEl>
                                      </p:cMediaNode>
                                    </p:audio>
                                  </p:sub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down)">
                                      <p:cBhvr>
                                        <p:cTn id="61" dur="290">
                                          <p:stCondLst>
                                            <p:cond delay="0"/>
                                          </p:stCondLst>
                                        </p:cTn>
                                        <p:tgtEl>
                                          <p:spTgt spid="5"/>
                                        </p:tgtEl>
                                      </p:cBhvr>
                                    </p:animEffect>
                                    <p:anim calcmode="lin" valueType="num">
                                      <p:cBhvr>
                                        <p:cTn id="6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67" dur="13">
                                          <p:stCondLst>
                                            <p:cond delay="325"/>
                                          </p:stCondLst>
                                        </p:cTn>
                                        <p:tgtEl>
                                          <p:spTgt spid="5"/>
                                        </p:tgtEl>
                                      </p:cBhvr>
                                      <p:to x="100000" y="60000"/>
                                    </p:animScale>
                                    <p:animScale>
                                      <p:cBhvr>
                                        <p:cTn id="68" dur="83" decel="50000">
                                          <p:stCondLst>
                                            <p:cond delay="338"/>
                                          </p:stCondLst>
                                        </p:cTn>
                                        <p:tgtEl>
                                          <p:spTgt spid="5"/>
                                        </p:tgtEl>
                                      </p:cBhvr>
                                      <p:to x="100000" y="100000"/>
                                    </p:animScale>
                                    <p:animScale>
                                      <p:cBhvr>
                                        <p:cTn id="69" dur="13">
                                          <p:stCondLst>
                                            <p:cond delay="656"/>
                                          </p:stCondLst>
                                        </p:cTn>
                                        <p:tgtEl>
                                          <p:spTgt spid="5"/>
                                        </p:tgtEl>
                                      </p:cBhvr>
                                      <p:to x="100000" y="80000"/>
                                    </p:animScale>
                                    <p:animScale>
                                      <p:cBhvr>
                                        <p:cTn id="70" dur="83" decel="50000">
                                          <p:stCondLst>
                                            <p:cond delay="669"/>
                                          </p:stCondLst>
                                        </p:cTn>
                                        <p:tgtEl>
                                          <p:spTgt spid="5"/>
                                        </p:tgtEl>
                                      </p:cBhvr>
                                      <p:to x="100000" y="100000"/>
                                    </p:animScale>
                                    <p:animScale>
                                      <p:cBhvr>
                                        <p:cTn id="71" dur="13">
                                          <p:stCondLst>
                                            <p:cond delay="821"/>
                                          </p:stCondLst>
                                        </p:cTn>
                                        <p:tgtEl>
                                          <p:spTgt spid="5"/>
                                        </p:tgtEl>
                                      </p:cBhvr>
                                      <p:to x="100000" y="90000"/>
                                    </p:animScale>
                                    <p:animScale>
                                      <p:cBhvr>
                                        <p:cTn id="72" dur="83" decel="50000">
                                          <p:stCondLst>
                                            <p:cond delay="834"/>
                                          </p:stCondLst>
                                        </p:cTn>
                                        <p:tgtEl>
                                          <p:spTgt spid="5"/>
                                        </p:tgtEl>
                                      </p:cBhvr>
                                      <p:to x="100000" y="100000"/>
                                    </p:animScale>
                                    <p:animScale>
                                      <p:cBhvr>
                                        <p:cTn id="73" dur="13">
                                          <p:stCondLst>
                                            <p:cond delay="904"/>
                                          </p:stCondLst>
                                        </p:cTn>
                                        <p:tgtEl>
                                          <p:spTgt spid="5"/>
                                        </p:tgtEl>
                                      </p:cBhvr>
                                      <p:to x="100000" y="95000"/>
                                    </p:animScale>
                                    <p:animScale>
                                      <p:cBhvr>
                                        <p:cTn id="74" dur="83" decel="50000">
                                          <p:stCondLst>
                                            <p:cond delay="917"/>
                                          </p:stCondLst>
                                        </p:cTn>
                                        <p:tgtEl>
                                          <p:spTgt spid="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6" name="i.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wipe(down)">
                                      <p:cBhvr>
                                        <p:cTn id="79" dur="290">
                                          <p:stCondLst>
                                            <p:cond delay="0"/>
                                          </p:stCondLst>
                                        </p:cTn>
                                        <p:tgtEl>
                                          <p:spTgt spid="8"/>
                                        </p:tgtEl>
                                      </p:cBhvr>
                                    </p:animEffect>
                                    <p:anim calcmode="lin" valueType="num">
                                      <p:cBhvr>
                                        <p:cTn id="80"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85" dur="13">
                                          <p:stCondLst>
                                            <p:cond delay="325"/>
                                          </p:stCondLst>
                                        </p:cTn>
                                        <p:tgtEl>
                                          <p:spTgt spid="8"/>
                                        </p:tgtEl>
                                      </p:cBhvr>
                                      <p:to x="100000" y="60000"/>
                                    </p:animScale>
                                    <p:animScale>
                                      <p:cBhvr>
                                        <p:cTn id="86" dur="83" decel="50000">
                                          <p:stCondLst>
                                            <p:cond delay="338"/>
                                          </p:stCondLst>
                                        </p:cTn>
                                        <p:tgtEl>
                                          <p:spTgt spid="8"/>
                                        </p:tgtEl>
                                      </p:cBhvr>
                                      <p:to x="100000" y="100000"/>
                                    </p:animScale>
                                    <p:animScale>
                                      <p:cBhvr>
                                        <p:cTn id="87" dur="13">
                                          <p:stCondLst>
                                            <p:cond delay="656"/>
                                          </p:stCondLst>
                                        </p:cTn>
                                        <p:tgtEl>
                                          <p:spTgt spid="8"/>
                                        </p:tgtEl>
                                      </p:cBhvr>
                                      <p:to x="100000" y="80000"/>
                                    </p:animScale>
                                    <p:animScale>
                                      <p:cBhvr>
                                        <p:cTn id="88" dur="83" decel="50000">
                                          <p:stCondLst>
                                            <p:cond delay="669"/>
                                          </p:stCondLst>
                                        </p:cTn>
                                        <p:tgtEl>
                                          <p:spTgt spid="8"/>
                                        </p:tgtEl>
                                      </p:cBhvr>
                                      <p:to x="100000" y="100000"/>
                                    </p:animScale>
                                    <p:animScale>
                                      <p:cBhvr>
                                        <p:cTn id="89" dur="13">
                                          <p:stCondLst>
                                            <p:cond delay="821"/>
                                          </p:stCondLst>
                                        </p:cTn>
                                        <p:tgtEl>
                                          <p:spTgt spid="8"/>
                                        </p:tgtEl>
                                      </p:cBhvr>
                                      <p:to x="100000" y="90000"/>
                                    </p:animScale>
                                    <p:animScale>
                                      <p:cBhvr>
                                        <p:cTn id="90" dur="83" decel="50000">
                                          <p:stCondLst>
                                            <p:cond delay="834"/>
                                          </p:stCondLst>
                                        </p:cTn>
                                        <p:tgtEl>
                                          <p:spTgt spid="8"/>
                                        </p:tgtEl>
                                      </p:cBhvr>
                                      <p:to x="100000" y="100000"/>
                                    </p:animScale>
                                    <p:animScale>
                                      <p:cBhvr>
                                        <p:cTn id="91" dur="13">
                                          <p:stCondLst>
                                            <p:cond delay="904"/>
                                          </p:stCondLst>
                                        </p:cTn>
                                        <p:tgtEl>
                                          <p:spTgt spid="8"/>
                                        </p:tgtEl>
                                      </p:cBhvr>
                                      <p:to x="100000" y="95000"/>
                                    </p:animScale>
                                    <p:animScale>
                                      <p:cBhvr>
                                        <p:cTn id="92" dur="83" decel="50000">
                                          <p:stCondLst>
                                            <p:cond delay="917"/>
                                          </p:stCondLst>
                                        </p:cTn>
                                        <p:tgtEl>
                                          <p:spTgt spid="8"/>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7" name="w.wav"/>
                                        </p:tgtEl>
                                      </p:cMediaNode>
                                    </p:audio>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normAutofit/>
          </a:bodyPr>
          <a:lstStyle/>
          <a:p>
            <a:r>
              <a:rPr lang="en-US" dirty="0" smtClean="0"/>
              <a:t>Distribution over Morphology</a:t>
            </a:r>
            <a:endParaRPr lang="en-US" dirty="0"/>
          </a:p>
        </p:txBody>
      </p:sp>
      <p:sp>
        <p:nvSpPr>
          <p:cNvPr id="3" name="Content Placeholder 2"/>
          <p:cNvSpPr>
            <a:spLocks noGrp="1"/>
          </p:cNvSpPr>
          <p:nvPr>
            <p:ph idx="1"/>
          </p:nvPr>
        </p:nvSpPr>
        <p:spPr>
          <a:xfrm>
            <a:off x="457200" y="1600200"/>
            <a:ext cx="5201728" cy="4525963"/>
          </a:xfrm>
        </p:spPr>
        <p:txBody>
          <a:bodyPr>
            <a:normAutofit lnSpcReduction="10000"/>
          </a:bodyPr>
          <a:lstStyle/>
          <a:p>
            <a:r>
              <a:rPr lang="en-US" dirty="0" smtClean="0"/>
              <a:t>Do you want verbal </a:t>
            </a:r>
            <a:r>
              <a:rPr lang="en-US" dirty="0"/>
              <a:t> </a:t>
            </a:r>
            <a:r>
              <a:rPr lang="en-US" dirty="0" smtClean="0"/>
              <a:t>inflection in your morphological system?</a:t>
            </a:r>
          </a:p>
          <a:p>
            <a:endParaRPr lang="en-US" dirty="0" smtClean="0"/>
          </a:p>
          <a:p>
            <a:r>
              <a:rPr lang="en-US" dirty="0" smtClean="0"/>
              <a:t>Most English verbs mark four distinctions</a:t>
            </a:r>
          </a:p>
          <a:p>
            <a:pPr lvl="1"/>
            <a:r>
              <a:rPr lang="en-US" dirty="0" smtClean="0"/>
              <a:t>run, runs, running, ran</a:t>
            </a:r>
          </a:p>
          <a:p>
            <a:pPr lvl="1"/>
            <a:endParaRPr lang="en-US" dirty="0" smtClean="0"/>
          </a:p>
          <a:p>
            <a:r>
              <a:rPr lang="en-US" dirty="0" smtClean="0"/>
              <a:t>Spanish marks close to 100</a:t>
            </a:r>
          </a:p>
          <a:p>
            <a:pPr lvl="1"/>
            <a:endParaRPr lang="en-US" dirty="0"/>
          </a:p>
          <a:p>
            <a:pPr marL="0" indent="0">
              <a:buNone/>
            </a:pPr>
            <a:endParaRPr lang="en-US" dirty="0" smtClean="0"/>
          </a:p>
        </p:txBody>
      </p:sp>
      <p:pic>
        <p:nvPicPr>
          <p:cNvPr id="4" name="Picture 3"/>
          <p:cNvPicPr>
            <a:picLocks noChangeAspect="1"/>
          </p:cNvPicPr>
          <p:nvPr/>
        </p:nvPicPr>
        <p:blipFill>
          <a:blip r:embed="rId4"/>
          <a:stretch>
            <a:fillRect/>
          </a:stretch>
        </p:blipFill>
        <p:spPr>
          <a:xfrm>
            <a:off x="5786997" y="1462645"/>
            <a:ext cx="2744528" cy="5076267"/>
          </a:xfrm>
          <a:prstGeom prst="rect">
            <a:avLst/>
          </a:prstGeom>
        </p:spPr>
      </p:pic>
      <p:sp>
        <p:nvSpPr>
          <p:cNvPr id="5" name="Slide Number Placeholder 4"/>
          <p:cNvSpPr>
            <a:spLocks noGrp="1"/>
          </p:cNvSpPr>
          <p:nvPr>
            <p:ph type="sldNum" sz="quarter" idx="12"/>
          </p:nvPr>
        </p:nvSpPr>
        <p:spPr/>
        <p:txBody>
          <a:bodyPr/>
          <a:lstStyle/>
          <a:p>
            <a:pPr>
              <a:defRPr/>
            </a:pPr>
            <a:fld id="{0E11CC8F-329F-8C41-AC6A-3ECAF67E5476}" type="slidenum">
              <a:rPr lang="en-US" smtClean="0"/>
              <a:pPr>
                <a:defRPr/>
              </a:pPr>
              <a:t>8</a:t>
            </a:fld>
            <a:endParaRPr lang="en-US"/>
          </a:p>
        </p:txBody>
      </p:sp>
    </p:spTree>
    <p:custDataLst>
      <p:tags r:id="rId1"/>
    </p:custDataLst>
    <p:extLst>
      <p:ext uri="{BB962C8B-B14F-4D97-AF65-F5344CB8AC3E}">
        <p14:creationId xmlns:p14="http://schemas.microsoft.com/office/powerpoint/2010/main" val="2028120030"/>
      </p:ext>
    </p:extLst>
  </p:cSld>
  <p:clrMapOvr>
    <a:masterClrMapping/>
  </p:clrMapOvr>
  <mc:AlternateContent xmlns:mc="http://schemas.openxmlformats.org/markup-compatibility/2006" xmlns:p14="http://schemas.microsoft.com/office/powerpoint/2010/main">
    <mc:Choice Requires="p14">
      <p:transition spd="slow" p14:dur="2000" advTm="17280"/>
    </mc:Choice>
    <mc:Fallback xmlns="">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lstStyle/>
          <a:p>
            <a:r>
              <a:rPr lang="en-US" dirty="0"/>
              <a:t>Distribution over </a:t>
            </a:r>
            <a:r>
              <a:rPr lang="en-US" dirty="0" smtClean="0"/>
              <a:t>Phonology</a:t>
            </a:r>
            <a:endParaRPr lang="en-US" dirty="0"/>
          </a:p>
        </p:txBody>
      </p:sp>
      <p:sp>
        <p:nvSpPr>
          <p:cNvPr id="3" name="Content Placeholder 2"/>
          <p:cNvSpPr>
            <a:spLocks noGrp="1"/>
          </p:cNvSpPr>
          <p:nvPr>
            <p:ph idx="1"/>
          </p:nvPr>
        </p:nvSpPr>
        <p:spPr/>
        <p:txBody>
          <a:bodyPr>
            <a:normAutofit fontScale="92500" lnSpcReduction="10000"/>
          </a:bodyPr>
          <a:lstStyle/>
          <a:p>
            <a:r>
              <a:rPr lang="en-US" sz="3500" dirty="0" smtClean="0"/>
              <a:t>Does your language have a velar fricative?</a:t>
            </a:r>
            <a:r>
              <a:rPr lang="en-US" sz="3500" dirty="0"/>
              <a:t> </a:t>
            </a:r>
            <a:endParaRPr lang="en-US" sz="3500" dirty="0" smtClean="0"/>
          </a:p>
          <a:p>
            <a:pPr lvl="1"/>
            <a:r>
              <a:rPr lang="en-US" sz="3200" dirty="0"/>
              <a:t> Voiced </a:t>
            </a:r>
            <a:r>
              <a:rPr lang="en-US" sz="3200" b="1" dirty="0">
                <a:solidFill>
                  <a:schemeClr val="accent4">
                    <a:lumMod val="50000"/>
                  </a:schemeClr>
                </a:solidFill>
              </a:rPr>
              <a:t>[</a:t>
            </a:r>
            <a:r>
              <a:rPr lang="en-US" sz="3200" b="1" dirty="0" err="1" smtClean="0">
                <a:solidFill>
                  <a:schemeClr val="accent4">
                    <a:lumMod val="50000"/>
                  </a:schemeClr>
                </a:solidFill>
              </a:rPr>
              <a:t>ɣ</a:t>
            </a:r>
            <a:r>
              <a:rPr lang="en-US" sz="3200" b="1" dirty="0" smtClean="0">
                <a:solidFill>
                  <a:schemeClr val="accent4">
                    <a:lumMod val="50000"/>
                  </a:schemeClr>
                </a:solidFill>
              </a:rPr>
              <a:t>]</a:t>
            </a:r>
            <a:r>
              <a:rPr lang="en-US" sz="3200" dirty="0" smtClean="0"/>
              <a:t> or unvoiced </a:t>
            </a:r>
            <a:r>
              <a:rPr lang="en-US" sz="3200" b="1" dirty="0" smtClean="0">
                <a:solidFill>
                  <a:schemeClr val="accent6">
                    <a:lumMod val="75000"/>
                  </a:schemeClr>
                </a:solidFill>
              </a:rPr>
              <a:t>[x]</a:t>
            </a:r>
            <a:r>
              <a:rPr lang="en-US" sz="3200" dirty="0" smtClean="0"/>
              <a:t>?</a:t>
            </a:r>
          </a:p>
          <a:p>
            <a:pPr lvl="1"/>
            <a:r>
              <a:rPr lang="en-US" sz="3200" dirty="0" err="1" smtClean="0"/>
              <a:t>Dothraki</a:t>
            </a:r>
            <a:r>
              <a:rPr lang="en-US" sz="3200" dirty="0" smtClean="0"/>
              <a:t> has both!</a:t>
            </a:r>
            <a:endParaRPr lang="en-US" sz="3200" dirty="0"/>
          </a:p>
          <a:p>
            <a:endParaRPr lang="en-US" dirty="0" smtClean="0"/>
          </a:p>
          <a:p>
            <a:r>
              <a:rPr lang="en-US" sz="3500" dirty="0" smtClean="0"/>
              <a:t>Does your language allow word-final voiced </a:t>
            </a:r>
            <a:r>
              <a:rPr lang="en-US" sz="3500" dirty="0" err="1" smtClean="0"/>
              <a:t>obstruents</a:t>
            </a:r>
            <a:r>
              <a:rPr lang="en-US" sz="3500" dirty="0" smtClean="0"/>
              <a:t>?</a:t>
            </a:r>
            <a:endParaRPr lang="en-US" sz="3500" dirty="0"/>
          </a:p>
          <a:p>
            <a:pPr marL="0" indent="0">
              <a:buNone/>
            </a:pPr>
            <a:r>
              <a:rPr lang="en-US" sz="4000" dirty="0"/>
              <a:t> </a:t>
            </a:r>
            <a:r>
              <a:rPr lang="en-US" sz="4000" dirty="0" smtClean="0"/>
              <a:t>      </a:t>
            </a:r>
            <a:r>
              <a:rPr lang="en-US" sz="4000" b="1" dirty="0" smtClean="0"/>
              <a:t>English:  </a:t>
            </a:r>
            <a:r>
              <a:rPr lang="en-US" sz="4000" dirty="0" smtClean="0"/>
              <a:t>bug </a:t>
            </a:r>
            <a:r>
              <a:rPr lang="en-US" sz="4000" dirty="0"/>
              <a:t>[</a:t>
            </a:r>
            <a:r>
              <a:rPr lang="en-US" sz="4000" dirty="0" err="1"/>
              <a:t>bʌ</a:t>
            </a:r>
            <a:r>
              <a:rPr lang="en-US" sz="4000" dirty="0" err="1">
                <a:solidFill>
                  <a:srgbClr val="C00000"/>
                </a:solidFill>
              </a:rPr>
              <a:t>g</a:t>
            </a:r>
            <a:r>
              <a:rPr lang="en-US" sz="4000" dirty="0" smtClean="0"/>
              <a:t>], bugs </a:t>
            </a:r>
            <a:r>
              <a:rPr lang="en-US" sz="4000" dirty="0"/>
              <a:t>[</a:t>
            </a:r>
            <a:r>
              <a:rPr lang="en-US" sz="4000" dirty="0" err="1"/>
              <a:t>bʌ</a:t>
            </a:r>
            <a:r>
              <a:rPr lang="en-US" sz="4000" dirty="0" err="1">
                <a:solidFill>
                  <a:srgbClr val="C00000"/>
                </a:solidFill>
              </a:rPr>
              <a:t>g</a:t>
            </a:r>
            <a:r>
              <a:rPr lang="en-US" sz="4000" dirty="0" err="1"/>
              <a:t>z</a:t>
            </a:r>
            <a:r>
              <a:rPr lang="en-US" sz="4000" dirty="0" smtClean="0"/>
              <a:t>] </a:t>
            </a:r>
          </a:p>
          <a:p>
            <a:pPr marL="0" indent="0">
              <a:buNone/>
            </a:pPr>
            <a:r>
              <a:rPr lang="en-US" sz="4000" b="1" dirty="0" smtClean="0"/>
              <a:t>       German: </a:t>
            </a:r>
            <a:r>
              <a:rPr lang="en-US" sz="4000" dirty="0" smtClean="0"/>
              <a:t>Zug  [</a:t>
            </a:r>
            <a:r>
              <a:rPr lang="en-US" sz="4000" dirty="0" err="1" smtClean="0"/>
              <a:t>zu</a:t>
            </a:r>
            <a:r>
              <a:rPr lang="en-US" sz="4000" dirty="0" err="1" smtClean="0">
                <a:solidFill>
                  <a:schemeClr val="tx2">
                    <a:lumMod val="75000"/>
                  </a:schemeClr>
                </a:solidFill>
              </a:rPr>
              <a:t>k</a:t>
            </a:r>
            <a:r>
              <a:rPr lang="en-US" sz="4000" dirty="0" smtClean="0"/>
              <a:t>], </a:t>
            </a:r>
            <a:r>
              <a:rPr lang="en-US" sz="4000" dirty="0" err="1" smtClean="0"/>
              <a:t>Züge</a:t>
            </a:r>
            <a:r>
              <a:rPr lang="en-US" sz="4000" dirty="0" smtClean="0"/>
              <a:t> </a:t>
            </a:r>
            <a:r>
              <a:rPr lang="en-US" sz="4000" dirty="0"/>
              <a:t>[</a:t>
            </a:r>
            <a:r>
              <a:rPr lang="en-US" sz="4000" dirty="0" err="1"/>
              <a:t>zy</a:t>
            </a:r>
            <a:r>
              <a:rPr lang="en-US" sz="4000" dirty="0" err="1">
                <a:solidFill>
                  <a:srgbClr val="C00000"/>
                </a:solidFill>
              </a:rPr>
              <a:t>g</a:t>
            </a:r>
            <a:r>
              <a:rPr lang="en-US" sz="4000" dirty="0" err="1"/>
              <a:t>ə</a:t>
            </a:r>
            <a:r>
              <a:rPr lang="en-US" sz="4000" dirty="0"/>
              <a:t>]</a:t>
            </a:r>
            <a:endParaRPr lang="en-US" sz="4000" dirty="0" smtClean="0"/>
          </a:p>
        </p:txBody>
      </p:sp>
      <p:sp>
        <p:nvSpPr>
          <p:cNvPr id="4" name="Slide Number Placeholder 3"/>
          <p:cNvSpPr>
            <a:spLocks noGrp="1"/>
          </p:cNvSpPr>
          <p:nvPr>
            <p:ph type="sldNum" sz="quarter" idx="12"/>
          </p:nvPr>
        </p:nvSpPr>
        <p:spPr/>
        <p:txBody>
          <a:bodyPr/>
          <a:lstStyle/>
          <a:p>
            <a:pPr>
              <a:defRPr/>
            </a:pPr>
            <a:fld id="{0E11CC8F-329F-8C41-AC6A-3ECAF67E5476}" type="slidenum">
              <a:rPr lang="en-US" smtClean="0"/>
              <a:pPr>
                <a:defRPr/>
              </a:pPr>
              <a:t>9</a:t>
            </a:fld>
            <a:endParaRPr lang="en-US"/>
          </a:p>
        </p:txBody>
      </p:sp>
    </p:spTree>
    <p:custDataLst>
      <p:tags r:id="rId1"/>
    </p:custDataLst>
    <p:extLst>
      <p:ext uri="{BB962C8B-B14F-4D97-AF65-F5344CB8AC3E}">
        <p14:creationId xmlns:p14="http://schemas.microsoft.com/office/powerpoint/2010/main" val="1752899026"/>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9|18.2|6.5|4.6"/>
</p:tagLst>
</file>

<file path=ppt/tags/tag10.xml><?xml version="1.0" encoding="utf-8"?>
<p:tagLst xmlns:a="http://schemas.openxmlformats.org/drawingml/2006/main" xmlns:r="http://schemas.openxmlformats.org/officeDocument/2006/relationships" xmlns:p="http://schemas.openxmlformats.org/presentationml/2006/main">
  <p:tag name="TIMING" val="|9.5|4.9|2.3|26"/>
</p:tagLst>
</file>

<file path=ppt/tags/tag11.xml><?xml version="1.0" encoding="utf-8"?>
<p:tagLst xmlns:a="http://schemas.openxmlformats.org/drawingml/2006/main" xmlns:r="http://schemas.openxmlformats.org/officeDocument/2006/relationships" xmlns:p="http://schemas.openxmlformats.org/presentationml/2006/main">
  <p:tag name="TIMING" val="|5.2|2.1|1.8|2|1.2|1"/>
</p:tagLst>
</file>

<file path=ppt/tags/tag12.xml><?xml version="1.0" encoding="utf-8"?>
<p:tagLst xmlns:a="http://schemas.openxmlformats.org/drawingml/2006/main" xmlns:r="http://schemas.openxmlformats.org/officeDocument/2006/relationships" xmlns:p="http://schemas.openxmlformats.org/presentationml/2006/main">
  <p:tag name="TIMING" val="|1.5|3.1|6.8|3.8"/>
</p:tagLst>
</file>

<file path=ppt/tags/tag13.xml><?xml version="1.0" encoding="utf-8"?>
<p:tagLst xmlns:a="http://schemas.openxmlformats.org/drawingml/2006/main" xmlns:r="http://schemas.openxmlformats.org/officeDocument/2006/relationships" xmlns:p="http://schemas.openxmlformats.org/presentationml/2006/main">
  <p:tag name="TIMING" val="|5.4"/>
</p:tagLst>
</file>

<file path=ppt/tags/tag14.xml><?xml version="1.0" encoding="utf-8"?>
<p:tagLst xmlns:a="http://schemas.openxmlformats.org/drawingml/2006/main" xmlns:r="http://schemas.openxmlformats.org/officeDocument/2006/relationships" xmlns:p="http://schemas.openxmlformats.org/presentationml/2006/main">
  <p:tag name="TIMING" val="|1.7|1.8|1.8|2|1.8|0.7|4.5|1.5|0.6|0.4|0.3|0.3|0.3|0.3|0.3|0.7|0.4|0.3|0.3|0.3|0.4"/>
</p:tagLst>
</file>

<file path=ppt/tags/tag15.xml><?xml version="1.0" encoding="utf-8"?>
<p:tagLst xmlns:a="http://schemas.openxmlformats.org/drawingml/2006/main" xmlns:r="http://schemas.openxmlformats.org/officeDocument/2006/relationships" xmlns:p="http://schemas.openxmlformats.org/presentationml/2006/main">
  <p:tag name="TIMING" val="|13.8|0.8|0.2|0.2|0.2|-8.4"/>
</p:tagLst>
</file>

<file path=ppt/tags/tag16.xml><?xml version="1.0" encoding="utf-8"?>
<p:tagLst xmlns:a="http://schemas.openxmlformats.org/drawingml/2006/main" xmlns:r="http://schemas.openxmlformats.org/officeDocument/2006/relationships" xmlns:p="http://schemas.openxmlformats.org/presentationml/2006/main">
  <p:tag name="TIMING" val="|13.8|0.8|0.2|0.2|0.2|-8.4"/>
</p:tagLst>
</file>

<file path=ppt/tags/tag17.xml><?xml version="1.0" encoding="utf-8"?>
<p:tagLst xmlns:a="http://schemas.openxmlformats.org/drawingml/2006/main" xmlns:r="http://schemas.openxmlformats.org/officeDocument/2006/relationships" xmlns:p="http://schemas.openxmlformats.org/presentationml/2006/main">
  <p:tag name="TIMING" val="|3|4"/>
</p:tagLst>
</file>

<file path=ppt/tags/tag18.xml><?xml version="1.0" encoding="utf-8"?>
<p:tagLst xmlns:a="http://schemas.openxmlformats.org/drawingml/2006/main" xmlns:r="http://schemas.openxmlformats.org/officeDocument/2006/relationships" xmlns:p="http://schemas.openxmlformats.org/presentationml/2006/main">
  <p:tag name="TIMING" val="|2.6|2.1|0.5"/>
</p:tagLst>
</file>

<file path=ppt/tags/tag19.xml><?xml version="1.0" encoding="utf-8"?>
<p:tagLst xmlns:a="http://schemas.openxmlformats.org/drawingml/2006/main" xmlns:r="http://schemas.openxmlformats.org/officeDocument/2006/relationships" xmlns:p="http://schemas.openxmlformats.org/presentationml/2006/main">
  <p:tag name="TIMING" val="|2.6|2.1|0.5"/>
</p:tagLst>
</file>

<file path=ppt/tags/tag2.xml><?xml version="1.0" encoding="utf-8"?>
<p:tagLst xmlns:a="http://schemas.openxmlformats.org/drawingml/2006/main" xmlns:r="http://schemas.openxmlformats.org/officeDocument/2006/relationships" xmlns:p="http://schemas.openxmlformats.org/presentationml/2006/main">
  <p:tag name="TIMING" val="|1.5|19|11.1|10.1|2.5|6"/>
</p:tagLst>
</file>

<file path=ppt/tags/tag3.xml><?xml version="1.0" encoding="utf-8"?>
<p:tagLst xmlns:a="http://schemas.openxmlformats.org/drawingml/2006/main" xmlns:r="http://schemas.openxmlformats.org/officeDocument/2006/relationships" xmlns:p="http://schemas.openxmlformats.org/presentationml/2006/main">
  <p:tag name="TIMING" val="|6.2|4.6|3.4|4.5"/>
</p:tagLst>
</file>

<file path=ppt/tags/tag4.xml><?xml version="1.0" encoding="utf-8"?>
<p:tagLst xmlns:a="http://schemas.openxmlformats.org/drawingml/2006/main" xmlns:r="http://schemas.openxmlformats.org/officeDocument/2006/relationships" xmlns:p="http://schemas.openxmlformats.org/presentationml/2006/main">
  <p:tag name="TIMING" val="|12.1|2.4"/>
</p:tagLst>
</file>

<file path=ppt/tags/tag5.xml><?xml version="1.0" encoding="utf-8"?>
<p:tagLst xmlns:a="http://schemas.openxmlformats.org/drawingml/2006/main" xmlns:r="http://schemas.openxmlformats.org/officeDocument/2006/relationships" xmlns:p="http://schemas.openxmlformats.org/presentationml/2006/main">
  <p:tag name="TIMING" val="|5.8|2.9|3.5|1.7"/>
</p:tagLst>
</file>

<file path=ppt/tags/tag6.xml><?xml version="1.0" encoding="utf-8"?>
<p:tagLst xmlns:a="http://schemas.openxmlformats.org/drawingml/2006/main" xmlns:r="http://schemas.openxmlformats.org/officeDocument/2006/relationships" xmlns:p="http://schemas.openxmlformats.org/presentationml/2006/main">
  <p:tag name="TIMING" val="|4|2|1.3|3.4|3.5|3.8"/>
</p:tagLst>
</file>

<file path=ppt/tags/tag7.xml><?xml version="1.0" encoding="utf-8"?>
<p:tagLst xmlns:a="http://schemas.openxmlformats.org/drawingml/2006/main" xmlns:r="http://schemas.openxmlformats.org/officeDocument/2006/relationships" xmlns:p="http://schemas.openxmlformats.org/presentationml/2006/main">
  <p:tag name="TIMING" val="|2.6|2.1|0.5"/>
</p:tagLst>
</file>

<file path=ppt/tags/tag8.xml><?xml version="1.0" encoding="utf-8"?>
<p:tagLst xmlns:a="http://schemas.openxmlformats.org/drawingml/2006/main" xmlns:r="http://schemas.openxmlformats.org/officeDocument/2006/relationships" xmlns:p="http://schemas.openxmlformats.org/presentationml/2006/main">
  <p:tag name="TIMING" val="|2.6|2.1|0.5"/>
</p:tagLst>
</file>

<file path=ppt/tags/tag9.xml><?xml version="1.0" encoding="utf-8"?>
<p:tagLst xmlns:a="http://schemas.openxmlformats.org/drawingml/2006/main" xmlns:r="http://schemas.openxmlformats.org/officeDocument/2006/relationships" xmlns:p="http://schemas.openxmlformats.org/presentationml/2006/main">
  <p:tag name="TIMING" val="|2.6|2.1|0.5"/>
</p:tagLst>
</file>

<file path=ppt/theme/theme1.xml><?xml version="1.0" encoding="utf-8"?>
<a:theme xmlns:a="http://schemas.openxmlformats.org/drawingml/2006/main" name="JHU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JHU Theme.thmx</Template>
  <TotalTime>9518</TotalTime>
  <Words>4517</Words>
  <Application>Microsoft Macintosh PowerPoint</Application>
  <PresentationFormat>On-screen Show (4:3)</PresentationFormat>
  <Paragraphs>843</Paragraphs>
  <Slides>77</Slides>
  <Notes>57</Notes>
  <HiddenSlides>27</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Arial</vt:lpstr>
      <vt:lpstr>Calibri</vt:lpstr>
      <vt:lpstr>Comic Sans MS</vt:lpstr>
      <vt:lpstr>Courier</vt:lpstr>
      <vt:lpstr>Courier New</vt:lpstr>
      <vt:lpstr>Helvetica</vt:lpstr>
      <vt:lpstr>Helvetica Neue</vt:lpstr>
      <vt:lpstr>Helvetica Neue Light</vt:lpstr>
      <vt:lpstr>ＭＳ Ｐゴシック</vt:lpstr>
      <vt:lpstr>Times</vt:lpstr>
      <vt:lpstr>JHU Theme</vt:lpstr>
      <vt:lpstr>Probabilistic Typology: Deep Generative Models of Vowel Inventories</vt:lpstr>
      <vt:lpstr>Make me a language!</vt:lpstr>
      <vt:lpstr>     How about Dothraki?</vt:lpstr>
      <vt:lpstr>A Computational David Peterson</vt:lpstr>
      <vt:lpstr>Designing a new language is complicated! (Many Choices)</vt:lpstr>
      <vt:lpstr>Syntactic Choice: Word Orders</vt:lpstr>
      <vt:lpstr>Distribution over Word Orders</vt:lpstr>
      <vt:lpstr>Distribution over Morphology</vt:lpstr>
      <vt:lpstr>Distribution over Phonology</vt:lpstr>
      <vt:lpstr>Question: Why are some types of languages more common than others?</vt:lpstr>
      <vt:lpstr>Possible Typology</vt:lpstr>
      <vt:lpstr>PossibleTypology</vt:lpstr>
      <vt:lpstr>Probabilistic Typology</vt:lpstr>
      <vt:lpstr>Vowel System Typology (This Paper)</vt:lpstr>
      <vt:lpstr>Phonetics 101: What is Vowel Space?</vt:lpstr>
      <vt:lpstr>Example Vowel Systems</vt:lpstr>
      <vt:lpstr>Unattested Vowel Systems</vt:lpstr>
      <vt:lpstr>Linguistic Principles of Vowel Systems</vt:lpstr>
      <vt:lpstr>What makes a good vowel system?</vt:lpstr>
      <vt:lpstr>What makes a good vowel system?</vt:lpstr>
      <vt:lpstr>This system is comparatively worse</vt:lpstr>
      <vt:lpstr>Generative Probabilistic Typology</vt:lpstr>
      <vt:lpstr>Generative Model of Vowel Inventories</vt:lpstr>
      <vt:lpstr>The Generative Model</vt:lpstr>
      <vt:lpstr>Three Models of Vowel Inventories</vt:lpstr>
      <vt:lpstr>Model 1: One Vowel At a Time (Bernoulli Point Process )</vt:lpstr>
      <vt:lpstr>Make Me a Vowel System (Sampled Independently)</vt:lpstr>
      <vt:lpstr>What about dispersion?</vt:lpstr>
      <vt:lpstr>Geometry of Vowel Space</vt:lpstr>
      <vt:lpstr>Model 2: Two Vowels at a Time (Boltzmann Machine, Markov Point Process)</vt:lpstr>
      <vt:lpstr>Can we model more than  pairwise interactions?</vt:lpstr>
      <vt:lpstr>Model 3: All Vowels Together (Determinantal Point Process)  </vt:lpstr>
      <vt:lpstr>Model 3: All Vowels Together (Determinantal Point Process)  </vt:lpstr>
      <vt:lpstr>Model 3: All Vowels Together (Determinantal Point Process)  </vt:lpstr>
      <vt:lpstr>Compute Pair-wise Similarity Matrix (Gram Matrix)</vt:lpstr>
      <vt:lpstr>The Determinantal Point Process  (L-Ensemble)</vt:lpstr>
      <vt:lpstr>Make Me a Diverse Vowel System (Sampled from MPP/DPP)</vt:lpstr>
      <vt:lpstr>Complexity of Inference</vt:lpstr>
      <vt:lpstr>Complexity of Inference</vt:lpstr>
      <vt:lpstr>Tuning the Similarity Function</vt:lpstr>
      <vt:lpstr> Learned Transformation of Vowel Space (function that embeds infinitely many possible vowels)</vt:lpstr>
      <vt:lpstr>Neural Vowel Embeddings</vt:lpstr>
      <vt:lpstr>A Diffeomorphic Multi-Layer Perceptron</vt:lpstr>
      <vt:lpstr>Neural Vowel Embeddings</vt:lpstr>
      <vt:lpstr>Neural Vowel Embeddings</vt:lpstr>
      <vt:lpstr>Neural Vowel Embeddings</vt:lpstr>
      <vt:lpstr>Experiments</vt:lpstr>
      <vt:lpstr>Conclusion</vt:lpstr>
      <vt:lpstr>Fin.  Thank You!</vt:lpstr>
      <vt:lpstr> Learned Transformation of Vowel Space </vt:lpstr>
      <vt:lpstr>What makes a good vowel system?</vt:lpstr>
      <vt:lpstr>Math Pause: Point Point Processes</vt:lpstr>
      <vt:lpstr>Samples from a Point Process</vt:lpstr>
      <vt:lpstr>Discrete Point Processes</vt:lpstr>
      <vt:lpstr>Quality in the Vowel Space</vt:lpstr>
      <vt:lpstr>Starting Point: Acoustic Measurements  (E.g., Formant Values)</vt:lpstr>
      <vt:lpstr>Establish Distance in Vowel Space</vt:lpstr>
      <vt:lpstr>Neural Embeddings</vt:lpstr>
      <vt:lpstr>Step 3: Prototype-Based Embeddings</vt:lpstr>
      <vt:lpstr>Create Gram Matrix with Embeddings</vt:lpstr>
      <vt:lpstr>Neural Determinantal Point Process</vt:lpstr>
      <vt:lpstr>Determinantal Point Process: The Base Essentials</vt:lpstr>
      <vt:lpstr>Neural Embeddings</vt:lpstr>
      <vt:lpstr>Results</vt:lpstr>
      <vt:lpstr>Computational Properties</vt:lpstr>
      <vt:lpstr>Results</vt:lpstr>
      <vt:lpstr>Results</vt:lpstr>
      <vt:lpstr>PowerPoint Presentation</vt:lpstr>
      <vt:lpstr>The Generative Model</vt:lpstr>
      <vt:lpstr>Semantic Choice: Primitive Colors</vt:lpstr>
      <vt:lpstr>Probabilistic Typology</vt:lpstr>
      <vt:lpstr>Computational Properties</vt:lpstr>
      <vt:lpstr>Probabilistic Typology</vt:lpstr>
      <vt:lpstr>Distribution over Primitive Color Sets</vt:lpstr>
      <vt:lpstr>Model 3: All Vowels Together (Determinantal Point Process)  </vt:lpstr>
      <vt:lpstr>Make Me a Vowel System (Sampled Independently)</vt:lpstr>
      <vt:lpstr>Make Me a Diverse Vowel System (Sampled from MPP/DPP)</vt:lpstr>
    </vt:vector>
  </TitlesOfParts>
  <Company>Human Language Technology Center of Excellence, Johns Hopkins University</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Default Deck</dc:title>
  <dc:creator>Benjamin Van Durme</dc:creator>
  <cp:lastModifiedBy>Ryan Hernandez</cp:lastModifiedBy>
  <cp:revision>226</cp:revision>
  <cp:lastPrinted>2017-07-27T01:48:08Z</cp:lastPrinted>
  <dcterms:created xsi:type="dcterms:W3CDTF">2014-05-05T18:24:13Z</dcterms:created>
  <dcterms:modified xsi:type="dcterms:W3CDTF">2017-08-06T19:53:14Z</dcterms:modified>
</cp:coreProperties>
</file>